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8384" r:id="rId4"/>
  </p:sldMasterIdLst>
  <p:notesMasterIdLst>
    <p:notesMasterId r:id="rId20"/>
  </p:notesMasterIdLst>
  <p:handoutMasterIdLst>
    <p:handoutMasterId r:id="rId21"/>
  </p:handoutMasterIdLst>
  <p:sldIdLst>
    <p:sldId id="259" r:id="rId5"/>
    <p:sldId id="260" r:id="rId6"/>
    <p:sldId id="261" r:id="rId7"/>
    <p:sldId id="262" r:id="rId8"/>
    <p:sldId id="263" r:id="rId9"/>
    <p:sldId id="265" r:id="rId10"/>
    <p:sldId id="267" r:id="rId11"/>
    <p:sldId id="268" r:id="rId12"/>
    <p:sldId id="269" r:id="rId13"/>
    <p:sldId id="270" r:id="rId14"/>
    <p:sldId id="271" r:id="rId15"/>
    <p:sldId id="275" r:id="rId16"/>
    <p:sldId id="277" r:id="rId17"/>
    <p:sldId id="278"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7BFF218-DC71-47DD-9C14-81BF18690AFE}">
          <p14:sldIdLst>
            <p14:sldId id="259"/>
            <p14:sldId id="260"/>
            <p14:sldId id="261"/>
            <p14:sldId id="262"/>
            <p14:sldId id="263"/>
            <p14:sldId id="265"/>
            <p14:sldId id="267"/>
            <p14:sldId id="268"/>
            <p14:sldId id="269"/>
            <p14:sldId id="270"/>
            <p14:sldId id="271"/>
            <p14:sldId id="275"/>
            <p14:sldId id="277"/>
            <p14:sldId id="278"/>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BC4"/>
    <a:srgbClr val="9F50C5"/>
    <a:srgbClr val="9756C5"/>
    <a:srgbClr val="8E5CC5"/>
    <a:srgbClr val="8661C5"/>
    <a:srgbClr val="8DE971"/>
    <a:srgbClr val="FFB3BB"/>
    <a:srgbClr val="F4364C"/>
    <a:srgbClr val="FFE399"/>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30481-6AC6-4492-A8F3-302A0417A675}" v="1" dt="2025-09-12T19:26:13.465"/>
    <p1510:client id="{A3CBE627-D45D-4987-97F0-D25D0BD1A873}" v="14" dt="2025-09-12T15:23:14.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29" autoAdjust="0"/>
  </p:normalViewPr>
  <p:slideViewPr>
    <p:cSldViewPr snapToGrid="0">
      <p:cViewPr varScale="1">
        <p:scale>
          <a:sx n="75" d="100"/>
          <a:sy n="75" d="100"/>
        </p:scale>
        <p:origin x="1692" y="29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9/12/2025</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everyone! Today, we’ll explore how Microsoft 365 Copilot Chat can supercharge your workflow in Excel. Excel is packed with features, but it can be overwhelming to know where to start. Copilot adds even more capabilities, making it easier to get answers, automate tasks, and save time. This session will show practical examples and how-</a:t>
            </a:r>
            <a:r>
              <a:rPr lang="en-US" err="1"/>
              <a:t>tos</a:t>
            </a:r>
            <a:r>
              <a:rPr lang="en-US"/>
              <a:t>, so you can use Copilot to work smarter and more efficiently.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85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3B930-6D11-BF52-650E-020C29B5A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90D61-FBCB-FE1F-32F5-E3A38D62B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C6B30-7CAF-6629-4139-2C9910771DB9}"/>
              </a:ext>
            </a:extLst>
          </p:cNvPr>
          <p:cNvSpPr>
            <a:spLocks noGrp="1"/>
          </p:cNvSpPr>
          <p:nvPr>
            <p:ph type="body" idx="1"/>
          </p:nvPr>
        </p:nvSpPr>
        <p:spPr/>
        <p:txBody>
          <a:bodyPr/>
          <a:lstStyle/>
          <a:p>
            <a:r>
              <a:rPr lang="en-US"/>
              <a:t>Another tip for using Copilot if it’s not doing what you want – try asking Copilot “WHY” or “HOW” questions about your task, instead of asking Copilot to do the task for you. </a:t>
            </a:r>
          </a:p>
          <a:p>
            <a:endParaRPr lang="en-US"/>
          </a:p>
          <a:p>
            <a:r>
              <a:rPr lang="en-US"/>
              <a:t>Rephrasing your prompt with different words can also be helpful if it doesn’t seem to be understanding what you want. Although it may seem counter-intuitive, sometimes adding *more* detail and words helps Copilot better understand what you’re looking for.</a:t>
            </a:r>
          </a:p>
          <a:p>
            <a:endParaRPr lang="en-US"/>
          </a:p>
        </p:txBody>
      </p:sp>
      <p:sp>
        <p:nvSpPr>
          <p:cNvPr id="4" name="Header Placeholder 3">
            <a:extLst>
              <a:ext uri="{FF2B5EF4-FFF2-40B4-BE49-F238E27FC236}">
                <a16:creationId xmlns:a16="http://schemas.microsoft.com/office/drawing/2014/main" id="{15B00C23-112A-34DC-48B7-AD9F7E32B361}"/>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6904E7F1-316A-C8E2-E91E-3E3D6DC6DAA3}"/>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77E419F6-025C-BFE3-F39D-82D098E201D6}"/>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2025-09-12 3:26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CEA8FEFC-1535-D8F0-118A-AA3D8BA904D6}"/>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297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E28B3-6405-3BD7-5B6B-CDD4ACE08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99778-0F54-FEB7-8B5D-B856F94EB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5EE45-89AC-1096-F49D-0A86C44DC443}"/>
              </a:ext>
            </a:extLst>
          </p:cNvPr>
          <p:cNvSpPr>
            <a:spLocks noGrp="1"/>
          </p:cNvSpPr>
          <p:nvPr>
            <p:ph type="body" idx="1"/>
          </p:nvPr>
        </p:nvSpPr>
        <p:spPr/>
        <p:txBody>
          <a:bodyPr/>
          <a:lstStyle/>
          <a:p>
            <a:r>
              <a:rPr lang="en-US"/>
              <a:t>Think of Copilot like having an Excel encyclopedia in your pocket. </a:t>
            </a:r>
          </a:p>
          <a:p>
            <a:endParaRPr lang="en-US"/>
          </a:p>
          <a:p>
            <a:r>
              <a:rPr lang="en-US"/>
              <a:t>If you can’t remember how to do something in Excel </a:t>
            </a:r>
            <a:r>
              <a:rPr lang="en-US" i="1"/>
              <a:t>or</a:t>
            </a:r>
            <a:r>
              <a:rPr lang="en-US" i="0"/>
              <a:t> if you want to </a:t>
            </a:r>
            <a:r>
              <a:rPr lang="en-US" i="0" u="sng"/>
              <a:t>learn</a:t>
            </a:r>
            <a:r>
              <a:rPr lang="en-US" i="0" u="none"/>
              <a:t> how to do something in Excel, just ask Copilot! </a:t>
            </a:r>
          </a:p>
          <a:p>
            <a:endParaRPr lang="en-US" i="0" u="none"/>
          </a:p>
          <a:p>
            <a:r>
              <a:rPr lang="en-US" i="0" u="none"/>
              <a:t>Like in these examples: asking Copilot how to write a formula that forecasts revenue over time, or how to calculate the standard deviation, or about keyboard shortcuts.</a:t>
            </a:r>
            <a:endParaRPr lang="en-US"/>
          </a:p>
          <a:p>
            <a:endParaRPr lang="en-US"/>
          </a:p>
        </p:txBody>
      </p:sp>
      <p:sp>
        <p:nvSpPr>
          <p:cNvPr id="4" name="Header Placeholder 3">
            <a:extLst>
              <a:ext uri="{FF2B5EF4-FFF2-40B4-BE49-F238E27FC236}">
                <a16:creationId xmlns:a16="http://schemas.microsoft.com/office/drawing/2014/main" id="{848CDC90-30ED-C9E0-2BD2-F8C982929468}"/>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664AC3C6-5C18-4071-8E95-69810F85F68C}"/>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6901503F-0B41-1D82-4DC9-B7B78535F746}"/>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2025-09-12 3:26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1D266E22-21A1-28CB-64FA-AE9D57C80FA8}"/>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2064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AB2DD-3262-1847-6CB7-8165A7516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AAF4D-2950-FD7E-AD90-A016F6244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3E7C6-811B-044E-3233-0FAB4FD4DE4A}"/>
              </a:ext>
            </a:extLst>
          </p:cNvPr>
          <p:cNvSpPr>
            <a:spLocks noGrp="1"/>
          </p:cNvSpPr>
          <p:nvPr>
            <p:ph type="body" idx="1"/>
          </p:nvPr>
        </p:nvSpPr>
        <p:spPr/>
        <p:txBody>
          <a:bodyPr/>
          <a:lstStyle/>
          <a:p>
            <a:r>
              <a:rPr lang="en-US"/>
              <a:t>And lastly, a few more examples: </a:t>
            </a:r>
            <a:br>
              <a:rPr lang="en-US"/>
            </a:br>
            <a:br>
              <a:rPr lang="en-US"/>
            </a:br>
            <a:r>
              <a:rPr lang="en-US"/>
              <a:t>The left-most screenshot shows an example of a user explaining to Copilot what they’re trying to achieve and asking for help on how to do it. Copilot both explains how to structure the data and then provides a formula to work against that data. </a:t>
            </a:r>
            <a:br>
              <a:rPr lang="en-US"/>
            </a:br>
            <a:br>
              <a:rPr lang="en-US"/>
            </a:br>
            <a:r>
              <a:rPr lang="en-US"/>
              <a:t>Or in the middle screenshot, Copilot explains how to navigate the Excel user experience to access certain functionality in order to answer that user’s question. </a:t>
            </a:r>
          </a:p>
          <a:p>
            <a:endParaRPr lang="en-US"/>
          </a:p>
          <a:p>
            <a:r>
              <a:rPr lang="en-US"/>
              <a:t>Or in the right-most screenshot, think creatively about questions to ask Copilot around Excel – for heavy Excel users and enthusiasts, Copilot can be a really great way to get new ideas of how to get value out of Excel.</a:t>
            </a:r>
          </a:p>
          <a:p>
            <a:endParaRPr lang="en-US"/>
          </a:p>
        </p:txBody>
      </p:sp>
      <p:sp>
        <p:nvSpPr>
          <p:cNvPr id="4" name="Header Placeholder 3">
            <a:extLst>
              <a:ext uri="{FF2B5EF4-FFF2-40B4-BE49-F238E27FC236}">
                <a16:creationId xmlns:a16="http://schemas.microsoft.com/office/drawing/2014/main" id="{5A7CF251-974B-C716-09E7-460D34845985}"/>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41E27B76-E17F-C3D1-66B4-77ABD0325EE2}"/>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51F861F8-76B1-E2DD-3568-E493928DE5A2}"/>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2025-09-12 3:26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08E0F416-DC67-1799-9344-36D6F6638FD9}"/>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8073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D87BD-8850-E5E0-E118-76B9D9CE3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42F93-C940-DB57-E379-C5AEC3F37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6A79F-C17A-D8AD-12B1-68B49124AD3A}"/>
              </a:ext>
            </a:extLst>
          </p:cNvPr>
          <p:cNvSpPr>
            <a:spLocks noGrp="1"/>
          </p:cNvSpPr>
          <p:nvPr>
            <p:ph type="body" idx="1"/>
          </p:nvPr>
        </p:nvSpPr>
        <p:spPr/>
        <p:txBody>
          <a:bodyPr/>
          <a:lstStyle/>
          <a:p>
            <a:r>
              <a:rPr lang="en-US"/>
              <a:t>One of the parts of Excel that Copilot can help you with is with formulas – writing them, explaining them, troubleshooting errors, and so on. </a:t>
            </a:r>
          </a:p>
          <a:p>
            <a:endParaRPr lang="en-US"/>
          </a:p>
          <a:p>
            <a:r>
              <a:rPr lang="en-US"/>
              <a:t>This slide shows a few specific examples of some of those use cases as an introduction – later slides have more examples that also show the sample data used.</a:t>
            </a:r>
          </a:p>
          <a:p>
            <a:endParaRPr lang="en-US"/>
          </a:p>
        </p:txBody>
      </p:sp>
      <p:sp>
        <p:nvSpPr>
          <p:cNvPr id="4" name="Header Placeholder 3">
            <a:extLst>
              <a:ext uri="{FF2B5EF4-FFF2-40B4-BE49-F238E27FC236}">
                <a16:creationId xmlns:a16="http://schemas.microsoft.com/office/drawing/2014/main" id="{291BC4DC-08F5-511A-EB76-B0498AFF73BE}"/>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A6086F7D-AD36-F436-75EB-286D300B6A30}"/>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D550C2BE-6D35-E760-C969-F202A3F79C99}"/>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2025-09-12 3:26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4CF47FF3-B6BD-44D4-D6AC-ED9192AF3408}"/>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1188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45415-A79A-695F-2B5A-E1C7B5754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6DF1E-E240-52D3-CA36-DAC4F4A89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D894D-C0B9-584E-2B3E-DABC1AEBC55A}"/>
              </a:ext>
            </a:extLst>
          </p:cNvPr>
          <p:cNvSpPr>
            <a:spLocks noGrp="1"/>
          </p:cNvSpPr>
          <p:nvPr>
            <p:ph type="body" idx="1"/>
          </p:nvPr>
        </p:nvSpPr>
        <p:spPr/>
        <p:txBody>
          <a:bodyPr/>
          <a:lstStyle/>
          <a:p>
            <a:r>
              <a:rPr lang="en-US"/>
              <a:t>Another way to take advantage of Copilot in Excel is with explaining a formula in an existing workbook, or asking for examples of how to use specific Excel formulas.</a:t>
            </a:r>
          </a:p>
          <a:p>
            <a:endParaRPr lang="en-US"/>
          </a:p>
          <a:p>
            <a:r>
              <a:rPr lang="en-US"/>
              <a:t>You can also give Copilot additional details in the prompt to explain exactly what you mean – for example if you want to know how to use a particular formula in more detail, try explaining the conditions you want the formula to handle, such as referencing a cell two columns to the left.</a:t>
            </a:r>
          </a:p>
          <a:p>
            <a:endParaRPr lang="en-US"/>
          </a:p>
        </p:txBody>
      </p:sp>
      <p:sp>
        <p:nvSpPr>
          <p:cNvPr id="4" name="Header Placeholder 3">
            <a:extLst>
              <a:ext uri="{FF2B5EF4-FFF2-40B4-BE49-F238E27FC236}">
                <a16:creationId xmlns:a16="http://schemas.microsoft.com/office/drawing/2014/main" id="{19ABEF19-BF20-A98C-FFAB-03BAEBD90D61}"/>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BF3A6D40-2907-8483-F526-756D15CB9734}"/>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C90C591B-7421-F4C7-FF19-4A2518D87ABC}"/>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2025-09-12 3:26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B800541F-FCDC-CADE-E831-A06EB11EBEE6}"/>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0081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CC816-A379-D78D-A8B6-8C72F7961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FC114-0074-9339-9142-4AD28B24E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B1AF0-34CD-469F-7E89-65CFE7011EB0}"/>
              </a:ext>
            </a:extLst>
          </p:cNvPr>
          <p:cNvSpPr>
            <a:spLocks noGrp="1"/>
          </p:cNvSpPr>
          <p:nvPr>
            <p:ph type="body" idx="1"/>
          </p:nvPr>
        </p:nvSpPr>
        <p:spPr/>
        <p:txBody>
          <a:bodyPr/>
          <a:lstStyle/>
          <a:p>
            <a:r>
              <a:rPr lang="en-US"/>
              <a:t>One common scenario for Excel is managing results from surveys, which often include text verbatims and comments. </a:t>
            </a:r>
          </a:p>
          <a:p>
            <a:endParaRPr lang="en-US"/>
          </a:p>
          <a:p>
            <a:r>
              <a:rPr lang="en-US"/>
              <a:t>With Copilot in Excel, you can now ask for summaries of text-heavy columns such as in this example, where there were verbatims from an HR onboarding survey for newly hired employees, and the user asked Copilot to summarize those verbatims to show the top 3 opportunities for improvement.</a:t>
            </a:r>
          </a:p>
          <a:p>
            <a:endParaRPr lang="en-US"/>
          </a:p>
          <a:p>
            <a:r>
              <a:rPr lang="en-US"/>
              <a:t>Also note that in this particular example, Copilot in Excel was used to </a:t>
            </a:r>
            <a:r>
              <a:rPr lang="en-US" i="1"/>
              <a:t>generate </a:t>
            </a:r>
            <a:r>
              <a:rPr lang="en-US" i="0"/>
              <a:t>the verbatims in this screenshot! </a:t>
            </a:r>
            <a:r>
              <a:rPr lang="en-US" i="0">
                <a:sym typeface="Wingdings" panose="05000000000000000000" pitchFamily="2" charset="2"/>
              </a:rPr>
              <a:t> To test that out yourself, ask Copilot to generate sample reviews for a particular product or business. Add details to describe the product or business, how long you want the reviews to be, how many you want to be positive vs negative, and give it guidance about including spelling errors. </a:t>
            </a:r>
            <a:endParaRPr lang="en-US"/>
          </a:p>
          <a:p>
            <a:endParaRPr lang="en-US"/>
          </a:p>
        </p:txBody>
      </p:sp>
      <p:sp>
        <p:nvSpPr>
          <p:cNvPr id="4" name="Slide Number Placeholder 3">
            <a:extLst>
              <a:ext uri="{FF2B5EF4-FFF2-40B4-BE49-F238E27FC236}">
                <a16:creationId xmlns:a16="http://schemas.microsoft.com/office/drawing/2014/main" id="{9944BDE5-88BC-8474-392D-D5129EFB93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19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4DBA6-460D-D6F2-EB92-4494A972D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667F2-34B5-632F-ECD6-BDB576640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D6CD0-19F7-9F9C-1D5E-5EA69AECE723}"/>
              </a:ext>
            </a:extLst>
          </p:cNvPr>
          <p:cNvSpPr>
            <a:spLocks noGrp="1"/>
          </p:cNvSpPr>
          <p:nvPr>
            <p:ph type="body" idx="1"/>
          </p:nvPr>
        </p:nvSpPr>
        <p:spPr/>
        <p:txBody>
          <a:bodyPr/>
          <a:lstStyle/>
          <a:p>
            <a:r>
              <a:rPr lang="en-US"/>
              <a:t>Copilot Chat in Excel lets you ask questions about your workbook and even pull in knowledge from the web. You can use suggested prompts to get started, or type your own questions. Responses can be copied directly into your document or into new files, making it easy to integrate Copilot’s insights into your workflow. Highlight that Copilot Chat is designed to be interactive and flexible, supporting a wide range of Excel tasks.</a:t>
            </a:r>
          </a:p>
        </p:txBody>
      </p:sp>
      <p:sp>
        <p:nvSpPr>
          <p:cNvPr id="4" name="Slide Number Placeholder 3">
            <a:extLst>
              <a:ext uri="{FF2B5EF4-FFF2-40B4-BE49-F238E27FC236}">
                <a16:creationId xmlns:a16="http://schemas.microsoft.com/office/drawing/2014/main" id="{E6A4A61A-1380-7F5F-2C93-9E3D1D1BA0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6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use Copilot Chat, your Excel file must be saved in the cloud (OneDrive or SharePoint) with AutoSave turned on. Open Copilot Chat from the ribbon—look for the Copilot icon. </a:t>
            </a:r>
          </a:p>
          <a:p>
            <a:endParaRPr lang="en-US"/>
          </a:p>
          <a:p>
            <a:r>
              <a:rPr lang="en-US"/>
              <a:t>Once you have the Chat window open you’ll see there are a lot of options packed into a small space. But luckily the UI is consistent across all of your apps so you’ll only need to learn it once.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navigation panel lets you access agents and your conversation history. If you want to continue an old chat or reference information Copilot previously provided you can find that here. When you access an agent you will leave Copilot Chat and interact with that agent. You’ll need to go back to the Navigation panel if you want to use Copilot Chat again.</a:t>
            </a:r>
          </a:p>
          <a:p>
            <a:endParaRPr lang="en-US"/>
          </a:p>
          <a:p>
            <a:r>
              <a:rPr lang="en-US"/>
              <a:t>The enterprise data protection shield means your data is secure. You can start a new chat, access more options (like feedback and controls), and close the chat when done. When you start a new chat you have the option to start a temporary chat that won’t be saved in your conversation history.</a:t>
            </a:r>
          </a:p>
          <a:p>
            <a:endParaRPr lang="en-US"/>
          </a:p>
          <a:p>
            <a:r>
              <a:rPr lang="en-US"/>
              <a:t>The prompt box is where you start your conversation—add content, files, or images to enrich your chat. You can also access specialized agents like Designer and use voice dictation. </a:t>
            </a:r>
          </a:p>
          <a:p>
            <a:endParaRPr lang="en-US"/>
          </a:p>
          <a:p>
            <a:r>
              <a:rPr lang="en-US"/>
              <a:t>Sample prompts are tailored to your document, with options to expand and see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43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ask a question, Copilot will create a detailed response with references to files or websites used. </a:t>
            </a:r>
          </a:p>
          <a:p>
            <a:endParaRPr lang="en-US"/>
          </a:p>
          <a:p>
            <a:r>
              <a:rPr lang="en-US"/>
              <a:t>You can continue the conversation with multi-turn suggestions or ask follow-up questions in the prompt box. </a:t>
            </a:r>
          </a:p>
          <a:p>
            <a:endParaRPr lang="en-US"/>
          </a:p>
          <a:p>
            <a:r>
              <a:rPr lang="en-US"/>
              <a:t>Insert responses directly into your document, copy them to the clipboard, or share them with others. </a:t>
            </a:r>
          </a:p>
          <a:p>
            <a:endParaRPr lang="en-US"/>
          </a:p>
          <a:p>
            <a:r>
              <a:rPr lang="en-US"/>
              <a:t>Use the feedback buttons to let Microsoft know what works well or what could be improved.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19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more space there is an opportunity to include more information in the Chat options bar. This slide will help make it clear when and where items appear so that you can always find the UI elements you need.</a:t>
            </a:r>
          </a:p>
          <a:p>
            <a:endParaRPr lang="en-US"/>
          </a:p>
          <a:p>
            <a:r>
              <a:rPr lang="en-US"/>
              <a:t>Note that the chat title will only appear if you have already entered a prompt in the chat session.</a:t>
            </a:r>
          </a:p>
          <a:p>
            <a:endParaRPr lang="en-US"/>
          </a:p>
          <a:p>
            <a:r>
              <a:rPr lang="en-US"/>
              <a:t>The other main change is that the way to create a temporary chat changes from a dropdown on the new chat button to a selection under More Options.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49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short 15 second demo of Copilot Chat in action. You can ask Copilot about the data in your Excel file and have it create charts for you right within Excel.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3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second video you’ll see that you can still reference other files just as you would using chat in the Copilot app. So, if the information you need is in another file or on the web you don’t have to leave Excel to find it. Copilot brings the answers you need right to your file and then you can insert the response into the file with one click.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03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9C987-3296-61E2-7EA7-2DB918251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604B1-1979-5B6A-F25E-393336533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85A66-7FDF-5D53-C210-5D4E77405F00}"/>
              </a:ext>
            </a:extLst>
          </p:cNvPr>
          <p:cNvSpPr>
            <a:spLocks noGrp="1"/>
          </p:cNvSpPr>
          <p:nvPr>
            <p:ph type="body" idx="1"/>
          </p:nvPr>
        </p:nvSpPr>
        <p:spPr/>
        <p:txBody>
          <a:bodyPr/>
          <a:lstStyle/>
          <a:p>
            <a:r>
              <a:rPr lang="en-US"/>
              <a:t>A few things to know up front before you get started:</a:t>
            </a:r>
            <a:br>
              <a:rPr lang="en-US"/>
            </a:br>
            <a:br>
              <a:rPr lang="en-US"/>
            </a:br>
            <a:r>
              <a:rPr lang="en-US"/>
              <a:t>#1: Copilot in Excel only works if the file is saved to OneDrive or SharePoint, with Autosave turned on. </a:t>
            </a:r>
            <a:br>
              <a:rPr lang="en-US"/>
            </a:br>
            <a:br>
              <a:rPr lang="en-US"/>
            </a:br>
            <a:r>
              <a:rPr lang="en-US"/>
              <a:t>#2: Copilot works best with structured data – that includes data that’s in an Excel Table format (from Insert | Table), or in what are called “Table-Like Ranges” with headers for each column and no blank rows, such as the example on this slide.</a:t>
            </a:r>
            <a:br>
              <a:rPr lang="en-US"/>
            </a:br>
            <a:br>
              <a:rPr lang="en-US"/>
            </a:br>
            <a:r>
              <a:rPr lang="en-US"/>
              <a:t>#3: Then, just click on the Copilot icon on the Home tab of the Ribbon to get started – try one of the starting prompts that show up or write your own.</a:t>
            </a:r>
          </a:p>
          <a:p>
            <a:endParaRPr lang="en-US"/>
          </a:p>
          <a:p>
            <a:r>
              <a:rPr lang="en-US"/>
              <a:t>This slide shows a few specific examples of some of those use cases as an introduction – later slides have more examples that also show the sample data used.</a:t>
            </a:r>
          </a:p>
          <a:p>
            <a:endParaRPr lang="en-US"/>
          </a:p>
        </p:txBody>
      </p:sp>
      <p:sp>
        <p:nvSpPr>
          <p:cNvPr id="4" name="Header Placeholder 3">
            <a:extLst>
              <a:ext uri="{FF2B5EF4-FFF2-40B4-BE49-F238E27FC236}">
                <a16:creationId xmlns:a16="http://schemas.microsoft.com/office/drawing/2014/main" id="{3A6F8570-230B-D8C8-1A7A-00147EC42F35}"/>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EA1C9AFC-5E46-71CF-D2CC-B5B495A56230}"/>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F3308CCB-F67E-B610-4AAA-BE12E1BAEDA7}"/>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2025-09-12 3:26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AA461F49-367F-0FF1-FDB9-D3F9FD8E262E}"/>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0605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51DD1-CF3D-2D0A-CD4F-91F42790E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19978-7D2E-6877-4A79-6E1C085D7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7EA935-8D48-018C-247E-4D0940364D5D}"/>
              </a:ext>
            </a:extLst>
          </p:cNvPr>
          <p:cNvSpPr>
            <a:spLocks noGrp="1"/>
          </p:cNvSpPr>
          <p:nvPr>
            <p:ph type="body" idx="1"/>
          </p:nvPr>
        </p:nvSpPr>
        <p:spPr/>
        <p:txBody>
          <a:bodyPr/>
          <a:lstStyle/>
          <a:p>
            <a:r>
              <a:rPr lang="en-US"/>
              <a:t>Here are some tips and tricks to get the most out of Copilot in Excel: </a:t>
            </a:r>
            <a:br>
              <a:rPr lang="en-US"/>
            </a:br>
            <a:br>
              <a:rPr lang="en-US"/>
            </a:br>
            <a:r>
              <a:rPr lang="en-US"/>
              <a:t>“Multi-Turn” refers to the idea of having a conversation with Copilot in the chat pane – which is quite a different experience from clicking menus and buttons!</a:t>
            </a:r>
          </a:p>
          <a:p>
            <a:endParaRPr lang="en-US"/>
          </a:p>
          <a:p>
            <a:r>
              <a:rPr lang="en-US"/>
              <a:t>For example, if you don’t get the answer you wanted in your first prompt, try following up with more clarification or request changes – see the left-hand screenshot here for an example, where the first prompt was about sales volume for a specific filter, and after Copilot returned the response, the user asked for that information to be shown as a pie chart. Copilot keeps track of your conversation and knows what the word “that” meant in “Can you show that as a pie chart”.</a:t>
            </a:r>
          </a:p>
          <a:p>
            <a:endParaRPr lang="en-US"/>
          </a:p>
          <a:p>
            <a:r>
              <a:rPr lang="en-US"/>
              <a:t>Conversations are also helpful for helping the Large Language Model that powers Copilot learn what you want – if you don’t like Copilot’s first response, try saying “Actually instead of that, can you do &lt;this&gt; instead”.</a:t>
            </a:r>
          </a:p>
          <a:p>
            <a:endParaRPr lang="en-US"/>
          </a:p>
          <a:p>
            <a:r>
              <a:rPr lang="en-US"/>
              <a:t>Also be aware that previous prompts you wrote plus Copilot’s responses to those prompts have all informed Copilot’s most recent response – sometimes, that may not be what you want, in which case just start a new chat thread to start fresh. Click on the “New chat” to start a new conversation with Copilot.</a:t>
            </a:r>
          </a:p>
          <a:p>
            <a:endParaRPr lang="en-US"/>
          </a:p>
        </p:txBody>
      </p:sp>
      <p:sp>
        <p:nvSpPr>
          <p:cNvPr id="4" name="Header Placeholder 3">
            <a:extLst>
              <a:ext uri="{FF2B5EF4-FFF2-40B4-BE49-F238E27FC236}">
                <a16:creationId xmlns:a16="http://schemas.microsoft.com/office/drawing/2014/main" id="{23E3F97C-4AA6-B2DE-B773-5D6F694323D6}"/>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E4CB3344-D2C2-5B9D-E1E3-C1DE17BC8E28}"/>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92613F12-5833-A9E3-3D15-93229BB094BF}"/>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2025-09-12 3:26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2A0BCFB7-07D2-344B-BCA4-3F3A3D2FBC4E}"/>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8047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1924149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224380620"/>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594F2FE5-E83C-FD34-6F42-2F895F0DD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48074543"/>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617115250"/>
      </p:ext>
    </p:extLst>
  </p:cSld>
  <p:clrMap bg1="lt1" tx1="dk1" bg2="lt2" tx2="dk2" accent1="accent1" accent2="accent2" accent3="accent3" accent4="accent4" accent5="accent5" accent6="accent6" hlink="hlink" folHlink="folHlink"/>
  <p:sldLayoutIdLst>
    <p:sldLayoutId id="2147485688" r:id="rId1"/>
    <p:sldLayoutId id="2147485689" r:id="rId2"/>
    <p:sldLayoutId id="2147498388" r:id="rId3"/>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5A5A5"/>
          </p15:clr>
        </p15:guide>
        <p15:guide id="2" pos="7680">
          <p15:clr>
            <a:srgbClr val="A5A5A5"/>
          </p15:clr>
        </p15:guide>
        <p15:guide id="3" pos="186">
          <p15:clr>
            <a:srgbClr val="A5A5A5"/>
          </p15:clr>
        </p15:guide>
        <p15:guide id="26" pos="7496">
          <p15:clr>
            <a:srgbClr val="A5A5A5"/>
          </p15:clr>
        </p15:guide>
        <p15:guide id="27" orient="horz">
          <p15:clr>
            <a:srgbClr val="A5A5A5"/>
          </p15:clr>
        </p15:guide>
        <p15:guide id="28" orient="horz" pos="4320">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360C7810-DCF5-97E9-4619-C60725A041D4}"/>
              </a:ext>
            </a:extLst>
          </p:cNvPr>
          <p:cNvSpPr>
            <a:spLocks noGrp="1"/>
          </p:cNvSpPr>
          <p:nvPr>
            <p:ph type="title"/>
          </p:nvPr>
        </p:nvSpPr>
        <p:spPr>
          <a:xfrm>
            <a:off x="569911" y="2153504"/>
            <a:ext cx="5409183" cy="1846659"/>
          </a:xfrm>
        </p:spPr>
        <p:txBody>
          <a:bodyPr/>
          <a:lstStyle/>
          <a:p>
            <a:r>
              <a:rPr lang="en-US"/>
              <a:t>Get started with</a:t>
            </a:r>
            <a:br>
              <a:rPr lang="en-US"/>
            </a:br>
            <a:r>
              <a:rPr lang="en-US"/>
              <a:t>Microsoft 365 Copilot Chat in Excel</a:t>
            </a:r>
          </a:p>
        </p:txBody>
      </p:sp>
      <p:sp>
        <p:nvSpPr>
          <p:cNvPr id="27" name="Text Placeholder 14">
            <a:extLst>
              <a:ext uri="{FF2B5EF4-FFF2-40B4-BE49-F238E27FC236}">
                <a16:creationId xmlns:a16="http://schemas.microsoft.com/office/drawing/2014/main" id="{EAE7D9E7-BA07-F864-3D38-4479A0175574}"/>
              </a:ext>
            </a:extLst>
          </p:cNvPr>
          <p:cNvSpPr>
            <a:spLocks noGrp="1"/>
          </p:cNvSpPr>
          <p:nvPr>
            <p:ph type="body" sz="quarter" idx="12"/>
          </p:nvPr>
        </p:nvSpPr>
        <p:spPr>
          <a:xfrm>
            <a:off x="582041" y="4215827"/>
            <a:ext cx="5409183" cy="492443"/>
          </a:xfrm>
        </p:spPr>
        <p:txBody>
          <a:bodyPr/>
          <a:lstStyle/>
          <a:p>
            <a:r>
              <a:rPr lang="en-US"/>
              <a:t>Practical examples and how-</a:t>
            </a:r>
            <a:r>
              <a:rPr lang="en-US" err="1"/>
              <a:t>tos</a:t>
            </a:r>
            <a:r>
              <a:rPr lang="en-US"/>
              <a:t> for users without a Microsoft 365 Copilot license</a:t>
            </a:r>
          </a:p>
        </p:txBody>
      </p:sp>
      <p:sp>
        <p:nvSpPr>
          <p:cNvPr id="28" name="Text Placeholder 15">
            <a:extLst>
              <a:ext uri="{FF2B5EF4-FFF2-40B4-BE49-F238E27FC236}">
                <a16:creationId xmlns:a16="http://schemas.microsoft.com/office/drawing/2014/main" id="{56E68537-2BFE-575C-A140-98C2EC0E4E57}"/>
              </a:ext>
            </a:extLst>
          </p:cNvPr>
          <p:cNvSpPr>
            <a:spLocks noGrp="1"/>
          </p:cNvSpPr>
          <p:nvPr>
            <p:ph type="body" sz="quarter" idx="13"/>
          </p:nvPr>
        </p:nvSpPr>
        <p:spPr>
          <a:xfrm>
            <a:off x="582042" y="6446520"/>
            <a:ext cx="1645920" cy="153888"/>
          </a:xfrm>
        </p:spPr>
        <p:txBody>
          <a:bodyPr/>
          <a:lstStyle/>
          <a:p>
            <a:r>
              <a:rPr lang="en-US" dirty="0"/>
              <a:t>September 2025</a:t>
            </a:r>
          </a:p>
        </p:txBody>
      </p:sp>
    </p:spTree>
    <p:extLst>
      <p:ext uri="{BB962C8B-B14F-4D97-AF65-F5344CB8AC3E}">
        <p14:creationId xmlns:p14="http://schemas.microsoft.com/office/powerpoint/2010/main" val="142102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F59DD-8D58-35E7-5B17-737E567667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543DA2-D9DF-E1AD-10A1-B1A07967E181}"/>
              </a:ext>
            </a:extLst>
          </p:cNvPr>
          <p:cNvSpPr>
            <a:spLocks noGrp="1"/>
          </p:cNvSpPr>
          <p:nvPr>
            <p:ph type="title"/>
          </p:nvPr>
        </p:nvSpPr>
        <p:spPr>
          <a:xfrm>
            <a:off x="588261" y="585216"/>
            <a:ext cx="11011601" cy="553998"/>
          </a:xfrm>
        </p:spPr>
        <p:txBody>
          <a:bodyPr/>
          <a:lstStyle/>
          <a:p>
            <a:r>
              <a:rPr lang="en-US"/>
              <a:t>Tip: Ask “why” and “how” questions</a:t>
            </a:r>
          </a:p>
        </p:txBody>
      </p:sp>
      <p:pic>
        <p:nvPicPr>
          <p:cNvPr id="8" name="Picture 7">
            <a:extLst>
              <a:ext uri="{FF2B5EF4-FFF2-40B4-BE49-F238E27FC236}">
                <a16:creationId xmlns:a16="http://schemas.microsoft.com/office/drawing/2014/main" id="{40922F7F-2CD9-429F-78E2-BA0444530329}"/>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9" name="Picture 8" descr="Sample prompt">
            <a:extLst>
              <a:ext uri="{FF2B5EF4-FFF2-40B4-BE49-F238E27FC236}">
                <a16:creationId xmlns:a16="http://schemas.microsoft.com/office/drawing/2014/main" id="{51D2D7DC-CEF1-2EE5-3D63-AAEDD5C057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4668" b="-4668"/>
          <a:stretch>
            <a:fillRect/>
          </a:stretch>
        </p:blipFill>
        <p:spPr>
          <a:xfrm>
            <a:off x="6410632" y="1481465"/>
            <a:ext cx="2442748" cy="4699307"/>
          </a:xfrm>
          <a:prstGeom prst="roundRect">
            <a:avLst>
              <a:gd name="adj" fmla="val 5125"/>
            </a:avLst>
          </a:prstGeom>
          <a:solidFill>
            <a:srgbClr val="EDEBE9"/>
          </a:solidFill>
        </p:spPr>
      </p:pic>
      <p:pic>
        <p:nvPicPr>
          <p:cNvPr id="10" name="Picture 9" descr="Sample prompt">
            <a:extLst>
              <a:ext uri="{FF2B5EF4-FFF2-40B4-BE49-F238E27FC236}">
                <a16:creationId xmlns:a16="http://schemas.microsoft.com/office/drawing/2014/main" id="{19F58A74-67C4-F609-E27E-013EA885FF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0861" b="-10861"/>
          <a:stretch>
            <a:fillRect/>
          </a:stretch>
        </p:blipFill>
        <p:spPr>
          <a:xfrm>
            <a:off x="8944820" y="1481465"/>
            <a:ext cx="2520951" cy="3834130"/>
          </a:xfrm>
          <a:prstGeom prst="roundRect">
            <a:avLst>
              <a:gd name="adj" fmla="val 4324"/>
            </a:avLst>
          </a:prstGeom>
          <a:solidFill>
            <a:srgbClr val="EDEBE9"/>
          </a:solidFill>
        </p:spPr>
      </p:pic>
      <p:sp>
        <p:nvSpPr>
          <p:cNvPr id="11" name="Freeform: Shape 32">
            <a:extLst>
              <a:ext uri="{FF2B5EF4-FFF2-40B4-BE49-F238E27FC236}">
                <a16:creationId xmlns:a16="http://schemas.microsoft.com/office/drawing/2014/main" id="{0A489560-982C-3392-0B1B-116EB6F1545D}"/>
              </a:ext>
              <a:ext uri="{C183D7F6-B498-43B3-948B-1728B52AA6E4}">
                <adec:decorative xmlns:adec="http://schemas.microsoft.com/office/drawing/2017/decorative" val="1"/>
              </a:ext>
            </a:extLst>
          </p:cNvPr>
          <p:cNvSpPr>
            <a:spLocks/>
          </p:cNvSpPr>
          <p:nvPr/>
        </p:nvSpPr>
        <p:spPr bwMode="auto">
          <a:xfrm>
            <a:off x="680508" y="1481465"/>
            <a:ext cx="5638683" cy="4699879"/>
          </a:xfrm>
          <a:prstGeom prst="roundRect">
            <a:avLst>
              <a:gd name="adj" fmla="val 2335"/>
            </a:avLst>
          </a:prstGeom>
          <a:solidFill>
            <a:schemeClr val="bg1">
              <a:alpha val="70000"/>
            </a:schemeClr>
          </a:solidFill>
          <a:ln>
            <a:no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2" name="Freeform: Shape 11">
            <a:extLst>
              <a:ext uri="{FF2B5EF4-FFF2-40B4-BE49-F238E27FC236}">
                <a16:creationId xmlns:a16="http://schemas.microsoft.com/office/drawing/2014/main" id="{87322848-5717-7A3F-0E87-D82EAE962DF9}"/>
              </a:ext>
              <a:ext uri="{C183D7F6-B498-43B3-948B-1728B52AA6E4}">
                <adec:decorative xmlns:adec="http://schemas.microsoft.com/office/drawing/2017/decorative" val="1"/>
              </a:ext>
            </a:extLst>
          </p:cNvPr>
          <p:cNvSpPr>
            <a:spLocks/>
          </p:cNvSpPr>
          <p:nvPr/>
        </p:nvSpPr>
        <p:spPr bwMode="auto">
          <a:xfrm>
            <a:off x="8944820" y="4786672"/>
            <a:ext cx="2520951" cy="1394672"/>
          </a:xfrm>
          <a:custGeom>
            <a:avLst/>
            <a:gdLst>
              <a:gd name="connsiteX0" fmla="*/ 2115355 w 2520951"/>
              <a:gd name="connsiteY0" fmla="*/ 0 h 1394672"/>
              <a:gd name="connsiteX1" fmla="*/ 1986048 w 2520951"/>
              <a:gd name="connsiteY1" fmla="*/ 369528 h 1394672"/>
              <a:gd name="connsiteX2" fmla="*/ 2463676 w 2520951"/>
              <a:gd name="connsiteY2" fmla="*/ 369528 h 1394672"/>
              <a:gd name="connsiteX3" fmla="*/ 2520951 w 2520951"/>
              <a:gd name="connsiteY3" fmla="*/ 426803 h 1394672"/>
              <a:gd name="connsiteX4" fmla="*/ 2520951 w 2520951"/>
              <a:gd name="connsiteY4" fmla="*/ 1337397 h 1394672"/>
              <a:gd name="connsiteX5" fmla="*/ 2463676 w 2520951"/>
              <a:gd name="connsiteY5" fmla="*/ 1394672 h 1394672"/>
              <a:gd name="connsiteX6" fmla="*/ 57275 w 2520951"/>
              <a:gd name="connsiteY6" fmla="*/ 1394672 h 1394672"/>
              <a:gd name="connsiteX7" fmla="*/ 0 w 2520951"/>
              <a:gd name="connsiteY7" fmla="*/ 1337397 h 1394672"/>
              <a:gd name="connsiteX8" fmla="*/ 0 w 2520951"/>
              <a:gd name="connsiteY8" fmla="*/ 426803 h 1394672"/>
              <a:gd name="connsiteX9" fmla="*/ 57275 w 2520951"/>
              <a:gd name="connsiteY9" fmla="*/ 369528 h 1394672"/>
              <a:gd name="connsiteX10" fmla="*/ 1769269 w 2520951"/>
              <a:gd name="connsiteY10" fmla="*/ 369528 h 139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0951" h="1394672">
                <a:moveTo>
                  <a:pt x="2115355" y="0"/>
                </a:moveTo>
                <a:lnTo>
                  <a:pt x="1986048" y="369528"/>
                </a:lnTo>
                <a:lnTo>
                  <a:pt x="2463676" y="369528"/>
                </a:lnTo>
                <a:cubicBezTo>
                  <a:pt x="2495308" y="369528"/>
                  <a:pt x="2520951" y="395171"/>
                  <a:pt x="2520951" y="426803"/>
                </a:cubicBezTo>
                <a:lnTo>
                  <a:pt x="2520951" y="1337397"/>
                </a:lnTo>
                <a:cubicBezTo>
                  <a:pt x="2520951" y="1369029"/>
                  <a:pt x="2495308" y="1394672"/>
                  <a:pt x="2463676" y="1394672"/>
                </a:cubicBezTo>
                <a:lnTo>
                  <a:pt x="57275" y="1394672"/>
                </a:lnTo>
                <a:cubicBezTo>
                  <a:pt x="25643" y="1394672"/>
                  <a:pt x="0" y="1369029"/>
                  <a:pt x="0" y="1337397"/>
                </a:cubicBezTo>
                <a:lnTo>
                  <a:pt x="0" y="426803"/>
                </a:lnTo>
                <a:cubicBezTo>
                  <a:pt x="0" y="395171"/>
                  <a:pt x="25643" y="369528"/>
                  <a:pt x="57275" y="369528"/>
                </a:cubicBezTo>
                <a:lnTo>
                  <a:pt x="1769269" y="369528"/>
                </a:lnTo>
                <a:close/>
              </a:path>
            </a:pathLst>
          </a:cu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3" name="TextBox 12">
            <a:extLst>
              <a:ext uri="{FF2B5EF4-FFF2-40B4-BE49-F238E27FC236}">
                <a16:creationId xmlns:a16="http://schemas.microsoft.com/office/drawing/2014/main" id="{838B1BFC-1B07-1EFD-4D5A-3084DCC620CF}"/>
              </a:ext>
            </a:extLst>
          </p:cNvPr>
          <p:cNvSpPr txBox="1"/>
          <p:nvPr/>
        </p:nvSpPr>
        <p:spPr>
          <a:xfrm>
            <a:off x="9005888" y="5228328"/>
            <a:ext cx="2459883" cy="871585"/>
          </a:xfrm>
          <a:prstGeom prst="rect">
            <a:avLst/>
          </a:prstGeom>
          <a:noFill/>
        </p:spPr>
        <p:txBody>
          <a:bodyPr wrap="square" lIns="0" tIns="0" rIns="0" bIns="0">
            <a:spAutoFit/>
          </a:bodyPr>
          <a:lstStyle/>
          <a:p>
            <a:pPr marL="0" marR="0" lvl="0" indent="0" algn="l" defTabSz="932472" rtl="0" eaLnBrk="1" fontAlgn="base" latinLnBrk="0" hangingPunct="1">
              <a:lnSpc>
                <a:spcPct val="110000"/>
              </a:lnSpc>
              <a:spcBef>
                <a:spcPct val="0"/>
              </a:spcBef>
              <a:spcAft>
                <a:spcPts val="3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itchFamily="34" charset="0"/>
              </a:rPr>
              <a:t>Please use the thumbs up and down to let us know your experience! </a:t>
            </a:r>
          </a:p>
          <a:p>
            <a:pPr marL="0" marR="0" lvl="0" indent="0" algn="l" defTabSz="932472" rtl="0" eaLnBrk="1" fontAlgn="base" latinLnBrk="0" hangingPunct="1">
              <a:lnSpc>
                <a:spcPct val="110000"/>
              </a:lnSpc>
              <a:spcBef>
                <a:spcPct val="0"/>
              </a:spcBef>
              <a:spcAft>
                <a:spcPts val="3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itchFamily="34" charset="0"/>
              </a:rPr>
              <a:t>The Excel team spends a lot of time reviewing these – and include a screenshot if possible, that context is very helpful.</a:t>
            </a:r>
          </a:p>
        </p:txBody>
      </p:sp>
      <p:sp>
        <p:nvSpPr>
          <p:cNvPr id="14" name="Title 1">
            <a:extLst>
              <a:ext uri="{FF2B5EF4-FFF2-40B4-BE49-F238E27FC236}">
                <a16:creationId xmlns:a16="http://schemas.microsoft.com/office/drawing/2014/main" id="{986C2F42-AB6A-5662-805F-A0CE69D98876}"/>
              </a:ext>
            </a:extLst>
          </p:cNvPr>
          <p:cNvSpPr txBox="1">
            <a:spLocks/>
          </p:cNvSpPr>
          <p:nvPr/>
        </p:nvSpPr>
        <p:spPr>
          <a:xfrm>
            <a:off x="863388" y="1664345"/>
            <a:ext cx="5272923" cy="22099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457200" marR="0" lvl="0" indent="-457200" algn="l" defTabSz="914367" rtl="0" eaLnBrk="1" fontAlgn="auto" latinLnBrk="0" hangingPunct="1">
              <a:lnSpc>
                <a:spcPct val="110000"/>
              </a:lnSpc>
              <a:spcBef>
                <a:spcPts val="100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00000"/>
                </a:solidFill>
                <a:effectLst/>
                <a:uLnTx/>
                <a:uFillTx/>
                <a:latin typeface="Segoe UI"/>
                <a:ea typeface="+mn-ea"/>
                <a:cs typeface="Segoe UI" pitchFamily="34" charset="0"/>
              </a:rPr>
              <a:t>Try asking Copilot </a:t>
            </a:r>
            <a:r>
              <a:rPr kumimoji="0" lang="en-US" sz="2000" b="0" i="1" u="none" strike="noStrike" kern="1200" cap="none" spc="0" normalizeH="0" baseline="0" noProof="0">
                <a:ln>
                  <a:noFill/>
                </a:ln>
                <a:solidFill>
                  <a:srgbClr val="000000"/>
                </a:solidFill>
                <a:effectLst/>
                <a:uLnTx/>
                <a:uFillTx/>
                <a:latin typeface="Segoe UI"/>
                <a:ea typeface="+mn-ea"/>
                <a:cs typeface="Segoe UI" pitchFamily="34" charset="0"/>
              </a:rPr>
              <a:t>why</a:t>
            </a:r>
            <a:r>
              <a:rPr kumimoji="0" lang="en-US" sz="2000" b="0" i="0" u="none" strike="noStrike" kern="1200" cap="none" spc="0" normalizeH="0" baseline="0" noProof="0">
                <a:ln>
                  <a:noFill/>
                </a:ln>
                <a:solidFill>
                  <a:srgbClr val="000000"/>
                </a:solidFill>
                <a:effectLst/>
                <a:uLnTx/>
                <a:uFillTx/>
                <a:latin typeface="Segoe UI"/>
                <a:ea typeface="+mn-ea"/>
                <a:cs typeface="Segoe UI" pitchFamily="34" charset="0"/>
              </a:rPr>
              <a:t> something isn’t working or </a:t>
            </a:r>
            <a:r>
              <a:rPr kumimoji="0" lang="en-US" sz="2000" b="0" i="1" u="none" strike="noStrike" kern="1200" cap="none" spc="0" normalizeH="0" baseline="0" noProof="0">
                <a:ln>
                  <a:noFill/>
                </a:ln>
                <a:solidFill>
                  <a:srgbClr val="000000"/>
                </a:solidFill>
                <a:effectLst/>
                <a:uLnTx/>
                <a:uFillTx/>
                <a:latin typeface="Segoe UI"/>
                <a:ea typeface="+mn-ea"/>
                <a:cs typeface="Segoe UI" pitchFamily="34" charset="0"/>
              </a:rPr>
              <a:t>how</a:t>
            </a:r>
            <a:r>
              <a:rPr kumimoji="0" lang="en-US" sz="2000" b="0" i="0" u="none" strike="noStrike" kern="1200" cap="none" spc="0" normalizeH="0" baseline="0" noProof="0">
                <a:ln>
                  <a:noFill/>
                </a:ln>
                <a:solidFill>
                  <a:srgbClr val="000000"/>
                </a:solidFill>
                <a:effectLst/>
                <a:uLnTx/>
                <a:uFillTx/>
                <a:latin typeface="Segoe UI"/>
                <a:ea typeface="+mn-ea"/>
                <a:cs typeface="Segoe UI" pitchFamily="34" charset="0"/>
              </a:rPr>
              <a:t> to do the task in Excel, instead of asking it to do it for you.</a:t>
            </a:r>
          </a:p>
          <a:p>
            <a:pPr marL="457200" marR="0" lvl="0" indent="-457200" algn="l" defTabSz="914367" rtl="0" eaLnBrk="1" fontAlgn="auto" latinLnBrk="0" hangingPunct="1">
              <a:lnSpc>
                <a:spcPct val="100000"/>
              </a:lnSpc>
              <a:spcBef>
                <a:spcPts val="100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00000"/>
                </a:solidFill>
                <a:effectLst/>
                <a:uLnTx/>
                <a:uFillTx/>
                <a:latin typeface="Segoe UI"/>
                <a:ea typeface="+mn-ea"/>
                <a:cs typeface="Segoe UI" pitchFamily="34" charset="0"/>
              </a:rPr>
              <a:t>If Copilot doesn’t seem to understand what you want, try rephrasing your prompt with different words.</a:t>
            </a:r>
          </a:p>
        </p:txBody>
      </p:sp>
    </p:spTree>
    <p:extLst>
      <p:ext uri="{BB962C8B-B14F-4D97-AF65-F5344CB8AC3E}">
        <p14:creationId xmlns:p14="http://schemas.microsoft.com/office/powerpoint/2010/main" val="211729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04CF-9041-DD7C-E5FC-73E1129F9FB0}"/>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0FBF0596-F637-5047-A2CC-CCBF6D4298F6}"/>
              </a:ext>
            </a:extLst>
          </p:cNvPr>
          <p:cNvSpPr>
            <a:spLocks noGrp="1"/>
          </p:cNvSpPr>
          <p:nvPr>
            <p:ph type="title"/>
          </p:nvPr>
        </p:nvSpPr>
        <p:spPr>
          <a:xfrm>
            <a:off x="588261" y="585216"/>
            <a:ext cx="11011601" cy="553998"/>
          </a:xfrm>
        </p:spPr>
        <p:txBody>
          <a:bodyPr/>
          <a:lstStyle/>
          <a:p>
            <a:r>
              <a:rPr lang="en-US"/>
              <a:t>Ask questions about Excel</a:t>
            </a:r>
            <a:br>
              <a:rPr lang="en-US"/>
            </a:br>
            <a:endParaRPr lang="en-US"/>
          </a:p>
        </p:txBody>
      </p:sp>
      <p:pic>
        <p:nvPicPr>
          <p:cNvPr id="8" name="Picture 7">
            <a:extLst>
              <a:ext uri="{FF2B5EF4-FFF2-40B4-BE49-F238E27FC236}">
                <a16:creationId xmlns:a16="http://schemas.microsoft.com/office/drawing/2014/main" id="{47279381-FE53-2A75-69B0-66E26E3A7B95}"/>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9" name="Picture 8" descr="Sample prompt">
            <a:extLst>
              <a:ext uri="{FF2B5EF4-FFF2-40B4-BE49-F238E27FC236}">
                <a16:creationId xmlns:a16="http://schemas.microsoft.com/office/drawing/2014/main" id="{8917C34D-1029-A970-F33D-004E0FE8345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47" r="-447"/>
          <a:stretch>
            <a:fillRect/>
          </a:stretch>
        </p:blipFill>
        <p:spPr>
          <a:xfrm>
            <a:off x="726229" y="1527185"/>
            <a:ext cx="3486003" cy="4608437"/>
          </a:xfrm>
          <a:prstGeom prst="roundRect">
            <a:avLst>
              <a:gd name="adj" fmla="val 1727"/>
            </a:avLst>
          </a:prstGeom>
          <a:solidFill>
            <a:srgbClr val="EDEBE9"/>
          </a:solidFill>
          <a:ln>
            <a:noFill/>
          </a:ln>
        </p:spPr>
      </p:pic>
      <p:pic>
        <p:nvPicPr>
          <p:cNvPr id="10" name="Picture 9" descr="Sample prompt">
            <a:extLst>
              <a:ext uri="{FF2B5EF4-FFF2-40B4-BE49-F238E27FC236}">
                <a16:creationId xmlns:a16="http://schemas.microsoft.com/office/drawing/2014/main" id="{744E3008-8C45-79B2-1601-1970F32F783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448" b="-3448"/>
          <a:stretch>
            <a:fillRect/>
          </a:stretch>
        </p:blipFill>
        <p:spPr>
          <a:xfrm>
            <a:off x="4351427" y="1527185"/>
            <a:ext cx="3486003" cy="4608439"/>
          </a:xfrm>
          <a:prstGeom prst="roundRect">
            <a:avLst>
              <a:gd name="adj" fmla="val 1727"/>
            </a:avLst>
          </a:prstGeom>
          <a:solidFill>
            <a:srgbClr val="EDEBE9"/>
          </a:solidFill>
        </p:spPr>
      </p:pic>
      <p:pic>
        <p:nvPicPr>
          <p:cNvPr id="14" name="Picture 13" descr="Sample prompt">
            <a:extLst>
              <a:ext uri="{FF2B5EF4-FFF2-40B4-BE49-F238E27FC236}">
                <a16:creationId xmlns:a16="http://schemas.microsoft.com/office/drawing/2014/main" id="{C91B388F-0681-00DA-018D-59EC8714EE0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3626" b="-13626"/>
          <a:stretch>
            <a:fillRect/>
          </a:stretch>
        </p:blipFill>
        <p:spPr>
          <a:xfrm>
            <a:off x="7976624" y="1527185"/>
            <a:ext cx="3486003" cy="4608439"/>
          </a:xfrm>
          <a:prstGeom prst="roundRect">
            <a:avLst>
              <a:gd name="adj" fmla="val 1727"/>
            </a:avLst>
          </a:prstGeom>
          <a:solidFill>
            <a:srgbClr val="EDEBE9"/>
          </a:solidFill>
        </p:spPr>
      </p:pic>
    </p:spTree>
    <p:extLst>
      <p:ext uri="{BB962C8B-B14F-4D97-AF65-F5344CB8AC3E}">
        <p14:creationId xmlns:p14="http://schemas.microsoft.com/office/powerpoint/2010/main" val="205187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010E7-AF01-DE11-51A3-FCAFC272837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4AA488E-A7E8-7587-0728-9DE3CDF0927B}"/>
              </a:ext>
              <a:ext uri="{C183D7F6-B498-43B3-948B-1728B52AA6E4}">
                <adec:decorative xmlns:adec="http://schemas.microsoft.com/office/drawing/2017/decorative" val="1"/>
              </a:ext>
            </a:extLst>
          </p:cNvPr>
          <p:cNvSpPr/>
          <p:nvPr/>
        </p:nvSpPr>
        <p:spPr>
          <a:xfrm>
            <a:off x="9650413" y="5866817"/>
            <a:ext cx="1731073" cy="851483"/>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Segoe UI"/>
              <a:ea typeface="+mn-ea"/>
              <a:cs typeface="+mn-cs"/>
            </a:endParaRPr>
          </a:p>
        </p:txBody>
      </p:sp>
      <p:sp>
        <p:nvSpPr>
          <p:cNvPr id="8" name="Title 2">
            <a:extLst>
              <a:ext uri="{FF2B5EF4-FFF2-40B4-BE49-F238E27FC236}">
                <a16:creationId xmlns:a16="http://schemas.microsoft.com/office/drawing/2014/main" id="{0218DB27-CCEA-0916-0997-2121BDDE9DF6}"/>
              </a:ext>
            </a:extLst>
          </p:cNvPr>
          <p:cNvSpPr>
            <a:spLocks noGrp="1"/>
          </p:cNvSpPr>
          <p:nvPr>
            <p:ph type="title"/>
          </p:nvPr>
        </p:nvSpPr>
        <p:spPr>
          <a:xfrm>
            <a:off x="588261" y="585216"/>
            <a:ext cx="11011601" cy="553998"/>
          </a:xfrm>
        </p:spPr>
        <p:txBody>
          <a:bodyPr/>
          <a:lstStyle/>
          <a:p>
            <a:r>
              <a:rPr lang="en-US"/>
              <a:t>Ask questions about Excel (continued)</a:t>
            </a:r>
          </a:p>
        </p:txBody>
      </p:sp>
      <p:pic>
        <p:nvPicPr>
          <p:cNvPr id="4" name="Picture 3">
            <a:extLst>
              <a:ext uri="{FF2B5EF4-FFF2-40B4-BE49-F238E27FC236}">
                <a16:creationId xmlns:a16="http://schemas.microsoft.com/office/drawing/2014/main" id="{E3CDAB47-F310-CF8F-930B-8BD48CB67384}"/>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5" name="Picture 4" descr="Sample prompt">
            <a:extLst>
              <a:ext uri="{FF2B5EF4-FFF2-40B4-BE49-F238E27FC236}">
                <a16:creationId xmlns:a16="http://schemas.microsoft.com/office/drawing/2014/main" id="{9BDC1C0B-2FA9-EDB3-6903-04B2C810B78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427" b="-427"/>
          <a:stretch>
            <a:fillRect/>
          </a:stretch>
        </p:blipFill>
        <p:spPr>
          <a:xfrm>
            <a:off x="726229" y="1527185"/>
            <a:ext cx="3486003" cy="4608437"/>
          </a:xfrm>
          <a:prstGeom prst="roundRect">
            <a:avLst>
              <a:gd name="adj" fmla="val 1727"/>
            </a:avLst>
          </a:prstGeom>
          <a:solidFill>
            <a:srgbClr val="EDEBE9"/>
          </a:solidFill>
          <a:ln>
            <a:noFill/>
          </a:ln>
        </p:spPr>
      </p:pic>
      <p:pic>
        <p:nvPicPr>
          <p:cNvPr id="6" name="Picture 5" descr="Sample prompt">
            <a:extLst>
              <a:ext uri="{FF2B5EF4-FFF2-40B4-BE49-F238E27FC236}">
                <a16:creationId xmlns:a16="http://schemas.microsoft.com/office/drawing/2014/main" id="{30089B4E-0E83-3884-1CF8-CC136D32514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9331" r="-19331"/>
          <a:stretch>
            <a:fillRect/>
          </a:stretch>
        </p:blipFill>
        <p:spPr>
          <a:xfrm>
            <a:off x="4351426" y="1527185"/>
            <a:ext cx="3486003" cy="4608439"/>
          </a:xfrm>
          <a:prstGeom prst="roundRect">
            <a:avLst>
              <a:gd name="adj" fmla="val 1727"/>
            </a:avLst>
          </a:prstGeom>
          <a:solidFill>
            <a:srgbClr val="EDEBE9"/>
          </a:solidFill>
        </p:spPr>
      </p:pic>
      <p:pic>
        <p:nvPicPr>
          <p:cNvPr id="12" name="Picture 11" descr="Sample prompt">
            <a:extLst>
              <a:ext uri="{FF2B5EF4-FFF2-40B4-BE49-F238E27FC236}">
                <a16:creationId xmlns:a16="http://schemas.microsoft.com/office/drawing/2014/main" id="{DA321792-6C30-B7AC-A28C-03D72D9B4EF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695" b="-4695"/>
          <a:stretch>
            <a:fillRect/>
          </a:stretch>
        </p:blipFill>
        <p:spPr>
          <a:xfrm>
            <a:off x="7976624" y="1527185"/>
            <a:ext cx="3486003" cy="4608439"/>
          </a:xfrm>
          <a:prstGeom prst="roundRect">
            <a:avLst>
              <a:gd name="adj" fmla="val 1727"/>
            </a:avLst>
          </a:prstGeom>
          <a:solidFill>
            <a:srgbClr val="EDEBE9"/>
          </a:solidFill>
        </p:spPr>
      </p:pic>
    </p:spTree>
    <p:extLst>
      <p:ext uri="{BB962C8B-B14F-4D97-AF65-F5344CB8AC3E}">
        <p14:creationId xmlns:p14="http://schemas.microsoft.com/office/powerpoint/2010/main" val="395748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A1081-878D-ED6F-AD28-F99E3F4CB5B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E6A0DE9-C7FE-B4F0-6B0F-7540E394A6D7}"/>
              </a:ext>
              <a:ext uri="{C183D7F6-B498-43B3-948B-1728B52AA6E4}">
                <adec:decorative xmlns:adec="http://schemas.microsoft.com/office/drawing/2017/decorative" val="1"/>
              </a:ext>
            </a:extLst>
          </p:cNvPr>
          <p:cNvSpPr/>
          <p:nvPr/>
        </p:nvSpPr>
        <p:spPr>
          <a:xfrm>
            <a:off x="9650413" y="5866817"/>
            <a:ext cx="1731073" cy="851483"/>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Segoe UI"/>
              <a:ea typeface="+mn-ea"/>
              <a:cs typeface="+mn-cs"/>
            </a:endParaRPr>
          </a:p>
        </p:txBody>
      </p:sp>
      <p:sp>
        <p:nvSpPr>
          <p:cNvPr id="4" name="Title 3">
            <a:extLst>
              <a:ext uri="{FF2B5EF4-FFF2-40B4-BE49-F238E27FC236}">
                <a16:creationId xmlns:a16="http://schemas.microsoft.com/office/drawing/2014/main" id="{93526C5B-27FC-4932-7523-A17960BE4E89}"/>
              </a:ext>
            </a:extLst>
          </p:cNvPr>
          <p:cNvSpPr>
            <a:spLocks noGrp="1"/>
          </p:cNvSpPr>
          <p:nvPr>
            <p:ph type="title"/>
          </p:nvPr>
        </p:nvSpPr>
        <p:spPr/>
        <p:txBody>
          <a:bodyPr/>
          <a:lstStyle/>
          <a:p>
            <a:r>
              <a:rPr lang="en-US"/>
              <a:t>Formulas: Writing, explaining, and asking questions</a:t>
            </a:r>
          </a:p>
        </p:txBody>
      </p:sp>
      <p:pic>
        <p:nvPicPr>
          <p:cNvPr id="2" name="Picture 1">
            <a:extLst>
              <a:ext uri="{FF2B5EF4-FFF2-40B4-BE49-F238E27FC236}">
                <a16:creationId xmlns:a16="http://schemas.microsoft.com/office/drawing/2014/main" id="{D58A40A5-82FD-676F-FE80-5A4A6F91D921}"/>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8" name="Picture 7" descr="Sample prompt">
            <a:extLst>
              <a:ext uri="{FF2B5EF4-FFF2-40B4-BE49-F238E27FC236}">
                <a16:creationId xmlns:a16="http://schemas.microsoft.com/office/drawing/2014/main" id="{1D4004AE-80D4-4A1B-B99A-1F98790FA4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664" r="-12664"/>
          <a:stretch>
            <a:fillRect/>
          </a:stretch>
        </p:blipFill>
        <p:spPr>
          <a:xfrm>
            <a:off x="726229" y="1527185"/>
            <a:ext cx="3486003" cy="4608437"/>
          </a:xfrm>
          <a:prstGeom prst="roundRect">
            <a:avLst>
              <a:gd name="adj" fmla="val 1727"/>
            </a:avLst>
          </a:prstGeom>
          <a:solidFill>
            <a:srgbClr val="EDEBE9"/>
          </a:solidFill>
          <a:ln>
            <a:noFill/>
          </a:ln>
        </p:spPr>
      </p:pic>
      <p:pic>
        <p:nvPicPr>
          <p:cNvPr id="9" name="Picture 8" descr="Sample prompt">
            <a:extLst>
              <a:ext uri="{FF2B5EF4-FFF2-40B4-BE49-F238E27FC236}">
                <a16:creationId xmlns:a16="http://schemas.microsoft.com/office/drawing/2014/main" id="{B7FB7B0A-9828-6091-EC56-2DFFF730454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48596" b="-48596"/>
          <a:stretch>
            <a:fillRect/>
          </a:stretch>
        </p:blipFill>
        <p:spPr>
          <a:xfrm>
            <a:off x="4351426" y="1527185"/>
            <a:ext cx="3486003" cy="4608439"/>
          </a:xfrm>
          <a:prstGeom prst="roundRect">
            <a:avLst>
              <a:gd name="adj" fmla="val 1727"/>
            </a:avLst>
          </a:prstGeom>
          <a:solidFill>
            <a:srgbClr val="EDEBE9"/>
          </a:solidFill>
        </p:spPr>
      </p:pic>
      <p:pic>
        <p:nvPicPr>
          <p:cNvPr id="10" name="Picture 9" descr="Sample prompt">
            <a:extLst>
              <a:ext uri="{FF2B5EF4-FFF2-40B4-BE49-F238E27FC236}">
                <a16:creationId xmlns:a16="http://schemas.microsoft.com/office/drawing/2014/main" id="{C6483B03-26FB-D697-E3B2-B92054D1C6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5046" b="-25046"/>
          <a:stretch>
            <a:fillRect/>
          </a:stretch>
        </p:blipFill>
        <p:spPr>
          <a:xfrm>
            <a:off x="7976624" y="1527185"/>
            <a:ext cx="3486003" cy="4608439"/>
          </a:xfrm>
          <a:prstGeom prst="roundRect">
            <a:avLst>
              <a:gd name="adj" fmla="val 1727"/>
            </a:avLst>
          </a:prstGeom>
          <a:solidFill>
            <a:srgbClr val="EDEBE9"/>
          </a:solidFill>
        </p:spPr>
      </p:pic>
    </p:spTree>
    <p:extLst>
      <p:ext uri="{BB962C8B-B14F-4D97-AF65-F5344CB8AC3E}">
        <p14:creationId xmlns:p14="http://schemas.microsoft.com/office/powerpoint/2010/main" val="234331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F8A88-2D52-C26C-D605-785E23478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D4C6B6-8D58-4987-EDFA-E0D7A91C198D}"/>
              </a:ext>
            </a:extLst>
          </p:cNvPr>
          <p:cNvSpPr>
            <a:spLocks noGrp="1"/>
          </p:cNvSpPr>
          <p:nvPr>
            <p:ph type="title"/>
          </p:nvPr>
        </p:nvSpPr>
        <p:spPr>
          <a:xfrm>
            <a:off x="588261" y="585216"/>
            <a:ext cx="11011601" cy="553998"/>
          </a:xfrm>
        </p:spPr>
        <p:txBody>
          <a:bodyPr/>
          <a:lstStyle/>
          <a:p>
            <a:r>
              <a:rPr lang="en-US"/>
              <a:t>Formula help (continued)</a:t>
            </a:r>
          </a:p>
        </p:txBody>
      </p:sp>
      <p:pic>
        <p:nvPicPr>
          <p:cNvPr id="10" name="Picture 9">
            <a:extLst>
              <a:ext uri="{FF2B5EF4-FFF2-40B4-BE49-F238E27FC236}">
                <a16:creationId xmlns:a16="http://schemas.microsoft.com/office/drawing/2014/main" id="{65DC57F2-31DE-A231-4F89-C8C5F67A5A82}"/>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1" name="TextBox 10" descr="Sample prompt">
            <a:extLst>
              <a:ext uri="{FF2B5EF4-FFF2-40B4-BE49-F238E27FC236}">
                <a16:creationId xmlns:a16="http://schemas.microsoft.com/office/drawing/2014/main" id="{6B9F432A-77B8-298C-10D8-135BCAFC23DD}"/>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2" name="TextBox 11">
            <a:extLst>
              <a:ext uri="{FF2B5EF4-FFF2-40B4-BE49-F238E27FC236}">
                <a16:creationId xmlns:a16="http://schemas.microsoft.com/office/drawing/2014/main" id="{D8EB432C-F173-120C-4380-7D54B0C8C4FC}"/>
              </a:ext>
            </a:extLst>
          </p:cNvPr>
          <p:cNvSpPr txBox="1"/>
          <p:nvPr/>
        </p:nvSpPr>
        <p:spPr>
          <a:xfrm>
            <a:off x="771948" y="2499417"/>
            <a:ext cx="1994218" cy="807913"/>
          </a:xfrm>
          <a:prstGeom prst="rect">
            <a:avLst/>
          </a:prstGeom>
          <a:noFill/>
          <a:ln>
            <a:no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4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Segoe UI" pitchFamily="34" charset="0"/>
              </a:rPr>
              <a:t>Prompt 2:</a:t>
            </a:r>
          </a:p>
          <a:p>
            <a:pPr marL="0" marR="0" lvl="0" indent="0" algn="l" defTabSz="932472" rtl="0" eaLnBrk="1" fontAlgn="base"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rPr>
              <a:t>Can you give me an</a:t>
            </a:r>
            <a:br>
              <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rPr>
              <a:t>example of how to use =FORMULANAME in Excel.</a:t>
            </a:r>
          </a:p>
        </p:txBody>
      </p:sp>
      <p:sp>
        <p:nvSpPr>
          <p:cNvPr id="13" name="TextBox 12">
            <a:extLst>
              <a:ext uri="{FF2B5EF4-FFF2-40B4-BE49-F238E27FC236}">
                <a16:creationId xmlns:a16="http://schemas.microsoft.com/office/drawing/2014/main" id="{EC5B5BCB-DD75-64C1-9D33-7C45DDD6BE80}"/>
              </a:ext>
            </a:extLst>
          </p:cNvPr>
          <p:cNvSpPr txBox="1"/>
          <p:nvPr/>
        </p:nvSpPr>
        <p:spPr>
          <a:xfrm>
            <a:off x="771948" y="1559337"/>
            <a:ext cx="2095077" cy="623248"/>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4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Prompt 1:</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Explain this formula: &lt;example of an Excel formula&gt;.</a:t>
            </a:r>
          </a:p>
        </p:txBody>
      </p:sp>
      <p:pic>
        <p:nvPicPr>
          <p:cNvPr id="14" name="Picture 13" descr="Sample prompt">
            <a:extLst>
              <a:ext uri="{FF2B5EF4-FFF2-40B4-BE49-F238E27FC236}">
                <a16:creationId xmlns:a16="http://schemas.microsoft.com/office/drawing/2014/main" id="{9A824F4F-2C90-AB6C-923C-FFC04407E0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664" b="-6664"/>
          <a:stretch>
            <a:fillRect/>
          </a:stretch>
        </p:blipFill>
        <p:spPr>
          <a:xfrm>
            <a:off x="3025140" y="2082800"/>
            <a:ext cx="4195392" cy="4098544"/>
          </a:xfrm>
          <a:prstGeom prst="roundRect">
            <a:avLst>
              <a:gd name="adj" fmla="val 1479"/>
            </a:avLst>
          </a:prstGeom>
          <a:solidFill>
            <a:srgbClr val="EDEBE9"/>
          </a:solidFill>
          <a:ln>
            <a:noFill/>
          </a:ln>
        </p:spPr>
      </p:pic>
      <p:pic>
        <p:nvPicPr>
          <p:cNvPr id="15" name="Picture 14" descr="Sample prompt">
            <a:extLst>
              <a:ext uri="{FF2B5EF4-FFF2-40B4-BE49-F238E27FC236}">
                <a16:creationId xmlns:a16="http://schemas.microsoft.com/office/drawing/2014/main" id="{783A5FB6-009E-8045-2FB8-725499B97F7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43" b="-343"/>
          <a:stretch>
            <a:fillRect/>
          </a:stretch>
        </p:blipFill>
        <p:spPr>
          <a:xfrm>
            <a:off x="7313030" y="2082800"/>
            <a:ext cx="4195392" cy="4098544"/>
          </a:xfrm>
          <a:prstGeom prst="roundRect">
            <a:avLst>
              <a:gd name="adj" fmla="val 1479"/>
            </a:avLst>
          </a:prstGeom>
          <a:ln>
            <a:noFill/>
          </a:ln>
        </p:spPr>
      </p:pic>
      <p:sp>
        <p:nvSpPr>
          <p:cNvPr id="16" name="TextBox 15">
            <a:extLst>
              <a:ext uri="{FF2B5EF4-FFF2-40B4-BE49-F238E27FC236}">
                <a16:creationId xmlns:a16="http://schemas.microsoft.com/office/drawing/2014/main" id="{373BCFC8-71B6-2E6B-66F2-6F1B0A1B7FC5}"/>
              </a:ext>
            </a:extLst>
          </p:cNvPr>
          <p:cNvSpPr txBox="1"/>
          <p:nvPr/>
        </p:nvSpPr>
        <p:spPr>
          <a:xfrm>
            <a:off x="4202035" y="1746551"/>
            <a:ext cx="1841603" cy="187167"/>
          </a:xfrm>
          <a:prstGeom prst="rect">
            <a:avLst/>
          </a:prstGeom>
          <a:noFill/>
        </p:spPr>
        <p:txBody>
          <a:bodyPr wrap="square" lIns="0" tIns="0" rIns="0" bIns="0" anchor="ctr">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Explain a specific formula.</a:t>
            </a:r>
          </a:p>
        </p:txBody>
      </p:sp>
      <p:sp>
        <p:nvSpPr>
          <p:cNvPr id="17" name="TextBox 16">
            <a:extLst>
              <a:ext uri="{FF2B5EF4-FFF2-40B4-BE49-F238E27FC236}">
                <a16:creationId xmlns:a16="http://schemas.microsoft.com/office/drawing/2014/main" id="{E80FE7AE-0E19-DF31-2A14-4E6B5FCAB102}"/>
              </a:ext>
            </a:extLst>
          </p:cNvPr>
          <p:cNvSpPr txBox="1"/>
          <p:nvPr/>
        </p:nvSpPr>
        <p:spPr>
          <a:xfrm>
            <a:off x="7595064" y="1746551"/>
            <a:ext cx="3631325" cy="187167"/>
          </a:xfrm>
          <a:prstGeom prst="rect">
            <a:avLst/>
          </a:prstGeom>
          <a:noFill/>
        </p:spPr>
        <p:txBody>
          <a:bodyPr wrap="square" lIns="0" tIns="0" rIns="0" bIns="0" anchor="ctr">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Ask for an example of how to use a specific formula.</a:t>
            </a:r>
          </a:p>
        </p:txBody>
      </p:sp>
    </p:spTree>
    <p:extLst>
      <p:ext uri="{BB962C8B-B14F-4D97-AF65-F5344CB8AC3E}">
        <p14:creationId xmlns:p14="http://schemas.microsoft.com/office/powerpoint/2010/main" val="355625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8125-94BA-9052-8EBB-FE0CBC7BBD3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C4ED25B-5EEA-32A4-1DAD-2930D9BDE79D}"/>
              </a:ext>
            </a:extLst>
          </p:cNvPr>
          <p:cNvSpPr>
            <a:spLocks noGrp="1"/>
          </p:cNvSpPr>
          <p:nvPr>
            <p:ph type="title"/>
          </p:nvPr>
        </p:nvSpPr>
        <p:spPr>
          <a:xfrm>
            <a:off x="588261" y="585216"/>
            <a:ext cx="11011601" cy="553998"/>
          </a:xfrm>
        </p:spPr>
        <p:txBody>
          <a:bodyPr/>
          <a:lstStyle/>
          <a:p>
            <a:r>
              <a:rPr lang="en-US"/>
              <a:t>Summarize a column of text</a:t>
            </a:r>
            <a:endParaRPr lang="en-US" noProof="0"/>
          </a:p>
        </p:txBody>
      </p:sp>
      <p:pic>
        <p:nvPicPr>
          <p:cNvPr id="8" name="Picture 7">
            <a:extLst>
              <a:ext uri="{FF2B5EF4-FFF2-40B4-BE49-F238E27FC236}">
                <a16:creationId xmlns:a16="http://schemas.microsoft.com/office/drawing/2014/main" id="{5C350B29-003F-09E7-5301-9093300DFCBF}"/>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9" name="TextBox 8" descr="Sample prompt">
            <a:extLst>
              <a:ext uri="{FF2B5EF4-FFF2-40B4-BE49-F238E27FC236}">
                <a16:creationId xmlns:a16="http://schemas.microsoft.com/office/drawing/2014/main" id="{30164AEE-5804-9137-C98E-F426CD4A9D6E}"/>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TextBox 9">
            <a:extLst>
              <a:ext uri="{FF2B5EF4-FFF2-40B4-BE49-F238E27FC236}">
                <a16:creationId xmlns:a16="http://schemas.microsoft.com/office/drawing/2014/main" id="{986BF764-6215-ED78-B512-6679696A0916}"/>
              </a:ext>
            </a:extLst>
          </p:cNvPr>
          <p:cNvSpPr txBox="1"/>
          <p:nvPr/>
        </p:nvSpPr>
        <p:spPr>
          <a:xfrm>
            <a:off x="771948" y="2702549"/>
            <a:ext cx="1994218" cy="807913"/>
          </a:xfrm>
          <a:prstGeom prst="rect">
            <a:avLst/>
          </a:prstGeom>
          <a:noFill/>
          <a:ln>
            <a:no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4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Segoe UI" pitchFamily="34" charset="0"/>
              </a:rPr>
              <a:t>Prompt 1</a:t>
            </a:r>
          </a:p>
          <a:p>
            <a:pPr marL="0" marR="0" lvl="0" indent="0" algn="l" defTabSz="932472" rtl="0" eaLnBrk="1" fontAlgn="base"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rPr>
              <a:t>Summarize &lt;column&gt; to show the top 3 opportunities for improvement.</a:t>
            </a:r>
          </a:p>
        </p:txBody>
      </p:sp>
      <p:pic>
        <p:nvPicPr>
          <p:cNvPr id="11" name="Picture 10" descr="Sample prompt">
            <a:extLst>
              <a:ext uri="{FF2B5EF4-FFF2-40B4-BE49-F238E27FC236}">
                <a16:creationId xmlns:a16="http://schemas.microsoft.com/office/drawing/2014/main" id="{159D36F4-EC99-7EF1-0104-4427C266A9DF}"/>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t="-31711" b="-31711"/>
          <a:stretch>
            <a:fillRect/>
          </a:stretch>
        </p:blipFill>
        <p:spPr>
          <a:xfrm>
            <a:off x="3025140" y="1481465"/>
            <a:ext cx="5118222" cy="4699879"/>
          </a:xfrm>
          <a:prstGeom prst="roundRect">
            <a:avLst>
              <a:gd name="adj" fmla="val 1690"/>
            </a:avLst>
          </a:prstGeom>
          <a:solidFill>
            <a:srgbClr val="F0F0F0"/>
          </a:solidFill>
          <a:ln>
            <a:noFill/>
          </a:ln>
        </p:spPr>
      </p:pic>
      <p:sp>
        <p:nvSpPr>
          <p:cNvPr id="12" name="TextBox 11">
            <a:extLst>
              <a:ext uri="{FF2B5EF4-FFF2-40B4-BE49-F238E27FC236}">
                <a16:creationId xmlns:a16="http://schemas.microsoft.com/office/drawing/2014/main" id="{5A8088C6-696E-1DA9-620D-3448613164A6}"/>
              </a:ext>
            </a:extLst>
          </p:cNvPr>
          <p:cNvSpPr txBox="1"/>
          <p:nvPr/>
        </p:nvSpPr>
        <p:spPr>
          <a:xfrm>
            <a:off x="771948" y="1559337"/>
            <a:ext cx="2095077" cy="807913"/>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4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Source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mn-cs"/>
              </a:rPr>
              <a:t>Any dataset with a text-heavy column, such as survey responses.</a:t>
            </a:r>
          </a:p>
        </p:txBody>
      </p:sp>
      <p:pic>
        <p:nvPicPr>
          <p:cNvPr id="13" name="Picture 12" descr="Sample prompt">
            <a:extLst>
              <a:ext uri="{FF2B5EF4-FFF2-40B4-BE49-F238E27FC236}">
                <a16:creationId xmlns:a16="http://schemas.microsoft.com/office/drawing/2014/main" id="{99590C28-213E-5D9E-DA60-504B6FC07B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1677" b="-11677"/>
          <a:stretch>
            <a:fillRect/>
          </a:stretch>
        </p:blipFill>
        <p:spPr>
          <a:xfrm>
            <a:off x="8234802" y="1481465"/>
            <a:ext cx="3276689" cy="4699879"/>
          </a:xfrm>
          <a:prstGeom prst="roundRect">
            <a:avLst>
              <a:gd name="adj" fmla="val 2520"/>
            </a:avLst>
          </a:prstGeom>
          <a:solidFill>
            <a:srgbClr val="EDEBE9"/>
          </a:solidFill>
          <a:ln>
            <a:noFill/>
          </a:ln>
        </p:spPr>
      </p:pic>
    </p:spTree>
    <p:extLst>
      <p:ext uri="{BB962C8B-B14F-4D97-AF65-F5344CB8AC3E}">
        <p14:creationId xmlns:p14="http://schemas.microsoft.com/office/powerpoint/2010/main" val="5089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E728D-C6E7-1858-725E-F246869C532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E4A2A07-5DB1-8173-730A-F43350EB94CD}"/>
              </a:ext>
            </a:extLst>
          </p:cNvPr>
          <p:cNvSpPr>
            <a:spLocks noGrp="1"/>
          </p:cNvSpPr>
          <p:nvPr>
            <p:ph type="title"/>
          </p:nvPr>
        </p:nvSpPr>
        <p:spPr/>
        <p:txBody>
          <a:bodyPr/>
          <a:lstStyle/>
          <a:p>
            <a:r>
              <a:rPr lang="en-US"/>
              <a:t>Copilot Chat in Excel</a:t>
            </a:r>
          </a:p>
        </p:txBody>
      </p:sp>
      <p:sp>
        <p:nvSpPr>
          <p:cNvPr id="2" name="Freeform: Shape 1">
            <a:extLst>
              <a:ext uri="{FF2B5EF4-FFF2-40B4-BE49-F238E27FC236}">
                <a16:creationId xmlns:a16="http://schemas.microsoft.com/office/drawing/2014/main" id="{99E4EE76-B4BF-27F0-7ED6-48399F084A8B}"/>
              </a:ext>
              <a:ext uri="{C183D7F6-B498-43B3-948B-1728B52AA6E4}">
                <adec:decorative xmlns:adec="http://schemas.microsoft.com/office/drawing/2017/decorative" val="1"/>
              </a:ext>
            </a:extLst>
          </p:cNvPr>
          <p:cNvSpPr>
            <a:spLocks/>
          </p:cNvSpPr>
          <p:nvPr/>
        </p:nvSpPr>
        <p:spPr bwMode="auto">
          <a:xfrm>
            <a:off x="600961" y="1291771"/>
            <a:ext cx="7867332" cy="5057456"/>
          </a:xfrm>
          <a:custGeom>
            <a:avLst/>
            <a:gdLst>
              <a:gd name="connsiteX0" fmla="*/ 164114 w 7867332"/>
              <a:gd name="connsiteY0" fmla="*/ 0 h 5057456"/>
              <a:gd name="connsiteX1" fmla="*/ 7867332 w 7867332"/>
              <a:gd name="connsiteY1" fmla="*/ 0 h 5057456"/>
              <a:gd name="connsiteX2" fmla="*/ 7867332 w 7867332"/>
              <a:gd name="connsiteY2" fmla="*/ 5057456 h 5057456"/>
              <a:gd name="connsiteX3" fmla="*/ 164114 w 7867332"/>
              <a:gd name="connsiteY3" fmla="*/ 5057456 h 5057456"/>
              <a:gd name="connsiteX4" fmla="*/ 0 w 7867332"/>
              <a:gd name="connsiteY4" fmla="*/ 4893342 h 5057456"/>
              <a:gd name="connsiteX5" fmla="*/ 0 w 7867332"/>
              <a:gd name="connsiteY5" fmla="*/ 164114 h 5057456"/>
              <a:gd name="connsiteX6" fmla="*/ 164114 w 7867332"/>
              <a:gd name="connsiteY6" fmla="*/ 0 h 505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7332" h="5057456">
                <a:moveTo>
                  <a:pt x="164114" y="0"/>
                </a:moveTo>
                <a:lnTo>
                  <a:pt x="7867332" y="0"/>
                </a:lnTo>
                <a:lnTo>
                  <a:pt x="7867332" y="5057456"/>
                </a:lnTo>
                <a:lnTo>
                  <a:pt x="164114" y="5057456"/>
                </a:lnTo>
                <a:cubicBezTo>
                  <a:pt x="73476" y="5057456"/>
                  <a:pt x="0" y="4983980"/>
                  <a:pt x="0" y="4893342"/>
                </a:cubicBezTo>
                <a:lnTo>
                  <a:pt x="0" y="164114"/>
                </a:lnTo>
                <a:cubicBezTo>
                  <a:pt x="0" y="73476"/>
                  <a:pt x="73476" y="0"/>
                  <a:pt x="164114" y="0"/>
                </a:cubicBezTo>
                <a:close/>
              </a:path>
            </a:pathLst>
          </a:cu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3" name="Rectangle: Rounded Corners 2" descr="Copilot Chat UI">
            <a:extLst>
              <a:ext uri="{FF2B5EF4-FFF2-40B4-BE49-F238E27FC236}">
                <a16:creationId xmlns:a16="http://schemas.microsoft.com/office/drawing/2014/main" id="{8AF675A3-19F8-BA1A-1F59-44E0741385C7}"/>
              </a:ext>
            </a:extLst>
          </p:cNvPr>
          <p:cNvSpPr/>
          <p:nvPr/>
        </p:nvSpPr>
        <p:spPr bwMode="auto">
          <a:xfrm>
            <a:off x="8547100" y="585215"/>
            <a:ext cx="3041650" cy="5977509"/>
          </a:xfrm>
          <a:prstGeom prst="roundRect">
            <a:avLst>
              <a:gd name="adj" fmla="val 4871"/>
            </a:avLst>
          </a:prstGeom>
          <a:solidFill>
            <a:srgbClr val="FAFAFA"/>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sp>
        <p:nvSpPr>
          <p:cNvPr id="5" name="Rectangle: Rounded Corners 26">
            <a:extLst>
              <a:ext uri="{FF2B5EF4-FFF2-40B4-BE49-F238E27FC236}">
                <a16:creationId xmlns:a16="http://schemas.microsoft.com/office/drawing/2014/main" id="{85063E4D-0951-C006-1639-21C3CB790A8C}"/>
              </a:ext>
            </a:extLst>
          </p:cNvPr>
          <p:cNvSpPr/>
          <p:nvPr/>
        </p:nvSpPr>
        <p:spPr bwMode="auto">
          <a:xfrm>
            <a:off x="1296000" y="1476512"/>
            <a:ext cx="7055519" cy="5539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With Copilot Chat in Excel, you gain a range of capabilities that make working with spreadsheets faster with more impact. </a:t>
            </a:r>
          </a:p>
        </p:txBody>
      </p:sp>
      <p:sp>
        <p:nvSpPr>
          <p:cNvPr id="6" name="Rectangle: Rounded Corners 26 - 1">
            <a:extLst>
              <a:ext uri="{FF2B5EF4-FFF2-40B4-BE49-F238E27FC236}">
                <a16:creationId xmlns:a16="http://schemas.microsoft.com/office/drawing/2014/main" id="{CC4BE9AD-1C8A-C9AC-67FA-F9F7091DFAAD}"/>
              </a:ext>
            </a:extLst>
          </p:cNvPr>
          <p:cNvSpPr/>
          <p:nvPr/>
        </p:nvSpPr>
        <p:spPr bwMode="auto">
          <a:xfrm>
            <a:off x="1296000" y="2157014"/>
            <a:ext cx="7055519" cy="8925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Ask questions about your Excel file or get knowledge from the web</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Use suggested prompts.</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Copy responses into your document or into new files.</a:t>
            </a:r>
          </a:p>
        </p:txBody>
      </p:sp>
      <p:sp>
        <p:nvSpPr>
          <p:cNvPr id="12" name="Rectangle: Rounded Corners 26">
            <a:extLst>
              <a:ext uri="{FF2B5EF4-FFF2-40B4-BE49-F238E27FC236}">
                <a16:creationId xmlns:a16="http://schemas.microsoft.com/office/drawing/2014/main" id="{377A312B-E7F9-9491-442B-7FD75B857B01}"/>
              </a:ext>
            </a:extLst>
          </p:cNvPr>
          <p:cNvSpPr/>
          <p:nvPr/>
        </p:nvSpPr>
        <p:spPr bwMode="auto">
          <a:xfrm>
            <a:off x="1296000" y="3573207"/>
            <a:ext cx="7055519" cy="276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Here are some ways that you can use Copilot Chat in Excel</a:t>
            </a:r>
          </a:p>
        </p:txBody>
      </p:sp>
      <p:sp>
        <p:nvSpPr>
          <p:cNvPr id="13" name="Rectangle: Rounded Corners 26 - 1">
            <a:extLst>
              <a:ext uri="{FF2B5EF4-FFF2-40B4-BE49-F238E27FC236}">
                <a16:creationId xmlns:a16="http://schemas.microsoft.com/office/drawing/2014/main" id="{7EA868B2-1BF1-1DE9-3197-7E98D46416C8}"/>
              </a:ext>
            </a:extLst>
          </p:cNvPr>
          <p:cNvSpPr/>
          <p:nvPr/>
        </p:nvSpPr>
        <p:spPr bwMode="auto">
          <a:xfrm>
            <a:off x="1296000" y="4040506"/>
            <a:ext cx="7055519" cy="12618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4625" marR="0" lvl="0" indent="-174625" algn="l" defTabSz="932472"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“Share the top insights and trends of this data and create a visualization”</a:t>
            </a:r>
          </a:p>
          <a:p>
            <a:pPr marL="174625" marR="0" lvl="0" indent="-174625" algn="l" defTabSz="932472"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"Analyze these customer reviews in this sheet and share the top customer insights.”</a:t>
            </a:r>
          </a:p>
          <a:p>
            <a:pPr marL="174625" marR="0" lvl="0" indent="-174625" algn="l" defTabSz="932472"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"Compare our financial metrics with the latest earnings data from our top competitor" </a:t>
            </a:r>
          </a:p>
        </p:txBody>
      </p:sp>
      <p:pic>
        <p:nvPicPr>
          <p:cNvPr id="17" name="Picture 16" descr="Image of Copilot Chat UI">
            <a:extLst>
              <a:ext uri="{FF2B5EF4-FFF2-40B4-BE49-F238E27FC236}">
                <a16:creationId xmlns:a16="http://schemas.microsoft.com/office/drawing/2014/main" id="{E20D54A4-7F10-FD2C-1CAE-27BB4F6887E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604244" y="746759"/>
            <a:ext cx="2927362" cy="4601989"/>
          </a:xfrm>
          <a:prstGeom prst="rect">
            <a:avLst/>
          </a:prstGeom>
        </p:spPr>
      </p:pic>
      <p:sp>
        <p:nvSpPr>
          <p:cNvPr id="8" name="Graphic 308" descr="Icon of an app window with a column chart">
            <a:extLst>
              <a:ext uri="{FF2B5EF4-FFF2-40B4-BE49-F238E27FC236}">
                <a16:creationId xmlns:a16="http://schemas.microsoft.com/office/drawing/2014/main" id="{E7B775E3-7731-EF00-74F8-FA3C35D897E0}"/>
              </a:ext>
            </a:extLst>
          </p:cNvPr>
          <p:cNvSpPr/>
          <p:nvPr/>
        </p:nvSpPr>
        <p:spPr>
          <a:xfrm>
            <a:off x="796549" y="1507597"/>
            <a:ext cx="303590" cy="303588"/>
          </a:xfrm>
          <a:custGeom>
            <a:avLst/>
            <a:gdLst>
              <a:gd name="connsiteX0" fmla="*/ 223229 w 302683"/>
              <a:gd name="connsiteY0" fmla="*/ 0 h 302683"/>
              <a:gd name="connsiteX1" fmla="*/ 272415 w 302683"/>
              <a:gd name="connsiteY1" fmla="*/ 49186 h 302683"/>
              <a:gd name="connsiteX2" fmla="*/ 272415 w 302683"/>
              <a:gd name="connsiteY2" fmla="*/ 152098 h 302683"/>
              <a:gd name="connsiteX3" fmla="*/ 257281 w 302683"/>
              <a:gd name="connsiteY3" fmla="*/ 158906 h 302683"/>
              <a:gd name="connsiteX4" fmla="*/ 249714 w 302683"/>
              <a:gd name="connsiteY4" fmla="*/ 136204 h 302683"/>
              <a:gd name="connsiteX5" fmla="*/ 249714 w 302683"/>
              <a:gd name="connsiteY5" fmla="*/ 83238 h 302683"/>
              <a:gd name="connsiteX6" fmla="*/ 22701 w 302683"/>
              <a:gd name="connsiteY6" fmla="*/ 83238 h 302683"/>
              <a:gd name="connsiteX7" fmla="*/ 22701 w 302683"/>
              <a:gd name="connsiteY7" fmla="*/ 223229 h 302683"/>
              <a:gd name="connsiteX8" fmla="*/ 49186 w 302683"/>
              <a:gd name="connsiteY8" fmla="*/ 249714 h 302683"/>
              <a:gd name="connsiteX9" fmla="*/ 121073 w 302683"/>
              <a:gd name="connsiteY9" fmla="*/ 249714 h 302683"/>
              <a:gd name="connsiteX10" fmla="*/ 121073 w 302683"/>
              <a:gd name="connsiteY10" fmla="*/ 272415 h 302683"/>
              <a:gd name="connsiteX11" fmla="*/ 49186 w 302683"/>
              <a:gd name="connsiteY11" fmla="*/ 272415 h 302683"/>
              <a:gd name="connsiteX12" fmla="*/ 0 w 302683"/>
              <a:gd name="connsiteY12" fmla="*/ 223229 h 302683"/>
              <a:gd name="connsiteX13" fmla="*/ 0 w 302683"/>
              <a:gd name="connsiteY13" fmla="*/ 49186 h 302683"/>
              <a:gd name="connsiteX14" fmla="*/ 49186 w 302683"/>
              <a:gd name="connsiteY14" fmla="*/ 0 h 302683"/>
              <a:gd name="connsiteX15" fmla="*/ 223229 w 302683"/>
              <a:gd name="connsiteY15" fmla="*/ 0 h 302683"/>
              <a:gd name="connsiteX16" fmla="*/ 223229 w 302683"/>
              <a:gd name="connsiteY16" fmla="*/ 22701 h 302683"/>
              <a:gd name="connsiteX17" fmla="*/ 49186 w 302683"/>
              <a:gd name="connsiteY17" fmla="*/ 22701 h 302683"/>
              <a:gd name="connsiteX18" fmla="*/ 22701 w 302683"/>
              <a:gd name="connsiteY18" fmla="*/ 49186 h 302683"/>
              <a:gd name="connsiteX19" fmla="*/ 22701 w 302683"/>
              <a:gd name="connsiteY19" fmla="*/ 60537 h 302683"/>
              <a:gd name="connsiteX20" fmla="*/ 249714 w 302683"/>
              <a:gd name="connsiteY20" fmla="*/ 60537 h 302683"/>
              <a:gd name="connsiteX21" fmla="*/ 249714 w 302683"/>
              <a:gd name="connsiteY21" fmla="*/ 49186 h 302683"/>
              <a:gd name="connsiteX22" fmla="*/ 223229 w 302683"/>
              <a:gd name="connsiteY22" fmla="*/ 22701 h 302683"/>
              <a:gd name="connsiteX23" fmla="*/ 219445 w 302683"/>
              <a:gd name="connsiteY23" fmla="*/ 136208 h 302683"/>
              <a:gd name="connsiteX24" fmla="*/ 196744 w 302683"/>
              <a:gd name="connsiteY24" fmla="*/ 158909 h 302683"/>
              <a:gd name="connsiteX25" fmla="*/ 196744 w 302683"/>
              <a:gd name="connsiteY25" fmla="*/ 279982 h 302683"/>
              <a:gd name="connsiteX26" fmla="*/ 219445 w 302683"/>
              <a:gd name="connsiteY26" fmla="*/ 302683 h 302683"/>
              <a:gd name="connsiteX27" fmla="*/ 242147 w 302683"/>
              <a:gd name="connsiteY27" fmla="*/ 279982 h 302683"/>
              <a:gd name="connsiteX28" fmla="*/ 242147 w 302683"/>
              <a:gd name="connsiteY28" fmla="*/ 158909 h 302683"/>
              <a:gd name="connsiteX29" fmla="*/ 219445 w 302683"/>
              <a:gd name="connsiteY29" fmla="*/ 136208 h 302683"/>
              <a:gd name="connsiteX30" fmla="*/ 158909 w 302683"/>
              <a:gd name="connsiteY30" fmla="*/ 196744 h 302683"/>
              <a:gd name="connsiteX31" fmla="*/ 136208 w 302683"/>
              <a:gd name="connsiteY31" fmla="*/ 219445 h 302683"/>
              <a:gd name="connsiteX32" fmla="*/ 136208 w 302683"/>
              <a:gd name="connsiteY32" fmla="*/ 279982 h 302683"/>
              <a:gd name="connsiteX33" fmla="*/ 158909 w 302683"/>
              <a:gd name="connsiteY33" fmla="*/ 302683 h 302683"/>
              <a:gd name="connsiteX34" fmla="*/ 181610 w 302683"/>
              <a:gd name="connsiteY34" fmla="*/ 279982 h 302683"/>
              <a:gd name="connsiteX35" fmla="*/ 181610 w 302683"/>
              <a:gd name="connsiteY35" fmla="*/ 219445 h 302683"/>
              <a:gd name="connsiteX36" fmla="*/ 158909 w 302683"/>
              <a:gd name="connsiteY36" fmla="*/ 196744 h 302683"/>
              <a:gd name="connsiteX37" fmla="*/ 257281 w 302683"/>
              <a:gd name="connsiteY37" fmla="*/ 189177 h 302683"/>
              <a:gd name="connsiteX38" fmla="*/ 279982 w 302683"/>
              <a:gd name="connsiteY38" fmla="*/ 166476 h 302683"/>
              <a:gd name="connsiteX39" fmla="*/ 302683 w 302683"/>
              <a:gd name="connsiteY39" fmla="*/ 189177 h 302683"/>
              <a:gd name="connsiteX40" fmla="*/ 302683 w 302683"/>
              <a:gd name="connsiteY40" fmla="*/ 279982 h 302683"/>
              <a:gd name="connsiteX41" fmla="*/ 279982 w 302683"/>
              <a:gd name="connsiteY41" fmla="*/ 302683 h 302683"/>
              <a:gd name="connsiteX42" fmla="*/ 257281 w 302683"/>
              <a:gd name="connsiteY42" fmla="*/ 279982 h 302683"/>
              <a:gd name="connsiteX43" fmla="*/ 257281 w 302683"/>
              <a:gd name="connsiteY43" fmla="*/ 189177 h 30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2683" h="302683">
                <a:moveTo>
                  <a:pt x="223229" y="0"/>
                </a:moveTo>
                <a:cubicBezTo>
                  <a:pt x="250393" y="0"/>
                  <a:pt x="272415" y="22021"/>
                  <a:pt x="272415" y="49186"/>
                </a:cubicBezTo>
                <a:lnTo>
                  <a:pt x="272415" y="152098"/>
                </a:lnTo>
                <a:cubicBezTo>
                  <a:pt x="266824" y="153233"/>
                  <a:pt x="261680" y="155602"/>
                  <a:pt x="257281" y="158906"/>
                </a:cubicBezTo>
                <a:cubicBezTo>
                  <a:pt x="257281" y="150388"/>
                  <a:pt x="254464" y="142528"/>
                  <a:pt x="249714" y="136204"/>
                </a:cubicBezTo>
                <a:lnTo>
                  <a:pt x="249714" y="83238"/>
                </a:lnTo>
                <a:lnTo>
                  <a:pt x="22701" y="83238"/>
                </a:lnTo>
                <a:lnTo>
                  <a:pt x="22701" y="223229"/>
                </a:lnTo>
                <a:cubicBezTo>
                  <a:pt x="22701" y="237856"/>
                  <a:pt x="34559" y="249714"/>
                  <a:pt x="49186" y="249714"/>
                </a:cubicBezTo>
                <a:lnTo>
                  <a:pt x="121073" y="249714"/>
                </a:lnTo>
                <a:lnTo>
                  <a:pt x="121073" y="272415"/>
                </a:lnTo>
                <a:lnTo>
                  <a:pt x="49186" y="272415"/>
                </a:lnTo>
                <a:cubicBezTo>
                  <a:pt x="22021" y="272415"/>
                  <a:pt x="0" y="250393"/>
                  <a:pt x="0" y="223229"/>
                </a:cubicBezTo>
                <a:lnTo>
                  <a:pt x="0" y="49186"/>
                </a:lnTo>
                <a:cubicBezTo>
                  <a:pt x="0" y="22021"/>
                  <a:pt x="22021" y="0"/>
                  <a:pt x="49186" y="0"/>
                </a:cubicBezTo>
                <a:lnTo>
                  <a:pt x="223229" y="0"/>
                </a:lnTo>
                <a:close/>
                <a:moveTo>
                  <a:pt x="223229" y="22701"/>
                </a:moveTo>
                <a:lnTo>
                  <a:pt x="49186" y="22701"/>
                </a:lnTo>
                <a:cubicBezTo>
                  <a:pt x="34559" y="22701"/>
                  <a:pt x="22701" y="34559"/>
                  <a:pt x="22701" y="49186"/>
                </a:cubicBezTo>
                <a:lnTo>
                  <a:pt x="22701" y="60537"/>
                </a:lnTo>
                <a:lnTo>
                  <a:pt x="249714" y="60537"/>
                </a:lnTo>
                <a:lnTo>
                  <a:pt x="249714" y="49186"/>
                </a:lnTo>
                <a:cubicBezTo>
                  <a:pt x="249714" y="34559"/>
                  <a:pt x="237856" y="22701"/>
                  <a:pt x="223229" y="22701"/>
                </a:cubicBezTo>
                <a:close/>
                <a:moveTo>
                  <a:pt x="219445" y="136208"/>
                </a:moveTo>
                <a:cubicBezTo>
                  <a:pt x="206908" y="136208"/>
                  <a:pt x="196744" y="146372"/>
                  <a:pt x="196744" y="158909"/>
                </a:cubicBezTo>
                <a:lnTo>
                  <a:pt x="196744" y="279982"/>
                </a:lnTo>
                <a:cubicBezTo>
                  <a:pt x="196744" y="292519"/>
                  <a:pt x="206908" y="302683"/>
                  <a:pt x="219445" y="302683"/>
                </a:cubicBezTo>
                <a:cubicBezTo>
                  <a:pt x="231983" y="302683"/>
                  <a:pt x="242147" y="292519"/>
                  <a:pt x="242147" y="279982"/>
                </a:cubicBezTo>
                <a:lnTo>
                  <a:pt x="242147" y="158909"/>
                </a:lnTo>
                <a:cubicBezTo>
                  <a:pt x="242147" y="146372"/>
                  <a:pt x="231983" y="136208"/>
                  <a:pt x="219445" y="136208"/>
                </a:cubicBezTo>
                <a:close/>
                <a:moveTo>
                  <a:pt x="158909" y="196744"/>
                </a:moveTo>
                <a:cubicBezTo>
                  <a:pt x="146372" y="196744"/>
                  <a:pt x="136208" y="206908"/>
                  <a:pt x="136208" y="219445"/>
                </a:cubicBezTo>
                <a:lnTo>
                  <a:pt x="136208" y="279982"/>
                </a:lnTo>
                <a:cubicBezTo>
                  <a:pt x="136208" y="292519"/>
                  <a:pt x="146372" y="302683"/>
                  <a:pt x="158909" y="302683"/>
                </a:cubicBezTo>
                <a:cubicBezTo>
                  <a:pt x="171446" y="302683"/>
                  <a:pt x="181610" y="292519"/>
                  <a:pt x="181610" y="279982"/>
                </a:cubicBezTo>
                <a:lnTo>
                  <a:pt x="181610" y="219445"/>
                </a:lnTo>
                <a:cubicBezTo>
                  <a:pt x="181610" y="206908"/>
                  <a:pt x="171446" y="196744"/>
                  <a:pt x="158909" y="196744"/>
                </a:cubicBezTo>
                <a:close/>
                <a:moveTo>
                  <a:pt x="257281" y="189177"/>
                </a:moveTo>
                <a:cubicBezTo>
                  <a:pt x="257281" y="176640"/>
                  <a:pt x="267445" y="166476"/>
                  <a:pt x="279982" y="166476"/>
                </a:cubicBezTo>
                <a:cubicBezTo>
                  <a:pt x="292519" y="166476"/>
                  <a:pt x="302683" y="176640"/>
                  <a:pt x="302683" y="189177"/>
                </a:cubicBezTo>
                <a:lnTo>
                  <a:pt x="302683" y="279982"/>
                </a:lnTo>
                <a:cubicBezTo>
                  <a:pt x="302683" y="292519"/>
                  <a:pt x="292519" y="302683"/>
                  <a:pt x="279982" y="302683"/>
                </a:cubicBezTo>
                <a:cubicBezTo>
                  <a:pt x="267445" y="302683"/>
                  <a:pt x="257281" y="292519"/>
                  <a:pt x="257281" y="279982"/>
                </a:cubicBezTo>
                <a:lnTo>
                  <a:pt x="257281" y="189177"/>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9" name="Graphic 28" descr="Icon of a checklist">
            <a:extLst>
              <a:ext uri="{FF2B5EF4-FFF2-40B4-BE49-F238E27FC236}">
                <a16:creationId xmlns:a16="http://schemas.microsoft.com/office/drawing/2014/main" id="{46B20D42-2F9F-8664-4876-F5B7B370344C}"/>
              </a:ext>
            </a:extLst>
          </p:cNvPr>
          <p:cNvSpPr/>
          <p:nvPr/>
        </p:nvSpPr>
        <p:spPr>
          <a:xfrm>
            <a:off x="813452" y="3576835"/>
            <a:ext cx="269782" cy="269743"/>
          </a:xfrm>
          <a:custGeom>
            <a:avLst/>
            <a:gdLst>
              <a:gd name="connsiteX0" fmla="*/ 57292 w 269782"/>
              <a:gd name="connsiteY0" fmla="*/ 188849 h 269743"/>
              <a:gd name="connsiteX1" fmla="*/ 80894 w 269782"/>
              <a:gd name="connsiteY1" fmla="*/ 212451 h 269743"/>
              <a:gd name="connsiteX2" fmla="*/ 80894 w 269782"/>
              <a:gd name="connsiteY2" fmla="*/ 246141 h 269743"/>
              <a:gd name="connsiteX3" fmla="*/ 57292 w 269782"/>
              <a:gd name="connsiteY3" fmla="*/ 269743 h 269743"/>
              <a:gd name="connsiteX4" fmla="*/ 23603 w 269782"/>
              <a:gd name="connsiteY4" fmla="*/ 269743 h 269743"/>
              <a:gd name="connsiteX5" fmla="*/ 0 w 269782"/>
              <a:gd name="connsiteY5" fmla="*/ 246141 h 269743"/>
              <a:gd name="connsiteX6" fmla="*/ 0 w 269782"/>
              <a:gd name="connsiteY6" fmla="*/ 212451 h 269743"/>
              <a:gd name="connsiteX7" fmla="*/ 23603 w 269782"/>
              <a:gd name="connsiteY7" fmla="*/ 188849 h 269743"/>
              <a:gd name="connsiteX8" fmla="*/ 57292 w 269782"/>
              <a:gd name="connsiteY8" fmla="*/ 188849 h 269743"/>
              <a:gd name="connsiteX9" fmla="*/ 57292 w 269782"/>
              <a:gd name="connsiteY9" fmla="*/ 209079 h 269743"/>
              <a:gd name="connsiteX10" fmla="*/ 23603 w 269782"/>
              <a:gd name="connsiteY10" fmla="*/ 209079 h 269743"/>
              <a:gd name="connsiteX11" fmla="*/ 20231 w 269782"/>
              <a:gd name="connsiteY11" fmla="*/ 212451 h 269743"/>
              <a:gd name="connsiteX12" fmla="*/ 20231 w 269782"/>
              <a:gd name="connsiteY12" fmla="*/ 246141 h 269743"/>
              <a:gd name="connsiteX13" fmla="*/ 23603 w 269782"/>
              <a:gd name="connsiteY13" fmla="*/ 249513 h 269743"/>
              <a:gd name="connsiteX14" fmla="*/ 57292 w 269782"/>
              <a:gd name="connsiteY14" fmla="*/ 249513 h 269743"/>
              <a:gd name="connsiteX15" fmla="*/ 60664 w 269782"/>
              <a:gd name="connsiteY15" fmla="*/ 246141 h 269743"/>
              <a:gd name="connsiteX16" fmla="*/ 60664 w 269782"/>
              <a:gd name="connsiteY16" fmla="*/ 212451 h 269743"/>
              <a:gd name="connsiteX17" fmla="*/ 57292 w 269782"/>
              <a:gd name="connsiteY17" fmla="*/ 209079 h 269743"/>
              <a:gd name="connsiteX18" fmla="*/ 104500 w 269782"/>
              <a:gd name="connsiteY18" fmla="*/ 215795 h 269743"/>
              <a:gd name="connsiteX19" fmla="*/ 259667 w 269782"/>
              <a:gd name="connsiteY19" fmla="*/ 215795 h 269743"/>
              <a:gd name="connsiteX20" fmla="*/ 269782 w 269782"/>
              <a:gd name="connsiteY20" fmla="*/ 225910 h 269743"/>
              <a:gd name="connsiteX21" fmla="*/ 261040 w 269782"/>
              <a:gd name="connsiteY21" fmla="*/ 235934 h 269743"/>
              <a:gd name="connsiteX22" fmla="*/ 259667 w 269782"/>
              <a:gd name="connsiteY22" fmla="*/ 236025 h 269743"/>
              <a:gd name="connsiteX23" fmla="*/ 104500 w 269782"/>
              <a:gd name="connsiteY23" fmla="*/ 236025 h 269743"/>
              <a:gd name="connsiteX24" fmla="*/ 94384 w 269782"/>
              <a:gd name="connsiteY24" fmla="*/ 225910 h 269743"/>
              <a:gd name="connsiteX25" fmla="*/ 103127 w 269782"/>
              <a:gd name="connsiteY25" fmla="*/ 215886 h 269743"/>
              <a:gd name="connsiteX26" fmla="*/ 104500 w 269782"/>
              <a:gd name="connsiteY26" fmla="*/ 215795 h 269743"/>
              <a:gd name="connsiteX27" fmla="*/ 259667 w 269782"/>
              <a:gd name="connsiteY27" fmla="*/ 215795 h 269743"/>
              <a:gd name="connsiteX28" fmla="*/ 104500 w 269782"/>
              <a:gd name="connsiteY28" fmla="*/ 215795 h 269743"/>
              <a:gd name="connsiteX29" fmla="*/ 57292 w 269782"/>
              <a:gd name="connsiteY29" fmla="*/ 94424 h 269743"/>
              <a:gd name="connsiteX30" fmla="*/ 80894 w 269782"/>
              <a:gd name="connsiteY30" fmla="*/ 118028 h 269743"/>
              <a:gd name="connsiteX31" fmla="*/ 80894 w 269782"/>
              <a:gd name="connsiteY31" fmla="*/ 151716 h 269743"/>
              <a:gd name="connsiteX32" fmla="*/ 57292 w 269782"/>
              <a:gd name="connsiteY32" fmla="*/ 175318 h 269743"/>
              <a:gd name="connsiteX33" fmla="*/ 23603 w 269782"/>
              <a:gd name="connsiteY33" fmla="*/ 175318 h 269743"/>
              <a:gd name="connsiteX34" fmla="*/ 0 w 269782"/>
              <a:gd name="connsiteY34" fmla="*/ 151716 h 269743"/>
              <a:gd name="connsiteX35" fmla="*/ 0 w 269782"/>
              <a:gd name="connsiteY35" fmla="*/ 118028 h 269743"/>
              <a:gd name="connsiteX36" fmla="*/ 23603 w 269782"/>
              <a:gd name="connsiteY36" fmla="*/ 94424 h 269743"/>
              <a:gd name="connsiteX37" fmla="*/ 57292 w 269782"/>
              <a:gd name="connsiteY37" fmla="*/ 94424 h 269743"/>
              <a:gd name="connsiteX38" fmla="*/ 57292 w 269782"/>
              <a:gd name="connsiteY38" fmla="*/ 114656 h 269743"/>
              <a:gd name="connsiteX39" fmla="*/ 23603 w 269782"/>
              <a:gd name="connsiteY39" fmla="*/ 114656 h 269743"/>
              <a:gd name="connsiteX40" fmla="*/ 20231 w 269782"/>
              <a:gd name="connsiteY40" fmla="*/ 118028 h 269743"/>
              <a:gd name="connsiteX41" fmla="*/ 20231 w 269782"/>
              <a:gd name="connsiteY41" fmla="*/ 151716 h 269743"/>
              <a:gd name="connsiteX42" fmla="*/ 23603 w 269782"/>
              <a:gd name="connsiteY42" fmla="*/ 155088 h 269743"/>
              <a:gd name="connsiteX43" fmla="*/ 57292 w 269782"/>
              <a:gd name="connsiteY43" fmla="*/ 155088 h 269743"/>
              <a:gd name="connsiteX44" fmla="*/ 60664 w 269782"/>
              <a:gd name="connsiteY44" fmla="*/ 151716 h 269743"/>
              <a:gd name="connsiteX45" fmla="*/ 60664 w 269782"/>
              <a:gd name="connsiteY45" fmla="*/ 118028 h 269743"/>
              <a:gd name="connsiteX46" fmla="*/ 57292 w 269782"/>
              <a:gd name="connsiteY46" fmla="*/ 114656 h 269743"/>
              <a:gd name="connsiteX47" fmla="*/ 104500 w 269782"/>
              <a:gd name="connsiteY47" fmla="*/ 121385 h 269743"/>
              <a:gd name="connsiteX48" fmla="*/ 259667 w 269782"/>
              <a:gd name="connsiteY48" fmla="*/ 121385 h 269743"/>
              <a:gd name="connsiteX49" fmla="*/ 269782 w 269782"/>
              <a:gd name="connsiteY49" fmla="*/ 131500 h 269743"/>
              <a:gd name="connsiteX50" fmla="*/ 261040 w 269782"/>
              <a:gd name="connsiteY50" fmla="*/ 141524 h 269743"/>
              <a:gd name="connsiteX51" fmla="*/ 259667 w 269782"/>
              <a:gd name="connsiteY51" fmla="*/ 141615 h 269743"/>
              <a:gd name="connsiteX52" fmla="*/ 104500 w 269782"/>
              <a:gd name="connsiteY52" fmla="*/ 141615 h 269743"/>
              <a:gd name="connsiteX53" fmla="*/ 94384 w 269782"/>
              <a:gd name="connsiteY53" fmla="*/ 131500 h 269743"/>
              <a:gd name="connsiteX54" fmla="*/ 103127 w 269782"/>
              <a:gd name="connsiteY54" fmla="*/ 121476 h 269743"/>
              <a:gd name="connsiteX55" fmla="*/ 104500 w 269782"/>
              <a:gd name="connsiteY55" fmla="*/ 121385 h 269743"/>
              <a:gd name="connsiteX56" fmla="*/ 259667 w 269782"/>
              <a:gd name="connsiteY56" fmla="*/ 121385 h 269743"/>
              <a:gd name="connsiteX57" fmla="*/ 104500 w 269782"/>
              <a:gd name="connsiteY57" fmla="*/ 121385 h 269743"/>
              <a:gd name="connsiteX58" fmla="*/ 57292 w 269782"/>
              <a:gd name="connsiteY58" fmla="*/ 0 h 269743"/>
              <a:gd name="connsiteX59" fmla="*/ 80894 w 269782"/>
              <a:gd name="connsiteY59" fmla="*/ 23603 h 269743"/>
              <a:gd name="connsiteX60" fmla="*/ 80894 w 269782"/>
              <a:gd name="connsiteY60" fmla="*/ 57292 h 269743"/>
              <a:gd name="connsiteX61" fmla="*/ 57292 w 269782"/>
              <a:gd name="connsiteY61" fmla="*/ 80894 h 269743"/>
              <a:gd name="connsiteX62" fmla="*/ 23603 w 269782"/>
              <a:gd name="connsiteY62" fmla="*/ 80894 h 269743"/>
              <a:gd name="connsiteX63" fmla="*/ 0 w 269782"/>
              <a:gd name="connsiteY63" fmla="*/ 57292 h 269743"/>
              <a:gd name="connsiteX64" fmla="*/ 0 w 269782"/>
              <a:gd name="connsiteY64" fmla="*/ 23603 h 269743"/>
              <a:gd name="connsiteX65" fmla="*/ 23603 w 269782"/>
              <a:gd name="connsiteY65" fmla="*/ 0 h 269743"/>
              <a:gd name="connsiteX66" fmla="*/ 57292 w 269782"/>
              <a:gd name="connsiteY66" fmla="*/ 0 h 269743"/>
              <a:gd name="connsiteX67" fmla="*/ 57292 w 269782"/>
              <a:gd name="connsiteY67" fmla="*/ 20231 h 269743"/>
              <a:gd name="connsiteX68" fmla="*/ 23603 w 269782"/>
              <a:gd name="connsiteY68" fmla="*/ 20231 h 269743"/>
              <a:gd name="connsiteX69" fmla="*/ 20231 w 269782"/>
              <a:gd name="connsiteY69" fmla="*/ 23603 h 269743"/>
              <a:gd name="connsiteX70" fmla="*/ 20231 w 269782"/>
              <a:gd name="connsiteY70" fmla="*/ 57292 h 269743"/>
              <a:gd name="connsiteX71" fmla="*/ 23603 w 269782"/>
              <a:gd name="connsiteY71" fmla="*/ 60664 h 269743"/>
              <a:gd name="connsiteX72" fmla="*/ 57292 w 269782"/>
              <a:gd name="connsiteY72" fmla="*/ 60664 h 269743"/>
              <a:gd name="connsiteX73" fmla="*/ 60664 w 269782"/>
              <a:gd name="connsiteY73" fmla="*/ 57292 h 269743"/>
              <a:gd name="connsiteX74" fmla="*/ 60664 w 269782"/>
              <a:gd name="connsiteY74" fmla="*/ 23603 h 269743"/>
              <a:gd name="connsiteX75" fmla="*/ 57292 w 269782"/>
              <a:gd name="connsiteY75" fmla="*/ 20231 h 269743"/>
              <a:gd name="connsiteX76" fmla="*/ 104500 w 269782"/>
              <a:gd name="connsiteY76" fmla="*/ 26974 h 269743"/>
              <a:gd name="connsiteX77" fmla="*/ 259667 w 269782"/>
              <a:gd name="connsiteY77" fmla="*/ 26974 h 269743"/>
              <a:gd name="connsiteX78" fmla="*/ 269782 w 269782"/>
              <a:gd name="connsiteY78" fmla="*/ 37090 h 269743"/>
              <a:gd name="connsiteX79" fmla="*/ 261040 w 269782"/>
              <a:gd name="connsiteY79" fmla="*/ 47113 h 269743"/>
              <a:gd name="connsiteX80" fmla="*/ 259667 w 269782"/>
              <a:gd name="connsiteY80" fmla="*/ 47205 h 269743"/>
              <a:gd name="connsiteX81" fmla="*/ 104500 w 269782"/>
              <a:gd name="connsiteY81" fmla="*/ 47205 h 269743"/>
              <a:gd name="connsiteX82" fmla="*/ 94384 w 269782"/>
              <a:gd name="connsiteY82" fmla="*/ 37090 h 269743"/>
              <a:gd name="connsiteX83" fmla="*/ 103127 w 269782"/>
              <a:gd name="connsiteY83" fmla="*/ 27067 h 269743"/>
              <a:gd name="connsiteX84" fmla="*/ 104500 w 269782"/>
              <a:gd name="connsiteY84" fmla="*/ 26974 h 269743"/>
              <a:gd name="connsiteX85" fmla="*/ 259667 w 269782"/>
              <a:gd name="connsiteY85" fmla="*/ 26974 h 269743"/>
              <a:gd name="connsiteX86" fmla="*/ 104500 w 269782"/>
              <a:gd name="connsiteY86" fmla="*/ 26974 h 2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69782" h="269743">
                <a:moveTo>
                  <a:pt x="57292" y="188849"/>
                </a:moveTo>
                <a:cubicBezTo>
                  <a:pt x="70327" y="188849"/>
                  <a:pt x="80894" y="199416"/>
                  <a:pt x="80894" y="212451"/>
                </a:cubicBezTo>
                <a:lnTo>
                  <a:pt x="80894" y="246141"/>
                </a:lnTo>
                <a:cubicBezTo>
                  <a:pt x="80894" y="259176"/>
                  <a:pt x="70327" y="269743"/>
                  <a:pt x="57292" y="269743"/>
                </a:cubicBezTo>
                <a:lnTo>
                  <a:pt x="23603" y="269743"/>
                </a:lnTo>
                <a:cubicBezTo>
                  <a:pt x="10567" y="269743"/>
                  <a:pt x="0" y="259176"/>
                  <a:pt x="0" y="246141"/>
                </a:cubicBezTo>
                <a:lnTo>
                  <a:pt x="0" y="212451"/>
                </a:lnTo>
                <a:cubicBezTo>
                  <a:pt x="0" y="199416"/>
                  <a:pt x="10567" y="188849"/>
                  <a:pt x="23603" y="188849"/>
                </a:cubicBezTo>
                <a:lnTo>
                  <a:pt x="57292" y="188849"/>
                </a:lnTo>
                <a:close/>
                <a:moveTo>
                  <a:pt x="57292" y="209079"/>
                </a:moveTo>
                <a:lnTo>
                  <a:pt x="23603" y="209079"/>
                </a:lnTo>
                <a:cubicBezTo>
                  <a:pt x="21740" y="209079"/>
                  <a:pt x="20231" y="210590"/>
                  <a:pt x="20231" y="212451"/>
                </a:cubicBezTo>
                <a:lnTo>
                  <a:pt x="20231" y="246141"/>
                </a:lnTo>
                <a:cubicBezTo>
                  <a:pt x="20231" y="248003"/>
                  <a:pt x="21740" y="249513"/>
                  <a:pt x="23603" y="249513"/>
                </a:cubicBezTo>
                <a:lnTo>
                  <a:pt x="57292" y="249513"/>
                </a:lnTo>
                <a:cubicBezTo>
                  <a:pt x="59154" y="249513"/>
                  <a:pt x="60664" y="248003"/>
                  <a:pt x="60664" y="246141"/>
                </a:cubicBezTo>
                <a:lnTo>
                  <a:pt x="60664" y="212451"/>
                </a:lnTo>
                <a:cubicBezTo>
                  <a:pt x="60664" y="210590"/>
                  <a:pt x="59154" y="209079"/>
                  <a:pt x="57292" y="209079"/>
                </a:cubicBezTo>
                <a:close/>
                <a:moveTo>
                  <a:pt x="104500" y="215795"/>
                </a:moveTo>
                <a:lnTo>
                  <a:pt x="259667" y="215795"/>
                </a:lnTo>
                <a:cubicBezTo>
                  <a:pt x="265253" y="215795"/>
                  <a:pt x="269782" y="220324"/>
                  <a:pt x="269782" y="225910"/>
                </a:cubicBezTo>
                <a:cubicBezTo>
                  <a:pt x="269782" y="231031"/>
                  <a:pt x="265976" y="235263"/>
                  <a:pt x="261040" y="235934"/>
                </a:cubicBezTo>
                <a:lnTo>
                  <a:pt x="259667" y="236025"/>
                </a:lnTo>
                <a:lnTo>
                  <a:pt x="104500" y="236025"/>
                </a:lnTo>
                <a:cubicBezTo>
                  <a:pt x="98913" y="236025"/>
                  <a:pt x="94384" y="231496"/>
                  <a:pt x="94384" y="225910"/>
                </a:cubicBezTo>
                <a:cubicBezTo>
                  <a:pt x="94384" y="220789"/>
                  <a:pt x="98190" y="216557"/>
                  <a:pt x="103127" y="215886"/>
                </a:cubicBezTo>
                <a:lnTo>
                  <a:pt x="104500" y="215795"/>
                </a:lnTo>
                <a:lnTo>
                  <a:pt x="259667" y="215795"/>
                </a:lnTo>
                <a:lnTo>
                  <a:pt x="104500" y="215795"/>
                </a:lnTo>
                <a:close/>
                <a:moveTo>
                  <a:pt x="57292" y="94424"/>
                </a:moveTo>
                <a:cubicBezTo>
                  <a:pt x="70327" y="94424"/>
                  <a:pt x="80894" y="104992"/>
                  <a:pt x="80894" y="118028"/>
                </a:cubicBezTo>
                <a:lnTo>
                  <a:pt x="80894" y="151716"/>
                </a:lnTo>
                <a:cubicBezTo>
                  <a:pt x="80894" y="164751"/>
                  <a:pt x="70327" y="175318"/>
                  <a:pt x="57292" y="175318"/>
                </a:cubicBezTo>
                <a:lnTo>
                  <a:pt x="23603" y="175318"/>
                </a:lnTo>
                <a:cubicBezTo>
                  <a:pt x="10567" y="175318"/>
                  <a:pt x="0" y="164751"/>
                  <a:pt x="0" y="151716"/>
                </a:cubicBezTo>
                <a:lnTo>
                  <a:pt x="0" y="118028"/>
                </a:lnTo>
                <a:cubicBezTo>
                  <a:pt x="0" y="104992"/>
                  <a:pt x="10567" y="94424"/>
                  <a:pt x="23603" y="94424"/>
                </a:cubicBezTo>
                <a:lnTo>
                  <a:pt x="57292" y="94424"/>
                </a:lnTo>
                <a:close/>
                <a:moveTo>
                  <a:pt x="57292" y="114656"/>
                </a:moveTo>
                <a:lnTo>
                  <a:pt x="23603" y="114656"/>
                </a:lnTo>
                <a:cubicBezTo>
                  <a:pt x="21740" y="114656"/>
                  <a:pt x="20231" y="116165"/>
                  <a:pt x="20231" y="118028"/>
                </a:cubicBezTo>
                <a:lnTo>
                  <a:pt x="20231" y="151716"/>
                </a:lnTo>
                <a:cubicBezTo>
                  <a:pt x="20231" y="153578"/>
                  <a:pt x="21740" y="155088"/>
                  <a:pt x="23603" y="155088"/>
                </a:cubicBezTo>
                <a:lnTo>
                  <a:pt x="57292" y="155088"/>
                </a:lnTo>
                <a:cubicBezTo>
                  <a:pt x="59154" y="155088"/>
                  <a:pt x="60664" y="153578"/>
                  <a:pt x="60664" y="151716"/>
                </a:cubicBezTo>
                <a:lnTo>
                  <a:pt x="60664" y="118028"/>
                </a:lnTo>
                <a:cubicBezTo>
                  <a:pt x="60664" y="116165"/>
                  <a:pt x="59154" y="114656"/>
                  <a:pt x="57292" y="114656"/>
                </a:cubicBezTo>
                <a:close/>
                <a:moveTo>
                  <a:pt x="104500" y="121385"/>
                </a:moveTo>
                <a:lnTo>
                  <a:pt x="259667" y="121385"/>
                </a:lnTo>
                <a:cubicBezTo>
                  <a:pt x="265253" y="121385"/>
                  <a:pt x="269782" y="125913"/>
                  <a:pt x="269782" y="131500"/>
                </a:cubicBezTo>
                <a:cubicBezTo>
                  <a:pt x="269782" y="136621"/>
                  <a:pt x="265976" y="140853"/>
                  <a:pt x="261040" y="141524"/>
                </a:cubicBezTo>
                <a:lnTo>
                  <a:pt x="259667" y="141615"/>
                </a:lnTo>
                <a:lnTo>
                  <a:pt x="104500" y="141615"/>
                </a:lnTo>
                <a:cubicBezTo>
                  <a:pt x="98913" y="141615"/>
                  <a:pt x="94384" y="137086"/>
                  <a:pt x="94384" y="131500"/>
                </a:cubicBezTo>
                <a:cubicBezTo>
                  <a:pt x="94384" y="126379"/>
                  <a:pt x="98190" y="122147"/>
                  <a:pt x="103127" y="121476"/>
                </a:cubicBezTo>
                <a:lnTo>
                  <a:pt x="104500" y="121385"/>
                </a:lnTo>
                <a:lnTo>
                  <a:pt x="259667" y="121385"/>
                </a:lnTo>
                <a:lnTo>
                  <a:pt x="104500" y="121385"/>
                </a:lnTo>
                <a:close/>
                <a:moveTo>
                  <a:pt x="57292" y="0"/>
                </a:moveTo>
                <a:cubicBezTo>
                  <a:pt x="70327" y="0"/>
                  <a:pt x="80894" y="10567"/>
                  <a:pt x="80894" y="23603"/>
                </a:cubicBezTo>
                <a:lnTo>
                  <a:pt x="80894" y="57292"/>
                </a:lnTo>
                <a:cubicBezTo>
                  <a:pt x="80894" y="70327"/>
                  <a:pt x="70327" y="80894"/>
                  <a:pt x="57292" y="80894"/>
                </a:cubicBezTo>
                <a:lnTo>
                  <a:pt x="23603" y="80894"/>
                </a:lnTo>
                <a:cubicBezTo>
                  <a:pt x="10567" y="80894"/>
                  <a:pt x="0" y="70327"/>
                  <a:pt x="0" y="57292"/>
                </a:cubicBezTo>
                <a:lnTo>
                  <a:pt x="0" y="23603"/>
                </a:lnTo>
                <a:cubicBezTo>
                  <a:pt x="0" y="10567"/>
                  <a:pt x="10567" y="0"/>
                  <a:pt x="23603" y="0"/>
                </a:cubicBezTo>
                <a:lnTo>
                  <a:pt x="57292" y="0"/>
                </a:lnTo>
                <a:close/>
                <a:moveTo>
                  <a:pt x="57292" y="20231"/>
                </a:moveTo>
                <a:lnTo>
                  <a:pt x="23603" y="20231"/>
                </a:lnTo>
                <a:cubicBezTo>
                  <a:pt x="21740" y="20231"/>
                  <a:pt x="20231" y="21740"/>
                  <a:pt x="20231" y="23603"/>
                </a:cubicBezTo>
                <a:lnTo>
                  <a:pt x="20231" y="57292"/>
                </a:lnTo>
                <a:cubicBezTo>
                  <a:pt x="20231" y="59154"/>
                  <a:pt x="21740" y="60664"/>
                  <a:pt x="23603" y="60664"/>
                </a:cubicBezTo>
                <a:lnTo>
                  <a:pt x="57292" y="60664"/>
                </a:lnTo>
                <a:cubicBezTo>
                  <a:pt x="59154" y="60664"/>
                  <a:pt x="60664" y="59154"/>
                  <a:pt x="60664" y="57292"/>
                </a:cubicBezTo>
                <a:lnTo>
                  <a:pt x="60664" y="23603"/>
                </a:lnTo>
                <a:cubicBezTo>
                  <a:pt x="60664" y="21740"/>
                  <a:pt x="59154" y="20231"/>
                  <a:pt x="57292" y="20231"/>
                </a:cubicBezTo>
                <a:close/>
                <a:moveTo>
                  <a:pt x="104500" y="26974"/>
                </a:moveTo>
                <a:lnTo>
                  <a:pt x="259667" y="26974"/>
                </a:lnTo>
                <a:cubicBezTo>
                  <a:pt x="265253" y="26974"/>
                  <a:pt x="269782" y="31503"/>
                  <a:pt x="269782" y="37090"/>
                </a:cubicBezTo>
                <a:cubicBezTo>
                  <a:pt x="269782" y="42211"/>
                  <a:pt x="265976" y="46443"/>
                  <a:pt x="261040" y="47113"/>
                </a:cubicBezTo>
                <a:lnTo>
                  <a:pt x="259667" y="47205"/>
                </a:lnTo>
                <a:lnTo>
                  <a:pt x="104500" y="47205"/>
                </a:lnTo>
                <a:cubicBezTo>
                  <a:pt x="98913" y="47205"/>
                  <a:pt x="94384" y="42676"/>
                  <a:pt x="94384" y="37090"/>
                </a:cubicBezTo>
                <a:cubicBezTo>
                  <a:pt x="94384" y="31969"/>
                  <a:pt x="98190" y="27736"/>
                  <a:pt x="103127" y="27067"/>
                </a:cubicBezTo>
                <a:lnTo>
                  <a:pt x="104500" y="26974"/>
                </a:lnTo>
                <a:lnTo>
                  <a:pt x="259667" y="26974"/>
                </a:lnTo>
                <a:lnTo>
                  <a:pt x="104500" y="26974"/>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9282231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CFFCE-8BF4-BF52-0096-BBCD5FF07A87}"/>
            </a:ext>
          </a:extLst>
        </p:cNvPr>
        <p:cNvGrpSpPr/>
        <p:nvPr/>
      </p:nvGrpSpPr>
      <p:grpSpPr>
        <a:xfrm>
          <a:off x="0" y="0"/>
          <a:ext cx="0" cy="0"/>
          <a:chOff x="0" y="0"/>
          <a:chExt cx="0" cy="0"/>
        </a:xfrm>
      </p:grpSpPr>
      <p:sp>
        <p:nvSpPr>
          <p:cNvPr id="12" name="Rectangle: Rounded Corners 11" descr="Image of Copilot Chat UI">
            <a:extLst>
              <a:ext uri="{FF2B5EF4-FFF2-40B4-BE49-F238E27FC236}">
                <a16:creationId xmlns:a16="http://schemas.microsoft.com/office/drawing/2014/main" id="{8F681645-FC92-D3E7-79DB-C62EDBA8E9F7}"/>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sp>
        <p:nvSpPr>
          <p:cNvPr id="13" name="Rectangle: Rounded Corners 12" descr="Image of Copilot Chat UI">
            <a:extLst>
              <a:ext uri="{FF2B5EF4-FFF2-40B4-BE49-F238E27FC236}">
                <a16:creationId xmlns:a16="http://schemas.microsoft.com/office/drawing/2014/main" id="{898F3B1B-7935-6C6D-1892-3399215D3668}"/>
              </a:ext>
            </a:extLst>
          </p:cNvPr>
          <p:cNvSpPr>
            <a:spLocks noChangeAspect="1"/>
          </p:cNvSpPr>
          <p:nvPr/>
        </p:nvSpPr>
        <p:spPr bwMode="auto">
          <a:xfrm>
            <a:off x="2131390" y="2077497"/>
            <a:ext cx="6690358" cy="4150808"/>
          </a:xfrm>
          <a:prstGeom prst="roundRect">
            <a:avLst>
              <a:gd name="adj" fmla="val 1637"/>
            </a:avLst>
          </a:prstGeom>
          <a:solidFill>
            <a:srgbClr val="EAEF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14" name="Picture 113" descr="Image of Copilot Chat UI">
            <a:extLst>
              <a:ext uri="{FF2B5EF4-FFF2-40B4-BE49-F238E27FC236}">
                <a16:creationId xmlns:a16="http://schemas.microsoft.com/office/drawing/2014/main" id="{80BEFAA8-D8D7-D7BF-2C37-24163BBB2E5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221677" y="2114551"/>
            <a:ext cx="6509784" cy="4076702"/>
          </a:xfrm>
          <a:prstGeom prst="rect">
            <a:avLst/>
          </a:prstGeom>
        </p:spPr>
      </p:pic>
      <p:sp>
        <p:nvSpPr>
          <p:cNvPr id="11" name="Title 10">
            <a:extLst>
              <a:ext uri="{FF2B5EF4-FFF2-40B4-BE49-F238E27FC236}">
                <a16:creationId xmlns:a16="http://schemas.microsoft.com/office/drawing/2014/main" id="{3559C181-C513-1612-A42B-F5A0CB689E28}"/>
              </a:ext>
            </a:extLst>
          </p:cNvPr>
          <p:cNvSpPr>
            <a:spLocks noGrp="1"/>
          </p:cNvSpPr>
          <p:nvPr>
            <p:ph type="title"/>
          </p:nvPr>
        </p:nvSpPr>
        <p:spPr/>
        <p:txBody>
          <a:bodyPr/>
          <a:lstStyle/>
          <a:p>
            <a:r>
              <a:rPr lang="en-US"/>
              <a:t>Starting a Copilot Chat in Excel</a:t>
            </a:r>
          </a:p>
        </p:txBody>
      </p:sp>
      <p:sp>
        <p:nvSpPr>
          <p:cNvPr id="23" name="Rectangle: Rounded Corners 22">
            <a:extLst>
              <a:ext uri="{FF2B5EF4-FFF2-40B4-BE49-F238E27FC236}">
                <a16:creationId xmlns:a16="http://schemas.microsoft.com/office/drawing/2014/main" id="{30CDB01D-197C-37B9-E385-EC01123F83B6}"/>
              </a:ext>
              <a:ext uri="{C183D7F6-B498-43B3-948B-1728B52AA6E4}">
                <adec:decorative xmlns:adec="http://schemas.microsoft.com/office/drawing/2017/decorative" val="1"/>
              </a:ext>
            </a:extLst>
          </p:cNvPr>
          <p:cNvSpPr>
            <a:spLocks noChangeAspect="1"/>
          </p:cNvSpPr>
          <p:nvPr/>
        </p:nvSpPr>
        <p:spPr bwMode="auto">
          <a:xfrm>
            <a:off x="9003506" y="5248274"/>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Freeform: Shape 23">
            <a:extLst>
              <a:ext uri="{FF2B5EF4-FFF2-40B4-BE49-F238E27FC236}">
                <a16:creationId xmlns:a16="http://schemas.microsoft.com/office/drawing/2014/main" id="{C30CD287-441A-79CA-B2CD-811028FBC7DF}"/>
              </a:ext>
              <a:ext uri="{C183D7F6-B498-43B3-948B-1728B52AA6E4}">
                <adec:decorative xmlns:adec="http://schemas.microsoft.com/office/drawing/2017/decorative" val="1"/>
              </a:ext>
            </a:extLst>
          </p:cNvPr>
          <p:cNvSpPr/>
          <p:nvPr/>
        </p:nvSpPr>
        <p:spPr bwMode="auto">
          <a:xfrm>
            <a:off x="9032080" y="5278418"/>
            <a:ext cx="723902" cy="592512"/>
          </a:xfrm>
          <a:custGeom>
            <a:avLst/>
            <a:gdLst>
              <a:gd name="connsiteX0" fmla="*/ 27315 w 723902"/>
              <a:gd name="connsiteY0" fmla="*/ 0 h 592512"/>
              <a:gd name="connsiteX1" fmla="*/ 696587 w 723902"/>
              <a:gd name="connsiteY1" fmla="*/ 0 h 592512"/>
              <a:gd name="connsiteX2" fmla="*/ 723902 w 723902"/>
              <a:gd name="connsiteY2" fmla="*/ 27315 h 592512"/>
              <a:gd name="connsiteX3" fmla="*/ 723902 w 723902"/>
              <a:gd name="connsiteY3" fmla="*/ 565197 h 592512"/>
              <a:gd name="connsiteX4" fmla="*/ 696587 w 723902"/>
              <a:gd name="connsiteY4" fmla="*/ 592512 h 592512"/>
              <a:gd name="connsiteX5" fmla="*/ 27315 w 723902"/>
              <a:gd name="connsiteY5" fmla="*/ 592512 h 592512"/>
              <a:gd name="connsiteX6" fmla="*/ 0 w 723902"/>
              <a:gd name="connsiteY6" fmla="*/ 565197 h 592512"/>
              <a:gd name="connsiteX7" fmla="*/ 0 w 723902"/>
              <a:gd name="connsiteY7" fmla="*/ 27315 h 592512"/>
              <a:gd name="connsiteX8" fmla="*/ 27315 w 723902"/>
              <a:gd name="connsiteY8" fmla="*/ 0 h 59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902" h="592512">
                <a:moveTo>
                  <a:pt x="27315" y="0"/>
                </a:moveTo>
                <a:lnTo>
                  <a:pt x="696587" y="0"/>
                </a:lnTo>
                <a:cubicBezTo>
                  <a:pt x="711673" y="0"/>
                  <a:pt x="723902" y="12229"/>
                  <a:pt x="723902" y="27315"/>
                </a:cubicBezTo>
                <a:lnTo>
                  <a:pt x="723902" y="565197"/>
                </a:lnTo>
                <a:cubicBezTo>
                  <a:pt x="723902" y="580283"/>
                  <a:pt x="711673" y="592512"/>
                  <a:pt x="696587" y="592512"/>
                </a:cubicBezTo>
                <a:lnTo>
                  <a:pt x="27315" y="592512"/>
                </a:lnTo>
                <a:cubicBezTo>
                  <a:pt x="12229" y="592512"/>
                  <a:pt x="0" y="580283"/>
                  <a:pt x="0" y="565197"/>
                </a:cubicBezTo>
                <a:lnTo>
                  <a:pt x="0" y="27315"/>
                </a:lnTo>
                <a:cubicBezTo>
                  <a:pt x="0" y="12229"/>
                  <a:pt x="12229" y="0"/>
                  <a:pt x="273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Rectangle: Rounded Corners 26">
            <a:extLst>
              <a:ext uri="{FF2B5EF4-FFF2-40B4-BE49-F238E27FC236}">
                <a16:creationId xmlns:a16="http://schemas.microsoft.com/office/drawing/2014/main" id="{520EDBFD-71BF-DBAB-AD32-F8A6C67E8DB3}"/>
              </a:ext>
            </a:extLst>
          </p:cNvPr>
          <p:cNvSpPr/>
          <p:nvPr/>
        </p:nvSpPr>
        <p:spPr bwMode="auto">
          <a:xfrm>
            <a:off x="7462021" y="1355680"/>
            <a:ext cx="1282120"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Copilot</a:t>
            </a:r>
            <a:b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Open Copilot Chat from the ribbon</a:t>
            </a:r>
          </a:p>
        </p:txBody>
      </p:sp>
      <p:grpSp>
        <p:nvGrpSpPr>
          <p:cNvPr id="33" name="Group 32">
            <a:extLst>
              <a:ext uri="{FF2B5EF4-FFF2-40B4-BE49-F238E27FC236}">
                <a16:creationId xmlns:a16="http://schemas.microsoft.com/office/drawing/2014/main" id="{A8AA9A1A-2106-4307-4D61-4205B227FDB8}"/>
              </a:ext>
              <a:ext uri="{C183D7F6-B498-43B3-948B-1728B52AA6E4}">
                <adec:decorative xmlns:adec="http://schemas.microsoft.com/office/drawing/2017/decorative" val="1"/>
              </a:ext>
            </a:extLst>
          </p:cNvPr>
          <p:cNvGrpSpPr/>
          <p:nvPr/>
        </p:nvGrpSpPr>
        <p:grpSpPr>
          <a:xfrm>
            <a:off x="9003506" y="4519612"/>
            <a:ext cx="781050" cy="647701"/>
            <a:chOff x="9003506" y="4519612"/>
            <a:chExt cx="781050" cy="647701"/>
          </a:xfrm>
        </p:grpSpPr>
        <p:sp>
          <p:nvSpPr>
            <p:cNvPr id="38" name="Rectangle: Rounded Corners 37">
              <a:extLst>
                <a:ext uri="{FF2B5EF4-FFF2-40B4-BE49-F238E27FC236}">
                  <a16:creationId xmlns:a16="http://schemas.microsoft.com/office/drawing/2014/main" id="{44C4ECE6-752A-58AB-0937-838197362685}"/>
                </a:ext>
              </a:extLst>
            </p:cNvPr>
            <p:cNvSpPr>
              <a:spLocks noChangeAspect="1"/>
            </p:cNvSpPr>
            <p:nvPr/>
          </p:nvSpPr>
          <p:spPr bwMode="auto">
            <a:xfrm>
              <a:off x="9003506" y="4519612"/>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9" name="Picture 38">
              <a:extLst>
                <a:ext uri="{FF2B5EF4-FFF2-40B4-BE49-F238E27FC236}">
                  <a16:creationId xmlns:a16="http://schemas.microsoft.com/office/drawing/2014/main" id="{B6C32F51-1CD2-A62C-A50F-BBAC590A1B5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032081" y="4547415"/>
              <a:ext cx="723902" cy="592512"/>
            </a:xfrm>
            <a:prstGeom prst="roundRect">
              <a:avLst>
                <a:gd name="adj" fmla="val 4610"/>
              </a:avLst>
            </a:prstGeom>
          </p:spPr>
        </p:pic>
      </p:grpSp>
      <p:grpSp>
        <p:nvGrpSpPr>
          <p:cNvPr id="42" name="Group 41">
            <a:extLst>
              <a:ext uri="{FF2B5EF4-FFF2-40B4-BE49-F238E27FC236}">
                <a16:creationId xmlns:a16="http://schemas.microsoft.com/office/drawing/2014/main" id="{24E58209-A4BB-EA45-E1CF-E7983C6407D6}"/>
              </a:ext>
              <a:ext uri="{C183D7F6-B498-43B3-948B-1728B52AA6E4}">
                <adec:decorative xmlns:adec="http://schemas.microsoft.com/office/drawing/2017/decorative" val="1"/>
              </a:ext>
            </a:extLst>
          </p:cNvPr>
          <p:cNvGrpSpPr/>
          <p:nvPr/>
        </p:nvGrpSpPr>
        <p:grpSpPr>
          <a:xfrm>
            <a:off x="9032081" y="5276077"/>
            <a:ext cx="721519" cy="368647"/>
            <a:chOff x="-4060" y="2796665"/>
            <a:chExt cx="2715004" cy="1538856"/>
          </a:xfrm>
        </p:grpSpPr>
        <p:pic>
          <p:nvPicPr>
            <p:cNvPr id="43" name="Picture 42">
              <a:extLst>
                <a:ext uri="{FF2B5EF4-FFF2-40B4-BE49-F238E27FC236}">
                  <a16:creationId xmlns:a16="http://schemas.microsoft.com/office/drawing/2014/main" id="{664699CB-2E7F-2D33-CF5D-9329BFD9EB3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060" y="2796665"/>
              <a:ext cx="2715004" cy="439169"/>
            </a:xfrm>
            <a:prstGeom prst="roundRect">
              <a:avLst/>
            </a:prstGeom>
          </p:spPr>
        </p:pic>
        <p:pic>
          <p:nvPicPr>
            <p:cNvPr id="45" name="Picture 44">
              <a:extLst>
                <a:ext uri="{FF2B5EF4-FFF2-40B4-BE49-F238E27FC236}">
                  <a16:creationId xmlns:a16="http://schemas.microsoft.com/office/drawing/2014/main" id="{2E088AA9-CF64-8A32-9ECF-A8A66221471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060" y="3151840"/>
              <a:ext cx="2715004" cy="1183681"/>
            </a:xfrm>
            <a:prstGeom prst="roundRect">
              <a:avLst/>
            </a:prstGeom>
          </p:spPr>
        </p:pic>
      </p:grpSp>
      <p:sp>
        <p:nvSpPr>
          <p:cNvPr id="50" name="Rectangle: Rounded Corners 49">
            <a:extLst>
              <a:ext uri="{FF2B5EF4-FFF2-40B4-BE49-F238E27FC236}">
                <a16:creationId xmlns:a16="http://schemas.microsoft.com/office/drawing/2014/main" id="{F6193392-5EC3-6BEA-27A8-2CA83AD77B79}"/>
              </a:ext>
              <a:ext uri="{C183D7F6-B498-43B3-948B-1728B52AA6E4}">
                <adec:decorative xmlns:adec="http://schemas.microsoft.com/office/drawing/2017/decorative" val="1"/>
              </a:ext>
            </a:extLst>
          </p:cNvPr>
          <p:cNvSpPr/>
          <p:nvPr/>
        </p:nvSpPr>
        <p:spPr bwMode="auto">
          <a:xfrm>
            <a:off x="9057970" y="4550568"/>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Rectangle: Rounded Corners 50">
            <a:extLst>
              <a:ext uri="{FF2B5EF4-FFF2-40B4-BE49-F238E27FC236}">
                <a16:creationId xmlns:a16="http://schemas.microsoft.com/office/drawing/2014/main" id="{B34E7B58-25B1-4BF1-186E-32A69CD8275B}"/>
              </a:ext>
              <a:ext uri="{C183D7F6-B498-43B3-948B-1728B52AA6E4}">
                <adec:decorative xmlns:adec="http://schemas.microsoft.com/office/drawing/2017/decorative" val="1"/>
              </a:ext>
            </a:extLst>
          </p:cNvPr>
          <p:cNvSpPr/>
          <p:nvPr/>
        </p:nvSpPr>
        <p:spPr bwMode="auto">
          <a:xfrm>
            <a:off x="9127026" y="5253037"/>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 name="Rectangle: Rounded Corners 51">
            <a:extLst>
              <a:ext uri="{FF2B5EF4-FFF2-40B4-BE49-F238E27FC236}">
                <a16:creationId xmlns:a16="http://schemas.microsoft.com/office/drawing/2014/main" id="{CEA5BD01-AC3C-7783-2F41-70D7DD6DD2F1}"/>
              </a:ext>
              <a:ext uri="{C183D7F6-B498-43B3-948B-1728B52AA6E4}">
                <adec:decorative xmlns:adec="http://schemas.microsoft.com/office/drawing/2017/decorative" val="1"/>
              </a:ext>
            </a:extLst>
          </p:cNvPr>
          <p:cNvSpPr/>
          <p:nvPr/>
        </p:nvSpPr>
        <p:spPr bwMode="auto">
          <a:xfrm>
            <a:off x="9552806" y="598092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6" name="Picture 55">
            <a:extLst>
              <a:ext uri="{FF2B5EF4-FFF2-40B4-BE49-F238E27FC236}">
                <a16:creationId xmlns:a16="http://schemas.microsoft.com/office/drawing/2014/main" id="{652B472F-F175-353D-91E4-641B52FFEA70}"/>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563558" y="5997733"/>
            <a:ext cx="210246" cy="185510"/>
          </a:xfrm>
          <a:prstGeom prst="rect">
            <a:avLst/>
          </a:prstGeom>
        </p:spPr>
      </p:pic>
      <p:sp>
        <p:nvSpPr>
          <p:cNvPr id="58" name="Rectangle: Rounded Corners 57">
            <a:extLst>
              <a:ext uri="{FF2B5EF4-FFF2-40B4-BE49-F238E27FC236}">
                <a16:creationId xmlns:a16="http://schemas.microsoft.com/office/drawing/2014/main" id="{4400F92A-F22A-A49D-DB18-4DEF632A3D93}"/>
              </a:ext>
              <a:ext uri="{C183D7F6-B498-43B3-948B-1728B52AA6E4}">
                <adec:decorative xmlns:adec="http://schemas.microsoft.com/office/drawing/2017/decorative" val="1"/>
              </a:ext>
            </a:extLst>
          </p:cNvPr>
          <p:cNvSpPr/>
          <p:nvPr/>
        </p:nvSpPr>
        <p:spPr bwMode="auto">
          <a:xfrm>
            <a:off x="9599472" y="6015479"/>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2" name="Freeform: Shape 61">
            <a:extLst>
              <a:ext uri="{FF2B5EF4-FFF2-40B4-BE49-F238E27FC236}">
                <a16:creationId xmlns:a16="http://schemas.microsoft.com/office/drawing/2014/main" id="{9C41D94C-F70D-F31B-8020-D23E45A7AE1F}"/>
              </a:ext>
              <a:ext uri="{C183D7F6-B498-43B3-948B-1728B52AA6E4}">
                <adec:decorative xmlns:adec="http://schemas.microsoft.com/office/drawing/2017/decorative" val="1"/>
              </a:ext>
            </a:extLst>
          </p:cNvPr>
          <p:cNvSpPr/>
          <p:nvPr/>
        </p:nvSpPr>
        <p:spPr bwMode="auto">
          <a:xfrm>
            <a:off x="6280149" y="1439863"/>
            <a:ext cx="821683" cy="1728469"/>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65" name="Straight Connector 64">
            <a:extLst>
              <a:ext uri="{FF2B5EF4-FFF2-40B4-BE49-F238E27FC236}">
                <a16:creationId xmlns:a16="http://schemas.microsoft.com/office/drawing/2014/main" id="{6C6FFFAC-90D1-2013-6F78-F3987C962B03}"/>
              </a:ext>
              <a:ext uri="{C183D7F6-B498-43B3-948B-1728B52AA6E4}">
                <adec:decorative xmlns:adec="http://schemas.microsoft.com/office/drawing/2017/decorative" val="1"/>
              </a:ext>
            </a:extLst>
          </p:cNvPr>
          <p:cNvCxnSpPr>
            <a:cxnSpLocks/>
          </p:cNvCxnSpPr>
          <p:nvPr/>
        </p:nvCxnSpPr>
        <p:spPr>
          <a:xfrm>
            <a:off x="7571582" y="1836133"/>
            <a:ext cx="0" cy="66656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62040DCF-FE10-3D8D-D6AC-B36B04EA49B8}"/>
              </a:ext>
              <a:ext uri="{C183D7F6-B498-43B3-948B-1728B52AA6E4}">
                <adec:decorative xmlns:adec="http://schemas.microsoft.com/office/drawing/2017/decorative" val="1"/>
              </a:ext>
            </a:extLst>
          </p:cNvPr>
          <p:cNvSpPr/>
          <p:nvPr/>
        </p:nvSpPr>
        <p:spPr bwMode="auto">
          <a:xfrm rot="16200000">
            <a:off x="7557866" y="174028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9" name="Rectangle: Rounded Corners 26">
            <a:extLst>
              <a:ext uri="{FF2B5EF4-FFF2-40B4-BE49-F238E27FC236}">
                <a16:creationId xmlns:a16="http://schemas.microsoft.com/office/drawing/2014/main" id="{0D6FEA26-FABA-B3B5-A5D4-66522A32B13D}"/>
              </a:ext>
            </a:extLst>
          </p:cNvPr>
          <p:cNvSpPr/>
          <p:nvPr/>
        </p:nvSpPr>
        <p:spPr bwMode="auto">
          <a:xfrm>
            <a:off x="5118099" y="1331867"/>
            <a:ext cx="1095375"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Navigation panel</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Access agents and conversation history</a:t>
            </a:r>
          </a:p>
        </p:txBody>
      </p:sp>
      <p:sp>
        <p:nvSpPr>
          <p:cNvPr id="70" name="Rectangle: Rounded Corners 69">
            <a:extLst>
              <a:ext uri="{FF2B5EF4-FFF2-40B4-BE49-F238E27FC236}">
                <a16:creationId xmlns:a16="http://schemas.microsoft.com/office/drawing/2014/main" id="{36749609-2A86-3466-FB3C-51D273B83888}"/>
              </a:ext>
              <a:ext uri="{C183D7F6-B498-43B3-948B-1728B52AA6E4}">
                <adec:decorative xmlns:adec="http://schemas.microsoft.com/office/drawing/2017/decorative" val="1"/>
              </a:ext>
            </a:extLst>
          </p:cNvPr>
          <p:cNvSpPr/>
          <p:nvPr/>
        </p:nvSpPr>
        <p:spPr bwMode="auto">
          <a:xfrm>
            <a:off x="6265418" y="133186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Rectangle: Rounded Corners 70">
            <a:extLst>
              <a:ext uri="{FF2B5EF4-FFF2-40B4-BE49-F238E27FC236}">
                <a16:creationId xmlns:a16="http://schemas.microsoft.com/office/drawing/2014/main" id="{90C2F084-D83F-6FB5-9B8B-CA3D68A146B1}"/>
              </a:ext>
              <a:ext uri="{C183D7F6-B498-43B3-948B-1728B52AA6E4}">
                <adec:decorative xmlns:adec="http://schemas.microsoft.com/office/drawing/2017/decorative" val="1"/>
              </a:ext>
            </a:extLst>
          </p:cNvPr>
          <p:cNvSpPr/>
          <p:nvPr/>
        </p:nvSpPr>
        <p:spPr bwMode="auto">
          <a:xfrm>
            <a:off x="7438232" y="2502693"/>
            <a:ext cx="266700" cy="28575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73" name="Straight Connector 72">
            <a:extLst>
              <a:ext uri="{FF2B5EF4-FFF2-40B4-BE49-F238E27FC236}">
                <a16:creationId xmlns:a16="http://schemas.microsoft.com/office/drawing/2014/main" id="{4D18D177-4FA6-5BD6-323D-D5979DD0A1EA}"/>
              </a:ext>
              <a:ext uri="{C183D7F6-B498-43B3-948B-1728B52AA6E4}">
                <adec:decorative xmlns:adec="http://schemas.microsoft.com/office/drawing/2017/decorative" val="1"/>
              </a:ext>
            </a:extLst>
          </p:cNvPr>
          <p:cNvCxnSpPr>
            <a:cxnSpLocks/>
          </p:cNvCxnSpPr>
          <p:nvPr/>
        </p:nvCxnSpPr>
        <p:spPr>
          <a:xfrm>
            <a:off x="1677056" y="5186339"/>
            <a:ext cx="5345250"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C8155645-989D-A369-EB28-33E4DDCCB42B}"/>
              </a:ext>
              <a:ext uri="{C183D7F6-B498-43B3-948B-1728B52AA6E4}">
                <adec:decorative xmlns:adec="http://schemas.microsoft.com/office/drawing/2017/decorative" val="1"/>
              </a:ext>
            </a:extLst>
          </p:cNvPr>
          <p:cNvGrpSpPr/>
          <p:nvPr/>
        </p:nvGrpSpPr>
        <p:grpSpPr>
          <a:xfrm>
            <a:off x="588262" y="4126121"/>
            <a:ext cx="6441188" cy="461665"/>
            <a:chOff x="588262" y="3611771"/>
            <a:chExt cx="6441188" cy="461665"/>
          </a:xfrm>
        </p:grpSpPr>
        <p:sp>
          <p:nvSpPr>
            <p:cNvPr id="75" name="Rectangle: Rounded Corners 26">
              <a:extLst>
                <a:ext uri="{FF2B5EF4-FFF2-40B4-BE49-F238E27FC236}">
                  <a16:creationId xmlns:a16="http://schemas.microsoft.com/office/drawing/2014/main" id="{AC7EB3BE-4DF7-28C2-1198-A3F7F8598893}"/>
                </a:ext>
              </a:extLst>
            </p:cNvPr>
            <p:cNvSpPr/>
            <p:nvPr/>
          </p:nvSpPr>
          <p:spPr bwMode="auto">
            <a:xfrm>
              <a:off x="588262" y="3611771"/>
              <a:ext cx="1004318"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Prompt Box</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Start your chat here</a:t>
              </a:r>
            </a:p>
          </p:txBody>
        </p:sp>
        <p:grpSp>
          <p:nvGrpSpPr>
            <p:cNvPr id="76" name="Group 75">
              <a:extLst>
                <a:ext uri="{FF2B5EF4-FFF2-40B4-BE49-F238E27FC236}">
                  <a16:creationId xmlns:a16="http://schemas.microsoft.com/office/drawing/2014/main" id="{43EC8FB7-D4EF-1505-BE39-0FB7BD3AB885}"/>
                </a:ext>
              </a:extLst>
            </p:cNvPr>
            <p:cNvGrpSpPr/>
            <p:nvPr/>
          </p:nvGrpSpPr>
          <p:grpSpPr>
            <a:xfrm>
              <a:off x="1677056" y="3611771"/>
              <a:ext cx="5352394" cy="219122"/>
              <a:chOff x="1677056" y="3611771"/>
              <a:chExt cx="5352394" cy="219122"/>
            </a:xfrm>
          </p:grpSpPr>
          <p:sp>
            <p:nvSpPr>
              <p:cNvPr id="77" name="Rectangle: Rounded Corners 76">
                <a:extLst>
                  <a:ext uri="{FF2B5EF4-FFF2-40B4-BE49-F238E27FC236}">
                    <a16:creationId xmlns:a16="http://schemas.microsoft.com/office/drawing/2014/main" id="{385572F8-927F-79D7-8056-7D05C859237C}"/>
                  </a:ext>
                </a:extLst>
              </p:cNvPr>
              <p:cNvSpPr/>
              <p:nvPr/>
            </p:nvSpPr>
            <p:spPr bwMode="auto">
              <a:xfrm>
                <a:off x="1677056" y="3611771"/>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8" name="Freeform: Shape 77">
                <a:extLst>
                  <a:ext uri="{FF2B5EF4-FFF2-40B4-BE49-F238E27FC236}">
                    <a16:creationId xmlns:a16="http://schemas.microsoft.com/office/drawing/2014/main" id="{EFD53C4F-2849-2915-AD34-0C84B10E8682}"/>
                  </a:ext>
                </a:extLst>
              </p:cNvPr>
              <p:cNvSpPr/>
              <p:nvPr/>
            </p:nvSpPr>
            <p:spPr bwMode="auto">
              <a:xfrm>
                <a:off x="1695450" y="3721331"/>
                <a:ext cx="5334000" cy="45719"/>
              </a:xfrm>
              <a:custGeom>
                <a:avLst/>
                <a:gdLst>
                  <a:gd name="connsiteX0" fmla="*/ 0 w 5410200"/>
                  <a:gd name="connsiteY0" fmla="*/ 0 h 0"/>
                  <a:gd name="connsiteX1" fmla="*/ 5410200 w 5410200"/>
                  <a:gd name="connsiteY1" fmla="*/ 0 h 0"/>
                </a:gdLst>
                <a:ahLst/>
                <a:cxnLst>
                  <a:cxn ang="0">
                    <a:pos x="connsiteX0" y="connsiteY0"/>
                  </a:cxn>
                  <a:cxn ang="0">
                    <a:pos x="connsiteX1" y="connsiteY1"/>
                  </a:cxn>
                </a:cxnLst>
                <a:rect l="l" t="t" r="r" b="b"/>
                <a:pathLst>
                  <a:path w="5410200">
                    <a:moveTo>
                      <a:pt x="0" y="0"/>
                    </a:moveTo>
                    <a:lnTo>
                      <a:pt x="5410200" y="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grpSp>
        <p:nvGrpSpPr>
          <p:cNvPr id="79" name="Group 78">
            <a:extLst>
              <a:ext uri="{FF2B5EF4-FFF2-40B4-BE49-F238E27FC236}">
                <a16:creationId xmlns:a16="http://schemas.microsoft.com/office/drawing/2014/main" id="{D1174DCE-E387-B08A-1AC5-A174AAC8F76F}"/>
              </a:ext>
              <a:ext uri="{C183D7F6-B498-43B3-948B-1728B52AA6E4}">
                <adec:decorative xmlns:adec="http://schemas.microsoft.com/office/drawing/2017/decorative" val="1"/>
              </a:ext>
            </a:extLst>
          </p:cNvPr>
          <p:cNvGrpSpPr/>
          <p:nvPr/>
        </p:nvGrpSpPr>
        <p:grpSpPr>
          <a:xfrm>
            <a:off x="588262" y="5076778"/>
            <a:ext cx="1116226" cy="1077218"/>
            <a:chOff x="588262" y="5076778"/>
            <a:chExt cx="1116226" cy="1077218"/>
          </a:xfrm>
        </p:grpSpPr>
        <p:sp>
          <p:nvSpPr>
            <p:cNvPr id="80" name="Rectangle: Rounded Corners 26">
              <a:extLst>
                <a:ext uri="{FF2B5EF4-FFF2-40B4-BE49-F238E27FC236}">
                  <a16:creationId xmlns:a16="http://schemas.microsoft.com/office/drawing/2014/main" id="{E76F3E39-6EBC-804C-1EBB-2026EA977DBC}"/>
                </a:ext>
              </a:extLst>
            </p:cNvPr>
            <p:cNvSpPr/>
            <p:nvPr/>
          </p:nvSpPr>
          <p:spPr bwMode="auto">
            <a:xfrm>
              <a:off x="588262" y="5076778"/>
              <a:ext cx="1004318" cy="10772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Sample prompts</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Suggested prompts that are tailored to your document with option to expand and see more</a:t>
              </a:r>
            </a:p>
          </p:txBody>
        </p:sp>
        <p:sp>
          <p:nvSpPr>
            <p:cNvPr id="81" name="Rectangle: Rounded Corners 80">
              <a:extLst>
                <a:ext uri="{FF2B5EF4-FFF2-40B4-BE49-F238E27FC236}">
                  <a16:creationId xmlns:a16="http://schemas.microsoft.com/office/drawing/2014/main" id="{90941B43-4F42-975D-31E2-26D90D8DCA96}"/>
                </a:ext>
              </a:extLst>
            </p:cNvPr>
            <p:cNvSpPr/>
            <p:nvPr/>
          </p:nvSpPr>
          <p:spPr bwMode="auto">
            <a:xfrm>
              <a:off x="1677056" y="507677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83" name="Rectangle: Rounded Corners 82">
            <a:extLst>
              <a:ext uri="{FF2B5EF4-FFF2-40B4-BE49-F238E27FC236}">
                <a16:creationId xmlns:a16="http://schemas.microsoft.com/office/drawing/2014/main" id="{293C88B1-76F3-9E84-B268-2619CA0710DB}"/>
              </a:ext>
              <a:ext uri="{C183D7F6-B498-43B3-948B-1728B52AA6E4}">
                <adec:decorative xmlns:adec="http://schemas.microsoft.com/office/drawing/2017/decorative" val="1"/>
              </a:ext>
            </a:extLst>
          </p:cNvPr>
          <p:cNvSpPr/>
          <p:nvPr/>
        </p:nvSpPr>
        <p:spPr bwMode="auto">
          <a:xfrm>
            <a:off x="7240586" y="3168332"/>
            <a:ext cx="1430339" cy="251936"/>
          </a:xfrm>
          <a:prstGeom prst="roundRect">
            <a:avLst>
              <a:gd name="adj" fmla="val 1005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4" name="Rectangle: Rounded Corners 83">
            <a:extLst>
              <a:ext uri="{FF2B5EF4-FFF2-40B4-BE49-F238E27FC236}">
                <a16:creationId xmlns:a16="http://schemas.microsoft.com/office/drawing/2014/main" id="{8EB969E8-B015-AF04-A674-2DDBA6E1BE40}"/>
              </a:ext>
              <a:ext uri="{C183D7F6-B498-43B3-948B-1728B52AA6E4}">
                <adec:decorative xmlns:adec="http://schemas.microsoft.com/office/drawing/2017/decorative" val="1"/>
              </a:ext>
            </a:extLst>
          </p:cNvPr>
          <p:cNvSpPr/>
          <p:nvPr/>
        </p:nvSpPr>
        <p:spPr bwMode="auto">
          <a:xfrm>
            <a:off x="7022806" y="4355900"/>
            <a:ext cx="1648120"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5" name="Freeform: Shape 84">
            <a:extLst>
              <a:ext uri="{FF2B5EF4-FFF2-40B4-BE49-F238E27FC236}">
                <a16:creationId xmlns:a16="http://schemas.microsoft.com/office/drawing/2014/main" id="{874B207E-D381-B180-E5BC-5E7483D9BAA7}"/>
              </a:ext>
              <a:ext uri="{C183D7F6-B498-43B3-948B-1728B52AA6E4}">
                <adec:decorative xmlns:adec="http://schemas.microsoft.com/office/drawing/2017/decorative" val="1"/>
              </a:ext>
            </a:extLst>
          </p:cNvPr>
          <p:cNvSpPr/>
          <p:nvPr/>
        </p:nvSpPr>
        <p:spPr bwMode="auto">
          <a:xfrm rot="5400000" flipH="1">
            <a:off x="8421448" y="4671456"/>
            <a:ext cx="1686401" cy="1187450"/>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86" name="Group 85">
            <a:extLst>
              <a:ext uri="{FF2B5EF4-FFF2-40B4-BE49-F238E27FC236}">
                <a16:creationId xmlns:a16="http://schemas.microsoft.com/office/drawing/2014/main" id="{6FF5C98B-4020-9E0F-82A9-360FB089913D}"/>
              </a:ext>
              <a:ext uri="{C183D7F6-B498-43B3-948B-1728B52AA6E4}">
                <adec:decorative xmlns:adec="http://schemas.microsoft.com/office/drawing/2017/decorative" val="1"/>
              </a:ext>
            </a:extLst>
          </p:cNvPr>
          <p:cNvGrpSpPr/>
          <p:nvPr/>
        </p:nvGrpSpPr>
        <p:grpSpPr>
          <a:xfrm>
            <a:off x="9846973" y="4519612"/>
            <a:ext cx="1752890" cy="461665"/>
            <a:chOff x="9846973" y="4519612"/>
            <a:chExt cx="1752890" cy="461665"/>
          </a:xfrm>
        </p:grpSpPr>
        <p:sp>
          <p:nvSpPr>
            <p:cNvPr id="87" name="Rectangle: Rounded Corners 86">
              <a:extLst>
                <a:ext uri="{FF2B5EF4-FFF2-40B4-BE49-F238E27FC236}">
                  <a16:creationId xmlns:a16="http://schemas.microsoft.com/office/drawing/2014/main" id="{E9E1C75A-4822-1F8F-8592-B5E4A8D9CAE4}"/>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8" name="Rectangle: Rounded Corners 26">
              <a:extLst>
                <a:ext uri="{FF2B5EF4-FFF2-40B4-BE49-F238E27FC236}">
                  <a16:creationId xmlns:a16="http://schemas.microsoft.com/office/drawing/2014/main" id="{5CACBA41-BC0A-D2FC-EA05-35D1977135A9}"/>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content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Add files and images to the chat</a:t>
              </a:r>
            </a:p>
          </p:txBody>
        </p:sp>
      </p:grpSp>
      <p:grpSp>
        <p:nvGrpSpPr>
          <p:cNvPr id="89" name="Group 88">
            <a:extLst>
              <a:ext uri="{FF2B5EF4-FFF2-40B4-BE49-F238E27FC236}">
                <a16:creationId xmlns:a16="http://schemas.microsoft.com/office/drawing/2014/main" id="{967EAD81-10F5-1122-F424-202E85437795}"/>
              </a:ext>
              <a:ext uri="{C183D7F6-B498-43B3-948B-1728B52AA6E4}">
                <adec:decorative xmlns:adec="http://schemas.microsoft.com/office/drawing/2017/decorative" val="1"/>
              </a:ext>
            </a:extLst>
          </p:cNvPr>
          <p:cNvGrpSpPr/>
          <p:nvPr/>
        </p:nvGrpSpPr>
        <p:grpSpPr>
          <a:xfrm>
            <a:off x="9846973" y="5276077"/>
            <a:ext cx="1752890" cy="307777"/>
            <a:chOff x="9846973" y="4519612"/>
            <a:chExt cx="1752890" cy="307777"/>
          </a:xfrm>
        </p:grpSpPr>
        <p:sp>
          <p:nvSpPr>
            <p:cNvPr id="90" name="Rectangle: Rounded Corners 89">
              <a:extLst>
                <a:ext uri="{FF2B5EF4-FFF2-40B4-BE49-F238E27FC236}">
                  <a16:creationId xmlns:a16="http://schemas.microsoft.com/office/drawing/2014/main" id="{3A9A5BC8-84C6-82E7-C879-817C281F3CA6}"/>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1" name="Rectangle: Rounded Corners 26">
              <a:extLst>
                <a:ext uri="{FF2B5EF4-FFF2-40B4-BE49-F238E27FC236}">
                  <a16:creationId xmlns:a16="http://schemas.microsoft.com/office/drawing/2014/main" id="{1D61CFF6-16D2-694D-D84E-DF4C8148456E}"/>
                </a:ext>
              </a:extLst>
            </p:cNvPr>
            <p:cNvSpPr/>
            <p:nvPr/>
          </p:nvSpPr>
          <p:spPr bwMode="auto">
            <a:xfrm>
              <a:off x="9977437" y="4519612"/>
              <a:ext cx="162242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Access tools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Access agents in your chat</a:t>
              </a:r>
            </a:p>
          </p:txBody>
        </p:sp>
      </p:grpSp>
      <p:grpSp>
        <p:nvGrpSpPr>
          <p:cNvPr id="92" name="Group 91">
            <a:extLst>
              <a:ext uri="{FF2B5EF4-FFF2-40B4-BE49-F238E27FC236}">
                <a16:creationId xmlns:a16="http://schemas.microsoft.com/office/drawing/2014/main" id="{550C0852-F798-5F4E-BB43-4FFD027A7C1C}"/>
              </a:ext>
              <a:ext uri="{C183D7F6-B498-43B3-948B-1728B52AA6E4}">
                <adec:decorative xmlns:adec="http://schemas.microsoft.com/office/drawing/2017/decorative" val="1"/>
              </a:ext>
            </a:extLst>
          </p:cNvPr>
          <p:cNvGrpSpPr/>
          <p:nvPr/>
        </p:nvGrpSpPr>
        <p:grpSpPr>
          <a:xfrm>
            <a:off x="9846973" y="5980927"/>
            <a:ext cx="1752890" cy="461665"/>
            <a:chOff x="9846973" y="4519612"/>
            <a:chExt cx="1752890" cy="461665"/>
          </a:xfrm>
        </p:grpSpPr>
        <p:sp>
          <p:nvSpPr>
            <p:cNvPr id="93" name="Rectangle: Rounded Corners 92">
              <a:extLst>
                <a:ext uri="{FF2B5EF4-FFF2-40B4-BE49-F238E27FC236}">
                  <a16:creationId xmlns:a16="http://schemas.microsoft.com/office/drawing/2014/main" id="{56CFDDBD-9BD3-1076-817A-09EF60C8292B}"/>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4" name="Rectangle: Rounded Corners 26">
              <a:extLst>
                <a:ext uri="{FF2B5EF4-FFF2-40B4-BE49-F238E27FC236}">
                  <a16:creationId xmlns:a16="http://schemas.microsoft.com/office/drawing/2014/main" id="{C69AC9BE-2FF3-A23A-E006-5A8CAEC1B2CC}"/>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dictation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Interact with Copilot using your voice</a:t>
              </a:r>
            </a:p>
          </p:txBody>
        </p:sp>
      </p:grpSp>
      <p:grpSp>
        <p:nvGrpSpPr>
          <p:cNvPr id="95" name="Group 94">
            <a:extLst>
              <a:ext uri="{FF2B5EF4-FFF2-40B4-BE49-F238E27FC236}">
                <a16:creationId xmlns:a16="http://schemas.microsoft.com/office/drawing/2014/main" id="{4B3A621E-7F73-5E9C-3AE9-A83ADC804ACC}"/>
              </a:ext>
              <a:ext uri="{C183D7F6-B498-43B3-948B-1728B52AA6E4}">
                <adec:decorative xmlns:adec="http://schemas.microsoft.com/office/drawing/2017/decorative" val="1"/>
              </a:ext>
            </a:extLst>
          </p:cNvPr>
          <p:cNvGrpSpPr/>
          <p:nvPr/>
        </p:nvGrpSpPr>
        <p:grpSpPr>
          <a:xfrm>
            <a:off x="9276581" y="1002486"/>
            <a:ext cx="231750" cy="219122"/>
            <a:chOff x="9276581" y="520705"/>
            <a:chExt cx="231750" cy="219122"/>
          </a:xfrm>
        </p:grpSpPr>
        <p:sp>
          <p:nvSpPr>
            <p:cNvPr id="96" name="Rectangle: Rounded Corners 95">
              <a:extLst>
                <a:ext uri="{FF2B5EF4-FFF2-40B4-BE49-F238E27FC236}">
                  <a16:creationId xmlns:a16="http://schemas.microsoft.com/office/drawing/2014/main" id="{64240831-74F8-0217-1AD5-2C52DAE0F11B}"/>
                </a:ext>
              </a:extLst>
            </p:cNvPr>
            <p:cNvSpPr/>
            <p:nvPr/>
          </p:nvSpPr>
          <p:spPr bwMode="auto">
            <a:xfrm>
              <a:off x="9276581" y="520705"/>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97" name="Picture 96">
              <a:extLst>
                <a:ext uri="{FF2B5EF4-FFF2-40B4-BE49-F238E27FC236}">
                  <a16:creationId xmlns:a16="http://schemas.microsoft.com/office/drawing/2014/main" id="{0DA4DDC4-D2CA-2AA9-E684-86F04778B03D}"/>
                </a:ext>
              </a:extLst>
            </p:cNvPr>
            <p:cNvPicPr>
              <a:picLocks noChangeAspect="1"/>
            </p:cNvPicPr>
            <p:nvPr/>
          </p:nvPicPr>
          <p:blipFill>
            <a:blip r:embed="rId8"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88487" y="531377"/>
              <a:ext cx="207938" cy="197778"/>
            </a:xfrm>
            <a:prstGeom prst="rect">
              <a:avLst/>
            </a:prstGeom>
          </p:spPr>
        </p:pic>
      </p:grpSp>
      <p:sp>
        <p:nvSpPr>
          <p:cNvPr id="98" name="Rectangle: Rounded Corners 97">
            <a:extLst>
              <a:ext uri="{FF2B5EF4-FFF2-40B4-BE49-F238E27FC236}">
                <a16:creationId xmlns:a16="http://schemas.microsoft.com/office/drawing/2014/main" id="{D56B5256-50B1-5A1D-2D12-9D7B8BCBD571}"/>
              </a:ext>
              <a:ext uri="{C183D7F6-B498-43B3-948B-1728B52AA6E4}">
                <adec:decorative xmlns:adec="http://schemas.microsoft.com/office/drawing/2017/decorative" val="1"/>
              </a:ext>
            </a:extLst>
          </p:cNvPr>
          <p:cNvSpPr/>
          <p:nvPr/>
        </p:nvSpPr>
        <p:spPr bwMode="auto">
          <a:xfrm>
            <a:off x="9558843" y="100248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9" name="Rectangle: Rounded Corners 26">
            <a:extLst>
              <a:ext uri="{FF2B5EF4-FFF2-40B4-BE49-F238E27FC236}">
                <a16:creationId xmlns:a16="http://schemas.microsoft.com/office/drawing/2014/main" id="{19C5DAB3-F40E-39B9-6596-BB139964F088}"/>
              </a:ext>
            </a:extLst>
          </p:cNvPr>
          <p:cNvSpPr/>
          <p:nvPr/>
        </p:nvSpPr>
        <p:spPr bwMode="auto">
          <a:xfrm>
            <a:off x="9689307" y="1002486"/>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Enterprise data protection </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shield </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indicates your data is protected</a:t>
            </a:r>
          </a:p>
        </p:txBody>
      </p:sp>
      <p:sp>
        <p:nvSpPr>
          <p:cNvPr id="100" name="Rectangle: Rounded Corners 99">
            <a:extLst>
              <a:ext uri="{FF2B5EF4-FFF2-40B4-BE49-F238E27FC236}">
                <a16:creationId xmlns:a16="http://schemas.microsoft.com/office/drawing/2014/main" id="{AB148848-A159-3F39-B1A3-23CB59E4E4FC}"/>
              </a:ext>
              <a:ext uri="{C183D7F6-B498-43B3-948B-1728B52AA6E4}">
                <adec:decorative xmlns:adec="http://schemas.microsoft.com/office/drawing/2017/decorative" val="1"/>
              </a:ext>
            </a:extLst>
          </p:cNvPr>
          <p:cNvSpPr/>
          <p:nvPr/>
        </p:nvSpPr>
        <p:spPr bwMode="auto">
          <a:xfrm>
            <a:off x="9558843" y="165994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01" name="Rectangle: Rounded Corners 26">
            <a:extLst>
              <a:ext uri="{FF2B5EF4-FFF2-40B4-BE49-F238E27FC236}">
                <a16:creationId xmlns:a16="http://schemas.microsoft.com/office/drawing/2014/main" id="{C8D60305-B6F1-BD23-C578-0D04519ED8CC}"/>
              </a:ext>
            </a:extLst>
          </p:cNvPr>
          <p:cNvSpPr/>
          <p:nvPr/>
        </p:nvSpPr>
        <p:spPr bwMode="auto">
          <a:xfrm>
            <a:off x="9689307" y="1692562"/>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a new chat</a:t>
            </a:r>
          </a:p>
        </p:txBody>
      </p:sp>
      <p:grpSp>
        <p:nvGrpSpPr>
          <p:cNvPr id="102" name="Group 101">
            <a:extLst>
              <a:ext uri="{FF2B5EF4-FFF2-40B4-BE49-F238E27FC236}">
                <a16:creationId xmlns:a16="http://schemas.microsoft.com/office/drawing/2014/main" id="{970BD2AC-0361-E433-F496-0D4127B6BBA3}"/>
              </a:ext>
              <a:ext uri="{C183D7F6-B498-43B3-948B-1728B52AA6E4}">
                <adec:decorative xmlns:adec="http://schemas.microsoft.com/office/drawing/2017/decorative" val="1"/>
              </a:ext>
            </a:extLst>
          </p:cNvPr>
          <p:cNvGrpSpPr/>
          <p:nvPr/>
        </p:nvGrpSpPr>
        <p:grpSpPr>
          <a:xfrm>
            <a:off x="9276581" y="2074861"/>
            <a:ext cx="231750" cy="219122"/>
            <a:chOff x="9276581" y="2319482"/>
            <a:chExt cx="231750" cy="219122"/>
          </a:xfrm>
        </p:grpSpPr>
        <p:sp>
          <p:nvSpPr>
            <p:cNvPr id="103" name="Rectangle: Rounded Corners 102">
              <a:extLst>
                <a:ext uri="{FF2B5EF4-FFF2-40B4-BE49-F238E27FC236}">
                  <a16:creationId xmlns:a16="http://schemas.microsoft.com/office/drawing/2014/main" id="{61F6E159-C9A9-17FB-FDAB-9A5FD7DC43BE}"/>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4" name="Picture 103">
              <a:extLst>
                <a:ext uri="{FF2B5EF4-FFF2-40B4-BE49-F238E27FC236}">
                  <a16:creationId xmlns:a16="http://schemas.microsoft.com/office/drawing/2014/main" id="{4944C3DD-5A8F-9992-E58C-742A7D39D508}"/>
                </a:ext>
              </a:extLst>
            </p:cNvPr>
            <p:cNvPicPr>
              <a:picLocks noChangeAspect="1"/>
            </p:cNvPicPr>
            <p:nvPr/>
          </p:nvPicPr>
          <p:blipFill>
            <a:blip r:embed="rId9"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ect">
              <a:avLst/>
            </a:prstGeom>
          </p:spPr>
        </p:pic>
      </p:grpSp>
      <p:sp>
        <p:nvSpPr>
          <p:cNvPr id="105" name="Rectangle: Rounded Corners 104">
            <a:extLst>
              <a:ext uri="{FF2B5EF4-FFF2-40B4-BE49-F238E27FC236}">
                <a16:creationId xmlns:a16="http://schemas.microsoft.com/office/drawing/2014/main" id="{C160F91F-DF14-919F-3B8B-F6945C07DC30}"/>
              </a:ext>
              <a:ext uri="{C183D7F6-B498-43B3-948B-1728B52AA6E4}">
                <adec:decorative xmlns:adec="http://schemas.microsoft.com/office/drawing/2017/decorative" val="1"/>
              </a:ext>
            </a:extLst>
          </p:cNvPr>
          <p:cNvSpPr/>
          <p:nvPr/>
        </p:nvSpPr>
        <p:spPr bwMode="auto">
          <a:xfrm>
            <a:off x="9558843" y="2074861"/>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06" name="Rectangle: Rounded Corners 26">
            <a:extLst>
              <a:ext uri="{FF2B5EF4-FFF2-40B4-BE49-F238E27FC236}">
                <a16:creationId xmlns:a16="http://schemas.microsoft.com/office/drawing/2014/main" id="{1E23CA27-9C3E-6B65-45CE-F478192595AB}"/>
              </a:ext>
            </a:extLst>
          </p:cNvPr>
          <p:cNvSpPr/>
          <p:nvPr/>
        </p:nvSpPr>
        <p:spPr bwMode="auto">
          <a:xfrm>
            <a:off x="9689307" y="2107478"/>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 </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feedback and controls options</a:t>
            </a:r>
          </a:p>
        </p:txBody>
      </p:sp>
      <p:sp>
        <p:nvSpPr>
          <p:cNvPr id="107" name="Rectangle: Rounded Corners 106">
            <a:extLst>
              <a:ext uri="{FF2B5EF4-FFF2-40B4-BE49-F238E27FC236}">
                <a16:creationId xmlns:a16="http://schemas.microsoft.com/office/drawing/2014/main" id="{7A82DB2C-28AD-A4BD-EF3A-402C300944B2}"/>
              </a:ext>
              <a:ext uri="{C183D7F6-B498-43B3-948B-1728B52AA6E4}">
                <adec:decorative xmlns:adec="http://schemas.microsoft.com/office/drawing/2017/decorative" val="1"/>
              </a:ext>
            </a:extLst>
          </p:cNvPr>
          <p:cNvSpPr/>
          <p:nvPr/>
        </p:nvSpPr>
        <p:spPr bwMode="auto">
          <a:xfrm>
            <a:off x="9276581" y="2611048"/>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8" name="Picture 107">
            <a:extLst>
              <a:ext uri="{FF2B5EF4-FFF2-40B4-BE49-F238E27FC236}">
                <a16:creationId xmlns:a16="http://schemas.microsoft.com/office/drawing/2014/main" id="{7D036AEE-D8DD-AE66-C2AF-7743EAB15ADF}"/>
              </a:ext>
              <a:ext uri="{C183D7F6-B498-43B3-948B-1728B52AA6E4}">
                <adec:decorative xmlns:adec="http://schemas.microsoft.com/office/drawing/2017/decorative" val="1"/>
              </a:ext>
            </a:extLst>
          </p:cNvPr>
          <p:cNvPicPr>
            <a:picLocks noChangeAspect="1"/>
          </p:cNvPicPr>
          <p:nvPr/>
        </p:nvPicPr>
        <p:blipFill>
          <a:blip r:embed="rId10"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32883" y="2655479"/>
            <a:ext cx="119146" cy="130260"/>
          </a:xfrm>
          <a:prstGeom prst="rect">
            <a:avLst/>
          </a:prstGeom>
        </p:spPr>
      </p:pic>
      <p:sp>
        <p:nvSpPr>
          <p:cNvPr id="109" name="Rectangle: Rounded Corners 108">
            <a:extLst>
              <a:ext uri="{FF2B5EF4-FFF2-40B4-BE49-F238E27FC236}">
                <a16:creationId xmlns:a16="http://schemas.microsoft.com/office/drawing/2014/main" id="{E6691691-3DF0-B639-AADC-576F2507044C}"/>
              </a:ext>
              <a:ext uri="{C183D7F6-B498-43B3-948B-1728B52AA6E4}">
                <adec:decorative xmlns:adec="http://schemas.microsoft.com/office/drawing/2017/decorative" val="1"/>
              </a:ext>
            </a:extLst>
          </p:cNvPr>
          <p:cNvSpPr/>
          <p:nvPr/>
        </p:nvSpPr>
        <p:spPr bwMode="auto">
          <a:xfrm>
            <a:off x="9558843" y="261104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10" name="Rectangle: Rounded Corners 26">
            <a:extLst>
              <a:ext uri="{FF2B5EF4-FFF2-40B4-BE49-F238E27FC236}">
                <a16:creationId xmlns:a16="http://schemas.microsoft.com/office/drawing/2014/main" id="{F6F4E957-C7C5-889B-1287-26403378E7A2}"/>
              </a:ext>
            </a:extLst>
          </p:cNvPr>
          <p:cNvSpPr/>
          <p:nvPr/>
        </p:nvSpPr>
        <p:spPr bwMode="auto">
          <a:xfrm>
            <a:off x="9689307" y="2643665"/>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Close Copilot Chat</a:t>
            </a:r>
          </a:p>
        </p:txBody>
      </p:sp>
      <p:sp>
        <p:nvSpPr>
          <p:cNvPr id="60" name="Rectangle: Rounded Corners 59">
            <a:extLst>
              <a:ext uri="{FF2B5EF4-FFF2-40B4-BE49-F238E27FC236}">
                <a16:creationId xmlns:a16="http://schemas.microsoft.com/office/drawing/2014/main" id="{464BCC87-4A95-4CB5-9075-2FB249CB86ED}"/>
              </a:ext>
              <a:ext uri="{C183D7F6-B498-43B3-948B-1728B52AA6E4}">
                <adec:decorative xmlns:adec="http://schemas.microsoft.com/office/drawing/2017/decorative" val="1"/>
              </a:ext>
            </a:extLst>
          </p:cNvPr>
          <p:cNvSpPr/>
          <p:nvPr/>
        </p:nvSpPr>
        <p:spPr bwMode="auto">
          <a:xfrm>
            <a:off x="7022806" y="4619624"/>
            <a:ext cx="1648120" cy="1212851"/>
          </a:xfrm>
          <a:prstGeom prst="roundRect">
            <a:avLst>
              <a:gd name="adj" fmla="val 2057"/>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 name="Rectangle: Rounded Corners 60">
            <a:extLst>
              <a:ext uri="{FF2B5EF4-FFF2-40B4-BE49-F238E27FC236}">
                <a16:creationId xmlns:a16="http://schemas.microsoft.com/office/drawing/2014/main" id="{53CA405C-C6E7-EB7D-88B7-635C563BECC5}"/>
              </a:ext>
              <a:ext uri="{C183D7F6-B498-43B3-948B-1728B52AA6E4}">
                <adec:decorative xmlns:adec="http://schemas.microsoft.com/office/drawing/2017/decorative" val="1"/>
              </a:ext>
            </a:extLst>
          </p:cNvPr>
          <p:cNvSpPr/>
          <p:nvPr/>
        </p:nvSpPr>
        <p:spPr bwMode="auto">
          <a:xfrm>
            <a:off x="7022806" y="4158852"/>
            <a:ext cx="1648120"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8" name="Rectangle: Rounded Corners 26">
            <a:extLst>
              <a:ext uri="{FF2B5EF4-FFF2-40B4-BE49-F238E27FC236}">
                <a16:creationId xmlns:a16="http://schemas.microsoft.com/office/drawing/2014/main" id="{1E5AA87D-CE44-49F9-CA70-BBD6029FDE43}"/>
              </a:ext>
            </a:extLst>
          </p:cNvPr>
          <p:cNvSpPr/>
          <p:nvPr/>
        </p:nvSpPr>
        <p:spPr bwMode="auto">
          <a:xfrm>
            <a:off x="588262" y="2132221"/>
            <a:ext cx="1004318"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AutoSave</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Excel files must be in the cloud to use Copilot Chat</a:t>
            </a:r>
          </a:p>
        </p:txBody>
      </p:sp>
      <p:sp>
        <p:nvSpPr>
          <p:cNvPr id="121" name="Freeform: Shape 120">
            <a:extLst>
              <a:ext uri="{FF2B5EF4-FFF2-40B4-BE49-F238E27FC236}">
                <a16:creationId xmlns:a16="http://schemas.microsoft.com/office/drawing/2014/main" id="{70AEEDF9-BE4B-B812-9E53-A96859E3F2CF}"/>
              </a:ext>
              <a:ext uri="{C183D7F6-B498-43B3-948B-1728B52AA6E4}">
                <adec:decorative xmlns:adec="http://schemas.microsoft.com/office/drawing/2017/decorative" val="1"/>
              </a:ext>
            </a:extLst>
          </p:cNvPr>
          <p:cNvSpPr/>
          <p:nvPr/>
        </p:nvSpPr>
        <p:spPr bwMode="auto">
          <a:xfrm>
            <a:off x="1695450" y="2241781"/>
            <a:ext cx="982126" cy="45719"/>
          </a:xfrm>
          <a:custGeom>
            <a:avLst/>
            <a:gdLst>
              <a:gd name="connsiteX0" fmla="*/ 0 w 5410200"/>
              <a:gd name="connsiteY0" fmla="*/ 0 h 0"/>
              <a:gd name="connsiteX1" fmla="*/ 5410200 w 5410200"/>
              <a:gd name="connsiteY1" fmla="*/ 0 h 0"/>
            </a:gdLst>
            <a:ahLst/>
            <a:cxnLst>
              <a:cxn ang="0">
                <a:pos x="connsiteX0" y="connsiteY0"/>
              </a:cxn>
              <a:cxn ang="0">
                <a:pos x="connsiteX1" y="connsiteY1"/>
              </a:cxn>
            </a:cxnLst>
            <a:rect l="l" t="t" r="r" b="b"/>
            <a:pathLst>
              <a:path w="5410200">
                <a:moveTo>
                  <a:pt x="0" y="0"/>
                </a:moveTo>
                <a:lnTo>
                  <a:pt x="5410200" y="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0" name="Rectangle: Rounded Corners 119">
            <a:extLst>
              <a:ext uri="{FF2B5EF4-FFF2-40B4-BE49-F238E27FC236}">
                <a16:creationId xmlns:a16="http://schemas.microsoft.com/office/drawing/2014/main" id="{128D3161-0407-423F-2FFA-6E68003F11DE}"/>
              </a:ext>
              <a:ext uri="{C183D7F6-B498-43B3-948B-1728B52AA6E4}">
                <adec:decorative xmlns:adec="http://schemas.microsoft.com/office/drawing/2017/decorative" val="1"/>
              </a:ext>
            </a:extLst>
          </p:cNvPr>
          <p:cNvSpPr/>
          <p:nvPr/>
        </p:nvSpPr>
        <p:spPr bwMode="auto">
          <a:xfrm>
            <a:off x="1677056" y="2132221"/>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15" name="Rectangle: Rounded Corners 114">
            <a:extLst>
              <a:ext uri="{FF2B5EF4-FFF2-40B4-BE49-F238E27FC236}">
                <a16:creationId xmlns:a16="http://schemas.microsoft.com/office/drawing/2014/main" id="{98027CE0-D62B-BEF8-486F-5BA76750746C}"/>
              </a:ext>
              <a:ext uri="{C183D7F6-B498-43B3-948B-1728B52AA6E4}">
                <adec:decorative xmlns:adec="http://schemas.microsoft.com/office/drawing/2017/decorative" val="1"/>
              </a:ext>
            </a:extLst>
          </p:cNvPr>
          <p:cNvSpPr/>
          <p:nvPr/>
        </p:nvSpPr>
        <p:spPr bwMode="auto">
          <a:xfrm>
            <a:off x="2677576" y="2126455"/>
            <a:ext cx="266700" cy="20955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2" name="Rectangle: Rounded Corners 71">
            <a:extLst>
              <a:ext uri="{FF2B5EF4-FFF2-40B4-BE49-F238E27FC236}">
                <a16:creationId xmlns:a16="http://schemas.microsoft.com/office/drawing/2014/main" id="{3C042F25-4AFF-E33B-4241-57B249844BB6}"/>
              </a:ext>
              <a:ext uri="{C183D7F6-B498-43B3-948B-1728B52AA6E4}">
                <adec:decorative xmlns:adec="http://schemas.microsoft.com/office/drawing/2017/decorative" val="1"/>
              </a:ext>
            </a:extLst>
          </p:cNvPr>
          <p:cNvSpPr/>
          <p:nvPr/>
        </p:nvSpPr>
        <p:spPr bwMode="auto">
          <a:xfrm>
            <a:off x="7022805" y="3168332"/>
            <a:ext cx="161925" cy="251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1" name="Rectangle: Rounded Corners 130">
            <a:extLst>
              <a:ext uri="{FF2B5EF4-FFF2-40B4-BE49-F238E27FC236}">
                <a16:creationId xmlns:a16="http://schemas.microsoft.com/office/drawing/2014/main" id="{DE0C450C-ACFF-3328-9A22-BA29FE829167}"/>
              </a:ext>
              <a:ext uri="{C183D7F6-B498-43B3-948B-1728B52AA6E4}">
                <adec:decorative xmlns:adec="http://schemas.microsoft.com/office/drawing/2017/decorative" val="1"/>
              </a:ext>
            </a:extLst>
          </p:cNvPr>
          <p:cNvSpPr/>
          <p:nvPr/>
        </p:nvSpPr>
        <p:spPr bwMode="auto">
          <a:xfrm>
            <a:off x="9186863" y="1659945"/>
            <a:ext cx="321468"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32" name="Picture 131">
            <a:extLst>
              <a:ext uri="{FF2B5EF4-FFF2-40B4-BE49-F238E27FC236}">
                <a16:creationId xmlns:a16="http://schemas.microsoft.com/office/drawing/2014/main" id="{115B7683-FB6C-05D2-7F8C-7254E752ACBB}"/>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9219184" y="1690925"/>
            <a:ext cx="256826" cy="157162"/>
          </a:xfrm>
          <a:prstGeom prst="roundRect">
            <a:avLst>
              <a:gd name="adj" fmla="val 7724"/>
            </a:avLst>
          </a:prstGeom>
        </p:spPr>
      </p:pic>
      <p:sp>
        <p:nvSpPr>
          <p:cNvPr id="82" name="Freeform: Shape 81">
            <a:extLst>
              <a:ext uri="{FF2B5EF4-FFF2-40B4-BE49-F238E27FC236}">
                <a16:creationId xmlns:a16="http://schemas.microsoft.com/office/drawing/2014/main" id="{A38744DD-F81A-F86B-A645-E06BE93CC4D3}"/>
              </a:ext>
              <a:ext uri="{C183D7F6-B498-43B3-948B-1728B52AA6E4}">
                <adec:decorative xmlns:adec="http://schemas.microsoft.com/office/drawing/2017/decorative" val="1"/>
              </a:ext>
            </a:extLst>
          </p:cNvPr>
          <p:cNvSpPr/>
          <p:nvPr/>
        </p:nvSpPr>
        <p:spPr bwMode="auto">
          <a:xfrm rot="5400000">
            <a:off x="8018973" y="1747405"/>
            <a:ext cx="2204962" cy="901059"/>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5755975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2BCA5-0013-6ED1-D6D6-33F070352B5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76EC31E-4D7A-3B08-B5E1-8DB6CB60F38A}"/>
              </a:ext>
            </a:extLst>
          </p:cNvPr>
          <p:cNvSpPr>
            <a:spLocks noGrp="1"/>
          </p:cNvSpPr>
          <p:nvPr>
            <p:ph type="title"/>
          </p:nvPr>
        </p:nvSpPr>
        <p:spPr/>
        <p:txBody>
          <a:bodyPr/>
          <a:lstStyle/>
          <a:p>
            <a:r>
              <a:rPr lang="en-US"/>
              <a:t>Copilot Chat in Excel response</a:t>
            </a:r>
          </a:p>
        </p:txBody>
      </p:sp>
      <p:sp>
        <p:nvSpPr>
          <p:cNvPr id="9" name="Rectangle: Rounded Corners 8" descr="Image of Copilot Chat UI">
            <a:extLst>
              <a:ext uri="{FF2B5EF4-FFF2-40B4-BE49-F238E27FC236}">
                <a16:creationId xmlns:a16="http://schemas.microsoft.com/office/drawing/2014/main" id="{88195AFE-3127-ED95-D0F5-A41E7E9B6EBC}"/>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sp>
        <p:nvSpPr>
          <p:cNvPr id="67" name="Rectangle: Rounded Corners 26">
            <a:extLst>
              <a:ext uri="{FF2B5EF4-FFF2-40B4-BE49-F238E27FC236}">
                <a16:creationId xmlns:a16="http://schemas.microsoft.com/office/drawing/2014/main" id="{5F456820-73B7-9CB5-D2C9-F776524918FD}"/>
              </a:ext>
            </a:extLst>
          </p:cNvPr>
          <p:cNvSpPr/>
          <p:nvPr/>
        </p:nvSpPr>
        <p:spPr bwMode="auto">
          <a:xfrm>
            <a:off x="9689307" y="5549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to doc</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Insert the response into your document</a:t>
            </a:r>
          </a:p>
        </p:txBody>
      </p:sp>
      <p:sp>
        <p:nvSpPr>
          <p:cNvPr id="69" name="Rectangle: Rounded Corners 26">
            <a:extLst>
              <a:ext uri="{FF2B5EF4-FFF2-40B4-BE49-F238E27FC236}">
                <a16:creationId xmlns:a16="http://schemas.microsoft.com/office/drawing/2014/main" id="{F7B96FA8-C46F-37BE-E530-D7D182A29D0F}"/>
              </a:ext>
            </a:extLst>
          </p:cNvPr>
          <p:cNvSpPr/>
          <p:nvPr/>
        </p:nvSpPr>
        <p:spPr bwMode="auto">
          <a:xfrm>
            <a:off x="9689307" y="1231199"/>
            <a:ext cx="1910556"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Copy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Copy the response to the clipboard to paste in another location</a:t>
            </a:r>
          </a:p>
        </p:txBody>
      </p:sp>
      <p:sp>
        <p:nvSpPr>
          <p:cNvPr id="70" name="Rectangle: Rounded Corners 26">
            <a:extLst>
              <a:ext uri="{FF2B5EF4-FFF2-40B4-BE49-F238E27FC236}">
                <a16:creationId xmlns:a16="http://schemas.microsoft.com/office/drawing/2014/main" id="{2AF408B3-EBFB-CAD2-E829-2D4F32F4162D}"/>
              </a:ext>
            </a:extLst>
          </p:cNvPr>
          <p:cNvSpPr/>
          <p:nvPr/>
        </p:nvSpPr>
        <p:spPr bwMode="auto">
          <a:xfrm>
            <a:off x="9689307" y="2088449"/>
            <a:ext cx="1910556"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Share prompt and copy with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Create a link for the prompt in Copilot Chat. Copies the prompt and response with the link to provide context</a:t>
            </a:r>
          </a:p>
        </p:txBody>
      </p:sp>
      <p:sp>
        <p:nvSpPr>
          <p:cNvPr id="71" name="Rectangle: Rounded Corners 26">
            <a:extLst>
              <a:ext uri="{FF2B5EF4-FFF2-40B4-BE49-F238E27FC236}">
                <a16:creationId xmlns:a16="http://schemas.microsoft.com/office/drawing/2014/main" id="{4E68CFF9-09D6-A5BB-0704-EF7A373D15A4}"/>
              </a:ext>
            </a:extLst>
          </p:cNvPr>
          <p:cNvSpPr/>
          <p:nvPr/>
        </p:nvSpPr>
        <p:spPr bwMode="auto">
          <a:xfrm>
            <a:off x="9689307" y="3183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sp>
        <p:nvSpPr>
          <p:cNvPr id="72" name="Rectangle: Rounded Corners 26">
            <a:extLst>
              <a:ext uri="{FF2B5EF4-FFF2-40B4-BE49-F238E27FC236}">
                <a16:creationId xmlns:a16="http://schemas.microsoft.com/office/drawing/2014/main" id="{7DB6AC6A-B795-9C68-785E-86EC801F7C74}"/>
              </a:ext>
            </a:extLst>
          </p:cNvPr>
          <p:cNvSpPr/>
          <p:nvPr/>
        </p:nvSpPr>
        <p:spPr bwMode="auto">
          <a:xfrm>
            <a:off x="9689307" y="3945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don’t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sp>
        <p:nvSpPr>
          <p:cNvPr id="73" name="Rectangle: Rounded Corners 26">
            <a:extLst>
              <a:ext uri="{FF2B5EF4-FFF2-40B4-BE49-F238E27FC236}">
                <a16:creationId xmlns:a16="http://schemas.microsoft.com/office/drawing/2014/main" id="{C8F124D7-8BF2-AE92-CEDA-1B9E23B23AC2}"/>
              </a:ext>
            </a:extLst>
          </p:cNvPr>
          <p:cNvSpPr/>
          <p:nvPr/>
        </p:nvSpPr>
        <p:spPr bwMode="auto">
          <a:xfrm>
            <a:off x="9689307" y="4688774"/>
            <a:ext cx="1910556"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err="1">
                <a:ln>
                  <a:noFill/>
                </a:ln>
                <a:solidFill>
                  <a:srgbClr val="000000"/>
                </a:solidFill>
                <a:effectLst/>
                <a:uLnTx/>
                <a:uFillTx/>
                <a:latin typeface="Segoe UI"/>
                <a:ea typeface="+mn-ea"/>
                <a:cs typeface="Segoe UI Semibold" panose="020B0702040204020203" pitchFamily="34" charset="0"/>
              </a:rPr>
              <a:t>Options</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to copy the response to a new document, have the response read aloud, or schedule the prompt for later</a:t>
            </a:r>
          </a:p>
        </p:txBody>
      </p:sp>
      <p:sp>
        <p:nvSpPr>
          <p:cNvPr id="81" name="Rectangle: Rounded Corners 80" descr="Image of Copilot Chat UI">
            <a:extLst>
              <a:ext uri="{FF2B5EF4-FFF2-40B4-BE49-F238E27FC236}">
                <a16:creationId xmlns:a16="http://schemas.microsoft.com/office/drawing/2014/main" id="{7F4CA68A-E141-E65E-3D54-D93562E05CED}"/>
              </a:ext>
            </a:extLst>
          </p:cNvPr>
          <p:cNvSpPr>
            <a:spLocks noChangeAspect="1"/>
          </p:cNvSpPr>
          <p:nvPr/>
        </p:nvSpPr>
        <p:spPr bwMode="auto">
          <a:xfrm>
            <a:off x="2131390" y="2077497"/>
            <a:ext cx="6690358" cy="4150808"/>
          </a:xfrm>
          <a:prstGeom prst="roundRect">
            <a:avLst>
              <a:gd name="adj" fmla="val 1637"/>
            </a:avLst>
          </a:prstGeom>
          <a:solidFill>
            <a:srgbClr val="EAEF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6" name="Picture 85" descr="Image of Copilot Chat UI">
            <a:extLst>
              <a:ext uri="{FF2B5EF4-FFF2-40B4-BE49-F238E27FC236}">
                <a16:creationId xmlns:a16="http://schemas.microsoft.com/office/drawing/2014/main" id="{4692984A-5717-6714-AD8D-9920DC3ADC3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221677" y="2114551"/>
            <a:ext cx="6509784" cy="4076702"/>
          </a:xfrm>
          <a:prstGeom prst="rect">
            <a:avLst/>
          </a:prstGeom>
        </p:spPr>
      </p:pic>
      <p:pic>
        <p:nvPicPr>
          <p:cNvPr id="88" name="Picture 87" descr="Image of Copilot Chat UI">
            <a:extLst>
              <a:ext uri="{FF2B5EF4-FFF2-40B4-BE49-F238E27FC236}">
                <a16:creationId xmlns:a16="http://schemas.microsoft.com/office/drawing/2014/main" id="{C89308B7-9EA5-952A-48DA-17C7E24C5ED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972299" y="3072309"/>
            <a:ext cx="1725615" cy="2938562"/>
          </a:xfrm>
          <a:prstGeom prst="rect">
            <a:avLst/>
          </a:prstGeom>
        </p:spPr>
      </p:pic>
      <p:sp>
        <p:nvSpPr>
          <p:cNvPr id="89" name="Rectangle: Rounded Corners 88">
            <a:extLst>
              <a:ext uri="{FF2B5EF4-FFF2-40B4-BE49-F238E27FC236}">
                <a16:creationId xmlns:a16="http://schemas.microsoft.com/office/drawing/2014/main" id="{13EECED0-DACA-242D-FB49-B86782933D9B}"/>
              </a:ext>
              <a:ext uri="{C183D7F6-B498-43B3-948B-1728B52AA6E4}">
                <adec:decorative xmlns:adec="http://schemas.microsoft.com/office/drawing/2017/decorative" val="1"/>
              </a:ext>
            </a:extLst>
          </p:cNvPr>
          <p:cNvSpPr/>
          <p:nvPr/>
        </p:nvSpPr>
        <p:spPr bwMode="auto">
          <a:xfrm>
            <a:off x="6968505" y="3498460"/>
            <a:ext cx="1687340" cy="1549789"/>
          </a:xfrm>
          <a:prstGeom prst="roundRect">
            <a:avLst>
              <a:gd name="adj" fmla="val 1785"/>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91" name="Rectangle: Rounded Corners 90">
            <a:extLst>
              <a:ext uri="{FF2B5EF4-FFF2-40B4-BE49-F238E27FC236}">
                <a16:creationId xmlns:a16="http://schemas.microsoft.com/office/drawing/2014/main" id="{F2B4649C-A73F-E336-3832-7311DAB2407C}"/>
              </a:ext>
              <a:ext uri="{C183D7F6-B498-43B3-948B-1728B52AA6E4}">
                <adec:decorative xmlns:adec="http://schemas.microsoft.com/office/drawing/2017/decorative" val="1"/>
              </a:ext>
            </a:extLst>
          </p:cNvPr>
          <p:cNvSpPr/>
          <p:nvPr/>
        </p:nvSpPr>
        <p:spPr bwMode="auto">
          <a:xfrm>
            <a:off x="6968505" y="5343845"/>
            <a:ext cx="1687340" cy="183484"/>
          </a:xfrm>
          <a:prstGeom prst="roundRect">
            <a:avLst>
              <a:gd name="adj" fmla="val 1796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9" name="Rectangle: Rounded Corners 26">
            <a:extLst>
              <a:ext uri="{FF2B5EF4-FFF2-40B4-BE49-F238E27FC236}">
                <a16:creationId xmlns:a16="http://schemas.microsoft.com/office/drawing/2014/main" id="{44385974-04FD-BDDD-DB8E-8F0A95E26EA7}"/>
              </a:ext>
            </a:extLst>
          </p:cNvPr>
          <p:cNvSpPr/>
          <p:nvPr/>
        </p:nvSpPr>
        <p:spPr bwMode="auto">
          <a:xfrm>
            <a:off x="588262" y="4578303"/>
            <a:ext cx="1004318" cy="1692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Multi-turn suggestions</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Continue the conversation with these suggestions to enhance your response or use the Prompt Box to ask a follow up question.</a:t>
            </a:r>
          </a:p>
        </p:txBody>
      </p:sp>
      <p:sp>
        <p:nvSpPr>
          <p:cNvPr id="21" name="Rectangle: Rounded Corners 20">
            <a:extLst>
              <a:ext uri="{FF2B5EF4-FFF2-40B4-BE49-F238E27FC236}">
                <a16:creationId xmlns:a16="http://schemas.microsoft.com/office/drawing/2014/main" id="{BCFF4DE7-1416-E05C-C4E9-009BDB8D88DE}"/>
              </a:ext>
              <a:ext uri="{C183D7F6-B498-43B3-948B-1728B52AA6E4}">
                <adec:decorative xmlns:adec="http://schemas.microsoft.com/office/drawing/2017/decorative" val="1"/>
              </a:ext>
            </a:extLst>
          </p:cNvPr>
          <p:cNvSpPr/>
          <p:nvPr/>
        </p:nvSpPr>
        <p:spPr bwMode="auto">
          <a:xfrm>
            <a:off x="1677056" y="457830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2" name="Rectangle: Rounded Corners 26">
            <a:extLst>
              <a:ext uri="{FF2B5EF4-FFF2-40B4-BE49-F238E27FC236}">
                <a16:creationId xmlns:a16="http://schemas.microsoft.com/office/drawing/2014/main" id="{C28B911F-0795-CAEC-9BD9-38B857AB8FF8}"/>
              </a:ext>
            </a:extLst>
          </p:cNvPr>
          <p:cNvSpPr/>
          <p:nvPr/>
        </p:nvSpPr>
        <p:spPr bwMode="auto">
          <a:xfrm>
            <a:off x="588262" y="3334657"/>
            <a:ext cx="1004318"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Prompt response</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See the response here with references to files or web sites used</a:t>
            </a:r>
          </a:p>
        </p:txBody>
      </p:sp>
      <p:sp>
        <p:nvSpPr>
          <p:cNvPr id="23" name="Rectangle: Rounded Corners 22">
            <a:extLst>
              <a:ext uri="{FF2B5EF4-FFF2-40B4-BE49-F238E27FC236}">
                <a16:creationId xmlns:a16="http://schemas.microsoft.com/office/drawing/2014/main" id="{3D679FA1-9C8C-43B1-62E6-725627A962D2}"/>
              </a:ext>
              <a:ext uri="{C183D7F6-B498-43B3-948B-1728B52AA6E4}">
                <adec:decorative xmlns:adec="http://schemas.microsoft.com/office/drawing/2017/decorative" val="1"/>
              </a:ext>
            </a:extLst>
          </p:cNvPr>
          <p:cNvSpPr/>
          <p:nvPr/>
        </p:nvSpPr>
        <p:spPr bwMode="auto">
          <a:xfrm>
            <a:off x="1677056" y="333465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0" name="Freeform: Shape 79">
            <a:extLst>
              <a:ext uri="{FF2B5EF4-FFF2-40B4-BE49-F238E27FC236}">
                <a16:creationId xmlns:a16="http://schemas.microsoft.com/office/drawing/2014/main" id="{194B163E-7604-3606-9FB1-AEE9A211931B}"/>
              </a:ext>
              <a:ext uri="{C183D7F6-B498-43B3-948B-1728B52AA6E4}">
                <adec:decorative xmlns:adec="http://schemas.microsoft.com/office/drawing/2017/decorative" val="1"/>
              </a:ext>
            </a:extLst>
          </p:cNvPr>
          <p:cNvSpPr/>
          <p:nvPr/>
        </p:nvSpPr>
        <p:spPr bwMode="auto">
          <a:xfrm>
            <a:off x="1689100" y="4693920"/>
            <a:ext cx="5279404" cy="760730"/>
          </a:xfrm>
          <a:custGeom>
            <a:avLst/>
            <a:gdLst>
              <a:gd name="connsiteX0" fmla="*/ 0 w 5433060"/>
              <a:gd name="connsiteY0" fmla="*/ 0 h 716280"/>
              <a:gd name="connsiteX1" fmla="*/ 335280 w 5433060"/>
              <a:gd name="connsiteY1" fmla="*/ 0 h 716280"/>
              <a:gd name="connsiteX2" fmla="*/ 335280 w 5433060"/>
              <a:gd name="connsiteY2" fmla="*/ 716280 h 716280"/>
              <a:gd name="connsiteX3" fmla="*/ 5433060 w 5433060"/>
              <a:gd name="connsiteY3" fmla="*/ 716280 h 716280"/>
            </a:gdLst>
            <a:ahLst/>
            <a:cxnLst>
              <a:cxn ang="0">
                <a:pos x="connsiteX0" y="connsiteY0"/>
              </a:cxn>
              <a:cxn ang="0">
                <a:pos x="connsiteX1" y="connsiteY1"/>
              </a:cxn>
              <a:cxn ang="0">
                <a:pos x="connsiteX2" y="connsiteY2"/>
              </a:cxn>
              <a:cxn ang="0">
                <a:pos x="connsiteX3" y="connsiteY3"/>
              </a:cxn>
            </a:cxnLst>
            <a:rect l="l" t="t" r="r" b="b"/>
            <a:pathLst>
              <a:path w="5433060" h="716280">
                <a:moveTo>
                  <a:pt x="0" y="0"/>
                </a:moveTo>
                <a:lnTo>
                  <a:pt x="335280" y="0"/>
                </a:lnTo>
                <a:lnTo>
                  <a:pt x="335280" y="716280"/>
                </a:lnTo>
                <a:lnTo>
                  <a:pt x="5433060" y="71628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4" name="Rectangle: Rounded Corners 23">
            <a:extLst>
              <a:ext uri="{FF2B5EF4-FFF2-40B4-BE49-F238E27FC236}">
                <a16:creationId xmlns:a16="http://schemas.microsoft.com/office/drawing/2014/main" id="{07F12212-3E4C-B8F5-3E32-371177E78997}"/>
              </a:ext>
              <a:ext uri="{C183D7F6-B498-43B3-948B-1728B52AA6E4}">
                <adec:decorative xmlns:adec="http://schemas.microsoft.com/office/drawing/2017/decorative" val="1"/>
              </a:ext>
            </a:extLst>
          </p:cNvPr>
          <p:cNvSpPr/>
          <p:nvPr/>
        </p:nvSpPr>
        <p:spPr bwMode="auto">
          <a:xfrm>
            <a:off x="9276581" y="3151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Rounded Corners 24">
            <a:extLst>
              <a:ext uri="{FF2B5EF4-FFF2-40B4-BE49-F238E27FC236}">
                <a16:creationId xmlns:a16="http://schemas.microsoft.com/office/drawing/2014/main" id="{7C2D0E72-4509-5480-BE2A-D518704DF85E}"/>
              </a:ext>
              <a:ext uri="{C183D7F6-B498-43B3-948B-1728B52AA6E4}">
                <adec:decorative xmlns:adec="http://schemas.microsoft.com/office/drawing/2017/decorative" val="1"/>
              </a:ext>
            </a:extLst>
          </p:cNvPr>
          <p:cNvSpPr/>
          <p:nvPr/>
        </p:nvSpPr>
        <p:spPr bwMode="auto">
          <a:xfrm>
            <a:off x="9558843" y="3151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6" name="Rectangle: Rounded Corners 25">
            <a:extLst>
              <a:ext uri="{FF2B5EF4-FFF2-40B4-BE49-F238E27FC236}">
                <a16:creationId xmlns:a16="http://schemas.microsoft.com/office/drawing/2014/main" id="{07AE9B73-272A-BD71-60DC-4363297A9141}"/>
              </a:ext>
              <a:ext uri="{C183D7F6-B498-43B3-948B-1728B52AA6E4}">
                <adec:decorative xmlns:adec="http://schemas.microsoft.com/office/drawing/2017/decorative" val="1"/>
              </a:ext>
            </a:extLst>
          </p:cNvPr>
          <p:cNvSpPr/>
          <p:nvPr/>
        </p:nvSpPr>
        <p:spPr bwMode="auto">
          <a:xfrm>
            <a:off x="9276581" y="3913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Rectangle: Rounded Corners 26">
            <a:extLst>
              <a:ext uri="{FF2B5EF4-FFF2-40B4-BE49-F238E27FC236}">
                <a16:creationId xmlns:a16="http://schemas.microsoft.com/office/drawing/2014/main" id="{34585C09-C20E-26B6-5269-C9AFB8B3236E}"/>
              </a:ext>
              <a:ext uri="{C183D7F6-B498-43B3-948B-1728B52AA6E4}">
                <adec:decorative xmlns:adec="http://schemas.microsoft.com/office/drawing/2017/decorative" val="1"/>
              </a:ext>
            </a:extLst>
          </p:cNvPr>
          <p:cNvSpPr/>
          <p:nvPr/>
        </p:nvSpPr>
        <p:spPr bwMode="auto">
          <a:xfrm>
            <a:off x="9558843" y="3913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28" name="Group 27">
            <a:extLst>
              <a:ext uri="{FF2B5EF4-FFF2-40B4-BE49-F238E27FC236}">
                <a16:creationId xmlns:a16="http://schemas.microsoft.com/office/drawing/2014/main" id="{6C67A060-AFBB-3E8F-521B-80DAA771A496}"/>
              </a:ext>
              <a:ext uri="{C183D7F6-B498-43B3-948B-1728B52AA6E4}">
                <adec:decorative xmlns:adec="http://schemas.microsoft.com/office/drawing/2017/decorative" val="1"/>
              </a:ext>
            </a:extLst>
          </p:cNvPr>
          <p:cNvGrpSpPr/>
          <p:nvPr/>
        </p:nvGrpSpPr>
        <p:grpSpPr>
          <a:xfrm>
            <a:off x="9276581" y="4656157"/>
            <a:ext cx="231750" cy="219122"/>
            <a:chOff x="9276581" y="2319482"/>
            <a:chExt cx="231750" cy="219122"/>
          </a:xfrm>
        </p:grpSpPr>
        <p:sp>
          <p:nvSpPr>
            <p:cNvPr id="29" name="Rectangle: Rounded Corners 28">
              <a:extLst>
                <a:ext uri="{FF2B5EF4-FFF2-40B4-BE49-F238E27FC236}">
                  <a16:creationId xmlns:a16="http://schemas.microsoft.com/office/drawing/2014/main" id="{DE4840FD-A0E0-B16A-4655-A1A409B75796}"/>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0" name="Picture 29">
              <a:extLst>
                <a:ext uri="{FF2B5EF4-FFF2-40B4-BE49-F238E27FC236}">
                  <a16:creationId xmlns:a16="http://schemas.microsoft.com/office/drawing/2014/main" id="{30A9252C-A397-FDA6-86B7-4F5B50A2DED5}"/>
                </a:ext>
              </a:extLst>
            </p:cNvPr>
            <p:cNvPicPr>
              <a:picLocks noChangeAspect="1"/>
            </p:cNvPicPr>
            <p:nvPr/>
          </p:nvPicPr>
          <p:blipFill>
            <a:blip r:embed="rId5"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ect">
              <a:avLst/>
            </a:prstGeom>
          </p:spPr>
        </p:pic>
      </p:grpSp>
      <p:sp>
        <p:nvSpPr>
          <p:cNvPr id="32" name="Rectangle: Rounded Corners 31">
            <a:extLst>
              <a:ext uri="{FF2B5EF4-FFF2-40B4-BE49-F238E27FC236}">
                <a16:creationId xmlns:a16="http://schemas.microsoft.com/office/drawing/2014/main" id="{0EDFAD5F-2898-2E93-0F9B-E3BAF304589F}"/>
              </a:ext>
              <a:ext uri="{C183D7F6-B498-43B3-948B-1728B52AA6E4}">
                <adec:decorative xmlns:adec="http://schemas.microsoft.com/office/drawing/2017/decorative" val="1"/>
              </a:ext>
            </a:extLst>
          </p:cNvPr>
          <p:cNvSpPr/>
          <p:nvPr/>
        </p:nvSpPr>
        <p:spPr bwMode="auto">
          <a:xfrm>
            <a:off x="9558843" y="465615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33" name="Group 32">
            <a:extLst>
              <a:ext uri="{FF2B5EF4-FFF2-40B4-BE49-F238E27FC236}">
                <a16:creationId xmlns:a16="http://schemas.microsoft.com/office/drawing/2014/main" id="{16B080CC-8F0B-88C4-ED41-382A144334D3}"/>
              </a:ext>
              <a:ext uri="{C183D7F6-B498-43B3-948B-1728B52AA6E4}">
                <adec:decorative xmlns:adec="http://schemas.microsoft.com/office/drawing/2017/decorative" val="1"/>
              </a:ext>
            </a:extLst>
          </p:cNvPr>
          <p:cNvGrpSpPr/>
          <p:nvPr/>
        </p:nvGrpSpPr>
        <p:grpSpPr>
          <a:xfrm>
            <a:off x="9276581" y="522307"/>
            <a:ext cx="309694" cy="219122"/>
            <a:chOff x="9276581" y="522307"/>
            <a:chExt cx="309694" cy="219122"/>
          </a:xfrm>
        </p:grpSpPr>
        <p:sp>
          <p:nvSpPr>
            <p:cNvPr id="34" name="Rectangle: Rounded Corners 33">
              <a:extLst>
                <a:ext uri="{FF2B5EF4-FFF2-40B4-BE49-F238E27FC236}">
                  <a16:creationId xmlns:a16="http://schemas.microsoft.com/office/drawing/2014/main" id="{26B1E6E4-D8AB-9DD8-4CDD-085C25F3C9A4}"/>
                </a:ext>
              </a:extLst>
            </p:cNvPr>
            <p:cNvSpPr/>
            <p:nvPr/>
          </p:nvSpPr>
          <p:spPr bwMode="auto">
            <a:xfrm>
              <a:off x="9558843" y="5223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36" name="Group 35">
              <a:extLst>
                <a:ext uri="{FF2B5EF4-FFF2-40B4-BE49-F238E27FC236}">
                  <a16:creationId xmlns:a16="http://schemas.microsoft.com/office/drawing/2014/main" id="{C7FEFEBD-E5D9-1815-C862-A76CAF7C158A}"/>
                </a:ext>
              </a:extLst>
            </p:cNvPr>
            <p:cNvGrpSpPr/>
            <p:nvPr/>
          </p:nvGrpSpPr>
          <p:grpSpPr>
            <a:xfrm>
              <a:off x="9276581" y="522307"/>
              <a:ext cx="231750" cy="219122"/>
              <a:chOff x="9276581" y="522307"/>
              <a:chExt cx="231750" cy="219122"/>
            </a:xfrm>
          </p:grpSpPr>
          <p:sp>
            <p:nvSpPr>
              <p:cNvPr id="37" name="Rectangle: Rounded Corners 36">
                <a:extLst>
                  <a:ext uri="{FF2B5EF4-FFF2-40B4-BE49-F238E27FC236}">
                    <a16:creationId xmlns:a16="http://schemas.microsoft.com/office/drawing/2014/main" id="{E89AE450-BCC1-0A07-5942-304B09604FA6}"/>
                  </a:ext>
                </a:extLst>
              </p:cNvPr>
              <p:cNvSpPr/>
              <p:nvPr/>
            </p:nvSpPr>
            <p:spPr bwMode="auto">
              <a:xfrm>
                <a:off x="9276581" y="5223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0" name="Picture 39">
                <a:extLst>
                  <a:ext uri="{FF2B5EF4-FFF2-40B4-BE49-F238E27FC236}">
                    <a16:creationId xmlns:a16="http://schemas.microsoft.com/office/drawing/2014/main" id="{EE69B54F-6780-CED7-2CBF-B0EF58D23CE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323215" y="562628"/>
                <a:ext cx="138482" cy="138480"/>
              </a:xfrm>
              <a:prstGeom prst="rect">
                <a:avLst/>
              </a:prstGeom>
            </p:spPr>
          </p:pic>
        </p:grpSp>
      </p:grpSp>
      <p:grpSp>
        <p:nvGrpSpPr>
          <p:cNvPr id="41" name="Group 40">
            <a:extLst>
              <a:ext uri="{FF2B5EF4-FFF2-40B4-BE49-F238E27FC236}">
                <a16:creationId xmlns:a16="http://schemas.microsoft.com/office/drawing/2014/main" id="{F071D958-7FE8-6640-99F6-9F1D33CCB1A9}"/>
              </a:ext>
              <a:ext uri="{C183D7F6-B498-43B3-948B-1728B52AA6E4}">
                <adec:decorative xmlns:adec="http://schemas.microsoft.com/office/drawing/2017/decorative" val="1"/>
              </a:ext>
            </a:extLst>
          </p:cNvPr>
          <p:cNvGrpSpPr/>
          <p:nvPr/>
        </p:nvGrpSpPr>
        <p:grpSpPr>
          <a:xfrm>
            <a:off x="9276581" y="1198582"/>
            <a:ext cx="309694" cy="219122"/>
            <a:chOff x="9276581" y="1198582"/>
            <a:chExt cx="309694" cy="219122"/>
          </a:xfrm>
        </p:grpSpPr>
        <p:sp>
          <p:nvSpPr>
            <p:cNvPr id="43" name="Rectangle: Rounded Corners 42">
              <a:extLst>
                <a:ext uri="{FF2B5EF4-FFF2-40B4-BE49-F238E27FC236}">
                  <a16:creationId xmlns:a16="http://schemas.microsoft.com/office/drawing/2014/main" id="{54C214EE-5B5A-E232-5DC5-440F490E0FE1}"/>
                </a:ext>
              </a:extLst>
            </p:cNvPr>
            <p:cNvSpPr/>
            <p:nvPr/>
          </p:nvSpPr>
          <p:spPr bwMode="auto">
            <a:xfrm>
              <a:off x="9558843" y="11985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44" name="Group 43">
              <a:extLst>
                <a:ext uri="{FF2B5EF4-FFF2-40B4-BE49-F238E27FC236}">
                  <a16:creationId xmlns:a16="http://schemas.microsoft.com/office/drawing/2014/main" id="{EDBFE876-26FA-D699-EDB7-F8D1E8E67982}"/>
                </a:ext>
              </a:extLst>
            </p:cNvPr>
            <p:cNvGrpSpPr/>
            <p:nvPr/>
          </p:nvGrpSpPr>
          <p:grpSpPr>
            <a:xfrm>
              <a:off x="9276581" y="1198582"/>
              <a:ext cx="231750" cy="219122"/>
              <a:chOff x="9276581" y="1198582"/>
              <a:chExt cx="231750" cy="219122"/>
            </a:xfrm>
          </p:grpSpPr>
          <p:sp>
            <p:nvSpPr>
              <p:cNvPr id="45" name="Rectangle: Rounded Corners 44">
                <a:extLst>
                  <a:ext uri="{FF2B5EF4-FFF2-40B4-BE49-F238E27FC236}">
                    <a16:creationId xmlns:a16="http://schemas.microsoft.com/office/drawing/2014/main" id="{5847158B-0F25-CB21-4423-949A0E62E1FF}"/>
                  </a:ext>
                </a:extLst>
              </p:cNvPr>
              <p:cNvSpPr/>
              <p:nvPr/>
            </p:nvSpPr>
            <p:spPr bwMode="auto">
              <a:xfrm>
                <a:off x="9276581" y="11985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6" name="Picture 45">
                <a:extLst>
                  <a:ext uri="{FF2B5EF4-FFF2-40B4-BE49-F238E27FC236}">
                    <a16:creationId xmlns:a16="http://schemas.microsoft.com/office/drawing/2014/main" id="{1E6B4A6C-2DB4-F5A7-6B20-9BA4A14F3707}"/>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336038" y="1239198"/>
                <a:ext cx="112836" cy="137890"/>
              </a:xfrm>
              <a:prstGeom prst="rect">
                <a:avLst/>
              </a:prstGeom>
            </p:spPr>
          </p:pic>
        </p:grpSp>
      </p:grpSp>
      <p:grpSp>
        <p:nvGrpSpPr>
          <p:cNvPr id="47" name="Group 46">
            <a:extLst>
              <a:ext uri="{FF2B5EF4-FFF2-40B4-BE49-F238E27FC236}">
                <a16:creationId xmlns:a16="http://schemas.microsoft.com/office/drawing/2014/main" id="{1E992C85-3B01-69E4-4C2B-D47B31CCE3FF}"/>
              </a:ext>
              <a:ext uri="{C183D7F6-B498-43B3-948B-1728B52AA6E4}">
                <adec:decorative xmlns:adec="http://schemas.microsoft.com/office/drawing/2017/decorative" val="1"/>
              </a:ext>
            </a:extLst>
          </p:cNvPr>
          <p:cNvGrpSpPr/>
          <p:nvPr/>
        </p:nvGrpSpPr>
        <p:grpSpPr>
          <a:xfrm>
            <a:off x="9276581" y="2055832"/>
            <a:ext cx="309694" cy="219122"/>
            <a:chOff x="9276581" y="2055832"/>
            <a:chExt cx="309694" cy="219122"/>
          </a:xfrm>
        </p:grpSpPr>
        <p:sp>
          <p:nvSpPr>
            <p:cNvPr id="48" name="Rectangle: Rounded Corners 47">
              <a:extLst>
                <a:ext uri="{FF2B5EF4-FFF2-40B4-BE49-F238E27FC236}">
                  <a16:creationId xmlns:a16="http://schemas.microsoft.com/office/drawing/2014/main" id="{F3F81511-649E-C146-F30A-AA3DBB87F276}"/>
                </a:ext>
              </a:extLst>
            </p:cNvPr>
            <p:cNvSpPr/>
            <p:nvPr/>
          </p:nvSpPr>
          <p:spPr bwMode="auto">
            <a:xfrm>
              <a:off x="9558843" y="205583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49" name="Group 48">
              <a:extLst>
                <a:ext uri="{FF2B5EF4-FFF2-40B4-BE49-F238E27FC236}">
                  <a16:creationId xmlns:a16="http://schemas.microsoft.com/office/drawing/2014/main" id="{09244C52-B94A-96A5-66E2-53B226F5ACFF}"/>
                </a:ext>
              </a:extLst>
            </p:cNvPr>
            <p:cNvGrpSpPr/>
            <p:nvPr/>
          </p:nvGrpSpPr>
          <p:grpSpPr>
            <a:xfrm>
              <a:off x="9276581" y="2055832"/>
              <a:ext cx="231750" cy="219122"/>
              <a:chOff x="9276581" y="2055832"/>
              <a:chExt cx="231750" cy="219122"/>
            </a:xfrm>
          </p:grpSpPr>
          <p:sp>
            <p:nvSpPr>
              <p:cNvPr id="50" name="Rectangle: Rounded Corners 49">
                <a:extLst>
                  <a:ext uri="{FF2B5EF4-FFF2-40B4-BE49-F238E27FC236}">
                    <a16:creationId xmlns:a16="http://schemas.microsoft.com/office/drawing/2014/main" id="{3F23A387-8FAB-6541-32D4-FE5CE1C2A4B7}"/>
                  </a:ext>
                </a:extLst>
              </p:cNvPr>
              <p:cNvSpPr/>
              <p:nvPr/>
            </p:nvSpPr>
            <p:spPr bwMode="auto">
              <a:xfrm>
                <a:off x="9276581" y="205583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1" name="Picture 50">
                <a:extLst>
                  <a:ext uri="{FF2B5EF4-FFF2-40B4-BE49-F238E27FC236}">
                    <a16:creationId xmlns:a16="http://schemas.microsoft.com/office/drawing/2014/main" id="{86335AC3-F5E6-C4BD-1749-A779B2F546F7}"/>
                  </a:ext>
                </a:extLst>
              </p:cNvPr>
              <p:cNvPicPr>
                <a:picLocks noChangeAspect="1"/>
              </p:cNvPicPr>
              <p:nvPr/>
            </p:nvPicPr>
            <p:blipFill>
              <a:blip r:embed="rId8"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074" y="2079998"/>
                <a:ext cx="164764" cy="170790"/>
              </a:xfrm>
              <a:prstGeom prst="rect">
                <a:avLst/>
              </a:prstGeom>
            </p:spPr>
          </p:pic>
        </p:grpSp>
      </p:grpSp>
      <p:pic>
        <p:nvPicPr>
          <p:cNvPr id="52" name="Picture 51">
            <a:extLst>
              <a:ext uri="{FF2B5EF4-FFF2-40B4-BE49-F238E27FC236}">
                <a16:creationId xmlns:a16="http://schemas.microsoft.com/office/drawing/2014/main" id="{0EBC09A6-5A95-D84D-A7D5-F5807E958ED1}"/>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94426" y="3938588"/>
            <a:ext cx="196060" cy="168360"/>
          </a:xfrm>
          <a:prstGeom prst="rect">
            <a:avLst/>
          </a:prstGeom>
        </p:spPr>
      </p:pic>
      <p:pic>
        <p:nvPicPr>
          <p:cNvPr id="53" name="Picture 52">
            <a:extLst>
              <a:ext uri="{FF2B5EF4-FFF2-40B4-BE49-F238E27FC236}">
                <a16:creationId xmlns:a16="http://schemas.microsoft.com/office/drawing/2014/main" id="{F77B8D53-9992-7682-F48C-23288241EBA0}"/>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rot="10800000" flipH="1">
            <a:off x="9294426" y="3176588"/>
            <a:ext cx="196060" cy="168360"/>
          </a:xfrm>
          <a:prstGeom prst="rect">
            <a:avLst/>
          </a:prstGeom>
        </p:spPr>
      </p:pic>
      <p:sp>
        <p:nvSpPr>
          <p:cNvPr id="64" name="Freeform: Shape 63">
            <a:extLst>
              <a:ext uri="{FF2B5EF4-FFF2-40B4-BE49-F238E27FC236}">
                <a16:creationId xmlns:a16="http://schemas.microsoft.com/office/drawing/2014/main" id="{5F574AC3-0A59-4A08-851F-F2EE368E36C4}"/>
              </a:ext>
              <a:ext uri="{C183D7F6-B498-43B3-948B-1728B52AA6E4}">
                <adec:decorative xmlns:adec="http://schemas.microsoft.com/office/drawing/2017/decorative" val="1"/>
              </a:ext>
            </a:extLst>
          </p:cNvPr>
          <p:cNvSpPr/>
          <p:nvPr/>
        </p:nvSpPr>
        <p:spPr bwMode="auto">
          <a:xfrm>
            <a:off x="8658225" y="648930"/>
            <a:ext cx="914400" cy="4535846"/>
          </a:xfrm>
          <a:custGeom>
            <a:avLst/>
            <a:gdLst>
              <a:gd name="connsiteX0" fmla="*/ 0 w 983226"/>
              <a:gd name="connsiteY0" fmla="*/ 3932903 h 4640826"/>
              <a:gd name="connsiteX1" fmla="*/ 442451 w 983226"/>
              <a:gd name="connsiteY1" fmla="*/ 3932903 h 4640826"/>
              <a:gd name="connsiteX2" fmla="*/ 442451 w 983226"/>
              <a:gd name="connsiteY2" fmla="*/ 4640826 h 4640826"/>
              <a:gd name="connsiteX3" fmla="*/ 983226 w 983226"/>
              <a:gd name="connsiteY3" fmla="*/ 4640826 h 4640826"/>
              <a:gd name="connsiteX4" fmla="*/ 983226 w 983226"/>
              <a:gd name="connsiteY4" fmla="*/ 0 h 4640826"/>
              <a:gd name="connsiteX0" fmla="*/ 0 w 540775"/>
              <a:gd name="connsiteY0" fmla="*/ 3932903 h 4640826"/>
              <a:gd name="connsiteX1" fmla="*/ 0 w 540775"/>
              <a:gd name="connsiteY1" fmla="*/ 4640826 h 4640826"/>
              <a:gd name="connsiteX2" fmla="*/ 540775 w 540775"/>
              <a:gd name="connsiteY2" fmla="*/ 4640826 h 4640826"/>
              <a:gd name="connsiteX3" fmla="*/ 540775 w 540775"/>
              <a:gd name="connsiteY3" fmla="*/ 0 h 4640826"/>
              <a:gd name="connsiteX0" fmla="*/ 0 w 540775"/>
              <a:gd name="connsiteY0" fmla="*/ 4640826 h 4640826"/>
              <a:gd name="connsiteX1" fmla="*/ 540775 w 540775"/>
              <a:gd name="connsiteY1" fmla="*/ 4640826 h 4640826"/>
              <a:gd name="connsiteX2" fmla="*/ 540775 w 540775"/>
              <a:gd name="connsiteY2" fmla="*/ 0 h 4640826"/>
            </a:gdLst>
            <a:ahLst/>
            <a:cxnLst>
              <a:cxn ang="0">
                <a:pos x="connsiteX0" y="connsiteY0"/>
              </a:cxn>
              <a:cxn ang="0">
                <a:pos x="connsiteX1" y="connsiteY1"/>
              </a:cxn>
              <a:cxn ang="0">
                <a:pos x="connsiteX2" y="connsiteY2"/>
              </a:cxn>
            </a:cxnLst>
            <a:rect l="l" t="t" r="r" b="b"/>
            <a:pathLst>
              <a:path w="540775" h="4640826">
                <a:moveTo>
                  <a:pt x="0" y="4640826"/>
                </a:moveTo>
                <a:lnTo>
                  <a:pt x="540775" y="4640826"/>
                </a:lnTo>
                <a:lnTo>
                  <a:pt x="540775" y="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95" name="Freeform: Shape 94">
            <a:extLst>
              <a:ext uri="{FF2B5EF4-FFF2-40B4-BE49-F238E27FC236}">
                <a16:creationId xmlns:a16="http://schemas.microsoft.com/office/drawing/2014/main" id="{C08BA836-0873-A7EF-4E8F-BD0B230BB8FE}"/>
              </a:ext>
              <a:ext uri="{C183D7F6-B498-43B3-948B-1728B52AA6E4}">
                <adec:decorative xmlns:adec="http://schemas.microsoft.com/office/drawing/2017/decorative" val="1"/>
              </a:ext>
            </a:extLst>
          </p:cNvPr>
          <p:cNvSpPr/>
          <p:nvPr/>
        </p:nvSpPr>
        <p:spPr bwMode="auto">
          <a:xfrm>
            <a:off x="1689100" y="3441700"/>
            <a:ext cx="5283200" cy="406400"/>
          </a:xfrm>
          <a:custGeom>
            <a:avLst/>
            <a:gdLst>
              <a:gd name="connsiteX0" fmla="*/ 0 w 5283200"/>
              <a:gd name="connsiteY0" fmla="*/ 0 h 406400"/>
              <a:gd name="connsiteX1" fmla="*/ 323850 w 5283200"/>
              <a:gd name="connsiteY1" fmla="*/ 0 h 406400"/>
              <a:gd name="connsiteX2" fmla="*/ 323850 w 5283200"/>
              <a:gd name="connsiteY2" fmla="*/ 406400 h 406400"/>
              <a:gd name="connsiteX3" fmla="*/ 5270500 w 5283200"/>
              <a:gd name="connsiteY3" fmla="*/ 406400 h 406400"/>
              <a:gd name="connsiteX4" fmla="*/ 5283200 w 5283200"/>
              <a:gd name="connsiteY4" fmla="*/ 406400 h 4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200" h="406400">
                <a:moveTo>
                  <a:pt x="0" y="0"/>
                </a:moveTo>
                <a:lnTo>
                  <a:pt x="323850" y="0"/>
                </a:lnTo>
                <a:lnTo>
                  <a:pt x="323850" y="406400"/>
                </a:lnTo>
                <a:lnTo>
                  <a:pt x="5270500" y="406400"/>
                </a:lnTo>
                <a:lnTo>
                  <a:pt x="5283200" y="40640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57" name="Group 56">
            <a:extLst>
              <a:ext uri="{FF2B5EF4-FFF2-40B4-BE49-F238E27FC236}">
                <a16:creationId xmlns:a16="http://schemas.microsoft.com/office/drawing/2014/main" id="{660338AB-87AF-5356-4736-2FE1F8CDC8DA}"/>
              </a:ext>
              <a:ext uri="{C183D7F6-B498-43B3-948B-1728B52AA6E4}">
                <adec:decorative xmlns:adec="http://schemas.microsoft.com/office/drawing/2017/decorative" val="1"/>
              </a:ext>
            </a:extLst>
          </p:cNvPr>
          <p:cNvGrpSpPr/>
          <p:nvPr/>
        </p:nvGrpSpPr>
        <p:grpSpPr>
          <a:xfrm>
            <a:off x="8648700" y="5559355"/>
            <a:ext cx="2951163" cy="307777"/>
            <a:chOff x="8648700" y="5524159"/>
            <a:chExt cx="2951163" cy="307777"/>
          </a:xfrm>
        </p:grpSpPr>
        <p:cxnSp>
          <p:nvCxnSpPr>
            <p:cNvPr id="58" name="Straight Connector 57">
              <a:extLst>
                <a:ext uri="{FF2B5EF4-FFF2-40B4-BE49-F238E27FC236}">
                  <a16:creationId xmlns:a16="http://schemas.microsoft.com/office/drawing/2014/main" id="{4B280744-EC52-494A-D44E-F0D81A13DBBE}"/>
                </a:ext>
              </a:extLst>
            </p:cNvPr>
            <p:cNvCxnSpPr>
              <a:cxnSpLocks/>
            </p:cNvCxnSpPr>
            <p:nvPr/>
          </p:nvCxnSpPr>
          <p:spPr>
            <a:xfrm>
              <a:off x="8648700" y="5678047"/>
              <a:ext cx="926306"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96783B6F-5AA9-CD14-83BE-D70A5C2F9BCD}"/>
                </a:ext>
              </a:extLst>
            </p:cNvPr>
            <p:cNvSpPr/>
            <p:nvPr/>
          </p:nvSpPr>
          <p:spPr bwMode="auto">
            <a:xfrm>
              <a:off x="9558843" y="556848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0" name="Rectangle: Rounded Corners 26">
              <a:extLst>
                <a:ext uri="{FF2B5EF4-FFF2-40B4-BE49-F238E27FC236}">
                  <a16:creationId xmlns:a16="http://schemas.microsoft.com/office/drawing/2014/main" id="{2A9C786E-C5BC-0B4C-EEC4-26EDDB4980CE}"/>
                </a:ext>
              </a:extLst>
            </p:cNvPr>
            <p:cNvSpPr/>
            <p:nvPr/>
          </p:nvSpPr>
          <p:spPr bwMode="auto">
            <a:xfrm>
              <a:off x="9689307" y="5524159"/>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Prompt Box</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Continue your chat here</a:t>
              </a:r>
            </a:p>
          </p:txBody>
        </p:sp>
      </p:grpSp>
      <p:sp>
        <p:nvSpPr>
          <p:cNvPr id="90" name="Rectangle: Rounded Corners 89">
            <a:extLst>
              <a:ext uri="{FF2B5EF4-FFF2-40B4-BE49-F238E27FC236}">
                <a16:creationId xmlns:a16="http://schemas.microsoft.com/office/drawing/2014/main" id="{96DA0F9B-DB77-3601-1C22-7FCADE4346FB}"/>
              </a:ext>
              <a:ext uri="{C183D7F6-B498-43B3-948B-1728B52AA6E4}">
                <adec:decorative xmlns:adec="http://schemas.microsoft.com/office/drawing/2017/decorative" val="1"/>
              </a:ext>
            </a:extLst>
          </p:cNvPr>
          <p:cNvSpPr/>
          <p:nvPr/>
        </p:nvSpPr>
        <p:spPr bwMode="auto">
          <a:xfrm>
            <a:off x="6968505" y="5573861"/>
            <a:ext cx="1687340" cy="183484"/>
          </a:xfrm>
          <a:prstGeom prst="roundRect">
            <a:avLst>
              <a:gd name="adj" fmla="val 15369"/>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92" name="Rectangle: Rounded Corners 91">
            <a:extLst>
              <a:ext uri="{FF2B5EF4-FFF2-40B4-BE49-F238E27FC236}">
                <a16:creationId xmlns:a16="http://schemas.microsoft.com/office/drawing/2014/main" id="{F13093F3-A0B8-AB9F-2F5B-5911A815BF26}"/>
              </a:ext>
              <a:ext uri="{C183D7F6-B498-43B3-948B-1728B52AA6E4}">
                <adec:decorative xmlns:adec="http://schemas.microsoft.com/office/drawing/2017/decorative" val="1"/>
              </a:ext>
            </a:extLst>
          </p:cNvPr>
          <p:cNvSpPr/>
          <p:nvPr/>
        </p:nvSpPr>
        <p:spPr bwMode="auto">
          <a:xfrm>
            <a:off x="6968505" y="5094781"/>
            <a:ext cx="1687340" cy="183484"/>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Tree>
    <p:extLst>
      <p:ext uri="{BB962C8B-B14F-4D97-AF65-F5344CB8AC3E}">
        <p14:creationId xmlns:p14="http://schemas.microsoft.com/office/powerpoint/2010/main" val="16874848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6FB94B0-7279-FDFE-97BF-FEB19F46110A}"/>
              </a:ext>
            </a:extLst>
          </p:cNvPr>
          <p:cNvSpPr>
            <a:spLocks noGrp="1"/>
          </p:cNvSpPr>
          <p:nvPr>
            <p:ph type="title"/>
          </p:nvPr>
        </p:nvSpPr>
        <p:spPr>
          <a:xfrm>
            <a:off x="588261" y="585216"/>
            <a:ext cx="11011601" cy="553998"/>
          </a:xfrm>
        </p:spPr>
        <p:txBody>
          <a:bodyPr/>
          <a:lstStyle/>
          <a:p>
            <a:r>
              <a:rPr lang="en-US"/>
              <a:t>My Chat pane doesn’t look like the picture</a:t>
            </a:r>
          </a:p>
        </p:txBody>
      </p:sp>
      <p:pic>
        <p:nvPicPr>
          <p:cNvPr id="64" name="Picture 63">
            <a:extLst>
              <a:ext uri="{FF2B5EF4-FFF2-40B4-BE49-F238E27FC236}">
                <a16:creationId xmlns:a16="http://schemas.microsoft.com/office/drawing/2014/main" id="{1E9B2E3D-B97B-CE8A-E2B5-E047A48B5545}"/>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95015" y="1291772"/>
            <a:ext cx="10998901" cy="5057456"/>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65" name="TextBox 64">
            <a:extLst>
              <a:ext uri="{FF2B5EF4-FFF2-40B4-BE49-F238E27FC236}">
                <a16:creationId xmlns:a16="http://schemas.microsoft.com/office/drawing/2014/main" id="{B0F1CBC4-4295-68E1-8E49-892CC03256C9}"/>
              </a:ext>
            </a:extLst>
          </p:cNvPr>
          <p:cNvSpPr txBox="1"/>
          <p:nvPr/>
        </p:nvSpPr>
        <p:spPr>
          <a:xfrm>
            <a:off x="753208" y="1421212"/>
            <a:ext cx="10682514" cy="553998"/>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mn-cs"/>
              </a:rPr>
              <a:t>We are squeezing a lot of capabilities into a small space so you may notice the chat pane is highly dynamic depending on its width. Here is what you may experience</a:t>
            </a:r>
          </a:p>
        </p:txBody>
      </p:sp>
      <p:grpSp>
        <p:nvGrpSpPr>
          <p:cNvPr id="66" name="Group 65" descr="Full Chat UI">
            <a:extLst>
              <a:ext uri="{FF2B5EF4-FFF2-40B4-BE49-F238E27FC236}">
                <a16:creationId xmlns:a16="http://schemas.microsoft.com/office/drawing/2014/main" id="{865F00A7-7A8F-9A08-B19E-F038D8309598}"/>
              </a:ext>
            </a:extLst>
          </p:cNvPr>
          <p:cNvGrpSpPr/>
          <p:nvPr/>
        </p:nvGrpSpPr>
        <p:grpSpPr>
          <a:xfrm>
            <a:off x="2639511" y="2508464"/>
            <a:ext cx="8800014" cy="442744"/>
            <a:chOff x="2639511" y="2252832"/>
            <a:chExt cx="8800014" cy="442744"/>
          </a:xfrm>
        </p:grpSpPr>
        <p:sp>
          <p:nvSpPr>
            <p:cNvPr id="67" name="Freeform: Shape 32">
              <a:extLst>
                <a:ext uri="{FF2B5EF4-FFF2-40B4-BE49-F238E27FC236}">
                  <a16:creationId xmlns:a16="http://schemas.microsoft.com/office/drawing/2014/main" id="{42D9D783-630A-69D8-290E-BF2AE81EC1B2}"/>
                </a:ext>
                <a:ext uri="{C183D7F6-B498-43B3-948B-1728B52AA6E4}">
                  <adec:decorative xmlns:adec="http://schemas.microsoft.com/office/drawing/2017/decorative" val="1"/>
                </a:ext>
              </a:extLst>
            </p:cNvPr>
            <p:cNvSpPr>
              <a:spLocks/>
            </p:cNvSpPr>
            <p:nvPr/>
          </p:nvSpPr>
          <p:spPr bwMode="auto">
            <a:xfrm>
              <a:off x="2657475" y="22528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68" name="Picture 67">
              <a:extLst>
                <a:ext uri="{FF2B5EF4-FFF2-40B4-BE49-F238E27FC236}">
                  <a16:creationId xmlns:a16="http://schemas.microsoft.com/office/drawing/2014/main" id="{AC5FEA2D-59E4-990F-C709-013DFAD50788}"/>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2639511" y="2271675"/>
              <a:ext cx="7213150" cy="405058"/>
            </a:xfrm>
            <a:prstGeom prst="rect">
              <a:avLst/>
            </a:prstGeom>
            <a:ln>
              <a:noFill/>
            </a:ln>
          </p:spPr>
        </p:pic>
      </p:grpSp>
      <p:grpSp>
        <p:nvGrpSpPr>
          <p:cNvPr id="69" name="Group 68" descr="Patial Chat UI">
            <a:extLst>
              <a:ext uri="{FF2B5EF4-FFF2-40B4-BE49-F238E27FC236}">
                <a16:creationId xmlns:a16="http://schemas.microsoft.com/office/drawing/2014/main" id="{D18E5D42-52B0-810E-DD28-10947C0EAEC9}"/>
              </a:ext>
            </a:extLst>
          </p:cNvPr>
          <p:cNvGrpSpPr/>
          <p:nvPr/>
        </p:nvGrpSpPr>
        <p:grpSpPr>
          <a:xfrm>
            <a:off x="2639510" y="3496606"/>
            <a:ext cx="8800015" cy="442744"/>
            <a:chOff x="2639510" y="3052932"/>
            <a:chExt cx="8800015" cy="442744"/>
          </a:xfrm>
        </p:grpSpPr>
        <p:sp>
          <p:nvSpPr>
            <p:cNvPr id="70" name="Freeform: Shape 32">
              <a:extLst>
                <a:ext uri="{FF2B5EF4-FFF2-40B4-BE49-F238E27FC236}">
                  <a16:creationId xmlns:a16="http://schemas.microsoft.com/office/drawing/2014/main" id="{B9B9B8A2-B123-9CB8-26A4-E4A4F1FDB192}"/>
                </a:ext>
                <a:ext uri="{C183D7F6-B498-43B3-948B-1728B52AA6E4}">
                  <adec:decorative xmlns:adec="http://schemas.microsoft.com/office/drawing/2017/decorative" val="1"/>
                </a:ext>
              </a:extLst>
            </p:cNvPr>
            <p:cNvSpPr>
              <a:spLocks/>
            </p:cNvSpPr>
            <p:nvPr/>
          </p:nvSpPr>
          <p:spPr bwMode="auto">
            <a:xfrm>
              <a:off x="2657475" y="30529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71" name="Picture 70">
              <a:extLst>
                <a:ext uri="{FF2B5EF4-FFF2-40B4-BE49-F238E27FC236}">
                  <a16:creationId xmlns:a16="http://schemas.microsoft.com/office/drawing/2014/main" id="{9BDD0489-DD2D-C853-9C28-9031A9C35CD4}"/>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2639510" y="3063144"/>
              <a:ext cx="6453054" cy="422320"/>
            </a:xfrm>
            <a:prstGeom prst="rect">
              <a:avLst/>
            </a:prstGeom>
            <a:ln>
              <a:noFill/>
            </a:ln>
          </p:spPr>
        </p:pic>
      </p:grpSp>
      <p:sp>
        <p:nvSpPr>
          <p:cNvPr id="72" name="Title 1">
            <a:extLst>
              <a:ext uri="{FF2B5EF4-FFF2-40B4-BE49-F238E27FC236}">
                <a16:creationId xmlns:a16="http://schemas.microsoft.com/office/drawing/2014/main" id="{9B91507F-9A0C-0032-A818-016E691E8B2E}"/>
              </a:ext>
            </a:extLst>
          </p:cNvPr>
          <p:cNvSpPr txBox="1">
            <a:spLocks/>
          </p:cNvSpPr>
          <p:nvPr/>
        </p:nvSpPr>
        <p:spPr>
          <a:xfrm>
            <a:off x="2288380" y="2285914"/>
            <a:ext cx="994569"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Navigation panel</a:t>
            </a:r>
          </a:p>
        </p:txBody>
      </p:sp>
      <p:sp>
        <p:nvSpPr>
          <p:cNvPr id="73" name="Title 1">
            <a:extLst>
              <a:ext uri="{FF2B5EF4-FFF2-40B4-BE49-F238E27FC236}">
                <a16:creationId xmlns:a16="http://schemas.microsoft.com/office/drawing/2014/main" id="{0A10C98D-53AB-EE3A-C9AD-4C1ACDCA642D}"/>
              </a:ext>
            </a:extLst>
          </p:cNvPr>
          <p:cNvSpPr txBox="1">
            <a:spLocks/>
          </p:cNvSpPr>
          <p:nvPr/>
        </p:nvSpPr>
        <p:spPr>
          <a:xfrm>
            <a:off x="3590926" y="2285914"/>
            <a:ext cx="619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Chat title</a:t>
            </a:r>
          </a:p>
        </p:txBody>
      </p:sp>
      <p:sp>
        <p:nvSpPr>
          <p:cNvPr id="74" name="Title 1">
            <a:extLst>
              <a:ext uri="{FF2B5EF4-FFF2-40B4-BE49-F238E27FC236}">
                <a16:creationId xmlns:a16="http://schemas.microsoft.com/office/drawing/2014/main" id="{6CF019E0-2E22-BAAB-E10F-9CFFCCCCB615}"/>
              </a:ext>
            </a:extLst>
          </p:cNvPr>
          <p:cNvSpPr txBox="1">
            <a:spLocks/>
          </p:cNvSpPr>
          <p:nvPr/>
        </p:nvSpPr>
        <p:spPr>
          <a:xfrm>
            <a:off x="7205663" y="2285914"/>
            <a:ext cx="1836737"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New chat with temporary option</a:t>
            </a:r>
          </a:p>
        </p:txBody>
      </p:sp>
      <p:sp>
        <p:nvSpPr>
          <p:cNvPr id="75" name="Title 1">
            <a:extLst>
              <a:ext uri="{FF2B5EF4-FFF2-40B4-BE49-F238E27FC236}">
                <a16:creationId xmlns:a16="http://schemas.microsoft.com/office/drawing/2014/main" id="{F3CB5A1F-6E81-4294-F8D4-83FA722210B5}"/>
              </a:ext>
            </a:extLst>
          </p:cNvPr>
          <p:cNvSpPr txBox="1">
            <a:spLocks/>
          </p:cNvSpPr>
          <p:nvPr/>
        </p:nvSpPr>
        <p:spPr>
          <a:xfrm>
            <a:off x="9274175" y="2285914"/>
            <a:ext cx="876300"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More options</a:t>
            </a:r>
          </a:p>
        </p:txBody>
      </p:sp>
      <p:sp>
        <p:nvSpPr>
          <p:cNvPr id="76" name="Title 1">
            <a:extLst>
              <a:ext uri="{FF2B5EF4-FFF2-40B4-BE49-F238E27FC236}">
                <a16:creationId xmlns:a16="http://schemas.microsoft.com/office/drawing/2014/main" id="{D92E0692-BBFB-A306-717A-CA9983FDB107}"/>
              </a:ext>
            </a:extLst>
          </p:cNvPr>
          <p:cNvSpPr txBox="1">
            <a:spLocks/>
          </p:cNvSpPr>
          <p:nvPr/>
        </p:nvSpPr>
        <p:spPr>
          <a:xfrm>
            <a:off x="7358063" y="3057439"/>
            <a:ext cx="1981201"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Enterprise data protection shield</a:t>
            </a:r>
          </a:p>
        </p:txBody>
      </p:sp>
      <p:sp>
        <p:nvSpPr>
          <p:cNvPr id="77" name="Title 1">
            <a:extLst>
              <a:ext uri="{FF2B5EF4-FFF2-40B4-BE49-F238E27FC236}">
                <a16:creationId xmlns:a16="http://schemas.microsoft.com/office/drawing/2014/main" id="{A0C534C5-D04C-F39B-22FD-BEF2BE3A4BBE}"/>
              </a:ext>
            </a:extLst>
          </p:cNvPr>
          <p:cNvSpPr txBox="1">
            <a:spLocks/>
          </p:cNvSpPr>
          <p:nvPr/>
        </p:nvSpPr>
        <p:spPr>
          <a:xfrm>
            <a:off x="9645649" y="3057439"/>
            <a:ext cx="71437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Close chat</a:t>
            </a:r>
          </a:p>
        </p:txBody>
      </p:sp>
      <p:sp>
        <p:nvSpPr>
          <p:cNvPr id="78" name="Rectangle: Rounded Corners 77">
            <a:extLst>
              <a:ext uri="{FF2B5EF4-FFF2-40B4-BE49-F238E27FC236}">
                <a16:creationId xmlns:a16="http://schemas.microsoft.com/office/drawing/2014/main" id="{8289B9C0-9AE4-5F68-8DF9-1C0F4603F2E3}"/>
              </a:ext>
              <a:ext uri="{C183D7F6-B498-43B3-948B-1728B52AA6E4}">
                <adec:decorative xmlns:adec="http://schemas.microsoft.com/office/drawing/2017/decorative" val="1"/>
              </a:ext>
            </a:extLst>
          </p:cNvPr>
          <p:cNvSpPr/>
          <p:nvPr/>
        </p:nvSpPr>
        <p:spPr bwMode="auto">
          <a:xfrm>
            <a:off x="3252788" y="3565725"/>
            <a:ext cx="1882475"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9" name="Title 1">
            <a:extLst>
              <a:ext uri="{FF2B5EF4-FFF2-40B4-BE49-F238E27FC236}">
                <a16:creationId xmlns:a16="http://schemas.microsoft.com/office/drawing/2014/main" id="{BDD2EBC9-FDFA-B152-E055-BD32293F7A8D}"/>
              </a:ext>
            </a:extLst>
          </p:cNvPr>
          <p:cNvSpPr txBox="1">
            <a:spLocks/>
          </p:cNvSpPr>
          <p:nvPr/>
        </p:nvSpPr>
        <p:spPr>
          <a:xfrm>
            <a:off x="3400426" y="3274138"/>
            <a:ext cx="1000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Remove chat title</a:t>
            </a:r>
          </a:p>
        </p:txBody>
      </p:sp>
      <p:sp>
        <p:nvSpPr>
          <p:cNvPr id="80" name="Title 1">
            <a:extLst>
              <a:ext uri="{FF2B5EF4-FFF2-40B4-BE49-F238E27FC236}">
                <a16:creationId xmlns:a16="http://schemas.microsoft.com/office/drawing/2014/main" id="{F324086E-84B9-963F-CC2E-DD34C1C1B504}"/>
              </a:ext>
            </a:extLst>
          </p:cNvPr>
          <p:cNvSpPr txBox="1">
            <a:spLocks/>
          </p:cNvSpPr>
          <p:nvPr/>
        </p:nvSpPr>
        <p:spPr>
          <a:xfrm>
            <a:off x="2962275" y="4262280"/>
            <a:ext cx="415480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the Enterprise Data Protection shield next to Navigation panel icon</a:t>
            </a:r>
          </a:p>
        </p:txBody>
      </p:sp>
      <p:grpSp>
        <p:nvGrpSpPr>
          <p:cNvPr id="81" name="Group 80" descr="Partial Chat UI">
            <a:extLst>
              <a:ext uri="{FF2B5EF4-FFF2-40B4-BE49-F238E27FC236}">
                <a16:creationId xmlns:a16="http://schemas.microsoft.com/office/drawing/2014/main" id="{813A267A-2EDC-4B77-883B-A07F78496AE6}"/>
              </a:ext>
            </a:extLst>
          </p:cNvPr>
          <p:cNvGrpSpPr/>
          <p:nvPr/>
        </p:nvGrpSpPr>
        <p:grpSpPr>
          <a:xfrm>
            <a:off x="2639510" y="4484748"/>
            <a:ext cx="8800015" cy="442744"/>
            <a:chOff x="2639510" y="4128328"/>
            <a:chExt cx="8800015" cy="442744"/>
          </a:xfrm>
        </p:grpSpPr>
        <p:grpSp>
          <p:nvGrpSpPr>
            <p:cNvPr id="82" name="Group 81">
              <a:extLst>
                <a:ext uri="{FF2B5EF4-FFF2-40B4-BE49-F238E27FC236}">
                  <a16:creationId xmlns:a16="http://schemas.microsoft.com/office/drawing/2014/main" id="{20B087DE-41E0-4AEF-C88B-E2FE8EAB9F44}"/>
                </a:ext>
              </a:extLst>
            </p:cNvPr>
            <p:cNvGrpSpPr/>
            <p:nvPr/>
          </p:nvGrpSpPr>
          <p:grpSpPr>
            <a:xfrm>
              <a:off x="2639510" y="4128328"/>
              <a:ext cx="8800015" cy="442744"/>
              <a:chOff x="2639510" y="3853032"/>
              <a:chExt cx="8800015" cy="442744"/>
            </a:xfrm>
          </p:grpSpPr>
          <p:sp>
            <p:nvSpPr>
              <p:cNvPr id="84" name="Freeform: Shape 32">
                <a:extLst>
                  <a:ext uri="{FF2B5EF4-FFF2-40B4-BE49-F238E27FC236}">
                    <a16:creationId xmlns:a16="http://schemas.microsoft.com/office/drawing/2014/main" id="{E5EA2EDB-D7CB-F106-8704-6AAA4E44B3B4}"/>
                  </a:ext>
                  <a:ext uri="{C183D7F6-B498-43B3-948B-1728B52AA6E4}">
                    <adec:decorative xmlns:adec="http://schemas.microsoft.com/office/drawing/2017/decorative" val="1"/>
                  </a:ext>
                </a:extLst>
              </p:cNvPr>
              <p:cNvSpPr>
                <a:spLocks/>
              </p:cNvSpPr>
              <p:nvPr/>
            </p:nvSpPr>
            <p:spPr bwMode="auto">
              <a:xfrm>
                <a:off x="2657475" y="38530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85" name="Picture 84">
                <a:extLst>
                  <a:ext uri="{FF2B5EF4-FFF2-40B4-BE49-F238E27FC236}">
                    <a16:creationId xmlns:a16="http://schemas.microsoft.com/office/drawing/2014/main" id="{BF6FAE9E-DE7E-074C-978A-AB0946BE4C0C}"/>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2639510" y="3868042"/>
                <a:ext cx="5548841" cy="412724"/>
              </a:xfrm>
              <a:prstGeom prst="rect">
                <a:avLst/>
              </a:prstGeom>
              <a:ln>
                <a:noFill/>
              </a:ln>
            </p:spPr>
          </p:pic>
        </p:grpSp>
        <p:sp>
          <p:nvSpPr>
            <p:cNvPr id="83" name="Rectangle: Rounded Corners 82">
              <a:extLst>
                <a:ext uri="{FF2B5EF4-FFF2-40B4-BE49-F238E27FC236}">
                  <a16:creationId xmlns:a16="http://schemas.microsoft.com/office/drawing/2014/main" id="{2DCD9650-7533-87FE-B7D3-91DD3C45E8D3}"/>
                </a:ext>
              </a:extLst>
            </p:cNvPr>
            <p:cNvSpPr/>
            <p:nvPr/>
          </p:nvSpPr>
          <p:spPr bwMode="auto">
            <a:xfrm>
              <a:off x="3233738" y="4197447"/>
              <a:ext cx="247651"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grpSp>
        <p:nvGrpSpPr>
          <p:cNvPr id="86" name="Group 85" descr="Minimum chat UI">
            <a:extLst>
              <a:ext uri="{FF2B5EF4-FFF2-40B4-BE49-F238E27FC236}">
                <a16:creationId xmlns:a16="http://schemas.microsoft.com/office/drawing/2014/main" id="{FFA819D4-61CC-B36F-9F86-D2AE71355865}"/>
              </a:ext>
            </a:extLst>
          </p:cNvPr>
          <p:cNvGrpSpPr/>
          <p:nvPr/>
        </p:nvGrpSpPr>
        <p:grpSpPr>
          <a:xfrm>
            <a:off x="2639510" y="5472891"/>
            <a:ext cx="8800015" cy="442744"/>
            <a:chOff x="2639510" y="5453232"/>
            <a:chExt cx="8800015" cy="442744"/>
          </a:xfrm>
        </p:grpSpPr>
        <p:sp>
          <p:nvSpPr>
            <p:cNvPr id="87" name="Freeform: Shape 32">
              <a:extLst>
                <a:ext uri="{FF2B5EF4-FFF2-40B4-BE49-F238E27FC236}">
                  <a16:creationId xmlns:a16="http://schemas.microsoft.com/office/drawing/2014/main" id="{6EA92207-4096-8927-66BF-94F700279779}"/>
                </a:ext>
                <a:ext uri="{C183D7F6-B498-43B3-948B-1728B52AA6E4}">
                  <adec:decorative xmlns:adec="http://schemas.microsoft.com/office/drawing/2017/decorative" val="1"/>
                </a:ext>
              </a:extLst>
            </p:cNvPr>
            <p:cNvSpPr>
              <a:spLocks/>
            </p:cNvSpPr>
            <p:nvPr/>
          </p:nvSpPr>
          <p:spPr bwMode="auto">
            <a:xfrm>
              <a:off x="2657475" y="54532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88" name="Picture 87">
              <a:extLst>
                <a:ext uri="{FF2B5EF4-FFF2-40B4-BE49-F238E27FC236}">
                  <a16:creationId xmlns:a16="http://schemas.microsoft.com/office/drawing/2014/main" id="{FFAB276B-360A-C8E7-4DE9-D48D1008E82B}"/>
                </a:ext>
              </a:extLst>
            </p:cNvPr>
            <p:cNvPicPr>
              <a:picLocks noChangeAspect="1"/>
            </p:cNvPicPr>
            <p:nvPr/>
          </p:nvPicPr>
          <p:blipFill>
            <a:blip r:embed="rId8">
              <a:clrChange>
                <a:clrFrom>
                  <a:srgbClr val="FAFAFA"/>
                </a:clrFrom>
                <a:clrTo>
                  <a:srgbClr val="FAFAFA">
                    <a:alpha val="0"/>
                  </a:srgbClr>
                </a:clrTo>
              </a:clrChange>
            </a:blip>
            <a:stretch>
              <a:fillRect/>
            </a:stretch>
          </p:blipFill>
          <p:spPr>
            <a:xfrm>
              <a:off x="2639510" y="5468242"/>
              <a:ext cx="2898238" cy="412724"/>
            </a:xfrm>
            <a:prstGeom prst="rect">
              <a:avLst/>
            </a:prstGeom>
            <a:ln>
              <a:noFill/>
            </a:ln>
          </p:spPr>
        </p:pic>
      </p:grpSp>
      <p:sp>
        <p:nvSpPr>
          <p:cNvPr id="89" name="Title 1">
            <a:extLst>
              <a:ext uri="{FF2B5EF4-FFF2-40B4-BE49-F238E27FC236}">
                <a16:creationId xmlns:a16="http://schemas.microsoft.com/office/drawing/2014/main" id="{61E1711C-FD45-4774-0D3A-D7B3C2292538}"/>
              </a:ext>
            </a:extLst>
          </p:cNvPr>
          <p:cNvSpPr txBox="1">
            <a:spLocks/>
          </p:cNvSpPr>
          <p:nvPr/>
        </p:nvSpPr>
        <p:spPr>
          <a:xfrm>
            <a:off x="2962275" y="5250423"/>
            <a:ext cx="3662363"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temporary chat option to more options</a:t>
            </a:r>
          </a:p>
        </p:txBody>
      </p:sp>
      <p:sp>
        <p:nvSpPr>
          <p:cNvPr id="90" name="Title 1">
            <a:extLst>
              <a:ext uri="{FF2B5EF4-FFF2-40B4-BE49-F238E27FC236}">
                <a16:creationId xmlns:a16="http://schemas.microsoft.com/office/drawing/2014/main" id="{CEF44372-9D80-188A-C3A3-3CF3A59D1021}"/>
              </a:ext>
            </a:extLst>
          </p:cNvPr>
          <p:cNvSpPr txBox="1">
            <a:spLocks/>
          </p:cNvSpPr>
          <p:nvPr/>
        </p:nvSpPr>
        <p:spPr>
          <a:xfrm>
            <a:off x="750962" y="2590800"/>
            <a:ext cx="753988"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Full width</a:t>
            </a:r>
          </a:p>
        </p:txBody>
      </p:sp>
      <p:sp>
        <p:nvSpPr>
          <p:cNvPr id="91" name="Title 1">
            <a:extLst>
              <a:ext uri="{FF2B5EF4-FFF2-40B4-BE49-F238E27FC236}">
                <a16:creationId xmlns:a16="http://schemas.microsoft.com/office/drawing/2014/main" id="{C8A928F1-99F0-C0F8-58EE-C6F7BE00BE1B}"/>
              </a:ext>
            </a:extLst>
          </p:cNvPr>
          <p:cNvSpPr txBox="1">
            <a:spLocks/>
          </p:cNvSpPr>
          <p:nvPr/>
        </p:nvSpPr>
        <p:spPr>
          <a:xfrm>
            <a:off x="666750" y="5989237"/>
            <a:ext cx="838200"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Min width</a:t>
            </a:r>
          </a:p>
        </p:txBody>
      </p:sp>
      <p:sp>
        <p:nvSpPr>
          <p:cNvPr id="92" name="Arrow: Up 91">
            <a:extLst>
              <a:ext uri="{FF2B5EF4-FFF2-40B4-BE49-F238E27FC236}">
                <a16:creationId xmlns:a16="http://schemas.microsoft.com/office/drawing/2014/main" id="{77019ABA-FF29-49EB-1D0B-E8D44BC8CBF5}"/>
              </a:ext>
              <a:ext uri="{C183D7F6-B498-43B3-948B-1728B52AA6E4}">
                <adec:decorative xmlns:adec="http://schemas.microsoft.com/office/drawing/2017/decorative" val="1"/>
              </a:ext>
            </a:extLst>
          </p:cNvPr>
          <p:cNvSpPr/>
          <p:nvPr/>
        </p:nvSpPr>
        <p:spPr bwMode="auto">
          <a:xfrm>
            <a:off x="1609725" y="2133600"/>
            <a:ext cx="571923" cy="4215628"/>
          </a:xfrm>
          <a:prstGeom prst="upArrow">
            <a:avLst/>
          </a:prstGeom>
          <a:gradFill flip="none" rotWithShape="1">
            <a:gsLst>
              <a:gs pos="100000">
                <a:srgbClr val="0078D4"/>
              </a:gs>
              <a:gs pos="29000">
                <a:srgbClr val="8661C5"/>
              </a:gs>
              <a:gs pos="0">
                <a:srgbClr val="C03BC4"/>
              </a:gs>
            </a:gsLst>
            <a:path path="circle">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err="1">
              <a:ln>
                <a:noFill/>
              </a:ln>
              <a:solidFill>
                <a:srgbClr val="FFFFFF"/>
              </a:solidFill>
              <a:effectLst/>
              <a:uLnTx/>
              <a:uFillTx/>
              <a:latin typeface="Segoe UI Semibold"/>
              <a:ea typeface="+mn-ea"/>
              <a:cs typeface="Segoe UI" panose="020B0502040204020203" pitchFamily="34" charset="0"/>
            </a:endParaRPr>
          </a:p>
        </p:txBody>
      </p:sp>
      <p:cxnSp>
        <p:nvCxnSpPr>
          <p:cNvPr id="93" name="Straight Connector 92">
            <a:extLst>
              <a:ext uri="{FF2B5EF4-FFF2-40B4-BE49-F238E27FC236}">
                <a16:creationId xmlns:a16="http://schemas.microsoft.com/office/drawing/2014/main" id="{B4C16974-372F-6993-3345-3FD3EA34145A}"/>
              </a:ext>
              <a:ext uri="{C183D7F6-B498-43B3-948B-1728B52AA6E4}">
                <adec:decorative xmlns:adec="http://schemas.microsoft.com/office/drawing/2017/decorative" val="1"/>
              </a:ext>
            </a:extLst>
          </p:cNvPr>
          <p:cNvCxnSpPr>
            <a:cxnSpLocks/>
          </p:cNvCxnSpPr>
          <p:nvPr/>
        </p:nvCxnSpPr>
        <p:spPr>
          <a:xfrm>
            <a:off x="1623102" y="2514600"/>
            <a:ext cx="0" cy="3762375"/>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CD1FD857-8025-69A1-B81A-434CAFDA8790}"/>
              </a:ext>
              <a:ext uri="{C183D7F6-B498-43B3-948B-1728B52AA6E4}">
                <adec:decorative xmlns:adec="http://schemas.microsoft.com/office/drawing/2017/decorative" val="1"/>
              </a:ext>
            </a:extLst>
          </p:cNvPr>
          <p:cNvSpPr/>
          <p:nvPr/>
        </p:nvSpPr>
        <p:spPr bwMode="auto">
          <a:xfrm>
            <a:off x="5248275" y="3549727"/>
            <a:ext cx="1335882"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5" name="Rectangle 94">
            <a:extLst>
              <a:ext uri="{FF2B5EF4-FFF2-40B4-BE49-F238E27FC236}">
                <a16:creationId xmlns:a16="http://schemas.microsoft.com/office/drawing/2014/main" id="{76E1F8E6-7367-2596-BACE-2E4E01232F7F}"/>
              </a:ext>
              <a:ext uri="{C183D7F6-B498-43B3-948B-1728B52AA6E4}">
                <adec:decorative xmlns:adec="http://schemas.microsoft.com/office/drawing/2017/decorative" val="1"/>
              </a:ext>
            </a:extLst>
          </p:cNvPr>
          <p:cNvSpPr/>
          <p:nvPr/>
        </p:nvSpPr>
        <p:spPr bwMode="auto">
          <a:xfrm>
            <a:off x="5730875" y="2552777"/>
            <a:ext cx="1335882"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6" name="Rectangle 95">
            <a:extLst>
              <a:ext uri="{FF2B5EF4-FFF2-40B4-BE49-F238E27FC236}">
                <a16:creationId xmlns:a16="http://schemas.microsoft.com/office/drawing/2014/main" id="{206414E2-E2B5-28C4-9141-4645D8E9CB06}"/>
              </a:ext>
              <a:ext uri="{C183D7F6-B498-43B3-948B-1728B52AA6E4}">
                <adec:decorative xmlns:adec="http://schemas.microsoft.com/office/drawing/2017/decorative" val="1"/>
              </a:ext>
            </a:extLst>
          </p:cNvPr>
          <p:cNvSpPr/>
          <p:nvPr/>
        </p:nvSpPr>
        <p:spPr bwMode="auto">
          <a:xfrm>
            <a:off x="4749800" y="4543502"/>
            <a:ext cx="1555750"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 name="Rectangle 96">
            <a:extLst>
              <a:ext uri="{FF2B5EF4-FFF2-40B4-BE49-F238E27FC236}">
                <a16:creationId xmlns:a16="http://schemas.microsoft.com/office/drawing/2014/main" id="{5233429C-E874-A2E6-E221-FD3A61A084C1}"/>
              </a:ext>
              <a:ext uri="{C183D7F6-B498-43B3-948B-1728B52AA6E4}">
                <adec:decorative xmlns:adec="http://schemas.microsoft.com/office/drawing/2017/decorative" val="1"/>
              </a:ext>
            </a:extLst>
          </p:cNvPr>
          <p:cNvSpPr/>
          <p:nvPr/>
        </p:nvSpPr>
        <p:spPr bwMode="auto">
          <a:xfrm>
            <a:off x="3543935" y="5500688"/>
            <a:ext cx="789940" cy="402431"/>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1272110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730924C" descr="Image of Copilot Chat UI">
            <a:hlinkClick r:id="" action="ppaction://media"/>
            <a:extLst>
              <a:ext uri="{FF2B5EF4-FFF2-40B4-BE49-F238E27FC236}">
                <a16:creationId xmlns:a16="http://schemas.microsoft.com/office/drawing/2014/main" id="{47410E68-8C3D-E008-C9B8-8F41CC800E0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49619789-3490-0F8A-E1D2-A76499A16F6D}"/>
              </a:ext>
            </a:extLst>
          </p:cNvPr>
          <p:cNvSpPr txBox="1">
            <a:spLocks noGrp="1"/>
          </p:cNvSpPr>
          <p:nvPr>
            <p:ph type="title" idx="4294967295"/>
          </p:nvPr>
        </p:nvSpPr>
        <p:spPr>
          <a:xfrm>
            <a:off x="0" y="-741862"/>
            <a:ext cx="11599862"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w="3175">
                  <a:noFill/>
                </a:ln>
                <a:solidFill>
                  <a:srgbClr val="000000"/>
                </a:solidFill>
                <a:effectLst/>
                <a:uLnTx/>
                <a:uFillTx/>
                <a:latin typeface="Segoe UI Semibold"/>
                <a:ea typeface="+mn-ea"/>
                <a:cs typeface="Segoe UI Semibold" panose="020B0502040204020203" pitchFamily="34" charset="0"/>
              </a:rPr>
              <a:t>Copilot Chat in Excel demo open file reference</a:t>
            </a:r>
          </a:p>
        </p:txBody>
      </p:sp>
    </p:spTree>
    <p:extLst>
      <p:ext uri="{BB962C8B-B14F-4D97-AF65-F5344CB8AC3E}">
        <p14:creationId xmlns:p14="http://schemas.microsoft.com/office/powerpoint/2010/main" val="988208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03FEB8C" descr="Image of Copilot Chat UI">
            <a:hlinkClick r:id="" action="ppaction://media"/>
            <a:extLst>
              <a:ext uri="{FF2B5EF4-FFF2-40B4-BE49-F238E27FC236}">
                <a16:creationId xmlns:a16="http://schemas.microsoft.com/office/drawing/2014/main" id="{6F8030C0-098C-01CA-F575-9A6233C4931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732774E5-D7D2-3C46-FE1A-60886612DF77}"/>
              </a:ext>
            </a:extLst>
          </p:cNvPr>
          <p:cNvSpPr txBox="1">
            <a:spLocks noGrp="1"/>
          </p:cNvSpPr>
          <p:nvPr>
            <p:ph type="title" idx="4294967295"/>
          </p:nvPr>
        </p:nvSpPr>
        <p:spPr>
          <a:xfrm>
            <a:off x="0" y="-741862"/>
            <a:ext cx="11476234"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w="3175">
                  <a:noFill/>
                </a:ln>
                <a:solidFill>
                  <a:srgbClr val="000000"/>
                </a:solidFill>
                <a:effectLst/>
                <a:uLnTx/>
                <a:uFillTx/>
                <a:latin typeface="Segoe UI Semibold"/>
                <a:ea typeface="+mn-ea"/>
                <a:cs typeface="Segoe UI Semibold" panose="020B0502040204020203" pitchFamily="34" charset="0"/>
              </a:rPr>
              <a:t>Copilot Chat in Excel demo additional file access</a:t>
            </a:r>
          </a:p>
        </p:txBody>
      </p:sp>
    </p:spTree>
    <p:extLst>
      <p:ext uri="{BB962C8B-B14F-4D97-AF65-F5344CB8AC3E}">
        <p14:creationId xmlns:p14="http://schemas.microsoft.com/office/powerpoint/2010/main" val="993041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C3E0E-A8D2-CE03-1F3B-DB87EC3C99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B715C9-E9AE-AE68-B17B-8FF872ED6A57}"/>
              </a:ext>
            </a:extLst>
          </p:cNvPr>
          <p:cNvSpPr>
            <a:spLocks noGrp="1"/>
          </p:cNvSpPr>
          <p:nvPr>
            <p:ph type="title"/>
          </p:nvPr>
        </p:nvSpPr>
        <p:spPr>
          <a:xfrm>
            <a:off x="588261" y="585216"/>
            <a:ext cx="11011601" cy="553998"/>
          </a:xfrm>
        </p:spPr>
        <p:txBody>
          <a:bodyPr/>
          <a:lstStyle/>
          <a:p>
            <a:r>
              <a:rPr lang="en-US"/>
              <a:t>Getting started</a:t>
            </a:r>
          </a:p>
        </p:txBody>
      </p:sp>
      <p:pic>
        <p:nvPicPr>
          <p:cNvPr id="15" name="Picture 14">
            <a:extLst>
              <a:ext uri="{FF2B5EF4-FFF2-40B4-BE49-F238E27FC236}">
                <a16:creationId xmlns:a16="http://schemas.microsoft.com/office/drawing/2014/main" id="{DF9E1FAE-DCE7-0B8B-3EE1-0C63AD6E25F2}"/>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6" name="Freeform: Shape 32">
            <a:extLst>
              <a:ext uri="{FF2B5EF4-FFF2-40B4-BE49-F238E27FC236}">
                <a16:creationId xmlns:a16="http://schemas.microsoft.com/office/drawing/2014/main" id="{8B87B5BB-C654-7964-D53D-DE00BEE135C9}"/>
              </a:ext>
              <a:ext uri="{C183D7F6-B498-43B3-948B-1728B52AA6E4}">
                <adec:decorative xmlns:adec="http://schemas.microsoft.com/office/drawing/2017/decorative" val="1"/>
              </a:ext>
            </a:extLst>
          </p:cNvPr>
          <p:cNvSpPr>
            <a:spLocks/>
          </p:cNvSpPr>
          <p:nvPr/>
        </p:nvSpPr>
        <p:spPr bwMode="auto">
          <a:xfrm>
            <a:off x="680509" y="1481465"/>
            <a:ext cx="3540479" cy="4699879"/>
          </a:xfrm>
          <a:prstGeom prst="roundRect">
            <a:avLst>
              <a:gd name="adj" fmla="val 2335"/>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7" name="Freeform: Shape 32">
            <a:extLst>
              <a:ext uri="{FF2B5EF4-FFF2-40B4-BE49-F238E27FC236}">
                <a16:creationId xmlns:a16="http://schemas.microsoft.com/office/drawing/2014/main" id="{B4A3D18E-444A-B36D-DC6F-700AEA514ED7}"/>
              </a:ext>
              <a:ext uri="{C183D7F6-B498-43B3-948B-1728B52AA6E4}">
                <adec:decorative xmlns:adec="http://schemas.microsoft.com/office/drawing/2017/decorative" val="1"/>
              </a:ext>
            </a:extLst>
          </p:cNvPr>
          <p:cNvSpPr>
            <a:spLocks/>
          </p:cNvSpPr>
          <p:nvPr/>
        </p:nvSpPr>
        <p:spPr bwMode="auto">
          <a:xfrm>
            <a:off x="4325760" y="1481465"/>
            <a:ext cx="3540479" cy="4699879"/>
          </a:xfrm>
          <a:prstGeom prst="roundRect">
            <a:avLst>
              <a:gd name="adj" fmla="val 2335"/>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8" name="Freeform: Shape 32">
            <a:extLst>
              <a:ext uri="{FF2B5EF4-FFF2-40B4-BE49-F238E27FC236}">
                <a16:creationId xmlns:a16="http://schemas.microsoft.com/office/drawing/2014/main" id="{651BE98E-2682-FE6D-19F1-AA36D21B7B6A}"/>
              </a:ext>
              <a:ext uri="{C183D7F6-B498-43B3-948B-1728B52AA6E4}">
                <adec:decorative xmlns:adec="http://schemas.microsoft.com/office/drawing/2017/decorative" val="1"/>
              </a:ext>
            </a:extLst>
          </p:cNvPr>
          <p:cNvSpPr>
            <a:spLocks/>
          </p:cNvSpPr>
          <p:nvPr/>
        </p:nvSpPr>
        <p:spPr bwMode="auto">
          <a:xfrm>
            <a:off x="7971011" y="1481465"/>
            <a:ext cx="3540479" cy="4699879"/>
          </a:xfrm>
          <a:prstGeom prst="roundRect">
            <a:avLst>
              <a:gd name="adj" fmla="val 2335"/>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9" name="Title 5">
            <a:extLst>
              <a:ext uri="{FF2B5EF4-FFF2-40B4-BE49-F238E27FC236}">
                <a16:creationId xmlns:a16="http://schemas.microsoft.com/office/drawing/2014/main" id="{93CFFAC9-6E9C-FF4B-D9CD-C3877DDBC943}"/>
              </a:ext>
            </a:extLst>
          </p:cNvPr>
          <p:cNvSpPr txBox="1">
            <a:spLocks/>
          </p:cNvSpPr>
          <p:nvPr/>
        </p:nvSpPr>
        <p:spPr>
          <a:xfrm>
            <a:off x="845609" y="1592723"/>
            <a:ext cx="1304909" cy="280782"/>
          </a:xfrm>
          <a:prstGeom prst="rect">
            <a:avLst/>
          </a:prstGeom>
        </p:spPr>
        <p:txBody>
          <a:bodyPr vert="horz" wrap="square" lIns="0" tIns="0" rIns="0" bIns="0" rtlCol="0" anchor="ctr">
            <a:spAutoFit/>
          </a:bodyPr>
          <a:lstStyle>
            <a:lvl1pPr algn="l" defTabSz="677300" rtl="0" eaLnBrk="1" latinLnBrk="0" hangingPunct="1">
              <a:lnSpc>
                <a:spcPct val="90000"/>
              </a:lnSpc>
              <a:spcBef>
                <a:spcPct val="0"/>
              </a:spcBef>
              <a:buNone/>
              <a:defRPr sz="2812" b="1"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1800" b="0" i="0" u="none" strike="noStrike" kern="1200" cap="none" spc="-50" normalizeH="0" baseline="0" noProof="0">
                <a:ln w="3175">
                  <a:noFill/>
                </a:ln>
                <a:gradFill flip="none" rotWithShape="1">
                  <a:gsLst>
                    <a:gs pos="50000">
                      <a:srgbClr val="0078D4"/>
                    </a:gs>
                    <a:gs pos="0">
                      <a:srgbClr val="C03BC4"/>
                    </a:gs>
                  </a:gsLst>
                  <a:lin ang="13500000" scaled="1"/>
                  <a:tileRect/>
                </a:gradFill>
                <a:effectLst/>
                <a:uLnTx/>
                <a:uFillTx/>
                <a:latin typeface="Segoe UI Semibold"/>
                <a:ea typeface="Calibri" panose="020F0502020204030204" pitchFamily="34" charset="0"/>
                <a:cs typeface="Segoe UI" pitchFamily="34" charset="0"/>
              </a:rPr>
              <a:t>Autosave on</a:t>
            </a:r>
          </a:p>
        </p:txBody>
      </p:sp>
      <p:sp>
        <p:nvSpPr>
          <p:cNvPr id="20" name="Title 1">
            <a:extLst>
              <a:ext uri="{FF2B5EF4-FFF2-40B4-BE49-F238E27FC236}">
                <a16:creationId xmlns:a16="http://schemas.microsoft.com/office/drawing/2014/main" id="{6ED6D008-1A5C-1972-3237-0A042A3E2696}"/>
              </a:ext>
            </a:extLst>
          </p:cNvPr>
          <p:cNvSpPr txBox="1">
            <a:spLocks/>
          </p:cNvSpPr>
          <p:nvPr/>
        </p:nvSpPr>
        <p:spPr>
          <a:xfrm>
            <a:off x="845609" y="2025929"/>
            <a:ext cx="3271380" cy="3903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1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rPr>
              <a:t>The file must be saved to OneDrive or SharePoint, with Autosave turned on.</a:t>
            </a:r>
          </a:p>
        </p:txBody>
      </p:sp>
      <p:pic>
        <p:nvPicPr>
          <p:cNvPr id="21" name="Picture 20" descr="Toggle option in the top left of your Excel application, allowing for you to turn the AutoSave to an On position.">
            <a:extLst>
              <a:ext uri="{FF2B5EF4-FFF2-40B4-BE49-F238E27FC236}">
                <a16:creationId xmlns:a16="http://schemas.microsoft.com/office/drawing/2014/main" id="{F638F09C-2319-E59C-12A1-C88177C1457B}"/>
              </a:ext>
            </a:extLst>
          </p:cNvPr>
          <p:cNvPicPr>
            <a:picLocks noChangeAspect="1"/>
          </p:cNvPicPr>
          <p:nvPr/>
        </p:nvPicPr>
        <p:blipFill>
          <a:blip r:embed="rId5"/>
          <a:stretch>
            <a:fillRect/>
          </a:stretch>
        </p:blipFill>
        <p:spPr>
          <a:xfrm>
            <a:off x="771949" y="2899584"/>
            <a:ext cx="3345040" cy="2476951"/>
          </a:xfrm>
          <a:prstGeom prst="roundRect">
            <a:avLst>
              <a:gd name="adj" fmla="val 3896"/>
            </a:avLst>
          </a:prstGeom>
        </p:spPr>
      </p:pic>
      <p:sp>
        <p:nvSpPr>
          <p:cNvPr id="22" name="Oval 21" descr="This shape is a red circle that calls attention to the toggle option in the top left of your Excel application, allowing for you to turn the AutoSave to an On position.">
            <a:extLst>
              <a:ext uri="{FF2B5EF4-FFF2-40B4-BE49-F238E27FC236}">
                <a16:creationId xmlns:a16="http://schemas.microsoft.com/office/drawing/2014/main" id="{39F3618B-F85B-C2B4-65C0-7801835C907A}"/>
              </a:ext>
              <a:ext uri="{C183D7F6-B498-43B3-948B-1728B52AA6E4}">
                <adec:decorative xmlns:adec="http://schemas.microsoft.com/office/drawing/2017/decorative" val="0"/>
              </a:ext>
            </a:extLst>
          </p:cNvPr>
          <p:cNvSpPr/>
          <p:nvPr/>
        </p:nvSpPr>
        <p:spPr>
          <a:xfrm>
            <a:off x="1918591" y="2899584"/>
            <a:ext cx="562708" cy="56270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3" name="Title 5">
            <a:extLst>
              <a:ext uri="{FF2B5EF4-FFF2-40B4-BE49-F238E27FC236}">
                <a16:creationId xmlns:a16="http://schemas.microsoft.com/office/drawing/2014/main" id="{86B7C8DD-3B8C-B035-BF09-5939119E11B4}"/>
              </a:ext>
            </a:extLst>
          </p:cNvPr>
          <p:cNvSpPr txBox="1">
            <a:spLocks/>
          </p:cNvSpPr>
          <p:nvPr/>
        </p:nvSpPr>
        <p:spPr>
          <a:xfrm>
            <a:off x="4490860" y="1592724"/>
            <a:ext cx="2059603" cy="280782"/>
          </a:xfrm>
          <a:prstGeom prst="rect">
            <a:avLst/>
          </a:prstGeom>
        </p:spPr>
        <p:txBody>
          <a:bodyPr vert="horz" wrap="square" lIns="0" tIns="0" rIns="0" bIns="0" rtlCol="0" anchor="ctr">
            <a:spAutoFit/>
          </a:bodyPr>
          <a:lstStyle>
            <a:lvl1pPr algn="l" defTabSz="677300" rtl="0" eaLnBrk="1" latinLnBrk="0" hangingPunct="1">
              <a:lnSpc>
                <a:spcPct val="90000"/>
              </a:lnSpc>
              <a:spcBef>
                <a:spcPct val="0"/>
              </a:spcBef>
              <a:buNone/>
              <a:defRPr sz="2812" b="1"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1800" b="0" i="0" u="none" strike="noStrike" kern="1200" cap="none" spc="-50" normalizeH="0" baseline="0" noProof="0">
                <a:ln w="3175">
                  <a:noFill/>
                </a:ln>
                <a:gradFill flip="none" rotWithShape="1">
                  <a:gsLst>
                    <a:gs pos="50000">
                      <a:srgbClr val="0078D4"/>
                    </a:gs>
                    <a:gs pos="0">
                      <a:srgbClr val="C03BC4"/>
                    </a:gs>
                  </a:gsLst>
                  <a:lin ang="13500000" scaled="1"/>
                  <a:tileRect/>
                </a:gradFill>
                <a:effectLst/>
                <a:uLnTx/>
                <a:uFillTx/>
                <a:latin typeface="Segoe UI Semibold"/>
                <a:ea typeface="Calibri" panose="020F0502020204030204" pitchFamily="34" charset="0"/>
                <a:cs typeface="Segoe UI" pitchFamily="34" charset="0"/>
              </a:rPr>
              <a:t>“Table-less” Copilot</a:t>
            </a:r>
          </a:p>
        </p:txBody>
      </p:sp>
      <p:sp>
        <p:nvSpPr>
          <p:cNvPr id="24" name="Title 1">
            <a:extLst>
              <a:ext uri="{FF2B5EF4-FFF2-40B4-BE49-F238E27FC236}">
                <a16:creationId xmlns:a16="http://schemas.microsoft.com/office/drawing/2014/main" id="{CBD2291E-FDA5-1E91-B2AD-8A6688EFAD79}"/>
              </a:ext>
            </a:extLst>
          </p:cNvPr>
          <p:cNvSpPr txBox="1">
            <a:spLocks/>
          </p:cNvSpPr>
          <p:nvPr/>
        </p:nvSpPr>
        <p:spPr>
          <a:xfrm>
            <a:off x="4490860" y="2025929"/>
            <a:ext cx="3271380" cy="5934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1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rPr>
              <a:t>Copilot works with data that’s either in an Excel Table (Insert | Table) format, or in a “Table-Like Range” with column headers. </a:t>
            </a:r>
          </a:p>
        </p:txBody>
      </p:sp>
      <p:pic>
        <p:nvPicPr>
          <p:cNvPr id="25" name="Picture 24" descr="View of an example Excel worksheet which shows data in a table format.  This means columns demonstrate types of attributes such as Employee ID, Email Address, First name and Last name which demonstrates examples of an entire worksheet with a row per employee.">
            <a:extLst>
              <a:ext uri="{FF2B5EF4-FFF2-40B4-BE49-F238E27FC236}">
                <a16:creationId xmlns:a16="http://schemas.microsoft.com/office/drawing/2014/main" id="{407B569A-55B4-6634-C688-6360AB6099B1}"/>
              </a:ext>
            </a:extLst>
          </p:cNvPr>
          <p:cNvPicPr>
            <a:picLocks noChangeAspect="1"/>
          </p:cNvPicPr>
          <p:nvPr/>
        </p:nvPicPr>
        <p:blipFill>
          <a:blip r:embed="rId6"/>
          <a:stretch>
            <a:fillRect/>
          </a:stretch>
        </p:blipFill>
        <p:spPr>
          <a:xfrm>
            <a:off x="4417199" y="2899584"/>
            <a:ext cx="3357599" cy="1882092"/>
          </a:xfrm>
          <a:prstGeom prst="roundRect">
            <a:avLst>
              <a:gd name="adj" fmla="val 5751"/>
            </a:avLst>
          </a:prstGeom>
        </p:spPr>
      </p:pic>
      <p:sp>
        <p:nvSpPr>
          <p:cNvPr id="26" name="Title 5">
            <a:extLst>
              <a:ext uri="{FF2B5EF4-FFF2-40B4-BE49-F238E27FC236}">
                <a16:creationId xmlns:a16="http://schemas.microsoft.com/office/drawing/2014/main" id="{84ED5346-13D4-4DDD-8987-14AC28D06C49}"/>
              </a:ext>
            </a:extLst>
          </p:cNvPr>
          <p:cNvSpPr txBox="1">
            <a:spLocks/>
          </p:cNvSpPr>
          <p:nvPr/>
        </p:nvSpPr>
        <p:spPr>
          <a:xfrm>
            <a:off x="8136111" y="1592724"/>
            <a:ext cx="2068387" cy="280782"/>
          </a:xfrm>
          <a:prstGeom prst="rect">
            <a:avLst/>
          </a:prstGeom>
        </p:spPr>
        <p:txBody>
          <a:bodyPr vert="horz" wrap="square" lIns="0" tIns="0" rIns="0" bIns="0" rtlCol="0" anchor="ctr">
            <a:spAutoFit/>
          </a:bodyPr>
          <a:lstStyle>
            <a:lvl1pPr algn="l" defTabSz="677300" rtl="0" eaLnBrk="1" latinLnBrk="0" hangingPunct="1">
              <a:lnSpc>
                <a:spcPct val="90000"/>
              </a:lnSpc>
              <a:spcBef>
                <a:spcPct val="0"/>
              </a:spcBef>
              <a:buNone/>
              <a:defRPr sz="2812" b="1"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1800" b="0" i="0" u="none" strike="noStrike" kern="1200" cap="none" spc="-50" normalizeH="0" baseline="0" noProof="0">
                <a:ln w="3175">
                  <a:noFill/>
                </a:ln>
                <a:gradFill flip="none" rotWithShape="1">
                  <a:gsLst>
                    <a:gs pos="50000">
                      <a:srgbClr val="0078D4"/>
                    </a:gs>
                    <a:gs pos="0">
                      <a:srgbClr val="C03BC4"/>
                    </a:gs>
                  </a:gsLst>
                  <a:lin ang="13500000" scaled="1"/>
                  <a:tileRect/>
                </a:gradFill>
                <a:effectLst/>
                <a:uLnTx/>
                <a:uFillTx/>
                <a:latin typeface="Segoe UI Semibold"/>
                <a:ea typeface="Calibri" panose="020F0502020204030204" pitchFamily="34" charset="0"/>
                <a:cs typeface="Segoe UI" pitchFamily="34" charset="0"/>
              </a:rPr>
              <a:t>Open the chat pane</a:t>
            </a:r>
          </a:p>
        </p:txBody>
      </p:sp>
      <p:sp>
        <p:nvSpPr>
          <p:cNvPr id="27" name="Title 1">
            <a:extLst>
              <a:ext uri="{FF2B5EF4-FFF2-40B4-BE49-F238E27FC236}">
                <a16:creationId xmlns:a16="http://schemas.microsoft.com/office/drawing/2014/main" id="{63AE3791-1A89-2FC3-D905-93C17F9ED971}"/>
              </a:ext>
            </a:extLst>
          </p:cNvPr>
          <p:cNvSpPr txBox="1">
            <a:spLocks/>
          </p:cNvSpPr>
          <p:nvPr/>
        </p:nvSpPr>
        <p:spPr>
          <a:xfrm>
            <a:off x="8136111" y="2025929"/>
            <a:ext cx="3271380" cy="5934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1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rPr>
              <a:t>Click on the Copilot button on the ribbon</a:t>
            </a:r>
            <a:br>
              <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rPr>
              <a:t>and try one of the starting prompts or write</a:t>
            </a:r>
            <a:br>
              <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rPr>
              <a:t>your own.</a:t>
            </a:r>
          </a:p>
        </p:txBody>
      </p:sp>
      <p:pic>
        <p:nvPicPr>
          <p:cNvPr id="28" name="Picture 27" descr="Image of Copilot Chat UI">
            <a:extLst>
              <a:ext uri="{FF2B5EF4-FFF2-40B4-BE49-F238E27FC236}">
                <a16:creationId xmlns:a16="http://schemas.microsoft.com/office/drawing/2014/main" id="{62AE0A25-A2A5-C90A-685B-14D4A3E3765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694939" y="2724717"/>
            <a:ext cx="2092623" cy="3393773"/>
          </a:xfrm>
          <a:prstGeom prst="roundRect">
            <a:avLst>
              <a:gd name="adj" fmla="val 3770"/>
            </a:avLst>
          </a:prstGeom>
        </p:spPr>
      </p:pic>
    </p:spTree>
    <p:extLst>
      <p:ext uri="{BB962C8B-B14F-4D97-AF65-F5344CB8AC3E}">
        <p14:creationId xmlns:p14="http://schemas.microsoft.com/office/powerpoint/2010/main" val="403797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BF30C-77A8-5CBA-740A-644A15E1DD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378A31-AA81-2FF6-B238-E0F16D94B916}"/>
              </a:ext>
            </a:extLst>
          </p:cNvPr>
          <p:cNvSpPr>
            <a:spLocks noGrp="1"/>
          </p:cNvSpPr>
          <p:nvPr>
            <p:ph type="title"/>
          </p:nvPr>
        </p:nvSpPr>
        <p:spPr>
          <a:xfrm>
            <a:off x="588261" y="585216"/>
            <a:ext cx="11011601" cy="553998"/>
          </a:xfrm>
        </p:spPr>
        <p:txBody>
          <a:bodyPr/>
          <a:lstStyle/>
          <a:p>
            <a:r>
              <a:rPr lang="en-US"/>
              <a:t>Tip: use multi-turn</a:t>
            </a:r>
          </a:p>
        </p:txBody>
      </p:sp>
      <p:pic>
        <p:nvPicPr>
          <p:cNvPr id="6" name="Picture 5">
            <a:extLst>
              <a:ext uri="{FF2B5EF4-FFF2-40B4-BE49-F238E27FC236}">
                <a16:creationId xmlns:a16="http://schemas.microsoft.com/office/drawing/2014/main" id="{0334FE94-2D7D-596B-598C-EEE7DCF9F91E}"/>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7" name="Picture 6" descr="Copilot chat window showing an Excel user prompt &quot;How many sales were there in King, Snohomish, and Benton counties?&quot;.  Copilot responds with the cells it analyzed for a response (A1 to F61) as well as a table showing the results of the sales analysis by County. Additionally, Copilot provides a text based description of the analysis provided.  Next, the Excel user follows up the previous prompt with an ask of Copilot to &quot;Can you show that as a pie chart?&quot;.  Copilot follows with a colorful pie chart of this same analysis result as well as an option for the Excel user to &quot;Add to a new sheet&quot; into the Excel workbook.">
            <a:extLst>
              <a:ext uri="{FF2B5EF4-FFF2-40B4-BE49-F238E27FC236}">
                <a16:creationId xmlns:a16="http://schemas.microsoft.com/office/drawing/2014/main" id="{E38C2480-022B-5834-799A-EBFF3879BB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497" r="-4497"/>
          <a:stretch>
            <a:fillRect/>
          </a:stretch>
        </p:blipFill>
        <p:spPr>
          <a:xfrm>
            <a:off x="6410632" y="1481465"/>
            <a:ext cx="2442748" cy="4699307"/>
          </a:xfrm>
          <a:prstGeom prst="roundRect">
            <a:avLst>
              <a:gd name="adj" fmla="val 5125"/>
            </a:avLst>
          </a:prstGeom>
          <a:solidFill>
            <a:srgbClr val="EDEBE9"/>
          </a:solidFill>
        </p:spPr>
      </p:pic>
      <p:pic>
        <p:nvPicPr>
          <p:cNvPr id="10" name="Picture 9" descr="Image of Copilot Chat UI">
            <a:extLst>
              <a:ext uri="{FF2B5EF4-FFF2-40B4-BE49-F238E27FC236}">
                <a16:creationId xmlns:a16="http://schemas.microsoft.com/office/drawing/2014/main" id="{8B8F8362-172D-2828-A9CE-545706CFF26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944820" y="1481465"/>
            <a:ext cx="2520951" cy="3834130"/>
          </a:xfrm>
          <a:prstGeom prst="roundRect">
            <a:avLst>
              <a:gd name="adj" fmla="val 4324"/>
            </a:avLst>
          </a:prstGeom>
        </p:spPr>
      </p:pic>
      <p:sp>
        <p:nvSpPr>
          <p:cNvPr id="11" name="Freeform: Shape 32">
            <a:extLst>
              <a:ext uri="{FF2B5EF4-FFF2-40B4-BE49-F238E27FC236}">
                <a16:creationId xmlns:a16="http://schemas.microsoft.com/office/drawing/2014/main" id="{6BAA9C18-2DA9-BA0F-3540-A533596E1024}"/>
              </a:ext>
              <a:ext uri="{C183D7F6-B498-43B3-948B-1728B52AA6E4}">
                <adec:decorative xmlns:adec="http://schemas.microsoft.com/office/drawing/2017/decorative" val="1"/>
              </a:ext>
            </a:extLst>
          </p:cNvPr>
          <p:cNvSpPr>
            <a:spLocks/>
          </p:cNvSpPr>
          <p:nvPr/>
        </p:nvSpPr>
        <p:spPr bwMode="auto">
          <a:xfrm>
            <a:off x="680508" y="1481465"/>
            <a:ext cx="5638683" cy="4699879"/>
          </a:xfrm>
          <a:prstGeom prst="roundRect">
            <a:avLst>
              <a:gd name="adj" fmla="val 2335"/>
            </a:avLst>
          </a:prstGeom>
          <a:solidFill>
            <a:schemeClr val="bg1">
              <a:alpha val="70000"/>
            </a:schemeClr>
          </a:solidFill>
          <a:ln>
            <a:no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2" name="Title 1">
            <a:extLst>
              <a:ext uri="{FF2B5EF4-FFF2-40B4-BE49-F238E27FC236}">
                <a16:creationId xmlns:a16="http://schemas.microsoft.com/office/drawing/2014/main" id="{8DCC7EDF-2A8B-EDB0-2FA5-320B8BC5D697}"/>
              </a:ext>
            </a:extLst>
          </p:cNvPr>
          <p:cNvSpPr txBox="1">
            <a:spLocks/>
          </p:cNvSpPr>
          <p:nvPr/>
        </p:nvSpPr>
        <p:spPr>
          <a:xfrm>
            <a:off x="863388" y="1664345"/>
            <a:ext cx="5272923" cy="343081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457200" marR="0" lvl="0" indent="-457200" algn="l" defTabSz="914367" rtl="0" eaLnBrk="1" fontAlgn="auto" latinLnBrk="0" hangingPunct="1">
              <a:lnSpc>
                <a:spcPct val="110000"/>
              </a:lnSpc>
              <a:spcBef>
                <a:spcPts val="100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00000"/>
                </a:solidFill>
                <a:effectLst/>
                <a:uLnTx/>
                <a:uFillTx/>
                <a:latin typeface="Segoe UI"/>
                <a:ea typeface="+mn-ea"/>
                <a:cs typeface="Segoe UI" pitchFamily="34" charset="0"/>
              </a:rPr>
              <a:t>Use multi-turn to add clarification or request changes.</a:t>
            </a:r>
          </a:p>
          <a:p>
            <a:pPr marL="457200" marR="0" lvl="0" indent="-457200" algn="l" defTabSz="914367" rtl="0" eaLnBrk="1" fontAlgn="auto" latinLnBrk="0" hangingPunct="1">
              <a:lnSpc>
                <a:spcPct val="100000"/>
              </a:lnSpc>
              <a:spcBef>
                <a:spcPts val="100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00000"/>
                </a:solidFill>
                <a:effectLst/>
                <a:uLnTx/>
                <a:uFillTx/>
                <a:latin typeface="Segoe UI"/>
                <a:ea typeface="+mn-ea"/>
                <a:cs typeface="Segoe UI" pitchFamily="34" charset="0"/>
              </a:rPr>
              <a:t>If you don’t get what you want the first time, try saying “actually can you do XYZ instead” – that helps the model learn what you want.</a:t>
            </a:r>
          </a:p>
          <a:p>
            <a:pPr marL="457200" marR="0" lvl="0" indent="-457200" algn="l" defTabSz="914367" rtl="0" eaLnBrk="1" fontAlgn="auto" latinLnBrk="0" hangingPunct="1">
              <a:lnSpc>
                <a:spcPct val="110000"/>
              </a:lnSpc>
              <a:spcBef>
                <a:spcPts val="1000"/>
              </a:spcBef>
              <a:spcAft>
                <a:spcPts val="600"/>
              </a:spcAft>
              <a:buClrTx/>
              <a:buSzTx/>
              <a:buFont typeface="+mj-lt"/>
              <a:buAutoNum type="arabicPeriod"/>
              <a:tabLst/>
              <a:defRPr/>
            </a:pPr>
            <a:r>
              <a:rPr kumimoji="0" lang="en-US" sz="2000" b="0" i="0" u="none" strike="noStrike" kern="1200" cap="none" spc="0" normalizeH="0" baseline="0" noProof="0">
                <a:ln>
                  <a:noFill/>
                </a:ln>
                <a:solidFill>
                  <a:srgbClr val="000000"/>
                </a:solidFill>
                <a:effectLst/>
                <a:uLnTx/>
                <a:uFillTx/>
                <a:latin typeface="Segoe UI"/>
                <a:ea typeface="+mn-ea"/>
                <a:cs typeface="Segoe UI" pitchFamily="34" charset="0"/>
              </a:rPr>
              <a:t>Note that previous prompts/responses have informed Copilot’s latest response – create a new chat thread to start fresh.</a:t>
            </a:r>
          </a:p>
        </p:txBody>
      </p:sp>
    </p:spTree>
    <p:extLst>
      <p:ext uri="{BB962C8B-B14F-4D97-AF65-F5344CB8AC3E}">
        <p14:creationId xmlns:p14="http://schemas.microsoft.com/office/powerpoint/2010/main" val="85842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324d2b90-11f2-4fdf-990a-54fa46247cf8" xsi:nil="true"/>
    <SharedWithUsers xmlns="b817b00b-f121-400f-976b-40959b1c7d14">
      <UserInfo>
        <DisplayName>Everyone</DisplayName>
        <AccountId>10</AccountId>
        <AccountType/>
      </UserInfo>
      <UserInfo>
        <DisplayName>Ryan Barr</DisplayName>
        <AccountId>1060</AccountId>
        <AccountType/>
      </UserInfo>
      <UserInfo>
        <DisplayName>Leslie McBride (SYNAXIS CORPORATION)</DisplayName>
        <AccountId>1763</AccountId>
        <AccountType/>
      </UserInfo>
      <UserInfo>
        <DisplayName>Luka Perne</DisplayName>
        <AccountId>1727</AccountId>
        <AccountType/>
      </UserInfo>
      <UserInfo>
        <DisplayName>Preethy Krishnamurthy</DisplayName>
        <AccountId>4378</AccountId>
        <AccountType/>
      </UserInfo>
      <UserInfo>
        <DisplayName>Steve Ede</DisplayName>
        <AccountId>4385</AccountId>
        <AccountType/>
      </UserInfo>
      <UserInfo>
        <DisplayName>Alex East</DisplayName>
        <AccountId>4408</AccountId>
        <AccountType/>
      </UserInfo>
      <UserInfo>
        <DisplayName>Philip Carpenter</DisplayName>
        <AccountId>4379</AccountId>
        <AccountType/>
      </UserInfo>
      <UserInfo>
        <DisplayName>Shradha Grover</DisplayName>
        <AccountId>4402</AccountId>
        <AccountType/>
      </UserInfo>
      <UserInfo>
        <DisplayName>Tim Mayo</DisplayName>
        <AccountId>4380</AccountId>
        <AccountType/>
      </UserInfo>
      <UserInfo>
        <DisplayName>David Zarling</DisplayName>
        <AccountId>3561</AccountId>
        <AccountType/>
      </UserInfo>
      <UserInfo>
        <DisplayName>Phil de Greve</DisplayName>
        <AccountId>4406</AccountId>
        <AccountType/>
      </UserInfo>
      <UserInfo>
        <DisplayName>Masa Sawamoto</DisplayName>
        <AccountId>357</AccountId>
        <AccountType/>
      </UserInfo>
      <UserInfo>
        <DisplayName>Naresh Kumar Satapathy</DisplayName>
        <AccountId>4398</AccountId>
        <AccountType/>
      </UserInfo>
      <UserInfo>
        <DisplayName>Pallavi Lokesh</DisplayName>
        <AccountId>4405</AccountId>
        <AccountType/>
      </UserInfo>
      <UserInfo>
        <DisplayName>Josefin Svendal</DisplayName>
        <AccountId>4387</AccountId>
        <AccountType/>
      </UserInfo>
      <UserInfo>
        <DisplayName>Laura Anttolainen</DisplayName>
        <AccountId>1684</AccountId>
        <AccountType/>
      </UserInfo>
      <UserInfo>
        <DisplayName>Servaas Venter</DisplayName>
        <AccountId>4399</AccountId>
        <AccountType/>
      </UserInfo>
      <UserInfo>
        <DisplayName>Torrie Reilly</DisplayName>
        <AccountId>4396</AccountId>
        <AccountType/>
      </UserInfo>
      <UserInfo>
        <DisplayName>John Porcaro (SYNAXIS CORPORATION)</DisplayName>
        <AccountId>4391</AccountId>
        <AccountType/>
      </UserInfo>
      <UserInfo>
        <DisplayName>Eric Moneyang</DisplayName>
        <AccountId>562</AccountId>
        <AccountType/>
      </UserInfo>
      <UserInfo>
        <DisplayName>Ninad Doshi</DisplayName>
        <AccountId>4394</AccountId>
        <AccountType/>
      </UserInfo>
      <UserInfo>
        <DisplayName>Shinji Kobayashi (GBB)</DisplayName>
        <AccountId>4389</AccountId>
        <AccountType/>
      </UserInfo>
      <UserInfo>
        <DisplayName>Yorick Docter</DisplayName>
        <AccountId>4393</AccountId>
        <AccountType/>
      </UserInfo>
      <UserInfo>
        <DisplayName>Sela Gu</DisplayName>
        <AccountId>3574</AccountId>
        <AccountType/>
      </UserInfo>
      <UserInfo>
        <DisplayName>Ray Tran</DisplayName>
        <AccountId>4390</AccountId>
        <AccountType/>
      </UserInfo>
      <UserInfo>
        <DisplayName>Jerome Balzac</DisplayName>
        <AccountId>4395</AccountId>
        <AccountType/>
      </UserInfo>
      <UserInfo>
        <DisplayName>Mitchell Fliss</DisplayName>
        <AccountId>4381</AccountId>
        <AccountType/>
      </UserInfo>
      <UserInfo>
        <DisplayName>Asif Shaikh</DisplayName>
        <AccountId>4382</AccountId>
        <AccountType/>
      </UserInfo>
      <UserInfo>
        <DisplayName>Umme Salma</DisplayName>
        <AccountId>4383</AccountId>
        <AccountType/>
      </UserInfo>
      <UserInfo>
        <DisplayName>Pablo Braconi</DisplayName>
        <AccountId>1615</AccountId>
        <AccountType/>
      </UserInfo>
      <UserInfo>
        <DisplayName>Deanna Miller</DisplayName>
        <AccountId>4384</AccountId>
        <AccountType/>
      </UserInfo>
      <UserInfo>
        <DisplayName>Scott Francis</DisplayName>
        <AccountId>4386</AccountId>
        <AccountType/>
      </UserInfo>
      <UserInfo>
        <DisplayName>Nathalie Kaviani</DisplayName>
        <AccountId>4401</AccountId>
        <AccountType/>
      </UserInfo>
      <UserInfo>
        <DisplayName>Swati Trehan</DisplayName>
        <AccountId>4388</AccountId>
        <AccountType/>
      </UserInfo>
      <UserInfo>
        <DisplayName>Lasse Husgafvel</DisplayName>
        <AccountId>4392</AccountId>
        <AccountType/>
      </UserInfo>
      <UserInfo>
        <DisplayName>Dilip Kumar P</DisplayName>
        <AccountId>4397</AccountId>
        <AccountType/>
      </UserInfo>
      <UserInfo>
        <DisplayName>Farah Mokdad</DisplayName>
        <AccountId>4400</AccountId>
        <AccountType/>
      </UserInfo>
      <UserInfo>
        <DisplayName>Kelly Johnson</DisplayName>
        <AccountId>4403</AccountId>
        <AccountType/>
      </UserInfo>
      <UserInfo>
        <DisplayName>Chris Lloyd</DisplayName>
        <AccountId>4407</AccountId>
        <AccountType/>
      </UserInfo>
      <UserInfo>
        <DisplayName>POTTEPALEM SAIKUMAR (LTIMINDTREE LIMITED)</DisplayName>
        <AccountId>4404</AccountId>
        <AccountType/>
      </UserInfo>
      <UserInfo>
        <DisplayName>Matt Mosteller (International Supplier)</DisplayName>
        <AccountId>4412</AccountId>
        <AccountType/>
      </UserInfo>
      <UserInfo>
        <DisplayName>Dave Williams (Agents)</DisplayName>
        <AccountId>4410</AccountId>
        <AccountType/>
      </UserInfo>
      <UserInfo>
        <DisplayName>Sarah Arnold</DisplayName>
        <AccountId>4409</AccountId>
        <AccountType/>
      </UserInfo>
      <UserInfo>
        <DisplayName>Michael Ameel</DisplayName>
        <AccountId>4413</AccountId>
        <AccountType/>
      </UserInfo>
      <UserInfo>
        <DisplayName>Payal Mehra</DisplayName>
        <AccountId>4411</AccountId>
        <AccountType/>
      </UserInfo>
      <UserInfo>
        <DisplayName>Leen Hijazi</DisplayName>
        <AccountId>4414</AccountId>
        <AccountType/>
      </UserInfo>
      <UserInfo>
        <DisplayName>Mukund Bhoovaraghavan</DisplayName>
        <AccountId>4417</AccountId>
        <AccountType/>
      </UserInfo>
      <UserInfo>
        <DisplayName>Sarah Arabi</DisplayName>
        <AccountId>4415</AccountId>
        <AccountType/>
      </UserInfo>
      <UserInfo>
        <DisplayName>Elvira Bagaric</DisplayName>
        <AccountId>4416</AccountId>
        <AccountType/>
      </UserInfo>
      <UserInfo>
        <DisplayName>Liliana Panic (Insight Global LLC)</DisplayName>
        <AccountId>4418</AccountId>
        <AccountType/>
      </UserInfo>
    </SharedWithUsers>
    <lcf76f155ced4ddcb4097134ff3c332f xmlns="324d2b90-11f2-4fdf-990a-54fa46247cf8">
      <Terms xmlns="http://schemas.microsoft.com/office/infopath/2007/PartnerControls"/>
    </lcf76f155ced4ddcb4097134ff3c332f>
    <MCpostdate xmlns="324d2b90-11f2-4fdf-990a-54fa46247cf8" xsi:nil="true"/>
    <Recipients xmlns="324d2b90-11f2-4fdf-990a-54fa46247cf8" xsi:nil="true"/>
    <TaxCatchAll xmlns="b817b00b-f121-400f-976b-40959b1c7d14" xsi:nil="true"/>
    <MCpostID xmlns="324d2b90-11f2-4fdf-990a-54fa46247cf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9CAE49-9D33-4F83-80E4-54AEC62169F0}">
  <ds:schemaRefs>
    <ds:schemaRef ds:uri="http://schemas.microsoft.com/sharepoint/v3/contenttype/forms"/>
  </ds:schemaRefs>
</ds:datastoreItem>
</file>

<file path=customXml/itemProps2.xml><?xml version="1.0" encoding="utf-8"?>
<ds:datastoreItem xmlns:ds="http://schemas.openxmlformats.org/officeDocument/2006/customXml" ds:itemID="{02658ABD-E886-4B3C-84D4-7EA66CC5E247}">
  <ds:schemaRefs>
    <ds:schemaRef ds:uri="http://purl.org/dc/terms/"/>
    <ds:schemaRef ds:uri="324d2b90-11f2-4fdf-990a-54fa46247cf8"/>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b817b00b-f121-400f-976b-40959b1c7d14"/>
    <ds:schemaRef ds:uri="http://schemas.microsoft.com/sharepoint/v3"/>
    <ds:schemaRef ds:uri="http://www.w3.org/XML/1998/namespace"/>
  </ds:schemaRefs>
</ds:datastoreItem>
</file>

<file path=customXml/itemProps3.xml><?xml version="1.0" encoding="utf-8"?>
<ds:datastoreItem xmlns:ds="http://schemas.openxmlformats.org/officeDocument/2006/customXml" ds:itemID="{17874E61-7544-4206-8360-D6092D710F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4d2b90-11f2-4fdf-990a-54fa46247cf8"/>
    <ds:schemaRef ds:uri="b817b00b-f121-400f-976b-40959b1c7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2519</Words>
  <Application>Microsoft Office PowerPoint</Application>
  <PresentationFormat>Widescreen</PresentationFormat>
  <Paragraphs>164</Paragraphs>
  <Slides>15</Slides>
  <Notes>15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Segoe UI</vt:lpstr>
      <vt:lpstr>Segoe UI Semibold</vt:lpstr>
      <vt:lpstr>Wingdings</vt:lpstr>
      <vt:lpstr>LIGHT MODE</vt:lpstr>
      <vt:lpstr>Get started with Microsoft 365 Copilot Chat in Excel</vt:lpstr>
      <vt:lpstr>Copilot Chat in Excel</vt:lpstr>
      <vt:lpstr>Starting a Copilot Chat in Excel</vt:lpstr>
      <vt:lpstr>Copilot Chat in Excel response</vt:lpstr>
      <vt:lpstr>My Chat pane doesn’t look like the picture</vt:lpstr>
      <vt:lpstr>Copilot Chat in Excel demo open file reference</vt:lpstr>
      <vt:lpstr>Copilot Chat in Excel demo additional file access</vt:lpstr>
      <vt:lpstr>Getting started</vt:lpstr>
      <vt:lpstr>Tip: use multi-turn</vt:lpstr>
      <vt:lpstr>Tip: Ask “why” and “how” questions</vt:lpstr>
      <vt:lpstr>Ask questions about Excel </vt:lpstr>
      <vt:lpstr>Ask questions about Excel (continued)</vt:lpstr>
      <vt:lpstr>Formulas: Writing, explaining, and asking questions</vt:lpstr>
      <vt:lpstr>Formula help (continued)</vt:lpstr>
      <vt:lpstr>Summarize a column of text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2025-09-12T15:23:13Z</dcterms:created>
  <dcterms:modified xsi:type="dcterms:W3CDTF">2025-09-12T19:26:22Z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SetDate">
    <vt:lpwstr>2024-02-27T22:13:08Z</vt:lpwstr>
  </property>
  <property fmtid="{D5CDD505-2E9C-101B-9397-08002B2CF9AE}" pid="3" name="MSIP_Label_f42aa342-8706-4288-bd11-ebb85995028c_ContentBits">
    <vt:lpwstr>0</vt:lpwstr>
  </property>
  <property fmtid="{D5CDD505-2E9C-101B-9397-08002B2CF9AE}" pid="4" name="MediaServiceImageTags">
    <vt:lpwstr/>
  </property>
  <property fmtid="{D5CDD505-2E9C-101B-9397-08002B2CF9AE}" pid="5" name="MSIP_Label_f42aa342-8706-4288-bd11-ebb85995028c_ActionId">
    <vt:lpwstr>b119bb74-10e8-41bb-8974-fe16335588e8</vt:lpwstr>
  </property>
  <property fmtid="{D5CDD505-2E9C-101B-9397-08002B2CF9AE}" pid="6" name="MSIP_Label_f42aa342-8706-4288-bd11-ebb85995028c_Name">
    <vt:lpwstr>Internal</vt:lpwstr>
  </property>
  <property fmtid="{D5CDD505-2E9C-101B-9397-08002B2CF9AE}" pid="7" name="AuthorIds_UIVersion_512">
    <vt:lpwstr>12</vt:lpwstr>
  </property>
  <property fmtid="{D5CDD505-2E9C-101B-9397-08002B2CF9AE}" pid="8" name="ContentTypeId">
    <vt:lpwstr>0x010100CAB4D63BEF6CE74A98DE71B79A4EFA2E</vt:lpwstr>
  </property>
  <property fmtid="{D5CDD505-2E9C-101B-9397-08002B2CF9AE}" pid="9" name="TemplateUrl">
    <vt:lpwstr/>
  </property>
  <property fmtid="{D5CDD505-2E9C-101B-9397-08002B2CF9AE}" pid="10" name="xd_ProgID">
    <vt:lpwstr/>
  </property>
  <property fmtid="{D5CDD505-2E9C-101B-9397-08002B2CF9AE}" pid="11" name="AuthorIds_UIVersion_3584">
    <vt:lpwstr>12</vt:lpwstr>
  </property>
  <property fmtid="{D5CDD505-2E9C-101B-9397-08002B2CF9AE}" pid="12" name="MSIP_Label_f42aa342-8706-4288-bd11-ebb85995028c_Enabled">
    <vt:lpwstr>true</vt:lpwstr>
  </property>
  <property fmtid="{D5CDD505-2E9C-101B-9397-08002B2CF9AE}" pid="13" name="_ExtendedDescription">
    <vt:lpwstr/>
  </property>
  <property fmtid="{D5CDD505-2E9C-101B-9397-08002B2CF9AE}" pid="14" name="Order">
    <vt:lpwstr>8200.00000000000</vt:lpwstr>
  </property>
  <property fmtid="{D5CDD505-2E9C-101B-9397-08002B2CF9AE}" pid="15" name="ComplianceAssetId">
    <vt:lpwstr/>
  </property>
  <property fmtid="{D5CDD505-2E9C-101B-9397-08002B2CF9AE}" pid="16" name="AuthorIds_UIVersion_41472">
    <vt:lpwstr>12</vt:lpwstr>
  </property>
  <property fmtid="{D5CDD505-2E9C-101B-9397-08002B2CF9AE}" pid="17" name="MSIP_Label_f42aa342-8706-4288-bd11-ebb85995028c_Method">
    <vt:lpwstr>Standard</vt:lpwstr>
  </property>
  <property fmtid="{D5CDD505-2E9C-101B-9397-08002B2CF9AE}" pid="18" name="xd_Signature">
    <vt:lpwstr/>
  </property>
  <property fmtid="{D5CDD505-2E9C-101B-9397-08002B2CF9AE}" pid="19" name="MSIP_Label_f42aa342-8706-4288-bd11-ebb85995028c_SiteId">
    <vt:lpwstr>a5a9530b-9623-4712-8f71-f7cb8dfe5b51</vt:lpwstr>
  </property>
  <property fmtid="{D5CDD505-2E9C-101B-9397-08002B2CF9AE}" pid="20" name="TriggerFlowInfo">
    <vt:lpwstr/>
  </property>
</Properties>
</file>