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2_CCE7E7B.xml" ContentType="application/vnd.ms-powerpoint.comments+xml"/>
  <Override PartName="/ppt/notesSlides/notesSlide12.xml" ContentType="application/vnd.openxmlformats-officedocument.presentationml.notesSlide+xml"/>
  <Override PartName="/ppt/comments/modernComment_11D_2AE872DA.xml" ContentType="application/vnd.ms-powerpoint.comments+xml"/>
  <Override PartName="/ppt/notesSlides/notesSlide13.xml" ContentType="application/vnd.openxmlformats-officedocument.presentationml.notesSlide+xml"/>
  <Override PartName="/ppt/comments/modernComment_10C_EB263D02.xml" ContentType="application/vnd.ms-powerpoint.comments+xml"/>
  <Override PartName="/ppt/comments/modernComment_10E_96E30579.xml" ContentType="application/vnd.ms-powerpoint.comments+xml"/>
  <Override PartName="/ppt/notesSlides/notesSlide14.xml" ContentType="application/vnd.openxmlformats-officedocument.presentationml.notesSlide+xml"/>
  <Override PartName="/ppt/comments/modernComment_10F_A64CEEC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2_2D66957E.xml" ContentType="application/vnd.ms-powerpoint.comments+xml"/>
  <Override PartName="/ppt/notesSlides/notesSlide19.xml" ContentType="application/vnd.openxmlformats-officedocument.presentationml.notesSlide+xml"/>
  <Override PartName="/ppt/comments/modernComment_10A_883F0A4E.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98384" r:id="rId4"/>
  </p:sldMasterIdLst>
  <p:notesMasterIdLst>
    <p:notesMasterId r:id="rId46"/>
  </p:notesMasterIdLst>
  <p:handoutMasterIdLst>
    <p:handoutMasterId r:id="rId47"/>
  </p:handoutMasterIdLst>
  <p:sldIdLst>
    <p:sldId id="2147479558" r:id="rId5"/>
    <p:sldId id="2147483646" r:id="rId6"/>
    <p:sldId id="258" r:id="rId7"/>
    <p:sldId id="257" r:id="rId8"/>
    <p:sldId id="2147483647" r:id="rId9"/>
    <p:sldId id="2147483642" r:id="rId10"/>
    <p:sldId id="259" r:id="rId11"/>
    <p:sldId id="269" r:id="rId12"/>
    <p:sldId id="256" r:id="rId13"/>
    <p:sldId id="273" r:id="rId14"/>
    <p:sldId id="260" r:id="rId15"/>
    <p:sldId id="261" r:id="rId16"/>
    <p:sldId id="262" r:id="rId17"/>
    <p:sldId id="263" r:id="rId18"/>
    <p:sldId id="287" r:id="rId19"/>
    <p:sldId id="288" r:id="rId20"/>
    <p:sldId id="289" r:id="rId21"/>
    <p:sldId id="290" r:id="rId22"/>
    <p:sldId id="291" r:id="rId23"/>
    <p:sldId id="286" r:id="rId24"/>
    <p:sldId id="265" r:id="rId25"/>
    <p:sldId id="283" r:id="rId26"/>
    <p:sldId id="284" r:id="rId27"/>
    <p:sldId id="285" r:id="rId28"/>
    <p:sldId id="268" r:id="rId29"/>
    <p:sldId id="270" r:id="rId30"/>
    <p:sldId id="271" r:id="rId31"/>
    <p:sldId id="272" r:id="rId32"/>
    <p:sldId id="281" r:id="rId33"/>
    <p:sldId id="275" r:id="rId34"/>
    <p:sldId id="278" r:id="rId35"/>
    <p:sldId id="277" r:id="rId36"/>
    <p:sldId id="274" r:id="rId37"/>
    <p:sldId id="279" r:id="rId38"/>
    <p:sldId id="264" r:id="rId39"/>
    <p:sldId id="266" r:id="rId40"/>
    <p:sldId id="267" r:id="rId41"/>
    <p:sldId id="282" r:id="rId42"/>
    <p:sldId id="276" r:id="rId43"/>
    <p:sldId id="2147481022" r:id="rId44"/>
    <p:sldId id="214748102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C7BFF218-DC71-47DD-9C14-81BF18690AFE}">
          <p14:sldIdLst>
            <p14:sldId id="2147479558"/>
            <p14:sldId id="2147483646"/>
          </p14:sldIdLst>
        </p14:section>
        <p14:section name="How it works" id="{4B3F1051-FBFB-4738-BAB1-310D537B6F71}">
          <p14:sldIdLst>
            <p14:sldId id="258"/>
            <p14:sldId id="257"/>
            <p14:sldId id="2147483647"/>
          </p14:sldIdLst>
        </p14:section>
        <p14:section name="Optimize Copilot for common scenarios" id="{AE9FF434-B7E8-46FB-BE83-0F318F136626}">
          <p14:sldIdLst>
            <p14:sldId id="2147483642"/>
            <p14:sldId id="259"/>
            <p14:sldId id="269"/>
            <p14:sldId id="256"/>
            <p14:sldId id="273"/>
            <p14:sldId id="260"/>
            <p14:sldId id="261"/>
            <p14:sldId id="262"/>
          </p14:sldIdLst>
        </p14:section>
        <p14:section name="Copilot in meetings" id="{6682670A-1E96-4500-AB1A-51E2C081BC56}">
          <p14:sldIdLst>
            <p14:sldId id="263"/>
            <p14:sldId id="287"/>
            <p14:sldId id="288"/>
            <p14:sldId id="289"/>
            <p14:sldId id="290"/>
            <p14:sldId id="291"/>
          </p14:sldIdLst>
        </p14:section>
        <p14:section name="Copilot in Teams Phone" id="{DBA22764-4C40-4CF3-9324-7B961B26965E}">
          <p14:sldIdLst>
            <p14:sldId id="286"/>
            <p14:sldId id="265"/>
            <p14:sldId id="283"/>
            <p14:sldId id="284"/>
            <p14:sldId id="285"/>
            <p14:sldId id="268"/>
          </p14:sldIdLst>
        </p14:section>
        <p14:section name="Copilot in chats" id="{9890ACE7-D82F-491F-9D3B-60A2E2804ECF}">
          <p14:sldIdLst>
            <p14:sldId id="270"/>
            <p14:sldId id="271"/>
            <p14:sldId id="272"/>
            <p14:sldId id="281"/>
            <p14:sldId id="275"/>
            <p14:sldId id="278"/>
          </p14:sldIdLst>
        </p14:section>
        <p14:section name="Copilot in channels" id="{EB28EF4B-7CB1-4EBA-838D-DBDE3CBA3C49}">
          <p14:sldIdLst>
            <p14:sldId id="277"/>
            <p14:sldId id="274"/>
            <p14:sldId id="279"/>
          </p14:sldIdLst>
        </p14:section>
        <p14:section name="Ensuring high quality responses" id="{E5FD9AA4-C0AA-48B2-B570-17C94EE8D0C3}">
          <p14:sldIdLst>
            <p14:sldId id="264"/>
            <p14:sldId id="266"/>
            <p14:sldId id="267"/>
            <p14:sldId id="282"/>
          </p14:sldIdLst>
        </p14:section>
        <p14:section name="Continue learning" id="{38F1B686-2535-4EB4-9016-1A670A802618}">
          <p14:sldIdLst>
            <p14:sldId id="276"/>
            <p14:sldId id="2147481022"/>
            <p14:sldId id="21474810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6FF"/>
    <a:srgbClr val="E7E5E0"/>
    <a:srgbClr val="EBEBEB"/>
    <a:srgbClr val="00589A"/>
    <a:srgbClr val="A6D7EE"/>
    <a:srgbClr val="FFFFFF"/>
    <a:srgbClr val="F7F7F7"/>
    <a:srgbClr val="F1F1F1"/>
    <a:srgbClr val="A0CDE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32792-6F94-D946-E0A7-9BEC2C5C3A45}" v="1" dt="2025-07-17T12:38:01.602"/>
    <p1510:client id="{933C1CA9-5E5E-408E-89B5-A02B1EEEA58B}" v="14" dt="2025-07-17T12:33:50.543"/>
    <p1510:client id="{BE1D0BD7-B094-3F9E-9F08-3700EFDB108F}" v="11" dt="2025-07-17T23:11:07.621"/>
    <p1510:client id="{D61C9AF7-C78E-47C5-8A8F-DCE9DD4F0B84}" v="742" dt="2025-07-17T12:08:3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93" autoAdjust="0"/>
    <p:restoredTop sz="94660"/>
  </p:normalViewPr>
  <p:slideViewPr>
    <p:cSldViewPr snapToGrid="0">
      <p:cViewPr>
        <p:scale>
          <a:sx n="75" d="100"/>
          <a:sy n="75" d="100"/>
        </p:scale>
        <p:origin x="3198" y="15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0A_883F0A4E.xml><?xml version="1.0" encoding="utf-8"?>
<p188:cmLst xmlns:a="http://schemas.openxmlformats.org/drawingml/2006/main" xmlns:r="http://schemas.openxmlformats.org/officeDocument/2006/relationships" xmlns:p188="http://schemas.microsoft.com/office/powerpoint/2018/8/main">
  <p188:cm id="{DBEE7588-A113-4409-8E60-9240243D266C}" authorId="{00000000-0000-0000-0000-000000000000}" created="2025-04-14T23:08:36.104">
    <ac:txMkLst xmlns:ac="http://schemas.microsoft.com/office/drawing/2013/main/command">
      <pc:docMk xmlns:pc="http://schemas.microsoft.com/office/powerpoint/2013/main/command"/>
      <pc:sldMk xmlns:pc="http://schemas.microsoft.com/office/powerpoint/2013/main/command" cId="2285832782" sldId="266"/>
      <ac:spMk id="2" creationId="{62563DD4-5275-1C22-E9A3-868CB645D5AE}"/>
      <ac:txMk cp="501" len="115">
        <ac:context len="954" hash="1721307157"/>
      </ac:txMk>
    </ac:txMkLst>
    <p188:pos x="9582276" y="1809258"/>
    <p188:replyLst>
      <p188:reply id="{FAD68D92-10CE-4AB2-B74C-71C030D1E5CA}" authorId="{00000000-0000-0000-0000-000000000000}" created="2025-06-04T16:16:20.286">
        <p188:txBody>
          <a:bodyPr/>
          <a:lstStyle/>
          <a:p>
            <a:r>
              <a:rPr lang="en-US"/>
              <a:t>[Mention was removed] </a:t>
            </a:r>
          </a:p>
        </p188:txBody>
      </p188:reply>
    </p188:replyLst>
    <p188:txBody>
      <a:bodyPr/>
      <a:lstStyle/>
      <a:p>
        <a:r>
          <a:rPr lang="en-US"/>
          <a:t>Update to “For multilingual meetings, translated recap and transcript available CY2025 Q2 in Public Preview, available in 9 languages [add support article link]”?
Check with Meera</a:t>
        </a:r>
      </a:p>
    </p188:txBody>
    <p188:extLst>
      <p:ext xmlns:p="http://schemas.openxmlformats.org/presentationml/2006/main" uri="{5BB2D875-25FF-4072-B9AC-8F64D62656EB}">
        <p228:taskDetails xmlns:p228="http://schemas.microsoft.com/office/powerpoint/2022/08/main">
          <p228:history/>
        </p228:taskDetails>
      </p:ext>
    </p188:extLst>
  </p188:cm>
  <p188:cm id="{F0D8042E-F342-4674-A7FA-9A4CB2462BD4}" authorId="{00000000-0000-0000-0000-000000000000}" created="2025-06-04T16:17:27.435">
    <ac:deMkLst xmlns:ac="http://schemas.microsoft.com/office/drawing/2013/main/command">
      <pc:docMk xmlns:pc="http://schemas.microsoft.com/office/powerpoint/2013/main/command"/>
      <pc:sldMk xmlns:pc="http://schemas.microsoft.com/office/powerpoint/2013/main/command" cId="2285832782" sldId="266"/>
      <ac:spMk id="2" creationId="{62563DD4-5275-1C22-E9A3-868CB645D5AE}"/>
    </ac:deMkLst>
    <p188:txBody>
      <a:bodyPr/>
      <a:lstStyle/>
      <a:p>
        <a:r>
          <a:rPr lang="en-US"/>
          <a:t>[Mention was removed] [Mention was removed] Hello! This section/content was created before I joined the team - In updating it, could you confirm it’s accuracy or adjust statements if outdated? Thank you!</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C_EB263D02.xml><?xml version="1.0" encoding="utf-8"?>
<p188:cmLst xmlns:a="http://schemas.openxmlformats.org/drawingml/2006/main" xmlns:r="http://schemas.openxmlformats.org/officeDocument/2006/relationships" xmlns:p188="http://schemas.microsoft.com/office/powerpoint/2018/8/main">
  <p188:cm id="{EB1637D3-1705-403A-8307-1ECF6BD4E530}" authorId="{00000000-0000-0000-0000-000000000000}" created="2025-06-17T22:13:43.156">
    <pc:sldMkLst xmlns:pc="http://schemas.microsoft.com/office/powerpoint/2013/main/command">
      <pc:docMk/>
      <pc:sldMk cId="3945151746" sldId="268"/>
    </pc:sldMkLst>
    <p188:txBody>
      <a:bodyPr/>
      <a:lstStyle/>
      <a:p>
        <a:r>
          <a:rPr lang="en-US"/>
          <a:t>Made a couple tweaks and otherwise this one looks great</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E_96E30579.xml><?xml version="1.0" encoding="utf-8"?>
<p188:cmLst xmlns:a="http://schemas.openxmlformats.org/drawingml/2006/main" xmlns:r="http://schemas.openxmlformats.org/officeDocument/2006/relationships" xmlns:p188="http://schemas.microsoft.com/office/powerpoint/2018/8/main">
  <p188:cm id="{D1F5CA40-683D-4ED6-A16A-A73B6D863A48}" authorId="{00000000-0000-0000-0000-000000000000}" created="2025-06-04T16:15:26.942">
    <pc:sldMkLst xmlns:pc="http://schemas.microsoft.com/office/powerpoint/2013/main/command">
      <pc:docMk/>
      <pc:sldMk cId="2531460473" sldId="270"/>
    </pc:sldMkLst>
    <p188:txBody>
      <a:bodyPr/>
      <a:lstStyle/>
      <a:p>
        <a:r>
          <a:rPr lang="en-US"/>
          <a:t>[Mention was removed] Hello! For this Getting Started with Copilot in Teams guide, could you review the chat and channels section?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F_A64CEEC4.xml><?xml version="1.0" encoding="utf-8"?>
<p188:cmLst xmlns:a="http://schemas.openxmlformats.org/drawingml/2006/main" xmlns:r="http://schemas.openxmlformats.org/officeDocument/2006/relationships" xmlns:p188="http://schemas.microsoft.com/office/powerpoint/2018/8/main">
  <p188:cm id="{93F7F50F-9B3F-45A7-A348-7B3DBE752239}" authorId="{00000000-0000-0000-0000-000000000000}" created="2025-05-08T22:30:06.251">
    <pc:sldMkLst xmlns:pc="http://schemas.microsoft.com/office/powerpoint/2013/main/command">
      <pc:docMk/>
      <pc:sldMk cId="2790059716" sldId="271"/>
    </pc:sldMkLst>
    <p188:txBody>
      <a:bodyPr/>
      <a:lstStyle/>
      <a:p>
        <a:r>
          <a:rPr lang="en-US"/>
          <a:t>Will this be coming to channels soon?</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12_2D66957E.xml><?xml version="1.0" encoding="utf-8"?>
<p188:cmLst xmlns:a="http://schemas.openxmlformats.org/drawingml/2006/main" xmlns:r="http://schemas.openxmlformats.org/officeDocument/2006/relationships" xmlns:p188="http://schemas.microsoft.com/office/powerpoint/2018/8/main">
  <p188:cm id="{56FF45D7-01E0-4DEF-A9FE-D5F58F2200CB}" authorId="{00000000-0000-0000-0000-000000000000}" created="2025-05-08T22:38:17.202">
    <pc:sldMkLst xmlns:pc="http://schemas.microsoft.com/office/powerpoint/2013/main/command">
      <pc:docMk/>
      <pc:sldMk cId="761697662" sldId="274"/>
    </pc:sldMkLst>
    <p188:txBody>
      <a:bodyPr/>
      <a:lstStyle/>
      <a:p>
        <a:r>
          <a:rPr lang="en-US"/>
          <a:t>Not sure why I don’t see this in my channels.. Did we update?</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1D_2AE872DA.xml><?xml version="1.0" encoding="utf-8"?>
<p188:cmLst xmlns:a="http://schemas.openxmlformats.org/drawingml/2006/main" xmlns:r="http://schemas.openxmlformats.org/officeDocument/2006/relationships" xmlns:p188="http://schemas.microsoft.com/office/powerpoint/2018/8/main">
  <p188:cm id="{7040AA28-5A66-4CBF-9369-A4B5302F676D}" authorId="{00000000-0000-0000-0000-000000000000}" status="resolved" created="2025-06-05T22:34:27.210">
    <pc:sldMkLst xmlns:pc="http://schemas.microsoft.com/office/powerpoint/2013/main/command">
      <pc:docMk/>
      <pc:sldMk cId="719876826" sldId="285"/>
    </pc:sldMkLst>
    <p188:txBody>
      <a:bodyPr/>
      <a:lstStyle/>
      <a:p>
        <a:r>
          <a:rPr lang="en-US"/>
          <a:t>[Mention was removed] , slide looks good. Here is a link to the folder with gif file,
https://microsoft.sharepoint.com/:f:/t/PCCMarketing/EtPU0yimX7RJg_3Pt0lUTecBxhbHCQf26Z6938Gbe4aFDQ?e=E21YbO</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22_CCE7E7B.xml><?xml version="1.0" encoding="utf-8"?>
<p188:cmLst xmlns:a="http://schemas.openxmlformats.org/drawingml/2006/main" xmlns:r="http://schemas.openxmlformats.org/officeDocument/2006/relationships" xmlns:p188="http://schemas.microsoft.com/office/powerpoint/2018/8/main">
  <p188:cm id="{AAA7F11F-5F10-4B25-916F-82A0F0E137E9}" authorId="{00000000-0000-0000-0000-000000000000}" status="resolved" created="2025-06-10T18:59:37.199">
    <ac:deMkLst xmlns:ac="http://schemas.microsoft.com/office/drawing/2013/main/command">
      <pc:docMk xmlns:pc="http://schemas.microsoft.com/office/powerpoint/2013/main/command"/>
      <pc:sldMk xmlns:pc="http://schemas.microsoft.com/office/powerpoint/2013/main/command" cId="214859387" sldId="290"/>
      <ac:picMk id="8" creationId="{043C471B-6F2F-8B9D-CD24-84580483E64A}"/>
    </ac:deMkLst>
    <p188:replyLst>
      <p188:reply id="{B1F3A75E-9B53-E64D-830B-41FB0AB709A4}" authorId="{00000000-0000-0000-0000-000000000000}" created="2025-06-10T22:33:40.020">
        <p188:txBody>
          <a:bodyPr/>
          <a:lstStyle/>
          <a:p>
            <a:r>
              <a:rPr lang="en-US"/>
              <a:t>Added in recap as I see it from accessed from the recap chiclet in chat post meeting or accessed from M365 calendar</a:t>
            </a:r>
          </a:p>
        </p188:txBody>
      </p188:reply>
      <p188:reply id="{9A1D73B3-2270-41C2-A0D2-6E6E922D6558}" authorId="{00000000-0000-0000-0000-000000000000}" created="2025-06-11T23:22:29.886">
        <p188:txBody>
          <a:bodyPr/>
          <a:lstStyle/>
          <a:p>
            <a:r>
              <a:rPr lang="en-US"/>
              <a:t>Thank you so much!</a:t>
            </a:r>
          </a:p>
        </p188:txBody>
      </p188:reply>
    </p188:replyLst>
    <p188:txBody>
      <a:bodyPr/>
      <a:lstStyle/>
      <a:p>
        <a:r>
          <a:rPr lang="en-US"/>
          <a:t>[Mention was removed] I grabbed this screenshot from support page but it may not be most accurate. Could you replace if so?</a:t>
        </a:r>
      </a:p>
    </p188:txBody>
    <p188:extLst>
      <p:ext xmlns:p="http://schemas.openxmlformats.org/presentationml/2006/main" uri="{5BB2D875-25FF-4072-B9AC-8F64D62656EB}">
        <p228:taskDetails xmlns:p228="http://schemas.microsoft.com/office/powerpoint/2022/08/main">
          <p228:history/>
        </p228:taskDetails>
      </p:ext>
      <p:ext xmlns:p="http://schemas.openxmlformats.org/presentationml/2006/main" uri="{57CB4572-C831-44C2-8A1C-0ADB6CCDFE69}">
        <p223:reactions xmlns:p223="http://schemas.microsoft.com/office/powerpoint/2022/03/main">
          <p223:rxn type="👍">
            <p223:instance time="2025-06-10T20:10:05.696" authorId="{00000000-0000-0000-0000-000000000000}"/>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7/29/2025</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34C0-727A-02DE-4179-E4B825EA1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5F3FD-14A1-89FD-3691-01AB8552C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E9418-1761-4A71-CB8A-EEB5367333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D72E98-A38C-E027-7143-906A53E00FAF}"/>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4003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45A8-12EE-BD6B-C6A0-9BA89B1E2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FFD6F-04A5-B5F3-DAA8-BB11A367D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9830C-EBC9-D27D-E842-FCC3A08ED3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55D41A-2BA8-212B-D745-0FF09A5E54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12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32772-B667-14AF-0D72-A713738DE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2AFA5-915F-4EA4-D865-FF7C71C1E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55E38-E5A7-7D83-FE72-20F7561A92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B4EDC-4E9A-937E-E2E3-AE75E2A21CDF}"/>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10222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2282D-B042-24C4-CF08-349F4AAFD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7A401-C502-81C3-D450-33ED0BD80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72B72-65F4-8065-67E1-AB27A6FDDB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BE0568-FA53-D1CF-B488-778D11F2023B}"/>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665410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2F43AC-C579-4519-988E-910819434F4E}" type="slidenum">
              <a:rPr lang="en-US" smtClean="0"/>
              <a:t>25</a:t>
            </a:fld>
            <a:endParaRPr lang="en-US"/>
          </a:p>
        </p:txBody>
      </p:sp>
    </p:spTree>
    <p:extLst>
      <p:ext uri="{BB962C8B-B14F-4D97-AF65-F5344CB8AC3E}">
        <p14:creationId xmlns:p14="http://schemas.microsoft.com/office/powerpoint/2010/main" val="3878577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B63C0-8A6B-4639-1C53-A2F6D43B6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CC300-47AA-7FD2-1333-9B360A93B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EE582-F0DB-E69D-CEBB-5DB63CE4EB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FAC8D1-31D3-1287-A71E-224212AD44EE}"/>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47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6421-575D-703C-D20C-888C323B9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2925F-4D00-7C43-E1B1-5CC610C52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3FA79-49F6-66DB-2D0C-0912450AA85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99ECB6C-DD9A-2481-B2D4-595BAC9173A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E8FDF21-E76F-5471-0C1A-3E0B1B9483F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B6361164-B8DA-2D85-395E-AA01D291B07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2025-07-29 1:22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724F942-92DC-6049-42E1-DFD5A33EE77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909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54164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06EDE-3CB6-1D11-D2F5-08210B038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3539C-FBA5-C55E-43A2-AAAA52710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AF314-8571-9B87-2404-36271B27030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BC3DB59-BA83-448F-678D-A07B7B8102D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34BF4B0-D45B-8F32-8CAA-8F1B0968D74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51FBCDBC-1D11-533E-29A8-A26AE18135C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2025-07-29 1:22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B205902-B68A-BAD0-EE35-54F91F7D614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3497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2F920-670D-351C-5B85-AD1E63830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F7F32-E483-3D89-1A18-41962F1F9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C7E06-CBA8-CF72-E4B0-384D770580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BD05E2-649D-9331-B2D7-97665FC933D7}"/>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938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55B84-C068-AAEF-4995-47A4BB0F2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E8D4F-20B7-4480-3E0E-036D7D915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80093-B793-1073-9508-1741D208ED4F}"/>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4E6F770-86D4-B05F-3A63-0F5B81FB67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0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70BAF-0867-4F9E-5D3A-FA352576D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B1868-3C19-7B72-B084-A58921B1D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90429-0F07-C777-0046-6D2D0266DA15}"/>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884D75EA-B812-380B-D19E-1AF95384E0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697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FD9B8-CC68-1D02-D532-5C528E279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0275F-AB73-8292-3E34-77433F845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C9FED-7B11-A4FC-7DF1-6E29D9ECDEF2}"/>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D2EC0E0-0691-EE9E-BCB1-CADFBD2651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965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EEAF1-0DDC-CFB5-F30D-CDAF294BF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40BAE-A650-8B9D-0BB6-FC0019B2B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ECE3F-2EC7-0CB3-AF3F-BE927EFE1C3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ABF550AB-15E8-AA00-CDCC-FC0D95998E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1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6F135-AD53-A68B-5F84-C48E9B9A5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FD99C-54C3-5EB3-B501-64E51B890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06845-BDCB-02FE-67BA-9EE602AFD9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155683-5E3E-72D8-774C-661C62B35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9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D6740-9E1B-E3D0-6B1F-96DEB56E4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6E79B-9E2E-3B97-B841-742EB7A92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4E8C8-5633-4DF0-B830-1D4C177ECE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5B333B-D980-7922-1218-9D74BFF7BD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60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BF52-B2F4-DF52-579E-7F8838678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49028-798D-1939-BEC3-34EFAC6E9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15A12-4954-C98E-783D-07782091C2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118887-306F-5F68-9D76-131A5D203D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88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9BECE-5F38-7CE2-A186-F1D5A4029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2716B-5F32-F901-5067-BD90F483E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CEB19-A366-CA37-DB7A-D4B747F073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712593-EFB1-ED87-2A4F-AE820C8F37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27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E75A-7344-B0C1-C419-7CD6C4C57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FA2CE-9FC0-7BF1-16E0-56C28AFD0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1F4D5-F2F4-643A-3655-5693E88E89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9CC215-A0CF-2928-8E44-8A0C8EC982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23266-6920-A7F8-BECE-F06309432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39A63-E90B-EA2B-0D1F-D4746AA45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D8760-1B87-CA2E-788F-E9E3E96649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05E819-15E6-F778-8402-23A14A88B9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84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34983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880849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14646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448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131301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2737963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59716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93479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924149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2243806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9457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0210196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968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46789049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57840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161637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492443"/>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98401" r:id="rId1"/>
    <p:sldLayoutId id="2147485688" r:id="rId2"/>
    <p:sldLayoutId id="2147485689" r:id="rId3"/>
    <p:sldLayoutId id="2147485690" r:id="rId4"/>
    <p:sldLayoutId id="2147485691" r:id="rId5"/>
    <p:sldLayoutId id="2147485692" r:id="rId6"/>
    <p:sldLayoutId id="2147485693" r:id="rId7"/>
    <p:sldLayoutId id="2147485694" r:id="rId8"/>
    <p:sldLayoutId id="2147485695" r:id="rId9"/>
    <p:sldLayoutId id="2147485696" r:id="rId10"/>
    <p:sldLayoutId id="2147485697" r:id="rId11"/>
    <p:sldLayoutId id="2147485698" r:id="rId12"/>
    <p:sldLayoutId id="2147485699" r:id="rId13"/>
    <p:sldLayoutId id="2147485700" r:id="rId14"/>
    <p:sldLayoutId id="2147485701" r:id="rId15"/>
    <p:sldLayoutId id="2147485702" r:id="rId16"/>
    <p:sldLayoutId id="2147498385" r:id="rId17"/>
    <p:sldLayoutId id="2147498386" r:id="rId18"/>
    <p:sldLayoutId id="2147498387" r:id="rId19"/>
    <p:sldLayoutId id="2147498388" r:id="rId20"/>
    <p:sldLayoutId id="2147498389" r:id="rId21"/>
    <p:sldLayoutId id="2147498390" r:id="rId22"/>
    <p:sldLayoutId id="2147498391" r:id="rId23"/>
    <p:sldLayoutId id="2147498392" r:id="rId24"/>
    <p:sldLayoutId id="2147498393" r:id="rId25"/>
    <p:sldLayoutId id="2147498394" r:id="rId26"/>
    <p:sldLayoutId id="2147498395" r:id="rId27"/>
    <p:sldLayoutId id="2147498396" r:id="rId28"/>
    <p:sldLayoutId id="2147498397" r:id="rId29"/>
    <p:sldLayoutId id="2147498398" r:id="rId30"/>
    <p:sldLayoutId id="2147498399" r:id="rId31"/>
  </p:sldLayoutIdLst>
  <p:transition>
    <p:fade/>
  </p:transition>
  <p:hf sldNum="0" hdr="0" dt="0"/>
  <p:txStyles>
    <p:titleStyle>
      <a:lvl1pPr algn="l" defTabSz="932742" rtl="0" eaLnBrk="1" latinLnBrk="0" hangingPunct="1">
        <a:lnSpc>
          <a:spcPct val="100000"/>
        </a:lnSpc>
        <a:spcBef>
          <a:spcPct val="0"/>
        </a:spcBef>
        <a:buNone/>
        <a:defRPr lang="en-US" sz="32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support.microsoft.com/office/use-microsoft-teams-intelligent-speakers-to-identify-in-room-participants-in-a-meeting-transcription-a075d6c0-30b3-44b9-b218-556a87fadc00#bkmk_setupvoiceprofi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22_CCE7E7B.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hyperlink" Target="https://support.microsoft.com/office/use-copilot-in-microsoft-teams-meetings-0bf9dd3c-96f7-44e2-8bb8-790bedf066b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microsoft.com/office/2017/04/relationships/track" Target="../media/track1.vtt"/></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microsoft.com/office/2017/04/relationships/track" Target="../media/track1.vtt"/><Relationship Id="rId4" Type="http://schemas.microsoft.com/office/2018/10/relationships/comments" Target="../comments/modernComment_11D_2AE872DA.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0C_EB263D02.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microsoft.com/office/2018/10/relationships/comments" Target="../comments/modernComment_10E_96E3057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0F_A64CEEC4.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microsoft.com/office/2017/04/relationships/track" Target="../media/track2.vtt"/><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12_2D66957E.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0A_883F0A4E.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support.microsoft.com/en-us/office/voice-isolation-in-microsoft-teams-calls-and-meetings-a9756ea9-4cec-44c4-aefb-6f5d17c89427" TargetMode="External"/><Relationship Id="rId4" Type="http://schemas.openxmlformats.org/officeDocument/2006/relationships/hyperlink" Target="https://support.microsoft.com/office/use-microsoft-teams-intelligent-speakers-to-identify-in-room-participants-in-a-meeting-transcription-a075d6c0-30b3-44b9-b218-556a87fadc0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microsoft.com/office/get-started-with-copilot-in-microsoft-teams-meetings-0bf9dd3c-96f7-44e2-8bb8-790bedf066b1" TargetMode="External"/><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hyperlink" Target="https://support.microsoft.com/office/frequently-asked-questions-about-copilot-in-microsoft-teams-e8737767-4087-4ae6-b1d8-10264152b05a" TargetMode="External"/><Relationship Id="rId4" Type="http://schemas.openxmlformats.org/officeDocument/2006/relationships/hyperlink" Target="https://support.microsoft.com/office/use-copilot-without-recording-a-teams-meeting-a59cb88c-0f6b-4a20-a47a-3a1c9a818bd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ka.ms/CopilotAcademy" TargetMode="External"/><Relationship Id="rId7" Type="http://schemas.openxmlformats.org/officeDocument/2006/relationships/hyperlink" Target="https://aka.ms/prompts" TargetMode="External"/><Relationship Id="rId2" Type="http://schemas.openxmlformats.org/officeDocument/2006/relationships/image" Target="../media/image37.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hyperlink" Target="https://aka.ms/copilotM365training"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B2-8wrF9Okc" TargetMode="External"/><Relationship Id="rId13" Type="http://schemas.openxmlformats.org/officeDocument/2006/relationships/hyperlink" Target="https://cloudblogs.microsoft.com/powerplatform/2023/03/16/power-platform-is-leading-a-new-era-of-ai-generated-low-code-app-development/" TargetMode="External"/><Relationship Id="rId18" Type="http://schemas.openxmlformats.org/officeDocument/2006/relationships/hyperlink" Target="https://privacy.microsoft.com/privacystatement" TargetMode="External"/><Relationship Id="rId26"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3" Type="http://schemas.openxmlformats.org/officeDocument/2006/relationships/image" Target="../media/image11.png"/><Relationship Id="rId21" Type="http://schemas.openxmlformats.org/officeDocument/2006/relationships/hyperlink" Target="https://learn.microsoft.com/legal/cognitive-services/openai/data-privacy" TargetMode="External"/><Relationship Id="rId7" Type="http://schemas.openxmlformats.org/officeDocument/2006/relationships/hyperlink" Target="https://support.microsoft.com/topic/chatgpt-vs-microsoft-365-copilot-what-s-the-difference-8fdec864-72b1-46e1-afcb-8c12280d712f" TargetMode="External"/><Relationship Id="rId12" Type="http://schemas.openxmlformats.org/officeDocument/2006/relationships/hyperlink" Target="https://blogs.microsoft.com/blog/2023/03/06/introducing-microsoft-dynamics-365-copilot/" TargetMode="External"/><Relationship Id="rId17" Type="http://schemas.openxmlformats.org/officeDocument/2006/relationships/hyperlink" Target="https://privacy.microsoft.com/" TargetMode="External"/><Relationship Id="rId25" Type="http://schemas.openxmlformats.org/officeDocument/2006/relationships/hyperlink" Target="https://learn.microsoft.com/compliance/assurance/assurance-microsoft-365-isolation-controls?view=o365-worldwide" TargetMode="External"/><Relationship Id="rId2" Type="http://schemas.openxmlformats.org/officeDocument/2006/relationships/notesSlide" Target="../notesSlides/notesSlide21.xml"/><Relationship Id="rId16" Type="http://schemas.openxmlformats.org/officeDocument/2006/relationships/hyperlink" Target="https://techcommunity.microsoft.com/t5/microsoft-stream-blog/introducing-copilot-in-microsoft-stream/ba-p/3929109" TargetMode="External"/><Relationship Id="rId20" Type="http://schemas.openxmlformats.org/officeDocument/2006/relationships/hyperlink" Target="https://learn.microsoft.com/microsoft-365-copilot/microsoft-365-copilot-privacy" TargetMode="External"/><Relationship Id="rId1" Type="http://schemas.openxmlformats.org/officeDocument/2006/relationships/slideLayout" Target="../slideLayouts/slideLayout5.xml"/><Relationship Id="rId6" Type="http://schemas.openxmlformats.org/officeDocument/2006/relationships/hyperlink" Target="https://www.youtube.com/watch?v=E5g20qmeKpg&amp;t=3s" TargetMode="External"/><Relationship Id="rId11" Type="http://schemas.openxmlformats.org/officeDocument/2006/relationships/hyperlink" Target="https://learn.microsoft.com/graph/connecting-external-content-connectors-overview" TargetMode="External"/><Relationship Id="rId24" Type="http://schemas.openxmlformats.org/officeDocument/2006/relationships/hyperlink" Target="https://learn.microsoft.com/microsoft-365/compliance/customer-lockbox-requests?view=o365-worldwide" TargetMode="External"/><Relationship Id="rId5" Type="http://schemas.openxmlformats.org/officeDocument/2006/relationships/hyperlink" Target="https://www.microsoft.com/en-us/microsoft-365/blog/2023/03/16/introducing-microsoft-365-copilot-a-whole-new-way-to-work/" TargetMode="External"/><Relationship Id="rId15" Type="http://schemas.openxmlformats.org/officeDocument/2006/relationships/hyperlink" Target="https://github.blog/2023-03-22-github-copilot-x-the-ai-powered-developer-experience/" TargetMode="External"/><Relationship Id="rId23" Type="http://schemas.openxmlformats.org/officeDocument/2006/relationships/hyperlink" Target="https://learn.microsoft.com/SharePoint/sites/user-permissions-and-permission-levels" TargetMode="External"/><Relationship Id="rId10" Type="http://schemas.openxmlformats.org/officeDocument/2006/relationships/hyperlink" Target="https://learn.microsoft.com/graph/overview" TargetMode="External"/><Relationship Id="rId19" Type="http://schemas.openxmlformats.org/officeDocument/2006/relationships/hyperlink" Target="https://www.microsoft.com/trust-center/privacy?rtc=1" TargetMode="External"/><Relationship Id="rId4" Type="http://schemas.openxmlformats.org/officeDocument/2006/relationships/hyperlink" Target="https://adoption.microsoft.com/copilot" TargetMode="External"/><Relationship Id="rId9" Type="http://schemas.openxmlformats.org/officeDocument/2006/relationships/hyperlink" Target="https://www.youtube.com/watch?v=KtsVRCsdvoU&amp;t" TargetMode="External"/><Relationship Id="rId14" Type="http://schemas.openxmlformats.org/officeDocument/2006/relationships/hyperlink" Target="https://www.microsoft.com/security/business/ai-machine-learning/microsoft-security-copilot?rtc=1" TargetMode="External"/><Relationship Id="rId22" Type="http://schemas.openxmlformats.org/officeDocument/2006/relationships/hyperlink" Target="https://learn.microsoft.com/windows-server/networking/technologies/ipam/role-based-access-contro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learn.microsoft.com/en-us/azure/information-protection/configure-usage-rights" TargetMode="External"/><Relationship Id="rId13" Type="http://schemas.openxmlformats.org/officeDocument/2006/relationships/hyperlink" Target="https://learn.microsoft.com/azure/information-protection/configure-usage-rights" TargetMode="External"/><Relationship Id="rId18" Type="http://schemas.openxmlformats.org/officeDocument/2006/relationships/hyperlink" Target="https://learn.microsoft.com/microsoft-365/admin/manage/manage-feedback-ms-org?view=o365-worldwide" TargetMode="External"/><Relationship Id="rId26" Type="http://schemas.openxmlformats.org/officeDocument/2006/relationships/hyperlink" Target="https://aka.ms/May25WhitePaper" TargetMode="External"/><Relationship Id="rId3" Type="http://schemas.openxmlformats.org/officeDocument/2006/relationships/image" Target="../media/image11.png"/><Relationship Id="rId21" Type="http://schemas.openxmlformats.org/officeDocument/2006/relationships/hyperlink" Target="https://techcommunity.microsoft.com/t5/microsoft-365-blog/new-era-in-content-management-and-security-in-sharepoint/ba-p/3806083" TargetMode="External"/><Relationship Id="rId7" Type="http://schemas.openxmlformats.org/officeDocument/2006/relationships/hyperlink" Target="https://learn.microsoft.com/compliance/" TargetMode="External"/><Relationship Id="rId12" Type="http://schemas.openxmlformats.org/officeDocument/2006/relationships/hyperlink" Target="https://learn.microsoft.com/legal/gdpr" TargetMode="External"/><Relationship Id="rId17" Type="http://schemas.openxmlformats.org/officeDocument/2006/relationships/hyperlink" Target="https://learn.microsoft.com/microsoft-365/admin/misc/feedback-user-control?view=o365-worldwide" TargetMode="External"/><Relationship Id="rId25" Type="http://schemas.openxmlformats.org/officeDocument/2006/relationships/hyperlink" Target="https://query.prod.cms.rt.microsoft.com/cms/api/am/binary/RE5cmFl" TargetMode="External"/><Relationship Id="rId2" Type="http://schemas.openxmlformats.org/officeDocument/2006/relationships/notesSlide" Target="../notesSlides/notesSlide22.xml"/><Relationship Id="rId16" Type="http://schemas.openxmlformats.org/officeDocument/2006/relationships/hyperlink" Target="https://learn.microsoft.com/microsoft-365/enterprise/microsoft-365-isolation-in-microsoft-365?view=o365-worldwide" TargetMode="External"/><Relationship Id="rId20" Type="http://schemas.openxmlformats.org/officeDocument/2006/relationships/hyperlink" Target="https://www.microsoft.com/licensing/terms/productoffering/Microsoft365/" TargetMode="External"/><Relationship Id="rId1" Type="http://schemas.openxmlformats.org/officeDocument/2006/relationships/slideLayout" Target="../slideLayouts/slideLayout20.xml"/><Relationship Id="rId6" Type="http://schemas.openxmlformats.org/officeDocument/2006/relationships/hyperlink" Target="https://learn.microsoft.com/privacy/eudb/eu-data-boundary-learn" TargetMode="External"/><Relationship Id="rId11" Type="http://schemas.openxmlformats.org/officeDocument/2006/relationships/hyperlink" Target="https://learn.microsoft.com/compliance/regulatory/gdpr" TargetMode="External"/><Relationship Id="rId24" Type="http://schemas.openxmlformats.org/officeDocument/2006/relationships/hyperlink" Target="https://learn.microsoft.com/azure/cloud-adoption-framework/innovate/best-practices/trusted-ai" TargetMode="External"/><Relationship Id="rId5" Type="http://schemas.openxmlformats.org/officeDocument/2006/relationships/hyperlink" Target="https://blogs.microsoft.com/eupolicy/2022/12/15/eu-data-boundary-cloud-rollout/?culture=en-us&amp;country=us" TargetMode="External"/><Relationship Id="rId15"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3" Type="http://schemas.openxmlformats.org/officeDocument/2006/relationships/hyperlink" Target="https://www.microsoft.com/ai/our-approach?activetab=pivot1:primaryr5" TargetMode="External"/><Relationship Id="rId10" Type="http://schemas.openxmlformats.org/officeDocument/2006/relationships/hyperlink" Target="https://learn.microsoft.com/compliance/regulatory/offering-home" TargetMode="External"/><Relationship Id="rId19" Type="http://schemas.openxmlformats.org/officeDocument/2006/relationships/hyperlink" Target="https://learn.microsoft.com/microsoftsearch/overview-microsoft-search" TargetMode="External"/><Relationship Id="rId4" Type="http://schemas.openxmlformats.org/officeDocument/2006/relationships/hyperlink" Target="https://www.microsoft.com/trust-center/privacy/european-data-boundary-eudb?rtc=1" TargetMode="External"/><Relationship Id="rId9" Type="http://schemas.openxmlformats.org/officeDocument/2006/relationships/hyperlink" Target="https://servicetrust.microsoft.com/" TargetMode="External"/><Relationship Id="rId14" Type="http://schemas.openxmlformats.org/officeDocument/2006/relationships/hyperlink" Target="https://www.microsoft.com/licensing/terms/product/UniversalLicenseTerms" TargetMode="External"/><Relationship Id="rId22" Type="http://schemas.openxmlformats.org/officeDocument/2006/relationships/hyperlink" Target="https://aka.ms/Copilot/TranscriptionManage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153504"/>
            <a:ext cx="4592638" cy="1846659"/>
          </a:xfrm>
        </p:spPr>
        <p:txBody>
          <a:bodyPr/>
          <a:lstStyle/>
          <a:p>
            <a:r>
              <a:rPr lang="en-US" dirty="0">
                <a:ea typeface="+mj-ea"/>
                <a:cs typeface="+mj-cs"/>
              </a:rPr>
              <a:t>Get started with</a:t>
            </a:r>
            <a:br>
              <a:rPr lang="en-US" dirty="0">
                <a:ea typeface="+mj-ea"/>
                <a:cs typeface="+mj-cs"/>
              </a:rPr>
            </a:br>
            <a:r>
              <a:rPr lang="en-US" dirty="0">
                <a:ea typeface="+mj-ea"/>
                <a:cs typeface="+mj-cs"/>
              </a:rPr>
              <a:t>Microsoft 365 Copilot in Teams</a:t>
            </a:r>
            <a:endParaRPr lang="en-US" i="1" dirty="0">
              <a:ea typeface="+mj-ea"/>
              <a:cs typeface="+mj-cs"/>
            </a:endParaRP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69912" y="4215827"/>
            <a:ext cx="8193024" cy="246888"/>
          </a:xfrm>
        </p:spPr>
        <p:txBody>
          <a:bodyPr/>
          <a:lstStyle/>
          <a:p>
            <a:r>
              <a:rPr lang="en-US" sz="1600" dirty="0">
                <a:cs typeface="+mn-cs"/>
              </a:rPr>
              <a:t>Practical examples and how-</a:t>
            </a:r>
            <a:r>
              <a:rPr lang="en-US" sz="1600" dirty="0" err="1">
                <a:cs typeface="+mn-cs"/>
              </a:rPr>
              <a:t>tos</a:t>
            </a:r>
            <a:endParaRPr lang="en-US" sz="1600" dirty="0">
              <a:cs typeface="+mn-cs"/>
            </a:endParaRP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69912" y="6446520"/>
            <a:ext cx="1645920" cy="153888"/>
          </a:xfrm>
        </p:spPr>
        <p:txBody>
          <a:bodyPr vert="horz" wrap="square" lIns="0" tIns="0" rIns="0" bIns="0" rtlCol="0" anchor="t">
            <a:spAutoFit/>
          </a:bodyPr>
          <a:lstStyle/>
          <a:p>
            <a:pPr lvl="0"/>
            <a:r>
              <a:rPr lang="en-US" dirty="0">
                <a:cs typeface="+mn-cs"/>
              </a:rPr>
              <a:t>July 2025</a:t>
            </a:r>
            <a:endParaRPr lang="en-US" noProof="0" dirty="0">
              <a:cs typeface="+mn-cs"/>
            </a:endParaRP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7D5E-37E0-AB1A-BC22-0D8089A7C9DF}"/>
            </a:ext>
          </a:extLst>
        </p:cNvPr>
        <p:cNvGrpSpPr/>
        <p:nvPr/>
      </p:nvGrpSpPr>
      <p:grpSpPr>
        <a:xfrm>
          <a:off x="0" y="0"/>
          <a:ext cx="0" cy="0"/>
          <a:chOff x="0" y="0"/>
          <a:chExt cx="0" cy="0"/>
        </a:xfrm>
      </p:grpSpPr>
      <p:sp>
        <p:nvSpPr>
          <p:cNvPr id="7" name="Rounded Rectangle 5">
            <a:extLst>
              <a:ext uri="{FF2B5EF4-FFF2-40B4-BE49-F238E27FC236}">
                <a16:creationId xmlns:a16="http://schemas.microsoft.com/office/drawing/2014/main" id="{A1F350BF-DC6D-BE4A-8859-7CE60842CD48}"/>
              </a:ext>
              <a:ext uri="{C183D7F6-B498-43B3-948B-1728B52AA6E4}">
                <adec:decorative xmlns:adec="http://schemas.microsoft.com/office/drawing/2017/decorative" val="1"/>
              </a:ext>
            </a:extLst>
          </p:cNvPr>
          <p:cNvSpPr>
            <a:spLocks/>
          </p:cNvSpPr>
          <p:nvPr/>
        </p:nvSpPr>
        <p:spPr>
          <a:xfrm>
            <a:off x="579436" y="3094898"/>
            <a:ext cx="11020425" cy="3167429"/>
          </a:xfrm>
          <a:prstGeom prst="roundRect">
            <a:avLst>
              <a:gd name="adj" fmla="val 3566"/>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19" name="Picture 18">
            <a:extLst>
              <a:ext uri="{FF2B5EF4-FFF2-40B4-BE49-F238E27FC236}">
                <a16:creationId xmlns:a16="http://schemas.microsoft.com/office/drawing/2014/main" id="{742F5944-EFFF-A0A8-F200-CA00B2AF46CD}"/>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372" b="76386"/>
          <a:stretch>
            <a:fillRect/>
          </a:stretch>
        </p:blipFill>
        <p:spPr>
          <a:xfrm>
            <a:off x="1" y="1742839"/>
            <a:ext cx="12196132" cy="1114232"/>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20" name="Rectangle 19">
            <a:extLst>
              <a:ext uri="{FF2B5EF4-FFF2-40B4-BE49-F238E27FC236}">
                <a16:creationId xmlns:a16="http://schemas.microsoft.com/office/drawing/2014/main" id="{0BD2E873-FFC6-3F1B-F7C2-1839647527BB}"/>
              </a:ext>
              <a:ext uri="{C183D7F6-B498-43B3-948B-1728B52AA6E4}">
                <adec:decorative xmlns:adec="http://schemas.microsoft.com/office/drawing/2017/decorative" val="1"/>
              </a:ext>
            </a:extLst>
          </p:cNvPr>
          <p:cNvSpPr>
            <a:spLocks/>
          </p:cNvSpPr>
          <p:nvPr/>
        </p:nvSpPr>
        <p:spPr bwMode="auto">
          <a:xfrm>
            <a:off x="1" y="1742839"/>
            <a:ext cx="12196132" cy="1114232"/>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18DDF8F4-50F6-FA80-4EE6-ED62B2CC6F68}"/>
              </a:ext>
            </a:extLst>
          </p:cNvPr>
          <p:cNvSpPr>
            <a:spLocks noGrp="1"/>
          </p:cNvSpPr>
          <p:nvPr>
            <p:ph type="title"/>
          </p:nvPr>
        </p:nvSpPr>
        <p:spPr>
          <a:xfrm>
            <a:off x="588261" y="585216"/>
            <a:ext cx="11011601" cy="861774"/>
          </a:xfrm>
        </p:spPr>
        <p:txBody>
          <a:bodyPr/>
          <a:lstStyle/>
          <a:p>
            <a:r>
              <a:rPr lang="en-US" sz="2800" dirty="0">
                <a:ea typeface="+mj-ea"/>
                <a:cs typeface="+mj-cs"/>
              </a:rPr>
              <a:t>Scenario 2b: I want to use Copilot during my </a:t>
            </a:r>
            <a:r>
              <a:rPr lang="en-US" sz="2800" dirty="0">
                <a:solidFill>
                  <a:srgbClr val="0078D4"/>
                </a:solidFill>
                <a:ea typeface="+mj-ea"/>
                <a:cs typeface="+mj-cs"/>
              </a:rPr>
              <a:t>call</a:t>
            </a:r>
            <a:r>
              <a:rPr lang="en-US" sz="2800" dirty="0">
                <a:ea typeface="+mj-ea"/>
                <a:cs typeface="+mj-cs"/>
              </a:rPr>
              <a:t> without keeping a Copilot conversation or recording/transcript after</a:t>
            </a:r>
          </a:p>
        </p:txBody>
      </p:sp>
      <p:sp>
        <p:nvSpPr>
          <p:cNvPr id="21" name="TextBox 20">
            <a:extLst>
              <a:ext uri="{FF2B5EF4-FFF2-40B4-BE49-F238E27FC236}">
                <a16:creationId xmlns:a16="http://schemas.microsoft.com/office/drawing/2014/main" id="{30F24872-BF3B-38C3-9F3D-309929D354C1}"/>
              </a:ext>
            </a:extLst>
          </p:cNvPr>
          <p:cNvSpPr txBox="1">
            <a:spLocks/>
          </p:cNvSpPr>
          <p:nvPr/>
        </p:nvSpPr>
        <p:spPr>
          <a:xfrm>
            <a:off x="588261" y="1947518"/>
            <a:ext cx="11011601" cy="646331"/>
          </a:xfrm>
          <a:prstGeom prst="rect">
            <a:avLst/>
          </a:prstGeom>
          <a:noFill/>
        </p:spPr>
        <p:txBody>
          <a:bodyPr wrap="square" lIns="0" tIns="0" rIns="0" bIns="0">
            <a:spAutoFit/>
          </a:bodyPr>
          <a:lstStyle/>
          <a:p>
            <a:pPr defTabSz="932472" fontAlgn="base">
              <a:spcBef>
                <a:spcPct val="0"/>
              </a:spcBef>
              <a:spcAft>
                <a:spcPts val="800"/>
              </a:spcAft>
            </a:pPr>
            <a:r>
              <a:rPr lang="en-US" sz="1400" dirty="0"/>
              <a:t>For calls where confidential or sensitive content is discussed, or for tenants that haven’t turned on transcription, Copilot can be used only during the call. In this mode, no Copilot history or speech-to-text processing data will be saved. And recap artifacts such as AI Notes will not be generated. Copilot only mode for calls is a setting that is enabled by your IT admin.</a:t>
            </a:r>
          </a:p>
        </p:txBody>
      </p:sp>
      <p:sp>
        <p:nvSpPr>
          <p:cNvPr id="8" name="TextBox 7">
            <a:extLst>
              <a:ext uri="{FF2B5EF4-FFF2-40B4-BE49-F238E27FC236}">
                <a16:creationId xmlns:a16="http://schemas.microsoft.com/office/drawing/2014/main" id="{74941679-7CF7-3091-4D6C-BE9C422FF49F}"/>
              </a:ext>
            </a:extLst>
          </p:cNvPr>
          <p:cNvSpPr txBox="1">
            <a:spLocks/>
          </p:cNvSpPr>
          <p:nvPr/>
        </p:nvSpPr>
        <p:spPr>
          <a:xfrm>
            <a:off x="731520" y="3198610"/>
            <a:ext cx="10716258" cy="2026196"/>
          </a:xfrm>
          <a:prstGeom prst="rect">
            <a:avLst/>
          </a:prstGeom>
          <a:noFill/>
        </p:spPr>
        <p:txBody>
          <a:bodyPr wrap="square" lIns="0" tIns="0" rIns="0" bIns="0">
            <a:spAutoFit/>
          </a:bodyPr>
          <a:lstStyle/>
          <a:p>
            <a:pPr>
              <a:spcAft>
                <a:spcPts val="400"/>
              </a:spcAft>
            </a:pPr>
            <a:r>
              <a:rPr lang="en-US" sz="1400" kern="100" dirty="0">
                <a:solidFill>
                  <a:srgbClr val="0078D4"/>
                </a:solidFill>
                <a:latin typeface="+mj-lt"/>
                <a:ea typeface="+mj-ea"/>
                <a:cs typeface="+mj-cs"/>
              </a:rPr>
              <a:t>During the call:</a:t>
            </a:r>
          </a:p>
          <a:p>
            <a:pPr marL="276225" indent="-176213">
              <a:spcAft>
                <a:spcPts val="800"/>
              </a:spcAft>
              <a:buFont typeface="Arial" panose="020B0604020202020204" pitchFamily="34" charset="0"/>
              <a:buChar char="•"/>
            </a:pPr>
            <a:r>
              <a:rPr lang="en-US" sz="1200" kern="100" dirty="0">
                <a:solidFill>
                  <a:schemeClr val="tx1"/>
                </a:solidFill>
              </a:rPr>
              <a:t>After initiating the call, select Copilot in the top menu and then choose Turn on from the notification to open it on the right of your call view.</a:t>
            </a:r>
          </a:p>
          <a:p>
            <a:pPr marL="276225" indent="-176213">
              <a:spcAft>
                <a:spcPts val="800"/>
              </a:spcAft>
              <a:buFont typeface="Arial" panose="020B0604020202020204" pitchFamily="34" charset="0"/>
              <a:buChar char="•"/>
            </a:pPr>
            <a:r>
              <a:rPr lang="en-US" sz="1200" kern="100" dirty="0">
                <a:solidFill>
                  <a:schemeClr val="tx1"/>
                </a:solidFill>
              </a:rPr>
              <a:t>Copilot will only start its temporary speech-to-text capture when a participant clicks on the Copilot icon. Ensure that someone clicks on Copilot as soon as the call starts to ensure that it can answer questions about the entire meeting. Once it starts, all users will get a notification that Copilot has been started.</a:t>
            </a:r>
          </a:p>
          <a:p>
            <a:pPr marL="276225" indent="-176213">
              <a:spcAft>
                <a:spcPts val="600"/>
              </a:spcAft>
              <a:buFont typeface="Arial" panose="020B0604020202020204" pitchFamily="34" charset="0"/>
              <a:buChar char="•"/>
            </a:pPr>
            <a:r>
              <a:rPr lang="en-US" sz="1200" kern="100" dirty="0">
                <a:solidFill>
                  <a:schemeClr val="tx1"/>
                </a:solidFill>
              </a:rPr>
              <a:t>If a licensed external participant joins a call with this option enabled, they will not be able to interact with Copilot.</a:t>
            </a:r>
          </a:p>
          <a:p>
            <a:pPr>
              <a:spcAft>
                <a:spcPts val="400"/>
              </a:spcAft>
            </a:pPr>
            <a:r>
              <a:rPr lang="en-US" sz="1400" kern="100" dirty="0">
                <a:solidFill>
                  <a:srgbClr val="0078D4"/>
                </a:solidFill>
                <a:latin typeface="+mj-lt"/>
                <a:ea typeface="+mj-ea"/>
                <a:cs typeface="+mj-cs"/>
              </a:rPr>
              <a:t>After the call:</a:t>
            </a:r>
          </a:p>
          <a:p>
            <a:pPr marL="276225" indent="-176213">
              <a:spcAft>
                <a:spcPts val="800"/>
              </a:spcAft>
              <a:buFont typeface="Arial" panose="020B0604020202020204" pitchFamily="34" charset="0"/>
              <a:buChar char="•"/>
            </a:pPr>
            <a:r>
              <a:rPr lang="en-US" sz="1200" kern="100" dirty="0">
                <a:solidFill>
                  <a:schemeClr val="tx1"/>
                </a:solidFill>
              </a:rPr>
              <a:t>Copilot won’t be available in the associated chat thread for VoIP calls or the Calls app call history. </a:t>
            </a:r>
          </a:p>
          <a:p>
            <a:pPr marL="276225" indent="-176213">
              <a:spcAft>
                <a:spcPts val="600"/>
              </a:spcAft>
              <a:buFont typeface="Arial" panose="020B0604020202020204" pitchFamily="34" charset="0"/>
              <a:buChar char="•"/>
            </a:pPr>
            <a:r>
              <a:rPr lang="en-US" sz="1200" kern="100" dirty="0">
                <a:solidFill>
                  <a:schemeClr val="tx1"/>
                </a:solidFill>
              </a:rPr>
              <a:t>However, if someone turns on transcription or recording during the call, your conversation with Copilot will be available afterward.</a:t>
            </a:r>
          </a:p>
        </p:txBody>
      </p:sp>
      <p:sp>
        <p:nvSpPr>
          <p:cNvPr id="10" name="TextBox 9">
            <a:extLst>
              <a:ext uri="{FF2B5EF4-FFF2-40B4-BE49-F238E27FC236}">
                <a16:creationId xmlns:a16="http://schemas.microsoft.com/office/drawing/2014/main" id="{B749359F-4144-E72B-5113-363EC148BFF3}"/>
              </a:ext>
            </a:extLst>
          </p:cNvPr>
          <p:cNvSpPr txBox="1">
            <a:spLocks/>
          </p:cNvSpPr>
          <p:nvPr/>
        </p:nvSpPr>
        <p:spPr>
          <a:xfrm>
            <a:off x="588261" y="6527399"/>
            <a:ext cx="5921692" cy="153888"/>
          </a:xfrm>
          <a:prstGeom prst="rect">
            <a:avLst/>
          </a:prstGeom>
          <a:noFill/>
        </p:spPr>
        <p:txBody>
          <a:bodyPr wrap="square" lIns="0" tIns="0" rIns="0" bIns="0" rtlCol="0" anchor="b">
            <a:spAutoFit/>
          </a:body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effectLst/>
                <a:uLnTx/>
                <a:uFillTx/>
              </a:rPr>
              <a:t>Public Preview in Q4 CY2025</a:t>
            </a:r>
          </a:p>
        </p:txBody>
      </p:sp>
    </p:spTree>
    <p:extLst>
      <p:ext uri="{BB962C8B-B14F-4D97-AF65-F5344CB8AC3E}">
        <p14:creationId xmlns:p14="http://schemas.microsoft.com/office/powerpoint/2010/main" val="411816809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972B8-175C-50F2-CB1F-956B4E94B3AE}"/>
            </a:ext>
          </a:extLst>
        </p:cNvPr>
        <p:cNvGrpSpPr/>
        <p:nvPr/>
      </p:nvGrpSpPr>
      <p:grpSpPr>
        <a:xfrm>
          <a:off x="0" y="0"/>
          <a:ext cx="0" cy="0"/>
          <a:chOff x="0" y="0"/>
          <a:chExt cx="0" cy="0"/>
        </a:xfrm>
      </p:grpSpPr>
      <p:sp>
        <p:nvSpPr>
          <p:cNvPr id="3" name="Rounded Rectangle 5">
            <a:extLst>
              <a:ext uri="{FF2B5EF4-FFF2-40B4-BE49-F238E27FC236}">
                <a16:creationId xmlns:a16="http://schemas.microsoft.com/office/drawing/2014/main" id="{43E1F013-C39B-C85E-628C-8B63810DBE30}"/>
              </a:ext>
              <a:ext uri="{C183D7F6-B498-43B3-948B-1728B52AA6E4}">
                <adec:decorative xmlns:adec="http://schemas.microsoft.com/office/drawing/2017/decorative" val="1"/>
              </a:ext>
            </a:extLst>
          </p:cNvPr>
          <p:cNvSpPr>
            <a:spLocks/>
          </p:cNvSpPr>
          <p:nvPr/>
        </p:nvSpPr>
        <p:spPr>
          <a:xfrm>
            <a:off x="579436" y="3467239"/>
            <a:ext cx="11020425" cy="2795087"/>
          </a:xfrm>
          <a:prstGeom prst="roundRect">
            <a:avLst>
              <a:gd name="adj" fmla="val 404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6" name="Picture 5">
            <a:extLst>
              <a:ext uri="{FF2B5EF4-FFF2-40B4-BE49-F238E27FC236}">
                <a16:creationId xmlns:a16="http://schemas.microsoft.com/office/drawing/2014/main" id="{F06BF6B2-D939-1952-B3C5-866B448FA55E}"/>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372" b="70958"/>
          <a:stretch>
            <a:fillRect/>
          </a:stretch>
        </p:blipFill>
        <p:spPr>
          <a:xfrm>
            <a:off x="1" y="1742838"/>
            <a:ext cx="12196132" cy="1486573"/>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7" name="Rectangle 6">
            <a:extLst>
              <a:ext uri="{FF2B5EF4-FFF2-40B4-BE49-F238E27FC236}">
                <a16:creationId xmlns:a16="http://schemas.microsoft.com/office/drawing/2014/main" id="{E1B647A0-7BB1-9C96-41A6-6343549828B4}"/>
              </a:ext>
              <a:ext uri="{C183D7F6-B498-43B3-948B-1728B52AA6E4}">
                <adec:decorative xmlns:adec="http://schemas.microsoft.com/office/drawing/2017/decorative" val="1"/>
              </a:ext>
            </a:extLst>
          </p:cNvPr>
          <p:cNvSpPr>
            <a:spLocks/>
          </p:cNvSpPr>
          <p:nvPr/>
        </p:nvSpPr>
        <p:spPr bwMode="auto">
          <a:xfrm>
            <a:off x="1" y="1742838"/>
            <a:ext cx="12196132" cy="1486575"/>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A8E40563-6CD7-1075-2F3A-5690FBC91F26}"/>
              </a:ext>
            </a:extLst>
          </p:cNvPr>
          <p:cNvSpPr>
            <a:spLocks noGrp="1"/>
          </p:cNvSpPr>
          <p:nvPr>
            <p:ph type="title"/>
          </p:nvPr>
        </p:nvSpPr>
        <p:spPr>
          <a:xfrm>
            <a:off x="588261" y="585216"/>
            <a:ext cx="11011601" cy="984885"/>
          </a:xfrm>
        </p:spPr>
        <p:txBody>
          <a:bodyPr/>
          <a:lstStyle/>
          <a:p>
            <a:r>
              <a:rPr lang="en-US" dirty="0">
                <a:ea typeface="+mj-ea"/>
                <a:cs typeface="+mj-cs"/>
              </a:rPr>
              <a:t>Scenario 3: I want to use Copilot for a long meeting, over two hours</a:t>
            </a:r>
          </a:p>
        </p:txBody>
      </p:sp>
      <p:sp>
        <p:nvSpPr>
          <p:cNvPr id="8" name="TextBox 7">
            <a:extLst>
              <a:ext uri="{FF2B5EF4-FFF2-40B4-BE49-F238E27FC236}">
                <a16:creationId xmlns:a16="http://schemas.microsoft.com/office/drawing/2014/main" id="{F0C887A1-41C9-F891-0935-F982BD9897A4}"/>
              </a:ext>
            </a:extLst>
          </p:cNvPr>
          <p:cNvSpPr txBox="1">
            <a:spLocks/>
          </p:cNvSpPr>
          <p:nvPr/>
        </p:nvSpPr>
        <p:spPr>
          <a:xfrm>
            <a:off x="588261" y="1947518"/>
            <a:ext cx="11011601" cy="1077218"/>
          </a:xfrm>
          <a:prstGeom prst="rect">
            <a:avLst/>
          </a:prstGeom>
          <a:noFill/>
        </p:spPr>
        <p:txBody>
          <a:bodyPr wrap="square" lIns="0" tIns="0" rIns="0" bIns="0">
            <a:spAutoFit/>
          </a:bodyPr>
          <a:lstStyle/>
          <a:p>
            <a:pPr defTabSz="932472" fontAlgn="base">
              <a:spcBef>
                <a:spcPct val="0"/>
              </a:spcBef>
              <a:spcAft>
                <a:spcPts val="800"/>
              </a:spcAft>
            </a:pPr>
            <a:r>
              <a:rPr lang="en-US" sz="1400" dirty="0"/>
              <a:t>Some meetings, such as leadership team meetings or workshops, may be scheduled for many hours or as all day sessions. However, Copilot and recap artifacts are limited in how much content they can meaningfully answer questions about. Additionally, Teams does not support limiting access to different meeting segments. Although Copilot can process roughly 7-8 hours of spoken English1, its responses are concise by nature and are best suited for shorter segments. To ensure high quality AI artifacts and that each part of the meeting has the appropriate audience, we recommend scheduling the meeting in segments of two hours or less.</a:t>
            </a:r>
          </a:p>
        </p:txBody>
      </p:sp>
      <p:sp>
        <p:nvSpPr>
          <p:cNvPr id="4" name="TextBox 3">
            <a:extLst>
              <a:ext uri="{FF2B5EF4-FFF2-40B4-BE49-F238E27FC236}">
                <a16:creationId xmlns:a16="http://schemas.microsoft.com/office/drawing/2014/main" id="{EA1F269F-DFCE-A15D-BE7C-44737D293E7F}"/>
              </a:ext>
            </a:extLst>
          </p:cNvPr>
          <p:cNvSpPr txBox="1">
            <a:spLocks/>
          </p:cNvSpPr>
          <p:nvPr/>
        </p:nvSpPr>
        <p:spPr>
          <a:xfrm>
            <a:off x="731520" y="3570951"/>
            <a:ext cx="10716258" cy="738664"/>
          </a:xfrm>
          <a:prstGeom prst="rect">
            <a:avLst/>
          </a:prstGeom>
          <a:noFill/>
        </p:spPr>
        <p:txBody>
          <a:bodyPr wrap="square" lIns="0" tIns="0" rIns="0" bIns="0">
            <a:spAutoFit/>
          </a:bodyPr>
          <a:lstStyle/>
          <a:p>
            <a:pPr>
              <a:spcAft>
                <a:spcPts val="400"/>
              </a:spcAft>
            </a:pPr>
            <a:r>
              <a:rPr lang="en-US" sz="1400" kern="100" dirty="0">
                <a:solidFill>
                  <a:srgbClr val="0078D4"/>
                </a:solidFill>
                <a:latin typeface="+mj-lt"/>
                <a:ea typeface="+mj-ea"/>
                <a:cs typeface="+mj-cs"/>
              </a:rPr>
              <a:t>Before the meeting:</a:t>
            </a:r>
          </a:p>
          <a:p>
            <a:pPr marL="276225" indent="-176213">
              <a:spcAft>
                <a:spcPts val="800"/>
              </a:spcAft>
              <a:buFont typeface="Arial" panose="020B0604020202020204" pitchFamily="34" charset="0"/>
              <a:buChar char="•"/>
            </a:pPr>
            <a:r>
              <a:rPr lang="en-US" sz="1200" kern="100" dirty="0">
                <a:solidFill>
                  <a:schemeClr val="tx1"/>
                </a:solidFill>
              </a:rPr>
              <a:t>Schedule the meeting in smaller segments of 2 hours or less</a:t>
            </a:r>
          </a:p>
          <a:p>
            <a:pPr marL="276225" indent="-176213">
              <a:spcAft>
                <a:spcPts val="600"/>
              </a:spcAft>
              <a:buFont typeface="Arial" panose="020B0604020202020204" pitchFamily="34" charset="0"/>
              <a:buChar char="•"/>
            </a:pPr>
            <a:r>
              <a:rPr lang="en-US" sz="1200" kern="100" dirty="0">
                <a:solidFill>
                  <a:schemeClr val="tx1"/>
                </a:solidFill>
              </a:rPr>
              <a:t>When possible, discuss one topic per segment </a:t>
            </a:r>
          </a:p>
        </p:txBody>
      </p:sp>
      <p:sp>
        <p:nvSpPr>
          <p:cNvPr id="24" name="TextBox 23">
            <a:extLst>
              <a:ext uri="{FF2B5EF4-FFF2-40B4-BE49-F238E27FC236}">
                <a16:creationId xmlns:a16="http://schemas.microsoft.com/office/drawing/2014/main" id="{F329BF9B-F5D2-B0F7-A347-B3891F723057}"/>
              </a:ext>
            </a:extLst>
          </p:cNvPr>
          <p:cNvSpPr txBox="1">
            <a:spLocks/>
          </p:cNvSpPr>
          <p:nvPr/>
        </p:nvSpPr>
        <p:spPr>
          <a:xfrm>
            <a:off x="588261" y="6527399"/>
            <a:ext cx="5921692" cy="153888"/>
          </a:xfrm>
          <a:prstGeom prst="rect">
            <a:avLst/>
          </a:prstGeom>
          <a:noFill/>
        </p:spPr>
        <p:txBody>
          <a:bodyPr wrap="square" lIns="0" tIns="0" rIns="0" bIns="0" rtlCol="0" anchor="b">
            <a:spAutoFit/>
          </a:body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30000" noProof="0" dirty="0">
                <a:ln>
                  <a:noFill/>
                </a:ln>
                <a:effectLst/>
                <a:uLnTx/>
                <a:uFillTx/>
              </a:rPr>
              <a:t>1</a:t>
            </a:r>
            <a:r>
              <a:rPr kumimoji="0" lang="en-US" sz="1000" b="0" i="0" u="none" strike="noStrike" kern="1200" cap="none" spc="0" normalizeH="0" baseline="0" noProof="0" dirty="0">
                <a:ln>
                  <a:noFill/>
                </a:ln>
                <a:effectLst/>
                <a:uLnTx/>
                <a:uFillTx/>
              </a:rPr>
              <a:t>The amount of content Copilot can process varies by language.</a:t>
            </a:r>
          </a:p>
        </p:txBody>
      </p:sp>
    </p:spTree>
    <p:extLst>
      <p:ext uri="{BB962C8B-B14F-4D97-AF65-F5344CB8AC3E}">
        <p14:creationId xmlns:p14="http://schemas.microsoft.com/office/powerpoint/2010/main" val="13139421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7A5D-06E5-A863-2C7D-B630CFD5C205}"/>
            </a:ext>
          </a:extLst>
        </p:cNvPr>
        <p:cNvGrpSpPr/>
        <p:nvPr/>
      </p:nvGrpSpPr>
      <p:grpSpPr>
        <a:xfrm>
          <a:off x="0" y="0"/>
          <a:ext cx="0" cy="0"/>
          <a:chOff x="0" y="0"/>
          <a:chExt cx="0" cy="0"/>
        </a:xfrm>
      </p:grpSpPr>
      <p:sp>
        <p:nvSpPr>
          <p:cNvPr id="7" name="Rounded Rectangle 5">
            <a:extLst>
              <a:ext uri="{FF2B5EF4-FFF2-40B4-BE49-F238E27FC236}">
                <a16:creationId xmlns:a16="http://schemas.microsoft.com/office/drawing/2014/main" id="{1BFC5008-F4CB-4CD2-4BCF-444E4404200E}"/>
              </a:ext>
              <a:ext uri="{C183D7F6-B498-43B3-948B-1728B52AA6E4}">
                <adec:decorative xmlns:adec="http://schemas.microsoft.com/office/drawing/2017/decorative" val="1"/>
              </a:ext>
            </a:extLst>
          </p:cNvPr>
          <p:cNvSpPr>
            <a:spLocks/>
          </p:cNvSpPr>
          <p:nvPr/>
        </p:nvSpPr>
        <p:spPr>
          <a:xfrm>
            <a:off x="579436" y="3036361"/>
            <a:ext cx="11020425" cy="3225965"/>
          </a:xfrm>
          <a:prstGeom prst="roundRect">
            <a:avLst>
              <a:gd name="adj" fmla="val 350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10" name="Picture 9">
            <a:extLst>
              <a:ext uri="{FF2B5EF4-FFF2-40B4-BE49-F238E27FC236}">
                <a16:creationId xmlns:a16="http://schemas.microsoft.com/office/drawing/2014/main" id="{88040F5D-7131-6DC8-268F-EF9D0F468FC6}"/>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372" b="77239"/>
          <a:stretch>
            <a:fillRect/>
          </a:stretch>
        </p:blipFill>
        <p:spPr>
          <a:xfrm>
            <a:off x="1" y="1742839"/>
            <a:ext cx="12196132" cy="1055698"/>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11" name="Rectangle 10">
            <a:extLst>
              <a:ext uri="{FF2B5EF4-FFF2-40B4-BE49-F238E27FC236}">
                <a16:creationId xmlns:a16="http://schemas.microsoft.com/office/drawing/2014/main" id="{FE67ED81-5025-4759-684A-3AB1BB103E50}"/>
              </a:ext>
              <a:ext uri="{C183D7F6-B498-43B3-948B-1728B52AA6E4}">
                <adec:decorative xmlns:adec="http://schemas.microsoft.com/office/drawing/2017/decorative" val="1"/>
              </a:ext>
            </a:extLst>
          </p:cNvPr>
          <p:cNvSpPr>
            <a:spLocks/>
          </p:cNvSpPr>
          <p:nvPr/>
        </p:nvSpPr>
        <p:spPr bwMode="auto">
          <a:xfrm>
            <a:off x="1" y="1742839"/>
            <a:ext cx="12196132" cy="1055698"/>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7875B3A6-BF73-91A6-488A-C0FFD0D7BB9E}"/>
              </a:ext>
            </a:extLst>
          </p:cNvPr>
          <p:cNvSpPr>
            <a:spLocks noGrp="1"/>
          </p:cNvSpPr>
          <p:nvPr>
            <p:ph type="title"/>
          </p:nvPr>
        </p:nvSpPr>
        <p:spPr>
          <a:xfrm>
            <a:off x="588261" y="585216"/>
            <a:ext cx="11011601" cy="984885"/>
          </a:xfrm>
        </p:spPr>
        <p:txBody>
          <a:bodyPr/>
          <a:lstStyle/>
          <a:p>
            <a:r>
              <a:rPr lang="en-US" dirty="0">
                <a:ea typeface="+mj-ea"/>
                <a:cs typeface="+mj-cs"/>
              </a:rPr>
              <a:t>Scenario 4: I want Copilot to recognize me when I am speaking in a Microsoft Teams Room</a:t>
            </a:r>
          </a:p>
        </p:txBody>
      </p:sp>
      <p:sp>
        <p:nvSpPr>
          <p:cNvPr id="13" name="TextBox 12">
            <a:extLst>
              <a:ext uri="{FF2B5EF4-FFF2-40B4-BE49-F238E27FC236}">
                <a16:creationId xmlns:a16="http://schemas.microsoft.com/office/drawing/2014/main" id="{3D6D292A-CC20-F48A-0D1F-A611DE850493}"/>
              </a:ext>
            </a:extLst>
          </p:cNvPr>
          <p:cNvSpPr txBox="1">
            <a:spLocks/>
          </p:cNvSpPr>
          <p:nvPr/>
        </p:nvSpPr>
        <p:spPr>
          <a:xfrm>
            <a:off x="588261" y="1947521"/>
            <a:ext cx="11011601" cy="646331"/>
          </a:xfrm>
          <a:prstGeom prst="rect">
            <a:avLst/>
          </a:prstGeom>
          <a:noFill/>
        </p:spPr>
        <p:txBody>
          <a:bodyPr wrap="square" lIns="0" tIns="0" rIns="0" bIns="0">
            <a:spAutoFit/>
          </a:bodyPr>
          <a:lstStyle/>
          <a:p>
            <a:pPr defTabSz="932472" fontAlgn="base">
              <a:spcBef>
                <a:spcPct val="0"/>
              </a:spcBef>
              <a:spcAft>
                <a:spcPts val="800"/>
              </a:spcAft>
            </a:pPr>
            <a:r>
              <a:rPr lang="en-US" sz="1400" dirty="0"/>
              <a:t>As a participant in a meeting taking place in a Teams Room, you will want to ensure that you are identifiable and attributable in Copilot’s responses and the transcript. You can set up voice and face profiles so that you are represented in the transcript when you are speaking in a Teams Room. Additionally, you’ll want to verify that Copilot has been started for everyone.</a:t>
            </a:r>
          </a:p>
        </p:txBody>
      </p:sp>
      <p:sp>
        <p:nvSpPr>
          <p:cNvPr id="8" name="TextBox 7">
            <a:extLst>
              <a:ext uri="{FF2B5EF4-FFF2-40B4-BE49-F238E27FC236}">
                <a16:creationId xmlns:a16="http://schemas.microsoft.com/office/drawing/2014/main" id="{DE5CED83-0D92-AF59-2F8E-8E5B6179E589}"/>
              </a:ext>
            </a:extLst>
          </p:cNvPr>
          <p:cNvSpPr txBox="1">
            <a:spLocks/>
          </p:cNvSpPr>
          <p:nvPr/>
        </p:nvSpPr>
        <p:spPr>
          <a:xfrm>
            <a:off x="731520" y="3140073"/>
            <a:ext cx="10716258" cy="1687641"/>
          </a:xfrm>
          <a:prstGeom prst="rect">
            <a:avLst/>
          </a:prstGeom>
          <a:noFill/>
        </p:spPr>
        <p:txBody>
          <a:bodyPr wrap="square" lIns="0" tIns="0" rIns="0" bIns="0">
            <a:spAutoFit/>
          </a:bodyPr>
          <a:lstStyle/>
          <a:p>
            <a:pPr>
              <a:spcAft>
                <a:spcPts val="400"/>
              </a:spcAft>
            </a:pPr>
            <a:r>
              <a:rPr lang="en-US" sz="1400" kern="100" dirty="0">
                <a:solidFill>
                  <a:srgbClr val="0078D4"/>
                </a:solidFill>
                <a:latin typeface="+mj-lt"/>
                <a:ea typeface="+mj-ea"/>
                <a:cs typeface="+mj-cs"/>
              </a:rPr>
              <a:t>Before the meeting:</a:t>
            </a:r>
          </a:p>
          <a:p>
            <a:pPr marL="276225" lvl="1" indent="-176213">
              <a:spcAft>
                <a:spcPts val="200"/>
              </a:spcAft>
              <a:buFont typeface="Arial" panose="020B0604020202020204" pitchFamily="34" charset="0"/>
              <a:buChar char="•"/>
            </a:pPr>
            <a:r>
              <a:rPr lang="en-US" sz="1200" kern="100" dirty="0"/>
              <a:t>Set up a </a:t>
            </a:r>
            <a:r>
              <a:rPr lang="en-US" sz="1200" kern="100" dirty="0">
                <a:latin typeface="+mj-lt"/>
              </a:rPr>
              <a:t>Voice or Face Profile </a:t>
            </a:r>
            <a:r>
              <a:rPr lang="en-US" sz="1200" kern="100" dirty="0"/>
              <a:t>so you can be identified in the transcript or speech-to-text processing.</a:t>
            </a:r>
          </a:p>
          <a:p>
            <a:pPr marL="600075" lvl="2" indent="-228600">
              <a:spcAft>
                <a:spcPts val="800"/>
              </a:spcAft>
              <a:buFont typeface="Segoe UI" panose="020B0502040204020203" pitchFamily="34" charset="0"/>
              <a:buChar char="–"/>
            </a:pPr>
            <a:r>
              <a:rPr lang="en-US" sz="1200" kern="100" dirty="0"/>
              <a:t>Learn more about voice and face profiles: </a:t>
            </a:r>
            <a:r>
              <a:rPr lang="en-US" sz="1200" kern="100" dirty="0">
                <a:solidFill>
                  <a:srgbClr val="0078D4"/>
                </a:solidFill>
                <a:hlinkClick r:id="rId4">
                  <a:extLst>
                    <a:ext uri="{A12FA001-AC4F-418D-AE19-62706E023703}">
                      <ahyp:hlinkClr xmlns:ahyp="http://schemas.microsoft.com/office/drawing/2018/hyperlinkcolor" val="tx"/>
                    </a:ext>
                  </a:extLst>
                </a:hlinkClick>
              </a:rPr>
              <a:t>Use Microsoft Teams Intelligent Speakers to identify in-room participants in a meeting transcription - Microsoft Support</a:t>
            </a:r>
            <a:r>
              <a:rPr lang="en-US" sz="1200" kern="100" dirty="0"/>
              <a:t>.</a:t>
            </a:r>
          </a:p>
          <a:p>
            <a:pPr marL="0" lvl="2">
              <a:spcAft>
                <a:spcPts val="400"/>
              </a:spcAft>
            </a:pPr>
            <a:r>
              <a:rPr lang="en-US" sz="1400" kern="100" dirty="0">
                <a:solidFill>
                  <a:srgbClr val="0078D4"/>
                </a:solidFill>
                <a:latin typeface="+mj-lt"/>
                <a:ea typeface="+mj-ea"/>
                <a:cs typeface="+mj-cs"/>
              </a:rPr>
              <a:t>During the meeting:</a:t>
            </a:r>
          </a:p>
          <a:p>
            <a:pPr marL="276225" lvl="1" indent="-176213">
              <a:spcAft>
                <a:spcPts val="800"/>
              </a:spcAft>
              <a:buFont typeface="Arial" panose="020B0604020202020204" pitchFamily="34" charset="0"/>
              <a:buChar char="•"/>
            </a:pPr>
            <a:r>
              <a:rPr lang="en-US" sz="1200" kern="100" dirty="0"/>
              <a:t>Verify that transcription or Copilot “Only during the meeting” has been started.</a:t>
            </a:r>
          </a:p>
          <a:p>
            <a:pPr marL="276225" lvl="1" indent="-176213">
              <a:spcAft>
                <a:spcPts val="200"/>
              </a:spcAft>
              <a:buFont typeface="Arial" panose="020B0604020202020204" pitchFamily="34" charset="0"/>
              <a:buChar char="•"/>
            </a:pPr>
            <a:r>
              <a:rPr lang="en-US" sz="1200" kern="100" dirty="0"/>
              <a:t>Use your laptop, phone, or tablet to ask Copilot questions.</a:t>
            </a:r>
          </a:p>
        </p:txBody>
      </p:sp>
      <p:sp>
        <p:nvSpPr>
          <p:cNvPr id="31" name="TextBox 30">
            <a:extLst>
              <a:ext uri="{FF2B5EF4-FFF2-40B4-BE49-F238E27FC236}">
                <a16:creationId xmlns:a16="http://schemas.microsoft.com/office/drawing/2014/main" id="{A55DE62D-77AE-DAE0-A77E-B3481D0C858B}"/>
              </a:ext>
            </a:extLst>
          </p:cNvPr>
          <p:cNvSpPr txBox="1">
            <a:spLocks/>
          </p:cNvSpPr>
          <p:nvPr/>
        </p:nvSpPr>
        <p:spPr>
          <a:xfrm>
            <a:off x="588261" y="6527399"/>
            <a:ext cx="5921692" cy="153888"/>
          </a:xfrm>
          <a:prstGeom prst="rect">
            <a:avLst/>
          </a:prstGeom>
          <a:noFill/>
        </p:spPr>
        <p:txBody>
          <a:bodyPr wrap="square" lIns="0" tIns="0" rIns="0" bIns="0" rtlCol="0" anchor="b">
            <a:spAutoFit/>
          </a:body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30000" noProof="0" dirty="0">
                <a:ln>
                  <a:noFill/>
                </a:ln>
                <a:effectLst/>
                <a:uLnTx/>
                <a:uFillTx/>
              </a:rPr>
              <a:t>1</a:t>
            </a:r>
            <a:r>
              <a:rPr kumimoji="0" lang="en-US" sz="1000" b="0" i="0" u="none" strike="noStrike" kern="1200" cap="none" spc="0" normalizeH="0" baseline="0" noProof="0" dirty="0">
                <a:ln>
                  <a:noFill/>
                </a:ln>
                <a:effectLst/>
                <a:uLnTx/>
                <a:uFillTx/>
              </a:rPr>
              <a:t>The amount of content Copilot can process varies by language.</a:t>
            </a:r>
          </a:p>
        </p:txBody>
      </p:sp>
    </p:spTree>
    <p:extLst>
      <p:ext uri="{BB962C8B-B14F-4D97-AF65-F5344CB8AC3E}">
        <p14:creationId xmlns:p14="http://schemas.microsoft.com/office/powerpoint/2010/main" val="29630501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2B7C3-B3EB-D68E-BF99-B593F11845EA}"/>
            </a:ext>
          </a:extLst>
        </p:cNvPr>
        <p:cNvGrpSpPr/>
        <p:nvPr/>
      </p:nvGrpSpPr>
      <p:grpSpPr>
        <a:xfrm>
          <a:off x="0" y="0"/>
          <a:ext cx="0" cy="0"/>
          <a:chOff x="0" y="0"/>
          <a:chExt cx="0" cy="0"/>
        </a:xfrm>
      </p:grpSpPr>
      <p:sp>
        <p:nvSpPr>
          <p:cNvPr id="21" name="Rounded Rectangle 5">
            <a:extLst>
              <a:ext uri="{FF2B5EF4-FFF2-40B4-BE49-F238E27FC236}">
                <a16:creationId xmlns:a16="http://schemas.microsoft.com/office/drawing/2014/main" id="{4EC9E14B-EB8D-09CD-793C-17F95D601A2B}"/>
              </a:ext>
              <a:ext uri="{C183D7F6-B498-43B3-948B-1728B52AA6E4}">
                <adec:decorative xmlns:adec="http://schemas.microsoft.com/office/drawing/2017/decorative" val="1"/>
              </a:ext>
            </a:extLst>
          </p:cNvPr>
          <p:cNvSpPr>
            <a:spLocks/>
          </p:cNvSpPr>
          <p:nvPr/>
        </p:nvSpPr>
        <p:spPr>
          <a:xfrm>
            <a:off x="579436" y="2820916"/>
            <a:ext cx="11020425" cy="3441410"/>
          </a:xfrm>
          <a:prstGeom prst="roundRect">
            <a:avLst>
              <a:gd name="adj" fmla="val 3282"/>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25" name="Picture 24">
            <a:extLst>
              <a:ext uri="{FF2B5EF4-FFF2-40B4-BE49-F238E27FC236}">
                <a16:creationId xmlns:a16="http://schemas.microsoft.com/office/drawing/2014/main" id="{2070B451-3D01-6145-1EC7-CDE89576DF1A}"/>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372" b="80380"/>
          <a:stretch>
            <a:fillRect/>
          </a:stretch>
        </p:blipFill>
        <p:spPr>
          <a:xfrm>
            <a:off x="1" y="1742839"/>
            <a:ext cx="12196132" cy="840252"/>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26" name="Rectangle 25">
            <a:extLst>
              <a:ext uri="{FF2B5EF4-FFF2-40B4-BE49-F238E27FC236}">
                <a16:creationId xmlns:a16="http://schemas.microsoft.com/office/drawing/2014/main" id="{2D7EF831-950B-BD9F-47C6-6B66492301AD}"/>
              </a:ext>
              <a:ext uri="{C183D7F6-B498-43B3-948B-1728B52AA6E4}">
                <adec:decorative xmlns:adec="http://schemas.microsoft.com/office/drawing/2017/decorative" val="1"/>
              </a:ext>
            </a:extLst>
          </p:cNvPr>
          <p:cNvSpPr>
            <a:spLocks/>
          </p:cNvSpPr>
          <p:nvPr/>
        </p:nvSpPr>
        <p:spPr bwMode="auto">
          <a:xfrm>
            <a:off x="1" y="1742839"/>
            <a:ext cx="12196132" cy="840253"/>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7698856-6391-8748-AB90-FE2107BFE6ED}"/>
              </a:ext>
            </a:extLst>
          </p:cNvPr>
          <p:cNvSpPr>
            <a:spLocks noGrp="1"/>
          </p:cNvSpPr>
          <p:nvPr>
            <p:ph type="title"/>
          </p:nvPr>
        </p:nvSpPr>
        <p:spPr>
          <a:xfrm>
            <a:off x="588261" y="585216"/>
            <a:ext cx="11011601" cy="984885"/>
          </a:xfrm>
        </p:spPr>
        <p:txBody>
          <a:bodyPr/>
          <a:lstStyle/>
          <a:p>
            <a:pPr>
              <a:tabLst>
                <a:tab pos="3035300" algn="l"/>
              </a:tabLst>
            </a:pPr>
            <a:r>
              <a:rPr lang="en-US" dirty="0">
                <a:ea typeface="+mj-ea"/>
                <a:cs typeface="+mj-cs"/>
              </a:rPr>
              <a:t>Scenario 5: I want to use Copilot in a meeting </a:t>
            </a:r>
            <a:r>
              <a:rPr lang="en-US" dirty="0">
                <a:solidFill>
                  <a:srgbClr val="0078D4"/>
                </a:solidFill>
                <a:ea typeface="+mj-ea"/>
                <a:cs typeface="+mj-cs"/>
              </a:rPr>
              <a:t>with external or federated participants</a:t>
            </a:r>
          </a:p>
        </p:txBody>
      </p:sp>
      <p:sp>
        <p:nvSpPr>
          <p:cNvPr id="27" name="TextBox 26">
            <a:extLst>
              <a:ext uri="{FF2B5EF4-FFF2-40B4-BE49-F238E27FC236}">
                <a16:creationId xmlns:a16="http://schemas.microsoft.com/office/drawing/2014/main" id="{7AFB94B1-BCB6-F898-E262-CEA7107F69AD}"/>
              </a:ext>
            </a:extLst>
          </p:cNvPr>
          <p:cNvSpPr txBox="1">
            <a:spLocks/>
          </p:cNvSpPr>
          <p:nvPr/>
        </p:nvSpPr>
        <p:spPr>
          <a:xfrm>
            <a:off x="588261" y="1947521"/>
            <a:ext cx="11011601" cy="430887"/>
          </a:xfrm>
          <a:prstGeom prst="rect">
            <a:avLst/>
          </a:prstGeom>
          <a:noFill/>
        </p:spPr>
        <p:txBody>
          <a:bodyPr wrap="square" lIns="0" tIns="0" rIns="0" bIns="0">
            <a:spAutoFit/>
          </a:bodyPr>
          <a:lstStyle/>
          <a:p>
            <a:pPr defTabSz="932472" fontAlgn="base">
              <a:spcBef>
                <a:spcPct val="0"/>
              </a:spcBef>
              <a:spcAft>
                <a:spcPts val="800"/>
              </a:spcAft>
            </a:pPr>
            <a:r>
              <a:rPr lang="en-US" sz="1400" dirty="0"/>
              <a:t>For security purposes, external or federated participants are not permitted to access Copilot or the transcript. However, they may still have questions for Copilot. To minimize distractions, set expectations with these participants ahead of time.</a:t>
            </a:r>
          </a:p>
        </p:txBody>
      </p:sp>
      <p:sp>
        <p:nvSpPr>
          <p:cNvPr id="22" name="TextBox 21">
            <a:extLst>
              <a:ext uri="{FF2B5EF4-FFF2-40B4-BE49-F238E27FC236}">
                <a16:creationId xmlns:a16="http://schemas.microsoft.com/office/drawing/2014/main" id="{7A9EE5DA-860A-D7D6-ECFE-865C9C044CCE}"/>
              </a:ext>
            </a:extLst>
          </p:cNvPr>
          <p:cNvSpPr txBox="1">
            <a:spLocks/>
          </p:cNvSpPr>
          <p:nvPr/>
        </p:nvSpPr>
        <p:spPr>
          <a:xfrm>
            <a:off x="731520" y="2924628"/>
            <a:ext cx="10716258" cy="1426031"/>
          </a:xfrm>
          <a:prstGeom prst="rect">
            <a:avLst/>
          </a:prstGeom>
          <a:noFill/>
        </p:spPr>
        <p:txBody>
          <a:bodyPr wrap="square" lIns="0" tIns="0" rIns="0" bIns="0">
            <a:spAutoFit/>
          </a:bodyPr>
          <a:lstStyle/>
          <a:p>
            <a:pPr>
              <a:spcAft>
                <a:spcPts val="400"/>
              </a:spcAft>
            </a:pPr>
            <a:r>
              <a:rPr lang="en-US" sz="1400" kern="100" dirty="0">
                <a:solidFill>
                  <a:srgbClr val="0078D4"/>
                </a:solidFill>
                <a:latin typeface="+mj-lt"/>
                <a:ea typeface="+mj-ea"/>
                <a:cs typeface="+mj-cs"/>
              </a:rPr>
              <a:t>Before the meeting:</a:t>
            </a:r>
          </a:p>
          <a:p>
            <a:pPr marL="276225" lvl="1" indent="-176213">
              <a:spcAft>
                <a:spcPts val="1200"/>
              </a:spcAft>
              <a:buFont typeface="Arial" panose="020B0604020202020204" pitchFamily="34" charset="0"/>
              <a:buChar char="•"/>
            </a:pPr>
            <a:r>
              <a:rPr lang="en-US" sz="1200" kern="100" dirty="0"/>
              <a:t>Inform external participants that Copilot will be in the meeting but won’t work for them. Encourage participants to share questions they have for Copilot with a licensed user after the meeting.</a:t>
            </a:r>
          </a:p>
          <a:p>
            <a:pPr marL="0" lvl="2">
              <a:spcAft>
                <a:spcPts val="400"/>
              </a:spcAft>
            </a:pPr>
            <a:r>
              <a:rPr lang="en-US" sz="1400" kern="100" dirty="0">
                <a:solidFill>
                  <a:srgbClr val="0078D4"/>
                </a:solidFill>
                <a:latin typeface="+mj-lt"/>
                <a:ea typeface="+mj-ea"/>
                <a:cs typeface="+mj-cs"/>
              </a:rPr>
              <a:t>During and after the meeting:</a:t>
            </a:r>
          </a:p>
          <a:p>
            <a:pPr marL="276225" lvl="1" indent="-176213">
              <a:spcAft>
                <a:spcPts val="600"/>
              </a:spcAft>
              <a:buFont typeface="Arial" panose="020B0604020202020204" pitchFamily="34" charset="0"/>
              <a:buChar char="•"/>
            </a:pPr>
            <a:r>
              <a:rPr lang="en-US" sz="1200" kern="100" dirty="0"/>
              <a:t>External participants can ask licensed users questions for Copilot. Licensed users may then share any relevant Copilot responses in chat, such as exporting Copilot responses to Word and/or Excel to share with external participants. </a:t>
            </a:r>
          </a:p>
        </p:txBody>
      </p:sp>
    </p:spTree>
    <p:extLst>
      <p:ext uri="{BB962C8B-B14F-4D97-AF65-F5344CB8AC3E}">
        <p14:creationId xmlns:p14="http://schemas.microsoft.com/office/powerpoint/2010/main" val="21026127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55E6D-6C21-2A3F-F9BD-7FAFD25D8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9105D-1A7F-D970-7FEF-CE535752A692}"/>
              </a:ext>
            </a:extLst>
          </p:cNvPr>
          <p:cNvSpPr>
            <a:spLocks noGrp="1"/>
          </p:cNvSpPr>
          <p:nvPr>
            <p:ph type="title"/>
          </p:nvPr>
        </p:nvSpPr>
        <p:spPr>
          <a:xfrm>
            <a:off x="569911" y="2813447"/>
            <a:ext cx="4989641" cy="1231106"/>
          </a:xfrm>
        </p:spPr>
        <p:txBody>
          <a:bodyPr/>
          <a:lstStyle/>
          <a:p>
            <a:r>
              <a:rPr lang="en-US" dirty="0">
                <a:ea typeface="+mj-ea"/>
                <a:cs typeface="+mj-cs"/>
              </a:rPr>
              <a:t>Copilot in</a:t>
            </a:r>
            <a:br>
              <a:rPr lang="en-US" dirty="0">
                <a:ea typeface="+mj-ea"/>
                <a:cs typeface="+mj-cs"/>
              </a:rPr>
            </a:br>
            <a:r>
              <a:rPr lang="en-US" dirty="0">
                <a:ea typeface="+mj-ea"/>
                <a:cs typeface="+mj-cs"/>
              </a:rPr>
              <a:t>Teams meetings</a:t>
            </a:r>
          </a:p>
        </p:txBody>
      </p:sp>
    </p:spTree>
    <p:extLst>
      <p:ext uri="{BB962C8B-B14F-4D97-AF65-F5344CB8AC3E}">
        <p14:creationId xmlns:p14="http://schemas.microsoft.com/office/powerpoint/2010/main" val="41508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9A4FD-00B7-0B82-CB93-3C620CEFF402}"/>
            </a:ext>
          </a:extLst>
        </p:cNvPr>
        <p:cNvGrpSpPr/>
        <p:nvPr/>
      </p:nvGrpSpPr>
      <p:grpSpPr>
        <a:xfrm>
          <a:off x="0" y="0"/>
          <a:ext cx="0" cy="0"/>
          <a:chOff x="0" y="0"/>
          <a:chExt cx="0" cy="0"/>
        </a:xfrm>
      </p:grpSpPr>
      <p:sp>
        <p:nvSpPr>
          <p:cNvPr id="84" name="Freeform: Shape 83">
            <a:extLst>
              <a:ext uri="{FF2B5EF4-FFF2-40B4-BE49-F238E27FC236}">
                <a16:creationId xmlns:a16="http://schemas.microsoft.com/office/drawing/2014/main" id="{F1A64FAD-5C47-CC99-2C4A-C2ECA2A7EF22}"/>
              </a:ext>
              <a:ext uri="{C183D7F6-B498-43B3-948B-1728B52AA6E4}">
                <adec:decorative xmlns:adec="http://schemas.microsoft.com/office/drawing/2017/decorative" val="1"/>
              </a:ext>
            </a:extLst>
          </p:cNvPr>
          <p:cNvSpPr>
            <a:spLocks/>
          </p:cNvSpPr>
          <p:nvPr/>
        </p:nvSpPr>
        <p:spPr>
          <a:xfrm>
            <a:off x="579436" y="1604695"/>
            <a:ext cx="11020425" cy="4748999"/>
          </a:xfrm>
          <a:custGeom>
            <a:avLst/>
            <a:gdLst>
              <a:gd name="connsiteX0" fmla="*/ 5506947 w 11020425"/>
              <a:gd name="connsiteY0" fmla="*/ 167538 h 4748999"/>
              <a:gd name="connsiteX1" fmla="*/ 5430519 w 11020425"/>
              <a:gd name="connsiteY1" fmla="*/ 243966 h 4748999"/>
              <a:gd name="connsiteX2" fmla="*/ 5430519 w 11020425"/>
              <a:gd name="connsiteY2" fmla="*/ 1980799 h 4748999"/>
              <a:gd name="connsiteX3" fmla="*/ 5430519 w 11020425"/>
              <a:gd name="connsiteY3" fmla="*/ 2089679 h 4748999"/>
              <a:gd name="connsiteX4" fmla="*/ 5430519 w 11020425"/>
              <a:gd name="connsiteY4" fmla="*/ 2659319 h 4748999"/>
              <a:gd name="connsiteX5" fmla="*/ 5430519 w 11020425"/>
              <a:gd name="connsiteY5" fmla="*/ 2768199 h 4748999"/>
              <a:gd name="connsiteX6" fmla="*/ 5430519 w 11020425"/>
              <a:gd name="connsiteY6" fmla="*/ 4505032 h 4748999"/>
              <a:gd name="connsiteX7" fmla="*/ 5506947 w 11020425"/>
              <a:gd name="connsiteY7" fmla="*/ 4581460 h 4748999"/>
              <a:gd name="connsiteX8" fmla="*/ 5583375 w 11020425"/>
              <a:gd name="connsiteY8" fmla="*/ 4505032 h 4748999"/>
              <a:gd name="connsiteX9" fmla="*/ 5583375 w 11020425"/>
              <a:gd name="connsiteY9" fmla="*/ 2768199 h 4748999"/>
              <a:gd name="connsiteX10" fmla="*/ 5583375 w 11020425"/>
              <a:gd name="connsiteY10" fmla="*/ 2659319 h 4748999"/>
              <a:gd name="connsiteX11" fmla="*/ 5583375 w 11020425"/>
              <a:gd name="connsiteY11" fmla="*/ 2089679 h 4748999"/>
              <a:gd name="connsiteX12" fmla="*/ 5583375 w 11020425"/>
              <a:gd name="connsiteY12" fmla="*/ 1980799 h 4748999"/>
              <a:gd name="connsiteX13" fmla="*/ 5583375 w 11020425"/>
              <a:gd name="connsiteY13" fmla="*/ 243966 h 4748999"/>
              <a:gd name="connsiteX14" fmla="*/ 5506947 w 11020425"/>
              <a:gd name="connsiteY14" fmla="*/ 167538 h 4748999"/>
              <a:gd name="connsiteX15" fmla="*/ 163009 w 11020425"/>
              <a:gd name="connsiteY15" fmla="*/ 0 h 4748999"/>
              <a:gd name="connsiteX16" fmla="*/ 10857416 w 11020425"/>
              <a:gd name="connsiteY16" fmla="*/ 0 h 4748999"/>
              <a:gd name="connsiteX17" fmla="*/ 11020425 w 11020425"/>
              <a:gd name="connsiteY17" fmla="*/ 163009 h 4748999"/>
              <a:gd name="connsiteX18" fmla="*/ 11020425 w 11020425"/>
              <a:gd name="connsiteY18" fmla="*/ 1980799 h 4748999"/>
              <a:gd name="connsiteX19" fmla="*/ 11020425 w 11020425"/>
              <a:gd name="connsiteY19" fmla="*/ 2089679 h 4748999"/>
              <a:gd name="connsiteX20" fmla="*/ 11020425 w 11020425"/>
              <a:gd name="connsiteY20" fmla="*/ 2659319 h 4748999"/>
              <a:gd name="connsiteX21" fmla="*/ 11020425 w 11020425"/>
              <a:gd name="connsiteY21" fmla="*/ 2768199 h 4748999"/>
              <a:gd name="connsiteX22" fmla="*/ 11020425 w 11020425"/>
              <a:gd name="connsiteY22" fmla="*/ 4585990 h 4748999"/>
              <a:gd name="connsiteX23" fmla="*/ 10857416 w 11020425"/>
              <a:gd name="connsiteY23" fmla="*/ 4748999 h 4748999"/>
              <a:gd name="connsiteX24" fmla="*/ 163009 w 11020425"/>
              <a:gd name="connsiteY24" fmla="*/ 4748999 h 4748999"/>
              <a:gd name="connsiteX25" fmla="*/ 0 w 11020425"/>
              <a:gd name="connsiteY25" fmla="*/ 4585990 h 4748999"/>
              <a:gd name="connsiteX26" fmla="*/ 0 w 11020425"/>
              <a:gd name="connsiteY26" fmla="*/ 2768199 h 4748999"/>
              <a:gd name="connsiteX27" fmla="*/ 0 w 11020425"/>
              <a:gd name="connsiteY27" fmla="*/ 2659319 h 4748999"/>
              <a:gd name="connsiteX28" fmla="*/ 0 w 11020425"/>
              <a:gd name="connsiteY28" fmla="*/ 2089679 h 4748999"/>
              <a:gd name="connsiteX29" fmla="*/ 0 w 11020425"/>
              <a:gd name="connsiteY29" fmla="*/ 163009 h 4748999"/>
              <a:gd name="connsiteX30" fmla="*/ 163009 w 11020425"/>
              <a:gd name="connsiteY30" fmla="*/ 0 h 4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20425" h="4748999">
                <a:moveTo>
                  <a:pt x="5506947" y="167538"/>
                </a:moveTo>
                <a:cubicBezTo>
                  <a:pt x="5464737" y="167538"/>
                  <a:pt x="5430519" y="201756"/>
                  <a:pt x="5430519" y="243966"/>
                </a:cubicBezTo>
                <a:lnTo>
                  <a:pt x="5430519" y="1980799"/>
                </a:lnTo>
                <a:lnTo>
                  <a:pt x="5430519" y="2089679"/>
                </a:lnTo>
                <a:lnTo>
                  <a:pt x="5430519" y="2659319"/>
                </a:lnTo>
                <a:lnTo>
                  <a:pt x="5430519" y="2768199"/>
                </a:lnTo>
                <a:lnTo>
                  <a:pt x="5430519" y="4505032"/>
                </a:lnTo>
                <a:cubicBezTo>
                  <a:pt x="5430519" y="4547242"/>
                  <a:pt x="5464737" y="4581460"/>
                  <a:pt x="5506947" y="4581460"/>
                </a:cubicBezTo>
                <a:cubicBezTo>
                  <a:pt x="5549157" y="4581460"/>
                  <a:pt x="5583375" y="4547242"/>
                  <a:pt x="5583375" y="4505032"/>
                </a:cubicBezTo>
                <a:lnTo>
                  <a:pt x="5583375" y="2768199"/>
                </a:lnTo>
                <a:lnTo>
                  <a:pt x="5583375" y="2659319"/>
                </a:lnTo>
                <a:lnTo>
                  <a:pt x="5583375" y="2089679"/>
                </a:lnTo>
                <a:lnTo>
                  <a:pt x="5583375" y="1980799"/>
                </a:lnTo>
                <a:lnTo>
                  <a:pt x="5583375" y="243966"/>
                </a:lnTo>
                <a:cubicBezTo>
                  <a:pt x="5583375" y="201756"/>
                  <a:pt x="5549157" y="167538"/>
                  <a:pt x="5506947" y="167538"/>
                </a:cubicBezTo>
                <a:close/>
                <a:moveTo>
                  <a:pt x="163009" y="0"/>
                </a:moveTo>
                <a:lnTo>
                  <a:pt x="10857416" y="0"/>
                </a:lnTo>
                <a:cubicBezTo>
                  <a:pt x="10947443" y="0"/>
                  <a:pt x="11020425" y="72982"/>
                  <a:pt x="11020425" y="163009"/>
                </a:cubicBezTo>
                <a:lnTo>
                  <a:pt x="11020425" y="1980799"/>
                </a:lnTo>
                <a:lnTo>
                  <a:pt x="11020425" y="2089679"/>
                </a:lnTo>
                <a:lnTo>
                  <a:pt x="11020425" y="2659319"/>
                </a:lnTo>
                <a:lnTo>
                  <a:pt x="11020425" y="2768199"/>
                </a:lnTo>
                <a:lnTo>
                  <a:pt x="11020425" y="4585990"/>
                </a:lnTo>
                <a:cubicBezTo>
                  <a:pt x="11020425" y="4676017"/>
                  <a:pt x="10947443" y="4748999"/>
                  <a:pt x="10857416" y="4748999"/>
                </a:cubicBezTo>
                <a:lnTo>
                  <a:pt x="163009" y="4748999"/>
                </a:lnTo>
                <a:cubicBezTo>
                  <a:pt x="72982" y="4748999"/>
                  <a:pt x="0" y="4676017"/>
                  <a:pt x="0" y="4585990"/>
                </a:cubicBezTo>
                <a:lnTo>
                  <a:pt x="0" y="2768199"/>
                </a:lnTo>
                <a:lnTo>
                  <a:pt x="0" y="2659319"/>
                </a:lnTo>
                <a:lnTo>
                  <a:pt x="0" y="2089679"/>
                </a:lnTo>
                <a:lnTo>
                  <a:pt x="0" y="163009"/>
                </a:lnTo>
                <a:cubicBezTo>
                  <a:pt x="0" y="72982"/>
                  <a:pt x="72982" y="0"/>
                  <a:pt x="163009"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9" name="Oval 28">
            <a:extLst>
              <a:ext uri="{FF2B5EF4-FFF2-40B4-BE49-F238E27FC236}">
                <a16:creationId xmlns:a16="http://schemas.microsoft.com/office/drawing/2014/main" id="{C46DE226-C1C6-D694-2473-5E36784662E9}"/>
              </a:ext>
              <a:ext uri="{C183D7F6-B498-43B3-948B-1728B52AA6E4}">
                <adec:decorative xmlns:adec="http://schemas.microsoft.com/office/drawing/2017/decorative" val="1"/>
              </a:ext>
            </a:extLst>
          </p:cNvPr>
          <p:cNvSpPr>
            <a:spLocks/>
          </p:cNvSpPr>
          <p:nvPr/>
        </p:nvSpPr>
        <p:spPr bwMode="auto">
          <a:xfrm>
            <a:off x="772884" y="1800714"/>
            <a:ext cx="544646" cy="544646"/>
          </a:xfrm>
          <a:prstGeom prst="ellipse">
            <a:avLst/>
          </a:prstGeom>
          <a:solidFill>
            <a:schemeClr val="bg1">
              <a:alpha val="2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dirty="0" err="1">
              <a:solidFill>
                <a:schemeClr val="tx1"/>
              </a:solidFill>
            </a:endParaRPr>
          </a:p>
        </p:txBody>
      </p:sp>
      <p:sp>
        <p:nvSpPr>
          <p:cNvPr id="41" name="Oval 40">
            <a:extLst>
              <a:ext uri="{FF2B5EF4-FFF2-40B4-BE49-F238E27FC236}">
                <a16:creationId xmlns:a16="http://schemas.microsoft.com/office/drawing/2014/main" id="{E98E54FF-82B1-3E5A-9D26-2432933AF09D}"/>
              </a:ext>
              <a:ext uri="{C183D7F6-B498-43B3-948B-1728B52AA6E4}">
                <adec:decorative xmlns:adec="http://schemas.microsoft.com/office/drawing/2017/decorative" val="1"/>
              </a:ext>
            </a:extLst>
          </p:cNvPr>
          <p:cNvSpPr>
            <a:spLocks/>
          </p:cNvSpPr>
          <p:nvPr/>
        </p:nvSpPr>
        <p:spPr bwMode="auto">
          <a:xfrm>
            <a:off x="6359525" y="1800714"/>
            <a:ext cx="544646" cy="544646"/>
          </a:xfrm>
          <a:prstGeom prst="ellipse">
            <a:avLst/>
          </a:prstGeom>
          <a:solidFill>
            <a:schemeClr val="bg1">
              <a:alpha val="2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dirty="0" err="1">
              <a:solidFill>
                <a:schemeClr val="tx1"/>
              </a:solidFill>
            </a:endParaRPr>
          </a:p>
        </p:txBody>
      </p:sp>
      <p:cxnSp>
        <p:nvCxnSpPr>
          <p:cNvPr id="27" name="Straight Connector 26">
            <a:extLst>
              <a:ext uri="{FF2B5EF4-FFF2-40B4-BE49-F238E27FC236}">
                <a16:creationId xmlns:a16="http://schemas.microsoft.com/office/drawing/2014/main" id="{EE1F20B9-00F5-B261-360E-CD652A576C26}"/>
              </a:ext>
              <a:ext uri="{C183D7F6-B498-43B3-948B-1728B52AA6E4}">
                <adec:decorative xmlns:adec="http://schemas.microsoft.com/office/drawing/2017/decorative" val="1"/>
              </a:ext>
            </a:extLst>
          </p:cNvPr>
          <p:cNvCxnSpPr>
            <a:cxnSpLocks/>
          </p:cNvCxnSpPr>
          <p:nvPr/>
        </p:nvCxnSpPr>
        <p:spPr>
          <a:xfrm>
            <a:off x="772884" y="2541377"/>
            <a:ext cx="5043622"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087AFA-8F5A-E848-0711-40C24C55A6E1}"/>
              </a:ext>
              <a:ext uri="{C183D7F6-B498-43B3-948B-1728B52AA6E4}">
                <adec:decorative xmlns:adec="http://schemas.microsoft.com/office/drawing/2017/decorative" val="1"/>
              </a:ext>
            </a:extLst>
          </p:cNvPr>
          <p:cNvCxnSpPr>
            <a:cxnSpLocks/>
          </p:cNvCxnSpPr>
          <p:nvPr/>
        </p:nvCxnSpPr>
        <p:spPr>
          <a:xfrm>
            <a:off x="6359525" y="2541377"/>
            <a:ext cx="5043622"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1920B74A-B35E-26CC-E1BE-FC5095953407}"/>
              </a:ext>
              <a:ext uri="{C183D7F6-B498-43B3-948B-1728B52AA6E4}">
                <adec:decorative xmlns:adec="http://schemas.microsoft.com/office/drawing/2017/decorative" val="1"/>
              </a:ext>
            </a:extLst>
          </p:cNvPr>
          <p:cNvSpPr/>
          <p:nvPr/>
        </p:nvSpPr>
        <p:spPr bwMode="auto">
          <a:xfrm>
            <a:off x="7879556" y="2855119"/>
            <a:ext cx="273844" cy="285431"/>
          </a:xfrm>
          <a:prstGeom prst="roundRect">
            <a:avLst>
              <a:gd name="adj" fmla="val 6232"/>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53A41B-064A-BA75-1FDC-031F44EDE66E}"/>
              </a:ext>
            </a:extLst>
          </p:cNvPr>
          <p:cNvSpPr>
            <a:spLocks noGrp="1"/>
          </p:cNvSpPr>
          <p:nvPr>
            <p:ph type="title"/>
          </p:nvPr>
        </p:nvSpPr>
        <p:spPr>
          <a:xfrm>
            <a:off x="588963" y="585788"/>
            <a:ext cx="11010900" cy="492125"/>
          </a:xfrm>
        </p:spPr>
        <p:txBody>
          <a:bodyPr/>
          <a:lstStyle/>
          <a:p>
            <a:r>
              <a:rPr lang="en-US" dirty="0">
                <a:ea typeface="+mj-ea"/>
                <a:cs typeface="+mj-cs"/>
              </a:rPr>
              <a:t>Get started with Copilot in a meeting</a:t>
            </a:r>
          </a:p>
        </p:txBody>
      </p:sp>
      <p:sp>
        <p:nvSpPr>
          <p:cNvPr id="12" name="TextBox 11">
            <a:extLst>
              <a:ext uri="{FF2B5EF4-FFF2-40B4-BE49-F238E27FC236}">
                <a16:creationId xmlns:a16="http://schemas.microsoft.com/office/drawing/2014/main" id="{959CFAB5-60FD-A908-4374-50379881FFA6}"/>
              </a:ext>
            </a:extLst>
          </p:cNvPr>
          <p:cNvSpPr txBox="1">
            <a:spLocks/>
          </p:cNvSpPr>
          <p:nvPr/>
        </p:nvSpPr>
        <p:spPr>
          <a:xfrm>
            <a:off x="588963" y="1169353"/>
            <a:ext cx="11010900" cy="246221"/>
          </a:xfrm>
          <a:prstGeom prst="rect">
            <a:avLst/>
          </a:prstGeom>
          <a:noFill/>
        </p:spPr>
        <p:txBody>
          <a:bodyPr wrap="square" lIns="0" tIns="0" rIns="0" bIns="0">
            <a:spAutoFit/>
          </a:bodyPr>
          <a:lstStyle/>
          <a:p>
            <a:r>
              <a:rPr lang="en-US" sz="1600" b="0" dirty="0"/>
              <a:t>The meeting must be transcribed to enable Copilot, unless the meeting organizer sets up Copilot only during the meeting.</a:t>
            </a:r>
            <a:endParaRPr lang="en-US" sz="1600" dirty="0"/>
          </a:p>
        </p:txBody>
      </p:sp>
      <p:sp>
        <p:nvSpPr>
          <p:cNvPr id="30" name="Oval 29">
            <a:extLst>
              <a:ext uri="{FF2B5EF4-FFF2-40B4-BE49-F238E27FC236}">
                <a16:creationId xmlns:a16="http://schemas.microsoft.com/office/drawing/2014/main" id="{487C7B86-CAC2-6477-F370-3D23E81F0999}"/>
              </a:ext>
            </a:extLst>
          </p:cNvPr>
          <p:cNvSpPr>
            <a:spLocks/>
          </p:cNvSpPr>
          <p:nvPr/>
        </p:nvSpPr>
        <p:spPr bwMode="auto">
          <a:xfrm>
            <a:off x="820161" y="1847128"/>
            <a:ext cx="450092" cy="451818"/>
          </a:xfrm>
          <a:prstGeom prst="ellipse">
            <a:avLst/>
          </a:prstGeom>
          <a:solidFill>
            <a:schemeClr val="bg1">
              <a:alpha val="75000"/>
            </a:schemeClr>
          </a:solidFill>
          <a:ln w="6350">
            <a:solidFill>
              <a:schemeClr val="bg1"/>
            </a:solidFill>
            <a:headEnd type="none" w="med" len="med"/>
            <a:tailEnd type="none" w="med" len="med"/>
          </a:ln>
          <a:effectLst>
            <a:outerShdw blurRad="254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b="1" dirty="0">
                <a:solidFill>
                  <a:srgbClr val="0078D4"/>
                </a:solidFill>
                <a:ea typeface="+mj-ea"/>
                <a:cs typeface="+mj-cs"/>
              </a:rPr>
              <a:t>1</a:t>
            </a:r>
            <a:endParaRPr lang="en-US" sz="2000" b="1" dirty="0">
              <a:solidFill>
                <a:srgbClr val="0078D4"/>
              </a:solidFill>
              <a:ea typeface="+mj-ea"/>
              <a:cs typeface="+mj-cs"/>
            </a:endParaRPr>
          </a:p>
        </p:txBody>
      </p:sp>
      <p:sp>
        <p:nvSpPr>
          <p:cNvPr id="18" name="TextBox 1">
            <a:extLst>
              <a:ext uri="{FF2B5EF4-FFF2-40B4-BE49-F238E27FC236}">
                <a16:creationId xmlns:a16="http://schemas.microsoft.com/office/drawing/2014/main" id="{766EFAC6-30FD-BB55-8DCA-A923BEAED9DE}"/>
              </a:ext>
            </a:extLst>
          </p:cNvPr>
          <p:cNvSpPr txBox="1">
            <a:spLocks/>
          </p:cNvSpPr>
          <p:nvPr/>
        </p:nvSpPr>
        <p:spPr>
          <a:xfrm>
            <a:off x="1429794" y="1749871"/>
            <a:ext cx="4383447" cy="6463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Start by ensuring the meeting is recording and/or transcribing. Turn on recording and transcription in the meeting toolbar.</a:t>
            </a:r>
          </a:p>
        </p:txBody>
      </p:sp>
      <p:pic>
        <p:nvPicPr>
          <p:cNvPr id="23" name="Picture 22" descr="Screen capture of a Microsoft Teams meeting interface showing options to start recording and transcription">
            <a:extLst>
              <a:ext uri="{FF2B5EF4-FFF2-40B4-BE49-F238E27FC236}">
                <a16:creationId xmlns:a16="http://schemas.microsoft.com/office/drawing/2014/main" id="{651E27E4-B991-EE4A-D28A-9FD679BD9415}"/>
              </a:ext>
            </a:extLst>
          </p:cNvPr>
          <p:cNvPicPr>
            <a:picLocks/>
          </p:cNvPicPr>
          <p:nvPr/>
        </p:nvPicPr>
        <p:blipFill rotWithShape="1">
          <a:blip r:embed="rId3" cstate="hqprint">
            <a:extLst>
              <a:ext uri="{28A0092B-C50C-407E-A947-70E740481C1C}">
                <a14:useLocalDpi xmlns:a14="http://schemas.microsoft.com/office/drawing/2010/main"/>
              </a:ext>
            </a:extLst>
          </a:blip>
          <a:srcRect l="296" r="795"/>
          <a:stretch>
            <a:fillRect/>
          </a:stretch>
        </p:blipFill>
        <p:spPr>
          <a:xfrm>
            <a:off x="1793208" y="2708912"/>
            <a:ext cx="3002975" cy="3482338"/>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42" name="Oval 41">
            <a:extLst>
              <a:ext uri="{FF2B5EF4-FFF2-40B4-BE49-F238E27FC236}">
                <a16:creationId xmlns:a16="http://schemas.microsoft.com/office/drawing/2014/main" id="{5F8F62BD-ADDF-1096-CEAA-B99DD164D3A2}"/>
              </a:ext>
            </a:extLst>
          </p:cNvPr>
          <p:cNvSpPr>
            <a:spLocks/>
          </p:cNvSpPr>
          <p:nvPr/>
        </p:nvSpPr>
        <p:spPr bwMode="auto">
          <a:xfrm>
            <a:off x="6406802" y="1847128"/>
            <a:ext cx="450092" cy="451818"/>
          </a:xfrm>
          <a:prstGeom prst="ellipse">
            <a:avLst/>
          </a:prstGeom>
          <a:solidFill>
            <a:schemeClr val="bg1">
              <a:alpha val="75000"/>
            </a:schemeClr>
          </a:solidFill>
          <a:ln w="6350">
            <a:solidFill>
              <a:schemeClr val="bg1"/>
            </a:solidFill>
            <a:headEnd type="none" w="med" len="med"/>
            <a:tailEnd type="none" w="med" len="med"/>
          </a:ln>
          <a:effectLst>
            <a:outerShdw blurRad="254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dirty="0">
                <a:solidFill>
                  <a:srgbClr val="0078D4"/>
                </a:solidFill>
                <a:latin typeface="+mj-lt"/>
                <a:ea typeface="+mj-ea"/>
                <a:cs typeface="+mj-cs"/>
              </a:rPr>
              <a:t>2</a:t>
            </a:r>
            <a:endParaRPr lang="en-US" sz="2000" dirty="0">
              <a:solidFill>
                <a:srgbClr val="0078D4"/>
              </a:solidFill>
              <a:latin typeface="+mj-lt"/>
              <a:ea typeface="+mj-ea"/>
              <a:cs typeface="+mj-cs"/>
            </a:endParaRPr>
          </a:p>
        </p:txBody>
      </p:sp>
      <p:sp>
        <p:nvSpPr>
          <p:cNvPr id="39" name="TextBox 1">
            <a:extLst>
              <a:ext uri="{FF2B5EF4-FFF2-40B4-BE49-F238E27FC236}">
                <a16:creationId xmlns:a16="http://schemas.microsoft.com/office/drawing/2014/main" id="{FCAD08F1-CBC2-8AFC-A452-78A3DF36D263}"/>
              </a:ext>
            </a:extLst>
          </p:cNvPr>
          <p:cNvSpPr txBox="1">
            <a:spLocks/>
          </p:cNvSpPr>
          <p:nvPr/>
        </p:nvSpPr>
        <p:spPr>
          <a:xfrm>
            <a:off x="7016435" y="1857594"/>
            <a:ext cx="4386711"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Navigate to the Copilot tab from the meeting toolbar to get started.</a:t>
            </a:r>
          </a:p>
        </p:txBody>
      </p:sp>
      <p:pic>
        <p:nvPicPr>
          <p:cNvPr id="44" name="Picture 43" descr="Screen capture of a Microsoft Teams meeting interface with the Copilot tab open, showing various details about its features">
            <a:extLst>
              <a:ext uri="{FF2B5EF4-FFF2-40B4-BE49-F238E27FC236}">
                <a16:creationId xmlns:a16="http://schemas.microsoft.com/office/drawing/2014/main" id="{31D3E908-6AD5-C87C-037B-C5C5B1B15E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7" r="137" b="5710"/>
          <a:stretch>
            <a:fillRect/>
          </a:stretch>
        </p:blipFill>
        <p:spPr>
          <a:xfrm>
            <a:off x="7468093" y="2708912"/>
            <a:ext cx="2826486" cy="3482338"/>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422139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DC7D-236A-9B6A-467E-724DA3DC039A}"/>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E1537F8-C333-B751-DEEA-F5E8A1A42AC5}"/>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17" name="Straight Connector 16">
            <a:extLst>
              <a:ext uri="{FF2B5EF4-FFF2-40B4-BE49-F238E27FC236}">
                <a16:creationId xmlns:a16="http://schemas.microsoft.com/office/drawing/2014/main" id="{76239FF7-46AF-E60C-2783-24A1F37211E6}"/>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B0670692-BA2C-6BFB-CC62-E84C2113798A}"/>
              </a:ext>
              <a:ext uri="{C183D7F6-B498-43B3-948B-1728B52AA6E4}">
                <adec:decorative xmlns:adec="http://schemas.microsoft.com/office/drawing/2017/decorative" val="1"/>
              </a:ext>
            </a:extLst>
          </p:cNvPr>
          <p:cNvSpPr/>
          <p:nvPr/>
        </p:nvSpPr>
        <p:spPr bwMode="auto">
          <a:xfrm>
            <a:off x="7376808" y="5634543"/>
            <a:ext cx="38405" cy="425284"/>
          </a:xfrm>
          <a:custGeom>
            <a:avLst/>
            <a:gdLst>
              <a:gd name="connsiteX0" fmla="*/ 0 w 38405"/>
              <a:gd name="connsiteY0" fmla="*/ 0 h 425284"/>
              <a:gd name="connsiteX1" fmla="*/ 19574 w 38405"/>
              <a:gd name="connsiteY1" fmla="*/ 13197 h 425284"/>
              <a:gd name="connsiteX2" fmla="*/ 38405 w 38405"/>
              <a:gd name="connsiteY2" fmla="*/ 58660 h 425284"/>
              <a:gd name="connsiteX3" fmla="*/ 38405 w 38405"/>
              <a:gd name="connsiteY3" fmla="*/ 366624 h 425284"/>
              <a:gd name="connsiteX4" fmla="*/ 19574 w 38405"/>
              <a:gd name="connsiteY4" fmla="*/ 412088 h 425284"/>
              <a:gd name="connsiteX5" fmla="*/ 0 w 38405"/>
              <a:gd name="connsiteY5" fmla="*/ 425284 h 4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5" h="425284">
                <a:moveTo>
                  <a:pt x="0" y="0"/>
                </a:moveTo>
                <a:lnTo>
                  <a:pt x="19574" y="13197"/>
                </a:lnTo>
                <a:cubicBezTo>
                  <a:pt x="31209" y="24832"/>
                  <a:pt x="38405" y="40906"/>
                  <a:pt x="38405" y="58660"/>
                </a:cubicBezTo>
                <a:lnTo>
                  <a:pt x="38405" y="366624"/>
                </a:lnTo>
                <a:cubicBezTo>
                  <a:pt x="38405" y="384379"/>
                  <a:pt x="31209" y="400452"/>
                  <a:pt x="19574" y="412088"/>
                </a:cubicBezTo>
                <a:lnTo>
                  <a:pt x="0" y="425284"/>
                </a:lnTo>
                <a:close/>
              </a:path>
            </a:pathLst>
          </a:custGeom>
          <a:solidFill>
            <a:schemeClr val="tx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Shape 34">
            <a:extLst>
              <a:ext uri="{FF2B5EF4-FFF2-40B4-BE49-F238E27FC236}">
                <a16:creationId xmlns:a16="http://schemas.microsoft.com/office/drawing/2014/main" id="{DE3F4CD0-476D-83F2-CB57-9F779B893DCE}"/>
              </a:ext>
              <a:ext uri="{C183D7F6-B498-43B3-948B-1728B52AA6E4}">
                <adec:decorative xmlns:adec="http://schemas.microsoft.com/office/drawing/2017/decorative" val="1"/>
              </a:ext>
            </a:extLst>
          </p:cNvPr>
          <p:cNvSpPr/>
          <p:nvPr/>
        </p:nvSpPr>
        <p:spPr bwMode="auto">
          <a:xfrm flipH="1">
            <a:off x="9473895" y="5634543"/>
            <a:ext cx="38405" cy="425284"/>
          </a:xfrm>
          <a:custGeom>
            <a:avLst/>
            <a:gdLst>
              <a:gd name="connsiteX0" fmla="*/ 0 w 38405"/>
              <a:gd name="connsiteY0" fmla="*/ 0 h 425284"/>
              <a:gd name="connsiteX1" fmla="*/ 19574 w 38405"/>
              <a:gd name="connsiteY1" fmla="*/ 13197 h 425284"/>
              <a:gd name="connsiteX2" fmla="*/ 38405 w 38405"/>
              <a:gd name="connsiteY2" fmla="*/ 58660 h 425284"/>
              <a:gd name="connsiteX3" fmla="*/ 38405 w 38405"/>
              <a:gd name="connsiteY3" fmla="*/ 366624 h 425284"/>
              <a:gd name="connsiteX4" fmla="*/ 19574 w 38405"/>
              <a:gd name="connsiteY4" fmla="*/ 412088 h 425284"/>
              <a:gd name="connsiteX5" fmla="*/ 0 w 38405"/>
              <a:gd name="connsiteY5" fmla="*/ 425284 h 4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5" h="425284">
                <a:moveTo>
                  <a:pt x="0" y="0"/>
                </a:moveTo>
                <a:lnTo>
                  <a:pt x="19574" y="13197"/>
                </a:lnTo>
                <a:cubicBezTo>
                  <a:pt x="31209" y="24832"/>
                  <a:pt x="38405" y="40906"/>
                  <a:pt x="38405" y="58660"/>
                </a:cubicBezTo>
                <a:lnTo>
                  <a:pt x="38405" y="366624"/>
                </a:lnTo>
                <a:cubicBezTo>
                  <a:pt x="38405" y="384379"/>
                  <a:pt x="31209" y="400452"/>
                  <a:pt x="19574" y="412088"/>
                </a:cubicBezTo>
                <a:lnTo>
                  <a:pt x="0" y="425284"/>
                </a:lnTo>
                <a:close/>
              </a:path>
            </a:pathLst>
          </a:custGeom>
          <a:solidFill>
            <a:schemeClr val="tx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C974DCEE-8644-76FC-81C1-717DA9EF567B}"/>
              </a:ext>
            </a:extLst>
          </p:cNvPr>
          <p:cNvSpPr>
            <a:spLocks noGrp="1"/>
          </p:cNvSpPr>
          <p:nvPr>
            <p:ph type="title"/>
          </p:nvPr>
        </p:nvSpPr>
        <p:spPr>
          <a:xfrm>
            <a:off x="588261" y="585216"/>
            <a:ext cx="11011601" cy="492443"/>
          </a:xfrm>
        </p:spPr>
        <p:txBody>
          <a:bodyPr/>
          <a:lstStyle/>
          <a:p>
            <a:r>
              <a:rPr lang="en-US" dirty="0">
                <a:ea typeface="+mj-ea"/>
                <a:cs typeface="+mj-cs"/>
              </a:rPr>
              <a:t>Transform meetings into actionable outcomes</a:t>
            </a:r>
          </a:p>
        </p:txBody>
      </p:sp>
      <p:sp>
        <p:nvSpPr>
          <p:cNvPr id="16" name="TextBox 1">
            <a:extLst>
              <a:ext uri="{FF2B5EF4-FFF2-40B4-BE49-F238E27FC236}">
                <a16:creationId xmlns:a16="http://schemas.microsoft.com/office/drawing/2014/main" id="{CEE4BFA5-ACE3-161A-D006-890FF4CFD0A4}"/>
              </a:ext>
            </a:extLst>
          </p:cNvPr>
          <p:cNvSpPr txBox="1">
            <a:spLocks/>
          </p:cNvSpPr>
          <p:nvPr/>
        </p:nvSpPr>
        <p:spPr>
          <a:xfrm>
            <a:off x="772884" y="1749871"/>
            <a:ext cx="10633528" cy="6463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Use Copilot to ask any question about the meeting. For example, ask Copilot to suggest action items, list perspectives by topic or speaker, recommend questions, and more. Write your own prompt or select </a:t>
            </a:r>
            <a:r>
              <a:rPr lang="en-US" sz="1400" dirty="0">
                <a:latin typeface="+mj-lt"/>
                <a:ea typeface="+mj-ea"/>
                <a:cs typeface="+mj-cs"/>
              </a:rPr>
              <a:t>View prompts </a:t>
            </a:r>
            <a:r>
              <a:rPr lang="en-US" sz="1400" dirty="0"/>
              <a:t>below the Copilot compose box and choose from suggested prompts.</a:t>
            </a:r>
          </a:p>
        </p:txBody>
      </p:sp>
      <p:pic>
        <p:nvPicPr>
          <p:cNvPr id="26" name="Picture 25" descr="Screen capture of a Microsoft Teams meeting interface with a Copilot panel displaying a recap of the meeting">
            <a:extLst>
              <a:ext uri="{FF2B5EF4-FFF2-40B4-BE49-F238E27FC236}">
                <a16:creationId xmlns:a16="http://schemas.microsoft.com/office/drawing/2014/main" id="{8EE05100-070C-F363-BB6C-68F63B23B0D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099" r="-3099"/>
          <a:stretch>
            <a:fillRect/>
          </a:stretch>
        </p:blipFill>
        <p:spPr>
          <a:xfrm>
            <a:off x="772884" y="2708911"/>
            <a:ext cx="6603924" cy="3482333"/>
          </a:xfrm>
          <a:prstGeom prst="roundRect">
            <a:avLst>
              <a:gd name="adj" fmla="val 2584"/>
            </a:avLst>
          </a:prstGeom>
          <a:solidFill>
            <a:srgbClr val="F7F7F7"/>
          </a:solidFill>
          <a:ln w="9525">
            <a:solidFill>
              <a:schemeClr val="bg1"/>
            </a:solidFill>
          </a:ln>
          <a:effectLst>
            <a:outerShdw blurRad="63500" algn="ctr" rotWithShape="0">
              <a:prstClr val="black">
                <a:alpha val="5000"/>
              </a:prstClr>
            </a:outerShdw>
          </a:effectLst>
        </p:spPr>
      </p:pic>
      <p:cxnSp>
        <p:nvCxnSpPr>
          <p:cNvPr id="28" name="Straight Arrow Connector 27" descr="Arrow pointing towards">
            <a:extLst>
              <a:ext uri="{FF2B5EF4-FFF2-40B4-BE49-F238E27FC236}">
                <a16:creationId xmlns:a16="http://schemas.microsoft.com/office/drawing/2014/main" id="{97E83050-4D94-0B78-F8D8-09005438005E}"/>
              </a:ext>
            </a:extLst>
          </p:cNvPr>
          <p:cNvCxnSpPr>
            <a:cxnSpLocks/>
          </p:cNvCxnSpPr>
          <p:nvPr/>
        </p:nvCxnSpPr>
        <p:spPr>
          <a:xfrm>
            <a:off x="7415213" y="5847185"/>
            <a:ext cx="2050256" cy="0"/>
          </a:xfrm>
          <a:prstGeom prst="straightConnector1">
            <a:avLst/>
          </a:prstGeom>
          <a:ln w="19050" cap="rnd">
            <a:solidFill>
              <a:srgbClr val="0078D4"/>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pic>
        <p:nvPicPr>
          <p:cNvPr id="8" name="Picture 7" descr="Screen capture of a Copilot panel showing prompt suggestions">
            <a:extLst>
              <a:ext uri="{FF2B5EF4-FFF2-40B4-BE49-F238E27FC236}">
                <a16:creationId xmlns:a16="http://schemas.microsoft.com/office/drawing/2014/main" id="{2047EB3B-2A38-B52B-B8F7-E4EFDB09EA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000" r="-11000"/>
          <a:stretch>
            <a:fillRect/>
          </a:stretch>
        </p:blipFill>
        <p:spPr>
          <a:xfrm>
            <a:off x="9512300" y="2708912"/>
            <a:ext cx="1894111" cy="3482332"/>
          </a:xfrm>
          <a:prstGeom prst="roundRect">
            <a:avLst>
              <a:gd name="adj" fmla="val 2584"/>
            </a:avLst>
          </a:prstGeom>
          <a:solidFill>
            <a:srgbClr val="F1F1F1"/>
          </a:solidFill>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28287743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343C8-0080-14B7-AC1B-41062D580BCF}"/>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2DDE3ED4-7C6F-06E9-65AC-B8BD414A0659}"/>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5" name="Straight Connector 4">
            <a:extLst>
              <a:ext uri="{FF2B5EF4-FFF2-40B4-BE49-F238E27FC236}">
                <a16:creationId xmlns:a16="http://schemas.microsoft.com/office/drawing/2014/main" id="{ECAB6311-4DB2-BAD1-E371-1E6F56BE605B}"/>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C1FE2C-4B2C-866A-DF91-80D701B333FD}"/>
              </a:ext>
            </a:extLst>
          </p:cNvPr>
          <p:cNvSpPr>
            <a:spLocks noGrp="1"/>
          </p:cNvSpPr>
          <p:nvPr>
            <p:ph type="title"/>
          </p:nvPr>
        </p:nvSpPr>
        <p:spPr>
          <a:xfrm>
            <a:off x="588261" y="585216"/>
            <a:ext cx="11011601" cy="492443"/>
          </a:xfrm>
        </p:spPr>
        <p:txBody>
          <a:bodyPr/>
          <a:lstStyle/>
          <a:p>
            <a:r>
              <a:rPr lang="en-US" dirty="0">
                <a:ea typeface="+mj-ea"/>
                <a:cs typeface="+mj-cs"/>
              </a:rPr>
              <a:t>Work smarter with Copilot in a new window</a:t>
            </a:r>
          </a:p>
        </p:txBody>
      </p:sp>
      <p:sp>
        <p:nvSpPr>
          <p:cNvPr id="7" name="TextBox 1">
            <a:extLst>
              <a:ext uri="{FF2B5EF4-FFF2-40B4-BE49-F238E27FC236}">
                <a16:creationId xmlns:a16="http://schemas.microsoft.com/office/drawing/2014/main" id="{566E1A9B-CDB8-2818-ECAC-C24B5B5855D0}"/>
              </a:ext>
            </a:extLst>
          </p:cNvPr>
          <p:cNvSpPr txBox="1">
            <a:spLocks/>
          </p:cNvSpPr>
          <p:nvPr/>
        </p:nvSpPr>
        <p:spPr>
          <a:xfrm>
            <a:off x="772884" y="1857594"/>
            <a:ext cx="10633528"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Select </a:t>
            </a:r>
            <a:r>
              <a:rPr lang="en-US" sz="1400" dirty="0">
                <a:latin typeface="+mj-lt"/>
                <a:ea typeface="+mj-ea"/>
                <a:cs typeface="+mj-cs"/>
              </a:rPr>
              <a:t>Open in new window </a:t>
            </a:r>
            <a:r>
              <a:rPr lang="en-US" sz="1400" dirty="0"/>
              <a:t>to pop out the </a:t>
            </a:r>
            <a:r>
              <a:rPr lang="en-US" sz="1400" dirty="0">
                <a:latin typeface="+mj-lt"/>
                <a:ea typeface="+mj-ea"/>
                <a:cs typeface="+mj-cs"/>
              </a:rPr>
              <a:t>Copilot</a:t>
            </a:r>
            <a:r>
              <a:rPr lang="en-US" sz="1400" dirty="0"/>
              <a:t> pane into a new window and multitask during your meeting, such as asking Q&amp;A on the discussion to engage deeper.</a:t>
            </a:r>
          </a:p>
        </p:txBody>
      </p:sp>
      <p:pic>
        <p:nvPicPr>
          <p:cNvPr id="20" name="Picture 19" descr="Screen capture of a Microsoft Teams meeting interface along with a new window that pops out the Copilot panel">
            <a:extLst>
              <a:ext uri="{FF2B5EF4-FFF2-40B4-BE49-F238E27FC236}">
                <a16:creationId xmlns:a16="http://schemas.microsoft.com/office/drawing/2014/main" id="{EBDC9765-8B5D-2BCA-F110-2D77D500D62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047" t="4153" r="2047" b="4763"/>
          <a:stretch>
            <a:fillRect/>
          </a:stretch>
        </p:blipFill>
        <p:spPr>
          <a:xfrm>
            <a:off x="2169870" y="2713810"/>
            <a:ext cx="7839556" cy="3477433"/>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8780692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4172-3B64-154F-EAB2-CB407292897B}"/>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95B70B5-24AC-4854-EFCC-69690CB89AF3}"/>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11" name="Straight Connector 10">
            <a:extLst>
              <a:ext uri="{FF2B5EF4-FFF2-40B4-BE49-F238E27FC236}">
                <a16:creationId xmlns:a16="http://schemas.microsoft.com/office/drawing/2014/main" id="{78FA8C77-7DC1-1BD1-E3E2-18331EE34B93}"/>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E8A922B-4FBC-091D-73F5-7F03EB350E60}"/>
              </a:ext>
            </a:extLst>
          </p:cNvPr>
          <p:cNvSpPr>
            <a:spLocks noGrp="1"/>
          </p:cNvSpPr>
          <p:nvPr>
            <p:ph type="title"/>
          </p:nvPr>
        </p:nvSpPr>
        <p:spPr>
          <a:xfrm>
            <a:off x="588261" y="585216"/>
            <a:ext cx="11011601" cy="492443"/>
          </a:xfrm>
        </p:spPr>
        <p:txBody>
          <a:bodyPr/>
          <a:lstStyle/>
          <a:p>
            <a:r>
              <a:rPr lang="en-US" dirty="0">
                <a:ea typeface="+mj-ea"/>
                <a:cs typeface="+mj-cs"/>
              </a:rPr>
              <a:t>Never miss a detail from the Intelligent Recap</a:t>
            </a:r>
          </a:p>
        </p:txBody>
      </p:sp>
      <p:sp>
        <p:nvSpPr>
          <p:cNvPr id="7" name="TextBox 6">
            <a:extLst>
              <a:ext uri="{FF2B5EF4-FFF2-40B4-BE49-F238E27FC236}">
                <a16:creationId xmlns:a16="http://schemas.microsoft.com/office/drawing/2014/main" id="{9D205109-EAF5-1A3B-215F-239B4BDD553C}"/>
              </a:ext>
            </a:extLst>
          </p:cNvPr>
          <p:cNvSpPr txBox="1">
            <a:spLocks/>
          </p:cNvSpPr>
          <p:nvPr/>
        </p:nvSpPr>
        <p:spPr>
          <a:xfrm>
            <a:off x="588963" y="1169353"/>
            <a:ext cx="11010900" cy="246221"/>
          </a:xfrm>
          <a:prstGeom prst="rect">
            <a:avLst/>
          </a:prstGeom>
          <a:noFill/>
        </p:spPr>
        <p:txBody>
          <a:bodyPr wrap="square" lIns="0" tIns="0" rIns="0" bIns="0">
            <a:spAutoFit/>
          </a:bodyPr>
          <a:lstStyle/>
          <a:p>
            <a:r>
              <a:rPr lang="en-US" sz="1600" b="0" dirty="0"/>
              <a:t>Catch AI summary, name mentions, speaker markers, topic chapters, and the transcript.</a:t>
            </a:r>
          </a:p>
        </p:txBody>
      </p:sp>
      <p:sp>
        <p:nvSpPr>
          <p:cNvPr id="12" name="TextBox 1">
            <a:extLst>
              <a:ext uri="{FF2B5EF4-FFF2-40B4-BE49-F238E27FC236}">
                <a16:creationId xmlns:a16="http://schemas.microsoft.com/office/drawing/2014/main" id="{668F7E9C-036A-FBDA-ECE5-C895A0519AE7}"/>
              </a:ext>
            </a:extLst>
          </p:cNvPr>
          <p:cNvSpPr txBox="1">
            <a:spLocks/>
          </p:cNvSpPr>
          <p:nvPr/>
        </p:nvSpPr>
        <p:spPr>
          <a:xfrm>
            <a:off x="772884" y="1857594"/>
            <a:ext cx="10633528"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After the meeting, Copilot can be accessed from the </a:t>
            </a:r>
            <a:r>
              <a:rPr lang="en-US" sz="1400" dirty="0">
                <a:latin typeface="+mj-lt"/>
                <a:ea typeface="+mj-ea"/>
                <a:cs typeface="+mj-cs"/>
              </a:rPr>
              <a:t>Recap</a:t>
            </a:r>
            <a:r>
              <a:rPr lang="en-US" sz="1400" dirty="0"/>
              <a:t> tab in the meeting chat. Open </a:t>
            </a:r>
            <a:r>
              <a:rPr lang="en-US" sz="1400" dirty="0">
                <a:latin typeface="+mj-lt"/>
                <a:ea typeface="+mj-ea"/>
                <a:cs typeface="+mj-cs"/>
              </a:rPr>
              <a:t>Copilot</a:t>
            </a:r>
            <a:r>
              <a:rPr lang="en-US" sz="1400" dirty="0"/>
              <a:t> to see the same conversation history with Copilot as the one accessed from the meeting chat. </a:t>
            </a:r>
          </a:p>
        </p:txBody>
      </p:sp>
      <p:pic>
        <p:nvPicPr>
          <p:cNvPr id="21" name="Picture 20" descr="Screen capture of the meeting recap screen in Microsoft Teams showing a video player and a Copilot panel with key topics, notes and follow-up tasks">
            <a:extLst>
              <a:ext uri="{FF2B5EF4-FFF2-40B4-BE49-F238E27FC236}">
                <a16:creationId xmlns:a16="http://schemas.microsoft.com/office/drawing/2014/main" id="{E3A197CD-4E89-E358-05D9-9753DC1173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 r="421"/>
          <a:stretch>
            <a:fillRect/>
          </a:stretch>
        </p:blipFill>
        <p:spPr>
          <a:xfrm>
            <a:off x="3010073" y="2713811"/>
            <a:ext cx="6159151" cy="3477432"/>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214859387"/>
      </p:ext>
    </p:extLst>
  </p:cSld>
  <p:clrMapOvr>
    <a:masterClrMapping/>
  </p:clrMapOvr>
  <p:transition>
    <p:fade/>
  </p:transition>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B63DE-036D-DD21-5EA7-28A7382FF098}"/>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BCAD3D0-69F8-EDDE-AAF5-502F67182586}"/>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11" name="Straight Connector 10">
            <a:extLst>
              <a:ext uri="{FF2B5EF4-FFF2-40B4-BE49-F238E27FC236}">
                <a16:creationId xmlns:a16="http://schemas.microsoft.com/office/drawing/2014/main" id="{500C2F42-3A8E-9F59-F4A0-8E7A158FCBEE}"/>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DFFF31-6ACA-D862-33C6-105058EEC7E3}"/>
              </a:ext>
            </a:extLst>
          </p:cNvPr>
          <p:cNvSpPr>
            <a:spLocks noGrp="1"/>
          </p:cNvSpPr>
          <p:nvPr>
            <p:ph type="title"/>
          </p:nvPr>
        </p:nvSpPr>
        <p:spPr>
          <a:xfrm>
            <a:off x="588261" y="585216"/>
            <a:ext cx="11011601" cy="492443"/>
          </a:xfrm>
        </p:spPr>
        <p:txBody>
          <a:bodyPr/>
          <a:lstStyle/>
          <a:p>
            <a:r>
              <a:rPr lang="en-US" dirty="0">
                <a:ea typeface="+mj-ea"/>
                <a:cs typeface="+mj-cs"/>
              </a:rPr>
              <a:t>Get insights after the meeting</a:t>
            </a:r>
          </a:p>
        </p:txBody>
      </p:sp>
      <p:sp>
        <p:nvSpPr>
          <p:cNvPr id="12" name="TextBox 1">
            <a:extLst>
              <a:ext uri="{FF2B5EF4-FFF2-40B4-BE49-F238E27FC236}">
                <a16:creationId xmlns:a16="http://schemas.microsoft.com/office/drawing/2014/main" id="{28F673BE-02EE-EAA9-BD21-8C2E55E4EDC7}"/>
              </a:ext>
            </a:extLst>
          </p:cNvPr>
          <p:cNvSpPr txBox="1">
            <a:spLocks/>
          </p:cNvSpPr>
          <p:nvPr/>
        </p:nvSpPr>
        <p:spPr>
          <a:xfrm>
            <a:off x="772884" y="1749872"/>
            <a:ext cx="10633528" cy="646331"/>
          </a:xfrm>
          <a:prstGeom prst="rect">
            <a:avLst/>
          </a:prstGeom>
          <a:noFill/>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After the meeting, Copilot can also be accessed from the </a:t>
            </a:r>
            <a:r>
              <a:rPr lang="en-US" sz="1400" dirty="0">
                <a:latin typeface="+mj-lt"/>
              </a:rPr>
              <a:t>meeting chat</a:t>
            </a:r>
            <a:r>
              <a:rPr lang="en-US" sz="1400" dirty="0"/>
              <a:t>. Select </a:t>
            </a:r>
            <a:r>
              <a:rPr lang="en-US" sz="1400" dirty="0">
                <a:latin typeface="+mj-lt"/>
              </a:rPr>
              <a:t>Copilot</a:t>
            </a:r>
            <a:r>
              <a:rPr lang="en-US" sz="1400" dirty="0"/>
              <a:t> in the upper-right corner of the chat. </a:t>
            </a:r>
          </a:p>
          <a:p>
            <a:r>
              <a:rPr lang="en-US" sz="1400" dirty="0"/>
              <a:t>From here, Copilot provides comprehensive information and insights using what was written in the chat and spoken content captured in the meeting transcript. </a:t>
            </a:r>
          </a:p>
        </p:txBody>
      </p:sp>
      <p:pic>
        <p:nvPicPr>
          <p:cNvPr id="17" name="Picture 16" descr="Screen capture of the Microsoft Teams meeting chat screen with a Copilot panel showing key topics, action items, and options to get insights from the meeting">
            <a:extLst>
              <a:ext uri="{FF2B5EF4-FFF2-40B4-BE49-F238E27FC236}">
                <a16:creationId xmlns:a16="http://schemas.microsoft.com/office/drawing/2014/main" id="{917FDF77-4355-4FC0-F790-710F23FE5FF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7" r="57"/>
          <a:stretch>
            <a:fillRect/>
          </a:stretch>
        </p:blipFill>
        <p:spPr>
          <a:xfrm>
            <a:off x="2971801" y="2713811"/>
            <a:ext cx="6235696" cy="3477432"/>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16241172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2DAD-AC62-42EC-3162-87575941A23E}"/>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140FA79-8126-0495-6987-C10632543046}"/>
              </a:ext>
              <a:ext uri="{C183D7F6-B498-43B3-948B-1728B52AA6E4}">
                <adec:decorative xmlns:adec="http://schemas.microsoft.com/office/drawing/2017/decorative" val="1"/>
              </a:ext>
            </a:extLst>
          </p:cNvPr>
          <p:cNvSpPr>
            <a:spLocks/>
          </p:cNvSpPr>
          <p:nvPr/>
        </p:nvSpPr>
        <p:spPr bwMode="auto">
          <a:xfrm>
            <a:off x="5893371" y="402336"/>
            <a:ext cx="5872258" cy="6053328"/>
          </a:xfrm>
          <a:prstGeom prst="roundRect">
            <a:avLst>
              <a:gd name="adj" fmla="val 401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7" name="Oval 26">
            <a:extLst>
              <a:ext uri="{FF2B5EF4-FFF2-40B4-BE49-F238E27FC236}">
                <a16:creationId xmlns:a16="http://schemas.microsoft.com/office/drawing/2014/main" id="{0D955AF8-0579-5FA6-5F1D-41FEB32014C8}"/>
              </a:ext>
              <a:ext uri="{C183D7F6-B498-43B3-948B-1728B52AA6E4}">
                <adec:decorative xmlns:adec="http://schemas.microsoft.com/office/drawing/2017/decorative" val="1"/>
              </a:ext>
            </a:extLst>
          </p:cNvPr>
          <p:cNvSpPr>
            <a:spLocks/>
          </p:cNvSpPr>
          <p:nvPr/>
        </p:nvSpPr>
        <p:spPr bwMode="auto">
          <a:xfrm>
            <a:off x="569911" y="1319729"/>
            <a:ext cx="914400" cy="914400"/>
          </a:xfrm>
          <a:prstGeom prst="ellipse">
            <a:avLst/>
          </a:prstGeom>
          <a:solidFill>
            <a:schemeClr val="bg1">
              <a:alpha val="2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dirty="0" err="1">
              <a:solidFill>
                <a:schemeClr val="tx1"/>
              </a:solidFill>
            </a:endParaRPr>
          </a:p>
        </p:txBody>
      </p:sp>
      <p:sp>
        <p:nvSpPr>
          <p:cNvPr id="39" name="Freeform: Shape 38">
            <a:extLst>
              <a:ext uri="{FF2B5EF4-FFF2-40B4-BE49-F238E27FC236}">
                <a16:creationId xmlns:a16="http://schemas.microsoft.com/office/drawing/2014/main" id="{9BF5525E-F70E-0E92-5436-7E2A1EF90CE4}"/>
              </a:ext>
              <a:ext uri="{C183D7F6-B498-43B3-948B-1728B52AA6E4}">
                <adec:decorative xmlns:adec="http://schemas.microsoft.com/office/drawing/2017/decorative" val="1"/>
              </a:ext>
            </a:extLst>
          </p:cNvPr>
          <p:cNvSpPr>
            <a:spLocks/>
          </p:cNvSpPr>
          <p:nvPr/>
        </p:nvSpPr>
        <p:spPr bwMode="auto">
          <a:xfrm>
            <a:off x="0" y="4921895"/>
            <a:ext cx="5486399" cy="631518"/>
          </a:xfrm>
          <a:custGeom>
            <a:avLst/>
            <a:gdLst>
              <a:gd name="connsiteX0" fmla="*/ 0 w 5486399"/>
              <a:gd name="connsiteY0" fmla="*/ 0 h 631518"/>
              <a:gd name="connsiteX1" fmla="*/ 5170640 w 5486399"/>
              <a:gd name="connsiteY1" fmla="*/ 0 h 631518"/>
              <a:gd name="connsiteX2" fmla="*/ 5486399 w 5486399"/>
              <a:gd name="connsiteY2" fmla="*/ 315759 h 631518"/>
              <a:gd name="connsiteX3" fmla="*/ 5170640 w 5486399"/>
              <a:gd name="connsiteY3" fmla="*/ 631518 h 631518"/>
              <a:gd name="connsiteX4" fmla="*/ 0 w 5486399"/>
              <a:gd name="connsiteY4" fmla="*/ 631518 h 63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399" h="631518">
                <a:moveTo>
                  <a:pt x="0" y="0"/>
                </a:moveTo>
                <a:lnTo>
                  <a:pt x="5170640" y="0"/>
                </a:lnTo>
                <a:cubicBezTo>
                  <a:pt x="5345029" y="0"/>
                  <a:pt x="5486399" y="141370"/>
                  <a:pt x="5486399" y="315759"/>
                </a:cubicBezTo>
                <a:cubicBezTo>
                  <a:pt x="5486399" y="490148"/>
                  <a:pt x="5345029" y="631518"/>
                  <a:pt x="5170640" y="631518"/>
                </a:cubicBezTo>
                <a:lnTo>
                  <a:pt x="0" y="631518"/>
                </a:lnTo>
                <a:close/>
              </a:path>
            </a:pathLst>
          </a:custGeom>
          <a:solidFill>
            <a:schemeClr val="bg1">
              <a:alpha val="8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Oval 33">
            <a:extLst>
              <a:ext uri="{FF2B5EF4-FFF2-40B4-BE49-F238E27FC236}">
                <a16:creationId xmlns:a16="http://schemas.microsoft.com/office/drawing/2014/main" id="{E7619DEA-DAE5-E8E5-CBCB-07B7BB249A08}"/>
              </a:ext>
              <a:ext uri="{C183D7F6-B498-43B3-948B-1728B52AA6E4}">
                <adec:decorative xmlns:adec="http://schemas.microsoft.com/office/drawing/2017/decorative" val="1"/>
              </a:ext>
            </a:extLst>
          </p:cNvPr>
          <p:cNvSpPr>
            <a:spLocks/>
          </p:cNvSpPr>
          <p:nvPr/>
        </p:nvSpPr>
        <p:spPr bwMode="auto">
          <a:xfrm>
            <a:off x="4926526" y="5001610"/>
            <a:ext cx="472088" cy="472088"/>
          </a:xfrm>
          <a:prstGeom prst="ellipse">
            <a:avLst/>
          </a:prstGeom>
          <a:solidFill>
            <a:srgbClr val="CAE3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Oval 46">
            <a:extLst>
              <a:ext uri="{FF2B5EF4-FFF2-40B4-BE49-F238E27FC236}">
                <a16:creationId xmlns:a16="http://schemas.microsoft.com/office/drawing/2014/main" id="{ECE6E23E-DCCE-7B3D-D725-AC91BF9FCC20}"/>
              </a:ext>
              <a:ext uri="{C183D7F6-B498-43B3-948B-1728B52AA6E4}">
                <adec:decorative xmlns:adec="http://schemas.microsoft.com/office/drawing/2017/decorative" val="1"/>
              </a:ext>
            </a:extLst>
          </p:cNvPr>
          <p:cNvSpPr>
            <a:spLocks/>
          </p:cNvSpPr>
          <p:nvPr/>
        </p:nvSpPr>
        <p:spPr bwMode="auto">
          <a:xfrm>
            <a:off x="649284" y="1397653"/>
            <a:ext cx="755654" cy="758552"/>
          </a:xfrm>
          <a:prstGeom prst="ellipse">
            <a:avLst/>
          </a:prstGeom>
          <a:solidFill>
            <a:schemeClr val="bg1">
              <a:alpha val="75000"/>
            </a:schemeClr>
          </a:solidFill>
          <a:ln w="6350">
            <a:solidFill>
              <a:schemeClr val="bg1"/>
            </a:solidFill>
            <a:headEnd type="none" w="med" len="med"/>
            <a:tailEnd type="none" w="med" len="med"/>
          </a:ln>
          <a:effectLst>
            <a:outerShdw blurRad="254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49" name="Graphic 30">
            <a:extLst>
              <a:ext uri="{FF2B5EF4-FFF2-40B4-BE49-F238E27FC236}">
                <a16:creationId xmlns:a16="http://schemas.microsoft.com/office/drawing/2014/main" id="{60FBDA4B-FA42-0C1C-4BC7-3C07CF9ED9F5}"/>
              </a:ext>
              <a:ext uri="{C183D7F6-B498-43B3-948B-1728B52AA6E4}">
                <adec:decorative xmlns:adec="http://schemas.microsoft.com/office/drawing/2017/decorative" val="1"/>
              </a:ext>
            </a:extLst>
          </p:cNvPr>
          <p:cNvSpPr>
            <a:spLocks/>
          </p:cNvSpPr>
          <p:nvPr>
            <p:custDataLst>
              <p:tags r:id="rId1"/>
            </p:custDataLst>
          </p:nvPr>
        </p:nvSpPr>
        <p:spPr>
          <a:xfrm>
            <a:off x="5065322" y="5108145"/>
            <a:ext cx="194496" cy="259018"/>
          </a:xfrm>
          <a:custGeom>
            <a:avLst/>
            <a:gdLst>
              <a:gd name="connsiteX0" fmla="*/ 94561 w 194496"/>
              <a:gd name="connsiteY0" fmla="*/ 48996 h 259018"/>
              <a:gd name="connsiteX1" fmla="*/ 126003 w 194496"/>
              <a:gd name="connsiteY1" fmla="*/ 81599 h 259018"/>
              <a:gd name="connsiteX2" fmla="*/ 126059 w 194496"/>
              <a:gd name="connsiteY2" fmla="*/ 84119 h 259018"/>
              <a:gd name="connsiteX3" fmla="*/ 126059 w 194496"/>
              <a:gd name="connsiteY3" fmla="*/ 113727 h 259018"/>
              <a:gd name="connsiteX4" fmla="*/ 157136 w 194496"/>
              <a:gd name="connsiteY4" fmla="*/ 119368 h 259018"/>
              <a:gd name="connsiteX5" fmla="*/ 193749 w 194496"/>
              <a:gd name="connsiteY5" fmla="*/ 172325 h 259018"/>
              <a:gd name="connsiteX6" fmla="*/ 193547 w 194496"/>
              <a:gd name="connsiteY6" fmla="*/ 173362 h 259018"/>
              <a:gd name="connsiteX7" fmla="*/ 192945 w 194496"/>
              <a:gd name="connsiteY7" fmla="*/ 175882 h 259018"/>
              <a:gd name="connsiteX8" fmla="*/ 178274 w 194496"/>
              <a:gd name="connsiteY8" fmla="*/ 230785 h 259018"/>
              <a:gd name="connsiteX9" fmla="*/ 154630 w 194496"/>
              <a:gd name="connsiteY9" fmla="*/ 253422 h 259018"/>
              <a:gd name="connsiteX10" fmla="*/ 152321 w 194496"/>
              <a:gd name="connsiteY10" fmla="*/ 253842 h 259018"/>
              <a:gd name="connsiteX11" fmla="*/ 118471 w 194496"/>
              <a:gd name="connsiteY11" fmla="*/ 258699 h 259018"/>
              <a:gd name="connsiteX12" fmla="*/ 86554 w 194496"/>
              <a:gd name="connsiteY12" fmla="*/ 242964 h 259018"/>
              <a:gd name="connsiteX13" fmla="*/ 85434 w 194496"/>
              <a:gd name="connsiteY13" fmla="*/ 240809 h 259018"/>
              <a:gd name="connsiteX14" fmla="*/ 85028 w 194496"/>
              <a:gd name="connsiteY14" fmla="*/ 239927 h 259018"/>
              <a:gd name="connsiteX15" fmla="*/ 70665 w 194496"/>
              <a:gd name="connsiteY15" fmla="*/ 221966 h 259018"/>
              <a:gd name="connsiteX16" fmla="*/ 67949 w 194496"/>
              <a:gd name="connsiteY16" fmla="*/ 220020 h 259018"/>
              <a:gd name="connsiteX17" fmla="*/ 41589 w 194496"/>
              <a:gd name="connsiteY17" fmla="*/ 202452 h 259018"/>
              <a:gd name="connsiteX18" fmla="*/ 40274 w 194496"/>
              <a:gd name="connsiteY18" fmla="*/ 201626 h 259018"/>
              <a:gd name="connsiteX19" fmla="*/ 38902 w 194496"/>
              <a:gd name="connsiteY19" fmla="*/ 200898 h 259018"/>
              <a:gd name="connsiteX20" fmla="*/ 5836 w 194496"/>
              <a:gd name="connsiteY20" fmla="*/ 184435 h 259018"/>
              <a:gd name="connsiteX21" fmla="*/ 13 w 194496"/>
              <a:gd name="connsiteY21" fmla="*/ 175266 h 259018"/>
              <a:gd name="connsiteX22" fmla="*/ 19877 w 194496"/>
              <a:gd name="connsiteY22" fmla="*/ 141109 h 259018"/>
              <a:gd name="connsiteX23" fmla="*/ 59438 w 194496"/>
              <a:gd name="connsiteY23" fmla="*/ 141347 h 259018"/>
              <a:gd name="connsiteX24" fmla="*/ 63078 w 194496"/>
              <a:gd name="connsiteY24" fmla="*/ 142453 h 259018"/>
              <a:gd name="connsiteX25" fmla="*/ 63078 w 194496"/>
              <a:gd name="connsiteY25" fmla="*/ 84105 h 259018"/>
              <a:gd name="connsiteX26" fmla="*/ 94561 w 194496"/>
              <a:gd name="connsiteY26" fmla="*/ 48996 h 259018"/>
              <a:gd name="connsiteX27" fmla="*/ 94561 w 194496"/>
              <a:gd name="connsiteY27" fmla="*/ 69994 h 259018"/>
              <a:gd name="connsiteX28" fmla="*/ 84118 w 194496"/>
              <a:gd name="connsiteY28" fmla="*/ 82117 h 259018"/>
              <a:gd name="connsiteX29" fmla="*/ 84062 w 194496"/>
              <a:gd name="connsiteY29" fmla="*/ 84105 h 259018"/>
              <a:gd name="connsiteX30" fmla="*/ 84062 w 194496"/>
              <a:gd name="connsiteY30" fmla="*/ 157515 h 259018"/>
              <a:gd name="connsiteX31" fmla="*/ 73573 w 194496"/>
              <a:gd name="connsiteY31" fmla="*/ 168024 h 259018"/>
              <a:gd name="connsiteX32" fmla="*/ 69559 w 194496"/>
              <a:gd name="connsiteY32" fmla="*/ 167231 h 259018"/>
              <a:gd name="connsiteX33" fmla="*/ 29270 w 194496"/>
              <a:gd name="connsiteY33" fmla="*/ 159895 h 259018"/>
              <a:gd name="connsiteX34" fmla="*/ 22131 w 194496"/>
              <a:gd name="connsiteY34" fmla="*/ 167147 h 259018"/>
              <a:gd name="connsiteX35" fmla="*/ 21585 w 194496"/>
              <a:gd name="connsiteY35" fmla="*/ 168826 h 259018"/>
              <a:gd name="connsiteX36" fmla="*/ 48267 w 194496"/>
              <a:gd name="connsiteY36" fmla="*/ 182097 h 259018"/>
              <a:gd name="connsiteX37" fmla="*/ 50787 w 194496"/>
              <a:gd name="connsiteY37" fmla="*/ 183455 h 259018"/>
              <a:gd name="connsiteX38" fmla="*/ 53236 w 194496"/>
              <a:gd name="connsiteY38" fmla="*/ 184967 h 259018"/>
              <a:gd name="connsiteX39" fmla="*/ 79596 w 194496"/>
              <a:gd name="connsiteY39" fmla="*/ 202550 h 259018"/>
              <a:gd name="connsiteX40" fmla="*/ 102359 w 194496"/>
              <a:gd name="connsiteY40" fmla="*/ 227650 h 259018"/>
              <a:gd name="connsiteX41" fmla="*/ 104066 w 194496"/>
              <a:gd name="connsiteY41" fmla="*/ 231065 h 259018"/>
              <a:gd name="connsiteX42" fmla="*/ 104486 w 194496"/>
              <a:gd name="connsiteY42" fmla="*/ 231947 h 259018"/>
              <a:gd name="connsiteX43" fmla="*/ 113964 w 194496"/>
              <a:gd name="connsiteY43" fmla="*/ 238023 h 259018"/>
              <a:gd name="connsiteX44" fmla="*/ 115489 w 194496"/>
              <a:gd name="connsiteY44" fmla="*/ 237911 h 259018"/>
              <a:gd name="connsiteX45" fmla="*/ 149339 w 194496"/>
              <a:gd name="connsiteY45" fmla="*/ 233053 h 259018"/>
              <a:gd name="connsiteX46" fmla="*/ 157486 w 194496"/>
              <a:gd name="connsiteY46" fmla="*/ 226838 h 259018"/>
              <a:gd name="connsiteX47" fmla="*/ 157990 w 194496"/>
              <a:gd name="connsiteY47" fmla="*/ 225368 h 259018"/>
              <a:gd name="connsiteX48" fmla="*/ 172661 w 194496"/>
              <a:gd name="connsiteY48" fmla="*/ 170450 h 259018"/>
              <a:gd name="connsiteX49" fmla="*/ 155316 w 194496"/>
              <a:gd name="connsiteY49" fmla="*/ 140465 h 259018"/>
              <a:gd name="connsiteX50" fmla="*/ 154350 w 194496"/>
              <a:gd name="connsiteY50" fmla="*/ 140227 h 259018"/>
              <a:gd name="connsiteX51" fmla="*/ 113684 w 194496"/>
              <a:gd name="connsiteY51" fmla="*/ 132807 h 259018"/>
              <a:gd name="connsiteX52" fmla="*/ 105172 w 194496"/>
              <a:gd name="connsiteY52" fmla="*/ 123988 h 259018"/>
              <a:gd name="connsiteX53" fmla="*/ 105060 w 194496"/>
              <a:gd name="connsiteY53" fmla="*/ 122490 h 259018"/>
              <a:gd name="connsiteX54" fmla="*/ 105060 w 194496"/>
              <a:gd name="connsiteY54" fmla="*/ 84105 h 259018"/>
              <a:gd name="connsiteX55" fmla="*/ 94561 w 194496"/>
              <a:gd name="connsiteY55" fmla="*/ 69994 h 259018"/>
              <a:gd name="connsiteX56" fmla="*/ 94547 w 194496"/>
              <a:gd name="connsiteY56" fmla="*/ 0 h 259018"/>
              <a:gd name="connsiteX57" fmla="*/ 175064 w 194496"/>
              <a:gd name="connsiteY57" fmla="*/ 80470 h 259018"/>
              <a:gd name="connsiteX58" fmla="*/ 170043 w 194496"/>
              <a:gd name="connsiteY58" fmla="*/ 108477 h 259018"/>
              <a:gd name="connsiteX59" fmla="*/ 168027 w 194496"/>
              <a:gd name="connsiteY59" fmla="*/ 107735 h 259018"/>
              <a:gd name="connsiteX60" fmla="*/ 159530 w 194496"/>
              <a:gd name="connsiteY60" fmla="*/ 105286 h 259018"/>
              <a:gd name="connsiteX61" fmla="*/ 149353 w 194496"/>
              <a:gd name="connsiteY61" fmla="*/ 103718 h 259018"/>
              <a:gd name="connsiteX62" fmla="*/ 117764 w 194496"/>
              <a:gd name="connsiteY62" fmla="*/ 25733 h 259018"/>
              <a:gd name="connsiteX63" fmla="*/ 39780 w 194496"/>
              <a:gd name="connsiteY63" fmla="*/ 57321 h 259018"/>
              <a:gd name="connsiteX64" fmla="*/ 49065 w 194496"/>
              <a:gd name="connsiteY64" fmla="*/ 118850 h 259018"/>
              <a:gd name="connsiteX65" fmla="*/ 37530 w 194496"/>
              <a:gd name="connsiteY65" fmla="*/ 120572 h 259018"/>
              <a:gd name="connsiteX66" fmla="*/ 26989 w 194496"/>
              <a:gd name="connsiteY66" fmla="*/ 124254 h 259018"/>
              <a:gd name="connsiteX67" fmla="*/ 50787 w 194496"/>
              <a:gd name="connsiteY67" fmla="*/ 12934 h 259018"/>
              <a:gd name="connsiteX68" fmla="*/ 94561 w 194496"/>
              <a:gd name="connsiteY68" fmla="*/ 0 h 2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4496" h="259018">
                <a:moveTo>
                  <a:pt x="94561" y="48996"/>
                </a:moveTo>
                <a:cubicBezTo>
                  <a:pt x="113446" y="48996"/>
                  <a:pt x="125065" y="62561"/>
                  <a:pt x="126003" y="81599"/>
                </a:cubicBezTo>
                <a:lnTo>
                  <a:pt x="126059" y="84119"/>
                </a:lnTo>
                <a:lnTo>
                  <a:pt x="126059" y="113727"/>
                </a:lnTo>
                <a:lnTo>
                  <a:pt x="157136" y="119368"/>
                </a:lnTo>
                <a:cubicBezTo>
                  <a:pt x="181871" y="123882"/>
                  <a:pt x="198262" y="147592"/>
                  <a:pt x="193749" y="172325"/>
                </a:cubicBezTo>
                <a:cubicBezTo>
                  <a:pt x="193686" y="172672"/>
                  <a:pt x="193619" y="173018"/>
                  <a:pt x="193547" y="173362"/>
                </a:cubicBezTo>
                <a:lnTo>
                  <a:pt x="192945" y="175882"/>
                </a:lnTo>
                <a:lnTo>
                  <a:pt x="178274" y="230785"/>
                </a:lnTo>
                <a:cubicBezTo>
                  <a:pt x="175241" y="242155"/>
                  <a:pt x="166122" y="250885"/>
                  <a:pt x="154630" y="253422"/>
                </a:cubicBezTo>
                <a:lnTo>
                  <a:pt x="152321" y="253842"/>
                </a:lnTo>
                <a:lnTo>
                  <a:pt x="118471" y="258699"/>
                </a:lnTo>
                <a:cubicBezTo>
                  <a:pt x="105605" y="260543"/>
                  <a:pt x="92927" y="254292"/>
                  <a:pt x="86554" y="242964"/>
                </a:cubicBezTo>
                <a:lnTo>
                  <a:pt x="85434" y="240809"/>
                </a:lnTo>
                <a:lnTo>
                  <a:pt x="85028" y="239927"/>
                </a:lnTo>
                <a:cubicBezTo>
                  <a:pt x="81749" y="232875"/>
                  <a:pt x="76823" y="226715"/>
                  <a:pt x="70665" y="221966"/>
                </a:cubicBezTo>
                <a:lnTo>
                  <a:pt x="67949" y="220020"/>
                </a:lnTo>
                <a:lnTo>
                  <a:pt x="41589" y="202452"/>
                </a:lnTo>
                <a:lnTo>
                  <a:pt x="40274" y="201626"/>
                </a:lnTo>
                <a:lnTo>
                  <a:pt x="38902" y="200898"/>
                </a:lnTo>
                <a:lnTo>
                  <a:pt x="5836" y="184435"/>
                </a:lnTo>
                <a:cubicBezTo>
                  <a:pt x="2342" y="182698"/>
                  <a:pt x="99" y="179167"/>
                  <a:pt x="13" y="175266"/>
                </a:cubicBezTo>
                <a:cubicBezTo>
                  <a:pt x="-337" y="159755"/>
                  <a:pt x="6522" y="147786"/>
                  <a:pt x="19877" y="141109"/>
                </a:cubicBezTo>
                <a:cubicBezTo>
                  <a:pt x="29704" y="136195"/>
                  <a:pt x="42765" y="136475"/>
                  <a:pt x="59438" y="141347"/>
                </a:cubicBezTo>
                <a:lnTo>
                  <a:pt x="63078" y="142453"/>
                </a:lnTo>
                <a:lnTo>
                  <a:pt x="63078" y="84105"/>
                </a:lnTo>
                <a:cubicBezTo>
                  <a:pt x="63064" y="63765"/>
                  <a:pt x="74851" y="48996"/>
                  <a:pt x="94561" y="48996"/>
                </a:cubicBezTo>
                <a:close/>
                <a:moveTo>
                  <a:pt x="94561" y="69994"/>
                </a:moveTo>
                <a:cubicBezTo>
                  <a:pt x="88122" y="69994"/>
                  <a:pt x="84594" y="73844"/>
                  <a:pt x="84118" y="82117"/>
                </a:cubicBezTo>
                <a:lnTo>
                  <a:pt x="84062" y="84105"/>
                </a:lnTo>
                <a:lnTo>
                  <a:pt x="84062" y="157515"/>
                </a:lnTo>
                <a:cubicBezTo>
                  <a:pt x="84068" y="163314"/>
                  <a:pt x="79371" y="168019"/>
                  <a:pt x="73573" y="168024"/>
                </a:cubicBezTo>
                <a:cubicBezTo>
                  <a:pt x="72195" y="168026"/>
                  <a:pt x="70832" y="167756"/>
                  <a:pt x="69559" y="167231"/>
                </a:cubicBezTo>
                <a:cubicBezTo>
                  <a:pt x="49121" y="158789"/>
                  <a:pt x="35388" y="156829"/>
                  <a:pt x="29270" y="159895"/>
                </a:cubicBezTo>
                <a:cubicBezTo>
                  <a:pt x="25715" y="161673"/>
                  <a:pt x="23391" y="163955"/>
                  <a:pt x="22131" y="167147"/>
                </a:cubicBezTo>
                <a:lnTo>
                  <a:pt x="21585" y="168826"/>
                </a:lnTo>
                <a:lnTo>
                  <a:pt x="48267" y="182097"/>
                </a:lnTo>
                <a:lnTo>
                  <a:pt x="50787" y="183455"/>
                </a:lnTo>
                <a:lnTo>
                  <a:pt x="53236" y="184967"/>
                </a:lnTo>
                <a:lnTo>
                  <a:pt x="79596" y="202550"/>
                </a:lnTo>
                <a:cubicBezTo>
                  <a:pt x="89138" y="208911"/>
                  <a:pt x="96958" y="217534"/>
                  <a:pt x="102359" y="227650"/>
                </a:cubicBezTo>
                <a:lnTo>
                  <a:pt x="104066" y="231065"/>
                </a:lnTo>
                <a:lnTo>
                  <a:pt x="104486" y="231947"/>
                </a:lnTo>
                <a:cubicBezTo>
                  <a:pt x="106201" y="235637"/>
                  <a:pt x="109894" y="238006"/>
                  <a:pt x="113964" y="238023"/>
                </a:cubicBezTo>
                <a:lnTo>
                  <a:pt x="115489" y="237911"/>
                </a:lnTo>
                <a:lnTo>
                  <a:pt x="149339" y="233053"/>
                </a:lnTo>
                <a:cubicBezTo>
                  <a:pt x="152950" y="232538"/>
                  <a:pt x="156034" y="230185"/>
                  <a:pt x="157486" y="226838"/>
                </a:cubicBezTo>
                <a:lnTo>
                  <a:pt x="157990" y="225368"/>
                </a:lnTo>
                <a:lnTo>
                  <a:pt x="172661" y="170450"/>
                </a:lnTo>
                <a:cubicBezTo>
                  <a:pt x="176149" y="157381"/>
                  <a:pt x="168384" y="143957"/>
                  <a:pt x="155316" y="140465"/>
                </a:cubicBezTo>
                <a:lnTo>
                  <a:pt x="154350" y="140227"/>
                </a:lnTo>
                <a:lnTo>
                  <a:pt x="113684" y="132807"/>
                </a:lnTo>
                <a:cubicBezTo>
                  <a:pt x="109247" y="132001"/>
                  <a:pt x="105820" y="128451"/>
                  <a:pt x="105172" y="123988"/>
                </a:cubicBezTo>
                <a:lnTo>
                  <a:pt x="105060" y="122490"/>
                </a:lnTo>
                <a:lnTo>
                  <a:pt x="105060" y="84105"/>
                </a:lnTo>
                <a:cubicBezTo>
                  <a:pt x="105060" y="74446"/>
                  <a:pt x="101491" y="69994"/>
                  <a:pt x="94561" y="69994"/>
                </a:cubicBezTo>
                <a:close/>
                <a:moveTo>
                  <a:pt x="94547" y="0"/>
                </a:moveTo>
                <a:cubicBezTo>
                  <a:pt x="139002" y="-13"/>
                  <a:pt x="175051" y="36015"/>
                  <a:pt x="175064" y="80470"/>
                </a:cubicBezTo>
                <a:cubicBezTo>
                  <a:pt x="175067" y="90030"/>
                  <a:pt x="173366" y="99514"/>
                  <a:pt x="170043" y="108477"/>
                </a:cubicBezTo>
                <a:lnTo>
                  <a:pt x="168027" y="107735"/>
                </a:lnTo>
                <a:cubicBezTo>
                  <a:pt x="165243" y="106760"/>
                  <a:pt x="162407" y="105942"/>
                  <a:pt x="159530" y="105286"/>
                </a:cubicBezTo>
                <a:cubicBezTo>
                  <a:pt x="156181" y="104513"/>
                  <a:pt x="152780" y="103989"/>
                  <a:pt x="149353" y="103718"/>
                </a:cubicBezTo>
                <a:cubicBezTo>
                  <a:pt x="162165" y="73460"/>
                  <a:pt x="148023" y="38545"/>
                  <a:pt x="117764" y="25733"/>
                </a:cubicBezTo>
                <a:cubicBezTo>
                  <a:pt x="87507" y="12921"/>
                  <a:pt x="52593" y="27064"/>
                  <a:pt x="39780" y="57321"/>
                </a:cubicBezTo>
                <a:cubicBezTo>
                  <a:pt x="31048" y="77944"/>
                  <a:pt x="34636" y="101723"/>
                  <a:pt x="49065" y="118850"/>
                </a:cubicBezTo>
                <a:cubicBezTo>
                  <a:pt x="45183" y="119140"/>
                  <a:pt x="41327" y="119716"/>
                  <a:pt x="37530" y="120572"/>
                </a:cubicBezTo>
                <a:cubicBezTo>
                  <a:pt x="32616" y="121762"/>
                  <a:pt x="29298" y="122952"/>
                  <a:pt x="26989" y="124254"/>
                </a:cubicBezTo>
                <a:cubicBezTo>
                  <a:pt x="2820" y="86942"/>
                  <a:pt x="13475" y="37103"/>
                  <a:pt x="50787" y="12934"/>
                </a:cubicBezTo>
                <a:cubicBezTo>
                  <a:pt x="63825" y="4490"/>
                  <a:pt x="79028" y="-3"/>
                  <a:pt x="94561" y="0"/>
                </a:cubicBezTo>
                <a:close/>
              </a:path>
            </a:pathLst>
          </a:custGeom>
          <a:solidFill>
            <a:schemeClr val="tx1"/>
          </a:solidFill>
          <a:ln w="15081" cap="flat">
            <a:noFill/>
            <a:prstDash val="solid"/>
            <a:miter/>
          </a:ln>
        </p:spPr>
        <p:txBody>
          <a:bodyPr rtlCol="0" anchor="ctr"/>
          <a:lstStyle/>
          <a:p>
            <a:endParaRPr lang="en-US"/>
          </a:p>
        </p:txBody>
      </p:sp>
      <p:sp>
        <p:nvSpPr>
          <p:cNvPr id="15" name="Title 14">
            <a:extLst>
              <a:ext uri="{FF2B5EF4-FFF2-40B4-BE49-F238E27FC236}">
                <a16:creationId xmlns:a16="http://schemas.microsoft.com/office/drawing/2014/main" id="{3FC077F1-E9D0-E870-2788-A851B3985F45}"/>
              </a:ext>
            </a:extLst>
          </p:cNvPr>
          <p:cNvSpPr>
            <a:spLocks noGrp="1"/>
          </p:cNvSpPr>
          <p:nvPr>
            <p:ph type="title"/>
          </p:nvPr>
        </p:nvSpPr>
        <p:spPr>
          <a:xfrm>
            <a:off x="582043" y="2495818"/>
            <a:ext cx="4989641" cy="492443"/>
          </a:xfrm>
          <a:noFill/>
        </p:spPr>
        <p:txBody>
          <a:bodyPr vert="horz" wrap="square" lIns="0" tIns="0" rIns="0" bIns="0" rtlCol="0" anchor="b" anchorCtr="0">
            <a:spAutoFit/>
          </a:bodyPr>
          <a:lstStyle/>
          <a:p>
            <a:r>
              <a:rPr lang="en-US" spc="-50" dirty="0">
                <a:ea typeface="+mj-ea"/>
                <a:cs typeface="+mj-cs"/>
              </a:rPr>
              <a:t>Overview</a:t>
            </a:r>
          </a:p>
        </p:txBody>
      </p:sp>
      <p:sp>
        <p:nvSpPr>
          <p:cNvPr id="25" name="Text Placeholder 6">
            <a:extLst>
              <a:ext uri="{FF2B5EF4-FFF2-40B4-BE49-F238E27FC236}">
                <a16:creationId xmlns:a16="http://schemas.microsoft.com/office/drawing/2014/main" id="{DE96C7B2-B46E-7737-80DF-8C97A0AD91F0}"/>
              </a:ext>
            </a:extLst>
          </p:cNvPr>
          <p:cNvSpPr txBox="1">
            <a:spLocks/>
          </p:cNvSpPr>
          <p:nvPr/>
        </p:nvSpPr>
        <p:spPr>
          <a:xfrm>
            <a:off x="582043" y="3262580"/>
            <a:ext cx="4904358" cy="1384995"/>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cs typeface="+mn-cs"/>
              </a:rPr>
              <a:t>Microsoft 365 Copilot is your everyday AI companion. Copilot is available in Teams meetings, chats, and calls is a private experience, helping you summarize the meeting, untangle unresolved perspectives, and more.</a:t>
            </a:r>
          </a:p>
        </p:txBody>
      </p:sp>
      <p:sp>
        <p:nvSpPr>
          <p:cNvPr id="26" name="TextBox 25">
            <a:extLst>
              <a:ext uri="{FF2B5EF4-FFF2-40B4-BE49-F238E27FC236}">
                <a16:creationId xmlns:a16="http://schemas.microsoft.com/office/drawing/2014/main" id="{E9E96605-310E-D370-B380-39E3C02F482D}"/>
              </a:ext>
            </a:extLst>
          </p:cNvPr>
          <p:cNvSpPr txBox="1">
            <a:spLocks/>
          </p:cNvSpPr>
          <p:nvPr/>
        </p:nvSpPr>
        <p:spPr>
          <a:xfrm>
            <a:off x="582043" y="5022211"/>
            <a:ext cx="4256698" cy="430887"/>
          </a:xfrm>
          <a:prstGeom prst="rect">
            <a:avLst/>
          </a:prstGeom>
          <a:noFill/>
        </p:spPr>
        <p:txBody>
          <a:bodyPr wrap="square" lIns="0" tIns="0" rIns="0" bIns="0">
            <a:spAutoFit/>
          </a:bodyPr>
          <a:lstStyle/>
          <a:p>
            <a:pPr marL="0" marR="0"/>
            <a:r>
              <a:rPr lang="en-US" sz="1400" kern="100" dirty="0">
                <a:effectLst/>
              </a:rPr>
              <a:t>For more prompt ideas, visit </a:t>
            </a:r>
            <a:r>
              <a:rPr lang="en-US" sz="1400" u="sng" kern="100" dirty="0">
                <a:solidFill>
                  <a:srgbClr val="0078D4"/>
                </a:solidFill>
                <a:effectLst/>
                <a:hlinkClick r:id="rId4">
                  <a:extLst>
                    <a:ext uri="{A12FA001-AC4F-418D-AE19-62706E023703}">
                      <ahyp:hlinkClr xmlns:ahyp="http://schemas.microsoft.com/office/drawing/2018/hyperlinkcolor" val="tx"/>
                    </a:ext>
                  </a:extLst>
                </a:hlinkClick>
              </a:rPr>
              <a:t>Use Copilot in Microsoft Teams meetings </a:t>
            </a:r>
            <a:r>
              <a:rPr lang="en-US" sz="1400" u="sng" kern="100" dirty="0">
                <a:solidFill>
                  <a:srgbClr val="0078D4"/>
                </a:solidFill>
                <a:hlinkClick r:id="rId4">
                  <a:extLst>
                    <a:ext uri="{A12FA001-AC4F-418D-AE19-62706E023703}">
                      <ahyp:hlinkClr xmlns:ahyp="http://schemas.microsoft.com/office/drawing/2018/hyperlinkcolor" val="tx"/>
                    </a:ext>
                  </a:extLst>
                </a:hlinkClick>
              </a:rPr>
              <a:t>–</a:t>
            </a:r>
            <a:r>
              <a:rPr lang="en-US" sz="1400" u="sng" kern="100" dirty="0">
                <a:solidFill>
                  <a:srgbClr val="0078D4"/>
                </a:solidFill>
                <a:effectLst/>
                <a:hlinkClick r:id="rId4">
                  <a:extLst>
                    <a:ext uri="{A12FA001-AC4F-418D-AE19-62706E023703}">
                      <ahyp:hlinkClr xmlns:ahyp="http://schemas.microsoft.com/office/drawing/2018/hyperlinkcolor" val="tx"/>
                    </a:ext>
                  </a:extLst>
                </a:hlinkClick>
              </a:rPr>
              <a:t> Microsoft Support</a:t>
            </a:r>
            <a:r>
              <a:rPr lang="en-US" sz="1400" u="sng" kern="100" dirty="0">
                <a:solidFill>
                  <a:srgbClr val="0078D4"/>
                </a:solidFill>
                <a:effectLst/>
              </a:rPr>
              <a:t>.</a:t>
            </a:r>
            <a:endParaRPr lang="en-US" sz="1400" kern="100" dirty="0">
              <a:solidFill>
                <a:srgbClr val="0078D4"/>
              </a:solidFill>
              <a:effectLst/>
            </a:endParaRPr>
          </a:p>
        </p:txBody>
      </p:sp>
      <p:pic>
        <p:nvPicPr>
          <p:cNvPr id="11" name="Picture 2" descr="Two people are working together at a desk with a laptop">
            <a:extLst>
              <a:ext uri="{FF2B5EF4-FFF2-40B4-BE49-F238E27FC236}">
                <a16:creationId xmlns:a16="http://schemas.microsoft.com/office/drawing/2014/main" id="{434F42D0-31B3-363A-4A43-91BD53F67A82}"/>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7377" b="17377"/>
          <a:stretch/>
        </p:blipFill>
        <p:spPr bwMode="auto">
          <a:xfrm>
            <a:off x="6076602" y="583406"/>
            <a:ext cx="5505796" cy="5691188"/>
          </a:xfrm>
          <a:prstGeom prst="roundRect">
            <a:avLst>
              <a:gd name="adj" fmla="val 3005"/>
            </a:avLst>
          </a:prstGeom>
          <a:extLst>
            <a:ext uri="{909E8E84-426E-40DD-AFC4-6F175D3DCCD1}">
              <a14:hiddenFill xmlns:a14="http://schemas.microsoft.com/office/drawing/2010/main">
                <a:solidFill>
                  <a:srgbClr val="FFFFFF"/>
                </a:solidFill>
              </a14:hiddenFill>
            </a:ext>
          </a:extLst>
        </p:spPr>
      </p:pic>
      <p:sp>
        <p:nvSpPr>
          <p:cNvPr id="9" name="Graphic 7">
            <a:extLst>
              <a:ext uri="{FF2B5EF4-FFF2-40B4-BE49-F238E27FC236}">
                <a16:creationId xmlns:a16="http://schemas.microsoft.com/office/drawing/2014/main" id="{CAB0C5CE-24D9-4748-4D99-D23282D6D533}"/>
              </a:ext>
              <a:ext uri="{C183D7F6-B498-43B3-948B-1728B52AA6E4}">
                <adec:decorative xmlns:adec="http://schemas.microsoft.com/office/drawing/2017/decorative" val="1"/>
              </a:ext>
            </a:extLst>
          </p:cNvPr>
          <p:cNvSpPr>
            <a:spLocks/>
          </p:cNvSpPr>
          <p:nvPr/>
        </p:nvSpPr>
        <p:spPr>
          <a:xfrm>
            <a:off x="815972" y="1565759"/>
            <a:ext cx="422278" cy="422340"/>
          </a:xfrm>
          <a:custGeom>
            <a:avLst/>
            <a:gdLst>
              <a:gd name="connsiteX0" fmla="*/ 48949 w 190376"/>
              <a:gd name="connsiteY0" fmla="*/ 9582 h 190404"/>
              <a:gd name="connsiteX1" fmla="*/ 77524 w 190376"/>
              <a:gd name="connsiteY1" fmla="*/ 0 h 190404"/>
              <a:gd name="connsiteX2" fmla="*/ 92450 w 190376"/>
              <a:gd name="connsiteY2" fmla="*/ 5477 h 190404"/>
              <a:gd name="connsiteX3" fmla="*/ 95193 w 190376"/>
              <a:gd name="connsiteY3" fmla="*/ 8372 h 190404"/>
              <a:gd name="connsiteX4" fmla="*/ 97927 w 190376"/>
              <a:gd name="connsiteY4" fmla="*/ 5477 h 190404"/>
              <a:gd name="connsiteX5" fmla="*/ 112843 w 190376"/>
              <a:gd name="connsiteY5" fmla="*/ 0 h 190404"/>
              <a:gd name="connsiteX6" fmla="*/ 141427 w 190376"/>
              <a:gd name="connsiteY6" fmla="*/ 9582 h 190404"/>
              <a:gd name="connsiteX7" fmla="*/ 154315 w 190376"/>
              <a:gd name="connsiteY7" fmla="*/ 28985 h 190404"/>
              <a:gd name="connsiteX8" fmla="*/ 164754 w 190376"/>
              <a:gd name="connsiteY8" fmla="*/ 34385 h 190404"/>
              <a:gd name="connsiteX9" fmla="*/ 174641 w 190376"/>
              <a:gd name="connsiteY9" fmla="*/ 51283 h 190404"/>
              <a:gd name="connsiteX10" fmla="*/ 177451 w 190376"/>
              <a:gd name="connsiteY10" fmla="*/ 72057 h 190404"/>
              <a:gd name="connsiteX11" fmla="*/ 175755 w 190376"/>
              <a:gd name="connsiteY11" fmla="*/ 82791 h 190404"/>
              <a:gd name="connsiteX12" fmla="*/ 176384 w 190376"/>
              <a:gd name="connsiteY12" fmla="*/ 83077 h 190404"/>
              <a:gd name="connsiteX13" fmla="*/ 184899 w 190376"/>
              <a:gd name="connsiteY13" fmla="*/ 90792 h 190404"/>
              <a:gd name="connsiteX14" fmla="*/ 190376 w 190376"/>
              <a:gd name="connsiteY14" fmla="*/ 118681 h 190404"/>
              <a:gd name="connsiteX15" fmla="*/ 178356 w 190376"/>
              <a:gd name="connsiteY15" fmla="*/ 147590 h 190404"/>
              <a:gd name="connsiteX16" fmla="*/ 166259 w 190376"/>
              <a:gd name="connsiteY16" fmla="*/ 154162 h 190404"/>
              <a:gd name="connsiteX17" fmla="*/ 156553 w 190376"/>
              <a:gd name="connsiteY17" fmla="*/ 174517 h 190404"/>
              <a:gd name="connsiteX18" fmla="*/ 124577 w 190376"/>
              <a:gd name="connsiteY18" fmla="*/ 190405 h 190404"/>
              <a:gd name="connsiteX19" fmla="*/ 98146 w 190376"/>
              <a:gd name="connsiteY19" fmla="*/ 177927 h 190404"/>
              <a:gd name="connsiteX20" fmla="*/ 95193 w 190376"/>
              <a:gd name="connsiteY20" fmla="*/ 174527 h 190404"/>
              <a:gd name="connsiteX21" fmla="*/ 92240 w 190376"/>
              <a:gd name="connsiteY21" fmla="*/ 177917 h 190404"/>
              <a:gd name="connsiteX22" fmla="*/ 65799 w 190376"/>
              <a:gd name="connsiteY22" fmla="*/ 190405 h 190404"/>
              <a:gd name="connsiteX23" fmla="*/ 33823 w 190376"/>
              <a:gd name="connsiteY23" fmla="*/ 174517 h 190404"/>
              <a:gd name="connsiteX24" fmla="*/ 24117 w 190376"/>
              <a:gd name="connsiteY24" fmla="*/ 154162 h 190404"/>
              <a:gd name="connsiteX25" fmla="*/ 12021 w 190376"/>
              <a:gd name="connsiteY25" fmla="*/ 147590 h 190404"/>
              <a:gd name="connsiteX26" fmla="*/ 0 w 190376"/>
              <a:gd name="connsiteY26" fmla="*/ 118681 h 190404"/>
              <a:gd name="connsiteX27" fmla="*/ 5477 w 190376"/>
              <a:gd name="connsiteY27" fmla="*/ 90792 h 190404"/>
              <a:gd name="connsiteX28" fmla="*/ 14621 w 190376"/>
              <a:gd name="connsiteY28" fmla="*/ 82791 h 190404"/>
              <a:gd name="connsiteX29" fmla="*/ 12935 w 190376"/>
              <a:gd name="connsiteY29" fmla="*/ 72057 h 190404"/>
              <a:gd name="connsiteX30" fmla="*/ 15745 w 190376"/>
              <a:gd name="connsiteY30" fmla="*/ 51283 h 190404"/>
              <a:gd name="connsiteX31" fmla="*/ 25632 w 190376"/>
              <a:gd name="connsiteY31" fmla="*/ 34385 h 190404"/>
              <a:gd name="connsiteX32" fmla="*/ 36062 w 190376"/>
              <a:gd name="connsiteY32" fmla="*/ 28985 h 190404"/>
              <a:gd name="connsiteX33" fmla="*/ 48949 w 190376"/>
              <a:gd name="connsiteY33" fmla="*/ 9582 h 190404"/>
              <a:gd name="connsiteX34" fmla="*/ 57722 w 190376"/>
              <a:gd name="connsiteY34" fmla="*/ 20850 h 190404"/>
              <a:gd name="connsiteX35" fmla="*/ 49482 w 190376"/>
              <a:gd name="connsiteY35" fmla="*/ 36500 h 190404"/>
              <a:gd name="connsiteX36" fmla="*/ 42333 w 190376"/>
              <a:gd name="connsiteY36" fmla="*/ 43638 h 190404"/>
              <a:gd name="connsiteX37" fmla="*/ 40081 w 190376"/>
              <a:gd name="connsiteY37" fmla="*/ 43272 h 190404"/>
              <a:gd name="connsiteX38" fmla="*/ 35404 w 190376"/>
              <a:gd name="connsiteY38" fmla="*/ 44806 h 190404"/>
              <a:gd name="connsiteX39" fmla="*/ 29347 w 190376"/>
              <a:gd name="connsiteY39" fmla="*/ 55645 h 190404"/>
              <a:gd name="connsiteX40" fmla="*/ 27203 w 190376"/>
              <a:gd name="connsiteY40" fmla="*/ 71418 h 190404"/>
              <a:gd name="connsiteX41" fmla="*/ 30690 w 190376"/>
              <a:gd name="connsiteY41" fmla="*/ 84087 h 190404"/>
              <a:gd name="connsiteX42" fmla="*/ 31480 w 190376"/>
              <a:gd name="connsiteY42" fmla="*/ 85668 h 190404"/>
              <a:gd name="connsiteX43" fmla="*/ 41786 w 190376"/>
              <a:gd name="connsiteY43" fmla="*/ 85668 h 190404"/>
              <a:gd name="connsiteX44" fmla="*/ 68856 w 190376"/>
              <a:gd name="connsiteY44" fmla="*/ 110833 h 190404"/>
              <a:gd name="connsiteX45" fmla="*/ 79490 w 190376"/>
              <a:gd name="connsiteY45" fmla="*/ 135586 h 190404"/>
              <a:gd name="connsiteX46" fmla="*/ 54736 w 190376"/>
              <a:gd name="connsiteY46" fmla="*/ 146220 h 190404"/>
              <a:gd name="connsiteX47" fmla="*/ 44103 w 190376"/>
              <a:gd name="connsiteY47" fmla="*/ 121467 h 190404"/>
              <a:gd name="connsiteX48" fmla="*/ 54502 w 190376"/>
              <a:gd name="connsiteY48" fmla="*/ 110928 h 190404"/>
              <a:gd name="connsiteX49" fmla="*/ 41786 w 190376"/>
              <a:gd name="connsiteY49" fmla="*/ 99955 h 190404"/>
              <a:gd name="connsiteX50" fmla="*/ 17021 w 190376"/>
              <a:gd name="connsiteY50" fmla="*/ 99955 h 190404"/>
              <a:gd name="connsiteX51" fmla="*/ 16783 w 190376"/>
              <a:gd name="connsiteY51" fmla="*/ 99955 h 190404"/>
              <a:gd name="connsiteX52" fmla="*/ 14288 w 190376"/>
              <a:gd name="connsiteY52" fmla="*/ 118681 h 190404"/>
              <a:gd name="connsiteX53" fmla="*/ 21336 w 190376"/>
              <a:gd name="connsiteY53" fmla="*/ 136750 h 190404"/>
              <a:gd name="connsiteX54" fmla="*/ 30604 w 190376"/>
              <a:gd name="connsiteY54" fmla="*/ 140894 h 190404"/>
              <a:gd name="connsiteX55" fmla="*/ 37748 w 190376"/>
              <a:gd name="connsiteY55" fmla="*/ 148038 h 190404"/>
              <a:gd name="connsiteX56" fmla="*/ 44987 w 190376"/>
              <a:gd name="connsiteY56" fmla="*/ 165592 h 190404"/>
              <a:gd name="connsiteX57" fmla="*/ 65799 w 190376"/>
              <a:gd name="connsiteY57" fmla="*/ 176117 h 190404"/>
              <a:gd name="connsiteX58" fmla="*/ 81896 w 190376"/>
              <a:gd name="connsiteY58" fmla="*/ 168059 h 190404"/>
              <a:gd name="connsiteX59" fmla="*/ 86830 w 190376"/>
              <a:gd name="connsiteY59" fmla="*/ 161534 h 190404"/>
              <a:gd name="connsiteX60" fmla="*/ 87935 w 190376"/>
              <a:gd name="connsiteY60" fmla="*/ 159315 h 190404"/>
              <a:gd name="connsiteX61" fmla="*/ 87982 w 190376"/>
              <a:gd name="connsiteY61" fmla="*/ 159182 h 190404"/>
              <a:gd name="connsiteX62" fmla="*/ 87982 w 190376"/>
              <a:gd name="connsiteY62" fmla="*/ 68999 h 190404"/>
              <a:gd name="connsiteX63" fmla="*/ 79458 w 190376"/>
              <a:gd name="connsiteY63" fmla="*/ 68999 h 190404"/>
              <a:gd name="connsiteX64" fmla="*/ 54654 w 190376"/>
              <a:gd name="connsiteY64" fmla="*/ 79515 h 190404"/>
              <a:gd name="connsiteX65" fmla="*/ 44138 w 190376"/>
              <a:gd name="connsiteY65" fmla="*/ 54712 h 190404"/>
              <a:gd name="connsiteX66" fmla="*/ 68941 w 190376"/>
              <a:gd name="connsiteY66" fmla="*/ 44196 h 190404"/>
              <a:gd name="connsiteX67" fmla="*/ 79458 w 190376"/>
              <a:gd name="connsiteY67" fmla="*/ 54712 h 190404"/>
              <a:gd name="connsiteX68" fmla="*/ 87982 w 190376"/>
              <a:gd name="connsiteY68" fmla="*/ 54712 h 190404"/>
              <a:gd name="connsiteX69" fmla="*/ 87982 w 190376"/>
              <a:gd name="connsiteY69" fmla="*/ 30537 h 190404"/>
              <a:gd name="connsiteX70" fmla="*/ 87963 w 190376"/>
              <a:gd name="connsiteY70" fmla="*/ 29994 h 190404"/>
              <a:gd name="connsiteX71" fmla="*/ 86249 w 190376"/>
              <a:gd name="connsiteY71" fmla="*/ 21384 h 190404"/>
              <a:gd name="connsiteX72" fmla="*/ 82953 w 190376"/>
              <a:gd name="connsiteY72" fmla="*/ 16145 h 190404"/>
              <a:gd name="connsiteX73" fmla="*/ 77524 w 190376"/>
              <a:gd name="connsiteY73" fmla="*/ 14288 h 190404"/>
              <a:gd name="connsiteX74" fmla="*/ 57722 w 190376"/>
              <a:gd name="connsiteY74" fmla="*/ 20860 h 190404"/>
              <a:gd name="connsiteX75" fmla="*/ 102394 w 190376"/>
              <a:gd name="connsiteY75" fmla="*/ 142818 h 190404"/>
              <a:gd name="connsiteX76" fmla="*/ 102394 w 190376"/>
              <a:gd name="connsiteY76" fmla="*/ 159182 h 190404"/>
              <a:gd name="connsiteX77" fmla="*/ 102441 w 190376"/>
              <a:gd name="connsiteY77" fmla="*/ 159315 h 190404"/>
              <a:gd name="connsiteX78" fmla="*/ 103546 w 190376"/>
              <a:gd name="connsiteY78" fmla="*/ 161534 h 190404"/>
              <a:gd name="connsiteX79" fmla="*/ 108480 w 190376"/>
              <a:gd name="connsiteY79" fmla="*/ 168059 h 190404"/>
              <a:gd name="connsiteX80" fmla="*/ 124577 w 190376"/>
              <a:gd name="connsiteY80" fmla="*/ 176117 h 190404"/>
              <a:gd name="connsiteX81" fmla="*/ 145390 w 190376"/>
              <a:gd name="connsiteY81" fmla="*/ 165592 h 190404"/>
              <a:gd name="connsiteX82" fmla="*/ 152629 w 190376"/>
              <a:gd name="connsiteY82" fmla="*/ 148038 h 190404"/>
              <a:gd name="connsiteX83" fmla="*/ 159772 w 190376"/>
              <a:gd name="connsiteY83" fmla="*/ 140894 h 190404"/>
              <a:gd name="connsiteX84" fmla="*/ 169050 w 190376"/>
              <a:gd name="connsiteY84" fmla="*/ 136750 h 190404"/>
              <a:gd name="connsiteX85" fmla="*/ 176089 w 190376"/>
              <a:gd name="connsiteY85" fmla="*/ 118681 h 190404"/>
              <a:gd name="connsiteX86" fmla="*/ 172764 w 190376"/>
              <a:gd name="connsiteY86" fmla="*/ 98327 h 190404"/>
              <a:gd name="connsiteX87" fmla="*/ 170288 w 190376"/>
              <a:gd name="connsiteY87" fmla="*/ 95993 h 190404"/>
              <a:gd name="connsiteX88" fmla="*/ 165640 w 190376"/>
              <a:gd name="connsiteY88" fmla="*/ 95193 h 190404"/>
              <a:gd name="connsiteX89" fmla="*/ 158487 w 190376"/>
              <a:gd name="connsiteY89" fmla="*/ 88058 h 190404"/>
              <a:gd name="connsiteX90" fmla="*/ 159687 w 190376"/>
              <a:gd name="connsiteY90" fmla="*/ 84087 h 190404"/>
              <a:gd name="connsiteX91" fmla="*/ 163173 w 190376"/>
              <a:gd name="connsiteY91" fmla="*/ 71418 h 190404"/>
              <a:gd name="connsiteX92" fmla="*/ 161030 w 190376"/>
              <a:gd name="connsiteY92" fmla="*/ 55645 h 190404"/>
              <a:gd name="connsiteX93" fmla="*/ 154972 w 190376"/>
              <a:gd name="connsiteY93" fmla="*/ 44806 h 190404"/>
              <a:gd name="connsiteX94" fmla="*/ 150305 w 190376"/>
              <a:gd name="connsiteY94" fmla="*/ 43272 h 190404"/>
              <a:gd name="connsiteX95" fmla="*/ 141263 w 190376"/>
              <a:gd name="connsiteY95" fmla="*/ 38764 h 190404"/>
              <a:gd name="connsiteX96" fmla="*/ 140894 w 190376"/>
              <a:gd name="connsiteY96" fmla="*/ 36500 h 190404"/>
              <a:gd name="connsiteX97" fmla="*/ 132655 w 190376"/>
              <a:gd name="connsiteY97" fmla="*/ 20850 h 190404"/>
              <a:gd name="connsiteX98" fmla="*/ 112843 w 190376"/>
              <a:gd name="connsiteY98" fmla="*/ 14278 h 190404"/>
              <a:gd name="connsiteX99" fmla="*/ 107423 w 190376"/>
              <a:gd name="connsiteY99" fmla="*/ 16145 h 190404"/>
              <a:gd name="connsiteX100" fmla="*/ 104137 w 190376"/>
              <a:gd name="connsiteY100" fmla="*/ 21384 h 190404"/>
              <a:gd name="connsiteX101" fmla="*/ 102422 w 190376"/>
              <a:gd name="connsiteY101" fmla="*/ 29994 h 190404"/>
              <a:gd name="connsiteX102" fmla="*/ 102394 w 190376"/>
              <a:gd name="connsiteY102" fmla="*/ 30537 h 190404"/>
              <a:gd name="connsiteX103" fmla="*/ 102394 w 190376"/>
              <a:gd name="connsiteY103" fmla="*/ 128530 h 190404"/>
              <a:gd name="connsiteX104" fmla="*/ 108461 w 190376"/>
              <a:gd name="connsiteY104" fmla="*/ 128530 h 190404"/>
              <a:gd name="connsiteX105" fmla="*/ 121320 w 190376"/>
              <a:gd name="connsiteY105" fmla="*/ 115672 h 190404"/>
              <a:gd name="connsiteX106" fmla="*/ 121320 w 190376"/>
              <a:gd name="connsiteY106" fmla="*/ 98574 h 190404"/>
              <a:gd name="connsiteX107" fmla="*/ 110804 w 190376"/>
              <a:gd name="connsiteY107" fmla="*/ 73771 h 190404"/>
              <a:gd name="connsiteX108" fmla="*/ 135607 w 190376"/>
              <a:gd name="connsiteY108" fmla="*/ 63255 h 190404"/>
              <a:gd name="connsiteX109" fmla="*/ 146123 w 190376"/>
              <a:gd name="connsiteY109" fmla="*/ 88058 h 190404"/>
              <a:gd name="connsiteX110" fmla="*/ 135607 w 190376"/>
              <a:gd name="connsiteY110" fmla="*/ 98574 h 190404"/>
              <a:gd name="connsiteX111" fmla="*/ 135607 w 190376"/>
              <a:gd name="connsiteY111" fmla="*/ 115672 h 190404"/>
              <a:gd name="connsiteX112" fmla="*/ 108461 w 190376"/>
              <a:gd name="connsiteY112" fmla="*/ 142818 h 190404"/>
              <a:gd name="connsiteX113" fmla="*/ 102394 w 190376"/>
              <a:gd name="connsiteY113" fmla="*/ 142818 h 190404"/>
              <a:gd name="connsiteX114" fmla="*/ 61789 w 190376"/>
              <a:gd name="connsiteY114" fmla="*/ 57093 h 190404"/>
              <a:gd name="connsiteX115" fmla="*/ 57026 w 190376"/>
              <a:gd name="connsiteY115" fmla="*/ 61855 h 190404"/>
              <a:gd name="connsiteX116" fmla="*/ 61789 w 190376"/>
              <a:gd name="connsiteY116" fmla="*/ 66618 h 190404"/>
              <a:gd name="connsiteX117" fmla="*/ 66551 w 190376"/>
              <a:gd name="connsiteY117" fmla="*/ 61855 h 190404"/>
              <a:gd name="connsiteX118" fmla="*/ 61789 w 190376"/>
              <a:gd name="connsiteY118" fmla="*/ 57093 h 190404"/>
              <a:gd name="connsiteX119" fmla="*/ 57026 w 190376"/>
              <a:gd name="connsiteY119" fmla="*/ 128530 h 190404"/>
              <a:gd name="connsiteX120" fmla="*/ 61789 w 190376"/>
              <a:gd name="connsiteY120" fmla="*/ 133293 h 190404"/>
              <a:gd name="connsiteX121" fmla="*/ 66551 w 190376"/>
              <a:gd name="connsiteY121" fmla="*/ 128530 h 190404"/>
              <a:gd name="connsiteX122" fmla="*/ 61789 w 190376"/>
              <a:gd name="connsiteY122" fmla="*/ 123768 h 190404"/>
              <a:gd name="connsiteX123" fmla="*/ 57026 w 190376"/>
              <a:gd name="connsiteY123" fmla="*/ 128530 h 190404"/>
              <a:gd name="connsiteX124" fmla="*/ 123701 w 190376"/>
              <a:gd name="connsiteY124" fmla="*/ 80905 h 190404"/>
              <a:gd name="connsiteX125" fmla="*/ 128464 w 190376"/>
              <a:gd name="connsiteY125" fmla="*/ 85668 h 190404"/>
              <a:gd name="connsiteX126" fmla="*/ 133226 w 190376"/>
              <a:gd name="connsiteY126" fmla="*/ 80905 h 190404"/>
              <a:gd name="connsiteX127" fmla="*/ 128464 w 190376"/>
              <a:gd name="connsiteY127" fmla="*/ 76143 h 190404"/>
              <a:gd name="connsiteX128" fmla="*/ 123701 w 190376"/>
              <a:gd name="connsiteY128"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90376" h="190404">
                <a:moveTo>
                  <a:pt x="48949" y="9582"/>
                </a:moveTo>
                <a:cubicBezTo>
                  <a:pt x="56874" y="3410"/>
                  <a:pt x="67237" y="0"/>
                  <a:pt x="77524" y="0"/>
                </a:cubicBezTo>
                <a:cubicBezTo>
                  <a:pt x="83687" y="0"/>
                  <a:pt x="88668" y="2115"/>
                  <a:pt x="92450" y="5477"/>
                </a:cubicBezTo>
                <a:cubicBezTo>
                  <a:pt x="93478" y="6382"/>
                  <a:pt x="94383" y="7363"/>
                  <a:pt x="95193" y="8372"/>
                </a:cubicBezTo>
                <a:cubicBezTo>
                  <a:pt x="95993" y="7363"/>
                  <a:pt x="96907" y="6382"/>
                  <a:pt x="97927" y="5477"/>
                </a:cubicBezTo>
                <a:cubicBezTo>
                  <a:pt x="101698" y="2115"/>
                  <a:pt x="106690" y="0"/>
                  <a:pt x="112843" y="0"/>
                </a:cubicBezTo>
                <a:cubicBezTo>
                  <a:pt x="123149" y="0"/>
                  <a:pt x="133512" y="3410"/>
                  <a:pt x="141427" y="9582"/>
                </a:cubicBezTo>
                <a:cubicBezTo>
                  <a:pt x="147590" y="14373"/>
                  <a:pt x="152419" y="20993"/>
                  <a:pt x="154315" y="28985"/>
                </a:cubicBezTo>
                <a:cubicBezTo>
                  <a:pt x="158315" y="29651"/>
                  <a:pt x="161877" y="31690"/>
                  <a:pt x="164754" y="34385"/>
                </a:cubicBezTo>
                <a:cubicBezTo>
                  <a:pt x="169326" y="38681"/>
                  <a:pt x="172583" y="44891"/>
                  <a:pt x="174641" y="51283"/>
                </a:cubicBezTo>
                <a:cubicBezTo>
                  <a:pt x="176717" y="57769"/>
                  <a:pt x="177765" y="65056"/>
                  <a:pt x="177451" y="72057"/>
                </a:cubicBezTo>
                <a:cubicBezTo>
                  <a:pt x="177289" y="75638"/>
                  <a:pt x="176765" y="79296"/>
                  <a:pt x="175755" y="82791"/>
                </a:cubicBezTo>
                <a:lnTo>
                  <a:pt x="176384" y="83077"/>
                </a:lnTo>
                <a:cubicBezTo>
                  <a:pt x="179908" y="84734"/>
                  <a:pt x="182766" y="87335"/>
                  <a:pt x="184899" y="90792"/>
                </a:cubicBezTo>
                <a:cubicBezTo>
                  <a:pt x="188947" y="97317"/>
                  <a:pt x="190376" y="106709"/>
                  <a:pt x="190376" y="118681"/>
                </a:cubicBezTo>
                <a:cubicBezTo>
                  <a:pt x="190376" y="132445"/>
                  <a:pt x="185118" y="141789"/>
                  <a:pt x="178356" y="147590"/>
                </a:cubicBezTo>
                <a:cubicBezTo>
                  <a:pt x="174833" y="150611"/>
                  <a:pt x="170710" y="152851"/>
                  <a:pt x="166259" y="154162"/>
                </a:cubicBezTo>
                <a:cubicBezTo>
                  <a:pt x="164641" y="161606"/>
                  <a:pt x="161318" y="168573"/>
                  <a:pt x="156553" y="174517"/>
                </a:cubicBezTo>
                <a:cubicBezTo>
                  <a:pt x="149666" y="183128"/>
                  <a:pt x="138970" y="190405"/>
                  <a:pt x="124577" y="190405"/>
                </a:cubicBezTo>
                <a:cubicBezTo>
                  <a:pt x="113052" y="190405"/>
                  <a:pt x="103975" y="184023"/>
                  <a:pt x="98146" y="177927"/>
                </a:cubicBezTo>
                <a:cubicBezTo>
                  <a:pt x="97112" y="176837"/>
                  <a:pt x="96126" y="175703"/>
                  <a:pt x="95193" y="174527"/>
                </a:cubicBezTo>
                <a:cubicBezTo>
                  <a:pt x="94258" y="175700"/>
                  <a:pt x="93274" y="176831"/>
                  <a:pt x="92240" y="177917"/>
                </a:cubicBezTo>
                <a:cubicBezTo>
                  <a:pt x="86401" y="184033"/>
                  <a:pt x="77324" y="190405"/>
                  <a:pt x="65799" y="190405"/>
                </a:cubicBezTo>
                <a:cubicBezTo>
                  <a:pt x="51416" y="190405"/>
                  <a:pt x="40710" y="183128"/>
                  <a:pt x="33823" y="174517"/>
                </a:cubicBezTo>
                <a:cubicBezTo>
                  <a:pt x="29057" y="168574"/>
                  <a:pt x="25735" y="161607"/>
                  <a:pt x="24117" y="154162"/>
                </a:cubicBezTo>
                <a:cubicBezTo>
                  <a:pt x="19666" y="152851"/>
                  <a:pt x="15543" y="150611"/>
                  <a:pt x="12021" y="147590"/>
                </a:cubicBezTo>
                <a:cubicBezTo>
                  <a:pt x="5258" y="141780"/>
                  <a:pt x="0" y="132445"/>
                  <a:pt x="0" y="118681"/>
                </a:cubicBezTo>
                <a:cubicBezTo>
                  <a:pt x="0" y="106709"/>
                  <a:pt x="1429" y="97317"/>
                  <a:pt x="5477" y="90792"/>
                </a:cubicBezTo>
                <a:cubicBezTo>
                  <a:pt x="7620" y="87240"/>
                  <a:pt x="10816" y="84444"/>
                  <a:pt x="14621" y="82791"/>
                </a:cubicBezTo>
                <a:cubicBezTo>
                  <a:pt x="13642" y="79291"/>
                  <a:pt x="13076" y="75688"/>
                  <a:pt x="12935" y="72057"/>
                </a:cubicBezTo>
                <a:cubicBezTo>
                  <a:pt x="12621" y="65056"/>
                  <a:pt x="13659" y="57769"/>
                  <a:pt x="15745" y="51283"/>
                </a:cubicBezTo>
                <a:cubicBezTo>
                  <a:pt x="17793" y="44901"/>
                  <a:pt x="21050" y="38681"/>
                  <a:pt x="25632" y="34385"/>
                </a:cubicBezTo>
                <a:cubicBezTo>
                  <a:pt x="28497" y="31592"/>
                  <a:pt x="32127" y="29713"/>
                  <a:pt x="36062" y="28985"/>
                </a:cubicBezTo>
                <a:cubicBezTo>
                  <a:pt x="37957" y="20984"/>
                  <a:pt x="42786" y="14373"/>
                  <a:pt x="48949" y="9582"/>
                </a:cubicBezTo>
                <a:close/>
                <a:moveTo>
                  <a:pt x="57722" y="20850"/>
                </a:moveTo>
                <a:cubicBezTo>
                  <a:pt x="52530" y="24898"/>
                  <a:pt x="49482" y="30289"/>
                  <a:pt x="49482" y="36500"/>
                </a:cubicBezTo>
                <a:cubicBezTo>
                  <a:pt x="49479" y="40445"/>
                  <a:pt x="46279" y="43641"/>
                  <a:pt x="42333" y="43638"/>
                </a:cubicBezTo>
                <a:cubicBezTo>
                  <a:pt x="41568" y="43638"/>
                  <a:pt x="40807" y="43514"/>
                  <a:pt x="40081" y="43272"/>
                </a:cubicBezTo>
                <a:cubicBezTo>
                  <a:pt x="38767" y="42834"/>
                  <a:pt x="37395" y="42939"/>
                  <a:pt x="35404" y="44806"/>
                </a:cubicBezTo>
                <a:cubicBezTo>
                  <a:pt x="33204" y="46873"/>
                  <a:pt x="30956" y="50616"/>
                  <a:pt x="29347" y="55645"/>
                </a:cubicBezTo>
                <a:cubicBezTo>
                  <a:pt x="27724" y="60739"/>
                  <a:pt x="26998" y="66076"/>
                  <a:pt x="27203" y="71418"/>
                </a:cubicBezTo>
                <a:cubicBezTo>
                  <a:pt x="27442" y="76714"/>
                  <a:pt x="28699" y="81115"/>
                  <a:pt x="30690" y="84087"/>
                </a:cubicBezTo>
                <a:cubicBezTo>
                  <a:pt x="31017" y="84579"/>
                  <a:pt x="31283" y="85111"/>
                  <a:pt x="31480" y="85668"/>
                </a:cubicBezTo>
                <a:lnTo>
                  <a:pt x="41786" y="85668"/>
                </a:lnTo>
                <a:cubicBezTo>
                  <a:pt x="56009" y="85670"/>
                  <a:pt x="67818" y="96648"/>
                  <a:pt x="68856" y="110833"/>
                </a:cubicBezTo>
                <a:cubicBezTo>
                  <a:pt x="78628" y="114732"/>
                  <a:pt x="83389" y="125815"/>
                  <a:pt x="79490" y="135586"/>
                </a:cubicBezTo>
                <a:cubicBezTo>
                  <a:pt x="75591" y="145358"/>
                  <a:pt x="64508" y="150119"/>
                  <a:pt x="54736" y="146220"/>
                </a:cubicBezTo>
                <a:cubicBezTo>
                  <a:pt x="44964" y="142321"/>
                  <a:pt x="40204" y="131238"/>
                  <a:pt x="44103" y="121467"/>
                </a:cubicBezTo>
                <a:cubicBezTo>
                  <a:pt x="46007" y="116696"/>
                  <a:pt x="49757" y="112895"/>
                  <a:pt x="54502" y="110928"/>
                </a:cubicBezTo>
                <a:cubicBezTo>
                  <a:pt x="53568" y="104625"/>
                  <a:pt x="48158" y="99957"/>
                  <a:pt x="41786" y="99955"/>
                </a:cubicBezTo>
                <a:lnTo>
                  <a:pt x="17021" y="99955"/>
                </a:lnTo>
                <a:cubicBezTo>
                  <a:pt x="16942" y="99956"/>
                  <a:pt x="16862" y="99956"/>
                  <a:pt x="16783" y="99955"/>
                </a:cubicBezTo>
                <a:cubicBezTo>
                  <a:pt x="15354" y="103270"/>
                  <a:pt x="14288" y="108995"/>
                  <a:pt x="14288" y="118681"/>
                </a:cubicBezTo>
                <a:cubicBezTo>
                  <a:pt x="14288" y="128407"/>
                  <a:pt x="17831" y="133741"/>
                  <a:pt x="21336" y="136750"/>
                </a:cubicBezTo>
                <a:cubicBezTo>
                  <a:pt x="25165" y="140037"/>
                  <a:pt x="29385" y="140894"/>
                  <a:pt x="30604" y="140894"/>
                </a:cubicBezTo>
                <a:cubicBezTo>
                  <a:pt x="34549" y="140894"/>
                  <a:pt x="37748" y="144092"/>
                  <a:pt x="37748" y="148038"/>
                </a:cubicBezTo>
                <a:cubicBezTo>
                  <a:pt x="37748" y="152038"/>
                  <a:pt x="39957" y="159306"/>
                  <a:pt x="44987" y="165592"/>
                </a:cubicBezTo>
                <a:cubicBezTo>
                  <a:pt x="49835" y="171660"/>
                  <a:pt x="56731" y="176117"/>
                  <a:pt x="65799" y="176117"/>
                </a:cubicBezTo>
                <a:cubicBezTo>
                  <a:pt x="71866" y="176117"/>
                  <a:pt x="77457" y="172707"/>
                  <a:pt x="81896" y="168059"/>
                </a:cubicBezTo>
                <a:cubicBezTo>
                  <a:pt x="84049" y="165792"/>
                  <a:pt x="85725" y="163439"/>
                  <a:pt x="86830" y="161534"/>
                </a:cubicBezTo>
                <a:cubicBezTo>
                  <a:pt x="87251" y="160822"/>
                  <a:pt x="87620" y="160081"/>
                  <a:pt x="87935" y="159315"/>
                </a:cubicBezTo>
                <a:lnTo>
                  <a:pt x="87982" y="159182"/>
                </a:lnTo>
                <a:lnTo>
                  <a:pt x="87982" y="68999"/>
                </a:lnTo>
                <a:lnTo>
                  <a:pt x="79458" y="68999"/>
                </a:lnTo>
                <a:cubicBezTo>
                  <a:pt x="75512" y="78753"/>
                  <a:pt x="64407" y="83461"/>
                  <a:pt x="54654" y="79515"/>
                </a:cubicBezTo>
                <a:cubicBezTo>
                  <a:pt x="44901" y="75570"/>
                  <a:pt x="40193" y="64465"/>
                  <a:pt x="44138" y="54712"/>
                </a:cubicBezTo>
                <a:cubicBezTo>
                  <a:pt x="48083" y="44958"/>
                  <a:pt x="59188" y="40250"/>
                  <a:pt x="68941" y="44196"/>
                </a:cubicBezTo>
                <a:cubicBezTo>
                  <a:pt x="73727" y="46131"/>
                  <a:pt x="77522" y="49926"/>
                  <a:pt x="79458" y="54712"/>
                </a:cubicBezTo>
                <a:lnTo>
                  <a:pt x="87982" y="54712"/>
                </a:lnTo>
                <a:lnTo>
                  <a:pt x="87982" y="30537"/>
                </a:lnTo>
                <a:lnTo>
                  <a:pt x="87963" y="29994"/>
                </a:lnTo>
                <a:cubicBezTo>
                  <a:pt x="87831" y="27054"/>
                  <a:pt x="87253" y="24151"/>
                  <a:pt x="86249" y="21384"/>
                </a:cubicBezTo>
                <a:cubicBezTo>
                  <a:pt x="85392" y="19117"/>
                  <a:pt x="84277" y="17326"/>
                  <a:pt x="82953" y="16145"/>
                </a:cubicBezTo>
                <a:cubicBezTo>
                  <a:pt x="81782" y="15097"/>
                  <a:pt x="80172" y="14288"/>
                  <a:pt x="77524" y="14288"/>
                </a:cubicBezTo>
                <a:cubicBezTo>
                  <a:pt x="70237" y="14288"/>
                  <a:pt x="62998" y="16745"/>
                  <a:pt x="57722" y="20860"/>
                </a:cubicBezTo>
                <a:close/>
                <a:moveTo>
                  <a:pt x="102394" y="142818"/>
                </a:moveTo>
                <a:lnTo>
                  <a:pt x="102394" y="159182"/>
                </a:lnTo>
                <a:lnTo>
                  <a:pt x="102441" y="159315"/>
                </a:lnTo>
                <a:cubicBezTo>
                  <a:pt x="102632" y="159820"/>
                  <a:pt x="102994" y="160572"/>
                  <a:pt x="103546" y="161534"/>
                </a:cubicBezTo>
                <a:cubicBezTo>
                  <a:pt x="104651" y="163439"/>
                  <a:pt x="106328" y="165792"/>
                  <a:pt x="108480" y="168059"/>
                </a:cubicBezTo>
                <a:cubicBezTo>
                  <a:pt x="112919" y="172707"/>
                  <a:pt x="118510" y="176117"/>
                  <a:pt x="124577" y="176117"/>
                </a:cubicBezTo>
                <a:cubicBezTo>
                  <a:pt x="133655" y="176117"/>
                  <a:pt x="140541" y="171660"/>
                  <a:pt x="145390" y="165592"/>
                </a:cubicBezTo>
                <a:cubicBezTo>
                  <a:pt x="150419" y="159306"/>
                  <a:pt x="152629" y="152029"/>
                  <a:pt x="152629" y="148038"/>
                </a:cubicBezTo>
                <a:cubicBezTo>
                  <a:pt x="152629" y="144092"/>
                  <a:pt x="155827" y="140894"/>
                  <a:pt x="159772" y="140894"/>
                </a:cubicBezTo>
                <a:cubicBezTo>
                  <a:pt x="160992" y="140894"/>
                  <a:pt x="165202" y="140037"/>
                  <a:pt x="169050" y="136750"/>
                </a:cubicBezTo>
                <a:cubicBezTo>
                  <a:pt x="172545" y="133741"/>
                  <a:pt x="176089" y="128407"/>
                  <a:pt x="176089" y="118681"/>
                </a:cubicBezTo>
                <a:cubicBezTo>
                  <a:pt x="176089" y="107175"/>
                  <a:pt x="174584" y="101251"/>
                  <a:pt x="172764" y="98327"/>
                </a:cubicBezTo>
                <a:cubicBezTo>
                  <a:pt x="172195" y="97315"/>
                  <a:pt x="171331" y="96502"/>
                  <a:pt x="170288" y="95993"/>
                </a:cubicBezTo>
                <a:cubicBezTo>
                  <a:pt x="169316" y="95536"/>
                  <a:pt x="167878" y="95193"/>
                  <a:pt x="165640" y="95193"/>
                </a:cubicBezTo>
                <a:cubicBezTo>
                  <a:pt x="161695" y="95198"/>
                  <a:pt x="158492" y="92004"/>
                  <a:pt x="158487" y="88058"/>
                </a:cubicBezTo>
                <a:cubicBezTo>
                  <a:pt x="158486" y="86645"/>
                  <a:pt x="158903" y="85263"/>
                  <a:pt x="159687" y="84087"/>
                </a:cubicBezTo>
                <a:cubicBezTo>
                  <a:pt x="161677" y="81105"/>
                  <a:pt x="162935" y="76714"/>
                  <a:pt x="163173" y="71418"/>
                </a:cubicBezTo>
                <a:cubicBezTo>
                  <a:pt x="163378" y="66076"/>
                  <a:pt x="162653" y="60739"/>
                  <a:pt x="161030" y="55645"/>
                </a:cubicBezTo>
                <a:cubicBezTo>
                  <a:pt x="159410" y="50616"/>
                  <a:pt x="157182" y="46882"/>
                  <a:pt x="154972" y="44806"/>
                </a:cubicBezTo>
                <a:cubicBezTo>
                  <a:pt x="152991" y="42939"/>
                  <a:pt x="151609" y="42834"/>
                  <a:pt x="150305" y="43272"/>
                </a:cubicBezTo>
                <a:cubicBezTo>
                  <a:pt x="146563" y="44524"/>
                  <a:pt x="142515" y="42506"/>
                  <a:pt x="141263" y="38764"/>
                </a:cubicBezTo>
                <a:cubicBezTo>
                  <a:pt x="141019" y="38034"/>
                  <a:pt x="140894" y="37270"/>
                  <a:pt x="140894" y="36500"/>
                </a:cubicBezTo>
                <a:cubicBezTo>
                  <a:pt x="140894" y="30289"/>
                  <a:pt x="137846" y="24898"/>
                  <a:pt x="132655" y="20850"/>
                </a:cubicBezTo>
                <a:cubicBezTo>
                  <a:pt x="127378" y="16745"/>
                  <a:pt x="120148" y="14278"/>
                  <a:pt x="112843" y="14278"/>
                </a:cubicBezTo>
                <a:cubicBezTo>
                  <a:pt x="110204" y="14278"/>
                  <a:pt x="108595" y="15107"/>
                  <a:pt x="107423" y="16145"/>
                </a:cubicBezTo>
                <a:cubicBezTo>
                  <a:pt x="106099" y="17326"/>
                  <a:pt x="104994" y="19117"/>
                  <a:pt x="104137" y="21384"/>
                </a:cubicBezTo>
                <a:cubicBezTo>
                  <a:pt x="103133" y="24151"/>
                  <a:pt x="102555" y="27054"/>
                  <a:pt x="102422" y="29994"/>
                </a:cubicBezTo>
                <a:cubicBezTo>
                  <a:pt x="102410" y="30175"/>
                  <a:pt x="102400" y="30356"/>
                  <a:pt x="102394" y="30537"/>
                </a:cubicBezTo>
                <a:lnTo>
                  <a:pt x="102394" y="128530"/>
                </a:lnTo>
                <a:lnTo>
                  <a:pt x="108461" y="128530"/>
                </a:lnTo>
                <a:cubicBezTo>
                  <a:pt x="115563" y="128530"/>
                  <a:pt x="121320" y="122773"/>
                  <a:pt x="121320" y="115672"/>
                </a:cubicBezTo>
                <a:lnTo>
                  <a:pt x="121320" y="98574"/>
                </a:lnTo>
                <a:cubicBezTo>
                  <a:pt x="111566" y="94629"/>
                  <a:pt x="106858" y="83524"/>
                  <a:pt x="110804" y="73771"/>
                </a:cubicBezTo>
                <a:cubicBezTo>
                  <a:pt x="114750" y="64017"/>
                  <a:pt x="125854" y="59309"/>
                  <a:pt x="135607" y="63255"/>
                </a:cubicBezTo>
                <a:cubicBezTo>
                  <a:pt x="145361" y="67200"/>
                  <a:pt x="150069" y="78305"/>
                  <a:pt x="146123" y="88058"/>
                </a:cubicBezTo>
                <a:cubicBezTo>
                  <a:pt x="144188" y="92844"/>
                  <a:pt x="140393" y="96639"/>
                  <a:pt x="135607" y="98574"/>
                </a:cubicBezTo>
                <a:lnTo>
                  <a:pt x="135607" y="115672"/>
                </a:lnTo>
                <a:cubicBezTo>
                  <a:pt x="135607" y="130664"/>
                  <a:pt x="123454" y="142818"/>
                  <a:pt x="108461" y="142818"/>
                </a:cubicBezTo>
                <a:lnTo>
                  <a:pt x="102394" y="142818"/>
                </a:lnTo>
                <a:close/>
                <a:moveTo>
                  <a:pt x="61789" y="57093"/>
                </a:moveTo>
                <a:cubicBezTo>
                  <a:pt x="59158" y="57093"/>
                  <a:pt x="57026" y="59225"/>
                  <a:pt x="57026" y="61855"/>
                </a:cubicBezTo>
                <a:cubicBezTo>
                  <a:pt x="57026" y="64486"/>
                  <a:pt x="59158" y="66618"/>
                  <a:pt x="61789" y="66618"/>
                </a:cubicBezTo>
                <a:cubicBezTo>
                  <a:pt x="64419" y="66618"/>
                  <a:pt x="66551" y="64486"/>
                  <a:pt x="66551" y="61855"/>
                </a:cubicBezTo>
                <a:cubicBezTo>
                  <a:pt x="66551" y="59225"/>
                  <a:pt x="64419" y="57093"/>
                  <a:pt x="61789" y="57093"/>
                </a:cubicBezTo>
                <a:close/>
                <a:moveTo>
                  <a:pt x="57026" y="128530"/>
                </a:moveTo>
                <a:cubicBezTo>
                  <a:pt x="57026" y="131160"/>
                  <a:pt x="59158" y="133293"/>
                  <a:pt x="61789" y="133293"/>
                </a:cubicBezTo>
                <a:cubicBezTo>
                  <a:pt x="64419" y="133293"/>
                  <a:pt x="66551" y="131160"/>
                  <a:pt x="66551" y="128530"/>
                </a:cubicBezTo>
                <a:cubicBezTo>
                  <a:pt x="66551" y="125900"/>
                  <a:pt x="64419" y="123768"/>
                  <a:pt x="61789" y="123768"/>
                </a:cubicBezTo>
                <a:cubicBezTo>
                  <a:pt x="59158" y="123768"/>
                  <a:pt x="57026" y="125900"/>
                  <a:pt x="57026" y="128530"/>
                </a:cubicBezTo>
                <a:close/>
                <a:moveTo>
                  <a:pt x="123701" y="80905"/>
                </a:moveTo>
                <a:cubicBezTo>
                  <a:pt x="123701" y="83535"/>
                  <a:pt x="125834" y="85668"/>
                  <a:pt x="128464" y="85668"/>
                </a:cubicBezTo>
                <a:cubicBezTo>
                  <a:pt x="131094" y="85668"/>
                  <a:pt x="133226" y="83535"/>
                  <a:pt x="133226" y="80905"/>
                </a:cubicBezTo>
                <a:cubicBezTo>
                  <a:pt x="133226" y="78275"/>
                  <a:pt x="131094" y="76143"/>
                  <a:pt x="128464" y="76143"/>
                </a:cubicBezTo>
                <a:cubicBezTo>
                  <a:pt x="125834" y="76143"/>
                  <a:pt x="123701" y="78275"/>
                  <a:pt x="123701" y="80905"/>
                </a:cubicBezTo>
                <a:close/>
              </a:path>
            </a:pathLst>
          </a:custGeom>
          <a:solidFill>
            <a:srgbClr val="0078D4"/>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495742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C35F7-FB30-5527-E28A-808AB223C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B97E7-AF73-93D0-516B-3DFB0CBBF20A}"/>
              </a:ext>
            </a:extLst>
          </p:cNvPr>
          <p:cNvSpPr>
            <a:spLocks noGrp="1"/>
          </p:cNvSpPr>
          <p:nvPr>
            <p:ph type="title"/>
          </p:nvPr>
        </p:nvSpPr>
        <p:spPr>
          <a:xfrm>
            <a:off x="569911" y="2769057"/>
            <a:ext cx="4989641" cy="1231106"/>
          </a:xfrm>
        </p:spPr>
        <p:txBody>
          <a:bodyPr/>
          <a:lstStyle/>
          <a:p>
            <a:r>
              <a:rPr lang="en-US" dirty="0">
                <a:ea typeface="+mj-ea"/>
                <a:cs typeface="+mj-cs"/>
              </a:rPr>
              <a:t>Copilot in</a:t>
            </a:r>
            <a:br>
              <a:rPr lang="en-US" dirty="0">
                <a:ea typeface="+mj-ea"/>
                <a:cs typeface="+mj-cs"/>
              </a:rPr>
            </a:br>
            <a:r>
              <a:rPr lang="en-US" dirty="0">
                <a:ea typeface="+mj-ea"/>
                <a:cs typeface="+mj-cs"/>
              </a:rPr>
              <a:t>Teams Phone</a:t>
            </a:r>
          </a:p>
        </p:txBody>
      </p:sp>
    </p:spTree>
    <p:extLst>
      <p:ext uri="{BB962C8B-B14F-4D97-AF65-F5344CB8AC3E}">
        <p14:creationId xmlns:p14="http://schemas.microsoft.com/office/powerpoint/2010/main" val="15223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4287D-7655-F10E-CEFC-F4D32D0E0BED}"/>
            </a:ext>
          </a:extLst>
        </p:cNvPr>
        <p:cNvGrpSpPr/>
        <p:nvPr/>
      </p:nvGrpSpPr>
      <p:grpSpPr>
        <a:xfrm>
          <a:off x="0" y="0"/>
          <a:ext cx="0" cy="0"/>
          <a:chOff x="0" y="0"/>
          <a:chExt cx="0" cy="0"/>
        </a:xfrm>
      </p:grpSpPr>
      <p:sp>
        <p:nvSpPr>
          <p:cNvPr id="43" name="Freeform: Shape 42">
            <a:extLst>
              <a:ext uri="{FF2B5EF4-FFF2-40B4-BE49-F238E27FC236}">
                <a16:creationId xmlns:a16="http://schemas.microsoft.com/office/drawing/2014/main" id="{870A83A1-7BE0-CB36-324D-6D96E2CF0001}"/>
              </a:ext>
              <a:ext uri="{C183D7F6-B498-43B3-948B-1728B52AA6E4}">
                <adec:decorative xmlns:adec="http://schemas.microsoft.com/office/drawing/2017/decorative" val="1"/>
              </a:ext>
            </a:extLst>
          </p:cNvPr>
          <p:cNvSpPr>
            <a:spLocks/>
          </p:cNvSpPr>
          <p:nvPr/>
        </p:nvSpPr>
        <p:spPr>
          <a:xfrm>
            <a:off x="579436" y="1850917"/>
            <a:ext cx="11020425" cy="4502777"/>
          </a:xfrm>
          <a:custGeom>
            <a:avLst/>
            <a:gdLst>
              <a:gd name="connsiteX0" fmla="*/ 5506947 w 11020425"/>
              <a:gd name="connsiteY0" fmla="*/ 167538 h 4502777"/>
              <a:gd name="connsiteX1" fmla="*/ 5430519 w 11020425"/>
              <a:gd name="connsiteY1" fmla="*/ 243966 h 4502777"/>
              <a:gd name="connsiteX2" fmla="*/ 5430519 w 11020425"/>
              <a:gd name="connsiteY2" fmla="*/ 1459024 h 4502777"/>
              <a:gd name="connsiteX3" fmla="*/ 5430519 w 11020425"/>
              <a:gd name="connsiteY3" fmla="*/ 1582135 h 4502777"/>
              <a:gd name="connsiteX4" fmla="*/ 5430519 w 11020425"/>
              <a:gd name="connsiteY4" fmla="*/ 1857688 h 4502777"/>
              <a:gd name="connsiteX5" fmla="*/ 5430519 w 11020425"/>
              <a:gd name="connsiteY5" fmla="*/ 1966568 h 4502777"/>
              <a:gd name="connsiteX6" fmla="*/ 5430519 w 11020425"/>
              <a:gd name="connsiteY6" fmla="*/ 2536208 h 4502777"/>
              <a:gd name="connsiteX7" fmla="*/ 5430519 w 11020425"/>
              <a:gd name="connsiteY7" fmla="*/ 2645088 h 4502777"/>
              <a:gd name="connsiteX8" fmla="*/ 5430519 w 11020425"/>
              <a:gd name="connsiteY8" fmla="*/ 2920643 h 4502777"/>
              <a:gd name="connsiteX9" fmla="*/ 5430519 w 11020425"/>
              <a:gd name="connsiteY9" fmla="*/ 3043754 h 4502777"/>
              <a:gd name="connsiteX10" fmla="*/ 5430519 w 11020425"/>
              <a:gd name="connsiteY10" fmla="*/ 4258810 h 4502777"/>
              <a:gd name="connsiteX11" fmla="*/ 5506947 w 11020425"/>
              <a:gd name="connsiteY11" fmla="*/ 4335238 h 4502777"/>
              <a:gd name="connsiteX12" fmla="*/ 5583375 w 11020425"/>
              <a:gd name="connsiteY12" fmla="*/ 4258810 h 4502777"/>
              <a:gd name="connsiteX13" fmla="*/ 5583375 w 11020425"/>
              <a:gd name="connsiteY13" fmla="*/ 3043754 h 4502777"/>
              <a:gd name="connsiteX14" fmla="*/ 5583375 w 11020425"/>
              <a:gd name="connsiteY14" fmla="*/ 2920643 h 4502777"/>
              <a:gd name="connsiteX15" fmla="*/ 5583375 w 11020425"/>
              <a:gd name="connsiteY15" fmla="*/ 2645088 h 4502777"/>
              <a:gd name="connsiteX16" fmla="*/ 5583375 w 11020425"/>
              <a:gd name="connsiteY16" fmla="*/ 2536208 h 4502777"/>
              <a:gd name="connsiteX17" fmla="*/ 5583375 w 11020425"/>
              <a:gd name="connsiteY17" fmla="*/ 1966568 h 4502777"/>
              <a:gd name="connsiteX18" fmla="*/ 5583375 w 11020425"/>
              <a:gd name="connsiteY18" fmla="*/ 1857688 h 4502777"/>
              <a:gd name="connsiteX19" fmla="*/ 5583375 w 11020425"/>
              <a:gd name="connsiteY19" fmla="*/ 1582135 h 4502777"/>
              <a:gd name="connsiteX20" fmla="*/ 5583375 w 11020425"/>
              <a:gd name="connsiteY20" fmla="*/ 1459024 h 4502777"/>
              <a:gd name="connsiteX21" fmla="*/ 5583375 w 11020425"/>
              <a:gd name="connsiteY21" fmla="*/ 243966 h 4502777"/>
              <a:gd name="connsiteX22" fmla="*/ 5506947 w 11020425"/>
              <a:gd name="connsiteY22" fmla="*/ 167538 h 4502777"/>
              <a:gd name="connsiteX23" fmla="*/ 163009 w 11020425"/>
              <a:gd name="connsiteY23" fmla="*/ 0 h 4502777"/>
              <a:gd name="connsiteX24" fmla="*/ 10857416 w 11020425"/>
              <a:gd name="connsiteY24" fmla="*/ 0 h 4502777"/>
              <a:gd name="connsiteX25" fmla="*/ 11020425 w 11020425"/>
              <a:gd name="connsiteY25" fmla="*/ 163009 h 4502777"/>
              <a:gd name="connsiteX26" fmla="*/ 11020425 w 11020425"/>
              <a:gd name="connsiteY26" fmla="*/ 1459024 h 4502777"/>
              <a:gd name="connsiteX27" fmla="*/ 11020425 w 11020425"/>
              <a:gd name="connsiteY27" fmla="*/ 1582135 h 4502777"/>
              <a:gd name="connsiteX28" fmla="*/ 11020425 w 11020425"/>
              <a:gd name="connsiteY28" fmla="*/ 1857688 h 4502777"/>
              <a:gd name="connsiteX29" fmla="*/ 11020425 w 11020425"/>
              <a:gd name="connsiteY29" fmla="*/ 1966568 h 4502777"/>
              <a:gd name="connsiteX30" fmla="*/ 11020425 w 11020425"/>
              <a:gd name="connsiteY30" fmla="*/ 2536208 h 4502777"/>
              <a:gd name="connsiteX31" fmla="*/ 11020425 w 11020425"/>
              <a:gd name="connsiteY31" fmla="*/ 2645088 h 4502777"/>
              <a:gd name="connsiteX32" fmla="*/ 11020425 w 11020425"/>
              <a:gd name="connsiteY32" fmla="*/ 2920643 h 4502777"/>
              <a:gd name="connsiteX33" fmla="*/ 11020425 w 11020425"/>
              <a:gd name="connsiteY33" fmla="*/ 3043754 h 4502777"/>
              <a:gd name="connsiteX34" fmla="*/ 11020425 w 11020425"/>
              <a:gd name="connsiteY34" fmla="*/ 4339768 h 4502777"/>
              <a:gd name="connsiteX35" fmla="*/ 10857416 w 11020425"/>
              <a:gd name="connsiteY35" fmla="*/ 4502777 h 4502777"/>
              <a:gd name="connsiteX36" fmla="*/ 163010 w 11020425"/>
              <a:gd name="connsiteY36" fmla="*/ 4502777 h 4502777"/>
              <a:gd name="connsiteX37" fmla="*/ 1 w 11020425"/>
              <a:gd name="connsiteY37" fmla="*/ 4339768 h 4502777"/>
              <a:gd name="connsiteX38" fmla="*/ 1 w 11020425"/>
              <a:gd name="connsiteY38" fmla="*/ 3043754 h 4502777"/>
              <a:gd name="connsiteX39" fmla="*/ 1 w 11020425"/>
              <a:gd name="connsiteY39" fmla="*/ 2920643 h 4502777"/>
              <a:gd name="connsiteX40" fmla="*/ 1 w 11020425"/>
              <a:gd name="connsiteY40" fmla="*/ 2645088 h 4502777"/>
              <a:gd name="connsiteX41" fmla="*/ 1 w 11020425"/>
              <a:gd name="connsiteY41" fmla="*/ 2536208 h 4502777"/>
              <a:gd name="connsiteX42" fmla="*/ 1 w 11020425"/>
              <a:gd name="connsiteY42" fmla="*/ 1966568 h 4502777"/>
              <a:gd name="connsiteX43" fmla="*/ 1 w 11020425"/>
              <a:gd name="connsiteY43" fmla="*/ 1582135 h 4502777"/>
              <a:gd name="connsiteX44" fmla="*/ 0 w 11020425"/>
              <a:gd name="connsiteY44" fmla="*/ 1582135 h 4502777"/>
              <a:gd name="connsiteX45" fmla="*/ 0 w 11020425"/>
              <a:gd name="connsiteY45" fmla="*/ 163009 h 4502777"/>
              <a:gd name="connsiteX46" fmla="*/ 163009 w 11020425"/>
              <a:gd name="connsiteY46" fmla="*/ 0 h 450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20425" h="4502777">
                <a:moveTo>
                  <a:pt x="5506947" y="167538"/>
                </a:moveTo>
                <a:cubicBezTo>
                  <a:pt x="5464737" y="167538"/>
                  <a:pt x="5430519" y="201756"/>
                  <a:pt x="5430519" y="243966"/>
                </a:cubicBezTo>
                <a:lnTo>
                  <a:pt x="5430519" y="1459024"/>
                </a:lnTo>
                <a:lnTo>
                  <a:pt x="5430519" y="1582135"/>
                </a:lnTo>
                <a:lnTo>
                  <a:pt x="5430519" y="1857688"/>
                </a:lnTo>
                <a:lnTo>
                  <a:pt x="5430519" y="1966568"/>
                </a:lnTo>
                <a:lnTo>
                  <a:pt x="5430519" y="2536208"/>
                </a:lnTo>
                <a:lnTo>
                  <a:pt x="5430519" y="2645088"/>
                </a:lnTo>
                <a:lnTo>
                  <a:pt x="5430519" y="2920643"/>
                </a:lnTo>
                <a:lnTo>
                  <a:pt x="5430519" y="3043754"/>
                </a:lnTo>
                <a:lnTo>
                  <a:pt x="5430519" y="4258810"/>
                </a:lnTo>
                <a:cubicBezTo>
                  <a:pt x="5430519" y="4301020"/>
                  <a:pt x="5464737" y="4335238"/>
                  <a:pt x="5506947" y="4335238"/>
                </a:cubicBezTo>
                <a:cubicBezTo>
                  <a:pt x="5549157" y="4335238"/>
                  <a:pt x="5583375" y="4301020"/>
                  <a:pt x="5583375" y="4258810"/>
                </a:cubicBezTo>
                <a:lnTo>
                  <a:pt x="5583375" y="3043754"/>
                </a:lnTo>
                <a:lnTo>
                  <a:pt x="5583375" y="2920643"/>
                </a:lnTo>
                <a:lnTo>
                  <a:pt x="5583375" y="2645088"/>
                </a:lnTo>
                <a:lnTo>
                  <a:pt x="5583375" y="2536208"/>
                </a:lnTo>
                <a:lnTo>
                  <a:pt x="5583375" y="1966568"/>
                </a:lnTo>
                <a:lnTo>
                  <a:pt x="5583375" y="1857688"/>
                </a:lnTo>
                <a:lnTo>
                  <a:pt x="5583375" y="1582135"/>
                </a:lnTo>
                <a:lnTo>
                  <a:pt x="5583375" y="1459024"/>
                </a:lnTo>
                <a:lnTo>
                  <a:pt x="5583375" y="243966"/>
                </a:lnTo>
                <a:cubicBezTo>
                  <a:pt x="5583375" y="201756"/>
                  <a:pt x="5549157" y="167538"/>
                  <a:pt x="5506947" y="167538"/>
                </a:cubicBezTo>
                <a:close/>
                <a:moveTo>
                  <a:pt x="163009" y="0"/>
                </a:moveTo>
                <a:lnTo>
                  <a:pt x="10857416" y="0"/>
                </a:lnTo>
                <a:cubicBezTo>
                  <a:pt x="10947443" y="0"/>
                  <a:pt x="11020425" y="72982"/>
                  <a:pt x="11020425" y="163009"/>
                </a:cubicBezTo>
                <a:lnTo>
                  <a:pt x="11020425" y="1459024"/>
                </a:lnTo>
                <a:lnTo>
                  <a:pt x="11020425" y="1582135"/>
                </a:lnTo>
                <a:lnTo>
                  <a:pt x="11020425" y="1857688"/>
                </a:lnTo>
                <a:lnTo>
                  <a:pt x="11020425" y="1966568"/>
                </a:lnTo>
                <a:lnTo>
                  <a:pt x="11020425" y="2536208"/>
                </a:lnTo>
                <a:lnTo>
                  <a:pt x="11020425" y="2645088"/>
                </a:lnTo>
                <a:lnTo>
                  <a:pt x="11020425" y="2920643"/>
                </a:lnTo>
                <a:lnTo>
                  <a:pt x="11020425" y="3043754"/>
                </a:lnTo>
                <a:lnTo>
                  <a:pt x="11020425" y="4339768"/>
                </a:lnTo>
                <a:cubicBezTo>
                  <a:pt x="11020425" y="4429795"/>
                  <a:pt x="10947443" y="4502777"/>
                  <a:pt x="10857416" y="4502777"/>
                </a:cubicBezTo>
                <a:lnTo>
                  <a:pt x="163010" y="4502777"/>
                </a:lnTo>
                <a:cubicBezTo>
                  <a:pt x="72983" y="4502777"/>
                  <a:pt x="1" y="4429795"/>
                  <a:pt x="1" y="4339768"/>
                </a:cubicBezTo>
                <a:lnTo>
                  <a:pt x="1" y="3043754"/>
                </a:lnTo>
                <a:lnTo>
                  <a:pt x="1" y="2920643"/>
                </a:lnTo>
                <a:lnTo>
                  <a:pt x="1" y="2645088"/>
                </a:lnTo>
                <a:lnTo>
                  <a:pt x="1" y="2536208"/>
                </a:lnTo>
                <a:lnTo>
                  <a:pt x="1" y="1966568"/>
                </a:lnTo>
                <a:lnTo>
                  <a:pt x="1" y="1582135"/>
                </a:lnTo>
                <a:lnTo>
                  <a:pt x="0" y="1582135"/>
                </a:lnTo>
                <a:lnTo>
                  <a:pt x="0" y="163009"/>
                </a:lnTo>
                <a:cubicBezTo>
                  <a:pt x="0" y="72982"/>
                  <a:pt x="72982" y="0"/>
                  <a:pt x="163009"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25" name="Straight Connector 24">
            <a:extLst>
              <a:ext uri="{FF2B5EF4-FFF2-40B4-BE49-F238E27FC236}">
                <a16:creationId xmlns:a16="http://schemas.microsoft.com/office/drawing/2014/main" id="{B0043EBB-1D1F-E3BE-4B6B-40AD4ECA2318}"/>
              </a:ext>
              <a:ext uri="{C183D7F6-B498-43B3-948B-1728B52AA6E4}">
                <adec:decorative xmlns:adec="http://schemas.microsoft.com/office/drawing/2017/decorative" val="1"/>
              </a:ext>
            </a:extLst>
          </p:cNvPr>
          <p:cNvCxnSpPr>
            <a:cxnSpLocks/>
          </p:cNvCxnSpPr>
          <p:nvPr/>
        </p:nvCxnSpPr>
        <p:spPr>
          <a:xfrm>
            <a:off x="772884" y="2787599"/>
            <a:ext cx="5043622"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1B18E-9E11-20C6-93F9-497A6455CBDA}"/>
              </a:ext>
              <a:ext uri="{C183D7F6-B498-43B3-948B-1728B52AA6E4}">
                <adec:decorative xmlns:adec="http://schemas.microsoft.com/office/drawing/2017/decorative" val="1"/>
              </a:ext>
            </a:extLst>
          </p:cNvPr>
          <p:cNvCxnSpPr>
            <a:cxnSpLocks/>
          </p:cNvCxnSpPr>
          <p:nvPr/>
        </p:nvCxnSpPr>
        <p:spPr>
          <a:xfrm>
            <a:off x="6359525" y="2787599"/>
            <a:ext cx="5043622"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8BE6FD1-9E69-7D73-B712-E3F4EB5788F6}"/>
              </a:ext>
            </a:extLst>
          </p:cNvPr>
          <p:cNvSpPr>
            <a:spLocks noGrp="1"/>
          </p:cNvSpPr>
          <p:nvPr>
            <p:ph type="title"/>
          </p:nvPr>
        </p:nvSpPr>
        <p:spPr>
          <a:xfrm>
            <a:off x="588261" y="585216"/>
            <a:ext cx="11011601" cy="492443"/>
          </a:xfrm>
        </p:spPr>
        <p:txBody>
          <a:bodyPr/>
          <a:lstStyle/>
          <a:p>
            <a:r>
              <a:rPr lang="en-US" dirty="0">
                <a:ea typeface="+mj-ea"/>
                <a:cs typeface="+mj-cs"/>
              </a:rPr>
              <a:t>Make a call with Teams Phone</a:t>
            </a:r>
          </a:p>
        </p:txBody>
      </p:sp>
      <p:sp>
        <p:nvSpPr>
          <p:cNvPr id="9" name="TextBox 8">
            <a:extLst>
              <a:ext uri="{FF2B5EF4-FFF2-40B4-BE49-F238E27FC236}">
                <a16:creationId xmlns:a16="http://schemas.microsoft.com/office/drawing/2014/main" id="{D08EEC3E-8D8C-E92F-9005-9C72D0B9FF6A}"/>
              </a:ext>
            </a:extLst>
          </p:cNvPr>
          <p:cNvSpPr txBox="1">
            <a:spLocks/>
          </p:cNvSpPr>
          <p:nvPr/>
        </p:nvSpPr>
        <p:spPr>
          <a:xfrm>
            <a:off x="588963" y="1169353"/>
            <a:ext cx="11010900" cy="492443"/>
          </a:xfrm>
          <a:prstGeom prst="rect">
            <a:avLst/>
          </a:prstGeom>
          <a:noFill/>
        </p:spPr>
        <p:txBody>
          <a:bodyPr wrap="square" lIns="0" tIns="0" rIns="0" bIns="0" anchor="t">
            <a:spAutoFit/>
          </a:bodyPr>
          <a:lstStyle/>
          <a:p>
            <a:r>
              <a:rPr lang="en-US" sz="1600" b="0" dirty="0"/>
              <a:t>Copilot in Teams Phone supports VoIP and PSTN calls. Get AI-generated notes, real-time summarization, and call insights during and after calls. </a:t>
            </a:r>
          </a:p>
        </p:txBody>
      </p:sp>
      <p:sp>
        <p:nvSpPr>
          <p:cNvPr id="12" name="TextBox 1">
            <a:extLst>
              <a:ext uri="{FF2B5EF4-FFF2-40B4-BE49-F238E27FC236}">
                <a16:creationId xmlns:a16="http://schemas.microsoft.com/office/drawing/2014/main" id="{E5A2429C-0B4F-1AF0-6ACC-ACBF820B82A8}"/>
              </a:ext>
            </a:extLst>
          </p:cNvPr>
          <p:cNvSpPr txBox="1">
            <a:spLocks/>
          </p:cNvSpPr>
          <p:nvPr/>
        </p:nvSpPr>
        <p:spPr>
          <a:xfrm>
            <a:off x="769620" y="2103815"/>
            <a:ext cx="5043622" cy="430887"/>
          </a:xfrm>
          <a:prstGeom prst="rect">
            <a:avLst/>
          </a:prstGeom>
          <a:noFill/>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Option #1: Initiate the call from the Teams chat, either 1:1 or in </a:t>
            </a:r>
            <a:br>
              <a:rPr lang="en-US" sz="1400" dirty="0"/>
            </a:br>
            <a:r>
              <a:rPr lang="en-US" sz="1400" dirty="0"/>
              <a:t>a group. </a:t>
            </a:r>
          </a:p>
        </p:txBody>
      </p:sp>
      <p:pic>
        <p:nvPicPr>
          <p:cNvPr id="4" name="Picture 3" descr="Screen capture of Microsoft Teams &quot;Meet now&quot; button showing options to start a video or audio call">
            <a:extLst>
              <a:ext uri="{FF2B5EF4-FFF2-40B4-BE49-F238E27FC236}">
                <a16:creationId xmlns:a16="http://schemas.microsoft.com/office/drawing/2014/main" id="{4E206884-5907-C5A3-DCF7-456092AB0BA8}"/>
              </a:ext>
            </a:extLst>
          </p:cNvPr>
          <p:cNvPicPr>
            <a:picLocks noChangeAspect="1"/>
          </p:cNvPicPr>
          <p:nvPr/>
        </p:nvPicPr>
        <p:blipFill>
          <a:blip r:embed="rId3"/>
          <a:srcRect l="64432" r="-40" b="59412"/>
          <a:stretch>
            <a:fillRect/>
          </a:stretch>
        </p:blipFill>
        <p:spPr>
          <a:xfrm>
            <a:off x="772884" y="2955130"/>
            <a:ext cx="5043622" cy="3231022"/>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19" name="TextBox 1">
            <a:extLst>
              <a:ext uri="{FF2B5EF4-FFF2-40B4-BE49-F238E27FC236}">
                <a16:creationId xmlns:a16="http://schemas.microsoft.com/office/drawing/2014/main" id="{E87A4442-55CC-22F6-65BE-A73AECEC5EC3}"/>
              </a:ext>
            </a:extLst>
          </p:cNvPr>
          <p:cNvSpPr txBox="1">
            <a:spLocks/>
          </p:cNvSpPr>
          <p:nvPr/>
        </p:nvSpPr>
        <p:spPr>
          <a:xfrm>
            <a:off x="6359525" y="1996094"/>
            <a:ext cx="5043622" cy="646331"/>
          </a:xfrm>
          <a:prstGeom prst="rect">
            <a:avLst/>
          </a:prstGeom>
          <a:noFill/>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Option #2: Go to Calls app on the left sidebar of Teams. Type </a:t>
            </a:r>
            <a:br>
              <a:rPr lang="en-US" sz="1400" dirty="0"/>
            </a:br>
            <a:r>
              <a:rPr lang="en-US" sz="1400" dirty="0"/>
              <a:t>a name or number on the dial pad, and select Call when </a:t>
            </a:r>
            <a:br>
              <a:rPr lang="en-US" sz="1400" dirty="0"/>
            </a:br>
            <a:r>
              <a:rPr lang="en-US" sz="1400" dirty="0"/>
              <a:t>you’re ready</a:t>
            </a:r>
          </a:p>
        </p:txBody>
      </p:sp>
      <p:pic>
        <p:nvPicPr>
          <p:cNvPr id="45" name="Picture 44" descr="Screen capture of the Microsoft Teams screen showing the Calls app with a dial pad, call history, and speed dial contacts">
            <a:extLst>
              <a:ext uri="{FF2B5EF4-FFF2-40B4-BE49-F238E27FC236}">
                <a16:creationId xmlns:a16="http://schemas.microsoft.com/office/drawing/2014/main" id="{D649E4EB-78D8-2EB7-5EF3-F347F65A986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944" b="-6944"/>
          <a:stretch>
            <a:fillRect/>
          </a:stretch>
        </p:blipFill>
        <p:spPr>
          <a:xfrm>
            <a:off x="6359526" y="2955132"/>
            <a:ext cx="5043622" cy="3231021"/>
          </a:xfrm>
          <a:prstGeom prst="roundRect">
            <a:avLst>
              <a:gd name="adj" fmla="val 2584"/>
            </a:avLst>
          </a:prstGeom>
          <a:solidFill>
            <a:schemeClr val="bg1"/>
          </a:solidFill>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29110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DC7D-236A-9B6A-467E-724DA3DC039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BF0134E-4BAE-510F-BF9D-BA330CFE6F52}"/>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8" name="Straight Connector 7">
            <a:extLst>
              <a:ext uri="{FF2B5EF4-FFF2-40B4-BE49-F238E27FC236}">
                <a16:creationId xmlns:a16="http://schemas.microsoft.com/office/drawing/2014/main" id="{ABC5BDF6-6477-A463-4D29-6BEBB3092C69}"/>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74DCEE-8644-76FC-81C1-717DA9EF567B}"/>
              </a:ext>
            </a:extLst>
          </p:cNvPr>
          <p:cNvSpPr>
            <a:spLocks noGrp="1"/>
          </p:cNvSpPr>
          <p:nvPr>
            <p:ph type="title"/>
          </p:nvPr>
        </p:nvSpPr>
        <p:spPr>
          <a:xfrm>
            <a:off x="588261" y="585216"/>
            <a:ext cx="11011601" cy="492443"/>
          </a:xfrm>
        </p:spPr>
        <p:txBody>
          <a:bodyPr/>
          <a:lstStyle/>
          <a:p>
            <a:r>
              <a:rPr lang="en-US" dirty="0">
                <a:ea typeface="+mj-ea"/>
                <a:cs typeface="+mj-cs"/>
              </a:rPr>
              <a:t>Stay in the moment with Copilot in Teams Phone</a:t>
            </a:r>
          </a:p>
        </p:txBody>
      </p:sp>
      <p:sp>
        <p:nvSpPr>
          <p:cNvPr id="9" name="TextBox 1">
            <a:extLst>
              <a:ext uri="{FF2B5EF4-FFF2-40B4-BE49-F238E27FC236}">
                <a16:creationId xmlns:a16="http://schemas.microsoft.com/office/drawing/2014/main" id="{A4E60C7F-FB05-78B6-22B4-A6ED3CE5165A}"/>
              </a:ext>
            </a:extLst>
          </p:cNvPr>
          <p:cNvSpPr txBox="1">
            <a:spLocks/>
          </p:cNvSpPr>
          <p:nvPr/>
        </p:nvSpPr>
        <p:spPr>
          <a:xfrm>
            <a:off x="772884" y="1857594"/>
            <a:ext cx="10633528"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Get AI-generated notes, real-time summarization, and call insights </a:t>
            </a:r>
            <a:r>
              <a:rPr lang="en-US" sz="1400" dirty="0">
                <a:latin typeface="+mj-lt"/>
              </a:rPr>
              <a:t>during and after calls</a:t>
            </a:r>
            <a:r>
              <a:rPr lang="en-US" sz="1400" dirty="0"/>
              <a:t>. Use Copilot in Teams Phone by clicking on the Copilot button after initiating a call, which will start recording and transcription.</a:t>
            </a:r>
          </a:p>
        </p:txBody>
      </p:sp>
      <p:pic>
        <p:nvPicPr>
          <p:cNvPr id="10" name="Media1_1" descr="A demo video showing how through the integration of Copilot in Microsoft Teams you make and receive calls on any device and get real time summarization and insights without the need of the users to get distracted or take notes themselves">
            <a:hlinkClick r:id="" action="ppaction://media"/>
            <a:extLst>
              <a:ext uri="{FF2B5EF4-FFF2-40B4-BE49-F238E27FC236}">
                <a16:creationId xmlns:a16="http://schemas.microsoft.com/office/drawing/2014/main" id="{7ACFE254-FABD-6C9E-2BAA-0E806054A04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7CC04FD-FF0F-4667-98B4-7FC9006B1C11}" label="Dummy 9 1" lang="" r:embed="rId4"/>
                        </p173:trackLst>
                      </p173:tracksInfo>
                    </p:ext>
                  </p14:extLst>
                </p14:media>
              </p:ext>
            </p:extLst>
          </p:nvPr>
        </p:nvPicPr>
        <p:blipFill>
          <a:blip r:embed="rId5"/>
          <a:stretch>
            <a:fillRect/>
          </a:stretch>
        </p:blipFill>
        <p:spPr>
          <a:xfrm>
            <a:off x="2998602" y="2713811"/>
            <a:ext cx="6182091" cy="3477426"/>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16" name="TextBox 15">
            <a:extLst>
              <a:ext uri="{FF2B5EF4-FFF2-40B4-BE49-F238E27FC236}">
                <a16:creationId xmlns:a16="http://schemas.microsoft.com/office/drawing/2014/main" id="{0E824901-68F8-DA01-8819-5CD7CF6E0C1D}"/>
              </a:ext>
            </a:extLst>
          </p:cNvPr>
          <p:cNvSpPr txBox="1">
            <a:spLocks/>
          </p:cNvSpPr>
          <p:nvPr/>
        </p:nvSpPr>
        <p:spPr>
          <a:xfrm>
            <a:off x="588261" y="6527399"/>
            <a:ext cx="5921692" cy="153888"/>
          </a:xfrm>
          <a:prstGeom prst="rect">
            <a:avLst/>
          </a:prstGeom>
          <a:noFill/>
        </p:spPr>
        <p:txBody>
          <a:bodyPr wrap="square" lIns="0" tIns="0" rIns="0" bIns="0" rtlCol="0" anchor="b">
            <a:spAutoFit/>
          </a:body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noProof="0" dirty="0">
                <a:ln>
                  <a:noFill/>
                </a:ln>
                <a:effectLst/>
                <a:uLnTx/>
                <a:uFillTx/>
              </a:rPr>
              <a:t>Supports VoIP and PSTN calls</a:t>
            </a:r>
          </a:p>
        </p:txBody>
      </p:sp>
    </p:spTree>
    <p:extLst>
      <p:ext uri="{BB962C8B-B14F-4D97-AF65-F5344CB8AC3E}">
        <p14:creationId xmlns:p14="http://schemas.microsoft.com/office/powerpoint/2010/main" val="420516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100000">
                <p:cTn id="1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DC7D-236A-9B6A-467E-724DA3DC039A}"/>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A89D9C1-A482-28E1-05FB-9245AF351131}"/>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11" name="Straight Connector 10">
            <a:extLst>
              <a:ext uri="{FF2B5EF4-FFF2-40B4-BE49-F238E27FC236}">
                <a16:creationId xmlns:a16="http://schemas.microsoft.com/office/drawing/2014/main" id="{495A24FE-38AB-E36A-754B-C97102AE7978}"/>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74DCEE-8644-76FC-81C1-717DA9EF567B}"/>
              </a:ext>
            </a:extLst>
          </p:cNvPr>
          <p:cNvSpPr>
            <a:spLocks noGrp="1"/>
          </p:cNvSpPr>
          <p:nvPr>
            <p:ph type="title"/>
          </p:nvPr>
        </p:nvSpPr>
        <p:spPr>
          <a:xfrm>
            <a:off x="588261" y="585216"/>
            <a:ext cx="11011601" cy="492443"/>
          </a:xfrm>
        </p:spPr>
        <p:txBody>
          <a:bodyPr/>
          <a:lstStyle/>
          <a:p>
            <a:r>
              <a:rPr lang="en-US" dirty="0">
                <a:ea typeface="+mj-ea"/>
                <a:cs typeface="+mj-cs"/>
              </a:rPr>
              <a:t>Use Copilot without transcribing or recording a Teams call*</a:t>
            </a:r>
          </a:p>
        </p:txBody>
      </p:sp>
      <p:sp>
        <p:nvSpPr>
          <p:cNvPr id="12" name="TextBox 1">
            <a:extLst>
              <a:ext uri="{FF2B5EF4-FFF2-40B4-BE49-F238E27FC236}">
                <a16:creationId xmlns:a16="http://schemas.microsoft.com/office/drawing/2014/main" id="{AF47098C-795C-3961-3972-77CCB2DEA8B8}"/>
              </a:ext>
            </a:extLst>
          </p:cNvPr>
          <p:cNvSpPr txBox="1">
            <a:spLocks/>
          </p:cNvSpPr>
          <p:nvPr/>
        </p:nvSpPr>
        <p:spPr>
          <a:xfrm>
            <a:off x="772884" y="1857594"/>
            <a:ext cx="10633528"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Copilot only mode for calls is a setting that is enabled by your IT admin. After initiating the call, select </a:t>
            </a:r>
            <a:r>
              <a:rPr lang="en-US" sz="1400" dirty="0">
                <a:latin typeface="+mj-lt"/>
              </a:rPr>
              <a:t>Copilot</a:t>
            </a:r>
            <a:r>
              <a:rPr lang="en-US" sz="1400" dirty="0"/>
              <a:t>  in the top menu and then choose  </a:t>
            </a:r>
            <a:r>
              <a:rPr lang="en-US" sz="1400" dirty="0">
                <a:latin typeface="+mj-lt"/>
              </a:rPr>
              <a:t>Turn on  </a:t>
            </a:r>
            <a:r>
              <a:rPr lang="en-US" sz="1400" dirty="0"/>
              <a:t>from the notification to open it on the right of your call view.</a:t>
            </a:r>
          </a:p>
        </p:txBody>
      </p:sp>
      <p:pic>
        <p:nvPicPr>
          <p:cNvPr id="18" name="Picture 17" descr="Screen capture of a Teams call screen with a Copilot notification and a side panel showing that Copilot can be used without recording or transcribing">
            <a:extLst>
              <a:ext uri="{FF2B5EF4-FFF2-40B4-BE49-F238E27FC236}">
                <a16:creationId xmlns:a16="http://schemas.microsoft.com/office/drawing/2014/main" id="{9C1C31EC-A919-F8B1-F3E2-330A95F1A0BD}"/>
              </a:ext>
            </a:extLst>
          </p:cNvPr>
          <p:cNvPicPr>
            <a:picLocks noChangeAspect="1"/>
          </p:cNvPicPr>
          <p:nvPr/>
        </p:nvPicPr>
        <p:blipFill rotWithShape="1">
          <a:blip r:embed="rId2">
            <a:extLst>
              <a:ext uri="{28A0092B-C50C-407E-A947-70E740481C1C}">
                <a14:useLocalDpi xmlns:a14="http://schemas.microsoft.com/office/drawing/2010/main"/>
              </a:ext>
            </a:extLst>
          </a:blip>
          <a:srcRect t="41" b="41"/>
          <a:stretch>
            <a:fillRect/>
          </a:stretch>
        </p:blipFill>
        <p:spPr>
          <a:xfrm>
            <a:off x="2998602" y="2713811"/>
            <a:ext cx="6182091" cy="3477426"/>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16" name="TextBox 15">
            <a:extLst>
              <a:ext uri="{FF2B5EF4-FFF2-40B4-BE49-F238E27FC236}">
                <a16:creationId xmlns:a16="http://schemas.microsoft.com/office/drawing/2014/main" id="{54E76562-84AA-E7DC-2214-795BFF758FD4}"/>
              </a:ext>
            </a:extLst>
          </p:cNvPr>
          <p:cNvSpPr txBox="1">
            <a:spLocks/>
          </p:cNvSpPr>
          <p:nvPr/>
        </p:nvSpPr>
        <p:spPr>
          <a:xfrm>
            <a:off x="588261" y="6527399"/>
            <a:ext cx="5921692" cy="153888"/>
          </a:xfrm>
          <a:prstGeom prst="rect">
            <a:avLst/>
          </a:prstGeom>
          <a:noFill/>
        </p:spPr>
        <p:txBody>
          <a:bodyPr wrap="square" lIns="0" tIns="0" rIns="0" bIns="0" rtlCol="0" anchor="b">
            <a:spAutoFit/>
          </a:body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noProof="0" dirty="0">
                <a:ln>
                  <a:noFill/>
                </a:ln>
                <a:effectLst/>
                <a:uLnTx/>
                <a:uFillTx/>
              </a:rPr>
              <a:t>*Supports VoIP and PSTN calls. Public Preview in Q4 CY2025.</a:t>
            </a:r>
          </a:p>
        </p:txBody>
      </p:sp>
    </p:spTree>
    <p:extLst>
      <p:ext uri="{BB962C8B-B14F-4D97-AF65-F5344CB8AC3E}">
        <p14:creationId xmlns:p14="http://schemas.microsoft.com/office/powerpoint/2010/main" val="16747368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C2DE6-E63D-E6B8-2755-95551A48633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B0CB90E-9896-C008-6D8A-2545CF894355}"/>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8" name="Straight Connector 7">
            <a:extLst>
              <a:ext uri="{FF2B5EF4-FFF2-40B4-BE49-F238E27FC236}">
                <a16:creationId xmlns:a16="http://schemas.microsoft.com/office/drawing/2014/main" id="{ED09B141-718F-DAC1-3BB0-39AEFA9B7A0E}"/>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72A7116-F073-8AA8-2282-A4B343F1CE90}"/>
              </a:ext>
              <a:ext uri="{C183D7F6-B498-43B3-948B-1728B52AA6E4}">
                <adec:decorative xmlns:adec="http://schemas.microsoft.com/office/drawing/2017/decorative" val="0"/>
              </a:ext>
            </a:extLst>
          </p:cNvPr>
          <p:cNvSpPr>
            <a:spLocks noGrp="1"/>
          </p:cNvSpPr>
          <p:nvPr>
            <p:ph type="title"/>
          </p:nvPr>
        </p:nvSpPr>
        <p:spPr>
          <a:xfrm>
            <a:off x="588261" y="585216"/>
            <a:ext cx="11011601" cy="492443"/>
          </a:xfrm>
        </p:spPr>
        <p:txBody>
          <a:bodyPr/>
          <a:lstStyle/>
          <a:p>
            <a:r>
              <a:rPr lang="en-US" dirty="0">
                <a:ea typeface="+mj-ea"/>
                <a:cs typeface="+mj-cs"/>
              </a:rPr>
              <a:t>Provide smooth, context-rich call transfers</a:t>
            </a:r>
          </a:p>
        </p:txBody>
      </p:sp>
      <p:sp>
        <p:nvSpPr>
          <p:cNvPr id="9" name="TextBox 1">
            <a:extLst>
              <a:ext uri="{FF2B5EF4-FFF2-40B4-BE49-F238E27FC236}">
                <a16:creationId xmlns:a16="http://schemas.microsoft.com/office/drawing/2014/main" id="{0E61BBC4-2DF3-6B6B-082C-378DFE003DC9}"/>
              </a:ext>
              <a:ext uri="{C183D7F6-B498-43B3-948B-1728B52AA6E4}">
                <adec:decorative xmlns:adec="http://schemas.microsoft.com/office/drawing/2017/decorative" val="0"/>
              </a:ext>
            </a:extLst>
          </p:cNvPr>
          <p:cNvSpPr txBox="1">
            <a:spLocks/>
          </p:cNvSpPr>
          <p:nvPr/>
        </p:nvSpPr>
        <p:spPr>
          <a:xfrm>
            <a:off x="772884" y="1749872"/>
            <a:ext cx="10633528" cy="646331"/>
          </a:xfrm>
          <a:prstGeom prst="rect">
            <a:avLst/>
          </a:prstGeom>
          <a:noFill/>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Optimize customer engagement and provide clearer next steps with Copilot summary for transferred calls. Simply navigate to the Transfer tab, choose the call recipient, and check off “Generate call transfer notes for the recipient” to produce the summary </a:t>
            </a:r>
            <a:br>
              <a:rPr lang="en-US" sz="1400" dirty="0"/>
            </a:br>
            <a:r>
              <a:rPr lang="en-US" sz="1400" dirty="0"/>
              <a:t>before handoff.</a:t>
            </a:r>
          </a:p>
        </p:txBody>
      </p:sp>
      <p:pic>
        <p:nvPicPr>
          <p:cNvPr id="5" name="Intelligent call transfer" descr="A Demo Video showing how an user can transfer calls and using built in Microsoft Copilot to generate the topic of the call and Call Context">
            <a:hlinkClick r:id="" action="ppaction://media"/>
            <a:extLst>
              <a:ext uri="{FF2B5EF4-FFF2-40B4-BE49-F238E27FC236}">
                <a16:creationId xmlns:a16="http://schemas.microsoft.com/office/drawing/2014/main" id="{E516B6A3-AD88-F3DC-B1DE-6FFDC6DA3CD8}"/>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3465294-9144-4FB6-BAA3-A3A668C43ACC}" label="Dummy 9 1" lang="" r:embed="rId5"/>
                        </p173:trackLst>
                      </p173:tracksInfo>
                    </p:ext>
                  </p14:extLst>
                </p14:media>
              </p:ext>
            </p:extLst>
          </p:nvPr>
        </p:nvPicPr>
        <p:blipFill>
          <a:blip r:embed="rId6"/>
          <a:stretch>
            <a:fillRect/>
          </a:stretch>
        </p:blipFill>
        <p:spPr>
          <a:xfrm>
            <a:off x="3002435" y="2713811"/>
            <a:ext cx="6174427" cy="3473115"/>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13" name="TextBox 12">
            <a:extLst>
              <a:ext uri="{FF2B5EF4-FFF2-40B4-BE49-F238E27FC236}">
                <a16:creationId xmlns:a16="http://schemas.microsoft.com/office/drawing/2014/main" id="{37EBC6D4-F9E0-8E9A-E048-BCC8D6F4D406}"/>
              </a:ext>
              <a:ext uri="{C183D7F6-B498-43B3-948B-1728B52AA6E4}">
                <adec:decorative xmlns:adec="http://schemas.microsoft.com/office/drawing/2017/decorative" val="0"/>
              </a:ext>
            </a:extLst>
          </p:cNvPr>
          <p:cNvSpPr txBox="1">
            <a:spLocks/>
          </p:cNvSpPr>
          <p:nvPr/>
        </p:nvSpPr>
        <p:spPr>
          <a:xfrm>
            <a:off x="588261" y="6527399"/>
            <a:ext cx="5921692" cy="153888"/>
          </a:xfrm>
          <a:prstGeom prst="rect">
            <a:avLst/>
          </a:prstGeom>
          <a:noFill/>
        </p:spPr>
        <p:txBody>
          <a:bodyPr wrap="square" lIns="0" tIns="0" rIns="0" bIns="0" rtlCol="0" anchor="b">
            <a:spAutoFit/>
          </a:body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noProof="0" dirty="0">
                <a:ln>
                  <a:noFill/>
                </a:ln>
                <a:effectLst/>
                <a:uLnTx/>
                <a:uFillTx/>
              </a:rPr>
              <a:t>PSTN calling requires a Teams Phone license. General availability in Q3 CY2025.</a:t>
            </a:r>
          </a:p>
        </p:txBody>
      </p:sp>
    </p:spTree>
    <p:extLst>
      <p:ext uri="{BB962C8B-B14F-4D97-AF65-F5344CB8AC3E}">
        <p14:creationId xmlns:p14="http://schemas.microsoft.com/office/powerpoint/2010/main" val="719876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extLst>
    <p:ext uri="{6950BFC3-D8DA-4A85-94F7-54DA5524770B}">
      <p188:commentRel xmlns:p188="http://schemas.microsoft.com/office/powerpoint/2018/8/main"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3CA6-125E-3D66-52C9-84410EF7FA4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9062F5F-EEE5-33CB-9D7B-BC0CB79F5B5E}"/>
              </a:ext>
              <a:ext uri="{C183D7F6-B498-43B3-948B-1728B52AA6E4}">
                <adec:decorative xmlns:adec="http://schemas.microsoft.com/office/drawing/2017/decorative" val="1"/>
              </a:ext>
            </a:extLst>
          </p:cNvPr>
          <p:cNvSpPr>
            <a:spLocks/>
          </p:cNvSpPr>
          <p:nvPr/>
        </p:nvSpPr>
        <p:spPr>
          <a:xfrm>
            <a:off x="579436" y="1604695"/>
            <a:ext cx="11020425" cy="4748999"/>
          </a:xfrm>
          <a:prstGeom prst="roundRect">
            <a:avLst>
              <a:gd name="adj" fmla="val 3631"/>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5" name="Straight Connector 4">
            <a:extLst>
              <a:ext uri="{FF2B5EF4-FFF2-40B4-BE49-F238E27FC236}">
                <a16:creationId xmlns:a16="http://schemas.microsoft.com/office/drawing/2014/main" id="{EE7D6447-F372-FEFF-F60E-261A2EA81751}"/>
              </a:ext>
              <a:ext uri="{C183D7F6-B498-43B3-948B-1728B52AA6E4}">
                <adec:decorative xmlns:adec="http://schemas.microsoft.com/office/drawing/2017/decorative" val="1"/>
              </a:ext>
            </a:extLst>
          </p:cNvPr>
          <p:cNvCxnSpPr>
            <a:cxnSpLocks/>
          </p:cNvCxnSpPr>
          <p:nvPr/>
        </p:nvCxnSpPr>
        <p:spPr>
          <a:xfrm>
            <a:off x="772884" y="2541377"/>
            <a:ext cx="10633528" cy="0"/>
          </a:xfrm>
          <a:prstGeom prst="line">
            <a:avLst/>
          </a:prstGeom>
          <a:ln w="12700"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6B21BE6-ED9D-ED70-FA55-5DB5F09DFD8B}"/>
              </a:ext>
            </a:extLst>
          </p:cNvPr>
          <p:cNvSpPr>
            <a:spLocks noGrp="1"/>
          </p:cNvSpPr>
          <p:nvPr>
            <p:ph type="title"/>
          </p:nvPr>
        </p:nvSpPr>
        <p:spPr>
          <a:xfrm>
            <a:off x="588261" y="585216"/>
            <a:ext cx="11011601" cy="492443"/>
          </a:xfrm>
        </p:spPr>
        <p:txBody>
          <a:bodyPr/>
          <a:lstStyle/>
          <a:p>
            <a:r>
              <a:rPr lang="en-US" dirty="0">
                <a:ea typeface="+mj-ea"/>
                <a:cs typeface="+mj-cs"/>
              </a:rPr>
              <a:t>Get call recap insights from Copilot in Teams Phone</a:t>
            </a:r>
          </a:p>
        </p:txBody>
      </p:sp>
      <p:sp>
        <p:nvSpPr>
          <p:cNvPr id="7" name="TextBox 1">
            <a:extLst>
              <a:ext uri="{FF2B5EF4-FFF2-40B4-BE49-F238E27FC236}">
                <a16:creationId xmlns:a16="http://schemas.microsoft.com/office/drawing/2014/main" id="{1A738D0F-618F-42AE-2E46-7DEF68BF4022}"/>
              </a:ext>
            </a:extLst>
          </p:cNvPr>
          <p:cNvSpPr txBox="1">
            <a:spLocks/>
          </p:cNvSpPr>
          <p:nvPr/>
        </p:nvSpPr>
        <p:spPr>
          <a:xfrm>
            <a:off x="772884" y="1965315"/>
            <a:ext cx="10633528" cy="215444"/>
          </a:xfrm>
          <a:prstGeom prst="rect">
            <a:avLst/>
          </a:prstGeom>
          <a:noFill/>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In the Calls app History, select </a:t>
            </a:r>
            <a:r>
              <a:rPr lang="en-US" sz="1400" dirty="0">
                <a:latin typeface="+mj-lt"/>
                <a:ea typeface="+mj-ea"/>
                <a:cs typeface="+mj-cs"/>
              </a:rPr>
              <a:t>View recap</a:t>
            </a:r>
            <a:r>
              <a:rPr lang="en-US" sz="1400" dirty="0"/>
              <a:t> next to recorded or transcribed calls to access AI-generated notes and summaries</a:t>
            </a:r>
          </a:p>
        </p:txBody>
      </p:sp>
      <p:pic>
        <p:nvPicPr>
          <p:cNvPr id="8" name="Picture 7" descr="Screen capture of the Microsoft Teams Calls app screen showing call history with an option to view recaps for the recorded or transcribed calls">
            <a:extLst>
              <a:ext uri="{FF2B5EF4-FFF2-40B4-BE49-F238E27FC236}">
                <a16:creationId xmlns:a16="http://schemas.microsoft.com/office/drawing/2014/main" id="{4812C2AA-2B9A-0FB7-5AD4-DEC33D1E201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02436" y="2713812"/>
            <a:ext cx="6174425" cy="3473114"/>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945151746"/>
      </p:ext>
    </p:extLst>
  </p:cSld>
  <p:clrMapOvr>
    <a:masterClrMapping/>
  </p:clrMapOvr>
  <p:transition>
    <p:fade/>
  </p:transition>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D76F-FC60-CB5B-054B-D93A10A43B91}"/>
              </a:ext>
            </a:extLst>
          </p:cNvPr>
          <p:cNvSpPr>
            <a:spLocks noGrp="1"/>
          </p:cNvSpPr>
          <p:nvPr>
            <p:ph type="title"/>
          </p:nvPr>
        </p:nvSpPr>
        <p:spPr>
          <a:xfrm>
            <a:off x="569912" y="2813447"/>
            <a:ext cx="2901422" cy="1231106"/>
          </a:xfrm>
        </p:spPr>
        <p:txBody>
          <a:bodyPr/>
          <a:lstStyle/>
          <a:p>
            <a:r>
              <a:rPr lang="en-US" dirty="0">
                <a:ea typeface="+mj-ea"/>
                <a:cs typeface="+mj-cs"/>
              </a:rPr>
              <a:t>Copilot in Teams chat</a:t>
            </a:r>
          </a:p>
        </p:txBody>
      </p:sp>
    </p:spTree>
    <p:extLst>
      <p:ext uri="{BB962C8B-B14F-4D97-AF65-F5344CB8AC3E}">
        <p14:creationId xmlns:p14="http://schemas.microsoft.com/office/powerpoint/2010/main" val="253146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52FE-89FC-C005-6F63-C274FF396888}"/>
            </a:ext>
          </a:extLst>
        </p:cNvPr>
        <p:cNvGrpSpPr/>
        <p:nvPr/>
      </p:nvGrpSpPr>
      <p:grpSpPr>
        <a:xfrm>
          <a:off x="0" y="0"/>
          <a:ext cx="0" cy="0"/>
          <a:chOff x="0" y="0"/>
          <a:chExt cx="0" cy="0"/>
        </a:xfrm>
      </p:grpSpPr>
      <p:sp>
        <p:nvSpPr>
          <p:cNvPr id="43" name="Freeform: Shape 42">
            <a:extLst>
              <a:ext uri="{FF2B5EF4-FFF2-40B4-BE49-F238E27FC236}">
                <a16:creationId xmlns:a16="http://schemas.microsoft.com/office/drawing/2014/main" id="{598B226F-D673-5D4A-A962-CED7E579F308}"/>
              </a:ext>
              <a:ext uri="{C183D7F6-B498-43B3-948B-1728B52AA6E4}">
                <adec:decorative xmlns:adec="http://schemas.microsoft.com/office/drawing/2017/decorative" val="1"/>
              </a:ext>
            </a:extLst>
          </p:cNvPr>
          <p:cNvSpPr>
            <a:spLocks/>
          </p:cNvSpPr>
          <p:nvPr/>
        </p:nvSpPr>
        <p:spPr>
          <a:xfrm>
            <a:off x="588261" y="1333500"/>
            <a:ext cx="11020425" cy="5106770"/>
          </a:xfrm>
          <a:custGeom>
            <a:avLst/>
            <a:gdLst>
              <a:gd name="connsiteX0" fmla="*/ 4610645 w 11020425"/>
              <a:gd name="connsiteY0" fmla="*/ 176651 h 5106770"/>
              <a:gd name="connsiteX1" fmla="*/ 4519205 w 11020425"/>
              <a:gd name="connsiteY1" fmla="*/ 268091 h 5106770"/>
              <a:gd name="connsiteX2" fmla="*/ 4519205 w 11020425"/>
              <a:gd name="connsiteY2" fmla="*/ 4838680 h 5106770"/>
              <a:gd name="connsiteX3" fmla="*/ 4610645 w 11020425"/>
              <a:gd name="connsiteY3" fmla="*/ 4930120 h 5106770"/>
              <a:gd name="connsiteX4" fmla="*/ 4702085 w 11020425"/>
              <a:gd name="connsiteY4" fmla="*/ 4838680 h 5106770"/>
              <a:gd name="connsiteX5" fmla="*/ 4702085 w 11020425"/>
              <a:gd name="connsiteY5" fmla="*/ 268091 h 5106770"/>
              <a:gd name="connsiteX6" fmla="*/ 4610645 w 11020425"/>
              <a:gd name="connsiteY6" fmla="*/ 176651 h 5106770"/>
              <a:gd name="connsiteX7" fmla="*/ 172456 w 11020425"/>
              <a:gd name="connsiteY7" fmla="*/ 0 h 5106770"/>
              <a:gd name="connsiteX8" fmla="*/ 10847969 w 11020425"/>
              <a:gd name="connsiteY8" fmla="*/ 0 h 5106770"/>
              <a:gd name="connsiteX9" fmla="*/ 11020425 w 11020425"/>
              <a:gd name="connsiteY9" fmla="*/ 172456 h 5106770"/>
              <a:gd name="connsiteX10" fmla="*/ 11020425 w 11020425"/>
              <a:gd name="connsiteY10" fmla="*/ 4934314 h 5106770"/>
              <a:gd name="connsiteX11" fmla="*/ 10847969 w 11020425"/>
              <a:gd name="connsiteY11" fmla="*/ 5106770 h 5106770"/>
              <a:gd name="connsiteX12" fmla="*/ 172456 w 11020425"/>
              <a:gd name="connsiteY12" fmla="*/ 5106770 h 5106770"/>
              <a:gd name="connsiteX13" fmla="*/ 0 w 11020425"/>
              <a:gd name="connsiteY13" fmla="*/ 4934314 h 5106770"/>
              <a:gd name="connsiteX14" fmla="*/ 0 w 11020425"/>
              <a:gd name="connsiteY14" fmla="*/ 172456 h 5106770"/>
              <a:gd name="connsiteX15" fmla="*/ 172456 w 11020425"/>
              <a:gd name="connsiteY15" fmla="*/ 0 h 51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0425" h="5106770">
                <a:moveTo>
                  <a:pt x="4610645" y="176651"/>
                </a:moveTo>
                <a:cubicBezTo>
                  <a:pt x="4560144" y="176651"/>
                  <a:pt x="4519205" y="217590"/>
                  <a:pt x="4519205" y="268091"/>
                </a:cubicBezTo>
                <a:lnTo>
                  <a:pt x="4519205" y="4838680"/>
                </a:lnTo>
                <a:cubicBezTo>
                  <a:pt x="4519205" y="4889181"/>
                  <a:pt x="4560144" y="4930120"/>
                  <a:pt x="4610645" y="4930120"/>
                </a:cubicBezTo>
                <a:cubicBezTo>
                  <a:pt x="4661146" y="4930120"/>
                  <a:pt x="4702085" y="4889181"/>
                  <a:pt x="4702085" y="4838680"/>
                </a:cubicBezTo>
                <a:lnTo>
                  <a:pt x="4702085" y="268091"/>
                </a:lnTo>
                <a:cubicBezTo>
                  <a:pt x="4702085" y="217590"/>
                  <a:pt x="4661146" y="176651"/>
                  <a:pt x="4610645" y="176651"/>
                </a:cubicBezTo>
                <a:close/>
                <a:moveTo>
                  <a:pt x="172456" y="0"/>
                </a:moveTo>
                <a:lnTo>
                  <a:pt x="10847969" y="0"/>
                </a:lnTo>
                <a:cubicBezTo>
                  <a:pt x="10943214" y="0"/>
                  <a:pt x="11020425" y="77211"/>
                  <a:pt x="11020425" y="172456"/>
                </a:cubicBezTo>
                <a:lnTo>
                  <a:pt x="11020425" y="4934314"/>
                </a:lnTo>
                <a:cubicBezTo>
                  <a:pt x="11020425" y="5029559"/>
                  <a:pt x="10943214" y="5106770"/>
                  <a:pt x="10847969" y="5106770"/>
                </a:cubicBezTo>
                <a:lnTo>
                  <a:pt x="172456" y="5106770"/>
                </a:lnTo>
                <a:cubicBezTo>
                  <a:pt x="77211" y="5106770"/>
                  <a:pt x="0" y="5029559"/>
                  <a:pt x="0" y="4934314"/>
                </a:cubicBezTo>
                <a:lnTo>
                  <a:pt x="0" y="172456"/>
                </a:lnTo>
                <a:cubicBezTo>
                  <a:pt x="0" y="77211"/>
                  <a:pt x="77211" y="0"/>
                  <a:pt x="172456"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21" name="Straight Connector 20">
            <a:extLst>
              <a:ext uri="{FF2B5EF4-FFF2-40B4-BE49-F238E27FC236}">
                <a16:creationId xmlns:a16="http://schemas.microsoft.com/office/drawing/2014/main" id="{F1F16F90-BF55-CE65-532C-C80EB22691B6}"/>
              </a:ext>
              <a:ext uri="{C183D7F6-B498-43B3-948B-1728B52AA6E4}">
                <adec:decorative xmlns:adec="http://schemas.microsoft.com/office/drawing/2017/decorative" val="1"/>
              </a:ext>
            </a:extLst>
          </p:cNvPr>
          <p:cNvCxnSpPr>
            <a:cxnSpLocks/>
          </p:cNvCxnSpPr>
          <p:nvPr/>
        </p:nvCxnSpPr>
        <p:spPr>
          <a:xfrm flipH="1">
            <a:off x="2670672" y="1510151"/>
            <a:ext cx="0" cy="4753469"/>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B5B116-6727-EC57-BA0B-B776092ABDB3}"/>
              </a:ext>
              <a:ext uri="{C183D7F6-B498-43B3-948B-1728B52AA6E4}">
                <adec:decorative xmlns:adec="http://schemas.microsoft.com/office/drawing/2017/decorative" val="1"/>
              </a:ext>
            </a:extLst>
          </p:cNvPr>
          <p:cNvCxnSpPr>
            <a:cxnSpLocks/>
          </p:cNvCxnSpPr>
          <p:nvPr/>
        </p:nvCxnSpPr>
        <p:spPr>
          <a:xfrm flipV="1">
            <a:off x="5522246" y="2339362"/>
            <a:ext cx="5924200"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BC891DB-65D5-89C1-5DCB-96B3BE2F4403}"/>
              </a:ext>
            </a:extLst>
          </p:cNvPr>
          <p:cNvSpPr>
            <a:spLocks noGrp="1"/>
          </p:cNvSpPr>
          <p:nvPr>
            <p:ph type="title"/>
          </p:nvPr>
        </p:nvSpPr>
        <p:spPr>
          <a:xfrm>
            <a:off x="588261" y="585216"/>
            <a:ext cx="11011601" cy="492443"/>
          </a:xfrm>
        </p:spPr>
        <p:txBody>
          <a:bodyPr/>
          <a:lstStyle/>
          <a:p>
            <a:r>
              <a:rPr lang="en-US" sz="3200" dirty="0">
                <a:ea typeface="+mj-ea"/>
                <a:cs typeface="+mj-cs"/>
              </a:rPr>
              <a:t>Use Copilot in chats</a:t>
            </a:r>
          </a:p>
        </p:txBody>
      </p:sp>
      <p:sp>
        <p:nvSpPr>
          <p:cNvPr id="3" name="TextBox 2">
            <a:extLst>
              <a:ext uri="{FF2B5EF4-FFF2-40B4-BE49-F238E27FC236}">
                <a16:creationId xmlns:a16="http://schemas.microsoft.com/office/drawing/2014/main" id="{E290F049-44E2-30C8-CDEC-F2A45294FECE}"/>
              </a:ext>
            </a:extLst>
          </p:cNvPr>
          <p:cNvSpPr txBox="1">
            <a:spLocks/>
          </p:cNvSpPr>
          <p:nvPr/>
        </p:nvSpPr>
        <p:spPr>
          <a:xfrm>
            <a:off x="772883" y="1510151"/>
            <a:ext cx="1714909" cy="31700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dirty="0">
                <a:solidFill>
                  <a:srgbClr val="0078D4"/>
                </a:solidFill>
                <a:latin typeface="+mj-lt"/>
                <a:ea typeface="+mj-ea"/>
                <a:cs typeface="+mj-cs"/>
              </a:rPr>
              <a:t>Open Copilot in chat</a:t>
            </a:r>
          </a:p>
          <a:p>
            <a:pPr>
              <a:spcAft>
                <a:spcPts val="600"/>
              </a:spcAft>
            </a:pPr>
            <a:r>
              <a:rPr lang="en-US" sz="1400" dirty="0"/>
              <a:t>You need to be in a 1:1 or group chat to access Copilot </a:t>
            </a:r>
            <a:br>
              <a:rPr lang="en-US" sz="1400" dirty="0"/>
            </a:br>
            <a:r>
              <a:rPr lang="en-US" sz="1400" dirty="0"/>
              <a:t>in chat.</a:t>
            </a:r>
          </a:p>
          <a:p>
            <a:pPr>
              <a:spcAft>
                <a:spcPts val="600"/>
              </a:spcAft>
            </a:pPr>
            <a:r>
              <a:rPr lang="en-US" sz="1400" dirty="0"/>
              <a:t>Navigate to the upper right bar of the chat to locate the Copilot icon. Click to open the Copilot side pane.</a:t>
            </a:r>
          </a:p>
          <a:p>
            <a:pPr>
              <a:spcAft>
                <a:spcPts val="600"/>
              </a:spcAft>
            </a:pPr>
            <a:r>
              <a:rPr lang="en-US" sz="1400" dirty="0"/>
              <a:t>This is your Copilot. Others can’t see this conversation.</a:t>
            </a:r>
          </a:p>
        </p:txBody>
      </p:sp>
      <p:pic>
        <p:nvPicPr>
          <p:cNvPr id="2" name="Picture 1" descr="Screen capture of the Copilot panel , showing tips on how to use  Copilot privately in chat.">
            <a:extLst>
              <a:ext uri="{FF2B5EF4-FFF2-40B4-BE49-F238E27FC236}">
                <a16:creationId xmlns:a16="http://schemas.microsoft.com/office/drawing/2014/main" id="{B04B08CD-6498-8BDE-A434-37B0837B5018}"/>
              </a:ext>
            </a:extLst>
          </p:cNvPr>
          <p:cNvPicPr>
            <a:picLocks noChangeAspect="1"/>
          </p:cNvPicPr>
          <p:nvPr/>
        </p:nvPicPr>
        <p:blipFill>
          <a:blip r:embed="rId4"/>
          <a:srcRect l="-406" t="505" r="1416" b="505"/>
          <a:stretch>
            <a:fillRect/>
          </a:stretch>
        </p:blipFill>
        <p:spPr>
          <a:xfrm>
            <a:off x="2853552" y="1510151"/>
            <a:ext cx="2071034" cy="4753469"/>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8" name="TextBox 7">
            <a:extLst>
              <a:ext uri="{FF2B5EF4-FFF2-40B4-BE49-F238E27FC236}">
                <a16:creationId xmlns:a16="http://schemas.microsoft.com/office/drawing/2014/main" id="{46E65CB2-1C1D-4ABF-93B3-1D249BD8D046}"/>
              </a:ext>
            </a:extLst>
          </p:cNvPr>
          <p:cNvSpPr txBox="1">
            <a:spLocks/>
          </p:cNvSpPr>
          <p:nvPr/>
        </p:nvSpPr>
        <p:spPr>
          <a:xfrm>
            <a:off x="5522246" y="1510151"/>
            <a:ext cx="5924200"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dirty="0">
                <a:solidFill>
                  <a:srgbClr val="0078D4"/>
                </a:solidFill>
                <a:latin typeface="+mj-lt"/>
                <a:ea typeface="+mj-ea"/>
                <a:cs typeface="+mj-cs"/>
              </a:rPr>
              <a:t>Get key information from the chat</a:t>
            </a:r>
          </a:p>
          <a:p>
            <a:r>
              <a:rPr lang="en-US" sz="1400" dirty="0"/>
              <a:t>Select from the suggested prompts or type in your own prompt to explore how to capture insights and catch up on chats.</a:t>
            </a:r>
          </a:p>
        </p:txBody>
      </p:sp>
      <p:pic>
        <p:nvPicPr>
          <p:cNvPr id="6" name="Picture 5" descr="Screen capture of a zoomed-in view inside the Copilot panel displaying the prompt suggestions">
            <a:extLst>
              <a:ext uri="{FF2B5EF4-FFF2-40B4-BE49-F238E27FC236}">
                <a16:creationId xmlns:a16="http://schemas.microsoft.com/office/drawing/2014/main" id="{1C43EE0D-1C1D-8B01-FDA3-42AB27110C14}"/>
              </a:ext>
            </a:extLst>
          </p:cNvPr>
          <p:cNvPicPr>
            <a:picLocks noChangeAspect="1"/>
          </p:cNvPicPr>
          <p:nvPr/>
        </p:nvPicPr>
        <p:blipFill rotWithShape="1">
          <a:blip r:embed="rId5"/>
          <a:srcRect/>
          <a:stretch>
            <a:fillRect/>
          </a:stretch>
        </p:blipFill>
        <p:spPr>
          <a:xfrm>
            <a:off x="6240853" y="2511051"/>
            <a:ext cx="4486986" cy="3752569"/>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279005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BB89486-13C9-C91B-F35F-989236D51DE2}"/>
              </a:ext>
              <a:ext uri="{C183D7F6-B498-43B3-948B-1728B52AA6E4}">
                <adec:decorative xmlns:adec="http://schemas.microsoft.com/office/drawing/2017/decorative" val="1"/>
              </a:ext>
            </a:extLst>
          </p:cNvPr>
          <p:cNvSpPr>
            <a:spLocks/>
          </p:cNvSpPr>
          <p:nvPr/>
        </p:nvSpPr>
        <p:spPr>
          <a:xfrm>
            <a:off x="579436" y="1850917"/>
            <a:ext cx="11020425" cy="4502777"/>
          </a:xfrm>
          <a:custGeom>
            <a:avLst/>
            <a:gdLst>
              <a:gd name="connsiteX0" fmla="*/ 163009 w 11020425"/>
              <a:gd name="connsiteY0" fmla="*/ 0 h 4502777"/>
              <a:gd name="connsiteX1" fmla="*/ 10857416 w 11020425"/>
              <a:gd name="connsiteY1" fmla="*/ 0 h 4502777"/>
              <a:gd name="connsiteX2" fmla="*/ 11020425 w 11020425"/>
              <a:gd name="connsiteY2" fmla="*/ 163009 h 4502777"/>
              <a:gd name="connsiteX3" fmla="*/ 11020425 w 11020425"/>
              <a:gd name="connsiteY3" fmla="*/ 1459024 h 4502777"/>
              <a:gd name="connsiteX4" fmla="*/ 11020425 w 11020425"/>
              <a:gd name="connsiteY4" fmla="*/ 1582135 h 4502777"/>
              <a:gd name="connsiteX5" fmla="*/ 11020425 w 11020425"/>
              <a:gd name="connsiteY5" fmla="*/ 1857688 h 4502777"/>
              <a:gd name="connsiteX6" fmla="*/ 11020425 w 11020425"/>
              <a:gd name="connsiteY6" fmla="*/ 1966568 h 4502777"/>
              <a:gd name="connsiteX7" fmla="*/ 11020425 w 11020425"/>
              <a:gd name="connsiteY7" fmla="*/ 2536208 h 4502777"/>
              <a:gd name="connsiteX8" fmla="*/ 11020425 w 11020425"/>
              <a:gd name="connsiteY8" fmla="*/ 2645088 h 4502777"/>
              <a:gd name="connsiteX9" fmla="*/ 11020425 w 11020425"/>
              <a:gd name="connsiteY9" fmla="*/ 2920643 h 4502777"/>
              <a:gd name="connsiteX10" fmla="*/ 11020425 w 11020425"/>
              <a:gd name="connsiteY10" fmla="*/ 3043754 h 4502777"/>
              <a:gd name="connsiteX11" fmla="*/ 11020425 w 11020425"/>
              <a:gd name="connsiteY11" fmla="*/ 4339768 h 4502777"/>
              <a:gd name="connsiteX12" fmla="*/ 10857416 w 11020425"/>
              <a:gd name="connsiteY12" fmla="*/ 4502777 h 4502777"/>
              <a:gd name="connsiteX13" fmla="*/ 163010 w 11020425"/>
              <a:gd name="connsiteY13" fmla="*/ 4502777 h 4502777"/>
              <a:gd name="connsiteX14" fmla="*/ 1 w 11020425"/>
              <a:gd name="connsiteY14" fmla="*/ 4339768 h 4502777"/>
              <a:gd name="connsiteX15" fmla="*/ 1 w 11020425"/>
              <a:gd name="connsiteY15" fmla="*/ 3043754 h 4502777"/>
              <a:gd name="connsiteX16" fmla="*/ 1 w 11020425"/>
              <a:gd name="connsiteY16" fmla="*/ 2920643 h 4502777"/>
              <a:gd name="connsiteX17" fmla="*/ 1 w 11020425"/>
              <a:gd name="connsiteY17" fmla="*/ 2645088 h 4502777"/>
              <a:gd name="connsiteX18" fmla="*/ 1 w 11020425"/>
              <a:gd name="connsiteY18" fmla="*/ 2536208 h 4502777"/>
              <a:gd name="connsiteX19" fmla="*/ 1 w 11020425"/>
              <a:gd name="connsiteY19" fmla="*/ 1966568 h 4502777"/>
              <a:gd name="connsiteX20" fmla="*/ 1 w 11020425"/>
              <a:gd name="connsiteY20" fmla="*/ 1582135 h 4502777"/>
              <a:gd name="connsiteX21" fmla="*/ 0 w 11020425"/>
              <a:gd name="connsiteY21" fmla="*/ 1582135 h 4502777"/>
              <a:gd name="connsiteX22" fmla="*/ 0 w 11020425"/>
              <a:gd name="connsiteY22" fmla="*/ 163009 h 4502777"/>
              <a:gd name="connsiteX23" fmla="*/ 163009 w 11020425"/>
              <a:gd name="connsiteY23" fmla="*/ 0 h 450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0425" h="4502777">
                <a:moveTo>
                  <a:pt x="163009" y="0"/>
                </a:moveTo>
                <a:lnTo>
                  <a:pt x="10857416" y="0"/>
                </a:lnTo>
                <a:cubicBezTo>
                  <a:pt x="10947443" y="0"/>
                  <a:pt x="11020425" y="72982"/>
                  <a:pt x="11020425" y="163009"/>
                </a:cubicBezTo>
                <a:lnTo>
                  <a:pt x="11020425" y="1459024"/>
                </a:lnTo>
                <a:lnTo>
                  <a:pt x="11020425" y="1582135"/>
                </a:lnTo>
                <a:lnTo>
                  <a:pt x="11020425" y="1857688"/>
                </a:lnTo>
                <a:lnTo>
                  <a:pt x="11020425" y="1966568"/>
                </a:lnTo>
                <a:lnTo>
                  <a:pt x="11020425" y="2536208"/>
                </a:lnTo>
                <a:lnTo>
                  <a:pt x="11020425" y="2645088"/>
                </a:lnTo>
                <a:lnTo>
                  <a:pt x="11020425" y="2920643"/>
                </a:lnTo>
                <a:lnTo>
                  <a:pt x="11020425" y="3043754"/>
                </a:lnTo>
                <a:lnTo>
                  <a:pt x="11020425" y="4339768"/>
                </a:lnTo>
                <a:cubicBezTo>
                  <a:pt x="11020425" y="4429795"/>
                  <a:pt x="10947443" y="4502777"/>
                  <a:pt x="10857416" y="4502777"/>
                </a:cubicBezTo>
                <a:lnTo>
                  <a:pt x="163010" y="4502777"/>
                </a:lnTo>
                <a:cubicBezTo>
                  <a:pt x="72983" y="4502777"/>
                  <a:pt x="1" y="4429795"/>
                  <a:pt x="1" y="4339768"/>
                </a:cubicBezTo>
                <a:lnTo>
                  <a:pt x="1" y="3043754"/>
                </a:lnTo>
                <a:lnTo>
                  <a:pt x="1" y="2920643"/>
                </a:lnTo>
                <a:lnTo>
                  <a:pt x="1" y="2645088"/>
                </a:lnTo>
                <a:lnTo>
                  <a:pt x="1" y="2536208"/>
                </a:lnTo>
                <a:lnTo>
                  <a:pt x="1" y="1966568"/>
                </a:lnTo>
                <a:lnTo>
                  <a:pt x="1" y="1582135"/>
                </a:lnTo>
                <a:lnTo>
                  <a:pt x="0" y="1582135"/>
                </a:lnTo>
                <a:lnTo>
                  <a:pt x="0" y="163009"/>
                </a:lnTo>
                <a:cubicBezTo>
                  <a:pt x="0" y="72982"/>
                  <a:pt x="72982" y="0"/>
                  <a:pt x="163009"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 name="Title 3">
            <a:extLst>
              <a:ext uri="{FF2B5EF4-FFF2-40B4-BE49-F238E27FC236}">
                <a16:creationId xmlns:a16="http://schemas.microsoft.com/office/drawing/2014/main" id="{6F02F35C-D621-CB66-2249-2BBF04B29C89}"/>
              </a:ext>
            </a:extLst>
          </p:cNvPr>
          <p:cNvSpPr>
            <a:spLocks noGrp="1"/>
          </p:cNvSpPr>
          <p:nvPr>
            <p:ph type="title"/>
          </p:nvPr>
        </p:nvSpPr>
        <p:spPr>
          <a:xfrm>
            <a:off x="588261" y="585216"/>
            <a:ext cx="11011601" cy="492443"/>
          </a:xfrm>
        </p:spPr>
        <p:txBody>
          <a:bodyPr/>
          <a:lstStyle/>
          <a:p>
            <a:r>
              <a:rPr lang="en-US" dirty="0">
                <a:ea typeface="+mj-ea"/>
                <a:cs typeface="+mj-cs"/>
              </a:rPr>
              <a:t>Summarize chat</a:t>
            </a:r>
          </a:p>
        </p:txBody>
      </p:sp>
      <p:sp>
        <p:nvSpPr>
          <p:cNvPr id="11" name="TextBox 10">
            <a:extLst>
              <a:ext uri="{FF2B5EF4-FFF2-40B4-BE49-F238E27FC236}">
                <a16:creationId xmlns:a16="http://schemas.microsoft.com/office/drawing/2014/main" id="{91F3578D-5EDB-D453-B443-FC7E6F5CF701}"/>
              </a:ext>
            </a:extLst>
          </p:cNvPr>
          <p:cNvSpPr txBox="1">
            <a:spLocks/>
          </p:cNvSpPr>
          <p:nvPr/>
        </p:nvSpPr>
        <p:spPr>
          <a:xfrm>
            <a:off x="588963" y="1169353"/>
            <a:ext cx="11010900" cy="492443"/>
          </a:xfrm>
          <a:prstGeom prst="rect">
            <a:avLst/>
          </a:prstGeom>
          <a:noFill/>
        </p:spPr>
        <p:txBody>
          <a:bodyPr wrap="square" lIns="0" tIns="0" rIns="0" bIns="0">
            <a:spAutoFit/>
          </a:bodyPr>
          <a:lstStyle/>
          <a:p>
            <a:r>
              <a:rPr lang="en-US" sz="1600" b="0" dirty="0"/>
              <a:t>Ask Copilot to summarize your chat so you don’t have to scroll through chat history.</a:t>
            </a:r>
          </a:p>
          <a:p>
            <a:r>
              <a:rPr lang="en-US" sz="1600" b="0" dirty="0"/>
              <a:t>You can specify the time period of the information you need to catch up on.</a:t>
            </a:r>
          </a:p>
        </p:txBody>
      </p:sp>
      <p:pic>
        <p:nvPicPr>
          <p:cNvPr id="30" name="Picture 29" descr="Screen capture of the Microsoft Teams displaying the Copilot summarizing missed messages">
            <a:extLst>
              <a:ext uri="{FF2B5EF4-FFF2-40B4-BE49-F238E27FC236}">
                <a16:creationId xmlns:a16="http://schemas.microsoft.com/office/drawing/2014/main" id="{9E497430-6DAB-A1D6-C69A-1D4E865EDBE1}"/>
              </a:ext>
            </a:extLst>
          </p:cNvPr>
          <p:cNvPicPr>
            <a:picLocks noChangeAspect="1"/>
          </p:cNvPicPr>
          <p:nvPr/>
        </p:nvPicPr>
        <p:blipFill>
          <a:blip r:embed="rId2"/>
          <a:stretch>
            <a:fillRect/>
          </a:stretch>
        </p:blipFill>
        <p:spPr>
          <a:xfrm>
            <a:off x="2409826" y="2036393"/>
            <a:ext cx="7359646" cy="4131826"/>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8948974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6CE16-4A4E-F7DD-894C-F7735CE028B1}"/>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A9B637CF-F280-D793-B1F6-05E17CC029B6}"/>
              </a:ext>
              <a:ext uri="{C183D7F6-B498-43B3-948B-1728B52AA6E4}">
                <adec:decorative xmlns:adec="http://schemas.microsoft.com/office/drawing/2017/decorative" val="1"/>
              </a:ext>
            </a:extLst>
          </p:cNvPr>
          <p:cNvSpPr>
            <a:spLocks/>
          </p:cNvSpPr>
          <p:nvPr/>
        </p:nvSpPr>
        <p:spPr>
          <a:xfrm>
            <a:off x="579436" y="1850917"/>
            <a:ext cx="11020425" cy="4502777"/>
          </a:xfrm>
          <a:custGeom>
            <a:avLst/>
            <a:gdLst>
              <a:gd name="connsiteX0" fmla="*/ 163009 w 11020425"/>
              <a:gd name="connsiteY0" fmla="*/ 0 h 4502777"/>
              <a:gd name="connsiteX1" fmla="*/ 10857416 w 11020425"/>
              <a:gd name="connsiteY1" fmla="*/ 0 h 4502777"/>
              <a:gd name="connsiteX2" fmla="*/ 11020425 w 11020425"/>
              <a:gd name="connsiteY2" fmla="*/ 163009 h 4502777"/>
              <a:gd name="connsiteX3" fmla="*/ 11020425 w 11020425"/>
              <a:gd name="connsiteY3" fmla="*/ 1459024 h 4502777"/>
              <a:gd name="connsiteX4" fmla="*/ 11020425 w 11020425"/>
              <a:gd name="connsiteY4" fmla="*/ 1582135 h 4502777"/>
              <a:gd name="connsiteX5" fmla="*/ 11020425 w 11020425"/>
              <a:gd name="connsiteY5" fmla="*/ 1857688 h 4502777"/>
              <a:gd name="connsiteX6" fmla="*/ 11020425 w 11020425"/>
              <a:gd name="connsiteY6" fmla="*/ 1966568 h 4502777"/>
              <a:gd name="connsiteX7" fmla="*/ 11020425 w 11020425"/>
              <a:gd name="connsiteY7" fmla="*/ 2536208 h 4502777"/>
              <a:gd name="connsiteX8" fmla="*/ 11020425 w 11020425"/>
              <a:gd name="connsiteY8" fmla="*/ 2645088 h 4502777"/>
              <a:gd name="connsiteX9" fmla="*/ 11020425 w 11020425"/>
              <a:gd name="connsiteY9" fmla="*/ 2920643 h 4502777"/>
              <a:gd name="connsiteX10" fmla="*/ 11020425 w 11020425"/>
              <a:gd name="connsiteY10" fmla="*/ 3043754 h 4502777"/>
              <a:gd name="connsiteX11" fmla="*/ 11020425 w 11020425"/>
              <a:gd name="connsiteY11" fmla="*/ 4339768 h 4502777"/>
              <a:gd name="connsiteX12" fmla="*/ 10857416 w 11020425"/>
              <a:gd name="connsiteY12" fmla="*/ 4502777 h 4502777"/>
              <a:gd name="connsiteX13" fmla="*/ 163010 w 11020425"/>
              <a:gd name="connsiteY13" fmla="*/ 4502777 h 4502777"/>
              <a:gd name="connsiteX14" fmla="*/ 1 w 11020425"/>
              <a:gd name="connsiteY14" fmla="*/ 4339768 h 4502777"/>
              <a:gd name="connsiteX15" fmla="*/ 1 w 11020425"/>
              <a:gd name="connsiteY15" fmla="*/ 3043754 h 4502777"/>
              <a:gd name="connsiteX16" fmla="*/ 1 w 11020425"/>
              <a:gd name="connsiteY16" fmla="*/ 2920643 h 4502777"/>
              <a:gd name="connsiteX17" fmla="*/ 1 w 11020425"/>
              <a:gd name="connsiteY17" fmla="*/ 2645088 h 4502777"/>
              <a:gd name="connsiteX18" fmla="*/ 1 w 11020425"/>
              <a:gd name="connsiteY18" fmla="*/ 2536208 h 4502777"/>
              <a:gd name="connsiteX19" fmla="*/ 1 w 11020425"/>
              <a:gd name="connsiteY19" fmla="*/ 1966568 h 4502777"/>
              <a:gd name="connsiteX20" fmla="*/ 1 w 11020425"/>
              <a:gd name="connsiteY20" fmla="*/ 1582135 h 4502777"/>
              <a:gd name="connsiteX21" fmla="*/ 0 w 11020425"/>
              <a:gd name="connsiteY21" fmla="*/ 1582135 h 4502777"/>
              <a:gd name="connsiteX22" fmla="*/ 0 w 11020425"/>
              <a:gd name="connsiteY22" fmla="*/ 163009 h 4502777"/>
              <a:gd name="connsiteX23" fmla="*/ 163009 w 11020425"/>
              <a:gd name="connsiteY23" fmla="*/ 0 h 450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0425" h="4502777">
                <a:moveTo>
                  <a:pt x="163009" y="0"/>
                </a:moveTo>
                <a:lnTo>
                  <a:pt x="10857416" y="0"/>
                </a:lnTo>
                <a:cubicBezTo>
                  <a:pt x="10947443" y="0"/>
                  <a:pt x="11020425" y="72982"/>
                  <a:pt x="11020425" y="163009"/>
                </a:cubicBezTo>
                <a:lnTo>
                  <a:pt x="11020425" y="1459024"/>
                </a:lnTo>
                <a:lnTo>
                  <a:pt x="11020425" y="1582135"/>
                </a:lnTo>
                <a:lnTo>
                  <a:pt x="11020425" y="1857688"/>
                </a:lnTo>
                <a:lnTo>
                  <a:pt x="11020425" y="1966568"/>
                </a:lnTo>
                <a:lnTo>
                  <a:pt x="11020425" y="2536208"/>
                </a:lnTo>
                <a:lnTo>
                  <a:pt x="11020425" y="2645088"/>
                </a:lnTo>
                <a:lnTo>
                  <a:pt x="11020425" y="2920643"/>
                </a:lnTo>
                <a:lnTo>
                  <a:pt x="11020425" y="3043754"/>
                </a:lnTo>
                <a:lnTo>
                  <a:pt x="11020425" y="4339768"/>
                </a:lnTo>
                <a:cubicBezTo>
                  <a:pt x="11020425" y="4429795"/>
                  <a:pt x="10947443" y="4502777"/>
                  <a:pt x="10857416" y="4502777"/>
                </a:cubicBezTo>
                <a:lnTo>
                  <a:pt x="163010" y="4502777"/>
                </a:lnTo>
                <a:cubicBezTo>
                  <a:pt x="72983" y="4502777"/>
                  <a:pt x="1" y="4429795"/>
                  <a:pt x="1" y="4339768"/>
                </a:cubicBezTo>
                <a:lnTo>
                  <a:pt x="1" y="3043754"/>
                </a:lnTo>
                <a:lnTo>
                  <a:pt x="1" y="2920643"/>
                </a:lnTo>
                <a:lnTo>
                  <a:pt x="1" y="2645088"/>
                </a:lnTo>
                <a:lnTo>
                  <a:pt x="1" y="2536208"/>
                </a:lnTo>
                <a:lnTo>
                  <a:pt x="1" y="1966568"/>
                </a:lnTo>
                <a:lnTo>
                  <a:pt x="1" y="1582135"/>
                </a:lnTo>
                <a:lnTo>
                  <a:pt x="0" y="1582135"/>
                </a:lnTo>
                <a:lnTo>
                  <a:pt x="0" y="163009"/>
                </a:lnTo>
                <a:cubicBezTo>
                  <a:pt x="0" y="72982"/>
                  <a:pt x="72982" y="0"/>
                  <a:pt x="163009"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4" name="Title 13">
            <a:extLst>
              <a:ext uri="{FF2B5EF4-FFF2-40B4-BE49-F238E27FC236}">
                <a16:creationId xmlns:a16="http://schemas.microsoft.com/office/drawing/2014/main" id="{1AC27F22-8192-9683-4F19-B293F65BD717}"/>
              </a:ext>
            </a:extLst>
          </p:cNvPr>
          <p:cNvSpPr>
            <a:spLocks noGrp="1"/>
          </p:cNvSpPr>
          <p:nvPr>
            <p:ph type="title"/>
          </p:nvPr>
        </p:nvSpPr>
        <p:spPr/>
        <p:txBody>
          <a:bodyPr/>
          <a:lstStyle/>
          <a:p>
            <a:r>
              <a:rPr lang="en-US" dirty="0">
                <a:ea typeface="+mj-ea"/>
                <a:cs typeface="+mj-cs"/>
              </a:rPr>
              <a:t>Identify open items and decisions</a:t>
            </a:r>
          </a:p>
        </p:txBody>
      </p:sp>
      <p:sp>
        <p:nvSpPr>
          <p:cNvPr id="10" name="TextBox 9">
            <a:extLst>
              <a:ext uri="{FF2B5EF4-FFF2-40B4-BE49-F238E27FC236}">
                <a16:creationId xmlns:a16="http://schemas.microsoft.com/office/drawing/2014/main" id="{EB2839B3-981E-38C5-48D6-0B98DCCEE554}"/>
              </a:ext>
            </a:extLst>
          </p:cNvPr>
          <p:cNvSpPr txBox="1">
            <a:spLocks/>
          </p:cNvSpPr>
          <p:nvPr/>
        </p:nvSpPr>
        <p:spPr>
          <a:xfrm>
            <a:off x="588963" y="1169353"/>
            <a:ext cx="11010900" cy="246221"/>
          </a:xfrm>
          <a:prstGeom prst="rect">
            <a:avLst/>
          </a:prstGeom>
          <a:noFill/>
        </p:spPr>
        <p:txBody>
          <a:bodyPr wrap="square" lIns="0" tIns="0" rIns="0" bIns="0">
            <a:spAutoFit/>
          </a:bodyPr>
          <a:lstStyle/>
          <a:p>
            <a:r>
              <a:rPr lang="en-US" sz="1600" b="0" dirty="0"/>
              <a:t>You can ask Copilot to identify key decisions and open items in the chat so you can stay on track.</a:t>
            </a:r>
          </a:p>
        </p:txBody>
      </p:sp>
      <p:pic>
        <p:nvPicPr>
          <p:cNvPr id="6" name="Picture 5" descr="Screen capture of the Microsoft Teams Chat screen with Copilot summarizing open items and decisions from a group conversation">
            <a:extLst>
              <a:ext uri="{FF2B5EF4-FFF2-40B4-BE49-F238E27FC236}">
                <a16:creationId xmlns:a16="http://schemas.microsoft.com/office/drawing/2014/main" id="{89FAAD8B-628D-69C6-651B-6698683A7263}"/>
              </a:ext>
            </a:extLst>
          </p:cNvPr>
          <p:cNvPicPr>
            <a:picLocks noChangeAspect="1"/>
          </p:cNvPicPr>
          <p:nvPr/>
        </p:nvPicPr>
        <p:blipFill rotWithShape="1">
          <a:blip r:embed="rId3"/>
          <a:srcRect l="14" r="14"/>
          <a:stretch>
            <a:fillRect/>
          </a:stretch>
        </p:blipFill>
        <p:spPr>
          <a:xfrm>
            <a:off x="2409826" y="2036393"/>
            <a:ext cx="7359646" cy="4131826"/>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04965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3615-A361-1A30-3E1A-43F66A416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6C0B4-563C-498E-DBC3-EE85EBE4C5F9}"/>
              </a:ext>
            </a:extLst>
          </p:cNvPr>
          <p:cNvSpPr>
            <a:spLocks noGrp="1"/>
          </p:cNvSpPr>
          <p:nvPr>
            <p:ph type="title"/>
          </p:nvPr>
        </p:nvSpPr>
        <p:spPr>
          <a:xfrm>
            <a:off x="569911" y="2489369"/>
            <a:ext cx="4319589" cy="1879263"/>
          </a:xfrm>
        </p:spPr>
        <p:txBody>
          <a:bodyPr/>
          <a:lstStyle/>
          <a:p>
            <a:r>
              <a:rPr lang="en-US" dirty="0">
                <a:ea typeface="+mj-ea"/>
                <a:cs typeface="+mj-cs"/>
              </a:rPr>
              <a:t>How it works:</a:t>
            </a:r>
            <a:br>
              <a:rPr lang="en-US" dirty="0">
                <a:ea typeface="+mj-ea"/>
                <a:cs typeface="+mj-cs"/>
              </a:rPr>
            </a:br>
            <a:r>
              <a:rPr lang="en-US" dirty="0">
                <a:ea typeface="+mj-ea"/>
                <a:cs typeface="+mj-cs"/>
              </a:rPr>
              <a:t>Copilot in Teams meetings and calls</a:t>
            </a:r>
          </a:p>
        </p:txBody>
      </p:sp>
    </p:spTree>
    <p:extLst>
      <p:ext uri="{BB962C8B-B14F-4D97-AF65-F5344CB8AC3E}">
        <p14:creationId xmlns:p14="http://schemas.microsoft.com/office/powerpoint/2010/main" val="369362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A43A8C4-D2D1-A360-EC24-4EFF6A628316}"/>
              </a:ext>
              <a:ext uri="{C183D7F6-B498-43B3-948B-1728B52AA6E4}">
                <adec:decorative xmlns:adec="http://schemas.microsoft.com/office/drawing/2017/decorative" val="1"/>
              </a:ext>
            </a:extLst>
          </p:cNvPr>
          <p:cNvSpPr>
            <a:spLocks/>
          </p:cNvSpPr>
          <p:nvPr/>
        </p:nvSpPr>
        <p:spPr>
          <a:xfrm>
            <a:off x="579436" y="1850917"/>
            <a:ext cx="11020425" cy="4502777"/>
          </a:xfrm>
          <a:custGeom>
            <a:avLst/>
            <a:gdLst>
              <a:gd name="connsiteX0" fmla="*/ 163009 w 11020425"/>
              <a:gd name="connsiteY0" fmla="*/ 0 h 4502777"/>
              <a:gd name="connsiteX1" fmla="*/ 10857416 w 11020425"/>
              <a:gd name="connsiteY1" fmla="*/ 0 h 4502777"/>
              <a:gd name="connsiteX2" fmla="*/ 11020425 w 11020425"/>
              <a:gd name="connsiteY2" fmla="*/ 163009 h 4502777"/>
              <a:gd name="connsiteX3" fmla="*/ 11020425 w 11020425"/>
              <a:gd name="connsiteY3" fmla="*/ 1459024 h 4502777"/>
              <a:gd name="connsiteX4" fmla="*/ 11020425 w 11020425"/>
              <a:gd name="connsiteY4" fmla="*/ 1582135 h 4502777"/>
              <a:gd name="connsiteX5" fmla="*/ 11020425 w 11020425"/>
              <a:gd name="connsiteY5" fmla="*/ 1857688 h 4502777"/>
              <a:gd name="connsiteX6" fmla="*/ 11020425 w 11020425"/>
              <a:gd name="connsiteY6" fmla="*/ 1966568 h 4502777"/>
              <a:gd name="connsiteX7" fmla="*/ 11020425 w 11020425"/>
              <a:gd name="connsiteY7" fmla="*/ 2536208 h 4502777"/>
              <a:gd name="connsiteX8" fmla="*/ 11020425 w 11020425"/>
              <a:gd name="connsiteY8" fmla="*/ 2645088 h 4502777"/>
              <a:gd name="connsiteX9" fmla="*/ 11020425 w 11020425"/>
              <a:gd name="connsiteY9" fmla="*/ 2920643 h 4502777"/>
              <a:gd name="connsiteX10" fmla="*/ 11020425 w 11020425"/>
              <a:gd name="connsiteY10" fmla="*/ 3043754 h 4502777"/>
              <a:gd name="connsiteX11" fmla="*/ 11020425 w 11020425"/>
              <a:gd name="connsiteY11" fmla="*/ 4339768 h 4502777"/>
              <a:gd name="connsiteX12" fmla="*/ 10857416 w 11020425"/>
              <a:gd name="connsiteY12" fmla="*/ 4502777 h 4502777"/>
              <a:gd name="connsiteX13" fmla="*/ 163010 w 11020425"/>
              <a:gd name="connsiteY13" fmla="*/ 4502777 h 4502777"/>
              <a:gd name="connsiteX14" fmla="*/ 1 w 11020425"/>
              <a:gd name="connsiteY14" fmla="*/ 4339768 h 4502777"/>
              <a:gd name="connsiteX15" fmla="*/ 1 w 11020425"/>
              <a:gd name="connsiteY15" fmla="*/ 3043754 h 4502777"/>
              <a:gd name="connsiteX16" fmla="*/ 1 w 11020425"/>
              <a:gd name="connsiteY16" fmla="*/ 2920643 h 4502777"/>
              <a:gd name="connsiteX17" fmla="*/ 1 w 11020425"/>
              <a:gd name="connsiteY17" fmla="*/ 2645088 h 4502777"/>
              <a:gd name="connsiteX18" fmla="*/ 1 w 11020425"/>
              <a:gd name="connsiteY18" fmla="*/ 2536208 h 4502777"/>
              <a:gd name="connsiteX19" fmla="*/ 1 w 11020425"/>
              <a:gd name="connsiteY19" fmla="*/ 1966568 h 4502777"/>
              <a:gd name="connsiteX20" fmla="*/ 1 w 11020425"/>
              <a:gd name="connsiteY20" fmla="*/ 1582135 h 4502777"/>
              <a:gd name="connsiteX21" fmla="*/ 0 w 11020425"/>
              <a:gd name="connsiteY21" fmla="*/ 1582135 h 4502777"/>
              <a:gd name="connsiteX22" fmla="*/ 0 w 11020425"/>
              <a:gd name="connsiteY22" fmla="*/ 163009 h 4502777"/>
              <a:gd name="connsiteX23" fmla="*/ 163009 w 11020425"/>
              <a:gd name="connsiteY23" fmla="*/ 0 h 450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0425" h="4502777">
                <a:moveTo>
                  <a:pt x="163009" y="0"/>
                </a:moveTo>
                <a:lnTo>
                  <a:pt x="10857416" y="0"/>
                </a:lnTo>
                <a:cubicBezTo>
                  <a:pt x="10947443" y="0"/>
                  <a:pt x="11020425" y="72982"/>
                  <a:pt x="11020425" y="163009"/>
                </a:cubicBezTo>
                <a:lnTo>
                  <a:pt x="11020425" y="1459024"/>
                </a:lnTo>
                <a:lnTo>
                  <a:pt x="11020425" y="1582135"/>
                </a:lnTo>
                <a:lnTo>
                  <a:pt x="11020425" y="1857688"/>
                </a:lnTo>
                <a:lnTo>
                  <a:pt x="11020425" y="1966568"/>
                </a:lnTo>
                <a:lnTo>
                  <a:pt x="11020425" y="2536208"/>
                </a:lnTo>
                <a:lnTo>
                  <a:pt x="11020425" y="2645088"/>
                </a:lnTo>
                <a:lnTo>
                  <a:pt x="11020425" y="2920643"/>
                </a:lnTo>
                <a:lnTo>
                  <a:pt x="11020425" y="3043754"/>
                </a:lnTo>
                <a:lnTo>
                  <a:pt x="11020425" y="4339768"/>
                </a:lnTo>
                <a:cubicBezTo>
                  <a:pt x="11020425" y="4429795"/>
                  <a:pt x="10947443" y="4502777"/>
                  <a:pt x="10857416" y="4502777"/>
                </a:cubicBezTo>
                <a:lnTo>
                  <a:pt x="163010" y="4502777"/>
                </a:lnTo>
                <a:cubicBezTo>
                  <a:pt x="72983" y="4502777"/>
                  <a:pt x="1" y="4429795"/>
                  <a:pt x="1" y="4339768"/>
                </a:cubicBezTo>
                <a:lnTo>
                  <a:pt x="1" y="3043754"/>
                </a:lnTo>
                <a:lnTo>
                  <a:pt x="1" y="2920643"/>
                </a:lnTo>
                <a:lnTo>
                  <a:pt x="1" y="2645088"/>
                </a:lnTo>
                <a:lnTo>
                  <a:pt x="1" y="2536208"/>
                </a:lnTo>
                <a:lnTo>
                  <a:pt x="1" y="1966568"/>
                </a:lnTo>
                <a:lnTo>
                  <a:pt x="1" y="1582135"/>
                </a:lnTo>
                <a:lnTo>
                  <a:pt x="0" y="1582135"/>
                </a:lnTo>
                <a:lnTo>
                  <a:pt x="0" y="163009"/>
                </a:lnTo>
                <a:cubicBezTo>
                  <a:pt x="0" y="72982"/>
                  <a:pt x="72982" y="0"/>
                  <a:pt x="163009"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4" name="Title 13">
            <a:extLst>
              <a:ext uri="{FF2B5EF4-FFF2-40B4-BE49-F238E27FC236}">
                <a16:creationId xmlns:a16="http://schemas.microsoft.com/office/drawing/2014/main" id="{AA765E40-B3EA-54A6-F508-8903C5ABBF20}"/>
              </a:ext>
            </a:extLst>
          </p:cNvPr>
          <p:cNvSpPr>
            <a:spLocks noGrp="1"/>
          </p:cNvSpPr>
          <p:nvPr>
            <p:ph type="title"/>
          </p:nvPr>
        </p:nvSpPr>
        <p:spPr/>
        <p:txBody>
          <a:bodyPr/>
          <a:lstStyle/>
          <a:p>
            <a:r>
              <a:rPr lang="en-US" dirty="0">
                <a:ea typeface="+mj-ea"/>
                <a:cs typeface="+mj-cs"/>
              </a:rPr>
              <a:t>Chat Q&amp;A</a:t>
            </a:r>
          </a:p>
        </p:txBody>
      </p:sp>
      <p:sp>
        <p:nvSpPr>
          <p:cNvPr id="9" name="TextBox 8">
            <a:extLst>
              <a:ext uri="{FF2B5EF4-FFF2-40B4-BE49-F238E27FC236}">
                <a16:creationId xmlns:a16="http://schemas.microsoft.com/office/drawing/2014/main" id="{2BFA2C8E-6035-9304-0A0C-8DF63AF0F21A}"/>
              </a:ext>
            </a:extLst>
          </p:cNvPr>
          <p:cNvSpPr txBox="1">
            <a:spLocks/>
          </p:cNvSpPr>
          <p:nvPr/>
        </p:nvSpPr>
        <p:spPr>
          <a:xfrm>
            <a:off x="588963" y="1169353"/>
            <a:ext cx="11010900" cy="246221"/>
          </a:xfrm>
          <a:prstGeom prst="rect">
            <a:avLst/>
          </a:prstGeom>
          <a:noFill/>
        </p:spPr>
        <p:txBody>
          <a:bodyPr wrap="square" lIns="0" tIns="0" rIns="0" bIns="0">
            <a:spAutoFit/>
          </a:bodyPr>
          <a:lstStyle/>
          <a:p>
            <a:r>
              <a:rPr lang="en-US" sz="1600" b="0" dirty="0"/>
              <a:t>You can ask Copilot about specific content in the chat. Enter your prompt to find out more.</a:t>
            </a:r>
          </a:p>
        </p:txBody>
      </p:sp>
      <p:pic>
        <p:nvPicPr>
          <p:cNvPr id="5" name="Picture 4" descr="Screen capture of the Teams chat screen showing a group of conversation with messages about planning a Q2 review and assigning presentation tasks.">
            <a:extLst>
              <a:ext uri="{FF2B5EF4-FFF2-40B4-BE49-F238E27FC236}">
                <a16:creationId xmlns:a16="http://schemas.microsoft.com/office/drawing/2014/main" id="{6B5A4952-09A0-B7FB-6A1C-E8BEB031B88F}"/>
              </a:ext>
            </a:extLst>
          </p:cNvPr>
          <p:cNvPicPr>
            <a:picLocks noChangeAspect="1"/>
          </p:cNvPicPr>
          <p:nvPr/>
        </p:nvPicPr>
        <p:blipFill rotWithShape="1">
          <a:blip r:embed="rId3"/>
          <a:srcRect t="93" b="93"/>
          <a:stretch>
            <a:fillRect/>
          </a:stretch>
        </p:blipFill>
        <p:spPr>
          <a:xfrm>
            <a:off x="2409826" y="2036393"/>
            <a:ext cx="7359646" cy="4131826"/>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7807559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BA9E0-5291-8345-1694-537D01FF07C2}"/>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2710DF65-D801-6A13-7855-F98CB4C80D1A}"/>
              </a:ext>
              <a:ext uri="{C183D7F6-B498-43B3-948B-1728B52AA6E4}">
                <adec:decorative xmlns:adec="http://schemas.microsoft.com/office/drawing/2017/decorative" val="1"/>
              </a:ext>
            </a:extLst>
          </p:cNvPr>
          <p:cNvSpPr>
            <a:spLocks/>
          </p:cNvSpPr>
          <p:nvPr/>
        </p:nvSpPr>
        <p:spPr>
          <a:xfrm>
            <a:off x="579436" y="1850917"/>
            <a:ext cx="11020425" cy="4502777"/>
          </a:xfrm>
          <a:custGeom>
            <a:avLst/>
            <a:gdLst>
              <a:gd name="connsiteX0" fmla="*/ 163009 w 11020425"/>
              <a:gd name="connsiteY0" fmla="*/ 0 h 4502777"/>
              <a:gd name="connsiteX1" fmla="*/ 10857416 w 11020425"/>
              <a:gd name="connsiteY1" fmla="*/ 0 h 4502777"/>
              <a:gd name="connsiteX2" fmla="*/ 11020425 w 11020425"/>
              <a:gd name="connsiteY2" fmla="*/ 163009 h 4502777"/>
              <a:gd name="connsiteX3" fmla="*/ 11020425 w 11020425"/>
              <a:gd name="connsiteY3" fmla="*/ 1459024 h 4502777"/>
              <a:gd name="connsiteX4" fmla="*/ 11020425 w 11020425"/>
              <a:gd name="connsiteY4" fmla="*/ 1582135 h 4502777"/>
              <a:gd name="connsiteX5" fmla="*/ 11020425 w 11020425"/>
              <a:gd name="connsiteY5" fmla="*/ 1857688 h 4502777"/>
              <a:gd name="connsiteX6" fmla="*/ 11020425 w 11020425"/>
              <a:gd name="connsiteY6" fmla="*/ 1966568 h 4502777"/>
              <a:gd name="connsiteX7" fmla="*/ 11020425 w 11020425"/>
              <a:gd name="connsiteY7" fmla="*/ 2536208 h 4502777"/>
              <a:gd name="connsiteX8" fmla="*/ 11020425 w 11020425"/>
              <a:gd name="connsiteY8" fmla="*/ 2645088 h 4502777"/>
              <a:gd name="connsiteX9" fmla="*/ 11020425 w 11020425"/>
              <a:gd name="connsiteY9" fmla="*/ 2920643 h 4502777"/>
              <a:gd name="connsiteX10" fmla="*/ 11020425 w 11020425"/>
              <a:gd name="connsiteY10" fmla="*/ 3043754 h 4502777"/>
              <a:gd name="connsiteX11" fmla="*/ 11020425 w 11020425"/>
              <a:gd name="connsiteY11" fmla="*/ 4339768 h 4502777"/>
              <a:gd name="connsiteX12" fmla="*/ 10857416 w 11020425"/>
              <a:gd name="connsiteY12" fmla="*/ 4502777 h 4502777"/>
              <a:gd name="connsiteX13" fmla="*/ 163010 w 11020425"/>
              <a:gd name="connsiteY13" fmla="*/ 4502777 h 4502777"/>
              <a:gd name="connsiteX14" fmla="*/ 1 w 11020425"/>
              <a:gd name="connsiteY14" fmla="*/ 4339768 h 4502777"/>
              <a:gd name="connsiteX15" fmla="*/ 1 w 11020425"/>
              <a:gd name="connsiteY15" fmla="*/ 3043754 h 4502777"/>
              <a:gd name="connsiteX16" fmla="*/ 1 w 11020425"/>
              <a:gd name="connsiteY16" fmla="*/ 2920643 h 4502777"/>
              <a:gd name="connsiteX17" fmla="*/ 1 w 11020425"/>
              <a:gd name="connsiteY17" fmla="*/ 2645088 h 4502777"/>
              <a:gd name="connsiteX18" fmla="*/ 1 w 11020425"/>
              <a:gd name="connsiteY18" fmla="*/ 2536208 h 4502777"/>
              <a:gd name="connsiteX19" fmla="*/ 1 w 11020425"/>
              <a:gd name="connsiteY19" fmla="*/ 1966568 h 4502777"/>
              <a:gd name="connsiteX20" fmla="*/ 1 w 11020425"/>
              <a:gd name="connsiteY20" fmla="*/ 1582135 h 4502777"/>
              <a:gd name="connsiteX21" fmla="*/ 0 w 11020425"/>
              <a:gd name="connsiteY21" fmla="*/ 1582135 h 4502777"/>
              <a:gd name="connsiteX22" fmla="*/ 0 w 11020425"/>
              <a:gd name="connsiteY22" fmla="*/ 163009 h 4502777"/>
              <a:gd name="connsiteX23" fmla="*/ 163009 w 11020425"/>
              <a:gd name="connsiteY23" fmla="*/ 0 h 450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0425" h="4502777">
                <a:moveTo>
                  <a:pt x="163009" y="0"/>
                </a:moveTo>
                <a:lnTo>
                  <a:pt x="10857416" y="0"/>
                </a:lnTo>
                <a:cubicBezTo>
                  <a:pt x="10947443" y="0"/>
                  <a:pt x="11020425" y="72982"/>
                  <a:pt x="11020425" y="163009"/>
                </a:cubicBezTo>
                <a:lnTo>
                  <a:pt x="11020425" y="1459024"/>
                </a:lnTo>
                <a:lnTo>
                  <a:pt x="11020425" y="1582135"/>
                </a:lnTo>
                <a:lnTo>
                  <a:pt x="11020425" y="1857688"/>
                </a:lnTo>
                <a:lnTo>
                  <a:pt x="11020425" y="1966568"/>
                </a:lnTo>
                <a:lnTo>
                  <a:pt x="11020425" y="2536208"/>
                </a:lnTo>
                <a:lnTo>
                  <a:pt x="11020425" y="2645088"/>
                </a:lnTo>
                <a:lnTo>
                  <a:pt x="11020425" y="2920643"/>
                </a:lnTo>
                <a:lnTo>
                  <a:pt x="11020425" y="3043754"/>
                </a:lnTo>
                <a:lnTo>
                  <a:pt x="11020425" y="4339768"/>
                </a:lnTo>
                <a:cubicBezTo>
                  <a:pt x="11020425" y="4429795"/>
                  <a:pt x="10947443" y="4502777"/>
                  <a:pt x="10857416" y="4502777"/>
                </a:cubicBezTo>
                <a:lnTo>
                  <a:pt x="163010" y="4502777"/>
                </a:lnTo>
                <a:cubicBezTo>
                  <a:pt x="72983" y="4502777"/>
                  <a:pt x="1" y="4429795"/>
                  <a:pt x="1" y="4339768"/>
                </a:cubicBezTo>
                <a:lnTo>
                  <a:pt x="1" y="3043754"/>
                </a:lnTo>
                <a:lnTo>
                  <a:pt x="1" y="2920643"/>
                </a:lnTo>
                <a:lnTo>
                  <a:pt x="1" y="2645088"/>
                </a:lnTo>
                <a:lnTo>
                  <a:pt x="1" y="2536208"/>
                </a:lnTo>
                <a:lnTo>
                  <a:pt x="1" y="1966568"/>
                </a:lnTo>
                <a:lnTo>
                  <a:pt x="1" y="1582135"/>
                </a:lnTo>
                <a:lnTo>
                  <a:pt x="0" y="1582135"/>
                </a:lnTo>
                <a:lnTo>
                  <a:pt x="0" y="163009"/>
                </a:lnTo>
                <a:cubicBezTo>
                  <a:pt x="0" y="72982"/>
                  <a:pt x="72982" y="0"/>
                  <a:pt x="163009"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 name="Title 11">
            <a:extLst>
              <a:ext uri="{FF2B5EF4-FFF2-40B4-BE49-F238E27FC236}">
                <a16:creationId xmlns:a16="http://schemas.microsoft.com/office/drawing/2014/main" id="{FC340927-DE3F-6FBB-8163-CE1D2BE8A540}"/>
              </a:ext>
            </a:extLst>
          </p:cNvPr>
          <p:cNvSpPr>
            <a:spLocks noGrp="1"/>
          </p:cNvSpPr>
          <p:nvPr>
            <p:ph type="title"/>
          </p:nvPr>
        </p:nvSpPr>
        <p:spPr/>
        <p:txBody>
          <a:bodyPr/>
          <a:lstStyle/>
          <a:p>
            <a:r>
              <a:rPr lang="en-US" dirty="0">
                <a:ea typeface="+mj-ea"/>
                <a:cs typeface="+mj-cs"/>
              </a:rPr>
              <a:t>Rewrite your messages</a:t>
            </a:r>
          </a:p>
        </p:txBody>
      </p:sp>
      <p:sp>
        <p:nvSpPr>
          <p:cNvPr id="6" name="TextBox 5">
            <a:extLst>
              <a:ext uri="{FF2B5EF4-FFF2-40B4-BE49-F238E27FC236}">
                <a16:creationId xmlns:a16="http://schemas.microsoft.com/office/drawing/2014/main" id="{F2E7DE96-51DC-2280-E40A-F23FE58F8734}"/>
              </a:ext>
            </a:extLst>
          </p:cNvPr>
          <p:cNvSpPr txBox="1">
            <a:spLocks/>
          </p:cNvSpPr>
          <p:nvPr/>
        </p:nvSpPr>
        <p:spPr>
          <a:xfrm>
            <a:off x="588963" y="1169353"/>
            <a:ext cx="11010900" cy="492443"/>
          </a:xfrm>
          <a:prstGeom prst="rect">
            <a:avLst/>
          </a:prstGeom>
          <a:noFill/>
        </p:spPr>
        <p:txBody>
          <a:bodyPr wrap="square" lIns="0" tIns="0" rIns="0" bIns="0">
            <a:spAutoFit/>
          </a:bodyPr>
          <a:lstStyle/>
          <a:p>
            <a:r>
              <a:rPr lang="en-US" sz="1600" b="0" dirty="0"/>
              <a:t>You can </a:t>
            </a:r>
            <a:r>
              <a:rPr lang="en-US" sz="1600" dirty="0"/>
              <a:t>transform ideas into crisp messages. Ask Copilot to rewrite your message or customize it to your needs, right in the compose box</a:t>
            </a:r>
            <a:endParaRPr lang="en-US" sz="1600" b="0" dirty="0"/>
          </a:p>
        </p:txBody>
      </p:sp>
      <p:pic>
        <p:nvPicPr>
          <p:cNvPr id="2" name="Copilot compose v2" descr="A video showing a user prompting copilot to add a joke on design on a teams conversation ">
            <a:hlinkClick r:id="" action="ppaction://media"/>
            <a:extLst>
              <a:ext uri="{FF2B5EF4-FFF2-40B4-BE49-F238E27FC236}">
                <a16:creationId xmlns:a16="http://schemas.microsoft.com/office/drawing/2014/main" id="{B06F4969-E053-9BA3-D9A5-059487B2644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2020CE7-EE84-46BC-AA30-6C06BA9B150E}" label="Untitled" lang="" r:embed="rId5"/>
                        </p173:trackLst>
                      </p173:tracksInfo>
                    </p:ext>
                  </p14:extLst>
                </p14:media>
              </p:ext>
            </p:extLst>
          </p:nvPr>
        </p:nvPicPr>
        <p:blipFill>
          <a:blip r:embed="rId6"/>
          <a:stretch>
            <a:fillRect/>
          </a:stretch>
        </p:blipFill>
        <p:spPr>
          <a:xfrm>
            <a:off x="2412675" y="2036393"/>
            <a:ext cx="7353947" cy="4131826"/>
          </a:xfrm>
          <a:prstGeom prst="roundRect">
            <a:avLst>
              <a:gd name="adj" fmla="val 2584"/>
            </a:avLst>
          </a:prstGeom>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79433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D76F-FC60-CB5B-054B-D93A10A43B91}"/>
              </a:ext>
            </a:extLst>
          </p:cNvPr>
          <p:cNvSpPr>
            <a:spLocks noGrp="1"/>
          </p:cNvSpPr>
          <p:nvPr>
            <p:ph type="title"/>
          </p:nvPr>
        </p:nvSpPr>
        <p:spPr>
          <a:xfrm>
            <a:off x="569912" y="2813447"/>
            <a:ext cx="5051956" cy="1231106"/>
          </a:xfrm>
        </p:spPr>
        <p:txBody>
          <a:bodyPr/>
          <a:lstStyle/>
          <a:p>
            <a:r>
              <a:rPr lang="en-US" dirty="0">
                <a:ea typeface="+mj-ea"/>
                <a:cs typeface="+mj-cs"/>
              </a:rPr>
              <a:t>Copilot in </a:t>
            </a:r>
            <a:br>
              <a:rPr lang="en-US" dirty="0">
                <a:ea typeface="+mj-ea"/>
                <a:cs typeface="+mj-cs"/>
              </a:rPr>
            </a:br>
            <a:r>
              <a:rPr lang="en-US" dirty="0">
                <a:ea typeface="+mj-ea"/>
                <a:cs typeface="+mj-cs"/>
              </a:rPr>
              <a:t>Teams channels</a:t>
            </a:r>
          </a:p>
        </p:txBody>
      </p:sp>
    </p:spTree>
    <p:extLst>
      <p:ext uri="{BB962C8B-B14F-4D97-AF65-F5344CB8AC3E}">
        <p14:creationId xmlns:p14="http://schemas.microsoft.com/office/powerpoint/2010/main" val="202409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C322-91A5-E8F2-191E-2E37739014D1}"/>
            </a:ext>
          </a:extLst>
        </p:cNvPr>
        <p:cNvGrpSpPr/>
        <p:nvPr/>
      </p:nvGrpSpPr>
      <p:grpSpPr>
        <a:xfrm>
          <a:off x="0" y="0"/>
          <a:ext cx="0" cy="0"/>
          <a:chOff x="0" y="0"/>
          <a:chExt cx="0" cy="0"/>
        </a:xfrm>
      </p:grpSpPr>
      <p:sp>
        <p:nvSpPr>
          <p:cNvPr id="34" name="Freeform: Shape 33">
            <a:extLst>
              <a:ext uri="{FF2B5EF4-FFF2-40B4-BE49-F238E27FC236}">
                <a16:creationId xmlns:a16="http://schemas.microsoft.com/office/drawing/2014/main" id="{6C000481-032E-1A47-884D-4F756AC5DF91}"/>
              </a:ext>
              <a:ext uri="{C183D7F6-B498-43B3-948B-1728B52AA6E4}">
                <adec:decorative xmlns:adec="http://schemas.microsoft.com/office/drawing/2017/decorative" val="1"/>
              </a:ext>
            </a:extLst>
          </p:cNvPr>
          <p:cNvSpPr>
            <a:spLocks/>
          </p:cNvSpPr>
          <p:nvPr/>
        </p:nvSpPr>
        <p:spPr>
          <a:xfrm>
            <a:off x="588261" y="1333500"/>
            <a:ext cx="11020425" cy="5106770"/>
          </a:xfrm>
          <a:custGeom>
            <a:avLst/>
            <a:gdLst>
              <a:gd name="connsiteX0" fmla="*/ 4081102 w 11020425"/>
              <a:gd name="connsiteY0" fmla="*/ 176651 h 5106770"/>
              <a:gd name="connsiteX1" fmla="*/ 3989662 w 11020425"/>
              <a:gd name="connsiteY1" fmla="*/ 268091 h 5106770"/>
              <a:gd name="connsiteX2" fmla="*/ 3989662 w 11020425"/>
              <a:gd name="connsiteY2" fmla="*/ 4838681 h 5106770"/>
              <a:gd name="connsiteX3" fmla="*/ 4081102 w 11020425"/>
              <a:gd name="connsiteY3" fmla="*/ 4930121 h 5106770"/>
              <a:gd name="connsiteX4" fmla="*/ 4172542 w 11020425"/>
              <a:gd name="connsiteY4" fmla="*/ 4838681 h 5106770"/>
              <a:gd name="connsiteX5" fmla="*/ 4172542 w 11020425"/>
              <a:gd name="connsiteY5" fmla="*/ 268091 h 5106770"/>
              <a:gd name="connsiteX6" fmla="*/ 4081102 w 11020425"/>
              <a:gd name="connsiteY6" fmla="*/ 176651 h 5106770"/>
              <a:gd name="connsiteX7" fmla="*/ 172456 w 11020425"/>
              <a:gd name="connsiteY7" fmla="*/ 0 h 5106770"/>
              <a:gd name="connsiteX8" fmla="*/ 10847969 w 11020425"/>
              <a:gd name="connsiteY8" fmla="*/ 0 h 5106770"/>
              <a:gd name="connsiteX9" fmla="*/ 11020425 w 11020425"/>
              <a:gd name="connsiteY9" fmla="*/ 172456 h 5106770"/>
              <a:gd name="connsiteX10" fmla="*/ 11020425 w 11020425"/>
              <a:gd name="connsiteY10" fmla="*/ 4934314 h 5106770"/>
              <a:gd name="connsiteX11" fmla="*/ 10847969 w 11020425"/>
              <a:gd name="connsiteY11" fmla="*/ 5106770 h 5106770"/>
              <a:gd name="connsiteX12" fmla="*/ 172456 w 11020425"/>
              <a:gd name="connsiteY12" fmla="*/ 5106770 h 5106770"/>
              <a:gd name="connsiteX13" fmla="*/ 0 w 11020425"/>
              <a:gd name="connsiteY13" fmla="*/ 4934314 h 5106770"/>
              <a:gd name="connsiteX14" fmla="*/ 0 w 11020425"/>
              <a:gd name="connsiteY14" fmla="*/ 172456 h 5106770"/>
              <a:gd name="connsiteX15" fmla="*/ 172456 w 11020425"/>
              <a:gd name="connsiteY15" fmla="*/ 0 h 51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0425" h="5106770">
                <a:moveTo>
                  <a:pt x="4081102" y="176651"/>
                </a:moveTo>
                <a:cubicBezTo>
                  <a:pt x="4030601" y="176651"/>
                  <a:pt x="3989662" y="217590"/>
                  <a:pt x="3989662" y="268091"/>
                </a:cubicBezTo>
                <a:lnTo>
                  <a:pt x="3989662" y="4838681"/>
                </a:lnTo>
                <a:cubicBezTo>
                  <a:pt x="3989662" y="4889182"/>
                  <a:pt x="4030601" y="4930121"/>
                  <a:pt x="4081102" y="4930121"/>
                </a:cubicBezTo>
                <a:cubicBezTo>
                  <a:pt x="4131603" y="4930121"/>
                  <a:pt x="4172542" y="4889182"/>
                  <a:pt x="4172542" y="4838681"/>
                </a:cubicBezTo>
                <a:lnTo>
                  <a:pt x="4172542" y="268091"/>
                </a:lnTo>
                <a:cubicBezTo>
                  <a:pt x="4172542" y="217590"/>
                  <a:pt x="4131603" y="176651"/>
                  <a:pt x="4081102" y="176651"/>
                </a:cubicBezTo>
                <a:close/>
                <a:moveTo>
                  <a:pt x="172456" y="0"/>
                </a:moveTo>
                <a:lnTo>
                  <a:pt x="10847969" y="0"/>
                </a:lnTo>
                <a:cubicBezTo>
                  <a:pt x="10943214" y="0"/>
                  <a:pt x="11020425" y="77211"/>
                  <a:pt x="11020425" y="172456"/>
                </a:cubicBezTo>
                <a:lnTo>
                  <a:pt x="11020425" y="4934314"/>
                </a:lnTo>
                <a:cubicBezTo>
                  <a:pt x="11020425" y="5029559"/>
                  <a:pt x="10943214" y="5106770"/>
                  <a:pt x="10847969" y="5106770"/>
                </a:cubicBezTo>
                <a:lnTo>
                  <a:pt x="172456" y="5106770"/>
                </a:lnTo>
                <a:cubicBezTo>
                  <a:pt x="77211" y="5106770"/>
                  <a:pt x="0" y="5029559"/>
                  <a:pt x="0" y="4934314"/>
                </a:cubicBezTo>
                <a:lnTo>
                  <a:pt x="0" y="172456"/>
                </a:lnTo>
                <a:cubicBezTo>
                  <a:pt x="0" y="77211"/>
                  <a:pt x="77211" y="0"/>
                  <a:pt x="172456"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24" name="Straight Connector 23">
            <a:extLst>
              <a:ext uri="{FF2B5EF4-FFF2-40B4-BE49-F238E27FC236}">
                <a16:creationId xmlns:a16="http://schemas.microsoft.com/office/drawing/2014/main" id="{EAD31A52-F185-8C08-31AC-88D0B3D365E6}"/>
              </a:ext>
              <a:ext uri="{C183D7F6-B498-43B3-948B-1728B52AA6E4}">
                <adec:decorative xmlns:adec="http://schemas.microsoft.com/office/drawing/2017/decorative" val="1"/>
              </a:ext>
            </a:extLst>
          </p:cNvPr>
          <p:cNvCxnSpPr>
            <a:cxnSpLocks/>
          </p:cNvCxnSpPr>
          <p:nvPr/>
        </p:nvCxnSpPr>
        <p:spPr>
          <a:xfrm flipV="1">
            <a:off x="4943683" y="2192633"/>
            <a:ext cx="6502763"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67C52C-E1D8-095B-DD96-A889DC31183B}"/>
              </a:ext>
              <a:ext uri="{C183D7F6-B498-43B3-948B-1728B52AA6E4}">
                <adec:decorative xmlns:adec="http://schemas.microsoft.com/office/drawing/2017/decorative" val="1"/>
              </a:ext>
            </a:extLst>
          </p:cNvPr>
          <p:cNvCxnSpPr>
            <a:cxnSpLocks/>
          </p:cNvCxnSpPr>
          <p:nvPr/>
        </p:nvCxnSpPr>
        <p:spPr>
          <a:xfrm flipV="1">
            <a:off x="772884" y="2192633"/>
            <a:ext cx="3622159"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FF1BF75-045D-856B-EC09-1C1099CA9B6B}"/>
              </a:ext>
            </a:extLst>
          </p:cNvPr>
          <p:cNvSpPr>
            <a:spLocks noGrp="1"/>
          </p:cNvSpPr>
          <p:nvPr>
            <p:ph type="title"/>
          </p:nvPr>
        </p:nvSpPr>
        <p:spPr>
          <a:xfrm>
            <a:off x="588963" y="585788"/>
            <a:ext cx="11010900" cy="492443"/>
          </a:xfrm>
        </p:spPr>
        <p:txBody>
          <a:bodyPr/>
          <a:lstStyle/>
          <a:p>
            <a:r>
              <a:rPr lang="en-US" dirty="0">
                <a:ea typeface="+mj-ea"/>
                <a:cs typeface="+mj-cs"/>
              </a:rPr>
              <a:t>Use Copilot in channels</a:t>
            </a:r>
          </a:p>
        </p:txBody>
      </p:sp>
      <p:sp>
        <p:nvSpPr>
          <p:cNvPr id="16" name="TextBox 1">
            <a:extLst>
              <a:ext uri="{FF2B5EF4-FFF2-40B4-BE49-F238E27FC236}">
                <a16:creationId xmlns:a16="http://schemas.microsoft.com/office/drawing/2014/main" id="{17EC689A-7889-B9F0-92AE-645510145B08}"/>
              </a:ext>
            </a:extLst>
          </p:cNvPr>
          <p:cNvSpPr txBox="1">
            <a:spLocks/>
          </p:cNvSpPr>
          <p:nvPr/>
        </p:nvSpPr>
        <p:spPr>
          <a:xfrm>
            <a:off x="772883" y="1547623"/>
            <a:ext cx="3622159"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Entry point #1: Navigate to the three dots on the channel post of interest to open Copilot.</a:t>
            </a:r>
          </a:p>
        </p:txBody>
      </p:sp>
      <p:pic>
        <p:nvPicPr>
          <p:cNvPr id="29" name="Picture 28" descr="Screen capture of a Teams channel post menu showing options including &quot;More actions&quot; to access Copilot">
            <a:extLst>
              <a:ext uri="{FF2B5EF4-FFF2-40B4-BE49-F238E27FC236}">
                <a16:creationId xmlns:a16="http://schemas.microsoft.com/office/drawing/2014/main" id="{73A67698-898E-77CE-491A-EC994A4AF4DB}"/>
              </a:ext>
            </a:extLst>
          </p:cNvPr>
          <p:cNvPicPr>
            <a:picLocks noChangeAspect="1"/>
          </p:cNvPicPr>
          <p:nvPr/>
        </p:nvPicPr>
        <p:blipFill>
          <a:blip r:embed="rId4"/>
          <a:srcRect l="7239"/>
          <a:stretch/>
        </p:blipFill>
        <p:spPr>
          <a:xfrm>
            <a:off x="1020081" y="2406755"/>
            <a:ext cx="3127766" cy="3856865"/>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8" name="TextBox 7">
            <a:extLst>
              <a:ext uri="{FF2B5EF4-FFF2-40B4-BE49-F238E27FC236}">
                <a16:creationId xmlns:a16="http://schemas.microsoft.com/office/drawing/2014/main" id="{82E77A43-778B-FE9E-D922-B9DE3B8070CB}"/>
              </a:ext>
            </a:extLst>
          </p:cNvPr>
          <p:cNvSpPr txBox="1">
            <a:spLocks/>
          </p:cNvSpPr>
          <p:nvPr/>
        </p:nvSpPr>
        <p:spPr>
          <a:xfrm>
            <a:off x="4943683" y="1547623"/>
            <a:ext cx="6502763"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dirty="0"/>
              <a:t>Entry point #2: Within the channel post of interest, click to expand the full conversation and find the Copilot entry point in the upper right-hand corner.</a:t>
            </a:r>
          </a:p>
        </p:txBody>
      </p:sp>
      <p:pic>
        <p:nvPicPr>
          <p:cNvPr id="35" name="Picture 34" descr="Screen capture of a channel post with the option to expand the full conversation">
            <a:extLst>
              <a:ext uri="{FF2B5EF4-FFF2-40B4-BE49-F238E27FC236}">
                <a16:creationId xmlns:a16="http://schemas.microsoft.com/office/drawing/2014/main" id="{D77B7306-6DAF-D9CC-CAF4-FA89366E6CB2}"/>
              </a:ext>
            </a:extLst>
          </p:cNvPr>
          <p:cNvPicPr>
            <a:picLocks/>
          </p:cNvPicPr>
          <p:nvPr/>
        </p:nvPicPr>
        <p:blipFill rotWithShape="1">
          <a:blip r:embed="rId5"/>
          <a:srcRect l="574" t="1351" r="3388" b="1351"/>
          <a:stretch>
            <a:fillRect/>
          </a:stretch>
        </p:blipFill>
        <p:spPr>
          <a:xfrm>
            <a:off x="4943683" y="2406755"/>
            <a:ext cx="6502763" cy="1836993"/>
          </a:xfrm>
          <a:prstGeom prst="roundRect">
            <a:avLst>
              <a:gd name="adj" fmla="val 2584"/>
            </a:avLst>
          </a:prstGeom>
          <a:ln w="9525">
            <a:solidFill>
              <a:schemeClr val="bg1"/>
            </a:solidFill>
          </a:ln>
          <a:effectLst>
            <a:outerShdw blurRad="63500" algn="ctr" rotWithShape="0">
              <a:prstClr val="black">
                <a:alpha val="5000"/>
              </a:prstClr>
            </a:outerShdw>
          </a:effectLst>
        </p:spPr>
      </p:pic>
      <p:pic>
        <p:nvPicPr>
          <p:cNvPr id="19" name="Picture 18" descr="Screen capture of the expanded view of the conversation along with the Copilot tab on the upper right-hand corner">
            <a:extLst>
              <a:ext uri="{FF2B5EF4-FFF2-40B4-BE49-F238E27FC236}">
                <a16:creationId xmlns:a16="http://schemas.microsoft.com/office/drawing/2014/main" id="{613333F8-813D-CEAA-EB24-C2B44D39C85B}"/>
              </a:ext>
            </a:extLst>
          </p:cNvPr>
          <p:cNvPicPr>
            <a:picLocks noChangeAspect="1"/>
          </p:cNvPicPr>
          <p:nvPr/>
        </p:nvPicPr>
        <p:blipFill rotWithShape="1">
          <a:blip r:embed="rId6"/>
          <a:srcRect l="545" t="1545" r="689" b="-507"/>
          <a:stretch>
            <a:fillRect/>
          </a:stretch>
        </p:blipFill>
        <p:spPr>
          <a:xfrm>
            <a:off x="4943683" y="4426627"/>
            <a:ext cx="6502763" cy="1836993"/>
          </a:xfrm>
          <a:prstGeom prst="roundRect">
            <a:avLst>
              <a:gd name="adj" fmla="val 2584"/>
            </a:avLst>
          </a:prstGeom>
          <a:solidFill>
            <a:srgbClr val="FFFFFF"/>
          </a:solidFill>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76169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0D0BD3A-8D8C-BCBF-D29A-5EF0E27F7F6A}"/>
              </a:ext>
              <a:ext uri="{C183D7F6-B498-43B3-948B-1728B52AA6E4}">
                <adec:decorative xmlns:adec="http://schemas.microsoft.com/office/drawing/2017/decorative" val="1"/>
              </a:ext>
            </a:extLst>
          </p:cNvPr>
          <p:cNvSpPr>
            <a:spLocks/>
          </p:cNvSpPr>
          <p:nvPr/>
        </p:nvSpPr>
        <p:spPr>
          <a:xfrm>
            <a:off x="588261" y="1333500"/>
            <a:ext cx="11020425" cy="5106770"/>
          </a:xfrm>
          <a:custGeom>
            <a:avLst/>
            <a:gdLst>
              <a:gd name="connsiteX0" fmla="*/ 4081102 w 11020425"/>
              <a:gd name="connsiteY0" fmla="*/ 176651 h 5106770"/>
              <a:gd name="connsiteX1" fmla="*/ 3989662 w 11020425"/>
              <a:gd name="connsiteY1" fmla="*/ 268091 h 5106770"/>
              <a:gd name="connsiteX2" fmla="*/ 3989662 w 11020425"/>
              <a:gd name="connsiteY2" fmla="*/ 4838681 h 5106770"/>
              <a:gd name="connsiteX3" fmla="*/ 4081102 w 11020425"/>
              <a:gd name="connsiteY3" fmla="*/ 4930121 h 5106770"/>
              <a:gd name="connsiteX4" fmla="*/ 4172542 w 11020425"/>
              <a:gd name="connsiteY4" fmla="*/ 4838681 h 5106770"/>
              <a:gd name="connsiteX5" fmla="*/ 4172542 w 11020425"/>
              <a:gd name="connsiteY5" fmla="*/ 268091 h 5106770"/>
              <a:gd name="connsiteX6" fmla="*/ 4081102 w 11020425"/>
              <a:gd name="connsiteY6" fmla="*/ 176651 h 5106770"/>
              <a:gd name="connsiteX7" fmla="*/ 172456 w 11020425"/>
              <a:gd name="connsiteY7" fmla="*/ 0 h 5106770"/>
              <a:gd name="connsiteX8" fmla="*/ 10847969 w 11020425"/>
              <a:gd name="connsiteY8" fmla="*/ 0 h 5106770"/>
              <a:gd name="connsiteX9" fmla="*/ 11020425 w 11020425"/>
              <a:gd name="connsiteY9" fmla="*/ 172456 h 5106770"/>
              <a:gd name="connsiteX10" fmla="*/ 11020425 w 11020425"/>
              <a:gd name="connsiteY10" fmla="*/ 4934314 h 5106770"/>
              <a:gd name="connsiteX11" fmla="*/ 10847969 w 11020425"/>
              <a:gd name="connsiteY11" fmla="*/ 5106770 h 5106770"/>
              <a:gd name="connsiteX12" fmla="*/ 172456 w 11020425"/>
              <a:gd name="connsiteY12" fmla="*/ 5106770 h 5106770"/>
              <a:gd name="connsiteX13" fmla="*/ 0 w 11020425"/>
              <a:gd name="connsiteY13" fmla="*/ 4934314 h 5106770"/>
              <a:gd name="connsiteX14" fmla="*/ 0 w 11020425"/>
              <a:gd name="connsiteY14" fmla="*/ 172456 h 5106770"/>
              <a:gd name="connsiteX15" fmla="*/ 172456 w 11020425"/>
              <a:gd name="connsiteY15" fmla="*/ 0 h 51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0425" h="5106770">
                <a:moveTo>
                  <a:pt x="4081102" y="176651"/>
                </a:moveTo>
                <a:cubicBezTo>
                  <a:pt x="4030601" y="176651"/>
                  <a:pt x="3989662" y="217590"/>
                  <a:pt x="3989662" y="268091"/>
                </a:cubicBezTo>
                <a:lnTo>
                  <a:pt x="3989662" y="4838681"/>
                </a:lnTo>
                <a:cubicBezTo>
                  <a:pt x="3989662" y="4889182"/>
                  <a:pt x="4030601" y="4930121"/>
                  <a:pt x="4081102" y="4930121"/>
                </a:cubicBezTo>
                <a:cubicBezTo>
                  <a:pt x="4131603" y="4930121"/>
                  <a:pt x="4172542" y="4889182"/>
                  <a:pt x="4172542" y="4838681"/>
                </a:cubicBezTo>
                <a:lnTo>
                  <a:pt x="4172542" y="268091"/>
                </a:lnTo>
                <a:cubicBezTo>
                  <a:pt x="4172542" y="217590"/>
                  <a:pt x="4131603" y="176651"/>
                  <a:pt x="4081102" y="176651"/>
                </a:cubicBezTo>
                <a:close/>
                <a:moveTo>
                  <a:pt x="172456" y="0"/>
                </a:moveTo>
                <a:lnTo>
                  <a:pt x="10847969" y="0"/>
                </a:lnTo>
                <a:cubicBezTo>
                  <a:pt x="10943214" y="0"/>
                  <a:pt x="11020425" y="77211"/>
                  <a:pt x="11020425" y="172456"/>
                </a:cubicBezTo>
                <a:lnTo>
                  <a:pt x="11020425" y="4934314"/>
                </a:lnTo>
                <a:cubicBezTo>
                  <a:pt x="11020425" y="5029559"/>
                  <a:pt x="10943214" y="5106770"/>
                  <a:pt x="10847969" y="5106770"/>
                </a:cubicBezTo>
                <a:lnTo>
                  <a:pt x="172456" y="5106770"/>
                </a:lnTo>
                <a:cubicBezTo>
                  <a:pt x="77211" y="5106770"/>
                  <a:pt x="0" y="5029559"/>
                  <a:pt x="0" y="4934314"/>
                </a:cubicBezTo>
                <a:lnTo>
                  <a:pt x="0" y="172456"/>
                </a:lnTo>
                <a:cubicBezTo>
                  <a:pt x="0" y="77211"/>
                  <a:pt x="77211" y="0"/>
                  <a:pt x="172456" y="0"/>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7" name="Straight Connector 6">
            <a:extLst>
              <a:ext uri="{FF2B5EF4-FFF2-40B4-BE49-F238E27FC236}">
                <a16:creationId xmlns:a16="http://schemas.microsoft.com/office/drawing/2014/main" id="{B9A6785D-03BB-176A-673A-1E2A0368F080}"/>
              </a:ext>
              <a:ext uri="{C183D7F6-B498-43B3-948B-1728B52AA6E4}">
                <adec:decorative xmlns:adec="http://schemas.microsoft.com/office/drawing/2017/decorative" val="1"/>
              </a:ext>
            </a:extLst>
          </p:cNvPr>
          <p:cNvCxnSpPr>
            <a:cxnSpLocks/>
          </p:cNvCxnSpPr>
          <p:nvPr/>
        </p:nvCxnSpPr>
        <p:spPr>
          <a:xfrm flipV="1">
            <a:off x="4943683" y="2192633"/>
            <a:ext cx="6502763"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9E3B036-0134-6484-1168-4CD655318BEE}"/>
              </a:ext>
              <a:ext uri="{C183D7F6-B498-43B3-948B-1728B52AA6E4}">
                <adec:decorative xmlns:adec="http://schemas.microsoft.com/office/drawing/2017/decorative" val="1"/>
              </a:ext>
            </a:extLst>
          </p:cNvPr>
          <p:cNvCxnSpPr>
            <a:cxnSpLocks/>
          </p:cNvCxnSpPr>
          <p:nvPr/>
        </p:nvCxnSpPr>
        <p:spPr>
          <a:xfrm flipV="1">
            <a:off x="772884" y="2192633"/>
            <a:ext cx="3622159"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47802E-7FDD-A104-59BF-8B114401CFAD}"/>
              </a:ext>
            </a:extLst>
          </p:cNvPr>
          <p:cNvSpPr>
            <a:spLocks noGrp="1"/>
          </p:cNvSpPr>
          <p:nvPr>
            <p:ph type="title"/>
          </p:nvPr>
        </p:nvSpPr>
        <p:spPr>
          <a:xfrm>
            <a:off x="588261" y="585216"/>
            <a:ext cx="11011601" cy="492443"/>
          </a:xfrm>
        </p:spPr>
        <p:txBody>
          <a:bodyPr/>
          <a:lstStyle/>
          <a:p>
            <a:r>
              <a:rPr lang="en-US" dirty="0">
                <a:ea typeface="+mj-ea"/>
                <a:cs typeface="+mj-cs"/>
              </a:rPr>
              <a:t>Highlights from your channel posts</a:t>
            </a:r>
          </a:p>
        </p:txBody>
      </p:sp>
      <p:sp>
        <p:nvSpPr>
          <p:cNvPr id="12" name="TextBox 1">
            <a:extLst>
              <a:ext uri="{FF2B5EF4-FFF2-40B4-BE49-F238E27FC236}">
                <a16:creationId xmlns:a16="http://schemas.microsoft.com/office/drawing/2014/main" id="{C21850AE-5BBC-17D1-C351-EBD89A7E2FD4}"/>
              </a:ext>
            </a:extLst>
          </p:cNvPr>
          <p:cNvSpPr txBox="1">
            <a:spLocks/>
          </p:cNvSpPr>
          <p:nvPr/>
        </p:nvSpPr>
        <p:spPr>
          <a:xfrm>
            <a:off x="772883" y="1470679"/>
            <a:ext cx="3806783" cy="58477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78D4"/>
                </a:solidFill>
                <a:latin typeface="+mj-lt"/>
                <a:ea typeface="+mj-ea"/>
                <a:cs typeface="+mj-cs"/>
              </a:rPr>
              <a:t>Open Copilot in channels</a:t>
            </a:r>
          </a:p>
          <a:p>
            <a:r>
              <a:rPr lang="en-US" sz="1200" dirty="0"/>
              <a:t>Copilot opens in the side pane.</a:t>
            </a:r>
          </a:p>
          <a:p>
            <a:r>
              <a:rPr lang="en-US" sz="1200" dirty="0"/>
              <a:t>This is your Copilot. Others can’t see this conversation.</a:t>
            </a:r>
          </a:p>
        </p:txBody>
      </p:sp>
      <p:pic>
        <p:nvPicPr>
          <p:cNvPr id="18" name="Picture 17" descr="Screen capture of a teams channel screen with the Copilot pane open, showing private conversation highlights and prompt suggestions">
            <a:extLst>
              <a:ext uri="{FF2B5EF4-FFF2-40B4-BE49-F238E27FC236}">
                <a16:creationId xmlns:a16="http://schemas.microsoft.com/office/drawing/2014/main" id="{B3DA2389-0E93-08DF-A972-574C144650EC}"/>
              </a:ext>
            </a:extLst>
          </p:cNvPr>
          <p:cNvPicPr>
            <a:picLocks noChangeAspect="1"/>
          </p:cNvPicPr>
          <p:nvPr/>
        </p:nvPicPr>
        <p:blipFill>
          <a:blip r:embed="rId2"/>
          <a:stretch>
            <a:fillRect/>
          </a:stretch>
        </p:blipFill>
        <p:spPr>
          <a:xfrm>
            <a:off x="952398" y="2406755"/>
            <a:ext cx="3263131" cy="3856865"/>
          </a:xfrm>
          <a:prstGeom prst="roundRect">
            <a:avLst>
              <a:gd name="adj" fmla="val 2584"/>
            </a:avLst>
          </a:prstGeom>
          <a:ln w="9525">
            <a:solidFill>
              <a:schemeClr val="bg1"/>
            </a:solidFill>
          </a:ln>
          <a:effectLst>
            <a:outerShdw blurRad="63500" algn="ctr" rotWithShape="0">
              <a:prstClr val="black">
                <a:alpha val="5000"/>
              </a:prstClr>
            </a:outerShdw>
          </a:effectLst>
        </p:spPr>
      </p:pic>
      <p:sp>
        <p:nvSpPr>
          <p:cNvPr id="9" name="TextBox 8">
            <a:extLst>
              <a:ext uri="{FF2B5EF4-FFF2-40B4-BE49-F238E27FC236}">
                <a16:creationId xmlns:a16="http://schemas.microsoft.com/office/drawing/2014/main" id="{750028C7-5531-65E6-B4D3-B38CDAA74E30}"/>
              </a:ext>
            </a:extLst>
          </p:cNvPr>
          <p:cNvSpPr txBox="1">
            <a:spLocks/>
          </p:cNvSpPr>
          <p:nvPr/>
        </p:nvSpPr>
        <p:spPr>
          <a:xfrm>
            <a:off x="4943683" y="1470679"/>
            <a:ext cx="6502763"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dirty="0">
                <a:solidFill>
                  <a:srgbClr val="0078D4"/>
                </a:solidFill>
                <a:latin typeface="+mj-lt"/>
                <a:ea typeface="+mj-ea"/>
                <a:cs typeface="+mj-cs"/>
              </a:rPr>
              <a:t>Suggested prompts</a:t>
            </a:r>
          </a:p>
          <a:p>
            <a:r>
              <a:rPr lang="en-US" sz="1200" dirty="0"/>
              <a:t>Copilot in channels also has suggested prompts for you to explore the power of Copilot </a:t>
            </a:r>
            <a:br>
              <a:rPr lang="en-US" sz="1200" dirty="0"/>
            </a:br>
            <a:r>
              <a:rPr lang="en-US" sz="1200" dirty="0"/>
              <a:t>in channels. </a:t>
            </a:r>
          </a:p>
        </p:txBody>
      </p:sp>
      <p:pic>
        <p:nvPicPr>
          <p:cNvPr id="19" name="Picture 18" descr="Screen capture of the suggest prompts for the Channels">
            <a:extLst>
              <a:ext uri="{FF2B5EF4-FFF2-40B4-BE49-F238E27FC236}">
                <a16:creationId xmlns:a16="http://schemas.microsoft.com/office/drawing/2014/main" id="{6F92FB68-6A27-DC45-0C48-BFCDFF1FF5C6}"/>
              </a:ext>
            </a:extLst>
          </p:cNvPr>
          <p:cNvPicPr>
            <a:picLocks noChangeAspect="1"/>
          </p:cNvPicPr>
          <p:nvPr/>
        </p:nvPicPr>
        <p:blipFill rotWithShape="1">
          <a:blip r:embed="rId3"/>
          <a:srcRect t="-4885" b="-4885"/>
          <a:stretch>
            <a:fillRect/>
          </a:stretch>
        </p:blipFill>
        <p:spPr>
          <a:xfrm>
            <a:off x="5315227" y="2406754"/>
            <a:ext cx="5759675" cy="3856855"/>
          </a:xfrm>
          <a:prstGeom prst="roundRect">
            <a:avLst>
              <a:gd name="adj" fmla="val 2584"/>
            </a:avLst>
          </a:prstGeom>
          <a:solidFill>
            <a:srgbClr val="FFFFFF"/>
          </a:solidFill>
          <a:ln w="9525">
            <a:solidFill>
              <a:schemeClr val="bg1"/>
            </a:solidFill>
          </a:ln>
          <a:effectLst>
            <a:outerShdw blurRad="63500" algn="ctr" rotWithShape="0">
              <a:prstClr val="black">
                <a:alpha val="5000"/>
              </a:prstClr>
            </a:outerShdw>
          </a:effectLst>
        </p:spPr>
      </p:pic>
    </p:spTree>
    <p:extLst>
      <p:ext uri="{BB962C8B-B14F-4D97-AF65-F5344CB8AC3E}">
        <p14:creationId xmlns:p14="http://schemas.microsoft.com/office/powerpoint/2010/main" val="39742757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0E8E-F946-57CE-C7F6-CB8C50673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BB30B-9811-6E73-EF00-9BACD90210DF}"/>
              </a:ext>
            </a:extLst>
          </p:cNvPr>
          <p:cNvSpPr>
            <a:spLocks noGrp="1"/>
          </p:cNvSpPr>
          <p:nvPr>
            <p:ph type="title"/>
          </p:nvPr>
        </p:nvSpPr>
        <p:spPr>
          <a:xfrm>
            <a:off x="569912" y="2813447"/>
            <a:ext cx="4525964" cy="1231106"/>
          </a:xfrm>
        </p:spPr>
        <p:txBody>
          <a:bodyPr/>
          <a:lstStyle/>
          <a:p>
            <a:r>
              <a:rPr lang="en-US" dirty="0">
                <a:ea typeface="+mj-ea"/>
                <a:cs typeface="+mj-cs"/>
              </a:rPr>
              <a:t>Ensuring high quality responses</a:t>
            </a:r>
          </a:p>
        </p:txBody>
      </p:sp>
    </p:spTree>
    <p:extLst>
      <p:ext uri="{BB962C8B-B14F-4D97-AF65-F5344CB8AC3E}">
        <p14:creationId xmlns:p14="http://schemas.microsoft.com/office/powerpoint/2010/main" val="18916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AF9AB-D685-A86E-4E84-30E29EC1202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D264F12-2E45-B99B-50AD-0EC4ED86F719}"/>
              </a:ext>
              <a:ext uri="{C183D7F6-B498-43B3-948B-1728B52AA6E4}">
                <adec:decorative xmlns:adec="http://schemas.microsoft.com/office/drawing/2017/decorative" val="1"/>
              </a:ext>
            </a:extLst>
          </p:cNvPr>
          <p:cNvSpPr>
            <a:spLocks/>
          </p:cNvSpPr>
          <p:nvPr/>
        </p:nvSpPr>
        <p:spPr bwMode="auto">
          <a:xfrm>
            <a:off x="4646610" y="899410"/>
            <a:ext cx="6940578" cy="5059180"/>
          </a:xfrm>
          <a:prstGeom prst="roundRect">
            <a:avLst>
              <a:gd name="adj" fmla="val 2626"/>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9" name="Group 8">
            <a:extLst>
              <a:ext uri="{FF2B5EF4-FFF2-40B4-BE49-F238E27FC236}">
                <a16:creationId xmlns:a16="http://schemas.microsoft.com/office/drawing/2014/main" id="{D51B8C0B-A30E-2F89-759E-35F9F019770B}"/>
              </a:ext>
              <a:ext uri="{C183D7F6-B498-43B3-948B-1728B52AA6E4}">
                <adec:decorative xmlns:adec="http://schemas.microsoft.com/office/drawing/2017/decorative" val="1"/>
              </a:ext>
            </a:extLst>
          </p:cNvPr>
          <p:cNvGrpSpPr>
            <a:grpSpLocks/>
          </p:cNvGrpSpPr>
          <p:nvPr/>
        </p:nvGrpSpPr>
        <p:grpSpPr>
          <a:xfrm>
            <a:off x="557799" y="2340107"/>
            <a:ext cx="914400" cy="914400"/>
            <a:chOff x="569911" y="1319729"/>
            <a:chExt cx="914400" cy="914400"/>
          </a:xfrm>
        </p:grpSpPr>
        <p:sp>
          <p:nvSpPr>
            <p:cNvPr id="5" name="Oval 4">
              <a:extLst>
                <a:ext uri="{FF2B5EF4-FFF2-40B4-BE49-F238E27FC236}">
                  <a16:creationId xmlns:a16="http://schemas.microsoft.com/office/drawing/2014/main" id="{86280526-2DA6-F749-9C07-89CA1561DF70}"/>
                </a:ext>
              </a:extLst>
            </p:cNvPr>
            <p:cNvSpPr>
              <a:spLocks/>
            </p:cNvSpPr>
            <p:nvPr/>
          </p:nvSpPr>
          <p:spPr bwMode="auto">
            <a:xfrm>
              <a:off x="569911" y="1319729"/>
              <a:ext cx="914400" cy="914400"/>
            </a:xfrm>
            <a:prstGeom prst="ellipse">
              <a:avLst/>
            </a:prstGeom>
            <a:solidFill>
              <a:schemeClr val="bg1">
                <a:alpha val="2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dirty="0" err="1">
                <a:solidFill>
                  <a:schemeClr val="tx1"/>
                </a:solidFill>
              </a:endParaRPr>
            </a:p>
          </p:txBody>
        </p:sp>
        <p:sp>
          <p:nvSpPr>
            <p:cNvPr id="7" name="Oval 6">
              <a:extLst>
                <a:ext uri="{FF2B5EF4-FFF2-40B4-BE49-F238E27FC236}">
                  <a16:creationId xmlns:a16="http://schemas.microsoft.com/office/drawing/2014/main" id="{B19AE21A-DF42-048E-DEA1-8A6F292D62F6}"/>
                </a:ext>
              </a:extLst>
            </p:cNvPr>
            <p:cNvSpPr>
              <a:spLocks/>
            </p:cNvSpPr>
            <p:nvPr/>
          </p:nvSpPr>
          <p:spPr bwMode="auto">
            <a:xfrm>
              <a:off x="649284" y="1397653"/>
              <a:ext cx="755654" cy="758552"/>
            </a:xfrm>
            <a:prstGeom prst="ellipse">
              <a:avLst/>
            </a:prstGeom>
            <a:solidFill>
              <a:schemeClr val="bg1">
                <a:alpha val="75000"/>
              </a:schemeClr>
            </a:solidFill>
            <a:ln w="6350">
              <a:solidFill>
                <a:schemeClr val="bg1"/>
              </a:solidFill>
              <a:headEnd type="none" w="med" len="med"/>
              <a:tailEnd type="none" w="med" len="med"/>
            </a:ln>
            <a:effectLst>
              <a:outerShdw blurRad="254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sp>
        <p:nvSpPr>
          <p:cNvPr id="4" name="Title 3">
            <a:extLst>
              <a:ext uri="{FF2B5EF4-FFF2-40B4-BE49-F238E27FC236}">
                <a16:creationId xmlns:a16="http://schemas.microsoft.com/office/drawing/2014/main" id="{F97501EE-A37C-0F2C-3AB6-8CA0748A5E74}"/>
              </a:ext>
            </a:extLst>
          </p:cNvPr>
          <p:cNvSpPr>
            <a:spLocks noGrp="1"/>
          </p:cNvSpPr>
          <p:nvPr>
            <p:ph type="title"/>
          </p:nvPr>
        </p:nvSpPr>
        <p:spPr>
          <a:xfrm>
            <a:off x="588261" y="3435664"/>
            <a:ext cx="3758139" cy="1083951"/>
          </a:xfrm>
        </p:spPr>
        <p:txBody>
          <a:bodyPr>
            <a:spAutoFit/>
          </a:bodyPr>
          <a:lstStyle/>
          <a:p>
            <a:pPr marL="0" marR="0">
              <a:lnSpc>
                <a:spcPct val="115000"/>
              </a:lnSpc>
              <a:spcBef>
                <a:spcPts val="1800"/>
              </a:spcBef>
              <a:spcAft>
                <a:spcPts val="400"/>
              </a:spcAft>
            </a:pPr>
            <a:r>
              <a:rPr lang="en-US" sz="3200" kern="100" dirty="0">
                <a:effectLst/>
                <a:ea typeface="+mj-ea"/>
                <a:cs typeface="+mj-cs"/>
              </a:rPr>
              <a:t>Transcription for meetings and calls </a:t>
            </a:r>
          </a:p>
        </p:txBody>
      </p:sp>
      <p:sp>
        <p:nvSpPr>
          <p:cNvPr id="2" name="Rectangle 1">
            <a:extLst>
              <a:ext uri="{FF2B5EF4-FFF2-40B4-BE49-F238E27FC236}">
                <a16:creationId xmlns:a16="http://schemas.microsoft.com/office/drawing/2014/main" id="{62563DD4-5275-1C22-E9A3-868CB645D5AE}"/>
              </a:ext>
            </a:extLst>
          </p:cNvPr>
          <p:cNvSpPr>
            <a:spLocks noChangeArrowheads="1"/>
          </p:cNvSpPr>
          <p:nvPr/>
        </p:nvSpPr>
        <p:spPr bwMode="auto">
          <a:xfrm>
            <a:off x="4873710" y="1151455"/>
            <a:ext cx="6486378"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ts val="0"/>
              </a:spcBef>
              <a:spcAft>
                <a:spcPts val="600"/>
              </a:spcAft>
              <a:buClrTx/>
              <a:buSzTx/>
              <a:buFontTx/>
              <a:buNone/>
              <a:tabLst/>
            </a:pPr>
            <a:r>
              <a:rPr kumimoji="0" lang="en-US" altLang="en-US" sz="1600" b="0" i="0" strike="noStrike" cap="none" normalizeH="0" baseline="0" dirty="0">
                <a:ln>
                  <a:noFill/>
                </a:ln>
                <a:effectLst/>
                <a:latin typeface="+mn-lt"/>
              </a:rPr>
              <a:t>The transcript (or temporary speech-to-text data) will not perfectly reflect the conversation when audio is not clear or when unique company or industry specific terms are used. Any errors in the transcript will impact the accuracy of Copilot’s responses. Tips and tricks for high quality transcription include:</a:t>
            </a:r>
          </a:p>
          <a:p>
            <a:pPr marL="311150" marR="0" lvl="0" indent="-222250" algn="l" defTabSz="914400" rtl="0" eaLnBrk="0" fontAlgn="base" latinLnBrk="0" hangingPunct="0">
              <a:spcBef>
                <a:spcPts val="0"/>
              </a:spcBef>
              <a:spcAft>
                <a:spcPts val="600"/>
              </a:spcAft>
              <a:buClrTx/>
              <a:buSzTx/>
              <a:buFont typeface="Arial" panose="020B0604020202020204" pitchFamily="34" charset="0"/>
              <a:buChar char="•"/>
              <a:tabLst/>
            </a:pPr>
            <a:r>
              <a:rPr kumimoji="0" lang="en-US" altLang="en-US" sz="1600" b="0" i="0" strike="noStrike" cap="none" normalizeH="0" baseline="0" dirty="0">
                <a:ln>
                  <a:noFill/>
                </a:ln>
                <a:effectLst/>
                <a:latin typeface="+mn-lt"/>
              </a:rPr>
              <a:t>Ensuring that the spoken language for the meeting is set properly.</a:t>
            </a:r>
            <a:endParaRPr lang="en-US" altLang="en-US" sz="1600" dirty="0">
              <a:latin typeface="+mn-lt"/>
            </a:endParaRPr>
          </a:p>
          <a:p>
            <a:pPr marL="628650" lvl="1" indent="-219075">
              <a:spcBef>
                <a:spcPts val="0"/>
              </a:spcBef>
              <a:spcAft>
                <a:spcPts val="1200"/>
              </a:spcAft>
              <a:buFont typeface="Segoe UI" panose="020B0502040204020203" pitchFamily="34" charset="0"/>
              <a:buChar char="–"/>
            </a:pPr>
            <a:r>
              <a:rPr kumimoji="0" lang="en-US" altLang="en-US" sz="1400" b="0" i="0" strike="noStrike" cap="none" normalizeH="0" baseline="0" dirty="0">
                <a:ln>
                  <a:noFill/>
                </a:ln>
                <a:effectLst/>
                <a:latin typeface="+mn-lt"/>
              </a:rPr>
              <a:t>Copilot will respond to you in the same language you prompt it in. The citations will be in the selected spoken language.</a:t>
            </a:r>
          </a:p>
          <a:p>
            <a:pPr marL="311150" marR="0" lvl="0" indent="-222250" algn="l" defTabSz="914400" rtl="0" eaLnBrk="0" fontAlgn="base" latinLnBrk="0" hangingPunct="0">
              <a:spcBef>
                <a:spcPts val="0"/>
              </a:spcBef>
              <a:spcAft>
                <a:spcPts val="1200"/>
              </a:spcAft>
              <a:buClrTx/>
              <a:buSzTx/>
              <a:buFont typeface="Arial" panose="020B0604020202020204" pitchFamily="34" charset="0"/>
              <a:buChar char="•"/>
              <a:tabLst/>
            </a:pPr>
            <a:r>
              <a:rPr kumimoji="0" lang="en-US" altLang="en-US" sz="1600" b="0" i="0" strike="noStrike" cap="none" normalizeH="0" baseline="0" dirty="0">
                <a:ln>
                  <a:noFill/>
                </a:ln>
                <a:effectLst/>
                <a:latin typeface="+mn-lt"/>
              </a:rPr>
              <a:t>Multilingual scenarios are not currently supported. Make sure everyone is speaking in the selected spoken language.</a:t>
            </a:r>
          </a:p>
          <a:p>
            <a:pPr marL="311150" marR="0" lvl="0" indent="-222250" algn="l" defTabSz="914400" rtl="0" eaLnBrk="0" fontAlgn="base" latinLnBrk="0" hangingPunct="0">
              <a:spcBef>
                <a:spcPts val="0"/>
              </a:spcBef>
              <a:spcAft>
                <a:spcPts val="600"/>
              </a:spcAft>
              <a:buClrTx/>
              <a:buSzTx/>
              <a:buFont typeface="Arial" panose="020B0604020202020204" pitchFamily="34" charset="0"/>
              <a:buChar char="•"/>
              <a:tabLst/>
            </a:pPr>
            <a:r>
              <a:rPr kumimoji="0" lang="en-US" altLang="en-US" sz="1600" b="0" i="0" strike="noStrike" cap="none" normalizeH="0" baseline="0" dirty="0">
                <a:ln>
                  <a:noFill/>
                </a:ln>
                <a:effectLst/>
                <a:latin typeface="+mn-lt"/>
              </a:rPr>
              <a:t>For meetings, setting up a Voice Profile to help identify you as a speaker and mitigate errors</a:t>
            </a:r>
            <a:endParaRPr lang="en-US" altLang="en-US" sz="1600" dirty="0">
              <a:latin typeface="+mn-lt"/>
            </a:endParaRPr>
          </a:p>
          <a:p>
            <a:pPr marL="628650" lvl="1" indent="-219075">
              <a:spcBef>
                <a:spcPts val="0"/>
              </a:spcBef>
              <a:spcAft>
                <a:spcPts val="1200"/>
              </a:spcAft>
              <a:buClr>
                <a:schemeClr val="tx1"/>
              </a:buClr>
              <a:buFont typeface="Segoe UI" panose="020B0502040204020203" pitchFamily="34" charset="0"/>
              <a:buChar char="–"/>
            </a:pPr>
            <a:r>
              <a:rPr lang="en-US" altLang="en-US" sz="1400" dirty="0">
                <a:solidFill>
                  <a:srgbClr val="0078D4"/>
                </a:solidFill>
                <a:latin typeface="+mn-lt"/>
                <a:hlinkClick r:id="rId4">
                  <a:extLst>
                    <a:ext uri="{A12FA001-AC4F-418D-AE19-62706E023703}">
                      <ahyp:hlinkClr xmlns:ahyp="http://schemas.microsoft.com/office/drawing/2018/hyperlinkcolor" val="tx"/>
                    </a:ext>
                  </a:extLst>
                </a:hlinkClick>
              </a:rPr>
              <a:t>Use Microsoft Teams Intelligent Speakers to identify in-room participants in a meeting transcription – Microsoft Support</a:t>
            </a:r>
            <a:endParaRPr lang="en-US" altLang="en-US" sz="1400" dirty="0">
              <a:solidFill>
                <a:srgbClr val="0078D4"/>
              </a:solidFill>
              <a:latin typeface="+mn-lt"/>
            </a:endParaRPr>
          </a:p>
          <a:p>
            <a:pPr marL="311150" marR="0" lvl="0" indent="-222250" algn="l" defTabSz="914400" rtl="0" eaLnBrk="0" fontAlgn="base" latinLnBrk="0" hangingPunct="0">
              <a:spcBef>
                <a:spcPts val="0"/>
              </a:spcBef>
              <a:spcAft>
                <a:spcPts val="600"/>
              </a:spcAft>
              <a:buClrTx/>
              <a:buSzTx/>
              <a:buFont typeface="Arial" panose="020B0604020202020204" pitchFamily="34" charset="0"/>
              <a:buChar char="•"/>
              <a:tabLst/>
            </a:pPr>
            <a:r>
              <a:rPr kumimoji="0" lang="en-US" altLang="en-US" sz="1600" b="0" i="0" strike="noStrike" cap="none" normalizeH="0" baseline="0" dirty="0">
                <a:ln>
                  <a:noFill/>
                </a:ln>
                <a:effectLst/>
                <a:latin typeface="+mn-lt"/>
              </a:rPr>
              <a:t>Using Voice Isolation for best audio clarity.</a:t>
            </a:r>
          </a:p>
          <a:p>
            <a:pPr marL="628650" lvl="1" indent="-219075">
              <a:spcBef>
                <a:spcPts val="0"/>
              </a:spcBef>
              <a:spcAft>
                <a:spcPts val="1200"/>
              </a:spcAft>
              <a:buClr>
                <a:schemeClr val="tx1"/>
              </a:buClr>
              <a:buFont typeface="Segoe UI" panose="020B0502040204020203" pitchFamily="34" charset="0"/>
              <a:buChar char="–"/>
            </a:pPr>
            <a:r>
              <a:rPr lang="en-US" altLang="en-US" sz="1400" dirty="0">
                <a:solidFill>
                  <a:srgbClr val="0078D4"/>
                </a:solidFill>
                <a:latin typeface="+mn-lt"/>
                <a:hlinkClick r:id="rId5">
                  <a:extLst>
                    <a:ext uri="{A12FA001-AC4F-418D-AE19-62706E023703}">
                      <ahyp:hlinkClr xmlns:ahyp="http://schemas.microsoft.com/office/drawing/2018/hyperlinkcolor" val="tx"/>
                    </a:ext>
                  </a:extLst>
                </a:hlinkClick>
              </a:rPr>
              <a:t>Voice isolation in Microsoft Teams calls and meetings – Microsoft Support</a:t>
            </a:r>
            <a:r>
              <a:rPr lang="en-US" altLang="en-US" sz="1400" dirty="0">
                <a:solidFill>
                  <a:srgbClr val="0078D4"/>
                </a:solidFill>
                <a:latin typeface="+mn-lt"/>
              </a:rPr>
              <a:t> </a:t>
            </a:r>
          </a:p>
        </p:txBody>
      </p:sp>
      <p:sp>
        <p:nvSpPr>
          <p:cNvPr id="11" name="Graphic 9">
            <a:extLst>
              <a:ext uri="{FF2B5EF4-FFF2-40B4-BE49-F238E27FC236}">
                <a16:creationId xmlns:a16="http://schemas.microsoft.com/office/drawing/2014/main" id="{6B569A35-617A-A430-0692-AE078C171C16}"/>
              </a:ext>
              <a:ext uri="{C183D7F6-B498-43B3-948B-1728B52AA6E4}">
                <adec:decorative xmlns:adec="http://schemas.microsoft.com/office/drawing/2017/decorative" val="1"/>
              </a:ext>
            </a:extLst>
          </p:cNvPr>
          <p:cNvSpPr>
            <a:spLocks/>
          </p:cNvSpPr>
          <p:nvPr/>
        </p:nvSpPr>
        <p:spPr>
          <a:xfrm>
            <a:off x="806034" y="2608245"/>
            <a:ext cx="417930" cy="378124"/>
          </a:xfrm>
          <a:custGeom>
            <a:avLst/>
            <a:gdLst>
              <a:gd name="connsiteX0" fmla="*/ 95250 w 200025"/>
              <a:gd name="connsiteY0" fmla="*/ 144180 h 180975"/>
              <a:gd name="connsiteX1" fmla="*/ 76200 w 200025"/>
              <a:gd name="connsiteY1" fmla="*/ 152400 h 180975"/>
              <a:gd name="connsiteX2" fmla="*/ 16669 w 200025"/>
              <a:gd name="connsiteY2" fmla="*/ 152400 h 180975"/>
              <a:gd name="connsiteX3" fmla="*/ 0 w 200025"/>
              <a:gd name="connsiteY3" fmla="*/ 135731 h 180975"/>
              <a:gd name="connsiteX4" fmla="*/ 0 w 200025"/>
              <a:gd name="connsiteY4" fmla="*/ 16669 h 180975"/>
              <a:gd name="connsiteX5" fmla="*/ 16669 w 200025"/>
              <a:gd name="connsiteY5" fmla="*/ 0 h 180975"/>
              <a:gd name="connsiteX6" fmla="*/ 76200 w 200025"/>
              <a:gd name="connsiteY6" fmla="*/ 0 h 180975"/>
              <a:gd name="connsiteX7" fmla="*/ 95250 w 200025"/>
              <a:gd name="connsiteY7" fmla="*/ 8220 h 180975"/>
              <a:gd name="connsiteX8" fmla="*/ 114300 w 200025"/>
              <a:gd name="connsiteY8" fmla="*/ 0 h 180975"/>
              <a:gd name="connsiteX9" fmla="*/ 173831 w 200025"/>
              <a:gd name="connsiteY9" fmla="*/ 0 h 180975"/>
              <a:gd name="connsiteX10" fmla="*/ 190500 w 200025"/>
              <a:gd name="connsiteY10" fmla="*/ 16669 h 180975"/>
              <a:gd name="connsiteX11" fmla="*/ 190500 w 200025"/>
              <a:gd name="connsiteY11" fmla="*/ 100013 h 180975"/>
              <a:gd name="connsiteX12" fmla="*/ 183880 w 200025"/>
              <a:gd name="connsiteY12" fmla="*/ 80153 h 180975"/>
              <a:gd name="connsiteX13" fmla="*/ 176213 w 200025"/>
              <a:gd name="connsiteY13" fmla="*/ 72647 h 180975"/>
              <a:gd name="connsiteX14" fmla="*/ 176213 w 200025"/>
              <a:gd name="connsiteY14" fmla="*/ 16669 h 180975"/>
              <a:gd name="connsiteX15" fmla="*/ 173831 w 200025"/>
              <a:gd name="connsiteY15" fmla="*/ 14288 h 180975"/>
              <a:gd name="connsiteX16" fmla="*/ 114300 w 200025"/>
              <a:gd name="connsiteY16" fmla="*/ 14288 h 180975"/>
              <a:gd name="connsiteX17" fmla="*/ 102394 w 200025"/>
              <a:gd name="connsiteY17" fmla="*/ 26194 h 180975"/>
              <a:gd name="connsiteX18" fmla="*/ 102394 w 200025"/>
              <a:gd name="connsiteY18" fmla="*/ 126206 h 180975"/>
              <a:gd name="connsiteX19" fmla="*/ 105089 w 200025"/>
              <a:gd name="connsiteY19" fmla="*/ 133760 h 180975"/>
              <a:gd name="connsiteX20" fmla="*/ 106594 w 200025"/>
              <a:gd name="connsiteY20" fmla="*/ 140865 h 180975"/>
              <a:gd name="connsiteX21" fmla="*/ 111909 w 200025"/>
              <a:gd name="connsiteY21" fmla="*/ 152295 h 180975"/>
              <a:gd name="connsiteX22" fmla="*/ 95250 w 200025"/>
              <a:gd name="connsiteY22" fmla="*/ 144180 h 180975"/>
              <a:gd name="connsiteX23" fmla="*/ 14288 w 200025"/>
              <a:gd name="connsiteY23" fmla="*/ 16669 h 180975"/>
              <a:gd name="connsiteX24" fmla="*/ 14288 w 200025"/>
              <a:gd name="connsiteY24" fmla="*/ 135731 h 180975"/>
              <a:gd name="connsiteX25" fmla="*/ 16669 w 200025"/>
              <a:gd name="connsiteY25" fmla="*/ 138113 h 180975"/>
              <a:gd name="connsiteX26" fmla="*/ 76200 w 200025"/>
              <a:gd name="connsiteY26" fmla="*/ 138113 h 180975"/>
              <a:gd name="connsiteX27" fmla="*/ 88106 w 200025"/>
              <a:gd name="connsiteY27" fmla="*/ 126206 h 180975"/>
              <a:gd name="connsiteX28" fmla="*/ 88106 w 200025"/>
              <a:gd name="connsiteY28" fmla="*/ 26194 h 180975"/>
              <a:gd name="connsiteX29" fmla="*/ 76200 w 200025"/>
              <a:gd name="connsiteY29" fmla="*/ 14288 h 180975"/>
              <a:gd name="connsiteX30" fmla="*/ 16669 w 200025"/>
              <a:gd name="connsiteY30" fmla="*/ 14288 h 180975"/>
              <a:gd name="connsiteX31" fmla="*/ 14288 w 200025"/>
              <a:gd name="connsiteY31" fmla="*/ 16669 h 180975"/>
              <a:gd name="connsiteX32" fmla="*/ 176336 w 200025"/>
              <a:gd name="connsiteY32" fmla="*/ 152210 h 180975"/>
              <a:gd name="connsiteX33" fmla="*/ 190500 w 200025"/>
              <a:gd name="connsiteY33" fmla="*/ 128588 h 180975"/>
              <a:gd name="connsiteX34" fmla="*/ 195263 w 200025"/>
              <a:gd name="connsiteY34" fmla="*/ 123825 h 180975"/>
              <a:gd name="connsiteX35" fmla="*/ 200025 w 200025"/>
              <a:gd name="connsiteY35" fmla="*/ 128588 h 180975"/>
              <a:gd name="connsiteX36" fmla="*/ 161925 w 200025"/>
              <a:gd name="connsiteY36" fmla="*/ 166430 h 180975"/>
              <a:gd name="connsiteX37" fmla="*/ 161925 w 200025"/>
              <a:gd name="connsiteY37" fmla="*/ 176213 h 180975"/>
              <a:gd name="connsiteX38" fmla="*/ 157163 w 200025"/>
              <a:gd name="connsiteY38" fmla="*/ 180975 h 180975"/>
              <a:gd name="connsiteX39" fmla="*/ 152400 w 200025"/>
              <a:gd name="connsiteY39" fmla="*/ 176213 h 180975"/>
              <a:gd name="connsiteX40" fmla="*/ 152400 w 200025"/>
              <a:gd name="connsiteY40" fmla="*/ 166430 h 180975"/>
              <a:gd name="connsiteX41" fmla="*/ 123996 w 200025"/>
              <a:gd name="connsiteY41" fmla="*/ 152400 h 180975"/>
              <a:gd name="connsiteX42" fmla="*/ 116919 w 200025"/>
              <a:gd name="connsiteY42" fmla="*/ 141475 h 180975"/>
              <a:gd name="connsiteX43" fmla="*/ 114300 w 200025"/>
              <a:gd name="connsiteY43" fmla="*/ 128588 h 180975"/>
              <a:gd name="connsiteX44" fmla="*/ 119063 w 200025"/>
              <a:gd name="connsiteY44" fmla="*/ 123825 h 180975"/>
              <a:gd name="connsiteX45" fmla="*/ 123825 w 200025"/>
              <a:gd name="connsiteY45" fmla="*/ 128588 h 180975"/>
              <a:gd name="connsiteX46" fmla="*/ 130645 w 200025"/>
              <a:gd name="connsiteY46" fmla="*/ 146285 h 180975"/>
              <a:gd name="connsiteX47" fmla="*/ 138313 w 200025"/>
              <a:gd name="connsiteY47" fmla="*/ 152400 h 180975"/>
              <a:gd name="connsiteX48" fmla="*/ 157163 w 200025"/>
              <a:gd name="connsiteY48" fmla="*/ 157163 h 180975"/>
              <a:gd name="connsiteX49" fmla="*/ 176336 w 200025"/>
              <a:gd name="connsiteY49" fmla="*/ 152210 h 180975"/>
              <a:gd name="connsiteX50" fmla="*/ 157163 w 200025"/>
              <a:gd name="connsiteY50" fmla="*/ 147638 h 180975"/>
              <a:gd name="connsiteX51" fmla="*/ 138160 w 200025"/>
              <a:gd name="connsiteY51" fmla="*/ 138113 h 180975"/>
              <a:gd name="connsiteX52" fmla="*/ 133350 w 200025"/>
              <a:gd name="connsiteY52" fmla="*/ 123825 h 180975"/>
              <a:gd name="connsiteX53" fmla="*/ 133350 w 200025"/>
              <a:gd name="connsiteY53" fmla="*/ 100013 h 180975"/>
              <a:gd name="connsiteX54" fmla="*/ 157163 w 200025"/>
              <a:gd name="connsiteY54" fmla="*/ 76200 h 180975"/>
              <a:gd name="connsiteX55" fmla="*/ 176213 w 200025"/>
              <a:gd name="connsiteY55" fmla="*/ 85811 h 180975"/>
              <a:gd name="connsiteX56" fmla="*/ 180975 w 200025"/>
              <a:gd name="connsiteY56" fmla="*/ 100013 h 180975"/>
              <a:gd name="connsiteX57" fmla="*/ 180975 w 200025"/>
              <a:gd name="connsiteY57" fmla="*/ 123825 h 180975"/>
              <a:gd name="connsiteX58" fmla="*/ 157163 w 200025"/>
              <a:gd name="connsiteY58" fmla="*/ 14763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025" h="180975">
                <a:moveTo>
                  <a:pt x="95250" y="144180"/>
                </a:moveTo>
                <a:cubicBezTo>
                  <a:pt x="90307" y="149433"/>
                  <a:pt x="83413" y="152408"/>
                  <a:pt x="76200" y="152400"/>
                </a:cubicBezTo>
                <a:lnTo>
                  <a:pt x="16669" y="152400"/>
                </a:lnTo>
                <a:cubicBezTo>
                  <a:pt x="7463" y="152400"/>
                  <a:pt x="0" y="144937"/>
                  <a:pt x="0" y="135731"/>
                </a:cubicBezTo>
                <a:lnTo>
                  <a:pt x="0" y="16669"/>
                </a:lnTo>
                <a:cubicBezTo>
                  <a:pt x="0" y="7468"/>
                  <a:pt x="7468" y="0"/>
                  <a:pt x="16669" y="0"/>
                </a:cubicBezTo>
                <a:lnTo>
                  <a:pt x="76200" y="0"/>
                </a:lnTo>
                <a:cubicBezTo>
                  <a:pt x="83706" y="0"/>
                  <a:pt x="90478" y="3153"/>
                  <a:pt x="95250" y="8220"/>
                </a:cubicBezTo>
                <a:cubicBezTo>
                  <a:pt x="100193" y="2967"/>
                  <a:pt x="107087" y="-8"/>
                  <a:pt x="114300" y="0"/>
                </a:cubicBezTo>
                <a:lnTo>
                  <a:pt x="173831" y="0"/>
                </a:lnTo>
                <a:cubicBezTo>
                  <a:pt x="183032" y="0"/>
                  <a:pt x="190500" y="7468"/>
                  <a:pt x="190500" y="16669"/>
                </a:cubicBezTo>
                <a:lnTo>
                  <a:pt x="190500" y="100013"/>
                </a:lnTo>
                <a:cubicBezTo>
                  <a:pt x="190500" y="92869"/>
                  <a:pt x="188090" y="85858"/>
                  <a:pt x="183880" y="80153"/>
                </a:cubicBezTo>
                <a:cubicBezTo>
                  <a:pt x="181744" y="77256"/>
                  <a:pt x="179155" y="74721"/>
                  <a:pt x="176213" y="72647"/>
                </a:cubicBezTo>
                <a:lnTo>
                  <a:pt x="176213" y="16669"/>
                </a:lnTo>
                <a:cubicBezTo>
                  <a:pt x="176213" y="15354"/>
                  <a:pt x="175146" y="14288"/>
                  <a:pt x="173831" y="14288"/>
                </a:cubicBezTo>
                <a:lnTo>
                  <a:pt x="114300" y="14288"/>
                </a:lnTo>
                <a:cubicBezTo>
                  <a:pt x="107728" y="14288"/>
                  <a:pt x="102394" y="19622"/>
                  <a:pt x="102394" y="26194"/>
                </a:cubicBezTo>
                <a:lnTo>
                  <a:pt x="102394" y="126206"/>
                </a:lnTo>
                <a:cubicBezTo>
                  <a:pt x="102394" y="129064"/>
                  <a:pt x="103403" y="131702"/>
                  <a:pt x="105089" y="133760"/>
                </a:cubicBezTo>
                <a:cubicBezTo>
                  <a:pt x="105394" y="136179"/>
                  <a:pt x="105899" y="138560"/>
                  <a:pt x="106594" y="140865"/>
                </a:cubicBezTo>
                <a:cubicBezTo>
                  <a:pt x="107823" y="144932"/>
                  <a:pt x="109633" y="148771"/>
                  <a:pt x="111909" y="152295"/>
                </a:cubicBezTo>
                <a:cubicBezTo>
                  <a:pt x="105551" y="151716"/>
                  <a:pt x="99625" y="148830"/>
                  <a:pt x="95250" y="144180"/>
                </a:cubicBezTo>
                <a:close/>
                <a:moveTo>
                  <a:pt x="14288" y="16669"/>
                </a:moveTo>
                <a:lnTo>
                  <a:pt x="14288" y="135731"/>
                </a:lnTo>
                <a:cubicBezTo>
                  <a:pt x="14288" y="137046"/>
                  <a:pt x="15354" y="138113"/>
                  <a:pt x="16669" y="138113"/>
                </a:cubicBezTo>
                <a:lnTo>
                  <a:pt x="76200" y="138113"/>
                </a:lnTo>
                <a:cubicBezTo>
                  <a:pt x="82772" y="138113"/>
                  <a:pt x="88106" y="132779"/>
                  <a:pt x="88106" y="126206"/>
                </a:cubicBezTo>
                <a:lnTo>
                  <a:pt x="88106" y="26194"/>
                </a:lnTo>
                <a:cubicBezTo>
                  <a:pt x="88106" y="19622"/>
                  <a:pt x="82772" y="14288"/>
                  <a:pt x="76200" y="14288"/>
                </a:cubicBezTo>
                <a:lnTo>
                  <a:pt x="16669" y="14288"/>
                </a:lnTo>
                <a:cubicBezTo>
                  <a:pt x="15354" y="14288"/>
                  <a:pt x="14288" y="15354"/>
                  <a:pt x="14288" y="16669"/>
                </a:cubicBezTo>
                <a:close/>
                <a:moveTo>
                  <a:pt x="176336" y="152210"/>
                </a:moveTo>
                <a:cubicBezTo>
                  <a:pt x="184909" y="147218"/>
                  <a:pt x="190500" y="138798"/>
                  <a:pt x="190500" y="128588"/>
                </a:cubicBezTo>
                <a:cubicBezTo>
                  <a:pt x="190500" y="125957"/>
                  <a:pt x="192632" y="123825"/>
                  <a:pt x="195263" y="123825"/>
                </a:cubicBezTo>
                <a:cubicBezTo>
                  <a:pt x="197893" y="123825"/>
                  <a:pt x="200025" y="125957"/>
                  <a:pt x="200025" y="128588"/>
                </a:cubicBezTo>
                <a:cubicBezTo>
                  <a:pt x="200025" y="147638"/>
                  <a:pt x="183356" y="164059"/>
                  <a:pt x="161925" y="166430"/>
                </a:cubicBezTo>
                <a:lnTo>
                  <a:pt x="161925" y="176213"/>
                </a:lnTo>
                <a:cubicBezTo>
                  <a:pt x="161925" y="178843"/>
                  <a:pt x="159793" y="180975"/>
                  <a:pt x="157163" y="180975"/>
                </a:cubicBezTo>
                <a:cubicBezTo>
                  <a:pt x="154532" y="180975"/>
                  <a:pt x="152400" y="178843"/>
                  <a:pt x="152400" y="176213"/>
                </a:cubicBezTo>
                <a:lnTo>
                  <a:pt x="152400" y="166430"/>
                </a:lnTo>
                <a:cubicBezTo>
                  <a:pt x="140980" y="165164"/>
                  <a:pt x="130912" y="159915"/>
                  <a:pt x="123996" y="152400"/>
                </a:cubicBezTo>
                <a:cubicBezTo>
                  <a:pt x="121022" y="149196"/>
                  <a:pt x="118627" y="145499"/>
                  <a:pt x="116919" y="141475"/>
                </a:cubicBezTo>
                <a:cubicBezTo>
                  <a:pt x="115188" y="137399"/>
                  <a:pt x="114297" y="133016"/>
                  <a:pt x="114300" y="128588"/>
                </a:cubicBezTo>
                <a:cubicBezTo>
                  <a:pt x="114300" y="125957"/>
                  <a:pt x="116432" y="123825"/>
                  <a:pt x="119063" y="123825"/>
                </a:cubicBezTo>
                <a:cubicBezTo>
                  <a:pt x="121693" y="123825"/>
                  <a:pt x="123825" y="125957"/>
                  <a:pt x="123825" y="128588"/>
                </a:cubicBezTo>
                <a:cubicBezTo>
                  <a:pt x="123808" y="135131"/>
                  <a:pt x="126241" y="141445"/>
                  <a:pt x="130645" y="146285"/>
                </a:cubicBezTo>
                <a:cubicBezTo>
                  <a:pt x="132798" y="148676"/>
                  <a:pt x="135388" y="150733"/>
                  <a:pt x="138313" y="152400"/>
                </a:cubicBezTo>
                <a:cubicBezTo>
                  <a:pt x="143675" y="155448"/>
                  <a:pt x="150171" y="157163"/>
                  <a:pt x="157163" y="157163"/>
                </a:cubicBezTo>
                <a:cubicBezTo>
                  <a:pt x="164306" y="157163"/>
                  <a:pt x="170907" y="155372"/>
                  <a:pt x="176336" y="152210"/>
                </a:cubicBezTo>
                <a:close/>
                <a:moveTo>
                  <a:pt x="157163" y="147638"/>
                </a:moveTo>
                <a:cubicBezTo>
                  <a:pt x="149666" y="147699"/>
                  <a:pt x="142597" y="144155"/>
                  <a:pt x="138160" y="138113"/>
                </a:cubicBezTo>
                <a:cubicBezTo>
                  <a:pt x="135074" y="133985"/>
                  <a:pt x="133388" y="128979"/>
                  <a:pt x="133350" y="123825"/>
                </a:cubicBezTo>
                <a:lnTo>
                  <a:pt x="133350" y="100013"/>
                </a:lnTo>
                <a:cubicBezTo>
                  <a:pt x="133350" y="88068"/>
                  <a:pt x="142875" y="76200"/>
                  <a:pt x="157163" y="76200"/>
                </a:cubicBezTo>
                <a:cubicBezTo>
                  <a:pt x="165402" y="76200"/>
                  <a:pt x="172050" y="80172"/>
                  <a:pt x="176213" y="85811"/>
                </a:cubicBezTo>
                <a:cubicBezTo>
                  <a:pt x="179261" y="89945"/>
                  <a:pt x="180975" y="94983"/>
                  <a:pt x="180975" y="100013"/>
                </a:cubicBezTo>
                <a:lnTo>
                  <a:pt x="180975" y="123825"/>
                </a:lnTo>
                <a:cubicBezTo>
                  <a:pt x="180975" y="135693"/>
                  <a:pt x="171450" y="147638"/>
                  <a:pt x="157163" y="147638"/>
                </a:cubicBezTo>
                <a:close/>
              </a:path>
            </a:pathLst>
          </a:custGeom>
          <a:solidFill>
            <a:srgbClr val="0078D4"/>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858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E908-21FE-EA81-07CC-9272616565ED}"/>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BB3EDE8-BB3A-5CC1-CFD0-5FE1A7925D41}"/>
              </a:ext>
              <a:ext uri="{C183D7F6-B498-43B3-948B-1728B52AA6E4}">
                <adec:decorative xmlns:adec="http://schemas.microsoft.com/office/drawing/2017/decorative" val="1"/>
              </a:ext>
            </a:extLst>
          </p:cNvPr>
          <p:cNvSpPr>
            <a:spLocks/>
          </p:cNvSpPr>
          <p:nvPr/>
        </p:nvSpPr>
        <p:spPr>
          <a:xfrm>
            <a:off x="571500" y="586583"/>
            <a:ext cx="5297486" cy="5684834"/>
          </a:xfrm>
          <a:prstGeom prst="roundRect">
            <a:avLst>
              <a:gd name="adj" fmla="val 3388"/>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Rectangle: Rounded Corners 8">
            <a:extLst>
              <a:ext uri="{FF2B5EF4-FFF2-40B4-BE49-F238E27FC236}">
                <a16:creationId xmlns:a16="http://schemas.microsoft.com/office/drawing/2014/main" id="{52B3AEC3-B3FB-924C-242D-87C708639436}"/>
              </a:ext>
              <a:ext uri="{C183D7F6-B498-43B3-948B-1728B52AA6E4}">
                <adec:decorative xmlns:adec="http://schemas.microsoft.com/office/drawing/2017/decorative" val="1"/>
              </a:ext>
            </a:extLst>
          </p:cNvPr>
          <p:cNvSpPr>
            <a:spLocks/>
          </p:cNvSpPr>
          <p:nvPr/>
        </p:nvSpPr>
        <p:spPr>
          <a:xfrm>
            <a:off x="6323016" y="586583"/>
            <a:ext cx="5297486" cy="5684834"/>
          </a:xfrm>
          <a:prstGeom prst="roundRect">
            <a:avLst>
              <a:gd name="adj" fmla="val 3388"/>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19" name="Straight Connector 18">
            <a:extLst>
              <a:ext uri="{FF2B5EF4-FFF2-40B4-BE49-F238E27FC236}">
                <a16:creationId xmlns:a16="http://schemas.microsoft.com/office/drawing/2014/main" id="{CEF6840C-0427-E958-24F0-A01F32F8DB31}"/>
              </a:ext>
              <a:ext uri="{C183D7F6-B498-43B3-948B-1728B52AA6E4}">
                <adec:decorative xmlns:adec="http://schemas.microsoft.com/office/drawing/2017/decorative" val="1"/>
              </a:ext>
            </a:extLst>
          </p:cNvPr>
          <p:cNvCxnSpPr>
            <a:cxnSpLocks/>
          </p:cNvCxnSpPr>
          <p:nvPr/>
        </p:nvCxnSpPr>
        <p:spPr>
          <a:xfrm>
            <a:off x="2763043" y="586583"/>
            <a:ext cx="914400" cy="0"/>
          </a:xfrm>
          <a:prstGeom prst="line">
            <a:avLst/>
          </a:prstGeom>
          <a:ln w="28575" cap="rnd">
            <a:gradFill flip="none" rotWithShape="1">
              <a:gsLst>
                <a:gs pos="0">
                  <a:schemeClr val="tx2">
                    <a:lumMod val="50000"/>
                    <a:lumOff val="50000"/>
                  </a:schemeClr>
                </a:gs>
                <a:gs pos="100000">
                  <a:schemeClr val="accent3">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30C8EA-65F7-9B8E-BE48-AD2EFE6F7C51}"/>
              </a:ext>
              <a:ext uri="{C183D7F6-B498-43B3-948B-1728B52AA6E4}">
                <adec:decorative xmlns:adec="http://schemas.microsoft.com/office/drawing/2017/decorative" val="1"/>
              </a:ext>
            </a:extLst>
          </p:cNvPr>
          <p:cNvCxnSpPr>
            <a:cxnSpLocks/>
          </p:cNvCxnSpPr>
          <p:nvPr/>
        </p:nvCxnSpPr>
        <p:spPr>
          <a:xfrm>
            <a:off x="8514559" y="586583"/>
            <a:ext cx="914400" cy="0"/>
          </a:xfrm>
          <a:prstGeom prst="line">
            <a:avLst/>
          </a:prstGeom>
          <a:ln w="28575" cap="rnd">
            <a:gradFill flip="none" rotWithShape="1">
              <a:gsLst>
                <a:gs pos="0">
                  <a:schemeClr val="tx2">
                    <a:lumMod val="50000"/>
                    <a:lumOff val="50000"/>
                  </a:schemeClr>
                </a:gs>
                <a:gs pos="100000">
                  <a:schemeClr val="accent3">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746B5D-4F46-8226-5864-4A305FBC9A6F}"/>
              </a:ext>
              <a:ext uri="{C183D7F6-B498-43B3-948B-1728B52AA6E4}">
                <adec:decorative xmlns:adec="http://schemas.microsoft.com/office/drawing/2017/decorative" val="1"/>
              </a:ext>
            </a:extLst>
          </p:cNvPr>
          <p:cNvCxnSpPr>
            <a:cxnSpLocks/>
          </p:cNvCxnSpPr>
          <p:nvPr/>
        </p:nvCxnSpPr>
        <p:spPr>
          <a:xfrm flipV="1">
            <a:off x="764109" y="2396534"/>
            <a:ext cx="4912791"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C7CFD3-25B7-72DF-3CFE-EC5332B52875}"/>
              </a:ext>
              <a:ext uri="{C183D7F6-B498-43B3-948B-1728B52AA6E4}">
                <adec:decorative xmlns:adec="http://schemas.microsoft.com/office/drawing/2017/decorative" val="1"/>
              </a:ext>
            </a:extLst>
          </p:cNvPr>
          <p:cNvCxnSpPr>
            <a:cxnSpLocks/>
          </p:cNvCxnSpPr>
          <p:nvPr/>
        </p:nvCxnSpPr>
        <p:spPr>
          <a:xfrm flipV="1">
            <a:off x="6515364" y="2396534"/>
            <a:ext cx="4912791" cy="0"/>
          </a:xfrm>
          <a:prstGeom prst="line">
            <a:avLst/>
          </a:prstGeom>
          <a:ln w="9525" cap="rnd">
            <a:solidFill>
              <a:schemeClr val="tx2">
                <a:lumMod val="25000"/>
                <a:lumOff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F0A00A1-A098-2EFF-7855-BDBCEFC0779E}"/>
              </a:ext>
            </a:extLst>
          </p:cNvPr>
          <p:cNvSpPr>
            <a:spLocks noGrp="1"/>
          </p:cNvSpPr>
          <p:nvPr>
            <p:ph type="title"/>
          </p:nvPr>
        </p:nvSpPr>
        <p:spPr>
          <a:xfrm>
            <a:off x="1203960" y="1760709"/>
            <a:ext cx="4032566" cy="430887"/>
          </a:xfrm>
        </p:spPr>
        <p:txBody>
          <a:bodyPr>
            <a:spAutoFit/>
          </a:bodyPr>
          <a:lstStyle/>
          <a:p>
            <a:pPr marL="0" marR="0" algn="ctr">
              <a:spcBef>
                <a:spcPts val="1800"/>
              </a:spcBef>
              <a:spcAft>
                <a:spcPts val="400"/>
              </a:spcAft>
            </a:pPr>
            <a:r>
              <a:rPr lang="en-US" sz="2800" kern="100" dirty="0">
                <a:effectLst/>
                <a:ea typeface="+mj-ea"/>
                <a:cs typeface="+mj-cs"/>
              </a:rPr>
              <a:t>Prompting Copilot </a:t>
            </a:r>
          </a:p>
        </p:txBody>
      </p:sp>
      <p:sp>
        <p:nvSpPr>
          <p:cNvPr id="11" name="Rectangle 10">
            <a:extLst>
              <a:ext uri="{FF2B5EF4-FFF2-40B4-BE49-F238E27FC236}">
                <a16:creationId xmlns:a16="http://schemas.microsoft.com/office/drawing/2014/main" id="{A801E1F4-76B4-B7A7-B5DD-F2E4AFCB745D}"/>
              </a:ext>
            </a:extLst>
          </p:cNvPr>
          <p:cNvSpPr>
            <a:spLocks noChangeArrowheads="1"/>
          </p:cNvSpPr>
          <p:nvPr/>
        </p:nvSpPr>
        <p:spPr bwMode="auto">
          <a:xfrm>
            <a:off x="764109" y="2579414"/>
            <a:ext cx="49127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sz="1600" b="0" i="0" strike="noStrike" cap="none" normalizeH="0" baseline="0" dirty="0">
                <a:ln>
                  <a:noFill/>
                </a:ln>
                <a:effectLst/>
                <a:latin typeface="+mn-lt"/>
              </a:rPr>
              <a:t>To unlock the full power of Copilot, here is our advice for prompting it:</a:t>
            </a:r>
          </a:p>
          <a:p>
            <a:pPr marL="312738" marR="0" lvl="0" indent="-214313" algn="l" defTabSz="914400" rtl="0" eaLnBrk="0" fontAlgn="base" latinLnBrk="0" hangingPunct="0">
              <a:spcBef>
                <a:spcPct val="0"/>
              </a:spcBef>
              <a:spcAft>
                <a:spcPts val="1200"/>
              </a:spcAft>
              <a:buClrTx/>
              <a:buSzTx/>
              <a:buFont typeface="Arial" panose="020B0604020202020204" pitchFamily="34" charset="0"/>
              <a:buChar char="•"/>
              <a:tabLst/>
            </a:pPr>
            <a:r>
              <a:rPr kumimoji="0" lang="en-US" altLang="en-US" sz="1400" b="0" i="0" strike="noStrike" cap="none" normalizeH="0" baseline="0" dirty="0">
                <a:ln>
                  <a:noFill/>
                </a:ln>
                <a:effectLst/>
                <a:latin typeface="+mn-lt"/>
              </a:rPr>
              <a:t>While in a meeting or call, Copilot only uses information from the meeting or call, and the meeting chat.</a:t>
            </a:r>
          </a:p>
          <a:p>
            <a:pPr marL="312738" marR="0" lvl="0" indent="-214313"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1400" b="0" i="0" strike="noStrike" cap="none" normalizeH="0" baseline="0" dirty="0">
                <a:ln>
                  <a:noFill/>
                </a:ln>
                <a:effectLst/>
                <a:latin typeface="+mn-lt"/>
              </a:rPr>
              <a:t>Copilot does not have access to the participants list. It won’t be able to help with questions like “How many people were in the meeting?”</a:t>
            </a:r>
          </a:p>
          <a:p>
            <a:pPr marL="635000" lvl="1" indent="-222250">
              <a:spcAft>
                <a:spcPts val="1200"/>
              </a:spcAft>
              <a:buFont typeface="Segoe UI" panose="020B0502040204020203" pitchFamily="34" charset="0"/>
              <a:buChar char="–"/>
            </a:pPr>
            <a:r>
              <a:rPr kumimoji="0" lang="en-US" altLang="en-US" sz="1200" b="0" i="0" strike="noStrike" cap="none" normalizeH="0" baseline="0" dirty="0">
                <a:ln>
                  <a:noFill/>
                </a:ln>
                <a:effectLst/>
                <a:latin typeface="+mn-lt"/>
              </a:rPr>
              <a:t>If you are the meeting organizer, use the attendance report to get attendance details.</a:t>
            </a:r>
          </a:p>
          <a:p>
            <a:pPr marL="312738" marR="0" lvl="0" indent="-214313" algn="l" defTabSz="914400" rtl="0" eaLnBrk="0" fontAlgn="base" latinLnBrk="0" hangingPunct="0">
              <a:spcBef>
                <a:spcPct val="0"/>
              </a:spcBef>
              <a:spcAft>
                <a:spcPts val="1200"/>
              </a:spcAft>
              <a:buClrTx/>
              <a:buSzTx/>
              <a:buFont typeface="Arial" panose="020B0604020202020204" pitchFamily="34" charset="0"/>
              <a:buChar char="•"/>
              <a:tabLst/>
            </a:pPr>
            <a:r>
              <a:rPr kumimoji="0" lang="en-US" altLang="en-US" sz="1400" b="0" i="0" strike="noStrike" cap="none" normalizeH="0" baseline="0" dirty="0">
                <a:ln>
                  <a:noFill/>
                </a:ln>
                <a:effectLst/>
                <a:latin typeface="+mn-lt"/>
              </a:rPr>
              <a:t>Copilot’s responses are concise by nature. Copilot will perform best when asked specific questions.</a:t>
            </a:r>
          </a:p>
          <a:p>
            <a:pPr marL="312738" marR="0" lvl="0" indent="-214313" algn="l" defTabSz="914400" rtl="0" eaLnBrk="0" fontAlgn="base" latinLnBrk="0" hangingPunct="0">
              <a:spcBef>
                <a:spcPct val="0"/>
              </a:spcBef>
              <a:spcAft>
                <a:spcPts val="1200"/>
              </a:spcAft>
              <a:buClrTx/>
              <a:buSzTx/>
              <a:buFont typeface="Arial" panose="020B0604020202020204" pitchFamily="34" charset="0"/>
              <a:buChar char="•"/>
              <a:tabLst/>
            </a:pPr>
            <a:r>
              <a:rPr kumimoji="0" lang="en-US" altLang="en-US" sz="1400" b="0" i="0" strike="noStrike" cap="none" normalizeH="0" baseline="0" dirty="0">
                <a:ln>
                  <a:noFill/>
                </a:ln>
                <a:effectLst/>
                <a:latin typeface="+mn-lt"/>
              </a:rPr>
              <a:t>Copilot can format responses for you. Try asking for information as a table or in a bulleted list.</a:t>
            </a:r>
          </a:p>
        </p:txBody>
      </p:sp>
      <p:sp>
        <p:nvSpPr>
          <p:cNvPr id="10" name="Title 3">
            <a:extLst>
              <a:ext uri="{FF2B5EF4-FFF2-40B4-BE49-F238E27FC236}">
                <a16:creationId xmlns:a16="http://schemas.microsoft.com/office/drawing/2014/main" id="{69116CBD-6DD2-1C48-1EC6-3B9F8FCC6E09}"/>
              </a:ext>
            </a:extLst>
          </p:cNvPr>
          <p:cNvSpPr txBox="1">
            <a:spLocks/>
          </p:cNvSpPr>
          <p:nvPr/>
        </p:nvSpPr>
        <p:spPr>
          <a:xfrm>
            <a:off x="6955476" y="1760709"/>
            <a:ext cx="4032566" cy="430887"/>
          </a:xfrm>
          <a:prstGeom prst="rect">
            <a:avLst/>
          </a:prstGeom>
        </p:spPr>
        <p:txBody>
          <a:bodyPr vert="horz" wrap="square" lIns="0" tIns="0" rIns="0" bIns="0" rtlCol="0" anchor="t">
            <a:spAutoFit/>
          </a:bodyPr>
          <a:lstStyle>
            <a:lvl1pPr marR="0" algn="ctr" defTabSz="932742">
              <a:lnSpc>
                <a:spcPct val="115000"/>
              </a:lnSpc>
              <a:spcBef>
                <a:spcPts val="1800"/>
              </a:spcBef>
              <a:spcAft>
                <a:spcPts val="400"/>
              </a:spcAft>
              <a:buNone/>
              <a:defRPr lang="en-US" sz="2800" b="0" i="0" kern="100" cap="none" spc="0" baseline="0">
                <a:ln w="3175">
                  <a:noFill/>
                </a:ln>
                <a:effectLst/>
                <a:latin typeface="+mj-lt"/>
                <a:ea typeface="+mj-ea"/>
                <a:cs typeface="+mj-cs"/>
              </a:defRPr>
            </a:lvl1pPr>
          </a:lstStyle>
          <a:p>
            <a:pPr>
              <a:lnSpc>
                <a:spcPct val="100000"/>
              </a:lnSpc>
            </a:pPr>
            <a:r>
              <a:rPr lang="en-US" dirty="0"/>
              <a:t>Response validation </a:t>
            </a:r>
          </a:p>
        </p:txBody>
      </p:sp>
      <p:sp>
        <p:nvSpPr>
          <p:cNvPr id="17" name="Rectangle 16">
            <a:extLst>
              <a:ext uri="{FF2B5EF4-FFF2-40B4-BE49-F238E27FC236}">
                <a16:creationId xmlns:a16="http://schemas.microsoft.com/office/drawing/2014/main" id="{8A9D772B-B3A0-4332-BA22-17F2FE6932B0}"/>
              </a:ext>
            </a:extLst>
          </p:cNvPr>
          <p:cNvSpPr>
            <a:spLocks noChangeArrowheads="1"/>
          </p:cNvSpPr>
          <p:nvPr/>
        </p:nvSpPr>
        <p:spPr bwMode="auto">
          <a:xfrm>
            <a:off x="6515364" y="2704572"/>
            <a:ext cx="4912791"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sz="1600" dirty="0">
                <a:latin typeface="+mn-lt"/>
              </a:rPr>
              <a:t>AI-generated content may be incorrect. Here are some ways that you can validate and improve Copilot’s responses:</a:t>
            </a:r>
          </a:p>
          <a:p>
            <a:pPr marL="312738" indent="-214313">
              <a:spcAft>
                <a:spcPts val="1200"/>
              </a:spcAft>
              <a:buFont typeface="Arial" panose="020B0604020202020204" pitchFamily="34" charset="0"/>
              <a:buChar char="•"/>
            </a:pPr>
            <a:r>
              <a:rPr lang="en-US" altLang="en-US" sz="1400" dirty="0">
                <a:latin typeface="+mn-lt"/>
              </a:rPr>
              <a:t>Read Copilot’s responses carefully. When in doubt, compare them against the transcript/recording using the provided citations or direct comparison, when available.</a:t>
            </a:r>
          </a:p>
          <a:p>
            <a:pPr marL="312738" indent="-214313">
              <a:spcAft>
                <a:spcPts val="1200"/>
              </a:spcAft>
              <a:buFont typeface="Arial" panose="020B0604020202020204" pitchFamily="34" charset="0"/>
              <a:buChar char="•"/>
            </a:pPr>
            <a:r>
              <a:rPr lang="en-US" altLang="en-US" sz="1400" dirty="0">
                <a:latin typeface="+mn-lt"/>
              </a:rPr>
              <a:t>Use the provided citations to understand what source Copilot is using. This can help identify transcription errors.</a:t>
            </a:r>
          </a:p>
          <a:p>
            <a:pPr marL="312738" indent="-214313">
              <a:spcAft>
                <a:spcPts val="1200"/>
              </a:spcAft>
              <a:buFont typeface="Arial" panose="020B0604020202020204" pitchFamily="34" charset="0"/>
              <a:buChar char="•"/>
            </a:pPr>
            <a:r>
              <a:rPr lang="en-US" altLang="en-US" sz="1400" dirty="0">
                <a:latin typeface="+mn-lt"/>
              </a:rPr>
              <a:t>Rate Copilot’s responses by giving a thumbs-up or thumbs-down to help Microsoft improve.</a:t>
            </a:r>
          </a:p>
        </p:txBody>
      </p:sp>
      <p:sp>
        <p:nvSpPr>
          <p:cNvPr id="5" name="Graphic 8">
            <a:extLst>
              <a:ext uri="{FF2B5EF4-FFF2-40B4-BE49-F238E27FC236}">
                <a16:creationId xmlns:a16="http://schemas.microsoft.com/office/drawing/2014/main" id="{7042B138-5824-9F7B-2C16-93B114E962F0}"/>
              </a:ext>
              <a:ext uri="{C183D7F6-B498-43B3-948B-1728B52AA6E4}">
                <adec:decorative xmlns:adec="http://schemas.microsoft.com/office/drawing/2017/decorative" val="1"/>
              </a:ext>
            </a:extLst>
          </p:cNvPr>
          <p:cNvSpPr>
            <a:spLocks noChangeAspect="1"/>
          </p:cNvSpPr>
          <p:nvPr/>
        </p:nvSpPr>
        <p:spPr>
          <a:xfrm>
            <a:off x="2944811" y="908578"/>
            <a:ext cx="550864" cy="688622"/>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solidFill>
            <a:srgbClr val="0078D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6" name="Graphic 74">
            <a:extLst>
              <a:ext uri="{FF2B5EF4-FFF2-40B4-BE49-F238E27FC236}">
                <a16:creationId xmlns:a16="http://schemas.microsoft.com/office/drawing/2014/main" id="{FA94D63F-6C02-3E91-1B0E-1022F6802192}"/>
              </a:ext>
              <a:ext uri="{C183D7F6-B498-43B3-948B-1728B52AA6E4}">
                <adec:decorative xmlns:adec="http://schemas.microsoft.com/office/drawing/2017/decorative" val="1"/>
              </a:ext>
            </a:extLst>
          </p:cNvPr>
          <p:cNvSpPr>
            <a:spLocks/>
          </p:cNvSpPr>
          <p:nvPr/>
        </p:nvSpPr>
        <p:spPr>
          <a:xfrm>
            <a:off x="8641825" y="937332"/>
            <a:ext cx="659868" cy="659868"/>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solidFill>
            <a:srgbClr val="0078D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3109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1207-1FED-C5B7-0DCB-42A712E5948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D24E3E8-19CC-6CA9-D357-C84C2AEFC8D1}"/>
              </a:ext>
              <a:ext uri="{C183D7F6-B498-43B3-948B-1728B52AA6E4}">
                <adec:decorative xmlns:adec="http://schemas.microsoft.com/office/drawing/2017/decorative" val="1"/>
              </a:ext>
            </a:extLst>
          </p:cNvPr>
          <p:cNvSpPr/>
          <p:nvPr/>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FE278FD7-20D7-3272-1051-46ED75D452DE}"/>
              </a:ext>
              <a:ext uri="{C183D7F6-B498-43B3-948B-1728B52AA6E4}">
                <adec:decorative xmlns:adec="http://schemas.microsoft.com/office/drawing/2017/decorative" val="1"/>
              </a:ext>
            </a:extLst>
          </p:cNvPr>
          <p:cNvSpPr>
            <a:spLocks/>
          </p:cNvSpPr>
          <p:nvPr/>
        </p:nvSpPr>
        <p:spPr bwMode="auto">
          <a:xfrm>
            <a:off x="4646610" y="899410"/>
            <a:ext cx="6940578" cy="5059180"/>
          </a:xfrm>
          <a:prstGeom prst="roundRect">
            <a:avLst>
              <a:gd name="adj" fmla="val 2626"/>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32" name="Picture 31">
            <a:extLst>
              <a:ext uri="{FF2B5EF4-FFF2-40B4-BE49-F238E27FC236}">
                <a16:creationId xmlns:a16="http://schemas.microsoft.com/office/drawing/2014/main" id="{01481C84-FD83-C51E-AC4F-A2EF57DEA454}"/>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a:ext>
            </a:extLst>
          </a:blip>
          <a:srcRect l="6493" r="62070" b="5689"/>
          <a:stretch>
            <a:fillRect/>
          </a:stretch>
        </p:blipFill>
        <p:spPr>
          <a:xfrm>
            <a:off x="0" y="0"/>
            <a:ext cx="4063997"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33" name="Freeform: Shape 32">
            <a:extLst>
              <a:ext uri="{FF2B5EF4-FFF2-40B4-BE49-F238E27FC236}">
                <a16:creationId xmlns:a16="http://schemas.microsoft.com/office/drawing/2014/main" id="{7AC35523-2C70-9F1B-896B-663D99DC1D01}"/>
              </a:ext>
              <a:ext uri="{C183D7F6-B498-43B3-948B-1728B52AA6E4}">
                <adec:decorative xmlns:adec="http://schemas.microsoft.com/office/drawing/2017/decorative" val="1"/>
              </a:ext>
            </a:extLst>
          </p:cNvPr>
          <p:cNvSpPr>
            <a:spLocks/>
          </p:cNvSpPr>
          <p:nvPr/>
        </p:nvSpPr>
        <p:spPr bwMode="auto">
          <a:xfrm>
            <a:off x="-1" y="0"/>
            <a:ext cx="4063999"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gradFill flip="none" rotWithShape="1">
            <a:gsLst>
              <a:gs pos="40000">
                <a:srgbClr val="DDF6FF">
                  <a:alpha val="85000"/>
                </a:srgbClr>
              </a:gs>
              <a:gs pos="0">
                <a:schemeClr val="bg1">
                  <a:alpha val="75000"/>
                </a:schemeClr>
              </a:gs>
            </a:gsLst>
            <a:lin ang="16200000" scaled="1"/>
            <a:tileRect/>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Sans Display"/>
              <a:cs typeface="Segoe UI" pitchFamily="34" charset="0"/>
            </a:endParaRPr>
          </a:p>
        </p:txBody>
      </p:sp>
      <p:sp>
        <p:nvSpPr>
          <p:cNvPr id="56" name="Rectangle 55">
            <a:extLst>
              <a:ext uri="{FF2B5EF4-FFF2-40B4-BE49-F238E27FC236}">
                <a16:creationId xmlns:a16="http://schemas.microsoft.com/office/drawing/2014/main" id="{AF3AFF8C-4BF4-A4E4-9875-8EC5A62905BE}"/>
              </a:ext>
              <a:ext uri="{C183D7F6-B498-43B3-948B-1728B52AA6E4}">
                <adec:decorative xmlns:adec="http://schemas.microsoft.com/office/drawing/2017/decorative" val="1"/>
              </a:ext>
            </a:extLst>
          </p:cNvPr>
          <p:cNvSpPr>
            <a:spLocks/>
          </p:cNvSpPr>
          <p:nvPr/>
        </p:nvSpPr>
        <p:spPr bwMode="auto">
          <a:xfrm>
            <a:off x="1" y="1591056"/>
            <a:ext cx="4063996" cy="3675888"/>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sz="2400">
              <a:solidFill>
                <a:schemeClr val="tx1"/>
              </a:solidFill>
            </a:endParaRPr>
          </a:p>
        </p:txBody>
      </p:sp>
      <p:cxnSp>
        <p:nvCxnSpPr>
          <p:cNvPr id="41" name="Straight Connector 40">
            <a:extLst>
              <a:ext uri="{FF2B5EF4-FFF2-40B4-BE49-F238E27FC236}">
                <a16:creationId xmlns:a16="http://schemas.microsoft.com/office/drawing/2014/main" id="{925F3194-42CC-B389-0896-B8A2D0354D08}"/>
              </a:ext>
              <a:ext uri="{C183D7F6-B498-43B3-948B-1728B52AA6E4}">
                <adec:decorative xmlns:adec="http://schemas.microsoft.com/office/drawing/2017/decorative" val="1"/>
              </a:ext>
            </a:extLst>
          </p:cNvPr>
          <p:cNvCxnSpPr>
            <a:cxnSpLocks/>
          </p:cNvCxnSpPr>
          <p:nvPr/>
        </p:nvCxnSpPr>
        <p:spPr>
          <a:xfrm>
            <a:off x="4063998" y="0"/>
            <a:ext cx="0" cy="6858000"/>
          </a:xfrm>
          <a:prstGeom prst="line">
            <a:avLst/>
          </a:prstGeom>
          <a:ln w="28575">
            <a:gradFill>
              <a:gsLst>
                <a:gs pos="0">
                  <a:schemeClr val="tx2">
                    <a:lumMod val="50000"/>
                    <a:lumOff val="50000"/>
                  </a:schemeClr>
                </a:gs>
                <a:gs pos="100000">
                  <a:schemeClr val="accent3">
                    <a:lumMod val="60000"/>
                    <a:lumOff val="40000"/>
                  </a:scheme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7B9C8ACC-2900-97DA-3FB9-CA70411F4516}"/>
              </a:ext>
            </a:extLst>
          </p:cNvPr>
          <p:cNvSpPr>
            <a:spLocks noGrp="1"/>
          </p:cNvSpPr>
          <p:nvPr>
            <p:ph type="title"/>
          </p:nvPr>
        </p:nvSpPr>
        <p:spPr>
          <a:xfrm>
            <a:off x="571500" y="3443339"/>
            <a:ext cx="3267234" cy="1107996"/>
          </a:xfrm>
        </p:spPr>
        <p:txBody>
          <a:bodyPr wrap="square">
            <a:spAutoFit/>
          </a:bodyPr>
          <a:lstStyle/>
          <a:p>
            <a:r>
              <a:rPr lang="en-US" sz="3600" dirty="0">
                <a:ea typeface="+mj-ea"/>
                <a:cs typeface="+mj-cs"/>
              </a:rPr>
              <a:t>Support articles</a:t>
            </a:r>
          </a:p>
        </p:txBody>
      </p:sp>
      <p:sp>
        <p:nvSpPr>
          <p:cNvPr id="2" name="Text Placeholder 4">
            <a:extLst>
              <a:ext uri="{FF2B5EF4-FFF2-40B4-BE49-F238E27FC236}">
                <a16:creationId xmlns:a16="http://schemas.microsoft.com/office/drawing/2014/main" id="{EEE6C3F9-3EBC-B644-5E60-98C3294D2690}"/>
              </a:ext>
            </a:extLst>
          </p:cNvPr>
          <p:cNvSpPr txBox="1">
            <a:spLocks/>
          </p:cNvSpPr>
          <p:nvPr/>
        </p:nvSpPr>
        <p:spPr>
          <a:xfrm>
            <a:off x="4861560" y="1135536"/>
            <a:ext cx="6510678" cy="2808461"/>
          </a:xfrm>
          <a:prstGeom prst="rect">
            <a:avLst/>
          </a:prstGeom>
        </p:spPr>
        <p:txBody>
          <a:bodyPr wrap="square" lIns="0" tIns="0" rIns="0" bIns="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575" indent="-282575">
              <a:spcBef>
                <a:spcPts val="0"/>
              </a:spcBef>
              <a:spcAft>
                <a:spcPts val="900"/>
              </a:spcAft>
              <a:buSzPct val="100000"/>
            </a:pPr>
            <a:r>
              <a:rPr lang="en-US" sz="2000" kern="100" dirty="0">
                <a:cs typeface="+mn-cs"/>
              </a:rPr>
              <a:t>Copilot for Teams meetings support:  </a:t>
            </a:r>
          </a:p>
          <a:p>
            <a:pPr marL="787400" lvl="1" indent="-336550">
              <a:spcBef>
                <a:spcPts val="0"/>
              </a:spcBef>
              <a:spcAft>
                <a:spcPts val="1800"/>
              </a:spcAft>
              <a:buClr>
                <a:schemeClr val="tx1"/>
              </a:buClr>
              <a:buSzPct val="100000"/>
              <a:buFont typeface="Segoe UI" panose="020B0502040204020203" pitchFamily="34" charset="0"/>
              <a:buChar char="–"/>
            </a:pPr>
            <a:r>
              <a:rPr lang="en-US" sz="2000" u="sng" kern="100" dirty="0">
                <a:solidFill>
                  <a:srgbClr val="0078D4"/>
                </a:solidFill>
                <a:hlinkClick r:id="rId3">
                  <a:extLst>
                    <a:ext uri="{A12FA001-AC4F-418D-AE19-62706E023703}">
                      <ahyp:hlinkClr xmlns:ahyp="http://schemas.microsoft.com/office/drawing/2018/hyperlinkcolor" val="tx"/>
                    </a:ext>
                  </a:extLst>
                </a:hlinkClick>
              </a:rPr>
              <a:t>Get started with Copilot in Microsoft Teams meetings – Microsoft Support</a:t>
            </a:r>
            <a:endParaRPr lang="en-US" sz="2000" kern="100" dirty="0">
              <a:solidFill>
                <a:srgbClr val="0078D4"/>
              </a:solidFill>
            </a:endParaRPr>
          </a:p>
          <a:p>
            <a:pPr marL="800100" lvl="1" indent="-342900">
              <a:spcBef>
                <a:spcPts val="0"/>
              </a:spcBef>
              <a:spcAft>
                <a:spcPts val="2400"/>
              </a:spcAft>
              <a:buClr>
                <a:schemeClr val="tx1"/>
              </a:buClr>
              <a:buSzPct val="100000"/>
              <a:buFont typeface="Segoe UI" panose="020B0502040204020203" pitchFamily="34" charset="0"/>
              <a:buChar char="–"/>
            </a:pPr>
            <a:r>
              <a:rPr lang="en-US" sz="2000" u="sng" kern="100" dirty="0">
                <a:solidFill>
                  <a:srgbClr val="0078D4"/>
                </a:solidFill>
                <a:hlinkClick r:id="rId4">
                  <a:extLst>
                    <a:ext uri="{A12FA001-AC4F-418D-AE19-62706E023703}">
                      <ahyp:hlinkClr xmlns:ahyp="http://schemas.microsoft.com/office/drawing/2018/hyperlinkcolor" val="tx"/>
                    </a:ext>
                  </a:extLst>
                </a:hlinkClick>
              </a:rPr>
              <a:t>Use Copilot without recording a Teams meeting – Microsoft Support</a:t>
            </a:r>
            <a:endParaRPr lang="en-US" sz="2000" kern="100" dirty="0">
              <a:solidFill>
                <a:srgbClr val="0078D4"/>
              </a:solidFill>
            </a:endParaRPr>
          </a:p>
          <a:p>
            <a:pPr marL="282575" indent="-282575">
              <a:spcBef>
                <a:spcPts val="0"/>
              </a:spcBef>
              <a:spcAft>
                <a:spcPts val="900"/>
              </a:spcAft>
              <a:buClr>
                <a:schemeClr val="tx1"/>
              </a:buClr>
              <a:buSzPct val="100000"/>
            </a:pPr>
            <a:r>
              <a:rPr lang="en-US" sz="2000" kern="100" dirty="0">
                <a:solidFill>
                  <a:srgbClr val="0078D4"/>
                </a:solidFill>
                <a:cs typeface="+mn-cs"/>
                <a:hlinkClick r:id="rId5">
                  <a:extLst>
                    <a:ext uri="{A12FA001-AC4F-418D-AE19-62706E023703}">
                      <ahyp:hlinkClr xmlns:ahyp="http://schemas.microsoft.com/office/drawing/2018/hyperlinkcolor" val="tx"/>
                    </a:ext>
                  </a:extLst>
                </a:hlinkClick>
              </a:rPr>
              <a:t>Frequently asked questions about Copilot in Microsoft Teams – Microsoft Support</a:t>
            </a:r>
            <a:endParaRPr lang="en-US" sz="2000" kern="100" dirty="0">
              <a:solidFill>
                <a:srgbClr val="0078D4"/>
              </a:solidFill>
              <a:cs typeface="+mn-cs"/>
            </a:endParaRPr>
          </a:p>
        </p:txBody>
      </p:sp>
      <p:sp>
        <p:nvSpPr>
          <p:cNvPr id="4" name="Graphic 18">
            <a:extLst>
              <a:ext uri="{FF2B5EF4-FFF2-40B4-BE49-F238E27FC236}">
                <a16:creationId xmlns:a16="http://schemas.microsoft.com/office/drawing/2014/main" id="{84E529CC-A4F5-ABC5-8C75-62D133E8ADCF}"/>
              </a:ext>
              <a:ext uri="{C183D7F6-B498-43B3-948B-1728B52AA6E4}">
                <adec:decorative xmlns:adec="http://schemas.microsoft.com/office/drawing/2017/decorative" val="1"/>
              </a:ext>
            </a:extLst>
          </p:cNvPr>
          <p:cNvSpPr>
            <a:spLocks noChangeAspect="1"/>
          </p:cNvSpPr>
          <p:nvPr/>
        </p:nvSpPr>
        <p:spPr>
          <a:xfrm>
            <a:off x="571500" y="2407696"/>
            <a:ext cx="640080" cy="775853"/>
          </a:xfrm>
          <a:custGeom>
            <a:avLst/>
            <a:gdLst>
              <a:gd name="connsiteX0" fmla="*/ 103892 w 262048"/>
              <a:gd name="connsiteY0" fmla="*/ 104940 h 317634"/>
              <a:gd name="connsiteX1" fmla="*/ 121368 w 262048"/>
              <a:gd name="connsiteY1" fmla="*/ 69530 h 317634"/>
              <a:gd name="connsiteX2" fmla="*/ 140682 w 262048"/>
              <a:gd name="connsiteY2" fmla="*/ 69530 h 317634"/>
              <a:gd name="connsiteX3" fmla="*/ 158158 w 262048"/>
              <a:gd name="connsiteY3" fmla="*/ 104940 h 317634"/>
              <a:gd name="connsiteX4" fmla="*/ 197235 w 262048"/>
              <a:gd name="connsiteY4" fmla="*/ 110618 h 317634"/>
              <a:gd name="connsiteX5" fmla="*/ 203203 w 262048"/>
              <a:gd name="connsiteY5" fmla="*/ 128986 h 317634"/>
              <a:gd name="connsiteX6" fmla="*/ 174926 w 262048"/>
              <a:gd name="connsiteY6" fmla="*/ 156549 h 317634"/>
              <a:gd name="connsiteX7" fmla="*/ 181603 w 262048"/>
              <a:gd name="connsiteY7" fmla="*/ 195469 h 317634"/>
              <a:gd name="connsiteX8" fmla="*/ 165977 w 262048"/>
              <a:gd name="connsiteY8" fmla="*/ 206821 h 317634"/>
              <a:gd name="connsiteX9" fmla="*/ 131024 w 262048"/>
              <a:gd name="connsiteY9" fmla="*/ 188446 h 317634"/>
              <a:gd name="connsiteX10" fmla="*/ 96073 w 262048"/>
              <a:gd name="connsiteY10" fmla="*/ 206821 h 317634"/>
              <a:gd name="connsiteX11" fmla="*/ 80447 w 262048"/>
              <a:gd name="connsiteY11" fmla="*/ 195469 h 317634"/>
              <a:gd name="connsiteX12" fmla="*/ 87122 w 262048"/>
              <a:gd name="connsiteY12" fmla="*/ 156549 h 317634"/>
              <a:gd name="connsiteX13" fmla="*/ 58846 w 262048"/>
              <a:gd name="connsiteY13" fmla="*/ 128986 h 317634"/>
              <a:gd name="connsiteX14" fmla="*/ 64815 w 262048"/>
              <a:gd name="connsiteY14" fmla="*/ 110618 h 317634"/>
              <a:gd name="connsiteX15" fmla="*/ 103892 w 262048"/>
              <a:gd name="connsiteY15" fmla="*/ 104940 h 317634"/>
              <a:gd name="connsiteX16" fmla="*/ 120701 w 262048"/>
              <a:gd name="connsiteY16" fmla="*/ 119549 h 317634"/>
              <a:gd name="connsiteX17" fmla="*/ 112592 w 262048"/>
              <a:gd name="connsiteY17" fmla="*/ 125440 h 317634"/>
              <a:gd name="connsiteX18" fmla="*/ 89506 w 262048"/>
              <a:gd name="connsiteY18" fmla="*/ 128794 h 317634"/>
              <a:gd name="connsiteX19" fmla="*/ 106211 w 262048"/>
              <a:gd name="connsiteY19" fmla="*/ 145078 h 317634"/>
              <a:gd name="connsiteX20" fmla="*/ 109307 w 262048"/>
              <a:gd name="connsiteY20" fmla="*/ 154610 h 317634"/>
              <a:gd name="connsiteX21" fmla="*/ 105364 w 262048"/>
              <a:gd name="connsiteY21" fmla="*/ 177604 h 317634"/>
              <a:gd name="connsiteX22" fmla="*/ 126013 w 262048"/>
              <a:gd name="connsiteY22" fmla="*/ 166747 h 317634"/>
              <a:gd name="connsiteX23" fmla="*/ 136036 w 262048"/>
              <a:gd name="connsiteY23" fmla="*/ 166747 h 317634"/>
              <a:gd name="connsiteX24" fmla="*/ 156684 w 262048"/>
              <a:gd name="connsiteY24" fmla="*/ 177604 h 317634"/>
              <a:gd name="connsiteX25" fmla="*/ 152741 w 262048"/>
              <a:gd name="connsiteY25" fmla="*/ 154610 h 317634"/>
              <a:gd name="connsiteX26" fmla="*/ 155838 w 262048"/>
              <a:gd name="connsiteY26" fmla="*/ 145078 h 317634"/>
              <a:gd name="connsiteX27" fmla="*/ 172544 w 262048"/>
              <a:gd name="connsiteY27" fmla="*/ 128794 h 317634"/>
              <a:gd name="connsiteX28" fmla="*/ 149458 w 262048"/>
              <a:gd name="connsiteY28" fmla="*/ 125440 h 317634"/>
              <a:gd name="connsiteX29" fmla="*/ 141349 w 262048"/>
              <a:gd name="connsiteY29" fmla="*/ 119549 h 317634"/>
              <a:gd name="connsiteX30" fmla="*/ 131024 w 262048"/>
              <a:gd name="connsiteY30" fmla="*/ 98630 h 317634"/>
              <a:gd name="connsiteX31" fmla="*/ 120701 w 262048"/>
              <a:gd name="connsiteY31" fmla="*/ 119549 h 317634"/>
              <a:gd name="connsiteX32" fmla="*/ 39704 w 262048"/>
              <a:gd name="connsiteY32" fmla="*/ 0 h 317634"/>
              <a:gd name="connsiteX33" fmla="*/ 0 w 262048"/>
              <a:gd name="connsiteY33" fmla="*/ 39704 h 317634"/>
              <a:gd name="connsiteX34" fmla="*/ 0 w 262048"/>
              <a:gd name="connsiteY34" fmla="*/ 277930 h 317634"/>
              <a:gd name="connsiteX35" fmla="*/ 39704 w 262048"/>
              <a:gd name="connsiteY35" fmla="*/ 317634 h 317634"/>
              <a:gd name="connsiteX36" fmla="*/ 250137 w 262048"/>
              <a:gd name="connsiteY36" fmla="*/ 317634 h 317634"/>
              <a:gd name="connsiteX37" fmla="*/ 262048 w 262048"/>
              <a:gd name="connsiteY37" fmla="*/ 305723 h 317634"/>
              <a:gd name="connsiteX38" fmla="*/ 250137 w 262048"/>
              <a:gd name="connsiteY38" fmla="*/ 293812 h 317634"/>
              <a:gd name="connsiteX39" fmla="*/ 39704 w 262048"/>
              <a:gd name="connsiteY39" fmla="*/ 293812 h 317634"/>
              <a:gd name="connsiteX40" fmla="*/ 23823 w 262048"/>
              <a:gd name="connsiteY40" fmla="*/ 277930 h 317634"/>
              <a:gd name="connsiteX41" fmla="*/ 250137 w 262048"/>
              <a:gd name="connsiteY41" fmla="*/ 277930 h 317634"/>
              <a:gd name="connsiteX42" fmla="*/ 262048 w 262048"/>
              <a:gd name="connsiteY42" fmla="*/ 266019 h 317634"/>
              <a:gd name="connsiteX43" fmla="*/ 262048 w 262048"/>
              <a:gd name="connsiteY43" fmla="*/ 39704 h 317634"/>
              <a:gd name="connsiteX44" fmla="*/ 222344 w 262048"/>
              <a:gd name="connsiteY44" fmla="*/ 0 h 317634"/>
              <a:gd name="connsiteX45" fmla="*/ 39704 w 262048"/>
              <a:gd name="connsiteY45" fmla="*/ 0 h 317634"/>
              <a:gd name="connsiteX46" fmla="*/ 238226 w 262048"/>
              <a:gd name="connsiteY46" fmla="*/ 254107 h 317634"/>
              <a:gd name="connsiteX47" fmla="*/ 23823 w 262048"/>
              <a:gd name="connsiteY47" fmla="*/ 254107 h 317634"/>
              <a:gd name="connsiteX48" fmla="*/ 23823 w 262048"/>
              <a:gd name="connsiteY48" fmla="*/ 39704 h 317634"/>
              <a:gd name="connsiteX49" fmla="*/ 39704 w 262048"/>
              <a:gd name="connsiteY49" fmla="*/ 23823 h 317634"/>
              <a:gd name="connsiteX50" fmla="*/ 222344 w 262048"/>
              <a:gd name="connsiteY50" fmla="*/ 23823 h 317634"/>
              <a:gd name="connsiteX51" fmla="*/ 238226 w 262048"/>
              <a:gd name="connsiteY51" fmla="*/ 39704 h 317634"/>
              <a:gd name="connsiteX52" fmla="*/ 238226 w 262048"/>
              <a:gd name="connsiteY52" fmla="*/ 254107 h 3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048" h="317634">
                <a:moveTo>
                  <a:pt x="103892" y="104940"/>
                </a:moveTo>
                <a:lnTo>
                  <a:pt x="121368" y="69530"/>
                </a:lnTo>
                <a:cubicBezTo>
                  <a:pt x="125318" y="61526"/>
                  <a:pt x="136732" y="61526"/>
                  <a:pt x="140682" y="69530"/>
                </a:cubicBezTo>
                <a:lnTo>
                  <a:pt x="158158" y="104940"/>
                </a:lnTo>
                <a:lnTo>
                  <a:pt x="197235" y="110618"/>
                </a:lnTo>
                <a:cubicBezTo>
                  <a:pt x="206068" y="111902"/>
                  <a:pt x="209594" y="122757"/>
                  <a:pt x="203203" y="128986"/>
                </a:cubicBezTo>
                <a:lnTo>
                  <a:pt x="174926" y="156549"/>
                </a:lnTo>
                <a:lnTo>
                  <a:pt x="181603" y="195469"/>
                </a:lnTo>
                <a:cubicBezTo>
                  <a:pt x="183111" y="204266"/>
                  <a:pt x="173876" y="210976"/>
                  <a:pt x="165977" y="206821"/>
                </a:cubicBezTo>
                <a:lnTo>
                  <a:pt x="131024" y="188446"/>
                </a:lnTo>
                <a:lnTo>
                  <a:pt x="96073" y="206821"/>
                </a:lnTo>
                <a:cubicBezTo>
                  <a:pt x="88172" y="210976"/>
                  <a:pt x="78938" y="204266"/>
                  <a:pt x="80447" y="195469"/>
                </a:cubicBezTo>
                <a:lnTo>
                  <a:pt x="87122" y="156549"/>
                </a:lnTo>
                <a:lnTo>
                  <a:pt x="58846" y="128986"/>
                </a:lnTo>
                <a:cubicBezTo>
                  <a:pt x="52454" y="122757"/>
                  <a:pt x="55981" y="111902"/>
                  <a:pt x="64815" y="110618"/>
                </a:cubicBezTo>
                <a:lnTo>
                  <a:pt x="103892" y="104940"/>
                </a:lnTo>
                <a:close/>
                <a:moveTo>
                  <a:pt x="120701" y="119549"/>
                </a:moveTo>
                <a:cubicBezTo>
                  <a:pt x="119132" y="122728"/>
                  <a:pt x="116100" y="124931"/>
                  <a:pt x="112592" y="125440"/>
                </a:cubicBezTo>
                <a:lnTo>
                  <a:pt x="89506" y="128794"/>
                </a:lnTo>
                <a:lnTo>
                  <a:pt x="106211" y="145078"/>
                </a:lnTo>
                <a:cubicBezTo>
                  <a:pt x="108748" y="147552"/>
                  <a:pt x="109908" y="151118"/>
                  <a:pt x="109307" y="154610"/>
                </a:cubicBezTo>
                <a:lnTo>
                  <a:pt x="105364" y="177604"/>
                </a:lnTo>
                <a:lnTo>
                  <a:pt x="126013" y="166747"/>
                </a:lnTo>
                <a:cubicBezTo>
                  <a:pt x="129150" y="165098"/>
                  <a:pt x="132898" y="165098"/>
                  <a:pt x="136036" y="166747"/>
                </a:cubicBezTo>
                <a:lnTo>
                  <a:pt x="156684" y="177604"/>
                </a:lnTo>
                <a:lnTo>
                  <a:pt x="152741" y="154610"/>
                </a:lnTo>
                <a:cubicBezTo>
                  <a:pt x="152142" y="151118"/>
                  <a:pt x="153300" y="147552"/>
                  <a:pt x="155838" y="145078"/>
                </a:cubicBezTo>
                <a:lnTo>
                  <a:pt x="172544" y="128794"/>
                </a:lnTo>
                <a:lnTo>
                  <a:pt x="149458" y="125440"/>
                </a:lnTo>
                <a:cubicBezTo>
                  <a:pt x="145950" y="124931"/>
                  <a:pt x="142918" y="122728"/>
                  <a:pt x="141349" y="119549"/>
                </a:cubicBezTo>
                <a:lnTo>
                  <a:pt x="131024" y="98630"/>
                </a:lnTo>
                <a:lnTo>
                  <a:pt x="120701" y="119549"/>
                </a:lnTo>
                <a:close/>
                <a:moveTo>
                  <a:pt x="39704" y="0"/>
                </a:moveTo>
                <a:cubicBezTo>
                  <a:pt x="17776" y="0"/>
                  <a:pt x="0" y="17776"/>
                  <a:pt x="0" y="39704"/>
                </a:cubicBezTo>
                <a:lnTo>
                  <a:pt x="0" y="277930"/>
                </a:lnTo>
                <a:cubicBezTo>
                  <a:pt x="0" y="299858"/>
                  <a:pt x="17776" y="317634"/>
                  <a:pt x="39704" y="317634"/>
                </a:cubicBezTo>
                <a:lnTo>
                  <a:pt x="250137" y="317634"/>
                </a:lnTo>
                <a:cubicBezTo>
                  <a:pt x="256715" y="317634"/>
                  <a:pt x="262048" y="312301"/>
                  <a:pt x="262048" y="305723"/>
                </a:cubicBezTo>
                <a:cubicBezTo>
                  <a:pt x="262048" y="299145"/>
                  <a:pt x="256715" y="293812"/>
                  <a:pt x="250137" y="293812"/>
                </a:cubicBezTo>
                <a:lnTo>
                  <a:pt x="39704" y="293812"/>
                </a:lnTo>
                <a:cubicBezTo>
                  <a:pt x="30933" y="293812"/>
                  <a:pt x="23823" y="286701"/>
                  <a:pt x="23823" y="277930"/>
                </a:cubicBezTo>
                <a:lnTo>
                  <a:pt x="250137" y="277930"/>
                </a:lnTo>
                <a:cubicBezTo>
                  <a:pt x="256715" y="277930"/>
                  <a:pt x="262048" y="272597"/>
                  <a:pt x="262048" y="266019"/>
                </a:cubicBezTo>
                <a:lnTo>
                  <a:pt x="262048" y="39704"/>
                </a:lnTo>
                <a:cubicBezTo>
                  <a:pt x="262048" y="17776"/>
                  <a:pt x="244272" y="0"/>
                  <a:pt x="222344" y="0"/>
                </a:cubicBezTo>
                <a:lnTo>
                  <a:pt x="39704" y="0"/>
                </a:lnTo>
                <a:close/>
                <a:moveTo>
                  <a:pt x="238226" y="254107"/>
                </a:moveTo>
                <a:lnTo>
                  <a:pt x="23823" y="254107"/>
                </a:lnTo>
                <a:lnTo>
                  <a:pt x="23823" y="39704"/>
                </a:lnTo>
                <a:cubicBezTo>
                  <a:pt x="23823" y="30933"/>
                  <a:pt x="30933" y="23823"/>
                  <a:pt x="39704" y="23823"/>
                </a:cubicBezTo>
                <a:lnTo>
                  <a:pt x="222344" y="23823"/>
                </a:lnTo>
                <a:cubicBezTo>
                  <a:pt x="231115" y="23823"/>
                  <a:pt x="238226" y="30933"/>
                  <a:pt x="238226" y="39704"/>
                </a:cubicBezTo>
                <a:lnTo>
                  <a:pt x="238226" y="254107"/>
                </a:lnTo>
                <a:close/>
              </a:path>
            </a:pathLst>
          </a:custGeom>
          <a:solidFill>
            <a:srgbClr val="0078D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dirty="0">
              <a:solidFill>
                <a:srgbClr val="000000"/>
              </a:solidFill>
              <a:latin typeface="Segoe UI"/>
            </a:endParaRPr>
          </a:p>
        </p:txBody>
      </p:sp>
    </p:spTree>
    <p:extLst>
      <p:ext uri="{BB962C8B-B14F-4D97-AF65-F5344CB8AC3E}">
        <p14:creationId xmlns:p14="http://schemas.microsoft.com/office/powerpoint/2010/main" val="14987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6.25E-7 -3.7037E-7 L 6.25E-7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42" presetClass="path" presetSubtype="0" decel="100000" fill="hold" grpId="1" nodeType="withEffect">
                                  <p:stCondLst>
                                    <p:cond delay="0"/>
                                  </p:stCondLst>
                                  <p:childTnLst>
                                    <p:animMotion origin="layout" path="M 6.25E-7 -3.7037E-7 L 6.25E-7 0.03542 " pathEditMode="relative" rAng="0" ptsTypes="AA">
                                      <p:cBhvr>
                                        <p:cTn id="14" dur="700" spd="-100000" fill="hold"/>
                                        <p:tgtEl>
                                          <p:spTgt spid="5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0"/>
                                  </p:stCondLst>
                                  <p:childTnLst>
                                    <p:animMotion origin="layout" path="M 6.25E-7 -3.7037E-7 L 6.25E-7 0.03542 " pathEditMode="relative" rAng="0" ptsTypes="AA">
                                      <p:cBhvr>
                                        <p:cTn id="19" dur="700" spd="-100000" fill="hold"/>
                                        <p:tgtEl>
                                          <p:spTgt spid="2"/>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0"/>
                                  </p:stCondLst>
                                  <p:childTnLst>
                                    <p:animMotion origin="layout" path="M 6.25E-7 -3.7037E-7 L 6.25E-7 0.03542 " pathEditMode="relative" rAng="0" ptsTypes="AA">
                                      <p:cBhvr>
                                        <p:cTn id="2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6" grpId="0" animBg="1"/>
      <p:bldP spid="56" grpId="1" animBg="1"/>
      <p:bldP spid="5" grpId="0"/>
      <p:bldP spid="5" grpId="1"/>
      <p:bldP spid="2" grpId="0"/>
      <p:bldP spid="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9538A06-4886-A049-607D-BEA212987153}"/>
              </a:ext>
              <a:ext uri="{C183D7F6-B498-43B3-948B-1728B52AA6E4}">
                <adec:decorative xmlns:adec="http://schemas.microsoft.com/office/drawing/2017/decorative" val="1"/>
              </a:ext>
            </a:extLst>
          </p:cNvPr>
          <p:cNvSpPr>
            <a:spLocks/>
          </p:cNvSpPr>
          <p:nvPr/>
        </p:nvSpPr>
        <p:spPr bwMode="auto">
          <a:xfrm>
            <a:off x="584199" y="1699866"/>
            <a:ext cx="5048250" cy="4575521"/>
          </a:xfrm>
          <a:prstGeom prst="roundRect">
            <a:avLst>
              <a:gd name="adj" fmla="val 3267"/>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1" name="Rectangle: Rounded Corners 20">
            <a:extLst>
              <a:ext uri="{FF2B5EF4-FFF2-40B4-BE49-F238E27FC236}">
                <a16:creationId xmlns:a16="http://schemas.microsoft.com/office/drawing/2014/main" id="{2DDE82BC-B015-E6AE-7923-1EE9AA2F0BC0}"/>
              </a:ext>
              <a:ext uri="{C183D7F6-B498-43B3-948B-1728B52AA6E4}">
                <adec:decorative xmlns:adec="http://schemas.microsoft.com/office/drawing/2017/decorative" val="1"/>
              </a:ext>
            </a:extLst>
          </p:cNvPr>
          <p:cNvSpPr>
            <a:spLocks/>
          </p:cNvSpPr>
          <p:nvPr/>
        </p:nvSpPr>
        <p:spPr bwMode="auto">
          <a:xfrm>
            <a:off x="6546848" y="1699866"/>
            <a:ext cx="5048250" cy="2150601"/>
          </a:xfrm>
          <a:prstGeom prst="roundRect">
            <a:avLst>
              <a:gd name="adj" fmla="val 7213"/>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8" name="Rectangle: Rounded Corners 37">
            <a:extLst>
              <a:ext uri="{FF2B5EF4-FFF2-40B4-BE49-F238E27FC236}">
                <a16:creationId xmlns:a16="http://schemas.microsoft.com/office/drawing/2014/main" id="{67A1062E-DA6E-107D-BAAA-D36BAC9EDEE1}"/>
              </a:ext>
              <a:ext uri="{C183D7F6-B498-43B3-948B-1728B52AA6E4}">
                <adec:decorative xmlns:adec="http://schemas.microsoft.com/office/drawing/2017/decorative" val="1"/>
              </a:ext>
            </a:extLst>
          </p:cNvPr>
          <p:cNvSpPr>
            <a:spLocks/>
          </p:cNvSpPr>
          <p:nvPr/>
        </p:nvSpPr>
        <p:spPr bwMode="auto">
          <a:xfrm>
            <a:off x="6546848" y="4124786"/>
            <a:ext cx="5048250" cy="2150601"/>
          </a:xfrm>
          <a:prstGeom prst="roundRect">
            <a:avLst>
              <a:gd name="adj" fmla="val 7213"/>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1">
            <a:extLst>
              <a:ext uri="{FF2B5EF4-FFF2-40B4-BE49-F238E27FC236}">
                <a16:creationId xmlns:a16="http://schemas.microsoft.com/office/drawing/2014/main" id="{5F9DE23A-0AB6-035B-1A45-063B03C80944}"/>
              </a:ext>
            </a:extLst>
          </p:cNvPr>
          <p:cNvSpPr txBox="1">
            <a:spLocks noGrp="1"/>
          </p:cNvSpPr>
          <p:nvPr>
            <p:ph type="title"/>
          </p:nvPr>
        </p:nvSpPr>
        <p:spPr>
          <a:xfrm>
            <a:off x="584199" y="711590"/>
            <a:ext cx="11010900" cy="59093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600" b="0" kern="1200" cap="none" spc="0" baseline="0">
                <a:ln w="3175">
                  <a:noFill/>
                </a:ln>
                <a:solidFill>
                  <a:srgbClr val="000000"/>
                </a:solidFill>
                <a:effectLst/>
                <a:latin typeface="+mj-lt"/>
                <a:ea typeface="+mj-ea"/>
                <a:cs typeface="+mj-cs"/>
              </a:defRPr>
            </a:lvl1pPr>
          </a:lstStyle>
          <a:p>
            <a:pPr lvl="0" algn="ctr"/>
            <a:r>
              <a:rPr lang="en-US" noProof="0" dirty="0"/>
              <a:t>Skilling experiences</a:t>
            </a:r>
          </a:p>
        </p:txBody>
      </p:sp>
      <p:sp>
        <p:nvSpPr>
          <p:cNvPr id="2" name="Title 1">
            <a:extLst>
              <a:ext uri="{FF2B5EF4-FFF2-40B4-BE49-F238E27FC236}">
                <a16:creationId xmlns:a16="http://schemas.microsoft.com/office/drawing/2014/main" id="{8B8DCE11-3D70-5610-8CF1-611402EE6FEA}"/>
              </a:ext>
            </a:extLst>
          </p:cNvPr>
          <p:cNvSpPr txBox="1">
            <a:spLocks/>
          </p:cNvSpPr>
          <p:nvPr/>
        </p:nvSpPr>
        <p:spPr>
          <a:xfrm>
            <a:off x="588963" y="41638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dirty="0">
                <a:solidFill>
                  <a:srgbClr val="0078D4"/>
                </a:solidFill>
                <a:ea typeface="+mj-ea"/>
                <a:cs typeface="+mj-cs"/>
              </a:rPr>
              <a:t>Microsoft 365 Copilot</a:t>
            </a:r>
          </a:p>
        </p:txBody>
      </p:sp>
      <p:pic>
        <p:nvPicPr>
          <p:cNvPr id="22" name="Picture 21" descr="Screen capture of the Viva Learning screen showing Microsoft Copilot Academy with categorized learning modules for Copilot users">
            <a:extLst>
              <a:ext uri="{FF2B5EF4-FFF2-40B4-BE49-F238E27FC236}">
                <a16:creationId xmlns:a16="http://schemas.microsoft.com/office/drawing/2014/main" id="{EB931BD6-8572-2BB1-61F2-3328A379D5B4}"/>
              </a:ext>
              <a:ext uri="{C183D7F6-B498-43B3-948B-1728B52AA6E4}">
                <adec:decorative xmlns:adec="http://schemas.microsoft.com/office/drawing/2017/decorative" val="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794" b="-2794"/>
          <a:stretch>
            <a:fillRect/>
          </a:stretch>
        </p:blipFill>
        <p:spPr>
          <a:xfrm>
            <a:off x="767080" y="1882746"/>
            <a:ext cx="2812954" cy="4209760"/>
          </a:xfrm>
          <a:prstGeom prst="roundRect">
            <a:avLst>
              <a:gd name="adj" fmla="val 2584"/>
            </a:avLst>
          </a:prstGeom>
          <a:solidFill>
            <a:srgbClr val="EBEBEB"/>
          </a:solidFill>
          <a:ln w="9525">
            <a:solidFill>
              <a:schemeClr val="bg1"/>
            </a:solidFill>
          </a:ln>
          <a:effectLst>
            <a:outerShdw blurRad="63500" algn="ctr" rotWithShape="0">
              <a:prstClr val="black">
                <a:alpha val="5000"/>
              </a:prstClr>
            </a:outerShdw>
          </a:effectLst>
        </p:spPr>
      </p:pic>
      <p:sp>
        <p:nvSpPr>
          <p:cNvPr id="23" name="TextBox 22">
            <a:extLst>
              <a:ext uri="{FF2B5EF4-FFF2-40B4-BE49-F238E27FC236}">
                <a16:creationId xmlns:a16="http://schemas.microsoft.com/office/drawing/2014/main" id="{80842242-B8A1-535B-316E-1D36386DCDAF}"/>
              </a:ext>
            </a:extLst>
          </p:cNvPr>
          <p:cNvSpPr txBox="1">
            <a:spLocks/>
          </p:cNvSpPr>
          <p:nvPr/>
        </p:nvSpPr>
        <p:spPr>
          <a:xfrm>
            <a:off x="3762914" y="1882746"/>
            <a:ext cx="1686655" cy="3724096"/>
          </a:xfrm>
          <a:prstGeom prst="rect">
            <a:avLst/>
          </a:prstGeom>
          <a:noFill/>
        </p:spPr>
        <p:txBody>
          <a:bodyPr wrap="square" lIns="0" tIns="0" rIns="0" bIns="0" rtlCol="0" anchor="t">
            <a:spAutoFit/>
          </a:bodyPr>
          <a:lstStyle/>
          <a:p>
            <a:pPr>
              <a:spcAft>
                <a:spcPts val="400"/>
              </a:spcAft>
            </a:pPr>
            <a:r>
              <a:rPr lang="en-US" sz="1200" dirty="0">
                <a:solidFill>
                  <a:srgbClr val="0078D4"/>
                </a:solidFill>
                <a:latin typeface="+mj-lt"/>
                <a:ea typeface="+mj-ea"/>
                <a:cs typeface="+mj-cs"/>
                <a:hlinkClick r:id="rId3">
                  <a:extLst>
                    <a:ext uri="{A12FA001-AC4F-418D-AE19-62706E023703}">
                      <ahyp:hlinkClr xmlns:ahyp="http://schemas.microsoft.com/office/drawing/2018/hyperlinkcolor" val="tx"/>
                    </a:ext>
                  </a:extLst>
                </a:hlinkClick>
              </a:rPr>
              <a:t>Microsoft</a:t>
            </a:r>
            <a:br>
              <a:rPr lang="en-US" sz="1200" dirty="0">
                <a:solidFill>
                  <a:srgbClr val="0078D4"/>
                </a:solidFill>
                <a:latin typeface="+mj-lt"/>
                <a:ea typeface="+mj-ea"/>
                <a:cs typeface="+mj-cs"/>
                <a:hlinkClick r:id="rId3">
                  <a:extLst>
                    <a:ext uri="{A12FA001-AC4F-418D-AE19-62706E023703}">
                      <ahyp:hlinkClr xmlns:ahyp="http://schemas.microsoft.com/office/drawing/2018/hyperlinkcolor" val="tx"/>
                    </a:ext>
                  </a:extLst>
                </a:hlinkClick>
              </a:rPr>
            </a:br>
            <a:r>
              <a:rPr lang="en-US" sz="1200" dirty="0">
                <a:solidFill>
                  <a:srgbClr val="0078D4"/>
                </a:solidFill>
                <a:latin typeface="+mj-lt"/>
                <a:ea typeface="+mj-ea"/>
                <a:cs typeface="+mj-cs"/>
                <a:hlinkClick r:id="rId3">
                  <a:extLst>
                    <a:ext uri="{A12FA001-AC4F-418D-AE19-62706E023703}">
                      <ahyp:hlinkClr xmlns:ahyp="http://schemas.microsoft.com/office/drawing/2018/hyperlinkcolor" val="tx"/>
                    </a:ext>
                  </a:extLst>
                </a:hlinkClick>
              </a:rPr>
              <a:t>Copilot Academy</a:t>
            </a:r>
            <a:endParaRPr lang="en-US" sz="1200" dirty="0">
              <a:solidFill>
                <a:srgbClr val="0078D4"/>
              </a:solidFill>
              <a:latin typeface="+mj-lt"/>
              <a:ea typeface="+mj-ea"/>
              <a:cs typeface="+mj-cs"/>
            </a:endParaRPr>
          </a:p>
          <a:p>
            <a:pPr marL="247650" marR="0" lvl="0" indent="-146050" algn="l" defTabSz="914400"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dirty="0">
                <a:ln>
                  <a:noFill/>
                </a:ln>
                <a:effectLst/>
                <a:uLnTx/>
                <a:uFillTx/>
              </a:rPr>
              <a:t>Available to all Microsoft 365 Copilot customers</a:t>
            </a:r>
          </a:p>
          <a:p>
            <a:pPr marL="247650" marR="0" lvl="0" indent="-146050" algn="l" defTabSz="914400"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dirty="0">
                <a:ln>
                  <a:noFill/>
                </a:ln>
                <a:effectLst/>
                <a:uLnTx/>
                <a:uFillTx/>
              </a:rPr>
              <a:t>Centralized location to help with the basics </a:t>
            </a:r>
            <a:r>
              <a:rPr lang="en-US" sz="1100" dirty="0"/>
              <a:t>of </a:t>
            </a:r>
            <a:r>
              <a:rPr kumimoji="0" lang="en-US" sz="1100" b="0" i="0" u="none" strike="noStrike" kern="1200" cap="none" normalizeH="0" baseline="0" noProof="0" dirty="0">
                <a:ln>
                  <a:noFill/>
                </a:ln>
                <a:effectLst/>
                <a:uLnTx/>
                <a:uFillTx/>
              </a:rPr>
              <a:t>Copilot learning and upskilling, pulling the best content from available free Microsoft sources</a:t>
            </a:r>
          </a:p>
          <a:p>
            <a:pPr marL="247650" marR="0" lvl="0" indent="-146050" algn="l" defTabSz="914400"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dirty="0">
                <a:ln>
                  <a:noFill/>
                </a:ln>
                <a:effectLst/>
                <a:uLnTx/>
                <a:uFillTx/>
              </a:rPr>
              <a:t>Structured content in easily consumable learning paths curated </a:t>
            </a:r>
            <a:br>
              <a:rPr kumimoji="0" lang="en-US" sz="1100" b="0" i="0" u="none" strike="noStrike" kern="1200" cap="none" normalizeH="0" baseline="0" noProof="0" dirty="0">
                <a:ln>
                  <a:noFill/>
                </a:ln>
                <a:effectLst/>
                <a:uLnTx/>
                <a:uFillTx/>
              </a:rPr>
            </a:br>
            <a:r>
              <a:rPr kumimoji="0" lang="en-US" sz="1100" b="0" i="0" u="none" strike="noStrike" kern="1200" cap="none" normalizeH="0" baseline="0" noProof="0" dirty="0">
                <a:ln>
                  <a:noFill/>
                </a:ln>
                <a:effectLst/>
                <a:uLnTx/>
                <a:uFillTx/>
              </a:rPr>
              <a:t>by Microsoft experts</a:t>
            </a:r>
          </a:p>
          <a:p>
            <a:pPr marL="247650" marR="0" lvl="0" indent="-146050" algn="l" defTabSz="914400"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dirty="0">
                <a:ln>
                  <a:noFill/>
                </a:ln>
                <a:effectLst/>
                <a:uLnTx/>
                <a:uFillTx/>
              </a:rPr>
              <a:t>Develop your AI interaction skills from your Viva Learning app </a:t>
            </a:r>
            <a:br>
              <a:rPr kumimoji="0" lang="en-US" sz="1100" b="0" i="0" u="none" strike="noStrike" kern="1200" cap="none" normalizeH="0" baseline="0" noProof="0" dirty="0">
                <a:ln>
                  <a:noFill/>
                </a:ln>
                <a:effectLst/>
                <a:uLnTx/>
                <a:uFillTx/>
              </a:rPr>
            </a:br>
            <a:r>
              <a:rPr kumimoji="0" lang="en-US" sz="1100" b="0" i="0" u="none" strike="noStrike" kern="1200" cap="none" normalizeH="0" baseline="0" noProof="0" dirty="0">
                <a:ln>
                  <a:noFill/>
                </a:ln>
                <a:effectLst/>
                <a:uLnTx/>
                <a:uFillTx/>
              </a:rPr>
              <a:t>in Teams or webapp</a:t>
            </a:r>
          </a:p>
        </p:txBody>
      </p:sp>
      <p:grpSp>
        <p:nvGrpSpPr>
          <p:cNvPr id="9" name="Group 8" descr="Connecting towards">
            <a:extLst>
              <a:ext uri="{FF2B5EF4-FFF2-40B4-BE49-F238E27FC236}">
                <a16:creationId xmlns:a16="http://schemas.microsoft.com/office/drawing/2014/main" id="{1EF51CC1-EB5C-D25D-5CA7-2F5DF78AD134}"/>
              </a:ext>
            </a:extLst>
          </p:cNvPr>
          <p:cNvGrpSpPr/>
          <p:nvPr/>
        </p:nvGrpSpPr>
        <p:grpSpPr>
          <a:xfrm>
            <a:off x="5573710" y="2716428"/>
            <a:ext cx="1031878" cy="2542397"/>
            <a:chOff x="5573710" y="2716428"/>
            <a:chExt cx="1031878" cy="2542397"/>
          </a:xfrm>
        </p:grpSpPr>
        <p:cxnSp>
          <p:nvCxnSpPr>
            <p:cNvPr id="45" name="Straight Connector 44">
              <a:extLst>
                <a:ext uri="{FF2B5EF4-FFF2-40B4-BE49-F238E27FC236}">
                  <a16:creationId xmlns:a16="http://schemas.microsoft.com/office/drawing/2014/main" id="{ADF8D0C0-9207-3BE8-68F5-519918131BF1}"/>
                </a:ext>
              </a:extLst>
            </p:cNvPr>
            <p:cNvCxnSpPr>
              <a:cxnSpLocks/>
              <a:stCxn id="21" idx="1"/>
              <a:endCxn id="19" idx="3"/>
            </p:cNvCxnSpPr>
            <p:nvPr/>
          </p:nvCxnSpPr>
          <p:spPr>
            <a:xfrm rot="10800000" flipV="1">
              <a:off x="5632450" y="2775167"/>
              <a:ext cx="914399" cy="1212460"/>
            </a:xfrm>
            <a:prstGeom prst="bentConnector3">
              <a:avLst>
                <a:gd name="adj1" fmla="val 50000"/>
              </a:avLst>
            </a:prstGeom>
            <a:ln w="9525" cap="rnd">
              <a:solidFill>
                <a:srgbClr val="0078D4"/>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48" name="Straight Connector 44">
              <a:extLst>
                <a:ext uri="{FF2B5EF4-FFF2-40B4-BE49-F238E27FC236}">
                  <a16:creationId xmlns:a16="http://schemas.microsoft.com/office/drawing/2014/main" id="{7A93F2C8-9916-1F29-2876-B0BE62FEE2C2}"/>
                </a:ext>
              </a:extLst>
            </p:cNvPr>
            <p:cNvCxnSpPr>
              <a:cxnSpLocks/>
              <a:stCxn id="38" idx="1"/>
              <a:endCxn id="19" idx="3"/>
            </p:cNvCxnSpPr>
            <p:nvPr/>
          </p:nvCxnSpPr>
          <p:spPr>
            <a:xfrm rot="10800000">
              <a:off x="5632450" y="3987627"/>
              <a:ext cx="914399" cy="1212460"/>
            </a:xfrm>
            <a:prstGeom prst="bentConnector3">
              <a:avLst>
                <a:gd name="adj1" fmla="val 50000"/>
              </a:avLst>
            </a:prstGeom>
            <a:ln w="9525" cap="rnd">
              <a:solidFill>
                <a:srgbClr val="0078D4"/>
              </a:solidFill>
              <a:round/>
              <a:headEnd type="none"/>
              <a:tailEnd type="none" w="lg" len="sm"/>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6F8D13D-9F94-009F-F92B-76CCFEE96E18}"/>
                </a:ext>
              </a:extLst>
            </p:cNvPr>
            <p:cNvGrpSpPr/>
            <p:nvPr/>
          </p:nvGrpSpPr>
          <p:grpSpPr>
            <a:xfrm>
              <a:off x="5573710" y="3928887"/>
              <a:ext cx="117478" cy="117478"/>
              <a:chOff x="5573710" y="3928887"/>
              <a:chExt cx="117478" cy="117478"/>
            </a:xfrm>
          </p:grpSpPr>
          <p:sp>
            <p:nvSpPr>
              <p:cNvPr id="52" name="Oval 51">
                <a:extLst>
                  <a:ext uri="{FF2B5EF4-FFF2-40B4-BE49-F238E27FC236}">
                    <a16:creationId xmlns:a16="http://schemas.microsoft.com/office/drawing/2014/main" id="{E40187EB-620D-A824-1378-BB7295BC6894}"/>
                  </a:ext>
                </a:extLst>
              </p:cNvPr>
              <p:cNvSpPr>
                <a:spLocks/>
              </p:cNvSpPr>
              <p:nvPr/>
            </p:nvSpPr>
            <p:spPr bwMode="auto">
              <a:xfrm>
                <a:off x="5573710" y="3928887"/>
                <a:ext cx="117478" cy="117478"/>
              </a:xfrm>
              <a:prstGeom prst="ellipse">
                <a:avLst/>
              </a:prstGeom>
              <a:solidFill>
                <a:schemeClr val="bg1">
                  <a:alpha val="5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dirty="0" err="1">
                  <a:solidFill>
                    <a:schemeClr val="tx1"/>
                  </a:solidFill>
                </a:endParaRPr>
              </a:p>
            </p:txBody>
          </p:sp>
          <p:sp>
            <p:nvSpPr>
              <p:cNvPr id="53" name="Oval 52">
                <a:extLst>
                  <a:ext uri="{FF2B5EF4-FFF2-40B4-BE49-F238E27FC236}">
                    <a16:creationId xmlns:a16="http://schemas.microsoft.com/office/drawing/2014/main" id="{388335B5-E73A-3B66-A344-9AAFF2CF586C}"/>
                  </a:ext>
                </a:extLst>
              </p:cNvPr>
              <p:cNvSpPr>
                <a:spLocks/>
              </p:cNvSpPr>
              <p:nvPr/>
            </p:nvSpPr>
            <p:spPr bwMode="auto">
              <a:xfrm>
                <a:off x="5598686" y="3953735"/>
                <a:ext cx="67526" cy="67784"/>
              </a:xfrm>
              <a:prstGeom prst="ellipse">
                <a:avLst/>
              </a:prstGeom>
              <a:solidFill>
                <a:srgbClr val="0078D4"/>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sp>
          <p:nvSpPr>
            <p:cNvPr id="58" name="Oval 57">
              <a:extLst>
                <a:ext uri="{FF2B5EF4-FFF2-40B4-BE49-F238E27FC236}">
                  <a16:creationId xmlns:a16="http://schemas.microsoft.com/office/drawing/2014/main" id="{D38B9A81-96EC-CB54-0618-A4BF47ACA9BA}"/>
                </a:ext>
              </a:extLst>
            </p:cNvPr>
            <p:cNvSpPr>
              <a:spLocks/>
            </p:cNvSpPr>
            <p:nvPr/>
          </p:nvSpPr>
          <p:spPr bwMode="auto">
            <a:xfrm>
              <a:off x="6488110" y="5141347"/>
              <a:ext cx="117478" cy="117478"/>
            </a:xfrm>
            <a:prstGeom prst="ellipse">
              <a:avLst/>
            </a:prstGeom>
            <a:solidFill>
              <a:schemeClr val="bg1">
                <a:alpha val="5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dirty="0" err="1">
                <a:solidFill>
                  <a:schemeClr val="tx1"/>
                </a:solidFill>
              </a:endParaRPr>
            </a:p>
          </p:txBody>
        </p:sp>
        <p:sp>
          <p:nvSpPr>
            <p:cNvPr id="59" name="Oval 58">
              <a:extLst>
                <a:ext uri="{FF2B5EF4-FFF2-40B4-BE49-F238E27FC236}">
                  <a16:creationId xmlns:a16="http://schemas.microsoft.com/office/drawing/2014/main" id="{991C637E-2EB1-3B08-CF53-28627C55DE1C}"/>
                </a:ext>
              </a:extLst>
            </p:cNvPr>
            <p:cNvSpPr>
              <a:spLocks/>
            </p:cNvSpPr>
            <p:nvPr/>
          </p:nvSpPr>
          <p:spPr bwMode="auto">
            <a:xfrm>
              <a:off x="6513086" y="5166195"/>
              <a:ext cx="67526" cy="67784"/>
            </a:xfrm>
            <a:prstGeom prst="ellipse">
              <a:avLst/>
            </a:prstGeom>
            <a:solidFill>
              <a:srgbClr val="0078D4"/>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nvGrpSpPr>
            <p:cNvPr id="63" name="Group 62">
              <a:extLst>
                <a:ext uri="{FF2B5EF4-FFF2-40B4-BE49-F238E27FC236}">
                  <a16:creationId xmlns:a16="http://schemas.microsoft.com/office/drawing/2014/main" id="{6B02399E-F384-B879-2A80-B20351B1AD6B}"/>
                </a:ext>
              </a:extLst>
            </p:cNvPr>
            <p:cNvGrpSpPr/>
            <p:nvPr/>
          </p:nvGrpSpPr>
          <p:grpSpPr>
            <a:xfrm>
              <a:off x="6488110" y="2716428"/>
              <a:ext cx="117478" cy="117478"/>
              <a:chOff x="6488110" y="2716428"/>
              <a:chExt cx="117478" cy="117478"/>
            </a:xfrm>
          </p:grpSpPr>
          <p:sp>
            <p:nvSpPr>
              <p:cNvPr id="61" name="Oval 60">
                <a:extLst>
                  <a:ext uri="{FF2B5EF4-FFF2-40B4-BE49-F238E27FC236}">
                    <a16:creationId xmlns:a16="http://schemas.microsoft.com/office/drawing/2014/main" id="{920B7FB8-E1BF-8249-DFEE-4B3C42AFB64E}"/>
                  </a:ext>
                </a:extLst>
              </p:cNvPr>
              <p:cNvSpPr>
                <a:spLocks/>
              </p:cNvSpPr>
              <p:nvPr/>
            </p:nvSpPr>
            <p:spPr bwMode="auto">
              <a:xfrm>
                <a:off x="6488110" y="2716428"/>
                <a:ext cx="117478" cy="117478"/>
              </a:xfrm>
              <a:prstGeom prst="ellipse">
                <a:avLst/>
              </a:prstGeom>
              <a:solidFill>
                <a:schemeClr val="bg1">
                  <a:alpha val="50000"/>
                </a:schemeClr>
              </a:solidFill>
              <a:ln w="1270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dirty="0" err="1">
                  <a:solidFill>
                    <a:schemeClr val="tx1"/>
                  </a:solidFill>
                </a:endParaRPr>
              </a:p>
            </p:txBody>
          </p:sp>
          <p:sp>
            <p:nvSpPr>
              <p:cNvPr id="62" name="Oval 61">
                <a:extLst>
                  <a:ext uri="{FF2B5EF4-FFF2-40B4-BE49-F238E27FC236}">
                    <a16:creationId xmlns:a16="http://schemas.microsoft.com/office/drawing/2014/main" id="{A6C942E8-6336-52D6-6F52-7A37CDE7F9FD}"/>
                  </a:ext>
                </a:extLst>
              </p:cNvPr>
              <p:cNvSpPr>
                <a:spLocks/>
              </p:cNvSpPr>
              <p:nvPr/>
            </p:nvSpPr>
            <p:spPr bwMode="auto">
              <a:xfrm>
                <a:off x="6513086" y="2741276"/>
                <a:ext cx="67526" cy="67784"/>
              </a:xfrm>
              <a:prstGeom prst="ellipse">
                <a:avLst/>
              </a:prstGeom>
              <a:solidFill>
                <a:srgbClr val="0078D4"/>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grpSp>
      <p:pic>
        <p:nvPicPr>
          <p:cNvPr id="34" name="Picture 33" descr="Screen capture of the Microsoft Learn screen showing steps to start learning about Copilot, including understanding, adapting, extending, and building with it">
            <a:extLst>
              <a:ext uri="{FF2B5EF4-FFF2-40B4-BE49-F238E27FC236}">
                <a16:creationId xmlns:a16="http://schemas.microsoft.com/office/drawing/2014/main" id="{F7544888-3E97-25C3-FFE5-723A3E58D9A1}"/>
              </a:ext>
              <a:ext uri="{C183D7F6-B498-43B3-948B-1728B52AA6E4}">
                <adec:decorative xmlns:adec="http://schemas.microsoft.com/office/drawing/2017/decorative" val="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98" t="315" r="798" b="-2432"/>
          <a:stretch>
            <a:fillRect/>
          </a:stretch>
        </p:blipFill>
        <p:spPr>
          <a:xfrm>
            <a:off x="6729729" y="1889649"/>
            <a:ext cx="2812954" cy="1771034"/>
          </a:xfrm>
          <a:prstGeom prst="roundRect">
            <a:avLst>
              <a:gd name="adj" fmla="val 2584"/>
            </a:avLst>
          </a:prstGeom>
          <a:solidFill>
            <a:schemeClr val="bg1"/>
          </a:solidFill>
          <a:ln w="9525">
            <a:solidFill>
              <a:schemeClr val="bg1"/>
            </a:solidFill>
          </a:ln>
          <a:effectLst>
            <a:outerShdw blurRad="63500" algn="ctr" rotWithShape="0">
              <a:prstClr val="black">
                <a:alpha val="5000"/>
              </a:prstClr>
            </a:outerShdw>
          </a:effectLst>
        </p:spPr>
      </p:pic>
      <p:sp>
        <p:nvSpPr>
          <p:cNvPr id="36" name="TextBox 35">
            <a:extLst>
              <a:ext uri="{FF2B5EF4-FFF2-40B4-BE49-F238E27FC236}">
                <a16:creationId xmlns:a16="http://schemas.microsoft.com/office/drawing/2014/main" id="{F74FB945-1AC4-100C-1A76-3A78AE12DC20}"/>
              </a:ext>
            </a:extLst>
          </p:cNvPr>
          <p:cNvSpPr txBox="1">
            <a:spLocks/>
          </p:cNvSpPr>
          <p:nvPr/>
        </p:nvSpPr>
        <p:spPr>
          <a:xfrm>
            <a:off x="9725564" y="1889649"/>
            <a:ext cx="1699356" cy="1723549"/>
          </a:xfrm>
          <a:prstGeom prst="rect">
            <a:avLst/>
          </a:prstGeom>
          <a:noFill/>
        </p:spPr>
        <p:txBody>
          <a:bodyPr wrap="square" lIns="0" tIns="0" rIns="0" bIns="0" rtlCol="0" anchor="t">
            <a:spAutoFit/>
          </a:bodyPr>
          <a:lstStyle/>
          <a:p>
            <a:pPr>
              <a:spcAft>
                <a:spcPts val="400"/>
              </a:spcAft>
            </a:pPr>
            <a:r>
              <a:rPr lang="en-US" sz="1200" dirty="0">
                <a:solidFill>
                  <a:srgbClr val="0078D4"/>
                </a:solidFill>
                <a:latin typeface="+mj-lt"/>
                <a:ea typeface="+mj-ea"/>
                <a:cs typeface="+mj-cs"/>
                <a:hlinkClick r:id="rId5">
                  <a:extLst>
                    <a:ext uri="{A12FA001-AC4F-418D-AE19-62706E023703}">
                      <ahyp:hlinkClr xmlns:ahyp="http://schemas.microsoft.com/office/drawing/2018/hyperlinkcolor" val="tx"/>
                    </a:ext>
                  </a:extLst>
                </a:hlinkClick>
              </a:rPr>
              <a:t>Microsoft Learn</a:t>
            </a:r>
            <a:endParaRPr lang="en-US" sz="1200" dirty="0">
              <a:solidFill>
                <a:srgbClr val="0078D4"/>
              </a:solidFill>
              <a:latin typeface="+mj-lt"/>
              <a:ea typeface="+mj-ea"/>
              <a:cs typeface="+mj-cs"/>
            </a:endParaRPr>
          </a:p>
          <a:p>
            <a:pPr marL="247650" indent="-146050">
              <a:spcAft>
                <a:spcPts val="600"/>
              </a:spcAft>
              <a:buFont typeface="Arial" panose="020B0604020202020204" pitchFamily="34" charset="0"/>
              <a:buChar char="•"/>
              <a:defRPr/>
            </a:pPr>
            <a:r>
              <a:rPr lang="en-US" sz="1100" dirty="0"/>
              <a:t>Free, on-demand training content </a:t>
            </a:r>
            <a:br>
              <a:rPr lang="en-US" sz="1100" dirty="0"/>
            </a:br>
            <a:r>
              <a:rPr lang="en-US" sz="1100" dirty="0"/>
              <a:t>for skill development</a:t>
            </a:r>
          </a:p>
          <a:p>
            <a:pPr marL="247650" indent="-146050">
              <a:spcAft>
                <a:spcPts val="600"/>
              </a:spcAft>
              <a:buFont typeface="Arial" panose="020B0604020202020204" pitchFamily="34" charset="0"/>
              <a:buChar char="•"/>
              <a:defRPr/>
            </a:pPr>
            <a:r>
              <a:rPr lang="en-US" sz="1100" dirty="0"/>
              <a:t>Step-by-step exercises guiding learners through common Copilot prompts and use cases </a:t>
            </a:r>
          </a:p>
        </p:txBody>
      </p:sp>
      <p:pic>
        <p:nvPicPr>
          <p:cNvPr id="35" name="Picture 34" descr="Screen capture of the Copilot Lab screen showing video tutorials and prompts to learn and test Copilot features interactively.">
            <a:extLst>
              <a:ext uri="{FF2B5EF4-FFF2-40B4-BE49-F238E27FC236}">
                <a16:creationId xmlns:a16="http://schemas.microsoft.com/office/drawing/2014/main" id="{74BB55FA-AF8F-4343-C876-061B61C94F4D}"/>
              </a:ext>
              <a:ext uri="{C183D7F6-B498-43B3-948B-1728B52AA6E4}">
                <adec:decorative xmlns:adec="http://schemas.microsoft.com/office/drawing/2017/decorative" val="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832" b="-5298"/>
          <a:stretch>
            <a:fillRect/>
          </a:stretch>
        </p:blipFill>
        <p:spPr>
          <a:xfrm>
            <a:off x="6729729" y="4314569"/>
            <a:ext cx="2812954" cy="1771034"/>
          </a:xfrm>
          <a:prstGeom prst="roundRect">
            <a:avLst>
              <a:gd name="adj" fmla="val 2584"/>
            </a:avLst>
          </a:prstGeom>
          <a:solidFill>
            <a:schemeClr val="bg1"/>
          </a:solidFill>
          <a:ln w="9525">
            <a:solidFill>
              <a:schemeClr val="bg1"/>
            </a:solidFill>
          </a:ln>
          <a:effectLst>
            <a:outerShdw blurRad="63500" algn="ctr" rotWithShape="0">
              <a:prstClr val="black">
                <a:alpha val="5000"/>
              </a:prstClr>
            </a:outerShdw>
          </a:effectLst>
        </p:spPr>
      </p:pic>
      <p:sp>
        <p:nvSpPr>
          <p:cNvPr id="40" name="TextBox 39">
            <a:extLst>
              <a:ext uri="{FF2B5EF4-FFF2-40B4-BE49-F238E27FC236}">
                <a16:creationId xmlns:a16="http://schemas.microsoft.com/office/drawing/2014/main" id="{07B424B5-DE86-895C-C66F-96A6C7EED048}"/>
              </a:ext>
            </a:extLst>
          </p:cNvPr>
          <p:cNvSpPr txBox="1">
            <a:spLocks/>
          </p:cNvSpPr>
          <p:nvPr/>
        </p:nvSpPr>
        <p:spPr>
          <a:xfrm>
            <a:off x="9725564" y="4314569"/>
            <a:ext cx="1699356" cy="1692771"/>
          </a:xfrm>
          <a:prstGeom prst="rect">
            <a:avLst/>
          </a:prstGeom>
          <a:noFill/>
        </p:spPr>
        <p:txBody>
          <a:bodyPr wrap="square" lIns="0" tIns="0" rIns="0" bIns="0" rtlCol="0" anchor="t">
            <a:spAutoFit/>
          </a:bodyPr>
          <a:lstStyle/>
          <a:p>
            <a:pPr>
              <a:spcAft>
                <a:spcPts val="400"/>
              </a:spcAft>
            </a:pPr>
            <a:r>
              <a:rPr lang="en-US" sz="1200" dirty="0">
                <a:solidFill>
                  <a:srgbClr val="0078D4"/>
                </a:solidFill>
                <a:latin typeface="+mj-lt"/>
                <a:ea typeface="+mj-ea"/>
                <a:cs typeface="+mj-cs"/>
                <a:hlinkClick r:id="rId7">
                  <a:extLst>
                    <a:ext uri="{A12FA001-AC4F-418D-AE19-62706E023703}">
                      <ahyp:hlinkClr xmlns:ahyp="http://schemas.microsoft.com/office/drawing/2018/hyperlinkcolor" val="tx"/>
                    </a:ext>
                  </a:extLst>
                </a:hlinkClick>
              </a:rPr>
              <a:t>Copilot Prompt Gallery</a:t>
            </a:r>
          </a:p>
          <a:p>
            <a:pPr marL="247650" indent="-146050">
              <a:spcAft>
                <a:spcPts val="600"/>
              </a:spcAft>
              <a:buFont typeface="Arial" panose="020B0604020202020204" pitchFamily="34" charset="0"/>
              <a:buChar char="•"/>
              <a:defRPr/>
            </a:pPr>
            <a:r>
              <a:rPr lang="en-US" sz="1100" dirty="0"/>
              <a:t>Free location to meet, learn about, </a:t>
            </a:r>
            <a:br>
              <a:rPr lang="en-US" sz="1100" dirty="0"/>
            </a:br>
            <a:r>
              <a:rPr lang="en-US" sz="1100" dirty="0"/>
              <a:t>and test the capabilities of Copilot</a:t>
            </a:r>
          </a:p>
          <a:p>
            <a:pPr marL="247650" indent="-146050">
              <a:spcAft>
                <a:spcPts val="600"/>
              </a:spcAft>
              <a:buFont typeface="Arial" panose="020B0604020202020204" pitchFamily="34" charset="0"/>
              <a:buChar char="•"/>
              <a:defRPr/>
            </a:pPr>
            <a:r>
              <a:rPr lang="en-US" sz="1100" dirty="0"/>
              <a:t>Improve your prompt engineering skills in an interactive hands-on environment</a:t>
            </a:r>
          </a:p>
        </p:txBody>
      </p:sp>
    </p:spTree>
    <p:extLst>
      <p:ext uri="{BB962C8B-B14F-4D97-AF65-F5344CB8AC3E}">
        <p14:creationId xmlns:p14="http://schemas.microsoft.com/office/powerpoint/2010/main" val="1352615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92BB-A70F-19CD-11EC-FC5A8007BD2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6D3F4FF-25AB-EC5E-788D-A835D670AC28}"/>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500" b="71508"/>
          <a:stretch>
            <a:fillRect/>
          </a:stretch>
        </p:blipFill>
        <p:spPr>
          <a:xfrm>
            <a:off x="1" y="1370563"/>
            <a:ext cx="12196132" cy="1440118"/>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50000"/>
              </a:schemeClr>
            </a:outerShdw>
          </a:effectLst>
        </p:spPr>
      </p:pic>
      <p:sp>
        <p:nvSpPr>
          <p:cNvPr id="7" name="Rectangle 6">
            <a:extLst>
              <a:ext uri="{FF2B5EF4-FFF2-40B4-BE49-F238E27FC236}">
                <a16:creationId xmlns:a16="http://schemas.microsoft.com/office/drawing/2014/main" id="{FE1B053B-6688-C333-1522-818BBB380238}"/>
              </a:ext>
              <a:ext uri="{C183D7F6-B498-43B3-948B-1728B52AA6E4}">
                <adec:decorative xmlns:adec="http://schemas.microsoft.com/office/drawing/2017/decorative" val="1"/>
              </a:ext>
            </a:extLst>
          </p:cNvPr>
          <p:cNvSpPr>
            <a:spLocks/>
          </p:cNvSpPr>
          <p:nvPr/>
        </p:nvSpPr>
        <p:spPr bwMode="auto">
          <a:xfrm>
            <a:off x="1" y="1370563"/>
            <a:ext cx="12196132" cy="1440118"/>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6" name="Rounded Rectangle 5">
            <a:extLst>
              <a:ext uri="{FF2B5EF4-FFF2-40B4-BE49-F238E27FC236}">
                <a16:creationId xmlns:a16="http://schemas.microsoft.com/office/drawing/2014/main" id="{D079623E-5509-AB1D-1992-E3052FCFBF71}"/>
              </a:ext>
              <a:ext uri="{C183D7F6-B498-43B3-948B-1728B52AA6E4}">
                <adec:decorative xmlns:adec="http://schemas.microsoft.com/office/drawing/2017/decorative" val="1"/>
              </a:ext>
            </a:extLst>
          </p:cNvPr>
          <p:cNvSpPr>
            <a:spLocks/>
          </p:cNvSpPr>
          <p:nvPr/>
        </p:nvSpPr>
        <p:spPr>
          <a:xfrm>
            <a:off x="579436" y="3048874"/>
            <a:ext cx="11020425" cy="3062508"/>
          </a:xfrm>
          <a:prstGeom prst="roundRect">
            <a:avLst>
              <a:gd name="adj" fmla="val 3252"/>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2">
            <a:extLst>
              <a:ext uri="{FF2B5EF4-FFF2-40B4-BE49-F238E27FC236}">
                <a16:creationId xmlns:a16="http://schemas.microsoft.com/office/drawing/2014/main" id="{92F0F8A3-50B8-82AF-04AF-147CD25D0CA4}"/>
              </a:ext>
            </a:extLst>
          </p:cNvPr>
          <p:cNvSpPr>
            <a:spLocks noGrp="1"/>
          </p:cNvSpPr>
          <p:nvPr>
            <p:ph type="title"/>
          </p:nvPr>
        </p:nvSpPr>
        <p:spPr>
          <a:xfrm>
            <a:off x="588261" y="585216"/>
            <a:ext cx="11011601" cy="492443"/>
          </a:xfrm>
        </p:spPr>
        <p:txBody>
          <a:bodyPr/>
          <a:lstStyle/>
          <a:p>
            <a:r>
              <a:rPr lang="en-US" dirty="0">
                <a:ea typeface="+mj-ea"/>
                <a:cs typeface="+mj-cs"/>
              </a:rPr>
              <a:t>How to enable Copilot</a:t>
            </a:r>
          </a:p>
        </p:txBody>
      </p:sp>
      <p:sp>
        <p:nvSpPr>
          <p:cNvPr id="5" name="TextBox 4">
            <a:extLst>
              <a:ext uri="{FF2B5EF4-FFF2-40B4-BE49-F238E27FC236}">
                <a16:creationId xmlns:a16="http://schemas.microsoft.com/office/drawing/2014/main" id="{E0DFE365-8EFA-7E54-065F-9193DD32C9B1}"/>
              </a:ext>
            </a:extLst>
          </p:cNvPr>
          <p:cNvSpPr txBox="1">
            <a:spLocks/>
          </p:cNvSpPr>
          <p:nvPr/>
        </p:nvSpPr>
        <p:spPr>
          <a:xfrm>
            <a:off x="588261" y="1500718"/>
            <a:ext cx="11011601" cy="1179810"/>
          </a:xfrm>
          <a:prstGeom prst="rect">
            <a:avLst/>
          </a:prstGeom>
          <a:noFill/>
        </p:spPr>
        <p:txBody>
          <a:bodyPr wrap="square" lIns="0" tIns="0" rIns="0" bIns="0">
            <a:spAutoFit/>
          </a:bodyPr>
          <a:lstStyle/>
          <a:p>
            <a:pPr defTabSz="932472" fontAlgn="base">
              <a:spcBef>
                <a:spcPct val="0"/>
              </a:spcBef>
              <a:spcAft>
                <a:spcPts val="800"/>
              </a:spcAft>
            </a:pPr>
            <a:r>
              <a:rPr lang="en-US" sz="1400" dirty="0"/>
              <a:t>Transcription must be active in order to use Copilot during the meeting. To use Copilot after the meeting, there must be a transcript. Your IT admin determines if you have the ability to start transcript, use Copilot only during the meeting, or if you cannot use Copilot in meetings </a:t>
            </a:r>
            <a:br>
              <a:rPr lang="en-US" sz="1400" dirty="0"/>
            </a:br>
            <a:r>
              <a:rPr lang="en-US" sz="1400" dirty="0"/>
              <a:t>at all.</a:t>
            </a:r>
          </a:p>
          <a:p>
            <a:pPr defTabSz="932472" fontAlgn="base">
              <a:spcBef>
                <a:spcPct val="0"/>
              </a:spcBef>
              <a:spcAft>
                <a:spcPts val="800"/>
              </a:spcAft>
            </a:pPr>
            <a:r>
              <a:rPr lang="en-US" sz="1400" dirty="0"/>
              <a:t>The “Allow Copilot” Meeting Option gives meeting organizers control over the availability of Copilot in their meetings. You can find the “Allow Copilot” option under “Record and Transcribe” section of meeting options. Your admin determines the default value for this option.</a:t>
            </a:r>
          </a:p>
        </p:txBody>
      </p:sp>
      <p:graphicFrame>
        <p:nvGraphicFramePr>
          <p:cNvPr id="22" name="Table 21">
            <a:extLst>
              <a:ext uri="{FF2B5EF4-FFF2-40B4-BE49-F238E27FC236}">
                <a16:creationId xmlns:a16="http://schemas.microsoft.com/office/drawing/2014/main" id="{860A1DF1-98EF-BE47-19F2-D241BE41D92E}"/>
              </a:ext>
            </a:extLst>
          </p:cNvPr>
          <p:cNvGraphicFramePr>
            <a:graphicFrameLocks noGrp="1"/>
          </p:cNvGraphicFramePr>
          <p:nvPr>
            <p:extLst>
              <p:ext uri="{D42A27DB-BD31-4B8C-83A1-F6EECF244321}">
                <p14:modId xmlns:p14="http://schemas.microsoft.com/office/powerpoint/2010/main" val="3961040871"/>
              </p:ext>
            </p:extLst>
          </p:nvPr>
        </p:nvGraphicFramePr>
        <p:xfrm>
          <a:off x="579436" y="3048874"/>
          <a:ext cx="11020426" cy="3062508"/>
        </p:xfrm>
        <a:graphic>
          <a:graphicData uri="http://schemas.openxmlformats.org/drawingml/2006/table">
            <a:tbl>
              <a:tblPr firstRow="1" bandRow="1">
                <a:tableStyleId>{5C22544A-7EE6-4342-B048-85BDC9FD1C3A}</a:tableStyleId>
              </a:tblPr>
              <a:tblGrid>
                <a:gridCol w="3331357">
                  <a:extLst>
                    <a:ext uri="{9D8B030D-6E8A-4147-A177-3AD203B41FA5}">
                      <a16:colId xmlns:a16="http://schemas.microsoft.com/office/drawing/2014/main" val="3968982220"/>
                    </a:ext>
                  </a:extLst>
                </a:gridCol>
                <a:gridCol w="2785349">
                  <a:extLst>
                    <a:ext uri="{9D8B030D-6E8A-4147-A177-3AD203B41FA5}">
                      <a16:colId xmlns:a16="http://schemas.microsoft.com/office/drawing/2014/main" val="1309387359"/>
                    </a:ext>
                  </a:extLst>
                </a:gridCol>
                <a:gridCol w="2340697">
                  <a:extLst>
                    <a:ext uri="{9D8B030D-6E8A-4147-A177-3AD203B41FA5}">
                      <a16:colId xmlns:a16="http://schemas.microsoft.com/office/drawing/2014/main" val="2868375018"/>
                    </a:ext>
                  </a:extLst>
                </a:gridCol>
                <a:gridCol w="2563023">
                  <a:extLst>
                    <a:ext uri="{9D8B030D-6E8A-4147-A177-3AD203B41FA5}">
                      <a16:colId xmlns:a16="http://schemas.microsoft.com/office/drawing/2014/main" val="4256040429"/>
                    </a:ext>
                  </a:extLst>
                </a:gridCol>
              </a:tblGrid>
              <a:tr h="396240">
                <a:tc>
                  <a:txBody>
                    <a:bodyPr/>
                    <a:lstStyle/>
                    <a:p>
                      <a:pPr marL="0" marR="0" lvl="0" algn="l" defTabSz="932742" rtl="0" eaLnBrk="1" latinLnBrk="0" hangingPunct="1">
                        <a:lnSpc>
                          <a:spcPct val="100000"/>
                        </a:lnSpc>
                        <a:spcBef>
                          <a:spcPts val="0"/>
                        </a:spcBef>
                        <a:spcAft>
                          <a:spcPts val="1200"/>
                        </a:spcAft>
                        <a:buNone/>
                      </a:pPr>
                      <a:r>
                        <a:rPr lang="en-US" sz="1400" b="0" kern="1200" cap="none" spc="0" baseline="0" dirty="0">
                          <a:ln w="3175">
                            <a:noFill/>
                          </a:ln>
                          <a:solidFill>
                            <a:srgbClr val="0078D4"/>
                          </a:solidFill>
                          <a:effectLst/>
                          <a:latin typeface="+mj-lt"/>
                          <a:ea typeface="+mj-ea"/>
                          <a:cs typeface="+mj-cs"/>
                        </a:rPr>
                        <a:t>“Allow Copilot” meeting option value  </a:t>
                      </a:r>
                    </a:p>
                  </a:txBody>
                  <a:tcPr marT="91440" marB="91440" anchor="ctr">
                    <a:lnL w="12700" cmpd="sng">
                      <a:noFill/>
                    </a:lnL>
                    <a:lnR w="12700" cmpd="sng">
                      <a:noFill/>
                    </a:lnR>
                    <a:lnT w="12700" cmpd="sng">
                      <a:noFill/>
                    </a:lnT>
                    <a:lnB w="1270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lang="en-US" sz="1400" b="0" kern="1200" cap="none" spc="0" baseline="0" dirty="0">
                          <a:ln w="3175">
                            <a:noFill/>
                          </a:ln>
                          <a:solidFill>
                            <a:srgbClr val="0078D4"/>
                          </a:solidFill>
                          <a:effectLst/>
                          <a:latin typeface="+mj-lt"/>
                          <a:ea typeface="+mj-ea"/>
                          <a:cs typeface="+mj-cs"/>
                        </a:rPr>
                        <a:t>Clicking on Copilot </a:t>
                      </a:r>
                    </a:p>
                  </a:txBody>
                  <a:tcPr marT="91440" marB="91440" anchor="ctr">
                    <a:lnL w="12700" cmpd="sng">
                      <a:noFill/>
                    </a:lnL>
                    <a:lnR w="12700" cmpd="sng">
                      <a:noFill/>
                    </a:lnR>
                    <a:lnT w="12700" cmpd="sng">
                      <a:noFill/>
                    </a:lnT>
                    <a:lnB w="1270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l" defTabSz="932742" rtl="0" eaLnBrk="1" latinLnBrk="0" hangingPunct="1">
                        <a:lnSpc>
                          <a:spcPct val="100000"/>
                        </a:lnSpc>
                        <a:spcBef>
                          <a:spcPts val="0"/>
                        </a:spcBef>
                        <a:spcAft>
                          <a:spcPts val="1200"/>
                        </a:spcAft>
                        <a:buNone/>
                      </a:pPr>
                      <a:r>
                        <a:rPr lang="en-US" sz="1400" b="0" kern="1200" cap="none" spc="0" baseline="0" dirty="0">
                          <a:ln w="3175">
                            <a:noFill/>
                          </a:ln>
                          <a:solidFill>
                            <a:srgbClr val="0078D4"/>
                          </a:solidFill>
                          <a:effectLst/>
                          <a:latin typeface="+mj-lt"/>
                          <a:ea typeface="+mj-ea"/>
                          <a:cs typeface="+mj-cs"/>
                        </a:rPr>
                        <a:t>User notification</a:t>
                      </a:r>
                    </a:p>
                  </a:txBody>
                  <a:tcPr marT="91440" marB="91440" anchor="ctr">
                    <a:lnL w="12700" cmpd="sng">
                      <a:noFill/>
                    </a:lnL>
                    <a:lnR w="12700" cmpd="sng">
                      <a:noFill/>
                    </a:lnR>
                    <a:lnT w="12700" cmpd="sng">
                      <a:noFill/>
                    </a:lnT>
                    <a:lnB w="1270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l" defTabSz="932742" rtl="0" eaLnBrk="1" latinLnBrk="0" hangingPunct="1">
                        <a:lnSpc>
                          <a:spcPct val="100000"/>
                        </a:lnSpc>
                        <a:spcBef>
                          <a:spcPts val="0"/>
                        </a:spcBef>
                        <a:spcAft>
                          <a:spcPts val="1200"/>
                        </a:spcAft>
                        <a:buNone/>
                      </a:pPr>
                      <a:r>
                        <a:rPr lang="en-US" sz="1400" b="0" kern="1200" cap="none" spc="0" baseline="0" dirty="0">
                          <a:ln w="3175">
                            <a:noFill/>
                          </a:ln>
                          <a:solidFill>
                            <a:srgbClr val="0078D4"/>
                          </a:solidFill>
                          <a:effectLst/>
                          <a:latin typeface="+mj-lt"/>
                          <a:ea typeface="+mj-ea"/>
                          <a:cs typeface="+mj-cs"/>
                        </a:rPr>
                        <a:t>User experience</a:t>
                      </a:r>
                    </a:p>
                  </a:txBody>
                  <a:tcPr marT="91440" marB="91440" anchor="ctr">
                    <a:lnL w="12700" cmpd="sng">
                      <a:noFill/>
                    </a:lnL>
                    <a:lnR w="12700" cmpd="sng">
                      <a:noFill/>
                    </a:lnR>
                    <a:lnT w="12700" cmpd="sng">
                      <a:noFill/>
                    </a:lnT>
                    <a:lnB w="1270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2551687"/>
                  </a:ext>
                </a:extLst>
              </a:tr>
              <a:tr h="888756">
                <a:tc>
                  <a:txBody>
                    <a:bodyPr/>
                    <a:lstStyle/>
                    <a:p>
                      <a:r>
                        <a:rPr lang="en-US" sz="1200" kern="1200" dirty="0">
                          <a:solidFill>
                            <a:schemeClr val="tx1"/>
                          </a:solidFill>
                          <a:effectLst/>
                          <a:latin typeface="+mn-lt"/>
                          <a:ea typeface="+mn-ea"/>
                          <a:cs typeface="+mn-cs"/>
                        </a:rPr>
                        <a:t>Only during the meeting</a:t>
                      </a:r>
                      <a:endParaRPr lang="en-US" sz="1200" dirty="0">
                        <a:solidFill>
                          <a:schemeClr val="tx1"/>
                        </a:solidFill>
                        <a:latin typeface="+mn-lt"/>
                        <a:ea typeface="+mn-ea"/>
                        <a:cs typeface="+mn-cs"/>
                      </a:endParaRPr>
                    </a:p>
                  </a:txBody>
                  <a:tcPr>
                    <a:lnL w="12700" cmpd="sng">
                      <a:noFill/>
                    </a:lnL>
                    <a:lnR w="6350" cap="flat" cmpd="sng" algn="ctr">
                      <a:solidFill>
                        <a:schemeClr val="bg1">
                          <a:lumMod val="75000"/>
                        </a:schemeClr>
                      </a:solid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chemeClr val="tx1"/>
                          </a:solidFill>
                          <a:effectLst/>
                          <a:latin typeface="+mn-lt"/>
                          <a:ea typeface="+mn-ea"/>
                          <a:cs typeface="+mn-cs"/>
                        </a:rPr>
                        <a:t>Starts speech-to-text processing for Copilot. Speech-to-text and Copilot content is not saved after the </a:t>
                      </a:r>
                      <a:r>
                        <a:rPr lang="en-US" sz="1200" u="none" kern="1200" dirty="0">
                          <a:solidFill>
                            <a:schemeClr val="tx1"/>
                          </a:solidFill>
                          <a:effectLst/>
                          <a:latin typeface="+mn-lt"/>
                          <a:ea typeface="+mn-ea"/>
                          <a:cs typeface="+mn-cs"/>
                        </a:rPr>
                        <a:t>meeting</a:t>
                      </a:r>
                      <a:r>
                        <a:rPr lang="en-US" sz="1200" u="none" kern="1200" baseline="30000" dirty="0">
                          <a:solidFill>
                            <a:schemeClr val="tx1"/>
                          </a:solidFill>
                          <a:effectLst/>
                          <a:latin typeface="+mn-lt"/>
                          <a:ea typeface="+mn-ea"/>
                          <a:cs typeface="+mn-cs"/>
                        </a:rPr>
                        <a:t>1</a:t>
                      </a:r>
                      <a:r>
                        <a:rPr lang="en-US" sz="1200" u="none" kern="1200" dirty="0">
                          <a:solidFill>
                            <a:schemeClr val="tx1"/>
                          </a:solidFill>
                          <a:effectLst/>
                          <a:latin typeface="+mn-lt"/>
                          <a:ea typeface="+mn-ea"/>
                          <a:cs typeface="+mn-cs"/>
                        </a:rPr>
                        <a:t>.</a:t>
                      </a:r>
                      <a:endParaRPr lang="en-US" sz="1200" u="none" baseline="30000" dirty="0">
                        <a:solidFill>
                          <a:schemeClr val="tx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chemeClr val="tx1"/>
                          </a:solidFill>
                          <a:effectLst/>
                          <a:latin typeface="+mn-lt"/>
                          <a:ea typeface="+mn-ea"/>
                          <a:cs typeface="+mn-cs"/>
                        </a:rPr>
                        <a:t>Informs users that Copilot and audio processing have been started.</a:t>
                      </a:r>
                      <a:endParaRPr lang="en-US" sz="1200" dirty="0">
                        <a:solidFill>
                          <a:schemeClr val="tx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200" kern="1200" dirty="0">
                          <a:solidFill>
                            <a:schemeClr val="tx1"/>
                          </a:solidFill>
                          <a:effectLst/>
                          <a:latin typeface="+mn-lt"/>
                          <a:ea typeface="+mn-ea"/>
                          <a:cs typeface="+mn-cs"/>
                        </a:rPr>
                        <a:t>Users can ask questions during the meeting but not after.</a:t>
                      </a:r>
                    </a:p>
                  </a:txBody>
                  <a:tcPr>
                    <a:lnL w="6350" cap="flat" cmpd="sng" algn="ctr">
                      <a:solidFill>
                        <a:schemeClr val="bg1">
                          <a:lumMod val="75000"/>
                        </a:schemeClr>
                      </a:solidFill>
                      <a:prstDash val="solid"/>
                      <a:round/>
                      <a:headEnd type="none" w="med" len="med"/>
                      <a:tailEnd type="none" w="med" len="med"/>
                    </a:lnL>
                    <a:lnR w="12700" cmpd="sng">
                      <a:noFill/>
                    </a:lnR>
                    <a:lnT w="12700" cap="flat" cmpd="sng" algn="ctr">
                      <a:solidFill>
                        <a:srgbClr val="0078D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4419809"/>
                  </a:ext>
                </a:extLst>
              </a:tr>
              <a:tr h="8887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mn-ea"/>
                          <a:cs typeface="+mn-cs"/>
                        </a:rPr>
                        <a:t>During and after the meeting</a:t>
                      </a:r>
                    </a:p>
                  </a:txBody>
                  <a:tcP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chemeClr val="tx1"/>
                          </a:solidFill>
                          <a:effectLst/>
                          <a:latin typeface="+mn-lt"/>
                          <a:ea typeface="+mn-ea"/>
                          <a:cs typeface="+mn-cs"/>
                        </a:rPr>
                        <a:t>Clicking on Copilot prompts the user to start a transcript. A saved transcript is required for Copilot to work.</a:t>
                      </a:r>
                      <a:endParaRPr lang="en-US" sz="1200" baseline="30000" dirty="0">
                        <a:solidFill>
                          <a:schemeClr val="tx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chemeClr val="tx1"/>
                          </a:solidFill>
                          <a:effectLst/>
                          <a:latin typeface="+mn-lt"/>
                          <a:ea typeface="+mn-ea"/>
                          <a:cs typeface="+mn-cs"/>
                        </a:rPr>
                        <a:t>Informs users that transcript has been started.</a:t>
                      </a:r>
                      <a:endParaRPr lang="en-US" sz="1200" dirty="0">
                        <a:solidFill>
                          <a:schemeClr val="tx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200" kern="1200" dirty="0">
                          <a:solidFill>
                            <a:schemeClr val="tx1"/>
                          </a:solidFill>
                          <a:effectLst/>
                          <a:latin typeface="+mn-lt"/>
                          <a:ea typeface="+mn-ea"/>
                          <a:cs typeface="+mn-cs"/>
                        </a:rPr>
                        <a:t>Users can ask questions both during and after the meeting.</a:t>
                      </a:r>
                    </a:p>
                  </a:txBody>
                  <a:tcP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809710"/>
                  </a:ext>
                </a:extLst>
              </a:tr>
              <a:tr h="888756">
                <a:tc>
                  <a:txBody>
                    <a:bodyPr/>
                    <a:lstStyle/>
                    <a:p>
                      <a:r>
                        <a:rPr lang="en-US" sz="1200" kern="1200" dirty="0">
                          <a:solidFill>
                            <a:schemeClr val="tx1"/>
                          </a:solidFill>
                          <a:effectLst/>
                          <a:latin typeface="+mn-lt"/>
                          <a:ea typeface="+mn-ea"/>
                          <a:cs typeface="+mn-cs"/>
                        </a:rPr>
                        <a:t>Off</a:t>
                      </a:r>
                      <a:r>
                        <a:rPr lang="en-US" sz="1200" kern="1200" baseline="30000" dirty="0">
                          <a:solidFill>
                            <a:schemeClr val="tx1"/>
                          </a:solidFill>
                          <a:effectLst/>
                          <a:latin typeface="+mn-lt"/>
                          <a:ea typeface="+mn-ea"/>
                          <a:cs typeface="+mn-cs"/>
                        </a:rPr>
                        <a:t>2</a:t>
                      </a:r>
                      <a:endParaRPr lang="en-US" sz="1200" baseline="30000" dirty="0">
                        <a:solidFill>
                          <a:schemeClr val="tx1"/>
                        </a:solidFill>
                        <a:latin typeface="+mn-lt"/>
                        <a:ea typeface="+mn-ea"/>
                        <a:cs typeface="+mn-cs"/>
                      </a:endParaRPr>
                    </a:p>
                  </a:txBody>
                  <a:tcP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kern="1200" dirty="0">
                          <a:solidFill>
                            <a:schemeClr val="tx1"/>
                          </a:solidFill>
                          <a:effectLst/>
                          <a:latin typeface="+mn-lt"/>
                          <a:ea typeface="+mn-ea"/>
                          <a:cs typeface="+mn-cs"/>
                        </a:rPr>
                        <a:t>Copilot can’t be selected. Recording and Transcription can’t be started.</a:t>
                      </a:r>
                      <a:endParaRPr lang="en-US" sz="1200" baseline="30000" dirty="0">
                        <a:solidFill>
                          <a:schemeClr val="tx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a:solidFill>
                            <a:schemeClr val="tx1"/>
                          </a:solidFill>
                          <a:latin typeface="+mn-lt"/>
                          <a:ea typeface="+mn-ea"/>
                          <a:cs typeface="+mn-cs"/>
                        </a:rPr>
                        <a:t>N/A</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buNone/>
                      </a:pPr>
                      <a:r>
                        <a:rPr lang="en-US" sz="1200" dirty="0">
                          <a:solidFill>
                            <a:schemeClr val="tx1"/>
                          </a:solidFill>
                          <a:latin typeface="+mn-lt"/>
                          <a:ea typeface="+mn-ea"/>
                          <a:cs typeface="+mn-cs"/>
                        </a:rPr>
                        <a:t>No access to Copilot at all during or after the meeting.</a:t>
                      </a:r>
                    </a:p>
                  </a:txBody>
                  <a:tcP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0037116"/>
                  </a:ext>
                </a:extLst>
              </a:tr>
            </a:tbl>
          </a:graphicData>
        </a:graphic>
      </p:graphicFrame>
      <p:sp>
        <p:nvSpPr>
          <p:cNvPr id="24" name="TextBox 23">
            <a:extLst>
              <a:ext uri="{FF2B5EF4-FFF2-40B4-BE49-F238E27FC236}">
                <a16:creationId xmlns:a16="http://schemas.microsoft.com/office/drawing/2014/main" id="{EAC6A4AE-CF7F-925F-ECB6-6403DD587854}"/>
              </a:ext>
            </a:extLst>
          </p:cNvPr>
          <p:cNvSpPr txBox="1">
            <a:spLocks/>
          </p:cNvSpPr>
          <p:nvPr/>
        </p:nvSpPr>
        <p:spPr>
          <a:xfrm>
            <a:off x="591011" y="6404287"/>
            <a:ext cx="10892920" cy="307777"/>
          </a:xfrm>
          <a:prstGeom prst="rect">
            <a:avLst/>
          </a:prstGeom>
          <a:noFill/>
        </p:spPr>
        <p:txBody>
          <a:bodyPr wrap="square" lIns="0" tIns="0" rIns="0" bIns="0" anchor="b">
            <a:spAutoFit/>
          </a:bodyPr>
          <a:lstStyle/>
          <a:p>
            <a:pPr marL="0" marR="0"/>
            <a:r>
              <a:rPr lang="en-US" sz="1000" kern="100" baseline="30000" dirty="0">
                <a:effectLst/>
              </a:rPr>
              <a:t>1</a:t>
            </a:r>
            <a:r>
              <a:rPr lang="en-US" sz="1000" kern="100" dirty="0">
                <a:effectLst/>
              </a:rPr>
              <a:t>Please note that a saved transcript can still be started by any user with permission to transcribe through the Recording and Transcript options.</a:t>
            </a:r>
          </a:p>
          <a:p>
            <a:r>
              <a:rPr lang="en-US" sz="1000" kern="100" baseline="30000" dirty="0">
                <a:effectLst/>
              </a:rPr>
              <a:t>2</a:t>
            </a:r>
            <a:r>
              <a:rPr lang="en-US" sz="1000" kern="100" dirty="0">
                <a:effectLst/>
              </a:rPr>
              <a:t>Turning off Copilot also disables Recording and Transcription. This is because any saved recording and transcript would be accessible to Copilot outside the meeting.</a:t>
            </a:r>
          </a:p>
        </p:txBody>
      </p:sp>
    </p:spTree>
    <p:extLst>
      <p:ext uri="{BB962C8B-B14F-4D97-AF65-F5344CB8AC3E}">
        <p14:creationId xmlns:p14="http://schemas.microsoft.com/office/powerpoint/2010/main" val="416262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CA59E09-B207-0332-17FD-55C350AAC9A5}"/>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25" name="Freeform: Shape 24">
            <a:extLst>
              <a:ext uri="{FF2B5EF4-FFF2-40B4-BE49-F238E27FC236}">
                <a16:creationId xmlns:a16="http://schemas.microsoft.com/office/drawing/2014/main" id="{65882433-C246-2B8C-E65A-9376330ACE53}"/>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gradFill flip="none" rotWithShape="1">
            <a:gsLst>
              <a:gs pos="50000">
                <a:srgbClr val="DDF6FF">
                  <a:alpha val="85000"/>
                </a:srgbClr>
              </a:gs>
              <a:gs pos="0">
                <a:schemeClr val="bg1">
                  <a:alpha val="85000"/>
                </a:schemeClr>
              </a:gs>
            </a:gsLst>
            <a:lin ang="10800000" scaled="1"/>
            <a:tileRect/>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35" name="Freeform: Shape 34">
            <a:extLst>
              <a:ext uri="{FF2B5EF4-FFF2-40B4-BE49-F238E27FC236}">
                <a16:creationId xmlns:a16="http://schemas.microsoft.com/office/drawing/2014/main" id="{DD1C1D54-FC3F-9E02-930B-334AE2007BA3}"/>
              </a:ext>
              <a:ext uri="{C183D7F6-B498-43B3-948B-1728B52AA6E4}">
                <adec:decorative xmlns:adec="http://schemas.microsoft.com/office/drawing/2017/decorative" val="1"/>
              </a:ext>
            </a:extLst>
          </p:cNvPr>
          <p:cNvSpPr>
            <a:spLocks/>
          </p:cNvSpPr>
          <p:nvPr/>
        </p:nvSpPr>
        <p:spPr>
          <a:xfrm>
            <a:off x="588261" y="1358900"/>
            <a:ext cx="11020425" cy="5081370"/>
          </a:xfrm>
          <a:custGeom>
            <a:avLst/>
            <a:gdLst>
              <a:gd name="connsiteX0" fmla="*/ 5941730 w 11020425"/>
              <a:gd name="connsiteY0" fmla="*/ 238773 h 5081370"/>
              <a:gd name="connsiteX1" fmla="*/ 5850290 w 11020425"/>
              <a:gd name="connsiteY1" fmla="*/ 330213 h 5081370"/>
              <a:gd name="connsiteX2" fmla="*/ 5850290 w 11020425"/>
              <a:gd name="connsiteY2" fmla="*/ 4751157 h 5081370"/>
              <a:gd name="connsiteX3" fmla="*/ 5941730 w 11020425"/>
              <a:gd name="connsiteY3" fmla="*/ 4842597 h 5081370"/>
              <a:gd name="connsiteX4" fmla="*/ 6033170 w 11020425"/>
              <a:gd name="connsiteY4" fmla="*/ 4751157 h 5081370"/>
              <a:gd name="connsiteX5" fmla="*/ 6033170 w 11020425"/>
              <a:gd name="connsiteY5" fmla="*/ 330213 h 5081370"/>
              <a:gd name="connsiteX6" fmla="*/ 5941730 w 11020425"/>
              <a:gd name="connsiteY6" fmla="*/ 238773 h 5081370"/>
              <a:gd name="connsiteX7" fmla="*/ 0 w 11020425"/>
              <a:gd name="connsiteY7" fmla="*/ 0 h 5081370"/>
              <a:gd name="connsiteX8" fmla="*/ 11020425 w 11020425"/>
              <a:gd name="connsiteY8" fmla="*/ 0 h 5081370"/>
              <a:gd name="connsiteX9" fmla="*/ 11020425 w 11020425"/>
              <a:gd name="connsiteY9" fmla="*/ 4900283 h 5081370"/>
              <a:gd name="connsiteX10" fmla="*/ 10847969 w 11020425"/>
              <a:gd name="connsiteY10" fmla="*/ 5081370 h 5081370"/>
              <a:gd name="connsiteX11" fmla="*/ 172456 w 11020425"/>
              <a:gd name="connsiteY11" fmla="*/ 5081370 h 5081370"/>
              <a:gd name="connsiteX12" fmla="*/ 0 w 11020425"/>
              <a:gd name="connsiteY12" fmla="*/ 4900283 h 508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20425" h="5081370">
                <a:moveTo>
                  <a:pt x="5941730" y="238773"/>
                </a:moveTo>
                <a:cubicBezTo>
                  <a:pt x="5891229" y="238773"/>
                  <a:pt x="5850290" y="279712"/>
                  <a:pt x="5850290" y="330213"/>
                </a:cubicBezTo>
                <a:lnTo>
                  <a:pt x="5850290" y="4751157"/>
                </a:lnTo>
                <a:cubicBezTo>
                  <a:pt x="5850290" y="4801658"/>
                  <a:pt x="5891229" y="4842597"/>
                  <a:pt x="5941730" y="4842597"/>
                </a:cubicBezTo>
                <a:cubicBezTo>
                  <a:pt x="5992231" y="4842597"/>
                  <a:pt x="6033170" y="4801658"/>
                  <a:pt x="6033170" y="4751157"/>
                </a:cubicBezTo>
                <a:lnTo>
                  <a:pt x="6033170" y="330213"/>
                </a:lnTo>
                <a:cubicBezTo>
                  <a:pt x="6033170" y="279712"/>
                  <a:pt x="5992231" y="238773"/>
                  <a:pt x="5941730" y="238773"/>
                </a:cubicBezTo>
                <a:close/>
                <a:moveTo>
                  <a:pt x="0" y="0"/>
                </a:moveTo>
                <a:lnTo>
                  <a:pt x="11020425" y="0"/>
                </a:lnTo>
                <a:lnTo>
                  <a:pt x="11020425" y="4900283"/>
                </a:lnTo>
                <a:cubicBezTo>
                  <a:pt x="11020425" y="5000295"/>
                  <a:pt x="10943214" y="5081370"/>
                  <a:pt x="10847969" y="5081370"/>
                </a:cubicBezTo>
                <a:lnTo>
                  <a:pt x="172456" y="5081370"/>
                </a:lnTo>
                <a:cubicBezTo>
                  <a:pt x="77211" y="5081370"/>
                  <a:pt x="0" y="5000295"/>
                  <a:pt x="0" y="4900283"/>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6" name="Graphic 34_1">
            <a:extLst>
              <a:ext uri="{FF2B5EF4-FFF2-40B4-BE49-F238E27FC236}">
                <a16:creationId xmlns:a16="http://schemas.microsoft.com/office/drawing/2014/main" id="{F43798CD-7761-4EC9-169B-8501C9ABE6AA}"/>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ln w="28575">
            <a:gradFill flip="none" rotWithShape="1">
              <a:gsLst>
                <a:gs pos="0">
                  <a:schemeClr val="tx2">
                    <a:lumMod val="50000"/>
                    <a:lumOff val="50000"/>
                  </a:schemeClr>
                </a:gs>
                <a:gs pos="100000">
                  <a:schemeClr val="accent3">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588261" y="585216"/>
            <a:ext cx="11011601" cy="492443"/>
          </a:xfrm>
        </p:spPr>
        <p:txBody>
          <a:bodyPr>
            <a:normAutofit/>
          </a:bodyPr>
          <a:lstStyle/>
          <a:p>
            <a:r>
              <a:rPr lang="en-US" dirty="0">
                <a:ea typeface="+mj-ea"/>
                <a:cs typeface="+mj-cs"/>
              </a:rPr>
              <a:t>Links to learn more (1 of 2)</a:t>
            </a:r>
          </a:p>
        </p:txBody>
      </p:sp>
      <p:sp>
        <p:nvSpPr>
          <p:cNvPr id="2" name="Rectangle 1">
            <a:extLst>
              <a:ext uri="{FF2B5EF4-FFF2-40B4-BE49-F238E27FC236}">
                <a16:creationId xmlns:a16="http://schemas.microsoft.com/office/drawing/2014/main" id="{73A43B8D-7A47-42B8-535E-5D3FAF304137}"/>
              </a:ext>
            </a:extLst>
          </p:cNvPr>
          <p:cNvSpPr>
            <a:spLocks/>
          </p:cNvSpPr>
          <p:nvPr/>
        </p:nvSpPr>
        <p:spPr>
          <a:xfrm>
            <a:off x="862582" y="1574590"/>
            <a:ext cx="5301650" cy="4652556"/>
          </a:xfrm>
          <a:prstGeom prst="rect">
            <a:avLst/>
          </a:prstGeom>
          <a:noFill/>
        </p:spPr>
        <p:txBody>
          <a:bodyPr wrap="square" lIns="0" tIns="0" rIns="0" bIns="0" anchor="t">
            <a:spAutoFit/>
          </a:bodyPr>
          <a:lstStyle/>
          <a:p>
            <a:pPr marL="0" marR="0" lvl="0" indent="0" algn="l" defTabSz="914400" rtl="0" eaLnBrk="1" fontAlgn="base" latinLnBrk="0" hangingPunct="1">
              <a:lnSpc>
                <a:spcPct val="100000"/>
              </a:lnSpc>
              <a:spcBef>
                <a:spcPts val="0"/>
              </a:spcBef>
              <a:spcAft>
                <a:spcPts val="1500"/>
              </a:spcAft>
              <a:buClrTx/>
              <a:buSzTx/>
              <a:buFontTx/>
              <a:buNone/>
              <a:tabLst/>
              <a:defRPr/>
            </a:pPr>
            <a:r>
              <a:rPr kumimoji="0" lang="en-US" sz="1400" i="0" u="none" strike="noStrike" kern="1200" cap="none" normalizeH="0" baseline="0" noProof="0" dirty="0">
                <a:ln>
                  <a:noFill/>
                </a:ln>
                <a:solidFill>
                  <a:srgbClr val="0078D4"/>
                </a:solidFill>
                <a:effectLst/>
                <a:uLnTx/>
                <a:uFillTx/>
                <a:latin typeface="+mj-lt"/>
                <a:ea typeface="+mj-ea"/>
                <a:cs typeface="+mj-cs"/>
                <a:hlinkClick r:id="rId4">
                  <a:extLst>
                    <a:ext uri="{A12FA001-AC4F-418D-AE19-62706E023703}">
                      <ahyp:hlinkClr xmlns:ahyp="http://schemas.microsoft.com/office/drawing/2018/hyperlinkcolor" val="tx"/>
                    </a:ext>
                  </a:extLst>
                </a:hlinkClick>
              </a:rPr>
              <a:t>Copilot Readiness Hub</a:t>
            </a:r>
            <a:endParaRPr kumimoji="0" lang="en-US" sz="1400" i="0" u="none" strike="noStrike" kern="1200" cap="none" normalizeH="0" baseline="0" noProof="0" dirty="0">
              <a:ln>
                <a:noFill/>
              </a:ln>
              <a:solidFill>
                <a:srgbClr val="0078D4"/>
              </a:solidFill>
              <a:effectLst/>
              <a:uLnTx/>
              <a:uFillTx/>
              <a:latin typeface="+mj-lt"/>
              <a:ea typeface="+mj-ea"/>
              <a:cs typeface="+mj-cs"/>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i="0" u="none" strike="noStrike" kern="1200" cap="none" normalizeH="0" baseline="0" noProof="0" dirty="0">
                <a:ln>
                  <a:noFill/>
                </a:ln>
                <a:effectLst/>
                <a:uLnTx/>
                <a:uFillTx/>
                <a:latin typeface="+mj-lt"/>
                <a:ea typeface="+mj-ea"/>
                <a:cs typeface="+mj-cs"/>
              </a:rPr>
              <a:t>What is Copilot?</a:t>
            </a:r>
          </a:p>
          <a:p>
            <a:pPr marL="295275" marR="0" lvl="0" indent="-187325" algn="l" defTabSz="914367" rtl="0" eaLnBrk="1" fontAlgn="auto" latinLnBrk="0" hangingPunct="1">
              <a:lnSpc>
                <a:spcPct val="100000"/>
              </a:lnSpc>
              <a:spcBef>
                <a:spcPts val="0"/>
              </a:spcBef>
              <a:spcAft>
                <a:spcPts val="600"/>
              </a:spcAft>
              <a:buClr>
                <a:prstClr val="black"/>
              </a:buClr>
              <a:buSzTx/>
              <a:buFont typeface="Arial" panose="020B0604020202020204" pitchFamily="34" charset="0"/>
              <a:buChar char="•"/>
              <a:defRPr/>
            </a:pPr>
            <a:r>
              <a:rPr kumimoji="0" lang="en-US" sz="1400" b="0" i="0" u="sng" strike="noStrike" kern="1200" cap="none" normalizeH="0" baseline="0" noProof="0" dirty="0">
                <a:ln>
                  <a:noFill/>
                </a:ln>
                <a:solidFill>
                  <a:srgbClr val="0078D4"/>
                </a:solidFill>
                <a:effectLst/>
                <a:uLnTx/>
                <a:uFillTx/>
                <a:hlinkClick r:id="rId5">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normalizeH="0" baseline="0" noProof="0" dirty="0">
              <a:ln>
                <a:noFill/>
              </a:ln>
              <a:solidFill>
                <a:srgbClr val="0078D4"/>
              </a:solidFill>
              <a:effectLst/>
              <a:uLnTx/>
              <a:uFillTx/>
            </a:endParaRPr>
          </a:p>
          <a:p>
            <a:pPr marL="295275" marR="0" lvl="0" indent="-187325" algn="l" defTabSz="914367"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400" b="0" i="0" u="sng" strike="noStrike" kern="1200" cap="none" normalizeH="0" baseline="0" noProof="0" dirty="0">
                <a:ln>
                  <a:noFill/>
                </a:ln>
                <a:solidFill>
                  <a:srgbClr val="0078D4"/>
                </a:solidFill>
                <a:effectLst/>
                <a:uLnTx/>
                <a:uFillTx/>
                <a:hlinkClick r:id="rId6">
                  <a:extLst>
                    <a:ext uri="{A12FA001-AC4F-418D-AE19-62706E023703}">
                      <ahyp:hlinkClr xmlns:ahyp="http://schemas.microsoft.com/office/drawing/2018/hyperlinkcolor" val="tx"/>
                    </a:ext>
                  </a:extLst>
                </a:hlinkClick>
              </a:rPr>
              <a:t>The Copilot System</a:t>
            </a:r>
            <a:endParaRPr kumimoji="0" lang="en-US" sz="1400" b="0" i="0" u="sng" strike="noStrike" kern="1200" cap="none" normalizeH="0" baseline="0" noProof="0" dirty="0">
              <a:ln>
                <a:noFill/>
              </a:ln>
              <a:solidFill>
                <a:srgbClr val="0078D4"/>
              </a:solidFill>
              <a:effectLst/>
              <a:uLnTx/>
              <a:uFillTx/>
            </a:endParaRPr>
          </a:p>
          <a:p>
            <a:pPr marL="295275" marR="0" lvl="0" indent="-187325" algn="l" defTabSz="914367" rtl="0" eaLnBrk="1" fontAlgn="auto" latinLnBrk="0" hangingPunct="1">
              <a:lnSpc>
                <a:spcPct val="100000"/>
              </a:lnSpc>
              <a:spcBef>
                <a:spcPts val="0"/>
              </a:spcBef>
              <a:spcAft>
                <a:spcPts val="1500"/>
              </a:spcAft>
              <a:buClr>
                <a:prstClr val="black"/>
              </a:buClr>
              <a:buSzTx/>
              <a:buFont typeface="Arial" panose="020B0604020202020204" pitchFamily="34" charset="0"/>
              <a:buChar char="•"/>
              <a:tabLst/>
              <a:defRPr/>
            </a:pPr>
            <a:r>
              <a:rPr kumimoji="0" lang="en-US" sz="1400" b="0" i="0" u="sng" strike="noStrike" kern="1200" cap="none" normalizeH="0" baseline="0" noProof="0" dirty="0">
                <a:ln>
                  <a:noFill/>
                </a:ln>
                <a:solidFill>
                  <a:srgbClr val="0078D4"/>
                </a:solidFill>
                <a:effectLst/>
                <a:uLnTx/>
                <a:uFillTx/>
                <a:hlinkClick r:id="rId7">
                  <a:extLst>
                    <a:ext uri="{A12FA001-AC4F-418D-AE19-62706E023703}">
                      <ahyp:hlinkClr xmlns:ahyp="http://schemas.microsoft.com/office/drawing/2018/hyperlinkcolor" val="tx"/>
                    </a:ext>
                  </a:extLst>
                </a:hlinkClick>
              </a:rPr>
              <a:t>ChatGPT vs. Microsoft 365 Copilot: What’s the difference?</a:t>
            </a:r>
            <a:endParaRPr kumimoji="0" lang="en-US" sz="1400" i="0" u="none" strike="noStrike" kern="1200" cap="none" normalizeH="0" baseline="0" noProof="0" dirty="0">
              <a:ln>
                <a:noFill/>
              </a:ln>
              <a:solidFill>
                <a:srgbClr val="0078D4"/>
              </a:solidFill>
              <a:effectLst/>
              <a:uLnTx/>
              <a:uFillTx/>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i="0" u="none" strike="noStrike" kern="1200" cap="none" normalizeH="0" baseline="0" noProof="0" dirty="0">
                <a:ln>
                  <a:noFill/>
                </a:ln>
                <a:effectLst/>
                <a:uLnTx/>
                <a:uFillTx/>
                <a:latin typeface="+mj-lt"/>
                <a:ea typeface="+mj-ea"/>
                <a:cs typeface="+mj-cs"/>
              </a:rPr>
              <a:t>How Copilot works</a:t>
            </a:r>
          </a:p>
          <a:p>
            <a:pPr marL="295275" marR="0" lvl="0" indent="-187325" algn="l" defTabSz="914367" rtl="0" eaLnBrk="1" fontAlgn="base"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400" b="0" i="0" u="sng" strike="noStrike" kern="1200" cap="none" normalizeH="0" baseline="0" noProof="0" dirty="0">
                <a:ln>
                  <a:noFill/>
                </a:ln>
                <a:solidFill>
                  <a:srgbClr val="0078D4"/>
                </a:solidFill>
                <a:effectLst/>
                <a:uLnTx/>
                <a:uFillTx/>
                <a:hlinkClick r:id="rId8">
                  <a:extLst>
                    <a:ext uri="{A12FA001-AC4F-418D-AE19-62706E023703}">
                      <ahyp:hlinkClr xmlns:ahyp="http://schemas.microsoft.com/office/drawing/2018/hyperlinkcolor" val="tx"/>
                    </a:ext>
                  </a:extLst>
                </a:hlinkClick>
              </a:rPr>
              <a:t>How Microsoft 365 Copilot works</a:t>
            </a:r>
            <a:r>
              <a:rPr kumimoji="0" lang="en-US" sz="1400" b="0" i="0" u="sng" strike="noStrike" kern="1200" cap="none" normalizeH="0" baseline="0" noProof="0" dirty="0">
                <a:ln>
                  <a:noFill/>
                </a:ln>
                <a:solidFill>
                  <a:srgbClr val="0078D4"/>
                </a:solidFill>
                <a:effectLst/>
                <a:uLnTx/>
                <a:uFillTx/>
              </a:rPr>
              <a:t>: Microsoft Mechanics video</a:t>
            </a:r>
          </a:p>
          <a:p>
            <a:pPr marL="295275" marR="0" lvl="0" indent="-187325" algn="l" defTabSz="914367" rtl="0" eaLnBrk="1" fontAlgn="base"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400" b="0" i="0" u="sng" strike="noStrike" kern="1200" cap="none" normalizeH="0" baseline="0" noProof="0" dirty="0">
                <a:ln>
                  <a:noFill/>
                </a:ln>
                <a:solidFill>
                  <a:srgbClr val="0078D4"/>
                </a:solidFill>
                <a:effectLst/>
                <a:uLnTx/>
                <a:uFillTx/>
                <a:hlinkClick r:id="rId9">
                  <a:extLst>
                    <a:ext uri="{A12FA001-AC4F-418D-AE19-62706E023703}">
                      <ahyp:hlinkClr xmlns:ahyp="http://schemas.microsoft.com/office/drawing/2018/hyperlinkcolor" val="tx"/>
                    </a:ext>
                  </a:extLst>
                </a:hlinkClick>
              </a:rPr>
              <a:t>Semantic Index for Copilot</a:t>
            </a:r>
            <a:endParaRPr kumimoji="0" lang="en-US" sz="1400" b="0" i="0" u="sng" strike="noStrike" kern="1200" cap="none" normalizeH="0" baseline="0" noProof="0" dirty="0">
              <a:ln>
                <a:noFill/>
              </a:ln>
              <a:solidFill>
                <a:srgbClr val="0078D4"/>
              </a:solidFill>
              <a:effectLst/>
              <a:uLnTx/>
              <a:uFillTx/>
            </a:endParaRPr>
          </a:p>
          <a:p>
            <a:pPr marL="295275" marR="0" lvl="0" indent="-187325" algn="l" defTabSz="914367"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400" b="0" i="0" u="sng" strike="noStrike" kern="1200" cap="none" normalizeH="0" baseline="0" noProof="0" dirty="0">
                <a:ln>
                  <a:noFill/>
                </a:ln>
                <a:solidFill>
                  <a:srgbClr val="0078D4"/>
                </a:solidFill>
                <a:effectLst/>
                <a:uLnTx/>
                <a:uFillTx/>
                <a:hlinkClick r:id="rId10">
                  <a:extLst>
                    <a:ext uri="{A12FA001-AC4F-418D-AE19-62706E023703}">
                      <ahyp:hlinkClr xmlns:ahyp="http://schemas.microsoft.com/office/drawing/2018/hyperlinkcolor" val="tx"/>
                    </a:ext>
                  </a:extLst>
                </a:hlinkClick>
              </a:rPr>
              <a:t>Microsoft Graph</a:t>
            </a:r>
            <a:endParaRPr kumimoji="0" lang="en-US" sz="1400" b="0" i="0" u="sng" strike="noStrike" kern="1200" cap="none" normalizeH="0" baseline="0" noProof="0" dirty="0">
              <a:ln>
                <a:noFill/>
              </a:ln>
              <a:solidFill>
                <a:srgbClr val="0078D4"/>
              </a:solidFill>
              <a:effectLst/>
              <a:uLnTx/>
              <a:uFillTx/>
            </a:endParaRPr>
          </a:p>
          <a:p>
            <a:pPr marL="295275" marR="0" lvl="0" indent="-187325" algn="l" defTabSz="914367"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400" b="0" i="0" u="sng" strike="noStrike" kern="1200" cap="none" normalizeH="0" baseline="0" noProof="0" dirty="0">
                <a:ln>
                  <a:noFill/>
                </a:ln>
                <a:solidFill>
                  <a:srgbClr val="0078D4"/>
                </a:solidFill>
                <a:effectLst/>
                <a:uLnTx/>
                <a:uFillTx/>
                <a:hlinkClick r:id="rId11">
                  <a:extLst>
                    <a:ext uri="{A12FA001-AC4F-418D-AE19-62706E023703}">
                      <ahyp:hlinkClr xmlns:ahyp="http://schemas.microsoft.com/office/drawing/2018/hyperlinkcolor" val="tx"/>
                    </a:ext>
                  </a:extLst>
                </a:hlinkClick>
              </a:rPr>
              <a:t>Microsoft Graph connectors</a:t>
            </a:r>
            <a:endParaRPr kumimoji="0" lang="en-US" sz="1400" b="0" i="0" u="sng" strike="noStrike" kern="1200" cap="none" normalizeH="0" baseline="0" noProof="0" dirty="0">
              <a:ln>
                <a:noFill/>
              </a:ln>
              <a:solidFill>
                <a:srgbClr val="0078D4"/>
              </a:solidFill>
              <a:effectLst/>
              <a:uLnTx/>
              <a:uFillTx/>
            </a:endParaRPr>
          </a:p>
          <a:p>
            <a:pPr marL="295275" marR="0" lvl="0" indent="-187325" algn="l" defTabSz="914367" rtl="0" eaLnBrk="1" fontAlgn="auto" latinLnBrk="0" hangingPunct="1">
              <a:lnSpc>
                <a:spcPct val="100000"/>
              </a:lnSpc>
              <a:spcBef>
                <a:spcPts val="0"/>
              </a:spcBef>
              <a:spcAft>
                <a:spcPts val="200"/>
              </a:spcAft>
              <a:buClr>
                <a:prstClr val="black"/>
              </a:buClr>
              <a:buSzTx/>
              <a:buFont typeface="Arial" panose="020B0604020202020204" pitchFamily="34" charset="0"/>
              <a:buChar char="•"/>
              <a:tabLst/>
              <a:defRPr/>
            </a:pPr>
            <a:r>
              <a:rPr kumimoji="0" lang="en-US" sz="1400" b="0" i="0" u="none" strike="noStrike" kern="1200" cap="none" normalizeH="0" baseline="0" noProof="0" dirty="0">
                <a:ln>
                  <a:noFill/>
                </a:ln>
                <a:effectLst/>
                <a:uLnTx/>
                <a:uFillTx/>
              </a:rPr>
              <a:t>Additional copilot experiences across the Microsoft Cloud</a:t>
            </a:r>
          </a:p>
          <a:p>
            <a:pPr marL="615950" marR="0" lvl="1" indent="-219075" algn="l" defTabSz="914367" rtl="0" eaLnBrk="1" fontAlgn="auto" latinLnBrk="0" hangingPunct="1">
              <a:lnSpc>
                <a:spcPct val="100000"/>
              </a:lnSpc>
              <a:spcBef>
                <a:spcPts val="0"/>
              </a:spcBef>
              <a:spcAft>
                <a:spcPts val="400"/>
              </a:spcAft>
              <a:buClr>
                <a:prstClr val="black"/>
              </a:buClr>
              <a:buSzTx/>
              <a:buFont typeface="Segoe UI" panose="020B0502040204020203" pitchFamily="34" charset="0"/>
              <a:buChar char="–"/>
              <a:tabLst/>
              <a:defRPr/>
            </a:pPr>
            <a:r>
              <a:rPr kumimoji="0" lang="en-US" sz="1400" b="0" i="0" u="none" strike="noStrike" kern="1200" cap="none" normalizeH="0" baseline="0" noProof="0" dirty="0">
                <a:ln>
                  <a:noFill/>
                </a:ln>
                <a:solidFill>
                  <a:srgbClr val="0078D4"/>
                </a:solidFill>
                <a:effectLst/>
                <a:uLnTx/>
                <a:uFillTx/>
                <a:hlinkClick r:id="rId12">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normalizeH="0" baseline="0" noProof="0" dirty="0">
              <a:ln>
                <a:noFill/>
              </a:ln>
              <a:solidFill>
                <a:srgbClr val="0078D4"/>
              </a:solidFill>
              <a:effectLst/>
              <a:uLnTx/>
              <a:uFillTx/>
            </a:endParaRPr>
          </a:p>
          <a:p>
            <a:pPr marL="615950" marR="0" lvl="1" indent="-219075" algn="l" defTabSz="914367" rtl="0" eaLnBrk="1" fontAlgn="auto" latinLnBrk="0" hangingPunct="1">
              <a:lnSpc>
                <a:spcPct val="100000"/>
              </a:lnSpc>
              <a:spcBef>
                <a:spcPts val="0"/>
              </a:spcBef>
              <a:spcAft>
                <a:spcPts val="400"/>
              </a:spcAft>
              <a:buClr>
                <a:prstClr val="black"/>
              </a:buClr>
              <a:buSzTx/>
              <a:buFont typeface="Segoe UI" panose="020B0502040204020203" pitchFamily="34" charset="0"/>
              <a:buChar char="–"/>
              <a:tabLst/>
              <a:defRPr/>
            </a:pPr>
            <a:r>
              <a:rPr kumimoji="0" lang="en-US" sz="1400" b="0" i="0" u="none" strike="noStrike" kern="1200" cap="none" normalizeH="0" baseline="0" noProof="0" dirty="0">
                <a:ln>
                  <a:noFill/>
                </a:ln>
                <a:solidFill>
                  <a:srgbClr val="0078D4"/>
                </a:solidFill>
                <a:effectLst/>
                <a:uLnTx/>
                <a:uFillTx/>
                <a:hlinkClick r:id="rId13">
                  <a:extLst>
                    <a:ext uri="{A12FA001-AC4F-418D-AE19-62706E023703}">
                      <ahyp:hlinkClr xmlns:ahyp="http://schemas.microsoft.com/office/drawing/2018/hyperlinkcolor" val="tx"/>
                    </a:ext>
                  </a:extLst>
                </a:hlinkClick>
              </a:rPr>
              <a:t>Copilot in Power Platform</a:t>
            </a:r>
            <a:endParaRPr kumimoji="0" lang="en-US" sz="1400" b="0" i="0" u="none" strike="noStrike" kern="1200" cap="none" normalizeH="0" baseline="0" noProof="0" dirty="0">
              <a:ln>
                <a:noFill/>
              </a:ln>
              <a:solidFill>
                <a:srgbClr val="0078D4"/>
              </a:solidFill>
              <a:effectLst/>
              <a:uLnTx/>
              <a:uFillTx/>
            </a:endParaRPr>
          </a:p>
          <a:p>
            <a:pPr marL="615950" marR="0" lvl="1" indent="-219075" algn="l" defTabSz="914367" rtl="0" eaLnBrk="1" fontAlgn="auto" latinLnBrk="0" hangingPunct="1">
              <a:lnSpc>
                <a:spcPct val="100000"/>
              </a:lnSpc>
              <a:spcBef>
                <a:spcPts val="0"/>
              </a:spcBef>
              <a:spcAft>
                <a:spcPts val="400"/>
              </a:spcAft>
              <a:buClr>
                <a:prstClr val="black"/>
              </a:buClr>
              <a:buSzTx/>
              <a:buFont typeface="Segoe UI" panose="020B0502040204020203" pitchFamily="34" charset="0"/>
              <a:buChar char="–"/>
              <a:tabLst/>
              <a:defRPr/>
            </a:pPr>
            <a:r>
              <a:rPr kumimoji="0" lang="en-US" sz="1400" b="0" i="0" u="none" strike="noStrike" kern="1200" cap="none" normalizeH="0" baseline="0" noProof="0" dirty="0">
                <a:ln>
                  <a:noFill/>
                </a:ln>
                <a:solidFill>
                  <a:srgbClr val="0078D4"/>
                </a:solidFill>
                <a:effectLst/>
                <a:uLnTx/>
                <a:uFillTx/>
                <a:hlinkClick r:id="rId14">
                  <a:extLst>
                    <a:ext uri="{A12FA001-AC4F-418D-AE19-62706E023703}">
                      <ahyp:hlinkClr xmlns:ahyp="http://schemas.microsoft.com/office/drawing/2018/hyperlinkcolor" val="tx"/>
                    </a:ext>
                  </a:extLst>
                </a:hlinkClick>
              </a:rPr>
              <a:t>Microsoft Security Copilot</a:t>
            </a:r>
            <a:endParaRPr kumimoji="0" lang="en-US" sz="1400" b="0" i="0" u="none" strike="noStrike" kern="1200" cap="none" normalizeH="0" baseline="0" noProof="0" dirty="0">
              <a:ln>
                <a:noFill/>
              </a:ln>
              <a:solidFill>
                <a:srgbClr val="0078D4"/>
              </a:solidFill>
              <a:effectLst/>
              <a:uLnTx/>
              <a:uFillTx/>
            </a:endParaRPr>
          </a:p>
          <a:p>
            <a:pPr marL="615950" marR="0" lvl="1" indent="-219075" algn="l" defTabSz="914367" rtl="0" eaLnBrk="1" fontAlgn="auto" latinLnBrk="0" hangingPunct="1">
              <a:lnSpc>
                <a:spcPct val="100000"/>
              </a:lnSpc>
              <a:spcBef>
                <a:spcPts val="0"/>
              </a:spcBef>
              <a:spcAft>
                <a:spcPts val="400"/>
              </a:spcAft>
              <a:buClr>
                <a:prstClr val="black"/>
              </a:buClr>
              <a:buSzTx/>
              <a:buFont typeface="Segoe UI" panose="020B0502040204020203" pitchFamily="34" charset="0"/>
              <a:buChar char="–"/>
              <a:tabLst/>
              <a:defRPr/>
            </a:pPr>
            <a:r>
              <a:rPr kumimoji="0" lang="en-US" sz="1400" b="0" i="0" u="none" strike="noStrike" kern="1200" cap="none" normalizeH="0" baseline="0" noProof="0" dirty="0">
                <a:ln>
                  <a:noFill/>
                </a:ln>
                <a:solidFill>
                  <a:srgbClr val="0078D4"/>
                </a:solidFill>
                <a:effectLst/>
                <a:uLnTx/>
                <a:uFillTx/>
                <a:hlinkClick r:id="rId15">
                  <a:extLst>
                    <a:ext uri="{A12FA001-AC4F-418D-AE19-62706E023703}">
                      <ahyp:hlinkClr xmlns:ahyp="http://schemas.microsoft.com/office/drawing/2018/hyperlinkcolor" val="tx"/>
                    </a:ext>
                  </a:extLst>
                </a:hlinkClick>
              </a:rPr>
              <a:t>GitHub Copilot</a:t>
            </a:r>
            <a:endParaRPr kumimoji="0" lang="en-US" sz="1400" b="0" i="0" u="none" strike="noStrike" kern="1200" cap="none" normalizeH="0" baseline="0" noProof="0" dirty="0">
              <a:ln>
                <a:noFill/>
              </a:ln>
              <a:solidFill>
                <a:srgbClr val="0078D4"/>
              </a:solidFill>
              <a:effectLst/>
              <a:uLnTx/>
              <a:uFillTx/>
            </a:endParaRPr>
          </a:p>
          <a:p>
            <a:pPr marL="615950" marR="0" lvl="1" indent="-219075" algn="l" defTabSz="914367" rtl="0" eaLnBrk="1" fontAlgn="auto" latinLnBrk="0" hangingPunct="1">
              <a:lnSpc>
                <a:spcPct val="100000"/>
              </a:lnSpc>
              <a:spcBef>
                <a:spcPts val="0"/>
              </a:spcBef>
              <a:buClr>
                <a:prstClr val="black"/>
              </a:buClr>
              <a:buSzTx/>
              <a:buFont typeface="Segoe UI" panose="020B0502040204020203" pitchFamily="34" charset="0"/>
              <a:buChar char="–"/>
              <a:tabLst/>
              <a:defRPr/>
            </a:pPr>
            <a:r>
              <a:rPr lang="en-US" sz="1400" dirty="0">
                <a:solidFill>
                  <a:srgbClr val="0078D4"/>
                </a:solidFill>
                <a:hlinkClick r:id="rId16">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normalizeH="0" baseline="0" noProof="0" dirty="0">
              <a:ln>
                <a:noFill/>
              </a:ln>
              <a:solidFill>
                <a:srgbClr val="0078D4"/>
              </a:solidFill>
              <a:effectLst/>
              <a:uLnTx/>
              <a:uFillTx/>
            </a:endParaRPr>
          </a:p>
        </p:txBody>
      </p:sp>
      <p:sp>
        <p:nvSpPr>
          <p:cNvPr id="3" name="Rectangle 2">
            <a:extLst>
              <a:ext uri="{FF2B5EF4-FFF2-40B4-BE49-F238E27FC236}">
                <a16:creationId xmlns:a16="http://schemas.microsoft.com/office/drawing/2014/main" id="{85EAC5E0-DCE5-9BB5-E2B5-8E83F9562ADA}"/>
              </a:ext>
            </a:extLst>
          </p:cNvPr>
          <p:cNvSpPr>
            <a:spLocks/>
          </p:cNvSpPr>
          <p:nvPr/>
        </p:nvSpPr>
        <p:spPr>
          <a:xfrm>
            <a:off x="6895751" y="1574590"/>
            <a:ext cx="4433668" cy="3749744"/>
          </a:xfrm>
          <a:prstGeom prst="rect">
            <a:avLst/>
          </a:prstGeom>
          <a:noFill/>
        </p:spPr>
        <p:txBody>
          <a:bodyPr wrap="square" lIns="0" tIns="45720" rIns="91440" bIns="45720" anchor="t">
            <a:spAutoFit/>
          </a:bodyPr>
          <a:lstStyle/>
          <a:p>
            <a:pPr fontAlgn="base">
              <a:spcAft>
                <a:spcPts val="300"/>
              </a:spcAft>
              <a:defRPr/>
            </a:pPr>
            <a:r>
              <a:rPr lang="en-US" sz="1400" dirty="0">
                <a:latin typeface="+mj-lt"/>
                <a:ea typeface="+mj-ea"/>
                <a:cs typeface="+mj-cs"/>
              </a:rPr>
              <a:t>Privacy</a:t>
            </a: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17">
                  <a:extLst>
                    <a:ext uri="{A12FA001-AC4F-418D-AE19-62706E023703}">
                      <ahyp:hlinkClr xmlns:ahyp="http://schemas.microsoft.com/office/drawing/2018/hyperlinkcolor" val="tx"/>
                    </a:ext>
                  </a:extLst>
                </a:hlinkClick>
              </a:rPr>
              <a:t>Microsoft’s privacy policy</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18">
                  <a:extLst>
                    <a:ext uri="{A12FA001-AC4F-418D-AE19-62706E023703}">
                      <ahyp:hlinkClr xmlns:ahyp="http://schemas.microsoft.com/office/drawing/2018/hyperlinkcolor" val="tx"/>
                    </a:ext>
                  </a:extLst>
                </a:hlinkClick>
              </a:rPr>
              <a:t>Microsoft Privacy Statement</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19">
                  <a:extLst>
                    <a:ext uri="{A12FA001-AC4F-418D-AE19-62706E023703}">
                      <ahyp:hlinkClr xmlns:ahyp="http://schemas.microsoft.com/office/drawing/2018/hyperlinkcolor" val="tx"/>
                    </a:ext>
                  </a:extLst>
                </a:hlinkClick>
              </a:rPr>
              <a:t>Trust Center data protection and privacy</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0">
                  <a:extLst>
                    <a:ext uri="{A12FA001-AC4F-418D-AE19-62706E023703}">
                      <ahyp:hlinkClr xmlns:ahyp="http://schemas.microsoft.com/office/drawing/2018/hyperlinkcolor" val="tx"/>
                    </a:ext>
                  </a:extLst>
                </a:hlinkClick>
              </a:rPr>
              <a:t>Data, privacy, and security for Microsoft 365 Copilot</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1">
                  <a:extLst>
                    <a:ext uri="{A12FA001-AC4F-418D-AE19-62706E023703}">
                      <ahyp:hlinkClr xmlns:ahyp="http://schemas.microsoft.com/office/drawing/2018/hyperlinkcolor" val="tx"/>
                    </a:ext>
                  </a:extLst>
                </a:hlinkClick>
              </a:rPr>
              <a:t>Data, privacy, and security for Azure OpenAI Service</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2">
                  <a:extLst>
                    <a:ext uri="{A12FA001-AC4F-418D-AE19-62706E023703}">
                      <ahyp:hlinkClr xmlns:ahyp="http://schemas.microsoft.com/office/drawing/2018/hyperlinkcolor" val="tx"/>
                    </a:ext>
                  </a:extLst>
                </a:hlinkClick>
              </a:rPr>
              <a:t>Role-based access control</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3">
                  <a:extLst>
                    <a:ext uri="{A12FA001-AC4F-418D-AE19-62706E023703}">
                      <ahyp:hlinkClr xmlns:ahyp="http://schemas.microsoft.com/office/drawing/2018/hyperlinkcolor" val="tx"/>
                    </a:ext>
                  </a:extLst>
                </a:hlinkClick>
              </a:rPr>
              <a:t>User permissions and permission levels in SharePoint Server</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4">
                  <a:extLst>
                    <a:ext uri="{A12FA001-AC4F-418D-AE19-62706E023703}">
                      <ahyp:hlinkClr xmlns:ahyp="http://schemas.microsoft.com/office/drawing/2018/hyperlinkcolor" val="tx"/>
                    </a:ext>
                  </a:extLst>
                </a:hlinkClick>
              </a:rPr>
              <a:t>Customer Lockbox requests</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5">
                  <a:extLst>
                    <a:ext uri="{A12FA001-AC4F-418D-AE19-62706E023703}">
                      <ahyp:hlinkClr xmlns:ahyp="http://schemas.microsoft.com/office/drawing/2018/hyperlinkcolor" val="tx"/>
                    </a:ext>
                  </a:extLst>
                </a:hlinkClick>
              </a:rPr>
              <a:t>Microsoft 365 isolation controls</a:t>
            </a:r>
            <a:endParaRPr lang="en-US" sz="1400" u="sng" dirty="0">
              <a:solidFill>
                <a:srgbClr val="0078D4"/>
              </a:solidFill>
            </a:endParaRPr>
          </a:p>
          <a:p>
            <a:pPr marL="295275" indent="-187325" defTabSz="914367">
              <a:spcAft>
                <a:spcPts val="500"/>
              </a:spcAft>
              <a:buClr>
                <a:prstClr val="black"/>
              </a:buClr>
              <a:buFont typeface="Arial" panose="020B0604020202020204" pitchFamily="34" charset="0"/>
              <a:buChar char="•"/>
              <a:tabLst/>
              <a:defRPr/>
            </a:pPr>
            <a:r>
              <a:rPr lang="en-US" sz="1400" u="sng" dirty="0">
                <a:solidFill>
                  <a:srgbClr val="0078D4"/>
                </a:solidFill>
                <a:hlinkClick r:id="rId26">
                  <a:extLst>
                    <a:ext uri="{A12FA001-AC4F-418D-AE19-62706E023703}">
                      <ahyp:hlinkClr xmlns:ahyp="http://schemas.microsoft.com/office/drawing/2018/hyperlinkcolor" val="tx"/>
                    </a:ext>
                  </a:extLst>
                </a:hlinkClick>
              </a:rPr>
              <a:t>Data Protection Addendum</a:t>
            </a:r>
            <a:endParaRPr lang="en-US" sz="1400" u="sng" dirty="0">
              <a:solidFill>
                <a:srgbClr val="0078D4"/>
              </a:solidFill>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1.04167E-6 1.11022E-16 L -1.0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7.40741E-7 L 4.16667E-6 0.03542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42" presetClass="path" presetSubtype="0" decel="100000" fill="hold" grpId="1" nodeType="withEffect">
                                  <p:stCondLst>
                                    <p:cond delay="500"/>
                                  </p:stCondLst>
                                  <p:childTnLst>
                                    <p:animMotion origin="layout" path="M 4.16667E-6 7.40741E-7 L 4.16667E-6 0.03542 " pathEditMode="relative" rAng="0" ptsTypes="AA">
                                      <p:cBhvr>
                                        <p:cTn id="19" dur="700" spd="-100000" fill="hold"/>
                                        <p:tgtEl>
                                          <p:spTgt spid="3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 grpId="0"/>
      <p:bldP spid="2" grpId="1"/>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E90548-BE8A-41AC-CE8C-033246D17C08}"/>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3" name="Freeform: Shape 2">
            <a:extLst>
              <a:ext uri="{FF2B5EF4-FFF2-40B4-BE49-F238E27FC236}">
                <a16:creationId xmlns:a16="http://schemas.microsoft.com/office/drawing/2014/main" id="{35425CA6-63D0-43A9-5006-F6CAA38A96D1}"/>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gradFill flip="none" rotWithShape="1">
            <a:gsLst>
              <a:gs pos="50000">
                <a:srgbClr val="DDF6FF">
                  <a:alpha val="85000"/>
                </a:srgbClr>
              </a:gs>
              <a:gs pos="0">
                <a:schemeClr val="bg1">
                  <a:alpha val="85000"/>
                </a:schemeClr>
              </a:gs>
            </a:gsLst>
            <a:lin ang="10800000" scaled="1"/>
            <a:tileRect/>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7" name="Freeform: Shape 6">
            <a:extLst>
              <a:ext uri="{FF2B5EF4-FFF2-40B4-BE49-F238E27FC236}">
                <a16:creationId xmlns:a16="http://schemas.microsoft.com/office/drawing/2014/main" id="{711D488D-3748-24D2-35CD-BD04B5FB2EBE}"/>
              </a:ext>
              <a:ext uri="{C183D7F6-B498-43B3-948B-1728B52AA6E4}">
                <adec:decorative xmlns:adec="http://schemas.microsoft.com/office/drawing/2017/decorative" val="1"/>
              </a:ext>
            </a:extLst>
          </p:cNvPr>
          <p:cNvSpPr>
            <a:spLocks/>
          </p:cNvSpPr>
          <p:nvPr/>
        </p:nvSpPr>
        <p:spPr>
          <a:xfrm>
            <a:off x="588261" y="1358900"/>
            <a:ext cx="11020425" cy="5081370"/>
          </a:xfrm>
          <a:custGeom>
            <a:avLst/>
            <a:gdLst>
              <a:gd name="connsiteX0" fmla="*/ 5941730 w 11020425"/>
              <a:gd name="connsiteY0" fmla="*/ 238773 h 5081370"/>
              <a:gd name="connsiteX1" fmla="*/ 5850290 w 11020425"/>
              <a:gd name="connsiteY1" fmla="*/ 330213 h 5081370"/>
              <a:gd name="connsiteX2" fmla="*/ 5850290 w 11020425"/>
              <a:gd name="connsiteY2" fmla="*/ 4751157 h 5081370"/>
              <a:gd name="connsiteX3" fmla="*/ 5941730 w 11020425"/>
              <a:gd name="connsiteY3" fmla="*/ 4842597 h 5081370"/>
              <a:gd name="connsiteX4" fmla="*/ 6033170 w 11020425"/>
              <a:gd name="connsiteY4" fmla="*/ 4751157 h 5081370"/>
              <a:gd name="connsiteX5" fmla="*/ 6033170 w 11020425"/>
              <a:gd name="connsiteY5" fmla="*/ 330213 h 5081370"/>
              <a:gd name="connsiteX6" fmla="*/ 5941730 w 11020425"/>
              <a:gd name="connsiteY6" fmla="*/ 238773 h 5081370"/>
              <a:gd name="connsiteX7" fmla="*/ 0 w 11020425"/>
              <a:gd name="connsiteY7" fmla="*/ 0 h 5081370"/>
              <a:gd name="connsiteX8" fmla="*/ 11020425 w 11020425"/>
              <a:gd name="connsiteY8" fmla="*/ 0 h 5081370"/>
              <a:gd name="connsiteX9" fmla="*/ 11020425 w 11020425"/>
              <a:gd name="connsiteY9" fmla="*/ 4900283 h 5081370"/>
              <a:gd name="connsiteX10" fmla="*/ 10847969 w 11020425"/>
              <a:gd name="connsiteY10" fmla="*/ 5081370 h 5081370"/>
              <a:gd name="connsiteX11" fmla="*/ 172456 w 11020425"/>
              <a:gd name="connsiteY11" fmla="*/ 5081370 h 5081370"/>
              <a:gd name="connsiteX12" fmla="*/ 0 w 11020425"/>
              <a:gd name="connsiteY12" fmla="*/ 4900283 h 508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20425" h="5081370">
                <a:moveTo>
                  <a:pt x="5941730" y="238773"/>
                </a:moveTo>
                <a:cubicBezTo>
                  <a:pt x="5891229" y="238773"/>
                  <a:pt x="5850290" y="279712"/>
                  <a:pt x="5850290" y="330213"/>
                </a:cubicBezTo>
                <a:lnTo>
                  <a:pt x="5850290" y="4751157"/>
                </a:lnTo>
                <a:cubicBezTo>
                  <a:pt x="5850290" y="4801658"/>
                  <a:pt x="5891229" y="4842597"/>
                  <a:pt x="5941730" y="4842597"/>
                </a:cubicBezTo>
                <a:cubicBezTo>
                  <a:pt x="5992231" y="4842597"/>
                  <a:pt x="6033170" y="4801658"/>
                  <a:pt x="6033170" y="4751157"/>
                </a:cubicBezTo>
                <a:lnTo>
                  <a:pt x="6033170" y="330213"/>
                </a:lnTo>
                <a:cubicBezTo>
                  <a:pt x="6033170" y="279712"/>
                  <a:pt x="5992231" y="238773"/>
                  <a:pt x="5941730" y="238773"/>
                </a:cubicBezTo>
                <a:close/>
                <a:moveTo>
                  <a:pt x="0" y="0"/>
                </a:moveTo>
                <a:lnTo>
                  <a:pt x="11020425" y="0"/>
                </a:lnTo>
                <a:lnTo>
                  <a:pt x="11020425" y="4900283"/>
                </a:lnTo>
                <a:cubicBezTo>
                  <a:pt x="11020425" y="5000295"/>
                  <a:pt x="10943214" y="5081370"/>
                  <a:pt x="10847969" y="5081370"/>
                </a:cubicBezTo>
                <a:lnTo>
                  <a:pt x="172456" y="5081370"/>
                </a:lnTo>
                <a:cubicBezTo>
                  <a:pt x="77211" y="5081370"/>
                  <a:pt x="0" y="5000295"/>
                  <a:pt x="0" y="4900283"/>
                </a:cubicBezTo>
                <a:close/>
              </a:path>
            </a:pathLst>
          </a:cu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Graphic 34_1">
            <a:extLst>
              <a:ext uri="{FF2B5EF4-FFF2-40B4-BE49-F238E27FC236}">
                <a16:creationId xmlns:a16="http://schemas.microsoft.com/office/drawing/2014/main" id="{F94396BE-1B57-843D-6021-56D8B256F0D1}"/>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ln w="28575">
            <a:gradFill flip="none" rotWithShape="1">
              <a:gsLst>
                <a:gs pos="0">
                  <a:schemeClr val="tx2">
                    <a:lumMod val="50000"/>
                    <a:lumOff val="50000"/>
                  </a:schemeClr>
                </a:gs>
                <a:gs pos="100000">
                  <a:schemeClr val="accent3">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588261" y="585216"/>
            <a:ext cx="11011601" cy="492443"/>
          </a:xfrm>
        </p:spPr>
        <p:txBody>
          <a:bodyPr>
            <a:normAutofit/>
          </a:bodyPr>
          <a:lstStyle/>
          <a:p>
            <a:r>
              <a:rPr lang="en-US" dirty="0">
                <a:ea typeface="+mj-ea"/>
                <a:cs typeface="+mj-cs"/>
              </a:rPr>
              <a:t>Links to learn more (2 of 2)</a:t>
            </a:r>
          </a:p>
        </p:txBody>
      </p:sp>
      <p:sp>
        <p:nvSpPr>
          <p:cNvPr id="10" name="Rectangle 9">
            <a:extLst>
              <a:ext uri="{FF2B5EF4-FFF2-40B4-BE49-F238E27FC236}">
                <a16:creationId xmlns:a16="http://schemas.microsoft.com/office/drawing/2014/main" id="{A56E9E2C-7F3A-80E4-3951-16F37C98A069}"/>
              </a:ext>
            </a:extLst>
          </p:cNvPr>
          <p:cNvSpPr>
            <a:spLocks/>
          </p:cNvSpPr>
          <p:nvPr/>
        </p:nvSpPr>
        <p:spPr>
          <a:xfrm>
            <a:off x="862582" y="1574590"/>
            <a:ext cx="5301650" cy="4649991"/>
          </a:xfrm>
          <a:prstGeom prst="rect">
            <a:avLst/>
          </a:prstGeom>
          <a:noFill/>
        </p:spPr>
        <p:txBody>
          <a:bodyPr wrap="square" lIns="0" tIns="0" rIns="0" bIns="0" anchor="t">
            <a:spAutoFit/>
          </a:bodyPr>
          <a:lstStyle/>
          <a:p>
            <a:pPr fontAlgn="base">
              <a:spcAft>
                <a:spcPts val="300"/>
              </a:spcAft>
              <a:defRPr/>
            </a:pPr>
            <a:r>
              <a:rPr lang="en-US" sz="1400" dirty="0">
                <a:latin typeface="+mj-lt"/>
                <a:ea typeface="+mj-ea"/>
                <a:cs typeface="+mj-cs"/>
              </a:rPr>
              <a:t>Data residency and storage</a:t>
            </a:r>
          </a:p>
          <a:p>
            <a:pPr marL="295275" indent="-187325" defTabSz="914367">
              <a:spcAft>
                <a:spcPts val="600"/>
              </a:spcAft>
              <a:buClr>
                <a:prstClr val="black"/>
              </a:buClr>
              <a:buFont typeface="Arial" panose="020B0604020202020204" pitchFamily="34" charset="0"/>
              <a:buChar char="•"/>
              <a:defRPr/>
            </a:pPr>
            <a:r>
              <a:rPr lang="en-US" sz="1400" u="sng" dirty="0">
                <a:solidFill>
                  <a:srgbClr val="0078D4"/>
                </a:solidFill>
              </a:rPr>
              <a:t>EU Data Boundary</a:t>
            </a:r>
          </a:p>
          <a:p>
            <a:pPr marL="615950" lvl="1" indent="-219075" defTabSz="914367">
              <a:spcAft>
                <a:spcPts val="400"/>
              </a:spcAft>
              <a:buClr>
                <a:prstClr val="black"/>
              </a:buClr>
              <a:buFont typeface="Segoe UI" panose="020B0502040204020203" pitchFamily="34" charset="0"/>
              <a:buChar char="–"/>
              <a:defRPr/>
            </a:pPr>
            <a:r>
              <a:rPr lang="en-US" sz="1200" dirty="0">
                <a:solidFill>
                  <a:srgbClr val="0078D4"/>
                </a:solidFill>
                <a:hlinkClick r:id="rId4">
                  <a:extLst>
                    <a:ext uri="{A12FA001-AC4F-418D-AE19-62706E023703}">
                      <ahyp:hlinkClr xmlns:ahyp="http://schemas.microsoft.com/office/drawing/2018/hyperlinkcolor" val="tx"/>
                    </a:ext>
                  </a:extLst>
                </a:hlinkClick>
              </a:rPr>
              <a:t>Website</a:t>
            </a:r>
            <a:endParaRPr lang="en-US" sz="1200" dirty="0">
              <a:solidFill>
                <a:srgbClr val="0078D4"/>
              </a:solidFill>
            </a:endParaRPr>
          </a:p>
          <a:p>
            <a:pPr marL="615950" lvl="1" indent="-219075" defTabSz="914367">
              <a:spcAft>
                <a:spcPts val="400"/>
              </a:spcAft>
              <a:buClr>
                <a:prstClr val="black"/>
              </a:buClr>
              <a:buFont typeface="Segoe UI" panose="020B0502040204020203" pitchFamily="34" charset="0"/>
              <a:buChar char="–"/>
              <a:defRPr/>
            </a:pPr>
            <a:r>
              <a:rPr lang="en-US" sz="1200" dirty="0">
                <a:solidFill>
                  <a:srgbClr val="0078D4"/>
                </a:solidFill>
                <a:hlinkClick r:id="rId5">
                  <a:extLst>
                    <a:ext uri="{A12FA001-AC4F-418D-AE19-62706E023703}">
                      <ahyp:hlinkClr xmlns:ahyp="http://schemas.microsoft.com/office/drawing/2018/hyperlinkcolor" val="tx"/>
                    </a:ext>
                  </a:extLst>
                </a:hlinkClick>
              </a:rPr>
              <a:t>Blog</a:t>
            </a:r>
            <a:endParaRPr lang="en-US" sz="1200" dirty="0">
              <a:solidFill>
                <a:srgbClr val="0078D4"/>
              </a:solidFill>
            </a:endParaRPr>
          </a:p>
          <a:p>
            <a:pPr marL="615950" lvl="1" indent="-219075" defTabSz="914367">
              <a:spcAft>
                <a:spcPts val="1200"/>
              </a:spcAft>
              <a:buClr>
                <a:prstClr val="black"/>
              </a:buClr>
              <a:buFont typeface="Segoe UI" panose="020B0502040204020203" pitchFamily="34" charset="0"/>
              <a:buChar char="–"/>
              <a:defRPr/>
            </a:pPr>
            <a:r>
              <a:rPr lang="en-US" sz="1200" dirty="0">
                <a:solidFill>
                  <a:srgbClr val="0078D4"/>
                </a:solidFill>
                <a:hlinkClick r:id="rId6">
                  <a:extLst>
                    <a:ext uri="{A12FA001-AC4F-418D-AE19-62706E023703}">
                      <ahyp:hlinkClr xmlns:ahyp="http://schemas.microsoft.com/office/drawing/2018/hyperlinkcolor" val="tx"/>
                    </a:ext>
                  </a:extLst>
                </a:hlinkClick>
              </a:rPr>
              <a:t>Documentation</a:t>
            </a:r>
            <a:endParaRPr lang="en-US" sz="1200" dirty="0">
              <a:solidFill>
                <a:srgbClr val="0078D4"/>
              </a:solidFill>
            </a:endParaRPr>
          </a:p>
          <a:p>
            <a:pPr fontAlgn="base">
              <a:spcAft>
                <a:spcPts val="300"/>
              </a:spcAft>
              <a:defRPr/>
            </a:pPr>
            <a:r>
              <a:rPr lang="en-US" sz="1400" dirty="0">
                <a:latin typeface="+mj-lt"/>
                <a:ea typeface="+mj-ea"/>
                <a:cs typeface="+mj-cs"/>
              </a:rPr>
              <a:t>Compliance</a:t>
            </a: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7">
                  <a:extLst>
                    <a:ext uri="{A12FA001-AC4F-418D-AE19-62706E023703}">
                      <ahyp:hlinkClr xmlns:ahyp="http://schemas.microsoft.com/office/drawing/2018/hyperlinkcolor" val="tx"/>
                    </a:ext>
                  </a:extLst>
                </a:hlinkClick>
              </a:rPr>
              <a:t>Microsoft Compliance</a:t>
            </a:r>
            <a:r>
              <a:rPr lang="en-US" sz="1400" u="sng" dirty="0">
                <a:solidFill>
                  <a:srgbClr val="0078D4"/>
                </a:solidFill>
                <a:hlinkClick r:id="rId8">
                  <a:extLst>
                    <a:ext uri="{A12FA001-AC4F-418D-AE19-62706E023703}">
                      <ahyp:hlinkClr xmlns:ahyp="http://schemas.microsoft.com/office/drawing/2018/hyperlinkcolor" val="tx"/>
                    </a:ext>
                  </a:extLst>
                </a:hlinkClick>
              </a:rPr>
              <a:t> </a:t>
            </a:r>
            <a:endParaRPr lang="en-US" sz="1400" u="sng" dirty="0">
              <a:solidFill>
                <a:srgbClr val="0078D4"/>
              </a:solidFill>
            </a:endParaRP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9">
                  <a:extLst>
                    <a:ext uri="{A12FA001-AC4F-418D-AE19-62706E023703}">
                      <ahyp:hlinkClr xmlns:ahyp="http://schemas.microsoft.com/office/drawing/2018/hyperlinkcolor" val="tx"/>
                    </a:ext>
                  </a:extLst>
                </a:hlinkClick>
              </a:rPr>
              <a:t>Service Trust Portal</a:t>
            </a:r>
            <a:endParaRPr lang="en-US" sz="1400" u="sng" dirty="0">
              <a:solidFill>
                <a:srgbClr val="0078D4"/>
              </a:solidFill>
            </a:endParaRP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0">
                  <a:extLst>
                    <a:ext uri="{A12FA001-AC4F-418D-AE19-62706E023703}">
                      <ahyp:hlinkClr xmlns:ahyp="http://schemas.microsoft.com/office/drawing/2018/hyperlinkcolor" val="tx"/>
                    </a:ext>
                  </a:extLst>
                </a:hlinkClick>
              </a:rPr>
              <a:t>Compliance offering definitions</a:t>
            </a:r>
            <a:endParaRPr lang="en-US" sz="1400" u="sng" dirty="0">
              <a:solidFill>
                <a:srgbClr val="0078D4"/>
              </a:solidFill>
            </a:endParaRPr>
          </a:p>
          <a:p>
            <a:pPr marL="295275" lvl="0" indent="-187325" defTabSz="914367">
              <a:spcAft>
                <a:spcPts val="200"/>
              </a:spcAft>
              <a:buClr>
                <a:prstClr val="black"/>
              </a:buClr>
              <a:buFont typeface="Arial" panose="020B0604020202020204" pitchFamily="34" charset="0"/>
              <a:buChar char="•"/>
              <a:defRPr/>
            </a:pPr>
            <a:r>
              <a:rPr lang="en-US" sz="1400" dirty="0"/>
              <a:t>General Dat Protection Regulation (GDPR)</a:t>
            </a:r>
          </a:p>
          <a:p>
            <a:pPr marL="615950" lvl="1" indent="-219075" defTabSz="914367">
              <a:spcAft>
                <a:spcPts val="400"/>
              </a:spcAft>
              <a:buClr>
                <a:prstClr val="black"/>
              </a:buClr>
              <a:buFont typeface="Segoe UI" panose="020B0502040204020203" pitchFamily="34" charset="0"/>
              <a:buChar char="–"/>
              <a:defRPr/>
            </a:pPr>
            <a:r>
              <a:rPr lang="en-US" sz="1200" dirty="0">
                <a:solidFill>
                  <a:srgbClr val="0078D4"/>
                </a:solidFill>
                <a:hlinkClick r:id="rId11">
                  <a:extLst>
                    <a:ext uri="{A12FA001-AC4F-418D-AE19-62706E023703}">
                      <ahyp:hlinkClr xmlns:ahyp="http://schemas.microsoft.com/office/drawing/2018/hyperlinkcolor" val="tx"/>
                    </a:ext>
                  </a:extLst>
                </a:hlinkClick>
              </a:rPr>
              <a:t>Full summary</a:t>
            </a:r>
            <a:endParaRPr lang="en-US" sz="1200" dirty="0">
              <a:solidFill>
                <a:srgbClr val="0078D4"/>
              </a:solidFill>
            </a:endParaRPr>
          </a:p>
          <a:p>
            <a:pPr marL="615950" lvl="1" indent="-219075" defTabSz="914367">
              <a:spcAft>
                <a:spcPts val="1200"/>
              </a:spcAft>
              <a:buClr>
                <a:prstClr val="black"/>
              </a:buClr>
              <a:buFont typeface="Segoe UI" panose="020B0502040204020203" pitchFamily="34" charset="0"/>
              <a:buChar char="–"/>
              <a:defRPr/>
            </a:pPr>
            <a:r>
              <a:rPr lang="en-US" sz="1200" dirty="0">
                <a:solidFill>
                  <a:srgbClr val="0078D4"/>
                </a:solidFill>
                <a:hlinkClick r:id="rId12">
                  <a:extLst>
                    <a:ext uri="{A12FA001-AC4F-418D-AE19-62706E023703}">
                      <ahyp:hlinkClr xmlns:ahyp="http://schemas.microsoft.com/office/drawing/2018/hyperlinkcolor" val="tx"/>
                    </a:ext>
                  </a:extLst>
                </a:hlinkClick>
              </a:rPr>
              <a:t>Short summary</a:t>
            </a:r>
            <a:endParaRPr lang="en-US" sz="1200" dirty="0">
              <a:solidFill>
                <a:srgbClr val="0078D4"/>
              </a:solidFill>
            </a:endParaRPr>
          </a:p>
          <a:p>
            <a:pPr lvl="0" fontAlgn="base">
              <a:spcAft>
                <a:spcPts val="300"/>
              </a:spcAft>
              <a:defRPr/>
            </a:pPr>
            <a:r>
              <a:rPr lang="en-US" sz="1400" dirty="0">
                <a:latin typeface="+mj-lt"/>
                <a:ea typeface="+mj-ea"/>
                <a:cs typeface="+mj-cs"/>
              </a:rPr>
              <a:t>Security</a:t>
            </a:r>
          </a:p>
          <a:p>
            <a:pPr marL="295275"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3">
                  <a:extLst>
                    <a:ext uri="{A12FA001-AC4F-418D-AE19-62706E023703}">
                      <ahyp:hlinkClr xmlns:ahyp="http://schemas.microsoft.com/office/drawing/2018/hyperlinkcolor" val="tx"/>
                    </a:ext>
                  </a:extLst>
                </a:hlinkClick>
              </a:rPr>
              <a:t>Configure usage rights for Azure Information Protection (AIP)</a:t>
            </a:r>
            <a:endParaRPr lang="en-US" sz="1400" u="sng" dirty="0">
              <a:solidFill>
                <a:srgbClr val="0078D4"/>
              </a:solidFill>
            </a:endParaRPr>
          </a:p>
          <a:p>
            <a:pPr marL="295275"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4">
                  <a:extLst>
                    <a:ext uri="{A12FA001-AC4F-418D-AE19-62706E023703}">
                      <ahyp:hlinkClr xmlns:ahyp="http://schemas.microsoft.com/office/drawing/2018/hyperlinkcolor" val="tx"/>
                    </a:ext>
                  </a:extLst>
                </a:hlinkClick>
              </a:rPr>
              <a:t>Universal Licensing Terms for Online Services</a:t>
            </a:r>
            <a:endParaRPr lang="en-US" sz="1400" u="sng" dirty="0">
              <a:solidFill>
                <a:srgbClr val="0078D4"/>
              </a:solidFill>
            </a:endParaRPr>
          </a:p>
          <a:p>
            <a:pPr marL="295275"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5">
                  <a:extLst>
                    <a:ext uri="{A12FA001-AC4F-418D-AE19-62706E023703}">
                      <ahyp:hlinkClr xmlns:ahyp="http://schemas.microsoft.com/office/drawing/2018/hyperlinkcolor" val="tx"/>
                    </a:ext>
                  </a:extLst>
                </a:hlinkClick>
              </a:rPr>
              <a:t>Data Protection Addendum</a:t>
            </a:r>
            <a:endParaRPr lang="en-US" sz="1400" u="sng" dirty="0">
              <a:solidFill>
                <a:srgbClr val="0078D4"/>
              </a:solidFill>
            </a:endParaRPr>
          </a:p>
          <a:p>
            <a:pPr marL="295275"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6">
                  <a:extLst>
                    <a:ext uri="{A12FA001-AC4F-418D-AE19-62706E023703}">
                      <ahyp:hlinkClr xmlns:ahyp="http://schemas.microsoft.com/office/drawing/2018/hyperlinkcolor" val="tx"/>
                    </a:ext>
                  </a:extLst>
                </a:hlinkClick>
              </a:rPr>
              <a:t>Isolation and Access Control in Microsoft 365</a:t>
            </a:r>
            <a:endParaRPr lang="en-US" sz="1400" u="sng" dirty="0">
              <a:solidFill>
                <a:srgbClr val="0078D4"/>
              </a:solidFill>
            </a:endParaRPr>
          </a:p>
        </p:txBody>
      </p:sp>
      <p:sp>
        <p:nvSpPr>
          <p:cNvPr id="11" name="Rectangle 10">
            <a:extLst>
              <a:ext uri="{FF2B5EF4-FFF2-40B4-BE49-F238E27FC236}">
                <a16:creationId xmlns:a16="http://schemas.microsoft.com/office/drawing/2014/main" id="{62D43BCA-FD35-58FF-CE29-533C3257C769}"/>
              </a:ext>
            </a:extLst>
          </p:cNvPr>
          <p:cNvSpPr>
            <a:spLocks/>
          </p:cNvSpPr>
          <p:nvPr/>
        </p:nvSpPr>
        <p:spPr>
          <a:xfrm>
            <a:off x="6895751" y="1574590"/>
            <a:ext cx="4433668" cy="4319131"/>
          </a:xfrm>
          <a:prstGeom prst="rect">
            <a:avLst/>
          </a:prstGeom>
          <a:noFill/>
        </p:spPr>
        <p:txBody>
          <a:bodyPr wrap="square" lIns="0" tIns="45720" rIns="91440" bIns="45720" anchor="t">
            <a:spAutoFit/>
          </a:bodyPr>
          <a:lstStyle/>
          <a:p>
            <a:pPr fontAlgn="base">
              <a:spcAft>
                <a:spcPts val="300"/>
              </a:spcAft>
              <a:defRPr/>
            </a:pPr>
            <a:r>
              <a:rPr lang="en-US" sz="1400" dirty="0">
                <a:latin typeface="+mj-lt"/>
                <a:ea typeface="+mj-ea"/>
                <a:cs typeface="+mj-cs"/>
              </a:rPr>
              <a:t>How to prepare for Microsoft 365 Copilot</a:t>
            </a: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7">
                  <a:extLst>
                    <a:ext uri="{A12FA001-AC4F-418D-AE19-62706E023703}">
                      <ahyp:hlinkClr xmlns:ahyp="http://schemas.microsoft.com/office/drawing/2018/hyperlinkcolor" val="tx"/>
                    </a:ext>
                  </a:extLst>
                </a:hlinkClick>
              </a:rPr>
              <a:t>Learn about Microsoft feedback for your organization</a:t>
            </a:r>
            <a:endParaRPr lang="en-US" sz="1400" u="sng" dirty="0">
              <a:solidFill>
                <a:srgbClr val="0078D4"/>
              </a:solidFill>
              <a:hlinkClick r:id="" action="ppaction://noaction">
                <a:extLst>
                  <a:ext uri="{A12FA001-AC4F-418D-AE19-62706E023703}">
                    <ahyp:hlinkClr xmlns:ahyp="http://schemas.microsoft.com/office/drawing/2018/hyperlinkcolor" val="tx"/>
                  </a:ext>
                </a:extLst>
              </a:hlinkClick>
            </a:endParaRP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8">
                  <a:extLst>
                    <a:ext uri="{A12FA001-AC4F-418D-AE19-62706E023703}">
                      <ahyp:hlinkClr xmlns:ahyp="http://schemas.microsoft.com/office/drawing/2018/hyperlinkcolor" val="tx"/>
                    </a:ext>
                  </a:extLst>
                </a:hlinkClick>
              </a:rPr>
              <a:t>Manage Microsoft feedback for your organization </a:t>
            </a:r>
            <a:endParaRPr lang="en-US" sz="1400" u="sng" dirty="0">
              <a:solidFill>
                <a:srgbClr val="0078D4"/>
              </a:solidFill>
            </a:endParaRP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19">
                  <a:extLst>
                    <a:ext uri="{A12FA001-AC4F-418D-AE19-62706E023703}">
                      <ahyp:hlinkClr xmlns:ahyp="http://schemas.microsoft.com/office/drawing/2018/hyperlinkcolor" val="tx"/>
                    </a:ext>
                  </a:extLst>
                </a:hlinkClick>
              </a:rPr>
              <a:t>How to manage Microsoft Search</a:t>
            </a:r>
            <a:endParaRPr lang="en-US" sz="1400" u="sng" dirty="0">
              <a:solidFill>
                <a:srgbClr val="0078D4"/>
              </a:solidFill>
            </a:endParaRP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20">
                  <a:extLst>
                    <a:ext uri="{A12FA001-AC4F-418D-AE19-62706E023703}">
                      <ahyp:hlinkClr xmlns:ahyp="http://schemas.microsoft.com/office/drawing/2018/hyperlinkcolor" val="tx"/>
                    </a:ext>
                  </a:extLst>
                </a:hlinkClick>
              </a:rPr>
              <a:t>Microsoft 365 Product Terms</a:t>
            </a:r>
            <a:endParaRPr lang="en-US" sz="1400" u="sng" dirty="0">
              <a:solidFill>
                <a:srgbClr val="0078D4"/>
              </a:solidFill>
            </a:endParaRPr>
          </a:p>
          <a:p>
            <a:pPr marL="295275" lvl="0" indent="-187325" defTabSz="914367">
              <a:spcAft>
                <a:spcPts val="600"/>
              </a:spcAft>
              <a:buClr>
                <a:prstClr val="black"/>
              </a:buClr>
              <a:buFont typeface="Arial" panose="020B0604020202020204" pitchFamily="34" charset="0"/>
              <a:buChar char="•"/>
              <a:defRPr/>
            </a:pPr>
            <a:r>
              <a:rPr lang="en-US" sz="1400" u="sng" dirty="0">
                <a:solidFill>
                  <a:srgbClr val="0078D4"/>
                </a:solidFill>
                <a:hlinkClick r:id="rId21">
                  <a:extLst>
                    <a:ext uri="{A12FA001-AC4F-418D-AE19-62706E023703}">
                      <ahyp:hlinkClr xmlns:ahyp="http://schemas.microsoft.com/office/drawing/2018/hyperlinkcolor" val="tx"/>
                    </a:ext>
                  </a:extLst>
                </a:hlinkClick>
              </a:rPr>
              <a:t>Content management and security in SharePoint, OneDrive, and Teams</a:t>
            </a:r>
            <a:endParaRPr lang="en-US" sz="1400" u="sng" dirty="0">
              <a:solidFill>
                <a:srgbClr val="0078D4"/>
              </a:solidFill>
            </a:endParaRPr>
          </a:p>
          <a:p>
            <a:pPr marL="295275" lvl="0" indent="-187325" defTabSz="914367">
              <a:spcAft>
                <a:spcPts val="1200"/>
              </a:spcAft>
              <a:buClr>
                <a:prstClr val="black"/>
              </a:buClr>
              <a:buFont typeface="Arial" panose="020B0604020202020204" pitchFamily="34" charset="0"/>
              <a:buChar char="•"/>
              <a:defRPr/>
            </a:pPr>
            <a:r>
              <a:rPr lang="en-US" sz="1400" u="sng" dirty="0">
                <a:solidFill>
                  <a:srgbClr val="0078D4"/>
                </a:solidFill>
                <a:hlinkClick r:id="rId22">
                  <a:extLst>
                    <a:ext uri="{A12FA001-AC4F-418D-AE19-62706E023703}">
                      <ahyp:hlinkClr xmlns:ahyp="http://schemas.microsoft.com/office/drawing/2018/hyperlinkcolor" val="tx"/>
                    </a:ext>
                  </a:extLst>
                </a:hlinkClick>
              </a:rPr>
              <a:t>Transcription Management in Microsoft 365 Copilot</a:t>
            </a:r>
            <a:endParaRPr lang="en-US" sz="1400" u="sng" dirty="0">
              <a:solidFill>
                <a:srgbClr val="0078D4"/>
              </a:solidFill>
            </a:endParaRPr>
          </a:p>
          <a:p>
            <a:pPr fontAlgn="base">
              <a:spcAft>
                <a:spcPts val="300"/>
              </a:spcAft>
              <a:buClr>
                <a:prstClr val="black"/>
              </a:buClr>
              <a:defRPr/>
            </a:pPr>
            <a:r>
              <a:rPr lang="en-US" sz="1400" dirty="0">
                <a:latin typeface="+mj-lt"/>
                <a:ea typeface="+mj-ea"/>
                <a:cs typeface="+mj-cs"/>
              </a:rPr>
              <a:t>Responsible AI</a:t>
            </a:r>
          </a:p>
          <a:p>
            <a:pPr marL="295275" indent="-187325" defTabSz="914367">
              <a:spcAft>
                <a:spcPts val="200"/>
              </a:spcAft>
              <a:buClr>
                <a:prstClr val="black"/>
              </a:buClr>
              <a:buFont typeface="Arial" panose="020B0604020202020204" pitchFamily="34" charset="0"/>
              <a:buChar char="•"/>
              <a:defRPr/>
            </a:pPr>
            <a:r>
              <a:rPr lang="en-US" sz="1400" dirty="0"/>
              <a:t>Responsible AI core principles</a:t>
            </a:r>
          </a:p>
          <a:p>
            <a:pPr marL="615950" lvl="1" indent="-219075" defTabSz="914367" fontAlgn="base">
              <a:spcAft>
                <a:spcPts val="400"/>
              </a:spcAft>
              <a:buClr>
                <a:prstClr val="black"/>
              </a:buClr>
              <a:buFont typeface="Segoe UI" panose="020B0502040204020203" pitchFamily="34" charset="0"/>
              <a:buChar char="–"/>
              <a:defRPr/>
            </a:pPr>
            <a:r>
              <a:rPr lang="en-US" sz="1200" dirty="0">
                <a:solidFill>
                  <a:srgbClr val="0078D4"/>
                </a:solidFill>
                <a:hlinkClick r:id="rId23">
                  <a:extLst>
                    <a:ext uri="{A12FA001-AC4F-418D-AE19-62706E023703}">
                      <ahyp:hlinkClr xmlns:ahyp="http://schemas.microsoft.com/office/drawing/2018/hyperlinkcolor" val="tx"/>
                    </a:ext>
                  </a:extLst>
                </a:hlinkClick>
              </a:rPr>
              <a:t>Videos</a:t>
            </a:r>
            <a:endParaRPr lang="en-US" sz="1200" dirty="0">
              <a:solidFill>
                <a:srgbClr val="0078D4"/>
              </a:solidFill>
            </a:endParaRPr>
          </a:p>
          <a:p>
            <a:pPr marL="615950" lvl="1" indent="-219075" defTabSz="914367" fontAlgn="base">
              <a:spcAft>
                <a:spcPts val="600"/>
              </a:spcAft>
              <a:buClr>
                <a:prstClr val="black"/>
              </a:buClr>
              <a:buFont typeface="Segoe UI" panose="020B0502040204020203" pitchFamily="34" charset="0"/>
              <a:buChar char="–"/>
              <a:defRPr/>
            </a:pPr>
            <a:r>
              <a:rPr lang="en-US" sz="1200" dirty="0">
                <a:solidFill>
                  <a:srgbClr val="0078D4"/>
                </a:solidFill>
                <a:hlinkClick r:id="rId24">
                  <a:extLst>
                    <a:ext uri="{A12FA001-AC4F-418D-AE19-62706E023703}">
                      <ahyp:hlinkClr xmlns:ahyp="http://schemas.microsoft.com/office/drawing/2018/hyperlinkcolor" val="tx"/>
                    </a:ext>
                  </a:extLst>
                </a:hlinkClick>
              </a:rPr>
              <a:t>Documentation</a:t>
            </a:r>
            <a:endParaRPr lang="en-US" sz="1200" dirty="0">
              <a:solidFill>
                <a:srgbClr val="0078D4"/>
              </a:solidFill>
            </a:endParaRPr>
          </a:p>
          <a:p>
            <a:pPr marL="285750" lvl="0" indent="-285750" defTabSz="914367">
              <a:spcAft>
                <a:spcPts val="600"/>
              </a:spcAft>
              <a:buClr>
                <a:prstClr val="black"/>
              </a:buClr>
              <a:buFont typeface="Arial" panose="020B0604020202020204" pitchFamily="34" charset="0"/>
              <a:buChar char="•"/>
              <a:defRPr/>
            </a:pPr>
            <a:r>
              <a:rPr lang="en-US" sz="1400" u="sng" dirty="0">
                <a:solidFill>
                  <a:srgbClr val="0078D4"/>
                </a:solidFill>
                <a:hlinkClick r:id="rId25">
                  <a:extLst>
                    <a:ext uri="{A12FA001-AC4F-418D-AE19-62706E023703}">
                      <ahyp:hlinkClr xmlns:ahyp="http://schemas.microsoft.com/office/drawing/2018/hyperlinkcolor" val="tx"/>
                    </a:ext>
                  </a:extLst>
                </a:hlinkClick>
              </a:rPr>
              <a:t>Microsoft Responsible AI Standard</a:t>
            </a:r>
            <a:endParaRPr lang="en-US" sz="1400" u="sng" dirty="0">
              <a:solidFill>
                <a:srgbClr val="0078D4"/>
              </a:solidFill>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0078D4"/>
                </a:solidFill>
                <a:hlinkClick r:id="rId26">
                  <a:extLst>
                    <a:ext uri="{A12FA001-AC4F-418D-AE19-62706E023703}">
                      <ahyp:hlinkClr xmlns:ahyp="http://schemas.microsoft.com/office/drawing/2018/hyperlinkcolor" val="tx"/>
                    </a:ext>
                  </a:extLst>
                </a:hlinkClick>
              </a:rPr>
              <a:t>Governing AI: A Blueprint for the Future</a:t>
            </a:r>
            <a:endParaRPr lang="en-US" sz="1400" u="sng" dirty="0">
              <a:solidFill>
                <a:srgbClr val="0078D4"/>
              </a:solidFill>
            </a:endParaRPr>
          </a:p>
          <a:p>
            <a:pPr marL="615950" lvl="1" indent="-219075" defTabSz="914367" fontAlgn="base">
              <a:spcAft>
                <a:spcPts val="500"/>
              </a:spcAft>
              <a:buClr>
                <a:prstClr val="black"/>
              </a:buClr>
              <a:buFont typeface="Segoe UI" panose="020B0502040204020203" pitchFamily="34" charset="0"/>
              <a:buChar char="–"/>
              <a:defRPr/>
            </a:pPr>
            <a:endParaRPr lang="en-US" sz="1200" dirty="0">
              <a:solidFill>
                <a:srgbClr val="0078D4"/>
              </a:solidFill>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500"/>
                                  </p:stCondLst>
                                  <p:childTnLst>
                                    <p:animMotion origin="layout" path="M -1.04167E-6 1.48148E-6 L -1.04167E-6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500"/>
                                  </p:stCondLst>
                                  <p:childTnLst>
                                    <p:animMotion origin="layout" path="M 4.16667E-6 -4.44444E-6 L 4.16667E-6 0.03542 " pathEditMode="relative" rAng="0" ptsTypes="AA">
                                      <p:cBhvr>
                                        <p:cTn id="14" dur="700" spd="-100000" fill="hold"/>
                                        <p:tgtEl>
                                          <p:spTgt spid="11"/>
                                        </p:tgtEl>
                                        <p:attrNameLst>
                                          <p:attrName>ppt_x</p:attrName>
                                          <p:attrName>ppt_y</p:attrName>
                                        </p:attrNameLst>
                                      </p:cBhvr>
                                      <p:rCtr x="0" y="1759"/>
                                    </p:animMotion>
                                  </p:childTnLst>
                                </p:cTn>
                              </p:par>
                              <p:par>
                                <p:cTn id="15" presetID="1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500"/>
                                  </p:stCondLst>
                                  <p:childTnLst>
                                    <p:animMotion origin="layout" path="M 4.16667E-6 -4.44444E-6 L 4.16667E-6 0.03542 " pathEditMode="relative" rAng="0" ptsTypes="AA">
                                      <p:cBhvr>
                                        <p:cTn id="1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6051E-5122-93B1-21A3-9FA4D5F7105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20FBE94-7AFA-3D78-DE6D-78BAB7853894}"/>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500" b="85565"/>
          <a:stretch>
            <a:fillRect/>
          </a:stretch>
        </p:blipFill>
        <p:spPr>
          <a:xfrm>
            <a:off x="1" y="1370562"/>
            <a:ext cx="12196132" cy="475754"/>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50000"/>
              </a:schemeClr>
            </a:outerShdw>
          </a:effectLst>
        </p:spPr>
      </p:pic>
      <p:sp>
        <p:nvSpPr>
          <p:cNvPr id="3" name="Rectangle 2">
            <a:extLst>
              <a:ext uri="{FF2B5EF4-FFF2-40B4-BE49-F238E27FC236}">
                <a16:creationId xmlns:a16="http://schemas.microsoft.com/office/drawing/2014/main" id="{7C9BEAAF-6FAF-9A97-8DA1-F82F70DB6E39}"/>
              </a:ext>
              <a:ext uri="{C183D7F6-B498-43B3-948B-1728B52AA6E4}">
                <adec:decorative xmlns:adec="http://schemas.microsoft.com/office/drawing/2017/decorative" val="1"/>
              </a:ext>
            </a:extLst>
          </p:cNvPr>
          <p:cNvSpPr>
            <a:spLocks/>
          </p:cNvSpPr>
          <p:nvPr/>
        </p:nvSpPr>
        <p:spPr bwMode="auto">
          <a:xfrm>
            <a:off x="1" y="1370563"/>
            <a:ext cx="12196132" cy="475754"/>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14" name="Rounded Rectangle 5">
            <a:extLst>
              <a:ext uri="{FF2B5EF4-FFF2-40B4-BE49-F238E27FC236}">
                <a16:creationId xmlns:a16="http://schemas.microsoft.com/office/drawing/2014/main" id="{71D58310-CFF6-E339-7277-2A1122F47528}"/>
              </a:ext>
              <a:ext uri="{C183D7F6-B498-43B3-948B-1728B52AA6E4}">
                <adec:decorative xmlns:adec="http://schemas.microsoft.com/office/drawing/2017/decorative" val="1"/>
              </a:ext>
            </a:extLst>
          </p:cNvPr>
          <p:cNvSpPr>
            <a:spLocks/>
          </p:cNvSpPr>
          <p:nvPr/>
        </p:nvSpPr>
        <p:spPr>
          <a:xfrm>
            <a:off x="579436" y="2084510"/>
            <a:ext cx="11020425" cy="4026871"/>
          </a:xfrm>
          <a:prstGeom prst="roundRect">
            <a:avLst>
              <a:gd name="adj" fmla="val 2473"/>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 name="Title 3">
            <a:extLst>
              <a:ext uri="{FF2B5EF4-FFF2-40B4-BE49-F238E27FC236}">
                <a16:creationId xmlns:a16="http://schemas.microsoft.com/office/drawing/2014/main" id="{B46B59D7-5A04-81BE-61AC-82860226DD44}"/>
              </a:ext>
            </a:extLst>
          </p:cNvPr>
          <p:cNvSpPr>
            <a:spLocks noGrp="1"/>
          </p:cNvSpPr>
          <p:nvPr>
            <p:ph type="title"/>
          </p:nvPr>
        </p:nvSpPr>
        <p:spPr/>
        <p:txBody>
          <a:bodyPr>
            <a:normAutofit/>
          </a:bodyPr>
          <a:lstStyle/>
          <a:p>
            <a:r>
              <a:rPr lang="en-US" dirty="0">
                <a:ea typeface="+mj-ea"/>
                <a:cs typeface="+mj-cs"/>
              </a:rPr>
              <a:t>How to enable Copilot – Meeting options</a:t>
            </a:r>
          </a:p>
        </p:txBody>
      </p:sp>
      <p:sp>
        <p:nvSpPr>
          <p:cNvPr id="6" name="TextBox 5">
            <a:extLst>
              <a:ext uri="{FF2B5EF4-FFF2-40B4-BE49-F238E27FC236}">
                <a16:creationId xmlns:a16="http://schemas.microsoft.com/office/drawing/2014/main" id="{ECF794F6-12B2-4B8F-A55E-F23563741311}"/>
              </a:ext>
            </a:extLst>
          </p:cNvPr>
          <p:cNvSpPr txBox="1">
            <a:spLocks/>
          </p:cNvSpPr>
          <p:nvPr/>
        </p:nvSpPr>
        <p:spPr>
          <a:xfrm>
            <a:off x="588261" y="1500717"/>
            <a:ext cx="11011601" cy="215444"/>
          </a:xfrm>
          <a:prstGeom prst="rect">
            <a:avLst/>
          </a:prstGeom>
          <a:noFill/>
        </p:spPr>
        <p:txBody>
          <a:bodyPr wrap="square" lIns="0" tIns="0" rIns="0" bIns="0">
            <a:spAutoFit/>
          </a:bodyPr>
          <a:lstStyle/>
          <a:p>
            <a:pPr defTabSz="932472" fontAlgn="base">
              <a:spcBef>
                <a:spcPct val="0"/>
              </a:spcBef>
              <a:spcAft>
                <a:spcPts val="800"/>
              </a:spcAft>
            </a:pPr>
            <a:r>
              <a:rPr lang="en-US" sz="1400" dirty="0"/>
              <a:t>Aside from “Allow Copilot”, other meeting options can impact Copilot’s availability.</a:t>
            </a:r>
          </a:p>
        </p:txBody>
      </p:sp>
      <p:graphicFrame>
        <p:nvGraphicFramePr>
          <p:cNvPr id="15" name="Table 14">
            <a:extLst>
              <a:ext uri="{FF2B5EF4-FFF2-40B4-BE49-F238E27FC236}">
                <a16:creationId xmlns:a16="http://schemas.microsoft.com/office/drawing/2014/main" id="{7A1B872E-1156-0CF3-C08C-BA99929088AA}"/>
              </a:ext>
            </a:extLst>
          </p:cNvPr>
          <p:cNvGraphicFramePr>
            <a:graphicFrameLocks noGrp="1"/>
          </p:cNvGraphicFramePr>
          <p:nvPr>
            <p:extLst>
              <p:ext uri="{D42A27DB-BD31-4B8C-83A1-F6EECF244321}">
                <p14:modId xmlns:p14="http://schemas.microsoft.com/office/powerpoint/2010/main" val="660029024"/>
              </p:ext>
            </p:extLst>
          </p:nvPr>
        </p:nvGraphicFramePr>
        <p:xfrm>
          <a:off x="579436" y="2084510"/>
          <a:ext cx="11020426" cy="4042981"/>
        </p:xfrm>
        <a:graphic>
          <a:graphicData uri="http://schemas.openxmlformats.org/drawingml/2006/table">
            <a:tbl>
              <a:tblPr firstRow="1" bandRow="1">
                <a:tableStyleId>{5C22544A-7EE6-4342-B048-85BDC9FD1C3A}</a:tableStyleId>
              </a:tblPr>
              <a:tblGrid>
                <a:gridCol w="3331357">
                  <a:extLst>
                    <a:ext uri="{9D8B030D-6E8A-4147-A177-3AD203B41FA5}">
                      <a16:colId xmlns:a16="http://schemas.microsoft.com/office/drawing/2014/main" val="3968982220"/>
                    </a:ext>
                  </a:extLst>
                </a:gridCol>
                <a:gridCol w="7689069">
                  <a:extLst>
                    <a:ext uri="{9D8B030D-6E8A-4147-A177-3AD203B41FA5}">
                      <a16:colId xmlns:a16="http://schemas.microsoft.com/office/drawing/2014/main" val="1309387359"/>
                    </a:ext>
                  </a:extLst>
                </a:gridCol>
              </a:tblGrid>
              <a:tr h="396241">
                <a:tc>
                  <a:txBody>
                    <a:bodyPr/>
                    <a:lstStyle/>
                    <a:p>
                      <a:pPr marL="0" marR="0" lvl="0" algn="l" defTabSz="932742" rtl="0" eaLnBrk="1" latinLnBrk="0" hangingPunct="1">
                        <a:lnSpc>
                          <a:spcPct val="100000"/>
                        </a:lnSpc>
                        <a:spcBef>
                          <a:spcPts val="0"/>
                        </a:spcBef>
                        <a:spcAft>
                          <a:spcPts val="1200"/>
                        </a:spcAft>
                        <a:buNone/>
                      </a:pPr>
                      <a:r>
                        <a:rPr lang="en-US" sz="1400" b="0" kern="1200" cap="none" spc="0" baseline="0" dirty="0">
                          <a:ln w="3175">
                            <a:noFill/>
                          </a:ln>
                          <a:solidFill>
                            <a:srgbClr val="0078D4"/>
                          </a:solidFill>
                          <a:effectLst/>
                          <a:latin typeface="+mj-lt"/>
                          <a:ea typeface="+mj-ea"/>
                          <a:cs typeface="+mj-cs"/>
                        </a:rPr>
                        <a:t>Meeting option</a:t>
                      </a:r>
                    </a:p>
                  </a:txBody>
                  <a:tcPr marT="91440" marB="91440" anchor="ctr">
                    <a:lnL w="12700" cmpd="sng">
                      <a:noFill/>
                    </a:lnL>
                    <a:lnR w="12700" cmpd="sng">
                      <a:noFill/>
                    </a:lnR>
                    <a:lnT w="12700" cmpd="sng">
                      <a:noFill/>
                    </a:lnT>
                    <a:lnB w="1270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lang="en-US" sz="1400" b="0" kern="1200" cap="none" spc="0" baseline="0" dirty="0">
                          <a:ln w="3175">
                            <a:noFill/>
                          </a:ln>
                          <a:solidFill>
                            <a:srgbClr val="0078D4"/>
                          </a:solidFill>
                          <a:effectLst/>
                          <a:latin typeface="+mj-lt"/>
                          <a:ea typeface="+mj-ea"/>
                          <a:cs typeface="+mj-cs"/>
                        </a:rPr>
                        <a:t>Relationship to Copilot</a:t>
                      </a:r>
                    </a:p>
                  </a:txBody>
                  <a:tcPr marT="91440" marB="91440" anchor="ctr">
                    <a:lnL w="12700" cmpd="sng">
                      <a:noFill/>
                    </a:lnL>
                    <a:lnR w="12700" cmpd="sng">
                      <a:noFill/>
                    </a:lnR>
                    <a:lnT w="12700" cmpd="sng">
                      <a:noFill/>
                    </a:lnT>
                    <a:lnB w="1270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2551687"/>
                  </a:ext>
                </a:extLst>
              </a:tr>
              <a:tr h="1215580">
                <a:tc>
                  <a:txBody>
                    <a:bodyPr/>
                    <a:lstStyle/>
                    <a:p>
                      <a:r>
                        <a:rPr lang="en-US" sz="1400" kern="1200" dirty="0">
                          <a:solidFill>
                            <a:schemeClr val="tx1"/>
                          </a:solidFill>
                          <a:effectLst/>
                          <a:latin typeface="+mn-lt"/>
                          <a:ea typeface="+mn-ea"/>
                          <a:cs typeface="+mn-cs"/>
                        </a:rPr>
                        <a:t>Sensitivity</a:t>
                      </a:r>
                    </a:p>
                  </a:txBody>
                  <a:tcPr>
                    <a:lnL w="12700" cmpd="sng">
                      <a:noFill/>
                    </a:lnL>
                    <a:lnR w="6350" cap="flat" cmpd="sng" algn="ctr">
                      <a:solidFill>
                        <a:schemeClr val="bg1">
                          <a:lumMod val="75000"/>
                        </a:schemeClr>
                      </a:solidFill>
                      <a:prstDash val="solid"/>
                      <a:round/>
                      <a:headEnd type="none" w="med" len="med"/>
                      <a:tailEnd type="none" w="med" len="med"/>
                    </a:lnR>
                    <a:lnT w="12700" cap="flat" cmpd="sng" algn="ctr">
                      <a:solidFill>
                        <a:srgbClr val="0078D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dirty="0">
                          <a:solidFill>
                            <a:schemeClr val="tx1"/>
                          </a:solidFill>
                          <a:effectLst/>
                          <a:latin typeface="+mn-lt"/>
                          <a:ea typeface="+mn-ea"/>
                          <a:cs typeface="+mn-cs"/>
                        </a:rPr>
                        <a:t>Depending on your org’s settings for the selected sensitivity label, recording and transcription may be unavailable for Copilot to use.</a:t>
                      </a:r>
                    </a:p>
                  </a:txBody>
                  <a:tcPr>
                    <a:lnL w="6350" cap="flat" cmpd="sng" algn="ctr">
                      <a:solidFill>
                        <a:schemeClr val="bg1">
                          <a:lumMod val="75000"/>
                        </a:schemeClr>
                      </a:solidFill>
                      <a:prstDash val="solid"/>
                      <a:round/>
                      <a:headEnd type="none" w="med" len="med"/>
                      <a:tailEnd type="none" w="med" len="med"/>
                    </a:lnL>
                    <a:lnR w="12700" cmpd="sng">
                      <a:noFill/>
                    </a:lnR>
                    <a:lnT w="12700" cap="flat" cmpd="sng" algn="ctr">
                      <a:solidFill>
                        <a:srgbClr val="0078D4"/>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4419809"/>
                  </a:ext>
                </a:extLst>
              </a:tr>
              <a:tr h="121558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mn-ea"/>
                          <a:cs typeface="+mn-cs"/>
                        </a:rPr>
                        <a:t>Record and transcribe automatically</a:t>
                      </a:r>
                    </a:p>
                  </a:txBody>
                  <a:tcP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dirty="0">
                          <a:solidFill>
                            <a:schemeClr val="tx1"/>
                          </a:solidFill>
                          <a:effectLst/>
                          <a:latin typeface="+mn-lt"/>
                          <a:ea typeface="+mn-ea"/>
                          <a:cs typeface="+mn-cs"/>
                        </a:rPr>
                        <a:t>If you have permission to transcribe, this will start Copilot automatically. If Copilot is set to “Only during the meeting” and you have permission to transcribe, a transcript will begin and override the “Only during the meeting” setting.</a:t>
                      </a:r>
                    </a:p>
                  </a:txBody>
                  <a:tcP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809710"/>
                  </a:ext>
                </a:extLst>
              </a:tr>
              <a:tr h="1215580">
                <a:tc>
                  <a:txBody>
                    <a:bodyPr/>
                    <a:lstStyle/>
                    <a:p>
                      <a:r>
                        <a:rPr lang="en-US" sz="1400" kern="1200" dirty="0">
                          <a:solidFill>
                            <a:schemeClr val="tx1"/>
                          </a:solidFill>
                          <a:effectLst/>
                          <a:latin typeface="+mn-lt"/>
                          <a:ea typeface="+mn-ea"/>
                          <a:cs typeface="+mn-cs"/>
                        </a:rPr>
                        <a:t>Who can record and transcribe</a:t>
                      </a:r>
                    </a:p>
                  </a:txBody>
                  <a:tcP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kern="1200" dirty="0">
                          <a:solidFill>
                            <a:schemeClr val="tx1"/>
                          </a:solidFill>
                          <a:effectLst/>
                          <a:latin typeface="+mn-lt"/>
                          <a:ea typeface="+mn-ea"/>
                          <a:cs typeface="+mn-cs"/>
                        </a:rPr>
                        <a:t>If Allow Copilot is set to “Only during the meeting”, this can be set to “no one” to prevent anyone from starting a recording or transcript. If Allow Copilot is set to “During and after the meeting”, the “no one” option is unavailable. If Allow Copilot is “Off”, this is set to “no one” </a:t>
                      </a:r>
                      <a:br>
                        <a:rPr lang="en-US" sz="1400" kern="1200" dirty="0">
                          <a:solidFill>
                            <a:schemeClr val="tx1"/>
                          </a:solidFill>
                          <a:effectLst/>
                          <a:latin typeface="+mn-lt"/>
                          <a:ea typeface="+mn-ea"/>
                          <a:cs typeface="+mn-cs"/>
                        </a:rPr>
                      </a:br>
                      <a:r>
                        <a:rPr lang="en-US" sz="1400" kern="1200" dirty="0">
                          <a:solidFill>
                            <a:schemeClr val="tx1"/>
                          </a:solidFill>
                          <a:effectLst/>
                          <a:latin typeface="+mn-lt"/>
                          <a:ea typeface="+mn-ea"/>
                          <a:cs typeface="+mn-cs"/>
                        </a:rPr>
                        <a:t>and locked. </a:t>
                      </a:r>
                    </a:p>
                  </a:txBody>
                  <a:tcP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0037116"/>
                  </a:ext>
                </a:extLst>
              </a:tr>
            </a:tbl>
          </a:graphicData>
        </a:graphic>
      </p:graphicFrame>
    </p:spTree>
    <p:extLst>
      <p:ext uri="{BB962C8B-B14F-4D97-AF65-F5344CB8AC3E}">
        <p14:creationId xmlns:p14="http://schemas.microsoft.com/office/powerpoint/2010/main" val="276697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D76F-FC60-CB5B-054B-D93A10A43B91}"/>
              </a:ext>
            </a:extLst>
          </p:cNvPr>
          <p:cNvSpPr>
            <a:spLocks noGrp="1"/>
          </p:cNvSpPr>
          <p:nvPr>
            <p:ph type="title"/>
          </p:nvPr>
        </p:nvSpPr>
        <p:spPr>
          <a:xfrm>
            <a:off x="569911" y="2543840"/>
            <a:ext cx="5617791" cy="1231106"/>
          </a:xfrm>
        </p:spPr>
        <p:txBody>
          <a:bodyPr>
            <a:spAutoFit/>
          </a:bodyPr>
          <a:lstStyle/>
          <a:p>
            <a:r>
              <a:rPr lang="en-US" dirty="0">
                <a:ea typeface="+mj-ea"/>
                <a:cs typeface="+mj-cs"/>
              </a:rPr>
              <a:t>Optimize Copilot for common scenarios</a:t>
            </a:r>
          </a:p>
        </p:txBody>
      </p:sp>
      <p:sp>
        <p:nvSpPr>
          <p:cNvPr id="3" name="Text Placeholder 2">
            <a:extLst>
              <a:ext uri="{FF2B5EF4-FFF2-40B4-BE49-F238E27FC236}">
                <a16:creationId xmlns:a16="http://schemas.microsoft.com/office/drawing/2014/main" id="{24AE6FE8-891C-532D-007D-41306CE81930}"/>
              </a:ext>
            </a:extLst>
          </p:cNvPr>
          <p:cNvSpPr>
            <a:spLocks noGrp="1"/>
          </p:cNvSpPr>
          <p:nvPr>
            <p:ph type="body" sz="quarter" idx="12"/>
          </p:nvPr>
        </p:nvSpPr>
        <p:spPr>
          <a:xfrm>
            <a:off x="569911" y="3990611"/>
            <a:ext cx="5617791" cy="307777"/>
          </a:xfrm>
        </p:spPr>
        <p:txBody>
          <a:bodyPr>
            <a:spAutoFit/>
          </a:bodyPr>
          <a:lstStyle/>
          <a:p>
            <a:pPr marL="0" marR="0">
              <a:spcAft>
                <a:spcPts val="800"/>
              </a:spcAft>
            </a:pPr>
            <a:r>
              <a:rPr lang="en-US" sz="2000" kern="100" dirty="0">
                <a:effectLst/>
                <a:cs typeface="+mn-cs"/>
              </a:rPr>
              <a:t>Five common scenarios based on user feedback</a:t>
            </a:r>
            <a:endParaRPr lang="en-US" sz="2000" dirty="0">
              <a:cs typeface="+mn-cs"/>
            </a:endParaRPr>
          </a:p>
        </p:txBody>
      </p:sp>
    </p:spTree>
    <p:extLst>
      <p:ext uri="{BB962C8B-B14F-4D97-AF65-F5344CB8AC3E}">
        <p14:creationId xmlns:p14="http://schemas.microsoft.com/office/powerpoint/2010/main" val="30839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7DF1-D9FA-359B-1255-DCEDB93014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E2E97C-15EC-DF1D-895F-4109F6AE84C5}"/>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500" b="73004"/>
          <a:stretch>
            <a:fillRect/>
          </a:stretch>
        </p:blipFill>
        <p:spPr>
          <a:xfrm>
            <a:off x="1" y="1461864"/>
            <a:ext cx="12196132" cy="1337528"/>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5" name="Rectangle 4">
            <a:extLst>
              <a:ext uri="{FF2B5EF4-FFF2-40B4-BE49-F238E27FC236}">
                <a16:creationId xmlns:a16="http://schemas.microsoft.com/office/drawing/2014/main" id="{97A78BD8-94FF-E228-B967-29F1DED8CF82}"/>
              </a:ext>
              <a:ext uri="{C183D7F6-B498-43B3-948B-1728B52AA6E4}">
                <adec:decorative xmlns:adec="http://schemas.microsoft.com/office/drawing/2017/decorative" val="1"/>
              </a:ext>
            </a:extLst>
          </p:cNvPr>
          <p:cNvSpPr>
            <a:spLocks/>
          </p:cNvSpPr>
          <p:nvPr/>
        </p:nvSpPr>
        <p:spPr bwMode="auto">
          <a:xfrm>
            <a:off x="1" y="1461864"/>
            <a:ext cx="12196132" cy="1337528"/>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8" name="Rounded Rectangle 5">
            <a:extLst>
              <a:ext uri="{FF2B5EF4-FFF2-40B4-BE49-F238E27FC236}">
                <a16:creationId xmlns:a16="http://schemas.microsoft.com/office/drawing/2014/main" id="{5E1277D5-73F2-A02D-956A-BA0528086704}"/>
              </a:ext>
              <a:ext uri="{C183D7F6-B498-43B3-948B-1728B52AA6E4}">
                <adec:decorative xmlns:adec="http://schemas.microsoft.com/office/drawing/2017/decorative" val="1"/>
              </a:ext>
            </a:extLst>
          </p:cNvPr>
          <p:cNvSpPr>
            <a:spLocks/>
          </p:cNvSpPr>
          <p:nvPr/>
        </p:nvSpPr>
        <p:spPr>
          <a:xfrm>
            <a:off x="579436" y="3017466"/>
            <a:ext cx="11020425" cy="3394773"/>
          </a:xfrm>
          <a:prstGeom prst="roundRect">
            <a:avLst>
              <a:gd name="adj" fmla="val 3045"/>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A53401DB-A295-2DD7-818F-76AE033D04AB}"/>
              </a:ext>
            </a:extLst>
          </p:cNvPr>
          <p:cNvSpPr>
            <a:spLocks noGrp="1"/>
          </p:cNvSpPr>
          <p:nvPr>
            <p:ph type="title"/>
          </p:nvPr>
        </p:nvSpPr>
        <p:spPr>
          <a:xfrm>
            <a:off x="588261" y="585216"/>
            <a:ext cx="11011601" cy="430887"/>
          </a:xfrm>
        </p:spPr>
        <p:txBody>
          <a:bodyPr/>
          <a:lstStyle/>
          <a:p>
            <a:r>
              <a:rPr lang="en-US" sz="2800" dirty="0">
                <a:ea typeface="+mj-ea"/>
                <a:cs typeface="+mj-cs"/>
              </a:rPr>
              <a:t>Scenario 1a: I want to use Copilot during and after the </a:t>
            </a:r>
            <a:r>
              <a:rPr lang="en-US" sz="2800" dirty="0">
                <a:solidFill>
                  <a:srgbClr val="0078D4"/>
                </a:solidFill>
                <a:ea typeface="+mj-ea"/>
                <a:cs typeface="+mj-cs"/>
              </a:rPr>
              <a:t>meeting</a:t>
            </a:r>
          </a:p>
        </p:txBody>
      </p:sp>
      <p:sp>
        <p:nvSpPr>
          <p:cNvPr id="7" name="TextBox 6">
            <a:extLst>
              <a:ext uri="{FF2B5EF4-FFF2-40B4-BE49-F238E27FC236}">
                <a16:creationId xmlns:a16="http://schemas.microsoft.com/office/drawing/2014/main" id="{90FA3197-93C4-7253-9562-4E8563EEE3FA}"/>
              </a:ext>
            </a:extLst>
          </p:cNvPr>
          <p:cNvSpPr txBox="1">
            <a:spLocks/>
          </p:cNvSpPr>
          <p:nvPr/>
        </p:nvSpPr>
        <p:spPr>
          <a:xfrm>
            <a:off x="588261" y="1592019"/>
            <a:ext cx="11011601" cy="1077218"/>
          </a:xfrm>
          <a:prstGeom prst="rect">
            <a:avLst/>
          </a:prstGeom>
          <a:noFill/>
        </p:spPr>
        <p:txBody>
          <a:bodyPr wrap="square" lIns="0" tIns="0" rIns="0" bIns="0">
            <a:spAutoFit/>
          </a:bodyPr>
          <a:lstStyle/>
          <a:p>
            <a:pPr defTabSz="932472" fontAlgn="base">
              <a:spcBef>
                <a:spcPct val="0"/>
              </a:spcBef>
              <a:spcAft>
                <a:spcPts val="800"/>
              </a:spcAft>
            </a:pPr>
            <a:r>
              <a:rPr lang="en-US" sz="1400" dirty="0"/>
              <a:t>To recap a meeting using AI, we recommend turning on recording to capture visual information shared during the meeting and give participants a holistic, interactive recap experience. If you opt not to record the meeting, you will still need to turn on the transcript. Transcription lets you revisit and verify Copilot-generated content when it’s most convenient, including your previous conversation with Copilot. It also enables you to continue asking questions after the meeting is over. It’s easy to set up your meeting to record and transcribe automatically as soon as it starts.</a:t>
            </a:r>
          </a:p>
        </p:txBody>
      </p:sp>
      <p:sp>
        <p:nvSpPr>
          <p:cNvPr id="15" name="TextBox 14">
            <a:extLst>
              <a:ext uri="{FF2B5EF4-FFF2-40B4-BE49-F238E27FC236}">
                <a16:creationId xmlns:a16="http://schemas.microsoft.com/office/drawing/2014/main" id="{97F51322-D441-7415-6E50-1ECC46606162}"/>
              </a:ext>
            </a:extLst>
          </p:cNvPr>
          <p:cNvSpPr txBox="1">
            <a:spLocks/>
          </p:cNvSpPr>
          <p:nvPr/>
        </p:nvSpPr>
        <p:spPr>
          <a:xfrm>
            <a:off x="731520" y="3112564"/>
            <a:ext cx="10716258" cy="3211135"/>
          </a:xfrm>
          <a:prstGeom prst="rect">
            <a:avLst/>
          </a:prstGeom>
          <a:noFill/>
        </p:spPr>
        <p:txBody>
          <a:bodyPr wrap="square" lIns="0" tIns="0" rIns="0" bIns="0">
            <a:spAutoFit/>
          </a:bodyPr>
          <a:lstStyle/>
          <a:p>
            <a:pPr>
              <a:spcAft>
                <a:spcPts val="300"/>
              </a:spcAft>
            </a:pPr>
            <a:r>
              <a:rPr lang="en-US" sz="1400" kern="100" dirty="0">
                <a:solidFill>
                  <a:srgbClr val="0078D4"/>
                </a:solidFill>
                <a:latin typeface="+mj-lt"/>
                <a:ea typeface="+mj-ea"/>
                <a:cs typeface="+mj-cs"/>
              </a:rPr>
              <a:t>Before the meeting:</a:t>
            </a:r>
          </a:p>
          <a:p>
            <a:pPr marL="276225" indent="-176213">
              <a:spcAft>
                <a:spcPts val="600"/>
              </a:spcAft>
              <a:buFont typeface="Arial" panose="020B0604020202020204" pitchFamily="34" charset="0"/>
              <a:buChar char="•"/>
            </a:pPr>
            <a:r>
              <a:rPr lang="en-US" sz="1200" kern="100" dirty="0">
                <a:solidFill>
                  <a:schemeClr val="tx1"/>
                </a:solidFill>
              </a:rPr>
              <a:t>Turn on “Record and transcribe automatically”</a:t>
            </a:r>
          </a:p>
          <a:p>
            <a:pPr marL="276225" indent="-176213">
              <a:spcAft>
                <a:spcPts val="800"/>
              </a:spcAft>
              <a:buFont typeface="Arial" panose="020B0604020202020204" pitchFamily="34" charset="0"/>
              <a:buChar char="•"/>
            </a:pPr>
            <a:r>
              <a:rPr lang="en-US" sz="1200" kern="100" dirty="0">
                <a:solidFill>
                  <a:schemeClr val="tx1"/>
                </a:solidFill>
              </a:rPr>
              <a:t>Set the “Allow Copilot” meeting option to “During and after the meeting”</a:t>
            </a:r>
          </a:p>
          <a:p>
            <a:pPr>
              <a:spcAft>
                <a:spcPts val="300"/>
              </a:spcAft>
            </a:pPr>
            <a:r>
              <a:rPr lang="en-US" sz="1400" kern="100" dirty="0">
                <a:solidFill>
                  <a:srgbClr val="0078D4"/>
                </a:solidFill>
                <a:latin typeface="+mj-lt"/>
                <a:ea typeface="+mj-ea"/>
                <a:cs typeface="+mj-cs"/>
              </a:rPr>
              <a:t>During the meeting:</a:t>
            </a:r>
          </a:p>
          <a:p>
            <a:pPr marL="276225" indent="-176213">
              <a:spcAft>
                <a:spcPts val="600"/>
              </a:spcAft>
              <a:buFont typeface="Arial" panose="020B0604020202020204" pitchFamily="34" charset="0"/>
              <a:buChar char="•"/>
            </a:pPr>
            <a:r>
              <a:rPr lang="en-US" sz="1200" kern="100" dirty="0">
                <a:solidFill>
                  <a:schemeClr val="tx1"/>
                </a:solidFill>
              </a:rPr>
              <a:t>You will get a notification that the transcript has been started. A red dot will appear on the top of your meeting window.</a:t>
            </a:r>
          </a:p>
          <a:p>
            <a:pPr marL="276225" indent="-176213">
              <a:spcAft>
                <a:spcPts val="800"/>
              </a:spcAft>
              <a:buFont typeface="Arial" panose="020B0604020202020204" pitchFamily="34" charset="0"/>
              <a:buChar char="•"/>
            </a:pPr>
            <a:r>
              <a:rPr lang="en-US" sz="1200" kern="100" dirty="0">
                <a:solidFill>
                  <a:schemeClr val="tx1"/>
                </a:solidFill>
              </a:rPr>
              <a:t>If transcript isn’t started, it can easily be started by clicking on the Copilot icon.</a:t>
            </a:r>
          </a:p>
          <a:p>
            <a:pPr>
              <a:spcAft>
                <a:spcPts val="300"/>
              </a:spcAft>
            </a:pPr>
            <a:r>
              <a:rPr lang="en-US" sz="1400" kern="100" dirty="0">
                <a:solidFill>
                  <a:srgbClr val="0078D4"/>
                </a:solidFill>
                <a:latin typeface="+mj-lt"/>
                <a:ea typeface="+mj-ea"/>
                <a:cs typeface="+mj-cs"/>
              </a:rPr>
              <a:t>After the meeting:</a:t>
            </a:r>
          </a:p>
          <a:p>
            <a:pPr marL="276225" indent="-176213">
              <a:spcAft>
                <a:spcPts val="600"/>
              </a:spcAft>
              <a:buFont typeface="Arial" panose="020B0604020202020204" pitchFamily="34" charset="0"/>
              <a:buChar char="•"/>
            </a:pPr>
            <a:r>
              <a:rPr lang="en-US" sz="1200" kern="100" dirty="0"/>
              <a:t>After the meeting, you can ask Copilot questions about the meeting in the Copilot pane if a transcript exists for your meeting. In recurring meetings, </a:t>
            </a:r>
            <a:br>
              <a:rPr lang="en-US" sz="1200" kern="100" dirty="0"/>
            </a:br>
            <a:r>
              <a:rPr lang="en-US" sz="1200" kern="100" dirty="0"/>
              <a:t>a transcript needs to exist for the most recent occurrence of the meeting.</a:t>
            </a:r>
          </a:p>
          <a:p>
            <a:pPr marL="276225" indent="-176213">
              <a:spcAft>
                <a:spcPts val="600"/>
              </a:spcAft>
              <a:buFont typeface="Arial" panose="020B0604020202020204" pitchFamily="34" charset="0"/>
              <a:buChar char="•"/>
            </a:pPr>
            <a:r>
              <a:rPr lang="en-US" sz="1200" kern="100" dirty="0"/>
              <a:t>Go to the </a:t>
            </a:r>
            <a:r>
              <a:rPr lang="en-US" sz="1200" kern="100" dirty="0">
                <a:latin typeface="+mj-lt"/>
                <a:ea typeface="+mj-ea"/>
                <a:cs typeface="+mj-cs"/>
              </a:rPr>
              <a:t>Recap</a:t>
            </a:r>
            <a:r>
              <a:rPr lang="en-US" sz="1200" kern="100" dirty="0"/>
              <a:t> tab to view Intelligent Recap with the recording, transcript, AI-generated notes, and more. You can continue chatting with Copilot on </a:t>
            </a:r>
            <a:r>
              <a:rPr lang="en-US" sz="1200" kern="100" dirty="0">
                <a:latin typeface="+mj-lt"/>
                <a:ea typeface="+mj-ea"/>
                <a:cs typeface="+mj-cs"/>
              </a:rPr>
              <a:t>Recap</a:t>
            </a:r>
            <a:r>
              <a:rPr lang="en-US" sz="1200" kern="100" dirty="0"/>
              <a:t> if “Allow Copilot” was set to during and after meeting.</a:t>
            </a:r>
          </a:p>
          <a:p>
            <a:pPr marL="276225" indent="-176213">
              <a:spcAft>
                <a:spcPts val="600"/>
              </a:spcAft>
              <a:buFont typeface="Arial" panose="020B0604020202020204" pitchFamily="34" charset="0"/>
              <a:buChar char="•"/>
            </a:pPr>
            <a:r>
              <a:rPr lang="en-US" sz="1200" kern="100" dirty="0"/>
              <a:t>Organizers can view a detailed attendance report on the “Attendance Report” tab.</a:t>
            </a:r>
          </a:p>
          <a:p>
            <a:pPr marL="276225" indent="-176213">
              <a:spcAft>
                <a:spcPts val="200"/>
              </a:spcAft>
              <a:buFont typeface="Arial" panose="020B0604020202020204" pitchFamily="34" charset="0"/>
              <a:buChar char="•"/>
            </a:pPr>
            <a:r>
              <a:rPr lang="en-US" sz="1200" kern="100" dirty="0"/>
              <a:t>You can also use the Microsoft 365 Copilot Chat to ask about your meeting.</a:t>
            </a:r>
            <a:endParaRPr lang="en-US" sz="1200" dirty="0"/>
          </a:p>
        </p:txBody>
      </p:sp>
    </p:spTree>
    <p:extLst>
      <p:ext uri="{BB962C8B-B14F-4D97-AF65-F5344CB8AC3E}">
        <p14:creationId xmlns:p14="http://schemas.microsoft.com/office/powerpoint/2010/main" val="11025152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C473-B7CC-5FA1-49AC-FECEF9A610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187F67-7493-BDEC-4CC2-AD9F17CA58AC}"/>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500" b="76144"/>
          <a:stretch>
            <a:fillRect/>
          </a:stretch>
        </p:blipFill>
        <p:spPr>
          <a:xfrm>
            <a:off x="1" y="1461864"/>
            <a:ext cx="12196132" cy="1122084"/>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4" name="Rectangle 3">
            <a:extLst>
              <a:ext uri="{FF2B5EF4-FFF2-40B4-BE49-F238E27FC236}">
                <a16:creationId xmlns:a16="http://schemas.microsoft.com/office/drawing/2014/main" id="{E8C9B0CA-7C05-890D-61B4-24957BE5C4A1}"/>
              </a:ext>
              <a:ext uri="{C183D7F6-B498-43B3-948B-1728B52AA6E4}">
                <adec:decorative xmlns:adec="http://schemas.microsoft.com/office/drawing/2017/decorative" val="1"/>
              </a:ext>
            </a:extLst>
          </p:cNvPr>
          <p:cNvSpPr>
            <a:spLocks/>
          </p:cNvSpPr>
          <p:nvPr/>
        </p:nvSpPr>
        <p:spPr bwMode="auto">
          <a:xfrm>
            <a:off x="1" y="1461864"/>
            <a:ext cx="12196132" cy="1122084"/>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6" name="Rounded Rectangle 5">
            <a:extLst>
              <a:ext uri="{FF2B5EF4-FFF2-40B4-BE49-F238E27FC236}">
                <a16:creationId xmlns:a16="http://schemas.microsoft.com/office/drawing/2014/main" id="{3ED04EE4-5808-F546-AB2C-EE2CB4CF31BC}"/>
              </a:ext>
              <a:ext uri="{C183D7F6-B498-43B3-948B-1728B52AA6E4}">
                <adec:decorative xmlns:adec="http://schemas.microsoft.com/office/drawing/2017/decorative" val="1"/>
              </a:ext>
            </a:extLst>
          </p:cNvPr>
          <p:cNvSpPr>
            <a:spLocks/>
          </p:cNvSpPr>
          <p:nvPr/>
        </p:nvSpPr>
        <p:spPr>
          <a:xfrm>
            <a:off x="579436" y="2802022"/>
            <a:ext cx="11020425" cy="3610217"/>
          </a:xfrm>
          <a:prstGeom prst="roundRect">
            <a:avLst>
              <a:gd name="adj" fmla="val 2863"/>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0F4A81C8-0004-96C6-7BBA-14339DA422CF}"/>
              </a:ext>
            </a:extLst>
          </p:cNvPr>
          <p:cNvSpPr>
            <a:spLocks noGrp="1"/>
          </p:cNvSpPr>
          <p:nvPr>
            <p:ph type="title"/>
          </p:nvPr>
        </p:nvSpPr>
        <p:spPr>
          <a:xfrm>
            <a:off x="588261" y="585216"/>
            <a:ext cx="11011601" cy="430887"/>
          </a:xfrm>
        </p:spPr>
        <p:txBody>
          <a:bodyPr/>
          <a:lstStyle/>
          <a:p>
            <a:r>
              <a:rPr lang="en-US" sz="2800" dirty="0">
                <a:ea typeface="+mj-ea"/>
                <a:cs typeface="+mj-cs"/>
              </a:rPr>
              <a:t>Scenario 1b: I want to use Copilot during and after the </a:t>
            </a:r>
            <a:r>
              <a:rPr lang="en-US" sz="2800" dirty="0">
                <a:solidFill>
                  <a:srgbClr val="0078D4"/>
                </a:solidFill>
                <a:ea typeface="+mj-ea"/>
                <a:cs typeface="+mj-cs"/>
              </a:rPr>
              <a:t>call</a:t>
            </a:r>
          </a:p>
        </p:txBody>
      </p:sp>
      <p:sp>
        <p:nvSpPr>
          <p:cNvPr id="5" name="TextBox 4">
            <a:extLst>
              <a:ext uri="{FF2B5EF4-FFF2-40B4-BE49-F238E27FC236}">
                <a16:creationId xmlns:a16="http://schemas.microsoft.com/office/drawing/2014/main" id="{C5F42236-E3B0-8EB5-6F4F-79CFDE580AD1}"/>
              </a:ext>
            </a:extLst>
          </p:cNvPr>
          <p:cNvSpPr txBox="1">
            <a:spLocks/>
          </p:cNvSpPr>
          <p:nvPr/>
        </p:nvSpPr>
        <p:spPr>
          <a:xfrm>
            <a:off x="588261" y="1592019"/>
            <a:ext cx="11011601" cy="861774"/>
          </a:xfrm>
          <a:prstGeom prst="rect">
            <a:avLst/>
          </a:prstGeom>
          <a:noFill/>
        </p:spPr>
        <p:txBody>
          <a:bodyPr wrap="square" lIns="0" tIns="0" rIns="0" bIns="0">
            <a:spAutoFit/>
          </a:bodyPr>
          <a:lstStyle/>
          <a:p>
            <a:pPr defTabSz="932472" fontAlgn="base">
              <a:spcBef>
                <a:spcPct val="0"/>
              </a:spcBef>
              <a:spcAft>
                <a:spcPts val="800"/>
              </a:spcAft>
            </a:pPr>
            <a:r>
              <a:rPr lang="en-US" sz="1400" dirty="0"/>
              <a:t>To recap a call using AI, we recommend turning on recording to capture visual information shared during the VoIP call and give participants a holistic, interactive recap experience. If you opt not to record the meeting, you will still need to turn on transcription. Transcription lets you revisit and verify Copilot-generated content when it’s most convenient, including Copilot notes and your previous conversation with Copilot. It also enables you to continue asking questions after the call is over. </a:t>
            </a:r>
          </a:p>
        </p:txBody>
      </p:sp>
      <p:sp>
        <p:nvSpPr>
          <p:cNvPr id="7" name="TextBox 6">
            <a:extLst>
              <a:ext uri="{FF2B5EF4-FFF2-40B4-BE49-F238E27FC236}">
                <a16:creationId xmlns:a16="http://schemas.microsoft.com/office/drawing/2014/main" id="{6CDE7727-92CD-AF81-17ED-930C43FF7467}"/>
              </a:ext>
            </a:extLst>
          </p:cNvPr>
          <p:cNvSpPr txBox="1">
            <a:spLocks/>
          </p:cNvSpPr>
          <p:nvPr/>
        </p:nvSpPr>
        <p:spPr>
          <a:xfrm>
            <a:off x="731520" y="2897120"/>
            <a:ext cx="10716258" cy="2287806"/>
          </a:xfrm>
          <a:prstGeom prst="rect">
            <a:avLst/>
          </a:prstGeom>
          <a:noFill/>
        </p:spPr>
        <p:txBody>
          <a:bodyPr wrap="square" lIns="0" tIns="0" rIns="0" bIns="0">
            <a:spAutoFit/>
          </a:bodyPr>
          <a:lstStyle/>
          <a:p>
            <a:pPr>
              <a:spcAft>
                <a:spcPts val="400"/>
              </a:spcAft>
            </a:pPr>
            <a:r>
              <a:rPr lang="en-US" sz="1400" kern="100" dirty="0">
                <a:solidFill>
                  <a:srgbClr val="0078D4"/>
                </a:solidFill>
                <a:latin typeface="+mj-lt"/>
                <a:ea typeface="+mj-ea"/>
                <a:cs typeface="+mj-cs"/>
              </a:rPr>
              <a:t>During the call:</a:t>
            </a:r>
          </a:p>
          <a:p>
            <a:pPr marL="276225" indent="-176213">
              <a:spcAft>
                <a:spcPts val="800"/>
              </a:spcAft>
              <a:buFont typeface="Arial" panose="020B0604020202020204" pitchFamily="34" charset="0"/>
              <a:buChar char="•"/>
            </a:pPr>
            <a:r>
              <a:rPr lang="en-US" sz="1200" kern="100" dirty="0">
                <a:solidFill>
                  <a:schemeClr val="tx1"/>
                </a:solidFill>
              </a:rPr>
              <a:t>At the start of your call, turn on recording or transcription</a:t>
            </a:r>
          </a:p>
          <a:p>
            <a:pPr marL="276225" indent="-176213">
              <a:spcAft>
                <a:spcPts val="800"/>
              </a:spcAft>
              <a:buFont typeface="Arial" panose="020B0604020202020204" pitchFamily="34" charset="0"/>
              <a:buChar char="•"/>
            </a:pPr>
            <a:r>
              <a:rPr lang="en-US" sz="1200" kern="100" dirty="0">
                <a:solidFill>
                  <a:schemeClr val="tx1"/>
                </a:solidFill>
              </a:rPr>
              <a:t>You will get a notification that the transcript has been started. A red dot will appear on the top of your call window.</a:t>
            </a:r>
          </a:p>
          <a:p>
            <a:pPr marL="276225" indent="-176213">
              <a:spcAft>
                <a:spcPts val="1200"/>
              </a:spcAft>
              <a:buFont typeface="Arial" panose="020B0604020202020204" pitchFamily="34" charset="0"/>
              <a:buChar char="•"/>
            </a:pPr>
            <a:r>
              <a:rPr lang="en-US" sz="1200" kern="100" dirty="0">
                <a:solidFill>
                  <a:schemeClr val="tx1"/>
                </a:solidFill>
              </a:rPr>
              <a:t>If transcript isn’t started, it can easily be started by clicking on the Copilot icon.</a:t>
            </a:r>
          </a:p>
          <a:p>
            <a:pPr>
              <a:spcAft>
                <a:spcPts val="400"/>
              </a:spcAft>
            </a:pPr>
            <a:r>
              <a:rPr lang="en-US" sz="1400" kern="100" dirty="0">
                <a:solidFill>
                  <a:srgbClr val="0078D4"/>
                </a:solidFill>
                <a:latin typeface="+mj-lt"/>
                <a:ea typeface="+mj-ea"/>
                <a:cs typeface="+mj-cs"/>
              </a:rPr>
              <a:t>After the call:</a:t>
            </a:r>
          </a:p>
          <a:p>
            <a:pPr marL="276225" indent="-176213">
              <a:spcAft>
                <a:spcPts val="800"/>
              </a:spcAft>
              <a:buFont typeface="Arial" panose="020B0604020202020204" pitchFamily="34" charset="0"/>
              <a:buChar char="•"/>
            </a:pPr>
            <a:r>
              <a:rPr lang="en-US" sz="1200" kern="100" dirty="0">
                <a:solidFill>
                  <a:schemeClr val="tx1"/>
                </a:solidFill>
              </a:rPr>
              <a:t>Navigate to Calls apps on the side menu. Search the history to access the call’s recording or transcript. Select </a:t>
            </a:r>
            <a:r>
              <a:rPr lang="en-US" sz="1200" kern="100" dirty="0">
                <a:solidFill>
                  <a:schemeClr val="tx1"/>
                </a:solidFill>
                <a:latin typeface="+mj-lt"/>
              </a:rPr>
              <a:t>View recap </a:t>
            </a:r>
            <a:r>
              <a:rPr lang="en-US" sz="1200" kern="100" dirty="0">
                <a:solidFill>
                  <a:schemeClr val="tx1"/>
                </a:solidFill>
              </a:rPr>
              <a:t>to access AI-generated summaries and notes.</a:t>
            </a:r>
          </a:p>
          <a:p>
            <a:pPr marL="276225" indent="-176213">
              <a:spcAft>
                <a:spcPts val="600"/>
              </a:spcAft>
              <a:buFont typeface="Arial" panose="020B0604020202020204" pitchFamily="34" charset="0"/>
              <a:buChar char="•"/>
            </a:pPr>
            <a:r>
              <a:rPr lang="en-US" sz="1200" kern="100" dirty="0">
                <a:solidFill>
                  <a:schemeClr val="tx1"/>
                </a:solidFill>
              </a:rPr>
              <a:t>(For VoIP calls between two Teams users) From the associated chat thread with the call participants, select </a:t>
            </a:r>
            <a:r>
              <a:rPr lang="en-US" sz="1200" kern="100" dirty="0">
                <a:solidFill>
                  <a:schemeClr val="tx1"/>
                </a:solidFill>
                <a:latin typeface="+mj-lt"/>
              </a:rPr>
              <a:t>View recap </a:t>
            </a:r>
            <a:r>
              <a:rPr lang="en-US" sz="1200" kern="100" dirty="0">
                <a:solidFill>
                  <a:schemeClr val="tx1"/>
                </a:solidFill>
              </a:rPr>
              <a:t>in the recording. From here, Copilot provides comprehensive information and insights using what was written in the chat and spoken content captured in the call transcript.</a:t>
            </a:r>
          </a:p>
        </p:txBody>
      </p:sp>
    </p:spTree>
    <p:extLst>
      <p:ext uri="{BB962C8B-B14F-4D97-AF65-F5344CB8AC3E}">
        <p14:creationId xmlns:p14="http://schemas.microsoft.com/office/powerpoint/2010/main" val="5786329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9D577-BA12-C163-1F07-3BB930C733C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9A86395-D901-F61D-0A29-F01275550D38}"/>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a:ext>
            </a:extLst>
          </a:blip>
          <a:srcRect t="7372" b="76386"/>
          <a:stretch>
            <a:fillRect/>
          </a:stretch>
        </p:blipFill>
        <p:spPr>
          <a:xfrm>
            <a:off x="1" y="1742839"/>
            <a:ext cx="12196132" cy="1114232"/>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effectLst>
            <a:outerShdw blurRad="254000" algn="ctr" rotWithShape="0">
              <a:schemeClr val="bg1">
                <a:alpha val="25000"/>
              </a:schemeClr>
            </a:outerShdw>
          </a:effectLst>
        </p:spPr>
      </p:pic>
      <p:sp>
        <p:nvSpPr>
          <p:cNvPr id="10" name="Rectangle 9">
            <a:extLst>
              <a:ext uri="{FF2B5EF4-FFF2-40B4-BE49-F238E27FC236}">
                <a16:creationId xmlns:a16="http://schemas.microsoft.com/office/drawing/2014/main" id="{CFBB0D4E-BCA7-39AE-B179-4C9F296C8662}"/>
              </a:ext>
              <a:ext uri="{C183D7F6-B498-43B3-948B-1728B52AA6E4}">
                <adec:decorative xmlns:adec="http://schemas.microsoft.com/office/drawing/2017/decorative" val="1"/>
              </a:ext>
            </a:extLst>
          </p:cNvPr>
          <p:cNvSpPr>
            <a:spLocks/>
          </p:cNvSpPr>
          <p:nvPr/>
        </p:nvSpPr>
        <p:spPr bwMode="auto">
          <a:xfrm>
            <a:off x="1" y="1742839"/>
            <a:ext cx="12196132" cy="1114232"/>
          </a:xfrm>
          <a:prstGeom prst="rect">
            <a:avLst/>
          </a:prstGeom>
          <a:gradFill>
            <a:gsLst>
              <a:gs pos="52000">
                <a:srgbClr val="DDF6FF">
                  <a:alpha val="90000"/>
                </a:srgbClr>
              </a:gs>
              <a:gs pos="0">
                <a:schemeClr val="bg1">
                  <a:alpha val="88000"/>
                </a:schemeClr>
              </a:gs>
            </a:gsLst>
            <a:lin ang="10800000" scaled="1"/>
          </a:gra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17" name="Rounded Rectangle 5">
            <a:extLst>
              <a:ext uri="{FF2B5EF4-FFF2-40B4-BE49-F238E27FC236}">
                <a16:creationId xmlns:a16="http://schemas.microsoft.com/office/drawing/2014/main" id="{1F275795-792D-3B74-52A7-66E1E0E23FF7}"/>
              </a:ext>
              <a:ext uri="{C183D7F6-B498-43B3-948B-1728B52AA6E4}">
                <adec:decorative xmlns:adec="http://schemas.microsoft.com/office/drawing/2017/decorative" val="1"/>
              </a:ext>
            </a:extLst>
          </p:cNvPr>
          <p:cNvSpPr>
            <a:spLocks/>
          </p:cNvSpPr>
          <p:nvPr/>
        </p:nvSpPr>
        <p:spPr>
          <a:xfrm>
            <a:off x="579436" y="3094898"/>
            <a:ext cx="11020425" cy="3167429"/>
          </a:xfrm>
          <a:prstGeom prst="roundRect">
            <a:avLst>
              <a:gd name="adj" fmla="val 3566"/>
            </a:avLst>
          </a:prstGeom>
          <a:solidFill>
            <a:schemeClr val="bg1">
              <a:alpha val="30000"/>
            </a:schemeClr>
          </a:solidFill>
          <a:ln w="9525">
            <a:gradFill flip="none" rotWithShape="1">
              <a:gsLst>
                <a:gs pos="0">
                  <a:schemeClr val="tx2">
                    <a:lumMod val="10000"/>
                    <a:lumOff val="90000"/>
                  </a:schemeClr>
                </a:gs>
                <a:gs pos="100000">
                  <a:schemeClr val="bg1">
                    <a:alpha val="50000"/>
                  </a:schemeClr>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A820CA70-F31A-C3FA-9346-98DA5C383C16}"/>
              </a:ext>
            </a:extLst>
          </p:cNvPr>
          <p:cNvSpPr>
            <a:spLocks noGrp="1"/>
          </p:cNvSpPr>
          <p:nvPr>
            <p:ph type="title"/>
          </p:nvPr>
        </p:nvSpPr>
        <p:spPr>
          <a:xfrm>
            <a:off x="588261" y="585216"/>
            <a:ext cx="11011601" cy="861774"/>
          </a:xfrm>
        </p:spPr>
        <p:txBody>
          <a:bodyPr/>
          <a:lstStyle/>
          <a:p>
            <a:pPr>
              <a:tabLst>
                <a:tab pos="1663700" algn="l"/>
              </a:tabLst>
            </a:pPr>
            <a:r>
              <a:rPr lang="en-US" sz="2800" dirty="0">
                <a:ea typeface="+mj-ea"/>
                <a:cs typeface="+mj-cs"/>
              </a:rPr>
              <a:t>Scenario 2a: I want to use Copilot during my </a:t>
            </a:r>
            <a:r>
              <a:rPr lang="en-US" sz="2800" dirty="0">
                <a:solidFill>
                  <a:srgbClr val="0078D4"/>
                </a:solidFill>
                <a:ea typeface="+mj-ea"/>
                <a:cs typeface="+mj-cs"/>
              </a:rPr>
              <a:t>meeting </a:t>
            </a:r>
            <a:r>
              <a:rPr lang="en-US" sz="2800" dirty="0">
                <a:ea typeface="+mj-ea"/>
                <a:cs typeface="+mj-cs"/>
              </a:rPr>
              <a:t>without keeping anything afterward</a:t>
            </a:r>
          </a:p>
        </p:txBody>
      </p:sp>
      <p:sp>
        <p:nvSpPr>
          <p:cNvPr id="11" name="TextBox 10">
            <a:extLst>
              <a:ext uri="{FF2B5EF4-FFF2-40B4-BE49-F238E27FC236}">
                <a16:creationId xmlns:a16="http://schemas.microsoft.com/office/drawing/2014/main" id="{B7495CA6-614E-5526-DE6B-B74FE293FF03}"/>
              </a:ext>
            </a:extLst>
          </p:cNvPr>
          <p:cNvSpPr txBox="1">
            <a:spLocks/>
          </p:cNvSpPr>
          <p:nvPr/>
        </p:nvSpPr>
        <p:spPr>
          <a:xfrm>
            <a:off x="588261" y="1947518"/>
            <a:ext cx="11011601" cy="646331"/>
          </a:xfrm>
          <a:prstGeom prst="rect">
            <a:avLst/>
          </a:prstGeom>
          <a:noFill/>
        </p:spPr>
        <p:txBody>
          <a:bodyPr wrap="square" lIns="0" tIns="0" rIns="0" bIns="0">
            <a:spAutoFit/>
          </a:bodyPr>
          <a:lstStyle/>
          <a:p>
            <a:pPr defTabSz="932472" fontAlgn="base">
              <a:spcBef>
                <a:spcPct val="0"/>
              </a:spcBef>
              <a:spcAft>
                <a:spcPts val="800"/>
              </a:spcAft>
            </a:pPr>
            <a:r>
              <a:rPr lang="en-US" sz="1400" dirty="0"/>
              <a:t>For meetings where confidential or sensitive content is discussed, or for tenants that don’t allow transcription, Copilot can be used </a:t>
            </a:r>
            <a:br>
              <a:rPr lang="en-US" sz="1400" dirty="0"/>
            </a:br>
            <a:r>
              <a:rPr lang="en-US" sz="1400" dirty="0"/>
              <a:t>“Only during the meeting”. When this setting is used, no Copilot history or speech-to-text processing will be saved, and recap artifacts such as AI Notes will not be generated. To prevent all participants from recording or transcribing, use the “Who can record and transcribe” option.</a:t>
            </a:r>
          </a:p>
        </p:txBody>
      </p:sp>
      <p:sp>
        <p:nvSpPr>
          <p:cNvPr id="18" name="TextBox 17">
            <a:extLst>
              <a:ext uri="{FF2B5EF4-FFF2-40B4-BE49-F238E27FC236}">
                <a16:creationId xmlns:a16="http://schemas.microsoft.com/office/drawing/2014/main" id="{AD9001C5-9BD8-7C44-E61D-5C239B5EDD51}"/>
              </a:ext>
            </a:extLst>
          </p:cNvPr>
          <p:cNvSpPr txBox="1">
            <a:spLocks/>
          </p:cNvSpPr>
          <p:nvPr/>
        </p:nvSpPr>
        <p:spPr>
          <a:xfrm>
            <a:off x="731520" y="3198610"/>
            <a:ext cx="10716258" cy="2000548"/>
          </a:xfrm>
          <a:prstGeom prst="rect">
            <a:avLst/>
          </a:prstGeom>
          <a:noFill/>
        </p:spPr>
        <p:txBody>
          <a:bodyPr wrap="square" lIns="0" tIns="0" rIns="0" bIns="0">
            <a:spAutoFit/>
          </a:bodyPr>
          <a:lstStyle/>
          <a:p>
            <a:pPr>
              <a:spcAft>
                <a:spcPts val="400"/>
              </a:spcAft>
            </a:pPr>
            <a:r>
              <a:rPr lang="en-US" sz="1400" kern="100" dirty="0">
                <a:solidFill>
                  <a:srgbClr val="0078D4"/>
                </a:solidFill>
                <a:latin typeface="+mj-lt"/>
                <a:ea typeface="+mj-ea"/>
                <a:cs typeface="+mj-cs"/>
              </a:rPr>
              <a:t>Before the meeting:</a:t>
            </a:r>
          </a:p>
          <a:p>
            <a:pPr marL="276225" indent="-176213">
              <a:spcAft>
                <a:spcPts val="800"/>
              </a:spcAft>
              <a:buFont typeface="Arial" panose="020B0604020202020204" pitchFamily="34" charset="0"/>
              <a:buChar char="•"/>
            </a:pPr>
            <a:r>
              <a:rPr lang="en-US" sz="1200" kern="100" dirty="0">
                <a:solidFill>
                  <a:schemeClr val="tx1"/>
                </a:solidFill>
              </a:rPr>
              <a:t>Set “Allow Copilot” to “Only during the meeting”</a:t>
            </a:r>
          </a:p>
          <a:p>
            <a:pPr marL="276225" indent="-176213">
              <a:spcAft>
                <a:spcPts val="800"/>
              </a:spcAft>
              <a:buFont typeface="Arial" panose="020B0604020202020204" pitchFamily="34" charset="0"/>
              <a:buChar char="•"/>
            </a:pPr>
            <a:r>
              <a:rPr lang="en-US" sz="1200" kern="100" dirty="0">
                <a:solidFill>
                  <a:schemeClr val="tx1"/>
                </a:solidFill>
              </a:rPr>
              <a:t>Set “Who can record and transcribe” to no one. This will prevent all participants from starting any transcript or recording.</a:t>
            </a:r>
          </a:p>
          <a:p>
            <a:pPr marL="276225" indent="-176213">
              <a:spcAft>
                <a:spcPts val="1200"/>
              </a:spcAft>
              <a:buFont typeface="Arial" panose="020B0604020202020204" pitchFamily="34" charset="0"/>
              <a:buChar char="•"/>
            </a:pPr>
            <a:r>
              <a:rPr lang="en-US" sz="1200" kern="100" dirty="0">
                <a:solidFill>
                  <a:schemeClr val="tx1"/>
                </a:solidFill>
              </a:rPr>
              <a:t>Set “Meeting Chat” to “In-Meeting Only” or “Off” to prevent any chats from being saved after the meeting.</a:t>
            </a:r>
          </a:p>
          <a:p>
            <a:pPr>
              <a:spcAft>
                <a:spcPts val="400"/>
              </a:spcAft>
            </a:pPr>
            <a:r>
              <a:rPr lang="en-US" sz="1400" kern="100" dirty="0">
                <a:solidFill>
                  <a:srgbClr val="0078D4"/>
                </a:solidFill>
                <a:latin typeface="+mj-lt"/>
                <a:ea typeface="+mj-ea"/>
                <a:cs typeface="+mj-cs"/>
              </a:rPr>
              <a:t>During the meeting:</a:t>
            </a:r>
          </a:p>
          <a:p>
            <a:pPr marL="276225" indent="-176213">
              <a:spcAft>
                <a:spcPts val="600"/>
              </a:spcAft>
              <a:buFont typeface="Arial" panose="020B0604020202020204" pitchFamily="34" charset="0"/>
              <a:buChar char="•"/>
            </a:pPr>
            <a:r>
              <a:rPr lang="en-US" sz="1200" kern="100" dirty="0">
                <a:solidFill>
                  <a:schemeClr val="tx1"/>
                </a:solidFill>
              </a:rPr>
              <a:t>Copilot will only start its temporary speech-to-text capture when a participant clicks on the Copilot icon. Ensure that someone clicks on Copilot as soon as the meeting starts to ensure that it can answer questions about the entire meeting. Once it starts, all users will get a notification that Copilot has been started.</a:t>
            </a:r>
          </a:p>
        </p:txBody>
      </p:sp>
    </p:spTree>
    <p:extLst>
      <p:ext uri="{BB962C8B-B14F-4D97-AF65-F5344CB8AC3E}">
        <p14:creationId xmlns:p14="http://schemas.microsoft.com/office/powerpoint/2010/main" val="21706475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PLORISLIBID" val="Lddd7c34c-3046-492b-a08d-46f3966422a2.1.72d0gw=="/>
  <p:tag name="APLORISLIBHASH" val="1.162_JRx8sR6NLoDdFe125VP8gGFBbDQ="/>
</p:tagLst>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5e2db648-71e5-403d-bff8-dc10f4ef4f87" xsi:nil="true"/>
    <lcf76f155ced4ddcb4097134ff3c332f xmlns="5e2db648-71e5-403d-bff8-dc10f4ef4f87">
      <Terms xmlns="http://schemas.microsoft.com/office/infopath/2007/PartnerControls"/>
    </lcf76f155ced4ddcb4097134ff3c332f>
    <TaxCatchAll xmlns="d0de27d6-ed64-4365-b454-c85f97c82a09" xsi:nil="true"/>
    <FolderDescription xmlns="5e2db648-71e5-403d-bff8-dc10f4ef4f87" xsi:nil="true"/>
    <OriginalModifiedBy0 xmlns="5e2db648-71e5-403d-bff8-dc10f4ef4f87">
      <UserInfo>
        <DisplayName/>
        <AccountId xsi:nil="true"/>
        <AccountType/>
      </UserInfo>
    </OriginalModifiedBy0>
    <FileCategory xmlns="5e2db648-71e5-403d-bff8-dc10f4ef4f87" xsi:nil="true"/>
    <OriginalModifiedBy xmlns="5e2db648-71e5-403d-bff8-dc10f4ef4f87" xsi:nil="true"/>
    <OriginalPath xmlns="5e2db648-71e5-403d-bff8-dc10f4ef4f87" xsi:nil="true"/>
    <OriginallyModifiedBy xmlns="5e2db648-71e5-403d-bff8-dc10f4ef4f87" xsi:nil="true"/>
    <FolderOwner xmlns="5e2db648-71e5-403d-bff8-dc10f4ef4f87" xsi:nil="true"/>
    <Comments xmlns="5e2db648-71e5-403d-bff8-dc10f4ef4f87" xsi:nil="true"/>
    <GATiming xmlns="5e2db648-71e5-403d-bff8-dc10f4ef4f87" xsi:nil="true"/>
    <PM xmlns="5e2db648-71e5-403d-bff8-dc10f4ef4f87" xsi:nil="true"/>
    <PublicRMLink xmlns="5e2db648-71e5-403d-bff8-dc10f4ef4f87">
      <Url xsi:nil="true"/>
      <Description xsi:nil="true"/>
    </PublicRMLink>
    <LinktoDeck xmlns="5e2db648-71e5-403d-bff8-dc10f4ef4f87">
      <Url xsi:nil="true"/>
      <Description xsi:nil="true"/>
    </LinktoDeck>
    <Speclink xmlns="5e2db648-71e5-403d-bff8-dc10f4ef4f87">
      <Url xsi:nil="true"/>
      <Description xsi:nil="true"/>
    </Speclink>
    <Figmalink xmlns="5e2db648-71e5-403d-bff8-dc10f4ef4f87">
      <Url xsi:nil="true"/>
      <Description xsi:nil="true"/>
    </Figmalink>
    <Headline xmlns="5e2db648-71e5-403d-bff8-dc10f4ef4f87" xsi:nil="true"/>
    <Header xmlns="5e2db648-71e5-403d-bff8-dc10f4ef4f87" xsi:nil="true"/>
    <Description xmlns="5e2db648-71e5-403d-bff8-dc10f4ef4f87" xsi:nil="true"/>
    <DeckRelease xmlns="5e2db648-71e5-403d-bff8-dc10f4ef4f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D4A6A03340E24FAC1AE68380428E74" ma:contentTypeVersion="42" ma:contentTypeDescription="Create a new document." ma:contentTypeScope="" ma:versionID="011231d96b36d106afd8048a7ce9548d">
  <xsd:schema xmlns:xsd="http://www.w3.org/2001/XMLSchema" xmlns:xs="http://www.w3.org/2001/XMLSchema" xmlns:p="http://schemas.microsoft.com/office/2006/metadata/properties" xmlns:ns1="http://schemas.microsoft.com/sharepoint/v3" xmlns:ns2="5e2db648-71e5-403d-bff8-dc10f4ef4f87" xmlns:ns3="d0de27d6-ed64-4365-b454-c85f97c82a09" targetNamespace="http://schemas.microsoft.com/office/2006/metadata/properties" ma:root="true" ma:fieldsID="6dc8bb540289d453ed3bda88a0bf8b93" ns1:_="" ns2:_="" ns3:_="">
    <xsd:import namespace="http://schemas.microsoft.com/sharepoint/v3"/>
    <xsd:import namespace="5e2db648-71e5-403d-bff8-dc10f4ef4f87"/>
    <xsd:import namespace="d0de27d6-ed64-4365-b454-c85f97c82a0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DocTag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FolderDescription" minOccurs="0"/>
                <xsd:element ref="ns2:FolderOwner" minOccurs="0"/>
                <xsd:element ref="ns2:MediaServiceObjectDetectorVersions" minOccurs="0"/>
                <xsd:element ref="ns2:MediaServiceSystemTags" minOccurs="0"/>
                <xsd:element ref="ns2:MediaServiceBillingMetadata" minOccurs="0"/>
                <xsd:element ref="ns2:Comments" minOccurs="0"/>
                <xsd:element ref="ns2:FileCategory" minOccurs="0"/>
                <xsd:element ref="ns2:OriginalModifiedBy" minOccurs="0"/>
                <xsd:element ref="ns2:OriginalModifiedBy0" minOccurs="0"/>
                <xsd:element ref="ns2:OriginalPath" minOccurs="0"/>
                <xsd:element ref="ns2:OriginallyModifiedBy" minOccurs="0"/>
                <xsd:element ref="ns2:Headline" minOccurs="0"/>
                <xsd:element ref="ns2:Description" minOccurs="0"/>
                <xsd:element ref="ns2:Header" minOccurs="0"/>
                <xsd:element ref="ns2:GATiming" minOccurs="0"/>
                <xsd:element ref="ns2:DeckRelease" minOccurs="0"/>
                <xsd:element ref="ns2:LinktoDeck" minOccurs="0"/>
                <xsd:element ref="ns2:PublicRMLink" minOccurs="0"/>
                <xsd:element ref="ns2:Figmalink" minOccurs="0"/>
                <xsd:element ref="ns2:Speclink" minOccurs="0"/>
                <xsd:element ref="ns2:P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2db648-71e5-403d-bff8-dc10f4ef4f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FolderDescription" ma:index="25" nillable="true" ma:displayName="Description " ma:format="Dropdown" ma:internalName="FolderDescription">
      <xsd:simpleType>
        <xsd:restriction base="dms:Note">
          <xsd:maxLength value="255"/>
        </xsd:restriction>
      </xsd:simpleType>
    </xsd:element>
    <xsd:element name="FolderOwner" ma:index="26" nillable="true" ma:displayName="Folder Owner" ma:format="Dropdown" ma:internalName="FolderOwner">
      <xsd:simpleType>
        <xsd:restriction base="dms:Text">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element name="Comments" ma:index="30" nillable="true" ma:displayName="Comments" ma:format="Dropdown" ma:internalName="Comments">
      <xsd:simpleType>
        <xsd:restriction base="dms:Note">
          <xsd:maxLength value="255"/>
        </xsd:restriction>
      </xsd:simpleType>
    </xsd:element>
    <xsd:element name="FileCategory" ma:index="31" nillable="true" ma:displayName="File Category" ma:format="Dropdown" ma:internalName="FileCategory">
      <xsd:simpleType>
        <xsd:restriction base="dms:Choice">
          <xsd:enumeration value="Document"/>
          <xsd:enumeration value="Spreadsheet"/>
          <xsd:enumeration value="Deck"/>
          <xsd:enumeration value="Video/Recording"/>
          <xsd:enumeration value="Image"/>
          <xsd:enumeration value="Zip"/>
          <xsd:enumeration value="PDF"/>
        </xsd:restriction>
      </xsd:simpleType>
    </xsd:element>
    <xsd:element name="OriginalModifiedBy" ma:index="32" nillable="true" ma:displayName="Original Modified Date" ma:format="DateOnly" ma:internalName="OriginalModifiedBy">
      <xsd:simpleType>
        <xsd:restriction base="dms:DateTime"/>
      </xsd:simpleType>
    </xsd:element>
    <xsd:element name="OriginalModifiedBy0" ma:index="33" nillable="true" ma:displayName="Original Modified By" ma:format="Dropdown" ma:list="UserInfo" ma:SharePointGroup="0" ma:internalName="OriginalModifiedBy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Path" ma:index="34" nillable="true" ma:displayName="Original Path" ma:format="Dropdown" ma:internalName="OriginalPath">
      <xsd:simpleType>
        <xsd:restriction base="dms:Text">
          <xsd:maxLength value="255"/>
        </xsd:restriction>
      </xsd:simpleType>
    </xsd:element>
    <xsd:element name="OriginallyModifiedBy" ma:index="35" nillable="true" ma:displayName="Originally Modified By" ma:format="Dropdown" ma:internalName="OriginallyModifiedBy">
      <xsd:simpleType>
        <xsd:restriction base="dms:Text">
          <xsd:maxLength value="255"/>
        </xsd:restriction>
      </xsd:simpleType>
    </xsd:element>
    <xsd:element name="Headline" ma:index="36" nillable="true" ma:displayName="Headline" ma:format="Dropdown" ma:internalName="Headline">
      <xsd:simpleType>
        <xsd:restriction base="dms:Text">
          <xsd:maxLength value="255"/>
        </xsd:restriction>
      </xsd:simpleType>
    </xsd:element>
    <xsd:element name="Description" ma:index="37" nillable="true" ma:displayName="Description" ma:format="Dropdown" ma:internalName="Description">
      <xsd:simpleType>
        <xsd:restriction base="dms:Note">
          <xsd:maxLength value="255"/>
        </xsd:restriction>
      </xsd:simpleType>
    </xsd:element>
    <xsd:element name="Header" ma:index="38" nillable="true" ma:displayName="Header" ma:format="Dropdown" ma:internalName="Header">
      <xsd:simpleType>
        <xsd:restriction base="dms:Text">
          <xsd:maxLength value="255"/>
        </xsd:restriction>
      </xsd:simpleType>
    </xsd:element>
    <xsd:element name="GATiming" ma:index="39" nillable="true" ma:displayName="Footer: GA Timing" ma:format="Dropdown" ma:internalName="GATiming">
      <xsd:simpleType>
        <xsd:restriction base="dms:Text">
          <xsd:maxLength value="255"/>
        </xsd:restriction>
      </xsd:simpleType>
    </xsd:element>
    <xsd:element name="DeckRelease" ma:index="40" nillable="true" ma:displayName="Deck Release" ma:format="Dropdown" ma:internalName="DeckRelease">
      <xsd:simpleType>
        <xsd:restriction base="dms:Text">
          <xsd:maxLength value="255"/>
        </xsd:restriction>
      </xsd:simpleType>
    </xsd:element>
    <xsd:element name="LinktoDeck" ma:index="41" nillable="true" ma:displayName="Link to Deck" ma:format="Hyperlink" ma:internalName="LinktoDeck">
      <xsd:complexType>
        <xsd:complexContent>
          <xsd:extension base="dms:URL">
            <xsd:sequence>
              <xsd:element name="Url" type="dms:ValidUrl" minOccurs="0" nillable="true"/>
              <xsd:element name="Description" type="xsd:string" nillable="true"/>
            </xsd:sequence>
          </xsd:extension>
        </xsd:complexContent>
      </xsd:complexType>
    </xsd:element>
    <xsd:element name="PublicRMLink" ma:index="42" nillable="true" ma:displayName="Public RM Link" ma:format="Hyperlink" ma:internalName="PublicRMLink">
      <xsd:complexType>
        <xsd:complexContent>
          <xsd:extension base="dms:URL">
            <xsd:sequence>
              <xsd:element name="Url" type="dms:ValidUrl" minOccurs="0" nillable="true"/>
              <xsd:element name="Description" type="xsd:string" nillable="true"/>
            </xsd:sequence>
          </xsd:extension>
        </xsd:complexContent>
      </xsd:complexType>
    </xsd:element>
    <xsd:element name="Figmalink" ma:index="43" nillable="true" ma:displayName="Figma link" ma:format="Hyperlink" ma:internalName="Figmalink">
      <xsd:complexType>
        <xsd:complexContent>
          <xsd:extension base="dms:URL">
            <xsd:sequence>
              <xsd:element name="Url" type="dms:ValidUrl" minOccurs="0" nillable="true"/>
              <xsd:element name="Description" type="xsd:string" nillable="true"/>
            </xsd:sequence>
          </xsd:extension>
        </xsd:complexContent>
      </xsd:complexType>
    </xsd:element>
    <xsd:element name="Speclink" ma:index="44" nillable="true" ma:displayName="Spec link" ma:format="Hyperlink" ma:internalName="Speclink">
      <xsd:complexType>
        <xsd:complexContent>
          <xsd:extension base="dms:URL">
            <xsd:sequence>
              <xsd:element name="Url" type="dms:ValidUrl" minOccurs="0" nillable="true"/>
              <xsd:element name="Description" type="xsd:string" nillable="true"/>
            </xsd:sequence>
          </xsd:extension>
        </xsd:complexContent>
      </xsd:complexType>
    </xsd:element>
    <xsd:element name="PM" ma:index="45" nillable="true" ma:displayName="PM" ma:format="Dropdown" ma:internalName="P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de27d6-ed64-4365-b454-c85f97c82a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42c642-5180-45c4-9a57-3be5c607a76f}" ma:internalName="TaxCatchAll" ma:showField="CatchAllData" ma:web="d0de27d6-ed64-4365-b454-c85f97c82a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C9E6F4-7994-44EA-9655-24AD43537DEB}">
  <ds:schemaRefs>
    <ds:schemaRef ds:uri="http://schemas.microsoft.com/sharepoint/v3/contenttype/forms"/>
  </ds:schemaRefs>
</ds:datastoreItem>
</file>

<file path=customXml/itemProps2.xml><?xml version="1.0" encoding="utf-8"?>
<ds:datastoreItem xmlns:ds="http://schemas.openxmlformats.org/officeDocument/2006/customXml" ds:itemID="{5B7C3DC8-E206-418D-B096-69446845D9D8}">
  <ds:schemaRefs>
    <ds:schemaRef ds:uri="http://schemas.microsoft.com/office/2006/metadata/properties"/>
    <ds:schemaRef ds:uri="http://schemas.microsoft.com/office/infopath/2007/PartnerControls"/>
    <ds:schemaRef ds:uri="2925d180-b014-460a-b6a0-c4775548eb35"/>
    <ds:schemaRef ds:uri="http://schemas.microsoft.com/sharepoint/v3"/>
    <ds:schemaRef ds:uri="775f89f3-c4dd-4abe-b08f-c1d85a5b92b3"/>
    <ds:schemaRef ds:uri="5e2db648-71e5-403d-bff8-dc10f4ef4f87"/>
    <ds:schemaRef ds:uri="d0de27d6-ed64-4365-b454-c85f97c82a09"/>
  </ds:schemaRefs>
</ds:datastoreItem>
</file>

<file path=customXml/itemProps3.xml><?xml version="1.0" encoding="utf-8"?>
<ds:datastoreItem xmlns:ds="http://schemas.openxmlformats.org/officeDocument/2006/customXml" ds:itemID="{1D808FA9-2890-49E4-A53C-C58D718FF7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e2db648-71e5-403d-bff8-dc10f4ef4f87"/>
    <ds:schemaRef ds:uri="d0de27d6-ed64-4365-b454-c85f97c82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3766</Words>
  <Application>Microsoft Office PowerPoint</Application>
  <PresentationFormat>Widescreen</PresentationFormat>
  <Paragraphs>276</Paragraphs>
  <Slides>41</Slides>
  <Notes>22</Notes>
  <HiddenSlides>0</HiddenSlides>
  <MMClips>3</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LIGHT MODE</vt:lpstr>
      <vt:lpstr>Get started with Microsoft 365 Copilot in Teams</vt:lpstr>
      <vt:lpstr>Overview</vt:lpstr>
      <vt:lpstr>How it works: Copilot in Teams meetings and calls</vt:lpstr>
      <vt:lpstr>How to enable Copilot</vt:lpstr>
      <vt:lpstr>How to enable Copilot – Meeting options</vt:lpstr>
      <vt:lpstr>Optimize Copilot for common scenarios</vt:lpstr>
      <vt:lpstr>Scenario 1a: I want to use Copilot during and after the meeting</vt:lpstr>
      <vt:lpstr>Scenario 1b: I want to use Copilot during and after the call</vt:lpstr>
      <vt:lpstr>Scenario 2a: I want to use Copilot during my meeting without keeping anything afterward</vt:lpstr>
      <vt:lpstr>Scenario 2b: I want to use Copilot during my call without keeping a Copilot conversation or recording/transcript after</vt:lpstr>
      <vt:lpstr>Scenario 3: I want to use Copilot for a long meeting, over two hours</vt:lpstr>
      <vt:lpstr>Scenario 4: I want Copilot to recognize me when I am speaking in a Microsoft Teams Room</vt:lpstr>
      <vt:lpstr>Scenario 5: I want to use Copilot in a meeting with external or federated participants</vt:lpstr>
      <vt:lpstr>Copilot in Teams meetings</vt:lpstr>
      <vt:lpstr>Get started with Copilot in a meeting</vt:lpstr>
      <vt:lpstr>Transform meetings into actionable outcomes</vt:lpstr>
      <vt:lpstr>Work smarter with Copilot in a new window</vt:lpstr>
      <vt:lpstr>Never miss a detail from the Intelligent Recap</vt:lpstr>
      <vt:lpstr>Get insights after the meeting</vt:lpstr>
      <vt:lpstr>Copilot in Teams Phone</vt:lpstr>
      <vt:lpstr>Make a call with Teams Phone</vt:lpstr>
      <vt:lpstr>Stay in the moment with Copilot in Teams Phone</vt:lpstr>
      <vt:lpstr>Use Copilot without transcribing or recording a Teams call*</vt:lpstr>
      <vt:lpstr>Provide smooth, context-rich call transfers</vt:lpstr>
      <vt:lpstr>Get call recap insights from Copilot in Teams Phone</vt:lpstr>
      <vt:lpstr>Copilot in Teams chat</vt:lpstr>
      <vt:lpstr>Use Copilot in chats</vt:lpstr>
      <vt:lpstr>Summarize chat</vt:lpstr>
      <vt:lpstr>Identify open items and decisions</vt:lpstr>
      <vt:lpstr>Chat Q&amp;A</vt:lpstr>
      <vt:lpstr>Rewrite your messages</vt:lpstr>
      <vt:lpstr>Copilot in  Teams channels</vt:lpstr>
      <vt:lpstr>Use Copilot in channels</vt:lpstr>
      <vt:lpstr>Highlights from your channel posts</vt:lpstr>
      <vt:lpstr>Ensuring high quality responses</vt:lpstr>
      <vt:lpstr>Transcription for meetings and calls </vt:lpstr>
      <vt:lpstr>Prompting Copilot </vt:lpstr>
      <vt:lpstr>Support articles</vt:lpstr>
      <vt:lpstr>Skilling experiences</vt:lpstr>
      <vt:lpstr>Links to learn more (1 of 2)</vt:lpstr>
      <vt:lpstr>Links to learn more (2 of 2)</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started with Microsoft 365 Copilot in Teams</dc:title>
  <dc:subject/>
  <dc:creator/>
  <cp:lastModifiedBy/>
  <cp:revision>7</cp:revision>
  <dcterms:created xsi:type="dcterms:W3CDTF">2025-07-17T12:32:57Z</dcterms:created>
  <dcterms:modified xsi:type="dcterms:W3CDTF">2025-07-29T20:22:11Z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12</vt:lpwstr>
  </property>
  <property fmtid="{D5CDD505-2E9C-101B-9397-08002B2CF9AE}" pid="3" name="Order">
    <vt:lpwstr>8200.00000000000</vt:lpwstr>
  </property>
  <property fmtid="{D5CDD505-2E9C-101B-9397-08002B2CF9AE}" pid="4" name="MSIP_Label_f42aa342-8706-4288-bd11-ebb85995028c_Enabled">
    <vt:lpwstr>true</vt:lpwstr>
  </property>
  <property fmtid="{D5CDD505-2E9C-101B-9397-08002B2CF9AE}" pid="5" name="xd_ProgID">
    <vt:lpwstr/>
  </property>
  <property fmtid="{D5CDD505-2E9C-101B-9397-08002B2CF9AE}" pid="6" name="MediaServiceImageTags">
    <vt:lpwstr/>
  </property>
  <property fmtid="{D5CDD505-2E9C-101B-9397-08002B2CF9AE}" pid="7" name="ContentTypeId">
    <vt:lpwstr>0x01010028D4A6A03340E24FAC1AE68380428E74</vt:lpwstr>
  </property>
  <property fmtid="{D5CDD505-2E9C-101B-9397-08002B2CF9AE}" pid="8" name="ComplianceAssetId">
    <vt:lpwstr/>
  </property>
  <property fmtid="{D5CDD505-2E9C-101B-9397-08002B2CF9AE}" pid="9" name="TemplateUrl">
    <vt:lpwstr/>
  </property>
  <property fmtid="{D5CDD505-2E9C-101B-9397-08002B2CF9AE}" pid="10" name="MSIP_Label_f42aa342-8706-4288-bd11-ebb85995028c_SetDate">
    <vt:lpwstr>2024-02-27T22:13:08Z</vt:lpwstr>
  </property>
  <property fmtid="{D5CDD505-2E9C-101B-9397-08002B2CF9AE}" pid="11" name="MSIP_Label_f42aa342-8706-4288-bd11-ebb85995028c_SiteId">
    <vt:lpwstr>a5a9530b-9623-4712-8f71-f7cb8dfe5b51</vt:lpwstr>
  </property>
  <property fmtid="{D5CDD505-2E9C-101B-9397-08002B2CF9AE}" pid="12" name="MSIP_Label_f42aa342-8706-4288-bd11-ebb85995028c_Name">
    <vt:lpwstr>Internal</vt:lpwstr>
  </property>
  <property fmtid="{D5CDD505-2E9C-101B-9397-08002B2CF9AE}" pid="13" name="MSIP_Label_f42aa342-8706-4288-bd11-ebb85995028c_Method">
    <vt:lpwstr>Standard</vt:lpwstr>
  </property>
  <property fmtid="{D5CDD505-2E9C-101B-9397-08002B2CF9AE}" pid="14" name="MSIP_Label_f42aa342-8706-4288-bd11-ebb85995028c_ContentBits">
    <vt:lpwstr>0</vt:lpwstr>
  </property>
  <property fmtid="{D5CDD505-2E9C-101B-9397-08002B2CF9AE}" pid="15" name="_ExtendedDescription">
    <vt:lpwstr/>
  </property>
  <property fmtid="{D5CDD505-2E9C-101B-9397-08002B2CF9AE}" pid="16" name="MSIP_Label_f42aa342-8706-4288-bd11-ebb85995028c_ActionId">
    <vt:lpwstr>b119bb74-10e8-41bb-8974-fe16335588e8</vt:lpwstr>
  </property>
  <property fmtid="{D5CDD505-2E9C-101B-9397-08002B2CF9AE}" pid="17" name="TriggerFlowInfo">
    <vt:lpwstr/>
  </property>
  <property fmtid="{D5CDD505-2E9C-101B-9397-08002B2CF9AE}" pid="18" name="AuthorIds_UIVersion_3584">
    <vt:lpwstr>12</vt:lpwstr>
  </property>
  <property fmtid="{D5CDD505-2E9C-101B-9397-08002B2CF9AE}" pid="19" name="xd_Signature">
    <vt:lpwstr/>
  </property>
  <property fmtid="{D5CDD505-2E9C-101B-9397-08002B2CF9AE}" pid="20" name="AuthorIds_UIVersion_41472">
    <vt:lpwstr>12</vt:lpwstr>
  </property>
</Properties>
</file>