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000" r:id="rId4"/>
  </p:sldMasterIdLst>
  <p:notesMasterIdLst>
    <p:notesMasterId r:id="rId46"/>
  </p:notesMasterIdLst>
  <p:handoutMasterIdLst>
    <p:handoutMasterId r:id="rId47"/>
  </p:handoutMasterIdLst>
  <p:sldIdLst>
    <p:sldId id="2147482451" r:id="rId5"/>
    <p:sldId id="2147482466" r:id="rId6"/>
    <p:sldId id="2147483643" r:id="rId7"/>
    <p:sldId id="2147479590" r:id="rId8"/>
    <p:sldId id="2147481623" r:id="rId9"/>
    <p:sldId id="323" r:id="rId10"/>
    <p:sldId id="290" r:id="rId11"/>
    <p:sldId id="2147483624" r:id="rId12"/>
    <p:sldId id="2147483636" r:id="rId13"/>
    <p:sldId id="2147483642" r:id="rId14"/>
    <p:sldId id="2147483641" r:id="rId15"/>
    <p:sldId id="2147483594" r:id="rId16"/>
    <p:sldId id="260" r:id="rId17"/>
    <p:sldId id="277" r:id="rId18"/>
    <p:sldId id="2147483589" r:id="rId19"/>
    <p:sldId id="2147483604" r:id="rId20"/>
    <p:sldId id="2147483592" r:id="rId21"/>
    <p:sldId id="2147483605" r:id="rId22"/>
    <p:sldId id="2147483625" r:id="rId23"/>
    <p:sldId id="282" r:id="rId24"/>
    <p:sldId id="259" r:id="rId25"/>
    <p:sldId id="267" r:id="rId26"/>
    <p:sldId id="291" r:id="rId27"/>
    <p:sldId id="288" r:id="rId28"/>
    <p:sldId id="304" r:id="rId29"/>
    <p:sldId id="305" r:id="rId30"/>
    <p:sldId id="2147481773" r:id="rId31"/>
    <p:sldId id="306" r:id="rId32"/>
    <p:sldId id="2147483629" r:id="rId33"/>
    <p:sldId id="283" r:id="rId34"/>
    <p:sldId id="280" r:id="rId35"/>
    <p:sldId id="2147483630" r:id="rId36"/>
    <p:sldId id="281" r:id="rId37"/>
    <p:sldId id="2147483631" r:id="rId38"/>
    <p:sldId id="314" r:id="rId39"/>
    <p:sldId id="2147483627" r:id="rId40"/>
    <p:sldId id="258" r:id="rId41"/>
    <p:sldId id="268" r:id="rId42"/>
    <p:sldId id="2147483640" r:id="rId43"/>
    <p:sldId id="2147482459" r:id="rId44"/>
    <p:sldId id="2147482470" r:id="rId4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5D57"/>
    <a:srgbClr val="2C2D3A"/>
    <a:srgbClr val="9A5A5B"/>
    <a:srgbClr val="8ABFE9"/>
    <a:srgbClr val="233453"/>
    <a:srgbClr val="111947"/>
    <a:srgbClr val="E4E4E5"/>
    <a:srgbClr val="C73ECC"/>
    <a:srgbClr val="8661C5"/>
    <a:srgbClr val="3E7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F5A28-2D53-4A50-BC9B-2E50221160AB}" v="820" dt="2026-01-12T12:37:22.016"/>
    <p1510:client id="{432AD1AC-8E8F-47D5-986A-D695A5B444BB}" v="16595" dt="2026-01-12T12:28:40.594"/>
    <p1510:client id="{65091C61-0D78-4708-B05B-41A2A2A1C89C}" v="36" dt="2026-01-12T12:53:50.182"/>
    <p1510:client id="{69416292-4604-4E2B-A6FB-693D349CBD9A}" v="5000" dt="2026-01-12T12:35:12.908"/>
    <p1510:client id="{A017EA1E-75E0-4D34-88EE-752C284877EB}" v="26" dt="2026-01-12T12:45:03.497"/>
    <p1510:client id="{D3576B1B-4EE1-4166-A5CD-B9CD11E80B5F}" v="9318" dt="2026-01-12T12:36:48.814"/>
    <p1510:client id="{DC9885F4-3877-40E6-BF72-A48FD0841613}" v="3" dt="2026-01-12T12:42:10.395"/>
    <p1510:client id="{EAEBB911-AF24-431C-AD8E-D6904419FE23}" v="166" dt="2026-01-12T12:55:12.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8" d="100"/>
          <a:sy n="88" d="100"/>
        </p:scale>
        <p:origin x="1356" y="47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1/18/2026 6:46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1/18/2026 6:43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blogs.microsoft.com/on-the-issues/2023/09/07/copilot-copyright-commitment-ai-legal-concerns/" TargetMode="External"/><Relationship Id="rId3" Type="http://schemas.openxmlformats.org/officeDocument/2006/relationships/hyperlink" Target="https://learn.microsoft.com/en-us/microsoft-365/compliance/office-365-encryption-in-the-microsoft-cloud-overview" TargetMode="External"/><Relationship Id="rId7" Type="http://schemas.openxmlformats.org/officeDocument/2006/relationships/hyperlink" Target="https://learn.microsoft.com/en-us/copilot/microsoft-365/microsoft-365-copilot-privacy#does-copilot-provide-protected-material-detecti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learn.microsoft.com/en-us/copilot/microsoft-365/microsoft-365-copilot-privacy#does-copilot-block-prompt-injections-jailbreak-attacks" TargetMode="External"/><Relationship Id="rId5" Type="http://schemas.openxmlformats.org/officeDocument/2006/relationships/hyperlink" Target="https://learn.microsoft.com/en-us/copilot/microsoft-365/microsoft-365-copilot-privacy#how-does-copilot-block-harmful-content" TargetMode="External"/><Relationship Id="rId4" Type="http://schemas.openxmlformats.org/officeDocument/2006/relationships/hyperlink" Target="https://learn.microsoft.com/en-us/compliance/assurance/assurance-microsoft-365-isolation-control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Hello everyone. Today we'll discuss how to control, manage, and govern agents in Microsoft Copilot. We'll begin with an introduction to agents and Copilot's capabilities, then cover management, control, security, governance, measurement, and monitoring features. Finally, we'll review upcoming features, resources, and actionable next steps.</a:t>
            </a:r>
          </a:p>
          <a:p>
            <a:r>
              <a:rPr lang="en-US" sz="882" kern="1200">
                <a:solidFill>
                  <a:schemeClr val="tx1"/>
                </a:solidFill>
                <a:effectLst/>
                <a:latin typeface="Segoe Sans Display" pitchFamily="2" charset="0"/>
                <a:ea typeface="+mn-ea"/>
                <a:cs typeface="+mn-cs"/>
              </a:rPr>
              <a:t>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07432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When you start a prompt in Copilot Chat, the system generates queries that might reach out to Bing, but not everything you type is sent. Only specific keywords or parts of your prompt are shared with Bing to get the best response. The size of your prompt matters, but generally, not the whole thing is sent out—just what’s needed. </a:t>
            </a:r>
            <a:br>
              <a:rPr lang="en-US" sz="882" kern="1200">
                <a:solidFill>
                  <a:schemeClr val="tx1"/>
                </a:solidFill>
                <a:effectLst/>
                <a:latin typeface="Segoe Sans Display" pitchFamily="2" charset="0"/>
                <a:ea typeface="+mn-ea"/>
                <a:cs typeface="+mn-cs"/>
              </a:rPr>
            </a:br>
            <a:endParaRPr lang="en-US" sz="882"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373689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8B635-61F2-E3BC-08BB-22F029930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B9461-994E-C5B8-5E37-3BDA69FE4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66C78-C149-035C-FE07-6205F550462B}"/>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t>Organizations looking at boosting productivity with A.I. face the challenge of protecting their data while managing multiple productivity tools and complex hybrid environments.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000000"/>
                </a:solidFill>
                <a:effectLst/>
                <a:highlight>
                  <a:srgbClr val="FFFFFF"/>
                </a:highlight>
                <a:latin typeface="Calibri" panose="020F0502020204030204" pitchFamily="34" charset="0"/>
              </a:rPr>
              <a:t>Employees see the productivity boost brought by AI and want to experiment it.</a:t>
            </a:r>
            <a:endParaRPr lang="en-US" sz="1800"/>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The work trend index research from 2024 shows that Use of generative AI has nearly doubled in the last six months, with 75% of global knowledge workers using it. And from </a:t>
            </a:r>
            <a:r>
              <a:rPr lang="en-US" sz="1800" b="1" i="0">
                <a:solidFill>
                  <a:srgbClr val="000000"/>
                </a:solidFill>
                <a:effectLst/>
                <a:highlight>
                  <a:srgbClr val="FFFFFF"/>
                </a:highlight>
                <a:latin typeface="Calibri" panose="020F0502020204030204" pitchFamily="34" charset="0"/>
              </a:rPr>
              <a:t>that 78% are bringing their own AI to work.</a:t>
            </a:r>
            <a:r>
              <a:rPr lang="en-US" sz="1800" b="0" i="0">
                <a:solidFill>
                  <a:srgbClr val="000000"/>
                </a:solidFill>
                <a:effectLst/>
                <a:highlight>
                  <a:srgbClr val="FFFFFF"/>
                </a:highlight>
                <a:latin typeface="Calibri" panose="020F0502020204030204" pitchFamily="34" charset="0"/>
              </a:rPr>
              <a:t> </a:t>
            </a:r>
          </a:p>
          <a:p>
            <a:pPr algn="l" rtl="0" fontAlgn="base"/>
            <a:r>
              <a:rPr lang="en-US" sz="1800" b="0" i="0">
                <a:solidFill>
                  <a:srgbClr val="000000"/>
                </a:solidFill>
                <a:effectLst/>
                <a:highlight>
                  <a:srgbClr val="FFFFFF"/>
                </a:highlight>
                <a:latin typeface="Calibri" panose="020F0502020204030204" pitchFamily="34" charset="0"/>
              </a:rPr>
              <a:t>(Ref: </a:t>
            </a:r>
            <a:r>
              <a:rPr lang="en-US" sz="1800"/>
              <a:t>https://www.microsoft.com/en-us/worklab/work-trend-index/ai-at-work-is-here-now-comes-the-hard-part</a:t>
            </a:r>
            <a:r>
              <a:rPr lang="en-US" sz="1800" b="0" i="0">
                <a:solidFill>
                  <a:srgbClr val="000000"/>
                </a:solidFill>
                <a:effectLst/>
                <a:highlight>
                  <a:srgbClr val="FFFFFF"/>
                </a:highlight>
                <a:latin typeface="Calibri" panose="020F0502020204030204" pitchFamily="34" charset="0"/>
              </a:rPr>
              <a:t>) </a:t>
            </a: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We call this phenomenon “Shadow AI”, when employees use Gen AI apps that are not managed by the organization for work. Left unchecked, sensitive data such as PII (personal identifiable information) or Intellectual Property might be shared through the AI apps without proper due diligence on sensitivity level.</a:t>
            </a:r>
          </a:p>
          <a:p>
            <a:pPr algn="l" rtl="0" fontAlgn="base"/>
            <a:r>
              <a:rPr lang="en-US" sz="1800" b="0" i="0">
                <a:solidFill>
                  <a:srgbClr val="000000"/>
                </a:solidFill>
                <a:effectLst/>
                <a:highlight>
                  <a:srgbClr val="FFFFFF"/>
                </a:highlight>
                <a:latin typeface="Calibri" panose="020F0502020204030204" pitchFamily="34" charset="0"/>
              </a:rPr>
              <a:t>This might lead to malicious use, or to train 3</a:t>
            </a:r>
            <a:r>
              <a:rPr lang="en-US" sz="1800" b="0" i="0" baseline="30000">
                <a:solidFill>
                  <a:srgbClr val="000000"/>
                </a:solidFill>
                <a:effectLst/>
                <a:highlight>
                  <a:srgbClr val="FFFFFF"/>
                </a:highlight>
                <a:latin typeface="Calibri" panose="020F0502020204030204" pitchFamily="34" charset="0"/>
              </a:rPr>
              <a:t>rd</a:t>
            </a:r>
            <a:r>
              <a:rPr lang="en-US" sz="1800" b="0" i="0">
                <a:solidFill>
                  <a:srgbClr val="000000"/>
                </a:solidFill>
                <a:effectLst/>
                <a:highlight>
                  <a:srgbClr val="FFFFFF"/>
                </a:highlight>
                <a:latin typeface="Calibri" panose="020F0502020204030204" pitchFamily="34" charset="0"/>
              </a:rPr>
              <a:t> party algorithms – in summary – it might lead to data leakage.</a:t>
            </a: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Monitoring Shadow AI can help uncover AI use and equip IT to assess the risks and take the best decision on managing such apps and taking steps to reduce the risks.</a:t>
            </a: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How to discover Shadow AI use?</a:t>
            </a:r>
          </a:p>
          <a:p>
            <a:pPr algn="l" rtl="0" fontAlgn="base"/>
            <a:r>
              <a:rPr lang="en-US" sz="1800" b="0" i="0">
                <a:solidFill>
                  <a:srgbClr val="000000"/>
                </a:solidFill>
                <a:effectLst/>
                <a:highlight>
                  <a:srgbClr val="FFFFFF"/>
                </a:highlight>
                <a:latin typeface="Calibri" panose="020F0502020204030204" pitchFamily="34" charset="0"/>
              </a:rPr>
              <a:t>The first step is to gain visibility on current use in the organization, employee endpoints and network. Once apps are discovered, IT should be able to assess the risk of those apps based on information available about the developer and security / compliance frameworks.</a:t>
            </a:r>
          </a:p>
          <a:p>
            <a:pPr algn="l" rtl="0" fontAlgn="base"/>
            <a:r>
              <a:rPr lang="en-US" sz="1800" b="0" i="0">
                <a:solidFill>
                  <a:srgbClr val="000000"/>
                </a:solidFill>
                <a:effectLst/>
                <a:highlight>
                  <a:srgbClr val="FFFFFF"/>
                </a:highlight>
                <a:latin typeface="Calibri" panose="020F0502020204030204" pitchFamily="34" charset="0"/>
              </a:rPr>
              <a:t>Having readily available information about the apps is a great help – as searching for it might consume precious time.</a:t>
            </a:r>
          </a:p>
          <a:p>
            <a:pPr algn="l" rtl="0" fontAlgn="base"/>
            <a:r>
              <a:rPr lang="en-US" sz="1800" b="0" i="0">
                <a:solidFill>
                  <a:srgbClr val="000000"/>
                </a:solidFill>
                <a:effectLst/>
                <a:highlight>
                  <a:srgbClr val="FFFFFF"/>
                </a:highlight>
                <a:latin typeface="Calibri" panose="020F0502020204030204" pitchFamily="34" charset="0"/>
              </a:rPr>
              <a:t>Upon finalizing analysis, a decision is made on audit, block, or allow the app use with proper monitoring for example. Risks are reduced or controlled, and IT becomes an enabler of AI transformation while reducing risks.</a:t>
            </a:r>
          </a:p>
          <a:p>
            <a:pPr algn="l" rtl="0" fontAlgn="base"/>
            <a:endParaRPr lang="en-US" sz="1800" b="0" i="0">
              <a:solidFill>
                <a:srgbClr val="000000"/>
              </a:solidFill>
              <a:effectLst/>
              <a:highlight>
                <a:srgbClr val="FFFFFF"/>
              </a:highlight>
              <a:latin typeface="Calibri" panose="020F0502020204030204" pitchFamily="34" charset="0"/>
            </a:endParaRPr>
          </a:p>
          <a:p>
            <a:endParaRPr lang="en-US"/>
          </a:p>
        </p:txBody>
      </p:sp>
      <p:sp>
        <p:nvSpPr>
          <p:cNvPr id="4" name="Header Placeholder 3">
            <a:extLst>
              <a:ext uri="{FF2B5EF4-FFF2-40B4-BE49-F238E27FC236}">
                <a16:creationId xmlns:a16="http://schemas.microsoft.com/office/drawing/2014/main" id="{E119E5A7-F1F5-0334-963B-856CB509B4F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07E75DC3-E357-06E8-8BBD-C2AC48AE2C3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E7ADD6F-A29F-B557-CFCB-54A58469827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1/18/2026 6:43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5E7E70B5-8FA3-4A58-848B-0F45054E506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7036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Organizations can’t apply access policies to apps they don’t know are being used. Discovery of the cloud apps and services being used in your organization allows you to assess those cloud resources for risk and decide whether to approve and apply policy or block and guide usage towards other approved apps and resources. </a:t>
            </a:r>
          </a:p>
          <a:p>
            <a:endParaRPr lang="en-US"/>
          </a:p>
          <a:p>
            <a:pPr marL="0" indent="0">
              <a:buFont typeface="Arial" panose="020B0604020202020204" pitchFamily="34" charset="0"/>
              <a:buNone/>
            </a:pPr>
            <a:r>
              <a:rPr lang="en-US"/>
              <a:t>So, how do we recommend managing newly discovered applications? </a:t>
            </a:r>
          </a:p>
          <a:p>
            <a:pPr marL="0" indent="0">
              <a:buFont typeface="Arial" panose="020B0604020202020204" pitchFamily="34" charset="0"/>
              <a:buNone/>
            </a:pPr>
            <a:endParaRPr lang="en-US"/>
          </a:p>
          <a:p>
            <a:pPr marL="0" indent="0">
              <a:buFont typeface="Arial" panose="020B0604020202020204" pitchFamily="34" charset="0"/>
              <a:buNone/>
            </a:pPr>
            <a:r>
              <a:rPr lang="en-US"/>
              <a:t>Ask yourself, should my employees use this app? In terms of both their productivity point of view and this app's Security and compliance implications.</a:t>
            </a:r>
          </a:p>
          <a:p>
            <a:pPr marL="0" indent="0">
              <a:buFont typeface="Arial" panose="020B0604020202020204" pitchFamily="34" charset="0"/>
              <a:buNone/>
            </a:pPr>
            <a:endParaRPr lang="en-US"/>
          </a:p>
          <a:p>
            <a:pPr marL="0" indent="0">
              <a:buFont typeface="Arial" panose="020B0604020202020204" pitchFamily="34" charset="0"/>
              <a:buNone/>
            </a:pPr>
            <a:r>
              <a:rPr lang="en-US"/>
              <a:t>Should they? </a:t>
            </a:r>
          </a:p>
          <a:p>
            <a:pPr marL="0" indent="0">
              <a:buFont typeface="Arial" panose="020B0604020202020204" pitchFamily="34" charset="0"/>
              <a:buNone/>
            </a:pPr>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t>If there is no way users should use the app – </a:t>
            </a:r>
            <a:r>
              <a:rPr lang="en-US" err="1"/>
              <a:t>Unsanction</a:t>
            </a:r>
            <a:r>
              <a:rPr lang="en-US"/>
              <a:t> the app for use – this will be propagated directly to your endpoints blocking any access to this web apps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yes, first sanction this app for use – then – ask yourself if this app’s usage should be audited and managed by IT.</a:t>
            </a:r>
          </a:p>
          <a:p>
            <a:pPr marL="384432" lvl="1" indent="-171450">
              <a:buFont typeface="Arial" panose="020B0604020202020204" pitchFamily="34" charset="0"/>
              <a:buChar char="•"/>
            </a:pPr>
            <a:r>
              <a:rPr lang="en-US"/>
              <a:t>If not – you are all set.</a:t>
            </a:r>
          </a:p>
          <a:p>
            <a:pPr marL="384432" lvl="1" indent="-171450">
              <a:buFont typeface="Arial" panose="020B0604020202020204" pitchFamily="34" charset="0"/>
              <a:buChar char="•"/>
            </a:pPr>
            <a:r>
              <a:rPr lang="en-US"/>
              <a:t>If yes – apply controls – Connect to Defender for Cloud Apps to get deep visibility, threat protection and DLP capabilities or onboard to AAD to manage identities and control logins via SSO and then apply conditional access and session controls for this application – blocking any risky activity in real-time </a:t>
            </a:r>
          </a:p>
          <a:p>
            <a:pPr marL="171450" indent="-171450">
              <a:buFont typeface="Arial" panose="020B0604020202020204" pitchFamily="34" charset="0"/>
              <a:buChar char="•"/>
            </a:pPr>
            <a:r>
              <a:rPr lang="en-US"/>
              <a:t>But, what about when the app’s risk is in the grey area? Or, when there are many people relying on it for productivity – in that case this app is not recommended, but users should still be able to access it. You can monitor the app – providing a Warning message on access but allowing your user to bypass and continue to use the app until the organization provides them with an alternative. </a:t>
            </a:r>
          </a:p>
          <a:p>
            <a:endParaRPr lang="en-US"/>
          </a:p>
        </p:txBody>
      </p:sp>
      <p:sp>
        <p:nvSpPr>
          <p:cNvPr id="4" name="Footer Placeholder 3"/>
          <p:cNvSpPr>
            <a:spLocks noGrp="1"/>
          </p:cNvSpPr>
          <p:nvPr>
            <p:ph type="ftr" sz="quarter" idx="4"/>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Presentation title</a:t>
            </a:r>
          </a:p>
        </p:txBody>
      </p:sp>
      <p:sp>
        <p:nvSpPr>
          <p:cNvPr id="5" name="Slide Number Placeholder 4"/>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28928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950DC-42CF-7EF5-99DF-899510BAE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02CD2-EE6D-9C03-76B2-8C54E0A2D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C0D44-A285-913E-0AD8-848C0C0AF128}"/>
              </a:ext>
            </a:extLst>
          </p:cNvPr>
          <p:cNvSpPr>
            <a:spLocks noGrp="1"/>
          </p:cNvSpPr>
          <p:nvPr>
            <p:ph type="body" idx="1"/>
          </p:nvPr>
        </p:nvSpPr>
        <p:spPr/>
        <p:txBody>
          <a:bodyPr/>
          <a:lstStyle/>
          <a:p>
            <a:pPr fontAlgn="t"/>
            <a:r>
              <a:rPr lang="en-US" sz="882" b="1" i="0" kern="1200">
                <a:solidFill>
                  <a:schemeClr val="tx1"/>
                </a:solidFill>
                <a:effectLst/>
                <a:latin typeface="Segoe Sans Display" pitchFamily="2" charset="0"/>
                <a:ea typeface="+mn-ea"/>
                <a:cs typeface="+mn-cs"/>
              </a:rPr>
              <a:t>Use Microsoft Defender for Cloud to discover and Monitor AI Applications</a:t>
            </a:r>
          </a:p>
          <a:p>
            <a:pPr fontAlgn="t"/>
            <a:r>
              <a:rPr lang="en-US" sz="882" b="1" i="0" kern="1200">
                <a:solidFill>
                  <a:schemeClr val="tx1"/>
                </a:solidFill>
                <a:effectLst/>
                <a:latin typeface="Segoe Sans Display" pitchFamily="2" charset="0"/>
                <a:ea typeface="+mn-ea"/>
                <a:cs typeface="+mn-cs"/>
              </a:rPr>
              <a:t>Cloud App Discovery</a:t>
            </a:r>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Defender for Cloud Apps uses traffic logs and integrations with Microsoft Defender for Endpoint to identify AI apps being used in your environment—even those not officially approved (Shadow IT). </a:t>
            </a:r>
          </a:p>
          <a:p>
            <a:pPr lvl="1" fontAlgn="t"/>
            <a:r>
              <a:rPr lang="en-US" sz="882" b="0" i="0" kern="1200">
                <a:solidFill>
                  <a:schemeClr val="tx1"/>
                </a:solidFill>
                <a:effectLst/>
                <a:latin typeface="Segoe Sans Display" pitchFamily="2" charset="0"/>
                <a:ea typeface="+mn-ea"/>
                <a:cs typeface="+mn-cs"/>
              </a:rPr>
              <a:t>The </a:t>
            </a:r>
            <a:r>
              <a:rPr lang="en-US" sz="882" b="1" i="0" kern="1200">
                <a:solidFill>
                  <a:schemeClr val="tx1"/>
                </a:solidFill>
                <a:effectLst/>
                <a:latin typeface="Segoe Sans Display" pitchFamily="2" charset="0"/>
                <a:ea typeface="+mn-ea"/>
                <a:cs typeface="+mn-cs"/>
              </a:rPr>
              <a:t>Cloud App Catalog</a:t>
            </a:r>
            <a:r>
              <a:rPr lang="en-US" sz="882" b="0" i="0" kern="1200">
                <a:solidFill>
                  <a:schemeClr val="tx1"/>
                </a:solidFill>
                <a:effectLst/>
                <a:latin typeface="Segoe Sans Display" pitchFamily="2" charset="0"/>
                <a:ea typeface="+mn-ea"/>
                <a:cs typeface="+mn-cs"/>
              </a:rPr>
              <a:t> includes a </a:t>
            </a:r>
            <a:r>
              <a:rPr lang="en-US" sz="882" b="1" i="0" kern="1200">
                <a:solidFill>
                  <a:schemeClr val="tx1"/>
                </a:solidFill>
                <a:effectLst/>
                <a:latin typeface="Segoe Sans Display" pitchFamily="2" charset="0"/>
                <a:ea typeface="+mn-ea"/>
                <a:cs typeface="+mn-cs"/>
              </a:rPr>
              <a:t>Generative AI category</a:t>
            </a:r>
            <a:r>
              <a:rPr lang="en-US" sz="882" b="0" i="0" kern="1200">
                <a:solidFill>
                  <a:schemeClr val="tx1"/>
                </a:solidFill>
                <a:effectLst/>
                <a:latin typeface="Segoe Sans Display" pitchFamily="2" charset="0"/>
                <a:ea typeface="+mn-ea"/>
                <a:cs typeface="+mn-cs"/>
              </a:rPr>
              <a:t> with over 1,000 AI apps profiled against </a:t>
            </a:r>
            <a:r>
              <a:rPr lang="en-US" sz="882" b="1" i="0" kern="1200">
                <a:solidFill>
                  <a:schemeClr val="tx1"/>
                </a:solidFill>
                <a:effectLst/>
                <a:latin typeface="Segoe Sans Display" pitchFamily="2" charset="0"/>
                <a:ea typeface="+mn-ea"/>
                <a:cs typeface="+mn-cs"/>
              </a:rPr>
              <a:t>90+ risk attributes</a:t>
            </a:r>
            <a:r>
              <a:rPr lang="en-US" sz="882" b="0" i="0" kern="1200">
                <a:solidFill>
                  <a:schemeClr val="tx1"/>
                </a:solidFill>
                <a:effectLst/>
                <a:latin typeface="Segoe Sans Display" pitchFamily="2" charset="0"/>
                <a:ea typeface="+mn-ea"/>
                <a:cs typeface="+mn-cs"/>
              </a:rPr>
              <a:t> (security, compliance, privacy).</a:t>
            </a:r>
          </a:p>
          <a:p>
            <a:pPr lvl="1" fontAlgn="t"/>
            <a:r>
              <a:rPr lang="en-US" sz="882" b="0" i="0" kern="1200">
                <a:solidFill>
                  <a:schemeClr val="tx1"/>
                </a:solidFill>
                <a:effectLst/>
                <a:latin typeface="Segoe Sans Display" pitchFamily="2" charset="0"/>
                <a:ea typeface="+mn-ea"/>
                <a:cs typeface="+mn-cs"/>
              </a:rPr>
              <a:t>This enables security teams to see which AI tools employees are using and assess their risk level. </a:t>
            </a:r>
          </a:p>
          <a:p>
            <a:pPr fontAlgn="t"/>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pPr fontAlgn="t"/>
            <a:r>
              <a:rPr lang="en-US" sz="882" b="1" i="0" kern="1200">
                <a:solidFill>
                  <a:schemeClr val="tx1"/>
                </a:solidFill>
                <a:effectLst/>
                <a:latin typeface="Segoe Sans Display" pitchFamily="2" charset="0"/>
                <a:ea typeface="+mn-ea"/>
                <a:cs typeface="+mn-cs"/>
              </a:rPr>
              <a:t>Risk Assessment and Governance</a:t>
            </a:r>
          </a:p>
          <a:p>
            <a:pPr fontAlgn="t"/>
            <a:r>
              <a:rPr lang="en-US" sz="882" b="1" i="0" kern="1200">
                <a:solidFill>
                  <a:schemeClr val="tx1"/>
                </a:solidFill>
                <a:effectLst/>
                <a:latin typeface="Segoe Sans Display" pitchFamily="2" charset="0"/>
                <a:ea typeface="+mn-ea"/>
                <a:cs typeface="+mn-cs"/>
              </a:rPr>
              <a:t>Risk Scoring</a:t>
            </a:r>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Each AI app is evaluated for compliance (e.g., GDPR, HIPAA), security controls (MFA, encryption), and privacy practices. Apps receive a </a:t>
            </a:r>
            <a:r>
              <a:rPr lang="en-US" sz="882" b="1" i="0" kern="1200">
                <a:solidFill>
                  <a:schemeClr val="tx1"/>
                </a:solidFill>
                <a:effectLst/>
                <a:latin typeface="Segoe Sans Display" pitchFamily="2" charset="0"/>
                <a:ea typeface="+mn-ea"/>
                <a:cs typeface="+mn-cs"/>
              </a:rPr>
              <a:t>0–10 risk score</a:t>
            </a:r>
            <a:r>
              <a:rPr lang="en-US" sz="882" b="0" i="0" kern="1200">
                <a:solidFill>
                  <a:schemeClr val="tx1"/>
                </a:solidFill>
                <a:effectLst/>
                <a:latin typeface="Segoe Sans Display" pitchFamily="2" charset="0"/>
                <a:ea typeface="+mn-ea"/>
                <a:cs typeface="+mn-cs"/>
              </a:rPr>
              <a:t> to guide decisions on sanctioning or blocking. </a:t>
            </a:r>
          </a:p>
          <a:p>
            <a:pPr fontAlgn="t"/>
            <a:endParaRPr lang="en-US" sz="882" b="1" i="0" kern="1200">
              <a:solidFill>
                <a:schemeClr val="tx1"/>
              </a:solidFill>
              <a:effectLst/>
              <a:latin typeface="Segoe Sans Display" pitchFamily="2" charset="0"/>
              <a:ea typeface="+mn-ea"/>
              <a:cs typeface="+mn-cs"/>
            </a:endParaRPr>
          </a:p>
          <a:p>
            <a:pPr fontAlgn="t"/>
            <a:endParaRPr lang="en-US" sz="882" b="1" i="0" kern="1200">
              <a:solidFill>
                <a:schemeClr val="tx1"/>
              </a:solidFill>
              <a:effectLst/>
              <a:latin typeface="Segoe Sans Display" pitchFamily="2" charset="0"/>
              <a:ea typeface="+mn-ea"/>
              <a:cs typeface="+mn-cs"/>
            </a:endParaRPr>
          </a:p>
          <a:p>
            <a:pPr fontAlgn="t"/>
            <a:r>
              <a:rPr lang="en-US" sz="882" b="1" i="0" kern="1200">
                <a:solidFill>
                  <a:schemeClr val="tx1"/>
                </a:solidFill>
                <a:effectLst/>
                <a:latin typeface="Segoe Sans Display" pitchFamily="2" charset="0"/>
                <a:ea typeface="+mn-ea"/>
                <a:cs typeface="+mn-cs"/>
              </a:rPr>
              <a:t>Sanction or Block Apps</a:t>
            </a:r>
            <a:endParaRPr lang="en-US" sz="882" b="0" i="0" kern="1200">
              <a:solidFill>
                <a:schemeClr val="tx1"/>
              </a:solidFill>
              <a:effectLst/>
              <a:latin typeface="Segoe Sans Display" pitchFamily="2" charset="0"/>
              <a:ea typeface="+mn-ea"/>
              <a:cs typeface="+mn-cs"/>
            </a:endParaRPr>
          </a:p>
          <a:p>
            <a:pPr lvl="1" fontAlgn="t"/>
            <a:r>
              <a:rPr lang="en-US" sz="882" b="0" i="0" kern="1200">
                <a:solidFill>
                  <a:schemeClr val="tx1"/>
                </a:solidFill>
                <a:effectLst/>
                <a:latin typeface="Segoe Sans Display" pitchFamily="2" charset="0"/>
                <a:ea typeface="+mn-ea"/>
                <a:cs typeface="+mn-cs"/>
              </a:rPr>
              <a:t>Mark apps as </a:t>
            </a:r>
            <a:r>
              <a:rPr lang="en-US" sz="882" b="1" i="0" kern="1200">
                <a:solidFill>
                  <a:schemeClr val="tx1"/>
                </a:solidFill>
                <a:effectLst/>
                <a:latin typeface="Segoe Sans Display" pitchFamily="2" charset="0"/>
                <a:ea typeface="+mn-ea"/>
                <a:cs typeface="+mn-cs"/>
              </a:rPr>
              <a:t>Sanctioned</a:t>
            </a:r>
            <a:r>
              <a:rPr lang="en-US" sz="882" b="0" i="0" kern="1200">
                <a:solidFill>
                  <a:schemeClr val="tx1"/>
                </a:solidFill>
                <a:effectLst/>
                <a:latin typeface="Segoe Sans Display" pitchFamily="2" charset="0"/>
                <a:ea typeface="+mn-ea"/>
                <a:cs typeface="+mn-cs"/>
              </a:rPr>
              <a:t> (approved), </a:t>
            </a:r>
            <a:r>
              <a:rPr lang="en-US" sz="882" b="1" i="0" kern="1200">
                <a:solidFill>
                  <a:schemeClr val="tx1"/>
                </a:solidFill>
                <a:effectLst/>
                <a:latin typeface="Segoe Sans Display" pitchFamily="2" charset="0"/>
                <a:ea typeface="+mn-ea"/>
                <a:cs typeface="+mn-cs"/>
              </a:rPr>
              <a:t>Monitored</a:t>
            </a:r>
            <a:r>
              <a:rPr lang="en-US" sz="882" b="0" i="0" kern="1200">
                <a:solidFill>
                  <a:schemeClr val="tx1"/>
                </a:solidFill>
                <a:effectLst/>
                <a:latin typeface="Segoe Sans Display" pitchFamily="2" charset="0"/>
                <a:ea typeface="+mn-ea"/>
                <a:cs typeface="+mn-cs"/>
              </a:rPr>
              <a:t>, or </a:t>
            </a:r>
            <a:r>
              <a:rPr lang="en-US" sz="882" b="1" i="0" kern="1200">
                <a:solidFill>
                  <a:schemeClr val="tx1"/>
                </a:solidFill>
                <a:effectLst/>
                <a:latin typeface="Segoe Sans Display" pitchFamily="2" charset="0"/>
                <a:ea typeface="+mn-ea"/>
                <a:cs typeface="+mn-cs"/>
              </a:rPr>
              <a:t>Unsanctioned</a:t>
            </a:r>
            <a:r>
              <a:rPr lang="en-US" sz="882" b="0" i="0" kern="1200">
                <a:solidFill>
                  <a:schemeClr val="tx1"/>
                </a:solidFill>
                <a:effectLst/>
                <a:latin typeface="Segoe Sans Display" pitchFamily="2" charset="0"/>
                <a:ea typeface="+mn-ea"/>
                <a:cs typeface="+mn-cs"/>
              </a:rPr>
              <a:t> (blocked).</a:t>
            </a:r>
          </a:p>
          <a:p>
            <a:pPr lvl="1" fontAlgn="t"/>
            <a:r>
              <a:rPr lang="en-US" sz="882" b="0" i="0" kern="1200">
                <a:solidFill>
                  <a:schemeClr val="tx1"/>
                </a:solidFill>
                <a:effectLst/>
                <a:latin typeface="Segoe Sans Display" pitchFamily="2" charset="0"/>
                <a:ea typeface="+mn-ea"/>
                <a:cs typeface="+mn-cs"/>
              </a:rPr>
              <a:t>When an app is marked </a:t>
            </a:r>
            <a:r>
              <a:rPr lang="en-US" sz="882" b="1" i="0" kern="1200">
                <a:solidFill>
                  <a:schemeClr val="tx1"/>
                </a:solidFill>
                <a:effectLst/>
                <a:latin typeface="Segoe Sans Display" pitchFamily="2" charset="0"/>
                <a:ea typeface="+mn-ea"/>
                <a:cs typeface="+mn-cs"/>
              </a:rPr>
              <a:t>Unsanctioned</a:t>
            </a:r>
            <a:r>
              <a:rPr lang="en-US" sz="882" b="0" i="0" kern="1200">
                <a:solidFill>
                  <a:schemeClr val="tx1"/>
                </a:solidFill>
                <a:effectLst/>
                <a:latin typeface="Segoe Sans Display" pitchFamily="2" charset="0"/>
                <a:ea typeface="+mn-ea"/>
                <a:cs typeface="+mn-cs"/>
              </a:rPr>
              <a:t>, Defender for Endpoint enforces blocking across managed devices.</a:t>
            </a:r>
          </a:p>
          <a:p>
            <a:pPr lvl="1" fontAlgn="t"/>
            <a:r>
              <a:rPr lang="en-US" sz="882" b="0" i="0" kern="1200">
                <a:solidFill>
                  <a:schemeClr val="tx1"/>
                </a:solidFill>
                <a:effectLst/>
                <a:latin typeface="Segoe Sans Display" pitchFamily="2" charset="0"/>
                <a:ea typeface="+mn-ea"/>
                <a:cs typeface="+mn-cs"/>
              </a:rPr>
              <a:t>Alternatively, configure </a:t>
            </a:r>
            <a:r>
              <a:rPr lang="en-US" sz="882" b="1" i="0" kern="1200">
                <a:solidFill>
                  <a:schemeClr val="tx1"/>
                </a:solidFill>
                <a:effectLst/>
                <a:latin typeface="Segoe Sans Display" pitchFamily="2" charset="0"/>
                <a:ea typeface="+mn-ea"/>
                <a:cs typeface="+mn-cs"/>
              </a:rPr>
              <a:t>Warn mode</a:t>
            </a:r>
            <a:r>
              <a:rPr lang="en-US" sz="882" b="0" i="0" kern="1200">
                <a:solidFill>
                  <a:schemeClr val="tx1"/>
                </a:solidFill>
                <a:effectLst/>
                <a:latin typeface="Segoe Sans Display" pitchFamily="2" charset="0"/>
                <a:ea typeface="+mn-ea"/>
                <a:cs typeface="+mn-cs"/>
              </a:rPr>
              <a:t> to educate users and optionally redirect them to a corporate guidance page. </a:t>
            </a:r>
          </a:p>
          <a:p>
            <a:pPr lvl="1" fontAlgn="t"/>
            <a:endParaRPr lang="en-US" sz="882" b="0" i="0" kern="1200">
              <a:solidFill>
                <a:schemeClr val="tx1"/>
              </a:solidFill>
              <a:effectLst/>
              <a:latin typeface="Segoe Sans Display" pitchFamily="2" charset="0"/>
              <a:ea typeface="+mn-ea"/>
              <a:cs typeface="+mn-cs"/>
            </a:endParaRPr>
          </a:p>
          <a:p>
            <a:pPr fontAlgn="t"/>
            <a:r>
              <a:rPr lang="en-US" sz="882" b="1" i="0" kern="1200">
                <a:solidFill>
                  <a:schemeClr val="tx1"/>
                </a:solidFill>
                <a:effectLst/>
                <a:latin typeface="Segoe Sans Display" pitchFamily="2" charset="0"/>
                <a:ea typeface="+mn-ea"/>
                <a:cs typeface="+mn-cs"/>
              </a:rPr>
              <a:t>Custom Policies</a:t>
            </a:r>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Create discovery policies to automatically flag or block apps based on conditions like category = Generative AI and tag = Unsanctioned. </a:t>
            </a:r>
            <a:endParaRPr lang="en-US"/>
          </a:p>
        </p:txBody>
      </p:sp>
      <p:sp>
        <p:nvSpPr>
          <p:cNvPr id="4" name="Header Placeholder 3">
            <a:extLst>
              <a:ext uri="{FF2B5EF4-FFF2-40B4-BE49-F238E27FC236}">
                <a16:creationId xmlns:a16="http://schemas.microsoft.com/office/drawing/2014/main" id="{B0964552-E54B-ED22-59DC-5556EF954838}"/>
              </a:ext>
            </a:extLst>
          </p:cNvPr>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9F7D1CA-968C-6976-E922-B3987FF289A6}"/>
              </a:ext>
            </a:extLst>
          </p:cNvPr>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403B06-5CAF-6EC3-DDEB-7271FA8B197F}"/>
              </a:ext>
            </a:extLst>
          </p:cNvPr>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1/18/2026 6:43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4D6083-EAFB-EE9D-C78B-A50056DD9A85}"/>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483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The </a:t>
            </a:r>
            <a:r>
              <a:rPr lang="en-US" sz="882" b="1" i="0" kern="1200">
                <a:solidFill>
                  <a:schemeClr val="tx1"/>
                </a:solidFill>
                <a:effectLst/>
                <a:latin typeface="Segoe Sans Display" pitchFamily="2" charset="0"/>
                <a:ea typeface="+mn-ea"/>
                <a:cs typeface="+mn-cs"/>
              </a:rPr>
              <a:t>Cloud App Catalog</a:t>
            </a:r>
            <a:r>
              <a:rPr lang="en-US" sz="882" b="0" i="0" kern="1200">
                <a:solidFill>
                  <a:schemeClr val="tx1"/>
                </a:solidFill>
                <a:effectLst/>
                <a:latin typeface="Segoe Sans Display" pitchFamily="2" charset="0"/>
                <a:ea typeface="+mn-ea"/>
                <a:cs typeface="+mn-cs"/>
              </a:rPr>
              <a:t> in the Microsoft Defender admin center (specifically under </a:t>
            </a:r>
            <a:r>
              <a:rPr lang="en-US" sz="882" b="0" i="1" kern="1200">
                <a:solidFill>
                  <a:schemeClr val="tx1"/>
                </a:solidFill>
                <a:effectLst/>
                <a:latin typeface="Segoe Sans Display" pitchFamily="2" charset="0"/>
                <a:ea typeface="+mn-ea"/>
                <a:cs typeface="+mn-cs"/>
              </a:rPr>
              <a:t>Microsoft Defender for Cloud Apps</a:t>
            </a:r>
            <a:r>
              <a:rPr lang="en-US" sz="882" b="0" i="0" kern="1200">
                <a:solidFill>
                  <a:schemeClr val="tx1"/>
                </a:solidFill>
                <a:effectLst/>
                <a:latin typeface="Segoe Sans Display" pitchFamily="2" charset="0"/>
                <a:ea typeface="+mn-ea"/>
                <a:cs typeface="+mn-cs"/>
              </a:rPr>
              <a:t>) is a key feature for managing and securing SaaS applications across your organization.</a:t>
            </a:r>
          </a:p>
          <a:p>
            <a:pPr fontAlgn="t"/>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It provides a list of over </a:t>
            </a:r>
            <a:r>
              <a:rPr lang="en-US" sz="882" b="1" i="0" kern="1200">
                <a:solidFill>
                  <a:schemeClr val="tx1"/>
                </a:solidFill>
                <a:effectLst/>
                <a:latin typeface="Segoe Sans Display" pitchFamily="2" charset="0"/>
                <a:ea typeface="+mn-ea"/>
                <a:cs typeface="+mn-cs"/>
              </a:rPr>
              <a:t>31,000 discoverable cloud apps</a:t>
            </a:r>
            <a:r>
              <a:rPr lang="en-US" sz="882" b="0" i="0" kern="1200">
                <a:solidFill>
                  <a:schemeClr val="tx1"/>
                </a:solidFill>
                <a:effectLst/>
                <a:latin typeface="Segoe Sans Display" pitchFamily="2" charset="0"/>
                <a:ea typeface="+mn-ea"/>
                <a:cs typeface="+mn-cs"/>
              </a:rPr>
              <a:t> that Defender for Cloud Apps can identify and monitor. This catalog is the foundation for </a:t>
            </a:r>
            <a:r>
              <a:rPr lang="en-US" sz="882" b="0" i="1" kern="1200">
                <a:solidFill>
                  <a:schemeClr val="tx1"/>
                </a:solidFill>
                <a:effectLst/>
                <a:latin typeface="Segoe Sans Display" pitchFamily="2" charset="0"/>
                <a:ea typeface="+mn-ea"/>
                <a:cs typeface="+mn-cs"/>
              </a:rPr>
              <a:t>Cloud Discovery</a:t>
            </a:r>
            <a:r>
              <a:rPr lang="en-US" sz="882" b="0" i="0" kern="1200">
                <a:solidFill>
                  <a:schemeClr val="tx1"/>
                </a:solidFill>
                <a:effectLst/>
                <a:latin typeface="Segoe Sans Display" pitchFamily="2" charset="0"/>
                <a:ea typeface="+mn-ea"/>
                <a:cs typeface="+mn-cs"/>
              </a:rPr>
              <a:t>, which analyzes your organization’s traffic logs to detect apps being used—helping you uncover </a:t>
            </a:r>
            <a:r>
              <a:rPr lang="en-US" sz="882" b="1" i="0" kern="1200">
                <a:solidFill>
                  <a:schemeClr val="tx1"/>
                </a:solidFill>
                <a:effectLst/>
                <a:latin typeface="Segoe Sans Display" pitchFamily="2" charset="0"/>
                <a:ea typeface="+mn-ea"/>
                <a:cs typeface="+mn-cs"/>
              </a:rPr>
              <a:t>Shadow IT</a:t>
            </a:r>
            <a:r>
              <a:rPr lang="en-US" sz="882" b="0" i="0" kern="1200">
                <a:solidFill>
                  <a:schemeClr val="tx1"/>
                </a:solidFill>
                <a:effectLst/>
                <a:latin typeface="Segoe Sans Display" pitchFamily="2" charset="0"/>
                <a:ea typeface="+mn-ea"/>
                <a:cs typeface="+mn-cs"/>
              </a:rPr>
              <a:t> and unauthorized services.</a:t>
            </a:r>
          </a:p>
          <a:p>
            <a:pPr fontAlgn="t"/>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Each app in the catalog is scored based on </a:t>
            </a:r>
            <a:r>
              <a:rPr lang="en-US" sz="882" b="1" i="0" kern="1200">
                <a:solidFill>
                  <a:schemeClr val="tx1"/>
                </a:solidFill>
                <a:effectLst/>
                <a:latin typeface="Segoe Sans Display" pitchFamily="2" charset="0"/>
                <a:ea typeface="+mn-ea"/>
                <a:cs typeface="+mn-cs"/>
              </a:rPr>
              <a:t>90+ risk factors</a:t>
            </a:r>
            <a:r>
              <a:rPr lang="en-US" sz="882" b="0" i="0" kern="1200">
                <a:solidFill>
                  <a:schemeClr val="tx1"/>
                </a:solidFill>
                <a:effectLst/>
                <a:latin typeface="Segoe Sans Display" pitchFamily="2" charset="0"/>
                <a:ea typeface="+mn-ea"/>
                <a:cs typeface="+mn-cs"/>
              </a:rPr>
              <a:t>, including:</a:t>
            </a:r>
          </a:p>
          <a:p>
            <a:pPr fontAlgn="t"/>
            <a:r>
              <a:rPr lang="en-US" sz="882" b="1" i="0" kern="1200">
                <a:solidFill>
                  <a:schemeClr val="tx1"/>
                </a:solidFill>
                <a:effectLst/>
                <a:latin typeface="Segoe Sans Display" pitchFamily="2" charset="0"/>
                <a:ea typeface="+mn-ea"/>
                <a:cs typeface="+mn-cs"/>
              </a:rPr>
              <a:t>Security</a:t>
            </a:r>
            <a:r>
              <a:rPr lang="en-US" sz="882" b="0" i="0" kern="1200">
                <a:solidFill>
                  <a:schemeClr val="tx1"/>
                </a:solidFill>
                <a:effectLst/>
                <a:latin typeface="Segoe Sans Display" pitchFamily="2" charset="0"/>
                <a:ea typeface="+mn-ea"/>
                <a:cs typeface="+mn-cs"/>
              </a:rPr>
              <a:t>: Encryption, MFA support, data classification.</a:t>
            </a:r>
          </a:p>
          <a:p>
            <a:pPr fontAlgn="t"/>
            <a:r>
              <a:rPr lang="en-US" sz="882" b="1" i="0" kern="1200">
                <a:solidFill>
                  <a:schemeClr val="tx1"/>
                </a:solidFill>
                <a:effectLst/>
                <a:latin typeface="Segoe Sans Display" pitchFamily="2" charset="0"/>
                <a:ea typeface="+mn-ea"/>
                <a:cs typeface="+mn-cs"/>
              </a:rPr>
              <a:t>Compliance</a:t>
            </a:r>
            <a:r>
              <a:rPr lang="en-US" sz="882" b="0" i="0" kern="1200">
                <a:solidFill>
                  <a:schemeClr val="tx1"/>
                </a:solidFill>
                <a:effectLst/>
                <a:latin typeface="Segoe Sans Display" pitchFamily="2" charset="0"/>
                <a:ea typeface="+mn-ea"/>
                <a:cs typeface="+mn-cs"/>
              </a:rPr>
              <a:t>: Certifications like HIPAA, ISO 27001, SOC 2, PCI-DSS.</a:t>
            </a:r>
          </a:p>
          <a:p>
            <a:pPr fontAlgn="t"/>
            <a:r>
              <a:rPr lang="en-US" sz="882" b="1" i="0" kern="1200">
                <a:solidFill>
                  <a:schemeClr val="tx1"/>
                </a:solidFill>
                <a:effectLst/>
                <a:latin typeface="Segoe Sans Display" pitchFamily="2" charset="0"/>
                <a:ea typeface="+mn-ea"/>
                <a:cs typeface="+mn-cs"/>
              </a:rPr>
              <a:t>Legal and Privacy</a:t>
            </a:r>
            <a:r>
              <a:rPr lang="en-US" sz="882" b="0" i="0" kern="1200">
                <a:solidFill>
                  <a:schemeClr val="tx1"/>
                </a:solidFill>
                <a:effectLst/>
                <a:latin typeface="Segoe Sans Display" pitchFamily="2" charset="0"/>
                <a:ea typeface="+mn-ea"/>
                <a:cs typeface="+mn-cs"/>
              </a:rPr>
              <a:t>: Data retention policies, DMCA compliance. These scores help you evaluate whether an app meets your organization’s security and compliance requirements.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93244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Cloud Discovery analyzes your organization’s </a:t>
            </a:r>
            <a:r>
              <a:rPr lang="en-US" sz="882" b="1" i="0" kern="1200">
                <a:solidFill>
                  <a:schemeClr val="tx1"/>
                </a:solidFill>
                <a:effectLst/>
                <a:latin typeface="Segoe Sans Display" pitchFamily="2" charset="0"/>
                <a:ea typeface="+mn-ea"/>
                <a:cs typeface="+mn-cs"/>
              </a:rPr>
              <a:t>network traffic logs</a:t>
            </a:r>
            <a:r>
              <a:rPr lang="en-US" sz="882" b="0" i="0" kern="1200">
                <a:solidFill>
                  <a:schemeClr val="tx1"/>
                </a:solidFill>
                <a:effectLst/>
                <a:latin typeface="Segoe Sans Display" pitchFamily="2" charset="0"/>
                <a:ea typeface="+mn-ea"/>
                <a:cs typeface="+mn-cs"/>
              </a:rPr>
              <a:t> and integrates with </a:t>
            </a:r>
            <a:r>
              <a:rPr lang="en-US" sz="882" b="1" i="0" kern="1200">
                <a:solidFill>
                  <a:schemeClr val="tx1"/>
                </a:solidFill>
                <a:effectLst/>
                <a:latin typeface="Segoe Sans Display" pitchFamily="2" charset="0"/>
                <a:ea typeface="+mn-ea"/>
                <a:cs typeface="+mn-cs"/>
              </a:rPr>
              <a:t>Microsoft Defender for Endpoint</a:t>
            </a:r>
            <a:r>
              <a:rPr lang="en-US" sz="882" b="0" i="0" kern="1200">
                <a:solidFill>
                  <a:schemeClr val="tx1"/>
                </a:solidFill>
                <a:effectLst/>
                <a:latin typeface="Segoe Sans Display" pitchFamily="2" charset="0"/>
                <a:ea typeface="+mn-ea"/>
                <a:cs typeface="+mn-cs"/>
              </a:rPr>
              <a:t> to identify all cloud apps being used—both sanctioned and unsanctioned. This helps uncover </a:t>
            </a:r>
            <a:r>
              <a:rPr lang="en-US" sz="882" b="1" i="0" kern="1200">
                <a:solidFill>
                  <a:schemeClr val="tx1"/>
                </a:solidFill>
                <a:effectLst/>
                <a:latin typeface="Segoe Sans Display" pitchFamily="2" charset="0"/>
                <a:ea typeface="+mn-ea"/>
                <a:cs typeface="+mn-cs"/>
              </a:rPr>
              <a:t>Shadow IT</a:t>
            </a:r>
            <a:r>
              <a:rPr lang="en-US" sz="882" b="0" i="0" kern="1200">
                <a:solidFill>
                  <a:schemeClr val="tx1"/>
                </a:solidFill>
                <a:effectLst/>
                <a:latin typeface="Segoe Sans Display" pitchFamily="2" charset="0"/>
                <a:ea typeface="+mn-ea"/>
                <a:cs typeface="+mn-cs"/>
              </a:rPr>
              <a:t> and provides insights into app usage patterns across devices and users.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42025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The </a:t>
            </a:r>
            <a:r>
              <a:rPr lang="en-US" sz="882" b="1" i="0" kern="1200">
                <a:solidFill>
                  <a:schemeClr val="tx1"/>
                </a:solidFill>
                <a:effectLst/>
                <a:latin typeface="Segoe Sans Display" pitchFamily="2" charset="0"/>
                <a:ea typeface="+mn-ea"/>
                <a:cs typeface="+mn-cs"/>
              </a:rPr>
              <a:t>Cloud Discovery dashboard</a:t>
            </a:r>
            <a:r>
              <a:rPr lang="en-US" sz="882" b="0" i="0" kern="1200">
                <a:solidFill>
                  <a:schemeClr val="tx1"/>
                </a:solidFill>
                <a:effectLst/>
                <a:latin typeface="Segoe Sans Display" pitchFamily="2" charset="0"/>
                <a:ea typeface="+mn-ea"/>
                <a:cs typeface="+mn-cs"/>
              </a:rPr>
              <a:t> gives an at-a-glance view of:</a:t>
            </a:r>
          </a:p>
          <a:p>
            <a:pPr marL="171450" indent="-171450" fontAlgn="t">
              <a:buFont typeface="Arial" panose="020B0604020202020204" pitchFamily="34" charset="0"/>
              <a:buChar char="•"/>
            </a:pPr>
            <a:r>
              <a:rPr lang="en-US" sz="882" b="0" i="0" kern="1200">
                <a:solidFill>
                  <a:schemeClr val="tx1"/>
                </a:solidFill>
                <a:effectLst/>
                <a:latin typeface="Segoe Sans Display" pitchFamily="2" charset="0"/>
                <a:ea typeface="+mn-ea"/>
                <a:cs typeface="+mn-cs"/>
              </a:rPr>
              <a:t>Types of apps in use and their categories.</a:t>
            </a:r>
          </a:p>
          <a:p>
            <a:pPr marL="171450" indent="-171450" fontAlgn="t">
              <a:buFont typeface="Arial" panose="020B0604020202020204" pitchFamily="34" charset="0"/>
              <a:buChar char="•"/>
            </a:pPr>
            <a:r>
              <a:rPr lang="en-US" sz="882" b="0" i="0" kern="1200">
                <a:solidFill>
                  <a:schemeClr val="tx1"/>
                </a:solidFill>
                <a:effectLst/>
                <a:latin typeface="Segoe Sans Display" pitchFamily="2" charset="0"/>
                <a:ea typeface="+mn-ea"/>
                <a:cs typeface="+mn-cs"/>
              </a:rPr>
              <a:t>Risk levels and open alerts.</a:t>
            </a:r>
          </a:p>
          <a:p>
            <a:pPr marL="171450" indent="-171450" fontAlgn="t">
              <a:buFont typeface="Arial" panose="020B0604020202020204" pitchFamily="34" charset="0"/>
              <a:buChar char="•"/>
            </a:pPr>
            <a:r>
              <a:rPr lang="en-US" sz="882" b="0" i="0" kern="1200">
                <a:solidFill>
                  <a:schemeClr val="tx1"/>
                </a:solidFill>
                <a:effectLst/>
                <a:latin typeface="Segoe Sans Display" pitchFamily="2" charset="0"/>
                <a:ea typeface="+mn-ea"/>
                <a:cs typeface="+mn-cs"/>
              </a:rPr>
              <a:t>Top users and source IP addresses.</a:t>
            </a:r>
          </a:p>
          <a:p>
            <a:pPr marL="171450" indent="-171450" fontAlgn="t">
              <a:buFont typeface="Arial" panose="020B0604020202020204" pitchFamily="34" charset="0"/>
              <a:buChar char="•"/>
            </a:pPr>
            <a:r>
              <a:rPr lang="en-US" sz="882" b="0" i="0" kern="1200">
                <a:solidFill>
                  <a:schemeClr val="tx1"/>
                </a:solidFill>
                <a:effectLst/>
                <a:latin typeface="Segoe Sans Display" pitchFamily="2" charset="0"/>
                <a:ea typeface="+mn-ea"/>
                <a:cs typeface="+mn-cs"/>
              </a:rPr>
              <a:t>Geographic distribution of app headquarters.</a:t>
            </a:r>
          </a:p>
          <a:p>
            <a:pPr marL="171450" indent="-171450" fontAlgn="t">
              <a:buFont typeface="Arial" panose="020B0604020202020204" pitchFamily="34" charset="0"/>
              <a:buChar char="•"/>
            </a:pPr>
            <a:endParaRPr lang="en-US" sz="882" b="0" i="0" kern="1200">
              <a:solidFill>
                <a:schemeClr val="tx1"/>
              </a:solidFill>
              <a:effectLst/>
              <a:latin typeface="Segoe Sans Display" pitchFamily="2" charset="0"/>
              <a:ea typeface="+mn-ea"/>
              <a:cs typeface="+mn-cs"/>
            </a:endParaRPr>
          </a:p>
          <a:p>
            <a:pPr marL="0" indent="0" fontAlgn="t">
              <a:buFont typeface="Arial" panose="020B0604020202020204" pitchFamily="34" charset="0"/>
              <a:buNone/>
            </a:pPr>
            <a:r>
              <a:rPr lang="en-US" sz="882" b="0" i="0" kern="1200">
                <a:solidFill>
                  <a:schemeClr val="tx1"/>
                </a:solidFill>
                <a:effectLst/>
                <a:latin typeface="Segoe Sans Display" pitchFamily="2" charset="0"/>
                <a:ea typeface="+mn-ea"/>
                <a:cs typeface="+mn-cs"/>
              </a:rPr>
              <a:t>You can filter data to focus on sanctioned apps, high-risk apps, or specific categories.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08445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1" i="0" kern="1200">
                <a:solidFill>
                  <a:schemeClr val="tx1"/>
                </a:solidFill>
                <a:effectLst/>
                <a:latin typeface="Segoe Sans Display" pitchFamily="2" charset="0"/>
                <a:ea typeface="+mn-ea"/>
                <a:cs typeface="+mn-cs"/>
              </a:rPr>
              <a:t>Custom Policies</a:t>
            </a:r>
            <a:br>
              <a:rPr lang="en-US" sz="882" b="0" i="0" kern="1200">
                <a:solidFill>
                  <a:schemeClr val="tx1"/>
                </a:solidFill>
                <a:effectLst/>
                <a:latin typeface="Segoe Sans Display" pitchFamily="2" charset="0"/>
                <a:ea typeface="+mn-ea"/>
                <a:cs typeface="+mn-cs"/>
              </a:rPr>
            </a:br>
            <a:r>
              <a:rPr lang="en-US" sz="882" b="0" i="0" kern="1200">
                <a:solidFill>
                  <a:schemeClr val="tx1"/>
                </a:solidFill>
                <a:effectLst/>
                <a:latin typeface="Segoe Sans Display" pitchFamily="2" charset="0"/>
                <a:ea typeface="+mn-ea"/>
                <a:cs typeface="+mn-cs"/>
              </a:rPr>
              <a:t>Create discovery policies to automatically flag or block apps based on conditions like category = Generative AI and tag = Unsanctioned.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21140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Let’s talk about how to enable and manage Copilot Chat in your organization.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46889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Copilot Chat is available across multiple license types, so most of your users will likely have access. There’s a full list of supported licenses—keep that handy so you know exactly who can use Copilot Chat.</a:t>
            </a:r>
            <a:br>
              <a:rPr lang="en-US" sz="882" kern="1200">
                <a:solidFill>
                  <a:schemeClr val="tx1"/>
                </a:solidFill>
                <a:effectLst/>
                <a:latin typeface="Segoe Sans Display" pitchFamily="2" charset="0"/>
                <a:ea typeface="+mn-ea"/>
                <a:cs typeface="+mn-cs"/>
              </a:rPr>
            </a:br>
            <a:endParaRPr lang="en-US" sz="882" kern="1200">
              <a:solidFill>
                <a:schemeClr val="tx1"/>
              </a:solidFill>
              <a:effectLst/>
              <a:latin typeface="Segoe Sans Display" pitchFamily="2" charset="0"/>
              <a:ea typeface="+mn-ea"/>
              <a:cs typeface="+mn-cs"/>
            </a:endParaRPr>
          </a:p>
          <a:p>
            <a:endParaRPr lang="en-DE"/>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24235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Let me give you a quick overview of Copilot, just as a reminder of what this app is all about. Copilot is designed to be the user interface for artificial intelligence—think of it as the UI for AI. It sits alongside all the familiar Microsoft tools, like Outlook and Word, and even newer ones like Microsoft Loop and Teams. The idea is that Copilot works with these tools in context, helping you as you go about your work.</a:t>
            </a:r>
          </a:p>
          <a:p>
            <a:pPr fontAlgn="t"/>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1" i="0" kern="1200">
                <a:solidFill>
                  <a:schemeClr val="tx1"/>
                </a:solidFill>
                <a:effectLst/>
                <a:latin typeface="Segoe Sans Display" pitchFamily="2" charset="0"/>
                <a:ea typeface="+mn-ea"/>
                <a:cs typeface="+mn-cs"/>
              </a:rPr>
              <a:t>Feel free to use this anecdote or choose you own</a:t>
            </a:r>
          </a:p>
          <a:p>
            <a:pPr fontAlgn="t"/>
            <a:r>
              <a:rPr lang="en-US" sz="882" b="0" i="0" kern="1200">
                <a:solidFill>
                  <a:schemeClr val="tx1"/>
                </a:solidFill>
                <a:effectLst/>
                <a:latin typeface="Segoe Sans Display" pitchFamily="2" charset="0"/>
                <a:ea typeface="+mn-ea"/>
                <a:cs typeface="+mn-cs"/>
              </a:rPr>
              <a:t>I always compare Copilot to spell check. Back in the day, I had a dictionary sitting on my desk to look up words I didn’t know how to spell. Then, spell check came along—first in Word, then Outlook, and eventually everywhere. Now, it’s just part of how I work, and I don’t even think about it. AI is becoming the same way: Copilot sits right next to you, ready to help out whenever you need it.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Under the hood, it’s powered by a large language model—today that’s GPT‑5 through our partnership with OpenAI. When you ask a question or give Copilot an instruction, the AI processes that request and returns a response. What makes Copilot unique is that we’ve architected it so it can also make API calls and interact directly with Microsoft 365 apps. In the full, paid version of Copilot, that means it can do things like edit documents, insert rows in Excel, or reason across all your work data. For example, you can ask an open‑ended question like, “What’s my most important meeting this week?” and Copilot can look across your calendar, files, Teams chats, SharePoint sites, emails, and more to determine the answer.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The version of Copilot included with your Microsoft 365 license doesn’t have all of that deep integration, but it shows up in the same place and looks the same—our goal is to provide a lightweight, secure interface that sits right alongside your Microsoft 365 tools so AI can become part of your everyday workflow.</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If you need to do something more complex, like a business process with lots of steps, you can use agents. Agents let you structure multi-step tasks and work autonomously, all within your workflow. </a:t>
            </a:r>
          </a:p>
          <a:p>
            <a:pPr fontAlgn="t"/>
            <a:endParaRPr lang="en-US" sz="882" b="0" i="0"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pPr fontAlgn="t"/>
            <a:endParaRPr lang="en-US" sz="882" b="0" i="0" kern="1200">
              <a:solidFill>
                <a:schemeClr val="tx1"/>
              </a:solidFill>
              <a:effectLst/>
              <a:latin typeface="Segoe Sans Display" pitchFamily="2"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Speaker Notes: Configuration Checklist for Copilot Chat</a:t>
            </a:r>
            <a:endParaRPr lang="en-US" sz="882" b="0" i="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Today, I want to walk you through the configuration checklist for Copilot Chat. Turning on Copilot Chat isn’t just a technical step—it’s about making sure you set it up the right way for your organization.</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Let’s begin with accessibility. It’s really important to pin Copilot Chat so users can easily find and use it. With the latest updates, you can pin Copilot Chat across different Microsoft 365 apps. This isn’t just a convenience—it’s essential to make sure everyone has access to Copilot Chat from the Windows navigation bar and inside Office apps.</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Next, let’s talk about data protection and web search. You need to decide if Copilot should be allowed to use web search. What does that mean? If you enable it, Copilot can go beyond its built-in knowledge and pull in the latest information from the web, which gives users even better results. Administrators have full control over this setting, and I’ll show you what options are available and how to manage them.</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Now, let’s cover network requirements. Copilot Chat is a cloud service, just like other Microsoft 365 tools. Your organization needs to make sure users have seamless access to all the necessary endpoints for Copilot Chat to work. If you use a proxy service, it’s important to validate your proxy configuration and make sure the right URLs are allowed. This step is critical for providing full access to Copilot Chat. You’ll find all the technical details in the link at the bottom of the slide.</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Reporting is another key area. Once Copilot is in use, it’s important to track adoption and engagement. Understanding how users interact with Copilot helps drive adoption and provides insights into product usage. Copilot Chat is integrated into the Microsoft 365 portal, so you can review usage reports and see how Copilot Chat is being used across your organization.</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Let’s not forget about Edge. Copilot is available in Microsoft Edge, which allows users to reason over the current web context. Managing this experience is part of the overall Copilot Chat configuration.</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Mobile device management is also important. Applying a zero trust approach ensures that only people inside your organization can access Copilot Chat, in line with your security, privacy, and compliance standards.</a:t>
            </a:r>
          </a:p>
          <a:p>
            <a:endParaRPr lang="en-US" sz="882" b="0" kern="1200">
              <a:solidFill>
                <a:schemeClr val="tx1"/>
              </a:solidFill>
              <a:effectLst/>
              <a:latin typeface="Segoe Sans Display" pitchFamily="2" charset="0"/>
              <a:ea typeface="+mn-ea"/>
              <a:cs typeface="+mn-cs"/>
            </a:endParaRPr>
          </a:p>
          <a:p>
            <a:r>
              <a:rPr lang="en-US" sz="882" b="0" kern="1200">
                <a:solidFill>
                  <a:schemeClr val="tx1"/>
                </a:solidFill>
                <a:effectLst/>
                <a:latin typeface="Segoe Sans Display" pitchFamily="2" charset="0"/>
                <a:ea typeface="+mn-ea"/>
                <a:cs typeface="+mn-cs"/>
              </a:rPr>
              <a:t>Managing the Copilot Chat experience means making sure integrated apps are available to users. You can control whether the Copilot app appears in the taskbar through pinning. For Teams, things work a bit differently. You can specifically manage whether the Copilot app appears in the left navigation rail for Teams users. App-centric management and app setup policies let you control how and where Copilot is pinned in Teams.</a:t>
            </a:r>
            <a:endParaRPr lang="en-DE" b="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1/18/2026 6:44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29717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36D9-E0AE-85E2-6F1F-80099A29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732B-15AC-27E7-FC4E-E3FA94B5BD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C30926-3DB9-27D3-C248-A63FB0760F4D}"/>
              </a:ext>
            </a:extLst>
          </p:cNvPr>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The most useful resource I recommend is the "Manage Microsoft 365 Copilot Chat" link at the bottom left, which summarizes all key management features for Microsoft 365 Copilot Chat.</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This helps you manage and govern Copilot Chat as needed for your organization. It covers accessing Copilot Chat, web search controls, managing Edge and side card behavior, and app access on various platforms, including mobile devices.</a:t>
            </a:r>
          </a:p>
          <a:p>
            <a:pPr algn="l"/>
            <a:endParaRPr lang="LID4096"/>
          </a:p>
        </p:txBody>
      </p:sp>
      <p:sp>
        <p:nvSpPr>
          <p:cNvPr id="4" name="Slide Number Placeholder 3">
            <a:extLst>
              <a:ext uri="{FF2B5EF4-FFF2-40B4-BE49-F238E27FC236}">
                <a16:creationId xmlns:a16="http://schemas.microsoft.com/office/drawing/2014/main" id="{60E797B8-BA59-A9EC-C47D-850F4ED956A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18963D-725B-467F-9103-A103F1BEB9D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2045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02D1-BFD4-8169-900A-AD5574864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F1DA1-A58C-8B24-B518-234D9D02EC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E645DD-EEB9-3BFF-B23A-FDD7A10FD03B}"/>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If you go to Copilot&gt;Settings&gt;User Access in the Microsoft 365 Admin Center, you can pin Copilot Chat in the Microsoft 365 Apps for users. This makes Copilot is available to your users where they are working and enables them to take advantage of Copilot to work on their open documents.</a:t>
            </a:r>
          </a:p>
          <a:p>
            <a:endParaRPr lang="en-US" sz="850">
              <a:solidFill>
                <a:srgbClr val="5A5A71"/>
              </a:solidFill>
              <a:latin typeface="Segoe Sans Display"/>
              <a:ea typeface="Calibri"/>
              <a:cs typeface="Segoe Sans Display"/>
            </a:endParaRPr>
          </a:p>
        </p:txBody>
      </p:sp>
      <p:sp>
        <p:nvSpPr>
          <p:cNvPr id="4" name="Slide Number Placeholder 3">
            <a:extLst>
              <a:ext uri="{FF2B5EF4-FFF2-40B4-BE49-F238E27FC236}">
                <a16:creationId xmlns:a16="http://schemas.microsoft.com/office/drawing/2014/main" id="{CF70E93D-6824-9DDF-9F80-EC074A0B8BB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15861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2BB-866C-2D14-5371-40DF78A3E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8C1DA-EFBA-7063-47A5-4DA0D599D7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862D7E-45CF-7B88-9775-B9B8D6CEF0EB}"/>
              </a:ext>
            </a:extLst>
          </p:cNvPr>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Additionally, you have the capability to manage the Windows taskbar. If Copilot Chat is accessible from your users' Windows taskbar, it can be integrated with the Microsoft 365 Copilot application.</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In summary, it is advisable to pin the Copilot Chat interface for users, thereby ensuring that Copilot Chat remains available within Microsoft 365 applications.</a:t>
            </a:r>
          </a:p>
          <a:p>
            <a:endParaRPr lang="en-US"/>
          </a:p>
        </p:txBody>
      </p:sp>
      <p:sp>
        <p:nvSpPr>
          <p:cNvPr id="4" name="Slide Number Placeholder 3">
            <a:extLst>
              <a:ext uri="{FF2B5EF4-FFF2-40B4-BE49-F238E27FC236}">
                <a16:creationId xmlns:a16="http://schemas.microsoft.com/office/drawing/2014/main" id="{A71DCD94-E209-9F29-8CD8-FF68BA93C411}"/>
              </a:ext>
            </a:extLst>
          </p:cNvPr>
          <p:cNvSpPr>
            <a:spLocks noGrp="1"/>
          </p:cNvSpPr>
          <p:nvPr>
            <p:ph type="sldNum" sz="quarter" idx="10"/>
          </p:nvPr>
        </p:nvSpPr>
        <p:spPr/>
        <p:txBody>
          <a:bodyPr/>
          <a:lstStyle/>
          <a:p>
            <a:fld id="{78E2843E-4E3F-4539-8169-3BC120CDD5F2}" type="slidenum">
              <a:rPr lang="en-US" smtClean="0"/>
              <a:t>24</a:t>
            </a:fld>
            <a:endParaRPr lang="en-US"/>
          </a:p>
        </p:txBody>
      </p:sp>
    </p:spTree>
    <p:extLst>
      <p:ext uri="{BB962C8B-B14F-4D97-AF65-F5344CB8AC3E}">
        <p14:creationId xmlns:p14="http://schemas.microsoft.com/office/powerpoint/2010/main" val="675523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Let's discuss managing web search, which is similar to pinning in terms of control.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Cloud policy allows admins to enable or disable web search for users, with options that vary between free and paid versions. Admins can choose how much access Copilot and Copilot Chat have to web information. These controls also apply to pinning the Copilot Chat experience, which can be assigned more precisely using cloud policies, such as by security groups.</a:t>
            </a:r>
          </a:p>
          <a:p>
            <a:endParaRPr lang="en-DE"/>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1558650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Managing Copilot chat in Edge can be done through the Microsoft 365 Admin Center, where administrators set up configuration profiles to control user experiences. To access these features, you must be a Microsoft Edge administrator and use a specified Edge version or newer. These settings apply only to Windows 10, 11, and Windows Server.</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B20C7D-B0DB-4444-A81A-30B6738DF5C1}" type="slidenum">
              <a:rPr lang="en-US" smtClean="0"/>
              <a:t>26</a:t>
            </a:fld>
            <a:endParaRPr lang="en-US"/>
          </a:p>
        </p:txBody>
      </p:sp>
    </p:spTree>
    <p:extLst>
      <p:ext uri="{BB962C8B-B14F-4D97-AF65-F5344CB8AC3E}">
        <p14:creationId xmlns:p14="http://schemas.microsoft.com/office/powerpoint/2010/main" val="3455556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882"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You can use Microsoft365CopilotChatIconEnabled to control if Copilot Chat is available to users in Edge.</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EdgeEntraCopilotPageContext determines whether a user signed in with an Entra ID can use Copilot Chat to interact with content shown in the Edge browser—such as open PDF documents or other items. You can enable or disable this feature using the control.</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CopilotPageContext has the same functionality but is meant for MSA accounts. For users logged into Edge with their personal account, you can use this setting to manage their access to Copilot page context features.</a:t>
            </a:r>
          </a:p>
          <a:p>
            <a:endParaRPr lang="en-US" sz="882" kern="1200">
              <a:solidFill>
                <a:schemeClr val="tx1"/>
              </a:solidFill>
              <a:effectLst/>
              <a:latin typeface="Segoe Sans Display" pitchFamily="2" charset="0"/>
              <a:ea typeface="+mn-ea"/>
              <a:cs typeface="+mn-cs"/>
            </a:endParaRPr>
          </a:p>
          <a:p>
            <a:pPr algn="l"/>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6550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We also want users to remain in control of their experience when using the Edge browser. Within Edge, under the Experiences section—specifically Copilot and sidebar—users can easily choose whether to include Copilot chat in their browsing by toggling it on or off. They can also decide if Copilot has access to the context of the current page.</a:t>
            </a:r>
          </a:p>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28</a:t>
            </a:fld>
            <a:endParaRPr lang="en-US"/>
          </a:p>
        </p:txBody>
      </p:sp>
    </p:spTree>
    <p:extLst>
      <p:ext uri="{BB962C8B-B14F-4D97-AF65-F5344CB8AC3E}">
        <p14:creationId xmlns:p14="http://schemas.microsoft.com/office/powerpoint/2010/main" val="66751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Let’s talk about governance. Governing Copilot Chat is critical for securing AI.</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61826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7B4E-70E6-7BEB-9F9B-497538AD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37D0B-0954-1527-7FBE-D9544DD0BE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CEBEF3-5404-17FE-0430-577855128C07}"/>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One key aspect is retention: when users upload files in Copilot Chat, those files are stored in a hidden folder in their mailbox and are retained according to your organization’s policies. The data stays within your tenant, leveraging OneDrive, and follows your retention rules.</a:t>
            </a:r>
          </a:p>
          <a:p>
            <a:pPr algn="l"/>
            <a:endParaRPr lang="en-US"/>
          </a:p>
        </p:txBody>
      </p:sp>
      <p:sp>
        <p:nvSpPr>
          <p:cNvPr id="4" name="Slide Number Placeholder 3">
            <a:extLst>
              <a:ext uri="{FF2B5EF4-FFF2-40B4-BE49-F238E27FC236}">
                <a16:creationId xmlns:a16="http://schemas.microsoft.com/office/drawing/2014/main" id="{78A54861-C085-A163-FC04-5168F916CCD4}"/>
              </a:ext>
            </a:extLst>
          </p:cNvPr>
          <p:cNvSpPr>
            <a:spLocks noGrp="1"/>
          </p:cNvSpPr>
          <p:nvPr>
            <p:ph type="sldNum" sz="quarter" idx="5"/>
          </p:nvPr>
        </p:nvSpPr>
        <p:spPr/>
        <p:txBody>
          <a:bodyPr/>
          <a:lstStyle/>
          <a:p>
            <a:fld id="{EE18963D-725B-467F-9103-A103F1BEB9D2}" type="slidenum">
              <a:rPr lang="en-US" smtClean="0"/>
              <a:t>30</a:t>
            </a:fld>
            <a:endParaRPr lang="en-US"/>
          </a:p>
        </p:txBody>
      </p:sp>
    </p:spTree>
    <p:extLst>
      <p:ext uri="{BB962C8B-B14F-4D97-AF65-F5344CB8AC3E}">
        <p14:creationId xmlns:p14="http://schemas.microsoft.com/office/powerpoint/2010/main" val="3611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One of the big benefits of Copilot Chat is that it gives me creative access to the content in my work without requiring me to move files into another tool. For example, I can ask it to summarize a document, suggest improvements, or offer ideas directly alongside the Microsoft 365 apps I’m already using. IT and compliance teams really appreciate this model because it keeps all AI activity inside the Microsoft 365 substrate—nothing leaves the organization’s data boundary. This prevents the types of “shadow IT” behavior we used to see years ago, like employees uploading confidential documents to external services just to work around limitations. Our goal with Copilot Chat is to avoid that entirely by giving every user a secure way to get AI assistance with their work files.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And because it’s included with Microsoft 365, organizations can use it to introduce AI broadly, learn where it provides value, run small pilots, and then decide which users need the full Copilot license. From there, teams can collaborate more effectively, share AI‑generated insights, and start building toward a mature, secure AI transformation strategy.</a:t>
            </a:r>
          </a:p>
          <a:p>
            <a:pPr fontAlgn="t"/>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Copilot also improves productivity because it helps people get their work done a little faster and keeps teams aligned. In a moment, I’ll show you some examples in Copilot Pages that demonstrate how teams can collaborate around AI‑generated content in a shared space.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And as I mentioned earlier, bringing secure AI into the enterprise is a critical part of our strategy. The included version of Copilot Chat gives organizations a safe, structured way to start introducing AI broadly, helping users build familiarity while keeping all activity within Microsoft 365’s compliance and security boundaries.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954512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C6CE-A16C-3934-00DA-277507BE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ABE7-B2DD-AD6E-E4CC-19FE27A124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EB860A-4F48-72F5-B252-B21ADF876B1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Sensitivity labels help protect your data. If a document uploaded to Copilot Chat has a sensitivity label from Microsoft Purview, Copilot will check the user’s rights and respect those labels. Copilot won’t surface information from labeled documents unless the user has the right permissions. </a:t>
            </a:r>
          </a:p>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7029436-9F3C-4BBE-83E1-CF4CBA3FF201}"/>
              </a:ext>
            </a:extLst>
          </p:cNvPr>
          <p:cNvSpPr>
            <a:spLocks noGrp="1"/>
          </p:cNvSpPr>
          <p:nvPr>
            <p:ph type="sldNum" sz="quarter" idx="5"/>
          </p:nvPr>
        </p:nvSpPr>
        <p:spPr/>
        <p:txBody>
          <a:bodyPr/>
          <a:lstStyle/>
          <a:p>
            <a:fld id="{EE18963D-725B-467F-9103-A103F1BEB9D2}" type="slidenum">
              <a:rPr lang="en-US" smtClean="0"/>
              <a:t>31</a:t>
            </a:fld>
            <a:endParaRPr lang="en-US"/>
          </a:p>
        </p:txBody>
      </p:sp>
    </p:spTree>
    <p:extLst>
      <p:ext uri="{BB962C8B-B14F-4D97-AF65-F5344CB8AC3E}">
        <p14:creationId xmlns:p14="http://schemas.microsoft.com/office/powerpoint/2010/main" val="3887651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96B02-52D7-51D6-9AD4-17C2AD96B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111D-48C5-B1FD-82FC-A97DE6D52A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E9B11C-7A5F-A412-5EBE-49BFDD4A5A4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Every interaction with Copilot generates an audit log entry, just like actions in SharePoint or OneDrive. You can search these logs to see who used Copilot, from which system, and more. There’s an “interacted with Copilot” activity you can look for in the logs. </a:t>
            </a:r>
            <a:br>
              <a:rPr lang="en-US" sz="882" kern="1200">
                <a:solidFill>
                  <a:schemeClr val="tx1"/>
                </a:solidFill>
                <a:effectLst/>
                <a:latin typeface="Segoe Sans Display" pitchFamily="2" charset="0"/>
                <a:ea typeface="+mn-ea"/>
                <a:cs typeface="+mn-cs"/>
              </a:rPr>
            </a:br>
            <a:endParaRPr lang="en-US" sz="882" kern="1200">
              <a:solidFill>
                <a:schemeClr val="tx1"/>
              </a:solidFill>
              <a:effectLst/>
              <a:latin typeface="Segoe Sans Display" pitchFamily="2" charset="0"/>
              <a:ea typeface="+mn-ea"/>
              <a:cs typeface="+mn-cs"/>
            </a:endParaRPr>
          </a:p>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3EC0DBC-E7BC-FD92-3BFC-F996866CA9A6}"/>
              </a:ext>
            </a:extLst>
          </p:cNvPr>
          <p:cNvSpPr>
            <a:spLocks noGrp="1"/>
          </p:cNvSpPr>
          <p:nvPr>
            <p:ph type="sldNum" sz="quarter" idx="5"/>
          </p:nvPr>
        </p:nvSpPr>
        <p:spPr/>
        <p:txBody>
          <a:bodyPr/>
          <a:lstStyle/>
          <a:p>
            <a:fld id="{EE18963D-725B-467F-9103-A103F1BEB9D2}" type="slidenum">
              <a:rPr lang="en-US" smtClean="0"/>
              <a:t>32</a:t>
            </a:fld>
            <a:endParaRPr lang="en-US"/>
          </a:p>
        </p:txBody>
      </p:sp>
    </p:spTree>
    <p:extLst>
      <p:ext uri="{BB962C8B-B14F-4D97-AF65-F5344CB8AC3E}">
        <p14:creationId xmlns:p14="http://schemas.microsoft.com/office/powerpoint/2010/main" val="3552665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6163-856D-9362-88A3-861DC4326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9AF6A-D93B-960A-A265-7CF816C060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988C1C-F152-8051-5854-6BD66958A4AD}"/>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Copilot Chat interactions are stored like Teams chat messages, so you can use content search and eDiscovery to access them. Admins can search and preview prompts used in Copilot Chat, which is a powerful feature for compliance and oversight. </a:t>
            </a:r>
          </a:p>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2D39883-8112-C7A3-A18A-E72F53A406D7}"/>
              </a:ext>
            </a:extLst>
          </p:cNvPr>
          <p:cNvSpPr>
            <a:spLocks noGrp="1"/>
          </p:cNvSpPr>
          <p:nvPr>
            <p:ph type="sldNum" sz="quarter" idx="5"/>
          </p:nvPr>
        </p:nvSpPr>
        <p:spPr/>
        <p:txBody>
          <a:bodyPr/>
          <a:lstStyle/>
          <a:p>
            <a:fld id="{EE18963D-725B-467F-9103-A103F1BEB9D2}" type="slidenum">
              <a:rPr lang="en-US" smtClean="0"/>
              <a:t>33</a:t>
            </a:fld>
            <a:endParaRPr lang="en-US"/>
          </a:p>
        </p:txBody>
      </p:sp>
    </p:spTree>
    <p:extLst>
      <p:ext uri="{BB962C8B-B14F-4D97-AF65-F5344CB8AC3E}">
        <p14:creationId xmlns:p14="http://schemas.microsoft.com/office/powerpoint/2010/main" val="256399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34B-C948-6EA0-F594-4BB56C13A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D297B-8083-BC40-79BF-2CD0113E81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77A98D-518C-36DB-C57B-CC970B2AFB1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Communication compliance policies can analyze Copilot Chat prompts and responses to detect inappropriate or risky interactions. This is especially important for organizations concerned about confidential information being shared. You can search for Copilot Chat interactions using these compliance tools. </a:t>
            </a:r>
          </a:p>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37A4980-6E1E-401E-C764-6E2DE64E3EA1}"/>
              </a:ext>
            </a:extLst>
          </p:cNvPr>
          <p:cNvSpPr>
            <a:spLocks noGrp="1"/>
          </p:cNvSpPr>
          <p:nvPr>
            <p:ph type="sldNum" sz="quarter" idx="5"/>
          </p:nvPr>
        </p:nvSpPr>
        <p:spPr/>
        <p:txBody>
          <a:bodyPr/>
          <a:lstStyle/>
          <a:p>
            <a:fld id="{EE18963D-725B-467F-9103-A103F1BEB9D2}" type="slidenum">
              <a:rPr lang="en-US" smtClean="0"/>
              <a:t>34</a:t>
            </a:fld>
            <a:endParaRPr lang="en-US"/>
          </a:p>
        </p:txBody>
      </p:sp>
    </p:spTree>
    <p:extLst>
      <p:ext uri="{BB962C8B-B14F-4D97-AF65-F5344CB8AC3E}">
        <p14:creationId xmlns:p14="http://schemas.microsoft.com/office/powerpoint/2010/main" val="3859967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imes New Roman" panose="02020603050405020304" pitchFamily="18" charset="0"/>
              </a:rPr>
              <a:t>Microsoft 365 Copilot provides both admins and users with transparency into web queries when Copilot grounds responses in the latest information from Bing Search </a:t>
            </a:r>
            <a:r>
              <a:rPr lang="en-US" sz="1200">
                <a:solidFill>
                  <a:srgbClr val="000000"/>
                </a:solidFill>
                <a:latin typeface="Segoe UI"/>
                <a:ea typeface="+mj-lt"/>
                <a:cs typeface="Segoe UI"/>
              </a:rPr>
              <a:t>(Applies to Microsoft Copilot for M365, Microsoft Copilot).</a:t>
            </a:r>
            <a:endParaRPr lang="en-US" b="0" i="0">
              <a:solidFill>
                <a:srgbClr val="000000"/>
              </a:solidFill>
              <a:effectLst/>
              <a:latin typeface="Times New Roman" panose="02020603050405020304" pitchFamily="18" charset="0"/>
            </a:endParaRP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With </a:t>
            </a:r>
            <a:r>
              <a:rPr lang="en-US" b="1" i="0">
                <a:solidFill>
                  <a:srgbClr val="000000"/>
                </a:solidFill>
                <a:effectLst/>
                <a:latin typeface="Times New Roman" panose="02020603050405020304" pitchFamily="18" charset="0"/>
              </a:rPr>
              <a:t>Copilot web search query logging</a:t>
            </a:r>
            <a:r>
              <a:rPr lang="en-US" b="0" i="0">
                <a:solidFill>
                  <a:srgbClr val="000000"/>
                </a:solidFill>
                <a:effectLst/>
                <a:latin typeface="Times New Roman" panose="02020603050405020304" pitchFamily="18" charset="0"/>
              </a:rPr>
              <a:t>, admins will be able to perform audit, search, and eDiscovery on the exact web search queries Copilot derived from the user's prompt when enhancing responses with the latest data from the web. Admins can use the same tools they use today for audit, search, and eDiscovery of prompts and responses in Microsoft 365 Copilot.</a:t>
            </a:r>
          </a:p>
          <a:p>
            <a:pPr algn="l"/>
            <a:endParaRPr lang="en-US" b="0" i="0">
              <a:solidFill>
                <a:srgbClr val="000000"/>
              </a:solidFill>
              <a:effectLst/>
              <a:latin typeface="Times New Roman" panose="02020603050405020304" pitchFamily="18" charset="0"/>
            </a:endParaRPr>
          </a:p>
          <a:p>
            <a:pPr algn="l"/>
            <a:r>
              <a:rPr lang="en-US" b="1" i="0">
                <a:solidFill>
                  <a:srgbClr val="000000"/>
                </a:solidFill>
                <a:effectLst/>
                <a:latin typeface="Times New Roman" panose="02020603050405020304" pitchFamily="18" charset="0"/>
              </a:rPr>
              <a:t>Copilot web search query citations for users </a:t>
            </a:r>
            <a:r>
              <a:rPr lang="en-US" b="0" i="0">
                <a:solidFill>
                  <a:srgbClr val="000000"/>
                </a:solidFill>
                <a:effectLst/>
                <a:latin typeface="Times New Roman" panose="02020603050405020304" pitchFamily="18" charset="0"/>
              </a:rPr>
              <a:t>lets users of either Microsoft 365 Copilot or Copilot see the exact web search queries derived from their prompt in the linked citation section of the Copilot response. Paired with the sites searched (already available), this will give users greater understanding of what search queries were used to enhance the response and enhance their control over the process.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5124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Another area we explored regarding Copilot chat, based on customer feedback, is the desire to understand its reporting features.</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People are interested in learning how Copilot chat is being used.</a:t>
            </a:r>
          </a:p>
          <a:p>
            <a:endParaRPr lang="en-US" sz="882" kern="1200">
              <a:solidFill>
                <a:schemeClr val="tx1"/>
              </a:solidFill>
              <a:effectLst/>
              <a:latin typeface="Segoe Sans Display" pitchFamily="2" charset="0"/>
              <a:ea typeface="+mn-ea"/>
              <a:cs typeface="+mn-cs"/>
            </a:endParaRPr>
          </a:p>
          <a:p>
            <a:r>
              <a:rPr lang="en-US" sz="882" kern="1200">
                <a:solidFill>
                  <a:schemeClr val="tx1"/>
                </a:solidFill>
                <a:effectLst/>
                <a:latin typeface="Segoe Sans Display" pitchFamily="2" charset="0"/>
                <a:ea typeface="+mn-ea"/>
                <a:cs typeface="+mn-cs"/>
              </a:rPr>
              <a:t>Therefore, let's take a closer look at the available usage reporting for Copilot chat.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1040089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DD3F-310B-B999-65BA-962E99518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A0C8A-A570-68BD-8965-B8E8FCBDE2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B9FBE2-69E0-A51D-3466-08B42C69702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Copilot Chat usage reports give you insights into how Copilot Chat is being used in your organization. You can see trends, active users, and adoption by app, with reports available for different timeframes. These reports are updated frequently, so check back often for the latest info and recommendations on improving adoption. </a:t>
            </a:r>
          </a:p>
        </p:txBody>
      </p:sp>
      <p:sp>
        <p:nvSpPr>
          <p:cNvPr id="4" name="Slide Number Placeholder 3">
            <a:extLst>
              <a:ext uri="{FF2B5EF4-FFF2-40B4-BE49-F238E27FC236}">
                <a16:creationId xmlns:a16="http://schemas.microsoft.com/office/drawing/2014/main" id="{93EEE6DF-06A3-3459-1E5C-F0E66900726E}"/>
              </a:ext>
            </a:extLst>
          </p:cNvPr>
          <p:cNvSpPr>
            <a:spLocks noGrp="1"/>
          </p:cNvSpPr>
          <p:nvPr>
            <p:ph type="sldNum" sz="quarter" idx="5"/>
          </p:nvPr>
        </p:nvSpPr>
        <p:spPr/>
        <p:txBody>
          <a:bodyPr/>
          <a:lstStyle/>
          <a:p>
            <a:fld id="{E3B20C7D-B0DB-4444-A81A-30B6738DF5C1}" type="slidenum">
              <a:rPr lang="en-US" smtClean="0"/>
              <a:t>37</a:t>
            </a:fld>
            <a:endParaRPr lang="en-US"/>
          </a:p>
        </p:txBody>
      </p:sp>
    </p:spTree>
    <p:extLst>
      <p:ext uri="{BB962C8B-B14F-4D97-AF65-F5344CB8AC3E}">
        <p14:creationId xmlns:p14="http://schemas.microsoft.com/office/powerpoint/2010/main" val="3379829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Next steps and call to action.</a:t>
            </a:r>
          </a:p>
          <a:p>
            <a:r>
              <a:rPr lang="en-US" sz="882" kern="1200">
                <a:solidFill>
                  <a:schemeClr val="tx1"/>
                </a:solidFill>
                <a:effectLst/>
                <a:latin typeface="Segoe Sans Display" pitchFamily="2" charset="0"/>
                <a:ea typeface="+mn-ea"/>
                <a:cs typeface="+mn-cs"/>
              </a:rPr>
              <a:t>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415830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1820-34A1-C8DE-E849-8C7390388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64FAE-DE3F-5C21-8C1A-0E06486EC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2200F-58EA-C807-6CB9-EDF3AB394C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00">
                <a:effectLst/>
                <a:latin typeface="Calibri" panose="020F0502020204030204" pitchFamily="34" charset="0"/>
                <a:ea typeface="Calibri" panose="020F0502020204030204" pitchFamily="34" charset="0"/>
                <a:cs typeface="Times New Roman" panose="02020603050405020304" pitchFamily="18" charset="0"/>
              </a:rPr>
              <a:t>And in fact, employees are not waiting. On the Work Trend Index research in 2024, we learned that 75% of knowledge workers around the globe were already using generative AI at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0000"/>
                </a:solidFill>
                <a:highlight>
                  <a:srgbClr val="F4F3F5"/>
                </a:highlight>
              </a:rPr>
              <a:t>Employees want to see how AI can help them do daily tasks more quickly, save time and get ahead in their jobs. And the ROI further proves out the potential for AI.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0000"/>
              </a:solidFill>
              <a:highlight>
                <a:srgbClr val="F4F3F5"/>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0000"/>
                </a:solidFill>
                <a:highlight>
                  <a:srgbClr val="F4F3F5"/>
                </a:highlight>
              </a:rPr>
              <a:t>According to a recent IDC study for every $1 a company invests in generative AI, they have an ROI of $3.7x. They are realizing value within 13 months and, no surprise, but AI users also report that productivity use cases are providing the greatest ROI.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0000"/>
              </a:solidFill>
              <a:highlight>
                <a:srgbClr val="F4F3F5"/>
              </a:highlight>
            </a:endParaRPr>
          </a:p>
          <a:p>
            <a:pPr>
              <a:defRPr/>
            </a:pPr>
            <a:endParaRPr lang="en-US" sz="900">
              <a:solidFill>
                <a:srgbClr val="000000"/>
              </a:solidFill>
              <a:highlight>
                <a:srgbClr val="F4F3F5"/>
              </a:highlight>
            </a:endParaRPr>
          </a:p>
        </p:txBody>
      </p:sp>
      <p:sp>
        <p:nvSpPr>
          <p:cNvPr id="4" name="Header Placeholder 3">
            <a:extLst>
              <a:ext uri="{FF2B5EF4-FFF2-40B4-BE49-F238E27FC236}">
                <a16:creationId xmlns:a16="http://schemas.microsoft.com/office/drawing/2014/main" id="{F0FAA8E1-0620-E53A-6919-0E6E8F95E65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614B7CB-875B-EF12-573B-1C2C304E767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17A18BF-6018-7435-136F-42A090C81E7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1/18/2026 6:44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3E5B86D-49E2-6168-1B6D-0E78E63E7E8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7694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Additionally, upcoming customer hub sessions are available at the designated Customer Hub Sessions page.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01810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library of resources to help you get started. These are just a few of the areas we can support you throughout your entire journey.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31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213438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950DC-42CF-7EF5-99DF-899510BAE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02CD2-EE6D-9C03-76B2-8C54E0A2D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C0D44-A285-913E-0AD8-848C0C0AF12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solidFill>
                  <a:srgbClr val="232330"/>
                </a:solidFill>
                <a:effectLst/>
                <a:latin typeface="Segoe UI" panose="020B0502040204020203" pitchFamily="34" charset="0"/>
                <a:ea typeface="Segoe UI" panose="020B0502040204020203" pitchFamily="34" charset="0"/>
              </a:rPr>
              <a:t>Microsoft provides tools that you can use to secure and govern your use of Microsoft 365 Copilot.</a:t>
            </a:r>
            <a:endParaRPr lang="en-US" sz="1800">
              <a:effectLst/>
              <a:latin typeface="Times New Roman" panose="02020603050405020304" pitchFamily="18" charset="0"/>
              <a:ea typeface="Times New Roman" panose="02020603050405020304" pitchFamily="18" charset="0"/>
            </a:endParaRPr>
          </a:p>
          <a:p>
            <a:pPr algn="l" rtl="0" fontAlgn="base"/>
            <a:endParaRPr lang="en-US"/>
          </a:p>
          <a:p>
            <a:pPr marL="228600" indent="-228600" algn="l" rtl="0" fontAlgn="base">
              <a:buFont typeface="+mj-lt"/>
              <a:buAutoNum type="arabicPeriod"/>
            </a:pPr>
            <a:r>
              <a:rPr lang="en-US" sz="1800">
                <a:solidFill>
                  <a:srgbClr val="232330"/>
                </a:solidFill>
                <a:effectLst/>
                <a:latin typeface="Segoe UI" panose="020B0502040204020203" pitchFamily="34" charset="0"/>
                <a:ea typeface="Segoe UI" panose="020B0502040204020203" pitchFamily="34" charset="0"/>
              </a:rPr>
              <a:t>Assess oversharing risks by getting visibility into overshared content. We have recently published a blueprint on how to address oversharing. https://aka.ms/Copilot/OversharingBlueprintLearn It will walk you through how to get started, deploy, and continue to operate securely. Some of the key things that you can do:</a:t>
            </a:r>
          </a:p>
          <a:p>
            <a:pPr marL="685800" lvl="1" indent="-228600" algn="l" rtl="0" fontAlgn="base">
              <a:buFont typeface="+mj-lt"/>
              <a:buAutoNum type="arabicPeriod"/>
            </a:pPr>
            <a:r>
              <a:rPr lang="en-US" sz="1800">
                <a:solidFill>
                  <a:srgbClr val="232330"/>
                </a:solidFill>
                <a:effectLst/>
                <a:latin typeface="Segoe UI" panose="020B0502040204020203" pitchFamily="34" charset="0"/>
                <a:ea typeface="Segoe UI" panose="020B0502040204020203" pitchFamily="34" charset="0"/>
              </a:rPr>
              <a:t>Use reports and dashboards to identify content that may have been shared too broadly.</a:t>
            </a:r>
          </a:p>
          <a:p>
            <a:pPr marL="685800" lvl="1" indent="-228600" algn="l" rtl="0" fontAlgn="base">
              <a:buFont typeface="+mj-lt"/>
              <a:buAutoNum type="arabicPeriod"/>
            </a:pPr>
            <a:r>
              <a:rPr lang="en-US" sz="1800">
                <a:solidFill>
                  <a:srgbClr val="232330"/>
                </a:solidFill>
                <a:effectLst/>
                <a:latin typeface="Segoe UI" panose="020B0502040204020203" pitchFamily="34" charset="0"/>
                <a:ea typeface="Segoe UI" panose="020B0502040204020203" pitchFamily="34" charset="0"/>
              </a:rPr>
              <a:t>Fix excessive permissions using policy recommendations from the oversharing report.</a:t>
            </a:r>
          </a:p>
          <a:p>
            <a:pPr marL="685800" lvl="1" indent="-228600" algn="l" rtl="0" fontAlgn="base">
              <a:buFont typeface="+mj-lt"/>
              <a:buAutoNum type="arabicPeriod"/>
            </a:pPr>
            <a:r>
              <a:rPr lang="en-US" sz="1800">
                <a:solidFill>
                  <a:srgbClr val="232330"/>
                </a:solidFill>
                <a:effectLst/>
                <a:latin typeface="Segoe UI" panose="020B0502040204020203" pitchFamily="34" charset="0"/>
              </a:rPr>
              <a:t>Optionally, prevent Copilot from processing or referencing sensitive files.</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Protect against data loss and insider risks.</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Review how users interact with Microsoft 365 Copilot and get alerts if risky behavior occurs, such as unethical usage, copyright violations, or attempts to access a large volume of sensitive content.</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Protect sensitive files wherever they live or travel. Copilot responses and Copilot created files will inherit protections from the source file.</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effectLst/>
                <a:latin typeface="Times New Roman" panose="02020603050405020304" pitchFamily="18" charset="0"/>
                <a:ea typeface="Times New Roman" panose="02020603050405020304" pitchFamily="18" charset="0"/>
              </a:rPr>
              <a:t>Dynamically apply security policies based on risky actions</a:t>
            </a:r>
            <a:r>
              <a:rPr lang="en-US" sz="1800">
                <a:solidFill>
                  <a:srgbClr val="232330"/>
                </a:solidFill>
                <a:effectLst/>
                <a:latin typeface="Segoe UI" panose="020B0502040204020203" pitchFamily="34" charset="0"/>
                <a:ea typeface="Times New Roman" panose="02020603050405020304" pitchFamily="18" charset="0"/>
              </a:rPr>
              <a:t>. For example, if a user </a:t>
            </a:r>
            <a:r>
              <a:rPr lang="en-US" sz="1800">
                <a:solidFill>
                  <a:srgbClr val="232330"/>
                </a:solidFill>
                <a:effectLst/>
                <a:latin typeface="Segoe UI" panose="020B0502040204020203" pitchFamily="34" charset="0"/>
                <a:ea typeface="Segoe UI" panose="020B0502040204020203" pitchFamily="34" charset="0"/>
              </a:rPr>
              <a:t>performs a series of Copilot actions that indicate a high level of risk we can automatically add them to more strict security policy.</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Govern AI use to meet regulations and policies.</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Visibility into copilot interaction text and linked files, and audit log entries for these copilot interactions.</a:t>
            </a: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Copilot interactions are included in admin search results, such as investigations for compliance purposes, potential ethical violations, or for litigation or legal reasons.</a:t>
            </a:r>
            <a:endParaRPr lang="en-US" sz="1800">
              <a:effectLst/>
              <a:latin typeface="Times New Roman" panose="02020603050405020304" pitchFamily="18" charset="0"/>
              <a:ea typeface="Times New Roman" panose="02020603050405020304" pitchFamily="18" charset="0"/>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800">
                <a:solidFill>
                  <a:srgbClr val="232330"/>
                </a:solidFill>
                <a:effectLst/>
                <a:latin typeface="Segoe UI" panose="020B0502040204020203" pitchFamily="34" charset="0"/>
                <a:ea typeface="Segoe UI" panose="020B0502040204020203" pitchFamily="34" charset="0"/>
              </a:rPr>
              <a:t>Manage the lifecycle of Copilot prompts and responses alongside all of your Microsoft 365 data. You can also put Copilot prompts and responses on a legal hold.</a:t>
            </a:r>
            <a:endParaRPr lang="en-US" sz="1800">
              <a:effectLst/>
              <a:latin typeface="Times New Roman" panose="02020603050405020304" pitchFamily="18" charset="0"/>
              <a:ea typeface="Times New Roman" panose="02020603050405020304" pitchFamily="18" charset="0"/>
            </a:endParaRPr>
          </a:p>
          <a:p>
            <a:pPr algn="l" rtl="0" fontAlgn="base"/>
            <a:endParaRPr lang="en-US"/>
          </a:p>
        </p:txBody>
      </p:sp>
      <p:sp>
        <p:nvSpPr>
          <p:cNvPr id="4" name="Header Placeholder 3">
            <a:extLst>
              <a:ext uri="{FF2B5EF4-FFF2-40B4-BE49-F238E27FC236}">
                <a16:creationId xmlns:a16="http://schemas.microsoft.com/office/drawing/2014/main" id="{B0964552-E54B-ED22-59DC-5556EF954838}"/>
              </a:ext>
            </a:extLst>
          </p:cNvPr>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9F7D1CA-968C-6976-E922-B3987FF289A6}"/>
              </a:ext>
            </a:extLst>
          </p:cNvPr>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403B06-5CAF-6EC3-DDEB-7271FA8B197F}"/>
              </a:ext>
            </a:extLst>
          </p:cNvPr>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1/18/2026 6:43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4D6083-EAFB-EE9D-C78B-A50056DD9A85}"/>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483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Customers trust Microsoft 365 with their sensitive data because of the foundation of trust we have built through the commitments to protect customer and the controls we make available directly to customers. These same commitments and controls apply to prompts and responses in M365 Copilot and Copilot Chat.</a:t>
            </a:r>
          </a:p>
          <a:p>
            <a:endParaRPr lang="en-US"/>
          </a:p>
          <a:p>
            <a:r>
              <a:rPr lang="en-US"/>
              <a:t>When it comes to commitments, </a:t>
            </a:r>
          </a:p>
          <a:p>
            <a:pPr marL="228600" indent="-228600">
              <a:buAutoNum type="arabicPeriod"/>
            </a:pPr>
            <a:r>
              <a:rPr lang="en-US" b="1"/>
              <a:t>We secure your data at rest and in transit. </a:t>
            </a:r>
            <a:r>
              <a:rPr lang="en-US" b="0" i="0">
                <a:solidFill>
                  <a:srgbClr val="333333"/>
                </a:solidFill>
                <a:effectLst/>
                <a:latin typeface="Segoe UI" panose="020B0502040204020203" pitchFamily="34" charset="0"/>
              </a:rPr>
              <a:t>We help protect your data with </a:t>
            </a:r>
            <a:r>
              <a:rPr lang="en-US" b="0" i="0">
                <a:effectLst/>
                <a:latin typeface="Segoe UI" panose="020B0502040204020203" pitchFamily="34" charset="0"/>
                <a:hlinkClick r:id="rId3"/>
              </a:rPr>
              <a:t>encryption</a:t>
            </a:r>
            <a:r>
              <a:rPr lang="en-US" b="0" i="0">
                <a:solidFill>
                  <a:srgbClr val="333333"/>
                </a:solidFill>
                <a:effectLst/>
                <a:latin typeface="Segoe UI" panose="020B0502040204020203" pitchFamily="34" charset="0"/>
              </a:rPr>
              <a:t>, at rest and in transit, rigorous physical security controls, and data </a:t>
            </a:r>
            <a:r>
              <a:rPr lang="en-US" b="0" i="0">
                <a:effectLst/>
                <a:latin typeface="Segoe UI" panose="020B0502040204020203" pitchFamily="34" charset="0"/>
                <a:hlinkClick r:id="rId4"/>
              </a:rPr>
              <a:t>isolation</a:t>
            </a:r>
            <a:r>
              <a:rPr lang="en-US" b="0" i="0">
                <a:solidFill>
                  <a:srgbClr val="333333"/>
                </a:solidFill>
                <a:effectLst/>
                <a:latin typeface="Segoe UI" panose="020B0502040204020203" pitchFamily="34" charset="0"/>
              </a:rPr>
              <a:t> between tenants.  </a:t>
            </a:r>
          </a:p>
          <a:p>
            <a:pPr marL="228600" indent="-228600">
              <a:buAutoNum type="arabicPeriod"/>
            </a:pPr>
            <a:r>
              <a:rPr lang="en-US" b="1" i="0">
                <a:solidFill>
                  <a:srgbClr val="000000"/>
                </a:solidFill>
                <a:effectLst/>
                <a:latin typeface="Segoe UI" panose="020B0502040204020203" pitchFamily="34" charset="0"/>
              </a:rPr>
              <a:t>You control your data. </a:t>
            </a:r>
            <a:r>
              <a:rPr lang="en-US" b="0" i="0">
                <a:solidFill>
                  <a:srgbClr val="000000"/>
                </a:solidFill>
                <a:effectLst/>
                <a:latin typeface="Segoe UI" panose="020B0502040204020203" pitchFamily="34" charset="0"/>
              </a:rPr>
              <a:t>Our time-tested approach to data privacy is grounded in our commitment to give you control over the data you put in the cloud. In other words, </a:t>
            </a:r>
            <a:r>
              <a:rPr lang="en-US" b="1" i="0">
                <a:solidFill>
                  <a:srgbClr val="000000"/>
                </a:solidFill>
                <a:effectLst/>
                <a:latin typeface="Segoe UI" panose="020B0502040204020203" pitchFamily="34" charset="0"/>
              </a:rPr>
              <a:t>you control your data</a:t>
            </a:r>
            <a:r>
              <a:rPr lang="en-US" b="0" i="0">
                <a:solidFill>
                  <a:srgbClr val="000000"/>
                </a:solidFill>
                <a:effectLst/>
                <a:latin typeface="Segoe UI" panose="020B0502040204020203" pitchFamily="34" charset="0"/>
              </a:rPr>
              <a:t>. Microsoft guarantees this with the contractual commitments we make to you. </a:t>
            </a:r>
          </a:p>
          <a:p>
            <a:pPr marL="228600" indent="-228600">
              <a:buAutoNum type="arabicPeriod"/>
            </a:pPr>
            <a:r>
              <a:rPr lang="en-US" b="1" i="0">
                <a:solidFill>
                  <a:srgbClr val="000000"/>
                </a:solidFill>
                <a:effectLst/>
                <a:latin typeface="Segoe UI" panose="020B0502040204020203" pitchFamily="34" charset="0"/>
              </a:rPr>
              <a:t>Your data is not used to train or enrich foundation models. </a:t>
            </a:r>
            <a:r>
              <a:rPr lang="en-US" b="0" i="0">
                <a:solidFill>
                  <a:srgbClr val="000000"/>
                </a:solidFill>
                <a:effectLst/>
                <a:latin typeface="Segoe UI" panose="020B0502040204020203" pitchFamily="34" charset="0"/>
              </a:rPr>
              <a:t>Prompts, responses, and web search queries in Copilot aren’t used to train foundation models. </a:t>
            </a:r>
            <a:endParaRPr lang="en-US" b="1" i="0">
              <a:solidFill>
                <a:srgbClr val="000000"/>
              </a:solidFill>
              <a:effectLst/>
              <a:latin typeface="Segoe UI" panose="020B0502040204020203" pitchFamily="34" charset="0"/>
            </a:endParaRPr>
          </a:p>
          <a:p>
            <a:pPr marL="228600" indent="-228600">
              <a:buAutoNum type="arabicPeriod"/>
            </a:pPr>
            <a:r>
              <a:rPr lang="en-US" b="1"/>
              <a:t>You’re protected against AI security and copyright risks. </a:t>
            </a:r>
            <a:r>
              <a:rPr lang="en-US" b="0" i="0">
                <a:solidFill>
                  <a:srgbClr val="161616"/>
                </a:solidFill>
                <a:effectLst/>
                <a:latin typeface="Segoe UI" panose="020B0502040204020203" pitchFamily="34" charset="0"/>
              </a:rPr>
              <a:t>We help safeguard against AI-focused risks such as </a:t>
            </a:r>
            <a:r>
              <a:rPr lang="en-US" b="0" i="0" u="none" strike="noStrike">
                <a:effectLst/>
                <a:latin typeface="Segoe UI" panose="020B0502040204020203" pitchFamily="34" charset="0"/>
                <a:hlinkClick r:id="rId5"/>
              </a:rPr>
              <a:t>harmful content</a:t>
            </a:r>
            <a:r>
              <a:rPr lang="en-US" b="0" i="0">
                <a:solidFill>
                  <a:srgbClr val="161616"/>
                </a:solidFill>
                <a:effectLst/>
                <a:latin typeface="Segoe UI" panose="020B0502040204020203" pitchFamily="34" charset="0"/>
              </a:rPr>
              <a:t> and </a:t>
            </a:r>
            <a:r>
              <a:rPr lang="en-US" b="0" i="0" u="none" strike="noStrike">
                <a:effectLst/>
                <a:latin typeface="Segoe UI" panose="020B0502040204020203" pitchFamily="34" charset="0"/>
                <a:hlinkClick r:id="rId6"/>
              </a:rPr>
              <a:t>prompt injections</a:t>
            </a:r>
            <a:r>
              <a:rPr lang="en-US" b="0" i="0">
                <a:solidFill>
                  <a:srgbClr val="161616"/>
                </a:solidFill>
                <a:effectLst/>
                <a:latin typeface="Segoe UI" panose="020B0502040204020203" pitchFamily="34" charset="0"/>
              </a:rPr>
              <a:t>. For content copyright concerns, we provide </a:t>
            </a:r>
            <a:r>
              <a:rPr lang="en-US" b="0" i="0" u="none" strike="noStrike">
                <a:effectLst/>
                <a:latin typeface="Segoe UI" panose="020B0502040204020203" pitchFamily="34" charset="0"/>
                <a:hlinkClick r:id="rId7"/>
              </a:rPr>
              <a:t>protected material detection</a:t>
            </a:r>
            <a:r>
              <a:rPr lang="en-US" b="0" i="0">
                <a:solidFill>
                  <a:srgbClr val="161616"/>
                </a:solidFill>
                <a:effectLst/>
                <a:latin typeface="Segoe UI" panose="020B0502040204020203" pitchFamily="34" charset="0"/>
              </a:rPr>
              <a:t> and our </a:t>
            </a:r>
            <a:r>
              <a:rPr lang="en-US" b="0" i="0" u="none" strike="noStrike">
                <a:effectLst/>
                <a:latin typeface="Segoe UI" panose="020B0502040204020203" pitchFamily="34" charset="0"/>
                <a:hlinkClick r:id="rId8"/>
              </a:rPr>
              <a:t>Customer Copyright Commitment</a:t>
            </a:r>
            <a:r>
              <a:rPr lang="en-US" b="0" i="0">
                <a:solidFill>
                  <a:srgbClr val="161616"/>
                </a:solidFill>
                <a:effectLst/>
                <a:latin typeface="Segoe UI" panose="020B0502040204020203" pitchFamily="34" charset="0"/>
              </a:rPr>
              <a:t>.</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453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Let’s kick things off by talking about enterprise data protection and what it really means. </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A few years back, this feature wasn’t available, and it was one of the most requested additions. When enterprise data protection finally rolled out for unlicensed users, it was a big deal—people had been waiting for it.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9400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a:latin typeface="Segoe Sans Text"/>
                <a:cs typeface="Segoe Sans Text"/>
              </a:rPr>
              <a:t>EDP refers to controls and commitments, under the Data Protection Addendum (DPA) and Product Terms, that apply to customer data for users of Microsoft 365 Copilot </a:t>
            </a:r>
            <a:r>
              <a:rPr kumimoji="0" lang="en-US" sz="1800" b="0" i="0" u="none" strike="noStrike" kern="1200" cap="none" spc="0" normalizeH="0" baseline="0" noProof="0">
                <a:ln>
                  <a:noFill/>
                </a:ln>
                <a:solidFill>
                  <a:prstClr val="black"/>
                </a:solidFill>
                <a:effectLst/>
                <a:uLnTx/>
                <a:uFillTx/>
                <a:latin typeface="Segoe Sans Text"/>
                <a:ea typeface="+mn-ea"/>
                <a:cs typeface="Segoe Sans Text"/>
              </a:rPr>
              <a:t>and </a:t>
            </a:r>
            <a:r>
              <a:rPr kumimoji="0" lang="en-US" sz="1800" b="0" i="0" u="none" strike="noStrike" kern="1200" cap="none" spc="0" normalizeH="0" baseline="0" noProof="0">
                <a:ln>
                  <a:noFill/>
                </a:ln>
                <a:solidFill>
                  <a:prstClr val="black"/>
                </a:solidFill>
                <a:effectLst/>
                <a:highlight>
                  <a:srgbClr val="FFFF00"/>
                </a:highlight>
                <a:uLnTx/>
                <a:uFillTx/>
                <a:latin typeface="Segoe Sans Text"/>
                <a:ea typeface="+mn-ea"/>
                <a:cs typeface="Segoe Sans Text"/>
              </a:rPr>
              <a:t>Microsoft 365 Copilot Chat</a:t>
            </a:r>
            <a:r>
              <a:rPr kumimoji="0" lang="en-US" sz="1800" b="0" i="0" u="none" strike="noStrike" kern="1200" cap="none" spc="0" normalizeH="0" baseline="0" noProof="0">
                <a:ln>
                  <a:noFill/>
                </a:ln>
                <a:solidFill>
                  <a:prstClr val="black"/>
                </a:solidFill>
                <a:effectLst/>
                <a:uLnTx/>
                <a:uFillTx/>
                <a:latin typeface="Segoe Sans Text"/>
                <a:ea typeface="+mn-ea"/>
                <a:cs typeface="Segoe Sans Text"/>
              </a:rPr>
              <a:t>.  </a:t>
            </a:r>
            <a:endParaRPr lang="en-US" sz="1800">
              <a:latin typeface="Segoe Sans Text"/>
              <a:cs typeface="Segoe Sans Text"/>
            </a:endParaRPr>
          </a:p>
          <a:p>
            <a:pPr>
              <a:lnSpc>
                <a:spcPct val="114000"/>
              </a:lnSpc>
            </a:pPr>
            <a:endParaRPr lang="en-US" sz="1800">
              <a:latin typeface="Segoe Sans Text"/>
              <a:cs typeface="Segoe Sans Text"/>
            </a:endParaRPr>
          </a:p>
          <a:p>
            <a:pPr>
              <a:lnSpc>
                <a:spcPct val="114000"/>
              </a:lnSpc>
            </a:pPr>
            <a:r>
              <a:rPr lang="en-US" sz="1800">
                <a:latin typeface="Segoe Sans Text"/>
                <a:cs typeface="Segoe Sans Text"/>
              </a:rPr>
              <a:t>The use of the term EDP is not meant to limit the benefits offered under the DPA and Product Terms.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834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Enterprise data protection means your data is secure—there’s encryption both at rest and in transit, plus strong physical security controls. Your data stays private; it’s only used as instructed. Copilot respects your organization’s access controls, permissions, sensitivity labels, retention policies, and audit logs. </a:t>
            </a:r>
          </a:p>
          <a:p>
            <a:r>
              <a:rPr lang="en-US" sz="882" kern="1200">
                <a:solidFill>
                  <a:schemeClr val="tx1"/>
                </a:solidFill>
                <a:effectLst/>
                <a:latin typeface="Segoe Sans Display" pitchFamily="2" charset="0"/>
                <a:ea typeface="+mn-ea"/>
                <a:cs typeface="+mn-cs"/>
              </a:rPr>
              <a:t> </a:t>
            </a:r>
          </a:p>
          <a:p>
            <a:r>
              <a:rPr lang="en-US" sz="882" kern="1200">
                <a:solidFill>
                  <a:schemeClr val="tx1"/>
                </a:solidFill>
                <a:effectLst/>
                <a:latin typeface="Segoe Sans Display" pitchFamily="2" charset="0"/>
                <a:ea typeface="+mn-ea"/>
                <a:cs typeface="+mn-cs"/>
              </a:rPr>
              <a:t>You’re also protected against AI security and copyright risks, and your data isn’t used to train AI models. For example, when you prompt Copilot, only what’s needed is used—your data isn’t just floating around.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1/18/2026 6:43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182243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00049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6439073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37511485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210969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42632400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4411271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   you!</a:t>
            </a:r>
          </a:p>
        </p:txBody>
      </p:sp>
    </p:spTree>
    <p:extLst>
      <p:ext uri="{BB962C8B-B14F-4D97-AF65-F5344CB8AC3E}">
        <p14:creationId xmlns:p14="http://schemas.microsoft.com/office/powerpoint/2010/main" val="35216225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4470420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41755015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68907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4938209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4745487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4927395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9265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39155992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32528275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257043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9"/>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01642766"/>
      </p:ext>
    </p:extLst>
  </p:cSld>
  <p:clrMap bg1="lt1" tx1="dk1" bg2="lt2" tx2="dk2" accent1="accent1" accent2="accent2" accent3="accent3" accent4="accent4" accent5="accent5" accent6="accent6" hlink="hlink" folHlink="folHlink"/>
  <p:sldLayoutIdLst>
    <p:sldLayoutId id="2147486001" r:id="rId1"/>
    <p:sldLayoutId id="2147486002" r:id="rId2"/>
    <p:sldLayoutId id="2147486003" r:id="rId3"/>
    <p:sldLayoutId id="2147486004" r:id="rId4"/>
    <p:sldLayoutId id="2147486005" r:id="rId5"/>
    <p:sldLayoutId id="2147486006" r:id="rId6"/>
    <p:sldLayoutId id="2147486007" r:id="rId7"/>
    <p:sldLayoutId id="2147486008" r:id="rId8"/>
    <p:sldLayoutId id="2147486009" r:id="rId9"/>
    <p:sldLayoutId id="2147486010" r:id="rId10"/>
    <p:sldLayoutId id="2147486011" r:id="rId11"/>
    <p:sldLayoutId id="2147486012" r:id="rId12"/>
    <p:sldLayoutId id="2147486013" r:id="rId13"/>
    <p:sldLayoutId id="2147486014" r:id="rId14"/>
    <p:sldLayoutId id="2147486015" r:id="rId15"/>
    <p:sldLayoutId id="2147486016" r:id="rId16"/>
    <p:sldLayoutId id="2147486017"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microsoft.com/licensing/docs/view/Microsoft-Products-and-Services-Data-Protection-Addendum-DPA" TargetMode="External"/><Relationship Id="rId13" Type="http://schemas.openxmlformats.org/officeDocument/2006/relationships/hyperlink" Target="https://learn.microsoft.com/en-us/purview/audit-search?tabs=microsoft-purview-portal" TargetMode="External"/><Relationship Id="rId3" Type="http://schemas.openxmlformats.org/officeDocument/2006/relationships/hyperlink" Target="https://learn.microsoft.com/en-us/microsoft-365/compliance/office-365-encryption-in-the-microsoft-cloud-overview" TargetMode="External"/><Relationship Id="rId7" Type="http://schemas.openxmlformats.org/officeDocument/2006/relationships/hyperlink" Target="https://learn.microsoft.com/en-us/compliance/regulatory/offering-ISO-27018?view=o365-worldwide" TargetMode="External"/><Relationship Id="rId12" Type="http://schemas.openxmlformats.org/officeDocument/2006/relationships/hyperlink" Target="https://learn.microsoft.com/en-us/purview/retention-policies-copilot" TargetMode="External"/><Relationship Id="rId17" Type="http://schemas.openxmlformats.org/officeDocument/2006/relationships/hyperlink" Target="https://blogs.microsoft.com/on-the-issues/2023/09/07/copilot-copyright-commitment-ai-legal-concerns/" TargetMode="External"/><Relationship Id="rId2" Type="http://schemas.openxmlformats.org/officeDocument/2006/relationships/notesSlide" Target="../notesSlides/notesSlide9.xml"/><Relationship Id="rId16" Type="http://schemas.openxmlformats.org/officeDocument/2006/relationships/hyperlink" Target="https://learn.microsoft.com/en-us/copilot/microsoft-365/microsoft-365-copilot-privacy#does-copilot-provide-protected-material-detection" TargetMode="External"/><Relationship Id="rId1" Type="http://schemas.openxmlformats.org/officeDocument/2006/relationships/slideLayout" Target="../slideLayouts/slideLayout7.xml"/><Relationship Id="rId6" Type="http://schemas.openxmlformats.org/officeDocument/2006/relationships/hyperlink" Target="https://learn.microsoft.com/en-us/compliance/regulatory/gdpr" TargetMode="External"/><Relationship Id="rId11" Type="http://schemas.openxmlformats.org/officeDocument/2006/relationships/hyperlink" Target="https://learn.microsoft.com/en-us/purview/sensitivity-labels#sensitivity-labels-and-microsoft-copilot-for-microsoft-365" TargetMode="External"/><Relationship Id="rId5" Type="http://schemas.openxmlformats.org/officeDocument/2006/relationships/hyperlink" Target="https://www.microsoft.com/en-us/trust-center/privacy" TargetMode="External"/><Relationship Id="rId15" Type="http://schemas.openxmlformats.org/officeDocument/2006/relationships/hyperlink" Target="https://learn.microsoft.com/en-us/copilot/microsoft-365/microsoft-365-copilot-privacy#does-copilot-block-prompt-injections-jailbreak-attacks" TargetMode="External"/><Relationship Id="rId10" Type="http://schemas.openxmlformats.org/officeDocument/2006/relationships/hyperlink" Target="https://learn.microsoft.com/en-us/copilot/microsoft-365/microsoft-365-copilot-privacy#how-does-microsoft-copilot-for-microsoft-365-use-your-proprietary-organizational-data" TargetMode="External"/><Relationship Id="rId4" Type="http://schemas.openxmlformats.org/officeDocument/2006/relationships/hyperlink" Target="https://learn.microsoft.com/en-us/compliance/assurance/assurance-microsoft-365-isolation-controls" TargetMode="External"/><Relationship Id="rId9" Type="http://schemas.openxmlformats.org/officeDocument/2006/relationships/hyperlink" Target="https://learn.microsoft.com/en-us/copilot/microsoft-365/microsoft-365-copilot-privacy#how-does-microsoft-copilot-for-microsoft-365-protect-organizational-data" TargetMode="External"/><Relationship Id="rId14" Type="http://schemas.openxmlformats.org/officeDocument/2006/relationships/hyperlink" Target="https://learn.microsoft.com/en-us/copilot/microsoft-365/microsoft-365-copilot-privacy#how-does-copilot-block-harmful-conten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microsoft.com/office/2017/04/relationships/track" Target="../media/track1.vtt"/><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microsoft.com/office/2017/04/relationships/track" Target="../media/track1.vtt"/><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microsoft.com/office/2017/04/relationships/track" Target="../media/track1.vtt"/><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microsoft.com/office/2017/04/relationships/track" Target="../media/track1.vtt"/><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microsoft.com/en-us/copilot/manage#microsoft-365--chat-eligibil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learn.microsoft.com/en-us/copilot/manage#network-requiremen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learn.microsoft.com/en-us/copilot/manage" TargetMode="Externa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learn.microsoft.com/en-us/copilot/microsoft-365/pin-copilot" TargetMode="External"/><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learn.microsoft.com/en-us/copilot/microsoft-365/pin-copilot-chat-navbar#pin-at-a-group-or-user-level" TargetMode="Externa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learn.microsoft.com/en-us/copilot/microsoft-365/manage-public-web-access#controls-available-to-manage-web-search" TargetMode="Externa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https://learn.microsoft.com/en-us/deployedge/microsoft-edge-management-servi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learn.microsoft.com/en-us/deployedge/microsoft-edge-policies#copilotpagecontext" TargetMode="External"/><Relationship Id="rId5" Type="http://schemas.openxmlformats.org/officeDocument/2006/relationships/hyperlink" Target="https://learn.microsoft.com/en-us/deployedge/microsoft-edge-policies#edgeentracopilotpagecontext" TargetMode="External"/><Relationship Id="rId4" Type="http://schemas.openxmlformats.org/officeDocument/2006/relationships/hyperlink" Target="https://learn.microsoft.com/en-us/deployedge/microsoft-edge-browser-policies/microsoft365copilotchaticonenabl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purview/retention-policies-copilo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s://learn.microsoft.com/en-us/purview/create-retention-policies?tabs=teams-retention#separate-an-existing-teams-chats-and-copilot-interactions-polic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rn.microsoft.com/en-us/purview/sensitivity-labels#sensitivity-labels-for-microsoft-365-copilot-and-microsoft-365-copilot-chat"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learn.microsoft.com/en-us/purview/audit-copilo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learn.microsoft.com/en-us/purview/ediscovery-search-and-delete-copilot-data"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learn.microsoft.com/en-us/purview/communication-compliance-copilot?tabs=purview-porta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copilot-usage?view=o365-worldwide"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s://learn.microsoft.com/en-us/copilot/manage#-chat-usage-report" TargetMode="External"/><Relationship Id="rId13" Type="http://schemas.openxmlformats.org/officeDocument/2006/relationships/hyperlink" Target="https://learn.microsoft.com/en-us/copilot/manage#managing--chat-in-the-microsoft-365--app-and-outlook" TargetMode="External"/><Relationship Id="rId3" Type="http://schemas.openxmlformats.org/officeDocument/2006/relationships/image" Target="../media/image72.png"/><Relationship Id="rId7" Type="http://schemas.openxmlformats.org/officeDocument/2006/relationships/hyperlink" Target="https://learn.microsoft.com/en-us/copilot/manage#network-requirements" TargetMode="External"/><Relationship Id="rId12" Type="http://schemas.openxmlformats.org/officeDocument/2006/relationships/hyperlink" Target="https://learn.microsoft.com/en-us/copilot/manage#managing--chat-in-the-microsoft-365--mobile-app" TargetMode="External"/><Relationship Id="rId17" Type="http://schemas.openxmlformats.org/officeDocument/2006/relationships/hyperlink" Target="https://learn.microsoft.com/en-us/copilot/manage" TargetMode="External"/><Relationship Id="rId2" Type="http://schemas.openxmlformats.org/officeDocument/2006/relationships/notesSlide" Target="../notesSlides/notesSlide38.xml"/><Relationship Id="rId16" Type="http://schemas.openxmlformats.org/officeDocument/2006/relationships/hyperlink" Target="https://learn.microsoft.com/en-us/copilot/manage#add-recommended-security-protections-for--chat" TargetMode="External"/><Relationship Id="rId1" Type="http://schemas.openxmlformats.org/officeDocument/2006/relationships/slideLayout" Target="../slideLayouts/slideLayout7.xml"/><Relationship Id="rId6" Type="http://schemas.openxmlformats.org/officeDocument/2006/relationships/hyperlink" Target="https://learn.microsoft.com/en-us/copilot/manage#managing-web-search-queries-in--chat" TargetMode="External"/><Relationship Id="rId11" Type="http://schemas.openxmlformats.org/officeDocument/2006/relationships/hyperlink" Target="https://learn.microsoft.com/en-us/copilot/manage#mapping-the--key" TargetMode="External"/><Relationship Id="rId5" Type="http://schemas.openxmlformats.org/officeDocument/2006/relationships/hyperlink" Target="https://learn.microsoft.com/en-us/copilot/manage#how-to-pin--chat-in-the-microsoft-365--app-microsoft-teams-and-outlook" TargetMode="External"/><Relationship Id="rId15" Type="http://schemas.openxmlformats.org/officeDocument/2006/relationships/hyperlink" Target="https://learn.microsoft.com/en-us/copilot/manage#removing-access-to--chat" TargetMode="External"/><Relationship Id="rId10" Type="http://schemas.openxmlformats.org/officeDocument/2006/relationships/hyperlink" Target="https://learn.microsoft.com/en-us/copilot/manage#manage--chat-in-edge" TargetMode="External"/><Relationship Id="rId4" Type="http://schemas.openxmlformats.org/officeDocument/2006/relationships/hyperlink" Target="https://learn.microsoft.com/en-us/copilot/manage#microsoft-365--chat-eligibility" TargetMode="External"/><Relationship Id="rId9" Type="http://schemas.openxmlformats.org/officeDocument/2006/relationships/hyperlink" Target="https://learn.microsoft.com/en-us/copilot/manage#how-to-ensure-users-access--chat" TargetMode="External"/><Relationship Id="rId14" Type="http://schemas.openxmlformats.org/officeDocument/2006/relationships/hyperlink" Target="https://learn.microsoft.com/en-us/copilot/manage#managing--chat-in-tea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m365copilot.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aka.ms/CustomerHubSessions" TargetMode="External"/><Relationship Id="rId5" Type="http://schemas.openxmlformats.org/officeDocument/2006/relationships/image" Target="../media/image73.png"/><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learn.microsoft.com/en-us/copilot/microsoft-365/microsoft-365-copilot-e3-guide?tabs=aihub"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learn.microsoft.com/en-us/security/zero-trust/copilots/zero-trust-microsoft-365-copilot" TargetMode="External"/><Relationship Id="rId5" Type="http://schemas.openxmlformats.org/officeDocument/2006/relationships/hyperlink" Target="https://aka.ms/copilot/UserEngagementTools" TargetMode="External"/><Relationship Id="rId4" Type="http://schemas.openxmlformats.org/officeDocument/2006/relationships/hyperlink" Target="https://aka.ms/copilot/chatagentstarterk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hyperlink" Target="https://blogs.microsoft.com/on-the-issues/2023/09/07/copilot-copyright-commitment-ai-legal-concern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learn.microsoft.com/en-us/compliance/regulatory/gdpr" TargetMode="External"/><Relationship Id="rId13" Type="http://schemas.openxmlformats.org/officeDocument/2006/relationships/hyperlink" Target="https://learn.microsoft.com/en-us/purview/retention-policies-copilot" TargetMode="External"/><Relationship Id="rId18" Type="http://schemas.openxmlformats.org/officeDocument/2006/relationships/hyperlink" Target="https://blogs.microsoft.com/on-the-issues/2023/09/07/copilot-copyright-commitment-ai-legal-concerns/" TargetMode="External"/><Relationship Id="rId3" Type="http://schemas.openxmlformats.org/officeDocument/2006/relationships/hyperlink" Target="https://www.microsoft.com/licensing/docs/view/Microsoft-Products-and-Services-Data-Protection-Addendum-DPA" TargetMode="External"/><Relationship Id="rId7" Type="http://schemas.openxmlformats.org/officeDocument/2006/relationships/hyperlink" Target="https://www.microsoft.com/en-us/trust-center/privacy" TargetMode="External"/><Relationship Id="rId12" Type="http://schemas.openxmlformats.org/officeDocument/2006/relationships/hyperlink" Target="https://learn.microsoft.com/en-us/purview/sensitivity-labels#sensitivity-labels-and-microsoft-copilot-for-microsoft-365" TargetMode="External"/><Relationship Id="rId17" Type="http://schemas.openxmlformats.org/officeDocument/2006/relationships/hyperlink" Target="https://learn.microsoft.com/en-us/copilot/microsoft-365/microsoft-365-copilot-privacy#does-copilot-provide-protected-material-detection" TargetMode="External"/><Relationship Id="rId2" Type="http://schemas.openxmlformats.org/officeDocument/2006/relationships/notesSlide" Target="../notesSlides/notesSlide8.xml"/><Relationship Id="rId16" Type="http://schemas.openxmlformats.org/officeDocument/2006/relationships/hyperlink" Target="https://learn.microsoft.com/en-us/copilot/microsoft-365/microsoft-365-copilot-privacy#does-copilot-block-prompt-injections-jailbreak-attacks" TargetMode="External"/><Relationship Id="rId1" Type="http://schemas.openxmlformats.org/officeDocument/2006/relationships/slideLayout" Target="../slideLayouts/slideLayout7.xml"/><Relationship Id="rId6" Type="http://schemas.openxmlformats.org/officeDocument/2006/relationships/hyperlink" Target="https://learn.microsoft.com/en-us/compliance/assurance/assurance-microsoft-365-isolation-controls" TargetMode="External"/><Relationship Id="rId11" Type="http://schemas.openxmlformats.org/officeDocument/2006/relationships/hyperlink" Target="https://learn.microsoft.com/en-us/copilot/microsoft-365/microsoft-365-copilot-privacy#how-does-microsoft-copilot-for-microsoft-365-use-your-proprietary-organizational-data" TargetMode="External"/><Relationship Id="rId5" Type="http://schemas.openxmlformats.org/officeDocument/2006/relationships/hyperlink" Target="https://learn.microsoft.com/en-us/microsoft-365/compliance/office-365-encryption-in-the-microsoft-cloud-overview" TargetMode="External"/><Relationship Id="rId15" Type="http://schemas.openxmlformats.org/officeDocument/2006/relationships/hyperlink" Target="https://learn.microsoft.com/en-us/copilot/microsoft-365/microsoft-365-copilot-privacy#how-does-copilot-block-harmful-content" TargetMode="External"/><Relationship Id="rId10" Type="http://schemas.openxmlformats.org/officeDocument/2006/relationships/hyperlink" Target="https://learn.microsoft.com/en-us/copilot/microsoft-365/microsoft-365-copilot-privacy#how-does-microsoft-copilot-for-microsoft-365-protect-organizational-data" TargetMode="External"/><Relationship Id="rId4" Type="http://schemas.openxmlformats.org/officeDocument/2006/relationships/hyperlink" Target="https://www.microsoft.com/licensing/terms/product/PrivacyandSecurityTerms/all" TargetMode="External"/><Relationship Id="rId9" Type="http://schemas.openxmlformats.org/officeDocument/2006/relationships/hyperlink" Target="https://learn.microsoft.com/en-us/compliance/regulatory/offering-ISO-27018?view=o365-worldwide" TargetMode="External"/><Relationship Id="rId14" Type="http://schemas.openxmlformats.org/officeDocument/2006/relationships/hyperlink" Target="https://learn.microsoft.com/en-us/purview/audit-search?tabs=microsoft-purview-port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973473" cy="2585323"/>
          </a:xfrm>
        </p:spPr>
        <p:txBody>
          <a:bodyPr/>
          <a:lstStyle/>
          <a:p>
            <a:r>
              <a:rPr lang="en-US">
                <a:ea typeface="+mj-ea"/>
                <a:cs typeface="+mj-cs"/>
              </a:rPr>
              <a:t>Copilot Chat Administration</a:t>
            </a:r>
            <a:br>
              <a:rPr lang="en-US">
                <a:ea typeface="+mj-ea"/>
                <a:cs typeface="+mj-cs"/>
              </a:rPr>
            </a:br>
            <a:endParaRPr lang="en-US">
              <a:ea typeface="+mj-ea"/>
              <a:cs typeface="+mj-cs"/>
            </a:endParaRPr>
          </a:p>
        </p:txBody>
      </p:sp>
      <p:sp>
        <p:nvSpPr>
          <p:cNvPr id="2" name="Text Placeholder 1">
            <a:extLst>
              <a:ext uri="{FF2B5EF4-FFF2-40B4-BE49-F238E27FC236}">
                <a16:creationId xmlns:a16="http://schemas.microsoft.com/office/drawing/2014/main" id="{8A220A90-B5BD-66D6-F862-3B5579798200}"/>
              </a:ext>
            </a:extLst>
          </p:cNvPr>
          <p:cNvSpPr>
            <a:spLocks noGrp="1"/>
          </p:cNvSpPr>
          <p:nvPr>
            <p:ph type="body" sz="quarter" idx="10"/>
          </p:nvPr>
        </p:nvSpPr>
        <p:spPr>
          <a:xfrm>
            <a:off x="591450" y="4606146"/>
            <a:ext cx="6805629" cy="587375"/>
          </a:xfrm>
        </p:spPr>
        <p:txBody>
          <a:bodyPr/>
          <a:lstStyle/>
          <a:p>
            <a:pPr lvl="0"/>
            <a:r>
              <a:rPr lang="en-US">
                <a:cs typeface="+mn-cs"/>
              </a:rPr>
              <a:t>What every Administrator should know</a:t>
            </a: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D1A3-4921-8BE7-C2D8-E58F52D99938}"/>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F5348C93-55FA-7797-3C38-EE51E391989E}"/>
              </a:ext>
              <a:ext uri="{C183D7F6-B498-43B3-948B-1728B52AA6E4}">
                <adec:decorative xmlns:adec="http://schemas.microsoft.com/office/drawing/2017/decorative" val="1"/>
              </a:ext>
            </a:extLst>
          </p:cNvPr>
          <p:cNvSpPr/>
          <p:nvPr/>
        </p:nvSpPr>
        <p:spPr bwMode="auto">
          <a:xfrm>
            <a:off x="588963" y="2027797"/>
            <a:ext cx="7142074" cy="4188853"/>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43" name="Group 42">
            <a:extLst>
              <a:ext uri="{FF2B5EF4-FFF2-40B4-BE49-F238E27FC236}">
                <a16:creationId xmlns:a16="http://schemas.microsoft.com/office/drawing/2014/main" id="{988550B2-F511-306F-AC49-76DB7F488E97}"/>
              </a:ext>
              <a:ext uri="{C183D7F6-B498-43B3-948B-1728B52AA6E4}">
                <adec:decorative xmlns:adec="http://schemas.microsoft.com/office/drawing/2017/decorative" val="1"/>
              </a:ext>
            </a:extLst>
          </p:cNvPr>
          <p:cNvGrpSpPr/>
          <p:nvPr/>
        </p:nvGrpSpPr>
        <p:grpSpPr>
          <a:xfrm>
            <a:off x="754461" y="5509645"/>
            <a:ext cx="6811078" cy="608298"/>
            <a:chOff x="764527" y="5575610"/>
            <a:chExt cx="6714015" cy="608298"/>
          </a:xfrm>
        </p:grpSpPr>
        <p:sp>
          <p:nvSpPr>
            <p:cNvPr id="38" name="Rectangle: Rounded Corners 37">
              <a:extLst>
                <a:ext uri="{FF2B5EF4-FFF2-40B4-BE49-F238E27FC236}">
                  <a16:creationId xmlns:a16="http://schemas.microsoft.com/office/drawing/2014/main" id="{90A452F9-B5AD-012A-A88B-88DE2C569ECE}"/>
                </a:ext>
                <a:ext uri="{C183D7F6-B498-43B3-948B-1728B52AA6E4}">
                  <adec:decorative xmlns:adec="http://schemas.microsoft.com/office/drawing/2017/decorative" val="1"/>
                </a:ext>
              </a:extLst>
            </p:cNvPr>
            <p:cNvSpPr/>
            <p:nvPr/>
          </p:nvSpPr>
          <p:spPr bwMode="auto">
            <a:xfrm rot="16200000">
              <a:off x="3817386" y="2522751"/>
              <a:ext cx="608298" cy="671401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cs typeface="Segoe Sans Display"/>
              </a:endParaRPr>
            </a:p>
          </p:txBody>
        </p:sp>
        <p:sp>
          <p:nvSpPr>
            <p:cNvPr id="39" name="Rectangle: Rounded Corners 38">
              <a:extLst>
                <a:ext uri="{FF2B5EF4-FFF2-40B4-BE49-F238E27FC236}">
                  <a16:creationId xmlns:a16="http://schemas.microsoft.com/office/drawing/2014/main" id="{C95E1F6A-FCF5-F0E6-1FBD-664C2F472199}"/>
                </a:ext>
                <a:ext uri="{C183D7F6-B498-43B3-948B-1728B52AA6E4}">
                  <adec:decorative xmlns:adec="http://schemas.microsoft.com/office/drawing/2017/decorative" val="1"/>
                </a:ext>
              </a:extLst>
            </p:cNvPr>
            <p:cNvSpPr/>
            <p:nvPr/>
          </p:nvSpPr>
          <p:spPr bwMode="auto">
            <a:xfrm rot="16200000">
              <a:off x="3901924" y="2613068"/>
              <a:ext cx="439222" cy="6533380"/>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cs typeface="Segoe UI" pitchFamily="34" charset="0"/>
              </a:endParaRPr>
            </a:p>
          </p:txBody>
        </p:sp>
      </p:grpSp>
      <p:sp>
        <p:nvSpPr>
          <p:cNvPr id="44" name="Rectangle: Rounded Corners 43">
            <a:extLst>
              <a:ext uri="{FF2B5EF4-FFF2-40B4-BE49-F238E27FC236}">
                <a16:creationId xmlns:a16="http://schemas.microsoft.com/office/drawing/2014/main" id="{45FF9E7B-7D8B-6812-C9F3-39A992E9B519}"/>
              </a:ext>
              <a:ext uri="{C183D7F6-B498-43B3-948B-1728B52AA6E4}">
                <adec:decorative xmlns:adec="http://schemas.microsoft.com/office/drawing/2017/decorative" val="1"/>
              </a:ext>
            </a:extLst>
          </p:cNvPr>
          <p:cNvSpPr/>
          <p:nvPr/>
        </p:nvSpPr>
        <p:spPr bwMode="auto">
          <a:xfrm>
            <a:off x="9245600" y="2027797"/>
            <a:ext cx="2374899" cy="4188850"/>
          </a:xfrm>
          <a:prstGeom prst="roundRect">
            <a:avLst>
              <a:gd name="adj" fmla="val 481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cxnSp>
        <p:nvCxnSpPr>
          <p:cNvPr id="15" name="Straight Arrow Connector 14">
            <a:extLst>
              <a:ext uri="{FF2B5EF4-FFF2-40B4-BE49-F238E27FC236}">
                <a16:creationId xmlns:a16="http://schemas.microsoft.com/office/drawing/2014/main" id="{297E8157-FBCF-A58C-773D-674824EF00F1}"/>
              </a:ext>
              <a:ext uri="{C183D7F6-B498-43B3-948B-1728B52AA6E4}">
                <adec:decorative xmlns:adec="http://schemas.microsoft.com/office/drawing/2017/decorative" val="1"/>
              </a:ext>
            </a:extLst>
          </p:cNvPr>
          <p:cNvCxnSpPr>
            <a:cxnSpLocks/>
          </p:cNvCxnSpPr>
          <p:nvPr/>
        </p:nvCxnSpPr>
        <p:spPr>
          <a:xfrm flipH="1">
            <a:off x="8945951" y="4561093"/>
            <a:ext cx="299648" cy="0"/>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sp>
        <p:nvSpPr>
          <p:cNvPr id="16" name="Rectangle: Rounded Corners 34">
            <a:extLst>
              <a:ext uri="{FF2B5EF4-FFF2-40B4-BE49-F238E27FC236}">
                <a16:creationId xmlns:a16="http://schemas.microsoft.com/office/drawing/2014/main" id="{277735DF-EB16-5B05-B81F-402306E8A4F2}"/>
              </a:ext>
              <a:ext uri="{C183D7F6-B498-43B3-948B-1728B52AA6E4}">
                <adec:decorative xmlns:adec="http://schemas.microsoft.com/office/drawing/2017/decorative" val="1"/>
              </a:ext>
            </a:extLst>
          </p:cNvPr>
          <p:cNvSpPr/>
          <p:nvPr/>
        </p:nvSpPr>
        <p:spPr>
          <a:xfrm>
            <a:off x="7992219" y="4288842"/>
            <a:ext cx="953732" cy="544501"/>
          </a:xfrm>
          <a:prstGeom prst="roundRect">
            <a:avLst/>
          </a:prstGeom>
          <a:solidFill>
            <a:srgbClr val="2A446F"/>
          </a:solidFill>
          <a:ln w="12700" cap="flat" cmpd="sng" algn="ctr">
            <a:noFill/>
            <a:prstDash val="solid"/>
            <a:miter lim="800000"/>
          </a:ln>
          <a:effectLst/>
        </p:spPr>
        <p:txBody>
          <a:bodyPr lIns="0" tIns="0" rIns="0" bIns="0" rtlCol="0" anchor="ctr"/>
          <a:lstStyle/>
          <a:p>
            <a:pPr marR="0" lvl="0" indent="0" algn="ctr" defTabSz="914400" fontAlgn="auto">
              <a:lnSpc>
                <a:spcPct val="90000"/>
              </a:lnSpc>
              <a:spcBef>
                <a:spcPts val="0"/>
              </a:spcBef>
              <a:spcAft>
                <a:spcPts val="0"/>
              </a:spcAft>
              <a:buClrTx/>
              <a:buSzTx/>
              <a:buFontTx/>
              <a:buNone/>
              <a:tabLst/>
              <a:defRPr/>
            </a:pPr>
            <a:r>
              <a:rPr lang="en-US" sz="1200">
                <a:solidFill>
                  <a:schemeClr val="bg1"/>
                </a:solidFill>
                <a:latin typeface="+mj-lt"/>
                <a:ea typeface="+mj-ea"/>
                <a:cs typeface="+mj-cs"/>
              </a:rPr>
              <a:t>Relevant web data</a:t>
            </a:r>
          </a:p>
        </p:txBody>
      </p:sp>
      <p:cxnSp>
        <p:nvCxnSpPr>
          <p:cNvPr id="17" name="Straight Arrow Connector 16">
            <a:extLst>
              <a:ext uri="{FF2B5EF4-FFF2-40B4-BE49-F238E27FC236}">
                <a16:creationId xmlns:a16="http://schemas.microsoft.com/office/drawing/2014/main" id="{E52B1968-A77B-3822-AD1A-8FED72ABE66A}"/>
              </a:ext>
              <a:ext uri="{C183D7F6-B498-43B3-948B-1728B52AA6E4}">
                <adec:decorative xmlns:adec="http://schemas.microsoft.com/office/drawing/2017/decorative" val="1"/>
              </a:ext>
            </a:extLst>
          </p:cNvPr>
          <p:cNvCxnSpPr>
            <a:cxnSpLocks/>
          </p:cNvCxnSpPr>
          <p:nvPr/>
        </p:nvCxnSpPr>
        <p:spPr>
          <a:xfrm flipH="1" flipV="1">
            <a:off x="7527073" y="4561093"/>
            <a:ext cx="465146" cy="1"/>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sp>
        <p:nvSpPr>
          <p:cNvPr id="18" name="Rectangle: Rounded Corners 33">
            <a:extLst>
              <a:ext uri="{FF2B5EF4-FFF2-40B4-BE49-F238E27FC236}">
                <a16:creationId xmlns:a16="http://schemas.microsoft.com/office/drawing/2014/main" id="{51168EF7-FA3F-E630-25A0-24FEF9EA1EA8}"/>
              </a:ext>
              <a:ext uri="{C183D7F6-B498-43B3-948B-1728B52AA6E4}">
                <adec:decorative xmlns:adec="http://schemas.microsoft.com/office/drawing/2017/decorative" val="1"/>
              </a:ext>
            </a:extLst>
          </p:cNvPr>
          <p:cNvSpPr/>
          <p:nvPr/>
        </p:nvSpPr>
        <p:spPr>
          <a:xfrm>
            <a:off x="6550427" y="4286773"/>
            <a:ext cx="976646" cy="548640"/>
          </a:xfrm>
          <a:prstGeom prst="roundRect">
            <a:avLst/>
          </a:prstGeom>
          <a:solidFill>
            <a:srgbClr val="2B394D"/>
          </a:solidFill>
          <a:ln>
            <a:noFill/>
          </a:ln>
        </p:spPr>
        <p:txBody>
          <a:bodyPr vert="horz" wrap="square" lIns="0" tIns="0" rIns="0" bIns="0" numCol="1" anchor="ctr" anchorCtr="0" compatLnSpc="1">
            <a:prstTxWarp prst="textNoShape">
              <a:avLst/>
            </a:prstTxWarp>
            <a:noAutofit/>
          </a:bodyPr>
          <a:lstStyle/>
          <a:p>
            <a:pPr algn="ctr" defTabSz="914400"/>
            <a:r>
              <a:rPr lang="en-US" sz="1200">
                <a:solidFill>
                  <a:schemeClr val="bg1"/>
                </a:solidFill>
              </a:rPr>
              <a:t>Response</a:t>
            </a:r>
          </a:p>
        </p:txBody>
      </p:sp>
      <p:sp>
        <p:nvSpPr>
          <p:cNvPr id="30" name="Title 29">
            <a:extLst>
              <a:ext uri="{FF2B5EF4-FFF2-40B4-BE49-F238E27FC236}">
                <a16:creationId xmlns:a16="http://schemas.microsoft.com/office/drawing/2014/main" id="{47DB0EEB-D1AD-EA68-1DD6-71DAE1A1A271}"/>
              </a:ext>
            </a:extLst>
          </p:cNvPr>
          <p:cNvSpPr>
            <a:spLocks noGrp="1"/>
          </p:cNvSpPr>
          <p:nvPr>
            <p:ph type="title"/>
          </p:nvPr>
        </p:nvSpPr>
        <p:spPr>
          <a:xfrm>
            <a:off x="588963" y="485775"/>
            <a:ext cx="11017250" cy="498475"/>
          </a:xfrm>
        </p:spPr>
        <p:txBody>
          <a:bodyPr/>
          <a:lstStyle/>
          <a:p>
            <a:r>
              <a:rPr lang="en-US">
                <a:ea typeface="+mj-ea"/>
                <a:cs typeface="+mj-cs"/>
              </a:rPr>
              <a:t>Prompts and responses vs web search queries</a:t>
            </a:r>
            <a:endParaRPr lang="en-IN">
              <a:ea typeface="+mj-ea"/>
              <a:cs typeface="+mj-cs"/>
            </a:endParaRPr>
          </a:p>
        </p:txBody>
      </p:sp>
      <p:sp>
        <p:nvSpPr>
          <p:cNvPr id="3" name="TextBox 2">
            <a:extLst>
              <a:ext uri="{FF2B5EF4-FFF2-40B4-BE49-F238E27FC236}">
                <a16:creationId xmlns:a16="http://schemas.microsoft.com/office/drawing/2014/main" id="{AA0F6A92-55AD-4BFE-AFBE-9F95E0A3E0BE}"/>
              </a:ext>
            </a:extLst>
          </p:cNvPr>
          <p:cNvSpPr txBox="1"/>
          <p:nvPr/>
        </p:nvSpPr>
        <p:spPr>
          <a:xfrm>
            <a:off x="588963" y="1175181"/>
            <a:ext cx="11017250" cy="430887"/>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rPr>
              <a:t>Use of Microsoft 365 Copilot Chat and Microsoft 365 Copilot involves prompts (entered by users) and responses (content generated by Copilot). In both Microsoft 365 Copilot Chat and Microsoft 365 Copilot prompts and responses are protected by EDP.</a:t>
            </a:r>
          </a:p>
        </p:txBody>
      </p:sp>
      <p:sp>
        <p:nvSpPr>
          <p:cNvPr id="35" name="Subtitle">
            <a:extLst>
              <a:ext uri="{FF2B5EF4-FFF2-40B4-BE49-F238E27FC236}">
                <a16:creationId xmlns:a16="http://schemas.microsoft.com/office/drawing/2014/main" id="{E82F6C01-C100-4412-B9D1-441C03310596}"/>
              </a:ext>
            </a:extLst>
          </p:cNvPr>
          <p:cNvSpPr txBox="1">
            <a:spLocks/>
          </p:cNvSpPr>
          <p:nvPr/>
        </p:nvSpPr>
        <p:spPr>
          <a:xfrm>
            <a:off x="754460" y="1835150"/>
            <a:ext cx="6811080" cy="38529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400" b="0" i="0" u="none" strike="noStrike" cap="none" spc="0" normalizeH="0" baseline="0">
                <a:ln>
                  <a:noFill/>
                </a:ln>
                <a:solidFill>
                  <a:schemeClr val="tx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Enterprise data protection</a:t>
            </a:r>
          </a:p>
        </p:txBody>
      </p:sp>
      <p:sp>
        <p:nvSpPr>
          <p:cNvPr id="14" name="TextBox 13">
            <a:extLst>
              <a:ext uri="{FF2B5EF4-FFF2-40B4-BE49-F238E27FC236}">
                <a16:creationId xmlns:a16="http://schemas.microsoft.com/office/drawing/2014/main" id="{48DAB0C5-53C0-E748-AD4D-95445C003A6F}"/>
              </a:ext>
            </a:extLst>
          </p:cNvPr>
          <p:cNvSpPr txBox="1"/>
          <p:nvPr/>
        </p:nvSpPr>
        <p:spPr>
          <a:xfrm>
            <a:off x="754460" y="2338657"/>
            <a:ext cx="5558213" cy="3077766"/>
          </a:xfrm>
          <a:prstGeom prst="rect">
            <a:avLst/>
          </a:prstGeom>
          <a:noFill/>
        </p:spPr>
        <p:txBody>
          <a:bodyPr wrap="square" lIns="0" tIns="0" rIns="0" bIns="0" rtlCol="0" anchor="t">
            <a:spAutoFit/>
          </a:bodyPr>
          <a:lstStyle/>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We secure your data: </a:t>
            </a:r>
            <a:r>
              <a:rPr kumimoji="0" lang="en-US" sz="1200" b="0" i="0" u="none" strike="noStrike" kern="1200" cap="none" normalizeH="0" baseline="0" noProof="0">
                <a:ln>
                  <a:noFill/>
                </a:ln>
                <a:solidFill>
                  <a:schemeClr val="accent1"/>
                </a:solidFill>
                <a:effectLst/>
                <a:uLnTx/>
                <a:uFillTx/>
                <a:hlinkClick r:id="rId3" tooltip="https://learn.microsoft.com/en-us/microsoft-365/compliance/office-365-encryption-in-the-microsoft-cloud-overview">
                  <a:extLst>
                    <a:ext uri="{A12FA001-AC4F-418D-AE19-62706E023703}">
                      <ahyp:hlinkClr xmlns:ahyp="http://schemas.microsoft.com/office/drawing/2018/hyperlinkcolor" val="tx"/>
                    </a:ext>
                  </a:extLst>
                </a:hlinkClick>
              </a:rPr>
              <a:t>Encryption</a:t>
            </a:r>
            <a:r>
              <a:rPr kumimoji="0" lang="en-US" sz="1200" b="0" i="0" u="none" strike="noStrike" kern="1200" cap="none" normalizeH="0" baseline="0" noProof="0">
                <a:ln>
                  <a:noFill/>
                </a:ln>
                <a:solidFill>
                  <a:schemeClr val="bg1"/>
                </a:solidFill>
                <a:effectLst/>
                <a:uLnTx/>
                <a:uFillTx/>
              </a:rPr>
              <a:t> at rest and in transit, rigorous physical security controls, and data </a:t>
            </a:r>
            <a:r>
              <a:rPr kumimoji="0" lang="en-US" sz="1200" b="0" i="0" u="sng" strike="noStrike" kern="1200" cap="none" normalizeH="0" baseline="0" noProof="0">
                <a:ln>
                  <a:noFill/>
                </a:ln>
                <a:solidFill>
                  <a:schemeClr val="accent1"/>
                </a:solidFill>
                <a:effectLst/>
                <a:uLnTx/>
                <a:uFillTx/>
                <a:hlinkClick r:id="rId4">
                  <a:extLst>
                    <a:ext uri="{A12FA001-AC4F-418D-AE19-62706E023703}">
                      <ahyp:hlinkClr xmlns:ahyp="http://schemas.microsoft.com/office/drawing/2018/hyperlinkcolor" val="tx"/>
                    </a:ext>
                  </a:extLst>
                </a:hlinkClick>
              </a:rPr>
              <a:t>isolation</a:t>
            </a:r>
            <a:r>
              <a:rPr kumimoji="0" lang="en-US" sz="1200" b="0" i="0" u="none" strike="noStrike" kern="1200" cap="none" normalizeH="0" baseline="0" noProof="0">
                <a:ln>
                  <a:noFill/>
                </a:ln>
                <a:solidFill>
                  <a:schemeClr val="bg1"/>
                </a:solidFill>
                <a:effectLst/>
                <a:uLnTx/>
                <a:uFillTx/>
              </a:rPr>
              <a:t> between tenants.</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data is private: </a:t>
            </a:r>
            <a:r>
              <a:rPr kumimoji="0" lang="en-US" sz="1200" b="0" i="0" u="none" strike="noStrike" kern="1200" cap="none" normalizeH="0" baseline="0" noProof="0">
                <a:ln>
                  <a:noFill/>
                </a:ln>
                <a:solidFill>
                  <a:schemeClr val="bg1"/>
                </a:solidFill>
                <a:effectLst/>
                <a:uLnTx/>
                <a:uFillTx/>
              </a:rPr>
              <a:t>We won’t use your data except as you instruct. </a:t>
            </a:r>
            <a:r>
              <a:rPr kumimoji="0" lang="en-US" sz="1200" b="0" i="0" u="none" strike="noStrike" kern="1200" cap="none" normalizeH="0" baseline="0" noProof="0">
                <a:ln>
                  <a:noFill/>
                </a:ln>
                <a:solidFill>
                  <a:schemeClr val="accent1"/>
                </a:solidFill>
                <a:effectLst/>
                <a:uLnTx/>
                <a:uFillTx/>
                <a:hlinkClick r:id="rId5" tooltip="https://www.microsoft.com/en-us/trust-center/privacy">
                  <a:extLst>
                    <a:ext uri="{A12FA001-AC4F-418D-AE19-62706E023703}">
                      <ahyp:hlinkClr xmlns:ahyp="http://schemas.microsoft.com/office/drawing/2018/hyperlinkcolor" val="tx"/>
                    </a:ext>
                  </a:extLst>
                </a:hlinkClick>
              </a:rPr>
              <a:t>Privacy</a:t>
            </a:r>
            <a:r>
              <a:rPr kumimoji="0" lang="en-US" sz="1200" b="0" i="0" u="none" strike="noStrike" kern="1200" cap="none" normalizeH="0" baseline="0" noProof="0">
                <a:ln>
                  <a:noFill/>
                </a:ln>
                <a:solidFill>
                  <a:schemeClr val="bg1"/>
                </a:solidFill>
                <a:effectLst/>
                <a:uLnTx/>
                <a:uFillTx/>
              </a:rPr>
              <a:t> commitments include support for </a:t>
            </a:r>
            <a:r>
              <a:rPr kumimoji="0" lang="en-US" sz="1200" b="0" i="0" u="none" strike="noStrike" kern="1200" cap="none" normalizeH="0" baseline="0" noProof="0">
                <a:ln>
                  <a:noFill/>
                </a:ln>
                <a:solidFill>
                  <a:schemeClr val="accent1"/>
                </a:solidFill>
                <a:effectLst/>
                <a:uLnTx/>
                <a:uFillTx/>
                <a:hlinkClick r:id="rId6" tooltip="https://learn.microsoft.com/en-us/compliance/regulatory/gdpr">
                  <a:extLst>
                    <a:ext uri="{A12FA001-AC4F-418D-AE19-62706E023703}">
                      <ahyp:hlinkClr xmlns:ahyp="http://schemas.microsoft.com/office/drawing/2018/hyperlinkcolor" val="tx"/>
                    </a:ext>
                  </a:extLst>
                </a:hlinkClick>
              </a:rPr>
              <a:t>GDPR</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7" tooltip="https://learn.microsoft.com/en-us/compliance/regulatory/offering-iso-27018?view=o365-worldwide">
                  <a:extLst>
                    <a:ext uri="{A12FA001-AC4F-418D-AE19-62706E023703}">
                      <ahyp:hlinkClr xmlns:ahyp="http://schemas.microsoft.com/office/drawing/2018/hyperlinkcolor" val="tx"/>
                    </a:ext>
                  </a:extLst>
                </a:hlinkClick>
              </a:rPr>
              <a:t>ISO/IEC 27018</a:t>
            </a:r>
            <a:r>
              <a:rPr lang="en-US" sz="1200" baseline="30000">
                <a:solidFill>
                  <a:schemeClr val="accent1"/>
                </a:solidFill>
              </a:rPr>
              <a:t>2</a:t>
            </a:r>
            <a:r>
              <a:rPr kumimoji="0" lang="en-US" sz="1200" b="0" i="0" u="none" strike="noStrike" kern="1200" cap="none" normalizeH="0" baseline="0" noProof="0">
                <a:ln>
                  <a:noFill/>
                </a:ln>
                <a:solidFill>
                  <a:schemeClr val="bg1"/>
                </a:solidFill>
                <a:effectLst/>
                <a:uLnTx/>
                <a:uFillTx/>
              </a:rPr>
              <a:t>, and </a:t>
            </a:r>
            <a:r>
              <a:rPr kumimoji="0" lang="en-US" sz="1200" b="0" i="0" u="none" strike="noStrike" kern="1200" cap="none" normalizeH="0" baseline="0" noProof="0">
                <a:ln>
                  <a:noFill/>
                </a:ln>
                <a:solidFill>
                  <a:schemeClr val="accent1"/>
                </a:solidFill>
                <a:effectLst/>
                <a:uLnTx/>
                <a:uFillTx/>
                <a:hlinkClick r:id="rId8" tooltip="https://www.microsoft.com/licensing/docs/view/microsoft-products-and-services-data-protection-addendum-dpa">
                  <a:extLst>
                    <a:ext uri="{A12FA001-AC4F-418D-AE19-62706E023703}">
                      <ahyp:hlinkClr xmlns:ahyp="http://schemas.microsoft.com/office/drawing/2018/hyperlinkcolor" val="tx"/>
                    </a:ext>
                  </a:extLst>
                </a:hlinkClick>
              </a:rPr>
              <a:t>Data Protection Addendum</a:t>
            </a:r>
            <a:r>
              <a:rPr kumimoji="0" lang="en-US" sz="1200" b="0" i="0" u="none" strike="noStrike" kern="1200" cap="none" normalizeH="0" baseline="0" noProof="0">
                <a:ln>
                  <a:noFill/>
                </a:ln>
                <a:solidFill>
                  <a:schemeClr val="bg1"/>
                </a:solidFill>
                <a:effectLst/>
                <a:uLnTx/>
                <a:uFillTx/>
              </a:rPr>
              <a:t>.</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access controls and policies apply to Copilot: </a:t>
            </a:r>
            <a:r>
              <a:rPr kumimoji="0" lang="en-US" sz="1200" b="0" i="0" u="none" strike="noStrike" kern="1200" cap="none" normalizeH="0" baseline="0" noProof="0">
                <a:ln>
                  <a:noFill/>
                </a:ln>
                <a:solidFill>
                  <a:schemeClr val="bg1"/>
                </a:solidFill>
                <a:effectLst/>
                <a:uLnTx/>
                <a:uFillTx/>
              </a:rPr>
              <a:t>Copilot respects your </a:t>
            </a:r>
            <a:r>
              <a:rPr kumimoji="0" lang="en-US" sz="1200" b="0" i="0" u="none" strike="noStrike" kern="1200" cap="none" normalizeH="0" baseline="0" noProof="0">
                <a:ln>
                  <a:noFill/>
                </a:ln>
                <a:solidFill>
                  <a:schemeClr val="accent1"/>
                </a:solidFill>
                <a:effectLst/>
                <a:uLnTx/>
                <a:uFillTx/>
                <a:hlinkClick r:id="rId9" tooltip="https://learn.microsoft.com/en-us/copilot/microsoft-365/microsoft-365-copilot-privacy#how-does-microsoft-copilot-for-microsoft-365-protect-organizational-data">
                  <a:extLst>
                    <a:ext uri="{A12FA001-AC4F-418D-AE19-62706E023703}">
                      <ahyp:hlinkClr xmlns:ahyp="http://schemas.microsoft.com/office/drawing/2018/hyperlinkcolor" val="tx"/>
                    </a:ext>
                  </a:extLst>
                </a:hlinkClick>
              </a:rPr>
              <a:t>identity model</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0" tooltip="https://learn.microsoft.com/en-us/copilot/microsoft-365/microsoft-365-copilot-privacy#how-does-microsoft-copilot-for-microsoft-365-use-your-proprietary-organizational-data">
                  <a:extLst>
                    <a:ext uri="{A12FA001-AC4F-418D-AE19-62706E023703}">
                      <ahyp:hlinkClr xmlns:ahyp="http://schemas.microsoft.com/office/drawing/2018/hyperlinkcolor" val="tx"/>
                    </a:ext>
                  </a:extLst>
                </a:hlinkClick>
              </a:rPr>
              <a:t>permissions</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1" tooltip="https://learn.microsoft.com/en-us/purview/sensitivity-labels#sensitivity-labels-and-microsoft-copilot-for-microsoft-365">
                  <a:extLst>
                    <a:ext uri="{A12FA001-AC4F-418D-AE19-62706E023703}">
                      <ahyp:hlinkClr xmlns:ahyp="http://schemas.microsoft.com/office/drawing/2018/hyperlinkcolor" val="tx"/>
                    </a:ext>
                  </a:extLst>
                </a:hlinkClick>
              </a:rPr>
              <a:t>sensitivity labels</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2" tooltip="https://learn.microsoft.com/en-us/purview/retention-policies-copilot">
                  <a:extLst>
                    <a:ext uri="{A12FA001-AC4F-418D-AE19-62706E023703}">
                      <ahyp:hlinkClr xmlns:ahyp="http://schemas.microsoft.com/office/drawing/2018/hyperlinkcolor" val="tx"/>
                    </a:ext>
                  </a:extLst>
                </a:hlinkClick>
              </a:rPr>
              <a:t>retention</a:t>
            </a:r>
            <a:r>
              <a:rPr kumimoji="0" lang="en-US" sz="1200" b="0" i="0" u="none" strike="noStrike" kern="1200" cap="none" normalizeH="0" baseline="0" noProof="0">
                <a:ln>
                  <a:noFill/>
                </a:ln>
                <a:solidFill>
                  <a:schemeClr val="bg1"/>
                </a:solidFill>
                <a:effectLst/>
                <a:uLnTx/>
                <a:uFillTx/>
              </a:rPr>
              <a:t> policies, </a:t>
            </a:r>
            <a:r>
              <a:rPr kumimoji="0" lang="en-US" sz="1200" b="0" i="0" u="none" strike="noStrike" kern="1200" cap="none" normalizeH="0" baseline="0" noProof="0">
                <a:ln>
                  <a:noFill/>
                </a:ln>
                <a:solidFill>
                  <a:schemeClr val="accent1"/>
                </a:solidFill>
                <a:effectLst/>
                <a:uLnTx/>
                <a:uFillTx/>
                <a:hlinkClick r:id="rId13" tooltip="https://learn.microsoft.com/en-us/purview/audit-search?tabs=microsoft-purview-portal">
                  <a:extLst>
                    <a:ext uri="{A12FA001-AC4F-418D-AE19-62706E023703}">
                      <ahyp:hlinkClr xmlns:ahyp="http://schemas.microsoft.com/office/drawing/2018/hyperlinkcolor" val="tx"/>
                    </a:ext>
                  </a:extLst>
                </a:hlinkClick>
              </a:rPr>
              <a:t>audit log</a:t>
            </a:r>
            <a:r>
              <a:rPr kumimoji="0" lang="en-US" sz="1200" b="0" i="0" u="none" strike="noStrike" kern="1200" cap="none" normalizeH="0" baseline="0" noProof="0">
                <a:ln>
                  <a:noFill/>
                </a:ln>
                <a:solidFill>
                  <a:schemeClr val="bg1"/>
                </a:solidFill>
                <a:effectLst/>
                <a:uLnTx/>
                <a:uFillTx/>
              </a:rPr>
              <a:t>, </a:t>
            </a:r>
            <a:br>
              <a:rPr kumimoji="0" lang="en-US" sz="1200" b="0" i="0" u="none" strike="noStrike" kern="1200" cap="none" normalizeH="0" baseline="0" noProof="0">
                <a:ln>
                  <a:noFill/>
                </a:ln>
                <a:solidFill>
                  <a:schemeClr val="bg1"/>
                </a:solidFill>
                <a:effectLst/>
                <a:uLnTx/>
                <a:uFillTx/>
              </a:rPr>
            </a:br>
            <a:r>
              <a:rPr kumimoji="0" lang="en-US" sz="1200" b="0" i="0" u="none" strike="noStrike" kern="1200" cap="none" normalizeH="0" baseline="0" noProof="0">
                <a:ln>
                  <a:noFill/>
                </a:ln>
                <a:solidFill>
                  <a:schemeClr val="bg1"/>
                </a:solidFill>
                <a:effectLst/>
                <a:uLnTx/>
                <a:uFillTx/>
              </a:rPr>
              <a:t>and follows administrative settings. The specific controls and policies will vary depending on the underlying subscription plan.</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 are protected against AI security and copyright risks: </a:t>
            </a:r>
            <a:r>
              <a:rPr kumimoji="0" lang="en-US" sz="1200" b="0" i="0" u="none" strike="noStrike" kern="1200" cap="none" normalizeH="0" baseline="0" noProof="0">
                <a:ln>
                  <a:noFill/>
                </a:ln>
                <a:solidFill>
                  <a:schemeClr val="bg1"/>
                </a:solidFill>
                <a:effectLst/>
                <a:uLnTx/>
                <a:uFillTx/>
              </a:rPr>
              <a:t>We help safeguard against AI-focused risks such as </a:t>
            </a:r>
            <a:r>
              <a:rPr kumimoji="0" lang="en-US" sz="1200" b="0" i="0" u="sng" strike="noStrike" kern="1200" cap="none" normalizeH="0" baseline="0" noProof="0">
                <a:ln>
                  <a:noFill/>
                </a:ln>
                <a:solidFill>
                  <a:schemeClr val="accent1"/>
                </a:solidFill>
                <a:effectLst/>
                <a:uLnTx/>
                <a:uFillTx/>
                <a:hlinkClick r:id="rId14">
                  <a:extLst>
                    <a:ext uri="{A12FA001-AC4F-418D-AE19-62706E023703}">
                      <ahyp:hlinkClr xmlns:ahyp="http://schemas.microsoft.com/office/drawing/2018/hyperlinkcolor" val="tx"/>
                    </a:ext>
                  </a:extLst>
                </a:hlinkClick>
              </a:rPr>
              <a:t>harmful content</a:t>
            </a:r>
            <a:r>
              <a:rPr kumimoji="0" lang="en-US" sz="1200" b="0" i="0" u="none" strike="noStrike" kern="1200" cap="none" normalizeH="0" baseline="0" noProof="0">
                <a:ln>
                  <a:noFill/>
                </a:ln>
                <a:solidFill>
                  <a:schemeClr val="accent1"/>
                </a:solidFill>
                <a:effectLst/>
                <a:uLnTx/>
                <a:uFillTx/>
              </a:rPr>
              <a:t> </a:t>
            </a:r>
            <a:r>
              <a:rPr kumimoji="0" lang="en-US" sz="1200" b="0" i="0" u="none" strike="noStrike" kern="1200" cap="none" normalizeH="0" baseline="0" noProof="0">
                <a:ln>
                  <a:noFill/>
                </a:ln>
                <a:solidFill>
                  <a:schemeClr val="bg1"/>
                </a:solidFill>
                <a:effectLst/>
                <a:uLnTx/>
                <a:uFillTx/>
              </a:rPr>
              <a:t>and </a:t>
            </a:r>
            <a:r>
              <a:rPr kumimoji="0" lang="en-US" sz="1200" b="0" i="0" u="sng" strike="noStrike" kern="1200" cap="none" normalizeH="0" baseline="0" noProof="0">
                <a:ln>
                  <a:noFill/>
                </a:ln>
                <a:solidFill>
                  <a:schemeClr val="accent1"/>
                </a:solidFill>
                <a:effectLst/>
                <a:uLnTx/>
                <a:uFillTx/>
                <a:hlinkClick r:id="rId15">
                  <a:extLst>
                    <a:ext uri="{A12FA001-AC4F-418D-AE19-62706E023703}">
                      <ahyp:hlinkClr xmlns:ahyp="http://schemas.microsoft.com/office/drawing/2018/hyperlinkcolor" val="tx"/>
                    </a:ext>
                  </a:extLst>
                </a:hlinkClick>
              </a:rPr>
              <a:t>prompt injections</a:t>
            </a:r>
            <a:r>
              <a:rPr kumimoji="0" lang="en-US" sz="1200" b="0" i="0" u="none" strike="noStrike" kern="1200" cap="none" normalizeH="0" baseline="0" noProof="0">
                <a:ln>
                  <a:noFill/>
                </a:ln>
                <a:solidFill>
                  <a:schemeClr val="bg1"/>
                </a:solidFill>
                <a:effectLst/>
                <a:uLnTx/>
                <a:uFillTx/>
              </a:rPr>
              <a:t>. </a:t>
            </a:r>
            <a:br>
              <a:rPr kumimoji="0" lang="en-US" sz="1200" b="0" i="0" u="none" strike="noStrike" kern="1200" cap="none" normalizeH="0" baseline="0" noProof="0">
                <a:ln>
                  <a:noFill/>
                </a:ln>
                <a:solidFill>
                  <a:schemeClr val="bg1"/>
                </a:solidFill>
                <a:effectLst/>
                <a:uLnTx/>
                <a:uFillTx/>
              </a:rPr>
            </a:br>
            <a:r>
              <a:rPr kumimoji="0" lang="en-US" sz="1200" b="0" i="0" u="none" strike="noStrike" kern="1200" cap="none" normalizeH="0" baseline="0" noProof="0">
                <a:ln>
                  <a:noFill/>
                </a:ln>
                <a:solidFill>
                  <a:schemeClr val="bg1"/>
                </a:solidFill>
                <a:effectLst/>
                <a:uLnTx/>
                <a:uFillTx/>
              </a:rPr>
              <a:t>For content copyright concerns, we provide</a:t>
            </a:r>
            <a:r>
              <a:rPr kumimoji="0" lang="en-US" sz="1200" b="0" i="0" u="sng" strike="noStrike" kern="1200" cap="none" normalizeH="0" baseline="0" noProof="0">
                <a:ln>
                  <a:noFill/>
                </a:ln>
                <a:solidFill>
                  <a:schemeClr val="bg1"/>
                </a:solidFill>
                <a:effectLst/>
                <a:uLnTx/>
                <a:uFillTx/>
                <a:hlinkClick r:id="rId16">
                  <a:extLst>
                    <a:ext uri="{A12FA001-AC4F-418D-AE19-62706E023703}">
                      <ahyp:hlinkClr xmlns:ahyp="http://schemas.microsoft.com/office/drawing/2018/hyperlinkcolor" val="tx"/>
                    </a:ext>
                  </a:extLst>
                </a:hlinkClick>
              </a:rPr>
              <a:t> </a:t>
            </a:r>
            <a:r>
              <a:rPr kumimoji="0" lang="en-US" sz="1200" b="0" i="0" u="sng" strike="noStrike" kern="1200" cap="none" normalizeH="0" baseline="0" noProof="0">
                <a:ln>
                  <a:noFill/>
                </a:ln>
                <a:solidFill>
                  <a:schemeClr val="accent1"/>
                </a:solidFill>
                <a:effectLst/>
                <a:uLnTx/>
                <a:uFillTx/>
                <a:hlinkClick r:id="rId16">
                  <a:extLst>
                    <a:ext uri="{A12FA001-AC4F-418D-AE19-62706E023703}">
                      <ahyp:hlinkClr xmlns:ahyp="http://schemas.microsoft.com/office/drawing/2018/hyperlinkcolor" val="tx"/>
                    </a:ext>
                  </a:extLst>
                </a:hlinkClick>
              </a:rPr>
              <a:t>protected material detection</a:t>
            </a:r>
            <a:r>
              <a:rPr kumimoji="0" lang="en-US" sz="1200" b="0" i="0" u="none" strike="noStrike" kern="1200" cap="none" normalizeH="0" baseline="0" noProof="0">
                <a:ln>
                  <a:noFill/>
                </a:ln>
                <a:solidFill>
                  <a:schemeClr val="bg1"/>
                </a:solidFill>
                <a:effectLst/>
                <a:uLnTx/>
                <a:uFillTx/>
              </a:rPr>
              <a:t>, </a:t>
            </a:r>
            <a:br>
              <a:rPr kumimoji="0" lang="en-US" sz="1200" b="0" i="0" u="none" strike="noStrike" kern="1200" cap="none" normalizeH="0" baseline="0" noProof="0">
                <a:ln>
                  <a:noFill/>
                </a:ln>
                <a:solidFill>
                  <a:schemeClr val="bg1"/>
                </a:solidFill>
                <a:effectLst/>
                <a:uLnTx/>
                <a:uFillTx/>
              </a:rPr>
            </a:br>
            <a:r>
              <a:rPr kumimoji="0" lang="en-US" sz="1200" b="0" i="0" u="none" strike="noStrike" kern="1200" cap="none" normalizeH="0" baseline="0" noProof="0">
                <a:ln>
                  <a:noFill/>
                </a:ln>
                <a:solidFill>
                  <a:schemeClr val="bg1"/>
                </a:solidFill>
                <a:effectLst/>
                <a:uLnTx/>
                <a:uFillTx/>
              </a:rPr>
              <a:t>and our </a:t>
            </a:r>
            <a:r>
              <a:rPr kumimoji="0" lang="en-US" sz="1200" b="0" i="0" u="sng" strike="noStrike" kern="1200" cap="none" normalizeH="0" baseline="0" noProof="0">
                <a:ln>
                  <a:noFill/>
                </a:ln>
                <a:solidFill>
                  <a:schemeClr val="accent1"/>
                </a:solidFill>
                <a:effectLst/>
                <a:uLnTx/>
                <a:uFillTx/>
                <a:hlinkClick r:id="rId17">
                  <a:extLst>
                    <a:ext uri="{A12FA001-AC4F-418D-AE19-62706E023703}">
                      <ahyp:hlinkClr xmlns:ahyp="http://schemas.microsoft.com/office/drawing/2018/hyperlinkcolor" val="tx"/>
                    </a:ext>
                  </a:extLst>
                </a:hlinkClick>
              </a:rPr>
              <a:t>Customer Copyright Commitment</a:t>
            </a:r>
            <a:r>
              <a:rPr kumimoji="0" lang="en-US" sz="1200" b="0" i="0" u="none" strike="noStrike" kern="1200" cap="none" normalizeH="0" baseline="0" noProof="0">
                <a:ln>
                  <a:noFill/>
                </a:ln>
                <a:solidFill>
                  <a:schemeClr val="bg1"/>
                </a:solidFill>
                <a:effectLst/>
                <a:uLnTx/>
                <a:uFillTx/>
              </a:rPr>
              <a:t>.</a:t>
            </a:r>
            <a:endParaRPr lang="en-US" sz="1200">
              <a:solidFill>
                <a:schemeClr val="bg1"/>
              </a:solidFill>
            </a:endParaRP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data isn’t used to train foundation models: </a:t>
            </a:r>
            <a:r>
              <a:rPr kumimoji="0" lang="en-US" sz="1200" b="0" i="0" u="none" strike="noStrike" kern="1200" cap="none" normalizeH="0" baseline="0" noProof="0">
                <a:ln>
                  <a:noFill/>
                </a:ln>
                <a:solidFill>
                  <a:schemeClr val="bg1"/>
                </a:solidFill>
                <a:effectLst/>
                <a:uLnTx/>
                <a:uFillTx/>
              </a:rPr>
              <a:t>Prompts, responses, and data accessed through Microsoft Graph aren’t used to train foundation models. </a:t>
            </a:r>
          </a:p>
        </p:txBody>
      </p:sp>
      <p:sp>
        <p:nvSpPr>
          <p:cNvPr id="40" name="Rounded Rectangle 18">
            <a:extLst>
              <a:ext uri="{FF2B5EF4-FFF2-40B4-BE49-F238E27FC236}">
                <a16:creationId xmlns:a16="http://schemas.microsoft.com/office/drawing/2014/main" id="{F9F09D1D-6F69-F7CB-7B60-9A64B4A5ACBC}"/>
              </a:ext>
              <a:ext uri="{C183D7F6-B498-43B3-948B-1728B52AA6E4}">
                <adec:decorative xmlns:adec="http://schemas.microsoft.com/office/drawing/2017/decorative" val="0"/>
              </a:ext>
            </a:extLst>
          </p:cNvPr>
          <p:cNvSpPr txBox="1">
            <a:spLocks/>
          </p:cNvSpPr>
          <p:nvPr/>
        </p:nvSpPr>
        <p:spPr bwMode="auto">
          <a:xfrm>
            <a:off x="2610216" y="5690684"/>
            <a:ext cx="3099568" cy="246221"/>
          </a:xfrm>
          <a:prstGeom prst="rect">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a:ln w="3175">
                  <a:noFill/>
                </a:ln>
                <a:solidFill>
                  <a:schemeClr val="bg1"/>
                </a:solidFill>
                <a:effectLst/>
                <a:uLnTx/>
                <a:uFillTx/>
                <a:latin typeface="+mj-lt"/>
                <a:ea typeface="+mj-ea"/>
                <a:cs typeface="+mj-cs"/>
              </a:rPr>
              <a:t>Microsoft 365 Service Boundary</a:t>
            </a:r>
            <a:endParaRPr kumimoji="0" lang="en-US" sz="1600" i="0" u="none" strike="noStrike" kern="1200" cap="none" spc="0" normalizeH="0" baseline="0" noProof="0">
              <a:ln>
                <a:noFill/>
              </a:ln>
              <a:solidFill>
                <a:schemeClr val="bg1"/>
              </a:solidFill>
              <a:effectLst/>
              <a:uLnTx/>
              <a:uFillTx/>
              <a:latin typeface="+mj-lt"/>
              <a:ea typeface="+mj-ea"/>
              <a:cs typeface="+mj-cs"/>
            </a:endParaRPr>
          </a:p>
        </p:txBody>
      </p:sp>
      <p:sp>
        <p:nvSpPr>
          <p:cNvPr id="49" name="Rectangle: Rounded Corners 32">
            <a:extLst>
              <a:ext uri="{FF2B5EF4-FFF2-40B4-BE49-F238E27FC236}">
                <a16:creationId xmlns:a16="http://schemas.microsoft.com/office/drawing/2014/main" id="{47D981DD-37C7-2200-47D1-25E8FFFE6822}"/>
              </a:ext>
            </a:extLst>
          </p:cNvPr>
          <p:cNvSpPr/>
          <p:nvPr/>
        </p:nvSpPr>
        <p:spPr>
          <a:xfrm>
            <a:off x="6550427" y="2679507"/>
            <a:ext cx="976646" cy="544501"/>
          </a:xfrm>
          <a:prstGeom prst="roundRect">
            <a:avLst/>
          </a:prstGeom>
          <a:solidFill>
            <a:srgbClr val="2B394D"/>
          </a:solidFill>
          <a:ln>
            <a:noFill/>
          </a:ln>
        </p:spPr>
        <p:txBody>
          <a:bodyPr vert="horz" wrap="square" lIns="0" tIns="0" rIns="0" bIns="0" numCol="1" anchor="ctr" anchorCtr="0" compatLnSpc="1">
            <a:prstTxWarp prst="textNoShape">
              <a:avLst/>
            </a:prstTxWarp>
            <a:noAutofit/>
          </a:bodyPr>
          <a:lstStyle/>
          <a:p>
            <a:pPr algn="ctr" defTabSz="914400"/>
            <a:r>
              <a:rPr lang="en-US" sz="1200">
                <a:solidFill>
                  <a:schemeClr val="bg1"/>
                </a:solidFill>
              </a:rPr>
              <a:t>Prompt</a:t>
            </a:r>
          </a:p>
        </p:txBody>
      </p:sp>
      <p:cxnSp>
        <p:nvCxnSpPr>
          <p:cNvPr id="4" name="Straight Arrow Connector 3" descr="Arrow pointing from prompt search Web search query²&#10;">
            <a:extLst>
              <a:ext uri="{FF2B5EF4-FFF2-40B4-BE49-F238E27FC236}">
                <a16:creationId xmlns:a16="http://schemas.microsoft.com/office/drawing/2014/main" id="{EB3C1616-75F6-0CA4-2DDE-AF116A65EFB5}"/>
              </a:ext>
              <a:ext uri="{C183D7F6-B498-43B3-948B-1728B52AA6E4}">
                <adec:decorative xmlns:adec="http://schemas.microsoft.com/office/drawing/2017/decorative" val="0"/>
              </a:ext>
            </a:extLst>
          </p:cNvPr>
          <p:cNvCxnSpPr>
            <a:cxnSpLocks/>
          </p:cNvCxnSpPr>
          <p:nvPr/>
        </p:nvCxnSpPr>
        <p:spPr>
          <a:xfrm flipV="1">
            <a:off x="7527073" y="2951757"/>
            <a:ext cx="465146" cy="1"/>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sp>
        <p:nvSpPr>
          <p:cNvPr id="9" name="Rectangle: Rounded Corners 34">
            <a:extLst>
              <a:ext uri="{FF2B5EF4-FFF2-40B4-BE49-F238E27FC236}">
                <a16:creationId xmlns:a16="http://schemas.microsoft.com/office/drawing/2014/main" id="{17918F58-C3F8-AEEE-97EA-19093BDAA368}"/>
              </a:ext>
            </a:extLst>
          </p:cNvPr>
          <p:cNvSpPr/>
          <p:nvPr/>
        </p:nvSpPr>
        <p:spPr>
          <a:xfrm>
            <a:off x="7992219" y="2679506"/>
            <a:ext cx="953732" cy="544501"/>
          </a:xfrm>
          <a:prstGeom prst="roundRect">
            <a:avLst/>
          </a:prstGeom>
          <a:solidFill>
            <a:srgbClr val="2A446F"/>
          </a:solidFill>
          <a:ln w="12700" cap="flat" cmpd="sng" algn="ctr">
            <a:noFill/>
            <a:prstDash val="solid"/>
            <a:miter lim="800000"/>
          </a:ln>
          <a:effectLst/>
        </p:spPr>
        <p:txBody>
          <a:bodyPr lIns="0" tIns="0" rIns="0" bIns="0" rtlCol="0" anchor="ctr"/>
          <a:lstStyle/>
          <a:p>
            <a:pPr marR="0" lvl="0" indent="0" algn="ctr" defTabSz="914400" fontAlgn="auto">
              <a:lnSpc>
                <a:spcPct val="90000"/>
              </a:lnSpc>
              <a:spcBef>
                <a:spcPts val="0"/>
              </a:spcBef>
              <a:spcAft>
                <a:spcPts val="0"/>
              </a:spcAft>
              <a:buClrTx/>
              <a:buSzTx/>
              <a:buFontTx/>
              <a:buNone/>
              <a:tabLst/>
              <a:defRPr/>
            </a:pPr>
            <a:r>
              <a:rPr lang="en-US" sz="1200">
                <a:solidFill>
                  <a:schemeClr val="bg1"/>
                </a:solidFill>
                <a:latin typeface="+mj-lt"/>
                <a:ea typeface="+mj-ea"/>
                <a:cs typeface="+mj-cs"/>
              </a:rPr>
              <a:t>Web search query²</a:t>
            </a:r>
          </a:p>
        </p:txBody>
      </p:sp>
      <p:sp>
        <p:nvSpPr>
          <p:cNvPr id="8" name="TextBox 7">
            <a:extLst>
              <a:ext uri="{FF2B5EF4-FFF2-40B4-BE49-F238E27FC236}">
                <a16:creationId xmlns:a16="http://schemas.microsoft.com/office/drawing/2014/main" id="{D4C6AC91-9A47-72FB-DD20-7B1A90D3ACCF}"/>
              </a:ext>
              <a:ext uri="{C183D7F6-B498-43B3-948B-1728B52AA6E4}">
                <adec:decorative xmlns:adec="http://schemas.microsoft.com/office/drawing/2017/decorative" val="0"/>
              </a:ext>
            </a:extLst>
          </p:cNvPr>
          <p:cNvSpPr txBox="1"/>
          <p:nvPr/>
        </p:nvSpPr>
        <p:spPr>
          <a:xfrm>
            <a:off x="7992219" y="3257866"/>
            <a:ext cx="953732" cy="615553"/>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b="0" i="1" u="none" strike="noStrike" kern="0" cap="none" spc="0" normalizeH="0" baseline="0" noProof="0">
                <a:ln>
                  <a:noFill/>
                </a:ln>
                <a:solidFill>
                  <a:schemeClr val="bg1"/>
                </a:solidFill>
                <a:effectLst/>
                <a:uLnTx/>
                <a:uFillTx/>
              </a:rPr>
              <a:t>Web grounding must be turned on to send web search queries out from the M365 service boundary</a:t>
            </a:r>
          </a:p>
        </p:txBody>
      </p:sp>
      <p:cxnSp>
        <p:nvCxnSpPr>
          <p:cNvPr id="11" name="Straight Arrow Connector 10" descr="arrow pointing from Web search query²&#10;to Bing Search Services">
            <a:extLst>
              <a:ext uri="{FF2B5EF4-FFF2-40B4-BE49-F238E27FC236}">
                <a16:creationId xmlns:a16="http://schemas.microsoft.com/office/drawing/2014/main" id="{A9F1CD5F-F498-4AE0-2F5B-92661A0B7780}"/>
              </a:ext>
              <a:ext uri="{C183D7F6-B498-43B3-948B-1728B52AA6E4}">
                <adec:decorative xmlns:adec="http://schemas.microsoft.com/office/drawing/2017/decorative" val="0"/>
              </a:ext>
            </a:extLst>
          </p:cNvPr>
          <p:cNvCxnSpPr>
            <a:cxnSpLocks/>
          </p:cNvCxnSpPr>
          <p:nvPr/>
        </p:nvCxnSpPr>
        <p:spPr>
          <a:xfrm>
            <a:off x="8945951" y="2951757"/>
            <a:ext cx="299649" cy="0"/>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sp>
        <p:nvSpPr>
          <p:cNvPr id="45" name="Subtitle">
            <a:extLst>
              <a:ext uri="{FF2B5EF4-FFF2-40B4-BE49-F238E27FC236}">
                <a16:creationId xmlns:a16="http://schemas.microsoft.com/office/drawing/2014/main" id="{0E1BD5D8-687C-4EDE-7C44-D682BF447EB4}"/>
              </a:ext>
            </a:extLst>
          </p:cNvPr>
          <p:cNvSpPr txBox="1">
            <a:spLocks/>
          </p:cNvSpPr>
          <p:nvPr/>
        </p:nvSpPr>
        <p:spPr>
          <a:xfrm>
            <a:off x="9416942" y="1835150"/>
            <a:ext cx="2032214" cy="384048"/>
          </a:xfrm>
          <a:prstGeom prst="roundRect">
            <a:avLst>
              <a:gd name="adj" fmla="val 50000"/>
            </a:avLst>
          </a:prstGeom>
          <a:solidFill>
            <a:schemeClr val="accent4"/>
          </a:soli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400" b="0">
                <a:solidFill>
                  <a:schemeClr val="bg1"/>
                </a:solidFill>
                <a:latin typeface="+mj-lt"/>
                <a:cs typeface="+mn-cs"/>
              </a:rPr>
              <a:t>Bing Search Service</a:t>
            </a:r>
          </a:p>
        </p:txBody>
      </p:sp>
      <p:sp>
        <p:nvSpPr>
          <p:cNvPr id="52" name="TextBox 51">
            <a:extLst>
              <a:ext uri="{FF2B5EF4-FFF2-40B4-BE49-F238E27FC236}">
                <a16:creationId xmlns:a16="http://schemas.microsoft.com/office/drawing/2014/main" id="{EAB84106-7DEC-F8BA-BB13-005FF8502CD9}"/>
              </a:ext>
            </a:extLst>
          </p:cNvPr>
          <p:cNvSpPr txBox="1"/>
          <p:nvPr/>
        </p:nvSpPr>
        <p:spPr>
          <a:xfrm>
            <a:off x="9391650" y="2338657"/>
            <a:ext cx="2082798" cy="3539430"/>
          </a:xfrm>
          <a:prstGeom prst="rect">
            <a:avLst/>
          </a:prstGeom>
          <a:noFill/>
        </p:spPr>
        <p:txBody>
          <a:bodyPr wrap="square" lIns="0" tIns="0" rIns="0" bIns="0">
            <a:spAutoFit/>
          </a:bodyPr>
          <a:lstStyle/>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i="0" u="none" strike="noStrike" kern="1200" cap="none" spc="0" normalizeH="0" baseline="0" noProof="0">
                <a:ln>
                  <a:noFill/>
                </a:ln>
                <a:solidFill>
                  <a:schemeClr val="bg1"/>
                </a:solidFill>
                <a:effectLst/>
                <a:uLnTx/>
                <a:uFillTx/>
                <a:latin typeface="+mj-lt"/>
                <a:ea typeface="+mj-ea"/>
                <a:cs typeface="+mj-cs"/>
              </a:rPr>
              <a:t>Web search queries: </a:t>
            </a:r>
            <a:r>
              <a:rPr kumimoji="0" lang="en-US" sz="1050" b="0" i="0" u="none" strike="noStrike" kern="1200" cap="none" spc="0" normalizeH="0" baseline="0" noProof="0">
                <a:ln>
                  <a:noFill/>
                </a:ln>
                <a:solidFill>
                  <a:schemeClr val="bg1"/>
                </a:solidFill>
                <a:effectLst/>
                <a:uLnTx/>
                <a:uFillTx/>
              </a:rPr>
              <a:t>Short, few word web query derived from user prompt. Full prompt not sent to Bing.</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i="0" u="none" strike="noStrike" kern="1200" cap="none" spc="0" normalizeH="0" baseline="0" noProof="0">
                <a:ln>
                  <a:noFill/>
                </a:ln>
                <a:solidFill>
                  <a:schemeClr val="bg1"/>
                </a:solidFill>
                <a:effectLst/>
                <a:uLnTx/>
                <a:uFillTx/>
                <a:latin typeface="+mj-lt"/>
                <a:ea typeface="+mj-ea"/>
                <a:cs typeface="+mj-cs"/>
              </a:rPr>
              <a:t>Security: </a:t>
            </a:r>
            <a:r>
              <a:rPr kumimoji="0" lang="en-US" sz="1050" b="0" i="0" u="none" strike="noStrike" kern="1200" cap="none" spc="0" normalizeH="0" baseline="0" noProof="0">
                <a:ln>
                  <a:noFill/>
                </a:ln>
                <a:solidFill>
                  <a:schemeClr val="bg1"/>
                </a:solidFill>
                <a:effectLst/>
                <a:uLnTx/>
                <a:uFillTx/>
              </a:rPr>
              <a:t>Sent via a secure connection with user and tenant identifiers removed. </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i="0" u="none" strike="noStrike" kern="1200" cap="none" spc="0" normalizeH="0" baseline="0" noProof="0">
                <a:ln>
                  <a:noFill/>
                </a:ln>
                <a:solidFill>
                  <a:schemeClr val="bg1"/>
                </a:solidFill>
                <a:effectLst/>
                <a:uLnTx/>
                <a:uFillTx/>
                <a:latin typeface="+mj-lt"/>
                <a:ea typeface="+mj-ea"/>
                <a:cs typeface="+mj-cs"/>
              </a:rPr>
              <a:t>Handling: </a:t>
            </a:r>
            <a:r>
              <a:rPr kumimoji="0" lang="en-US" sz="1050" b="0" i="0" u="none" strike="noStrike" kern="1200" cap="none" spc="0" normalizeH="0" baseline="0" noProof="0">
                <a:ln>
                  <a:noFill/>
                </a:ln>
                <a:solidFill>
                  <a:schemeClr val="bg1"/>
                </a:solidFill>
                <a:effectLst/>
                <a:uLnTx/>
                <a:uFillTx/>
              </a:rPr>
              <a:t>Not shared with advertisers. No impact on search rankings, answers, rich captions, social features. Not used to train foundation models.</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i="0" u="none" strike="noStrike" kern="1200" cap="none" spc="0" normalizeH="0" baseline="0" noProof="0">
                <a:ln>
                  <a:noFill/>
                </a:ln>
                <a:solidFill>
                  <a:schemeClr val="bg1"/>
                </a:solidFill>
                <a:effectLst/>
                <a:uLnTx/>
                <a:uFillTx/>
                <a:latin typeface="+mj-lt"/>
                <a:ea typeface="+mj-ea"/>
                <a:cs typeface="+mj-cs"/>
              </a:rPr>
              <a:t>Web search policy: </a:t>
            </a:r>
            <a:r>
              <a:rPr kumimoji="0" lang="en-US" sz="1050" i="0" u="none" strike="noStrike" kern="1200" cap="none" spc="0" normalizeH="0" baseline="0" noProof="0">
                <a:ln>
                  <a:noFill/>
                </a:ln>
                <a:solidFill>
                  <a:schemeClr val="bg1"/>
                </a:solidFill>
                <a:effectLst/>
                <a:uLnTx/>
                <a:uFillTx/>
              </a:rPr>
              <a:t>Allows direct management of web search in Copilot with options for same or separate access to web search for work vs. web. </a:t>
            </a:r>
          </a:p>
          <a:p>
            <a:pPr marL="160338" marR="0" lvl="0" indent="-160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i="0" u="none" strike="noStrike" kern="1200" cap="none" spc="0" normalizeH="0" baseline="0" noProof="0">
                <a:ln>
                  <a:noFill/>
                </a:ln>
                <a:solidFill>
                  <a:schemeClr val="bg1"/>
                </a:solidFill>
                <a:effectLst/>
                <a:uLnTx/>
                <a:uFillTx/>
                <a:latin typeface="+mj-lt"/>
                <a:ea typeface="+mj-ea"/>
                <a:cs typeface="+mj-cs"/>
              </a:rPr>
              <a:t>User toggle: </a:t>
            </a:r>
            <a:r>
              <a:rPr kumimoji="0" lang="en-US" sz="1050" i="0" u="none" strike="noStrike" kern="1200" cap="none" spc="0" normalizeH="0" baseline="0" noProof="0">
                <a:ln>
                  <a:noFill/>
                </a:ln>
                <a:solidFill>
                  <a:schemeClr val="bg1"/>
                </a:solidFill>
                <a:effectLst/>
                <a:uLnTx/>
                <a:uFillTx/>
              </a:rPr>
              <a:t>Microsoft 365 Copilot users have toggle for web search queries.</a:t>
            </a:r>
          </a:p>
        </p:txBody>
      </p:sp>
      <p:sp>
        <p:nvSpPr>
          <p:cNvPr id="6" name="Rectangle 5" descr="Arrow pointing to relevant web data then to response">
            <a:extLst>
              <a:ext uri="{FF2B5EF4-FFF2-40B4-BE49-F238E27FC236}">
                <a16:creationId xmlns:a16="http://schemas.microsoft.com/office/drawing/2014/main" id="{F3268715-908E-2C84-0070-B1F57CDB7ABC}"/>
              </a:ext>
            </a:extLst>
          </p:cNvPr>
          <p:cNvSpPr/>
          <p:nvPr/>
        </p:nvSpPr>
        <p:spPr bwMode="auto">
          <a:xfrm>
            <a:off x="11693892" y="5888656"/>
            <a:ext cx="97174" cy="78758"/>
          </a:xfrm>
          <a:prstGeom prst="rect">
            <a:avLst/>
          </a:prstGeom>
          <a:solidFill>
            <a:srgbClr val="8ABF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4" name="TextBox 73">
            <a:extLst>
              <a:ext uri="{FF2B5EF4-FFF2-40B4-BE49-F238E27FC236}">
                <a16:creationId xmlns:a16="http://schemas.microsoft.com/office/drawing/2014/main" id="{5169A57E-3437-7019-F5CA-230B0A060942}"/>
              </a:ext>
            </a:extLst>
          </p:cNvPr>
          <p:cNvSpPr txBox="1"/>
          <p:nvPr/>
        </p:nvSpPr>
        <p:spPr>
          <a:xfrm>
            <a:off x="571502" y="6277083"/>
            <a:ext cx="11048998" cy="246221"/>
          </a:xfrm>
          <a:prstGeom prst="rect">
            <a:avLst/>
          </a:prstGeom>
          <a:noFill/>
        </p:spPr>
        <p:txBody>
          <a:bodyPr wrap="square" lIns="0" tIns="0" rIns="0" bIns="0" rtlCol="0" anchor="b">
            <a:spAutoFit/>
          </a:bodyPr>
          <a:lstStyle/>
          <a:p>
            <a:pPr lvl="0" defTabSz="914400">
              <a:defRPr/>
            </a:pPr>
            <a:r>
              <a:rPr lang="en-US" sz="800" kern="0" baseline="30000">
                <a:solidFill>
                  <a:schemeClr val="bg1"/>
                </a:solidFill>
              </a:rPr>
              <a:t>1</a:t>
            </a:r>
            <a:r>
              <a:rPr lang="en-US" sz="800" kern="0">
                <a:solidFill>
                  <a:schemeClr val="bg1"/>
                </a:solidFill>
              </a:rPr>
              <a:t> </a:t>
            </a:r>
            <a:r>
              <a:rPr lang="en-US" sz="800" kern="0">
                <a:solidFill>
                  <a:schemeClr val="bg1"/>
                </a:solidFill>
                <a:hlinkClick r:id="rId7">
                  <a:extLst>
                    <a:ext uri="{A12FA001-AC4F-418D-AE19-62706E023703}">
                      <ahyp:hlinkClr xmlns:ahyp="http://schemas.microsoft.com/office/drawing/2018/hyperlinkcolor" val="tx"/>
                    </a:ext>
                  </a:extLst>
                </a:hlinkClick>
              </a:rPr>
              <a:t>Microsoft 365 Copilot runs on the ISO 27018 certified Microsoft 365 platform </a:t>
            </a:r>
            <a:endParaRPr lang="en-US" sz="800" kern="0">
              <a:solidFill>
                <a:schemeClr val="bg1"/>
              </a:solidFill>
            </a:endParaRPr>
          </a:p>
          <a:p>
            <a:pPr lvl="0" defTabSz="914400">
              <a:defRPr/>
            </a:pPr>
            <a:r>
              <a:rPr lang="en-US" sz="800" kern="0" baseline="30000">
                <a:solidFill>
                  <a:schemeClr val="bg1"/>
                </a:solidFill>
              </a:rPr>
              <a:t>2</a:t>
            </a:r>
            <a:r>
              <a:rPr lang="en-US" sz="800" kern="0">
                <a:solidFill>
                  <a:schemeClr val="bg1"/>
                </a:solidFill>
              </a:rPr>
              <a:t> Web search queries are different from Microsoft Graph queries</a:t>
            </a:r>
          </a:p>
        </p:txBody>
      </p:sp>
    </p:spTree>
    <p:extLst>
      <p:ext uri="{BB962C8B-B14F-4D97-AF65-F5344CB8AC3E}">
        <p14:creationId xmlns:p14="http://schemas.microsoft.com/office/powerpoint/2010/main" val="205278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34"/>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50"/>
                                        <p:tgtEl>
                                          <p:spTgt spid="43"/>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43"/>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50"/>
                                        <p:tgtEl>
                                          <p:spTgt spid="35"/>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35"/>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50"/>
                                        <p:tgtEl>
                                          <p:spTgt spid="40"/>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40"/>
                                        </p:tgtEl>
                                        <p:attrNameLst>
                                          <p:attrName>ppt_x</p:attrName>
                                          <p:attrName>ppt_y</p:attrName>
                                        </p:attrNameLst>
                                      </p:cBhvr>
                                      <p:rCtr x="0" y="-1944"/>
                                    </p:animMotion>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3000"/>
                            </p:stCondLst>
                            <p:childTnLst>
                              <p:par>
                                <p:cTn id="49" presetID="22" presetClass="entr" presetSubtype="2"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4000"/>
                            </p:stCondLst>
                            <p:childTnLst>
                              <p:par>
                                <p:cTn id="57" presetID="22" presetClass="entr" presetSubtype="2"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right)">
                                      <p:cBhvr>
                                        <p:cTn id="59" dur="500"/>
                                        <p:tgtEl>
                                          <p:spTgt spid="17"/>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16" grpId="0" animBg="1"/>
      <p:bldP spid="18" grpId="0" animBg="1"/>
      <p:bldP spid="35" grpId="0" animBg="1"/>
      <p:bldP spid="35" grpId="1" animBg="1"/>
      <p:bldP spid="14" grpId="0"/>
      <p:bldP spid="40" grpId="0"/>
      <p:bldP spid="40" grpId="1"/>
      <p:bldP spid="49" grpId="0" animBg="1"/>
      <p:bldP spid="9"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6925-44E5-53C8-5F45-3291C966033E}"/>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04F35B2-7646-988C-E239-ED206EA660B5}"/>
              </a:ext>
              <a:ext uri="{C183D7F6-B498-43B3-948B-1728B52AA6E4}">
                <adec:decorative xmlns:adec="http://schemas.microsoft.com/office/drawing/2017/decorative" val="1"/>
              </a:ext>
            </a:extLst>
          </p:cNvPr>
          <p:cNvSpPr/>
          <p:nvPr/>
        </p:nvSpPr>
        <p:spPr bwMode="auto">
          <a:xfrm>
            <a:off x="571501" y="2819400"/>
            <a:ext cx="4803774" cy="3543299"/>
          </a:xfrm>
          <a:prstGeom prst="roundRect">
            <a:avLst>
              <a:gd name="adj" fmla="val 42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cs typeface="Segoe Sans Display" pitchFamily="2" charset="0"/>
            </a:endParaRPr>
          </a:p>
        </p:txBody>
      </p:sp>
      <p:sp>
        <p:nvSpPr>
          <p:cNvPr id="21" name="Rectangle: Rounded Corners 20">
            <a:extLst>
              <a:ext uri="{FF2B5EF4-FFF2-40B4-BE49-F238E27FC236}">
                <a16:creationId xmlns:a16="http://schemas.microsoft.com/office/drawing/2014/main" id="{46F20E2A-AF5B-526B-3D70-292577E9DC7E}"/>
              </a:ext>
              <a:ext uri="{C183D7F6-B498-43B3-948B-1728B52AA6E4}">
                <adec:decorative xmlns:adec="http://schemas.microsoft.com/office/drawing/2017/decorative" val="1"/>
              </a:ext>
            </a:extLst>
          </p:cNvPr>
          <p:cNvSpPr>
            <a:spLocks/>
          </p:cNvSpPr>
          <p:nvPr/>
        </p:nvSpPr>
        <p:spPr bwMode="auto">
          <a:xfrm>
            <a:off x="5555797" y="2937509"/>
            <a:ext cx="5959928" cy="3307080"/>
          </a:xfrm>
          <a:prstGeom prst="roundRect">
            <a:avLst>
              <a:gd name="adj" fmla="val 248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3" name="Title 2">
            <a:extLst>
              <a:ext uri="{FF2B5EF4-FFF2-40B4-BE49-F238E27FC236}">
                <a16:creationId xmlns:a16="http://schemas.microsoft.com/office/drawing/2014/main" id="{F473FCEE-E55E-C47F-41CE-BB76AB835795}"/>
              </a:ext>
            </a:extLst>
          </p:cNvPr>
          <p:cNvSpPr>
            <a:spLocks noGrp="1"/>
          </p:cNvSpPr>
          <p:nvPr>
            <p:ph type="title"/>
          </p:nvPr>
        </p:nvSpPr>
        <p:spPr>
          <a:xfrm>
            <a:off x="588263" y="485481"/>
            <a:ext cx="11018520" cy="498598"/>
          </a:xfrm>
        </p:spPr>
        <p:txBody>
          <a:bodyPr/>
          <a:lstStyle/>
          <a:p>
            <a:r>
              <a:rPr lang="en-US">
                <a:ea typeface="+mj-ea"/>
                <a:cs typeface="+mj-cs"/>
              </a:rPr>
              <a:t>Web query handling in Microsoft 365 Copilot Chat and Microsoft 365 Copilot</a:t>
            </a:r>
            <a:endParaRPr lang="en-IN">
              <a:ea typeface="+mj-ea"/>
              <a:cs typeface="+mj-cs"/>
            </a:endParaRPr>
          </a:p>
        </p:txBody>
      </p:sp>
      <p:sp>
        <p:nvSpPr>
          <p:cNvPr id="8" name="Rectangle 12">
            <a:extLst>
              <a:ext uri="{FF2B5EF4-FFF2-40B4-BE49-F238E27FC236}">
                <a16:creationId xmlns:a16="http://schemas.microsoft.com/office/drawing/2014/main" id="{19835F11-7240-04AA-FEDF-E93343BADB1F}"/>
              </a:ext>
            </a:extLst>
          </p:cNvPr>
          <p:cNvSpPr>
            <a:spLocks noChangeArrowheads="1"/>
          </p:cNvSpPr>
          <p:nvPr/>
        </p:nvSpPr>
        <p:spPr bwMode="auto">
          <a:xfrm>
            <a:off x="588963" y="1714395"/>
            <a:ext cx="1101725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66688" marR="0" lvl="0" indent="-166688" algn="l" defTabSz="914400" rtl="0" eaLnBrk="1" fontAlgn="auto" latinLnBrk="0" hangingPunct="1">
              <a:spcBef>
                <a:spcPts val="0"/>
              </a:spcBef>
              <a:spcAft>
                <a:spcPts val="600"/>
              </a:spcAft>
              <a:buClr>
                <a:schemeClr val="bg1"/>
              </a:buClr>
              <a:buSzPct val="90000"/>
              <a:buFont typeface="Arial" panose="020B0604020202020204" pitchFamily="34" charset="0"/>
              <a:buChar char="•"/>
              <a:tabLst/>
              <a:defRPr/>
            </a:pPr>
            <a:r>
              <a:rPr kumimoji="0" lang="en-US" altLang="en-US" sz="1200" i="0" u="none" strike="noStrike" kern="1200" cap="none" normalizeH="0" baseline="0" noProof="0">
                <a:ln>
                  <a:noFill/>
                </a:ln>
                <a:solidFill>
                  <a:schemeClr val="bg1"/>
                </a:solidFill>
                <a:effectLst/>
                <a:uLnTx/>
                <a:uFillTx/>
                <a:latin typeface="+mn-lt"/>
              </a:rPr>
              <a:t>Web queries sent to the Bing search service are handled identically by both Microsoft 365 Copilot Chat and Microsoft 365 Copilot</a:t>
            </a:r>
          </a:p>
          <a:p>
            <a:pPr marL="166688" indent="-166688" eaLnBrk="1" fontAlgn="auto" hangingPunct="1">
              <a:spcBef>
                <a:spcPts val="0"/>
              </a:spcBef>
              <a:spcAft>
                <a:spcPts val="600"/>
              </a:spcAft>
              <a:buClr>
                <a:schemeClr val="bg1"/>
              </a:buClr>
              <a:buSzPct val="90000"/>
              <a:buFont typeface="Arial" panose="020B0604020202020204" pitchFamily="34" charset="0"/>
              <a:buChar char="•"/>
              <a:defRPr/>
            </a:pPr>
            <a:r>
              <a:rPr lang="en-US" altLang="en-US" sz="1200">
                <a:solidFill>
                  <a:schemeClr val="bg1"/>
                </a:solidFill>
                <a:latin typeface="+mn-lt"/>
              </a:rPr>
              <a:t>Web queries</a:t>
            </a:r>
            <a:r>
              <a:rPr kumimoji="0" lang="en-US" altLang="en-US" sz="1200" i="0" u="none" strike="noStrike" kern="1200" cap="none" normalizeH="0" baseline="0" noProof="0">
                <a:ln>
                  <a:noFill/>
                </a:ln>
                <a:solidFill>
                  <a:schemeClr val="bg1"/>
                </a:solidFill>
                <a:effectLst/>
                <a:uLnTx/>
                <a:uFillTx/>
                <a:latin typeface="+mn-lt"/>
              </a:rPr>
              <a:t> are generated from the prompt don’t include the entire prompt (unless very short, e.g., one word)</a:t>
            </a:r>
          </a:p>
          <a:p>
            <a:pPr marL="166688" marR="0" lvl="0" indent="-166688" algn="l" defTabSz="914400" rtl="0" eaLnBrk="1" fontAlgn="auto" latinLnBrk="0" hangingPunct="1">
              <a:spcBef>
                <a:spcPts val="0"/>
              </a:spcBef>
              <a:spcAft>
                <a:spcPts val="600"/>
              </a:spcAft>
              <a:buClr>
                <a:schemeClr val="bg1"/>
              </a:buClr>
              <a:buSzPct val="90000"/>
              <a:buFont typeface="Arial" panose="020B0604020202020204" pitchFamily="34" charset="0"/>
              <a:buChar char="•"/>
              <a:tabLst/>
              <a:defRPr/>
            </a:pPr>
            <a:r>
              <a:rPr kumimoji="0" lang="en-US" altLang="en-US" sz="1200" i="0" u="none" strike="noStrike" kern="1200" cap="none" normalizeH="0" baseline="0" noProof="0">
                <a:ln>
                  <a:noFill/>
                </a:ln>
                <a:solidFill>
                  <a:schemeClr val="bg1"/>
                </a:solidFill>
                <a:effectLst/>
                <a:uLnTx/>
                <a:uFillTx/>
                <a:latin typeface="+mn-lt"/>
              </a:rPr>
              <a:t>Web queries are sent via a secure connection with user and tenant identifiers removed</a:t>
            </a:r>
          </a:p>
          <a:p>
            <a:pPr marL="166688" marR="0" lvl="0" indent="-166688" algn="l" defTabSz="914400" rtl="0" eaLnBrk="1" fontAlgn="auto" latinLnBrk="0" hangingPunct="1">
              <a:spcBef>
                <a:spcPts val="0"/>
              </a:spcBef>
              <a:spcAft>
                <a:spcPts val="600"/>
              </a:spcAft>
              <a:buClr>
                <a:schemeClr val="bg1"/>
              </a:buClr>
              <a:buSzPct val="90000"/>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n-lt"/>
              </a:rPr>
              <a:t>Web queries are not shared with advertisers</a:t>
            </a:r>
            <a:r>
              <a:rPr lang="en-US" sz="1200">
                <a:solidFill>
                  <a:schemeClr val="bg1"/>
                </a:solidFill>
                <a:latin typeface="+mn-lt"/>
              </a:rPr>
              <a:t>. They don’t impact search ranking, answers, rich captions,</a:t>
            </a:r>
            <a:r>
              <a:rPr kumimoji="0" lang="en-US" sz="1200" i="0" u="none" strike="noStrike" kern="1200" cap="none" normalizeH="0" baseline="0" noProof="0">
                <a:ln>
                  <a:noFill/>
                </a:ln>
                <a:solidFill>
                  <a:schemeClr val="bg1"/>
                </a:solidFill>
                <a:effectLst/>
                <a:uLnTx/>
                <a:uFillTx/>
                <a:latin typeface="+mn-lt"/>
              </a:rPr>
              <a:t> and </a:t>
            </a:r>
            <a:r>
              <a:rPr lang="en-US" sz="1200">
                <a:solidFill>
                  <a:schemeClr val="bg1"/>
                </a:solidFill>
                <a:latin typeface="+mn-lt"/>
              </a:rPr>
              <a:t>social features (like auto suggest, trending, zero input). </a:t>
            </a:r>
          </a:p>
        </p:txBody>
      </p:sp>
      <p:sp>
        <p:nvSpPr>
          <p:cNvPr id="26" name="Subtitle">
            <a:extLst>
              <a:ext uri="{FF2B5EF4-FFF2-40B4-BE49-F238E27FC236}">
                <a16:creationId xmlns:a16="http://schemas.microsoft.com/office/drawing/2014/main" id="{AAA546E8-6466-1D7C-4646-AAABD3D9F184}"/>
              </a:ext>
            </a:extLst>
          </p:cNvPr>
          <p:cNvSpPr txBox="1">
            <a:spLocks/>
          </p:cNvSpPr>
          <p:nvPr/>
        </p:nvSpPr>
        <p:spPr>
          <a:xfrm>
            <a:off x="675704" y="2937508"/>
            <a:ext cx="4595368" cy="385292"/>
          </a:xfrm>
          <a:prstGeom prst="roundRect">
            <a:avLst>
              <a:gd name="adj" fmla="val 15884"/>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400" b="0" i="0" u="none" strike="noStrike" cap="none" spc="0" normalizeH="0" baseline="0">
                <a:ln>
                  <a:noFill/>
                </a:ln>
                <a:solidFill>
                  <a:schemeClr val="tx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How Copilot uses queries when web grounding</a:t>
            </a:r>
          </a:p>
        </p:txBody>
      </p:sp>
      <p:sp>
        <p:nvSpPr>
          <p:cNvPr id="16" name="Text Placeholder 4">
            <a:extLst>
              <a:ext uri="{FF2B5EF4-FFF2-40B4-BE49-F238E27FC236}">
                <a16:creationId xmlns:a16="http://schemas.microsoft.com/office/drawing/2014/main" id="{08FF4442-E67B-8CA0-DAB4-5B8F4722E944}"/>
              </a:ext>
            </a:extLst>
          </p:cNvPr>
          <p:cNvSpPr txBox="1">
            <a:spLocks/>
          </p:cNvSpPr>
          <p:nvPr/>
        </p:nvSpPr>
        <p:spPr>
          <a:xfrm>
            <a:off x="722175" y="3414207"/>
            <a:ext cx="4502426" cy="2646878"/>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0025" marR="0" lvl="0" indent="-200025"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b="0" i="0" u="none" strike="noStrike" kern="1200" cap="none" normalizeH="0" baseline="0" noProof="0">
                <a:ln>
                  <a:noFill/>
                </a:ln>
                <a:solidFill>
                  <a:schemeClr val="bg1"/>
                </a:solidFill>
                <a:effectLst/>
                <a:uLnTx/>
                <a:uFillTx/>
              </a:rPr>
              <a:t>The prompt is written by the user.</a:t>
            </a:r>
          </a:p>
          <a:p>
            <a:pPr marL="200025" marR="0" lvl="0" indent="-200025"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b="0" i="0" u="none" strike="noStrike" kern="1200" cap="none" normalizeH="0" baseline="0" noProof="0">
                <a:ln>
                  <a:noFill/>
                </a:ln>
                <a:solidFill>
                  <a:schemeClr val="bg1"/>
                </a:solidFill>
                <a:effectLst/>
                <a:uLnTx/>
                <a:uFillTx/>
              </a:rPr>
              <a:t>The Copilot LLM generates web queries that are sent to the Bing search API: </a:t>
            </a:r>
          </a:p>
          <a:p>
            <a:pPr marL="419100" marR="0" lvl="1" indent="-1524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normalizeH="0" baseline="0" noProof="0">
                <a:ln>
                  <a:noFill/>
                </a:ln>
                <a:solidFill>
                  <a:schemeClr val="bg1"/>
                </a:solidFill>
                <a:effectLst/>
                <a:uLnTx/>
                <a:uFillTx/>
              </a:rPr>
              <a:t>Documents and files are </a:t>
            </a:r>
            <a:r>
              <a:rPr kumimoji="0" lang="en-US" sz="1100" b="0" i="0" u="sng" strike="noStrike" kern="1200" cap="none" normalizeH="0" baseline="0" noProof="0">
                <a:ln>
                  <a:noFill/>
                </a:ln>
                <a:solidFill>
                  <a:schemeClr val="bg1"/>
                </a:solidFill>
                <a:effectLst/>
                <a:uLnTx/>
                <a:uFillTx/>
              </a:rPr>
              <a:t>not</a:t>
            </a:r>
            <a:r>
              <a:rPr kumimoji="0" lang="en-US" sz="1100" b="0" i="0" u="none" strike="noStrike" kern="1200" cap="none" normalizeH="0" baseline="0" noProof="0">
                <a:ln>
                  <a:noFill/>
                </a:ln>
                <a:solidFill>
                  <a:schemeClr val="bg1"/>
                </a:solidFill>
                <a:effectLst/>
                <a:uLnTx/>
                <a:uFillTx/>
              </a:rPr>
              <a:t> sent to Bing search service; only search key words are sent. </a:t>
            </a:r>
          </a:p>
          <a:p>
            <a:pPr marL="419100" marR="0" lvl="1" indent="-1524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normalizeH="0" baseline="0" noProof="0">
                <a:ln>
                  <a:noFill/>
                </a:ln>
                <a:solidFill>
                  <a:schemeClr val="bg1"/>
                </a:solidFill>
                <a:effectLst/>
                <a:uLnTx/>
                <a:uFillTx/>
              </a:rPr>
              <a:t>Queries sent to Bing by Copilot are disassociated from the user ID or tenant ID. </a:t>
            </a:r>
          </a:p>
          <a:p>
            <a:pPr marL="419100" marR="0" lvl="1" indent="-1524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solidFill>
                  <a:schemeClr val="bg1"/>
                </a:solidFill>
                <a:effectLst/>
                <a:uLnTx/>
                <a:uFillTx/>
              </a:rPr>
              <a:t>Web search queries generally don’t contain all the words from a user's prompt (unless very short). They're generally based off a few terms used to find relevant information on the web. However, they may still include some confidential data, depending on what the user included in the prompt. </a:t>
            </a:r>
          </a:p>
          <a:p>
            <a:pPr marL="200025" marR="0" lvl="0" indent="-200025"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b="0" i="0" u="none" strike="noStrike" kern="1200" cap="none" normalizeH="0" baseline="0" noProof="0">
                <a:ln>
                  <a:noFill/>
                </a:ln>
                <a:solidFill>
                  <a:schemeClr val="bg1"/>
                </a:solidFill>
                <a:effectLst/>
                <a:uLnTx/>
                <a:uFillTx/>
              </a:rPr>
              <a:t>The response is generated by the Copilot LLM.</a:t>
            </a:r>
          </a:p>
        </p:txBody>
      </p:sp>
      <p:graphicFrame>
        <p:nvGraphicFramePr>
          <p:cNvPr id="14" name="Table 13">
            <a:extLst>
              <a:ext uri="{FF2B5EF4-FFF2-40B4-BE49-F238E27FC236}">
                <a16:creationId xmlns:a16="http://schemas.microsoft.com/office/drawing/2014/main" id="{F204C8F2-D8C1-1E3F-E65D-03265C770221}"/>
              </a:ext>
            </a:extLst>
          </p:cNvPr>
          <p:cNvGraphicFramePr>
            <a:graphicFrameLocks noGrp="1"/>
          </p:cNvGraphicFramePr>
          <p:nvPr>
            <p:extLst>
              <p:ext uri="{D42A27DB-BD31-4B8C-83A1-F6EECF244321}">
                <p14:modId xmlns:p14="http://schemas.microsoft.com/office/powerpoint/2010/main" val="193676072"/>
              </p:ext>
            </p:extLst>
          </p:nvPr>
        </p:nvGraphicFramePr>
        <p:xfrm>
          <a:off x="5555797" y="2937509"/>
          <a:ext cx="5959928" cy="3307080"/>
        </p:xfrm>
        <a:graphic>
          <a:graphicData uri="http://schemas.openxmlformats.org/drawingml/2006/table">
            <a:tbl>
              <a:tblPr firstRow="1" firstCol="1" bandRow="1"/>
              <a:tblGrid>
                <a:gridCol w="1336010">
                  <a:extLst>
                    <a:ext uri="{9D8B030D-6E8A-4147-A177-3AD203B41FA5}">
                      <a16:colId xmlns:a16="http://schemas.microsoft.com/office/drawing/2014/main" val="3286976840"/>
                    </a:ext>
                  </a:extLst>
                </a:gridCol>
                <a:gridCol w="4623918">
                  <a:extLst>
                    <a:ext uri="{9D8B030D-6E8A-4147-A177-3AD203B41FA5}">
                      <a16:colId xmlns:a16="http://schemas.microsoft.com/office/drawing/2014/main" val="2092254891"/>
                    </a:ext>
                  </a:extLst>
                </a:gridCol>
              </a:tblGrid>
              <a:tr h="246108">
                <a:tc>
                  <a:txBody>
                    <a:bodyPr/>
                    <a:lstStyle/>
                    <a:p>
                      <a:pPr marL="0" marR="0" algn="just">
                        <a:lnSpc>
                          <a:spcPct val="100000"/>
                        </a:lnSpc>
                        <a:spcBef>
                          <a:spcPts val="0"/>
                        </a:spcBef>
                        <a:spcAft>
                          <a:spcPts val="600"/>
                        </a:spcAft>
                      </a:pPr>
                      <a:r>
                        <a:rPr lang="en-US" sz="1000" b="0">
                          <a:solidFill>
                            <a:schemeClr val="accent1"/>
                          </a:solidFill>
                          <a:effectLst/>
                          <a:latin typeface="+mj-lt"/>
                          <a:ea typeface="+mj-ea"/>
                          <a:cs typeface="+mj-cs"/>
                        </a:rPr>
                        <a:t>Entity</a:t>
                      </a:r>
                    </a:p>
                  </a:txBody>
                  <a:tcPr marL="45720" marR="4572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600"/>
                        </a:spcAft>
                      </a:pPr>
                      <a:r>
                        <a:rPr lang="en-US" sz="1000" b="0">
                          <a:solidFill>
                            <a:schemeClr val="accent1"/>
                          </a:solidFill>
                          <a:effectLst/>
                          <a:latin typeface="+mj-lt"/>
                          <a:ea typeface="+mj-ea"/>
                          <a:cs typeface="+mj-cs"/>
                        </a:rPr>
                        <a:t>Text</a:t>
                      </a:r>
                    </a:p>
                  </a:txBody>
                  <a:tcPr marL="45720" marR="4572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573573"/>
                  </a:ext>
                </a:extLst>
              </a:tr>
              <a:tr h="507598">
                <a:tc>
                  <a:txBody>
                    <a:bodyPr/>
                    <a:lstStyle/>
                    <a:p>
                      <a:pPr marL="0" marR="0">
                        <a:lnSpc>
                          <a:spcPct val="100000"/>
                        </a:lnSpc>
                        <a:spcBef>
                          <a:spcPts val="0"/>
                        </a:spcBef>
                        <a:spcAft>
                          <a:spcPts val="600"/>
                        </a:spcAft>
                      </a:pPr>
                      <a:r>
                        <a:rPr lang="en-US" sz="900">
                          <a:solidFill>
                            <a:schemeClr val="bg1"/>
                          </a:solidFill>
                          <a:effectLst/>
                          <a:latin typeface="+mn-lt"/>
                          <a:ea typeface="+mn-ea"/>
                          <a:cs typeface="+mn-cs"/>
                        </a:rPr>
                        <a:t>Prompt </a:t>
                      </a:r>
                      <a:br>
                        <a:rPr lang="en-US" sz="900">
                          <a:solidFill>
                            <a:schemeClr val="bg1"/>
                          </a:solidFill>
                          <a:effectLst/>
                          <a:latin typeface="+mn-lt"/>
                          <a:ea typeface="+mn-ea"/>
                          <a:cs typeface="+mn-cs"/>
                        </a:rPr>
                      </a:br>
                      <a:r>
                        <a:rPr lang="en-US" sz="900">
                          <a:solidFill>
                            <a:schemeClr val="bg1"/>
                          </a:solidFill>
                          <a:effectLst/>
                          <a:latin typeface="+mn-lt"/>
                          <a:ea typeface="+mn-ea"/>
                          <a:cs typeface="+mn-cs"/>
                        </a:rPr>
                        <a:t>(written by the user)</a:t>
                      </a:r>
                    </a:p>
                  </a:txBody>
                  <a:tcPr marL="45720" marR="4572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600"/>
                        </a:spcAft>
                      </a:pPr>
                      <a:r>
                        <a:rPr lang="en-US" sz="900" i="1">
                          <a:solidFill>
                            <a:schemeClr val="bg1"/>
                          </a:solidFill>
                          <a:effectLst/>
                          <a:latin typeface="+mn-lt"/>
                          <a:ea typeface="+mn-ea"/>
                          <a:cs typeface="+mn-cs"/>
                        </a:rPr>
                        <a:t>We're considering a possible acquisition of Fabrikam. Help me put together a 200-word summary report of publicly available financial information on the company, including their business strategy.</a:t>
                      </a:r>
                    </a:p>
                  </a:txBody>
                  <a:tcPr marL="45720" marR="4572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2321096"/>
                  </a:ext>
                </a:extLst>
              </a:tr>
              <a:tr h="507598">
                <a:tc>
                  <a:txBody>
                    <a:bodyPr/>
                    <a:lstStyle/>
                    <a:p>
                      <a:pPr marL="0" marR="0">
                        <a:lnSpc>
                          <a:spcPct val="100000"/>
                        </a:lnSpc>
                        <a:spcBef>
                          <a:spcPts val="0"/>
                        </a:spcBef>
                        <a:spcAft>
                          <a:spcPts val="600"/>
                        </a:spcAft>
                      </a:pPr>
                      <a:r>
                        <a:rPr lang="en-US" sz="900">
                          <a:solidFill>
                            <a:schemeClr val="bg1"/>
                          </a:solidFill>
                          <a:effectLst/>
                          <a:latin typeface="+mn-lt"/>
                          <a:ea typeface="+mn-ea"/>
                          <a:cs typeface="+mn-cs"/>
                        </a:rPr>
                        <a:t>Web queries (generated by Copilot and sent to the Bing search service)</a:t>
                      </a:r>
                    </a:p>
                  </a:txBody>
                  <a:tcPr marL="45720" marR="4572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600"/>
                        </a:spcAft>
                      </a:pPr>
                      <a:r>
                        <a:rPr lang="en-US" sz="900" b="0" u="none">
                          <a:solidFill>
                            <a:schemeClr val="bg1"/>
                          </a:solidFill>
                          <a:effectLst/>
                          <a:latin typeface="+mn-lt"/>
                          <a:ea typeface="+mn-ea"/>
                          <a:cs typeface="+mn-cs"/>
                        </a:rPr>
                        <a:t>Fabrikam strategy</a:t>
                      </a:r>
                      <a:br>
                        <a:rPr lang="en-US" sz="900" b="0" u="none">
                          <a:solidFill>
                            <a:schemeClr val="bg1"/>
                          </a:solidFill>
                          <a:effectLst/>
                          <a:latin typeface="+mn-lt"/>
                          <a:ea typeface="+mn-ea"/>
                          <a:cs typeface="+mn-cs"/>
                        </a:rPr>
                      </a:br>
                      <a:r>
                        <a:rPr lang="en-US" sz="900" b="0" u="none">
                          <a:solidFill>
                            <a:schemeClr val="bg1"/>
                          </a:solidFill>
                          <a:effectLst/>
                          <a:latin typeface="+mn-lt"/>
                          <a:ea typeface="+mn-ea"/>
                          <a:cs typeface="+mn-cs"/>
                        </a:rPr>
                        <a:t>Fabrikam financials</a:t>
                      </a:r>
                    </a:p>
                  </a:txBody>
                  <a:tcPr marL="45720" marR="4572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87687467"/>
                  </a:ext>
                </a:extLst>
              </a:tr>
              <a:tr h="2045776">
                <a:tc>
                  <a:txBody>
                    <a:bodyPr/>
                    <a:lstStyle/>
                    <a:p>
                      <a:pPr marL="0" marR="0">
                        <a:lnSpc>
                          <a:spcPct val="100000"/>
                        </a:lnSpc>
                        <a:spcBef>
                          <a:spcPts val="0"/>
                        </a:spcBef>
                        <a:spcAft>
                          <a:spcPts val="600"/>
                        </a:spcAft>
                      </a:pPr>
                      <a:r>
                        <a:rPr lang="en-US" sz="900">
                          <a:solidFill>
                            <a:schemeClr val="bg1"/>
                          </a:solidFill>
                          <a:effectLst/>
                          <a:latin typeface="+mn-lt"/>
                          <a:ea typeface="+mn-ea"/>
                          <a:cs typeface="+mn-cs"/>
                        </a:rPr>
                        <a:t>Response </a:t>
                      </a:r>
                      <a:br>
                        <a:rPr lang="en-US" sz="900">
                          <a:solidFill>
                            <a:schemeClr val="bg1"/>
                          </a:solidFill>
                          <a:effectLst/>
                          <a:latin typeface="+mn-lt"/>
                          <a:ea typeface="+mn-ea"/>
                          <a:cs typeface="+mn-cs"/>
                        </a:rPr>
                      </a:br>
                      <a:r>
                        <a:rPr lang="en-US" sz="900">
                          <a:solidFill>
                            <a:schemeClr val="bg1"/>
                          </a:solidFill>
                          <a:effectLst/>
                          <a:latin typeface="+mn-lt"/>
                          <a:ea typeface="+mn-ea"/>
                          <a:cs typeface="+mn-cs"/>
                        </a:rPr>
                        <a:t>(generated by Copilot)</a:t>
                      </a:r>
                    </a:p>
                  </a:txBody>
                  <a:tcPr marL="45720" marR="4572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600"/>
                        </a:spcAft>
                      </a:pPr>
                      <a:r>
                        <a:rPr lang="en-US" sz="900">
                          <a:solidFill>
                            <a:schemeClr val="bg1"/>
                          </a:solidFill>
                          <a:effectLst/>
                          <a:latin typeface="+mn-lt"/>
                          <a:ea typeface="+mn-ea"/>
                          <a:cs typeface="+mn-cs"/>
                        </a:rPr>
                        <a:t>Fabrikam is a CPG startup that offers healthier food alternatives but with the same familiar taste as traditional brands. The company gathered $4.5 million in seed funding in 2019 and raised $31.5 million in a series B funding round in 2022. As of January 2023, Fabrikam raised a total of $83.4 million in funding and is on target to more than double its sales this year.</a:t>
                      </a:r>
                    </a:p>
                    <a:p>
                      <a:pPr marL="0" marR="0">
                        <a:lnSpc>
                          <a:spcPct val="100000"/>
                        </a:lnSpc>
                        <a:spcBef>
                          <a:spcPts val="0"/>
                        </a:spcBef>
                        <a:spcAft>
                          <a:spcPts val="600"/>
                        </a:spcAft>
                      </a:pPr>
                      <a:r>
                        <a:rPr lang="en-US" sz="900">
                          <a:solidFill>
                            <a:schemeClr val="bg1"/>
                          </a:solidFill>
                          <a:effectLst/>
                          <a:latin typeface="+mn-lt"/>
                          <a:ea typeface="+mn-ea"/>
                          <a:cs typeface="+mn-cs"/>
                        </a:rPr>
                        <a:t>As the pandemic hit, Fabrikam faced the challenge of pivoting from brick-and-mortar stores to online sales, and that’s where their influencer marketing strategy came into play. Instead of relying on in-store events and promotions, Fabrikam turned to social media and influencer partnerships to build brand awareness and reach a wider audience. The company also approached innovation from a genuine angle, balancing traditional consumption drivers with better-for-you offerings and having a holistic, robust distribution strategy.</a:t>
                      </a:r>
                    </a:p>
                    <a:p>
                      <a:pPr marL="0" marR="0">
                        <a:lnSpc>
                          <a:spcPct val="100000"/>
                        </a:lnSpc>
                        <a:spcBef>
                          <a:spcPts val="0"/>
                        </a:spcBef>
                        <a:spcAft>
                          <a:spcPts val="600"/>
                        </a:spcAft>
                      </a:pPr>
                      <a:r>
                        <a:rPr lang="en-US" sz="900">
                          <a:solidFill>
                            <a:schemeClr val="bg1"/>
                          </a:solidFill>
                          <a:effectLst/>
                          <a:latin typeface="+mn-lt"/>
                          <a:ea typeface="+mn-ea"/>
                          <a:cs typeface="+mn-cs"/>
                        </a:rPr>
                        <a:t>In summary, Fabrikam has raised over $55 million in funding and has a strong influencer marketing strategy that has helped them pivot to online sales during the pandemic.  </a:t>
                      </a:r>
                    </a:p>
                  </a:txBody>
                  <a:tcPr marL="45720" marR="4572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8501624"/>
                  </a:ext>
                </a:extLst>
              </a:tr>
            </a:tbl>
          </a:graphicData>
        </a:graphic>
      </p:graphicFrame>
    </p:spTree>
    <p:extLst>
      <p:ext uri="{BB962C8B-B14F-4D97-AF65-F5344CB8AC3E}">
        <p14:creationId xmlns:p14="http://schemas.microsoft.com/office/powerpoint/2010/main" val="22344377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50C9-570F-86A9-87D3-389B0C095DD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0E0FB25-D02C-E8B6-926A-A3A0394EEDB9}"/>
              </a:ext>
              <a:ext uri="{C183D7F6-B498-43B3-948B-1728B52AA6E4}">
                <adec:decorative xmlns:adec="http://schemas.microsoft.com/office/drawing/2017/decorative" val="1"/>
              </a:ext>
            </a:extLst>
          </p:cNvPr>
          <p:cNvSpPr/>
          <p:nvPr/>
        </p:nvSpPr>
        <p:spPr bwMode="auto">
          <a:xfrm>
            <a:off x="571500" y="1278339"/>
            <a:ext cx="11049000" cy="4990699"/>
          </a:xfrm>
          <a:prstGeom prst="roundRect">
            <a:avLst>
              <a:gd name="adj" fmla="val 42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cs typeface="Segoe Sans Display" pitchFamily="2" charset="0"/>
            </a:endParaRPr>
          </a:p>
        </p:txBody>
      </p:sp>
      <p:sp>
        <p:nvSpPr>
          <p:cNvPr id="90" name="Rectangle: Rounded Corners 89">
            <a:extLst>
              <a:ext uri="{FF2B5EF4-FFF2-40B4-BE49-F238E27FC236}">
                <a16:creationId xmlns:a16="http://schemas.microsoft.com/office/drawing/2014/main" id="{BB880AD9-967D-912E-EC11-094ADDD0EA7A}"/>
              </a:ext>
              <a:ext uri="{C183D7F6-B498-43B3-948B-1728B52AA6E4}">
                <adec:decorative xmlns:adec="http://schemas.microsoft.com/office/drawing/2017/decorative" val="1"/>
              </a:ext>
            </a:extLst>
          </p:cNvPr>
          <p:cNvSpPr>
            <a:spLocks/>
          </p:cNvSpPr>
          <p:nvPr/>
        </p:nvSpPr>
        <p:spPr bwMode="auto">
          <a:xfrm>
            <a:off x="679904" y="1566742"/>
            <a:ext cx="10832192" cy="2319458"/>
          </a:xfrm>
          <a:prstGeom prst="roundRect">
            <a:avLst>
              <a:gd name="adj" fmla="val 4493"/>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91" name="Rectangle: Rounded Corners 90">
            <a:extLst>
              <a:ext uri="{FF2B5EF4-FFF2-40B4-BE49-F238E27FC236}">
                <a16:creationId xmlns:a16="http://schemas.microsoft.com/office/drawing/2014/main" id="{93DE74DC-97B7-597C-B82A-252445854717}"/>
              </a:ext>
              <a:ext uri="{C183D7F6-B498-43B3-948B-1728B52AA6E4}">
                <adec:decorative xmlns:adec="http://schemas.microsoft.com/office/drawing/2017/decorative" val="1"/>
              </a:ext>
            </a:extLst>
          </p:cNvPr>
          <p:cNvSpPr>
            <a:spLocks/>
          </p:cNvSpPr>
          <p:nvPr/>
        </p:nvSpPr>
        <p:spPr bwMode="auto">
          <a:xfrm>
            <a:off x="679904" y="4178008"/>
            <a:ext cx="10832192" cy="1982034"/>
          </a:xfrm>
          <a:prstGeom prst="roundRect">
            <a:avLst>
              <a:gd name="adj" fmla="val 4493"/>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34" name="Oval 33">
            <a:extLst>
              <a:ext uri="{FF2B5EF4-FFF2-40B4-BE49-F238E27FC236}">
                <a16:creationId xmlns:a16="http://schemas.microsoft.com/office/drawing/2014/main" id="{A1ED41B1-8EA2-AA2E-1DE5-6DC3FF65EF5A}"/>
              </a:ext>
              <a:ext uri="{C183D7F6-B498-43B3-948B-1728B52AA6E4}">
                <adec:decorative xmlns:adec="http://schemas.microsoft.com/office/drawing/2017/decorative" val="1"/>
              </a:ext>
            </a:extLst>
          </p:cNvPr>
          <p:cNvSpPr/>
          <p:nvPr/>
        </p:nvSpPr>
        <p:spPr>
          <a:xfrm>
            <a:off x="6076082" y="1987824"/>
            <a:ext cx="614434" cy="61443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600" b="1">
              <a:solidFill>
                <a:schemeClr val="bg1"/>
              </a:solidFill>
              <a:cs typeface="Segoe Sans Display Semibold" pitchFamily="2" charset="0"/>
            </a:endParaRPr>
          </a:p>
        </p:txBody>
      </p:sp>
      <p:sp>
        <p:nvSpPr>
          <p:cNvPr id="36" name="Oval 35">
            <a:extLst>
              <a:ext uri="{FF2B5EF4-FFF2-40B4-BE49-F238E27FC236}">
                <a16:creationId xmlns:a16="http://schemas.microsoft.com/office/drawing/2014/main" id="{20F475F2-2A17-6AB6-932E-A0E31282A94A}"/>
              </a:ext>
              <a:ext uri="{C183D7F6-B498-43B3-948B-1728B52AA6E4}">
                <adec:decorative xmlns:adec="http://schemas.microsoft.com/office/drawing/2017/decorative" val="1"/>
              </a:ext>
            </a:extLst>
          </p:cNvPr>
          <p:cNvSpPr/>
          <p:nvPr/>
        </p:nvSpPr>
        <p:spPr>
          <a:xfrm>
            <a:off x="6012597" y="1922893"/>
            <a:ext cx="741404" cy="744296"/>
          </a:xfrm>
          <a:prstGeom prst="ellipse">
            <a:avLst/>
          </a:prstGeom>
          <a:noFill/>
          <a:ln>
            <a:solidFill>
              <a:srgbClr val="EE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2" name="Group 1">
            <a:extLst>
              <a:ext uri="{FF2B5EF4-FFF2-40B4-BE49-F238E27FC236}">
                <a16:creationId xmlns:a16="http://schemas.microsoft.com/office/drawing/2014/main" id="{B9899234-0D2C-CECB-F841-B597CED5987E}"/>
              </a:ext>
              <a:ext uri="{C183D7F6-B498-43B3-948B-1728B52AA6E4}">
                <adec:decorative xmlns:adec="http://schemas.microsoft.com/office/drawing/2017/decorative" val="1"/>
              </a:ext>
            </a:extLst>
          </p:cNvPr>
          <p:cNvGrpSpPr/>
          <p:nvPr/>
        </p:nvGrpSpPr>
        <p:grpSpPr>
          <a:xfrm>
            <a:off x="9403224" y="1911697"/>
            <a:ext cx="766688" cy="766688"/>
            <a:chOff x="8159041" y="1600200"/>
            <a:chExt cx="652568" cy="652568"/>
          </a:xfrm>
        </p:grpSpPr>
        <p:sp>
          <p:nvSpPr>
            <p:cNvPr id="4" name="Oval 3">
              <a:extLst>
                <a:ext uri="{FF2B5EF4-FFF2-40B4-BE49-F238E27FC236}">
                  <a16:creationId xmlns:a16="http://schemas.microsoft.com/office/drawing/2014/main" id="{F1FF3560-828A-DFA2-E577-62704A6630C3}"/>
                </a:ext>
                <a:ext uri="{C183D7F6-B498-43B3-948B-1728B52AA6E4}">
                  <adec:decorative xmlns:adec="http://schemas.microsoft.com/office/drawing/2017/decorative" val="1"/>
                </a:ext>
              </a:extLst>
            </p:cNvPr>
            <p:cNvSpPr/>
            <p:nvPr/>
          </p:nvSpPr>
          <p:spPr>
            <a:xfrm>
              <a:off x="8159041" y="1600200"/>
              <a:ext cx="652568" cy="652568"/>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 name="Oval 4">
              <a:extLst>
                <a:ext uri="{FF2B5EF4-FFF2-40B4-BE49-F238E27FC236}">
                  <a16:creationId xmlns:a16="http://schemas.microsoft.com/office/drawing/2014/main" id="{842919ED-D8D0-FDA2-9E8C-6A7B790683AA}"/>
                </a:ext>
                <a:ext uri="{C183D7F6-B498-43B3-948B-1728B52AA6E4}">
                  <adec:decorative xmlns:adec="http://schemas.microsoft.com/office/drawing/2017/decorative" val="1"/>
                </a:ext>
              </a:extLst>
            </p:cNvPr>
            <p:cNvSpPr/>
            <p:nvPr/>
          </p:nvSpPr>
          <p:spPr>
            <a:xfrm>
              <a:off x="8214619" y="1661583"/>
              <a:ext cx="541411" cy="529802"/>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23" name="Graphic 22">
            <a:extLst>
              <a:ext uri="{FF2B5EF4-FFF2-40B4-BE49-F238E27FC236}">
                <a16:creationId xmlns:a16="http://schemas.microsoft.com/office/drawing/2014/main" id="{312BC39A-4F02-D044-8042-92B506DB28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8917" y="4511187"/>
            <a:ext cx="503726" cy="503726"/>
          </a:xfrm>
          <a:prstGeom prst="rect">
            <a:avLst/>
          </a:prstGeom>
          <a:effectLst>
            <a:outerShdw blurRad="88900" dist="38100" dir="2700000" algn="tl" rotWithShape="0">
              <a:prstClr val="black">
                <a:alpha val="40000"/>
              </a:prstClr>
            </a:outerShdw>
          </a:effectLst>
        </p:spPr>
      </p:pic>
      <p:pic>
        <p:nvPicPr>
          <p:cNvPr id="8" name="Graphic 7">
            <a:extLst>
              <a:ext uri="{FF2B5EF4-FFF2-40B4-BE49-F238E27FC236}">
                <a16:creationId xmlns:a16="http://schemas.microsoft.com/office/drawing/2014/main" id="{B80F65F7-F35A-06A3-0FCB-5ADE42BEFB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3073" y="4521218"/>
            <a:ext cx="483664" cy="483664"/>
          </a:xfrm>
          <a:prstGeom prst="rect">
            <a:avLst/>
          </a:prstGeom>
          <a:effectLst>
            <a:outerShdw blurRad="88900" dist="38100" dir="2700000" algn="tl" rotWithShape="0">
              <a:prstClr val="black">
                <a:alpha val="40000"/>
              </a:prstClr>
            </a:outerShdw>
          </a:effectLst>
        </p:spPr>
      </p:pic>
      <p:pic>
        <p:nvPicPr>
          <p:cNvPr id="10" name="Graphic 9">
            <a:extLst>
              <a:ext uri="{FF2B5EF4-FFF2-40B4-BE49-F238E27FC236}">
                <a16:creationId xmlns:a16="http://schemas.microsoft.com/office/drawing/2014/main" id="{BA91691D-ED94-ACDD-A041-1317FDF4E9A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8852" y="2107325"/>
            <a:ext cx="375432" cy="375432"/>
          </a:xfrm>
          <a:prstGeom prst="rect">
            <a:avLst/>
          </a:prstGeom>
          <a:effectLst>
            <a:outerShdw blurRad="88900" dist="38100" dir="2700000" algn="tl" rotWithShape="0">
              <a:prstClr val="black">
                <a:alpha val="40000"/>
              </a:prstClr>
            </a:outerShdw>
          </a:effectLst>
        </p:spPr>
      </p:pic>
      <p:pic>
        <p:nvPicPr>
          <p:cNvPr id="39" name="Graphic 38">
            <a:extLst>
              <a:ext uri="{FF2B5EF4-FFF2-40B4-BE49-F238E27FC236}">
                <a16:creationId xmlns:a16="http://schemas.microsoft.com/office/drawing/2014/main" id="{CCC3188A-F3F6-7890-D6F5-9109271F6FC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8086" y="4521218"/>
            <a:ext cx="483664" cy="483664"/>
          </a:xfrm>
          <a:prstGeom prst="rect">
            <a:avLst/>
          </a:prstGeom>
          <a:effectLst>
            <a:outerShdw blurRad="88900" dist="38100" dir="2700000" algn="tl" rotWithShape="0">
              <a:prstClr val="black">
                <a:alpha val="40000"/>
              </a:prstClr>
            </a:outerShdw>
          </a:effectLst>
        </p:spPr>
      </p:pic>
      <p:sp>
        <p:nvSpPr>
          <p:cNvPr id="13" name="Graphic 10">
            <a:extLst>
              <a:ext uri="{FF2B5EF4-FFF2-40B4-BE49-F238E27FC236}">
                <a16:creationId xmlns:a16="http://schemas.microsoft.com/office/drawing/2014/main" id="{7EBDF455-801C-9AE1-30B4-689A7BC46526}"/>
              </a:ext>
              <a:ext uri="{C183D7F6-B498-43B3-948B-1728B52AA6E4}">
                <adec:decorative xmlns:adec="http://schemas.microsoft.com/office/drawing/2017/decorative" val="1"/>
              </a:ext>
            </a:extLst>
          </p:cNvPr>
          <p:cNvSpPr/>
          <p:nvPr/>
        </p:nvSpPr>
        <p:spPr>
          <a:xfrm>
            <a:off x="7258782" y="4546496"/>
            <a:ext cx="389794" cy="433108"/>
          </a:xfrm>
          <a:custGeom>
            <a:avLst/>
            <a:gdLst>
              <a:gd name="csX0" fmla="*/ 0 w 330631"/>
              <a:gd name="csY0" fmla="*/ 68882 h 367372"/>
              <a:gd name="csX1" fmla="*/ 13776 w 330631"/>
              <a:gd name="csY1" fmla="*/ 55105 h 367372"/>
              <a:gd name="csX2" fmla="*/ 157050 w 330631"/>
              <a:gd name="csY2" fmla="*/ 2755 h 367372"/>
              <a:gd name="csX3" fmla="*/ 173582 w 330631"/>
              <a:gd name="csY3" fmla="*/ 2755 h 367372"/>
              <a:gd name="csX4" fmla="*/ 316855 w 330631"/>
              <a:gd name="csY4" fmla="*/ 55105 h 367372"/>
              <a:gd name="csX5" fmla="*/ 330632 w 330631"/>
              <a:gd name="csY5" fmla="*/ 68882 h 367372"/>
              <a:gd name="csX6" fmla="*/ 330632 w 330631"/>
              <a:gd name="csY6" fmla="*/ 165316 h 367372"/>
              <a:gd name="csX7" fmla="*/ 170367 w 330631"/>
              <a:gd name="csY7" fmla="*/ 366413 h 367372"/>
              <a:gd name="csX8" fmla="*/ 160264 w 330631"/>
              <a:gd name="csY8" fmla="*/ 366413 h 367372"/>
              <a:gd name="csX9" fmla="*/ 0 w 330631"/>
              <a:gd name="csY9" fmla="*/ 165316 h 367372"/>
              <a:gd name="csX10" fmla="*/ 0 w 330631"/>
              <a:gd name="csY10" fmla="*/ 68882 h 3673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30631" h="367372">
                <a:moveTo>
                  <a:pt x="0" y="68882"/>
                </a:moveTo>
                <a:cubicBezTo>
                  <a:pt x="0" y="61273"/>
                  <a:pt x="6168" y="55105"/>
                  <a:pt x="13776" y="55105"/>
                </a:cubicBezTo>
                <a:cubicBezTo>
                  <a:pt x="62691" y="55105"/>
                  <a:pt x="110357" y="37784"/>
                  <a:pt x="157050" y="2755"/>
                </a:cubicBezTo>
                <a:cubicBezTo>
                  <a:pt x="161948" y="-918"/>
                  <a:pt x="168683" y="-918"/>
                  <a:pt x="173582" y="2755"/>
                </a:cubicBezTo>
                <a:cubicBezTo>
                  <a:pt x="220274" y="37784"/>
                  <a:pt x="267940" y="55105"/>
                  <a:pt x="316855" y="55105"/>
                </a:cubicBezTo>
                <a:cubicBezTo>
                  <a:pt x="324464" y="55105"/>
                  <a:pt x="330632" y="61273"/>
                  <a:pt x="330632" y="68882"/>
                </a:cubicBezTo>
                <a:lnTo>
                  <a:pt x="330632" y="165316"/>
                </a:lnTo>
                <a:cubicBezTo>
                  <a:pt x="330632" y="257176"/>
                  <a:pt x="276298" y="324680"/>
                  <a:pt x="170367" y="366413"/>
                </a:cubicBezTo>
                <a:cubicBezTo>
                  <a:pt x="167121" y="367692"/>
                  <a:pt x="163510" y="367692"/>
                  <a:pt x="160264" y="366413"/>
                </a:cubicBezTo>
                <a:cubicBezTo>
                  <a:pt x="54334" y="324680"/>
                  <a:pt x="0" y="257158"/>
                  <a:pt x="0" y="165316"/>
                </a:cubicBezTo>
                <a:lnTo>
                  <a:pt x="0" y="68882"/>
                </a:ln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sp>
        <p:nvSpPr>
          <p:cNvPr id="6" name="Freeform: Shape 5">
            <a:extLst>
              <a:ext uri="{FF2B5EF4-FFF2-40B4-BE49-F238E27FC236}">
                <a16:creationId xmlns:a16="http://schemas.microsoft.com/office/drawing/2014/main" id="{93F4CDC1-2B69-C413-58FF-4AE19B6C9910}"/>
              </a:ext>
              <a:ext uri="{C183D7F6-B498-43B3-948B-1728B52AA6E4}">
                <adec:decorative xmlns:adec="http://schemas.microsoft.com/office/drawing/2017/decorative" val="1"/>
              </a:ext>
            </a:extLst>
          </p:cNvPr>
          <p:cNvSpPr/>
          <p:nvPr/>
        </p:nvSpPr>
        <p:spPr>
          <a:xfrm>
            <a:off x="6249259" y="2127490"/>
            <a:ext cx="268079" cy="335098"/>
          </a:xfrm>
          <a:custGeom>
            <a:avLst/>
            <a:gdLst>
              <a:gd name="connsiteX0" fmla="*/ 159172 w 268079"/>
              <a:gd name="connsiteY0" fmla="*/ 8378 h 335098"/>
              <a:gd name="connsiteX1" fmla="*/ 259702 w 268079"/>
              <a:gd name="connsiteY1" fmla="*/ 108908 h 335098"/>
              <a:gd name="connsiteX2" fmla="*/ 167549 w 268079"/>
              <a:gd name="connsiteY2" fmla="*/ 108908 h 335098"/>
              <a:gd name="connsiteX3" fmla="*/ 159172 w 268079"/>
              <a:gd name="connsiteY3" fmla="*/ 100530 h 335098"/>
              <a:gd name="connsiteX4" fmla="*/ 33510 w 268079"/>
              <a:gd name="connsiteY4" fmla="*/ 0 h 335098"/>
              <a:gd name="connsiteX5" fmla="*/ 134039 w 268079"/>
              <a:gd name="connsiteY5" fmla="*/ 0 h 335098"/>
              <a:gd name="connsiteX6" fmla="*/ 134039 w 268079"/>
              <a:gd name="connsiteY6" fmla="*/ 100530 h 335098"/>
              <a:gd name="connsiteX7" fmla="*/ 167549 w 268079"/>
              <a:gd name="connsiteY7" fmla="*/ 134039 h 335098"/>
              <a:gd name="connsiteX8" fmla="*/ 268079 w 268079"/>
              <a:gd name="connsiteY8" fmla="*/ 134039 h 335098"/>
              <a:gd name="connsiteX9" fmla="*/ 268079 w 268079"/>
              <a:gd name="connsiteY9" fmla="*/ 301589 h 335098"/>
              <a:gd name="connsiteX10" fmla="*/ 234569 w 268079"/>
              <a:gd name="connsiteY10" fmla="*/ 335098 h 335098"/>
              <a:gd name="connsiteX11" fmla="*/ 33510 w 268079"/>
              <a:gd name="connsiteY11" fmla="*/ 335098 h 335098"/>
              <a:gd name="connsiteX12" fmla="*/ 0 w 268079"/>
              <a:gd name="connsiteY12" fmla="*/ 301589 h 335098"/>
              <a:gd name="connsiteX13" fmla="*/ 0 w 268079"/>
              <a:gd name="connsiteY13" fmla="*/ 33510 h 335098"/>
              <a:gd name="connsiteX14" fmla="*/ 33510 w 268079"/>
              <a:gd name="connsiteY14" fmla="*/ 0 h 33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79" h="335098">
                <a:moveTo>
                  <a:pt x="159172" y="8378"/>
                </a:moveTo>
                <a:lnTo>
                  <a:pt x="259702" y="108908"/>
                </a:lnTo>
                <a:lnTo>
                  <a:pt x="167549" y="108908"/>
                </a:lnTo>
                <a:cubicBezTo>
                  <a:pt x="162923" y="108908"/>
                  <a:pt x="159172" y="105157"/>
                  <a:pt x="159172" y="100530"/>
                </a:cubicBezTo>
                <a:close/>
                <a:moveTo>
                  <a:pt x="33510" y="0"/>
                </a:moveTo>
                <a:lnTo>
                  <a:pt x="134039" y="0"/>
                </a:lnTo>
                <a:lnTo>
                  <a:pt x="134039" y="100530"/>
                </a:lnTo>
                <a:cubicBezTo>
                  <a:pt x="134039" y="119036"/>
                  <a:pt x="149042" y="134039"/>
                  <a:pt x="167549" y="134039"/>
                </a:cubicBezTo>
                <a:lnTo>
                  <a:pt x="268079" y="134039"/>
                </a:lnTo>
                <a:lnTo>
                  <a:pt x="268079" y="301589"/>
                </a:lnTo>
                <a:cubicBezTo>
                  <a:pt x="268079" y="320096"/>
                  <a:pt x="253076" y="335098"/>
                  <a:pt x="234569" y="335098"/>
                </a:cubicBezTo>
                <a:lnTo>
                  <a:pt x="33510" y="335098"/>
                </a:lnTo>
                <a:cubicBezTo>
                  <a:pt x="15003" y="335098"/>
                  <a:pt x="0" y="320096"/>
                  <a:pt x="0" y="301589"/>
                </a:cubicBezTo>
                <a:lnTo>
                  <a:pt x="0" y="33510"/>
                </a:lnTo>
                <a:cubicBezTo>
                  <a:pt x="0" y="15003"/>
                  <a:pt x="15003" y="0"/>
                  <a:pt x="33510" y="0"/>
                </a:cubicBezTo>
                <a:close/>
              </a:path>
            </a:pathLst>
          </a:custGeom>
          <a:solidFill>
            <a:schemeClr val="bg1">
              <a:alpha val="50000"/>
            </a:schemeClr>
          </a:solidFill>
          <a:ln w="24644" cap="flat">
            <a:noFill/>
            <a:prstDash val="solid"/>
            <a:miter/>
          </a:ln>
          <a:effectLst>
            <a:outerShdw blurRad="88900" dist="38100" dir="2700000" algn="tl" rotWithShape="0">
              <a:prstClr val="black">
                <a:alpha val="40000"/>
              </a:prstClr>
            </a:outerShdw>
          </a:effectLst>
        </p:spPr>
        <p:txBody>
          <a:bodyPr wrap="square">
            <a:noAutofit/>
          </a:bodyPr>
          <a:lstStyle/>
          <a:p>
            <a:endParaRPr lang="en-IN"/>
          </a:p>
        </p:txBody>
      </p:sp>
      <p:sp>
        <p:nvSpPr>
          <p:cNvPr id="3" name="Title 2">
            <a:extLst>
              <a:ext uri="{FF2B5EF4-FFF2-40B4-BE49-F238E27FC236}">
                <a16:creationId xmlns:a16="http://schemas.microsoft.com/office/drawing/2014/main" id="{FC944E47-2BC7-BB74-54CA-BD7E73F3EDE9}"/>
              </a:ext>
            </a:extLst>
          </p:cNvPr>
          <p:cNvSpPr>
            <a:spLocks noGrp="1"/>
          </p:cNvSpPr>
          <p:nvPr>
            <p:ph type="title"/>
          </p:nvPr>
        </p:nvSpPr>
        <p:spPr>
          <a:xfrm>
            <a:off x="588263" y="485481"/>
            <a:ext cx="11018520" cy="498598"/>
          </a:xfrm>
        </p:spPr>
        <p:txBody>
          <a:bodyPr/>
          <a:lstStyle/>
          <a:p>
            <a:r>
              <a:rPr lang="en-US">
                <a:ea typeface="+mj-ea"/>
                <a:cs typeface="+mj-cs"/>
              </a:rPr>
              <a:t>Mitigate Security concerns</a:t>
            </a:r>
            <a:endParaRPr lang="en-IN">
              <a:ea typeface="+mj-ea"/>
              <a:cs typeface="+mj-cs"/>
            </a:endParaRPr>
          </a:p>
        </p:txBody>
      </p:sp>
      <p:sp>
        <p:nvSpPr>
          <p:cNvPr id="19" name="Rectangle: Rounded Corners 18">
            <a:extLst>
              <a:ext uri="{FF2B5EF4-FFF2-40B4-BE49-F238E27FC236}">
                <a16:creationId xmlns:a16="http://schemas.microsoft.com/office/drawing/2014/main" id="{17132D8D-D4F4-2B3A-3537-8A2B32D16CDA}"/>
              </a:ext>
              <a:ext uri="{C183D7F6-B498-43B3-948B-1728B52AA6E4}">
                <adec:decorative xmlns:adec="http://schemas.microsoft.com/office/drawing/2017/decorative" val="0"/>
              </a:ext>
            </a:extLst>
          </p:cNvPr>
          <p:cNvSpPr/>
          <p:nvPr/>
        </p:nvSpPr>
        <p:spPr bwMode="auto">
          <a:xfrm>
            <a:off x="840155" y="1386742"/>
            <a:ext cx="10511690" cy="360003"/>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2275850" fontAlgn="base">
              <a:spcBef>
                <a:spcPts val="1800"/>
              </a:spcBef>
              <a:spcAft>
                <a:spcPts val="1800"/>
              </a:spcAft>
              <a:tabLst>
                <a:tab pos="3701239" algn="l"/>
              </a:tabLst>
              <a:defRPr/>
            </a:pPr>
            <a:r>
              <a:rPr lang="en-US" sz="1800">
                <a:ln w="3175">
                  <a:noFill/>
                </a:ln>
                <a:solidFill>
                  <a:schemeClr val="tx1"/>
                </a:solidFill>
                <a:latin typeface="+mj-lt"/>
                <a:ea typeface="+mj-ea"/>
                <a:cs typeface="+mj-cs"/>
              </a:rPr>
              <a:t>What are some risks?</a:t>
            </a:r>
          </a:p>
        </p:txBody>
      </p:sp>
      <p:grpSp>
        <p:nvGrpSpPr>
          <p:cNvPr id="22" name="Group 21" descr="Diagram showing an organization icon connected by an arrow to a cloud labeled “BYOAI” on a dark background.">
            <a:extLst>
              <a:ext uri="{FF2B5EF4-FFF2-40B4-BE49-F238E27FC236}">
                <a16:creationId xmlns:a16="http://schemas.microsoft.com/office/drawing/2014/main" id="{213B283B-E554-B001-BCF7-D5A09FEDC346}"/>
              </a:ext>
            </a:extLst>
          </p:cNvPr>
          <p:cNvGrpSpPr/>
          <p:nvPr/>
        </p:nvGrpSpPr>
        <p:grpSpPr>
          <a:xfrm>
            <a:off x="1041771" y="1875458"/>
            <a:ext cx="3301920" cy="839167"/>
            <a:chOff x="1041771" y="1875458"/>
            <a:chExt cx="3301920" cy="839167"/>
          </a:xfrm>
        </p:grpSpPr>
        <p:sp>
          <p:nvSpPr>
            <p:cNvPr id="25" name="Rectangle: Rounded Corners 24">
              <a:extLst>
                <a:ext uri="{FF2B5EF4-FFF2-40B4-BE49-F238E27FC236}">
                  <a16:creationId xmlns:a16="http://schemas.microsoft.com/office/drawing/2014/main" id="{79B8F30B-7723-2215-FC7F-14C09273F303}"/>
                </a:ext>
              </a:extLst>
            </p:cNvPr>
            <p:cNvSpPr/>
            <p:nvPr/>
          </p:nvSpPr>
          <p:spPr>
            <a:xfrm>
              <a:off x="1041771" y="1875458"/>
              <a:ext cx="3301920" cy="839167"/>
            </a:xfrm>
            <a:prstGeom prst="roundRect">
              <a:avLst>
                <a:gd name="adj" fmla="val 7040"/>
              </a:avLst>
            </a:prstGeom>
            <a:solidFill>
              <a:schemeClr val="tx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6" name="TextBox 25">
              <a:extLst>
                <a:ext uri="{FF2B5EF4-FFF2-40B4-BE49-F238E27FC236}">
                  <a16:creationId xmlns:a16="http://schemas.microsoft.com/office/drawing/2014/main" id="{DC1D7D5E-057D-6891-DFF4-3FA13286C0CC}"/>
                </a:ext>
              </a:extLst>
            </p:cNvPr>
            <p:cNvSpPr txBox="1"/>
            <p:nvPr/>
          </p:nvSpPr>
          <p:spPr>
            <a:xfrm>
              <a:off x="3453288" y="2343725"/>
              <a:ext cx="376898" cy="166199"/>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50" normalizeH="0" baseline="0" noProof="0">
                  <a:ln w="3175">
                    <a:noFill/>
                  </a:ln>
                  <a:solidFill>
                    <a:schemeClr val="accent1"/>
                  </a:solidFill>
                  <a:effectLst/>
                  <a:uLnTx/>
                  <a:uFillTx/>
                </a:rPr>
                <a:t>BYOAI</a:t>
              </a:r>
            </a:p>
          </p:txBody>
        </p:sp>
        <p:sp>
          <p:nvSpPr>
            <p:cNvPr id="27" name="Graphic 73" descr="Icon of a cloud ">
              <a:extLst>
                <a:ext uri="{FF2B5EF4-FFF2-40B4-BE49-F238E27FC236}">
                  <a16:creationId xmlns:a16="http://schemas.microsoft.com/office/drawing/2014/main" id="{584EFEBA-ED12-2CFC-196F-1DD8717B8C8E}"/>
                </a:ext>
              </a:extLst>
            </p:cNvPr>
            <p:cNvSpPr/>
            <p:nvPr/>
          </p:nvSpPr>
          <p:spPr>
            <a:xfrm>
              <a:off x="3145402" y="2059517"/>
              <a:ext cx="1019153" cy="605520"/>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solidFill>
                  <a:prstClr val="white"/>
                </a:solidFill>
                <a:effectLst/>
                <a:uLnTx/>
                <a:uFillTx/>
                <a:ea typeface="+mn-ea"/>
                <a:cs typeface="Segoe UI" pitchFamily="34" charset="0"/>
              </a:endParaRPr>
            </a:p>
          </p:txBody>
        </p:sp>
        <p:cxnSp>
          <p:nvCxnSpPr>
            <p:cNvPr id="29" name="Straight Arrow Connector 28">
              <a:extLst>
                <a:ext uri="{FF2B5EF4-FFF2-40B4-BE49-F238E27FC236}">
                  <a16:creationId xmlns:a16="http://schemas.microsoft.com/office/drawing/2014/main" id="{F0961243-32B2-D4E5-6F78-92488793D89E}"/>
                </a:ext>
              </a:extLst>
            </p:cNvPr>
            <p:cNvCxnSpPr>
              <a:cxnSpLocks/>
            </p:cNvCxnSpPr>
            <p:nvPr/>
          </p:nvCxnSpPr>
          <p:spPr>
            <a:xfrm>
              <a:off x="2244624" y="2417774"/>
              <a:ext cx="900778" cy="0"/>
            </a:xfrm>
            <a:prstGeom prst="straightConnector1">
              <a:avLst/>
            </a:prstGeom>
            <a:ln w="127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6DD665-7C55-E1A3-9B87-C38E3DE54B88}"/>
                </a:ext>
              </a:extLst>
            </p:cNvPr>
            <p:cNvSpPr txBox="1"/>
            <p:nvPr/>
          </p:nvSpPr>
          <p:spPr>
            <a:xfrm>
              <a:off x="1168299" y="1940394"/>
              <a:ext cx="64601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a:ln w="3175">
                    <a:noFill/>
                  </a:ln>
                  <a:solidFill>
                    <a:schemeClr val="accent1"/>
                  </a:solidFill>
                  <a:effectLst/>
                  <a:uLnTx/>
                  <a:uFillTx/>
                </a:rPr>
                <a:t>Organization</a:t>
              </a:r>
              <a:endParaRPr kumimoji="0" lang="en-US" sz="1000" b="0" i="0" u="none" strike="noStrike" kern="1200" cap="none" spc="0" normalizeH="0" baseline="0" noProof="0">
                <a:ln>
                  <a:noFill/>
                </a:ln>
                <a:solidFill>
                  <a:schemeClr val="accent1"/>
                </a:solidFill>
                <a:effectLst/>
                <a:uLnTx/>
                <a:uFillTx/>
              </a:endParaRPr>
            </a:p>
          </p:txBody>
        </p:sp>
        <p:sp>
          <p:nvSpPr>
            <p:cNvPr id="28" name="Rectangle: Rounded Corners 27">
              <a:extLst>
                <a:ext uri="{FF2B5EF4-FFF2-40B4-BE49-F238E27FC236}">
                  <a16:creationId xmlns:a16="http://schemas.microsoft.com/office/drawing/2014/main" id="{A74A5595-B4DC-0091-87D7-BA6588A0175E}"/>
                </a:ext>
              </a:extLst>
            </p:cNvPr>
            <p:cNvSpPr/>
            <p:nvPr/>
          </p:nvSpPr>
          <p:spPr>
            <a:xfrm>
              <a:off x="1168299" y="2170511"/>
              <a:ext cx="1076325" cy="439339"/>
            </a:xfrm>
            <a:prstGeom prst="roundRect">
              <a:avLst>
                <a:gd name="adj" fmla="val 904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IN" sz="1800" b="1">
                <a:ln w="3175">
                  <a:noFill/>
                </a:ln>
                <a:solidFill>
                  <a:schemeClr val="bg1"/>
                </a:solidFill>
                <a:cs typeface="Segoe Sans Display" pitchFamily="2" charset="0"/>
              </a:endParaRPr>
            </a:p>
          </p:txBody>
        </p:sp>
        <p:sp>
          <p:nvSpPr>
            <p:cNvPr id="20" name="Freeform: Shape 19" descr="Icon of a blank document">
              <a:extLst>
                <a:ext uri="{FF2B5EF4-FFF2-40B4-BE49-F238E27FC236}">
                  <a16:creationId xmlns:a16="http://schemas.microsoft.com/office/drawing/2014/main" id="{88218335-46C3-3B3C-2B2A-86E222B47C64}"/>
                </a:ext>
              </a:extLst>
            </p:cNvPr>
            <p:cNvSpPr>
              <a:spLocks/>
            </p:cNvSpPr>
            <p:nvPr/>
          </p:nvSpPr>
          <p:spPr>
            <a:xfrm>
              <a:off x="1279193" y="2228381"/>
              <a:ext cx="246658" cy="308318"/>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US"/>
            </a:p>
          </p:txBody>
        </p:sp>
        <p:sp>
          <p:nvSpPr>
            <p:cNvPr id="21" name="Graphic 62" descr="Icon of a person">
              <a:extLst>
                <a:ext uri="{FF2B5EF4-FFF2-40B4-BE49-F238E27FC236}">
                  <a16:creationId xmlns:a16="http://schemas.microsoft.com/office/drawing/2014/main" id="{1FB579CE-19CE-A2C3-6DA8-AC5AA8AB663B}"/>
                </a:ext>
              </a:extLst>
            </p:cNvPr>
            <p:cNvSpPr/>
            <p:nvPr/>
          </p:nvSpPr>
          <p:spPr>
            <a:xfrm>
              <a:off x="1877770" y="2221631"/>
              <a:ext cx="257494" cy="321818"/>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US"/>
            </a:p>
          </p:txBody>
        </p:sp>
      </p:grpSp>
      <p:sp>
        <p:nvSpPr>
          <p:cNvPr id="33" name="TextBox 32">
            <a:extLst>
              <a:ext uri="{FF2B5EF4-FFF2-40B4-BE49-F238E27FC236}">
                <a16:creationId xmlns:a16="http://schemas.microsoft.com/office/drawing/2014/main" id="{54490D42-76D1-5285-A08D-A2F69E72426B}"/>
              </a:ext>
            </a:extLst>
          </p:cNvPr>
          <p:cNvSpPr txBox="1"/>
          <p:nvPr/>
        </p:nvSpPr>
        <p:spPr>
          <a:xfrm>
            <a:off x="1167970" y="2889429"/>
            <a:ext cx="3049521" cy="738664"/>
          </a:xfrm>
          <a:prstGeom prst="rect">
            <a:avLst/>
          </a:prstGeom>
          <a:noFill/>
        </p:spPr>
        <p:txBody>
          <a:bodyPr wrap="square" lIns="0" tIns="0" rIns="0" bIns="0" rtlCol="0">
            <a:spAutoFit/>
          </a:bodyPr>
          <a:lstStyle>
            <a:defPPr>
              <a:defRPr lang="en-US"/>
            </a:defPPr>
            <a:lvl1pPr algn="ctr">
              <a:defRPr sz="1200"/>
            </a:lvl1pPr>
          </a:lstStyle>
          <a:p>
            <a:pPr marL="0" marR="0" lvl="0" indent="0" algn="ctr"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rPr>
              <a:t>Employees are excited to try Generative AI apps due to productivity benefits. Sometimes, they will use apps that are not sanctioned nor managed by IT</a:t>
            </a:r>
          </a:p>
        </p:txBody>
      </p:sp>
      <p:sp>
        <p:nvSpPr>
          <p:cNvPr id="37" name="TextBox 36">
            <a:extLst>
              <a:ext uri="{FF2B5EF4-FFF2-40B4-BE49-F238E27FC236}">
                <a16:creationId xmlns:a16="http://schemas.microsoft.com/office/drawing/2014/main" id="{5564AAEA-04B4-7116-E9AD-F3AE81B7B098}"/>
              </a:ext>
            </a:extLst>
          </p:cNvPr>
          <p:cNvSpPr txBox="1"/>
          <p:nvPr/>
        </p:nvSpPr>
        <p:spPr>
          <a:xfrm>
            <a:off x="4705557" y="2889429"/>
            <a:ext cx="3355483" cy="796565"/>
          </a:xfrm>
          <a:prstGeom prst="rect">
            <a:avLst/>
          </a:prstGeom>
          <a:noFill/>
        </p:spPr>
        <p:txBody>
          <a:bodyPr wrap="square" lIns="0" tIns="0" rIns="0" bIns="0" rtlCol="0">
            <a:spAutoFit/>
          </a:bodyPr>
          <a:lstStyle/>
          <a:p>
            <a:pPr algn="ctr" defTabSz="914400">
              <a:lnSpc>
                <a:spcPct val="110000"/>
              </a:lnSpc>
              <a:defRPr/>
            </a:pPr>
            <a:r>
              <a:rPr lang="en-US" sz="1200">
                <a:solidFill>
                  <a:schemeClr val="bg1"/>
                </a:solidFill>
              </a:rPr>
              <a:t>Left unchecked, sensitive data (e.g. PII, Intellectual Property) might be shared with “Shadow AI” apps, creating risk of leakage, malicious use, or use to train 3</a:t>
            </a:r>
            <a:r>
              <a:rPr lang="en-US" sz="1200" baseline="30000">
                <a:solidFill>
                  <a:schemeClr val="bg1"/>
                </a:solidFill>
              </a:rPr>
              <a:t>rd</a:t>
            </a:r>
            <a:r>
              <a:rPr lang="en-US" sz="1200">
                <a:solidFill>
                  <a:schemeClr val="bg1"/>
                </a:solidFill>
              </a:rPr>
              <a:t> party algorithms </a:t>
            </a:r>
          </a:p>
        </p:txBody>
      </p:sp>
      <p:sp>
        <p:nvSpPr>
          <p:cNvPr id="42" name="TextBox 41">
            <a:extLst>
              <a:ext uri="{FF2B5EF4-FFF2-40B4-BE49-F238E27FC236}">
                <a16:creationId xmlns:a16="http://schemas.microsoft.com/office/drawing/2014/main" id="{95533FB1-D14B-A19C-B061-9CAE792FE5AF}"/>
              </a:ext>
            </a:extLst>
          </p:cNvPr>
          <p:cNvSpPr txBox="1"/>
          <p:nvPr/>
        </p:nvSpPr>
        <p:spPr>
          <a:xfrm>
            <a:off x="8549106" y="2889429"/>
            <a:ext cx="2474924" cy="796565"/>
          </a:xfrm>
          <a:prstGeom prst="rect">
            <a:avLst/>
          </a:prstGeom>
          <a:noFill/>
        </p:spPr>
        <p:txBody>
          <a:bodyPr wrap="square" lIns="0" tIns="0" rIns="0" bIns="0" rtlCol="0" anchor="t">
            <a:spAutoFit/>
          </a:bodyPr>
          <a:lstStyle/>
          <a:p>
            <a:pPr algn="ctr" defTabSz="914400">
              <a:lnSpc>
                <a:spcPct val="110000"/>
              </a:lnSpc>
              <a:defRPr/>
            </a:pPr>
            <a:r>
              <a:rPr lang="en-US" sz="1200">
                <a:solidFill>
                  <a:schemeClr val="bg1"/>
                </a:solidFill>
              </a:rPr>
              <a:t>Monitoring Shadow AI can help uncover use in the business and manage security, privacy, and compliance risks</a:t>
            </a:r>
          </a:p>
        </p:txBody>
      </p:sp>
      <p:sp>
        <p:nvSpPr>
          <p:cNvPr id="100" name="Rectangle: Rounded Corners 99">
            <a:extLst>
              <a:ext uri="{FF2B5EF4-FFF2-40B4-BE49-F238E27FC236}">
                <a16:creationId xmlns:a16="http://schemas.microsoft.com/office/drawing/2014/main" id="{D5A0763D-C253-0590-4874-011BB76A5C10}"/>
              </a:ext>
              <a:ext uri="{C183D7F6-B498-43B3-948B-1728B52AA6E4}">
                <adec:decorative xmlns:adec="http://schemas.microsoft.com/office/drawing/2017/decorative" val="0"/>
              </a:ext>
            </a:extLst>
          </p:cNvPr>
          <p:cNvSpPr/>
          <p:nvPr/>
        </p:nvSpPr>
        <p:spPr bwMode="auto">
          <a:xfrm>
            <a:off x="840155" y="3998005"/>
            <a:ext cx="10511690" cy="360003"/>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2275850" fontAlgn="base">
              <a:spcBef>
                <a:spcPts val="1800"/>
              </a:spcBef>
              <a:spcAft>
                <a:spcPts val="1800"/>
              </a:spcAft>
              <a:tabLst>
                <a:tab pos="3701239" algn="l"/>
              </a:tabLst>
            </a:pPr>
            <a:r>
              <a:rPr lang="en-US" sz="1800">
                <a:ln w="3175">
                  <a:noFill/>
                </a:ln>
                <a:solidFill>
                  <a:schemeClr val="tx1"/>
                </a:solidFill>
                <a:latin typeface="+mj-lt"/>
                <a:ea typeface="+mj-ea"/>
                <a:cs typeface="+mj-cs"/>
              </a:rPr>
              <a:t>How you can Mitigate</a:t>
            </a:r>
          </a:p>
        </p:txBody>
      </p:sp>
      <p:sp>
        <p:nvSpPr>
          <p:cNvPr id="103" name="TextBox 102">
            <a:extLst>
              <a:ext uri="{FF2B5EF4-FFF2-40B4-BE49-F238E27FC236}">
                <a16:creationId xmlns:a16="http://schemas.microsoft.com/office/drawing/2014/main" id="{1B9996D4-DBC5-33ED-CCB3-531D8F126DC2}"/>
              </a:ext>
            </a:extLst>
          </p:cNvPr>
          <p:cNvSpPr txBox="1"/>
          <p:nvPr/>
        </p:nvSpPr>
        <p:spPr>
          <a:xfrm>
            <a:off x="1167970" y="5159938"/>
            <a:ext cx="1865620" cy="796565"/>
          </a:xfrm>
          <a:prstGeom prst="rect">
            <a:avLst/>
          </a:prstGeom>
          <a:noFill/>
        </p:spPr>
        <p:txBody>
          <a:bodyPr wrap="square" lIns="0" tIns="0" rIns="0" bIns="0" rtlCol="0">
            <a:spAutoFit/>
          </a:bodyPr>
          <a:lstStyle/>
          <a:p>
            <a:pPr algn="ctr" defTabSz="914400">
              <a:lnSpc>
                <a:spcPct val="110000"/>
              </a:lnSpc>
              <a:defRPr/>
            </a:pPr>
            <a:r>
              <a:rPr lang="en-US" sz="1200">
                <a:solidFill>
                  <a:schemeClr val="bg1"/>
                </a:solidFill>
              </a:rPr>
              <a:t>Gaining visibility on Shadow AI apps on the corporate environment (endpoints, network)</a:t>
            </a:r>
          </a:p>
        </p:txBody>
      </p:sp>
      <p:sp>
        <p:nvSpPr>
          <p:cNvPr id="104" name="TextBox 103">
            <a:extLst>
              <a:ext uri="{FF2B5EF4-FFF2-40B4-BE49-F238E27FC236}">
                <a16:creationId xmlns:a16="http://schemas.microsoft.com/office/drawing/2014/main" id="{664E1679-B0B8-4C60-3E24-B152FC4A1D7E}"/>
              </a:ext>
            </a:extLst>
          </p:cNvPr>
          <p:cNvSpPr txBox="1"/>
          <p:nvPr/>
        </p:nvSpPr>
        <p:spPr>
          <a:xfrm>
            <a:off x="3478258" y="5159938"/>
            <a:ext cx="2553294" cy="796565"/>
          </a:xfrm>
          <a:prstGeom prst="rect">
            <a:avLst/>
          </a:prstGeom>
          <a:noFill/>
        </p:spPr>
        <p:txBody>
          <a:bodyPr wrap="square" lIns="0" tIns="0" rIns="0" bIns="0" rtlCol="0">
            <a:spAutoFit/>
          </a:bodyPr>
          <a:lstStyle/>
          <a:p>
            <a:pPr algn="ctr" defTabSz="914400">
              <a:lnSpc>
                <a:spcPct val="110000"/>
              </a:lnSpc>
              <a:defRPr/>
            </a:pPr>
            <a:r>
              <a:rPr lang="en-US" sz="1200">
                <a:solidFill>
                  <a:schemeClr val="bg1"/>
                </a:solidFill>
              </a:rPr>
              <a:t>Understand the security &amp; compliance risks of the specific cloud AI apps against a common benchmark (GDPR, SOC reports, </a:t>
            </a:r>
            <a:r>
              <a:rPr lang="en-US" sz="1200" err="1">
                <a:solidFill>
                  <a:schemeClr val="bg1"/>
                </a:solidFill>
              </a:rPr>
              <a:t>etc</a:t>
            </a:r>
            <a:r>
              <a:rPr lang="en-US" sz="1200">
                <a:solidFill>
                  <a:schemeClr val="bg1"/>
                </a:solidFill>
              </a:rPr>
              <a:t>)</a:t>
            </a:r>
          </a:p>
        </p:txBody>
      </p:sp>
      <p:sp>
        <p:nvSpPr>
          <p:cNvPr id="105" name="TextBox 104">
            <a:extLst>
              <a:ext uri="{FF2B5EF4-FFF2-40B4-BE49-F238E27FC236}">
                <a16:creationId xmlns:a16="http://schemas.microsoft.com/office/drawing/2014/main" id="{9CC63C0B-DA39-034A-0B1C-8CACF07B21D4}"/>
              </a:ext>
            </a:extLst>
          </p:cNvPr>
          <p:cNvSpPr txBox="1"/>
          <p:nvPr/>
        </p:nvSpPr>
        <p:spPr>
          <a:xfrm>
            <a:off x="6476219" y="5159938"/>
            <a:ext cx="1954919" cy="796565"/>
          </a:xfrm>
          <a:prstGeom prst="rect">
            <a:avLst/>
          </a:prstGeom>
          <a:noFill/>
        </p:spPr>
        <p:txBody>
          <a:bodyPr wrap="square" lIns="0" tIns="0" rIns="0" bIns="0" rtlCol="0">
            <a:spAutoFit/>
          </a:bodyPr>
          <a:lstStyle/>
          <a:p>
            <a:pPr marR="0" lvl="0" indent="0" algn="ctr" defTabSz="914400" fontAlgn="auto">
              <a:lnSpc>
                <a:spcPct val="110000"/>
              </a:lnSpc>
              <a:spcBef>
                <a:spcPts val="0"/>
              </a:spcBef>
              <a:spcAft>
                <a:spcPts val="0"/>
              </a:spcAft>
              <a:buClrTx/>
              <a:buSzTx/>
              <a:buFontTx/>
              <a:buNone/>
              <a:tabLst/>
              <a:defRPr/>
            </a:pPr>
            <a:r>
              <a:rPr lang="en-US" sz="1200">
                <a:solidFill>
                  <a:schemeClr val="bg1"/>
                </a:solidFill>
              </a:rPr>
              <a:t>Audit &amp; create policies around the use of Shadow AI apps, while managing relevant apps with IT security</a:t>
            </a:r>
          </a:p>
        </p:txBody>
      </p:sp>
      <p:sp>
        <p:nvSpPr>
          <p:cNvPr id="106" name="TextBox 105">
            <a:extLst>
              <a:ext uri="{FF2B5EF4-FFF2-40B4-BE49-F238E27FC236}">
                <a16:creationId xmlns:a16="http://schemas.microsoft.com/office/drawing/2014/main" id="{7B913460-6ECF-59C0-64B0-40F03622D51B}"/>
              </a:ext>
            </a:extLst>
          </p:cNvPr>
          <p:cNvSpPr txBox="1"/>
          <p:nvPr/>
        </p:nvSpPr>
        <p:spPr>
          <a:xfrm>
            <a:off x="8875807" y="5159938"/>
            <a:ext cx="2148223" cy="593432"/>
          </a:xfrm>
          <a:prstGeom prst="rect">
            <a:avLst/>
          </a:prstGeom>
          <a:noFill/>
        </p:spPr>
        <p:txBody>
          <a:bodyPr wrap="square" lIns="0" tIns="0" rIns="0" bIns="0" rtlCol="0">
            <a:spAutoFit/>
          </a:bodyPr>
          <a:lstStyle/>
          <a:p>
            <a:pPr marR="0" lvl="0" indent="0" algn="ctr" defTabSz="914400" fontAlgn="auto">
              <a:lnSpc>
                <a:spcPct val="110000"/>
              </a:lnSpc>
              <a:spcBef>
                <a:spcPts val="0"/>
              </a:spcBef>
              <a:spcAft>
                <a:spcPts val="0"/>
              </a:spcAft>
              <a:buClrTx/>
              <a:buSzTx/>
              <a:buFontTx/>
              <a:buNone/>
              <a:tabLst/>
              <a:defRPr/>
            </a:pPr>
            <a:r>
              <a:rPr lang="en-US" sz="1200">
                <a:solidFill>
                  <a:schemeClr val="bg1"/>
                </a:solidFill>
              </a:rPr>
              <a:t>Enhance protection on managed apps by applying data classification best practices</a:t>
            </a:r>
          </a:p>
        </p:txBody>
      </p:sp>
    </p:spTree>
    <p:extLst>
      <p:ext uri="{BB962C8B-B14F-4D97-AF65-F5344CB8AC3E}">
        <p14:creationId xmlns:p14="http://schemas.microsoft.com/office/powerpoint/2010/main" val="9295205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7AFE67D-9298-20DA-2775-E6EAF96C32BC}"/>
              </a:ext>
              <a:ext uri="{C183D7F6-B498-43B3-948B-1728B52AA6E4}">
                <adec:decorative xmlns:adec="http://schemas.microsoft.com/office/drawing/2017/decorative" val="1"/>
              </a:ext>
            </a:extLst>
          </p:cNvPr>
          <p:cNvSpPr/>
          <p:nvPr/>
        </p:nvSpPr>
        <p:spPr bwMode="auto">
          <a:xfrm>
            <a:off x="602324" y="1761989"/>
            <a:ext cx="11032237" cy="4582404"/>
          </a:xfrm>
          <a:prstGeom prst="roundRect">
            <a:avLst>
              <a:gd name="adj" fmla="val 224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solidFill>
                <a:schemeClr val="lt1"/>
              </a:solidFill>
            </a:endParaRPr>
          </a:p>
        </p:txBody>
      </p:sp>
      <p:cxnSp>
        <p:nvCxnSpPr>
          <p:cNvPr id="7" name="Straight Connector 6">
            <a:extLst>
              <a:ext uri="{FF2B5EF4-FFF2-40B4-BE49-F238E27FC236}">
                <a16:creationId xmlns:a16="http://schemas.microsoft.com/office/drawing/2014/main" id="{3090E865-D2BA-B285-2A44-75F43D65006E}"/>
              </a:ext>
              <a:ext uri="{C183D7F6-B498-43B3-948B-1728B52AA6E4}">
                <adec:decorative xmlns:adec="http://schemas.microsoft.com/office/drawing/2017/decorative" val="1"/>
              </a:ext>
            </a:extLst>
          </p:cNvPr>
          <p:cNvCxnSpPr>
            <a:cxnSpLocks/>
            <a:stCxn id="20" idx="1"/>
            <a:endCxn id="10" idx="1"/>
          </p:cNvCxnSpPr>
          <p:nvPr/>
        </p:nvCxnSpPr>
        <p:spPr>
          <a:xfrm>
            <a:off x="4099705" y="4019939"/>
            <a:ext cx="3398467" cy="2011"/>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 name="Straight Connector 7">
            <a:extLst>
              <a:ext uri="{FF2B5EF4-FFF2-40B4-BE49-F238E27FC236}">
                <a16:creationId xmlns:a16="http://schemas.microsoft.com/office/drawing/2014/main" id="{AE8CA4FB-91D4-9F0A-0009-87B9C76C9AAE}"/>
              </a:ext>
              <a:ext uri="{C183D7F6-B498-43B3-948B-1728B52AA6E4}">
                <adec:decorative xmlns:adec="http://schemas.microsoft.com/office/drawing/2017/decorative" val="1"/>
              </a:ext>
            </a:extLst>
          </p:cNvPr>
          <p:cNvCxnSpPr>
            <a:cxnSpLocks/>
            <a:stCxn id="19" idx="2"/>
            <a:endCxn id="35" idx="0"/>
          </p:cNvCxnSpPr>
          <p:nvPr/>
        </p:nvCxnSpPr>
        <p:spPr>
          <a:xfrm flipH="1">
            <a:off x="3492923" y="3720239"/>
            <a:ext cx="1" cy="1658925"/>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3FE4E614-E0DA-0013-7F84-9AE6CE729C05}"/>
              </a:ext>
              <a:ext uri="{C183D7F6-B498-43B3-948B-1728B52AA6E4}">
                <adec:decorative xmlns:adec="http://schemas.microsoft.com/office/drawing/2017/decorative" val="1"/>
              </a:ext>
            </a:extLst>
          </p:cNvPr>
          <p:cNvCxnSpPr>
            <a:cxnSpLocks/>
          </p:cNvCxnSpPr>
          <p:nvPr/>
        </p:nvCxnSpPr>
        <p:spPr>
          <a:xfrm flipV="1">
            <a:off x="4049118" y="4768200"/>
            <a:ext cx="3449054" cy="1"/>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0" name="Rectangle: Rounded Corners 9">
            <a:extLst>
              <a:ext uri="{FF2B5EF4-FFF2-40B4-BE49-F238E27FC236}">
                <a16:creationId xmlns:a16="http://schemas.microsoft.com/office/drawing/2014/main" id="{90431434-21C1-5626-C83F-2FBC9D5701DF}"/>
              </a:ext>
              <a:ext uri="{C183D7F6-B498-43B3-948B-1728B52AA6E4}">
                <adec:decorative xmlns:adec="http://schemas.microsoft.com/office/drawing/2017/decorative" val="1"/>
              </a:ext>
            </a:extLst>
          </p:cNvPr>
          <p:cNvSpPr>
            <a:spLocks/>
          </p:cNvSpPr>
          <p:nvPr/>
        </p:nvSpPr>
        <p:spPr bwMode="auto">
          <a:xfrm>
            <a:off x="7498172" y="3739901"/>
            <a:ext cx="3969928" cy="564097"/>
          </a:xfrm>
          <a:prstGeom prst="roundRect">
            <a:avLst>
              <a:gd name="adj" fmla="val 13578"/>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endParaRPr lang="en-US" sz="1200" kern="0">
              <a:solidFill>
                <a:schemeClr val="bg1"/>
              </a:solidFill>
              <a:cs typeface="Segoe UI" pitchFamily="34" charset="0"/>
            </a:endParaRPr>
          </a:p>
        </p:txBody>
      </p:sp>
      <p:cxnSp>
        <p:nvCxnSpPr>
          <p:cNvPr id="11" name="Straight Connector 10">
            <a:extLst>
              <a:ext uri="{FF2B5EF4-FFF2-40B4-BE49-F238E27FC236}">
                <a16:creationId xmlns:a16="http://schemas.microsoft.com/office/drawing/2014/main" id="{154C9CFF-56F9-B5D2-C9F3-7B10A81168E0}"/>
              </a:ext>
              <a:ext uri="{C183D7F6-B498-43B3-948B-1728B52AA6E4}">
                <adec:decorative xmlns:adec="http://schemas.microsoft.com/office/drawing/2017/decorative" val="1"/>
              </a:ext>
            </a:extLst>
          </p:cNvPr>
          <p:cNvCxnSpPr>
            <a:cxnSpLocks/>
            <a:stCxn id="44" idx="1"/>
            <a:endCxn id="45" idx="1"/>
          </p:cNvCxnSpPr>
          <p:nvPr/>
        </p:nvCxnSpPr>
        <p:spPr>
          <a:xfrm>
            <a:off x="8512999" y="5501955"/>
            <a:ext cx="501263" cy="1"/>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42544613-4919-21CA-52D6-E4C2CBBD9FBF}"/>
              </a:ext>
              <a:ext uri="{C183D7F6-B498-43B3-948B-1728B52AA6E4}">
                <adec:decorative xmlns:adec="http://schemas.microsoft.com/office/drawing/2017/decorative" val="1"/>
              </a:ext>
            </a:extLst>
          </p:cNvPr>
          <p:cNvCxnSpPr>
            <a:cxnSpLocks/>
            <a:stCxn id="35" idx="1"/>
            <a:endCxn id="36" idx="1"/>
          </p:cNvCxnSpPr>
          <p:nvPr/>
        </p:nvCxnSpPr>
        <p:spPr>
          <a:xfrm>
            <a:off x="4099704" y="5541799"/>
            <a:ext cx="573823" cy="0"/>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224">
            <a:extLst>
              <a:ext uri="{FF2B5EF4-FFF2-40B4-BE49-F238E27FC236}">
                <a16:creationId xmlns:a16="http://schemas.microsoft.com/office/drawing/2014/main" id="{F65E8A71-7368-C8C2-B102-A9D3AD8F68E5}"/>
              </a:ext>
              <a:ext uri="{C183D7F6-B498-43B3-948B-1728B52AA6E4}">
                <adec:decorative xmlns:adec="http://schemas.microsoft.com/office/drawing/2017/decorative" val="1"/>
              </a:ext>
            </a:extLst>
          </p:cNvPr>
          <p:cNvCxnSpPr>
            <a:cxnSpLocks/>
            <a:endCxn id="36" idx="2"/>
          </p:cNvCxnSpPr>
          <p:nvPr/>
        </p:nvCxnSpPr>
        <p:spPr>
          <a:xfrm rot="16200000" flipH="1">
            <a:off x="2932101" y="3449310"/>
            <a:ext cx="2077278" cy="2619135"/>
          </a:xfrm>
          <a:prstGeom prst="bentConnector3">
            <a:avLst>
              <a:gd name="adj1" fmla="val 111005"/>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4" name="Content Placeholder 2">
            <a:extLst>
              <a:ext uri="{FF2B5EF4-FFF2-40B4-BE49-F238E27FC236}">
                <a16:creationId xmlns:a16="http://schemas.microsoft.com/office/drawing/2014/main" id="{DAB7102F-C02A-B14E-7C13-DD9DEB98581E}"/>
              </a:ext>
              <a:ext uri="{C183D7F6-B498-43B3-948B-1728B52AA6E4}">
                <adec:decorative xmlns:adec="http://schemas.microsoft.com/office/drawing/2017/decorative" val="1"/>
              </a:ext>
            </a:extLst>
          </p:cNvPr>
          <p:cNvSpPr txBox="1">
            <a:spLocks/>
          </p:cNvSpPr>
          <p:nvPr/>
        </p:nvSpPr>
        <p:spPr>
          <a:xfrm>
            <a:off x="711200" y="2514600"/>
            <a:ext cx="1783486" cy="577921"/>
          </a:xfrm>
          <a:prstGeom prst="roundRect">
            <a:avLst>
              <a:gd name="adj" fmla="val 19000"/>
            </a:avLst>
          </a:prstGeom>
          <a:solidFill>
            <a:srgbClr val="2B394D"/>
          </a:solidFill>
          <a:ln>
            <a:noFill/>
          </a:ln>
        </p:spPr>
        <p:txBody>
          <a:bodyPr vert="horz" wrap="square" lIns="73152" tIns="36576" rIns="73152" bIns="36576" numCol="1" anchor="ctr" anchorCtr="0" compatLnSpc="1">
            <a:prstTxWarp prst="textNoShape">
              <a:avLst/>
            </a:prstTxWarp>
            <a:noAutofit/>
          </a:bodyPr>
          <a:lstStyle>
            <a:defPPr>
              <a:defRPr lang="en-US"/>
            </a:defPPr>
            <a:lvl1pPr lvl="0" algn="ctr" defTabSz="932472" fontAlgn="base">
              <a:spcBef>
                <a:spcPct val="0"/>
              </a:spcBef>
              <a:spcAft>
                <a:spcPct val="0"/>
              </a:spcAft>
              <a:defRPr sz="1200" kern="0">
                <a:solidFill>
                  <a:schemeClr val="bg1"/>
                </a:solidFill>
                <a:latin typeface="Segoe UI Semibold"/>
                <a:cs typeface="Segoe UI"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1400">
                <a:latin typeface="+mj-lt"/>
                <a:cs typeface="+mn-cs"/>
              </a:rPr>
              <a:t>Discover cloud </a:t>
            </a:r>
            <a:br>
              <a:rPr lang="en-US" sz="1400">
                <a:latin typeface="+mj-lt"/>
                <a:cs typeface="+mn-cs"/>
              </a:rPr>
            </a:br>
            <a:r>
              <a:rPr lang="en-US" sz="1400">
                <a:latin typeface="+mj-lt"/>
                <a:cs typeface="+mn-cs"/>
              </a:rPr>
              <a:t>apps and services</a:t>
            </a:r>
          </a:p>
        </p:txBody>
      </p:sp>
      <p:sp>
        <p:nvSpPr>
          <p:cNvPr id="15" name="Content Placeholder 2">
            <a:extLst>
              <a:ext uri="{FF2B5EF4-FFF2-40B4-BE49-F238E27FC236}">
                <a16:creationId xmlns:a16="http://schemas.microsoft.com/office/drawing/2014/main" id="{6F398D99-112A-A63F-EC23-AA96E883EEE5}"/>
              </a:ext>
              <a:ext uri="{C183D7F6-B498-43B3-948B-1728B52AA6E4}">
                <adec:decorative xmlns:adec="http://schemas.microsoft.com/office/drawing/2017/decorative" val="1"/>
              </a:ext>
            </a:extLst>
          </p:cNvPr>
          <p:cNvSpPr txBox="1">
            <a:spLocks/>
          </p:cNvSpPr>
          <p:nvPr/>
        </p:nvSpPr>
        <p:spPr>
          <a:xfrm>
            <a:off x="2601180" y="2514600"/>
            <a:ext cx="1783486" cy="577921"/>
          </a:xfrm>
          <a:prstGeom prst="roundRect">
            <a:avLst>
              <a:gd name="adj" fmla="val 19000"/>
            </a:avLst>
          </a:prstGeom>
          <a:solidFill>
            <a:srgbClr val="2B394D"/>
          </a:solidFill>
          <a:ln>
            <a:noFill/>
          </a:ln>
        </p:spPr>
        <p:txBody>
          <a:bodyPr vert="horz" wrap="square" lIns="73152" tIns="36576" rIns="73152" bIns="36576" numCol="1" anchor="ctr" anchorCtr="0" compatLnSpc="1">
            <a:prstTxWarp prst="textNoShape">
              <a:avLst/>
            </a:prstTxWarp>
            <a:noAutofit/>
          </a:bodyPr>
          <a:lstStyle>
            <a:defPPr>
              <a:defRPr lang="en-US"/>
            </a:defPPr>
            <a:lvl1pPr lvl="0" algn="ctr" defTabSz="932472" fontAlgn="base">
              <a:spcBef>
                <a:spcPct val="0"/>
              </a:spcBef>
              <a:spcAft>
                <a:spcPct val="0"/>
              </a:spcAft>
              <a:defRPr sz="1200" kern="0">
                <a:solidFill>
                  <a:schemeClr val="bg1"/>
                </a:solidFill>
                <a:latin typeface="Segoe UI Semibold"/>
                <a:cs typeface="Segoe UI"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1400">
                <a:latin typeface="+mj-lt"/>
                <a:cs typeface="+mn-cs"/>
              </a:rPr>
              <a:t>Assess </a:t>
            </a:r>
            <a:br>
              <a:rPr lang="en-US" sz="1400">
                <a:latin typeface="+mj-lt"/>
                <a:cs typeface="+mn-cs"/>
              </a:rPr>
            </a:br>
            <a:r>
              <a:rPr lang="en-US" sz="1400">
                <a:latin typeface="+mj-lt"/>
                <a:cs typeface="+mn-cs"/>
              </a:rPr>
              <a:t>risk levels</a:t>
            </a:r>
          </a:p>
        </p:txBody>
      </p:sp>
      <p:sp>
        <p:nvSpPr>
          <p:cNvPr id="16" name="Content Placeholder 2">
            <a:extLst>
              <a:ext uri="{FF2B5EF4-FFF2-40B4-BE49-F238E27FC236}">
                <a16:creationId xmlns:a16="http://schemas.microsoft.com/office/drawing/2014/main" id="{FD76A91B-E3A6-0E87-3AEF-8F89D85CA895}"/>
              </a:ext>
              <a:ext uri="{C183D7F6-B498-43B3-948B-1728B52AA6E4}">
                <adec:decorative xmlns:adec="http://schemas.microsoft.com/office/drawing/2017/decorative" val="1"/>
              </a:ext>
            </a:extLst>
          </p:cNvPr>
          <p:cNvSpPr txBox="1">
            <a:spLocks/>
          </p:cNvSpPr>
          <p:nvPr/>
        </p:nvSpPr>
        <p:spPr>
          <a:xfrm>
            <a:off x="7498172" y="2514600"/>
            <a:ext cx="1882932" cy="577921"/>
          </a:xfrm>
          <a:prstGeom prst="roundRect">
            <a:avLst>
              <a:gd name="adj" fmla="val 15807"/>
            </a:avLst>
          </a:prstGeom>
          <a:solidFill>
            <a:srgbClr val="2B394D"/>
          </a:solidFill>
          <a:ln>
            <a:noFill/>
          </a:ln>
        </p:spPr>
        <p:txBody>
          <a:bodyPr vert="horz" wrap="square" lIns="73152" tIns="36576" rIns="73152" bIns="36576" numCol="1" anchor="ctr" anchorCtr="0" compatLnSpc="1">
            <a:prstTxWarp prst="textNoShape">
              <a:avLst/>
            </a:prstTxWarp>
            <a:noAutofit/>
          </a:bodyPr>
          <a:lstStyle>
            <a:defPPr>
              <a:defRPr lang="en-US"/>
            </a:defPPr>
            <a:lvl1pPr lvl="0" algn="ctr" defTabSz="932472" fontAlgn="base">
              <a:spcBef>
                <a:spcPct val="0"/>
              </a:spcBef>
              <a:spcAft>
                <a:spcPct val="0"/>
              </a:spcAft>
              <a:defRPr sz="1200" kern="0">
                <a:solidFill>
                  <a:schemeClr val="bg1"/>
                </a:solidFill>
                <a:latin typeface="Segoe UI Semibold"/>
                <a:cs typeface="Segoe UI"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1400">
                <a:latin typeface="+mj-lt"/>
                <a:cs typeface="+mn-cs"/>
              </a:rPr>
              <a:t>Approve apps </a:t>
            </a:r>
            <a:br>
              <a:rPr lang="en-US" sz="1400">
                <a:latin typeface="+mj-lt"/>
                <a:cs typeface="+mn-cs"/>
              </a:rPr>
            </a:br>
            <a:r>
              <a:rPr lang="en-US" sz="1400">
                <a:latin typeface="+mj-lt"/>
                <a:cs typeface="+mn-cs"/>
              </a:rPr>
              <a:t>and apply policy</a:t>
            </a:r>
          </a:p>
        </p:txBody>
      </p:sp>
      <p:cxnSp>
        <p:nvCxnSpPr>
          <p:cNvPr id="18" name="Connector: Elbow 17">
            <a:extLst>
              <a:ext uri="{FF2B5EF4-FFF2-40B4-BE49-F238E27FC236}">
                <a16:creationId xmlns:a16="http://schemas.microsoft.com/office/drawing/2014/main" id="{F074C41B-6603-A584-3A5B-847A5A363A87}"/>
              </a:ext>
              <a:ext uri="{C183D7F6-B498-43B3-948B-1728B52AA6E4}">
                <adec:decorative xmlns:adec="http://schemas.microsoft.com/office/drawing/2017/decorative" val="1"/>
              </a:ext>
            </a:extLst>
          </p:cNvPr>
          <p:cNvCxnSpPr>
            <a:cxnSpLocks/>
            <a:stCxn id="14" idx="2"/>
            <a:endCxn id="19" idx="1"/>
          </p:cNvCxnSpPr>
          <p:nvPr/>
        </p:nvCxnSpPr>
        <p:spPr>
          <a:xfrm rot="16200000" flipH="1">
            <a:off x="1858010" y="2837454"/>
            <a:ext cx="382392" cy="892526"/>
          </a:xfrm>
          <a:prstGeom prst="bentConnector2">
            <a:avLst/>
          </a:prstGeom>
          <a:noFill/>
          <a:ln w="6350" cap="rnd">
            <a:solidFill>
              <a:schemeClr val="bg1">
                <a:lumMod val="85000"/>
              </a:schemeClr>
            </a:solidFill>
            <a:headEnd type="none" w="med" len="med"/>
            <a:tailEnd type="arrow" w="lg" len="med"/>
          </a:ln>
          <a:effectLst/>
        </p:spPr>
        <p:style>
          <a:lnRef idx="1">
            <a:schemeClr val="accent2"/>
          </a:lnRef>
          <a:fillRef idx="3">
            <a:schemeClr val="accent2"/>
          </a:fillRef>
          <a:effectRef idx="2">
            <a:schemeClr val="accent2"/>
          </a:effectRef>
          <a:fontRef idx="minor">
            <a:schemeClr val="lt1"/>
          </a:fontRef>
        </p:style>
      </p:cxnSp>
      <p:sp>
        <p:nvSpPr>
          <p:cNvPr id="19" name="Rectangle: Rounded Corners 18">
            <a:extLst>
              <a:ext uri="{FF2B5EF4-FFF2-40B4-BE49-F238E27FC236}">
                <a16:creationId xmlns:a16="http://schemas.microsoft.com/office/drawing/2014/main" id="{34AB3E02-DEDE-3202-FDAD-181219F98280}"/>
              </a:ext>
              <a:ext uri="{C183D7F6-B498-43B3-948B-1728B52AA6E4}">
                <adec:decorative xmlns:adec="http://schemas.microsoft.com/office/drawing/2017/decorative" val="1"/>
              </a:ext>
            </a:extLst>
          </p:cNvPr>
          <p:cNvSpPr>
            <a:spLocks/>
          </p:cNvSpPr>
          <p:nvPr/>
        </p:nvSpPr>
        <p:spPr bwMode="auto">
          <a:xfrm>
            <a:off x="2495469" y="3229586"/>
            <a:ext cx="1994909" cy="490653"/>
          </a:xfrm>
          <a:prstGeom prst="roundRect">
            <a:avLst>
              <a:gd name="adj" fmla="val 14588"/>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2275850" fontAlgn="base">
              <a:spcBef>
                <a:spcPts val="1800"/>
              </a:spcBef>
              <a:spcAft>
                <a:spcPts val="1800"/>
              </a:spcAft>
              <a:tabLst>
                <a:tab pos="3701239" algn="l"/>
              </a:tabLst>
            </a:pPr>
            <a:r>
              <a:rPr lang="en-IN" sz="1200">
                <a:ln w="3175">
                  <a:noFill/>
                </a:ln>
                <a:solidFill>
                  <a:schemeClr val="tx1"/>
                </a:solidFill>
                <a:latin typeface="+mj-lt"/>
                <a:ea typeface="+mj-ea"/>
                <a:cs typeface="+mj-cs"/>
              </a:rPr>
              <a:t>Should employees </a:t>
            </a:r>
            <a:br>
              <a:rPr lang="en-IN" sz="1200">
                <a:ln w="3175">
                  <a:noFill/>
                </a:ln>
                <a:solidFill>
                  <a:schemeClr val="tx1"/>
                </a:solidFill>
                <a:latin typeface="+mj-lt"/>
                <a:ea typeface="+mj-ea"/>
                <a:cs typeface="+mj-cs"/>
              </a:rPr>
            </a:br>
            <a:r>
              <a:rPr lang="en-IN" sz="1200">
                <a:ln w="3175">
                  <a:noFill/>
                </a:ln>
                <a:solidFill>
                  <a:schemeClr val="tx1"/>
                </a:solidFill>
                <a:latin typeface="+mj-lt"/>
                <a:ea typeface="+mj-ea"/>
                <a:cs typeface="+mj-cs"/>
              </a:rPr>
              <a:t>use it?</a:t>
            </a:r>
          </a:p>
        </p:txBody>
      </p:sp>
      <p:sp>
        <p:nvSpPr>
          <p:cNvPr id="20" name="Rectangle: Rounded Corners 19">
            <a:extLst>
              <a:ext uri="{FF2B5EF4-FFF2-40B4-BE49-F238E27FC236}">
                <a16:creationId xmlns:a16="http://schemas.microsoft.com/office/drawing/2014/main" id="{4614C330-0019-DAFE-1FF1-A6904193DCC6}"/>
              </a:ext>
              <a:ext uri="{C183D7F6-B498-43B3-948B-1728B52AA6E4}">
                <adec:decorative xmlns:adec="http://schemas.microsoft.com/office/drawing/2017/decorative" val="1"/>
              </a:ext>
            </a:extLst>
          </p:cNvPr>
          <p:cNvSpPr>
            <a:spLocks/>
          </p:cNvSpPr>
          <p:nvPr/>
        </p:nvSpPr>
        <p:spPr bwMode="auto">
          <a:xfrm flipH="1">
            <a:off x="2886142" y="3857305"/>
            <a:ext cx="1213563" cy="325268"/>
          </a:xfrm>
          <a:prstGeom prst="roundRect">
            <a:avLst>
              <a:gd name="adj" fmla="val 22100"/>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bg1"/>
                </a:solidFill>
              </a:rPr>
              <a:t>No way!</a:t>
            </a:r>
          </a:p>
        </p:txBody>
      </p:sp>
      <p:sp>
        <p:nvSpPr>
          <p:cNvPr id="21" name="Rectangle: Rounded Corners 20">
            <a:extLst>
              <a:ext uri="{FF2B5EF4-FFF2-40B4-BE49-F238E27FC236}">
                <a16:creationId xmlns:a16="http://schemas.microsoft.com/office/drawing/2014/main" id="{2DFAE951-64A3-FF1E-CE58-00755944CBEC}"/>
              </a:ext>
              <a:ext uri="{C183D7F6-B498-43B3-948B-1728B52AA6E4}">
                <adec:decorative xmlns:adec="http://schemas.microsoft.com/office/drawing/2017/decorative" val="1"/>
              </a:ext>
            </a:extLst>
          </p:cNvPr>
          <p:cNvSpPr>
            <a:spLocks/>
          </p:cNvSpPr>
          <p:nvPr/>
        </p:nvSpPr>
        <p:spPr bwMode="auto">
          <a:xfrm>
            <a:off x="4682752" y="3764220"/>
            <a:ext cx="1213562" cy="511435"/>
          </a:xfrm>
          <a:prstGeom prst="roundRect">
            <a:avLst>
              <a:gd name="adj" fmla="val 11932"/>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accent1"/>
                </a:solidFill>
                <a:latin typeface="+mj-lt"/>
              </a:rPr>
              <a:t>Tag as </a:t>
            </a:r>
            <a:br>
              <a:rPr lang="en-IN" sz="1200" kern="0">
                <a:solidFill>
                  <a:schemeClr val="accent1"/>
                </a:solidFill>
                <a:latin typeface="+mj-lt"/>
              </a:rPr>
            </a:br>
            <a:r>
              <a:rPr lang="en-IN" sz="1200" kern="0">
                <a:solidFill>
                  <a:schemeClr val="accent1"/>
                </a:solidFill>
                <a:latin typeface="+mj-lt"/>
              </a:rPr>
              <a:t>unsanctioned</a:t>
            </a:r>
          </a:p>
        </p:txBody>
      </p:sp>
      <p:sp>
        <p:nvSpPr>
          <p:cNvPr id="28" name="Rectangle: Rounded Corners 27">
            <a:extLst>
              <a:ext uri="{FF2B5EF4-FFF2-40B4-BE49-F238E27FC236}">
                <a16:creationId xmlns:a16="http://schemas.microsoft.com/office/drawing/2014/main" id="{9D32F56B-3693-8962-AF72-A924519356A4}"/>
              </a:ext>
              <a:ext uri="{C183D7F6-B498-43B3-948B-1728B52AA6E4}">
                <adec:decorative xmlns:adec="http://schemas.microsoft.com/office/drawing/2017/decorative" val="1"/>
              </a:ext>
            </a:extLst>
          </p:cNvPr>
          <p:cNvSpPr>
            <a:spLocks/>
          </p:cNvSpPr>
          <p:nvPr/>
        </p:nvSpPr>
        <p:spPr bwMode="auto">
          <a:xfrm flipH="1">
            <a:off x="2886142" y="4605566"/>
            <a:ext cx="1213563" cy="325268"/>
          </a:xfrm>
          <a:prstGeom prst="roundRect">
            <a:avLst>
              <a:gd name="adj" fmla="val 22100"/>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bg1"/>
                </a:solidFill>
              </a:rPr>
              <a:t>Of course!</a:t>
            </a:r>
          </a:p>
        </p:txBody>
      </p:sp>
      <p:sp>
        <p:nvSpPr>
          <p:cNvPr id="29" name="Rectangle: Rounded Corners 28">
            <a:extLst>
              <a:ext uri="{FF2B5EF4-FFF2-40B4-BE49-F238E27FC236}">
                <a16:creationId xmlns:a16="http://schemas.microsoft.com/office/drawing/2014/main" id="{A1B59AF2-DDE2-0B05-8EEF-114BA70CFDC8}"/>
              </a:ext>
              <a:ext uri="{C183D7F6-B498-43B3-948B-1728B52AA6E4}">
                <adec:decorative xmlns:adec="http://schemas.microsoft.com/office/drawing/2017/decorative" val="1"/>
              </a:ext>
            </a:extLst>
          </p:cNvPr>
          <p:cNvSpPr>
            <a:spLocks/>
          </p:cNvSpPr>
          <p:nvPr/>
        </p:nvSpPr>
        <p:spPr bwMode="auto">
          <a:xfrm>
            <a:off x="4682752" y="4512483"/>
            <a:ext cx="1213562" cy="511435"/>
          </a:xfrm>
          <a:prstGeom prst="roundRect">
            <a:avLst>
              <a:gd name="adj" fmla="val 11932"/>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accent1"/>
                </a:solidFill>
                <a:latin typeface="+mj-lt"/>
              </a:rPr>
              <a:t>Tag as </a:t>
            </a:r>
            <a:br>
              <a:rPr lang="en-IN" sz="1200" kern="0">
                <a:solidFill>
                  <a:schemeClr val="accent1"/>
                </a:solidFill>
                <a:latin typeface="+mj-lt"/>
              </a:rPr>
            </a:br>
            <a:r>
              <a:rPr lang="en-IN" sz="1200" kern="0">
                <a:solidFill>
                  <a:schemeClr val="accent1"/>
                </a:solidFill>
                <a:latin typeface="+mj-lt"/>
              </a:rPr>
              <a:t>sanctioned</a:t>
            </a:r>
          </a:p>
        </p:txBody>
      </p:sp>
      <p:pic>
        <p:nvPicPr>
          <p:cNvPr id="72" name="Graphic 71">
            <a:extLst>
              <a:ext uri="{FF2B5EF4-FFF2-40B4-BE49-F238E27FC236}">
                <a16:creationId xmlns:a16="http://schemas.microsoft.com/office/drawing/2014/main" id="{65CD46D6-0B7C-BBFB-9A19-18D70F06630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8376" y="4428693"/>
            <a:ext cx="228600" cy="228600"/>
          </a:xfrm>
          <a:prstGeom prst="rect">
            <a:avLst/>
          </a:prstGeom>
        </p:spPr>
      </p:pic>
      <p:sp>
        <p:nvSpPr>
          <p:cNvPr id="35" name="Rectangle: Rounded Corners 34">
            <a:extLst>
              <a:ext uri="{FF2B5EF4-FFF2-40B4-BE49-F238E27FC236}">
                <a16:creationId xmlns:a16="http://schemas.microsoft.com/office/drawing/2014/main" id="{639136A3-1A60-5E69-19F0-84D1F28A81E9}"/>
              </a:ext>
              <a:ext uri="{C183D7F6-B498-43B3-948B-1728B52AA6E4}">
                <adec:decorative xmlns:adec="http://schemas.microsoft.com/office/drawing/2017/decorative" val="1"/>
              </a:ext>
            </a:extLst>
          </p:cNvPr>
          <p:cNvSpPr>
            <a:spLocks/>
          </p:cNvSpPr>
          <p:nvPr/>
        </p:nvSpPr>
        <p:spPr bwMode="auto">
          <a:xfrm flipH="1">
            <a:off x="2886142" y="5379164"/>
            <a:ext cx="1213563" cy="325268"/>
          </a:xfrm>
          <a:prstGeom prst="roundRect">
            <a:avLst>
              <a:gd name="adj" fmla="val 22100"/>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bg1"/>
                </a:solidFill>
              </a:rPr>
              <a:t>Not sure</a:t>
            </a:r>
          </a:p>
        </p:txBody>
      </p:sp>
      <p:sp>
        <p:nvSpPr>
          <p:cNvPr id="36" name="Rectangle: Rounded Corners 35">
            <a:extLst>
              <a:ext uri="{FF2B5EF4-FFF2-40B4-BE49-F238E27FC236}">
                <a16:creationId xmlns:a16="http://schemas.microsoft.com/office/drawing/2014/main" id="{C8DD955C-259D-BD54-EF31-EAB3186E214B}"/>
              </a:ext>
              <a:ext uri="{C183D7F6-B498-43B3-948B-1728B52AA6E4}">
                <adec:decorative xmlns:adec="http://schemas.microsoft.com/office/drawing/2017/decorative" val="1"/>
              </a:ext>
            </a:extLst>
          </p:cNvPr>
          <p:cNvSpPr>
            <a:spLocks/>
          </p:cNvSpPr>
          <p:nvPr/>
        </p:nvSpPr>
        <p:spPr bwMode="auto">
          <a:xfrm>
            <a:off x="4673527" y="5286082"/>
            <a:ext cx="1213562" cy="511435"/>
          </a:xfrm>
          <a:prstGeom prst="roundRect">
            <a:avLst>
              <a:gd name="adj" fmla="val 11932"/>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accent1"/>
                </a:solidFill>
                <a:latin typeface="+mj-lt"/>
              </a:rPr>
              <a:t>Assign for </a:t>
            </a:r>
            <a:br>
              <a:rPr lang="en-IN" sz="1200" kern="0">
                <a:solidFill>
                  <a:schemeClr val="accent1"/>
                </a:solidFill>
                <a:latin typeface="+mj-lt"/>
              </a:rPr>
            </a:br>
            <a:r>
              <a:rPr lang="en-IN" sz="1200" kern="0">
                <a:solidFill>
                  <a:schemeClr val="accent1"/>
                </a:solidFill>
                <a:latin typeface="+mj-lt"/>
              </a:rPr>
              <a:t>further review</a:t>
            </a:r>
          </a:p>
        </p:txBody>
      </p:sp>
      <p:pic>
        <p:nvPicPr>
          <p:cNvPr id="76" name="Graphic 75">
            <a:extLst>
              <a:ext uri="{FF2B5EF4-FFF2-40B4-BE49-F238E27FC236}">
                <a16:creationId xmlns:a16="http://schemas.microsoft.com/office/drawing/2014/main" id="{C6FBEF08-99FA-280F-D4EF-5EA5502A13B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8376" y="5196266"/>
            <a:ext cx="228600" cy="228600"/>
          </a:xfrm>
          <a:prstGeom prst="rect">
            <a:avLst/>
          </a:prstGeom>
        </p:spPr>
      </p:pic>
      <p:sp>
        <p:nvSpPr>
          <p:cNvPr id="42" name="Rectangle: Rounded Corners 41">
            <a:extLst>
              <a:ext uri="{FF2B5EF4-FFF2-40B4-BE49-F238E27FC236}">
                <a16:creationId xmlns:a16="http://schemas.microsoft.com/office/drawing/2014/main" id="{5874257B-EA40-5524-5E7A-5FE500057F25}"/>
              </a:ext>
              <a:ext uri="{C183D7F6-B498-43B3-948B-1728B52AA6E4}">
                <adec:decorative xmlns:adec="http://schemas.microsoft.com/office/drawing/2017/decorative" val="1"/>
              </a:ext>
            </a:extLst>
          </p:cNvPr>
          <p:cNvSpPr>
            <a:spLocks/>
          </p:cNvSpPr>
          <p:nvPr/>
        </p:nvSpPr>
        <p:spPr bwMode="auto">
          <a:xfrm>
            <a:off x="7498172" y="4471813"/>
            <a:ext cx="1361898" cy="683481"/>
          </a:xfrm>
          <a:prstGeom prst="roundRect">
            <a:avLst>
              <a:gd name="adj" fmla="val 9917"/>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US" sz="1200" kern="0">
                <a:solidFill>
                  <a:schemeClr val="accent1"/>
                </a:solidFill>
                <a:latin typeface="+mj-lt"/>
              </a:rPr>
              <a:t>Should it be </a:t>
            </a:r>
            <a:br>
              <a:rPr lang="en-US" sz="1200" kern="0">
                <a:solidFill>
                  <a:schemeClr val="accent1"/>
                </a:solidFill>
                <a:latin typeface="+mj-lt"/>
              </a:rPr>
            </a:br>
            <a:r>
              <a:rPr lang="en-US" sz="1200" kern="0">
                <a:solidFill>
                  <a:schemeClr val="accent1"/>
                </a:solidFill>
                <a:latin typeface="+mj-lt"/>
              </a:rPr>
              <a:t>managed by IT?</a:t>
            </a:r>
          </a:p>
        </p:txBody>
      </p:sp>
      <p:cxnSp>
        <p:nvCxnSpPr>
          <p:cNvPr id="43" name="Straight Connector 42">
            <a:extLst>
              <a:ext uri="{FF2B5EF4-FFF2-40B4-BE49-F238E27FC236}">
                <a16:creationId xmlns:a16="http://schemas.microsoft.com/office/drawing/2014/main" id="{8E2CFF82-F68E-9969-0456-33EE416894C1}"/>
              </a:ext>
              <a:ext uri="{C183D7F6-B498-43B3-948B-1728B52AA6E4}">
                <adec:decorative xmlns:adec="http://schemas.microsoft.com/office/drawing/2017/decorative" val="1"/>
              </a:ext>
            </a:extLst>
          </p:cNvPr>
          <p:cNvCxnSpPr>
            <a:cxnSpLocks/>
            <a:stCxn id="42" idx="2"/>
            <a:endCxn id="44" idx="0"/>
          </p:cNvCxnSpPr>
          <p:nvPr/>
        </p:nvCxnSpPr>
        <p:spPr>
          <a:xfrm>
            <a:off x="8179121" y="5155294"/>
            <a:ext cx="1" cy="184027"/>
          </a:xfrm>
          <a:prstGeom prst="line">
            <a:avLst/>
          </a:prstGeom>
          <a:noFill/>
          <a:ln w="635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Rectangle: Rounded Corners 43">
            <a:extLst>
              <a:ext uri="{FF2B5EF4-FFF2-40B4-BE49-F238E27FC236}">
                <a16:creationId xmlns:a16="http://schemas.microsoft.com/office/drawing/2014/main" id="{D3770373-B783-5051-312D-FDA29BD70D0A}"/>
              </a:ext>
              <a:ext uri="{C183D7F6-B498-43B3-948B-1728B52AA6E4}">
                <adec:decorative xmlns:adec="http://schemas.microsoft.com/office/drawing/2017/decorative" val="1"/>
              </a:ext>
            </a:extLst>
          </p:cNvPr>
          <p:cNvSpPr>
            <a:spLocks/>
          </p:cNvSpPr>
          <p:nvPr/>
        </p:nvSpPr>
        <p:spPr bwMode="auto">
          <a:xfrm flipH="1">
            <a:off x="7845246" y="5339321"/>
            <a:ext cx="667753" cy="325268"/>
          </a:xfrm>
          <a:prstGeom prst="roundRect">
            <a:avLst>
              <a:gd name="adj" fmla="val 2360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defTabSz="932472" fontAlgn="base">
              <a:spcBef>
                <a:spcPct val="0"/>
              </a:spcBef>
              <a:spcAft>
                <a:spcPct val="0"/>
              </a:spcAft>
            </a:pPr>
            <a:r>
              <a:rPr lang="en-IN" sz="1200" kern="0">
                <a:solidFill>
                  <a:schemeClr val="bg1"/>
                </a:solidFill>
                <a:latin typeface="+mj-lt"/>
              </a:rPr>
              <a:t>Yes</a:t>
            </a:r>
          </a:p>
        </p:txBody>
      </p:sp>
      <p:sp>
        <p:nvSpPr>
          <p:cNvPr id="45" name="Rectangle: Rounded Corners 44">
            <a:extLst>
              <a:ext uri="{FF2B5EF4-FFF2-40B4-BE49-F238E27FC236}">
                <a16:creationId xmlns:a16="http://schemas.microsoft.com/office/drawing/2014/main" id="{64B21B26-B93B-C5A7-60FC-CD6B91C3D8CD}"/>
              </a:ext>
              <a:ext uri="{C183D7F6-B498-43B3-948B-1728B52AA6E4}">
                <adec:decorative xmlns:adec="http://schemas.microsoft.com/office/drawing/2017/decorative" val="1"/>
              </a:ext>
            </a:extLst>
          </p:cNvPr>
          <p:cNvSpPr>
            <a:spLocks/>
          </p:cNvSpPr>
          <p:nvPr/>
        </p:nvSpPr>
        <p:spPr bwMode="auto">
          <a:xfrm>
            <a:off x="9014262" y="4780911"/>
            <a:ext cx="2453838" cy="1442089"/>
          </a:xfrm>
          <a:prstGeom prst="roundRect">
            <a:avLst>
              <a:gd name="adj" fmla="val 5933"/>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marL="203200" indent="-203200" defTabSz="932472" fontAlgn="base">
              <a:spcBef>
                <a:spcPct val="0"/>
              </a:spcBef>
              <a:spcAft>
                <a:spcPts val="600"/>
              </a:spcAft>
              <a:buFont typeface="+mj-lt"/>
              <a:buAutoNum type="arabicPeriod"/>
            </a:pPr>
            <a:r>
              <a:rPr lang="en-US" sz="1200" kern="0">
                <a:solidFill>
                  <a:schemeClr val="accent1"/>
                </a:solidFill>
                <a:latin typeface="+mj-lt"/>
              </a:rPr>
              <a:t>Onboard app to Entra ID for conditional access</a:t>
            </a:r>
          </a:p>
          <a:p>
            <a:pPr marL="203200" indent="-203200" defTabSz="932472" fontAlgn="base">
              <a:spcBef>
                <a:spcPct val="0"/>
              </a:spcBef>
              <a:spcAft>
                <a:spcPts val="600"/>
              </a:spcAft>
              <a:buFont typeface="+mj-lt"/>
              <a:buAutoNum type="arabicPeriod"/>
            </a:pPr>
            <a:r>
              <a:rPr lang="en-US" sz="1200" kern="0">
                <a:solidFill>
                  <a:schemeClr val="accent1"/>
                </a:solidFill>
                <a:latin typeface="+mj-lt"/>
              </a:rPr>
              <a:t>Plan to integrate into app management as needed </a:t>
            </a:r>
            <a:br>
              <a:rPr lang="en-US" sz="1200" kern="0">
                <a:solidFill>
                  <a:schemeClr val="accent1"/>
                </a:solidFill>
                <a:latin typeface="+mj-lt"/>
              </a:rPr>
            </a:br>
            <a:r>
              <a:rPr lang="en-US" sz="1200" i="1" kern="0">
                <a:solidFill>
                  <a:schemeClr val="accent1"/>
                </a:solidFill>
                <a:latin typeface="+mj-lt"/>
              </a:rPr>
              <a:t>(e.g., Intune, Defender for Cloud apps)</a:t>
            </a:r>
          </a:p>
        </p:txBody>
      </p:sp>
      <p:pic>
        <p:nvPicPr>
          <p:cNvPr id="74" name="Graphic 73">
            <a:extLst>
              <a:ext uri="{FF2B5EF4-FFF2-40B4-BE49-F238E27FC236}">
                <a16:creationId xmlns:a16="http://schemas.microsoft.com/office/drawing/2014/main" id="{C51FF4A3-BCDA-C9BC-ADBB-BB1308CEE0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8339" y="4409931"/>
            <a:ext cx="228600" cy="228600"/>
          </a:xfrm>
          <a:prstGeom prst="rect">
            <a:avLst/>
          </a:prstGeom>
        </p:spPr>
      </p:pic>
      <p:sp>
        <p:nvSpPr>
          <p:cNvPr id="27" name="TextBox 26">
            <a:extLst>
              <a:ext uri="{FF2B5EF4-FFF2-40B4-BE49-F238E27FC236}">
                <a16:creationId xmlns:a16="http://schemas.microsoft.com/office/drawing/2014/main" id="{0897E6CE-DB40-1CCE-1F59-068E1B24D3A7}"/>
              </a:ext>
              <a:ext uri="{C183D7F6-B498-43B3-948B-1728B52AA6E4}">
                <adec:decorative xmlns:adec="http://schemas.microsoft.com/office/drawing/2017/decorative" val="1"/>
              </a:ext>
            </a:extLst>
          </p:cNvPr>
          <p:cNvSpPr txBox="1"/>
          <p:nvPr/>
        </p:nvSpPr>
        <p:spPr>
          <a:xfrm>
            <a:off x="8115300" y="3852672"/>
            <a:ext cx="3251200" cy="338554"/>
          </a:xfrm>
          <a:prstGeom prst="rect">
            <a:avLst/>
          </a:prstGeom>
          <a:noFill/>
        </p:spPr>
        <p:txBody>
          <a:bodyPr wrap="square" lIns="0" tIns="0" rIns="0" bIns="0" rtlCol="0" anchor="ctr" anchorCtr="0">
            <a:spAutoFit/>
          </a:bodyPr>
          <a:lstStyle/>
          <a:p>
            <a:pPr marL="0" marR="0" lvl="0" indent="0" algn="l" defTabSz="932483" rtl="0" eaLnBrk="1" fontAlgn="base"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mj-lt"/>
              </a:rPr>
              <a:t>Block unsanctioned apps and guide usage to approved apps</a:t>
            </a:r>
          </a:p>
        </p:txBody>
      </p:sp>
      <p:grpSp>
        <p:nvGrpSpPr>
          <p:cNvPr id="53" name="Group 52">
            <a:extLst>
              <a:ext uri="{FF2B5EF4-FFF2-40B4-BE49-F238E27FC236}">
                <a16:creationId xmlns:a16="http://schemas.microsoft.com/office/drawing/2014/main" id="{3C159DF7-D385-2820-E994-97ADCB2AA751}"/>
              </a:ext>
              <a:ext uri="{C183D7F6-B498-43B3-948B-1728B52AA6E4}">
                <adec:decorative xmlns:adec="http://schemas.microsoft.com/office/drawing/2017/decorative" val="1"/>
              </a:ext>
            </a:extLst>
          </p:cNvPr>
          <p:cNvGrpSpPr/>
          <p:nvPr/>
        </p:nvGrpSpPr>
        <p:grpSpPr>
          <a:xfrm>
            <a:off x="7606344" y="3824289"/>
            <a:ext cx="392252" cy="395322"/>
            <a:chOff x="8159041" y="1600200"/>
            <a:chExt cx="652568" cy="652568"/>
          </a:xfrm>
        </p:grpSpPr>
        <p:sp>
          <p:nvSpPr>
            <p:cNvPr id="54" name="Oval 53">
              <a:extLst>
                <a:ext uri="{FF2B5EF4-FFF2-40B4-BE49-F238E27FC236}">
                  <a16:creationId xmlns:a16="http://schemas.microsoft.com/office/drawing/2014/main" id="{4ECC7BEA-3889-7ADA-6255-B2666A51DCAF}"/>
                </a:ext>
                <a:ext uri="{C183D7F6-B498-43B3-948B-1728B52AA6E4}">
                  <adec:decorative xmlns:adec="http://schemas.microsoft.com/office/drawing/2017/decorative" val="1"/>
                </a:ext>
              </a:extLst>
            </p:cNvPr>
            <p:cNvSpPr/>
            <p:nvPr/>
          </p:nvSpPr>
          <p:spPr>
            <a:xfrm>
              <a:off x="8159041" y="1600200"/>
              <a:ext cx="652568" cy="652568"/>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5" name="Oval 54">
              <a:extLst>
                <a:ext uri="{FF2B5EF4-FFF2-40B4-BE49-F238E27FC236}">
                  <a16:creationId xmlns:a16="http://schemas.microsoft.com/office/drawing/2014/main" id="{D17A8FCA-4689-9526-C2FB-BCC13BA0F7AE}"/>
                </a:ext>
                <a:ext uri="{C183D7F6-B498-43B3-948B-1728B52AA6E4}">
                  <adec:decorative xmlns:adec="http://schemas.microsoft.com/office/drawing/2017/decorative" val="1"/>
                </a:ext>
              </a:extLst>
            </p:cNvPr>
            <p:cNvSpPr/>
            <p:nvPr/>
          </p:nvSpPr>
          <p:spPr>
            <a:xfrm>
              <a:off x="8214619" y="1661583"/>
              <a:ext cx="541411" cy="529802"/>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sp>
        <p:nvSpPr>
          <p:cNvPr id="58" name="Graphic 62">
            <a:extLst>
              <a:ext uri="{FF2B5EF4-FFF2-40B4-BE49-F238E27FC236}">
                <a16:creationId xmlns:a16="http://schemas.microsoft.com/office/drawing/2014/main" id="{AF1065F3-A19F-B800-9D77-EAAE3065C6EC}"/>
              </a:ext>
              <a:ext uri="{C183D7F6-B498-43B3-948B-1728B52AA6E4}">
                <adec:decorative xmlns:adec="http://schemas.microsoft.com/office/drawing/2017/decorative" val="1"/>
              </a:ext>
            </a:extLst>
          </p:cNvPr>
          <p:cNvSpPr/>
          <p:nvPr/>
        </p:nvSpPr>
        <p:spPr>
          <a:xfrm>
            <a:off x="7695953" y="3922648"/>
            <a:ext cx="213035" cy="198603"/>
          </a:xfrm>
          <a:custGeom>
            <a:avLst/>
            <a:gdLst>
              <a:gd name="connsiteX0" fmla="*/ 123663 w 309156"/>
              <a:gd name="connsiteY0" fmla="*/ 0 h 309164"/>
              <a:gd name="connsiteX1" fmla="*/ 185494 w 309156"/>
              <a:gd name="connsiteY1" fmla="*/ 61831 h 309164"/>
              <a:gd name="connsiteX2" fmla="*/ 185494 w 309156"/>
              <a:gd name="connsiteY2" fmla="*/ 92747 h 309164"/>
              <a:gd name="connsiteX3" fmla="*/ 212545 w 309156"/>
              <a:gd name="connsiteY3" fmla="*/ 92747 h 309164"/>
              <a:gd name="connsiteX4" fmla="*/ 247325 w 309156"/>
              <a:gd name="connsiteY4" fmla="*/ 127527 h 309164"/>
              <a:gd name="connsiteX5" fmla="*/ 247332 w 309156"/>
              <a:gd name="connsiteY5" fmla="*/ 139121 h 309164"/>
              <a:gd name="connsiteX6" fmla="*/ 233472 w 309156"/>
              <a:gd name="connsiteY6" fmla="*/ 144200 h 309164"/>
              <a:gd name="connsiteX7" fmla="*/ 231815 w 309156"/>
              <a:gd name="connsiteY7" fmla="*/ 145757 h 309164"/>
              <a:gd name="connsiteX8" fmla="*/ 224153 w 309156"/>
              <a:gd name="connsiteY8" fmla="*/ 152816 h 309164"/>
              <a:gd name="connsiteX9" fmla="*/ 224139 w 309156"/>
              <a:gd name="connsiteY9" fmla="*/ 127527 h 309164"/>
              <a:gd name="connsiteX10" fmla="*/ 212545 w 309156"/>
              <a:gd name="connsiteY10" fmla="*/ 115934 h 309164"/>
              <a:gd name="connsiteX11" fmla="*/ 34780 w 309156"/>
              <a:gd name="connsiteY11" fmla="*/ 115934 h 309164"/>
              <a:gd name="connsiteX12" fmla="*/ 23187 w 309156"/>
              <a:gd name="connsiteY12" fmla="*/ 127527 h 309164"/>
              <a:gd name="connsiteX13" fmla="*/ 23187 w 309156"/>
              <a:gd name="connsiteY13" fmla="*/ 274377 h 309164"/>
              <a:gd name="connsiteX14" fmla="*/ 34780 w 309156"/>
              <a:gd name="connsiteY14" fmla="*/ 285970 h 309164"/>
              <a:gd name="connsiteX15" fmla="*/ 187633 w 309156"/>
              <a:gd name="connsiteY15" fmla="*/ 285982 h 309164"/>
              <a:gd name="connsiteX16" fmla="*/ 211437 w 309156"/>
              <a:gd name="connsiteY16" fmla="*/ 309164 h 309164"/>
              <a:gd name="connsiteX17" fmla="*/ 34780 w 309156"/>
              <a:gd name="connsiteY17" fmla="*/ 309157 h 309164"/>
              <a:gd name="connsiteX18" fmla="*/ 0 w 309156"/>
              <a:gd name="connsiteY18" fmla="*/ 274377 h 309164"/>
              <a:gd name="connsiteX19" fmla="*/ 0 w 309156"/>
              <a:gd name="connsiteY19" fmla="*/ 127527 h 309164"/>
              <a:gd name="connsiteX20" fmla="*/ 34780 w 309156"/>
              <a:gd name="connsiteY20" fmla="*/ 92747 h 309164"/>
              <a:gd name="connsiteX21" fmla="*/ 61831 w 309156"/>
              <a:gd name="connsiteY21" fmla="*/ 92747 h 309164"/>
              <a:gd name="connsiteX22" fmla="*/ 61831 w 309156"/>
              <a:gd name="connsiteY22" fmla="*/ 61831 h 309164"/>
              <a:gd name="connsiteX23" fmla="*/ 123663 w 309156"/>
              <a:gd name="connsiteY23" fmla="*/ 0 h 309164"/>
              <a:gd name="connsiteX24" fmla="*/ 251711 w 309156"/>
              <a:gd name="connsiteY24" fmla="*/ 156469 h 309164"/>
              <a:gd name="connsiteX25" fmla="*/ 302974 w 309156"/>
              <a:gd name="connsiteY25" fmla="*/ 180342 h 309164"/>
              <a:gd name="connsiteX26" fmla="*/ 309031 w 309156"/>
              <a:gd name="connsiteY26" fmla="*/ 185485 h 309164"/>
              <a:gd name="connsiteX27" fmla="*/ 309157 w 309156"/>
              <a:gd name="connsiteY27" fmla="*/ 186782 h 309164"/>
              <a:gd name="connsiteX28" fmla="*/ 309157 w 309156"/>
              <a:gd name="connsiteY28" fmla="*/ 225443 h 309164"/>
              <a:gd name="connsiteX29" fmla="*/ 249281 w 309156"/>
              <a:gd name="connsiteY29" fmla="*/ 308826 h 309164"/>
              <a:gd name="connsiteX30" fmla="*/ 245370 w 309156"/>
              <a:gd name="connsiteY30" fmla="*/ 308826 h 309164"/>
              <a:gd name="connsiteX31" fmla="*/ 185562 w 309156"/>
              <a:gd name="connsiteY31" fmla="*/ 229544 h 309164"/>
              <a:gd name="connsiteX32" fmla="*/ 185494 w 309156"/>
              <a:gd name="connsiteY32" fmla="*/ 225443 h 309164"/>
              <a:gd name="connsiteX33" fmla="*/ 185494 w 309156"/>
              <a:gd name="connsiteY33" fmla="*/ 186782 h 309164"/>
              <a:gd name="connsiteX34" fmla="*/ 191677 w 309156"/>
              <a:gd name="connsiteY34" fmla="*/ 180342 h 309164"/>
              <a:gd name="connsiteX35" fmla="*/ 242963 w 309156"/>
              <a:gd name="connsiteY35" fmla="*/ 156464 h 309164"/>
              <a:gd name="connsiteX36" fmla="*/ 251711 w 309156"/>
              <a:gd name="connsiteY36" fmla="*/ 156469 h 309164"/>
              <a:gd name="connsiteX37" fmla="*/ 123664 w 309156"/>
              <a:gd name="connsiteY37" fmla="*/ 177765 h 309164"/>
              <a:gd name="connsiteX38" fmla="*/ 146851 w 309156"/>
              <a:gd name="connsiteY38" fmla="*/ 200952 h 309164"/>
              <a:gd name="connsiteX39" fmla="*/ 123664 w 309156"/>
              <a:gd name="connsiteY39" fmla="*/ 224139 h 309164"/>
              <a:gd name="connsiteX40" fmla="*/ 100478 w 309156"/>
              <a:gd name="connsiteY40" fmla="*/ 200952 h 309164"/>
              <a:gd name="connsiteX41" fmla="*/ 123664 w 309156"/>
              <a:gd name="connsiteY41" fmla="*/ 177765 h 309164"/>
              <a:gd name="connsiteX42" fmla="*/ 123663 w 309156"/>
              <a:gd name="connsiteY42" fmla="*/ 23187 h 309164"/>
              <a:gd name="connsiteX43" fmla="*/ 85018 w 309156"/>
              <a:gd name="connsiteY43" fmla="*/ 61831 h 309164"/>
              <a:gd name="connsiteX44" fmla="*/ 85018 w 309156"/>
              <a:gd name="connsiteY44" fmla="*/ 92747 h 309164"/>
              <a:gd name="connsiteX45" fmla="*/ 162307 w 309156"/>
              <a:gd name="connsiteY45" fmla="*/ 92747 h 309164"/>
              <a:gd name="connsiteX46" fmla="*/ 162307 w 309156"/>
              <a:gd name="connsiteY46" fmla="*/ 61831 h 309164"/>
              <a:gd name="connsiteX47" fmla="*/ 123663 w 309156"/>
              <a:gd name="connsiteY47" fmla="*/ 23187 h 3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9156" h="309164">
                <a:moveTo>
                  <a:pt x="123663" y="0"/>
                </a:moveTo>
                <a:cubicBezTo>
                  <a:pt x="157811" y="0"/>
                  <a:pt x="185494" y="27683"/>
                  <a:pt x="185494" y="61831"/>
                </a:cubicBezTo>
                <a:lnTo>
                  <a:pt x="185494" y="92747"/>
                </a:lnTo>
                <a:lnTo>
                  <a:pt x="212545" y="92747"/>
                </a:lnTo>
                <a:cubicBezTo>
                  <a:pt x="231753" y="92747"/>
                  <a:pt x="247325" y="108319"/>
                  <a:pt x="247325" y="127527"/>
                </a:cubicBezTo>
                <a:lnTo>
                  <a:pt x="247332" y="139121"/>
                </a:lnTo>
                <a:cubicBezTo>
                  <a:pt x="242402" y="139121"/>
                  <a:pt x="237473" y="140815"/>
                  <a:pt x="233472" y="144200"/>
                </a:cubicBezTo>
                <a:lnTo>
                  <a:pt x="231815" y="145757"/>
                </a:lnTo>
                <a:cubicBezTo>
                  <a:pt x="229283" y="148392"/>
                  <a:pt x="226732" y="150743"/>
                  <a:pt x="224153" y="152816"/>
                </a:cubicBezTo>
                <a:lnTo>
                  <a:pt x="224139" y="127527"/>
                </a:lnTo>
                <a:cubicBezTo>
                  <a:pt x="224139" y="121124"/>
                  <a:pt x="218948" y="115934"/>
                  <a:pt x="212545" y="115934"/>
                </a:cubicBezTo>
                <a:lnTo>
                  <a:pt x="34780" y="115934"/>
                </a:lnTo>
                <a:cubicBezTo>
                  <a:pt x="28377" y="115934"/>
                  <a:pt x="23187" y="121124"/>
                  <a:pt x="23187" y="127527"/>
                </a:cubicBezTo>
                <a:lnTo>
                  <a:pt x="23187" y="274377"/>
                </a:lnTo>
                <a:cubicBezTo>
                  <a:pt x="23187" y="280779"/>
                  <a:pt x="28377" y="285970"/>
                  <a:pt x="34780" y="285970"/>
                </a:cubicBezTo>
                <a:lnTo>
                  <a:pt x="187633" y="285982"/>
                </a:lnTo>
                <a:cubicBezTo>
                  <a:pt x="193934" y="294895"/>
                  <a:pt x="201889" y="302649"/>
                  <a:pt x="211437" y="309164"/>
                </a:cubicBezTo>
                <a:lnTo>
                  <a:pt x="34780" y="309157"/>
                </a:lnTo>
                <a:cubicBezTo>
                  <a:pt x="15572" y="309157"/>
                  <a:pt x="0" y="293584"/>
                  <a:pt x="0" y="274377"/>
                </a:cubicBezTo>
                <a:lnTo>
                  <a:pt x="0" y="127527"/>
                </a:lnTo>
                <a:cubicBezTo>
                  <a:pt x="0" y="108319"/>
                  <a:pt x="15572" y="92747"/>
                  <a:pt x="34780" y="92747"/>
                </a:cubicBezTo>
                <a:lnTo>
                  <a:pt x="61831" y="92747"/>
                </a:lnTo>
                <a:lnTo>
                  <a:pt x="61831" y="61831"/>
                </a:lnTo>
                <a:cubicBezTo>
                  <a:pt x="61831" y="27683"/>
                  <a:pt x="89514" y="0"/>
                  <a:pt x="123663" y="0"/>
                </a:cubicBezTo>
                <a:close/>
                <a:moveTo>
                  <a:pt x="251711" y="156469"/>
                </a:moveTo>
                <a:cubicBezTo>
                  <a:pt x="267046" y="172472"/>
                  <a:pt x="284039" y="180342"/>
                  <a:pt x="302974" y="180342"/>
                </a:cubicBezTo>
                <a:cubicBezTo>
                  <a:pt x="305962" y="180342"/>
                  <a:pt x="308455" y="182549"/>
                  <a:pt x="309031" y="185485"/>
                </a:cubicBezTo>
                <a:lnTo>
                  <a:pt x="309157" y="186782"/>
                </a:lnTo>
                <a:lnTo>
                  <a:pt x="309157" y="225443"/>
                </a:lnTo>
                <a:cubicBezTo>
                  <a:pt x="309157" y="266900"/>
                  <a:pt x="288861" y="295084"/>
                  <a:pt x="249281" y="308826"/>
                </a:cubicBezTo>
                <a:cubicBezTo>
                  <a:pt x="248012" y="309266"/>
                  <a:pt x="246639" y="309266"/>
                  <a:pt x="245370" y="308826"/>
                </a:cubicBezTo>
                <a:cubicBezTo>
                  <a:pt x="207110" y="295541"/>
                  <a:pt x="186868" y="268762"/>
                  <a:pt x="185562" y="229544"/>
                </a:cubicBezTo>
                <a:lnTo>
                  <a:pt x="185494" y="225443"/>
                </a:lnTo>
                <a:lnTo>
                  <a:pt x="185494" y="186782"/>
                </a:lnTo>
                <a:cubicBezTo>
                  <a:pt x="185494" y="183225"/>
                  <a:pt x="188263" y="180342"/>
                  <a:pt x="191677" y="180342"/>
                </a:cubicBezTo>
                <a:cubicBezTo>
                  <a:pt x="210588" y="180342"/>
                  <a:pt x="227590" y="172471"/>
                  <a:pt x="242963" y="156464"/>
                </a:cubicBezTo>
                <a:cubicBezTo>
                  <a:pt x="245379" y="153948"/>
                  <a:pt x="249298" y="153951"/>
                  <a:pt x="251711" y="156469"/>
                </a:cubicBezTo>
                <a:close/>
                <a:moveTo>
                  <a:pt x="123664" y="177765"/>
                </a:moveTo>
                <a:cubicBezTo>
                  <a:pt x="136471" y="177765"/>
                  <a:pt x="146851" y="188147"/>
                  <a:pt x="146851" y="200952"/>
                </a:cubicBezTo>
                <a:cubicBezTo>
                  <a:pt x="146851" y="213757"/>
                  <a:pt x="136471" y="224139"/>
                  <a:pt x="123664" y="224139"/>
                </a:cubicBezTo>
                <a:cubicBezTo>
                  <a:pt x="110859" y="224139"/>
                  <a:pt x="100478" y="213757"/>
                  <a:pt x="100478" y="200952"/>
                </a:cubicBezTo>
                <a:cubicBezTo>
                  <a:pt x="100478" y="188147"/>
                  <a:pt x="110859" y="177765"/>
                  <a:pt x="123664" y="177765"/>
                </a:cubicBezTo>
                <a:close/>
                <a:moveTo>
                  <a:pt x="123663" y="23187"/>
                </a:moveTo>
                <a:cubicBezTo>
                  <a:pt x="102320" y="23187"/>
                  <a:pt x="85018" y="40489"/>
                  <a:pt x="85018" y="61831"/>
                </a:cubicBezTo>
                <a:lnTo>
                  <a:pt x="85018" y="92747"/>
                </a:lnTo>
                <a:lnTo>
                  <a:pt x="162307" y="92747"/>
                </a:lnTo>
                <a:lnTo>
                  <a:pt x="162307" y="61831"/>
                </a:lnTo>
                <a:cubicBezTo>
                  <a:pt x="162307" y="40489"/>
                  <a:pt x="145005" y="23187"/>
                  <a:pt x="123663" y="23187"/>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69" name="Graphic 68">
            <a:extLst>
              <a:ext uri="{FF2B5EF4-FFF2-40B4-BE49-F238E27FC236}">
                <a16:creationId xmlns:a16="http://schemas.microsoft.com/office/drawing/2014/main" id="{A9D8EA36-D08D-BC15-5B5D-1D32CF02917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2521" y="1899296"/>
            <a:ext cx="500804" cy="500804"/>
          </a:xfrm>
          <a:prstGeom prst="rect">
            <a:avLst/>
          </a:prstGeom>
        </p:spPr>
      </p:pic>
      <p:pic>
        <p:nvPicPr>
          <p:cNvPr id="70" name="Graphic 69">
            <a:extLst>
              <a:ext uri="{FF2B5EF4-FFF2-40B4-BE49-F238E27FC236}">
                <a16:creationId xmlns:a16="http://schemas.microsoft.com/office/drawing/2014/main" id="{DB4AE572-1FFB-8E51-5537-731AF0C8DC3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89236" y="1899296"/>
            <a:ext cx="500804" cy="500804"/>
          </a:xfrm>
          <a:prstGeom prst="rect">
            <a:avLst/>
          </a:prstGeom>
        </p:spPr>
      </p:pic>
      <p:sp>
        <p:nvSpPr>
          <p:cNvPr id="67" name="Freeform: Shape 66">
            <a:extLst>
              <a:ext uri="{FF2B5EF4-FFF2-40B4-BE49-F238E27FC236}">
                <a16:creationId xmlns:a16="http://schemas.microsoft.com/office/drawing/2014/main" id="{7C20B94B-069B-4493-8857-82211A3B2CB9}"/>
              </a:ext>
              <a:ext uri="{C183D7F6-B498-43B3-948B-1728B52AA6E4}">
                <adec:decorative xmlns:adec="http://schemas.microsoft.com/office/drawing/2017/decorative" val="1"/>
              </a:ext>
            </a:extLst>
          </p:cNvPr>
          <p:cNvSpPr/>
          <p:nvPr/>
        </p:nvSpPr>
        <p:spPr bwMode="auto">
          <a:xfrm>
            <a:off x="5758656" y="3670974"/>
            <a:ext cx="190500" cy="190500"/>
          </a:xfrm>
          <a:custGeom>
            <a:avLst/>
            <a:gdLst>
              <a:gd name="connsiteX0" fmla="*/ 141737 w 281511"/>
              <a:gd name="connsiteY0" fmla="*/ 3 h 281510"/>
              <a:gd name="connsiteX1" fmla="*/ 240976 w 281511"/>
              <a:gd name="connsiteY1" fmla="*/ 40535 h 281510"/>
              <a:gd name="connsiteX2" fmla="*/ 239588 w 281511"/>
              <a:gd name="connsiteY2" fmla="*/ 239587 h 281510"/>
              <a:gd name="connsiteX3" fmla="*/ 40536 w 281511"/>
              <a:gd name="connsiteY3" fmla="*/ 240975 h 281510"/>
              <a:gd name="connsiteX4" fmla="*/ 41924 w 281511"/>
              <a:gd name="connsiteY4" fmla="*/ 41923 h 281510"/>
              <a:gd name="connsiteX5" fmla="*/ 141737 w 281511"/>
              <a:gd name="connsiteY5" fmla="*/ 3 h 281510"/>
              <a:gd name="connsiteX6" fmla="*/ 177029 w 281511"/>
              <a:gd name="connsiteY6" fmla="*/ 89796 h 281510"/>
              <a:gd name="connsiteX7" fmla="*/ 175936 w 281511"/>
              <a:gd name="connsiteY7" fmla="*/ 90749 h 281510"/>
              <a:gd name="connsiteX8" fmla="*/ 140860 w 281511"/>
              <a:gd name="connsiteY8" fmla="*/ 125826 h 281510"/>
              <a:gd name="connsiteX9" fmla="*/ 106269 w 281511"/>
              <a:gd name="connsiteY9" fmla="*/ 91235 h 281510"/>
              <a:gd name="connsiteX10" fmla="*/ 91340 w 281511"/>
              <a:gd name="connsiteY10" fmla="*/ 91339 h 281510"/>
              <a:gd name="connsiteX11" fmla="*/ 90298 w 281511"/>
              <a:gd name="connsiteY11" fmla="*/ 105189 h 281510"/>
              <a:gd name="connsiteX12" fmla="*/ 91236 w 281511"/>
              <a:gd name="connsiteY12" fmla="*/ 106268 h 281510"/>
              <a:gd name="connsiteX13" fmla="*/ 125827 w 281511"/>
              <a:gd name="connsiteY13" fmla="*/ 140859 h 281510"/>
              <a:gd name="connsiteX14" fmla="*/ 90750 w 281511"/>
              <a:gd name="connsiteY14" fmla="*/ 175936 h 281510"/>
              <a:gd name="connsiteX15" fmla="*/ 90650 w 281511"/>
              <a:gd name="connsiteY15" fmla="*/ 190865 h 281510"/>
              <a:gd name="connsiteX16" fmla="*/ 104483 w 281511"/>
              <a:gd name="connsiteY16" fmla="*/ 191714 h 281510"/>
              <a:gd name="connsiteX17" fmla="*/ 105576 w 281511"/>
              <a:gd name="connsiteY17" fmla="*/ 190761 h 281510"/>
              <a:gd name="connsiteX18" fmla="*/ 140652 w 281511"/>
              <a:gd name="connsiteY18" fmla="*/ 155685 h 281510"/>
              <a:gd name="connsiteX19" fmla="*/ 175243 w 281511"/>
              <a:gd name="connsiteY19" fmla="*/ 190275 h 281510"/>
              <a:gd name="connsiteX20" fmla="*/ 190172 w 281511"/>
              <a:gd name="connsiteY20" fmla="*/ 190167 h 281510"/>
              <a:gd name="connsiteX21" fmla="*/ 191214 w 281511"/>
              <a:gd name="connsiteY21" fmla="*/ 176321 h 281510"/>
              <a:gd name="connsiteX22" fmla="*/ 190276 w 281511"/>
              <a:gd name="connsiteY22" fmla="*/ 175242 h 281510"/>
              <a:gd name="connsiteX23" fmla="*/ 155685 w 281511"/>
              <a:gd name="connsiteY23" fmla="*/ 140651 h 281510"/>
              <a:gd name="connsiteX24" fmla="*/ 190762 w 281511"/>
              <a:gd name="connsiteY24" fmla="*/ 105575 h 281510"/>
              <a:gd name="connsiteX25" fmla="*/ 190862 w 281511"/>
              <a:gd name="connsiteY25" fmla="*/ 90645 h 281510"/>
              <a:gd name="connsiteX26" fmla="*/ 177029 w 281511"/>
              <a:gd name="connsiteY26" fmla="*/ 89796 h 28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1511" h="281510">
                <a:moveTo>
                  <a:pt x="141737" y="3"/>
                </a:moveTo>
                <a:cubicBezTo>
                  <a:pt x="177758" y="-249"/>
                  <a:pt x="213683" y="13242"/>
                  <a:pt x="240976" y="40535"/>
                </a:cubicBezTo>
                <a:cubicBezTo>
                  <a:pt x="295561" y="95121"/>
                  <a:pt x="294940" y="184236"/>
                  <a:pt x="239588" y="239587"/>
                </a:cubicBezTo>
                <a:cubicBezTo>
                  <a:pt x="184237" y="294939"/>
                  <a:pt x="95122" y="295560"/>
                  <a:pt x="40536" y="240975"/>
                </a:cubicBezTo>
                <a:cubicBezTo>
                  <a:pt x="-14049" y="186389"/>
                  <a:pt x="-13428" y="97275"/>
                  <a:pt x="41924" y="41923"/>
                </a:cubicBezTo>
                <a:cubicBezTo>
                  <a:pt x="69600" y="14247"/>
                  <a:pt x="105716" y="254"/>
                  <a:pt x="141737" y="3"/>
                </a:cubicBezTo>
                <a:close/>
                <a:moveTo>
                  <a:pt x="177029" y="89796"/>
                </a:moveTo>
                <a:lnTo>
                  <a:pt x="175936" y="90749"/>
                </a:lnTo>
                <a:lnTo>
                  <a:pt x="140860" y="125826"/>
                </a:lnTo>
                <a:lnTo>
                  <a:pt x="106269" y="91235"/>
                </a:lnTo>
                <a:cubicBezTo>
                  <a:pt x="102175" y="87141"/>
                  <a:pt x="95491" y="87188"/>
                  <a:pt x="91340" y="91339"/>
                </a:cubicBezTo>
                <a:cubicBezTo>
                  <a:pt x="87584" y="95095"/>
                  <a:pt x="87139" y="101010"/>
                  <a:pt x="90298" y="105189"/>
                </a:cubicBezTo>
                <a:lnTo>
                  <a:pt x="91236" y="106268"/>
                </a:lnTo>
                <a:lnTo>
                  <a:pt x="125827" y="140859"/>
                </a:lnTo>
                <a:lnTo>
                  <a:pt x="90750" y="175936"/>
                </a:lnTo>
                <a:cubicBezTo>
                  <a:pt x="86599" y="180088"/>
                  <a:pt x="86556" y="186773"/>
                  <a:pt x="90650" y="190865"/>
                </a:cubicBezTo>
                <a:cubicBezTo>
                  <a:pt x="94354" y="194566"/>
                  <a:pt x="100260" y="194929"/>
                  <a:pt x="104483" y="191714"/>
                </a:cubicBezTo>
                <a:lnTo>
                  <a:pt x="105576" y="190761"/>
                </a:lnTo>
                <a:lnTo>
                  <a:pt x="140652" y="155685"/>
                </a:lnTo>
                <a:lnTo>
                  <a:pt x="175243" y="190275"/>
                </a:lnTo>
                <a:cubicBezTo>
                  <a:pt x="179338" y="194369"/>
                  <a:pt x="186022" y="194319"/>
                  <a:pt x="190172" y="190167"/>
                </a:cubicBezTo>
                <a:cubicBezTo>
                  <a:pt x="193925" y="186412"/>
                  <a:pt x="194371" y="180500"/>
                  <a:pt x="191214" y="176321"/>
                </a:cubicBezTo>
                <a:lnTo>
                  <a:pt x="190276" y="175242"/>
                </a:lnTo>
                <a:lnTo>
                  <a:pt x="155685" y="140651"/>
                </a:lnTo>
                <a:lnTo>
                  <a:pt x="190762" y="105575"/>
                </a:lnTo>
                <a:cubicBezTo>
                  <a:pt x="194913" y="101422"/>
                  <a:pt x="194956" y="94738"/>
                  <a:pt x="190862" y="90645"/>
                </a:cubicBezTo>
                <a:cubicBezTo>
                  <a:pt x="187158" y="86944"/>
                  <a:pt x="181252" y="86581"/>
                  <a:pt x="177029" y="89796"/>
                </a:cubicBezTo>
                <a:close/>
              </a:path>
            </a:pathLst>
          </a:cu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3" name="Graphic 43">
            <a:extLst>
              <a:ext uri="{FF2B5EF4-FFF2-40B4-BE49-F238E27FC236}">
                <a16:creationId xmlns:a16="http://schemas.microsoft.com/office/drawing/2014/main" id="{C1033098-4156-0598-8F55-E1B0D5DA7E35}"/>
              </a:ext>
              <a:ext uri="{C183D7F6-B498-43B3-948B-1728B52AA6E4}">
                <adec:decorative xmlns:adec="http://schemas.microsoft.com/office/drawing/2017/decorative" val="1"/>
              </a:ext>
            </a:extLst>
          </p:cNvPr>
          <p:cNvSpPr>
            <a:spLocks noChangeAspect="1"/>
          </p:cNvSpPr>
          <p:nvPr/>
        </p:nvSpPr>
        <p:spPr>
          <a:xfrm>
            <a:off x="1399966" y="1946721"/>
            <a:ext cx="405954" cy="405954"/>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 name="Title 2">
            <a:extLst>
              <a:ext uri="{FF2B5EF4-FFF2-40B4-BE49-F238E27FC236}">
                <a16:creationId xmlns:a16="http://schemas.microsoft.com/office/drawing/2014/main" id="{161715A3-A743-4256-8C70-E40A4F553DB0}"/>
              </a:ext>
            </a:extLst>
          </p:cNvPr>
          <p:cNvSpPr>
            <a:spLocks noGrp="1"/>
          </p:cNvSpPr>
          <p:nvPr>
            <p:ph type="title"/>
          </p:nvPr>
        </p:nvSpPr>
        <p:spPr>
          <a:xfrm>
            <a:off x="588263" y="485481"/>
            <a:ext cx="11018520" cy="498598"/>
          </a:xfrm>
        </p:spPr>
        <p:txBody>
          <a:bodyPr>
            <a:noAutofit/>
          </a:bodyPr>
          <a:lstStyle/>
          <a:p>
            <a:r>
              <a:rPr lang="en-US">
                <a:ea typeface="+mj-ea"/>
                <a:cs typeface="+mj-cs"/>
              </a:rPr>
              <a:t>Discover and manage apps in your environment with ME3,ME5</a:t>
            </a:r>
          </a:p>
        </p:txBody>
      </p:sp>
      <p:sp>
        <p:nvSpPr>
          <p:cNvPr id="47" name="Rectangle 46" descr="A flowchart illustrating the process of managing cloud apps and services. It starts with “Discover cloud apps and services,” then “Assess risk levels” leading to the question “Should employees use it?” with three options: “No way!” (tag as unsanctioned), “Of course!” (tag as sanctioned), and “Not sure” (assign for further review). Unsanctioned apps are blocked and guided to approved apps. Sanctioned apps prompt “Should it be managed by IT?” If yes, steps include onboarding the app to Entra ID for conditional access and planning integration into app management tools like Intune and Defender for Cloud apps.">
            <a:extLst>
              <a:ext uri="{FF2B5EF4-FFF2-40B4-BE49-F238E27FC236}">
                <a16:creationId xmlns:a16="http://schemas.microsoft.com/office/drawing/2014/main" id="{CAE3191F-D931-18C3-177A-013746EA89B8}"/>
              </a:ext>
            </a:extLst>
          </p:cNvPr>
          <p:cNvSpPr/>
          <p:nvPr/>
        </p:nvSpPr>
        <p:spPr bwMode="auto">
          <a:xfrm>
            <a:off x="846534" y="1975848"/>
            <a:ext cx="103074" cy="108298"/>
          </a:xfrm>
          <a:prstGeom prst="rect">
            <a:avLst/>
          </a:prstGeom>
          <a:solidFill>
            <a:srgbClr val="1119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68579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par>
                                <p:cTn id="92" presetID="10"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10" presetClass="entr" presetSubtype="0"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fade">
                                      <p:cBhvr>
                                        <p:cTn id="103" dur="500"/>
                                        <p:tgtEl>
                                          <p:spTgt spid="7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5" grpId="0" animBg="1"/>
      <p:bldP spid="16" grpId="0" animBg="1"/>
      <p:bldP spid="19" grpId="0" animBg="1"/>
      <p:bldP spid="20" grpId="0" animBg="1"/>
      <p:bldP spid="21" grpId="0" animBg="1"/>
      <p:bldP spid="28" grpId="0" animBg="1"/>
      <p:bldP spid="29" grpId="0" animBg="1"/>
      <p:bldP spid="35" grpId="0" animBg="1"/>
      <p:bldP spid="36" grpId="0" animBg="1"/>
      <p:bldP spid="42" grpId="0" animBg="1"/>
      <p:bldP spid="44" grpId="0" animBg="1"/>
      <p:bldP spid="45" grpId="0" animBg="1"/>
      <p:bldP spid="27" grpId="0"/>
      <p:bldP spid="58" grpId="0" animBg="1"/>
      <p:bldP spid="67" grpId="0" animBg="1"/>
      <p:bldP spid="73"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A8C7-F220-F1B5-B414-AC34AF04F9D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FBE6D38-6691-AC62-83D6-D008A6685C81}"/>
              </a:ext>
              <a:ext uri="{C183D7F6-B498-43B3-948B-1728B52AA6E4}">
                <adec:decorative xmlns:adec="http://schemas.microsoft.com/office/drawing/2017/decorative" val="1"/>
              </a:ext>
            </a:extLst>
          </p:cNvPr>
          <p:cNvSpPr/>
          <p:nvPr/>
        </p:nvSpPr>
        <p:spPr bwMode="auto">
          <a:xfrm>
            <a:off x="588963" y="1868127"/>
            <a:ext cx="11035283" cy="4202473"/>
          </a:xfrm>
          <a:prstGeom prst="roundRect">
            <a:avLst>
              <a:gd name="adj" fmla="val 582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cs typeface="Segoe Sans Display" pitchFamily="2" charset="0"/>
            </a:endParaRPr>
          </a:p>
        </p:txBody>
      </p:sp>
      <p:sp>
        <p:nvSpPr>
          <p:cNvPr id="11" name="Rectangle: Rounded Corners 10">
            <a:extLst>
              <a:ext uri="{FF2B5EF4-FFF2-40B4-BE49-F238E27FC236}">
                <a16:creationId xmlns:a16="http://schemas.microsoft.com/office/drawing/2014/main" id="{B82CB9DB-28AE-84A1-BA6C-19D092BF572E}"/>
              </a:ext>
              <a:ext uri="{C183D7F6-B498-43B3-948B-1728B52AA6E4}">
                <adec:decorative xmlns:adec="http://schemas.microsoft.com/office/drawing/2017/decorative" val="1"/>
              </a:ext>
            </a:extLst>
          </p:cNvPr>
          <p:cNvSpPr>
            <a:spLocks/>
          </p:cNvSpPr>
          <p:nvPr/>
        </p:nvSpPr>
        <p:spPr bwMode="auto">
          <a:xfrm>
            <a:off x="744088" y="2724460"/>
            <a:ext cx="3471594" cy="3211759"/>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12" name="Rectangle: Rounded Corners 11">
            <a:extLst>
              <a:ext uri="{FF2B5EF4-FFF2-40B4-BE49-F238E27FC236}">
                <a16:creationId xmlns:a16="http://schemas.microsoft.com/office/drawing/2014/main" id="{8D4B2CAA-D4B9-90ED-3449-5D30E2A60D69}"/>
              </a:ext>
              <a:ext uri="{C183D7F6-B498-43B3-948B-1728B52AA6E4}">
                <adec:decorative xmlns:adec="http://schemas.microsoft.com/office/drawing/2017/decorative" val="1"/>
              </a:ext>
            </a:extLst>
          </p:cNvPr>
          <p:cNvSpPr>
            <a:spLocks/>
          </p:cNvSpPr>
          <p:nvPr/>
        </p:nvSpPr>
        <p:spPr bwMode="auto">
          <a:xfrm>
            <a:off x="4370807" y="2724460"/>
            <a:ext cx="3471594" cy="3211759"/>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13" name="Rectangle: Rounded Corners 12">
            <a:extLst>
              <a:ext uri="{FF2B5EF4-FFF2-40B4-BE49-F238E27FC236}">
                <a16:creationId xmlns:a16="http://schemas.microsoft.com/office/drawing/2014/main" id="{C27FFC20-AF5B-F8CD-58FB-E037DAE179C3}"/>
              </a:ext>
              <a:ext uri="{C183D7F6-B498-43B3-948B-1728B52AA6E4}">
                <adec:decorative xmlns:adec="http://schemas.microsoft.com/office/drawing/2017/decorative" val="1"/>
              </a:ext>
            </a:extLst>
          </p:cNvPr>
          <p:cNvSpPr>
            <a:spLocks/>
          </p:cNvSpPr>
          <p:nvPr/>
        </p:nvSpPr>
        <p:spPr bwMode="auto">
          <a:xfrm>
            <a:off x="7997526" y="2724460"/>
            <a:ext cx="3471594" cy="3211759"/>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grpSp>
        <p:nvGrpSpPr>
          <p:cNvPr id="21" name="Group 20">
            <a:extLst>
              <a:ext uri="{FF2B5EF4-FFF2-40B4-BE49-F238E27FC236}">
                <a16:creationId xmlns:a16="http://schemas.microsoft.com/office/drawing/2014/main" id="{D03E867C-3CAC-C1C1-3257-9A55EAC002CD}"/>
              </a:ext>
              <a:ext uri="{C183D7F6-B498-43B3-948B-1728B52AA6E4}">
                <adec:decorative xmlns:adec="http://schemas.microsoft.com/office/drawing/2017/decorative" val="1"/>
              </a:ext>
            </a:extLst>
          </p:cNvPr>
          <p:cNvGrpSpPr/>
          <p:nvPr/>
        </p:nvGrpSpPr>
        <p:grpSpPr>
          <a:xfrm>
            <a:off x="8176504" y="2851396"/>
            <a:ext cx="652568" cy="652568"/>
            <a:chOff x="8176504" y="2851396"/>
            <a:chExt cx="652568" cy="652568"/>
          </a:xfrm>
        </p:grpSpPr>
        <p:grpSp>
          <p:nvGrpSpPr>
            <p:cNvPr id="52" name="Group 51">
              <a:extLst>
                <a:ext uri="{FF2B5EF4-FFF2-40B4-BE49-F238E27FC236}">
                  <a16:creationId xmlns:a16="http://schemas.microsoft.com/office/drawing/2014/main" id="{410B4D88-806D-1E6A-0427-89E190410F2D}"/>
                </a:ext>
              </a:extLst>
            </p:cNvPr>
            <p:cNvGrpSpPr/>
            <p:nvPr/>
          </p:nvGrpSpPr>
          <p:grpSpPr>
            <a:xfrm>
              <a:off x="8176504" y="2851396"/>
              <a:ext cx="652568" cy="652568"/>
              <a:chOff x="8159041" y="1600200"/>
              <a:chExt cx="652568" cy="652568"/>
            </a:xfrm>
          </p:grpSpPr>
          <p:sp>
            <p:nvSpPr>
              <p:cNvPr id="54" name="Oval 53">
                <a:extLst>
                  <a:ext uri="{FF2B5EF4-FFF2-40B4-BE49-F238E27FC236}">
                    <a16:creationId xmlns:a16="http://schemas.microsoft.com/office/drawing/2014/main" id="{F0775AD2-F5C9-AB55-B7E0-5582FB55E908}"/>
                  </a:ext>
                  <a:ext uri="{C183D7F6-B498-43B3-948B-1728B52AA6E4}">
                    <adec:decorative xmlns:adec="http://schemas.microsoft.com/office/drawing/2017/decorative" val="1"/>
                  </a:ext>
                </a:extLst>
              </p:cNvPr>
              <p:cNvSpPr/>
              <p:nvPr/>
            </p:nvSpPr>
            <p:spPr>
              <a:xfrm>
                <a:off x="8159041" y="1600200"/>
                <a:ext cx="652568" cy="652568"/>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5" name="Oval 54">
                <a:extLst>
                  <a:ext uri="{FF2B5EF4-FFF2-40B4-BE49-F238E27FC236}">
                    <a16:creationId xmlns:a16="http://schemas.microsoft.com/office/drawing/2014/main" id="{BFB2D5F6-ED22-D014-3065-012160AF5A58}"/>
                  </a:ext>
                  <a:ext uri="{C183D7F6-B498-43B3-948B-1728B52AA6E4}">
                    <adec:decorative xmlns:adec="http://schemas.microsoft.com/office/drawing/2017/decorative" val="1"/>
                  </a:ext>
                </a:extLst>
              </p:cNvPr>
              <p:cNvSpPr/>
              <p:nvPr/>
            </p:nvSpPr>
            <p:spPr>
              <a:xfrm>
                <a:off x="8214619" y="1661583"/>
                <a:ext cx="541411" cy="529802"/>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19" name="Graphic 18">
              <a:extLst>
                <a:ext uri="{FF2B5EF4-FFF2-40B4-BE49-F238E27FC236}">
                  <a16:creationId xmlns:a16="http://schemas.microsoft.com/office/drawing/2014/main" id="{B856FB0F-3FF5-B65A-0AE3-CAB2BAE4E4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958" y="2990850"/>
              <a:ext cx="373660" cy="373660"/>
            </a:xfrm>
            <a:prstGeom prst="rect">
              <a:avLst/>
            </a:prstGeom>
            <a:effectLst>
              <a:outerShdw blurRad="88900" dist="38100" dir="2700000" algn="tl" rotWithShape="0">
                <a:prstClr val="black">
                  <a:alpha val="40000"/>
                </a:prstClr>
              </a:outerShdw>
            </a:effectLst>
          </p:spPr>
        </p:pic>
      </p:grpSp>
      <p:grpSp>
        <p:nvGrpSpPr>
          <p:cNvPr id="20" name="Group 19">
            <a:extLst>
              <a:ext uri="{FF2B5EF4-FFF2-40B4-BE49-F238E27FC236}">
                <a16:creationId xmlns:a16="http://schemas.microsoft.com/office/drawing/2014/main" id="{8D2A0AD4-1EFA-DEDA-F9DF-E8F8795A35AD}"/>
              </a:ext>
              <a:ext uri="{C183D7F6-B498-43B3-948B-1728B52AA6E4}">
                <adec:decorative xmlns:adec="http://schemas.microsoft.com/office/drawing/2017/decorative" val="1"/>
              </a:ext>
            </a:extLst>
          </p:cNvPr>
          <p:cNvGrpSpPr/>
          <p:nvPr/>
        </p:nvGrpSpPr>
        <p:grpSpPr>
          <a:xfrm>
            <a:off x="923065" y="2851396"/>
            <a:ext cx="652568" cy="652568"/>
            <a:chOff x="923065" y="2851396"/>
            <a:chExt cx="652568" cy="652568"/>
          </a:xfrm>
        </p:grpSpPr>
        <p:grpSp>
          <p:nvGrpSpPr>
            <p:cNvPr id="35" name="Group 34">
              <a:extLst>
                <a:ext uri="{FF2B5EF4-FFF2-40B4-BE49-F238E27FC236}">
                  <a16:creationId xmlns:a16="http://schemas.microsoft.com/office/drawing/2014/main" id="{6299A363-8F7B-5A25-EA90-F717CC99DE39}"/>
                </a:ext>
                <a:ext uri="{C183D7F6-B498-43B3-948B-1728B52AA6E4}">
                  <adec:decorative xmlns:adec="http://schemas.microsoft.com/office/drawing/2017/decorative" val="1"/>
                </a:ext>
              </a:extLst>
            </p:cNvPr>
            <p:cNvGrpSpPr/>
            <p:nvPr/>
          </p:nvGrpSpPr>
          <p:grpSpPr>
            <a:xfrm>
              <a:off x="923065" y="2851396"/>
              <a:ext cx="652568" cy="652568"/>
              <a:chOff x="769323" y="1363776"/>
              <a:chExt cx="500406" cy="500406"/>
            </a:xfrm>
          </p:grpSpPr>
          <p:sp>
            <p:nvSpPr>
              <p:cNvPr id="44" name="Oval 43">
                <a:extLst>
                  <a:ext uri="{FF2B5EF4-FFF2-40B4-BE49-F238E27FC236}">
                    <a16:creationId xmlns:a16="http://schemas.microsoft.com/office/drawing/2014/main" id="{D963B34F-3DB3-BF7B-D94E-346FB313641B}"/>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5" name="Oval 44">
                <a:extLst>
                  <a:ext uri="{FF2B5EF4-FFF2-40B4-BE49-F238E27FC236}">
                    <a16:creationId xmlns:a16="http://schemas.microsoft.com/office/drawing/2014/main" id="{33C59769-B121-DE6E-5A32-4AA6562E4051}"/>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17" name="Graphic 16">
              <a:extLst>
                <a:ext uri="{FF2B5EF4-FFF2-40B4-BE49-F238E27FC236}">
                  <a16:creationId xmlns:a16="http://schemas.microsoft.com/office/drawing/2014/main" id="{82FA3783-3412-A91D-DF67-9ED2E411D0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657" y="3021973"/>
              <a:ext cx="311383" cy="311414"/>
            </a:xfrm>
            <a:prstGeom prst="rect">
              <a:avLst/>
            </a:prstGeom>
            <a:effectLst>
              <a:outerShdw blurRad="889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C9C0A7E6-A113-56CB-139B-61448745A39A}"/>
              </a:ext>
              <a:ext uri="{C183D7F6-B498-43B3-948B-1728B52AA6E4}">
                <adec:decorative xmlns:adec="http://schemas.microsoft.com/office/drawing/2017/decorative" val="1"/>
              </a:ext>
            </a:extLst>
          </p:cNvPr>
          <p:cNvGrpSpPr/>
          <p:nvPr/>
        </p:nvGrpSpPr>
        <p:grpSpPr>
          <a:xfrm>
            <a:off x="4549784" y="2851396"/>
            <a:ext cx="652568" cy="652568"/>
            <a:chOff x="4549784" y="2851396"/>
            <a:chExt cx="652568" cy="652568"/>
          </a:xfrm>
        </p:grpSpPr>
        <p:grpSp>
          <p:nvGrpSpPr>
            <p:cNvPr id="57" name="Group 56">
              <a:extLst>
                <a:ext uri="{FF2B5EF4-FFF2-40B4-BE49-F238E27FC236}">
                  <a16:creationId xmlns:a16="http://schemas.microsoft.com/office/drawing/2014/main" id="{DBED3CA5-064C-7E5B-BA14-93A678884E72}"/>
                </a:ext>
                <a:ext uri="{C183D7F6-B498-43B3-948B-1728B52AA6E4}">
                  <adec:decorative xmlns:adec="http://schemas.microsoft.com/office/drawing/2017/decorative" val="1"/>
                </a:ext>
              </a:extLst>
            </p:cNvPr>
            <p:cNvGrpSpPr/>
            <p:nvPr/>
          </p:nvGrpSpPr>
          <p:grpSpPr>
            <a:xfrm>
              <a:off x="4549784" y="2851396"/>
              <a:ext cx="652568" cy="652568"/>
              <a:chOff x="769323" y="1363776"/>
              <a:chExt cx="500406" cy="500406"/>
            </a:xfrm>
          </p:grpSpPr>
          <p:sp>
            <p:nvSpPr>
              <p:cNvPr id="59" name="Oval 58">
                <a:extLst>
                  <a:ext uri="{FF2B5EF4-FFF2-40B4-BE49-F238E27FC236}">
                    <a16:creationId xmlns:a16="http://schemas.microsoft.com/office/drawing/2014/main" id="{951B2EAA-1194-E50D-2D0A-1B422E3349EB}"/>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60" name="Oval 59">
                <a:extLst>
                  <a:ext uri="{FF2B5EF4-FFF2-40B4-BE49-F238E27FC236}">
                    <a16:creationId xmlns:a16="http://schemas.microsoft.com/office/drawing/2014/main" id="{E0C846AB-42F7-8157-A930-92E0B1E0BE44}"/>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2" name="Graphic 1">
              <a:extLst>
                <a:ext uri="{FF2B5EF4-FFF2-40B4-BE49-F238E27FC236}">
                  <a16:creationId xmlns:a16="http://schemas.microsoft.com/office/drawing/2014/main" id="{0F612975-7338-A349-AAF4-CEE82C33FDC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86" y="2980098"/>
              <a:ext cx="395164" cy="395164"/>
            </a:xfrm>
            <a:prstGeom prst="rect">
              <a:avLst/>
            </a:prstGeom>
            <a:effectLst>
              <a:outerShdw blurRad="88900" dist="38100" dir="2700000" algn="tl" rotWithShape="0">
                <a:prstClr val="black">
                  <a:alpha val="40000"/>
                </a:prstClr>
              </a:outerShdw>
            </a:effectLst>
          </p:spPr>
        </p:pic>
      </p:grpSp>
      <p:sp>
        <p:nvSpPr>
          <p:cNvPr id="9" name="Title 8">
            <a:extLst>
              <a:ext uri="{FF2B5EF4-FFF2-40B4-BE49-F238E27FC236}">
                <a16:creationId xmlns:a16="http://schemas.microsoft.com/office/drawing/2014/main" id="{F6036F18-86A1-B3AC-F47E-35781BB71A2E}"/>
              </a:ext>
            </a:extLst>
          </p:cNvPr>
          <p:cNvSpPr>
            <a:spLocks noGrp="1"/>
          </p:cNvSpPr>
          <p:nvPr>
            <p:ph type="title"/>
          </p:nvPr>
        </p:nvSpPr>
        <p:spPr>
          <a:xfrm>
            <a:off x="588263" y="485481"/>
            <a:ext cx="11018520" cy="1107996"/>
          </a:xfrm>
        </p:spPr>
        <p:txBody>
          <a:bodyPr wrap="square">
            <a:spAutoFit/>
          </a:bodyPr>
          <a:lstStyle/>
          <a:p>
            <a:r>
              <a:rPr lang="en-US">
                <a:ea typeface="+mj-ea"/>
                <a:cs typeface="+mj-cs"/>
              </a:rPr>
              <a:t>Protect against non-approved AI tools using Microsoft Defender for Cloud</a:t>
            </a:r>
          </a:p>
        </p:txBody>
      </p:sp>
      <p:sp>
        <p:nvSpPr>
          <p:cNvPr id="22" name="Subtitle">
            <a:extLst>
              <a:ext uri="{FF2B5EF4-FFF2-40B4-BE49-F238E27FC236}">
                <a16:creationId xmlns:a16="http://schemas.microsoft.com/office/drawing/2014/main" id="{87D23BCB-56C8-C1DA-B252-3A22A5E71043}"/>
              </a:ext>
              <a:ext uri="{C183D7F6-B498-43B3-948B-1728B52AA6E4}">
                <adec:decorative xmlns:adec="http://schemas.microsoft.com/office/drawing/2017/decorative" val="0"/>
              </a:ext>
            </a:extLst>
          </p:cNvPr>
          <p:cNvSpPr txBox="1">
            <a:spLocks/>
          </p:cNvSpPr>
          <p:nvPr/>
        </p:nvSpPr>
        <p:spPr>
          <a:xfrm>
            <a:off x="744088" y="2023244"/>
            <a:ext cx="7098312" cy="54609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2000" b="0">
                <a:solidFill>
                  <a:schemeClr val="tx1"/>
                </a:solidFill>
                <a:latin typeface="+mj-lt"/>
                <a:cs typeface="+mn-cs"/>
              </a:rPr>
              <a:t>Govern</a:t>
            </a:r>
          </a:p>
        </p:txBody>
      </p:sp>
      <p:sp>
        <p:nvSpPr>
          <p:cNvPr id="14" name="TextBox 13">
            <a:extLst>
              <a:ext uri="{FF2B5EF4-FFF2-40B4-BE49-F238E27FC236}">
                <a16:creationId xmlns:a16="http://schemas.microsoft.com/office/drawing/2014/main" id="{5B50C4B8-4F18-902E-89B7-35ADDB955435}"/>
              </a:ext>
            </a:extLst>
          </p:cNvPr>
          <p:cNvSpPr txBox="1"/>
          <p:nvPr/>
        </p:nvSpPr>
        <p:spPr>
          <a:xfrm>
            <a:off x="923065" y="3620160"/>
            <a:ext cx="3113640" cy="1569660"/>
          </a:xfrm>
          <a:prstGeom prst="rect">
            <a:avLst/>
          </a:prstGeom>
          <a:noFill/>
        </p:spPr>
        <p:txBody>
          <a:bodyPr wrap="square" lIns="0" tIns="0" rIns="0" bIns="0" rtlCol="0">
            <a:spAutoFit/>
          </a:bodyPr>
          <a:lstStyle/>
          <a:p>
            <a:pPr>
              <a:spcAft>
                <a:spcPts val="600"/>
              </a:spcAft>
            </a:pPr>
            <a:r>
              <a:rPr lang="en-US" sz="2000">
                <a:solidFill>
                  <a:schemeClr val="accent1"/>
                </a:solidFill>
                <a:latin typeface="+mj-lt"/>
              </a:rPr>
              <a:t>App Catalogue</a:t>
            </a:r>
          </a:p>
          <a:p>
            <a:pPr marL="361950" indent="-239713">
              <a:spcAft>
                <a:spcPts val="600"/>
              </a:spcAft>
              <a:buFont typeface="Arial" panose="020B0604020202020204" pitchFamily="34" charset="0"/>
              <a:buChar char="•"/>
            </a:pPr>
            <a:r>
              <a:rPr lang="en-US" sz="1800">
                <a:solidFill>
                  <a:schemeClr val="bg1"/>
                </a:solidFill>
              </a:rPr>
              <a:t>General Guidance about different categories of Generative AI Apps</a:t>
            </a:r>
          </a:p>
          <a:p>
            <a:pPr marL="361950" indent="-239713">
              <a:spcAft>
                <a:spcPts val="600"/>
              </a:spcAft>
              <a:buFont typeface="Arial" panose="020B0604020202020204" pitchFamily="34" charset="0"/>
              <a:buChar char="•"/>
            </a:pPr>
            <a:r>
              <a:rPr lang="en-US" sz="1800">
                <a:solidFill>
                  <a:schemeClr val="bg1"/>
                </a:solidFill>
              </a:rPr>
              <a:t>Risk Assessment</a:t>
            </a:r>
          </a:p>
        </p:txBody>
      </p:sp>
      <p:sp>
        <p:nvSpPr>
          <p:cNvPr id="15" name="TextBox 14">
            <a:extLst>
              <a:ext uri="{FF2B5EF4-FFF2-40B4-BE49-F238E27FC236}">
                <a16:creationId xmlns:a16="http://schemas.microsoft.com/office/drawing/2014/main" id="{9D48A0BB-A626-5112-194C-0F2C25705875}"/>
              </a:ext>
            </a:extLst>
          </p:cNvPr>
          <p:cNvSpPr txBox="1"/>
          <p:nvPr/>
        </p:nvSpPr>
        <p:spPr>
          <a:xfrm>
            <a:off x="4549784" y="3620160"/>
            <a:ext cx="3113640" cy="1492716"/>
          </a:xfrm>
          <a:prstGeom prst="rect">
            <a:avLst/>
          </a:prstGeom>
          <a:noFill/>
        </p:spPr>
        <p:txBody>
          <a:bodyPr wrap="square" lIns="0" tIns="0" rIns="0" bIns="0" rtlCol="0">
            <a:spAutoFit/>
          </a:bodyPr>
          <a:lstStyle/>
          <a:p>
            <a:pPr>
              <a:spcAft>
                <a:spcPts val="600"/>
              </a:spcAft>
            </a:pPr>
            <a:r>
              <a:rPr lang="en-US" sz="2000">
                <a:solidFill>
                  <a:schemeClr val="accent1"/>
                </a:solidFill>
                <a:latin typeface="+mj-lt"/>
              </a:rPr>
              <a:t>Cloud Discovery</a:t>
            </a:r>
          </a:p>
          <a:p>
            <a:pPr marL="361950" indent="-239713">
              <a:spcAft>
                <a:spcPts val="600"/>
              </a:spcAft>
              <a:buFont typeface="Arial" panose="020B0604020202020204" pitchFamily="34" charset="0"/>
              <a:buChar char="•"/>
            </a:pPr>
            <a:r>
              <a:rPr lang="en-US" sz="1800">
                <a:solidFill>
                  <a:schemeClr val="bg1"/>
                </a:solidFill>
              </a:rPr>
              <a:t>Upload Firewall / Network Equipment logs to generate reports in dashboard</a:t>
            </a:r>
          </a:p>
        </p:txBody>
      </p:sp>
      <p:sp>
        <p:nvSpPr>
          <p:cNvPr id="23" name="Subtitle">
            <a:extLst>
              <a:ext uri="{FF2B5EF4-FFF2-40B4-BE49-F238E27FC236}">
                <a16:creationId xmlns:a16="http://schemas.microsoft.com/office/drawing/2014/main" id="{1A1155C6-60F0-5A0B-F3E3-FCE47E1F006C}"/>
              </a:ext>
            </a:extLst>
          </p:cNvPr>
          <p:cNvSpPr txBox="1">
            <a:spLocks/>
          </p:cNvSpPr>
          <p:nvPr/>
        </p:nvSpPr>
        <p:spPr>
          <a:xfrm>
            <a:off x="7997526" y="2023244"/>
            <a:ext cx="3471594" cy="54609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2000" b="0">
                <a:solidFill>
                  <a:schemeClr val="tx1"/>
                </a:solidFill>
                <a:latin typeface="+mj-lt"/>
                <a:cs typeface="+mn-cs"/>
              </a:rPr>
              <a:t>Secure</a:t>
            </a:r>
          </a:p>
        </p:txBody>
      </p:sp>
      <p:sp>
        <p:nvSpPr>
          <p:cNvPr id="16" name="TextBox 15">
            <a:extLst>
              <a:ext uri="{FF2B5EF4-FFF2-40B4-BE49-F238E27FC236}">
                <a16:creationId xmlns:a16="http://schemas.microsoft.com/office/drawing/2014/main" id="{4EBE2798-EB07-3C95-5F96-4B14A733A084}"/>
              </a:ext>
            </a:extLst>
          </p:cNvPr>
          <p:cNvSpPr txBox="1"/>
          <p:nvPr/>
        </p:nvSpPr>
        <p:spPr>
          <a:xfrm>
            <a:off x="8176504" y="3620160"/>
            <a:ext cx="3113640" cy="1215717"/>
          </a:xfrm>
          <a:prstGeom prst="rect">
            <a:avLst/>
          </a:prstGeom>
          <a:noFill/>
        </p:spPr>
        <p:txBody>
          <a:bodyPr wrap="square" lIns="0" tIns="0" rIns="0" bIns="0" rtlCol="0">
            <a:spAutoFit/>
          </a:bodyPr>
          <a:lstStyle/>
          <a:p>
            <a:pPr>
              <a:spcAft>
                <a:spcPts val="600"/>
              </a:spcAft>
            </a:pPr>
            <a:r>
              <a:rPr lang="en-US" sz="2000">
                <a:solidFill>
                  <a:schemeClr val="accent1"/>
                </a:solidFill>
                <a:latin typeface="+mj-lt"/>
              </a:rPr>
              <a:t>Remediation</a:t>
            </a:r>
          </a:p>
          <a:p>
            <a:pPr marL="361950" indent="-239713">
              <a:spcAft>
                <a:spcPts val="600"/>
              </a:spcAft>
              <a:buFont typeface="Arial" panose="020B0604020202020204" pitchFamily="34" charset="0"/>
              <a:buChar char="•"/>
            </a:pPr>
            <a:r>
              <a:rPr lang="en-US" sz="1800">
                <a:solidFill>
                  <a:schemeClr val="bg1"/>
                </a:solidFill>
              </a:rPr>
              <a:t>Configure Defender for Endpoint P1 with an indicator to block / warn </a:t>
            </a:r>
          </a:p>
        </p:txBody>
      </p:sp>
    </p:spTree>
    <p:extLst>
      <p:ext uri="{BB962C8B-B14F-4D97-AF65-F5344CB8AC3E}">
        <p14:creationId xmlns:p14="http://schemas.microsoft.com/office/powerpoint/2010/main" val="19327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2"/>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21"/>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500" fill="hold"/>
                                        <p:tgtEl>
                                          <p:spTgt spid="20"/>
                                        </p:tgtEl>
                                        <p:attrNameLst>
                                          <p:attrName>ppt_x</p:attrName>
                                          <p:attrName>ppt_y</p:attrName>
                                        </p:attrNameLst>
                                      </p:cBhvr>
                                      <p:rCtr x="0" y="-1944"/>
                                    </p:animMotion>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par>
                                <p:cTn id="33" presetID="42" presetClass="path" presetSubtype="0" decel="100000" fill="hold" nodeType="withEffect">
                                  <p:stCondLst>
                                    <p:cond delay="0"/>
                                  </p:stCondLst>
                                  <p:childTnLst>
                                    <p:animMotion origin="layout" path="M 1.25E-6 0.03889 L 1.25E-6 1.85185E-6 " pathEditMode="relative" rAng="0" ptsTypes="AA">
                                      <p:cBhvr>
                                        <p:cTn id="34" dur="500" fill="hold"/>
                                        <p:tgtEl>
                                          <p:spTgt spid="3"/>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4"/>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1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p:bldP spid="14" grpId="1"/>
      <p:bldP spid="15" grpId="0"/>
      <p:bldP spid="15"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83DF7-017D-7946-BE99-274E12C245AC}"/>
              </a:ext>
            </a:extLst>
          </p:cNvPr>
          <p:cNvSpPr>
            <a:spLocks noGrp="1"/>
          </p:cNvSpPr>
          <p:nvPr>
            <p:ph type="title"/>
          </p:nvPr>
        </p:nvSpPr>
        <p:spPr>
          <a:xfrm>
            <a:off x="588263" y="485481"/>
            <a:ext cx="11018520" cy="498598"/>
          </a:xfrm>
        </p:spPr>
        <p:txBody>
          <a:bodyPr>
            <a:noAutofit/>
          </a:bodyPr>
          <a:lstStyle/>
          <a:p>
            <a:pPr algn="ctr"/>
            <a:r>
              <a:rPr lang="en-GB">
                <a:ea typeface="+mj-ea"/>
                <a:cs typeface="+mj-cs"/>
              </a:rPr>
              <a:t>Cloud app </a:t>
            </a:r>
            <a:r>
              <a:rPr lang="en-GB" err="1">
                <a:ea typeface="+mj-ea"/>
                <a:cs typeface="+mj-cs"/>
              </a:rPr>
              <a:t>catalog</a:t>
            </a:r>
            <a:r>
              <a:rPr lang="en-GB">
                <a:ea typeface="+mj-ea"/>
                <a:cs typeface="+mj-cs"/>
              </a:rPr>
              <a:t> &amp; Risk Assessment Information</a:t>
            </a:r>
            <a:endParaRPr lang="en-US">
              <a:ea typeface="+mj-ea"/>
              <a:cs typeface="+mj-cs"/>
            </a:endParaRPr>
          </a:p>
        </p:txBody>
      </p:sp>
      <p:sp>
        <p:nvSpPr>
          <p:cNvPr id="5" name="Rectangle: Rounded Corners 4">
            <a:extLst>
              <a:ext uri="{FF2B5EF4-FFF2-40B4-BE49-F238E27FC236}">
                <a16:creationId xmlns:a16="http://schemas.microsoft.com/office/drawing/2014/main" id="{4F87125F-53D7-4F08-ADF7-B40FC4F5B7F2}"/>
              </a:ext>
              <a:ext uri="{C183D7F6-B498-43B3-948B-1728B52AA6E4}">
                <adec:decorative xmlns:adec="http://schemas.microsoft.com/office/drawing/2017/decorative" val="1"/>
              </a:ext>
            </a:extLst>
          </p:cNvPr>
          <p:cNvSpPr/>
          <p:nvPr/>
        </p:nvSpPr>
        <p:spPr bwMode="auto">
          <a:xfrm>
            <a:off x="1612693" y="1264220"/>
            <a:ext cx="8966614" cy="5098480"/>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7" name="Video Project 9" descr="Microsoft Defender video showing cloud app catalog for generative AI, highlighting Microsoft Copilot and selecting Domain under General.">
            <a:hlinkClick r:id="" action="ppaction://media"/>
            <a:extLst>
              <a:ext uri="{FF2B5EF4-FFF2-40B4-BE49-F238E27FC236}">
                <a16:creationId xmlns:a16="http://schemas.microsoft.com/office/drawing/2014/main" id="{7E3EFEF9-120F-0385-5200-F15DEBE96E5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CDCFF69-6F68-46A5-BAEB-7E1FAC57B0C6}" label="Dummy video CC 12 2" lang="" r:embed="rId5"/>
                        </p173:trackLst>
                      </p173:tracksInfo>
                    </p:ext>
                  </p14:extLst>
                </p14:media>
              </p:ext>
            </p:extLst>
          </p:nvPr>
        </p:nvPicPr>
        <p:blipFill>
          <a:blip r:embed="rId6"/>
          <a:stretch>
            <a:fillRect/>
          </a:stretch>
        </p:blipFill>
        <p:spPr>
          <a:xfrm>
            <a:off x="1684903" y="1332218"/>
            <a:ext cx="8822195" cy="4962484"/>
          </a:xfrm>
          <a:prstGeom prst="roundRect">
            <a:avLst>
              <a:gd name="adj" fmla="val 1602"/>
            </a:avLst>
          </a:prstGeom>
        </p:spPr>
      </p:pic>
    </p:spTree>
    <p:extLst>
      <p:ext uri="{BB962C8B-B14F-4D97-AF65-F5344CB8AC3E}">
        <p14:creationId xmlns:p14="http://schemas.microsoft.com/office/powerpoint/2010/main" val="25584962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A5154D-730F-382D-CEF2-20F4794F0F90}"/>
              </a:ext>
              <a:ext uri="{C183D7F6-B498-43B3-948B-1728B52AA6E4}">
                <adec:decorative xmlns:adec="http://schemas.microsoft.com/office/drawing/2017/decorative" val="1"/>
              </a:ext>
            </a:extLst>
          </p:cNvPr>
          <p:cNvSpPr/>
          <p:nvPr/>
        </p:nvSpPr>
        <p:spPr bwMode="auto">
          <a:xfrm>
            <a:off x="2023806" y="1719818"/>
            <a:ext cx="8144389" cy="4642882"/>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5" name="Title 4">
            <a:extLst>
              <a:ext uri="{FF2B5EF4-FFF2-40B4-BE49-F238E27FC236}">
                <a16:creationId xmlns:a16="http://schemas.microsoft.com/office/drawing/2014/main" id="{402FB026-682E-746E-86B1-E3D5F43C4498}"/>
              </a:ext>
            </a:extLst>
          </p:cNvPr>
          <p:cNvSpPr>
            <a:spLocks noGrp="1"/>
          </p:cNvSpPr>
          <p:nvPr>
            <p:ph type="title"/>
          </p:nvPr>
        </p:nvSpPr>
        <p:spPr>
          <a:xfrm>
            <a:off x="588263" y="485481"/>
            <a:ext cx="11018520" cy="498598"/>
          </a:xfrm>
        </p:spPr>
        <p:txBody>
          <a:bodyPr/>
          <a:lstStyle/>
          <a:p>
            <a:pPr algn="ctr"/>
            <a:r>
              <a:rPr lang="en-GB">
                <a:ea typeface="+mj-ea"/>
                <a:cs typeface="+mj-cs"/>
              </a:rPr>
              <a:t>Cloud discovery | Continuous Reports from Automatic Log Upload</a:t>
            </a:r>
            <a:endParaRPr lang="en-US">
              <a:ea typeface="+mj-ea"/>
              <a:cs typeface="+mj-cs"/>
            </a:endParaRPr>
          </a:p>
        </p:txBody>
      </p:sp>
      <p:pic>
        <p:nvPicPr>
          <p:cNvPr id="6" name="Video Project 9 1" descr="Microsoft Defender settings page showing configuration options for portal, XDR, endpoints, email &amp; collaboration, cloud apps, and Sentinel.">
            <a:hlinkClick r:id="" action="ppaction://media"/>
            <a:extLst>
              <a:ext uri="{FF2B5EF4-FFF2-40B4-BE49-F238E27FC236}">
                <a16:creationId xmlns:a16="http://schemas.microsoft.com/office/drawing/2014/main" id="{7F8B99E2-3F96-4359-29D5-113EB10013E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5F67AAE-69EF-46AE-8CD1-C0FC5305164A}" label="Dummy video CC 12 2" lang="" r:embed="rId5"/>
                        </p173:trackLst>
                      </p173:tracksInfo>
                    </p:ext>
                  </p14:extLst>
                </p14:media>
              </p:ext>
            </p:extLst>
          </p:nvPr>
        </p:nvPicPr>
        <p:blipFill>
          <a:blip r:embed="rId6"/>
          <a:stretch>
            <a:fillRect/>
          </a:stretch>
        </p:blipFill>
        <p:spPr>
          <a:xfrm>
            <a:off x="2097976" y="1792370"/>
            <a:ext cx="7996049" cy="4497777"/>
          </a:xfrm>
          <a:prstGeom prst="roundRect">
            <a:avLst>
              <a:gd name="adj" fmla="val 1602"/>
            </a:avLst>
          </a:prstGeom>
        </p:spPr>
      </p:pic>
    </p:spTree>
    <p:extLst>
      <p:ext uri="{BB962C8B-B14F-4D97-AF65-F5344CB8AC3E}">
        <p14:creationId xmlns:p14="http://schemas.microsoft.com/office/powerpoint/2010/main" val="1051809330"/>
      </p:ext>
    </p:extLst>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A5C020-80EB-CE73-E543-CE31D16C912A}"/>
              </a:ext>
            </a:extLst>
          </p:cNvPr>
          <p:cNvSpPr>
            <a:spLocks noGrp="1"/>
          </p:cNvSpPr>
          <p:nvPr>
            <p:ph type="title"/>
          </p:nvPr>
        </p:nvSpPr>
        <p:spPr/>
        <p:txBody>
          <a:bodyPr>
            <a:noAutofit/>
          </a:bodyPr>
          <a:lstStyle/>
          <a:p>
            <a:pPr algn="ctr"/>
            <a:r>
              <a:rPr lang="en-GB" sz="3200">
                <a:ea typeface="+mj-ea"/>
                <a:cs typeface="+mj-cs"/>
              </a:rPr>
              <a:t>Cloud Discovery Dashboard | Check discovered apps (ME3)</a:t>
            </a:r>
            <a:endParaRPr lang="en-US" sz="3200">
              <a:ea typeface="+mj-ea"/>
              <a:cs typeface="+mj-cs"/>
            </a:endParaRPr>
          </a:p>
        </p:txBody>
      </p:sp>
      <p:sp>
        <p:nvSpPr>
          <p:cNvPr id="5" name="Rectangle: Rounded Corners 4">
            <a:extLst>
              <a:ext uri="{FF2B5EF4-FFF2-40B4-BE49-F238E27FC236}">
                <a16:creationId xmlns:a16="http://schemas.microsoft.com/office/drawing/2014/main" id="{35C7AFF4-7B12-7EBC-88D6-EC0E8E2C8445}"/>
              </a:ext>
              <a:ext uri="{C183D7F6-B498-43B3-948B-1728B52AA6E4}">
                <adec:decorative xmlns:adec="http://schemas.microsoft.com/office/drawing/2017/decorative" val="1"/>
              </a:ext>
            </a:extLst>
          </p:cNvPr>
          <p:cNvSpPr/>
          <p:nvPr/>
        </p:nvSpPr>
        <p:spPr bwMode="auto">
          <a:xfrm>
            <a:off x="1612693" y="1264220"/>
            <a:ext cx="8966614" cy="5098480"/>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6" name="Video Project 9 1 1" descr="Video of Microsoft Defender showing cloud discovery and selecting discovered apps.">
            <a:hlinkClick r:id="" action="ppaction://media"/>
            <a:extLst>
              <a:ext uri="{FF2B5EF4-FFF2-40B4-BE49-F238E27FC236}">
                <a16:creationId xmlns:a16="http://schemas.microsoft.com/office/drawing/2014/main" id="{7A99A15F-AC4B-166B-3DDB-66B211EBF87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0CB5BBB-9D23-4C43-894A-CA5D2FF32D46}" label="Dummy video CC 12 2" lang="" r:embed="rId5"/>
                        </p173:trackLst>
                      </p173:tracksInfo>
                    </p:ext>
                  </p14:extLst>
                </p14:media>
              </p:ext>
            </p:extLst>
          </p:nvPr>
        </p:nvPicPr>
        <p:blipFill rotWithShape="1">
          <a:blip r:embed="rId6"/>
          <a:srcRect/>
          <a:stretch>
            <a:fillRect/>
          </a:stretch>
        </p:blipFill>
        <p:spPr>
          <a:xfrm>
            <a:off x="1684903" y="1332218"/>
            <a:ext cx="8822195" cy="4962484"/>
          </a:xfrm>
          <a:prstGeom prst="roundRect">
            <a:avLst>
              <a:gd name="adj" fmla="val 2271"/>
            </a:avLst>
          </a:prstGeom>
        </p:spPr>
      </p:pic>
    </p:spTree>
    <p:extLst>
      <p:ext uri="{BB962C8B-B14F-4D97-AF65-F5344CB8AC3E}">
        <p14:creationId xmlns:p14="http://schemas.microsoft.com/office/powerpoint/2010/main" val="1589336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7273">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F0867F4-AE62-6997-E149-8C9EB1F49EDF}"/>
              </a:ext>
              <a:ext uri="{C183D7F6-B498-43B3-948B-1728B52AA6E4}">
                <adec:decorative xmlns:adec="http://schemas.microsoft.com/office/drawing/2017/decorative" val="1"/>
              </a:ext>
            </a:extLst>
          </p:cNvPr>
          <p:cNvSpPr/>
          <p:nvPr/>
        </p:nvSpPr>
        <p:spPr bwMode="auto">
          <a:xfrm>
            <a:off x="1612693" y="1264220"/>
            <a:ext cx="8966614" cy="5098480"/>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3" name="Title 2">
            <a:extLst>
              <a:ext uri="{FF2B5EF4-FFF2-40B4-BE49-F238E27FC236}">
                <a16:creationId xmlns:a16="http://schemas.microsoft.com/office/drawing/2014/main" id="{93FC45E2-7B34-85F8-FC8A-B537D5DBF286}"/>
              </a:ext>
              <a:ext uri="{C183D7F6-B498-43B3-948B-1728B52AA6E4}">
                <adec:decorative xmlns:adec="http://schemas.microsoft.com/office/drawing/2017/decorative" val="0"/>
              </a:ext>
            </a:extLst>
          </p:cNvPr>
          <p:cNvSpPr>
            <a:spLocks noGrp="1"/>
          </p:cNvSpPr>
          <p:nvPr>
            <p:ph type="title"/>
          </p:nvPr>
        </p:nvSpPr>
        <p:spPr/>
        <p:txBody>
          <a:bodyPr>
            <a:noAutofit/>
          </a:bodyPr>
          <a:lstStyle/>
          <a:p>
            <a:pPr algn="ctr"/>
            <a:r>
              <a:rPr lang="en-GB">
                <a:ea typeface="+mj-ea"/>
                <a:cs typeface="+mj-cs"/>
              </a:rPr>
              <a:t>Remediation-Indicator Rule to block/warn/redirect</a:t>
            </a:r>
            <a:endParaRPr lang="en-US">
              <a:ea typeface="+mj-ea"/>
              <a:cs typeface="+mj-cs"/>
            </a:endParaRPr>
          </a:p>
        </p:txBody>
      </p:sp>
      <p:pic>
        <p:nvPicPr>
          <p:cNvPr id="4" name="Video Project 9 1 1 1" descr="Microsoft Defender tutorial: Enable Custom Network Indicator in Advanced features and add an indicator.">
            <a:hlinkClick r:id="" action="ppaction://media"/>
            <a:extLst>
              <a:ext uri="{FF2B5EF4-FFF2-40B4-BE49-F238E27FC236}">
                <a16:creationId xmlns:a16="http://schemas.microsoft.com/office/drawing/2014/main" id="{DBBD5272-26D5-4EB3-BFBD-15CE2EDD901A}"/>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4B506FC-8260-4073-9D3C-2D5625FD6DA9}" label="Dummy video CC 12 2" lang="" r:embed="rId5"/>
                        </p173:trackLst>
                      </p173:tracksInfo>
                    </p:ext>
                  </p14:extLst>
                </p14:media>
              </p:ext>
            </p:extLst>
          </p:nvPr>
        </p:nvPicPr>
        <p:blipFill rotWithShape="1">
          <a:blip r:embed="rId6"/>
          <a:srcRect/>
          <a:stretch>
            <a:fillRect/>
          </a:stretch>
        </p:blipFill>
        <p:spPr>
          <a:xfrm>
            <a:off x="1684903" y="1332218"/>
            <a:ext cx="8822195" cy="4962484"/>
          </a:xfrm>
          <a:prstGeom prst="roundRect">
            <a:avLst>
              <a:gd name="adj" fmla="val 1602"/>
            </a:avLst>
          </a:prstGeom>
        </p:spPr>
      </p:pic>
    </p:spTree>
    <p:extLst>
      <p:ext uri="{BB962C8B-B14F-4D97-AF65-F5344CB8AC3E}">
        <p14:creationId xmlns:p14="http://schemas.microsoft.com/office/powerpoint/2010/main" val="231220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4742-5A0E-AF29-060E-BA2F5AC77B48}"/>
              </a:ext>
            </a:extLst>
          </p:cNvPr>
          <p:cNvSpPr>
            <a:spLocks noGrp="1"/>
          </p:cNvSpPr>
          <p:nvPr>
            <p:ph type="title"/>
          </p:nvPr>
        </p:nvSpPr>
        <p:spPr>
          <a:xfrm>
            <a:off x="571500" y="3014394"/>
            <a:ext cx="4179404" cy="646331"/>
          </a:xfrm>
        </p:spPr>
        <p:txBody>
          <a:bodyPr/>
          <a:lstStyle/>
          <a:p>
            <a:r>
              <a:rPr lang="en-US">
                <a:ea typeface="+mj-ea"/>
                <a:cs typeface="+mj-cs"/>
              </a:rPr>
              <a:t>Enable Copilot Chat</a:t>
            </a:r>
          </a:p>
        </p:txBody>
      </p:sp>
    </p:spTree>
    <p:extLst>
      <p:ext uri="{BB962C8B-B14F-4D97-AF65-F5344CB8AC3E}">
        <p14:creationId xmlns:p14="http://schemas.microsoft.com/office/powerpoint/2010/main" val="1186403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9F7786D7-390D-08D9-1978-1D5F38392E0F}"/>
              </a:ext>
              <a:ext uri="{C183D7F6-B498-43B3-948B-1728B52AA6E4}">
                <adec:decorative xmlns:adec="http://schemas.microsoft.com/office/drawing/2017/decorative" val="1"/>
              </a:ext>
            </a:extLst>
          </p:cNvPr>
          <p:cNvSpPr/>
          <p:nvPr/>
        </p:nvSpPr>
        <p:spPr bwMode="auto">
          <a:xfrm>
            <a:off x="4851400" y="585788"/>
            <a:ext cx="6769100" cy="5686422"/>
          </a:xfrm>
          <a:prstGeom prst="roundRect">
            <a:avLst>
              <a:gd name="adj" fmla="val 33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68680" rIns="91440" bIns="45720" numCol="1" spcCol="0" rtlCol="0" fromWordArt="0" anchor="t" anchorCtr="0" forceAA="0" compatLnSpc="1">
            <a:prstTxWarp prst="textNoShape">
              <a:avLst/>
            </a:prstTxWarp>
            <a:noAutofit/>
          </a:bodyPr>
          <a:lstStyle/>
          <a:p>
            <a:pPr algn="ctr"/>
            <a:endParaRPr lang="en-US" sz="1800">
              <a:solidFill>
                <a:schemeClr val="lt1"/>
              </a:solidFill>
            </a:endParaRPr>
          </a:p>
        </p:txBody>
      </p:sp>
      <p:cxnSp>
        <p:nvCxnSpPr>
          <p:cNvPr id="12" name="Straight Connector 11">
            <a:extLst>
              <a:ext uri="{FF2B5EF4-FFF2-40B4-BE49-F238E27FC236}">
                <a16:creationId xmlns:a16="http://schemas.microsoft.com/office/drawing/2014/main" id="{F5CCF741-A682-27D8-2C27-8E0E0037D205}"/>
              </a:ext>
              <a:ext uri="{C183D7F6-B498-43B3-948B-1728B52AA6E4}">
                <adec:decorative xmlns:adec="http://schemas.microsoft.com/office/drawing/2017/decorative" val="1"/>
              </a:ext>
            </a:extLst>
          </p:cNvPr>
          <p:cNvCxnSpPr>
            <a:cxnSpLocks/>
          </p:cNvCxnSpPr>
          <p:nvPr/>
        </p:nvCxnSpPr>
        <p:spPr>
          <a:xfrm>
            <a:off x="5895975" y="1398134"/>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A2F493-FF84-1A60-4403-4203A82DC82C}"/>
              </a:ext>
              <a:ext uri="{C183D7F6-B498-43B3-948B-1728B52AA6E4}">
                <adec:decorative xmlns:adec="http://schemas.microsoft.com/office/drawing/2017/decorative" val="1"/>
              </a:ext>
            </a:extLst>
          </p:cNvPr>
          <p:cNvCxnSpPr>
            <a:cxnSpLocks/>
          </p:cNvCxnSpPr>
          <p:nvPr/>
        </p:nvCxnSpPr>
        <p:spPr>
          <a:xfrm>
            <a:off x="5895975" y="2210480"/>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9ACA8AE-3428-2F29-A7A2-B0E0A33A379C}"/>
              </a:ext>
              <a:ext uri="{C183D7F6-B498-43B3-948B-1728B52AA6E4}">
                <adec:decorative xmlns:adec="http://schemas.microsoft.com/office/drawing/2017/decorative" val="1"/>
              </a:ext>
            </a:extLst>
          </p:cNvPr>
          <p:cNvCxnSpPr>
            <a:cxnSpLocks/>
          </p:cNvCxnSpPr>
          <p:nvPr/>
        </p:nvCxnSpPr>
        <p:spPr>
          <a:xfrm>
            <a:off x="5895975" y="3835172"/>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FED02E-052E-4385-BF9A-4B86C0B73690}"/>
              </a:ext>
              <a:ext uri="{C183D7F6-B498-43B3-948B-1728B52AA6E4}">
                <adec:decorative xmlns:adec="http://schemas.microsoft.com/office/drawing/2017/decorative" val="1"/>
              </a:ext>
            </a:extLst>
          </p:cNvPr>
          <p:cNvCxnSpPr>
            <a:cxnSpLocks/>
          </p:cNvCxnSpPr>
          <p:nvPr/>
        </p:nvCxnSpPr>
        <p:spPr>
          <a:xfrm>
            <a:off x="5895975" y="4647518"/>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FF356A-6FFC-83B7-1EAE-6E32232C8B1D}"/>
              </a:ext>
              <a:ext uri="{C183D7F6-B498-43B3-948B-1728B52AA6E4}">
                <adec:decorative xmlns:adec="http://schemas.microsoft.com/office/drawing/2017/decorative" val="1"/>
              </a:ext>
            </a:extLst>
          </p:cNvPr>
          <p:cNvCxnSpPr>
            <a:cxnSpLocks/>
          </p:cNvCxnSpPr>
          <p:nvPr/>
        </p:nvCxnSpPr>
        <p:spPr>
          <a:xfrm>
            <a:off x="5895975" y="5459864"/>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79EDC54-EEDE-D9E0-9E4E-7DB1AA5C3F81}"/>
              </a:ext>
              <a:ext uri="{C183D7F6-B498-43B3-948B-1728B52AA6E4}">
                <adec:decorative xmlns:adec="http://schemas.microsoft.com/office/drawing/2017/decorative" val="1"/>
              </a:ext>
            </a:extLst>
          </p:cNvPr>
          <p:cNvCxnSpPr>
            <a:cxnSpLocks/>
          </p:cNvCxnSpPr>
          <p:nvPr/>
        </p:nvCxnSpPr>
        <p:spPr>
          <a:xfrm>
            <a:off x="5895975" y="3022826"/>
            <a:ext cx="5476875"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1A45F22-3636-DE03-1D79-28D729FB10C4}"/>
              </a:ext>
              <a:ext uri="{C183D7F6-B498-43B3-948B-1728B52AA6E4}">
                <adec:decorative xmlns:adec="http://schemas.microsoft.com/office/drawing/2017/decorative" val="1"/>
              </a:ext>
            </a:extLst>
          </p:cNvPr>
          <p:cNvSpPr/>
          <p:nvPr/>
        </p:nvSpPr>
        <p:spPr>
          <a:xfrm>
            <a:off x="5085413" y="730014"/>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25" name="Oval 24">
            <a:extLst>
              <a:ext uri="{FF2B5EF4-FFF2-40B4-BE49-F238E27FC236}">
                <a16:creationId xmlns:a16="http://schemas.microsoft.com/office/drawing/2014/main" id="{092758E8-2B35-429C-18CA-9DAEA67A920E}"/>
              </a:ext>
              <a:ext uri="{C183D7F6-B498-43B3-948B-1728B52AA6E4}">
                <adec:decorative xmlns:adec="http://schemas.microsoft.com/office/drawing/2017/decorative" val="1"/>
              </a:ext>
            </a:extLst>
          </p:cNvPr>
          <p:cNvSpPr/>
          <p:nvPr/>
        </p:nvSpPr>
        <p:spPr>
          <a:xfrm>
            <a:off x="5085413" y="1542361"/>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29" name="Oval 28">
            <a:extLst>
              <a:ext uri="{FF2B5EF4-FFF2-40B4-BE49-F238E27FC236}">
                <a16:creationId xmlns:a16="http://schemas.microsoft.com/office/drawing/2014/main" id="{764533B0-9FC1-236F-2037-E742815DB4CA}"/>
              </a:ext>
              <a:ext uri="{C183D7F6-B498-43B3-948B-1728B52AA6E4}">
                <adec:decorative xmlns:adec="http://schemas.microsoft.com/office/drawing/2017/decorative" val="1"/>
              </a:ext>
            </a:extLst>
          </p:cNvPr>
          <p:cNvSpPr/>
          <p:nvPr/>
        </p:nvSpPr>
        <p:spPr>
          <a:xfrm>
            <a:off x="5085413" y="2354707"/>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33" name="Oval 32">
            <a:extLst>
              <a:ext uri="{FF2B5EF4-FFF2-40B4-BE49-F238E27FC236}">
                <a16:creationId xmlns:a16="http://schemas.microsoft.com/office/drawing/2014/main" id="{4834C6BC-FC5F-5FE7-FCDC-3B7CD43BD7E4}"/>
              </a:ext>
              <a:ext uri="{C183D7F6-B498-43B3-948B-1728B52AA6E4}">
                <adec:decorative xmlns:adec="http://schemas.microsoft.com/office/drawing/2017/decorative" val="1"/>
              </a:ext>
            </a:extLst>
          </p:cNvPr>
          <p:cNvSpPr/>
          <p:nvPr/>
        </p:nvSpPr>
        <p:spPr>
          <a:xfrm>
            <a:off x="5085413" y="3167053"/>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42" name="Oval 41">
            <a:extLst>
              <a:ext uri="{FF2B5EF4-FFF2-40B4-BE49-F238E27FC236}">
                <a16:creationId xmlns:a16="http://schemas.microsoft.com/office/drawing/2014/main" id="{8FE480FD-C343-31B4-792F-99B8D1D8AD30}"/>
              </a:ext>
              <a:ext uri="{C183D7F6-B498-43B3-948B-1728B52AA6E4}">
                <adec:decorative xmlns:adec="http://schemas.microsoft.com/office/drawing/2017/decorative" val="1"/>
              </a:ext>
            </a:extLst>
          </p:cNvPr>
          <p:cNvSpPr/>
          <p:nvPr/>
        </p:nvSpPr>
        <p:spPr>
          <a:xfrm>
            <a:off x="5085413" y="3979399"/>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46" name="Oval 45">
            <a:extLst>
              <a:ext uri="{FF2B5EF4-FFF2-40B4-BE49-F238E27FC236}">
                <a16:creationId xmlns:a16="http://schemas.microsoft.com/office/drawing/2014/main" id="{F5B2FA6E-7B39-0C5B-7514-1B8FDD789541}"/>
              </a:ext>
              <a:ext uri="{C183D7F6-B498-43B3-948B-1728B52AA6E4}">
                <adec:decorative xmlns:adec="http://schemas.microsoft.com/office/drawing/2017/decorative" val="1"/>
              </a:ext>
            </a:extLst>
          </p:cNvPr>
          <p:cNvSpPr/>
          <p:nvPr/>
        </p:nvSpPr>
        <p:spPr>
          <a:xfrm>
            <a:off x="5085413" y="4791745"/>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50" name="Oval 49">
            <a:extLst>
              <a:ext uri="{FF2B5EF4-FFF2-40B4-BE49-F238E27FC236}">
                <a16:creationId xmlns:a16="http://schemas.microsoft.com/office/drawing/2014/main" id="{045B4521-CEC6-8501-AC29-4A0A3C2CFB45}"/>
              </a:ext>
              <a:ext uri="{C183D7F6-B498-43B3-948B-1728B52AA6E4}">
                <adec:decorative xmlns:adec="http://schemas.microsoft.com/office/drawing/2017/decorative" val="1"/>
              </a:ext>
            </a:extLst>
          </p:cNvPr>
          <p:cNvSpPr/>
          <p:nvPr/>
        </p:nvSpPr>
        <p:spPr>
          <a:xfrm>
            <a:off x="5085413" y="5604091"/>
            <a:ext cx="524812" cy="523892"/>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chemeClr val="bg1"/>
              </a:solidFill>
              <a:cs typeface="Segoe UI" pitchFamily="34" charset="0"/>
            </a:endParaRP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80" y="605657"/>
            <a:ext cx="2482166" cy="1939850"/>
          </a:xfrm>
        </p:spPr>
        <p:txBody>
          <a:bodyPr/>
          <a:lstStyle/>
          <a:p>
            <a:r>
              <a:rPr lang="en-US">
                <a:ea typeface="+mj-ea"/>
                <a:cs typeface="+mj-cs"/>
              </a:rPr>
              <a:t>Agenda</a:t>
            </a:r>
          </a:p>
        </p:txBody>
      </p:sp>
      <p:sp>
        <p:nvSpPr>
          <p:cNvPr id="15" name="Oval 14">
            <a:extLst>
              <a:ext uri="{FF2B5EF4-FFF2-40B4-BE49-F238E27FC236}">
                <a16:creationId xmlns:a16="http://schemas.microsoft.com/office/drawing/2014/main" id="{5A9E6133-DB36-9076-3D60-60DBEBA75134}"/>
              </a:ext>
              <a:ext uri="{C183D7F6-B498-43B3-948B-1728B52AA6E4}">
                <adec:decorative xmlns:adec="http://schemas.microsoft.com/office/drawing/2017/decorative" val="0"/>
              </a:ext>
            </a:extLst>
          </p:cNvPr>
          <p:cNvSpPr/>
          <p:nvPr/>
        </p:nvSpPr>
        <p:spPr>
          <a:xfrm>
            <a:off x="5129217" y="773742"/>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1</a:t>
            </a:r>
          </a:p>
        </p:txBody>
      </p:sp>
      <p:sp>
        <p:nvSpPr>
          <p:cNvPr id="16" name="TextBox 31">
            <a:extLst>
              <a:ext uri="{FF2B5EF4-FFF2-40B4-BE49-F238E27FC236}">
                <a16:creationId xmlns:a16="http://schemas.microsoft.com/office/drawing/2014/main" id="{544BD8C7-4DCE-7020-A19E-CF0F4F4029C3}"/>
              </a:ext>
            </a:extLst>
          </p:cNvPr>
          <p:cNvSpPr txBox="1"/>
          <p:nvPr/>
        </p:nvSpPr>
        <p:spPr>
          <a:xfrm>
            <a:off x="5895975" y="853461"/>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Spectrum of Agents and Controls</a:t>
            </a:r>
          </a:p>
        </p:txBody>
      </p:sp>
      <p:sp>
        <p:nvSpPr>
          <p:cNvPr id="26" name="Oval 25">
            <a:extLst>
              <a:ext uri="{FF2B5EF4-FFF2-40B4-BE49-F238E27FC236}">
                <a16:creationId xmlns:a16="http://schemas.microsoft.com/office/drawing/2014/main" id="{681EFE94-4997-F781-0EE7-ABF6EF49A90A}"/>
              </a:ext>
              <a:ext uri="{C183D7F6-B498-43B3-948B-1728B52AA6E4}">
                <adec:decorative xmlns:adec="http://schemas.microsoft.com/office/drawing/2017/decorative" val="0"/>
              </a:ext>
            </a:extLst>
          </p:cNvPr>
          <p:cNvSpPr/>
          <p:nvPr/>
        </p:nvSpPr>
        <p:spPr>
          <a:xfrm>
            <a:off x="5129217" y="1586089"/>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2</a:t>
            </a:r>
          </a:p>
        </p:txBody>
      </p:sp>
      <p:sp>
        <p:nvSpPr>
          <p:cNvPr id="27" name="TextBox 31">
            <a:extLst>
              <a:ext uri="{FF2B5EF4-FFF2-40B4-BE49-F238E27FC236}">
                <a16:creationId xmlns:a16="http://schemas.microsoft.com/office/drawing/2014/main" id="{DD35EE8F-5370-7D84-742B-34D3AE188969}"/>
              </a:ext>
            </a:extLst>
          </p:cNvPr>
          <p:cNvSpPr txBox="1"/>
          <p:nvPr/>
        </p:nvSpPr>
        <p:spPr>
          <a:xfrm>
            <a:off x="5895975" y="1665808"/>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Management Controls </a:t>
            </a:r>
          </a:p>
        </p:txBody>
      </p:sp>
      <p:sp>
        <p:nvSpPr>
          <p:cNvPr id="30" name="Oval 29">
            <a:extLst>
              <a:ext uri="{FF2B5EF4-FFF2-40B4-BE49-F238E27FC236}">
                <a16:creationId xmlns:a16="http://schemas.microsoft.com/office/drawing/2014/main" id="{1F94DA69-7F21-0414-26FB-E07955AE4B70}"/>
              </a:ext>
              <a:ext uri="{C183D7F6-B498-43B3-948B-1728B52AA6E4}">
                <adec:decorative xmlns:adec="http://schemas.microsoft.com/office/drawing/2017/decorative" val="0"/>
              </a:ext>
            </a:extLst>
          </p:cNvPr>
          <p:cNvSpPr/>
          <p:nvPr/>
        </p:nvSpPr>
        <p:spPr>
          <a:xfrm>
            <a:off x="5129217" y="2398435"/>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3</a:t>
            </a:r>
          </a:p>
        </p:txBody>
      </p:sp>
      <p:sp>
        <p:nvSpPr>
          <p:cNvPr id="31" name="TextBox 31">
            <a:extLst>
              <a:ext uri="{FF2B5EF4-FFF2-40B4-BE49-F238E27FC236}">
                <a16:creationId xmlns:a16="http://schemas.microsoft.com/office/drawing/2014/main" id="{6A7E2D6D-E55F-E85C-32B4-6C7B657E2821}"/>
              </a:ext>
            </a:extLst>
          </p:cNvPr>
          <p:cNvSpPr txBox="1"/>
          <p:nvPr/>
        </p:nvSpPr>
        <p:spPr>
          <a:xfrm>
            <a:off x="5895975" y="2478153"/>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Security &amp; Governance</a:t>
            </a:r>
          </a:p>
        </p:txBody>
      </p:sp>
      <p:sp>
        <p:nvSpPr>
          <p:cNvPr id="34" name="Oval 33">
            <a:extLst>
              <a:ext uri="{FF2B5EF4-FFF2-40B4-BE49-F238E27FC236}">
                <a16:creationId xmlns:a16="http://schemas.microsoft.com/office/drawing/2014/main" id="{3DC3C987-E26E-8CB3-83AF-7FBFCBC54B8C}"/>
              </a:ext>
              <a:ext uri="{C183D7F6-B498-43B3-948B-1728B52AA6E4}">
                <adec:decorative xmlns:adec="http://schemas.microsoft.com/office/drawing/2017/decorative" val="0"/>
              </a:ext>
            </a:extLst>
          </p:cNvPr>
          <p:cNvSpPr/>
          <p:nvPr/>
        </p:nvSpPr>
        <p:spPr>
          <a:xfrm>
            <a:off x="5129217" y="3210781"/>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4</a:t>
            </a:r>
          </a:p>
        </p:txBody>
      </p:sp>
      <p:sp>
        <p:nvSpPr>
          <p:cNvPr id="35" name="TextBox 31">
            <a:extLst>
              <a:ext uri="{FF2B5EF4-FFF2-40B4-BE49-F238E27FC236}">
                <a16:creationId xmlns:a16="http://schemas.microsoft.com/office/drawing/2014/main" id="{F9E9E274-1CF7-7939-13A6-76247D14E1CD}"/>
              </a:ext>
            </a:extLst>
          </p:cNvPr>
          <p:cNvSpPr txBox="1"/>
          <p:nvPr/>
        </p:nvSpPr>
        <p:spPr>
          <a:xfrm>
            <a:off x="5895975" y="3290499"/>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Measurement &amp; Monitoring </a:t>
            </a:r>
          </a:p>
        </p:txBody>
      </p:sp>
      <p:sp>
        <p:nvSpPr>
          <p:cNvPr id="43" name="Oval 42">
            <a:extLst>
              <a:ext uri="{FF2B5EF4-FFF2-40B4-BE49-F238E27FC236}">
                <a16:creationId xmlns:a16="http://schemas.microsoft.com/office/drawing/2014/main" id="{E1172018-26CC-14C9-8831-4902BB27538D}"/>
              </a:ext>
              <a:ext uri="{C183D7F6-B498-43B3-948B-1728B52AA6E4}">
                <adec:decorative xmlns:adec="http://schemas.microsoft.com/office/drawing/2017/decorative" val="0"/>
              </a:ext>
            </a:extLst>
          </p:cNvPr>
          <p:cNvSpPr/>
          <p:nvPr/>
        </p:nvSpPr>
        <p:spPr>
          <a:xfrm>
            <a:off x="5129217" y="4023127"/>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5</a:t>
            </a:r>
          </a:p>
        </p:txBody>
      </p:sp>
      <p:sp>
        <p:nvSpPr>
          <p:cNvPr id="44" name="TextBox 31">
            <a:extLst>
              <a:ext uri="{FF2B5EF4-FFF2-40B4-BE49-F238E27FC236}">
                <a16:creationId xmlns:a16="http://schemas.microsoft.com/office/drawing/2014/main" id="{905DD98E-1DBA-AAF3-1E8E-6A947BE2A368}"/>
              </a:ext>
            </a:extLst>
          </p:cNvPr>
          <p:cNvSpPr txBox="1"/>
          <p:nvPr/>
        </p:nvSpPr>
        <p:spPr>
          <a:xfrm>
            <a:off x="5895975" y="4102845"/>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Planned Features</a:t>
            </a:r>
          </a:p>
        </p:txBody>
      </p:sp>
      <p:sp>
        <p:nvSpPr>
          <p:cNvPr id="47" name="Oval 46">
            <a:extLst>
              <a:ext uri="{FF2B5EF4-FFF2-40B4-BE49-F238E27FC236}">
                <a16:creationId xmlns:a16="http://schemas.microsoft.com/office/drawing/2014/main" id="{683611EB-FE0C-38A4-112F-BA01BE8AA86C}"/>
              </a:ext>
              <a:ext uri="{C183D7F6-B498-43B3-948B-1728B52AA6E4}">
                <adec:decorative xmlns:adec="http://schemas.microsoft.com/office/drawing/2017/decorative" val="0"/>
              </a:ext>
            </a:extLst>
          </p:cNvPr>
          <p:cNvSpPr/>
          <p:nvPr/>
        </p:nvSpPr>
        <p:spPr>
          <a:xfrm>
            <a:off x="5129217" y="4835473"/>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6</a:t>
            </a:r>
          </a:p>
        </p:txBody>
      </p:sp>
      <p:sp>
        <p:nvSpPr>
          <p:cNvPr id="48" name="TextBox 31">
            <a:extLst>
              <a:ext uri="{FF2B5EF4-FFF2-40B4-BE49-F238E27FC236}">
                <a16:creationId xmlns:a16="http://schemas.microsoft.com/office/drawing/2014/main" id="{BD6E4E82-26CE-3C12-93C5-7C68A26CE608}"/>
              </a:ext>
            </a:extLst>
          </p:cNvPr>
          <p:cNvSpPr txBox="1"/>
          <p:nvPr/>
        </p:nvSpPr>
        <p:spPr>
          <a:xfrm>
            <a:off x="5895975" y="4915191"/>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Resources</a:t>
            </a:r>
          </a:p>
        </p:txBody>
      </p:sp>
      <p:sp>
        <p:nvSpPr>
          <p:cNvPr id="51" name="Oval 50">
            <a:extLst>
              <a:ext uri="{FF2B5EF4-FFF2-40B4-BE49-F238E27FC236}">
                <a16:creationId xmlns:a16="http://schemas.microsoft.com/office/drawing/2014/main" id="{44D73C09-3738-4DCC-A327-C1AD50D3E4E7}"/>
              </a:ext>
              <a:ext uri="{C183D7F6-B498-43B3-948B-1728B52AA6E4}">
                <adec:decorative xmlns:adec="http://schemas.microsoft.com/office/drawing/2017/decorative" val="0"/>
              </a:ext>
            </a:extLst>
          </p:cNvPr>
          <p:cNvSpPr/>
          <p:nvPr/>
        </p:nvSpPr>
        <p:spPr>
          <a:xfrm>
            <a:off x="5129217" y="5647819"/>
            <a:ext cx="437203" cy="436435"/>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50000">
                      <a:srgbClr val="D589FF"/>
                    </a:gs>
                    <a:gs pos="0">
                      <a:srgbClr val="3EB1FF"/>
                    </a:gs>
                    <a:gs pos="100000">
                      <a:srgbClr val="F69F97"/>
                    </a:gs>
                  </a:gsLst>
                  <a:lin ang="2700000" scaled="0"/>
                </a:gradFill>
              </a:rPr>
              <a:t>7</a:t>
            </a:r>
          </a:p>
        </p:txBody>
      </p:sp>
      <p:sp>
        <p:nvSpPr>
          <p:cNvPr id="52" name="TextBox 31">
            <a:extLst>
              <a:ext uri="{FF2B5EF4-FFF2-40B4-BE49-F238E27FC236}">
                <a16:creationId xmlns:a16="http://schemas.microsoft.com/office/drawing/2014/main" id="{7336AB0B-FFF2-19C7-5B8F-B4391DBAC9BA}"/>
              </a:ext>
            </a:extLst>
          </p:cNvPr>
          <p:cNvSpPr txBox="1"/>
          <p:nvPr/>
        </p:nvSpPr>
        <p:spPr>
          <a:xfrm>
            <a:off x="5895975" y="5727537"/>
            <a:ext cx="5476875" cy="276999"/>
          </a:xfrm>
          <a:prstGeom prst="rect">
            <a:avLst/>
          </a:prstGeom>
          <a:noFill/>
        </p:spPr>
        <p:txBody>
          <a:bodyPr wrap="squar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rPr>
              <a:t>Next Steps &amp; Call to Action</a:t>
            </a:r>
          </a:p>
        </p:txBody>
      </p:sp>
    </p:spTree>
    <p:extLst>
      <p:ext uri="{BB962C8B-B14F-4D97-AF65-F5344CB8AC3E}">
        <p14:creationId xmlns:p14="http://schemas.microsoft.com/office/powerpoint/2010/main" val="40896729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A4F9C8F-A3A5-CFE7-84BE-011D67A9C19E}"/>
              </a:ext>
              <a:ext uri="{C183D7F6-B498-43B3-948B-1728B52AA6E4}">
                <adec:decorative xmlns:adec="http://schemas.microsoft.com/office/drawing/2017/decorative" val="1"/>
              </a:ext>
            </a:extLst>
          </p:cNvPr>
          <p:cNvSpPr/>
          <p:nvPr/>
        </p:nvSpPr>
        <p:spPr bwMode="auto">
          <a:xfrm>
            <a:off x="6749143" y="0"/>
            <a:ext cx="54428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917D9F79-903C-02F2-C767-237A3A410E56}"/>
              </a:ext>
              <a:ext uri="{C183D7F6-B498-43B3-948B-1728B52AA6E4}">
                <adec:decorative xmlns:adec="http://schemas.microsoft.com/office/drawing/2017/decorative" val="1"/>
              </a:ext>
            </a:extLst>
          </p:cNvPr>
          <p:cNvSpPr/>
          <p:nvPr/>
        </p:nvSpPr>
        <p:spPr bwMode="auto">
          <a:xfrm>
            <a:off x="7347313" y="583446"/>
            <a:ext cx="4273187" cy="5691108"/>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7" name="Rectangle: Rounded Corners 6">
            <a:extLst>
              <a:ext uri="{FF2B5EF4-FFF2-40B4-BE49-F238E27FC236}">
                <a16:creationId xmlns:a16="http://schemas.microsoft.com/office/drawing/2014/main" id="{4F05191D-D12F-1C48-ACB9-A295244FA25C}"/>
              </a:ext>
              <a:ext uri="{C183D7F6-B498-43B3-948B-1728B52AA6E4}">
                <adec:decorative xmlns:adec="http://schemas.microsoft.com/office/drawing/2017/decorative" val="1"/>
              </a:ext>
            </a:extLst>
          </p:cNvPr>
          <p:cNvSpPr/>
          <p:nvPr/>
        </p:nvSpPr>
        <p:spPr bwMode="auto">
          <a:xfrm rot="21600000">
            <a:off x="571499" y="5692775"/>
            <a:ext cx="3690940"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8" name="Rectangle: Rounded Corners 7">
            <a:extLst>
              <a:ext uri="{FF2B5EF4-FFF2-40B4-BE49-F238E27FC236}">
                <a16:creationId xmlns:a16="http://schemas.microsoft.com/office/drawing/2014/main" id="{17444540-EAD7-6B1D-0CB7-A1DE2305CE8A}"/>
              </a:ext>
              <a:ext uri="{C183D7F6-B498-43B3-948B-1728B52AA6E4}">
                <adec:decorative xmlns:adec="http://schemas.microsoft.com/office/drawing/2017/decorative" val="1"/>
              </a:ext>
            </a:extLst>
          </p:cNvPr>
          <p:cNvSpPr/>
          <p:nvPr/>
        </p:nvSpPr>
        <p:spPr bwMode="auto">
          <a:xfrm rot="21600000">
            <a:off x="643033" y="5756275"/>
            <a:ext cx="3547872"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3" name="Title 2">
            <a:extLst>
              <a:ext uri="{FF2B5EF4-FFF2-40B4-BE49-F238E27FC236}">
                <a16:creationId xmlns:a16="http://schemas.microsoft.com/office/drawing/2014/main" id="{45F630C3-12DB-8818-F164-E895F3C2FDE4}"/>
              </a:ext>
            </a:extLst>
          </p:cNvPr>
          <p:cNvSpPr>
            <a:spLocks noGrp="1"/>
          </p:cNvSpPr>
          <p:nvPr>
            <p:ph type="title"/>
          </p:nvPr>
        </p:nvSpPr>
        <p:spPr>
          <a:xfrm>
            <a:off x="588963" y="485775"/>
            <a:ext cx="6694124" cy="498475"/>
          </a:xfrm>
        </p:spPr>
        <p:txBody>
          <a:bodyPr/>
          <a:lstStyle/>
          <a:p>
            <a:r>
              <a:rPr lang="en-US" noProof="0">
                <a:ea typeface="+mj-ea"/>
                <a:cs typeface="+mj-cs"/>
              </a:rPr>
              <a:t>Licenses</a:t>
            </a:r>
          </a:p>
        </p:txBody>
      </p:sp>
      <p:sp>
        <p:nvSpPr>
          <p:cNvPr id="14" name="TextBox 13">
            <a:extLst>
              <a:ext uri="{FF2B5EF4-FFF2-40B4-BE49-F238E27FC236}">
                <a16:creationId xmlns:a16="http://schemas.microsoft.com/office/drawing/2014/main" id="{B173A463-FA22-EAC7-E0EF-F4A840489C4C}"/>
              </a:ext>
            </a:extLst>
          </p:cNvPr>
          <p:cNvSpPr txBox="1"/>
          <p:nvPr/>
        </p:nvSpPr>
        <p:spPr>
          <a:xfrm>
            <a:off x="588963" y="1282205"/>
            <a:ext cx="5833608" cy="4206280"/>
          </a:xfrm>
          <a:prstGeom prst="rect">
            <a:avLst/>
          </a:prstGeom>
          <a:noFill/>
        </p:spPr>
        <p:txBody>
          <a:bodyPr wrap="square" lIns="0" tIns="0" rIns="0" bIns="0" rtlCol="0" anchor="t">
            <a:spAutoFit/>
          </a:bodyPr>
          <a:lstStyle/>
          <a:p>
            <a:pPr algn="l">
              <a:spcAft>
                <a:spcPts val="800"/>
              </a:spcAft>
            </a:pPr>
            <a:r>
              <a:rPr lang="en-US" sz="2000" noProof="0">
                <a:solidFill>
                  <a:schemeClr val="bg1"/>
                </a:solidFill>
              </a:rPr>
              <a:t>Every </a:t>
            </a:r>
            <a:r>
              <a:rPr lang="en-US" sz="2000" noProof="0">
                <a:solidFill>
                  <a:schemeClr val="bg1"/>
                </a:solidFill>
                <a:latin typeface="+mj-lt"/>
                <a:ea typeface="+mj-ea"/>
                <a:cs typeface="+mj-cs"/>
              </a:rPr>
              <a:t>Entra account user</a:t>
            </a:r>
            <a:r>
              <a:rPr lang="en-US" sz="2000" noProof="0">
                <a:solidFill>
                  <a:schemeClr val="bg1"/>
                </a:solidFill>
                <a:latin typeface="+mj-lt"/>
              </a:rPr>
              <a:t> </a:t>
            </a:r>
            <a:r>
              <a:rPr lang="en-US" sz="2000" noProof="0">
                <a:solidFill>
                  <a:schemeClr val="bg1"/>
                </a:solidFill>
                <a:latin typeface="+mj-lt"/>
                <a:ea typeface="+mj-ea"/>
                <a:cs typeface="+mj-cs"/>
              </a:rPr>
              <a:t>with one of the following licenses </a:t>
            </a:r>
            <a:r>
              <a:rPr lang="en-US" sz="2000" noProof="0">
                <a:solidFill>
                  <a:schemeClr val="bg1"/>
                </a:solidFill>
              </a:rPr>
              <a:t>can use Microsoft Copilot Chat:</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Microsoft 365 A1/A3/A5*</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Microsoft 365 Business Basic/Business Standard/</a:t>
            </a:r>
            <a:br>
              <a:rPr lang="en-US" sz="1800" noProof="0">
                <a:solidFill>
                  <a:schemeClr val="bg1"/>
                </a:solidFill>
              </a:rPr>
            </a:br>
            <a:r>
              <a:rPr lang="en-US" sz="1800" noProof="0">
                <a:solidFill>
                  <a:schemeClr val="bg1"/>
                </a:solidFill>
              </a:rPr>
              <a:t>Business Premium</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Microsoft 365 E3/E5</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Microsoft 365 F1/F3</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Microsoft Teams/Teams Enterprise/ Teams Essentials/</a:t>
            </a:r>
            <a:br>
              <a:rPr lang="en-US" sz="1800" noProof="0">
                <a:solidFill>
                  <a:schemeClr val="bg1"/>
                </a:solidFill>
              </a:rPr>
            </a:br>
            <a:r>
              <a:rPr lang="en-US" sz="1800" noProof="0">
                <a:solidFill>
                  <a:schemeClr val="bg1"/>
                </a:solidFill>
              </a:rPr>
              <a:t>Teams Rooms</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Office 365 A1/A1 Plus/A3/A5</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Office 365 E1/E1 Plus/E3/E5</a:t>
            </a:r>
          </a:p>
          <a:p>
            <a:pPr marL="431800" indent="-331788" algn="l">
              <a:spcAft>
                <a:spcPts val="800"/>
              </a:spcAft>
              <a:buClr>
                <a:schemeClr val="bg1"/>
              </a:buClr>
              <a:buFont typeface="Wingdings" pitchFamily="2" charset="2"/>
              <a:buChar char="ü"/>
              <a:tabLst>
                <a:tab pos="100013" algn="l"/>
              </a:tabLst>
            </a:pPr>
            <a:r>
              <a:rPr lang="en-US" sz="1800" noProof="0">
                <a:solidFill>
                  <a:schemeClr val="bg1"/>
                </a:solidFill>
              </a:rPr>
              <a:t>Office 365 F3</a:t>
            </a:r>
            <a:endParaRPr lang="en-US" sz="2000" noProof="0">
              <a:solidFill>
                <a:schemeClr val="bg1"/>
              </a:solidFill>
            </a:endParaRPr>
          </a:p>
        </p:txBody>
      </p:sp>
      <p:sp>
        <p:nvSpPr>
          <p:cNvPr id="10" name="TextBox 9">
            <a:extLst>
              <a:ext uri="{FF2B5EF4-FFF2-40B4-BE49-F238E27FC236}">
                <a16:creationId xmlns:a16="http://schemas.microsoft.com/office/drawing/2014/main" id="{D0DA40BF-FB40-FE21-5F66-5754279113D9}"/>
              </a:ext>
            </a:extLst>
          </p:cNvPr>
          <p:cNvSpPr txBox="1"/>
          <p:nvPr/>
        </p:nvSpPr>
        <p:spPr>
          <a:xfrm>
            <a:off x="906963" y="5834499"/>
            <a:ext cx="3020012"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DC8E8"/>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Microsoft 365 Copilot Chat eligibility</a:t>
            </a:r>
            <a:endParaRPr kumimoji="0" lang="en-US" sz="1400" b="0" i="0" u="none" strike="noStrike" kern="1200" cap="none" spc="0" normalizeH="0" baseline="0" noProof="0">
              <a:ln>
                <a:noFill/>
              </a:ln>
              <a:solidFill>
                <a:srgbClr val="8DC8E8"/>
              </a:solidFill>
              <a:effectLst/>
              <a:uLnTx/>
              <a:uFillTx/>
              <a:latin typeface="Segoe Sans Display"/>
              <a:ea typeface="+mn-ea"/>
              <a:cs typeface="+mn-cs"/>
            </a:endParaRPr>
          </a:p>
        </p:txBody>
      </p:sp>
      <p:pic>
        <p:nvPicPr>
          <p:cNvPr id="2" name="Picture 1" descr="Screenshot of the M365 Copilot Chat interface. The left sidebar includes navigation options: Chat, Agents (with Explore agents and Create agent), Conversations, Pages, Create, and Apps. The main area displays a greeting, a message input box, and several suggested prompt cards such as learning Copilot essentials, preparing news briefs, rewriting text, and writing Python scripts. The user profile initials 'KC' appear at the bottom left.">
            <a:extLst>
              <a:ext uri="{FF2B5EF4-FFF2-40B4-BE49-F238E27FC236}">
                <a16:creationId xmlns:a16="http://schemas.microsoft.com/office/drawing/2014/main" id="{E9AC97E0-1217-7B11-8C2E-53D943971CBD}"/>
              </a:ext>
            </a:extLst>
          </p:cNvPr>
          <p:cNvPicPr>
            <a:picLocks noChangeAspect="1"/>
          </p:cNvPicPr>
          <p:nvPr/>
        </p:nvPicPr>
        <p:blipFill>
          <a:blip r:embed="rId4"/>
          <a:srcRect r="31459"/>
          <a:stretch>
            <a:fillRect/>
          </a:stretch>
        </p:blipFill>
        <p:spPr>
          <a:xfrm>
            <a:off x="7419410" y="658917"/>
            <a:ext cx="4128992" cy="5540165"/>
          </a:xfrm>
          <a:prstGeom prst="roundRect">
            <a:avLst>
              <a:gd name="adj" fmla="val 1476"/>
            </a:avLst>
          </a:prstGeom>
        </p:spPr>
      </p:pic>
      <p:sp>
        <p:nvSpPr>
          <p:cNvPr id="9" name="TextBox 8">
            <a:extLst>
              <a:ext uri="{FF2B5EF4-FFF2-40B4-BE49-F238E27FC236}">
                <a16:creationId xmlns:a16="http://schemas.microsoft.com/office/drawing/2014/main" id="{F6421A1A-7697-5852-F1CF-E4D473753639}"/>
              </a:ext>
            </a:extLst>
          </p:cNvPr>
          <p:cNvSpPr txBox="1"/>
          <p:nvPr/>
        </p:nvSpPr>
        <p:spPr>
          <a:xfrm>
            <a:off x="571501" y="6400192"/>
            <a:ext cx="11049000"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bg1"/>
                </a:solidFill>
                <a:effectLst/>
                <a:uLnTx/>
                <a:uFillTx/>
              </a:rPr>
              <a:t>*(including MA3/MA5 for students, MA3/MA5 for faculty, and MA3/MA5 student-use benefit)</a:t>
            </a:r>
          </a:p>
        </p:txBody>
      </p:sp>
    </p:spTree>
    <p:extLst>
      <p:ext uri="{BB962C8B-B14F-4D97-AF65-F5344CB8AC3E}">
        <p14:creationId xmlns:p14="http://schemas.microsoft.com/office/powerpoint/2010/main" val="42892593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Rectangle: Rounded Corners 314">
            <a:extLst>
              <a:ext uri="{FF2B5EF4-FFF2-40B4-BE49-F238E27FC236}">
                <a16:creationId xmlns:a16="http://schemas.microsoft.com/office/drawing/2014/main" id="{1F531A59-0676-5D8B-9C8F-D1F1A8041E97}"/>
              </a:ext>
              <a:ext uri="{C183D7F6-B498-43B3-948B-1728B52AA6E4}">
                <adec:decorative xmlns:adec="http://schemas.microsoft.com/office/drawing/2017/decorative" val="1"/>
              </a:ext>
            </a:extLst>
          </p:cNvPr>
          <p:cNvSpPr/>
          <p:nvPr/>
        </p:nvSpPr>
        <p:spPr bwMode="auto">
          <a:xfrm>
            <a:off x="577125" y="1148576"/>
            <a:ext cx="11049000" cy="5214124"/>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336" name="TextBox 7">
            <a:extLst>
              <a:ext uri="{FF2B5EF4-FFF2-40B4-BE49-F238E27FC236}">
                <a16:creationId xmlns:a16="http://schemas.microsoft.com/office/drawing/2014/main" id="{91EAA874-E908-940E-2B8B-4AE9272296DA}"/>
              </a:ext>
              <a:ext uri="{C183D7F6-B498-43B3-948B-1728B52AA6E4}">
                <adec:decorative xmlns:adec="http://schemas.microsoft.com/office/drawing/2017/decorative" val="1"/>
              </a:ext>
            </a:extLst>
          </p:cNvPr>
          <p:cNvSpPr txBox="1">
            <a:spLocks/>
          </p:cNvSpPr>
          <p:nvPr/>
        </p:nvSpPr>
        <p:spPr>
          <a:xfrm>
            <a:off x="651801" y="1222750"/>
            <a:ext cx="5413248" cy="5065776"/>
          </a:xfrm>
          <a:prstGeom prst="roundRect">
            <a:avLst>
              <a:gd name="adj" fmla="val 2597"/>
            </a:avLst>
          </a:prstGeom>
          <a:solidFill>
            <a:schemeClr val="bg1">
              <a:alpha val="10000"/>
            </a:schemeClr>
          </a:solidFill>
        </p:spPr>
        <p:txBody>
          <a:bodyPr wrap="square" anchor="ctr">
            <a:noAutofit/>
          </a:bodyPr>
          <a:lstStyle>
            <a:defPPr>
              <a:defRPr lang="en-US"/>
            </a:defPPr>
            <a:lvl1pPr marL="0" algn="l" defTabSz="914367" rtl="0" eaLnBrk="1" latinLnBrk="0" hangingPunct="1">
              <a:spcAft>
                <a:spcPts val="1200"/>
              </a:spcAft>
              <a:defRPr sz="1400" i="1" kern="1200">
                <a:solidFill>
                  <a:schemeClr val="bg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endParaRPr lang="en-US"/>
          </a:p>
        </p:txBody>
      </p:sp>
      <p:sp>
        <p:nvSpPr>
          <p:cNvPr id="337" name="TextBox 7">
            <a:extLst>
              <a:ext uri="{FF2B5EF4-FFF2-40B4-BE49-F238E27FC236}">
                <a16:creationId xmlns:a16="http://schemas.microsoft.com/office/drawing/2014/main" id="{2364B75A-DACC-27E1-FE7E-620E13BE07DA}"/>
              </a:ext>
              <a:ext uri="{C183D7F6-B498-43B3-948B-1728B52AA6E4}">
                <adec:decorative xmlns:adec="http://schemas.microsoft.com/office/drawing/2017/decorative" val="1"/>
              </a:ext>
            </a:extLst>
          </p:cNvPr>
          <p:cNvSpPr txBox="1">
            <a:spLocks/>
          </p:cNvSpPr>
          <p:nvPr/>
        </p:nvSpPr>
        <p:spPr>
          <a:xfrm>
            <a:off x="6138201" y="1222750"/>
            <a:ext cx="5413248" cy="5065776"/>
          </a:xfrm>
          <a:prstGeom prst="roundRect">
            <a:avLst>
              <a:gd name="adj" fmla="val 2597"/>
            </a:avLst>
          </a:prstGeom>
          <a:solidFill>
            <a:schemeClr val="bg1">
              <a:alpha val="10000"/>
            </a:schemeClr>
          </a:solidFill>
        </p:spPr>
        <p:txBody>
          <a:bodyPr wrap="square" anchor="ctr">
            <a:noAutofit/>
          </a:bodyPr>
          <a:lstStyle>
            <a:defPPr>
              <a:defRPr lang="en-US"/>
            </a:defPPr>
            <a:lvl1pPr marL="0" algn="l" defTabSz="914367" rtl="0" eaLnBrk="1" latinLnBrk="0" hangingPunct="1">
              <a:spcAft>
                <a:spcPts val="1200"/>
              </a:spcAft>
              <a:defRPr sz="1400" i="1" kern="1200">
                <a:solidFill>
                  <a:schemeClr val="bg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endParaRPr lang="en-US"/>
          </a:p>
        </p:txBody>
      </p:sp>
      <p:cxnSp>
        <p:nvCxnSpPr>
          <p:cNvPr id="388" name="Straight Connector 387">
            <a:extLst>
              <a:ext uri="{FF2B5EF4-FFF2-40B4-BE49-F238E27FC236}">
                <a16:creationId xmlns:a16="http://schemas.microsoft.com/office/drawing/2014/main" id="{0B921E16-0CE5-6C54-EA25-97B192ACD1C3}"/>
              </a:ext>
              <a:ext uri="{C183D7F6-B498-43B3-948B-1728B52AA6E4}">
                <adec:decorative xmlns:adec="http://schemas.microsoft.com/office/drawing/2017/decorative" val="1"/>
              </a:ext>
            </a:extLst>
          </p:cNvPr>
          <p:cNvCxnSpPr>
            <a:cxnSpLocks/>
          </p:cNvCxnSpPr>
          <p:nvPr/>
        </p:nvCxnSpPr>
        <p:spPr>
          <a:xfrm>
            <a:off x="1291213" y="2052600"/>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71BC83CE-1B7F-C2FE-F3F2-1A72EF575704}"/>
              </a:ext>
              <a:ext uri="{C183D7F6-B498-43B3-948B-1728B52AA6E4}">
                <adec:decorative xmlns:adec="http://schemas.microsoft.com/office/drawing/2017/decorative" val="1"/>
              </a:ext>
            </a:extLst>
          </p:cNvPr>
          <p:cNvCxnSpPr>
            <a:cxnSpLocks/>
          </p:cNvCxnSpPr>
          <p:nvPr/>
        </p:nvCxnSpPr>
        <p:spPr>
          <a:xfrm>
            <a:off x="1291213" y="2857952"/>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4D7FF287-1E17-90BE-B618-CFDFCE1DCA68}"/>
              </a:ext>
              <a:ext uri="{C183D7F6-B498-43B3-948B-1728B52AA6E4}">
                <adec:decorative xmlns:adec="http://schemas.microsoft.com/office/drawing/2017/decorative" val="1"/>
              </a:ext>
            </a:extLst>
          </p:cNvPr>
          <p:cNvCxnSpPr>
            <a:cxnSpLocks/>
          </p:cNvCxnSpPr>
          <p:nvPr/>
        </p:nvCxnSpPr>
        <p:spPr>
          <a:xfrm>
            <a:off x="1291213" y="3663304"/>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4F14F2D-0623-8901-4400-91BEC7B2FD26}"/>
              </a:ext>
              <a:ext uri="{C183D7F6-B498-43B3-948B-1728B52AA6E4}">
                <adec:decorative xmlns:adec="http://schemas.microsoft.com/office/drawing/2017/decorative" val="1"/>
              </a:ext>
            </a:extLst>
          </p:cNvPr>
          <p:cNvCxnSpPr>
            <a:cxnSpLocks/>
          </p:cNvCxnSpPr>
          <p:nvPr/>
        </p:nvCxnSpPr>
        <p:spPr>
          <a:xfrm>
            <a:off x="1291213" y="4653322"/>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ABC1768F-91D3-EACE-2A95-9E5F576A2FE5}"/>
              </a:ext>
              <a:ext uri="{C183D7F6-B498-43B3-948B-1728B52AA6E4}">
                <adec:decorative xmlns:adec="http://schemas.microsoft.com/office/drawing/2017/decorative" val="1"/>
              </a:ext>
            </a:extLst>
          </p:cNvPr>
          <p:cNvCxnSpPr>
            <a:cxnSpLocks/>
          </p:cNvCxnSpPr>
          <p:nvPr/>
        </p:nvCxnSpPr>
        <p:spPr>
          <a:xfrm>
            <a:off x="1291213" y="5458674"/>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3EA20C74-6C6D-E611-3BE9-BC355CCE5513}"/>
              </a:ext>
              <a:ext uri="{C183D7F6-B498-43B3-948B-1728B52AA6E4}">
                <adec:decorative xmlns:adec="http://schemas.microsoft.com/office/drawing/2017/decorative" val="1"/>
              </a:ext>
            </a:extLst>
          </p:cNvPr>
          <p:cNvCxnSpPr>
            <a:cxnSpLocks/>
          </p:cNvCxnSpPr>
          <p:nvPr/>
        </p:nvCxnSpPr>
        <p:spPr>
          <a:xfrm>
            <a:off x="6777613" y="2065489"/>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567367E5-B922-B1B8-F954-51D2AE1361EC}"/>
              </a:ext>
              <a:ext uri="{C183D7F6-B498-43B3-948B-1728B52AA6E4}">
                <adec:decorative xmlns:adec="http://schemas.microsoft.com/office/drawing/2017/decorative" val="1"/>
              </a:ext>
            </a:extLst>
          </p:cNvPr>
          <p:cNvCxnSpPr>
            <a:cxnSpLocks/>
          </p:cNvCxnSpPr>
          <p:nvPr/>
        </p:nvCxnSpPr>
        <p:spPr>
          <a:xfrm>
            <a:off x="6777613" y="2896619"/>
            <a:ext cx="4617720"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18" name="Group 317">
            <a:extLst>
              <a:ext uri="{FF2B5EF4-FFF2-40B4-BE49-F238E27FC236}">
                <a16:creationId xmlns:a16="http://schemas.microsoft.com/office/drawing/2014/main" id="{4F773D00-DD3F-B554-655E-51D8BAD6A7D3}"/>
              </a:ext>
              <a:ext uri="{C183D7F6-B498-43B3-948B-1728B52AA6E4}">
                <adec:decorative xmlns:adec="http://schemas.microsoft.com/office/drawing/2017/decorative" val="1"/>
              </a:ext>
            </a:extLst>
          </p:cNvPr>
          <p:cNvGrpSpPr/>
          <p:nvPr/>
        </p:nvGrpSpPr>
        <p:grpSpPr>
          <a:xfrm>
            <a:off x="778801" y="1353689"/>
            <a:ext cx="386318" cy="389127"/>
            <a:chOff x="798625" y="3359150"/>
            <a:chExt cx="524358" cy="528170"/>
          </a:xfrm>
        </p:grpSpPr>
        <p:sp>
          <p:nvSpPr>
            <p:cNvPr id="320" name="Oval 319">
              <a:extLst>
                <a:ext uri="{FF2B5EF4-FFF2-40B4-BE49-F238E27FC236}">
                  <a16:creationId xmlns:a16="http://schemas.microsoft.com/office/drawing/2014/main" id="{C6ECB93B-B31F-876A-37A4-196D3029942F}"/>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21" name="Oval 320">
              <a:extLst>
                <a:ext uri="{FF2B5EF4-FFF2-40B4-BE49-F238E27FC236}">
                  <a16:creationId xmlns:a16="http://schemas.microsoft.com/office/drawing/2014/main" id="{9FEAC158-1AAB-82C3-C41A-BBE40C3A8C3C}"/>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44" name="Group 343">
            <a:extLst>
              <a:ext uri="{FF2B5EF4-FFF2-40B4-BE49-F238E27FC236}">
                <a16:creationId xmlns:a16="http://schemas.microsoft.com/office/drawing/2014/main" id="{951C06ED-10AF-1AA2-D10C-BF815B76877C}"/>
              </a:ext>
              <a:ext uri="{C183D7F6-B498-43B3-948B-1728B52AA6E4}">
                <adec:decorative xmlns:adec="http://schemas.microsoft.com/office/drawing/2017/decorative" val="1"/>
              </a:ext>
            </a:extLst>
          </p:cNvPr>
          <p:cNvGrpSpPr/>
          <p:nvPr/>
        </p:nvGrpSpPr>
        <p:grpSpPr>
          <a:xfrm>
            <a:off x="778801" y="2159042"/>
            <a:ext cx="386318" cy="389127"/>
            <a:chOff x="798625" y="3359150"/>
            <a:chExt cx="524358" cy="528170"/>
          </a:xfrm>
        </p:grpSpPr>
        <p:sp>
          <p:nvSpPr>
            <p:cNvPr id="346" name="Oval 345">
              <a:extLst>
                <a:ext uri="{FF2B5EF4-FFF2-40B4-BE49-F238E27FC236}">
                  <a16:creationId xmlns:a16="http://schemas.microsoft.com/office/drawing/2014/main" id="{AE3C9E5A-AE99-340E-614C-E046153A59F0}"/>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47" name="Oval 346">
              <a:extLst>
                <a:ext uri="{FF2B5EF4-FFF2-40B4-BE49-F238E27FC236}">
                  <a16:creationId xmlns:a16="http://schemas.microsoft.com/office/drawing/2014/main" id="{1798F8F6-94A3-1AAB-D3AA-5BF6AA020B49}"/>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51" name="Group 350">
            <a:extLst>
              <a:ext uri="{FF2B5EF4-FFF2-40B4-BE49-F238E27FC236}">
                <a16:creationId xmlns:a16="http://schemas.microsoft.com/office/drawing/2014/main" id="{4A806CC1-6A71-EEFD-6553-8F981B2C84A0}"/>
              </a:ext>
              <a:ext uri="{C183D7F6-B498-43B3-948B-1728B52AA6E4}">
                <adec:decorative xmlns:adec="http://schemas.microsoft.com/office/drawing/2017/decorative" val="1"/>
              </a:ext>
            </a:extLst>
          </p:cNvPr>
          <p:cNvGrpSpPr/>
          <p:nvPr/>
        </p:nvGrpSpPr>
        <p:grpSpPr>
          <a:xfrm>
            <a:off x="778801" y="2964395"/>
            <a:ext cx="386318" cy="389127"/>
            <a:chOff x="798625" y="3359150"/>
            <a:chExt cx="524358" cy="528170"/>
          </a:xfrm>
        </p:grpSpPr>
        <p:sp>
          <p:nvSpPr>
            <p:cNvPr id="353" name="Oval 352">
              <a:extLst>
                <a:ext uri="{FF2B5EF4-FFF2-40B4-BE49-F238E27FC236}">
                  <a16:creationId xmlns:a16="http://schemas.microsoft.com/office/drawing/2014/main" id="{393CF9C0-F44C-9C2B-F4A1-9D7218F0C84A}"/>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54" name="Oval 353">
              <a:extLst>
                <a:ext uri="{FF2B5EF4-FFF2-40B4-BE49-F238E27FC236}">
                  <a16:creationId xmlns:a16="http://schemas.microsoft.com/office/drawing/2014/main" id="{AB99A9F0-36FF-1D4D-9EC0-74D21F3BF937}"/>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56" name="Group 355">
            <a:extLst>
              <a:ext uri="{FF2B5EF4-FFF2-40B4-BE49-F238E27FC236}">
                <a16:creationId xmlns:a16="http://schemas.microsoft.com/office/drawing/2014/main" id="{C8FC543A-3A45-8145-9837-B5B1F0AD4272}"/>
              </a:ext>
              <a:ext uri="{C183D7F6-B498-43B3-948B-1728B52AA6E4}">
                <adec:decorative xmlns:adec="http://schemas.microsoft.com/office/drawing/2017/decorative" val="1"/>
              </a:ext>
            </a:extLst>
          </p:cNvPr>
          <p:cNvGrpSpPr/>
          <p:nvPr/>
        </p:nvGrpSpPr>
        <p:grpSpPr>
          <a:xfrm>
            <a:off x="778801" y="3769748"/>
            <a:ext cx="386318" cy="389127"/>
            <a:chOff x="798625" y="3359150"/>
            <a:chExt cx="524358" cy="528170"/>
          </a:xfrm>
        </p:grpSpPr>
        <p:sp>
          <p:nvSpPr>
            <p:cNvPr id="358" name="Oval 357">
              <a:extLst>
                <a:ext uri="{FF2B5EF4-FFF2-40B4-BE49-F238E27FC236}">
                  <a16:creationId xmlns:a16="http://schemas.microsoft.com/office/drawing/2014/main" id="{A11E571E-7B9F-4E7C-7037-43333B698B09}"/>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59" name="Oval 358">
              <a:extLst>
                <a:ext uri="{FF2B5EF4-FFF2-40B4-BE49-F238E27FC236}">
                  <a16:creationId xmlns:a16="http://schemas.microsoft.com/office/drawing/2014/main" id="{AAE50B38-8CAC-7F2F-B2B4-5C0575028EC5}"/>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66" name="Group 365">
            <a:extLst>
              <a:ext uri="{FF2B5EF4-FFF2-40B4-BE49-F238E27FC236}">
                <a16:creationId xmlns:a16="http://schemas.microsoft.com/office/drawing/2014/main" id="{76E03463-5A78-A503-A2FD-A1B0FC466E2A}"/>
              </a:ext>
              <a:ext uri="{C183D7F6-B498-43B3-948B-1728B52AA6E4}">
                <adec:decorative xmlns:adec="http://schemas.microsoft.com/office/drawing/2017/decorative" val="1"/>
              </a:ext>
            </a:extLst>
          </p:cNvPr>
          <p:cNvGrpSpPr/>
          <p:nvPr/>
        </p:nvGrpSpPr>
        <p:grpSpPr>
          <a:xfrm>
            <a:off x="778801" y="5565118"/>
            <a:ext cx="386318" cy="389127"/>
            <a:chOff x="798625" y="3359150"/>
            <a:chExt cx="524358" cy="528170"/>
          </a:xfrm>
        </p:grpSpPr>
        <p:sp>
          <p:nvSpPr>
            <p:cNvPr id="368" name="Oval 367">
              <a:extLst>
                <a:ext uri="{FF2B5EF4-FFF2-40B4-BE49-F238E27FC236}">
                  <a16:creationId xmlns:a16="http://schemas.microsoft.com/office/drawing/2014/main" id="{D037C677-6DDB-B3E8-3731-BED39AB7F05B}"/>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69" name="Oval 368">
              <a:extLst>
                <a:ext uri="{FF2B5EF4-FFF2-40B4-BE49-F238E27FC236}">
                  <a16:creationId xmlns:a16="http://schemas.microsoft.com/office/drawing/2014/main" id="{B8AEB251-5BDC-9701-4622-CEE4C23FE0AA}"/>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61" name="Group 360">
            <a:extLst>
              <a:ext uri="{FF2B5EF4-FFF2-40B4-BE49-F238E27FC236}">
                <a16:creationId xmlns:a16="http://schemas.microsoft.com/office/drawing/2014/main" id="{602F3A31-A382-D787-1369-F5DD865485CA}"/>
              </a:ext>
              <a:ext uri="{C183D7F6-B498-43B3-948B-1728B52AA6E4}">
                <adec:decorative xmlns:adec="http://schemas.microsoft.com/office/drawing/2017/decorative" val="1"/>
              </a:ext>
            </a:extLst>
          </p:cNvPr>
          <p:cNvGrpSpPr/>
          <p:nvPr/>
        </p:nvGrpSpPr>
        <p:grpSpPr>
          <a:xfrm>
            <a:off x="778801" y="4759767"/>
            <a:ext cx="386318" cy="389127"/>
            <a:chOff x="798625" y="3359150"/>
            <a:chExt cx="524358" cy="528170"/>
          </a:xfrm>
        </p:grpSpPr>
        <p:sp>
          <p:nvSpPr>
            <p:cNvPr id="363" name="Oval 362">
              <a:extLst>
                <a:ext uri="{FF2B5EF4-FFF2-40B4-BE49-F238E27FC236}">
                  <a16:creationId xmlns:a16="http://schemas.microsoft.com/office/drawing/2014/main" id="{B0555A80-66CD-D8C0-234E-552CD27166AE}"/>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64" name="Oval 363">
              <a:extLst>
                <a:ext uri="{FF2B5EF4-FFF2-40B4-BE49-F238E27FC236}">
                  <a16:creationId xmlns:a16="http://schemas.microsoft.com/office/drawing/2014/main" id="{1CBCAAF4-AFEF-398D-6390-8A9EB856784F}"/>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71" name="Group 370">
            <a:extLst>
              <a:ext uri="{FF2B5EF4-FFF2-40B4-BE49-F238E27FC236}">
                <a16:creationId xmlns:a16="http://schemas.microsoft.com/office/drawing/2014/main" id="{68AC3673-8B06-5CCA-1015-F6B04C61A883}"/>
              </a:ext>
              <a:ext uri="{C183D7F6-B498-43B3-948B-1728B52AA6E4}">
                <adec:decorative xmlns:adec="http://schemas.microsoft.com/office/drawing/2017/decorative" val="1"/>
              </a:ext>
            </a:extLst>
          </p:cNvPr>
          <p:cNvGrpSpPr/>
          <p:nvPr/>
        </p:nvGrpSpPr>
        <p:grpSpPr>
          <a:xfrm>
            <a:off x="6265201" y="1353689"/>
            <a:ext cx="386318" cy="389127"/>
            <a:chOff x="798625" y="3359150"/>
            <a:chExt cx="524358" cy="528170"/>
          </a:xfrm>
        </p:grpSpPr>
        <p:sp>
          <p:nvSpPr>
            <p:cNvPr id="373" name="Oval 372">
              <a:extLst>
                <a:ext uri="{FF2B5EF4-FFF2-40B4-BE49-F238E27FC236}">
                  <a16:creationId xmlns:a16="http://schemas.microsoft.com/office/drawing/2014/main" id="{F42A333B-E7A7-926D-EE89-86A0197E77FF}"/>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74" name="Oval 373">
              <a:extLst>
                <a:ext uri="{FF2B5EF4-FFF2-40B4-BE49-F238E27FC236}">
                  <a16:creationId xmlns:a16="http://schemas.microsoft.com/office/drawing/2014/main" id="{6EC984A4-D0C2-39BD-9752-945A8DE2BCFC}"/>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76" name="Group 375">
            <a:extLst>
              <a:ext uri="{FF2B5EF4-FFF2-40B4-BE49-F238E27FC236}">
                <a16:creationId xmlns:a16="http://schemas.microsoft.com/office/drawing/2014/main" id="{0C83FF8A-41CF-D271-6F4B-6C17FDF35533}"/>
              </a:ext>
              <a:ext uri="{C183D7F6-B498-43B3-948B-1728B52AA6E4}">
                <adec:decorative xmlns:adec="http://schemas.microsoft.com/office/drawing/2017/decorative" val="1"/>
              </a:ext>
            </a:extLst>
          </p:cNvPr>
          <p:cNvGrpSpPr/>
          <p:nvPr/>
        </p:nvGrpSpPr>
        <p:grpSpPr>
          <a:xfrm>
            <a:off x="6265201" y="2184819"/>
            <a:ext cx="386318" cy="389127"/>
            <a:chOff x="798625" y="3359150"/>
            <a:chExt cx="524358" cy="528170"/>
          </a:xfrm>
        </p:grpSpPr>
        <p:sp>
          <p:nvSpPr>
            <p:cNvPr id="378" name="Oval 377">
              <a:extLst>
                <a:ext uri="{FF2B5EF4-FFF2-40B4-BE49-F238E27FC236}">
                  <a16:creationId xmlns:a16="http://schemas.microsoft.com/office/drawing/2014/main" id="{E116B5D2-4EFF-4EC6-1234-F90D10560ECA}"/>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79" name="Oval 378">
              <a:extLst>
                <a:ext uri="{FF2B5EF4-FFF2-40B4-BE49-F238E27FC236}">
                  <a16:creationId xmlns:a16="http://schemas.microsoft.com/office/drawing/2014/main" id="{AEED9061-63A4-AC57-2020-941622148B1A}"/>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grpSp>
        <p:nvGrpSpPr>
          <p:cNvPr id="381" name="Group 380">
            <a:extLst>
              <a:ext uri="{FF2B5EF4-FFF2-40B4-BE49-F238E27FC236}">
                <a16:creationId xmlns:a16="http://schemas.microsoft.com/office/drawing/2014/main" id="{56B5A7CA-BD34-7515-BDAD-3A80CCF67ECD}"/>
              </a:ext>
              <a:ext uri="{C183D7F6-B498-43B3-948B-1728B52AA6E4}">
                <adec:decorative xmlns:adec="http://schemas.microsoft.com/office/drawing/2017/decorative" val="1"/>
              </a:ext>
            </a:extLst>
          </p:cNvPr>
          <p:cNvGrpSpPr/>
          <p:nvPr/>
        </p:nvGrpSpPr>
        <p:grpSpPr>
          <a:xfrm>
            <a:off x="6265201" y="3015949"/>
            <a:ext cx="386318" cy="389127"/>
            <a:chOff x="798625" y="3359150"/>
            <a:chExt cx="524358" cy="528170"/>
          </a:xfrm>
        </p:grpSpPr>
        <p:sp>
          <p:nvSpPr>
            <p:cNvPr id="383" name="Oval 382">
              <a:extLst>
                <a:ext uri="{FF2B5EF4-FFF2-40B4-BE49-F238E27FC236}">
                  <a16:creationId xmlns:a16="http://schemas.microsoft.com/office/drawing/2014/main" id="{3D3BE7CB-4C78-DE45-891F-C46406478C22}"/>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800">
                <a:solidFill>
                  <a:schemeClr val="bg1"/>
                </a:solidFill>
                <a:cs typeface="Segoe UI" pitchFamily="34" charset="0"/>
              </a:endParaRPr>
            </a:p>
          </p:txBody>
        </p:sp>
        <p:sp>
          <p:nvSpPr>
            <p:cNvPr id="384" name="Oval 383">
              <a:extLst>
                <a:ext uri="{FF2B5EF4-FFF2-40B4-BE49-F238E27FC236}">
                  <a16:creationId xmlns:a16="http://schemas.microsoft.com/office/drawing/2014/main" id="{7C5AAC5F-C41D-0E79-82E1-CDF52DB250B9}"/>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latin typeface="+mj-lt"/>
                  <a:ea typeface="+mj-ea"/>
                  <a:cs typeface="+mj-cs"/>
                </a:rPr>
                <a:t>✓</a:t>
              </a:r>
            </a:p>
          </p:txBody>
        </p:sp>
      </p:grpSp>
      <p:sp>
        <p:nvSpPr>
          <p:cNvPr id="5" name="Rectangle: Top Corners Rounded 4">
            <a:extLst>
              <a:ext uri="{FF2B5EF4-FFF2-40B4-BE49-F238E27FC236}">
                <a16:creationId xmlns:a16="http://schemas.microsoft.com/office/drawing/2014/main" id="{62139E9E-4C39-02D1-8F18-22D91C51CF69}"/>
              </a:ext>
              <a:ext uri="{C183D7F6-B498-43B3-948B-1728B52AA6E4}">
                <adec:decorative xmlns:adec="http://schemas.microsoft.com/office/drawing/2017/decorative" val="1"/>
              </a:ext>
            </a:extLst>
          </p:cNvPr>
          <p:cNvSpPr/>
          <p:nvPr/>
        </p:nvSpPr>
        <p:spPr bwMode="auto">
          <a:xfrm rot="-5400000">
            <a:off x="11234188" y="85173"/>
            <a:ext cx="616418" cy="129921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1F245B3-C7F3-9751-A87C-1701020B3E30}"/>
              </a:ext>
            </a:extLst>
          </p:cNvPr>
          <p:cNvSpPr>
            <a:spLocks noGrp="1"/>
          </p:cNvSpPr>
          <p:nvPr>
            <p:ph type="title"/>
          </p:nvPr>
        </p:nvSpPr>
        <p:spPr>
          <a:xfrm>
            <a:off x="588263" y="485481"/>
            <a:ext cx="11018520" cy="498598"/>
          </a:xfrm>
        </p:spPr>
        <p:txBody>
          <a:bodyPr/>
          <a:lstStyle/>
          <a:p>
            <a:r>
              <a:rPr lang="en-US" noProof="0">
                <a:ea typeface="+mj-ea"/>
                <a:cs typeface="+mj-cs"/>
              </a:rPr>
              <a:t>Configuration checklist</a:t>
            </a:r>
          </a:p>
        </p:txBody>
      </p:sp>
      <p:pic>
        <p:nvPicPr>
          <p:cNvPr id="60" name="Picture 59" descr="M365 Copilot logo">
            <a:extLst>
              <a:ext uri="{FF2B5EF4-FFF2-40B4-BE49-F238E27FC236}">
                <a16:creationId xmlns:a16="http://schemas.microsoft.com/office/drawing/2014/main" id="{33CDC4AF-0B11-CFD1-9419-C72CBE5C445E}"/>
              </a:ext>
            </a:extLst>
          </p:cNvPr>
          <p:cNvPicPr>
            <a:picLocks noChangeAspect="1"/>
          </p:cNvPicPr>
          <p:nvPr/>
        </p:nvPicPr>
        <p:blipFill>
          <a:blip r:embed="rId3"/>
          <a:stretch>
            <a:fillRect/>
          </a:stretch>
        </p:blipFill>
        <p:spPr>
          <a:xfrm>
            <a:off x="11052851" y="485481"/>
            <a:ext cx="498598" cy="498598"/>
          </a:xfrm>
          <a:prstGeom prst="rect">
            <a:avLst/>
          </a:prstGeom>
        </p:spPr>
      </p:pic>
      <p:sp>
        <p:nvSpPr>
          <p:cNvPr id="11" name="TextBox 10">
            <a:extLst>
              <a:ext uri="{FF2B5EF4-FFF2-40B4-BE49-F238E27FC236}">
                <a16:creationId xmlns:a16="http://schemas.microsoft.com/office/drawing/2014/main" id="{6868B08D-4054-528B-CD65-7F42E381BEA6}"/>
              </a:ext>
            </a:extLst>
          </p:cNvPr>
          <p:cNvSpPr txBox="1"/>
          <p:nvPr/>
        </p:nvSpPr>
        <p:spPr>
          <a:xfrm>
            <a:off x="1291213" y="1353689"/>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Pin Microsoft 365 Copilot Chat</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Make sure every user enjoys seamless and direct access to Microsoft 365 Copilot Chat by pinning Copilot Chat.</a:t>
            </a:r>
          </a:p>
        </p:txBody>
      </p:sp>
      <p:sp>
        <p:nvSpPr>
          <p:cNvPr id="308" name="TextBox 307">
            <a:extLst>
              <a:ext uri="{FF2B5EF4-FFF2-40B4-BE49-F238E27FC236}">
                <a16:creationId xmlns:a16="http://schemas.microsoft.com/office/drawing/2014/main" id="{9135C524-7589-D2EB-4AF0-7A2B14814E83}"/>
              </a:ext>
            </a:extLst>
          </p:cNvPr>
          <p:cNvSpPr txBox="1"/>
          <p:nvPr/>
        </p:nvSpPr>
        <p:spPr>
          <a:xfrm>
            <a:off x="1291213" y="2159041"/>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Manage web search in Copilot Chat</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Manage if Copilot Chat should base its responses on the latest web search results or leverage its existing knowledge.</a:t>
            </a:r>
          </a:p>
        </p:txBody>
      </p:sp>
      <p:sp>
        <p:nvSpPr>
          <p:cNvPr id="309" name="TextBox 308">
            <a:extLst>
              <a:ext uri="{FF2B5EF4-FFF2-40B4-BE49-F238E27FC236}">
                <a16:creationId xmlns:a16="http://schemas.microsoft.com/office/drawing/2014/main" id="{9664F0E7-9B4F-581F-144F-F1688999DF0B}"/>
              </a:ext>
            </a:extLst>
          </p:cNvPr>
          <p:cNvSpPr txBox="1"/>
          <p:nvPr/>
        </p:nvSpPr>
        <p:spPr>
          <a:xfrm>
            <a:off x="1291213" y="2964393"/>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Network requirements</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Make sure all necessary network endpoints are allowed in your organization to guarantee seamless access to Copilot Chat.</a:t>
            </a:r>
          </a:p>
        </p:txBody>
      </p:sp>
      <p:sp>
        <p:nvSpPr>
          <p:cNvPr id="310" name="TextBox 309">
            <a:extLst>
              <a:ext uri="{FF2B5EF4-FFF2-40B4-BE49-F238E27FC236}">
                <a16:creationId xmlns:a16="http://schemas.microsoft.com/office/drawing/2014/main" id="{7F7DB2F3-40A6-CDC4-69DD-5D6CE4CB59D2}"/>
              </a:ext>
            </a:extLst>
          </p:cNvPr>
          <p:cNvSpPr txBox="1"/>
          <p:nvPr/>
        </p:nvSpPr>
        <p:spPr>
          <a:xfrm>
            <a:off x="1291213" y="3769745"/>
            <a:ext cx="4617720" cy="777136"/>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Copilot Chat usage reporting</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Implement a process to regularly review the usage of Copilot Chat, gaining valuable insights into how users are interacting with</a:t>
            </a:r>
            <a:br>
              <a:rPr kumimoji="0" lang="en-US" sz="1200" b="0" i="0" u="none" strike="noStrike" kern="1200" cap="none" spc="0" normalizeH="0" baseline="0" noProof="0">
                <a:ln>
                  <a:noFill/>
                </a:ln>
                <a:solidFill>
                  <a:schemeClr val="bg1"/>
                </a:solidFill>
                <a:effectLst/>
                <a:uLnTx/>
                <a:uFillTx/>
              </a:rPr>
            </a:br>
            <a:r>
              <a:rPr kumimoji="0" lang="en-US" sz="1200" b="0" i="0" u="none" strike="noStrike" kern="1200" cap="none" spc="0" normalizeH="0" baseline="0" noProof="0">
                <a:ln>
                  <a:noFill/>
                </a:ln>
                <a:solidFill>
                  <a:schemeClr val="bg1"/>
                </a:solidFill>
                <a:effectLst/>
                <a:uLnTx/>
                <a:uFillTx/>
              </a:rPr>
              <a:t>the product.</a:t>
            </a:r>
          </a:p>
        </p:txBody>
      </p:sp>
      <p:sp>
        <p:nvSpPr>
          <p:cNvPr id="311" name="TextBox 310">
            <a:extLst>
              <a:ext uri="{FF2B5EF4-FFF2-40B4-BE49-F238E27FC236}">
                <a16:creationId xmlns:a16="http://schemas.microsoft.com/office/drawing/2014/main" id="{BA26AA67-2369-E163-319B-BF43F1F628BA}"/>
              </a:ext>
            </a:extLst>
          </p:cNvPr>
          <p:cNvSpPr txBox="1"/>
          <p:nvPr/>
        </p:nvSpPr>
        <p:spPr>
          <a:xfrm>
            <a:off x="1291213" y="4759763"/>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Manage Copilot Chat in Edge</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Admins can control if and how use can access and use Copilot Chat in Microsoft Edge.</a:t>
            </a:r>
          </a:p>
        </p:txBody>
      </p:sp>
      <p:sp>
        <p:nvSpPr>
          <p:cNvPr id="312" name="TextBox 311">
            <a:extLst>
              <a:ext uri="{FF2B5EF4-FFF2-40B4-BE49-F238E27FC236}">
                <a16:creationId xmlns:a16="http://schemas.microsoft.com/office/drawing/2014/main" id="{FCCDCF3F-2E8C-E093-8F44-AB6DC61C113D}"/>
              </a:ext>
            </a:extLst>
          </p:cNvPr>
          <p:cNvSpPr txBox="1"/>
          <p:nvPr/>
        </p:nvSpPr>
        <p:spPr>
          <a:xfrm>
            <a:off x="1291213" y="5565118"/>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Manage Copilot Chat on mobile devices</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Admins can maintain the same security, privacy and compliance standards for their mobile users for Copilot Chat.</a:t>
            </a:r>
          </a:p>
        </p:txBody>
      </p:sp>
      <p:sp>
        <p:nvSpPr>
          <p:cNvPr id="313" name="TextBox 312">
            <a:extLst>
              <a:ext uri="{FF2B5EF4-FFF2-40B4-BE49-F238E27FC236}">
                <a16:creationId xmlns:a16="http://schemas.microsoft.com/office/drawing/2014/main" id="{184C244C-E1E2-9763-E587-010FA21F49F5}"/>
              </a:ext>
            </a:extLst>
          </p:cNvPr>
          <p:cNvSpPr txBox="1"/>
          <p:nvPr/>
        </p:nvSpPr>
        <p:spPr>
          <a:xfrm>
            <a:off x="6777613" y="1353689"/>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Manage Copilot Chat in 365 apps, M365 Copilot app and Web</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Admins can control through the Integrated Apps portal if Copilot Chat is available in the Microsoft 365 apps.</a:t>
            </a:r>
          </a:p>
        </p:txBody>
      </p:sp>
      <p:sp>
        <p:nvSpPr>
          <p:cNvPr id="341" name="TextBox 340">
            <a:extLst>
              <a:ext uri="{FF2B5EF4-FFF2-40B4-BE49-F238E27FC236}">
                <a16:creationId xmlns:a16="http://schemas.microsoft.com/office/drawing/2014/main" id="{18653D20-CFA4-B787-D0F9-A52B31758451}"/>
              </a:ext>
            </a:extLst>
          </p:cNvPr>
          <p:cNvSpPr txBox="1"/>
          <p:nvPr/>
        </p:nvSpPr>
        <p:spPr>
          <a:xfrm>
            <a:off x="6777613" y="2184819"/>
            <a:ext cx="4617720" cy="592470"/>
          </a:xfrm>
          <a:prstGeom prst="rect">
            <a:avLst/>
          </a:prstGeom>
          <a:noFill/>
        </p:spPr>
        <p:txBody>
          <a:bodyPr wrap="square" lIns="0" tIns="0" rIns="0" bIns="0" rtlCol="0">
            <a:spAutoFit/>
          </a:bodyPr>
          <a:lstStyle/>
          <a:p>
            <a:pPr>
              <a:spcBef>
                <a:spcPts val="300"/>
              </a:spcBef>
              <a:defRPr/>
            </a:pPr>
            <a:r>
              <a:rPr lang="en-US" sz="1200">
                <a:ln w="3175">
                  <a:noFill/>
                </a:ln>
                <a:solidFill>
                  <a:schemeClr val="accent1"/>
                </a:solidFill>
                <a:latin typeface="+mj-lt"/>
              </a:rPr>
              <a:t>Manage Copilot Chat in Teams</a:t>
            </a:r>
          </a:p>
          <a:p>
            <a:pPr marL="0" marR="0" lvl="0" indent="0" algn="l" defTabSz="914367" rtl="0" eaLnBrk="1" fontAlgn="auto" latinLnBrk="0" hangingPunct="1">
              <a:lnSpc>
                <a:spcPct val="100000"/>
              </a:lnSpc>
              <a:spcBef>
                <a:spcPts val="300"/>
              </a:spcBef>
              <a:buClrTx/>
              <a:buSzTx/>
              <a:buFontTx/>
              <a:buNone/>
              <a:tabLst/>
              <a:defRPr/>
            </a:pPr>
            <a:r>
              <a:rPr kumimoji="0" lang="en-US" sz="1200" b="0" i="0" u="none" strike="noStrike" kern="1200" cap="none" spc="0" normalizeH="0" baseline="0" noProof="0">
                <a:ln>
                  <a:noFill/>
                </a:ln>
                <a:solidFill>
                  <a:schemeClr val="bg1"/>
                </a:solidFill>
                <a:effectLst/>
                <a:uLnTx/>
                <a:uFillTx/>
              </a:rPr>
              <a:t>Admins can leverage the app centric management and the app setup policy to control Copilot Chat in Teams.</a:t>
            </a:r>
          </a:p>
        </p:txBody>
      </p:sp>
      <p:sp>
        <p:nvSpPr>
          <p:cNvPr id="314" name="TextBox 313">
            <a:extLst>
              <a:ext uri="{FF2B5EF4-FFF2-40B4-BE49-F238E27FC236}">
                <a16:creationId xmlns:a16="http://schemas.microsoft.com/office/drawing/2014/main" id="{ACE65A16-F4EB-8282-4598-2BCB305820FA}"/>
              </a:ext>
            </a:extLst>
          </p:cNvPr>
          <p:cNvSpPr txBox="1"/>
          <p:nvPr/>
        </p:nvSpPr>
        <p:spPr>
          <a:xfrm>
            <a:off x="6777613" y="3015949"/>
            <a:ext cx="4617720" cy="2103140"/>
          </a:xfrm>
          <a:prstGeom prst="rect">
            <a:avLst/>
          </a:prstGeom>
          <a:noFill/>
        </p:spPr>
        <p:txBody>
          <a:bodyPr wrap="square" lIns="0" tIns="0" rIns="0" bIns="0" rtlCol="0">
            <a:spAutoFit/>
          </a:bodyPr>
          <a:lstStyle/>
          <a:p>
            <a:pPr>
              <a:defRPr/>
            </a:pPr>
            <a:r>
              <a:rPr lang="en-US" sz="1200">
                <a:ln w="3175">
                  <a:noFill/>
                </a:ln>
                <a:solidFill>
                  <a:schemeClr val="accent1"/>
                </a:solidFill>
                <a:latin typeface="+mj-lt"/>
              </a:rPr>
              <a:t>Validate Proxy configuration</a:t>
            </a:r>
          </a:p>
          <a:p>
            <a:pPr marL="0" marR="0" lvl="0" indent="0" algn="l" defTabSz="914367"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rPr>
              <a:t>Admins should verify the local proxy configuration to ensure users can seamlessly access the necessary endpoint for Copilot Chat:</a:t>
            </a:r>
          </a:p>
          <a:p>
            <a:pPr marL="219075" marR="0" lvl="0" indent="-149225" algn="l" defTabSz="914367" rtl="0" eaLnBrk="1" fontAlgn="auto" latinLnBrk="0" hangingPunct="1">
              <a:lnSpc>
                <a:spcPct val="100000"/>
              </a:lnSpc>
              <a:spcBef>
                <a:spcPts val="300"/>
              </a:spcBef>
              <a:spcAft>
                <a:spcPts val="0"/>
              </a:spcAft>
              <a:buClr>
                <a:schemeClr val="bg1"/>
              </a:buClr>
              <a:buSzTx/>
              <a:buFont typeface="Arial" panose="020B0604020202020204" pitchFamily="34" charset="0"/>
              <a:buChar char="•"/>
              <a:tabLst>
                <a:tab pos="76200" algn="l"/>
              </a:tabLst>
              <a:defRPr/>
            </a:pPr>
            <a:r>
              <a:rPr kumimoji="0" lang="en-US" sz="1100" b="0" i="0" u="none" strike="noStrike" kern="1200" cap="none" spc="0" normalizeH="0" baseline="0" noProof="0">
                <a:ln>
                  <a:noFill/>
                </a:ln>
                <a:solidFill>
                  <a:schemeClr val="bg1"/>
                </a:solidFill>
                <a:effectLst/>
                <a:uLnTx/>
                <a:uFillTx/>
              </a:rPr>
              <a:t>M365copilot.com</a:t>
            </a:r>
          </a:p>
          <a:p>
            <a:pPr marL="219075" marR="0" lvl="0" indent="-149225" algn="l" defTabSz="914367" rtl="0" eaLnBrk="1" fontAlgn="auto" latinLnBrk="0" hangingPunct="1">
              <a:lnSpc>
                <a:spcPct val="100000"/>
              </a:lnSpc>
              <a:spcBef>
                <a:spcPts val="300"/>
              </a:spcBef>
              <a:spcAft>
                <a:spcPts val="0"/>
              </a:spcAft>
              <a:buClr>
                <a:schemeClr val="bg1"/>
              </a:buClr>
              <a:buSzTx/>
              <a:buFont typeface="Arial" panose="020B0604020202020204" pitchFamily="34" charset="0"/>
              <a:buChar char="•"/>
              <a:tabLst>
                <a:tab pos="76200" algn="l"/>
              </a:tabLst>
              <a:defRPr/>
            </a:pPr>
            <a:r>
              <a:rPr kumimoji="0" lang="en-US" sz="1100" b="0" i="0" u="none" strike="noStrike" kern="1200" cap="none" spc="0" normalizeH="0" baseline="0" noProof="0" err="1">
                <a:ln>
                  <a:noFill/>
                </a:ln>
                <a:solidFill>
                  <a:schemeClr val="bg1"/>
                </a:solidFill>
                <a:effectLst/>
                <a:uLnTx/>
                <a:uFillTx/>
              </a:rPr>
              <a:t>Copilot.cloud.microsoft</a:t>
            </a:r>
            <a:endParaRPr kumimoji="0" lang="en-US" sz="1100" b="0" i="0" u="none" strike="noStrike" kern="1200" cap="none" spc="0" normalizeH="0" baseline="0" noProof="0">
              <a:ln>
                <a:noFill/>
              </a:ln>
              <a:solidFill>
                <a:schemeClr val="bg1"/>
              </a:solidFill>
              <a:effectLst/>
              <a:uLnTx/>
              <a:uFillTx/>
            </a:endParaRPr>
          </a:p>
          <a:p>
            <a:pPr marL="219075" marR="0" lvl="0" indent="-149225" algn="l" defTabSz="914367" rtl="0" eaLnBrk="1" fontAlgn="auto" latinLnBrk="0" hangingPunct="1">
              <a:lnSpc>
                <a:spcPct val="100000"/>
              </a:lnSpc>
              <a:spcBef>
                <a:spcPts val="300"/>
              </a:spcBef>
              <a:spcAft>
                <a:spcPts val="0"/>
              </a:spcAft>
              <a:buClr>
                <a:schemeClr val="bg1"/>
              </a:buClr>
              <a:buSzTx/>
              <a:buFont typeface="Arial" panose="020B0604020202020204" pitchFamily="34" charset="0"/>
              <a:buChar char="•"/>
              <a:tabLst>
                <a:tab pos="76200" algn="l"/>
              </a:tabLst>
              <a:defRPr/>
            </a:pPr>
            <a:r>
              <a:rPr kumimoji="0" lang="en-US" sz="1100" b="0" i="0" u="none" strike="noStrike" kern="1200" cap="none" spc="0" normalizeH="0" baseline="0" noProof="0">
                <a:ln>
                  <a:noFill/>
                </a:ln>
                <a:solidFill>
                  <a:schemeClr val="bg1"/>
                </a:solidFill>
                <a:effectLst/>
                <a:uLnTx/>
                <a:uFillTx/>
              </a:rPr>
              <a:t>microsoft365.com</a:t>
            </a:r>
          </a:p>
          <a:p>
            <a:pPr marL="219075" marR="0" lvl="0" indent="-149225" algn="l" defTabSz="914367" rtl="0" eaLnBrk="1" fontAlgn="auto" latinLnBrk="0" hangingPunct="1">
              <a:lnSpc>
                <a:spcPct val="100000"/>
              </a:lnSpc>
              <a:spcBef>
                <a:spcPts val="300"/>
              </a:spcBef>
              <a:spcAft>
                <a:spcPts val="0"/>
              </a:spcAft>
              <a:buClr>
                <a:schemeClr val="bg1"/>
              </a:buClr>
              <a:buSzTx/>
              <a:buFont typeface="Arial" panose="020B0604020202020204" pitchFamily="34" charset="0"/>
              <a:buChar char="•"/>
              <a:tabLst>
                <a:tab pos="76200" algn="l"/>
              </a:tabLst>
              <a:defRPr/>
            </a:pPr>
            <a:r>
              <a:rPr kumimoji="0" lang="en-US" sz="1100" b="0" i="0" u="none" strike="noStrike" kern="1200" cap="none" spc="0" normalizeH="0" baseline="0" noProof="0">
                <a:ln>
                  <a:noFill/>
                </a:ln>
                <a:solidFill>
                  <a:schemeClr val="bg1"/>
                </a:solidFill>
                <a:effectLst/>
                <a:uLnTx/>
                <a:uFillTx/>
              </a:rPr>
              <a:t>office.com</a:t>
            </a:r>
          </a:p>
          <a:p>
            <a:pPr marL="219075" marR="0" lvl="0" indent="-149225" algn="l" defTabSz="914367" rtl="0" eaLnBrk="1" fontAlgn="auto" latinLnBrk="0" hangingPunct="1">
              <a:lnSpc>
                <a:spcPct val="100000"/>
              </a:lnSpc>
              <a:spcBef>
                <a:spcPts val="300"/>
              </a:spcBef>
              <a:spcAft>
                <a:spcPts val="0"/>
              </a:spcAft>
              <a:buClr>
                <a:schemeClr val="bg1"/>
              </a:buClr>
              <a:buSzTx/>
              <a:buFont typeface="Arial" panose="020B0604020202020204" pitchFamily="34" charset="0"/>
              <a:buChar char="•"/>
              <a:tabLst>
                <a:tab pos="76200" algn="l"/>
              </a:tabLst>
              <a:defRPr/>
            </a:pPr>
            <a:r>
              <a:rPr kumimoji="0" lang="en-US" sz="1100" b="0" i="0" u="none" strike="noStrike" kern="1200" cap="none" spc="0" normalizeH="0" baseline="0" noProof="0">
                <a:ln>
                  <a:noFill/>
                </a:ln>
                <a:solidFill>
                  <a:schemeClr val="bg1"/>
                </a:solidFill>
                <a:effectLst/>
                <a:uLnTx/>
                <a:uFillTx/>
              </a:rPr>
              <a:t>m365.cloud.microsoft </a:t>
            </a:r>
          </a:p>
          <a:p>
            <a:pPr marL="0" marR="0" lvl="0" indent="0" algn="l" defTabSz="914367" rtl="0" eaLnBrk="1" fontAlgn="auto" latinLnBrk="0" hangingPunct="1">
              <a:lnSpc>
                <a:spcPct val="100000"/>
              </a:lnSpc>
              <a:spcBef>
                <a:spcPts val="800"/>
              </a:spcBef>
              <a:spcAft>
                <a:spcPts val="0"/>
              </a:spcAft>
              <a:buClrTx/>
              <a:buSzTx/>
              <a:buFontTx/>
              <a:buNone/>
              <a:tabLst/>
              <a:defRPr/>
            </a:pPr>
            <a:r>
              <a:rPr kumimoji="0" lang="en-US" sz="1200" i="0" u="none" strike="noStrike" kern="1200" cap="none" spc="0" normalizeH="0" baseline="0" noProof="0">
                <a:ln>
                  <a:noFill/>
                </a:ln>
                <a:solidFill>
                  <a:srgbClr val="F4364C"/>
                </a:solidFill>
                <a:effectLst/>
                <a:uLnTx/>
                <a:uFillTx/>
                <a:latin typeface="+mj-lt"/>
              </a:rPr>
              <a:t>Note: </a:t>
            </a:r>
            <a:r>
              <a:rPr kumimoji="0" lang="en-US" sz="1200" b="0" i="0" u="none" strike="noStrike" kern="1200" cap="none" spc="0" normalizeH="0" baseline="0" noProof="0">
                <a:ln>
                  <a:noFill/>
                </a:ln>
                <a:solidFill>
                  <a:schemeClr val="bg1"/>
                </a:solidFill>
                <a:effectLst/>
                <a:uLnTx/>
                <a:uFillTx/>
              </a:rPr>
              <a:t>Additional endpoints are required and mentioned here: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hlinkClick r:id="rId4">
                  <a:extLst>
                    <a:ext uri="{A12FA001-AC4F-418D-AE19-62706E023703}">
                      <ahyp:hlinkClr xmlns:ahyp="http://schemas.microsoft.com/office/drawing/2018/hyperlinkcolor" val="tx"/>
                    </a:ext>
                  </a:extLst>
                </a:hlinkClick>
              </a:rPr>
              <a:t>Network requirements</a:t>
            </a:r>
            <a:endParaRPr kumimoji="0" lang="en-US" sz="1200" b="0" i="0" u="none" strike="noStrike" kern="1200" cap="none" spc="0" normalizeH="0" baseline="0" noProof="0">
              <a:ln>
                <a:noFill/>
              </a:ln>
              <a:solidFill>
                <a:schemeClr val="accent1"/>
              </a:solidFill>
              <a:effectLst/>
              <a:uLnTx/>
              <a:uFillTx/>
            </a:endParaRPr>
          </a:p>
        </p:txBody>
      </p:sp>
    </p:spTree>
    <p:extLst>
      <p:ext uri="{BB962C8B-B14F-4D97-AF65-F5344CB8AC3E}">
        <p14:creationId xmlns:p14="http://schemas.microsoft.com/office/powerpoint/2010/main" val="22342522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03D17-BABB-558D-2BF5-447AD44F2BAB}"/>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389AFC91-4313-9D64-B82B-8BAD9BB654FE}"/>
              </a:ext>
              <a:ext uri="{C183D7F6-B498-43B3-948B-1728B52AA6E4}">
                <adec:decorative xmlns:adec="http://schemas.microsoft.com/office/drawing/2017/decorative" val="1"/>
              </a:ext>
            </a:extLst>
          </p:cNvPr>
          <p:cNvSpPr/>
          <p:nvPr/>
        </p:nvSpPr>
        <p:spPr bwMode="auto">
          <a:xfrm>
            <a:off x="4528457" y="0"/>
            <a:ext cx="7663543"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C49E9EF4-2FC5-F442-AE8C-D79ACE87F2DB}"/>
              </a:ext>
              <a:ext uri="{C183D7F6-B498-43B3-948B-1728B52AA6E4}">
                <adec:decorative xmlns:adec="http://schemas.microsoft.com/office/drawing/2017/decorative" val="1"/>
              </a:ext>
            </a:extLst>
          </p:cNvPr>
          <p:cNvSpPr/>
          <p:nvPr/>
        </p:nvSpPr>
        <p:spPr bwMode="auto">
          <a:xfrm>
            <a:off x="571499" y="3295492"/>
            <a:ext cx="3690940" cy="2118417"/>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grpSp>
        <p:nvGrpSpPr>
          <p:cNvPr id="30" name="Group 29">
            <a:extLst>
              <a:ext uri="{FF2B5EF4-FFF2-40B4-BE49-F238E27FC236}">
                <a16:creationId xmlns:a16="http://schemas.microsoft.com/office/drawing/2014/main" id="{45F42E1A-BC0A-AEEB-AF9C-7EB373DAFFA5}"/>
              </a:ext>
              <a:ext uri="{C183D7F6-B498-43B3-948B-1728B52AA6E4}">
                <adec:decorative xmlns:adec="http://schemas.microsoft.com/office/drawing/2017/decorative" val="1"/>
              </a:ext>
            </a:extLst>
          </p:cNvPr>
          <p:cNvGrpSpPr/>
          <p:nvPr/>
        </p:nvGrpSpPr>
        <p:grpSpPr>
          <a:xfrm>
            <a:off x="571499" y="2326782"/>
            <a:ext cx="775194" cy="780828"/>
            <a:chOff x="798625" y="3359150"/>
            <a:chExt cx="524358" cy="528170"/>
          </a:xfrm>
        </p:grpSpPr>
        <p:sp>
          <p:nvSpPr>
            <p:cNvPr id="32" name="Oval 31">
              <a:extLst>
                <a:ext uri="{FF2B5EF4-FFF2-40B4-BE49-F238E27FC236}">
                  <a16:creationId xmlns:a16="http://schemas.microsoft.com/office/drawing/2014/main" id="{12DFF39F-DC47-5FD3-C653-036B49450010}"/>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3" name="Oval 32">
              <a:extLst>
                <a:ext uri="{FF2B5EF4-FFF2-40B4-BE49-F238E27FC236}">
                  <a16:creationId xmlns:a16="http://schemas.microsoft.com/office/drawing/2014/main" id="{6ABEB85E-5836-136F-B150-5D42658D960B}"/>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8" name="Graphic 7">
            <a:extLst>
              <a:ext uri="{FF2B5EF4-FFF2-40B4-BE49-F238E27FC236}">
                <a16:creationId xmlns:a16="http://schemas.microsoft.com/office/drawing/2014/main" id="{EF816236-EED4-9D6B-666D-694DF029B8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262" y="2515364"/>
            <a:ext cx="403668" cy="403667"/>
          </a:xfrm>
          <a:prstGeom prst="rect">
            <a:avLst/>
          </a:prstGeom>
          <a:effectLst>
            <a:outerShdw blurRad="889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D9CF24C1-F21A-D15A-A872-86C7AA6E9223}"/>
              </a:ext>
              <a:ext uri="{C183D7F6-B498-43B3-948B-1728B52AA6E4}">
                <adec:decorative xmlns:adec="http://schemas.microsoft.com/office/drawing/2017/decorative" val="1"/>
              </a:ext>
            </a:extLst>
          </p:cNvPr>
          <p:cNvSpPr>
            <a:spLocks/>
          </p:cNvSpPr>
          <p:nvPr/>
        </p:nvSpPr>
        <p:spPr bwMode="auto">
          <a:xfrm>
            <a:off x="4883483" y="2179970"/>
            <a:ext cx="6737017" cy="2870570"/>
          </a:xfrm>
          <a:prstGeom prst="roundRect">
            <a:avLst>
              <a:gd name="adj" fmla="val 4493"/>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18" name="Rectangle: Rounded Corners 17">
            <a:extLst>
              <a:ext uri="{FF2B5EF4-FFF2-40B4-BE49-F238E27FC236}">
                <a16:creationId xmlns:a16="http://schemas.microsoft.com/office/drawing/2014/main" id="{4C815542-B744-502E-9E52-0AD7EC606191}"/>
              </a:ext>
              <a:ext uri="{C183D7F6-B498-43B3-948B-1728B52AA6E4}">
                <adec:decorative xmlns:adec="http://schemas.microsoft.com/office/drawing/2017/decorative" val="1"/>
              </a:ext>
            </a:extLst>
          </p:cNvPr>
          <p:cNvSpPr>
            <a:spLocks/>
          </p:cNvSpPr>
          <p:nvPr/>
        </p:nvSpPr>
        <p:spPr bwMode="auto">
          <a:xfrm>
            <a:off x="643033" y="3367148"/>
            <a:ext cx="3547872" cy="1975104"/>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4" name="Rectangle: Rounded Corners 3">
            <a:extLst>
              <a:ext uri="{FF2B5EF4-FFF2-40B4-BE49-F238E27FC236}">
                <a16:creationId xmlns:a16="http://schemas.microsoft.com/office/drawing/2014/main" id="{E6AA8B84-F652-C878-92B7-EF14052DBFCD}"/>
              </a:ext>
              <a:ext uri="{C183D7F6-B498-43B3-948B-1728B52AA6E4}">
                <adec:decorative xmlns:adec="http://schemas.microsoft.com/office/drawing/2017/decorative" val="1"/>
              </a:ext>
            </a:extLst>
          </p:cNvPr>
          <p:cNvSpPr/>
          <p:nvPr/>
        </p:nvSpPr>
        <p:spPr bwMode="auto">
          <a:xfrm rot="21600000">
            <a:off x="571499" y="5692775"/>
            <a:ext cx="3690940"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5" name="Rectangle: Rounded Corners 4">
            <a:extLst>
              <a:ext uri="{FF2B5EF4-FFF2-40B4-BE49-F238E27FC236}">
                <a16:creationId xmlns:a16="http://schemas.microsoft.com/office/drawing/2014/main" id="{7BB7DF6E-579E-CB9D-708F-198B94470DE9}"/>
              </a:ext>
              <a:ext uri="{C183D7F6-B498-43B3-948B-1728B52AA6E4}">
                <adec:decorative xmlns:adec="http://schemas.microsoft.com/office/drawing/2017/decorative" val="1"/>
              </a:ext>
            </a:extLst>
          </p:cNvPr>
          <p:cNvSpPr/>
          <p:nvPr/>
        </p:nvSpPr>
        <p:spPr bwMode="auto">
          <a:xfrm rot="21600000">
            <a:off x="643033" y="5756275"/>
            <a:ext cx="3547872"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2" name="Title 1">
            <a:extLst>
              <a:ext uri="{FF2B5EF4-FFF2-40B4-BE49-F238E27FC236}">
                <a16:creationId xmlns:a16="http://schemas.microsoft.com/office/drawing/2014/main" id="{E773B0C0-12B1-ED96-7EC1-6BFCAA00E1B3}"/>
              </a:ext>
            </a:extLst>
          </p:cNvPr>
          <p:cNvSpPr>
            <a:spLocks noGrp="1"/>
          </p:cNvSpPr>
          <p:nvPr>
            <p:ph type="title"/>
          </p:nvPr>
        </p:nvSpPr>
        <p:spPr>
          <a:xfrm>
            <a:off x="588963" y="485775"/>
            <a:ext cx="3246437" cy="498475"/>
          </a:xfrm>
        </p:spPr>
        <p:txBody>
          <a:bodyPr>
            <a:noAutofit/>
          </a:bodyPr>
          <a:lstStyle/>
          <a:p>
            <a:r>
              <a:rPr lang="en-US" sz="3200" noProof="0">
                <a:ea typeface="+mj-ea"/>
                <a:cs typeface="+mj-cs"/>
              </a:rPr>
              <a:t>Managing </a:t>
            </a:r>
            <a:br>
              <a:rPr lang="en-US" sz="3200" noProof="0">
                <a:ea typeface="+mj-ea"/>
                <a:cs typeface="+mj-cs"/>
              </a:rPr>
            </a:br>
            <a:r>
              <a:rPr lang="en-US" sz="3200" noProof="0">
                <a:ea typeface="+mj-ea"/>
                <a:cs typeface="+mj-cs"/>
              </a:rPr>
              <a:t>Microsoft 365 Copilot Chat</a:t>
            </a:r>
          </a:p>
        </p:txBody>
      </p:sp>
      <p:sp>
        <p:nvSpPr>
          <p:cNvPr id="19" name="TextBox 18">
            <a:extLst>
              <a:ext uri="{FF2B5EF4-FFF2-40B4-BE49-F238E27FC236}">
                <a16:creationId xmlns:a16="http://schemas.microsoft.com/office/drawing/2014/main" id="{72C09168-CF08-400F-7562-BBDD1F7FB2E9}"/>
              </a:ext>
            </a:extLst>
          </p:cNvPr>
          <p:cNvSpPr txBox="1"/>
          <p:nvPr/>
        </p:nvSpPr>
        <p:spPr>
          <a:xfrm>
            <a:off x="779510" y="3587592"/>
            <a:ext cx="3297190" cy="984885"/>
          </a:xfrm>
          <a:prstGeom prst="rect">
            <a:avLst/>
          </a:prstGeom>
          <a:noFill/>
        </p:spPr>
        <p:txBody>
          <a:bodyPr wrap="square" lIns="0" tIns="0" rIns="0" bIns="0" rtlCol="0">
            <a:spAutoFit/>
          </a:bodyPr>
          <a:lstStyle/>
          <a:p>
            <a:pPr>
              <a:spcAft>
                <a:spcPts val="1200"/>
              </a:spcAft>
              <a:buClr>
                <a:schemeClr val="bg1"/>
              </a:buClr>
              <a:buSzPct val="100000"/>
            </a:pPr>
            <a:r>
              <a:rPr lang="en-US" sz="1600">
                <a:solidFill>
                  <a:schemeClr val="bg1"/>
                </a:solidFill>
              </a:rPr>
              <a:t>Administrators have multiple options to manage the Microsoft 365 Copilot Chat experience for their users.</a:t>
            </a:r>
          </a:p>
        </p:txBody>
      </p:sp>
      <p:sp>
        <p:nvSpPr>
          <p:cNvPr id="6" name="TextBox 5">
            <a:extLst>
              <a:ext uri="{FF2B5EF4-FFF2-40B4-BE49-F238E27FC236}">
                <a16:creationId xmlns:a16="http://schemas.microsoft.com/office/drawing/2014/main" id="{434BDE6E-9DB5-5F75-9BF2-3740E1015842}"/>
              </a:ext>
            </a:extLst>
          </p:cNvPr>
          <p:cNvSpPr txBox="1"/>
          <p:nvPr/>
        </p:nvSpPr>
        <p:spPr>
          <a:xfrm>
            <a:off x="906963" y="5849888"/>
            <a:ext cx="3020012" cy="184666"/>
          </a:xfrm>
          <a:prstGeom prst="rect">
            <a:avLst/>
          </a:prstGeom>
          <a:noFill/>
        </p:spPr>
        <p:txBody>
          <a:bodyPr wrap="square" lIns="0" tIns="0" rIns="0" bIns="0" rtlCol="0" anchor="ctr">
            <a:spAutoFit/>
          </a:bodyPr>
          <a:lstStyle/>
          <a:p>
            <a:pPr algn="ctr">
              <a:defRPr/>
            </a:pPr>
            <a:r>
              <a:rPr lang="en-US" sz="1200">
                <a:solidFill>
                  <a:schemeClr val="accent1"/>
                </a:solidFill>
                <a:hlinkClick r:id="rId5">
                  <a:extLst>
                    <a:ext uri="{A12FA001-AC4F-418D-AE19-62706E023703}">
                      <ahyp:hlinkClr xmlns:ahyp="http://schemas.microsoft.com/office/drawing/2018/hyperlinkcolor" val="tx"/>
                    </a:ext>
                  </a:extLst>
                </a:hlinkClick>
              </a:rPr>
              <a:t>Manage Microsoft 365 Copilot Chat</a:t>
            </a:r>
            <a:endParaRPr lang="en-US" sz="1200">
              <a:solidFill>
                <a:schemeClr val="accent1"/>
              </a:solidFill>
            </a:endParaRPr>
          </a:p>
        </p:txBody>
      </p:sp>
      <p:sp>
        <p:nvSpPr>
          <p:cNvPr id="34" name="Subtitle">
            <a:extLst>
              <a:ext uri="{FF2B5EF4-FFF2-40B4-BE49-F238E27FC236}">
                <a16:creationId xmlns:a16="http://schemas.microsoft.com/office/drawing/2014/main" id="{420485FA-B90E-2AFE-F483-4B0E4BEA7A58}"/>
              </a:ext>
            </a:extLst>
          </p:cNvPr>
          <p:cNvSpPr txBox="1">
            <a:spLocks/>
          </p:cNvSpPr>
          <p:nvPr/>
        </p:nvSpPr>
        <p:spPr>
          <a:xfrm>
            <a:off x="5168900" y="1807460"/>
            <a:ext cx="6166182" cy="754644"/>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2000" b="0">
                <a:solidFill>
                  <a:schemeClr val="tx1"/>
                </a:solidFill>
                <a:latin typeface="+mj-lt"/>
                <a:ea typeface="+mj-ea"/>
                <a:cs typeface="+mj-cs"/>
              </a:rPr>
              <a:t>The following administrative management </a:t>
            </a:r>
            <a:br>
              <a:rPr lang="en-US" sz="2000" b="0">
                <a:solidFill>
                  <a:schemeClr val="tx1"/>
                </a:solidFill>
                <a:latin typeface="+mj-lt"/>
                <a:ea typeface="+mj-ea"/>
                <a:cs typeface="+mj-cs"/>
              </a:rPr>
            </a:br>
            <a:r>
              <a:rPr lang="en-US" sz="2000" b="0">
                <a:solidFill>
                  <a:schemeClr val="tx1"/>
                </a:solidFill>
                <a:latin typeface="+mj-lt"/>
                <a:ea typeface="+mj-ea"/>
                <a:cs typeface="+mj-cs"/>
              </a:rPr>
              <a:t>options are available</a:t>
            </a:r>
          </a:p>
        </p:txBody>
      </p:sp>
      <p:sp>
        <p:nvSpPr>
          <p:cNvPr id="36" name="TextBox 35">
            <a:extLst>
              <a:ext uri="{FF2B5EF4-FFF2-40B4-BE49-F238E27FC236}">
                <a16:creationId xmlns:a16="http://schemas.microsoft.com/office/drawing/2014/main" id="{1038961E-B34F-8CDE-2668-DD4D152B3126}"/>
              </a:ext>
            </a:extLst>
          </p:cNvPr>
          <p:cNvSpPr txBox="1"/>
          <p:nvPr/>
        </p:nvSpPr>
        <p:spPr>
          <a:xfrm>
            <a:off x="5048250" y="2728768"/>
            <a:ext cx="6572250" cy="1846659"/>
          </a:xfrm>
          <a:prstGeom prst="rect">
            <a:avLst/>
          </a:prstGeom>
          <a:noFill/>
        </p:spPr>
        <p:txBody>
          <a:bodyPr wrap="square" lIns="0" tIns="0" rIns="0" bIns="0">
            <a:spAutoFit/>
          </a:bodyPr>
          <a:lstStyle/>
          <a:p>
            <a:pPr marL="244475" indent="-244475">
              <a:spcBef>
                <a:spcPts val="1200"/>
              </a:spcBef>
              <a:buClr>
                <a:schemeClr val="bg1"/>
              </a:buClr>
              <a:buFont typeface="Arial" panose="020B0604020202020204" pitchFamily="34" charset="0"/>
              <a:buChar char="•"/>
              <a:tabLst>
                <a:tab pos="76200" algn="l"/>
              </a:tabLst>
              <a:defRPr/>
            </a:pPr>
            <a:r>
              <a:rPr lang="en-US" sz="1800">
                <a:solidFill>
                  <a:schemeClr val="bg1"/>
                </a:solidFill>
              </a:rPr>
              <a:t>Manage access to Microsoft 365 Copilot Chat</a:t>
            </a:r>
          </a:p>
          <a:p>
            <a:pPr marL="244475" indent="-244475">
              <a:spcBef>
                <a:spcPts val="1200"/>
              </a:spcBef>
              <a:buClr>
                <a:schemeClr val="bg1"/>
              </a:buClr>
              <a:buFont typeface="Arial" panose="020B0604020202020204" pitchFamily="34" charset="0"/>
              <a:buChar char="•"/>
              <a:tabLst>
                <a:tab pos="76200" algn="l"/>
              </a:tabLst>
              <a:defRPr/>
            </a:pPr>
            <a:r>
              <a:rPr lang="en-US" sz="1800">
                <a:solidFill>
                  <a:schemeClr val="bg1"/>
                </a:solidFill>
              </a:rPr>
              <a:t>Manage web search queries in Microsoft 365 Copilot Chat</a:t>
            </a:r>
          </a:p>
          <a:p>
            <a:pPr marL="244475" indent="-244475">
              <a:spcBef>
                <a:spcPts val="1200"/>
              </a:spcBef>
              <a:buClr>
                <a:schemeClr val="bg1"/>
              </a:buClr>
              <a:buFont typeface="Arial" panose="020B0604020202020204" pitchFamily="34" charset="0"/>
              <a:buChar char="•"/>
              <a:tabLst>
                <a:tab pos="76200" algn="l"/>
              </a:tabLst>
              <a:defRPr/>
            </a:pPr>
            <a:r>
              <a:rPr lang="en-US" sz="1800">
                <a:solidFill>
                  <a:schemeClr val="bg1"/>
                </a:solidFill>
              </a:rPr>
              <a:t>Manage Copilot Edge settings and behavior</a:t>
            </a:r>
          </a:p>
          <a:p>
            <a:pPr marL="244475" indent="-244475">
              <a:spcBef>
                <a:spcPts val="1200"/>
              </a:spcBef>
              <a:buClr>
                <a:schemeClr val="bg1"/>
              </a:buClr>
              <a:buFont typeface="Arial" panose="020B0604020202020204" pitchFamily="34" charset="0"/>
              <a:buChar char="•"/>
              <a:tabLst>
                <a:tab pos="76200" algn="l"/>
              </a:tabLst>
              <a:defRPr/>
            </a:pPr>
            <a:r>
              <a:rPr lang="en-US" sz="1800">
                <a:solidFill>
                  <a:schemeClr val="bg1"/>
                </a:solidFill>
              </a:rPr>
              <a:t>Manage Microsoft 365 Copilot Chat in Microsoft 365</a:t>
            </a:r>
            <a:br>
              <a:rPr lang="en-US" sz="1800">
                <a:solidFill>
                  <a:schemeClr val="bg1"/>
                </a:solidFill>
              </a:rPr>
            </a:br>
            <a:r>
              <a:rPr lang="en-US" sz="1800">
                <a:solidFill>
                  <a:schemeClr val="bg1"/>
                </a:solidFill>
              </a:rPr>
              <a:t>mobile apps</a:t>
            </a:r>
          </a:p>
        </p:txBody>
      </p:sp>
    </p:spTree>
    <p:extLst>
      <p:ext uri="{BB962C8B-B14F-4D97-AF65-F5344CB8AC3E}">
        <p14:creationId xmlns:p14="http://schemas.microsoft.com/office/powerpoint/2010/main" val="24398664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1936-9E84-A9B1-1719-5AC39098B60B}"/>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34087C0E-DFAF-22E6-BD4D-74DAB3F36500}"/>
              </a:ext>
              <a:ext uri="{C183D7F6-B498-43B3-948B-1728B52AA6E4}">
                <adec:decorative xmlns:adec="http://schemas.microsoft.com/office/drawing/2017/decorative" val="1"/>
              </a:ext>
            </a:extLst>
          </p:cNvPr>
          <p:cNvSpPr/>
          <p:nvPr/>
        </p:nvSpPr>
        <p:spPr bwMode="auto">
          <a:xfrm>
            <a:off x="4528457" y="0"/>
            <a:ext cx="7663543"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086AAF0A-79FA-23C5-BAF1-6E473BD21367}"/>
              </a:ext>
              <a:ext uri="{C183D7F6-B498-43B3-948B-1728B52AA6E4}">
                <adec:decorative xmlns:adec="http://schemas.microsoft.com/office/drawing/2017/decorative" val="1"/>
              </a:ext>
            </a:extLst>
          </p:cNvPr>
          <p:cNvSpPr/>
          <p:nvPr/>
        </p:nvSpPr>
        <p:spPr bwMode="auto">
          <a:xfrm>
            <a:off x="4829176" y="1592838"/>
            <a:ext cx="6786754" cy="3672324"/>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42" name="Rectangle: Rounded Corners 41">
            <a:extLst>
              <a:ext uri="{FF2B5EF4-FFF2-40B4-BE49-F238E27FC236}">
                <a16:creationId xmlns:a16="http://schemas.microsoft.com/office/drawing/2014/main" id="{59C2CC48-F8F9-54D5-1EC7-84E784804780}"/>
              </a:ext>
              <a:ext uri="{C183D7F6-B498-43B3-948B-1728B52AA6E4}">
                <adec:decorative xmlns:adec="http://schemas.microsoft.com/office/drawing/2017/decorative" val="1"/>
              </a:ext>
            </a:extLst>
          </p:cNvPr>
          <p:cNvSpPr/>
          <p:nvPr/>
        </p:nvSpPr>
        <p:spPr bwMode="auto">
          <a:xfrm>
            <a:off x="571499" y="3295492"/>
            <a:ext cx="3690940" cy="2118417"/>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43" name="Rectangle: Rounded Corners 42">
            <a:extLst>
              <a:ext uri="{FF2B5EF4-FFF2-40B4-BE49-F238E27FC236}">
                <a16:creationId xmlns:a16="http://schemas.microsoft.com/office/drawing/2014/main" id="{CA3A0AFC-9653-FAFD-756B-0E9165B8C0A8}"/>
              </a:ext>
              <a:ext uri="{C183D7F6-B498-43B3-948B-1728B52AA6E4}">
                <adec:decorative xmlns:adec="http://schemas.microsoft.com/office/drawing/2017/decorative" val="1"/>
              </a:ext>
            </a:extLst>
          </p:cNvPr>
          <p:cNvSpPr>
            <a:spLocks/>
          </p:cNvSpPr>
          <p:nvPr/>
        </p:nvSpPr>
        <p:spPr bwMode="auto">
          <a:xfrm>
            <a:off x="643033" y="3367148"/>
            <a:ext cx="3547872" cy="1975104"/>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nvGrpSpPr>
          <p:cNvPr id="51" name="Group 50">
            <a:extLst>
              <a:ext uri="{FF2B5EF4-FFF2-40B4-BE49-F238E27FC236}">
                <a16:creationId xmlns:a16="http://schemas.microsoft.com/office/drawing/2014/main" id="{37223F2F-186E-9D53-BCD9-C639ECC92D60}"/>
              </a:ext>
              <a:ext uri="{C183D7F6-B498-43B3-948B-1728B52AA6E4}">
                <adec:decorative xmlns:adec="http://schemas.microsoft.com/office/drawing/2017/decorative" val="1"/>
              </a:ext>
            </a:extLst>
          </p:cNvPr>
          <p:cNvGrpSpPr/>
          <p:nvPr/>
        </p:nvGrpSpPr>
        <p:grpSpPr>
          <a:xfrm>
            <a:off x="571499" y="2326782"/>
            <a:ext cx="775194" cy="780828"/>
            <a:chOff x="798625" y="3359150"/>
            <a:chExt cx="524358" cy="528170"/>
          </a:xfrm>
        </p:grpSpPr>
        <p:sp>
          <p:nvSpPr>
            <p:cNvPr id="53" name="Oval 52">
              <a:extLst>
                <a:ext uri="{FF2B5EF4-FFF2-40B4-BE49-F238E27FC236}">
                  <a16:creationId xmlns:a16="http://schemas.microsoft.com/office/drawing/2014/main" id="{9F934386-9CF6-6B02-D976-F1E850A9EA0B}"/>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4" name="Oval 53">
              <a:extLst>
                <a:ext uri="{FF2B5EF4-FFF2-40B4-BE49-F238E27FC236}">
                  <a16:creationId xmlns:a16="http://schemas.microsoft.com/office/drawing/2014/main" id="{A168B12B-3E68-4181-7F61-12A927720195}"/>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pic>
        <p:nvPicPr>
          <p:cNvPr id="17" name="Graphic 16">
            <a:extLst>
              <a:ext uri="{FF2B5EF4-FFF2-40B4-BE49-F238E27FC236}">
                <a16:creationId xmlns:a16="http://schemas.microsoft.com/office/drawing/2014/main" id="{C73E8DC7-E63A-5F37-780D-A1BD99CC92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262" y="2515364"/>
            <a:ext cx="403668" cy="403667"/>
          </a:xfrm>
          <a:prstGeom prst="rect">
            <a:avLst/>
          </a:prstGeom>
          <a:effectLst>
            <a:outerShdw blurRad="889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01E80350-750C-D9F2-44F9-D08633682442}"/>
              </a:ext>
              <a:ext uri="{C183D7F6-B498-43B3-948B-1728B52AA6E4}">
                <adec:decorative xmlns:adec="http://schemas.microsoft.com/office/drawing/2017/decorative" val="1"/>
              </a:ext>
            </a:extLst>
          </p:cNvPr>
          <p:cNvSpPr/>
          <p:nvPr/>
        </p:nvSpPr>
        <p:spPr bwMode="auto">
          <a:xfrm rot="21600000">
            <a:off x="571499" y="5692775"/>
            <a:ext cx="3690940"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0" name="Rectangle: Rounded Corners 9">
            <a:extLst>
              <a:ext uri="{FF2B5EF4-FFF2-40B4-BE49-F238E27FC236}">
                <a16:creationId xmlns:a16="http://schemas.microsoft.com/office/drawing/2014/main" id="{EFC8E51F-DB0A-F0C8-A10B-63B3DA95CCE9}"/>
              </a:ext>
              <a:ext uri="{C183D7F6-B498-43B3-948B-1728B52AA6E4}">
                <adec:decorative xmlns:adec="http://schemas.microsoft.com/office/drawing/2017/decorative" val="1"/>
              </a:ext>
            </a:extLst>
          </p:cNvPr>
          <p:cNvSpPr/>
          <p:nvPr/>
        </p:nvSpPr>
        <p:spPr bwMode="auto">
          <a:xfrm rot="21600000">
            <a:off x="643033" y="5756275"/>
            <a:ext cx="3547872"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5" name="Title 4">
            <a:extLst>
              <a:ext uri="{FF2B5EF4-FFF2-40B4-BE49-F238E27FC236}">
                <a16:creationId xmlns:a16="http://schemas.microsoft.com/office/drawing/2014/main" id="{9D788175-E092-AEBD-6E83-07F3EB3CE557}"/>
              </a:ext>
            </a:extLst>
          </p:cNvPr>
          <p:cNvSpPr>
            <a:spLocks noGrp="1"/>
          </p:cNvSpPr>
          <p:nvPr>
            <p:ph type="title"/>
          </p:nvPr>
        </p:nvSpPr>
        <p:spPr>
          <a:xfrm>
            <a:off x="588963" y="485775"/>
            <a:ext cx="3770098" cy="498475"/>
          </a:xfrm>
        </p:spPr>
        <p:txBody>
          <a:bodyPr/>
          <a:lstStyle/>
          <a:p>
            <a:r>
              <a:rPr lang="en-US" sz="3200">
                <a:ea typeface="+mj-ea"/>
                <a:cs typeface="+mj-cs"/>
              </a:rPr>
              <a:t>Pin Microsoft 365 Copilot Chat in the Microsoft 365 Apps</a:t>
            </a:r>
            <a:endParaRPr lang="en-IN" sz="3200">
              <a:ea typeface="+mj-ea"/>
              <a:cs typeface="+mj-cs"/>
            </a:endParaRPr>
          </a:p>
        </p:txBody>
      </p:sp>
      <p:sp>
        <p:nvSpPr>
          <p:cNvPr id="44" name="TextBox 43">
            <a:extLst>
              <a:ext uri="{FF2B5EF4-FFF2-40B4-BE49-F238E27FC236}">
                <a16:creationId xmlns:a16="http://schemas.microsoft.com/office/drawing/2014/main" id="{F0252B42-B14E-4091-7D73-145947DBF25E}"/>
              </a:ext>
            </a:extLst>
          </p:cNvPr>
          <p:cNvSpPr txBox="1"/>
          <p:nvPr/>
        </p:nvSpPr>
        <p:spPr>
          <a:xfrm>
            <a:off x="779510" y="3587592"/>
            <a:ext cx="3284490" cy="1477328"/>
          </a:xfrm>
          <a:prstGeom prst="rect">
            <a:avLst/>
          </a:prstGeom>
          <a:noFill/>
        </p:spPr>
        <p:txBody>
          <a:bodyPr wrap="square" lIns="0" tIns="0" rIns="0" bIns="0" rtlCol="0">
            <a:spAutoFit/>
          </a:bodyPr>
          <a:lstStyle/>
          <a:p>
            <a:pPr>
              <a:spcAft>
                <a:spcPts val="1200"/>
              </a:spcAft>
              <a:buClr>
                <a:schemeClr val="bg1"/>
              </a:buClr>
              <a:buSzPct val="100000"/>
            </a:pPr>
            <a:r>
              <a:rPr lang="en-US" sz="1600">
                <a:solidFill>
                  <a:schemeClr val="bg1"/>
                </a:solidFill>
              </a:rPr>
              <a:t>Administrators can encourage users to use Microsoft 365 Chat by pinning Microsoft 365 Copilot Chat in the Microsoft 365 apps across web, desktop, and mobile and the Windows navigation bar.</a:t>
            </a:r>
          </a:p>
        </p:txBody>
      </p:sp>
      <p:sp>
        <p:nvSpPr>
          <p:cNvPr id="13" name="TextBox 12">
            <a:extLst>
              <a:ext uri="{FF2B5EF4-FFF2-40B4-BE49-F238E27FC236}">
                <a16:creationId xmlns:a16="http://schemas.microsoft.com/office/drawing/2014/main" id="{8712DF13-6FDC-79A7-EFE5-B11EAD58C139}"/>
              </a:ext>
            </a:extLst>
          </p:cNvPr>
          <p:cNvSpPr txBox="1"/>
          <p:nvPr/>
        </p:nvSpPr>
        <p:spPr>
          <a:xfrm>
            <a:off x="906963" y="5849888"/>
            <a:ext cx="3020012" cy="184666"/>
          </a:xfrm>
          <a:prstGeom prst="rect">
            <a:avLst/>
          </a:prstGeom>
          <a:noFill/>
        </p:spPr>
        <p:txBody>
          <a:bodyPr wrap="square" lIns="0" tIns="0" rIns="0" bIns="0" rtlCol="0" anchor="ctr">
            <a:spAutoFit/>
          </a:bodyPr>
          <a:lstStyle/>
          <a:p>
            <a:pPr algn="ctr">
              <a:defRPr/>
            </a:pPr>
            <a:r>
              <a:rPr lang="en-US" sz="1200">
                <a:solidFill>
                  <a:schemeClr val="accent1"/>
                </a:solidFill>
                <a:hlinkClick r:id="rId5">
                  <a:extLst>
                    <a:ext uri="{A12FA001-AC4F-418D-AE19-62706E023703}">
                      <ahyp:hlinkClr xmlns:ahyp="http://schemas.microsoft.com/office/drawing/2018/hyperlinkcolor" val="tx"/>
                    </a:ext>
                  </a:extLst>
                </a:hlinkClick>
              </a:rPr>
              <a:t>Pin Microsoft 365 Copilot Chat</a:t>
            </a:r>
            <a:endParaRPr lang="en-US" sz="1200">
              <a:solidFill>
                <a:schemeClr val="accent1"/>
              </a:solidFill>
            </a:endParaRPr>
          </a:p>
        </p:txBody>
      </p:sp>
      <p:grpSp>
        <p:nvGrpSpPr>
          <p:cNvPr id="20" name="Group 19" descr="Screenshot of Microsoft 365 admin center showing Copilot settings. The “User access” tab is selected, and the section titled “Pin Microsoft 365 Copilot Chat” displays options to pin or not pin Copilot Chat in Microsoft 365 apps. Key menu items and options are highlighted with red boxes.">
            <a:extLst>
              <a:ext uri="{FF2B5EF4-FFF2-40B4-BE49-F238E27FC236}">
                <a16:creationId xmlns:a16="http://schemas.microsoft.com/office/drawing/2014/main" id="{F184F1AD-E90D-2D67-4267-9072C16DF2CA}"/>
              </a:ext>
            </a:extLst>
          </p:cNvPr>
          <p:cNvGrpSpPr/>
          <p:nvPr/>
        </p:nvGrpSpPr>
        <p:grpSpPr>
          <a:xfrm>
            <a:off x="4915087" y="1665564"/>
            <a:ext cx="6633880" cy="3526873"/>
            <a:chOff x="4915087" y="1665564"/>
            <a:chExt cx="6633880" cy="3526873"/>
          </a:xfrm>
        </p:grpSpPr>
        <p:sp>
          <p:nvSpPr>
            <p:cNvPr id="12" name="Rectangle: Rounded Corners 11">
              <a:extLst>
                <a:ext uri="{FF2B5EF4-FFF2-40B4-BE49-F238E27FC236}">
                  <a16:creationId xmlns:a16="http://schemas.microsoft.com/office/drawing/2014/main" id="{E33C763F-7A55-B833-76C6-6042B2FC4C18}"/>
                </a:ext>
                <a:ext uri="{C183D7F6-B498-43B3-948B-1728B52AA6E4}">
                  <adec:decorative xmlns:adec="http://schemas.microsoft.com/office/drawing/2017/decorative" val="1"/>
                </a:ext>
              </a:extLst>
            </p:cNvPr>
            <p:cNvSpPr/>
            <p:nvPr/>
          </p:nvSpPr>
          <p:spPr bwMode="auto">
            <a:xfrm>
              <a:off x="4934185" y="2326782"/>
              <a:ext cx="1430895" cy="225919"/>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4" name="Rectangle: Rounded Corners 33">
              <a:extLst>
                <a:ext uri="{FF2B5EF4-FFF2-40B4-BE49-F238E27FC236}">
                  <a16:creationId xmlns:a16="http://schemas.microsoft.com/office/drawing/2014/main" id="{D2DC41E0-639E-1927-F906-DF20384273DC}"/>
                </a:ext>
                <a:ext uri="{C183D7F6-B498-43B3-948B-1728B52AA6E4}">
                  <adec:decorative xmlns:adec="http://schemas.microsoft.com/office/drawing/2017/decorative" val="1"/>
                </a:ext>
              </a:extLst>
            </p:cNvPr>
            <p:cNvSpPr/>
            <p:nvPr/>
          </p:nvSpPr>
          <p:spPr bwMode="auto">
            <a:xfrm>
              <a:off x="6584707" y="2676789"/>
              <a:ext cx="547138" cy="225919"/>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5" name="Rectangle: Rounded Corners 34">
              <a:extLst>
                <a:ext uri="{FF2B5EF4-FFF2-40B4-BE49-F238E27FC236}">
                  <a16:creationId xmlns:a16="http://schemas.microsoft.com/office/drawing/2014/main" id="{4D444939-CF0E-3110-D5DA-B4CB8AD27C6B}"/>
                </a:ext>
                <a:ext uri="{C183D7F6-B498-43B3-948B-1728B52AA6E4}">
                  <adec:decorative xmlns:adec="http://schemas.microsoft.com/office/drawing/2017/decorative" val="1"/>
                </a:ext>
              </a:extLst>
            </p:cNvPr>
            <p:cNvSpPr/>
            <p:nvPr/>
          </p:nvSpPr>
          <p:spPr bwMode="auto">
            <a:xfrm>
              <a:off x="5031580" y="3048000"/>
              <a:ext cx="497683" cy="165919"/>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6" name="Rectangle: Rounded Corners 35">
              <a:extLst>
                <a:ext uri="{FF2B5EF4-FFF2-40B4-BE49-F238E27FC236}">
                  <a16:creationId xmlns:a16="http://schemas.microsoft.com/office/drawing/2014/main" id="{1412DBB9-3471-E02A-7CE3-9C668B5045FF}"/>
                </a:ext>
                <a:ext uri="{C183D7F6-B498-43B3-948B-1728B52AA6E4}">
                  <adec:decorative xmlns:adec="http://schemas.microsoft.com/office/drawing/2017/decorative" val="1"/>
                </a:ext>
              </a:extLst>
            </p:cNvPr>
            <p:cNvSpPr/>
            <p:nvPr/>
          </p:nvSpPr>
          <p:spPr bwMode="auto">
            <a:xfrm>
              <a:off x="8464550" y="2915990"/>
              <a:ext cx="2927350" cy="1059110"/>
            </a:xfrm>
            <a:prstGeom prst="roundRect">
              <a:avLst>
                <a:gd name="adj" fmla="val 7074"/>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pic>
          <p:nvPicPr>
            <p:cNvPr id="19" name="Picture 18" descr="Screnshot of The Microsoft 365 admin center highlights how administrators can pin Microsoft 365 Copilot Chat to both apps and the Windows taskbar. It presents recommended and alternative configuration settings, ensuring users have quick access to Copilot Chat. The explanatory text outlines Copilot Chat’s features and details on user access.">
              <a:extLst>
                <a:ext uri="{FF2B5EF4-FFF2-40B4-BE49-F238E27FC236}">
                  <a16:creationId xmlns:a16="http://schemas.microsoft.com/office/drawing/2014/main" id="{E67559A8-AED1-6133-9231-A0F2A5ABFBAC}"/>
                </a:ext>
              </a:extLst>
            </p:cNvPr>
            <p:cNvPicPr>
              <a:picLocks noChangeAspect="1"/>
            </p:cNvPicPr>
            <p:nvPr/>
          </p:nvPicPr>
          <p:blipFill rotWithShape="1">
            <a:blip r:embed="rId6"/>
            <a:srcRect l="289" b="1600"/>
            <a:stretch>
              <a:fillRect/>
            </a:stretch>
          </p:blipFill>
          <p:spPr>
            <a:xfrm>
              <a:off x="4915087" y="1665564"/>
              <a:ext cx="6633880" cy="3526873"/>
            </a:xfrm>
            <a:prstGeom prst="roundRect">
              <a:avLst>
                <a:gd name="adj" fmla="val 1341"/>
              </a:avLst>
            </a:prstGeom>
          </p:spPr>
        </p:pic>
        <p:sp>
          <p:nvSpPr>
            <p:cNvPr id="4" name="Rectangle: Rounded Corners 3">
              <a:extLst>
                <a:ext uri="{FF2B5EF4-FFF2-40B4-BE49-F238E27FC236}">
                  <a16:creationId xmlns:a16="http://schemas.microsoft.com/office/drawing/2014/main" id="{27FF1359-4021-F295-6DCA-F4AE36BCCC5E}"/>
                </a:ext>
                <a:ext uri="{C183D7F6-B498-43B3-948B-1728B52AA6E4}">
                  <adec:decorative xmlns:adec="http://schemas.microsoft.com/office/drawing/2017/decorative" val="1"/>
                </a:ext>
              </a:extLst>
            </p:cNvPr>
            <p:cNvSpPr/>
            <p:nvPr/>
          </p:nvSpPr>
          <p:spPr bwMode="auto">
            <a:xfrm>
              <a:off x="4934185" y="2326782"/>
              <a:ext cx="1430895" cy="225919"/>
            </a:xfrm>
            <a:prstGeom prst="roundRect">
              <a:avLst>
                <a:gd name="adj" fmla="val 16699"/>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6" name="Rectangle: Rounded Corners 5">
              <a:extLst>
                <a:ext uri="{FF2B5EF4-FFF2-40B4-BE49-F238E27FC236}">
                  <a16:creationId xmlns:a16="http://schemas.microsoft.com/office/drawing/2014/main" id="{62BFE125-4C69-EC60-EE73-2C0E4F7D1A50}"/>
                </a:ext>
                <a:ext uri="{C183D7F6-B498-43B3-948B-1728B52AA6E4}">
                  <adec:decorative xmlns:adec="http://schemas.microsoft.com/office/drawing/2017/decorative" val="1"/>
                </a:ext>
              </a:extLst>
            </p:cNvPr>
            <p:cNvSpPr/>
            <p:nvPr/>
          </p:nvSpPr>
          <p:spPr bwMode="auto">
            <a:xfrm>
              <a:off x="6572802" y="2661426"/>
              <a:ext cx="566187" cy="246044"/>
            </a:xfrm>
            <a:prstGeom prst="roundRect">
              <a:avLst>
                <a:gd name="adj" fmla="val 16699"/>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7" name="Rectangle: Rounded Corners 6">
              <a:extLst>
                <a:ext uri="{FF2B5EF4-FFF2-40B4-BE49-F238E27FC236}">
                  <a16:creationId xmlns:a16="http://schemas.microsoft.com/office/drawing/2014/main" id="{C4E00D62-A90E-87B0-4458-91DB0CB5BCC0}"/>
                </a:ext>
                <a:ext uri="{C183D7F6-B498-43B3-948B-1728B52AA6E4}">
                  <adec:decorative xmlns:adec="http://schemas.microsoft.com/office/drawing/2017/decorative" val="1"/>
                </a:ext>
              </a:extLst>
            </p:cNvPr>
            <p:cNvSpPr/>
            <p:nvPr/>
          </p:nvSpPr>
          <p:spPr bwMode="auto">
            <a:xfrm>
              <a:off x="5031580" y="3028590"/>
              <a:ext cx="497683" cy="207529"/>
            </a:xfrm>
            <a:prstGeom prst="roundRect">
              <a:avLst>
                <a:gd name="adj" fmla="val 16699"/>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8" name="Rectangle: Rounded Corners 7">
              <a:extLst>
                <a:ext uri="{FF2B5EF4-FFF2-40B4-BE49-F238E27FC236}">
                  <a16:creationId xmlns:a16="http://schemas.microsoft.com/office/drawing/2014/main" id="{F87DD855-08C1-478B-5289-1101EE76886E}"/>
                </a:ext>
                <a:ext uri="{C183D7F6-B498-43B3-948B-1728B52AA6E4}">
                  <adec:decorative xmlns:adec="http://schemas.microsoft.com/office/drawing/2017/decorative" val="1"/>
                </a:ext>
              </a:extLst>
            </p:cNvPr>
            <p:cNvSpPr/>
            <p:nvPr/>
          </p:nvSpPr>
          <p:spPr bwMode="auto">
            <a:xfrm>
              <a:off x="6645717" y="3513138"/>
              <a:ext cx="1217171" cy="199232"/>
            </a:xfrm>
            <a:prstGeom prst="roundRect">
              <a:avLst>
                <a:gd name="adj" fmla="val 16699"/>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11" name="Rectangle: Rounded Corners 10">
              <a:extLst>
                <a:ext uri="{FF2B5EF4-FFF2-40B4-BE49-F238E27FC236}">
                  <a16:creationId xmlns:a16="http://schemas.microsoft.com/office/drawing/2014/main" id="{60BC44B0-B8D7-1276-8C46-3CAD385263FD}"/>
                </a:ext>
                <a:ext uri="{C183D7F6-B498-43B3-948B-1728B52AA6E4}">
                  <adec:decorative xmlns:adec="http://schemas.microsoft.com/office/drawing/2017/decorative" val="1"/>
                </a:ext>
              </a:extLst>
            </p:cNvPr>
            <p:cNvSpPr/>
            <p:nvPr/>
          </p:nvSpPr>
          <p:spPr bwMode="auto">
            <a:xfrm>
              <a:off x="8459735" y="2915990"/>
              <a:ext cx="2947940" cy="1059110"/>
            </a:xfrm>
            <a:prstGeom prst="roundRect">
              <a:avLst>
                <a:gd name="adj" fmla="val 7256"/>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grpSp>
    </p:spTree>
    <p:extLst>
      <p:ext uri="{BB962C8B-B14F-4D97-AF65-F5344CB8AC3E}">
        <p14:creationId xmlns:p14="http://schemas.microsoft.com/office/powerpoint/2010/main" val="40588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A790-B352-D555-BF44-07E42E00FBDE}"/>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FA79B2F-E843-A835-2587-C1610C7D5784}"/>
              </a:ext>
              <a:ext uri="{C183D7F6-B498-43B3-948B-1728B52AA6E4}">
                <adec:decorative xmlns:adec="http://schemas.microsoft.com/office/drawing/2017/decorative" val="1"/>
              </a:ext>
            </a:extLst>
          </p:cNvPr>
          <p:cNvSpPr/>
          <p:nvPr/>
        </p:nvSpPr>
        <p:spPr bwMode="auto">
          <a:xfrm>
            <a:off x="7248525" y="1967230"/>
            <a:ext cx="4368898" cy="3423920"/>
          </a:xfrm>
          <a:prstGeom prst="roundRect">
            <a:avLst>
              <a:gd name="adj" fmla="val 316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33" name="Rectangle: Rounded Corners 32">
            <a:extLst>
              <a:ext uri="{FF2B5EF4-FFF2-40B4-BE49-F238E27FC236}">
                <a16:creationId xmlns:a16="http://schemas.microsoft.com/office/drawing/2014/main" id="{E5721B94-51DF-C0A4-5AE8-DB5B237EEC6C}"/>
              </a:ext>
              <a:ext uri="{C183D7F6-B498-43B3-948B-1728B52AA6E4}">
                <adec:decorative xmlns:adec="http://schemas.microsoft.com/office/drawing/2017/decorative" val="1"/>
              </a:ext>
            </a:extLst>
          </p:cNvPr>
          <p:cNvSpPr/>
          <p:nvPr/>
        </p:nvSpPr>
        <p:spPr bwMode="auto">
          <a:xfrm>
            <a:off x="588260" y="1967230"/>
            <a:ext cx="6509516" cy="2452370"/>
          </a:xfrm>
          <a:prstGeom prst="roundRect">
            <a:avLst>
              <a:gd name="adj" fmla="val 441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2" name="Title 1">
            <a:extLst>
              <a:ext uri="{FF2B5EF4-FFF2-40B4-BE49-F238E27FC236}">
                <a16:creationId xmlns:a16="http://schemas.microsoft.com/office/drawing/2014/main" id="{8A181840-723A-224A-7CDE-9538E8A1D449}"/>
              </a:ext>
            </a:extLst>
          </p:cNvPr>
          <p:cNvSpPr>
            <a:spLocks noGrp="1"/>
          </p:cNvSpPr>
          <p:nvPr>
            <p:ph type="title"/>
          </p:nvPr>
        </p:nvSpPr>
        <p:spPr>
          <a:xfrm>
            <a:off x="588963" y="485775"/>
            <a:ext cx="11017250" cy="498475"/>
          </a:xfrm>
        </p:spPr>
        <p:txBody>
          <a:bodyPr/>
          <a:lstStyle/>
          <a:p>
            <a:r>
              <a:rPr lang="en-US">
                <a:ea typeface="+mj-ea"/>
                <a:cs typeface="+mj-cs"/>
              </a:rPr>
              <a:t>Pin Microsoft 365 Copilot Chat to the Windows taskbar</a:t>
            </a:r>
          </a:p>
        </p:txBody>
      </p:sp>
      <p:grpSp>
        <p:nvGrpSpPr>
          <p:cNvPr id="3" name="Group 2" descr="Screenshot of a Configuration settings page showing three Microsoft Copilot policies. The first policy, “Pin Microsoft Copilot to the navigation bar,” is highlighted with a red box. All policies display supported platforms and applications, with status marked as “Not configured” and area as “None.” Summary at the top shows Total: 3, Security Baseline: 0, Accessibility Baseline: 0, Configured: 0.">
            <a:extLst>
              <a:ext uri="{FF2B5EF4-FFF2-40B4-BE49-F238E27FC236}">
                <a16:creationId xmlns:a16="http://schemas.microsoft.com/office/drawing/2014/main" id="{D220ACA8-CD04-DA8E-14F5-18BA9873D0CE}"/>
              </a:ext>
            </a:extLst>
          </p:cNvPr>
          <p:cNvGrpSpPr/>
          <p:nvPr/>
        </p:nvGrpSpPr>
        <p:grpSpPr>
          <a:xfrm>
            <a:off x="665058" y="2045321"/>
            <a:ext cx="6355921" cy="2292422"/>
            <a:chOff x="665058" y="2045321"/>
            <a:chExt cx="6355921" cy="2292422"/>
          </a:xfrm>
        </p:grpSpPr>
        <p:pic>
          <p:nvPicPr>
            <p:cNvPr id="34" name="Picture 33" descr="Screenshot of a configuration settings page showing three Microsoft Copilot policies: pin to navigation bar, allow web search, and create/view Loop files. All policies are listed as “Not configured,” with supported platforms and apps displayed. Summary shows Total: 3, Security Baseline: 0, Accessibility Baseline: 0, Configured: 0.">
              <a:extLst>
                <a:ext uri="{FF2B5EF4-FFF2-40B4-BE49-F238E27FC236}">
                  <a16:creationId xmlns:a16="http://schemas.microsoft.com/office/drawing/2014/main" id="{975AA788-6318-2774-C792-C92646F71B8B}"/>
                </a:ext>
              </a:extLst>
            </p:cNvPr>
            <p:cNvPicPr>
              <a:picLocks noChangeAspect="1"/>
            </p:cNvPicPr>
            <p:nvPr/>
          </p:nvPicPr>
          <p:blipFill>
            <a:blip r:embed="rId3"/>
            <a:srcRect b="10177"/>
            <a:stretch>
              <a:fillRect/>
            </a:stretch>
          </p:blipFill>
          <p:spPr>
            <a:xfrm>
              <a:off x="665058" y="2045321"/>
              <a:ext cx="6355921" cy="2292422"/>
            </a:xfrm>
            <a:prstGeom prst="roundRect">
              <a:avLst>
                <a:gd name="adj" fmla="val 2330"/>
              </a:avLst>
            </a:prstGeom>
          </p:spPr>
        </p:pic>
        <p:sp>
          <p:nvSpPr>
            <p:cNvPr id="35" name="Rectangle: Rounded Corners 34">
              <a:extLst>
                <a:ext uri="{FF2B5EF4-FFF2-40B4-BE49-F238E27FC236}">
                  <a16:creationId xmlns:a16="http://schemas.microsoft.com/office/drawing/2014/main" id="{311CAB63-3EA6-EF6C-77FB-E4264C4C3A51}"/>
                </a:ext>
                <a:ext uri="{C183D7F6-B498-43B3-948B-1728B52AA6E4}">
                  <adec:decorative xmlns:adec="http://schemas.microsoft.com/office/drawing/2017/decorative" val="1"/>
                </a:ext>
              </a:extLst>
            </p:cNvPr>
            <p:cNvSpPr/>
            <p:nvPr/>
          </p:nvSpPr>
          <p:spPr bwMode="auto">
            <a:xfrm>
              <a:off x="1145630" y="3600661"/>
              <a:ext cx="5779045" cy="211224"/>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grpSp>
      <p:sp>
        <p:nvSpPr>
          <p:cNvPr id="31" name="TextBox 30">
            <a:extLst>
              <a:ext uri="{FF2B5EF4-FFF2-40B4-BE49-F238E27FC236}">
                <a16:creationId xmlns:a16="http://schemas.microsoft.com/office/drawing/2014/main" id="{73B94B31-F9E1-C63A-0E97-E938399906BE}"/>
              </a:ext>
            </a:extLst>
          </p:cNvPr>
          <p:cNvSpPr txBox="1"/>
          <p:nvPr/>
        </p:nvSpPr>
        <p:spPr>
          <a:xfrm>
            <a:off x="588260" y="4503888"/>
            <a:ext cx="6509514" cy="1015663"/>
          </a:xfrm>
          <a:prstGeom prst="rect">
            <a:avLst/>
          </a:prstGeom>
          <a:noFill/>
        </p:spPr>
        <p:txBody>
          <a:bodyPr wrap="square" lIns="0" tIns="0" rIns="0" bIns="0">
            <a:spAutoFit/>
          </a:bodyPr>
          <a:lstStyle/>
          <a:p>
            <a:pPr algn="l"/>
            <a:r>
              <a:rPr lang="en-US" sz="1400" i="0" noProof="0">
                <a:solidFill>
                  <a:schemeClr val="bg1"/>
                </a:solidFill>
                <a:effectLst/>
              </a:rPr>
              <a:t>The policy </a:t>
            </a:r>
            <a:r>
              <a:rPr lang="en-US" sz="1400" noProof="0">
                <a:solidFill>
                  <a:schemeClr val="bg1"/>
                </a:solidFill>
              </a:rPr>
              <a:t>offers</a:t>
            </a:r>
            <a:r>
              <a:rPr lang="en-US" sz="2000" spc="-50" noProof="0">
                <a:ln w="3175">
                  <a:noFill/>
                </a:ln>
                <a:solidFill>
                  <a:schemeClr val="bg1"/>
                </a:solidFill>
              </a:rPr>
              <a:t> </a:t>
            </a:r>
            <a:r>
              <a:rPr lang="en-US" sz="1600" spc="-50" noProof="0">
                <a:ln w="3175">
                  <a:noFill/>
                </a:ln>
                <a:solidFill>
                  <a:schemeClr val="bg1"/>
                </a:solidFill>
                <a:latin typeface="+mj-lt"/>
              </a:rPr>
              <a:t>3 options</a:t>
            </a:r>
            <a:r>
              <a:rPr lang="en-US" sz="1400" i="0" noProof="0">
                <a:solidFill>
                  <a:schemeClr val="bg1"/>
                </a:solidFill>
                <a:effectLst/>
                <a:latin typeface="+mj-lt"/>
              </a:rPr>
              <a:t>:</a:t>
            </a:r>
            <a:endParaRPr lang="en-US" sz="1400" noProof="0">
              <a:solidFill>
                <a:schemeClr val="bg1"/>
              </a:solidFill>
              <a:latin typeface="+mj-lt"/>
            </a:endParaRP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Not Configured</a:t>
            </a: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Enabled</a:t>
            </a: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Disabled</a:t>
            </a:r>
          </a:p>
        </p:txBody>
      </p:sp>
      <p:grpSp>
        <p:nvGrpSpPr>
          <p:cNvPr id="4" name="Group 3" descr="Screenshot of a Policy settings page for “Pin Microsoft 365 Copilot Chat,” showing supported platforms (Windows, Mac, iOS, Android, Office on the web) and application (Office). A dropdown menu labeled “Configuration setting” is highlighted with a red box, displaying three options: Not configured, Enabled, and Disabled, with Enabled selected.">
            <a:extLst>
              <a:ext uri="{FF2B5EF4-FFF2-40B4-BE49-F238E27FC236}">
                <a16:creationId xmlns:a16="http://schemas.microsoft.com/office/drawing/2014/main" id="{F502BFB4-9B9C-4CD9-84B3-502F70CF50B4}"/>
              </a:ext>
            </a:extLst>
          </p:cNvPr>
          <p:cNvGrpSpPr/>
          <p:nvPr/>
        </p:nvGrpSpPr>
        <p:grpSpPr>
          <a:xfrm>
            <a:off x="7321210" y="2040916"/>
            <a:ext cx="4206240" cy="3273002"/>
            <a:chOff x="7321210" y="2040916"/>
            <a:chExt cx="4206240" cy="3273002"/>
          </a:xfrm>
        </p:grpSpPr>
        <p:pic>
          <p:nvPicPr>
            <p:cNvPr id="18" name="Picture 17" descr="Screenshot of a policy settings page for “Pin Microsoft 365 Copilot Chat,” showing supported platforms and apps. Dropdown menu for configuration includes options: Not configured, Enabled, and Disabled, with Enabled selected.">
              <a:extLst>
                <a:ext uri="{FF2B5EF4-FFF2-40B4-BE49-F238E27FC236}">
                  <a16:creationId xmlns:a16="http://schemas.microsoft.com/office/drawing/2014/main" id="{A6F50A32-1DA6-F1E4-5B3C-DC94BE4C96B2}"/>
                </a:ext>
              </a:extLst>
            </p:cNvPr>
            <p:cNvPicPr>
              <a:picLocks noChangeAspect="1"/>
            </p:cNvPicPr>
            <p:nvPr/>
          </p:nvPicPr>
          <p:blipFill rotWithShape="1">
            <a:blip r:embed="rId4"/>
            <a:srcRect/>
            <a:stretch>
              <a:fillRect/>
            </a:stretch>
          </p:blipFill>
          <p:spPr>
            <a:xfrm>
              <a:off x="7321210" y="2040916"/>
              <a:ext cx="4206240" cy="3273002"/>
            </a:xfrm>
            <a:prstGeom prst="roundRect">
              <a:avLst>
                <a:gd name="adj" fmla="val 1632"/>
              </a:avLst>
            </a:prstGeom>
          </p:spPr>
        </p:pic>
        <p:sp>
          <p:nvSpPr>
            <p:cNvPr id="24" name="Rectangle: Rounded Corners 23">
              <a:extLst>
                <a:ext uri="{FF2B5EF4-FFF2-40B4-BE49-F238E27FC236}">
                  <a16:creationId xmlns:a16="http://schemas.microsoft.com/office/drawing/2014/main" id="{EDE10F9F-B481-A119-9BCE-4448AA1A7BAE}"/>
                </a:ext>
                <a:ext uri="{C183D7F6-B498-43B3-948B-1728B52AA6E4}">
                  <adec:decorative xmlns:adec="http://schemas.microsoft.com/office/drawing/2017/decorative" val="1"/>
                </a:ext>
              </a:extLst>
            </p:cNvPr>
            <p:cNvSpPr/>
            <p:nvPr/>
          </p:nvSpPr>
          <p:spPr bwMode="auto">
            <a:xfrm>
              <a:off x="7756867" y="3827556"/>
              <a:ext cx="3359431" cy="1223443"/>
            </a:xfrm>
            <a:prstGeom prst="roundRect">
              <a:avLst>
                <a:gd name="adj" fmla="val 5456"/>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grpSp>
      <p:sp>
        <p:nvSpPr>
          <p:cNvPr id="5" name="Rectangle: Rounded Corners 4">
            <a:extLst>
              <a:ext uri="{FF2B5EF4-FFF2-40B4-BE49-F238E27FC236}">
                <a16:creationId xmlns:a16="http://schemas.microsoft.com/office/drawing/2014/main" id="{4DEC1D83-B60F-0BF9-1CA7-4D5255DF4A1A}"/>
              </a:ext>
              <a:ext uri="{C183D7F6-B498-43B3-948B-1728B52AA6E4}">
                <adec:decorative xmlns:adec="http://schemas.microsoft.com/office/drawing/2017/decorative" val="1"/>
              </a:ext>
            </a:extLst>
          </p:cNvPr>
          <p:cNvSpPr/>
          <p:nvPr/>
        </p:nvSpPr>
        <p:spPr bwMode="auto">
          <a:xfrm rot="21600000">
            <a:off x="571499" y="5861193"/>
            <a:ext cx="4554536"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6" name="Rectangle: Rounded Corners 5">
            <a:extLst>
              <a:ext uri="{FF2B5EF4-FFF2-40B4-BE49-F238E27FC236}">
                <a16:creationId xmlns:a16="http://schemas.microsoft.com/office/drawing/2014/main" id="{619DA03A-E87E-B1F8-C7E9-EDB2040B5ED1}"/>
              </a:ext>
              <a:ext uri="{C183D7F6-B498-43B3-948B-1728B52AA6E4}">
                <adec:decorative xmlns:adec="http://schemas.microsoft.com/office/drawing/2017/decorative" val="1"/>
              </a:ext>
            </a:extLst>
          </p:cNvPr>
          <p:cNvSpPr/>
          <p:nvPr/>
        </p:nvSpPr>
        <p:spPr bwMode="auto">
          <a:xfrm rot="21600000">
            <a:off x="641396" y="5924693"/>
            <a:ext cx="4414743"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7" name="TextBox 6">
            <a:extLst>
              <a:ext uri="{FF2B5EF4-FFF2-40B4-BE49-F238E27FC236}">
                <a16:creationId xmlns:a16="http://schemas.microsoft.com/office/drawing/2014/main" id="{DF80DDE5-98D2-48AE-9D5A-EC61B7C91458}"/>
              </a:ext>
            </a:extLst>
          </p:cNvPr>
          <p:cNvSpPr txBox="1"/>
          <p:nvPr/>
        </p:nvSpPr>
        <p:spPr>
          <a:xfrm>
            <a:off x="795334" y="6002917"/>
            <a:ext cx="4106866" cy="215444"/>
          </a:xfrm>
          <a:prstGeom prst="rect">
            <a:avLst/>
          </a:prstGeom>
          <a:noFill/>
        </p:spPr>
        <p:txBody>
          <a:bodyPr wrap="square" lIns="0" tIns="0" rIns="0" bIns="0" rtlCol="0" anchor="ctr">
            <a:spAutoFit/>
          </a:bodyPr>
          <a:lstStyle/>
          <a:p>
            <a:pPr algn="ctr">
              <a:defRPr/>
            </a:pPr>
            <a:r>
              <a:rPr lang="en-US" sz="1400">
                <a:solidFill>
                  <a:schemeClr val="accent1"/>
                </a:solidFill>
                <a:hlinkClick r:id="rId5">
                  <a:extLst>
                    <a:ext uri="{A12FA001-AC4F-418D-AE19-62706E023703}">
                      <ahyp:hlinkClr xmlns:ahyp="http://schemas.microsoft.com/office/drawing/2018/hyperlinkcolor" val="tx"/>
                    </a:ext>
                  </a:extLst>
                </a:hlinkClick>
              </a:rPr>
              <a:t>Pinning the Microsoft 365 App with Office policy</a:t>
            </a:r>
            <a:endParaRPr lang="en-US" sz="1400">
              <a:solidFill>
                <a:schemeClr val="accent1"/>
              </a:solidFill>
            </a:endParaRPr>
          </a:p>
        </p:txBody>
      </p:sp>
    </p:spTree>
    <p:extLst>
      <p:ext uri="{BB962C8B-B14F-4D97-AF65-F5344CB8AC3E}">
        <p14:creationId xmlns:p14="http://schemas.microsoft.com/office/powerpoint/2010/main" val="5559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7973-1041-D60F-F4F4-52223760449C}"/>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4D1EFDF-3F65-A557-3316-EA416D7D336C}"/>
              </a:ext>
              <a:ext uri="{C183D7F6-B498-43B3-948B-1728B52AA6E4}">
                <adec:decorative xmlns:adec="http://schemas.microsoft.com/office/drawing/2017/decorative" val="1"/>
              </a:ext>
            </a:extLst>
          </p:cNvPr>
          <p:cNvSpPr/>
          <p:nvPr/>
        </p:nvSpPr>
        <p:spPr bwMode="auto">
          <a:xfrm>
            <a:off x="588260" y="1967230"/>
            <a:ext cx="6509516" cy="2452370"/>
          </a:xfrm>
          <a:prstGeom prst="roundRect">
            <a:avLst>
              <a:gd name="adj" fmla="val 441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14" name="Rectangle: Rounded Corners 13">
            <a:extLst>
              <a:ext uri="{FF2B5EF4-FFF2-40B4-BE49-F238E27FC236}">
                <a16:creationId xmlns:a16="http://schemas.microsoft.com/office/drawing/2014/main" id="{54C09BAD-E06A-F413-774C-6F491C17FBCF}"/>
              </a:ext>
              <a:ext uri="{C183D7F6-B498-43B3-948B-1728B52AA6E4}">
                <adec:decorative xmlns:adec="http://schemas.microsoft.com/office/drawing/2017/decorative" val="1"/>
              </a:ext>
            </a:extLst>
          </p:cNvPr>
          <p:cNvSpPr/>
          <p:nvPr/>
        </p:nvSpPr>
        <p:spPr bwMode="auto">
          <a:xfrm>
            <a:off x="7248525" y="1967230"/>
            <a:ext cx="4368898" cy="4313243"/>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3" name="Title 2">
            <a:extLst>
              <a:ext uri="{FF2B5EF4-FFF2-40B4-BE49-F238E27FC236}">
                <a16:creationId xmlns:a16="http://schemas.microsoft.com/office/drawing/2014/main" id="{9F442F95-3AD0-B167-64BD-9095A5B091CF}"/>
              </a:ext>
            </a:extLst>
          </p:cNvPr>
          <p:cNvSpPr>
            <a:spLocks noGrp="1"/>
          </p:cNvSpPr>
          <p:nvPr>
            <p:ph type="title"/>
          </p:nvPr>
        </p:nvSpPr>
        <p:spPr/>
        <p:txBody>
          <a:bodyPr/>
          <a:lstStyle/>
          <a:p>
            <a:r>
              <a:rPr lang="en-US">
                <a:ea typeface="+mj-ea"/>
                <a:cs typeface="+mj-cs"/>
              </a:rPr>
              <a:t>Control web search for Copilot Chat</a:t>
            </a:r>
          </a:p>
        </p:txBody>
      </p:sp>
      <p:sp>
        <p:nvSpPr>
          <p:cNvPr id="8" name="TextBox 7">
            <a:extLst>
              <a:ext uri="{FF2B5EF4-FFF2-40B4-BE49-F238E27FC236}">
                <a16:creationId xmlns:a16="http://schemas.microsoft.com/office/drawing/2014/main" id="{A642AF87-A69C-E99B-544E-1D5B8C332BDB}"/>
              </a:ext>
            </a:extLst>
          </p:cNvPr>
          <p:cNvSpPr txBox="1"/>
          <p:nvPr/>
        </p:nvSpPr>
        <p:spPr>
          <a:xfrm>
            <a:off x="588260" y="1092843"/>
            <a:ext cx="11032239" cy="738664"/>
          </a:xfrm>
          <a:prstGeom prst="rect">
            <a:avLst/>
          </a:prstGeom>
          <a:noFill/>
        </p:spPr>
        <p:txBody>
          <a:bodyPr wrap="square" lIns="0" tIns="0" rIns="0" bIns="0">
            <a:spAutoFit/>
          </a:bodyPr>
          <a:lstStyle/>
          <a:p>
            <a:r>
              <a:rPr lang="en-US" sz="1600" noProof="0">
                <a:solidFill>
                  <a:schemeClr val="bg1"/>
                </a:solidFill>
                <a:effectLst/>
              </a:rPr>
              <a:t>This policy configuration manages only the availability of web search while utilizing Microsoft 365 Copilot or Microsoft 365 Copilot Chat. The data from web searches is governed by Bing's consumer terms, which are distinct from the terms related to the handling and processing of Microsoft 365 data.</a:t>
            </a:r>
            <a:endParaRPr lang="en-US" sz="1600" noProof="0">
              <a:solidFill>
                <a:schemeClr val="bg1"/>
              </a:solidFill>
            </a:endParaRPr>
          </a:p>
        </p:txBody>
      </p:sp>
      <p:grpSp>
        <p:nvGrpSpPr>
          <p:cNvPr id="10" name="Group 9" descr="Screenshot of Configure Settings page showing three policies: pin Microsoft Copilot to navigation bar, allow web search in Copilot, and create/view Loop files in Copilot Chat, all marked as not configured.">
            <a:extLst>
              <a:ext uri="{FF2B5EF4-FFF2-40B4-BE49-F238E27FC236}">
                <a16:creationId xmlns:a16="http://schemas.microsoft.com/office/drawing/2014/main" id="{5799D51B-3E32-FF68-6BD6-282F4AAD82DD}"/>
              </a:ext>
            </a:extLst>
          </p:cNvPr>
          <p:cNvGrpSpPr/>
          <p:nvPr/>
        </p:nvGrpSpPr>
        <p:grpSpPr>
          <a:xfrm>
            <a:off x="665058" y="2045321"/>
            <a:ext cx="6355921" cy="2292422"/>
            <a:chOff x="665058" y="2045321"/>
            <a:chExt cx="6355921" cy="2292422"/>
          </a:xfrm>
        </p:grpSpPr>
        <p:pic>
          <p:nvPicPr>
            <p:cNvPr id="2" name="Picture 1">
              <a:extLst>
                <a:ext uri="{FF2B5EF4-FFF2-40B4-BE49-F238E27FC236}">
                  <a16:creationId xmlns:a16="http://schemas.microsoft.com/office/drawing/2014/main" id="{D68F1AD6-BA16-8B3A-DFB5-E9D224B16338}"/>
                </a:ext>
              </a:extLst>
            </p:cNvPr>
            <p:cNvPicPr>
              <a:picLocks noChangeAspect="1"/>
            </p:cNvPicPr>
            <p:nvPr/>
          </p:nvPicPr>
          <p:blipFill>
            <a:blip r:embed="rId3"/>
            <a:srcRect b="10177"/>
            <a:stretch>
              <a:fillRect/>
            </a:stretch>
          </p:blipFill>
          <p:spPr>
            <a:xfrm>
              <a:off x="665058" y="2045321"/>
              <a:ext cx="6355921" cy="2292422"/>
            </a:xfrm>
            <a:prstGeom prst="roundRect">
              <a:avLst>
                <a:gd name="adj" fmla="val 2330"/>
              </a:avLst>
            </a:prstGeom>
          </p:spPr>
        </p:pic>
        <p:sp>
          <p:nvSpPr>
            <p:cNvPr id="35" name="Rectangle: Rounded Corners 34">
              <a:extLst>
                <a:ext uri="{FF2B5EF4-FFF2-40B4-BE49-F238E27FC236}">
                  <a16:creationId xmlns:a16="http://schemas.microsoft.com/office/drawing/2014/main" id="{3151BA4B-6EA5-1094-9471-A982D32E8607}"/>
                </a:ext>
                <a:ext uri="{C183D7F6-B498-43B3-948B-1728B52AA6E4}">
                  <adec:decorative xmlns:adec="http://schemas.microsoft.com/office/drawing/2017/decorative" val="1"/>
                </a:ext>
              </a:extLst>
            </p:cNvPr>
            <p:cNvSpPr/>
            <p:nvPr/>
          </p:nvSpPr>
          <p:spPr bwMode="auto">
            <a:xfrm>
              <a:off x="1145630" y="3838786"/>
              <a:ext cx="5779045" cy="211224"/>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grpSp>
      <p:pic>
        <p:nvPicPr>
          <p:cNvPr id="9" name="Picture 8" descr="Screenshot of the &quot;Allow web search in Copilot&quot; policy settings for Microsoft 365, showing configuration options for enabling or disabling web search in Copilot and Copilot Chat. ">
            <a:extLst>
              <a:ext uri="{FF2B5EF4-FFF2-40B4-BE49-F238E27FC236}">
                <a16:creationId xmlns:a16="http://schemas.microsoft.com/office/drawing/2014/main" id="{96A84868-EDC4-F853-EE4B-78F29F533899}"/>
              </a:ext>
            </a:extLst>
          </p:cNvPr>
          <p:cNvPicPr>
            <a:picLocks noChangeAspect="1"/>
          </p:cNvPicPr>
          <p:nvPr/>
        </p:nvPicPr>
        <p:blipFill>
          <a:blip r:embed="rId4"/>
          <a:stretch>
            <a:fillRect/>
          </a:stretch>
        </p:blipFill>
        <p:spPr>
          <a:xfrm>
            <a:off x="7321210" y="2045321"/>
            <a:ext cx="4223529" cy="4165870"/>
          </a:xfrm>
          <a:prstGeom prst="roundRect">
            <a:avLst>
              <a:gd name="adj" fmla="val 1282"/>
            </a:avLst>
          </a:prstGeom>
        </p:spPr>
      </p:pic>
      <p:sp>
        <p:nvSpPr>
          <p:cNvPr id="32" name="TextBox 31">
            <a:extLst>
              <a:ext uri="{FF2B5EF4-FFF2-40B4-BE49-F238E27FC236}">
                <a16:creationId xmlns:a16="http://schemas.microsoft.com/office/drawing/2014/main" id="{1EF00176-85E4-9243-00BB-9C8C88E145C5}"/>
              </a:ext>
            </a:extLst>
          </p:cNvPr>
          <p:cNvSpPr txBox="1"/>
          <p:nvPr/>
        </p:nvSpPr>
        <p:spPr>
          <a:xfrm>
            <a:off x="588260" y="4503888"/>
            <a:ext cx="5507740" cy="1200329"/>
          </a:xfrm>
          <a:prstGeom prst="rect">
            <a:avLst/>
          </a:prstGeom>
          <a:noFill/>
        </p:spPr>
        <p:txBody>
          <a:bodyPr wrap="square" lIns="0" tIns="0" rIns="0" bIns="0">
            <a:spAutoFit/>
          </a:bodyPr>
          <a:lstStyle/>
          <a:p>
            <a:pPr algn="l"/>
            <a:r>
              <a:rPr lang="en-US" sz="1400" i="0" noProof="0">
                <a:solidFill>
                  <a:schemeClr val="bg1"/>
                </a:solidFill>
                <a:effectLst/>
              </a:rPr>
              <a:t>The policy </a:t>
            </a:r>
            <a:r>
              <a:rPr lang="en-US" sz="1400" noProof="0">
                <a:solidFill>
                  <a:schemeClr val="bg1"/>
                </a:solidFill>
              </a:rPr>
              <a:t>offers</a:t>
            </a:r>
            <a:r>
              <a:rPr lang="en-US" sz="2000" spc="-50" noProof="0">
                <a:ln w="3175">
                  <a:noFill/>
                </a:ln>
                <a:solidFill>
                  <a:schemeClr val="bg1"/>
                </a:solidFill>
              </a:rPr>
              <a:t> </a:t>
            </a:r>
            <a:r>
              <a:rPr lang="en-US" sz="1600" spc="-50" noProof="0">
                <a:ln w="3175">
                  <a:noFill/>
                </a:ln>
                <a:solidFill>
                  <a:schemeClr val="bg1"/>
                </a:solidFill>
                <a:latin typeface="+mj-lt"/>
              </a:rPr>
              <a:t>3 options</a:t>
            </a:r>
            <a:r>
              <a:rPr lang="en-US" sz="1400" i="0" noProof="0">
                <a:solidFill>
                  <a:schemeClr val="bg1"/>
                </a:solidFill>
                <a:effectLst/>
                <a:latin typeface="+mj-lt"/>
              </a:rPr>
              <a:t>:</a:t>
            </a:r>
            <a:endParaRPr lang="en-US" sz="1400" noProof="0">
              <a:solidFill>
                <a:schemeClr val="bg1"/>
              </a:solidFill>
              <a:latin typeface="+mj-lt"/>
            </a:endParaRP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Enabled</a:t>
            </a:r>
            <a:r>
              <a:rPr lang="en-US" sz="1200">
                <a:solidFill>
                  <a:schemeClr val="bg1"/>
                </a:solidFill>
              </a:rPr>
              <a:t> in Microsoft 365 Copilot and Microsoft 365 Copilot Chat</a:t>
            </a: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Disabled</a:t>
            </a:r>
            <a:r>
              <a:rPr lang="en-US" sz="1200">
                <a:solidFill>
                  <a:schemeClr val="bg1"/>
                </a:solidFill>
              </a:rPr>
              <a:t> in Microsoft 365 Copilot and Microsoft 365 Copilot Chat</a:t>
            </a:r>
          </a:p>
          <a:p>
            <a:pPr marL="252413" indent="-173038">
              <a:spcBef>
                <a:spcPts val="400"/>
              </a:spcBef>
              <a:buClr>
                <a:schemeClr val="bg1"/>
              </a:buClr>
              <a:buFont typeface="Arial" panose="020B0604020202020204" pitchFamily="34" charset="0"/>
              <a:buChar char="•"/>
              <a:tabLst>
                <a:tab pos="57150" algn="l"/>
              </a:tabLst>
            </a:pPr>
            <a:r>
              <a:rPr lang="en-US" sz="1200">
                <a:solidFill>
                  <a:schemeClr val="bg1"/>
                </a:solidFill>
                <a:latin typeface="+mj-lt"/>
              </a:rPr>
              <a:t>Disabled</a:t>
            </a:r>
            <a:r>
              <a:rPr lang="en-US" sz="1200">
                <a:solidFill>
                  <a:schemeClr val="bg1"/>
                </a:solidFill>
              </a:rPr>
              <a:t> in Microsoft 365 Copilot Work mode; </a:t>
            </a:r>
            <a:r>
              <a:rPr lang="en-US" sz="1200">
                <a:solidFill>
                  <a:schemeClr val="bg1"/>
                </a:solidFill>
                <a:latin typeface="+mj-lt"/>
              </a:rPr>
              <a:t>Enabled</a:t>
            </a:r>
            <a:r>
              <a:rPr lang="en-US" sz="1200">
                <a:solidFill>
                  <a:schemeClr val="bg1"/>
                </a:solidFill>
              </a:rPr>
              <a:t> in Microsoft 365 Copilot Web mode and Microsoft 365 Copilot Chat</a:t>
            </a:r>
          </a:p>
        </p:txBody>
      </p:sp>
      <p:grpSp>
        <p:nvGrpSpPr>
          <p:cNvPr id="13" name="Group 12" descr="Emphasis on the Options section in the screenshot">
            <a:extLst>
              <a:ext uri="{FF2B5EF4-FFF2-40B4-BE49-F238E27FC236}">
                <a16:creationId xmlns:a16="http://schemas.microsoft.com/office/drawing/2014/main" id="{0E1AFB8E-55FC-2BE6-2EE6-532A7E1ABA95}"/>
              </a:ext>
            </a:extLst>
          </p:cNvPr>
          <p:cNvGrpSpPr/>
          <p:nvPr/>
        </p:nvGrpSpPr>
        <p:grpSpPr>
          <a:xfrm>
            <a:off x="6064249" y="4530729"/>
            <a:ext cx="1681041" cy="1171023"/>
            <a:chOff x="6064249" y="4530729"/>
            <a:chExt cx="1681041" cy="1171023"/>
          </a:xfrm>
        </p:grpSpPr>
        <p:sp>
          <p:nvSpPr>
            <p:cNvPr id="4" name="Arrow: U-Turn 3">
              <a:extLst>
                <a:ext uri="{FF2B5EF4-FFF2-40B4-BE49-F238E27FC236}">
                  <a16:creationId xmlns:a16="http://schemas.microsoft.com/office/drawing/2014/main" id="{9A5844B4-934F-C3D0-35A9-F9EA7FC53C01}"/>
                </a:ext>
                <a:ext uri="{C183D7F6-B498-43B3-948B-1728B52AA6E4}">
                  <adec:decorative xmlns:adec="http://schemas.microsoft.com/office/drawing/2017/decorative" val="1"/>
                </a:ext>
              </a:extLst>
            </p:cNvPr>
            <p:cNvSpPr/>
            <p:nvPr/>
          </p:nvSpPr>
          <p:spPr bwMode="auto">
            <a:xfrm rot="5400000">
              <a:off x="5530955" y="5064023"/>
              <a:ext cx="1171023" cy="104435"/>
            </a:xfrm>
            <a:prstGeom prst="uturnArrow">
              <a:avLst>
                <a:gd name="adj1" fmla="val 25000"/>
                <a:gd name="adj2" fmla="val 0"/>
                <a:gd name="adj3" fmla="val 19249"/>
                <a:gd name="adj4" fmla="val 80751"/>
                <a:gd name="adj5" fmla="val 100000"/>
              </a:avLst>
            </a:prstGeom>
            <a:ln w="1905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1DEDBA6F-8AAF-CD85-A669-813C491015EE}"/>
                </a:ext>
                <a:ext uri="{C183D7F6-B498-43B3-948B-1728B52AA6E4}">
                  <adec:decorative xmlns:adec="http://schemas.microsoft.com/office/drawing/2017/decorative" val="1"/>
                </a:ext>
              </a:extLst>
            </p:cNvPr>
            <p:cNvCxnSpPr>
              <a:cxnSpLocks/>
            </p:cNvCxnSpPr>
            <p:nvPr/>
          </p:nvCxnSpPr>
          <p:spPr>
            <a:xfrm>
              <a:off x="6168685" y="5553075"/>
              <a:ext cx="1576605" cy="0"/>
            </a:xfrm>
            <a:prstGeom prst="line">
              <a:avLst/>
            </a:prstGeom>
            <a:ln w="1905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 name="Rectangle: Rounded Corners 15" descr="The highlighted section displays a dropdown menu with options, emphasizing &quot;Enabled in Microsoft 365 Copilot and Microsoft 365 Copilot Chat&quot; as the selected setting.">
            <a:extLst>
              <a:ext uri="{FF2B5EF4-FFF2-40B4-BE49-F238E27FC236}">
                <a16:creationId xmlns:a16="http://schemas.microsoft.com/office/drawing/2014/main" id="{0F30B73A-75B3-5BC2-5BDB-F8F5A848DE31}"/>
              </a:ext>
              <a:ext uri="{C183D7F6-B498-43B3-948B-1728B52AA6E4}">
                <adec:decorative xmlns:adec="http://schemas.microsoft.com/office/drawing/2017/decorative" val="0"/>
              </a:ext>
            </a:extLst>
          </p:cNvPr>
          <p:cNvSpPr/>
          <p:nvPr/>
        </p:nvSpPr>
        <p:spPr bwMode="auto">
          <a:xfrm>
            <a:off x="7745290" y="4887705"/>
            <a:ext cx="3637086" cy="1236567"/>
          </a:xfrm>
          <a:prstGeom prst="roundRect">
            <a:avLst>
              <a:gd name="adj" fmla="val 4931"/>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6" name="Rectangle: Rounded Corners 5">
            <a:extLst>
              <a:ext uri="{FF2B5EF4-FFF2-40B4-BE49-F238E27FC236}">
                <a16:creationId xmlns:a16="http://schemas.microsoft.com/office/drawing/2014/main" id="{0D827484-8524-5AC7-E154-6A5712825A02}"/>
              </a:ext>
              <a:ext uri="{C183D7F6-B498-43B3-948B-1728B52AA6E4}">
                <adec:decorative xmlns:adec="http://schemas.microsoft.com/office/drawing/2017/decorative" val="1"/>
              </a:ext>
            </a:extLst>
          </p:cNvPr>
          <p:cNvSpPr/>
          <p:nvPr/>
        </p:nvSpPr>
        <p:spPr bwMode="auto">
          <a:xfrm rot="21600000">
            <a:off x="571499" y="5861193"/>
            <a:ext cx="4554536"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1" name="Rectangle: Rounded Corners 10">
            <a:extLst>
              <a:ext uri="{FF2B5EF4-FFF2-40B4-BE49-F238E27FC236}">
                <a16:creationId xmlns:a16="http://schemas.microsoft.com/office/drawing/2014/main" id="{3EEC3420-D5B8-4DE9-0FDC-3F8AAF4CD427}"/>
              </a:ext>
              <a:ext uri="{C183D7F6-B498-43B3-948B-1728B52AA6E4}">
                <adec:decorative xmlns:adec="http://schemas.microsoft.com/office/drawing/2017/decorative" val="1"/>
              </a:ext>
            </a:extLst>
          </p:cNvPr>
          <p:cNvSpPr/>
          <p:nvPr/>
        </p:nvSpPr>
        <p:spPr bwMode="auto">
          <a:xfrm rot="21600000">
            <a:off x="641396" y="5924693"/>
            <a:ext cx="4414743"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12" name="TextBox 11">
            <a:extLst>
              <a:ext uri="{FF2B5EF4-FFF2-40B4-BE49-F238E27FC236}">
                <a16:creationId xmlns:a16="http://schemas.microsoft.com/office/drawing/2014/main" id="{A9BDF082-A784-5C2E-4CD7-44D2E0B4B37C}"/>
              </a:ext>
            </a:extLst>
          </p:cNvPr>
          <p:cNvSpPr txBox="1"/>
          <p:nvPr/>
        </p:nvSpPr>
        <p:spPr>
          <a:xfrm>
            <a:off x="795334" y="6002917"/>
            <a:ext cx="4106866" cy="215444"/>
          </a:xfrm>
          <a:prstGeom prst="rect">
            <a:avLst/>
          </a:prstGeom>
          <a:noFill/>
        </p:spPr>
        <p:txBody>
          <a:bodyPr wrap="square" lIns="0" tIns="0" rIns="0" bIns="0" rtlCol="0" anchor="ctr">
            <a:spAutoFit/>
          </a:bodyPr>
          <a:lstStyle/>
          <a:p>
            <a:pPr algn="ctr">
              <a:defRPr/>
            </a:pPr>
            <a:r>
              <a:rPr lang="en-US" sz="1400">
                <a:solidFill>
                  <a:schemeClr val="accent1"/>
                </a:solidFill>
                <a:hlinkClick r:id="rId5">
                  <a:extLst>
                    <a:ext uri="{A12FA001-AC4F-418D-AE19-62706E023703}">
                      <ahyp:hlinkClr xmlns:ahyp="http://schemas.microsoft.com/office/drawing/2018/hyperlinkcolor" val="tx"/>
                    </a:ext>
                  </a:extLst>
                </a:hlinkClick>
              </a:rPr>
              <a:t>Controls available to manage web search</a:t>
            </a:r>
            <a:endParaRPr lang="en-US" sz="1400">
              <a:solidFill>
                <a:schemeClr val="accent1"/>
              </a:solidFill>
            </a:endParaRPr>
          </a:p>
        </p:txBody>
      </p:sp>
    </p:spTree>
    <p:extLst>
      <p:ext uri="{BB962C8B-B14F-4D97-AF65-F5344CB8AC3E}">
        <p14:creationId xmlns:p14="http://schemas.microsoft.com/office/powerpoint/2010/main" val="246377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BEE8590-1448-25E4-4D03-E3DFAFA40FDB}"/>
              </a:ext>
              <a:ext uri="{C183D7F6-B498-43B3-948B-1728B52AA6E4}">
                <adec:decorative xmlns:adec="http://schemas.microsoft.com/office/drawing/2017/decorative" val="1"/>
              </a:ext>
            </a:extLst>
          </p:cNvPr>
          <p:cNvSpPr/>
          <p:nvPr/>
        </p:nvSpPr>
        <p:spPr bwMode="auto">
          <a:xfrm rot="16200000">
            <a:off x="4712565" y="272959"/>
            <a:ext cx="616418" cy="923639"/>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7BBDE210-77FB-A54F-522D-0C285203636B}"/>
              </a:ext>
              <a:ext uri="{C183D7F6-B498-43B3-948B-1728B52AA6E4}">
                <adec:decorative xmlns:adec="http://schemas.microsoft.com/office/drawing/2017/decorative" val="1"/>
              </a:ext>
            </a:extLst>
          </p:cNvPr>
          <p:cNvSpPr/>
          <p:nvPr/>
        </p:nvSpPr>
        <p:spPr bwMode="auto">
          <a:xfrm>
            <a:off x="5239657" y="0"/>
            <a:ext cx="6952343"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54D63A07-00A0-EA32-8BC9-8E3791EF7562}"/>
              </a:ext>
              <a:ext uri="{C183D7F6-B498-43B3-948B-1728B52AA6E4}">
                <adec:decorative xmlns:adec="http://schemas.microsoft.com/office/drawing/2017/decorative" val="1"/>
              </a:ext>
            </a:extLst>
          </p:cNvPr>
          <p:cNvSpPr/>
          <p:nvPr/>
        </p:nvSpPr>
        <p:spPr bwMode="auto">
          <a:xfrm>
            <a:off x="5558867" y="685735"/>
            <a:ext cx="6061390" cy="5486530"/>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a:solidFill>
                  <a:srgbClr val="091F2C"/>
                </a:solidFill>
              </a:rPr>
              <a:t>+</a:t>
            </a:r>
          </a:p>
        </p:txBody>
      </p:sp>
      <p:sp>
        <p:nvSpPr>
          <p:cNvPr id="9" name="Title 8">
            <a:extLst>
              <a:ext uri="{FF2B5EF4-FFF2-40B4-BE49-F238E27FC236}">
                <a16:creationId xmlns:a16="http://schemas.microsoft.com/office/drawing/2014/main" id="{4B04350B-F598-9A3E-1D78-4FB1600D358B}"/>
              </a:ext>
            </a:extLst>
          </p:cNvPr>
          <p:cNvSpPr>
            <a:spLocks noGrp="1"/>
          </p:cNvSpPr>
          <p:nvPr>
            <p:ph type="title"/>
          </p:nvPr>
        </p:nvSpPr>
        <p:spPr>
          <a:xfrm>
            <a:off x="588963" y="485775"/>
            <a:ext cx="3344408" cy="498475"/>
          </a:xfrm>
        </p:spPr>
        <p:txBody>
          <a:bodyPr>
            <a:noAutofit/>
          </a:bodyPr>
          <a:lstStyle/>
          <a:p>
            <a:r>
              <a:rPr lang="en-US" noProof="0">
                <a:ea typeface="+mj-ea"/>
                <a:cs typeface="+mj-cs"/>
              </a:rPr>
              <a:t>Copilot in Edge controls</a:t>
            </a:r>
          </a:p>
        </p:txBody>
      </p:sp>
      <p:pic>
        <p:nvPicPr>
          <p:cNvPr id="2" name="Picture 1" descr="A blue green and yellow swirl logo">
            <a:extLst>
              <a:ext uri="{FF2B5EF4-FFF2-40B4-BE49-F238E27FC236}">
                <a16:creationId xmlns:a16="http://schemas.microsoft.com/office/drawing/2014/main" id="{70C608EB-77CF-50CF-6761-3C3217CC3DB5}"/>
              </a:ext>
            </a:extLst>
          </p:cNvPr>
          <p:cNvPicPr>
            <a:picLocks noChangeAspect="1"/>
          </p:cNvPicPr>
          <p:nvPr/>
        </p:nvPicPr>
        <p:blipFill>
          <a:blip r:embed="rId3"/>
          <a:stretch>
            <a:fillRect/>
          </a:stretch>
        </p:blipFill>
        <p:spPr>
          <a:xfrm>
            <a:off x="4665413" y="540201"/>
            <a:ext cx="389155" cy="389155"/>
          </a:xfrm>
          <a:prstGeom prst="rect">
            <a:avLst/>
          </a:prstGeom>
        </p:spPr>
      </p:pic>
      <p:sp>
        <p:nvSpPr>
          <p:cNvPr id="31" name="TextBox 30">
            <a:extLst>
              <a:ext uri="{FF2B5EF4-FFF2-40B4-BE49-F238E27FC236}">
                <a16:creationId xmlns:a16="http://schemas.microsoft.com/office/drawing/2014/main" id="{64634E1D-4249-38C6-08C7-3E1B2948C1E9}"/>
              </a:ext>
            </a:extLst>
          </p:cNvPr>
          <p:cNvSpPr txBox="1"/>
          <p:nvPr/>
        </p:nvSpPr>
        <p:spPr>
          <a:xfrm>
            <a:off x="571500" y="1794482"/>
            <a:ext cx="4415624" cy="1538883"/>
          </a:xfrm>
          <a:prstGeom prst="rect">
            <a:avLst/>
          </a:prstGeom>
          <a:noFill/>
        </p:spPr>
        <p:txBody>
          <a:bodyPr wrap="square" lIns="0" tIns="0" rIns="0" bIns="0" rtlCol="0">
            <a:spAutoFit/>
          </a:bodyPr>
          <a:lstStyle/>
          <a:p>
            <a:pPr>
              <a:spcAft>
                <a:spcPts val="1200"/>
              </a:spcAft>
              <a:buClr>
                <a:schemeClr val="bg1"/>
              </a:buClr>
              <a:buSzPct val="100000"/>
            </a:pPr>
            <a:r>
              <a:rPr lang="en-US" sz="2000">
                <a:solidFill>
                  <a:schemeClr val="bg1"/>
                </a:solidFill>
              </a:rPr>
              <a:t>Administrators can use configuration profiles in the Microsoft 365 Admin Center to manage the settings and integrations available in Microsoft Edge for Microsoft 365 Copilot Chat.</a:t>
            </a:r>
          </a:p>
        </p:txBody>
      </p:sp>
      <p:sp>
        <p:nvSpPr>
          <p:cNvPr id="8" name="TextBox 7">
            <a:extLst>
              <a:ext uri="{FF2B5EF4-FFF2-40B4-BE49-F238E27FC236}">
                <a16:creationId xmlns:a16="http://schemas.microsoft.com/office/drawing/2014/main" id="{D9D3CF75-0C70-6F19-D251-F6805DF5F92F}"/>
              </a:ext>
            </a:extLst>
          </p:cNvPr>
          <p:cNvSpPr txBox="1"/>
          <p:nvPr/>
        </p:nvSpPr>
        <p:spPr>
          <a:xfrm>
            <a:off x="571500" y="3725441"/>
            <a:ext cx="4415624" cy="2446824"/>
          </a:xfrm>
          <a:prstGeom prst="rect">
            <a:avLst/>
          </a:prstGeom>
          <a:noFill/>
        </p:spPr>
        <p:txBody>
          <a:bodyPr wrap="square" lIns="0" tIns="0" rIns="0" bIns="0">
            <a:spAutoFit/>
          </a:bodyPr>
          <a:lstStyle/>
          <a:p>
            <a:pPr>
              <a:spcBef>
                <a:spcPts val="1800"/>
              </a:spcBef>
            </a:pPr>
            <a:r>
              <a:rPr lang="en-US" sz="1800" noProof="0">
                <a:solidFill>
                  <a:schemeClr val="accent1"/>
                </a:solidFill>
                <a:hlinkClick r:id="rId4">
                  <a:extLst>
                    <a:ext uri="{A12FA001-AC4F-418D-AE19-62706E023703}">
                      <ahyp:hlinkClr xmlns:ahyp="http://schemas.microsoft.com/office/drawing/2018/hyperlinkcolor" val="tx"/>
                    </a:ext>
                  </a:extLst>
                </a:hlinkClick>
              </a:rPr>
              <a:t>Microsoft Edge management service | Microsoft Learn</a:t>
            </a:r>
            <a:endParaRPr lang="en-US" sz="1800" noProof="0">
              <a:solidFill>
                <a:schemeClr val="bg1"/>
              </a:solidFill>
            </a:endParaRPr>
          </a:p>
          <a:p>
            <a:pPr>
              <a:spcBef>
                <a:spcPts val="1800"/>
              </a:spcBef>
            </a:pPr>
            <a:r>
              <a:rPr lang="en-US" sz="1800" noProof="0">
                <a:solidFill>
                  <a:schemeClr val="bg1"/>
                </a:solidFill>
                <a:latin typeface="+mj-lt"/>
              </a:rPr>
              <a:t>Prerequisites:</a:t>
            </a:r>
          </a:p>
          <a:p>
            <a:pPr marL="285750" indent="-203200">
              <a:spcBef>
                <a:spcPts val="400"/>
              </a:spcBef>
              <a:buClr>
                <a:schemeClr val="bg1"/>
              </a:buClr>
              <a:buFont typeface="Arial" panose="020B0604020202020204" pitchFamily="34" charset="0"/>
              <a:buChar char="•"/>
            </a:pPr>
            <a:r>
              <a:rPr lang="en-US" sz="1600" noProof="0">
                <a:solidFill>
                  <a:schemeClr val="bg1"/>
                </a:solidFill>
              </a:rPr>
              <a:t>Microsoft Edge 115.0.1901.7 or greater </a:t>
            </a:r>
          </a:p>
          <a:p>
            <a:pPr marL="285750" indent="-203200">
              <a:spcBef>
                <a:spcPts val="400"/>
              </a:spcBef>
              <a:buClr>
                <a:schemeClr val="bg1"/>
              </a:buClr>
              <a:buFont typeface="Arial" panose="020B0604020202020204" pitchFamily="34" charset="0"/>
              <a:buChar char="•"/>
            </a:pPr>
            <a:r>
              <a:rPr lang="en-US" sz="1600" noProof="0">
                <a:solidFill>
                  <a:schemeClr val="bg1"/>
                </a:solidFill>
              </a:rPr>
              <a:t>Microsoft Edge Administrator to access the experience in Microsoft 365 Admin Center</a:t>
            </a:r>
          </a:p>
          <a:p>
            <a:pPr marL="285750" indent="-203200">
              <a:spcBef>
                <a:spcPts val="400"/>
              </a:spcBef>
              <a:buClr>
                <a:schemeClr val="bg1"/>
              </a:buClr>
              <a:buFont typeface="Arial" panose="020B0604020202020204" pitchFamily="34" charset="0"/>
              <a:buChar char="•"/>
            </a:pPr>
            <a:r>
              <a:rPr lang="en-US" sz="1600" noProof="0">
                <a:solidFill>
                  <a:schemeClr val="bg1"/>
                </a:solidFill>
              </a:rPr>
              <a:t>Windows 10/11 or Windows Server 2016</a:t>
            </a:r>
            <a:br>
              <a:rPr lang="en-US" sz="1600" noProof="0">
                <a:solidFill>
                  <a:schemeClr val="bg1"/>
                </a:solidFill>
              </a:rPr>
            </a:br>
            <a:r>
              <a:rPr lang="en-US" sz="1600" noProof="0">
                <a:solidFill>
                  <a:schemeClr val="bg1"/>
                </a:solidFill>
              </a:rPr>
              <a:t>or later</a:t>
            </a:r>
            <a:endParaRPr lang="en-US" sz="1800" noProof="0">
              <a:solidFill>
                <a:schemeClr val="bg1"/>
              </a:solidFill>
            </a:endParaRPr>
          </a:p>
        </p:txBody>
      </p:sp>
      <p:grpSp>
        <p:nvGrpSpPr>
          <p:cNvPr id="6" name="Group 5" descr="Microsoft 365 admin center showing steps to create a configuration policy for Microsoft Edge. The sidebar lists navigation options, and the main section displays “Settings” with one setting, “HideDefaultEnabled,” set to Enabled. A red box highlights the “Create policy configuration” button at the top.">
            <a:extLst>
              <a:ext uri="{FF2B5EF4-FFF2-40B4-BE49-F238E27FC236}">
                <a16:creationId xmlns:a16="http://schemas.microsoft.com/office/drawing/2014/main" id="{CC5DC8D2-90CF-31C2-FB50-C892382A219B}"/>
              </a:ext>
            </a:extLst>
          </p:cNvPr>
          <p:cNvGrpSpPr/>
          <p:nvPr/>
        </p:nvGrpSpPr>
        <p:grpSpPr>
          <a:xfrm>
            <a:off x="5628224" y="755626"/>
            <a:ext cx="5922677" cy="5346749"/>
            <a:chOff x="5628224" y="755626"/>
            <a:chExt cx="5922677" cy="5346749"/>
          </a:xfrm>
        </p:grpSpPr>
        <p:pic>
          <p:nvPicPr>
            <p:cNvPr id="7" name="Picture 6">
              <a:extLst>
                <a:ext uri="{FF2B5EF4-FFF2-40B4-BE49-F238E27FC236}">
                  <a16:creationId xmlns:a16="http://schemas.microsoft.com/office/drawing/2014/main" id="{B9CD3D3E-1423-5B95-7A8B-D90AB8AD0602}"/>
                </a:ext>
              </a:extLst>
            </p:cNvPr>
            <p:cNvPicPr>
              <a:picLocks noChangeAspect="1"/>
            </p:cNvPicPr>
            <p:nvPr/>
          </p:nvPicPr>
          <p:blipFill>
            <a:blip r:embed="rId5"/>
            <a:srcRect r="29470"/>
            <a:stretch>
              <a:fillRect/>
            </a:stretch>
          </p:blipFill>
          <p:spPr>
            <a:xfrm>
              <a:off x="5628224" y="755626"/>
              <a:ext cx="5922677" cy="5346749"/>
            </a:xfrm>
            <a:prstGeom prst="roundRect">
              <a:avLst>
                <a:gd name="adj" fmla="val 1432"/>
              </a:avLst>
            </a:prstGeom>
          </p:spPr>
        </p:pic>
        <p:sp>
          <p:nvSpPr>
            <p:cNvPr id="32" name="Rectangle: Rounded Corners 31">
              <a:extLst>
                <a:ext uri="{FF2B5EF4-FFF2-40B4-BE49-F238E27FC236}">
                  <a16:creationId xmlns:a16="http://schemas.microsoft.com/office/drawing/2014/main" id="{D413E800-8BC4-0602-8DE1-5E94CD491BA0}"/>
                </a:ext>
                <a:ext uri="{C183D7F6-B498-43B3-948B-1728B52AA6E4}">
                  <adec:decorative xmlns:adec="http://schemas.microsoft.com/office/drawing/2017/decorative" val="1"/>
                </a:ext>
              </a:extLst>
            </p:cNvPr>
            <p:cNvSpPr/>
            <p:nvPr/>
          </p:nvSpPr>
          <p:spPr bwMode="auto">
            <a:xfrm>
              <a:off x="8743950" y="1024255"/>
              <a:ext cx="974725" cy="165100"/>
            </a:xfrm>
            <a:prstGeom prst="roundRect">
              <a:avLst>
                <a:gd name="adj" fmla="val 26085"/>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4" name="Rectangle: Rounded Corners 3">
              <a:extLst>
                <a:ext uri="{FF2B5EF4-FFF2-40B4-BE49-F238E27FC236}">
                  <a16:creationId xmlns:a16="http://schemas.microsoft.com/office/drawing/2014/main" id="{87CF7020-1B2A-D905-5591-6456CB88FC12}"/>
                </a:ext>
                <a:ext uri="{C183D7F6-B498-43B3-948B-1728B52AA6E4}">
                  <adec:decorative xmlns:adec="http://schemas.microsoft.com/office/drawing/2017/decorative" val="1"/>
                </a:ext>
              </a:extLst>
            </p:cNvPr>
            <p:cNvSpPr/>
            <p:nvPr/>
          </p:nvSpPr>
          <p:spPr bwMode="auto">
            <a:xfrm>
              <a:off x="5749926" y="5748860"/>
              <a:ext cx="704850" cy="165100"/>
            </a:xfrm>
            <a:prstGeom prst="roundRect">
              <a:avLst>
                <a:gd name="adj" fmla="val 26085"/>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grpSp>
    </p:spTree>
    <p:extLst>
      <p:ext uri="{BB962C8B-B14F-4D97-AF65-F5344CB8AC3E}">
        <p14:creationId xmlns:p14="http://schemas.microsoft.com/office/powerpoint/2010/main" val="14197426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8F3C3CE-4BE9-EA78-ACBE-8B938F29F835}"/>
              </a:ext>
              <a:ext uri="{C183D7F6-B498-43B3-948B-1728B52AA6E4}">
                <adec:decorative xmlns:adec="http://schemas.microsoft.com/office/drawing/2017/decorative" val="1"/>
              </a:ext>
            </a:extLst>
          </p:cNvPr>
          <p:cNvSpPr/>
          <p:nvPr/>
        </p:nvSpPr>
        <p:spPr bwMode="auto">
          <a:xfrm>
            <a:off x="6299200" y="0"/>
            <a:ext cx="5892800"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2" name="Rectangle: Rounded Corners 31">
            <a:extLst>
              <a:ext uri="{FF2B5EF4-FFF2-40B4-BE49-F238E27FC236}">
                <a16:creationId xmlns:a16="http://schemas.microsoft.com/office/drawing/2014/main" id="{5283F971-1EC5-A0CE-132F-F7E1DDFEA891}"/>
              </a:ext>
              <a:ext uri="{C183D7F6-B498-43B3-948B-1728B52AA6E4}">
                <adec:decorative xmlns:adec="http://schemas.microsoft.com/office/drawing/2017/decorative" val="1"/>
              </a:ext>
            </a:extLst>
          </p:cNvPr>
          <p:cNvSpPr>
            <a:spLocks/>
          </p:cNvSpPr>
          <p:nvPr/>
        </p:nvSpPr>
        <p:spPr bwMode="auto">
          <a:xfrm>
            <a:off x="6577684" y="626485"/>
            <a:ext cx="5052342" cy="1195965"/>
          </a:xfrm>
          <a:prstGeom prst="roundRect">
            <a:avLst>
              <a:gd name="adj" fmla="val 89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34" name="Rectangle: Rounded Corners 33">
            <a:extLst>
              <a:ext uri="{FF2B5EF4-FFF2-40B4-BE49-F238E27FC236}">
                <a16:creationId xmlns:a16="http://schemas.microsoft.com/office/drawing/2014/main" id="{817E21E0-900B-0CE2-317B-82DC1B6FF235}"/>
              </a:ext>
              <a:ext uri="{C183D7F6-B498-43B3-948B-1728B52AA6E4}">
                <adec:decorative xmlns:adec="http://schemas.microsoft.com/office/drawing/2017/decorative" val="1"/>
              </a:ext>
            </a:extLst>
          </p:cNvPr>
          <p:cNvSpPr>
            <a:spLocks/>
          </p:cNvSpPr>
          <p:nvPr/>
        </p:nvSpPr>
        <p:spPr bwMode="auto">
          <a:xfrm>
            <a:off x="6577684" y="4437293"/>
            <a:ext cx="5052342" cy="1831745"/>
          </a:xfrm>
          <a:prstGeom prst="roundRect">
            <a:avLst>
              <a:gd name="adj" fmla="val 582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28" name="Rectangle: Rounded Corners 27">
            <a:extLst>
              <a:ext uri="{FF2B5EF4-FFF2-40B4-BE49-F238E27FC236}">
                <a16:creationId xmlns:a16="http://schemas.microsoft.com/office/drawing/2014/main" id="{F4BF3BA6-DC85-C339-B326-6B938761737D}"/>
              </a:ext>
              <a:ext uri="{C183D7F6-B498-43B3-948B-1728B52AA6E4}">
                <adec:decorative xmlns:adec="http://schemas.microsoft.com/office/drawing/2017/decorative" val="1"/>
              </a:ext>
            </a:extLst>
          </p:cNvPr>
          <p:cNvSpPr/>
          <p:nvPr/>
        </p:nvSpPr>
        <p:spPr bwMode="auto">
          <a:xfrm>
            <a:off x="571499" y="2369301"/>
            <a:ext cx="5321301" cy="3993399"/>
          </a:xfrm>
          <a:prstGeom prst="roundRect">
            <a:avLst>
              <a:gd name="adj" fmla="val 25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a:solidFill>
                  <a:srgbClr val="091F2C"/>
                </a:solidFill>
              </a:rPr>
              <a:t>+</a:t>
            </a:r>
          </a:p>
        </p:txBody>
      </p:sp>
      <p:sp>
        <p:nvSpPr>
          <p:cNvPr id="29" name="Rectangle: Rounded Corners 28">
            <a:extLst>
              <a:ext uri="{FF2B5EF4-FFF2-40B4-BE49-F238E27FC236}">
                <a16:creationId xmlns:a16="http://schemas.microsoft.com/office/drawing/2014/main" id="{8D486EA2-BEC7-4EBC-9A9B-FAE7560BDC7F}"/>
              </a:ext>
              <a:ext uri="{C183D7F6-B498-43B3-948B-1728B52AA6E4}">
                <adec:decorative xmlns:adec="http://schemas.microsoft.com/office/drawing/2017/decorative" val="1"/>
              </a:ext>
            </a:extLst>
          </p:cNvPr>
          <p:cNvSpPr/>
          <p:nvPr/>
        </p:nvSpPr>
        <p:spPr bwMode="auto">
          <a:xfrm>
            <a:off x="5595937" y="2690579"/>
            <a:ext cx="196617" cy="195496"/>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ea typeface="+mn-ea"/>
              <a:cs typeface="Segoe UI" pitchFamily="34" charset="0"/>
            </a:endParaRPr>
          </a:p>
        </p:txBody>
      </p:sp>
      <p:sp>
        <p:nvSpPr>
          <p:cNvPr id="33" name="Rectangle: Rounded Corners 32">
            <a:extLst>
              <a:ext uri="{FF2B5EF4-FFF2-40B4-BE49-F238E27FC236}">
                <a16:creationId xmlns:a16="http://schemas.microsoft.com/office/drawing/2014/main" id="{A4C4A925-7F52-B79F-938A-BC9A809E9B23}"/>
              </a:ext>
              <a:ext uri="{C183D7F6-B498-43B3-948B-1728B52AA6E4}">
                <adec:decorative xmlns:adec="http://schemas.microsoft.com/office/drawing/2017/decorative" val="1"/>
              </a:ext>
            </a:extLst>
          </p:cNvPr>
          <p:cNvSpPr>
            <a:spLocks/>
          </p:cNvSpPr>
          <p:nvPr/>
        </p:nvSpPr>
        <p:spPr bwMode="auto">
          <a:xfrm>
            <a:off x="6577684" y="2284142"/>
            <a:ext cx="5052342" cy="1687090"/>
          </a:xfrm>
          <a:prstGeom prst="roundRect">
            <a:avLst>
              <a:gd name="adj" fmla="val 6319"/>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2" name="Title 1">
            <a:extLst>
              <a:ext uri="{FF2B5EF4-FFF2-40B4-BE49-F238E27FC236}">
                <a16:creationId xmlns:a16="http://schemas.microsoft.com/office/drawing/2014/main" id="{E03ACB3F-8D88-E01E-2972-5F4D02C33D1D}"/>
              </a:ext>
            </a:extLst>
          </p:cNvPr>
          <p:cNvSpPr>
            <a:spLocks noGrp="1"/>
          </p:cNvSpPr>
          <p:nvPr>
            <p:ph type="title"/>
          </p:nvPr>
        </p:nvSpPr>
        <p:spPr>
          <a:xfrm>
            <a:off x="588962" y="485775"/>
            <a:ext cx="5507037" cy="498475"/>
          </a:xfrm>
        </p:spPr>
        <p:txBody>
          <a:bodyPr/>
          <a:lstStyle/>
          <a:p>
            <a:r>
              <a:rPr lang="en-US">
                <a:ea typeface="+mj-ea"/>
                <a:cs typeface="+mj-cs"/>
              </a:rPr>
              <a:t>Admin Controls for Microsoft Edge (Windows)</a:t>
            </a:r>
          </a:p>
        </p:txBody>
      </p:sp>
      <p:sp>
        <p:nvSpPr>
          <p:cNvPr id="31" name="TextBox 30">
            <a:extLst>
              <a:ext uri="{FF2B5EF4-FFF2-40B4-BE49-F238E27FC236}">
                <a16:creationId xmlns:a16="http://schemas.microsoft.com/office/drawing/2014/main" id="{AA9FF241-CA94-3069-31AE-960B4515BCE9}"/>
              </a:ext>
            </a:extLst>
          </p:cNvPr>
          <p:cNvSpPr txBox="1"/>
          <p:nvPr/>
        </p:nvSpPr>
        <p:spPr>
          <a:xfrm>
            <a:off x="588962" y="1772320"/>
            <a:ext cx="5041900" cy="430887"/>
          </a:xfrm>
          <a:prstGeom prst="rect">
            <a:avLst/>
          </a:prstGeom>
          <a:noFill/>
        </p:spPr>
        <p:txBody>
          <a:bodyPr wrap="square" lIns="0" tIns="0" rIns="0" bIns="0" rtlCol="0">
            <a:spAutoFit/>
          </a:bodyPr>
          <a:lstStyle/>
          <a:p>
            <a:pPr>
              <a:spcAft>
                <a:spcPts val="1200"/>
              </a:spcAft>
              <a:buClr>
                <a:schemeClr val="bg1"/>
              </a:buClr>
              <a:buSzPct val="100000"/>
            </a:pPr>
            <a:r>
              <a:rPr lang="en-US" sz="1400">
                <a:solidFill>
                  <a:schemeClr val="bg1"/>
                </a:solidFill>
              </a:rPr>
              <a:t>Admins can use group policy settings to manage the behavior of the Copilot in Edge sidebar.</a:t>
            </a:r>
          </a:p>
        </p:txBody>
      </p:sp>
      <p:pic>
        <p:nvPicPr>
          <p:cNvPr id="27" name="Picture 26" descr="Screenshot of a Microsoft blog page titled “Copilot for all: Introducing Microsoft 365 Copilot Chat” by Jared Spataro. The page header includes navigation links such as Products, Pricing, Industry, Resources, Support, Blog, and Contact Sales, along with a search bar. A partial image of a sidebar menu is visible on the left.">
            <a:extLst>
              <a:ext uri="{FF2B5EF4-FFF2-40B4-BE49-F238E27FC236}">
                <a16:creationId xmlns:a16="http://schemas.microsoft.com/office/drawing/2014/main" id="{5D41534B-4134-70F1-1274-649BE43A704E}"/>
              </a:ext>
            </a:extLst>
          </p:cNvPr>
          <p:cNvPicPr>
            <a:picLocks noChangeAspect="1"/>
          </p:cNvPicPr>
          <p:nvPr/>
        </p:nvPicPr>
        <p:blipFill>
          <a:blip r:embed="rId3"/>
          <a:srcRect l="38948"/>
          <a:stretch>
            <a:fillRect/>
          </a:stretch>
        </p:blipFill>
        <p:spPr>
          <a:xfrm>
            <a:off x="648233" y="2448266"/>
            <a:ext cx="5167834" cy="3835467"/>
          </a:xfrm>
          <a:prstGeom prst="roundRect">
            <a:avLst>
              <a:gd name="adj" fmla="val 1208"/>
            </a:avLst>
          </a:prstGeom>
        </p:spPr>
      </p:pic>
      <p:sp>
        <p:nvSpPr>
          <p:cNvPr id="8" name="Subtitle">
            <a:extLst>
              <a:ext uri="{FF2B5EF4-FFF2-40B4-BE49-F238E27FC236}">
                <a16:creationId xmlns:a16="http://schemas.microsoft.com/office/drawing/2014/main" id="{2F1E78B7-C60A-1B07-611C-693AD7BEEA34}"/>
              </a:ext>
            </a:extLst>
          </p:cNvPr>
          <p:cNvSpPr txBox="1">
            <a:spLocks/>
          </p:cNvSpPr>
          <p:nvPr/>
        </p:nvSpPr>
        <p:spPr>
          <a:xfrm>
            <a:off x="6753105" y="377548"/>
            <a:ext cx="4701502" cy="343088"/>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1400" b="0">
                <a:solidFill>
                  <a:schemeClr val="tx1"/>
                </a:solidFill>
                <a:latin typeface="+mj-lt"/>
                <a:ea typeface="+mj-ea"/>
                <a:cs typeface="+mj-cs"/>
              </a:rPr>
              <a:t>Microsoft365CopilotChatIconEnabled</a:t>
            </a:r>
          </a:p>
        </p:txBody>
      </p:sp>
      <p:sp>
        <p:nvSpPr>
          <p:cNvPr id="17" name="TextBox 16">
            <a:extLst>
              <a:ext uri="{FF2B5EF4-FFF2-40B4-BE49-F238E27FC236}">
                <a16:creationId xmlns:a16="http://schemas.microsoft.com/office/drawing/2014/main" id="{88BB6429-D6A3-4BE1-FF81-FC27964342FE}"/>
              </a:ext>
            </a:extLst>
          </p:cNvPr>
          <p:cNvSpPr txBox="1"/>
          <p:nvPr/>
        </p:nvSpPr>
        <p:spPr>
          <a:xfrm>
            <a:off x="6753105" y="787311"/>
            <a:ext cx="4701502" cy="861774"/>
          </a:xfrm>
          <a:prstGeom prst="rect">
            <a:avLst/>
          </a:prstGeom>
          <a:noFill/>
        </p:spPr>
        <p:txBody>
          <a:bodyPr wrap="square" lIns="0" tIns="0" rIns="0" bIns="0" rtlCol="0">
            <a:spAutoFit/>
          </a:bodyPr>
          <a:lstStyle/>
          <a:p>
            <a:pPr>
              <a:spcAft>
                <a:spcPts val="1200"/>
              </a:spcAft>
              <a:buClr>
                <a:schemeClr val="bg1"/>
              </a:buClr>
              <a:buSzPct val="100000"/>
            </a:pPr>
            <a:r>
              <a:rPr lang="en-US" sz="1400">
                <a:solidFill>
                  <a:schemeClr val="bg1"/>
                </a:solidFill>
              </a:rPr>
              <a:t>This policy controls whether the Microsoft 365 Copilot Chat icon will be shown in the Microsoft Edge for Business toolbar for Microsoft 365 Copilot licensed and unlicensed users. </a:t>
            </a:r>
            <a:r>
              <a:rPr lang="en-US" sz="1400">
                <a:solidFill>
                  <a:schemeClr val="accent1"/>
                </a:solidFill>
                <a:hlinkClick r:id="rId4">
                  <a:extLst>
                    <a:ext uri="{A12FA001-AC4F-418D-AE19-62706E023703}">
                      <ahyp:hlinkClr xmlns:ahyp="http://schemas.microsoft.com/office/drawing/2018/hyperlinkcolor" val="tx"/>
                    </a:ext>
                  </a:extLst>
                </a:hlinkClick>
              </a:rPr>
              <a:t>Microsoft365CopilotChatIconEnabled</a:t>
            </a:r>
            <a:endParaRPr lang="en-US" sz="1400">
              <a:solidFill>
                <a:schemeClr val="accent1"/>
              </a:solidFill>
            </a:endParaRPr>
          </a:p>
        </p:txBody>
      </p:sp>
      <p:sp>
        <p:nvSpPr>
          <p:cNvPr id="19" name="Subtitle">
            <a:extLst>
              <a:ext uri="{FF2B5EF4-FFF2-40B4-BE49-F238E27FC236}">
                <a16:creationId xmlns:a16="http://schemas.microsoft.com/office/drawing/2014/main" id="{F0FA3013-9B1F-333B-110E-CF24B9BDF917}"/>
              </a:ext>
            </a:extLst>
          </p:cNvPr>
          <p:cNvSpPr txBox="1">
            <a:spLocks/>
          </p:cNvSpPr>
          <p:nvPr/>
        </p:nvSpPr>
        <p:spPr>
          <a:xfrm>
            <a:off x="6753103" y="2115052"/>
            <a:ext cx="4701502" cy="343088"/>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1400" b="0" err="1">
                <a:solidFill>
                  <a:schemeClr val="tx1"/>
                </a:solidFill>
                <a:latin typeface="+mj-lt"/>
                <a:ea typeface="+mj-ea"/>
                <a:cs typeface="+mj-cs"/>
              </a:rPr>
              <a:t>EdgeEntraCopilotPageContext</a:t>
            </a:r>
            <a:endParaRPr lang="en-US" sz="1400" b="0">
              <a:solidFill>
                <a:schemeClr val="tx1"/>
              </a:solidFill>
              <a:latin typeface="+mj-lt"/>
              <a:ea typeface="+mj-ea"/>
              <a:cs typeface="+mj-cs"/>
            </a:endParaRPr>
          </a:p>
        </p:txBody>
      </p:sp>
      <p:sp>
        <p:nvSpPr>
          <p:cNvPr id="21" name="TextBox 20">
            <a:extLst>
              <a:ext uri="{FF2B5EF4-FFF2-40B4-BE49-F238E27FC236}">
                <a16:creationId xmlns:a16="http://schemas.microsoft.com/office/drawing/2014/main" id="{19A48C9C-512C-7E75-7B48-D5794F7B221E}"/>
              </a:ext>
            </a:extLst>
          </p:cNvPr>
          <p:cNvSpPr txBox="1"/>
          <p:nvPr/>
        </p:nvSpPr>
        <p:spPr>
          <a:xfrm>
            <a:off x="6753105" y="2524815"/>
            <a:ext cx="4701502" cy="1077218"/>
          </a:xfrm>
          <a:prstGeom prst="rect">
            <a:avLst/>
          </a:prstGeom>
          <a:noFill/>
        </p:spPr>
        <p:txBody>
          <a:bodyPr wrap="square" lIns="0" tIns="0" rIns="0" bIns="0" rtlCol="0">
            <a:spAutoFit/>
          </a:bodyPr>
          <a:lstStyle/>
          <a:p>
            <a:pPr>
              <a:spcAft>
                <a:spcPts val="1200"/>
              </a:spcAft>
              <a:buClr>
                <a:schemeClr val="bg1"/>
              </a:buClr>
              <a:buSzPct val="100000"/>
            </a:pPr>
            <a:r>
              <a:rPr lang="en-US" sz="1400">
                <a:solidFill>
                  <a:schemeClr val="bg1"/>
                </a:solidFill>
              </a:rPr>
              <a:t>This policy </a:t>
            </a:r>
            <a:r>
              <a:rPr lang="en-US" sz="1400">
                <a:solidFill>
                  <a:schemeClr val="accent1"/>
                </a:solidFill>
                <a:hlinkClick r:id="rId5">
                  <a:extLst>
                    <a:ext uri="{A12FA001-AC4F-418D-AE19-62706E023703}">
                      <ahyp:hlinkClr xmlns:ahyp="http://schemas.microsoft.com/office/drawing/2018/hyperlinkcolor" val="tx"/>
                    </a:ext>
                  </a:extLst>
                </a:hlinkClick>
              </a:rPr>
              <a:t>controls access to page contents </a:t>
            </a:r>
            <a:r>
              <a:rPr lang="en-US" sz="1400">
                <a:solidFill>
                  <a:schemeClr val="bg1"/>
                </a:solidFill>
              </a:rPr>
              <a:t>for Microsoft 365 Copilot Chat with enterprise data protection (EDP) in the Microsoft Edge sidebar for the web tab only. This policy controls whether Microsoft 365 Copilot Chat can perform page summarization and similar contextual queries.</a:t>
            </a:r>
          </a:p>
        </p:txBody>
      </p:sp>
      <p:sp>
        <p:nvSpPr>
          <p:cNvPr id="22" name="Subtitle">
            <a:extLst>
              <a:ext uri="{FF2B5EF4-FFF2-40B4-BE49-F238E27FC236}">
                <a16:creationId xmlns:a16="http://schemas.microsoft.com/office/drawing/2014/main" id="{F107C86A-BDD2-2526-78D5-1A665A5491A4}"/>
              </a:ext>
            </a:extLst>
          </p:cNvPr>
          <p:cNvSpPr txBox="1">
            <a:spLocks/>
          </p:cNvSpPr>
          <p:nvPr/>
        </p:nvSpPr>
        <p:spPr>
          <a:xfrm>
            <a:off x="6753105" y="4263834"/>
            <a:ext cx="4701502" cy="343088"/>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1400" b="0" err="1">
                <a:solidFill>
                  <a:schemeClr val="tx1"/>
                </a:solidFill>
                <a:latin typeface="+mj-lt"/>
                <a:ea typeface="+mj-ea"/>
                <a:cs typeface="+mj-cs"/>
              </a:rPr>
              <a:t>CopilotPageContext</a:t>
            </a:r>
            <a:endParaRPr lang="en-US" sz="1400" b="0">
              <a:solidFill>
                <a:schemeClr val="tx1"/>
              </a:solidFill>
              <a:latin typeface="+mj-lt"/>
              <a:ea typeface="+mj-ea"/>
              <a:cs typeface="+mj-cs"/>
            </a:endParaRPr>
          </a:p>
        </p:txBody>
      </p:sp>
      <p:sp>
        <p:nvSpPr>
          <p:cNvPr id="23" name="TextBox 22">
            <a:extLst>
              <a:ext uri="{FF2B5EF4-FFF2-40B4-BE49-F238E27FC236}">
                <a16:creationId xmlns:a16="http://schemas.microsoft.com/office/drawing/2014/main" id="{9FB6A982-45BF-80DA-E670-4907E92F25AE}"/>
              </a:ext>
            </a:extLst>
          </p:cNvPr>
          <p:cNvSpPr txBox="1"/>
          <p:nvPr/>
        </p:nvSpPr>
        <p:spPr>
          <a:xfrm>
            <a:off x="6753105" y="4673597"/>
            <a:ext cx="4701502" cy="1508105"/>
          </a:xfrm>
          <a:prstGeom prst="rect">
            <a:avLst/>
          </a:prstGeom>
          <a:noFill/>
        </p:spPr>
        <p:txBody>
          <a:bodyPr wrap="square" lIns="0" tIns="0" rIns="0" bIns="0" rtlCol="0">
            <a:spAutoFit/>
          </a:bodyPr>
          <a:lstStyle/>
          <a:p>
            <a:pPr>
              <a:spcAft>
                <a:spcPts val="1200"/>
              </a:spcAft>
              <a:buClr>
                <a:schemeClr val="bg1"/>
              </a:buClr>
              <a:buSzPct val="100000"/>
            </a:pPr>
            <a:r>
              <a:rPr lang="en-US" sz="1400">
                <a:solidFill>
                  <a:schemeClr val="bg1"/>
                </a:solidFill>
              </a:rPr>
              <a:t>To allow or block Copilot in Edge from using browsing context when users are signed in with their personal MSA Bing account while in the Edge work profile, use the </a:t>
            </a:r>
            <a:r>
              <a:rPr lang="en-US" sz="1400" err="1">
                <a:solidFill>
                  <a:schemeClr val="accent1"/>
                </a:solidFill>
                <a:hlinkClick r:id="rId6">
                  <a:extLst>
                    <a:ext uri="{A12FA001-AC4F-418D-AE19-62706E023703}">
                      <ahyp:hlinkClr xmlns:ahyp="http://schemas.microsoft.com/office/drawing/2018/hyperlinkcolor" val="tx"/>
                    </a:ext>
                  </a:extLst>
                </a:hlinkClick>
              </a:rPr>
              <a:t>CopilotPageContext</a:t>
            </a:r>
            <a:r>
              <a:rPr lang="en-US" sz="1400">
                <a:solidFill>
                  <a:schemeClr val="bg1"/>
                </a:solidFill>
              </a:rPr>
              <a:t> policy. This policy prevents the personal Copilot version without enterprise data protection from using webpage or PDF content when it formulates responses to prompts.</a:t>
            </a:r>
          </a:p>
        </p:txBody>
      </p:sp>
      <p:sp>
        <p:nvSpPr>
          <p:cNvPr id="3" name="Rectangle: Rounded Corners 2">
            <a:extLst>
              <a:ext uri="{FF2B5EF4-FFF2-40B4-BE49-F238E27FC236}">
                <a16:creationId xmlns:a16="http://schemas.microsoft.com/office/drawing/2014/main" id="{0E975A84-BF55-EDE5-C83B-706A63CF54ED}"/>
              </a:ext>
              <a:ext uri="{C183D7F6-B498-43B3-948B-1728B52AA6E4}">
                <adec:decorative xmlns:adec="http://schemas.microsoft.com/office/drawing/2017/decorative" val="1"/>
              </a:ext>
            </a:extLst>
          </p:cNvPr>
          <p:cNvSpPr/>
          <p:nvPr/>
        </p:nvSpPr>
        <p:spPr bwMode="auto">
          <a:xfrm>
            <a:off x="5595937" y="2667000"/>
            <a:ext cx="196617" cy="236068"/>
          </a:xfrm>
          <a:prstGeom prst="roundRect">
            <a:avLst>
              <a:gd name="adj" fmla="val 26085"/>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Tree>
    <p:extLst>
      <p:ext uri="{BB962C8B-B14F-4D97-AF65-F5344CB8AC3E}">
        <p14:creationId xmlns:p14="http://schemas.microsoft.com/office/powerpoint/2010/main" val="26474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A47F7C46-92C6-5796-B990-108F4C978B18}"/>
              </a:ext>
              <a:ext uri="{C183D7F6-B498-43B3-948B-1728B52AA6E4}">
                <adec:decorative xmlns:adec="http://schemas.microsoft.com/office/drawing/2017/decorative" val="1"/>
              </a:ext>
            </a:extLst>
          </p:cNvPr>
          <p:cNvSpPr/>
          <p:nvPr/>
        </p:nvSpPr>
        <p:spPr bwMode="auto">
          <a:xfrm>
            <a:off x="5858634" y="7276820"/>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0C09B265-4AE9-1C28-5501-E6AFD21FBD4A}"/>
              </a:ext>
              <a:ext uri="{C183D7F6-B498-43B3-948B-1728B52AA6E4}">
                <adec:decorative xmlns:adec="http://schemas.microsoft.com/office/drawing/2017/decorative" val="1"/>
              </a:ext>
            </a:extLst>
          </p:cNvPr>
          <p:cNvSpPr/>
          <p:nvPr/>
        </p:nvSpPr>
        <p:spPr bwMode="auto">
          <a:xfrm>
            <a:off x="573785" y="2794662"/>
            <a:ext cx="6143136" cy="3568038"/>
          </a:xfrm>
          <a:prstGeom prst="roundRect">
            <a:avLst>
              <a:gd name="adj" fmla="val 322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20" name="Rectangle: Rounded Corners 19">
            <a:extLst>
              <a:ext uri="{FF2B5EF4-FFF2-40B4-BE49-F238E27FC236}">
                <a16:creationId xmlns:a16="http://schemas.microsoft.com/office/drawing/2014/main" id="{45455254-7811-0E28-619B-7E9AFB6809A3}"/>
              </a:ext>
              <a:ext uri="{C183D7F6-B498-43B3-948B-1728B52AA6E4}">
                <adec:decorative xmlns:adec="http://schemas.microsoft.com/office/drawing/2017/decorative" val="1"/>
              </a:ext>
            </a:extLst>
          </p:cNvPr>
          <p:cNvSpPr/>
          <p:nvPr/>
        </p:nvSpPr>
        <p:spPr bwMode="auto">
          <a:xfrm>
            <a:off x="6806632" y="3789453"/>
            <a:ext cx="4888381" cy="1578456"/>
          </a:xfrm>
          <a:prstGeom prst="roundRect">
            <a:avLst>
              <a:gd name="adj" fmla="val 72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2" name="Rectangle: Top Corners Rounded 1">
            <a:extLst>
              <a:ext uri="{FF2B5EF4-FFF2-40B4-BE49-F238E27FC236}">
                <a16:creationId xmlns:a16="http://schemas.microsoft.com/office/drawing/2014/main" id="{0E4D351B-9677-1FE0-C3C9-9B3F27DDC2E2}"/>
              </a:ext>
              <a:ext uri="{C183D7F6-B498-43B3-948B-1728B52AA6E4}">
                <adec:decorative xmlns:adec="http://schemas.microsoft.com/office/drawing/2017/decorative" val="1"/>
              </a:ext>
            </a:extLst>
          </p:cNvPr>
          <p:cNvSpPr/>
          <p:nvPr/>
        </p:nvSpPr>
        <p:spPr bwMode="auto">
          <a:xfrm rot="16200000">
            <a:off x="11234188" y="85173"/>
            <a:ext cx="616418" cy="129921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8C01E7A7-3687-B3C3-BA01-DE339BC587C8}"/>
              </a:ext>
            </a:extLst>
          </p:cNvPr>
          <p:cNvSpPr>
            <a:spLocks noGrp="1"/>
          </p:cNvSpPr>
          <p:nvPr>
            <p:ph type="title"/>
          </p:nvPr>
        </p:nvSpPr>
        <p:spPr>
          <a:xfrm>
            <a:off x="588963" y="485775"/>
            <a:ext cx="6573837" cy="498475"/>
          </a:xfrm>
        </p:spPr>
        <p:txBody>
          <a:bodyPr/>
          <a:lstStyle/>
          <a:p>
            <a:r>
              <a:rPr lang="en-US">
                <a:ea typeface="+mj-ea"/>
                <a:cs typeface="+mj-cs"/>
              </a:rPr>
              <a:t>User Control in Microsoft Edge</a:t>
            </a:r>
          </a:p>
        </p:txBody>
      </p:sp>
      <p:pic>
        <p:nvPicPr>
          <p:cNvPr id="17" name="Picture 16" descr="Microsoft edge logo">
            <a:extLst>
              <a:ext uri="{FF2B5EF4-FFF2-40B4-BE49-F238E27FC236}">
                <a16:creationId xmlns:a16="http://schemas.microsoft.com/office/drawing/2014/main" id="{32FE6965-5B70-836B-485F-56B49C39C26A}"/>
              </a:ext>
            </a:extLst>
          </p:cNvPr>
          <p:cNvPicPr>
            <a:picLocks noChangeAspect="1"/>
          </p:cNvPicPr>
          <p:nvPr/>
        </p:nvPicPr>
        <p:blipFill>
          <a:blip r:embed="rId3"/>
          <a:stretch>
            <a:fillRect/>
          </a:stretch>
        </p:blipFill>
        <p:spPr>
          <a:xfrm>
            <a:off x="11011733" y="523263"/>
            <a:ext cx="423030" cy="423030"/>
          </a:xfrm>
          <a:prstGeom prst="rect">
            <a:avLst/>
          </a:prstGeom>
        </p:spPr>
      </p:pic>
      <p:sp>
        <p:nvSpPr>
          <p:cNvPr id="30" name="TextBox 29">
            <a:extLst>
              <a:ext uri="{FF2B5EF4-FFF2-40B4-BE49-F238E27FC236}">
                <a16:creationId xmlns:a16="http://schemas.microsoft.com/office/drawing/2014/main" id="{8F964337-A9C9-469F-4206-A2C1D5CBB2E1}"/>
              </a:ext>
            </a:extLst>
          </p:cNvPr>
          <p:cNvSpPr txBox="1"/>
          <p:nvPr/>
        </p:nvSpPr>
        <p:spPr>
          <a:xfrm>
            <a:off x="588262" y="1416224"/>
            <a:ext cx="11035427" cy="369332"/>
          </a:xfrm>
          <a:prstGeom prst="rect">
            <a:avLst/>
          </a:prstGeom>
          <a:noFill/>
        </p:spPr>
        <p:txBody>
          <a:bodyPr wrap="square" lIns="0" tIns="0" rIns="0" bIns="0" rtlCol="0">
            <a:spAutoFit/>
          </a:bodyPr>
          <a:lstStyle/>
          <a:p>
            <a:pPr>
              <a:spcAft>
                <a:spcPts val="1200"/>
              </a:spcAft>
              <a:buClr>
                <a:schemeClr val="bg1"/>
              </a:buClr>
              <a:buSzPct val="100000"/>
            </a:pPr>
            <a:r>
              <a:rPr lang="en-US" sz="2400">
                <a:solidFill>
                  <a:schemeClr val="bg1"/>
                </a:solidFill>
              </a:rPr>
              <a:t>User have full control over their Copilot experience within Microsoft Edge</a:t>
            </a:r>
          </a:p>
        </p:txBody>
      </p:sp>
      <p:sp>
        <p:nvSpPr>
          <p:cNvPr id="34" name="TextBox 33">
            <a:extLst>
              <a:ext uri="{FF2B5EF4-FFF2-40B4-BE49-F238E27FC236}">
                <a16:creationId xmlns:a16="http://schemas.microsoft.com/office/drawing/2014/main" id="{FAC8E892-09C7-A3A8-7129-EFC50D3EE777}"/>
              </a:ext>
            </a:extLst>
          </p:cNvPr>
          <p:cNvSpPr txBox="1"/>
          <p:nvPr/>
        </p:nvSpPr>
        <p:spPr>
          <a:xfrm>
            <a:off x="588262" y="1950920"/>
            <a:ext cx="11035427" cy="615553"/>
          </a:xfrm>
          <a:prstGeom prst="rect">
            <a:avLst/>
          </a:prstGeom>
          <a:noFill/>
        </p:spPr>
        <p:txBody>
          <a:bodyPr wrap="square" lIns="0" tIns="0" rIns="0" bIns="0" rtlCol="0">
            <a:spAutoFit/>
          </a:bodyPr>
          <a:lstStyle/>
          <a:p>
            <a:pPr>
              <a:spcAft>
                <a:spcPts val="1200"/>
              </a:spcAft>
              <a:buClr>
                <a:schemeClr val="bg1"/>
              </a:buClr>
              <a:buSzPct val="100000"/>
            </a:pPr>
            <a:r>
              <a:rPr lang="en-US" sz="2000">
                <a:solidFill>
                  <a:schemeClr val="bg1"/>
                </a:solidFill>
              </a:rPr>
              <a:t>Within the Microsoft Edge settings, under the </a:t>
            </a:r>
            <a:r>
              <a:rPr lang="en-US" sz="2000">
                <a:solidFill>
                  <a:schemeClr val="bg1"/>
                </a:solidFill>
                <a:latin typeface="+mj-lt"/>
              </a:rPr>
              <a:t>Appearance &gt; Copilot and sidebar </a:t>
            </a:r>
            <a:r>
              <a:rPr lang="en-US" sz="2000">
                <a:solidFill>
                  <a:schemeClr val="bg1"/>
                </a:solidFill>
              </a:rPr>
              <a:t>section, users can manage the availability and behavior of Copilot in their browser experience.</a:t>
            </a:r>
          </a:p>
        </p:txBody>
      </p:sp>
      <p:grpSp>
        <p:nvGrpSpPr>
          <p:cNvPr id="4" name="Group 3" descr="Screenshot of Edge settings under Appearance showing options like page zoom, touch mode, toolbar, and Copilot and sidebar customization highlighted.">
            <a:extLst>
              <a:ext uri="{FF2B5EF4-FFF2-40B4-BE49-F238E27FC236}">
                <a16:creationId xmlns:a16="http://schemas.microsoft.com/office/drawing/2014/main" id="{18DE9EE3-1870-1B0D-DB9E-9392F2D5F8EC}"/>
              </a:ext>
            </a:extLst>
          </p:cNvPr>
          <p:cNvGrpSpPr/>
          <p:nvPr/>
        </p:nvGrpSpPr>
        <p:grpSpPr>
          <a:xfrm>
            <a:off x="663804" y="2880580"/>
            <a:ext cx="5963099" cy="3396202"/>
            <a:chOff x="663804" y="2880580"/>
            <a:chExt cx="5963099" cy="3396202"/>
          </a:xfrm>
        </p:grpSpPr>
        <p:pic>
          <p:nvPicPr>
            <p:cNvPr id="13" name="Picture 12">
              <a:extLst>
                <a:ext uri="{FF2B5EF4-FFF2-40B4-BE49-F238E27FC236}">
                  <a16:creationId xmlns:a16="http://schemas.microsoft.com/office/drawing/2014/main" id="{7A141B7E-9959-9720-2AF0-E523C8113EC4}"/>
                </a:ext>
              </a:extLst>
            </p:cNvPr>
            <p:cNvPicPr>
              <a:picLocks noChangeAspect="1"/>
            </p:cNvPicPr>
            <p:nvPr/>
          </p:nvPicPr>
          <p:blipFill>
            <a:blip r:embed="rId4"/>
            <a:stretch>
              <a:fillRect/>
            </a:stretch>
          </p:blipFill>
          <p:spPr>
            <a:xfrm>
              <a:off x="663804" y="2880580"/>
              <a:ext cx="5963099" cy="3396202"/>
            </a:xfrm>
            <a:prstGeom prst="roundRect">
              <a:avLst>
                <a:gd name="adj" fmla="val 2504"/>
              </a:avLst>
            </a:prstGeom>
          </p:spPr>
        </p:pic>
        <p:sp>
          <p:nvSpPr>
            <p:cNvPr id="7" name="Rectangle: Rounded Corners 6">
              <a:extLst>
                <a:ext uri="{FF2B5EF4-FFF2-40B4-BE49-F238E27FC236}">
                  <a16:creationId xmlns:a16="http://schemas.microsoft.com/office/drawing/2014/main" id="{FE16F743-7178-0AD1-126B-191EEBFAD6D9}"/>
                </a:ext>
                <a:ext uri="{C183D7F6-B498-43B3-948B-1728B52AA6E4}">
                  <adec:decorative xmlns:adec="http://schemas.microsoft.com/office/drawing/2017/decorative" val="1"/>
                </a:ext>
              </a:extLst>
            </p:cNvPr>
            <p:cNvSpPr/>
            <p:nvPr/>
          </p:nvSpPr>
          <p:spPr bwMode="auto">
            <a:xfrm>
              <a:off x="885825" y="4080999"/>
              <a:ext cx="719138" cy="152863"/>
            </a:xfrm>
            <a:prstGeom prst="roundRect">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29" name="Rectangle: Rounded Corners 28">
              <a:extLst>
                <a:ext uri="{FF2B5EF4-FFF2-40B4-BE49-F238E27FC236}">
                  <a16:creationId xmlns:a16="http://schemas.microsoft.com/office/drawing/2014/main" id="{0736237A-BE2A-0FEC-9248-1A5008C555EB}"/>
                </a:ext>
                <a:ext uri="{C183D7F6-B498-43B3-948B-1728B52AA6E4}">
                  <adec:decorative xmlns:adec="http://schemas.microsoft.com/office/drawing/2017/decorative" val="1"/>
                </a:ext>
              </a:extLst>
            </p:cNvPr>
            <p:cNvSpPr/>
            <p:nvPr/>
          </p:nvSpPr>
          <p:spPr bwMode="auto">
            <a:xfrm>
              <a:off x="2631282" y="5607845"/>
              <a:ext cx="3871912" cy="288130"/>
            </a:xfrm>
            <a:prstGeom prst="roundRect">
              <a:avLst>
                <a:gd name="adj" fmla="val 13667"/>
              </a:avLst>
            </a:prstGeom>
            <a:noFill/>
            <a:ln w="19050" cap="rnd">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grpSp>
      <p:pic>
        <p:nvPicPr>
          <p:cNvPr id="15" name="Picture 14" descr="Screenshot of Copilot settings under Appearance showing two toggles enabled: ‘Show Copilot button on the toolbar’ and ‘Allow Copilot to use page content’.">
            <a:extLst>
              <a:ext uri="{FF2B5EF4-FFF2-40B4-BE49-F238E27FC236}">
                <a16:creationId xmlns:a16="http://schemas.microsoft.com/office/drawing/2014/main" id="{BD1AC3FA-A0D6-7E61-7A78-0FA19B27FFB2}"/>
              </a:ext>
            </a:extLst>
          </p:cNvPr>
          <p:cNvPicPr>
            <a:picLocks noChangeAspect="1"/>
          </p:cNvPicPr>
          <p:nvPr/>
        </p:nvPicPr>
        <p:blipFill rotWithShape="1">
          <a:blip r:embed="rId5"/>
          <a:srcRect t="5214" r="3867" b="9081"/>
          <a:stretch>
            <a:fillRect/>
          </a:stretch>
        </p:blipFill>
        <p:spPr>
          <a:xfrm>
            <a:off x="6877954" y="3856173"/>
            <a:ext cx="4745736" cy="1445016"/>
          </a:xfrm>
          <a:prstGeom prst="roundRect">
            <a:avLst>
              <a:gd name="adj" fmla="val 5871"/>
            </a:avLst>
          </a:prstGeom>
        </p:spPr>
      </p:pic>
    </p:spTree>
    <p:extLst>
      <p:ext uri="{BB962C8B-B14F-4D97-AF65-F5344CB8AC3E}">
        <p14:creationId xmlns:p14="http://schemas.microsoft.com/office/powerpoint/2010/main" val="41119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FD3B-FFA4-DCF7-59CC-85288BCAE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676E5-D7AB-3122-5FEF-DF3EA735E0B8}"/>
              </a:ext>
            </a:extLst>
          </p:cNvPr>
          <p:cNvSpPr>
            <a:spLocks noGrp="1"/>
          </p:cNvSpPr>
          <p:nvPr>
            <p:ph type="title"/>
          </p:nvPr>
        </p:nvSpPr>
        <p:spPr>
          <a:xfrm>
            <a:off x="571500" y="3014394"/>
            <a:ext cx="4813300" cy="646331"/>
          </a:xfrm>
        </p:spPr>
        <p:txBody>
          <a:bodyPr/>
          <a:lstStyle/>
          <a:p>
            <a:r>
              <a:rPr lang="en-US">
                <a:ea typeface="+mj-ea"/>
                <a:cs typeface="+mj-cs"/>
              </a:rPr>
              <a:t>Govern Copilot Chat</a:t>
            </a:r>
          </a:p>
        </p:txBody>
      </p:sp>
    </p:spTree>
    <p:extLst>
      <p:ext uri="{BB962C8B-B14F-4D97-AF65-F5344CB8AC3E}">
        <p14:creationId xmlns:p14="http://schemas.microsoft.com/office/powerpoint/2010/main" val="30986740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833871AD-ED55-B41F-EEF8-5F65FCD860D1}"/>
              </a:ext>
              <a:ext uri="{C183D7F6-B498-43B3-948B-1728B52AA6E4}">
                <adec:decorative xmlns:adec="http://schemas.microsoft.com/office/drawing/2017/decorative" val="1"/>
              </a:ext>
            </a:extLst>
          </p:cNvPr>
          <p:cNvSpPr/>
          <p:nvPr/>
        </p:nvSpPr>
        <p:spPr bwMode="auto">
          <a:xfrm>
            <a:off x="588263" y="1562100"/>
            <a:ext cx="11018520" cy="481041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cs typeface="Segoe Sans Display" pitchFamily="2" charset="0"/>
            </a:endParaRPr>
          </a:p>
        </p:txBody>
      </p:sp>
      <p:grpSp>
        <p:nvGrpSpPr>
          <p:cNvPr id="119" name="!!NetworkLines">
            <a:extLst>
              <a:ext uri="{FF2B5EF4-FFF2-40B4-BE49-F238E27FC236}">
                <a16:creationId xmlns:a16="http://schemas.microsoft.com/office/drawing/2014/main" id="{45D7FE1A-A1AC-AD39-1B71-13F304FE0E44}"/>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120" name="Freeform: Shape 119">
              <a:extLst>
                <a:ext uri="{FF2B5EF4-FFF2-40B4-BE49-F238E27FC236}">
                  <a16:creationId xmlns:a16="http://schemas.microsoft.com/office/drawing/2014/main" id="{03923122-02E3-D545-4254-50C425F8C7DE}"/>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1" name="Freeform: Shape 120">
              <a:extLst>
                <a:ext uri="{FF2B5EF4-FFF2-40B4-BE49-F238E27FC236}">
                  <a16:creationId xmlns:a16="http://schemas.microsoft.com/office/drawing/2014/main" id="{19E6E2AC-082F-3C0D-D8B0-13CCE6675682}"/>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2" name="Freeform: Shape 121">
              <a:extLst>
                <a:ext uri="{FF2B5EF4-FFF2-40B4-BE49-F238E27FC236}">
                  <a16:creationId xmlns:a16="http://schemas.microsoft.com/office/drawing/2014/main" id="{6CE0FC2F-0C44-BE37-CF1A-F75CD7FFF54B}"/>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3" name="Freeform: Shape 122">
              <a:extLst>
                <a:ext uri="{FF2B5EF4-FFF2-40B4-BE49-F238E27FC236}">
                  <a16:creationId xmlns:a16="http://schemas.microsoft.com/office/drawing/2014/main" id="{29173994-759E-1024-3767-B6FD6B94D234}"/>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4" name="Freeform: Shape 123">
              <a:extLst>
                <a:ext uri="{FF2B5EF4-FFF2-40B4-BE49-F238E27FC236}">
                  <a16:creationId xmlns:a16="http://schemas.microsoft.com/office/drawing/2014/main" id="{C6D0CB78-8456-1A83-EF13-1FF555BD7163}"/>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5" name="Freeform: Shape 124">
              <a:extLst>
                <a:ext uri="{FF2B5EF4-FFF2-40B4-BE49-F238E27FC236}">
                  <a16:creationId xmlns:a16="http://schemas.microsoft.com/office/drawing/2014/main" id="{C86B3A68-5893-8DB2-0F42-E221E0FAA1F1}"/>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6" name="Freeform: Shape 125">
              <a:extLst>
                <a:ext uri="{FF2B5EF4-FFF2-40B4-BE49-F238E27FC236}">
                  <a16:creationId xmlns:a16="http://schemas.microsoft.com/office/drawing/2014/main" id="{41BE976F-182F-D663-5411-1659AF269F11}"/>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7" name="Freeform: Shape 126">
              <a:extLst>
                <a:ext uri="{FF2B5EF4-FFF2-40B4-BE49-F238E27FC236}">
                  <a16:creationId xmlns:a16="http://schemas.microsoft.com/office/drawing/2014/main" id="{C603C720-103B-A724-8526-F9D0CCB34D88}"/>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8" name="Freeform: Shape 127">
              <a:extLst>
                <a:ext uri="{FF2B5EF4-FFF2-40B4-BE49-F238E27FC236}">
                  <a16:creationId xmlns:a16="http://schemas.microsoft.com/office/drawing/2014/main" id="{998E517E-FBC1-6832-4DAB-75A5903C88BD}"/>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29" name="Freeform: Shape 128">
              <a:extLst>
                <a:ext uri="{FF2B5EF4-FFF2-40B4-BE49-F238E27FC236}">
                  <a16:creationId xmlns:a16="http://schemas.microsoft.com/office/drawing/2014/main" id="{2E516C39-825E-98D4-DEFF-A0454142F096}"/>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0" name="Freeform: Shape 129">
              <a:extLst>
                <a:ext uri="{FF2B5EF4-FFF2-40B4-BE49-F238E27FC236}">
                  <a16:creationId xmlns:a16="http://schemas.microsoft.com/office/drawing/2014/main" id="{4E94C554-0891-0E75-62EC-3EC58FAD233D}"/>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1" name="Freeform: Shape 130">
              <a:extLst>
                <a:ext uri="{FF2B5EF4-FFF2-40B4-BE49-F238E27FC236}">
                  <a16:creationId xmlns:a16="http://schemas.microsoft.com/office/drawing/2014/main" id="{F95D7978-E943-4705-E398-8D48D1FEBEF9}"/>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2" name="Freeform: Shape 131">
              <a:extLst>
                <a:ext uri="{FF2B5EF4-FFF2-40B4-BE49-F238E27FC236}">
                  <a16:creationId xmlns:a16="http://schemas.microsoft.com/office/drawing/2014/main" id="{A1FEB115-30E7-7EC3-D129-9F0884D0E8E8}"/>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3" name="Freeform: Shape 132">
              <a:extLst>
                <a:ext uri="{FF2B5EF4-FFF2-40B4-BE49-F238E27FC236}">
                  <a16:creationId xmlns:a16="http://schemas.microsoft.com/office/drawing/2014/main" id="{79C9C4F0-36D3-82A1-F82F-D4561C746959}"/>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4" name="Freeform: Shape 133">
              <a:extLst>
                <a:ext uri="{FF2B5EF4-FFF2-40B4-BE49-F238E27FC236}">
                  <a16:creationId xmlns:a16="http://schemas.microsoft.com/office/drawing/2014/main" id="{D14A2711-685B-906C-70CB-E6EFE1A8C61C}"/>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5" name="Freeform: Shape 134">
              <a:extLst>
                <a:ext uri="{FF2B5EF4-FFF2-40B4-BE49-F238E27FC236}">
                  <a16:creationId xmlns:a16="http://schemas.microsoft.com/office/drawing/2014/main" id="{A11DB214-E467-6E63-C88C-717CD5D38FE3}"/>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6" name="Freeform: Shape 135">
              <a:extLst>
                <a:ext uri="{FF2B5EF4-FFF2-40B4-BE49-F238E27FC236}">
                  <a16:creationId xmlns:a16="http://schemas.microsoft.com/office/drawing/2014/main" id="{FFD58013-CD53-44D8-9070-0D34089D4169}"/>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7" name="Freeform: Shape 136">
              <a:extLst>
                <a:ext uri="{FF2B5EF4-FFF2-40B4-BE49-F238E27FC236}">
                  <a16:creationId xmlns:a16="http://schemas.microsoft.com/office/drawing/2014/main" id="{08CC6921-E78C-F43C-E36C-55E633DFB192}"/>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8" name="Freeform: Shape 137">
              <a:extLst>
                <a:ext uri="{FF2B5EF4-FFF2-40B4-BE49-F238E27FC236}">
                  <a16:creationId xmlns:a16="http://schemas.microsoft.com/office/drawing/2014/main" id="{B0612310-AE2C-F177-AE22-128672E2D228}"/>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39" name="Freeform: Shape 138">
              <a:extLst>
                <a:ext uri="{FF2B5EF4-FFF2-40B4-BE49-F238E27FC236}">
                  <a16:creationId xmlns:a16="http://schemas.microsoft.com/office/drawing/2014/main" id="{7E19AD33-C218-2805-6A3C-142239E55A9A}"/>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0" name="Freeform: Shape 139">
              <a:extLst>
                <a:ext uri="{FF2B5EF4-FFF2-40B4-BE49-F238E27FC236}">
                  <a16:creationId xmlns:a16="http://schemas.microsoft.com/office/drawing/2014/main" id="{69A17A05-CEF7-94D6-0E1B-DD34B28C1F57}"/>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1" name="Freeform: Shape 140">
              <a:extLst>
                <a:ext uri="{FF2B5EF4-FFF2-40B4-BE49-F238E27FC236}">
                  <a16:creationId xmlns:a16="http://schemas.microsoft.com/office/drawing/2014/main" id="{A0AF7517-C434-146C-74E9-E8937BE1974E}"/>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2" name="Freeform: Shape 141">
              <a:extLst>
                <a:ext uri="{FF2B5EF4-FFF2-40B4-BE49-F238E27FC236}">
                  <a16:creationId xmlns:a16="http://schemas.microsoft.com/office/drawing/2014/main" id="{EC30EB7B-1013-5AC9-940F-4D726612BA0A}"/>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3" name="Freeform: Shape 142">
              <a:extLst>
                <a:ext uri="{FF2B5EF4-FFF2-40B4-BE49-F238E27FC236}">
                  <a16:creationId xmlns:a16="http://schemas.microsoft.com/office/drawing/2014/main" id="{2CDE1D29-D849-840D-099F-C7EB309A4E41}"/>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4" name="Freeform: Shape 143">
              <a:extLst>
                <a:ext uri="{FF2B5EF4-FFF2-40B4-BE49-F238E27FC236}">
                  <a16:creationId xmlns:a16="http://schemas.microsoft.com/office/drawing/2014/main" id="{23257B8F-9992-97ED-70F1-78E47DA2E0B0}"/>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45" name="Freeform: Shape 144">
              <a:extLst>
                <a:ext uri="{FF2B5EF4-FFF2-40B4-BE49-F238E27FC236}">
                  <a16:creationId xmlns:a16="http://schemas.microsoft.com/office/drawing/2014/main" id="{A7456310-AC8F-9B72-92C8-739BBB795A16}"/>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grpSp>
      <p:sp>
        <p:nvSpPr>
          <p:cNvPr id="146" name="Freeform: Shape 145">
            <a:extLst>
              <a:ext uri="{FF2B5EF4-FFF2-40B4-BE49-F238E27FC236}">
                <a16:creationId xmlns:a16="http://schemas.microsoft.com/office/drawing/2014/main" id="{7124AA5B-72B7-CF5A-AD55-911F47590C5C}"/>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ea typeface="+mn-ea"/>
              <a:cs typeface="Segoe UI Semibold" panose="020B0502040204020203" pitchFamily="34" charset="0"/>
            </a:endParaRPr>
          </a:p>
        </p:txBody>
      </p:sp>
      <p:grpSp>
        <p:nvGrpSpPr>
          <p:cNvPr id="147" name="Group 146">
            <a:extLst>
              <a:ext uri="{FF2B5EF4-FFF2-40B4-BE49-F238E27FC236}">
                <a16:creationId xmlns:a16="http://schemas.microsoft.com/office/drawing/2014/main" id="{B36CE720-C72E-34C3-1B29-EF11F74F0C11}"/>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148" name="Graphic 82">
              <a:extLst>
                <a:ext uri="{FF2B5EF4-FFF2-40B4-BE49-F238E27FC236}">
                  <a16:creationId xmlns:a16="http://schemas.microsoft.com/office/drawing/2014/main" id="{FB9A00C8-EACA-9CC5-23E9-B5366D9109AA}"/>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49" name="Graphic 82">
              <a:extLst>
                <a:ext uri="{FF2B5EF4-FFF2-40B4-BE49-F238E27FC236}">
                  <a16:creationId xmlns:a16="http://schemas.microsoft.com/office/drawing/2014/main" id="{CD2B848E-3C32-B49E-764B-D7525CE2B449}"/>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0" name="Graphic 82">
              <a:extLst>
                <a:ext uri="{FF2B5EF4-FFF2-40B4-BE49-F238E27FC236}">
                  <a16:creationId xmlns:a16="http://schemas.microsoft.com/office/drawing/2014/main" id="{E45CEE25-E75F-13DA-DFAD-EF2ABDDA1821}"/>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1" name="Graphic 82">
              <a:extLst>
                <a:ext uri="{FF2B5EF4-FFF2-40B4-BE49-F238E27FC236}">
                  <a16:creationId xmlns:a16="http://schemas.microsoft.com/office/drawing/2014/main" id="{68918924-CEE0-3C95-E2FD-5FA3630A5F0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2" name="Graphic 82">
              <a:extLst>
                <a:ext uri="{FF2B5EF4-FFF2-40B4-BE49-F238E27FC236}">
                  <a16:creationId xmlns:a16="http://schemas.microsoft.com/office/drawing/2014/main" id="{9B708569-D348-06AB-A007-C339D0D53889}"/>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3" name="Graphic 82">
              <a:extLst>
                <a:ext uri="{FF2B5EF4-FFF2-40B4-BE49-F238E27FC236}">
                  <a16:creationId xmlns:a16="http://schemas.microsoft.com/office/drawing/2014/main" id="{63FAA8CA-38A9-DC5C-FE6F-5F76DD8CDD38}"/>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4" name="Graphic 82">
              <a:extLst>
                <a:ext uri="{FF2B5EF4-FFF2-40B4-BE49-F238E27FC236}">
                  <a16:creationId xmlns:a16="http://schemas.microsoft.com/office/drawing/2014/main" id="{A9A06068-48B4-F08D-78DB-B2086F1709C2}"/>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5" name="Graphic 82">
              <a:extLst>
                <a:ext uri="{FF2B5EF4-FFF2-40B4-BE49-F238E27FC236}">
                  <a16:creationId xmlns:a16="http://schemas.microsoft.com/office/drawing/2014/main" id="{B723F55F-B0E1-60CF-F415-6E1D74AE13AE}"/>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sp>
          <p:nvSpPr>
            <p:cNvPr id="156" name="Graphic 82">
              <a:extLst>
                <a:ext uri="{FF2B5EF4-FFF2-40B4-BE49-F238E27FC236}">
                  <a16:creationId xmlns:a16="http://schemas.microsoft.com/office/drawing/2014/main" id="{699D82E0-2D20-8721-A2A2-F1B2BB9424A3}"/>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ea typeface="+mn-ea"/>
                <a:cs typeface="Segoe Sans Display Semibold" pitchFamily="2" charset="0"/>
              </a:endParaRPr>
            </a:p>
          </p:txBody>
        </p:sp>
      </p:grpSp>
      <p:grpSp>
        <p:nvGrpSpPr>
          <p:cNvPr id="157" name="Group 156">
            <a:extLst>
              <a:ext uri="{FF2B5EF4-FFF2-40B4-BE49-F238E27FC236}">
                <a16:creationId xmlns:a16="http://schemas.microsoft.com/office/drawing/2014/main" id="{C5256FD0-6ACE-09FD-2CA0-158F4C9A524F}"/>
              </a:ext>
              <a:ext uri="{C183D7F6-B498-43B3-948B-1728B52AA6E4}">
                <adec:decorative xmlns:adec="http://schemas.microsoft.com/office/drawing/2017/decorative" val="1"/>
              </a:ext>
            </a:extLst>
          </p:cNvPr>
          <p:cNvGrpSpPr/>
          <p:nvPr/>
        </p:nvGrpSpPr>
        <p:grpSpPr>
          <a:xfrm>
            <a:off x="1129294" y="3444676"/>
            <a:ext cx="1372158" cy="1374430"/>
            <a:chOff x="773528" y="2842718"/>
            <a:chExt cx="1594048" cy="1596688"/>
          </a:xfrm>
        </p:grpSpPr>
        <p:sp>
          <p:nvSpPr>
            <p:cNvPr id="158" name="Oval 157">
              <a:extLst>
                <a:ext uri="{FF2B5EF4-FFF2-40B4-BE49-F238E27FC236}">
                  <a16:creationId xmlns:a16="http://schemas.microsoft.com/office/drawing/2014/main" id="{8D2B9342-2A60-D813-EFB8-8B7E1670AE47}"/>
                </a:ext>
                <a:ext uri="{C183D7F6-B498-43B3-948B-1728B52AA6E4}">
                  <adec:decorative xmlns:adec="http://schemas.microsoft.com/office/drawing/2017/decorative" val="1"/>
                </a:ext>
              </a:extLst>
            </p:cNvPr>
            <p:cNvSpPr/>
            <p:nvPr/>
          </p:nvSpPr>
          <p:spPr bwMode="auto">
            <a:xfrm>
              <a:off x="773528" y="2842718"/>
              <a:ext cx="1594048" cy="159668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59" name="Picture 158">
              <a:extLst>
                <a:ext uri="{FF2B5EF4-FFF2-40B4-BE49-F238E27FC236}">
                  <a16:creationId xmlns:a16="http://schemas.microsoft.com/office/drawing/2014/main" id="{7703C5F1-49B8-4AF0-8395-1AFFDE30E8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238" y="2903747"/>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160" name="Group 159">
            <a:extLst>
              <a:ext uri="{FF2B5EF4-FFF2-40B4-BE49-F238E27FC236}">
                <a16:creationId xmlns:a16="http://schemas.microsoft.com/office/drawing/2014/main" id="{FB34FD51-77C4-1EBD-1D63-16D422DA6355}"/>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161" name="Group 160">
              <a:extLst>
                <a:ext uri="{FF2B5EF4-FFF2-40B4-BE49-F238E27FC236}">
                  <a16:creationId xmlns:a16="http://schemas.microsoft.com/office/drawing/2014/main" id="{10741B0C-FF79-4399-6C44-DDC17F6E8EC7}"/>
                </a:ext>
              </a:extLst>
            </p:cNvPr>
            <p:cNvGrpSpPr>
              <a:grpSpLocks noChangeAspect="1"/>
            </p:cNvGrpSpPr>
            <p:nvPr/>
          </p:nvGrpSpPr>
          <p:grpSpPr>
            <a:xfrm rot="16200000" flipH="1">
              <a:off x="2793723" y="3376991"/>
              <a:ext cx="229737" cy="102462"/>
              <a:chOff x="24942308" y="2917288"/>
              <a:chExt cx="1321816" cy="559246"/>
            </a:xfrm>
          </p:grpSpPr>
          <p:cxnSp>
            <p:nvCxnSpPr>
              <p:cNvPr id="163" name="Straight Connector 162">
                <a:extLst>
                  <a:ext uri="{FF2B5EF4-FFF2-40B4-BE49-F238E27FC236}">
                    <a16:creationId xmlns:a16="http://schemas.microsoft.com/office/drawing/2014/main" id="{4F1A0383-95CA-0DE1-E82B-4CE385B4A1E0}"/>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D0814E2-2F20-C74B-A064-2308F26317DD}"/>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2" name="Straight Connector 161">
              <a:extLst>
                <a:ext uri="{FF2B5EF4-FFF2-40B4-BE49-F238E27FC236}">
                  <a16:creationId xmlns:a16="http://schemas.microsoft.com/office/drawing/2014/main" id="{8A8684E4-24CB-DA73-9B9C-79A2AA1376E5}"/>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F6EE6330-1D12-4807-9B8F-1FC8ACDCEC28}"/>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166" name="Group 165">
              <a:extLst>
                <a:ext uri="{FF2B5EF4-FFF2-40B4-BE49-F238E27FC236}">
                  <a16:creationId xmlns:a16="http://schemas.microsoft.com/office/drawing/2014/main" id="{EED3D0B0-BB3C-A42D-7EAA-261F459A6230}"/>
                </a:ext>
              </a:extLst>
            </p:cNvPr>
            <p:cNvGrpSpPr>
              <a:grpSpLocks noChangeAspect="1"/>
            </p:cNvGrpSpPr>
            <p:nvPr/>
          </p:nvGrpSpPr>
          <p:grpSpPr>
            <a:xfrm rot="16200000" flipH="1">
              <a:off x="2793723" y="3376991"/>
              <a:ext cx="229737" cy="102462"/>
              <a:chOff x="24942308" y="2917288"/>
              <a:chExt cx="1321816" cy="559246"/>
            </a:xfrm>
          </p:grpSpPr>
          <p:cxnSp>
            <p:nvCxnSpPr>
              <p:cNvPr id="168" name="Straight Connector 167">
                <a:extLst>
                  <a:ext uri="{FF2B5EF4-FFF2-40B4-BE49-F238E27FC236}">
                    <a16:creationId xmlns:a16="http://schemas.microsoft.com/office/drawing/2014/main" id="{FECA6FD6-D871-2FD1-0162-0BE3508E48E5}"/>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250FF9B-E29E-FFEC-B552-582A93C426A8}"/>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7" name="Straight Connector 166">
              <a:extLst>
                <a:ext uri="{FF2B5EF4-FFF2-40B4-BE49-F238E27FC236}">
                  <a16:creationId xmlns:a16="http://schemas.microsoft.com/office/drawing/2014/main" id="{2AA5AE04-0D34-9033-E993-40EB18651282}"/>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170" name="Copilot Box - replacement">
            <a:extLst>
              <a:ext uri="{FF2B5EF4-FFF2-40B4-BE49-F238E27FC236}">
                <a16:creationId xmlns:a16="http://schemas.microsoft.com/office/drawing/2014/main" id="{AC4E8945-E26E-FD7B-BADD-08379D522877}"/>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ea typeface="+mn-ea"/>
              <a:cs typeface="Segoe UI Semibold" panose="020B0502040204020203" pitchFamily="34" charset="0"/>
            </a:endParaRPr>
          </a:p>
        </p:txBody>
      </p:sp>
      <p:sp>
        <p:nvSpPr>
          <p:cNvPr id="171" name="Copilot logo - replacement">
            <a:extLst>
              <a:ext uri="{FF2B5EF4-FFF2-40B4-BE49-F238E27FC236}">
                <a16:creationId xmlns:a16="http://schemas.microsoft.com/office/drawing/2014/main" id="{ED317909-AEAA-EC08-F726-11F6033F292D}"/>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ea typeface="+mn-ea"/>
              <a:cs typeface="Segoe UI" pitchFamily="34" charset="0"/>
            </a:endParaRPr>
          </a:p>
        </p:txBody>
      </p:sp>
      <p:sp>
        <p:nvSpPr>
          <p:cNvPr id="172" name="!!Phase1">
            <a:extLst>
              <a:ext uri="{FF2B5EF4-FFF2-40B4-BE49-F238E27FC236}">
                <a16:creationId xmlns:a16="http://schemas.microsoft.com/office/drawing/2014/main" id="{7BD64E68-B8DE-E957-85B7-E938E717DBA8}"/>
              </a:ext>
              <a:ext uri="{C183D7F6-B498-43B3-948B-1728B52AA6E4}">
                <adec:decorative xmlns:adec="http://schemas.microsoft.com/office/drawing/2017/decorative" val="1"/>
              </a:ext>
            </a:extLst>
          </p:cNvPr>
          <p:cNvSpPr txBox="1">
            <a:spLocks/>
          </p:cNvSpPr>
          <p:nvPr/>
        </p:nvSpPr>
        <p:spPr>
          <a:xfrm>
            <a:off x="4378325"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Copilot</a:t>
            </a:r>
          </a:p>
        </p:txBody>
      </p:sp>
      <p:sp>
        <p:nvSpPr>
          <p:cNvPr id="173" name="!!Phase1">
            <a:extLst>
              <a:ext uri="{FF2B5EF4-FFF2-40B4-BE49-F238E27FC236}">
                <a16:creationId xmlns:a16="http://schemas.microsoft.com/office/drawing/2014/main" id="{E4AD9925-5248-2CA0-A282-D3433883D902}"/>
              </a:ext>
              <a:ext uri="{C183D7F6-B498-43B3-948B-1728B52AA6E4}">
                <adec:decorative xmlns:adec="http://schemas.microsoft.com/office/drawing/2017/decorative" val="1"/>
              </a:ext>
            </a:extLst>
          </p:cNvPr>
          <p:cNvSpPr txBox="1">
            <a:spLocks/>
          </p:cNvSpPr>
          <p:nvPr/>
        </p:nvSpPr>
        <p:spPr>
          <a:xfrm>
            <a:off x="7852222"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Agents</a:t>
            </a:r>
          </a:p>
        </p:txBody>
      </p:sp>
      <p:sp>
        <p:nvSpPr>
          <p:cNvPr id="61" name="Title 60">
            <a:extLst>
              <a:ext uri="{FF2B5EF4-FFF2-40B4-BE49-F238E27FC236}">
                <a16:creationId xmlns:a16="http://schemas.microsoft.com/office/drawing/2014/main" id="{50336009-E9D6-E329-94AE-533DA2D4D8CD}"/>
              </a:ext>
            </a:extLst>
          </p:cNvPr>
          <p:cNvSpPr>
            <a:spLocks noGrp="1"/>
          </p:cNvSpPr>
          <p:nvPr>
            <p:ph type="title"/>
          </p:nvPr>
        </p:nvSpPr>
        <p:spPr/>
        <p:txBody>
          <a:bodyPr/>
          <a:lstStyle/>
          <a:p>
            <a:r>
              <a:rPr lang="en-US">
                <a:solidFill>
                  <a:schemeClr val="bg1"/>
                </a:solidFill>
                <a:ea typeface="+mj-ea"/>
                <a:cs typeface="+mj-cs"/>
              </a:rPr>
              <a:t>Copilot is the </a:t>
            </a:r>
            <a:r>
              <a:rPr lang="en-US">
                <a:ea typeface="+mj-ea"/>
                <a:cs typeface="+mj-cs"/>
              </a:rPr>
              <a:t>UI for AI</a:t>
            </a:r>
          </a:p>
        </p:txBody>
      </p:sp>
      <p:sp>
        <p:nvSpPr>
          <p:cNvPr id="59" name="Rectangle 58" descr="Diagram showing data flow from a user to Copilot and its agents. On the left, there is an image of a user, connected by arrows to a central Copilot icon. To the right, a network labeled ‘Agents’ displays interconnected nodes, illustrating collaboration between Copilot and multiple agents.">
            <a:extLst>
              <a:ext uri="{FF2B5EF4-FFF2-40B4-BE49-F238E27FC236}">
                <a16:creationId xmlns:a16="http://schemas.microsoft.com/office/drawing/2014/main" id="{3C59DE86-D02A-D1F0-32A6-57DEBBD20A5E}"/>
              </a:ext>
            </a:extLst>
          </p:cNvPr>
          <p:cNvSpPr/>
          <p:nvPr/>
        </p:nvSpPr>
        <p:spPr bwMode="auto">
          <a:xfrm>
            <a:off x="2082800" y="1211409"/>
            <a:ext cx="151803" cy="151803"/>
          </a:xfrm>
          <a:prstGeom prst="rect">
            <a:avLst/>
          </a:prstGeom>
          <a:solidFill>
            <a:srgbClr val="131F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71164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anim calcmode="lin" valueType="num">
                                      <p:cBhvr>
                                        <p:cTn id="8" dur="500" fill="hold"/>
                                        <p:tgtEl>
                                          <p:spTgt spid="118"/>
                                        </p:tgtEl>
                                        <p:attrNameLst>
                                          <p:attrName>ppt_x</p:attrName>
                                        </p:attrNameLst>
                                      </p:cBhvr>
                                      <p:tavLst>
                                        <p:tav tm="0">
                                          <p:val>
                                            <p:strVal val="#ppt_x"/>
                                          </p:val>
                                        </p:tav>
                                        <p:tav tm="100000">
                                          <p:val>
                                            <p:strVal val="#ppt_x"/>
                                          </p:val>
                                        </p:tav>
                                      </p:tavLst>
                                    </p:anim>
                                    <p:anim calcmode="lin" valueType="num">
                                      <p:cBhvr>
                                        <p:cTn id="9" dur="500" fill="hold"/>
                                        <p:tgtEl>
                                          <p:spTgt spid="1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par>
                                <p:cTn id="13" presetID="42" presetClass="path" presetSubtype="0" decel="100000" fill="hold" nodeType="withEffect">
                                  <p:stCondLst>
                                    <p:cond delay="0"/>
                                  </p:stCondLst>
                                  <p:childTnLst>
                                    <p:animMotion origin="layout" path="M 0 3.7037E-6 L 0 0.03541 " pathEditMode="relative" rAng="0" ptsTypes="AA">
                                      <p:cBhvr>
                                        <p:cTn id="14" dur="700" spd="-100000" fill="hold"/>
                                        <p:tgtEl>
                                          <p:spTgt spid="157"/>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160"/>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165"/>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173"/>
                                        </p:tgtEl>
                                        <p:attrNameLst>
                                          <p:attrName>style.visibility</p:attrName>
                                        </p:attrNameLst>
                                      </p:cBhvr>
                                      <p:to>
                                        <p:strVal val="visible"/>
                                      </p:to>
                                    </p:set>
                                    <p:animEffect transition="in" filter="fade">
                                      <p:cBhvr>
                                        <p:cTn id="27" dur="500"/>
                                        <p:tgtEl>
                                          <p:spTgt spid="173"/>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173"/>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172"/>
                                        </p:tgtEl>
                                        <p:attrNameLst>
                                          <p:attrName>style.visibility</p:attrName>
                                        </p:attrNameLst>
                                      </p:cBhvr>
                                      <p:to>
                                        <p:strVal val="visible"/>
                                      </p:to>
                                    </p:set>
                                    <p:animEffect transition="in" filter="fade">
                                      <p:cBhvr>
                                        <p:cTn id="32" dur="500"/>
                                        <p:tgtEl>
                                          <p:spTgt spid="172"/>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172"/>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500"/>
                                        <p:tgtEl>
                                          <p:spTgt spid="146"/>
                                        </p:tgtEl>
                                      </p:cBhvr>
                                    </p:animEffect>
                                  </p:childTnLst>
                                </p:cTn>
                              </p:par>
                              <p:par>
                                <p:cTn id="38" presetID="42" presetClass="path" presetSubtype="0" decel="100000" fill="hold" grpId="1" nodeType="withEffect">
                                  <p:stCondLst>
                                    <p:cond delay="750"/>
                                  </p:stCondLst>
                                  <p:childTnLst>
                                    <p:animMotion origin="layout" path="M -4.79167E-6 3.7037E-6 L -4.79167E-6 0.03541 " pathEditMode="relative" rAng="0" ptsTypes="AA">
                                      <p:cBhvr>
                                        <p:cTn id="39" dur="700" spd="-100000" fill="hold"/>
                                        <p:tgtEl>
                                          <p:spTgt spid="146"/>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par>
                                <p:cTn id="43" presetID="42" presetClass="path" presetSubtype="0" decel="100000" fill="hold" nodeType="withEffect">
                                  <p:stCondLst>
                                    <p:cond delay="750"/>
                                  </p:stCondLst>
                                  <p:childTnLst>
                                    <p:animMotion origin="layout" path="M 2.70833E-6 -2.22222E-6 L 2.70833E-6 0.03542 " pathEditMode="relative" rAng="0" ptsTypes="AA">
                                      <p:cBhvr>
                                        <p:cTn id="44" dur="700" spd="-100000" fill="hold"/>
                                        <p:tgtEl>
                                          <p:spTgt spid="119"/>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170"/>
                                        </p:tgtEl>
                                        <p:attrNameLst>
                                          <p:attrName>style.visibility</p:attrName>
                                        </p:attrNameLst>
                                      </p:cBhvr>
                                      <p:to>
                                        <p:strVal val="visible"/>
                                      </p:to>
                                    </p:set>
                                    <p:animEffect transition="in" filter="fade">
                                      <p:cBhvr>
                                        <p:cTn id="47" dur="500"/>
                                        <p:tgtEl>
                                          <p:spTgt spid="170"/>
                                        </p:tgtEl>
                                      </p:cBhvr>
                                    </p:animEffect>
                                  </p:childTnLst>
                                </p:cTn>
                              </p:par>
                              <p:par>
                                <p:cTn id="48" presetID="42" presetClass="path" presetSubtype="0" decel="100000" fill="hold" grpId="1" nodeType="withEffect">
                                  <p:stCondLst>
                                    <p:cond delay="750"/>
                                  </p:stCondLst>
                                  <p:childTnLst>
                                    <p:animMotion origin="layout" path="M 3.54167E-6 3.7037E-6 L 3.54167E-6 0.03541 " pathEditMode="relative" rAng="0" ptsTypes="AA">
                                      <p:cBhvr>
                                        <p:cTn id="49" dur="700" spd="-100000" fill="hold"/>
                                        <p:tgtEl>
                                          <p:spTgt spid="170"/>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171"/>
                                        </p:tgtEl>
                                        <p:attrNameLst>
                                          <p:attrName>style.visibility</p:attrName>
                                        </p:attrNameLst>
                                      </p:cBhvr>
                                      <p:to>
                                        <p:strVal val="visible"/>
                                      </p:to>
                                    </p:set>
                                    <p:animEffect transition="in" filter="fade">
                                      <p:cBhvr>
                                        <p:cTn id="52" dur="500"/>
                                        <p:tgtEl>
                                          <p:spTgt spid="171"/>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171"/>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147"/>
                                        </p:tgtEl>
                                        <p:attrNameLst>
                                          <p:attrName>style.visibility</p:attrName>
                                        </p:attrNameLst>
                                      </p:cBhvr>
                                      <p:to>
                                        <p:strVal val="visible"/>
                                      </p:to>
                                    </p:set>
                                    <p:animEffect transition="in" filter="fade">
                                      <p:cBhvr>
                                        <p:cTn id="57" dur="500"/>
                                        <p:tgtEl>
                                          <p:spTgt spid="147"/>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14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46" grpId="0" animBg="1"/>
      <p:bldP spid="146" grpId="1" animBg="1"/>
      <p:bldP spid="170" grpId="0" animBg="1"/>
      <p:bldP spid="170" grpId="1" animBg="1"/>
      <p:bldP spid="171" grpId="0" animBg="1"/>
      <p:bldP spid="171" grpId="1" animBg="1"/>
      <p:bldP spid="172" grpId="0" animBg="1"/>
      <p:bldP spid="172" grpId="1" animBg="1"/>
      <p:bldP spid="173" grpId="0" animBg="1"/>
      <p:bldP spid="17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6133-FD17-62A0-D568-EC64B4F77F3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F26F9A1-4C93-99FA-DCC4-B8EAB48D4557}"/>
              </a:ext>
              <a:ext uri="{C183D7F6-B498-43B3-948B-1728B52AA6E4}">
                <adec:decorative xmlns:adec="http://schemas.microsoft.com/office/drawing/2017/decorative" val="1"/>
              </a:ext>
            </a:extLst>
          </p:cNvPr>
          <p:cNvSpPr/>
          <p:nvPr/>
        </p:nvSpPr>
        <p:spPr bwMode="auto">
          <a:xfrm>
            <a:off x="571499" y="1795463"/>
            <a:ext cx="3581991" cy="3567112"/>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6" name="Rectangle: Rounded Corners 5">
            <a:extLst>
              <a:ext uri="{FF2B5EF4-FFF2-40B4-BE49-F238E27FC236}">
                <a16:creationId xmlns:a16="http://schemas.microsoft.com/office/drawing/2014/main" id="{ACB78400-6215-1902-689E-6C12056D5749}"/>
              </a:ext>
              <a:ext uri="{C183D7F6-B498-43B3-948B-1728B52AA6E4}">
                <adec:decorative xmlns:adec="http://schemas.microsoft.com/office/drawing/2017/decorative" val="1"/>
              </a:ext>
            </a:extLst>
          </p:cNvPr>
          <p:cNvSpPr>
            <a:spLocks/>
          </p:cNvSpPr>
          <p:nvPr/>
        </p:nvSpPr>
        <p:spPr bwMode="auto">
          <a:xfrm>
            <a:off x="640921" y="1872563"/>
            <a:ext cx="3443146" cy="3417364"/>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5170" name="Freeform: Shape 5169">
            <a:extLst>
              <a:ext uri="{FF2B5EF4-FFF2-40B4-BE49-F238E27FC236}">
                <a16:creationId xmlns:a16="http://schemas.microsoft.com/office/drawing/2014/main" id="{D5164B2C-FDEB-EC26-4B70-61FE24AF7DC6}"/>
              </a:ext>
              <a:ext uri="{C183D7F6-B498-43B3-948B-1728B52AA6E4}">
                <adec:decorative xmlns:adec="http://schemas.microsoft.com/office/drawing/2017/decorative" val="1"/>
              </a:ext>
            </a:extLst>
          </p:cNvPr>
          <p:cNvSpPr/>
          <p:nvPr/>
        </p:nvSpPr>
        <p:spPr bwMode="auto">
          <a:xfrm>
            <a:off x="4303391"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Rectangle: Rounded Corners 13">
            <a:extLst>
              <a:ext uri="{FF2B5EF4-FFF2-40B4-BE49-F238E27FC236}">
                <a16:creationId xmlns:a16="http://schemas.microsoft.com/office/drawing/2014/main" id="{EB11BB52-1D17-40C7-DBD7-A7D235BCC120}"/>
              </a:ext>
              <a:ext uri="{C183D7F6-B498-43B3-948B-1728B52AA6E4}">
                <adec:decorative xmlns:adec="http://schemas.microsoft.com/office/drawing/2017/decorative" val="1"/>
              </a:ext>
            </a:extLst>
          </p:cNvPr>
          <p:cNvSpPr/>
          <p:nvPr/>
        </p:nvSpPr>
        <p:spPr bwMode="auto">
          <a:xfrm rot="16200000" flipH="1">
            <a:off x="7727701" y="1744813"/>
            <a:ext cx="607540" cy="6418436"/>
          </a:xfrm>
          <a:prstGeom prst="roundRect">
            <a:avLst>
              <a:gd name="adj" fmla="val 7623"/>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sp>
        <p:nvSpPr>
          <p:cNvPr id="22" name="Rectangle: Rounded Corners 21">
            <a:extLst>
              <a:ext uri="{FF2B5EF4-FFF2-40B4-BE49-F238E27FC236}">
                <a16:creationId xmlns:a16="http://schemas.microsoft.com/office/drawing/2014/main" id="{8C06A73B-6AB6-A3F8-E8B1-1EB6FC976535}"/>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23" name="Rectangle: Rounded Corners 22">
            <a:extLst>
              <a:ext uri="{FF2B5EF4-FFF2-40B4-BE49-F238E27FC236}">
                <a16:creationId xmlns:a16="http://schemas.microsoft.com/office/drawing/2014/main" id="{75022F64-9F80-9FD2-4D65-07DB8DC2481E}"/>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grpSp>
        <p:nvGrpSpPr>
          <p:cNvPr id="25" name="Group 24">
            <a:extLst>
              <a:ext uri="{FF2B5EF4-FFF2-40B4-BE49-F238E27FC236}">
                <a16:creationId xmlns:a16="http://schemas.microsoft.com/office/drawing/2014/main" id="{118530D4-F66A-32E9-D2AF-4FEE0D286DE0}"/>
              </a:ext>
              <a:ext uri="{C183D7F6-B498-43B3-948B-1728B52AA6E4}">
                <adec:decorative xmlns:adec="http://schemas.microsoft.com/office/drawing/2017/decorative" val="1"/>
              </a:ext>
            </a:extLst>
          </p:cNvPr>
          <p:cNvGrpSpPr/>
          <p:nvPr/>
        </p:nvGrpSpPr>
        <p:grpSpPr>
          <a:xfrm>
            <a:off x="7507264" y="5165760"/>
            <a:ext cx="521973" cy="311962"/>
            <a:chOff x="-6870700" y="3205889"/>
            <a:chExt cx="521973" cy="575165"/>
          </a:xfrm>
        </p:grpSpPr>
        <p:cxnSp>
          <p:nvCxnSpPr>
            <p:cNvPr id="26" name="Straight Connector 25">
              <a:extLst>
                <a:ext uri="{FF2B5EF4-FFF2-40B4-BE49-F238E27FC236}">
                  <a16:creationId xmlns:a16="http://schemas.microsoft.com/office/drawing/2014/main" id="{224D9E10-3016-D307-E076-81DF0A456A6B}"/>
                </a:ext>
              </a:extLst>
            </p:cNvPr>
            <p:cNvCxnSpPr>
              <a:cxnSpLocks/>
            </p:cNvCxnSpPr>
            <p:nvPr/>
          </p:nvCxnSpPr>
          <p:spPr>
            <a:xfrm flipV="1">
              <a:off x="-6611585" y="3205889"/>
              <a:ext cx="0" cy="548276"/>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7" name="Straight Connector 26">
              <a:extLst>
                <a:ext uri="{FF2B5EF4-FFF2-40B4-BE49-F238E27FC236}">
                  <a16:creationId xmlns:a16="http://schemas.microsoft.com/office/drawing/2014/main" id="{F6785ED0-E149-4BBA-68BC-15B6A616A5CA}"/>
                </a:ext>
              </a:extLst>
            </p:cNvPr>
            <p:cNvCxnSpPr>
              <a:cxnSpLocks/>
            </p:cNvCxnSpPr>
            <p:nvPr/>
          </p:nvCxnSpPr>
          <p:spPr>
            <a:xfrm flipV="1">
              <a:off x="-6870700" y="3781053"/>
              <a:ext cx="521973" cy="1"/>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9" name="Title 8">
            <a:extLst>
              <a:ext uri="{FF2B5EF4-FFF2-40B4-BE49-F238E27FC236}">
                <a16:creationId xmlns:a16="http://schemas.microsoft.com/office/drawing/2014/main" id="{728B3F30-D3EC-F082-5722-A7F2F9BC74AB}"/>
              </a:ext>
            </a:extLst>
          </p:cNvPr>
          <p:cNvSpPr>
            <a:spLocks noGrp="1"/>
          </p:cNvSpPr>
          <p:nvPr>
            <p:ph type="title"/>
          </p:nvPr>
        </p:nvSpPr>
        <p:spPr>
          <a:xfrm>
            <a:off x="588963" y="485775"/>
            <a:ext cx="3049587" cy="498475"/>
          </a:xfrm>
        </p:spPr>
        <p:txBody>
          <a:bodyPr/>
          <a:lstStyle/>
          <a:p>
            <a:r>
              <a:rPr lang="en-US" sz="3200">
                <a:ea typeface="+mj-ea"/>
                <a:cs typeface="+mj-cs"/>
              </a:rPr>
              <a:t>Retention of Copilot Chats</a:t>
            </a:r>
            <a:br>
              <a:rPr lang="en-US" sz="3200">
                <a:ea typeface="+mj-ea"/>
                <a:cs typeface="+mj-cs"/>
              </a:rPr>
            </a:br>
            <a:endParaRPr lang="en-US" sz="3200">
              <a:ea typeface="+mj-ea"/>
              <a:cs typeface="+mj-cs"/>
            </a:endParaRPr>
          </a:p>
        </p:txBody>
      </p:sp>
      <p:sp>
        <p:nvSpPr>
          <p:cNvPr id="13" name="TextBox 12">
            <a:extLst>
              <a:ext uri="{FF2B5EF4-FFF2-40B4-BE49-F238E27FC236}">
                <a16:creationId xmlns:a16="http://schemas.microsoft.com/office/drawing/2014/main" id="{CD25F1CD-AA20-74AC-FA30-9C7EDCE9E2A3}"/>
              </a:ext>
            </a:extLst>
          </p:cNvPr>
          <p:cNvSpPr txBox="1"/>
          <p:nvPr/>
        </p:nvSpPr>
        <p:spPr>
          <a:xfrm>
            <a:off x="772947" y="2023487"/>
            <a:ext cx="3179092" cy="3016210"/>
          </a:xfrm>
          <a:prstGeom prst="rect">
            <a:avLst/>
          </a:prstGeom>
          <a:noFill/>
        </p:spPr>
        <p:txBody>
          <a:bodyPr wrap="square" lIns="0" tIns="0" rIns="0" bIns="0">
            <a:spAutoFit/>
          </a:bodyPr>
          <a:lstStyle/>
          <a:p>
            <a:pPr marL="171450" lvl="0" indent="-171450" defTabSz="914400">
              <a:spcBef>
                <a:spcPts val="1200"/>
              </a:spcBef>
              <a:buFont typeface="Arial" panose="020B0604020202020204" pitchFamily="34" charset="0"/>
              <a:buChar char="•"/>
              <a:defRPr/>
            </a:pPr>
            <a:r>
              <a:rPr lang="en-US" sz="1600">
                <a:solidFill>
                  <a:schemeClr val="bg1"/>
                </a:solidFill>
              </a:rPr>
              <a:t>In a Copilot interaction, users can </a:t>
            </a:r>
            <a:r>
              <a:rPr lang="en-US" sz="1600" b="1">
                <a:solidFill>
                  <a:schemeClr val="bg1"/>
                </a:solidFill>
                <a:latin typeface="+mj-lt"/>
              </a:rPr>
              <a:t>upload local files</a:t>
            </a:r>
            <a:r>
              <a:rPr lang="en-US" sz="1600">
                <a:solidFill>
                  <a:schemeClr val="bg1"/>
                </a:solidFill>
              </a:rPr>
              <a:t>, which are automatically stored in the Microsoft Copilot Chat Files folder in the user's OneDrive.</a:t>
            </a:r>
          </a:p>
          <a:p>
            <a:pPr marL="171450" lvl="0" indent="-171450" defTabSz="914400">
              <a:spcBef>
                <a:spcPts val="1200"/>
              </a:spcBef>
              <a:buFont typeface="Arial" panose="020B0604020202020204" pitchFamily="34" charset="0"/>
              <a:buChar char="•"/>
              <a:defRPr/>
            </a:pPr>
            <a:r>
              <a:rPr lang="en-US" sz="1600">
                <a:solidFill>
                  <a:schemeClr val="bg1"/>
                </a:solidFill>
                <a:latin typeface="+mj-lt"/>
              </a:rPr>
              <a:t>Copilot chats </a:t>
            </a:r>
            <a:r>
              <a:rPr lang="en-US" sz="1600">
                <a:solidFill>
                  <a:schemeClr val="bg1"/>
                </a:solidFill>
              </a:rPr>
              <a:t>are stored in a user's mailbox (hidden folder) </a:t>
            </a:r>
          </a:p>
          <a:p>
            <a:pPr lvl="0" defTabSz="914400">
              <a:spcBef>
                <a:spcPts val="1200"/>
              </a:spcBef>
              <a:defRPr/>
            </a:pPr>
            <a:r>
              <a:rPr lang="en-US" sz="1600">
                <a:solidFill>
                  <a:schemeClr val="bg1"/>
                </a:solidFill>
              </a:rPr>
              <a:t>How long the Copilot Data </a:t>
            </a:r>
            <a:br>
              <a:rPr lang="en-US" sz="1600">
                <a:solidFill>
                  <a:schemeClr val="bg1"/>
                </a:solidFill>
              </a:rPr>
            </a:br>
            <a:r>
              <a:rPr lang="en-US" sz="1600">
                <a:solidFill>
                  <a:schemeClr val="bg1"/>
                </a:solidFill>
              </a:rPr>
              <a:t>(and Teams Chats) will be stored depends on you retention settings for Copilot Chats</a:t>
            </a:r>
          </a:p>
        </p:txBody>
      </p:sp>
      <p:sp>
        <p:nvSpPr>
          <p:cNvPr id="24" name="TextBox 23">
            <a:extLst>
              <a:ext uri="{FF2B5EF4-FFF2-40B4-BE49-F238E27FC236}">
                <a16:creationId xmlns:a16="http://schemas.microsoft.com/office/drawing/2014/main" id="{B9E97536-DB13-BF73-B09A-77E2FABBD403}"/>
              </a:ext>
            </a:extLst>
          </p:cNvPr>
          <p:cNvSpPr txBox="1"/>
          <p:nvPr/>
        </p:nvSpPr>
        <p:spPr>
          <a:xfrm>
            <a:off x="852489" y="5788333"/>
            <a:ext cx="3020012" cy="307777"/>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1"/>
                </a:solidFill>
                <a:effectLst/>
                <a:uLnTx/>
                <a:uFillTx/>
                <a:hlinkClick r:id="rId3">
                  <a:extLst>
                    <a:ext uri="{A12FA001-AC4F-418D-AE19-62706E023703}">
                      <ahyp:hlinkClr xmlns:ahyp="http://schemas.microsoft.com/office/drawing/2018/hyperlinkcolor" val="tx"/>
                    </a:ext>
                  </a:extLst>
                </a:hlinkClick>
              </a:rPr>
              <a:t>Learn about retention for Copilot &amp; AI apps</a:t>
            </a:r>
            <a:r>
              <a:rPr kumimoji="0" lang="en-US" sz="1000" b="0" i="0" u="none" strike="noStrike" kern="1200" cap="none" spc="0" normalizeH="0" baseline="0" noProof="0">
                <a:ln>
                  <a:noFill/>
                </a:ln>
                <a:solidFill>
                  <a:schemeClr val="accent1"/>
                </a:solidFill>
                <a:effectLst/>
                <a:uLnTx/>
                <a:uFillTx/>
              </a:rPr>
              <a:t> | </a:t>
            </a:r>
            <a:r>
              <a:rPr kumimoji="0" lang="en-US" sz="1000" b="0" i="0" u="none" strike="noStrike" kern="1200" cap="none" spc="0" normalizeH="0" baseline="0" noProof="0">
                <a:ln>
                  <a:noFill/>
                </a:ln>
                <a:solidFill>
                  <a:schemeClr val="accent1"/>
                </a:solidFill>
                <a:effectLst/>
                <a:uLnTx/>
                <a:uFillTx/>
                <a:hlinkClick r:id="rId4">
                  <a:extLst>
                    <a:ext uri="{A12FA001-AC4F-418D-AE19-62706E023703}">
                      <ahyp:hlinkClr xmlns:ahyp="http://schemas.microsoft.com/office/drawing/2018/hyperlinkcolor" val="tx"/>
                    </a:ext>
                  </a:extLst>
                </a:hlinkClick>
              </a:rPr>
              <a:t>Separate existing 'Teams chats and Copilot interactions' policy</a:t>
            </a:r>
            <a:endParaRPr kumimoji="0" lang="en-US" sz="1000" b="0" i="0" u="none" strike="noStrike" kern="1200" cap="none" spc="0" normalizeH="0" baseline="0" noProof="0">
              <a:ln>
                <a:noFill/>
              </a:ln>
              <a:solidFill>
                <a:schemeClr val="accent1"/>
              </a:solidFill>
              <a:effectLst/>
              <a:uLnTx/>
              <a:uFillTx/>
            </a:endParaRPr>
          </a:p>
        </p:txBody>
      </p:sp>
      <p:grpSp>
        <p:nvGrpSpPr>
          <p:cNvPr id="5127" name="Group 5126" descr="Screenshot of Copilot message retention flow showing two paths: message removed or retained, both going to SubstrateHolds folder for 1–7 days then permanent deletion.">
            <a:extLst>
              <a:ext uri="{FF2B5EF4-FFF2-40B4-BE49-F238E27FC236}">
                <a16:creationId xmlns:a16="http://schemas.microsoft.com/office/drawing/2014/main" id="{0CC4A19E-EA47-D358-BBBD-14B539AC65E8}"/>
              </a:ext>
            </a:extLst>
          </p:cNvPr>
          <p:cNvGrpSpPr/>
          <p:nvPr/>
        </p:nvGrpSpPr>
        <p:grpSpPr>
          <a:xfrm>
            <a:off x="5616851" y="579801"/>
            <a:ext cx="4655286" cy="3657600"/>
            <a:chOff x="5616851" y="579801"/>
            <a:chExt cx="4655286" cy="3657600"/>
          </a:xfrm>
        </p:grpSpPr>
        <p:grpSp>
          <p:nvGrpSpPr>
            <p:cNvPr id="2" name="Group 1" descr="Daigram of retention period flow for Copilot messages showing two paths: message removed or retained, both leading to SubstrateHolds folder for 1–7 days and then permanent deletion.">
              <a:extLst>
                <a:ext uri="{FF2B5EF4-FFF2-40B4-BE49-F238E27FC236}">
                  <a16:creationId xmlns:a16="http://schemas.microsoft.com/office/drawing/2014/main" id="{81184C4A-6A9C-7705-5926-C689018F9B89}"/>
                </a:ext>
              </a:extLst>
            </p:cNvPr>
            <p:cNvGrpSpPr/>
            <p:nvPr/>
          </p:nvGrpSpPr>
          <p:grpSpPr>
            <a:xfrm>
              <a:off x="5616851" y="579801"/>
              <a:ext cx="4655286" cy="3657600"/>
              <a:chOff x="5616851" y="579801"/>
              <a:chExt cx="4655286" cy="3657600"/>
            </a:xfrm>
          </p:grpSpPr>
          <p:sp>
            <p:nvSpPr>
              <p:cNvPr id="29" name="Rectangle: Rounded Corners 28">
                <a:extLst>
                  <a:ext uri="{FF2B5EF4-FFF2-40B4-BE49-F238E27FC236}">
                    <a16:creationId xmlns:a16="http://schemas.microsoft.com/office/drawing/2014/main" id="{9F7F1E8E-6561-4BA1-9B77-920DB6CC1678}"/>
                  </a:ext>
                </a:extLst>
              </p:cNvPr>
              <p:cNvSpPr/>
              <p:nvPr/>
            </p:nvSpPr>
            <p:spPr bwMode="auto">
              <a:xfrm>
                <a:off x="5616851" y="579801"/>
                <a:ext cx="4655286" cy="3657600"/>
              </a:xfrm>
              <a:prstGeom prst="roundRect">
                <a:avLst>
                  <a:gd name="adj" fmla="val 347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124" name="Rectangle: Rounded Corners 5123">
                <a:extLst>
                  <a:ext uri="{FF2B5EF4-FFF2-40B4-BE49-F238E27FC236}">
                    <a16:creationId xmlns:a16="http://schemas.microsoft.com/office/drawing/2014/main" id="{773B2D4F-3D9F-E13A-245D-9816C2C411A6}"/>
                  </a:ext>
                </a:extLst>
              </p:cNvPr>
              <p:cNvSpPr>
                <a:spLocks/>
              </p:cNvSpPr>
              <p:nvPr/>
            </p:nvSpPr>
            <p:spPr bwMode="auto">
              <a:xfrm>
                <a:off x="6379033" y="1417428"/>
                <a:ext cx="863010" cy="626893"/>
              </a:xfrm>
              <a:prstGeom prst="roundRect">
                <a:avLst>
                  <a:gd name="adj" fmla="val 6031"/>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AE00D045-E719-5936-1FC6-AFDE1E750D30}"/>
                  </a:ext>
                </a:extLst>
              </p:cNvPr>
              <p:cNvSpPr>
                <a:spLocks/>
              </p:cNvSpPr>
              <p:nvPr/>
            </p:nvSpPr>
            <p:spPr bwMode="auto">
              <a:xfrm>
                <a:off x="7655156" y="1417428"/>
                <a:ext cx="863010" cy="626893"/>
              </a:xfrm>
              <a:prstGeom prst="roundRect">
                <a:avLst>
                  <a:gd name="adj" fmla="val 34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cxnSp>
            <p:nvCxnSpPr>
              <p:cNvPr id="31" name="Straight Arrow Connector 30">
                <a:extLst>
                  <a:ext uri="{FF2B5EF4-FFF2-40B4-BE49-F238E27FC236}">
                    <a16:creationId xmlns:a16="http://schemas.microsoft.com/office/drawing/2014/main" id="{EF854F91-FF57-06ED-5097-0FA3991EF573}"/>
                  </a:ext>
                </a:extLst>
              </p:cNvPr>
              <p:cNvCxnSpPr>
                <a:cxnSpLocks/>
              </p:cNvCxnSpPr>
              <p:nvPr/>
            </p:nvCxnSpPr>
            <p:spPr>
              <a:xfrm>
                <a:off x="5771791" y="885617"/>
                <a:ext cx="1528504" cy="0"/>
              </a:xfrm>
              <a:prstGeom prst="straightConnector1">
                <a:avLst/>
              </a:prstGeom>
              <a:ln w="2857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DFE87E81-50B4-6DD0-8C05-3C350D7E2C32}"/>
                  </a:ext>
                </a:extLst>
              </p:cNvPr>
              <p:cNvSpPr>
                <a:spLocks/>
              </p:cNvSpPr>
              <p:nvPr/>
            </p:nvSpPr>
            <p:spPr bwMode="auto">
              <a:xfrm>
                <a:off x="6379033" y="1185600"/>
                <a:ext cx="863010" cy="257230"/>
              </a:xfrm>
              <a:prstGeom prst="roundRect">
                <a:avLst>
                  <a:gd name="adj" fmla="val 9261"/>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defTabSz="932472" fontAlgn="base">
                  <a:spcBef>
                    <a:spcPct val="0"/>
                  </a:spcBef>
                  <a:spcAft>
                    <a:spcPct val="0"/>
                  </a:spcAft>
                </a:pPr>
                <a:r>
                  <a:rPr lang="en-IN" sz="700" err="1"/>
                  <a:t>SubstrateHolds</a:t>
                </a:r>
                <a:r>
                  <a:rPr lang="en-IN" sz="700"/>
                  <a:t> folder</a:t>
                </a:r>
                <a:endParaRPr lang="en-IN" sz="700">
                  <a:solidFill>
                    <a:schemeClr val="bg1"/>
                  </a:solidFill>
                </a:endParaRPr>
              </a:p>
            </p:txBody>
          </p:sp>
          <p:sp>
            <p:nvSpPr>
              <p:cNvPr id="42" name="Rectangle: Rounded Corners 41">
                <a:extLst>
                  <a:ext uri="{FF2B5EF4-FFF2-40B4-BE49-F238E27FC236}">
                    <a16:creationId xmlns:a16="http://schemas.microsoft.com/office/drawing/2014/main" id="{DAFAEF3A-0D6D-3186-A688-6B0B60FD9EDA}"/>
                  </a:ext>
                </a:extLst>
              </p:cNvPr>
              <p:cNvSpPr>
                <a:spLocks/>
              </p:cNvSpPr>
              <p:nvPr/>
            </p:nvSpPr>
            <p:spPr bwMode="auto">
              <a:xfrm>
                <a:off x="7655156" y="1185600"/>
                <a:ext cx="863010" cy="257230"/>
              </a:xfrm>
              <a:prstGeom prst="roundRect">
                <a:avLst>
                  <a:gd name="adj" fmla="val 11113"/>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700">
                    <a:solidFill>
                      <a:schemeClr val="tx2"/>
                    </a:solidFill>
                  </a:rPr>
                  <a:t>Permanent deletion</a:t>
                </a:r>
              </a:p>
            </p:txBody>
          </p:sp>
          <p:cxnSp>
            <p:nvCxnSpPr>
              <p:cNvPr id="48" name="Connector: Elbow 47">
                <a:extLst>
                  <a:ext uri="{FF2B5EF4-FFF2-40B4-BE49-F238E27FC236}">
                    <a16:creationId xmlns:a16="http://schemas.microsoft.com/office/drawing/2014/main" id="{608671AC-2750-7D9F-97FB-58D77274147D}"/>
                  </a:ext>
                </a:extLst>
              </p:cNvPr>
              <p:cNvCxnSpPr>
                <a:cxnSpLocks/>
                <a:stCxn id="41" idx="1"/>
              </p:cNvCxnSpPr>
              <p:nvPr/>
            </p:nvCxnSpPr>
            <p:spPr>
              <a:xfrm rot="10800000" flipV="1">
                <a:off x="6156425" y="1314215"/>
                <a:ext cx="222609" cy="1169340"/>
              </a:xfrm>
              <a:prstGeom prst="bentConnector2">
                <a:avLst/>
              </a:prstGeom>
              <a:ln w="6350">
                <a:solidFill>
                  <a:schemeClr val="accent2"/>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94396D6A-DDA2-C4A2-CCEF-FEBF68675DA0}"/>
                  </a:ext>
                </a:extLst>
              </p:cNvPr>
              <p:cNvSpPr/>
              <p:nvPr/>
            </p:nvSpPr>
            <p:spPr bwMode="auto">
              <a:xfrm>
                <a:off x="5735891" y="2483555"/>
                <a:ext cx="841058" cy="363309"/>
              </a:xfrm>
              <a:prstGeom prst="roundRect">
                <a:avLst>
                  <a:gd name="adj" fmla="val 1142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0" bIns="91440" numCol="1" spcCol="0" rtlCol="0" fromWordArt="0" anchor="t" anchorCtr="0" forceAA="0" compatLnSpc="1">
                <a:prstTxWarp prst="textNoShape">
                  <a:avLst/>
                </a:prstTxWarp>
                <a:noAutofit/>
              </a:bodyPr>
              <a:lstStyle/>
              <a:p>
                <a:pPr fontAlgn="t">
                  <a:buNone/>
                </a:pPr>
                <a:r>
                  <a:rPr lang="en-IN" sz="700"/>
                  <a:t>Copilot message </a:t>
                </a:r>
              </a:p>
            </p:txBody>
          </p:sp>
          <p:sp>
            <p:nvSpPr>
              <p:cNvPr id="55" name="Graphic 23" descr="Icon of a chat bubble">
                <a:extLst>
                  <a:ext uri="{FF2B5EF4-FFF2-40B4-BE49-F238E27FC236}">
                    <a16:creationId xmlns:a16="http://schemas.microsoft.com/office/drawing/2014/main" id="{0E4C2B3D-1C68-DFCE-F55A-610062A29727}"/>
                  </a:ext>
                </a:extLst>
              </p:cNvPr>
              <p:cNvSpPr>
                <a:spLocks/>
              </p:cNvSpPr>
              <p:nvPr/>
            </p:nvSpPr>
            <p:spPr>
              <a:xfrm>
                <a:off x="5794810" y="2559235"/>
                <a:ext cx="211931" cy="211949"/>
              </a:xfrm>
              <a:custGeom>
                <a:avLst/>
                <a:gdLst>
                  <a:gd name="connsiteX0" fmla="*/ 95250 w 190500"/>
                  <a:gd name="connsiteY0" fmla="*/ 0 h 190525"/>
                  <a:gd name="connsiteX1" fmla="*/ 190500 w 190500"/>
                  <a:gd name="connsiteY1" fmla="*/ 95250 h 190525"/>
                  <a:gd name="connsiteX2" fmla="*/ 95250 w 190500"/>
                  <a:gd name="connsiteY2" fmla="*/ 190500 h 190525"/>
                  <a:gd name="connsiteX3" fmla="*/ 51016 w 190500"/>
                  <a:gd name="connsiteY3" fmla="*/ 179622 h 190525"/>
                  <a:gd name="connsiteX4" fmla="*/ 10154 w 190500"/>
                  <a:gd name="connsiteY4" fmla="*/ 190262 h 190525"/>
                  <a:gd name="connsiteX5" fmla="*/ 278 w 190500"/>
                  <a:gd name="connsiteY5" fmla="*/ 184468 h 190525"/>
                  <a:gd name="connsiteX6" fmla="*/ 276 w 190500"/>
                  <a:gd name="connsiteY6" fmla="*/ 180394 h 190525"/>
                  <a:gd name="connsiteX7" fmla="*/ 10906 w 190500"/>
                  <a:gd name="connsiteY7" fmla="*/ 139541 h 190525"/>
                  <a:gd name="connsiteX8" fmla="*/ 0 w 190500"/>
                  <a:gd name="connsiteY8" fmla="*/ 95250 h 190525"/>
                  <a:gd name="connsiteX9" fmla="*/ 95250 w 190500"/>
                  <a:gd name="connsiteY9" fmla="*/ 0 h 190525"/>
                  <a:gd name="connsiteX10" fmla="*/ 107175 w 190500"/>
                  <a:gd name="connsiteY10" fmla="*/ 104775 h 190525"/>
                  <a:gd name="connsiteX11" fmla="*/ 64294 w 190500"/>
                  <a:gd name="connsiteY11" fmla="*/ 104775 h 190525"/>
                  <a:gd name="connsiteX12" fmla="*/ 63322 w 190500"/>
                  <a:gd name="connsiteY12" fmla="*/ 104842 h 190525"/>
                  <a:gd name="connsiteX13" fmla="*/ 57219 w 190500"/>
                  <a:gd name="connsiteY13" fmla="*/ 112892 h 190525"/>
                  <a:gd name="connsiteX14" fmla="*/ 63322 w 190500"/>
                  <a:gd name="connsiteY14" fmla="*/ 118996 h 190525"/>
                  <a:gd name="connsiteX15" fmla="*/ 64294 w 190500"/>
                  <a:gd name="connsiteY15" fmla="*/ 119063 h 190525"/>
                  <a:gd name="connsiteX16" fmla="*/ 107175 w 190500"/>
                  <a:gd name="connsiteY16" fmla="*/ 119063 h 190525"/>
                  <a:gd name="connsiteX17" fmla="*/ 108137 w 190500"/>
                  <a:gd name="connsiteY17" fmla="*/ 118996 h 190525"/>
                  <a:gd name="connsiteX18" fmla="*/ 114241 w 190500"/>
                  <a:gd name="connsiteY18" fmla="*/ 110945 h 190525"/>
                  <a:gd name="connsiteX19" fmla="*/ 108137 w 190500"/>
                  <a:gd name="connsiteY19" fmla="*/ 104842 h 190525"/>
                  <a:gd name="connsiteX20" fmla="*/ 107175 w 190500"/>
                  <a:gd name="connsiteY20" fmla="*/ 104775 h 190525"/>
                  <a:gd name="connsiteX21" fmla="*/ 126206 w 190500"/>
                  <a:gd name="connsiteY21" fmla="*/ 71438 h 190525"/>
                  <a:gd name="connsiteX22" fmla="*/ 64294 w 190500"/>
                  <a:gd name="connsiteY22" fmla="*/ 71438 h 190525"/>
                  <a:gd name="connsiteX23" fmla="*/ 63322 w 190500"/>
                  <a:gd name="connsiteY23" fmla="*/ 71504 h 190525"/>
                  <a:gd name="connsiteX24" fmla="*/ 57219 w 190500"/>
                  <a:gd name="connsiteY24" fmla="*/ 79555 h 190525"/>
                  <a:gd name="connsiteX25" fmla="*/ 63322 w 190500"/>
                  <a:gd name="connsiteY25" fmla="*/ 85658 h 190525"/>
                  <a:gd name="connsiteX26" fmla="*/ 64294 w 190500"/>
                  <a:gd name="connsiteY26" fmla="*/ 85725 h 190525"/>
                  <a:gd name="connsiteX27" fmla="*/ 126206 w 190500"/>
                  <a:gd name="connsiteY27" fmla="*/ 85725 h 190525"/>
                  <a:gd name="connsiteX28" fmla="*/ 127178 w 190500"/>
                  <a:gd name="connsiteY28" fmla="*/ 85658 h 190525"/>
                  <a:gd name="connsiteX29" fmla="*/ 133282 w 190500"/>
                  <a:gd name="connsiteY29" fmla="*/ 77608 h 190525"/>
                  <a:gd name="connsiteX30" fmla="*/ 127178 w 190500"/>
                  <a:gd name="connsiteY30" fmla="*/ 71504 h 190525"/>
                  <a:gd name="connsiteX31" fmla="*/ 126206 w 190500"/>
                  <a:gd name="connsiteY31" fmla="*/ 71438 h 1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25">
                    <a:moveTo>
                      <a:pt x="95250" y="0"/>
                    </a:moveTo>
                    <a:cubicBezTo>
                      <a:pt x="147857" y="0"/>
                      <a:pt x="190500" y="42643"/>
                      <a:pt x="190500" y="95250"/>
                    </a:cubicBezTo>
                    <a:cubicBezTo>
                      <a:pt x="190500" y="147857"/>
                      <a:pt x="147857" y="190500"/>
                      <a:pt x="95250" y="190500"/>
                    </a:cubicBezTo>
                    <a:cubicBezTo>
                      <a:pt x="79841" y="190520"/>
                      <a:pt x="64658" y="186787"/>
                      <a:pt x="51016" y="179622"/>
                    </a:cubicBezTo>
                    <a:lnTo>
                      <a:pt x="10154" y="190262"/>
                    </a:lnTo>
                    <a:cubicBezTo>
                      <a:pt x="5827" y="191389"/>
                      <a:pt x="1405" y="188795"/>
                      <a:pt x="278" y="184468"/>
                    </a:cubicBezTo>
                    <a:cubicBezTo>
                      <a:pt x="-70" y="183132"/>
                      <a:pt x="-70" y="181729"/>
                      <a:pt x="276" y="180394"/>
                    </a:cubicBezTo>
                    <a:lnTo>
                      <a:pt x="10906" y="139541"/>
                    </a:lnTo>
                    <a:cubicBezTo>
                      <a:pt x="3722" y="125884"/>
                      <a:pt x="-21" y="110681"/>
                      <a:pt x="0" y="95250"/>
                    </a:cubicBezTo>
                    <a:cubicBezTo>
                      <a:pt x="0" y="42643"/>
                      <a:pt x="42644" y="0"/>
                      <a:pt x="95250" y="0"/>
                    </a:cubicBezTo>
                    <a:close/>
                    <a:moveTo>
                      <a:pt x="107175" y="104775"/>
                    </a:moveTo>
                    <a:lnTo>
                      <a:pt x="64294" y="104775"/>
                    </a:lnTo>
                    <a:lnTo>
                      <a:pt x="63322" y="104842"/>
                    </a:lnTo>
                    <a:cubicBezTo>
                      <a:pt x="59414" y="105380"/>
                      <a:pt x="56681" y="108984"/>
                      <a:pt x="57219" y="112892"/>
                    </a:cubicBezTo>
                    <a:cubicBezTo>
                      <a:pt x="57655" y="116065"/>
                      <a:pt x="60150" y="118560"/>
                      <a:pt x="63322" y="118996"/>
                    </a:cubicBezTo>
                    <a:lnTo>
                      <a:pt x="64294" y="119063"/>
                    </a:lnTo>
                    <a:lnTo>
                      <a:pt x="107175" y="119063"/>
                    </a:lnTo>
                    <a:lnTo>
                      <a:pt x="108137" y="118996"/>
                    </a:lnTo>
                    <a:cubicBezTo>
                      <a:pt x="112046" y="118458"/>
                      <a:pt x="114778" y="114853"/>
                      <a:pt x="114241" y="110945"/>
                    </a:cubicBezTo>
                    <a:cubicBezTo>
                      <a:pt x="113804" y="107773"/>
                      <a:pt x="111310" y="105278"/>
                      <a:pt x="108137" y="104842"/>
                    </a:cubicBezTo>
                    <a:lnTo>
                      <a:pt x="107175" y="104775"/>
                    </a:lnTo>
                    <a:close/>
                    <a:moveTo>
                      <a:pt x="126206" y="71438"/>
                    </a:moveTo>
                    <a:lnTo>
                      <a:pt x="64294" y="71438"/>
                    </a:lnTo>
                    <a:lnTo>
                      <a:pt x="63322" y="71504"/>
                    </a:lnTo>
                    <a:cubicBezTo>
                      <a:pt x="59414" y="72042"/>
                      <a:pt x="56681" y="75646"/>
                      <a:pt x="57219" y="79555"/>
                    </a:cubicBezTo>
                    <a:cubicBezTo>
                      <a:pt x="57655" y="82727"/>
                      <a:pt x="60150" y="85222"/>
                      <a:pt x="63322" y="85658"/>
                    </a:cubicBezTo>
                    <a:lnTo>
                      <a:pt x="64294" y="85725"/>
                    </a:lnTo>
                    <a:lnTo>
                      <a:pt x="126206" y="85725"/>
                    </a:lnTo>
                    <a:lnTo>
                      <a:pt x="127178" y="85658"/>
                    </a:lnTo>
                    <a:cubicBezTo>
                      <a:pt x="131086" y="85120"/>
                      <a:pt x="133819" y="81516"/>
                      <a:pt x="133282" y="77608"/>
                    </a:cubicBezTo>
                    <a:cubicBezTo>
                      <a:pt x="132844" y="74435"/>
                      <a:pt x="130351" y="71941"/>
                      <a:pt x="127178" y="71504"/>
                    </a:cubicBezTo>
                    <a:lnTo>
                      <a:pt x="126206" y="71438"/>
                    </a:lnTo>
                    <a:close/>
                  </a:path>
                </a:pathLst>
              </a:custGeom>
              <a:solidFill>
                <a:schemeClr val="bg1">
                  <a:lumMod val="85000"/>
                </a:schemeClr>
              </a:solidFill>
              <a:ln w="15081" cap="flat">
                <a:noFill/>
                <a:prstDash val="solid"/>
                <a:miter/>
              </a:ln>
            </p:spPr>
            <p:txBody>
              <a:bodyPr rtlCol="0" anchor="ctr"/>
              <a:lstStyle/>
              <a:p>
                <a:endParaRPr lang="en-US"/>
              </a:p>
            </p:txBody>
          </p:sp>
          <p:sp>
            <p:nvSpPr>
              <p:cNvPr id="58" name="Flowchart: Connector 57">
                <a:extLst>
                  <a:ext uri="{FF2B5EF4-FFF2-40B4-BE49-F238E27FC236}">
                    <a16:creationId xmlns:a16="http://schemas.microsoft.com/office/drawing/2014/main" id="{4D7C9EDD-CCF2-7F76-8FFA-67CEB2644BFF}"/>
                  </a:ext>
                </a:extLst>
              </p:cNvPr>
              <p:cNvSpPr/>
              <p:nvPr/>
            </p:nvSpPr>
            <p:spPr bwMode="auto">
              <a:xfrm>
                <a:off x="6062757" y="2178663"/>
                <a:ext cx="187325" cy="187325"/>
              </a:xfrm>
              <a:prstGeom prst="flowChartConnector">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spcBef>
                    <a:spcPct val="0"/>
                  </a:spcBef>
                  <a:spcAft>
                    <a:spcPct val="0"/>
                  </a:spcAft>
                </a:pPr>
                <a:r>
                  <a:rPr lang="en-IN" sz="800">
                    <a:solidFill>
                      <a:schemeClr val="bg1"/>
                    </a:solidFill>
                    <a:latin typeface="+mj-lt"/>
                    <a:ea typeface="+mj-ea"/>
                    <a:cs typeface="+mj-cs"/>
                  </a:rPr>
                  <a:t>1</a:t>
                </a:r>
              </a:p>
            </p:txBody>
          </p:sp>
          <p:sp>
            <p:nvSpPr>
              <p:cNvPr id="59" name="TextBox 58">
                <a:extLst>
                  <a:ext uri="{FF2B5EF4-FFF2-40B4-BE49-F238E27FC236}">
                    <a16:creationId xmlns:a16="http://schemas.microsoft.com/office/drawing/2014/main" id="{952E28F8-1773-EBC1-0477-1F6CC78A9D30}"/>
                  </a:ext>
                </a:extLst>
              </p:cNvPr>
              <p:cNvSpPr txBox="1"/>
              <p:nvPr/>
            </p:nvSpPr>
            <p:spPr>
              <a:xfrm>
                <a:off x="6296014" y="2202425"/>
                <a:ext cx="1269578" cy="107722"/>
              </a:xfrm>
              <a:prstGeom prst="rect">
                <a:avLst/>
              </a:prstGeom>
              <a:noFill/>
            </p:spPr>
            <p:txBody>
              <a:bodyPr wrap="none" lIns="0" tIns="0" rIns="0" bIns="0" rtlCol="0">
                <a:spAutoFit/>
              </a:bodyPr>
              <a:lstStyle/>
              <a:p>
                <a:pPr algn="l"/>
                <a:r>
                  <a:rPr lang="en-IN" sz="700"/>
                  <a:t>Message removed from Copilot </a:t>
                </a:r>
              </a:p>
            </p:txBody>
          </p:sp>
          <p:cxnSp>
            <p:nvCxnSpPr>
              <p:cNvPr id="61" name="Connector: Elbow 60">
                <a:extLst>
                  <a:ext uri="{FF2B5EF4-FFF2-40B4-BE49-F238E27FC236}">
                    <a16:creationId xmlns:a16="http://schemas.microsoft.com/office/drawing/2014/main" id="{C0A5D370-BCD1-2502-4DA1-4DEFAA93BE2E}"/>
                  </a:ext>
                </a:extLst>
              </p:cNvPr>
              <p:cNvCxnSpPr>
                <a:cxnSpLocks/>
              </p:cNvCxnSpPr>
              <p:nvPr/>
            </p:nvCxnSpPr>
            <p:spPr>
              <a:xfrm rot="16200000" flipH="1">
                <a:off x="6669605" y="2333679"/>
                <a:ext cx="472366" cy="1498736"/>
              </a:xfrm>
              <a:prstGeom prst="bentConnector2">
                <a:avLst/>
              </a:prstGeom>
              <a:ln w="6350">
                <a:solidFill>
                  <a:schemeClr val="accent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E2D2B249-2299-D18F-7A7F-8CF7346A5663}"/>
                  </a:ext>
                </a:extLst>
              </p:cNvPr>
              <p:cNvSpPr>
                <a:spLocks/>
              </p:cNvSpPr>
              <p:nvPr/>
            </p:nvSpPr>
            <p:spPr bwMode="auto">
              <a:xfrm>
                <a:off x="7655156" y="3430598"/>
                <a:ext cx="863010" cy="626893"/>
              </a:xfrm>
              <a:prstGeom prst="roundRect">
                <a:avLst>
                  <a:gd name="adj" fmla="val 501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125" name="Rectangle: Rounded Corners 5124">
                <a:extLst>
                  <a:ext uri="{FF2B5EF4-FFF2-40B4-BE49-F238E27FC236}">
                    <a16:creationId xmlns:a16="http://schemas.microsoft.com/office/drawing/2014/main" id="{8FA52231-A709-8C39-D05E-6A1242285FDC}"/>
                  </a:ext>
                </a:extLst>
              </p:cNvPr>
              <p:cNvSpPr>
                <a:spLocks/>
              </p:cNvSpPr>
              <p:nvPr/>
            </p:nvSpPr>
            <p:spPr bwMode="auto">
              <a:xfrm>
                <a:off x="8981737" y="3430598"/>
                <a:ext cx="863010" cy="626893"/>
              </a:xfrm>
              <a:prstGeom prst="roundRect">
                <a:avLst>
                  <a:gd name="adj" fmla="val 413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bg1"/>
                  </a:solidFill>
                  <a:cs typeface="Segoe UI" pitchFamily="34" charset="0"/>
                </a:endParaRPr>
              </a:p>
            </p:txBody>
          </p:sp>
          <p:sp>
            <p:nvSpPr>
              <p:cNvPr id="5126" name="TextBox 5125">
                <a:extLst>
                  <a:ext uri="{FF2B5EF4-FFF2-40B4-BE49-F238E27FC236}">
                    <a16:creationId xmlns:a16="http://schemas.microsoft.com/office/drawing/2014/main" id="{F74F05F0-F8E2-23AE-ABC4-143309699066}"/>
                  </a:ext>
                </a:extLst>
              </p:cNvPr>
              <p:cNvSpPr txBox="1"/>
              <p:nvPr/>
            </p:nvSpPr>
            <p:spPr>
              <a:xfrm>
                <a:off x="6296014" y="3024753"/>
                <a:ext cx="1070806" cy="107722"/>
              </a:xfrm>
              <a:prstGeom prst="rect">
                <a:avLst/>
              </a:prstGeom>
              <a:noFill/>
            </p:spPr>
            <p:txBody>
              <a:bodyPr wrap="none" lIns="0" tIns="0" rIns="0" bIns="0" rtlCol="0">
                <a:spAutoFit/>
              </a:bodyPr>
              <a:lstStyle/>
              <a:p>
                <a:pPr algn="l"/>
                <a:r>
                  <a:rPr lang="en-IN" sz="700"/>
                  <a:t>Message remain in Copilot </a:t>
                </a:r>
              </a:p>
            </p:txBody>
          </p:sp>
          <p:sp>
            <p:nvSpPr>
              <p:cNvPr id="5130" name="Flowchart: Connector 5129">
                <a:extLst>
                  <a:ext uri="{FF2B5EF4-FFF2-40B4-BE49-F238E27FC236}">
                    <a16:creationId xmlns:a16="http://schemas.microsoft.com/office/drawing/2014/main" id="{0A7E39FF-836B-8E10-49C8-C3AD0485F4DF}"/>
                  </a:ext>
                </a:extLst>
              </p:cNvPr>
              <p:cNvSpPr/>
              <p:nvPr/>
            </p:nvSpPr>
            <p:spPr bwMode="auto">
              <a:xfrm>
                <a:off x="6062757" y="2992646"/>
                <a:ext cx="187325" cy="187325"/>
              </a:xfrm>
              <a:prstGeom prst="flowChartConnector">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spcBef>
                    <a:spcPct val="0"/>
                  </a:spcBef>
                  <a:spcAft>
                    <a:spcPct val="0"/>
                  </a:spcAft>
                </a:pPr>
                <a:r>
                  <a:rPr lang="en-IN" sz="800">
                    <a:solidFill>
                      <a:schemeClr val="bg1"/>
                    </a:solidFill>
                    <a:latin typeface="+mj-lt"/>
                    <a:ea typeface="+mj-ea"/>
                    <a:cs typeface="+mj-cs"/>
                  </a:rPr>
                  <a:t>2</a:t>
                </a:r>
              </a:p>
            </p:txBody>
          </p:sp>
          <p:sp>
            <p:nvSpPr>
              <p:cNvPr id="5132" name="TextBox 5131">
                <a:extLst>
                  <a:ext uri="{FF2B5EF4-FFF2-40B4-BE49-F238E27FC236}">
                    <a16:creationId xmlns:a16="http://schemas.microsoft.com/office/drawing/2014/main" id="{69EA491B-E5EC-D8AF-93AA-9FCE153C460A}"/>
                  </a:ext>
                </a:extLst>
              </p:cNvPr>
              <p:cNvSpPr txBox="1"/>
              <p:nvPr/>
            </p:nvSpPr>
            <p:spPr>
              <a:xfrm>
                <a:off x="6406788" y="1467978"/>
                <a:ext cx="807244" cy="107722"/>
              </a:xfrm>
              <a:prstGeom prst="rect">
                <a:avLst/>
              </a:prstGeom>
              <a:noFill/>
            </p:spPr>
            <p:txBody>
              <a:bodyPr wrap="square" lIns="0" tIns="0" rIns="0" bIns="0" rtlCol="0">
                <a:spAutoFit/>
              </a:bodyPr>
              <a:lstStyle/>
              <a:p>
                <a:pPr algn="l"/>
                <a:r>
                  <a:rPr lang="en-IN" sz="700"/>
                  <a:t>Minimum 1 day</a:t>
                </a:r>
              </a:p>
            </p:txBody>
          </p:sp>
          <p:sp>
            <p:nvSpPr>
              <p:cNvPr id="5133" name="TextBox 5132">
                <a:extLst>
                  <a:ext uri="{FF2B5EF4-FFF2-40B4-BE49-F238E27FC236}">
                    <a16:creationId xmlns:a16="http://schemas.microsoft.com/office/drawing/2014/main" id="{63A02627-FF1D-DE4E-8470-2F7B7897D70B}"/>
                  </a:ext>
                </a:extLst>
              </p:cNvPr>
              <p:cNvSpPr txBox="1"/>
              <p:nvPr/>
            </p:nvSpPr>
            <p:spPr>
              <a:xfrm>
                <a:off x="7693501" y="3489774"/>
                <a:ext cx="643255" cy="107722"/>
              </a:xfrm>
              <a:prstGeom prst="rect">
                <a:avLst/>
              </a:prstGeom>
              <a:noFill/>
            </p:spPr>
            <p:txBody>
              <a:bodyPr wrap="square" lIns="0" tIns="0" rIns="0" bIns="0" rtlCol="0">
                <a:spAutoFit/>
              </a:bodyPr>
              <a:lstStyle/>
              <a:p>
                <a:pPr algn="l"/>
                <a:r>
                  <a:rPr lang="en-IN" sz="700"/>
                  <a:t>Minimum 1 day</a:t>
                </a:r>
              </a:p>
            </p:txBody>
          </p:sp>
          <p:sp>
            <p:nvSpPr>
              <p:cNvPr id="5141" name="TextBox 5140">
                <a:extLst>
                  <a:ext uri="{FF2B5EF4-FFF2-40B4-BE49-F238E27FC236}">
                    <a16:creationId xmlns:a16="http://schemas.microsoft.com/office/drawing/2014/main" id="{6D5DA122-8AA1-60DC-744E-20DAF8481D5D}"/>
                  </a:ext>
                </a:extLst>
              </p:cNvPr>
              <p:cNvSpPr txBox="1"/>
              <p:nvPr/>
            </p:nvSpPr>
            <p:spPr>
              <a:xfrm>
                <a:off x="7315931" y="1153682"/>
                <a:ext cx="331822" cy="107722"/>
              </a:xfrm>
              <a:prstGeom prst="rect">
                <a:avLst/>
              </a:prstGeom>
              <a:noFill/>
            </p:spPr>
            <p:txBody>
              <a:bodyPr wrap="none" lIns="0" tIns="0" rIns="0" bIns="0" rtlCol="0">
                <a:spAutoFit/>
              </a:bodyPr>
              <a:lstStyle/>
              <a:p>
                <a:pPr algn="l"/>
                <a:r>
                  <a:rPr lang="en-IN" sz="700"/>
                  <a:t>1–7 days</a:t>
                </a:r>
              </a:p>
            </p:txBody>
          </p:sp>
          <p:sp>
            <p:nvSpPr>
              <p:cNvPr id="5145" name="TextBox 5144">
                <a:extLst>
                  <a:ext uri="{FF2B5EF4-FFF2-40B4-BE49-F238E27FC236}">
                    <a16:creationId xmlns:a16="http://schemas.microsoft.com/office/drawing/2014/main" id="{19B8037A-AA51-E59B-1650-EE81D70D5F57}"/>
                  </a:ext>
                </a:extLst>
              </p:cNvPr>
              <p:cNvSpPr txBox="1"/>
              <p:nvPr/>
            </p:nvSpPr>
            <p:spPr>
              <a:xfrm>
                <a:off x="8554347" y="3174381"/>
                <a:ext cx="331822" cy="107722"/>
              </a:xfrm>
              <a:prstGeom prst="rect">
                <a:avLst/>
              </a:prstGeom>
              <a:noFill/>
            </p:spPr>
            <p:txBody>
              <a:bodyPr wrap="none" lIns="0" tIns="0" rIns="0" bIns="0" rtlCol="0">
                <a:spAutoFit/>
              </a:bodyPr>
              <a:lstStyle/>
              <a:p>
                <a:pPr algn="l"/>
                <a:r>
                  <a:rPr lang="en-IN" sz="700"/>
                  <a:t>1–7 days</a:t>
                </a:r>
              </a:p>
            </p:txBody>
          </p:sp>
          <p:cxnSp>
            <p:nvCxnSpPr>
              <p:cNvPr id="5135" name="Straight Connector 5134">
                <a:extLst>
                  <a:ext uri="{FF2B5EF4-FFF2-40B4-BE49-F238E27FC236}">
                    <a16:creationId xmlns:a16="http://schemas.microsoft.com/office/drawing/2014/main" id="{F63956BA-3DBE-A8D0-FA37-F1D19F97BEA8}"/>
                  </a:ext>
                </a:extLst>
              </p:cNvPr>
              <p:cNvCxnSpPr>
                <a:cxnSpLocks/>
              </p:cNvCxnSpPr>
              <p:nvPr/>
            </p:nvCxnSpPr>
            <p:spPr>
              <a:xfrm>
                <a:off x="7236316" y="3320375"/>
                <a:ext cx="63979" cy="0"/>
              </a:xfrm>
              <a:prstGeom prst="line">
                <a:avLst/>
              </a:prstGeom>
              <a:ln w="6350">
                <a:solidFill>
                  <a:schemeClr val="accent2"/>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37" name="Straight Connector 5136">
                <a:extLst>
                  <a:ext uri="{FF2B5EF4-FFF2-40B4-BE49-F238E27FC236}">
                    <a16:creationId xmlns:a16="http://schemas.microsoft.com/office/drawing/2014/main" id="{DD43607D-6BEB-F700-669D-FC4B13A818D7}"/>
                  </a:ext>
                </a:extLst>
              </p:cNvPr>
              <p:cNvCxnSpPr>
                <a:cxnSpLocks/>
                <a:endCxn id="5123" idx="1"/>
              </p:cNvCxnSpPr>
              <p:nvPr/>
            </p:nvCxnSpPr>
            <p:spPr>
              <a:xfrm>
                <a:off x="8518166" y="3319230"/>
                <a:ext cx="463571" cy="0"/>
              </a:xfrm>
              <a:prstGeom prst="line">
                <a:avLst/>
              </a:prstGeom>
              <a:ln w="6350">
                <a:solidFill>
                  <a:schemeClr val="accent2"/>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46" name="Straight Connector 5145">
                <a:extLst>
                  <a:ext uri="{FF2B5EF4-FFF2-40B4-BE49-F238E27FC236}">
                    <a16:creationId xmlns:a16="http://schemas.microsoft.com/office/drawing/2014/main" id="{FDBF349D-5087-51EE-0501-6784E056065F}"/>
                  </a:ext>
                </a:extLst>
              </p:cNvPr>
              <p:cNvCxnSpPr>
                <a:cxnSpLocks/>
                <a:stCxn id="41" idx="3"/>
              </p:cNvCxnSpPr>
              <p:nvPr/>
            </p:nvCxnSpPr>
            <p:spPr>
              <a:xfrm>
                <a:off x="7242043" y="1314215"/>
                <a:ext cx="413113" cy="0"/>
              </a:xfrm>
              <a:prstGeom prst="line">
                <a:avLst/>
              </a:prstGeom>
              <a:ln w="6350">
                <a:solidFill>
                  <a:schemeClr val="accent2"/>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5121" name="Rectangle: Rounded Corners 5120">
                <a:extLst>
                  <a:ext uri="{FF2B5EF4-FFF2-40B4-BE49-F238E27FC236}">
                    <a16:creationId xmlns:a16="http://schemas.microsoft.com/office/drawing/2014/main" id="{52D5C6F6-F31C-6445-9D9A-48EACAD5A402}"/>
                  </a:ext>
                </a:extLst>
              </p:cNvPr>
              <p:cNvSpPr>
                <a:spLocks/>
              </p:cNvSpPr>
              <p:nvPr/>
            </p:nvSpPr>
            <p:spPr bwMode="auto">
              <a:xfrm>
                <a:off x="7655156" y="3190615"/>
                <a:ext cx="863010" cy="257230"/>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8288" rIns="45720" bIns="18288" numCol="1" spcCol="0" rtlCol="0" fromWordArt="0" anchor="ctr" anchorCtr="0" forceAA="0" compatLnSpc="1">
                <a:prstTxWarp prst="textNoShape">
                  <a:avLst/>
                </a:prstTxWarp>
                <a:noAutofit/>
              </a:bodyPr>
              <a:lstStyle/>
              <a:p>
                <a:pPr defTabSz="932472" fontAlgn="base">
                  <a:spcBef>
                    <a:spcPct val="0"/>
                  </a:spcBef>
                  <a:spcAft>
                    <a:spcPct val="0"/>
                  </a:spcAft>
                </a:pPr>
                <a:r>
                  <a:rPr lang="en-IN" sz="700" err="1"/>
                  <a:t>SubstrateHolds</a:t>
                </a:r>
                <a:r>
                  <a:rPr lang="en-IN" sz="700"/>
                  <a:t> folder</a:t>
                </a:r>
                <a:endParaRPr lang="en-IN" sz="700">
                  <a:solidFill>
                    <a:schemeClr val="bg1"/>
                  </a:solidFill>
                </a:endParaRPr>
              </a:p>
            </p:txBody>
          </p:sp>
          <p:sp>
            <p:nvSpPr>
              <p:cNvPr id="5123" name="Rectangle: Rounded Corners 5122">
                <a:extLst>
                  <a:ext uri="{FF2B5EF4-FFF2-40B4-BE49-F238E27FC236}">
                    <a16:creationId xmlns:a16="http://schemas.microsoft.com/office/drawing/2014/main" id="{0FEA366C-AC71-DFCB-B3A1-172D5D9B21AD}"/>
                  </a:ext>
                </a:extLst>
              </p:cNvPr>
              <p:cNvSpPr>
                <a:spLocks/>
              </p:cNvSpPr>
              <p:nvPr/>
            </p:nvSpPr>
            <p:spPr bwMode="auto">
              <a:xfrm>
                <a:off x="8981737" y="3190615"/>
                <a:ext cx="863010" cy="257230"/>
              </a:xfrm>
              <a:prstGeom prst="round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700">
                    <a:solidFill>
                      <a:schemeClr val="tx2"/>
                    </a:solidFill>
                  </a:rPr>
                  <a:t>Permanent deletion</a:t>
                </a:r>
              </a:p>
            </p:txBody>
          </p:sp>
          <p:sp>
            <p:nvSpPr>
              <p:cNvPr id="5156" name="Graphic 23" descr="Icon of a chat bubble">
                <a:extLst>
                  <a:ext uri="{FF2B5EF4-FFF2-40B4-BE49-F238E27FC236}">
                    <a16:creationId xmlns:a16="http://schemas.microsoft.com/office/drawing/2014/main" id="{9A836542-494E-3523-F41C-63C792CAA512}"/>
                  </a:ext>
                </a:extLst>
              </p:cNvPr>
              <p:cNvSpPr>
                <a:spLocks/>
              </p:cNvSpPr>
              <p:nvPr/>
            </p:nvSpPr>
            <p:spPr>
              <a:xfrm>
                <a:off x="6693857" y="1620719"/>
                <a:ext cx="211931" cy="211949"/>
              </a:xfrm>
              <a:custGeom>
                <a:avLst/>
                <a:gdLst>
                  <a:gd name="connsiteX0" fmla="*/ 95250 w 190500"/>
                  <a:gd name="connsiteY0" fmla="*/ 0 h 190525"/>
                  <a:gd name="connsiteX1" fmla="*/ 190500 w 190500"/>
                  <a:gd name="connsiteY1" fmla="*/ 95250 h 190525"/>
                  <a:gd name="connsiteX2" fmla="*/ 95250 w 190500"/>
                  <a:gd name="connsiteY2" fmla="*/ 190500 h 190525"/>
                  <a:gd name="connsiteX3" fmla="*/ 51016 w 190500"/>
                  <a:gd name="connsiteY3" fmla="*/ 179622 h 190525"/>
                  <a:gd name="connsiteX4" fmla="*/ 10154 w 190500"/>
                  <a:gd name="connsiteY4" fmla="*/ 190262 h 190525"/>
                  <a:gd name="connsiteX5" fmla="*/ 278 w 190500"/>
                  <a:gd name="connsiteY5" fmla="*/ 184468 h 190525"/>
                  <a:gd name="connsiteX6" fmla="*/ 276 w 190500"/>
                  <a:gd name="connsiteY6" fmla="*/ 180394 h 190525"/>
                  <a:gd name="connsiteX7" fmla="*/ 10906 w 190500"/>
                  <a:gd name="connsiteY7" fmla="*/ 139541 h 190525"/>
                  <a:gd name="connsiteX8" fmla="*/ 0 w 190500"/>
                  <a:gd name="connsiteY8" fmla="*/ 95250 h 190525"/>
                  <a:gd name="connsiteX9" fmla="*/ 95250 w 190500"/>
                  <a:gd name="connsiteY9" fmla="*/ 0 h 190525"/>
                  <a:gd name="connsiteX10" fmla="*/ 107175 w 190500"/>
                  <a:gd name="connsiteY10" fmla="*/ 104775 h 190525"/>
                  <a:gd name="connsiteX11" fmla="*/ 64294 w 190500"/>
                  <a:gd name="connsiteY11" fmla="*/ 104775 h 190525"/>
                  <a:gd name="connsiteX12" fmla="*/ 63322 w 190500"/>
                  <a:gd name="connsiteY12" fmla="*/ 104842 h 190525"/>
                  <a:gd name="connsiteX13" fmla="*/ 57219 w 190500"/>
                  <a:gd name="connsiteY13" fmla="*/ 112892 h 190525"/>
                  <a:gd name="connsiteX14" fmla="*/ 63322 w 190500"/>
                  <a:gd name="connsiteY14" fmla="*/ 118996 h 190525"/>
                  <a:gd name="connsiteX15" fmla="*/ 64294 w 190500"/>
                  <a:gd name="connsiteY15" fmla="*/ 119063 h 190525"/>
                  <a:gd name="connsiteX16" fmla="*/ 107175 w 190500"/>
                  <a:gd name="connsiteY16" fmla="*/ 119063 h 190525"/>
                  <a:gd name="connsiteX17" fmla="*/ 108137 w 190500"/>
                  <a:gd name="connsiteY17" fmla="*/ 118996 h 190525"/>
                  <a:gd name="connsiteX18" fmla="*/ 114241 w 190500"/>
                  <a:gd name="connsiteY18" fmla="*/ 110945 h 190525"/>
                  <a:gd name="connsiteX19" fmla="*/ 108137 w 190500"/>
                  <a:gd name="connsiteY19" fmla="*/ 104842 h 190525"/>
                  <a:gd name="connsiteX20" fmla="*/ 107175 w 190500"/>
                  <a:gd name="connsiteY20" fmla="*/ 104775 h 190525"/>
                  <a:gd name="connsiteX21" fmla="*/ 126206 w 190500"/>
                  <a:gd name="connsiteY21" fmla="*/ 71438 h 190525"/>
                  <a:gd name="connsiteX22" fmla="*/ 64294 w 190500"/>
                  <a:gd name="connsiteY22" fmla="*/ 71438 h 190525"/>
                  <a:gd name="connsiteX23" fmla="*/ 63322 w 190500"/>
                  <a:gd name="connsiteY23" fmla="*/ 71504 h 190525"/>
                  <a:gd name="connsiteX24" fmla="*/ 57219 w 190500"/>
                  <a:gd name="connsiteY24" fmla="*/ 79555 h 190525"/>
                  <a:gd name="connsiteX25" fmla="*/ 63322 w 190500"/>
                  <a:gd name="connsiteY25" fmla="*/ 85658 h 190525"/>
                  <a:gd name="connsiteX26" fmla="*/ 64294 w 190500"/>
                  <a:gd name="connsiteY26" fmla="*/ 85725 h 190525"/>
                  <a:gd name="connsiteX27" fmla="*/ 126206 w 190500"/>
                  <a:gd name="connsiteY27" fmla="*/ 85725 h 190525"/>
                  <a:gd name="connsiteX28" fmla="*/ 127178 w 190500"/>
                  <a:gd name="connsiteY28" fmla="*/ 85658 h 190525"/>
                  <a:gd name="connsiteX29" fmla="*/ 133282 w 190500"/>
                  <a:gd name="connsiteY29" fmla="*/ 77608 h 190525"/>
                  <a:gd name="connsiteX30" fmla="*/ 127178 w 190500"/>
                  <a:gd name="connsiteY30" fmla="*/ 71504 h 190525"/>
                  <a:gd name="connsiteX31" fmla="*/ 126206 w 190500"/>
                  <a:gd name="connsiteY31" fmla="*/ 71438 h 1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25">
                    <a:moveTo>
                      <a:pt x="95250" y="0"/>
                    </a:moveTo>
                    <a:cubicBezTo>
                      <a:pt x="147857" y="0"/>
                      <a:pt x="190500" y="42643"/>
                      <a:pt x="190500" y="95250"/>
                    </a:cubicBezTo>
                    <a:cubicBezTo>
                      <a:pt x="190500" y="147857"/>
                      <a:pt x="147857" y="190500"/>
                      <a:pt x="95250" y="190500"/>
                    </a:cubicBezTo>
                    <a:cubicBezTo>
                      <a:pt x="79841" y="190520"/>
                      <a:pt x="64658" y="186787"/>
                      <a:pt x="51016" y="179622"/>
                    </a:cubicBezTo>
                    <a:lnTo>
                      <a:pt x="10154" y="190262"/>
                    </a:lnTo>
                    <a:cubicBezTo>
                      <a:pt x="5827" y="191389"/>
                      <a:pt x="1405" y="188795"/>
                      <a:pt x="278" y="184468"/>
                    </a:cubicBezTo>
                    <a:cubicBezTo>
                      <a:pt x="-70" y="183132"/>
                      <a:pt x="-70" y="181729"/>
                      <a:pt x="276" y="180394"/>
                    </a:cubicBezTo>
                    <a:lnTo>
                      <a:pt x="10906" y="139541"/>
                    </a:lnTo>
                    <a:cubicBezTo>
                      <a:pt x="3722" y="125884"/>
                      <a:pt x="-21" y="110681"/>
                      <a:pt x="0" y="95250"/>
                    </a:cubicBezTo>
                    <a:cubicBezTo>
                      <a:pt x="0" y="42643"/>
                      <a:pt x="42644" y="0"/>
                      <a:pt x="95250" y="0"/>
                    </a:cubicBezTo>
                    <a:close/>
                    <a:moveTo>
                      <a:pt x="107175" y="104775"/>
                    </a:moveTo>
                    <a:lnTo>
                      <a:pt x="64294" y="104775"/>
                    </a:lnTo>
                    <a:lnTo>
                      <a:pt x="63322" y="104842"/>
                    </a:lnTo>
                    <a:cubicBezTo>
                      <a:pt x="59414" y="105380"/>
                      <a:pt x="56681" y="108984"/>
                      <a:pt x="57219" y="112892"/>
                    </a:cubicBezTo>
                    <a:cubicBezTo>
                      <a:pt x="57655" y="116065"/>
                      <a:pt x="60150" y="118560"/>
                      <a:pt x="63322" y="118996"/>
                    </a:cubicBezTo>
                    <a:lnTo>
                      <a:pt x="64294" y="119063"/>
                    </a:lnTo>
                    <a:lnTo>
                      <a:pt x="107175" y="119063"/>
                    </a:lnTo>
                    <a:lnTo>
                      <a:pt x="108137" y="118996"/>
                    </a:lnTo>
                    <a:cubicBezTo>
                      <a:pt x="112046" y="118458"/>
                      <a:pt x="114778" y="114853"/>
                      <a:pt x="114241" y="110945"/>
                    </a:cubicBezTo>
                    <a:cubicBezTo>
                      <a:pt x="113804" y="107773"/>
                      <a:pt x="111310" y="105278"/>
                      <a:pt x="108137" y="104842"/>
                    </a:cubicBezTo>
                    <a:lnTo>
                      <a:pt x="107175" y="104775"/>
                    </a:lnTo>
                    <a:close/>
                    <a:moveTo>
                      <a:pt x="126206" y="71438"/>
                    </a:moveTo>
                    <a:lnTo>
                      <a:pt x="64294" y="71438"/>
                    </a:lnTo>
                    <a:lnTo>
                      <a:pt x="63322" y="71504"/>
                    </a:lnTo>
                    <a:cubicBezTo>
                      <a:pt x="59414" y="72042"/>
                      <a:pt x="56681" y="75646"/>
                      <a:pt x="57219" y="79555"/>
                    </a:cubicBezTo>
                    <a:cubicBezTo>
                      <a:pt x="57655" y="82727"/>
                      <a:pt x="60150" y="85222"/>
                      <a:pt x="63322" y="85658"/>
                    </a:cubicBezTo>
                    <a:lnTo>
                      <a:pt x="64294" y="85725"/>
                    </a:lnTo>
                    <a:lnTo>
                      <a:pt x="126206" y="85725"/>
                    </a:lnTo>
                    <a:lnTo>
                      <a:pt x="127178" y="85658"/>
                    </a:lnTo>
                    <a:cubicBezTo>
                      <a:pt x="131086" y="85120"/>
                      <a:pt x="133819" y="81516"/>
                      <a:pt x="133282" y="77608"/>
                    </a:cubicBezTo>
                    <a:cubicBezTo>
                      <a:pt x="132844" y="74435"/>
                      <a:pt x="130351" y="71941"/>
                      <a:pt x="127178" y="71504"/>
                    </a:cubicBezTo>
                    <a:lnTo>
                      <a:pt x="126206" y="71438"/>
                    </a:lnTo>
                    <a:close/>
                  </a:path>
                </a:pathLst>
              </a:custGeom>
              <a:solidFill>
                <a:schemeClr val="bg1">
                  <a:lumMod val="65000"/>
                </a:schemeClr>
              </a:solidFill>
              <a:ln w="15081" cap="flat">
                <a:noFill/>
                <a:prstDash val="solid"/>
                <a:miter/>
              </a:ln>
            </p:spPr>
            <p:txBody>
              <a:bodyPr rtlCol="0" anchor="ctr"/>
              <a:lstStyle/>
              <a:p>
                <a:endParaRPr lang="en-US"/>
              </a:p>
            </p:txBody>
          </p:sp>
          <p:sp>
            <p:nvSpPr>
              <p:cNvPr id="5157" name="Graphic 23" descr="Icon of a chat bubble">
                <a:extLst>
                  <a:ext uri="{FF2B5EF4-FFF2-40B4-BE49-F238E27FC236}">
                    <a16:creationId xmlns:a16="http://schemas.microsoft.com/office/drawing/2014/main" id="{791FE878-DE18-7678-25B9-1F55B486D0B0}"/>
                  </a:ext>
                </a:extLst>
              </p:cNvPr>
              <p:cNvSpPr>
                <a:spLocks/>
              </p:cNvSpPr>
              <p:nvPr/>
            </p:nvSpPr>
            <p:spPr>
              <a:xfrm>
                <a:off x="7954937" y="1620719"/>
                <a:ext cx="211931" cy="211949"/>
              </a:xfrm>
              <a:custGeom>
                <a:avLst/>
                <a:gdLst>
                  <a:gd name="connsiteX0" fmla="*/ 95250 w 190500"/>
                  <a:gd name="connsiteY0" fmla="*/ 0 h 190525"/>
                  <a:gd name="connsiteX1" fmla="*/ 190500 w 190500"/>
                  <a:gd name="connsiteY1" fmla="*/ 95250 h 190525"/>
                  <a:gd name="connsiteX2" fmla="*/ 95250 w 190500"/>
                  <a:gd name="connsiteY2" fmla="*/ 190500 h 190525"/>
                  <a:gd name="connsiteX3" fmla="*/ 51016 w 190500"/>
                  <a:gd name="connsiteY3" fmla="*/ 179622 h 190525"/>
                  <a:gd name="connsiteX4" fmla="*/ 10154 w 190500"/>
                  <a:gd name="connsiteY4" fmla="*/ 190262 h 190525"/>
                  <a:gd name="connsiteX5" fmla="*/ 278 w 190500"/>
                  <a:gd name="connsiteY5" fmla="*/ 184468 h 190525"/>
                  <a:gd name="connsiteX6" fmla="*/ 276 w 190500"/>
                  <a:gd name="connsiteY6" fmla="*/ 180394 h 190525"/>
                  <a:gd name="connsiteX7" fmla="*/ 10906 w 190500"/>
                  <a:gd name="connsiteY7" fmla="*/ 139541 h 190525"/>
                  <a:gd name="connsiteX8" fmla="*/ 0 w 190500"/>
                  <a:gd name="connsiteY8" fmla="*/ 95250 h 190525"/>
                  <a:gd name="connsiteX9" fmla="*/ 95250 w 190500"/>
                  <a:gd name="connsiteY9" fmla="*/ 0 h 190525"/>
                  <a:gd name="connsiteX10" fmla="*/ 107175 w 190500"/>
                  <a:gd name="connsiteY10" fmla="*/ 104775 h 190525"/>
                  <a:gd name="connsiteX11" fmla="*/ 64294 w 190500"/>
                  <a:gd name="connsiteY11" fmla="*/ 104775 h 190525"/>
                  <a:gd name="connsiteX12" fmla="*/ 63322 w 190500"/>
                  <a:gd name="connsiteY12" fmla="*/ 104842 h 190525"/>
                  <a:gd name="connsiteX13" fmla="*/ 57219 w 190500"/>
                  <a:gd name="connsiteY13" fmla="*/ 112892 h 190525"/>
                  <a:gd name="connsiteX14" fmla="*/ 63322 w 190500"/>
                  <a:gd name="connsiteY14" fmla="*/ 118996 h 190525"/>
                  <a:gd name="connsiteX15" fmla="*/ 64294 w 190500"/>
                  <a:gd name="connsiteY15" fmla="*/ 119063 h 190525"/>
                  <a:gd name="connsiteX16" fmla="*/ 107175 w 190500"/>
                  <a:gd name="connsiteY16" fmla="*/ 119063 h 190525"/>
                  <a:gd name="connsiteX17" fmla="*/ 108137 w 190500"/>
                  <a:gd name="connsiteY17" fmla="*/ 118996 h 190525"/>
                  <a:gd name="connsiteX18" fmla="*/ 114241 w 190500"/>
                  <a:gd name="connsiteY18" fmla="*/ 110945 h 190525"/>
                  <a:gd name="connsiteX19" fmla="*/ 108137 w 190500"/>
                  <a:gd name="connsiteY19" fmla="*/ 104842 h 190525"/>
                  <a:gd name="connsiteX20" fmla="*/ 107175 w 190500"/>
                  <a:gd name="connsiteY20" fmla="*/ 104775 h 190525"/>
                  <a:gd name="connsiteX21" fmla="*/ 126206 w 190500"/>
                  <a:gd name="connsiteY21" fmla="*/ 71438 h 190525"/>
                  <a:gd name="connsiteX22" fmla="*/ 64294 w 190500"/>
                  <a:gd name="connsiteY22" fmla="*/ 71438 h 190525"/>
                  <a:gd name="connsiteX23" fmla="*/ 63322 w 190500"/>
                  <a:gd name="connsiteY23" fmla="*/ 71504 h 190525"/>
                  <a:gd name="connsiteX24" fmla="*/ 57219 w 190500"/>
                  <a:gd name="connsiteY24" fmla="*/ 79555 h 190525"/>
                  <a:gd name="connsiteX25" fmla="*/ 63322 w 190500"/>
                  <a:gd name="connsiteY25" fmla="*/ 85658 h 190525"/>
                  <a:gd name="connsiteX26" fmla="*/ 64294 w 190500"/>
                  <a:gd name="connsiteY26" fmla="*/ 85725 h 190525"/>
                  <a:gd name="connsiteX27" fmla="*/ 126206 w 190500"/>
                  <a:gd name="connsiteY27" fmla="*/ 85725 h 190525"/>
                  <a:gd name="connsiteX28" fmla="*/ 127178 w 190500"/>
                  <a:gd name="connsiteY28" fmla="*/ 85658 h 190525"/>
                  <a:gd name="connsiteX29" fmla="*/ 133282 w 190500"/>
                  <a:gd name="connsiteY29" fmla="*/ 77608 h 190525"/>
                  <a:gd name="connsiteX30" fmla="*/ 127178 w 190500"/>
                  <a:gd name="connsiteY30" fmla="*/ 71504 h 190525"/>
                  <a:gd name="connsiteX31" fmla="*/ 126206 w 190500"/>
                  <a:gd name="connsiteY31" fmla="*/ 71438 h 1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25">
                    <a:moveTo>
                      <a:pt x="95250" y="0"/>
                    </a:moveTo>
                    <a:cubicBezTo>
                      <a:pt x="147857" y="0"/>
                      <a:pt x="190500" y="42643"/>
                      <a:pt x="190500" y="95250"/>
                    </a:cubicBezTo>
                    <a:cubicBezTo>
                      <a:pt x="190500" y="147857"/>
                      <a:pt x="147857" y="190500"/>
                      <a:pt x="95250" y="190500"/>
                    </a:cubicBezTo>
                    <a:cubicBezTo>
                      <a:pt x="79841" y="190520"/>
                      <a:pt x="64658" y="186787"/>
                      <a:pt x="51016" y="179622"/>
                    </a:cubicBezTo>
                    <a:lnTo>
                      <a:pt x="10154" y="190262"/>
                    </a:lnTo>
                    <a:cubicBezTo>
                      <a:pt x="5827" y="191389"/>
                      <a:pt x="1405" y="188795"/>
                      <a:pt x="278" y="184468"/>
                    </a:cubicBezTo>
                    <a:cubicBezTo>
                      <a:pt x="-70" y="183132"/>
                      <a:pt x="-70" y="181729"/>
                      <a:pt x="276" y="180394"/>
                    </a:cubicBezTo>
                    <a:lnTo>
                      <a:pt x="10906" y="139541"/>
                    </a:lnTo>
                    <a:cubicBezTo>
                      <a:pt x="3722" y="125884"/>
                      <a:pt x="-21" y="110681"/>
                      <a:pt x="0" y="95250"/>
                    </a:cubicBezTo>
                    <a:cubicBezTo>
                      <a:pt x="0" y="42643"/>
                      <a:pt x="42644" y="0"/>
                      <a:pt x="95250" y="0"/>
                    </a:cubicBezTo>
                    <a:close/>
                    <a:moveTo>
                      <a:pt x="107175" y="104775"/>
                    </a:moveTo>
                    <a:lnTo>
                      <a:pt x="64294" y="104775"/>
                    </a:lnTo>
                    <a:lnTo>
                      <a:pt x="63322" y="104842"/>
                    </a:lnTo>
                    <a:cubicBezTo>
                      <a:pt x="59414" y="105380"/>
                      <a:pt x="56681" y="108984"/>
                      <a:pt x="57219" y="112892"/>
                    </a:cubicBezTo>
                    <a:cubicBezTo>
                      <a:pt x="57655" y="116065"/>
                      <a:pt x="60150" y="118560"/>
                      <a:pt x="63322" y="118996"/>
                    </a:cubicBezTo>
                    <a:lnTo>
                      <a:pt x="64294" y="119063"/>
                    </a:lnTo>
                    <a:lnTo>
                      <a:pt x="107175" y="119063"/>
                    </a:lnTo>
                    <a:lnTo>
                      <a:pt x="108137" y="118996"/>
                    </a:lnTo>
                    <a:cubicBezTo>
                      <a:pt x="112046" y="118458"/>
                      <a:pt x="114778" y="114853"/>
                      <a:pt x="114241" y="110945"/>
                    </a:cubicBezTo>
                    <a:cubicBezTo>
                      <a:pt x="113804" y="107773"/>
                      <a:pt x="111310" y="105278"/>
                      <a:pt x="108137" y="104842"/>
                    </a:cubicBezTo>
                    <a:lnTo>
                      <a:pt x="107175" y="104775"/>
                    </a:lnTo>
                    <a:close/>
                    <a:moveTo>
                      <a:pt x="126206" y="71438"/>
                    </a:moveTo>
                    <a:lnTo>
                      <a:pt x="64294" y="71438"/>
                    </a:lnTo>
                    <a:lnTo>
                      <a:pt x="63322" y="71504"/>
                    </a:lnTo>
                    <a:cubicBezTo>
                      <a:pt x="59414" y="72042"/>
                      <a:pt x="56681" y="75646"/>
                      <a:pt x="57219" y="79555"/>
                    </a:cubicBezTo>
                    <a:cubicBezTo>
                      <a:pt x="57655" y="82727"/>
                      <a:pt x="60150" y="85222"/>
                      <a:pt x="63322" y="85658"/>
                    </a:cubicBezTo>
                    <a:lnTo>
                      <a:pt x="64294" y="85725"/>
                    </a:lnTo>
                    <a:lnTo>
                      <a:pt x="126206" y="85725"/>
                    </a:lnTo>
                    <a:lnTo>
                      <a:pt x="127178" y="85658"/>
                    </a:lnTo>
                    <a:cubicBezTo>
                      <a:pt x="131086" y="85120"/>
                      <a:pt x="133819" y="81516"/>
                      <a:pt x="133282" y="77608"/>
                    </a:cubicBezTo>
                    <a:cubicBezTo>
                      <a:pt x="132844" y="74435"/>
                      <a:pt x="130351" y="71941"/>
                      <a:pt x="127178" y="71504"/>
                    </a:cubicBezTo>
                    <a:lnTo>
                      <a:pt x="126206" y="71438"/>
                    </a:lnTo>
                    <a:close/>
                  </a:path>
                </a:pathLst>
              </a:custGeom>
              <a:solidFill>
                <a:schemeClr val="bg1">
                  <a:lumMod val="65000"/>
                </a:schemeClr>
              </a:solidFill>
              <a:ln w="15081" cap="flat">
                <a:noFill/>
                <a:prstDash val="solid"/>
                <a:miter/>
              </a:ln>
            </p:spPr>
            <p:txBody>
              <a:bodyPr rtlCol="0" anchor="ctr"/>
              <a:lstStyle/>
              <a:p>
                <a:endParaRPr lang="en-US"/>
              </a:p>
            </p:txBody>
          </p:sp>
          <p:sp>
            <p:nvSpPr>
              <p:cNvPr id="5159" name="Flowchart: Connector 5158">
                <a:extLst>
                  <a:ext uri="{FF2B5EF4-FFF2-40B4-BE49-F238E27FC236}">
                    <a16:creationId xmlns:a16="http://schemas.microsoft.com/office/drawing/2014/main" id="{C0FE4040-16A7-910C-4D8D-E6BE9505820F}"/>
                  </a:ext>
                </a:extLst>
              </p:cNvPr>
              <p:cNvSpPr/>
              <p:nvPr/>
            </p:nvSpPr>
            <p:spPr bwMode="auto">
              <a:xfrm>
                <a:off x="8107336" y="1748582"/>
                <a:ext cx="119063" cy="119063"/>
              </a:xfrm>
              <a:prstGeom prst="flowChartConnector">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IN" sz="700">
                    <a:solidFill>
                      <a:schemeClr val="tx2"/>
                    </a:solidFill>
                  </a:rPr>
                  <a:t>X</a:t>
                </a:r>
              </a:p>
            </p:txBody>
          </p:sp>
          <p:sp>
            <p:nvSpPr>
              <p:cNvPr id="5160" name="Graphic 23" descr="Icon of a chat bubble">
                <a:extLst>
                  <a:ext uri="{FF2B5EF4-FFF2-40B4-BE49-F238E27FC236}">
                    <a16:creationId xmlns:a16="http://schemas.microsoft.com/office/drawing/2014/main" id="{646F66F6-21DC-F448-0559-6D847DAC87AE}"/>
                  </a:ext>
                </a:extLst>
              </p:cNvPr>
              <p:cNvSpPr>
                <a:spLocks/>
              </p:cNvSpPr>
              <p:nvPr/>
            </p:nvSpPr>
            <p:spPr>
              <a:xfrm>
                <a:off x="7993824" y="3648647"/>
                <a:ext cx="211931" cy="211949"/>
              </a:xfrm>
              <a:custGeom>
                <a:avLst/>
                <a:gdLst>
                  <a:gd name="connsiteX0" fmla="*/ 95250 w 190500"/>
                  <a:gd name="connsiteY0" fmla="*/ 0 h 190525"/>
                  <a:gd name="connsiteX1" fmla="*/ 190500 w 190500"/>
                  <a:gd name="connsiteY1" fmla="*/ 95250 h 190525"/>
                  <a:gd name="connsiteX2" fmla="*/ 95250 w 190500"/>
                  <a:gd name="connsiteY2" fmla="*/ 190500 h 190525"/>
                  <a:gd name="connsiteX3" fmla="*/ 51016 w 190500"/>
                  <a:gd name="connsiteY3" fmla="*/ 179622 h 190525"/>
                  <a:gd name="connsiteX4" fmla="*/ 10154 w 190500"/>
                  <a:gd name="connsiteY4" fmla="*/ 190262 h 190525"/>
                  <a:gd name="connsiteX5" fmla="*/ 278 w 190500"/>
                  <a:gd name="connsiteY5" fmla="*/ 184468 h 190525"/>
                  <a:gd name="connsiteX6" fmla="*/ 276 w 190500"/>
                  <a:gd name="connsiteY6" fmla="*/ 180394 h 190525"/>
                  <a:gd name="connsiteX7" fmla="*/ 10906 w 190500"/>
                  <a:gd name="connsiteY7" fmla="*/ 139541 h 190525"/>
                  <a:gd name="connsiteX8" fmla="*/ 0 w 190500"/>
                  <a:gd name="connsiteY8" fmla="*/ 95250 h 190525"/>
                  <a:gd name="connsiteX9" fmla="*/ 95250 w 190500"/>
                  <a:gd name="connsiteY9" fmla="*/ 0 h 190525"/>
                  <a:gd name="connsiteX10" fmla="*/ 107175 w 190500"/>
                  <a:gd name="connsiteY10" fmla="*/ 104775 h 190525"/>
                  <a:gd name="connsiteX11" fmla="*/ 64294 w 190500"/>
                  <a:gd name="connsiteY11" fmla="*/ 104775 h 190525"/>
                  <a:gd name="connsiteX12" fmla="*/ 63322 w 190500"/>
                  <a:gd name="connsiteY12" fmla="*/ 104842 h 190525"/>
                  <a:gd name="connsiteX13" fmla="*/ 57219 w 190500"/>
                  <a:gd name="connsiteY13" fmla="*/ 112892 h 190525"/>
                  <a:gd name="connsiteX14" fmla="*/ 63322 w 190500"/>
                  <a:gd name="connsiteY14" fmla="*/ 118996 h 190525"/>
                  <a:gd name="connsiteX15" fmla="*/ 64294 w 190500"/>
                  <a:gd name="connsiteY15" fmla="*/ 119063 h 190525"/>
                  <a:gd name="connsiteX16" fmla="*/ 107175 w 190500"/>
                  <a:gd name="connsiteY16" fmla="*/ 119063 h 190525"/>
                  <a:gd name="connsiteX17" fmla="*/ 108137 w 190500"/>
                  <a:gd name="connsiteY17" fmla="*/ 118996 h 190525"/>
                  <a:gd name="connsiteX18" fmla="*/ 114241 w 190500"/>
                  <a:gd name="connsiteY18" fmla="*/ 110945 h 190525"/>
                  <a:gd name="connsiteX19" fmla="*/ 108137 w 190500"/>
                  <a:gd name="connsiteY19" fmla="*/ 104842 h 190525"/>
                  <a:gd name="connsiteX20" fmla="*/ 107175 w 190500"/>
                  <a:gd name="connsiteY20" fmla="*/ 104775 h 190525"/>
                  <a:gd name="connsiteX21" fmla="*/ 126206 w 190500"/>
                  <a:gd name="connsiteY21" fmla="*/ 71438 h 190525"/>
                  <a:gd name="connsiteX22" fmla="*/ 64294 w 190500"/>
                  <a:gd name="connsiteY22" fmla="*/ 71438 h 190525"/>
                  <a:gd name="connsiteX23" fmla="*/ 63322 w 190500"/>
                  <a:gd name="connsiteY23" fmla="*/ 71504 h 190525"/>
                  <a:gd name="connsiteX24" fmla="*/ 57219 w 190500"/>
                  <a:gd name="connsiteY24" fmla="*/ 79555 h 190525"/>
                  <a:gd name="connsiteX25" fmla="*/ 63322 w 190500"/>
                  <a:gd name="connsiteY25" fmla="*/ 85658 h 190525"/>
                  <a:gd name="connsiteX26" fmla="*/ 64294 w 190500"/>
                  <a:gd name="connsiteY26" fmla="*/ 85725 h 190525"/>
                  <a:gd name="connsiteX27" fmla="*/ 126206 w 190500"/>
                  <a:gd name="connsiteY27" fmla="*/ 85725 h 190525"/>
                  <a:gd name="connsiteX28" fmla="*/ 127178 w 190500"/>
                  <a:gd name="connsiteY28" fmla="*/ 85658 h 190525"/>
                  <a:gd name="connsiteX29" fmla="*/ 133282 w 190500"/>
                  <a:gd name="connsiteY29" fmla="*/ 77608 h 190525"/>
                  <a:gd name="connsiteX30" fmla="*/ 127178 w 190500"/>
                  <a:gd name="connsiteY30" fmla="*/ 71504 h 190525"/>
                  <a:gd name="connsiteX31" fmla="*/ 126206 w 190500"/>
                  <a:gd name="connsiteY31" fmla="*/ 71438 h 1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25">
                    <a:moveTo>
                      <a:pt x="95250" y="0"/>
                    </a:moveTo>
                    <a:cubicBezTo>
                      <a:pt x="147857" y="0"/>
                      <a:pt x="190500" y="42643"/>
                      <a:pt x="190500" y="95250"/>
                    </a:cubicBezTo>
                    <a:cubicBezTo>
                      <a:pt x="190500" y="147857"/>
                      <a:pt x="147857" y="190500"/>
                      <a:pt x="95250" y="190500"/>
                    </a:cubicBezTo>
                    <a:cubicBezTo>
                      <a:pt x="79841" y="190520"/>
                      <a:pt x="64658" y="186787"/>
                      <a:pt x="51016" y="179622"/>
                    </a:cubicBezTo>
                    <a:lnTo>
                      <a:pt x="10154" y="190262"/>
                    </a:lnTo>
                    <a:cubicBezTo>
                      <a:pt x="5827" y="191389"/>
                      <a:pt x="1405" y="188795"/>
                      <a:pt x="278" y="184468"/>
                    </a:cubicBezTo>
                    <a:cubicBezTo>
                      <a:pt x="-70" y="183132"/>
                      <a:pt x="-70" y="181729"/>
                      <a:pt x="276" y="180394"/>
                    </a:cubicBezTo>
                    <a:lnTo>
                      <a:pt x="10906" y="139541"/>
                    </a:lnTo>
                    <a:cubicBezTo>
                      <a:pt x="3722" y="125884"/>
                      <a:pt x="-21" y="110681"/>
                      <a:pt x="0" y="95250"/>
                    </a:cubicBezTo>
                    <a:cubicBezTo>
                      <a:pt x="0" y="42643"/>
                      <a:pt x="42644" y="0"/>
                      <a:pt x="95250" y="0"/>
                    </a:cubicBezTo>
                    <a:close/>
                    <a:moveTo>
                      <a:pt x="107175" y="104775"/>
                    </a:moveTo>
                    <a:lnTo>
                      <a:pt x="64294" y="104775"/>
                    </a:lnTo>
                    <a:lnTo>
                      <a:pt x="63322" y="104842"/>
                    </a:lnTo>
                    <a:cubicBezTo>
                      <a:pt x="59414" y="105380"/>
                      <a:pt x="56681" y="108984"/>
                      <a:pt x="57219" y="112892"/>
                    </a:cubicBezTo>
                    <a:cubicBezTo>
                      <a:pt x="57655" y="116065"/>
                      <a:pt x="60150" y="118560"/>
                      <a:pt x="63322" y="118996"/>
                    </a:cubicBezTo>
                    <a:lnTo>
                      <a:pt x="64294" y="119063"/>
                    </a:lnTo>
                    <a:lnTo>
                      <a:pt x="107175" y="119063"/>
                    </a:lnTo>
                    <a:lnTo>
                      <a:pt x="108137" y="118996"/>
                    </a:lnTo>
                    <a:cubicBezTo>
                      <a:pt x="112046" y="118458"/>
                      <a:pt x="114778" y="114853"/>
                      <a:pt x="114241" y="110945"/>
                    </a:cubicBezTo>
                    <a:cubicBezTo>
                      <a:pt x="113804" y="107773"/>
                      <a:pt x="111310" y="105278"/>
                      <a:pt x="108137" y="104842"/>
                    </a:cubicBezTo>
                    <a:lnTo>
                      <a:pt x="107175" y="104775"/>
                    </a:lnTo>
                    <a:close/>
                    <a:moveTo>
                      <a:pt x="126206" y="71438"/>
                    </a:moveTo>
                    <a:lnTo>
                      <a:pt x="64294" y="71438"/>
                    </a:lnTo>
                    <a:lnTo>
                      <a:pt x="63322" y="71504"/>
                    </a:lnTo>
                    <a:cubicBezTo>
                      <a:pt x="59414" y="72042"/>
                      <a:pt x="56681" y="75646"/>
                      <a:pt x="57219" y="79555"/>
                    </a:cubicBezTo>
                    <a:cubicBezTo>
                      <a:pt x="57655" y="82727"/>
                      <a:pt x="60150" y="85222"/>
                      <a:pt x="63322" y="85658"/>
                    </a:cubicBezTo>
                    <a:lnTo>
                      <a:pt x="64294" y="85725"/>
                    </a:lnTo>
                    <a:lnTo>
                      <a:pt x="126206" y="85725"/>
                    </a:lnTo>
                    <a:lnTo>
                      <a:pt x="127178" y="85658"/>
                    </a:lnTo>
                    <a:cubicBezTo>
                      <a:pt x="131086" y="85120"/>
                      <a:pt x="133819" y="81516"/>
                      <a:pt x="133282" y="77608"/>
                    </a:cubicBezTo>
                    <a:cubicBezTo>
                      <a:pt x="132844" y="74435"/>
                      <a:pt x="130351" y="71941"/>
                      <a:pt x="127178" y="71504"/>
                    </a:cubicBezTo>
                    <a:lnTo>
                      <a:pt x="126206" y="71438"/>
                    </a:lnTo>
                    <a:close/>
                  </a:path>
                </a:pathLst>
              </a:custGeom>
              <a:solidFill>
                <a:schemeClr val="bg1">
                  <a:lumMod val="65000"/>
                </a:schemeClr>
              </a:solidFill>
              <a:ln w="15081" cap="flat">
                <a:noFill/>
                <a:prstDash val="solid"/>
                <a:miter/>
              </a:ln>
            </p:spPr>
            <p:txBody>
              <a:bodyPr rtlCol="0" anchor="ctr"/>
              <a:lstStyle/>
              <a:p>
                <a:endParaRPr lang="en-US"/>
              </a:p>
            </p:txBody>
          </p:sp>
          <p:sp>
            <p:nvSpPr>
              <p:cNvPr id="5161" name="Graphic 23" descr="Icon of a chat bubble">
                <a:extLst>
                  <a:ext uri="{FF2B5EF4-FFF2-40B4-BE49-F238E27FC236}">
                    <a16:creationId xmlns:a16="http://schemas.microsoft.com/office/drawing/2014/main" id="{18CA009F-4D1E-B794-7383-BFF6570037C3}"/>
                  </a:ext>
                </a:extLst>
              </p:cNvPr>
              <p:cNvSpPr>
                <a:spLocks/>
              </p:cNvSpPr>
              <p:nvPr/>
            </p:nvSpPr>
            <p:spPr>
              <a:xfrm>
                <a:off x="9311580" y="3648647"/>
                <a:ext cx="211931" cy="211949"/>
              </a:xfrm>
              <a:custGeom>
                <a:avLst/>
                <a:gdLst>
                  <a:gd name="connsiteX0" fmla="*/ 95250 w 190500"/>
                  <a:gd name="connsiteY0" fmla="*/ 0 h 190525"/>
                  <a:gd name="connsiteX1" fmla="*/ 190500 w 190500"/>
                  <a:gd name="connsiteY1" fmla="*/ 95250 h 190525"/>
                  <a:gd name="connsiteX2" fmla="*/ 95250 w 190500"/>
                  <a:gd name="connsiteY2" fmla="*/ 190500 h 190525"/>
                  <a:gd name="connsiteX3" fmla="*/ 51016 w 190500"/>
                  <a:gd name="connsiteY3" fmla="*/ 179622 h 190525"/>
                  <a:gd name="connsiteX4" fmla="*/ 10154 w 190500"/>
                  <a:gd name="connsiteY4" fmla="*/ 190262 h 190525"/>
                  <a:gd name="connsiteX5" fmla="*/ 278 w 190500"/>
                  <a:gd name="connsiteY5" fmla="*/ 184468 h 190525"/>
                  <a:gd name="connsiteX6" fmla="*/ 276 w 190500"/>
                  <a:gd name="connsiteY6" fmla="*/ 180394 h 190525"/>
                  <a:gd name="connsiteX7" fmla="*/ 10906 w 190500"/>
                  <a:gd name="connsiteY7" fmla="*/ 139541 h 190525"/>
                  <a:gd name="connsiteX8" fmla="*/ 0 w 190500"/>
                  <a:gd name="connsiteY8" fmla="*/ 95250 h 190525"/>
                  <a:gd name="connsiteX9" fmla="*/ 95250 w 190500"/>
                  <a:gd name="connsiteY9" fmla="*/ 0 h 190525"/>
                  <a:gd name="connsiteX10" fmla="*/ 107175 w 190500"/>
                  <a:gd name="connsiteY10" fmla="*/ 104775 h 190525"/>
                  <a:gd name="connsiteX11" fmla="*/ 64294 w 190500"/>
                  <a:gd name="connsiteY11" fmla="*/ 104775 h 190525"/>
                  <a:gd name="connsiteX12" fmla="*/ 63322 w 190500"/>
                  <a:gd name="connsiteY12" fmla="*/ 104842 h 190525"/>
                  <a:gd name="connsiteX13" fmla="*/ 57219 w 190500"/>
                  <a:gd name="connsiteY13" fmla="*/ 112892 h 190525"/>
                  <a:gd name="connsiteX14" fmla="*/ 63322 w 190500"/>
                  <a:gd name="connsiteY14" fmla="*/ 118996 h 190525"/>
                  <a:gd name="connsiteX15" fmla="*/ 64294 w 190500"/>
                  <a:gd name="connsiteY15" fmla="*/ 119063 h 190525"/>
                  <a:gd name="connsiteX16" fmla="*/ 107175 w 190500"/>
                  <a:gd name="connsiteY16" fmla="*/ 119063 h 190525"/>
                  <a:gd name="connsiteX17" fmla="*/ 108137 w 190500"/>
                  <a:gd name="connsiteY17" fmla="*/ 118996 h 190525"/>
                  <a:gd name="connsiteX18" fmla="*/ 114241 w 190500"/>
                  <a:gd name="connsiteY18" fmla="*/ 110945 h 190525"/>
                  <a:gd name="connsiteX19" fmla="*/ 108137 w 190500"/>
                  <a:gd name="connsiteY19" fmla="*/ 104842 h 190525"/>
                  <a:gd name="connsiteX20" fmla="*/ 107175 w 190500"/>
                  <a:gd name="connsiteY20" fmla="*/ 104775 h 190525"/>
                  <a:gd name="connsiteX21" fmla="*/ 126206 w 190500"/>
                  <a:gd name="connsiteY21" fmla="*/ 71438 h 190525"/>
                  <a:gd name="connsiteX22" fmla="*/ 64294 w 190500"/>
                  <a:gd name="connsiteY22" fmla="*/ 71438 h 190525"/>
                  <a:gd name="connsiteX23" fmla="*/ 63322 w 190500"/>
                  <a:gd name="connsiteY23" fmla="*/ 71504 h 190525"/>
                  <a:gd name="connsiteX24" fmla="*/ 57219 w 190500"/>
                  <a:gd name="connsiteY24" fmla="*/ 79555 h 190525"/>
                  <a:gd name="connsiteX25" fmla="*/ 63322 w 190500"/>
                  <a:gd name="connsiteY25" fmla="*/ 85658 h 190525"/>
                  <a:gd name="connsiteX26" fmla="*/ 64294 w 190500"/>
                  <a:gd name="connsiteY26" fmla="*/ 85725 h 190525"/>
                  <a:gd name="connsiteX27" fmla="*/ 126206 w 190500"/>
                  <a:gd name="connsiteY27" fmla="*/ 85725 h 190525"/>
                  <a:gd name="connsiteX28" fmla="*/ 127178 w 190500"/>
                  <a:gd name="connsiteY28" fmla="*/ 85658 h 190525"/>
                  <a:gd name="connsiteX29" fmla="*/ 133282 w 190500"/>
                  <a:gd name="connsiteY29" fmla="*/ 77608 h 190525"/>
                  <a:gd name="connsiteX30" fmla="*/ 127178 w 190500"/>
                  <a:gd name="connsiteY30" fmla="*/ 71504 h 190525"/>
                  <a:gd name="connsiteX31" fmla="*/ 126206 w 190500"/>
                  <a:gd name="connsiteY31" fmla="*/ 71438 h 1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 h="190525">
                    <a:moveTo>
                      <a:pt x="95250" y="0"/>
                    </a:moveTo>
                    <a:cubicBezTo>
                      <a:pt x="147857" y="0"/>
                      <a:pt x="190500" y="42643"/>
                      <a:pt x="190500" y="95250"/>
                    </a:cubicBezTo>
                    <a:cubicBezTo>
                      <a:pt x="190500" y="147857"/>
                      <a:pt x="147857" y="190500"/>
                      <a:pt x="95250" y="190500"/>
                    </a:cubicBezTo>
                    <a:cubicBezTo>
                      <a:pt x="79841" y="190520"/>
                      <a:pt x="64658" y="186787"/>
                      <a:pt x="51016" y="179622"/>
                    </a:cubicBezTo>
                    <a:lnTo>
                      <a:pt x="10154" y="190262"/>
                    </a:lnTo>
                    <a:cubicBezTo>
                      <a:pt x="5827" y="191389"/>
                      <a:pt x="1405" y="188795"/>
                      <a:pt x="278" y="184468"/>
                    </a:cubicBezTo>
                    <a:cubicBezTo>
                      <a:pt x="-70" y="183132"/>
                      <a:pt x="-70" y="181729"/>
                      <a:pt x="276" y="180394"/>
                    </a:cubicBezTo>
                    <a:lnTo>
                      <a:pt x="10906" y="139541"/>
                    </a:lnTo>
                    <a:cubicBezTo>
                      <a:pt x="3722" y="125884"/>
                      <a:pt x="-21" y="110681"/>
                      <a:pt x="0" y="95250"/>
                    </a:cubicBezTo>
                    <a:cubicBezTo>
                      <a:pt x="0" y="42643"/>
                      <a:pt x="42644" y="0"/>
                      <a:pt x="95250" y="0"/>
                    </a:cubicBezTo>
                    <a:close/>
                    <a:moveTo>
                      <a:pt x="107175" y="104775"/>
                    </a:moveTo>
                    <a:lnTo>
                      <a:pt x="64294" y="104775"/>
                    </a:lnTo>
                    <a:lnTo>
                      <a:pt x="63322" y="104842"/>
                    </a:lnTo>
                    <a:cubicBezTo>
                      <a:pt x="59414" y="105380"/>
                      <a:pt x="56681" y="108984"/>
                      <a:pt x="57219" y="112892"/>
                    </a:cubicBezTo>
                    <a:cubicBezTo>
                      <a:pt x="57655" y="116065"/>
                      <a:pt x="60150" y="118560"/>
                      <a:pt x="63322" y="118996"/>
                    </a:cubicBezTo>
                    <a:lnTo>
                      <a:pt x="64294" y="119063"/>
                    </a:lnTo>
                    <a:lnTo>
                      <a:pt x="107175" y="119063"/>
                    </a:lnTo>
                    <a:lnTo>
                      <a:pt x="108137" y="118996"/>
                    </a:lnTo>
                    <a:cubicBezTo>
                      <a:pt x="112046" y="118458"/>
                      <a:pt x="114778" y="114853"/>
                      <a:pt x="114241" y="110945"/>
                    </a:cubicBezTo>
                    <a:cubicBezTo>
                      <a:pt x="113804" y="107773"/>
                      <a:pt x="111310" y="105278"/>
                      <a:pt x="108137" y="104842"/>
                    </a:cubicBezTo>
                    <a:lnTo>
                      <a:pt x="107175" y="104775"/>
                    </a:lnTo>
                    <a:close/>
                    <a:moveTo>
                      <a:pt x="126206" y="71438"/>
                    </a:moveTo>
                    <a:lnTo>
                      <a:pt x="64294" y="71438"/>
                    </a:lnTo>
                    <a:lnTo>
                      <a:pt x="63322" y="71504"/>
                    </a:lnTo>
                    <a:cubicBezTo>
                      <a:pt x="59414" y="72042"/>
                      <a:pt x="56681" y="75646"/>
                      <a:pt x="57219" y="79555"/>
                    </a:cubicBezTo>
                    <a:cubicBezTo>
                      <a:pt x="57655" y="82727"/>
                      <a:pt x="60150" y="85222"/>
                      <a:pt x="63322" y="85658"/>
                    </a:cubicBezTo>
                    <a:lnTo>
                      <a:pt x="64294" y="85725"/>
                    </a:lnTo>
                    <a:lnTo>
                      <a:pt x="126206" y="85725"/>
                    </a:lnTo>
                    <a:lnTo>
                      <a:pt x="127178" y="85658"/>
                    </a:lnTo>
                    <a:cubicBezTo>
                      <a:pt x="131086" y="85120"/>
                      <a:pt x="133819" y="81516"/>
                      <a:pt x="133282" y="77608"/>
                    </a:cubicBezTo>
                    <a:cubicBezTo>
                      <a:pt x="132844" y="74435"/>
                      <a:pt x="130351" y="71941"/>
                      <a:pt x="127178" y="71504"/>
                    </a:cubicBezTo>
                    <a:lnTo>
                      <a:pt x="126206" y="71438"/>
                    </a:lnTo>
                    <a:close/>
                  </a:path>
                </a:pathLst>
              </a:custGeom>
              <a:solidFill>
                <a:schemeClr val="bg1">
                  <a:lumMod val="65000"/>
                </a:schemeClr>
              </a:solidFill>
              <a:ln w="15081" cap="flat">
                <a:noFill/>
                <a:prstDash val="solid"/>
                <a:miter/>
              </a:ln>
            </p:spPr>
            <p:txBody>
              <a:bodyPr rtlCol="0" anchor="ctr"/>
              <a:lstStyle/>
              <a:p>
                <a:endParaRPr lang="en-US"/>
              </a:p>
            </p:txBody>
          </p:sp>
          <p:sp>
            <p:nvSpPr>
              <p:cNvPr id="5162" name="Flowchart: Connector 5161">
                <a:extLst>
                  <a:ext uri="{FF2B5EF4-FFF2-40B4-BE49-F238E27FC236}">
                    <a16:creationId xmlns:a16="http://schemas.microsoft.com/office/drawing/2014/main" id="{CE54D7AA-B4BE-864E-1D9E-C55818D72720}"/>
                  </a:ext>
                </a:extLst>
              </p:cNvPr>
              <p:cNvSpPr/>
              <p:nvPr/>
            </p:nvSpPr>
            <p:spPr bwMode="auto">
              <a:xfrm>
                <a:off x="9463979" y="3776510"/>
                <a:ext cx="119063" cy="119063"/>
              </a:xfrm>
              <a:prstGeom prst="flowChartConnector">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IN" sz="700">
                    <a:solidFill>
                      <a:schemeClr val="tx2"/>
                    </a:solidFill>
                  </a:rPr>
                  <a:t>X</a:t>
                </a:r>
              </a:p>
            </p:txBody>
          </p:sp>
          <p:sp>
            <p:nvSpPr>
              <p:cNvPr id="5165" name="TextBox 5164">
                <a:extLst>
                  <a:ext uri="{FF2B5EF4-FFF2-40B4-BE49-F238E27FC236}">
                    <a16:creationId xmlns:a16="http://schemas.microsoft.com/office/drawing/2014/main" id="{0D4B4889-2E0D-51A2-8E62-DBFFD3E778CB}"/>
                  </a:ext>
                </a:extLst>
              </p:cNvPr>
              <p:cNvSpPr txBox="1"/>
              <p:nvPr/>
            </p:nvSpPr>
            <p:spPr>
              <a:xfrm>
                <a:off x="7315931" y="3144943"/>
                <a:ext cx="331822" cy="107722"/>
              </a:xfrm>
              <a:prstGeom prst="rect">
                <a:avLst/>
              </a:prstGeom>
              <a:noFill/>
            </p:spPr>
            <p:txBody>
              <a:bodyPr wrap="none" lIns="0" tIns="0" rIns="0" bIns="0" rtlCol="0">
                <a:spAutoFit/>
              </a:bodyPr>
              <a:lstStyle/>
              <a:p>
                <a:pPr algn="l"/>
                <a:r>
                  <a:rPr lang="en-IN" sz="700"/>
                  <a:t>1–7 days</a:t>
                </a:r>
              </a:p>
            </p:txBody>
          </p:sp>
          <p:sp>
            <p:nvSpPr>
              <p:cNvPr id="5169" name="TextBox 5168">
                <a:extLst>
                  <a:ext uri="{FF2B5EF4-FFF2-40B4-BE49-F238E27FC236}">
                    <a16:creationId xmlns:a16="http://schemas.microsoft.com/office/drawing/2014/main" id="{D66BDF2A-47A3-50C0-9749-BE0E802C56F3}"/>
                  </a:ext>
                </a:extLst>
              </p:cNvPr>
              <p:cNvSpPr txBox="1"/>
              <p:nvPr/>
            </p:nvSpPr>
            <p:spPr>
              <a:xfrm>
                <a:off x="6191607" y="708463"/>
                <a:ext cx="1108688" cy="138499"/>
              </a:xfrm>
              <a:prstGeom prst="rect">
                <a:avLst/>
              </a:prstGeom>
              <a:noFill/>
            </p:spPr>
            <p:txBody>
              <a:bodyPr wrap="square" lIns="0" tIns="0" rIns="0" bIns="0" rtlCol="0">
                <a:spAutoFit/>
              </a:bodyPr>
              <a:lstStyle/>
              <a:p>
                <a:pPr algn="l"/>
                <a:r>
                  <a:rPr lang="en-IN" sz="900">
                    <a:latin typeface="+mj-lt"/>
                    <a:ea typeface="+mj-ea"/>
                    <a:cs typeface="+mj-cs"/>
                  </a:rPr>
                  <a:t>Retention period</a:t>
                </a:r>
              </a:p>
            </p:txBody>
          </p:sp>
        </p:grpSp>
        <p:cxnSp>
          <p:nvCxnSpPr>
            <p:cNvPr id="5122" name="Straight Connector 5121">
              <a:extLst>
                <a:ext uri="{FF2B5EF4-FFF2-40B4-BE49-F238E27FC236}">
                  <a16:creationId xmlns:a16="http://schemas.microsoft.com/office/drawing/2014/main" id="{1A80ED10-E8FB-7D46-C5B1-38B4D827CDAD}"/>
                </a:ext>
              </a:extLst>
            </p:cNvPr>
            <p:cNvCxnSpPr/>
            <p:nvPr/>
          </p:nvCxnSpPr>
          <p:spPr>
            <a:xfrm>
              <a:off x="7300295" y="708463"/>
              <a:ext cx="0" cy="3349028"/>
            </a:xfrm>
            <a:prstGeom prst="line">
              <a:avLst/>
            </a:prstGeom>
            <a:ln w="12700">
              <a:solidFill>
                <a:schemeClr val="bg1">
                  <a:lumMod val="65000"/>
                  <a:alpha val="3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1" name="Picture 10" descr="Screenshot showing toggle set to On for Teams chats and Copilot interactions, with description of messages from chats and Copilot, and options for all users and none.">
            <a:extLst>
              <a:ext uri="{FF2B5EF4-FFF2-40B4-BE49-F238E27FC236}">
                <a16:creationId xmlns:a16="http://schemas.microsoft.com/office/drawing/2014/main" id="{263C7052-C59B-AB14-8BDB-E0C200A34718}"/>
              </a:ext>
            </a:extLst>
          </p:cNvPr>
          <p:cNvPicPr>
            <a:picLocks noChangeAspect="1"/>
          </p:cNvPicPr>
          <p:nvPr/>
        </p:nvPicPr>
        <p:blipFill>
          <a:blip r:embed="rId5"/>
          <a:stretch>
            <a:fillRect/>
          </a:stretch>
        </p:blipFill>
        <p:spPr>
          <a:xfrm>
            <a:off x="4904757" y="4726020"/>
            <a:ext cx="6250389" cy="442025"/>
          </a:xfrm>
          <a:prstGeom prst="roundRect">
            <a:avLst>
              <a:gd name="adj" fmla="val 8272"/>
            </a:avLst>
          </a:prstGeom>
        </p:spPr>
      </p:pic>
      <p:sp>
        <p:nvSpPr>
          <p:cNvPr id="12" name="TextBox 11">
            <a:extLst>
              <a:ext uri="{FF2B5EF4-FFF2-40B4-BE49-F238E27FC236}">
                <a16:creationId xmlns:a16="http://schemas.microsoft.com/office/drawing/2014/main" id="{278062AE-0FEF-C8CE-1CED-BC89EA3B3BAD}"/>
              </a:ext>
            </a:extLst>
          </p:cNvPr>
          <p:cNvSpPr txBox="1"/>
          <p:nvPr/>
        </p:nvSpPr>
        <p:spPr>
          <a:xfrm>
            <a:off x="4822253" y="5526312"/>
            <a:ext cx="6413969" cy="738664"/>
          </a:xfrm>
          <a:prstGeom prst="rect">
            <a:avLst/>
          </a:prstGeom>
          <a:noFill/>
        </p:spPr>
        <p:txBody>
          <a:bodyPr wrap="square" lIns="0" tIns="0" rIns="0" bIns="0">
            <a:spAutoFit/>
          </a:bodyPr>
          <a:lstStyle/>
          <a:p>
            <a:r>
              <a:rPr lang="en-US" sz="1600">
                <a:solidFill>
                  <a:schemeClr val="bg1"/>
                </a:solidFill>
              </a:rPr>
              <a:t>For retention policies that support automatic retention and deletion, user prompts and responses are identified and included in the Microsoft Copilot Experiences policy location. </a:t>
            </a:r>
          </a:p>
        </p:txBody>
      </p:sp>
    </p:spTree>
    <p:extLst>
      <p:ext uri="{BB962C8B-B14F-4D97-AF65-F5344CB8AC3E}">
        <p14:creationId xmlns:p14="http://schemas.microsoft.com/office/powerpoint/2010/main" val="37244036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BC44-2192-9519-A411-4A5BBA9DAC57}"/>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5E6A33C8-15CE-1EA4-4178-A8B5240ADC51}"/>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Rectangle: Rounded Corners 13">
            <a:extLst>
              <a:ext uri="{FF2B5EF4-FFF2-40B4-BE49-F238E27FC236}">
                <a16:creationId xmlns:a16="http://schemas.microsoft.com/office/drawing/2014/main" id="{24A7EA27-7A2D-FFBB-377A-2A25B9F314E5}"/>
              </a:ext>
              <a:ext uri="{C183D7F6-B498-43B3-948B-1728B52AA6E4}">
                <adec:decorative xmlns:adec="http://schemas.microsoft.com/office/drawing/2017/decorative" val="1"/>
              </a:ext>
            </a:extLst>
          </p:cNvPr>
          <p:cNvSpPr/>
          <p:nvPr/>
        </p:nvSpPr>
        <p:spPr bwMode="auto">
          <a:xfrm flipH="1">
            <a:off x="4435328" y="1995488"/>
            <a:ext cx="7185172" cy="1130106"/>
          </a:xfrm>
          <a:prstGeom prst="roundRect">
            <a:avLst>
              <a:gd name="adj" fmla="val 10478"/>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grpSp>
        <p:nvGrpSpPr>
          <p:cNvPr id="11" name="Group 10">
            <a:extLst>
              <a:ext uri="{FF2B5EF4-FFF2-40B4-BE49-F238E27FC236}">
                <a16:creationId xmlns:a16="http://schemas.microsoft.com/office/drawing/2014/main" id="{AF910B2C-F765-BE55-57BC-99194C07F4B0}"/>
              </a:ext>
              <a:ext uri="{C183D7F6-B498-43B3-948B-1728B52AA6E4}">
                <adec:decorative xmlns:adec="http://schemas.microsoft.com/office/drawing/2017/decorative" val="1"/>
              </a:ext>
            </a:extLst>
          </p:cNvPr>
          <p:cNvGrpSpPr/>
          <p:nvPr/>
        </p:nvGrpSpPr>
        <p:grpSpPr>
          <a:xfrm>
            <a:off x="571499" y="1795463"/>
            <a:ext cx="3581991" cy="3567112"/>
            <a:chOff x="571499" y="1795463"/>
            <a:chExt cx="3690940" cy="3567112"/>
          </a:xfrm>
        </p:grpSpPr>
        <p:sp>
          <p:nvSpPr>
            <p:cNvPr id="17" name="Rectangle: Rounded Corners 16">
              <a:extLst>
                <a:ext uri="{FF2B5EF4-FFF2-40B4-BE49-F238E27FC236}">
                  <a16:creationId xmlns:a16="http://schemas.microsoft.com/office/drawing/2014/main" id="{972A1FF3-4807-9C17-6DAC-A48860B4B85C}"/>
                </a:ext>
                <a:ext uri="{C183D7F6-B498-43B3-948B-1728B52AA6E4}">
                  <adec:decorative xmlns:adec="http://schemas.microsoft.com/office/drawing/2017/decorative" val="1"/>
                </a:ext>
              </a:extLst>
            </p:cNvPr>
            <p:cNvSpPr/>
            <p:nvPr/>
          </p:nvSpPr>
          <p:spPr bwMode="auto">
            <a:xfrm>
              <a:off x="571499" y="1795463"/>
              <a:ext cx="3690940" cy="3567112"/>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18" name="Rectangle: Rounded Corners 17">
              <a:extLst>
                <a:ext uri="{FF2B5EF4-FFF2-40B4-BE49-F238E27FC236}">
                  <a16:creationId xmlns:a16="http://schemas.microsoft.com/office/drawing/2014/main" id="{9DCE2CE6-5F8B-7AB9-589F-A28B3DACAB94}"/>
                </a:ext>
                <a:ext uri="{C183D7F6-B498-43B3-948B-1728B52AA6E4}">
                  <adec:decorative xmlns:adec="http://schemas.microsoft.com/office/drawing/2017/decorative" val="1"/>
                </a:ext>
              </a:extLst>
            </p:cNvPr>
            <p:cNvSpPr>
              <a:spLocks/>
            </p:cNvSpPr>
            <p:nvPr/>
          </p:nvSpPr>
          <p:spPr bwMode="auto">
            <a:xfrm>
              <a:off x="643033" y="1872563"/>
              <a:ext cx="3547872" cy="3417364"/>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9" name="Rectangle: Rounded Corners 8">
            <a:extLst>
              <a:ext uri="{FF2B5EF4-FFF2-40B4-BE49-F238E27FC236}">
                <a16:creationId xmlns:a16="http://schemas.microsoft.com/office/drawing/2014/main" id="{3E1128E3-7625-C43D-5689-88CB33817B61}"/>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0" name="Rectangle: Rounded Corners 9">
            <a:extLst>
              <a:ext uri="{FF2B5EF4-FFF2-40B4-BE49-F238E27FC236}">
                <a16:creationId xmlns:a16="http://schemas.microsoft.com/office/drawing/2014/main" id="{86187C3C-D2C8-30B8-0F7D-5CF8C901D9E0}"/>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6" name="Title 5">
            <a:extLst>
              <a:ext uri="{FF2B5EF4-FFF2-40B4-BE49-F238E27FC236}">
                <a16:creationId xmlns:a16="http://schemas.microsoft.com/office/drawing/2014/main" id="{0FBEF86A-E688-4ED4-B34B-07BC09489758}"/>
              </a:ext>
            </a:extLst>
          </p:cNvPr>
          <p:cNvSpPr>
            <a:spLocks noGrp="1"/>
          </p:cNvSpPr>
          <p:nvPr>
            <p:ph type="title"/>
          </p:nvPr>
        </p:nvSpPr>
        <p:spPr>
          <a:xfrm>
            <a:off x="588263" y="485481"/>
            <a:ext cx="11018520" cy="498598"/>
          </a:xfrm>
        </p:spPr>
        <p:txBody>
          <a:bodyPr/>
          <a:lstStyle/>
          <a:p>
            <a:r>
              <a:rPr lang="en-US" sz="3200"/>
              <a:t>Copilot Chats and </a:t>
            </a:r>
            <a:br>
              <a:rPr lang="en-US" sz="3200"/>
            </a:br>
            <a:r>
              <a:rPr lang="en-US" sz="3200"/>
              <a:t>Sensitivity Labels</a:t>
            </a:r>
          </a:p>
        </p:txBody>
      </p:sp>
      <p:sp>
        <p:nvSpPr>
          <p:cNvPr id="20" name="TextBox 19">
            <a:extLst>
              <a:ext uri="{FF2B5EF4-FFF2-40B4-BE49-F238E27FC236}">
                <a16:creationId xmlns:a16="http://schemas.microsoft.com/office/drawing/2014/main" id="{BB5ABD12-7858-625B-DAAD-0DEBAB35ED38}"/>
              </a:ext>
            </a:extLst>
          </p:cNvPr>
          <p:cNvSpPr txBox="1"/>
          <p:nvPr/>
        </p:nvSpPr>
        <p:spPr>
          <a:xfrm>
            <a:off x="772947" y="2023487"/>
            <a:ext cx="3179092" cy="2862322"/>
          </a:xfrm>
          <a:prstGeom prst="rect">
            <a:avLst/>
          </a:prstGeom>
          <a:noFill/>
        </p:spPr>
        <p:txBody>
          <a:bodyPr wrap="square" lIns="0" tIns="0" rIns="0" bIns="0">
            <a:spAutoFit/>
          </a:bodyPr>
          <a:lstStyle/>
          <a:p>
            <a:pPr marL="171450" lvl="0" indent="-171450" defTabSz="914400">
              <a:spcBef>
                <a:spcPts val="1200"/>
              </a:spcBef>
              <a:buFont typeface="Arial" panose="020B0604020202020204" pitchFamily="34" charset="0"/>
              <a:buChar char="•"/>
              <a:defRPr/>
            </a:pPr>
            <a:r>
              <a:rPr lang="en-US" sz="1600">
                <a:solidFill>
                  <a:schemeClr val="bg1"/>
                </a:solidFill>
              </a:rPr>
              <a:t>The sensitivity labels that you use to protect your organization's data are recognized and used by Microsoft 365 Copilot Chat to provide an extra layer of protection.</a:t>
            </a:r>
          </a:p>
          <a:p>
            <a:pPr marL="171450" lvl="0" indent="-171450" defTabSz="914400">
              <a:spcBef>
                <a:spcPts val="1200"/>
              </a:spcBef>
              <a:buFont typeface="Arial" panose="020B0604020202020204" pitchFamily="34" charset="0"/>
              <a:buChar char="•"/>
              <a:defRPr/>
            </a:pPr>
            <a:r>
              <a:rPr lang="en-US" sz="1600">
                <a:solidFill>
                  <a:schemeClr val="bg1"/>
                </a:solidFill>
              </a:rPr>
              <a:t>If the labels applied encryption from Microsoft Purview Information Protection, Copilot checks the usage rights for </a:t>
            </a:r>
            <a:br>
              <a:rPr lang="en-US" sz="1600">
                <a:solidFill>
                  <a:schemeClr val="bg1"/>
                </a:solidFill>
              </a:rPr>
            </a:br>
            <a:r>
              <a:rPr lang="en-US" sz="1600">
                <a:solidFill>
                  <a:schemeClr val="bg1"/>
                </a:solidFill>
              </a:rPr>
              <a:t>the user. </a:t>
            </a:r>
          </a:p>
        </p:txBody>
      </p:sp>
      <p:sp>
        <p:nvSpPr>
          <p:cNvPr id="12" name="TextBox 11">
            <a:extLst>
              <a:ext uri="{FF2B5EF4-FFF2-40B4-BE49-F238E27FC236}">
                <a16:creationId xmlns:a16="http://schemas.microsoft.com/office/drawing/2014/main" id="{D7A1B0E4-9DED-D2BF-D8A7-FABAA7A55F53}"/>
              </a:ext>
            </a:extLst>
          </p:cNvPr>
          <p:cNvSpPr txBox="1"/>
          <p:nvPr/>
        </p:nvSpPr>
        <p:spPr>
          <a:xfrm>
            <a:off x="852489" y="5757555"/>
            <a:ext cx="3020012" cy="3693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DC8E8"/>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Sensitivity labels for Microsoft 365 Copilot and Microsoft 365 Copilot Chat</a:t>
            </a:r>
            <a:endParaRPr kumimoji="0" lang="en-US" sz="1200" b="0" i="0" u="none" strike="noStrike" kern="1200" cap="none" spc="0" normalizeH="0" baseline="0" noProof="0">
              <a:ln>
                <a:noFill/>
              </a:ln>
              <a:solidFill>
                <a:srgbClr val="8DC8E8"/>
              </a:solidFill>
              <a:effectLst/>
              <a:uLnTx/>
              <a:uFillTx/>
              <a:latin typeface="Segoe Sans Display"/>
              <a:ea typeface="+mn-ea"/>
              <a:cs typeface="+mn-cs"/>
            </a:endParaRPr>
          </a:p>
        </p:txBody>
      </p:sp>
      <p:pic>
        <p:nvPicPr>
          <p:cNvPr id="19" name="Picture 18" descr="Screenshot of Copilot message stating the file ‘Whales 1.docx’ is protected and cannot be accessed, with a suggestion to provide another file or request help.">
            <a:extLst>
              <a:ext uri="{FF2B5EF4-FFF2-40B4-BE49-F238E27FC236}">
                <a16:creationId xmlns:a16="http://schemas.microsoft.com/office/drawing/2014/main" id="{2F54BE3B-AA05-337D-665A-BA1F98B6824D}"/>
              </a:ext>
            </a:extLst>
          </p:cNvPr>
          <p:cNvPicPr>
            <a:picLocks noChangeAspect="1"/>
          </p:cNvPicPr>
          <p:nvPr/>
        </p:nvPicPr>
        <p:blipFill>
          <a:blip r:embed="rId4"/>
          <a:stretch>
            <a:fillRect/>
          </a:stretch>
        </p:blipFill>
        <p:spPr>
          <a:xfrm>
            <a:off x="4521605" y="2109445"/>
            <a:ext cx="7012618" cy="902192"/>
          </a:xfrm>
          <a:prstGeom prst="roundRect">
            <a:avLst>
              <a:gd name="adj" fmla="val 9065"/>
            </a:avLst>
          </a:prstGeom>
        </p:spPr>
      </p:pic>
      <p:sp>
        <p:nvSpPr>
          <p:cNvPr id="26" name="TextBox 25">
            <a:extLst>
              <a:ext uri="{FF2B5EF4-FFF2-40B4-BE49-F238E27FC236}">
                <a16:creationId xmlns:a16="http://schemas.microsoft.com/office/drawing/2014/main" id="{7D0BEF66-307B-F9A8-3110-209F7B7A8F3C}"/>
              </a:ext>
            </a:extLst>
          </p:cNvPr>
          <p:cNvSpPr txBox="1"/>
          <p:nvPr/>
        </p:nvSpPr>
        <p:spPr>
          <a:xfrm>
            <a:off x="7117081" y="3297363"/>
            <a:ext cx="4485640" cy="738664"/>
          </a:xfrm>
          <a:prstGeom prst="rect">
            <a:avLst/>
          </a:prstGeom>
          <a:noFill/>
        </p:spPr>
        <p:txBody>
          <a:bodyPr wrap="square" lIns="0" tIns="0" rIns="0" bIns="0">
            <a:spAutoFit/>
          </a:bodyPr>
          <a:lstStyle/>
          <a:p>
            <a:r>
              <a:rPr lang="en-US" sz="1600">
                <a:solidFill>
                  <a:schemeClr val="bg1"/>
                </a:solidFill>
              </a:rPr>
              <a:t>Only if the user is granted permissions to copy (the EXTRACT usage right) from an item, is data from that item returned by Copilot.</a:t>
            </a:r>
          </a:p>
        </p:txBody>
      </p:sp>
      <p:sp>
        <p:nvSpPr>
          <p:cNvPr id="21" name="Rounded Rectangle 4">
            <a:extLst>
              <a:ext uri="{FF2B5EF4-FFF2-40B4-BE49-F238E27FC236}">
                <a16:creationId xmlns:a16="http://schemas.microsoft.com/office/drawing/2014/main" id="{767FC0FD-D310-5455-07F2-14ED2794205D}"/>
              </a:ext>
              <a:ext uri="{C183D7F6-B498-43B3-948B-1728B52AA6E4}">
                <adec:decorative xmlns:adec="http://schemas.microsoft.com/office/drawing/2017/decorative" val="1"/>
              </a:ext>
            </a:extLst>
          </p:cNvPr>
          <p:cNvSpPr/>
          <p:nvPr/>
        </p:nvSpPr>
        <p:spPr bwMode="auto">
          <a:xfrm flipH="1">
            <a:off x="8582737" y="2490221"/>
            <a:ext cx="2688172" cy="173163"/>
          </a:xfrm>
          <a:prstGeom prst="roundRect">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ea typeface="Segoe UI" pitchFamily="34" charset="0"/>
              <a:cs typeface="Segoe UI" pitchFamily="34" charset="0"/>
            </a:endParaRPr>
          </a:p>
        </p:txBody>
      </p:sp>
      <p:grpSp>
        <p:nvGrpSpPr>
          <p:cNvPr id="31" name="Group 30">
            <a:extLst>
              <a:ext uri="{FF2B5EF4-FFF2-40B4-BE49-F238E27FC236}">
                <a16:creationId xmlns:a16="http://schemas.microsoft.com/office/drawing/2014/main" id="{1005F121-34BF-188F-2B8F-E32F4C892FA5}"/>
              </a:ext>
              <a:ext uri="{C183D7F6-B498-43B3-948B-1728B52AA6E4}">
                <adec:decorative xmlns:adec="http://schemas.microsoft.com/office/drawing/2017/decorative" val="1"/>
              </a:ext>
            </a:extLst>
          </p:cNvPr>
          <p:cNvGrpSpPr/>
          <p:nvPr/>
        </p:nvGrpSpPr>
        <p:grpSpPr>
          <a:xfrm>
            <a:off x="9772439" y="2663384"/>
            <a:ext cx="521973" cy="610861"/>
            <a:chOff x="-6870700" y="3205889"/>
            <a:chExt cx="521973" cy="575165"/>
          </a:xfrm>
        </p:grpSpPr>
        <p:cxnSp>
          <p:nvCxnSpPr>
            <p:cNvPr id="32" name="Straight Connector 31">
              <a:extLst>
                <a:ext uri="{FF2B5EF4-FFF2-40B4-BE49-F238E27FC236}">
                  <a16:creationId xmlns:a16="http://schemas.microsoft.com/office/drawing/2014/main" id="{85C786C1-8946-EF2F-61FB-540833ADDAE5}"/>
                </a:ext>
              </a:extLst>
            </p:cNvPr>
            <p:cNvCxnSpPr>
              <a:cxnSpLocks/>
            </p:cNvCxnSpPr>
            <p:nvPr/>
          </p:nvCxnSpPr>
          <p:spPr>
            <a:xfrm flipV="1">
              <a:off x="-6611585" y="3205889"/>
              <a:ext cx="0" cy="548276"/>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3" name="Straight Connector 32">
              <a:extLst>
                <a:ext uri="{FF2B5EF4-FFF2-40B4-BE49-F238E27FC236}">
                  <a16:creationId xmlns:a16="http://schemas.microsoft.com/office/drawing/2014/main" id="{22392889-56F5-2261-E75E-45ACCEF09AC5}"/>
                </a:ext>
              </a:extLst>
            </p:cNvPr>
            <p:cNvCxnSpPr>
              <a:cxnSpLocks/>
            </p:cNvCxnSpPr>
            <p:nvPr/>
          </p:nvCxnSpPr>
          <p:spPr>
            <a:xfrm flipV="1">
              <a:off x="-6870700" y="3781053"/>
              <a:ext cx="521973" cy="1"/>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262424964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BCD4B-A756-D453-7E8A-72CD67917A62}"/>
            </a:ext>
          </a:extLst>
        </p:cNvPr>
        <p:cNvGrpSpPr/>
        <p:nvPr/>
      </p:nvGrpSpPr>
      <p:grpSpPr>
        <a:xfrm>
          <a:off x="0" y="0"/>
          <a:ext cx="0" cy="0"/>
          <a:chOff x="0" y="0"/>
          <a:chExt cx="0" cy="0"/>
        </a:xfrm>
      </p:grpSpPr>
      <p:sp>
        <p:nvSpPr>
          <p:cNvPr id="33" name="Freeform: Shape 32">
            <a:extLst>
              <a:ext uri="{FF2B5EF4-FFF2-40B4-BE49-F238E27FC236}">
                <a16:creationId xmlns:a16="http://schemas.microsoft.com/office/drawing/2014/main" id="{89CD6391-5D7C-2940-AE21-5FC872A455E3}"/>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 name="Rectangle: Rounded Corners 13">
            <a:extLst>
              <a:ext uri="{FF2B5EF4-FFF2-40B4-BE49-F238E27FC236}">
                <a16:creationId xmlns:a16="http://schemas.microsoft.com/office/drawing/2014/main" id="{D2608CD5-9490-93E5-A853-66D7B92F6036}"/>
              </a:ext>
              <a:ext uri="{C183D7F6-B498-43B3-948B-1728B52AA6E4}">
                <adec:decorative xmlns:adec="http://schemas.microsoft.com/office/drawing/2017/decorative" val="1"/>
              </a:ext>
            </a:extLst>
          </p:cNvPr>
          <p:cNvSpPr/>
          <p:nvPr/>
        </p:nvSpPr>
        <p:spPr bwMode="auto">
          <a:xfrm rot="16200000" flipH="1">
            <a:off x="6993362" y="-1158467"/>
            <a:ext cx="2184403" cy="6951746"/>
          </a:xfrm>
          <a:prstGeom prst="roundRect">
            <a:avLst>
              <a:gd name="adj" fmla="val 3551"/>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grpSp>
        <p:nvGrpSpPr>
          <p:cNvPr id="36" name="Group 35">
            <a:extLst>
              <a:ext uri="{FF2B5EF4-FFF2-40B4-BE49-F238E27FC236}">
                <a16:creationId xmlns:a16="http://schemas.microsoft.com/office/drawing/2014/main" id="{227F96F5-927F-24DE-74EF-EFE0DD69E4E2}"/>
              </a:ext>
              <a:ext uri="{C183D7F6-B498-43B3-948B-1728B52AA6E4}">
                <adec:decorative xmlns:adec="http://schemas.microsoft.com/office/drawing/2017/decorative" val="1"/>
              </a:ext>
            </a:extLst>
          </p:cNvPr>
          <p:cNvGrpSpPr/>
          <p:nvPr/>
        </p:nvGrpSpPr>
        <p:grpSpPr>
          <a:xfrm>
            <a:off x="8399324" y="3297160"/>
            <a:ext cx="521973" cy="307196"/>
            <a:chOff x="-6870700" y="3205889"/>
            <a:chExt cx="521973" cy="575165"/>
          </a:xfrm>
        </p:grpSpPr>
        <p:cxnSp>
          <p:nvCxnSpPr>
            <p:cNvPr id="37" name="Straight Connector 36">
              <a:extLst>
                <a:ext uri="{FF2B5EF4-FFF2-40B4-BE49-F238E27FC236}">
                  <a16:creationId xmlns:a16="http://schemas.microsoft.com/office/drawing/2014/main" id="{2BC53E9C-BC51-AF92-7300-FC964A69035C}"/>
                </a:ext>
              </a:extLst>
            </p:cNvPr>
            <p:cNvCxnSpPr>
              <a:cxnSpLocks/>
            </p:cNvCxnSpPr>
            <p:nvPr/>
          </p:nvCxnSpPr>
          <p:spPr>
            <a:xfrm flipV="1">
              <a:off x="-6611585" y="3205889"/>
              <a:ext cx="0" cy="548276"/>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8" name="Straight Connector 37">
              <a:extLst>
                <a:ext uri="{FF2B5EF4-FFF2-40B4-BE49-F238E27FC236}">
                  <a16:creationId xmlns:a16="http://schemas.microsoft.com/office/drawing/2014/main" id="{7FA61D57-F393-EF3C-EB79-7AA72DC91798}"/>
                </a:ext>
              </a:extLst>
            </p:cNvPr>
            <p:cNvCxnSpPr>
              <a:cxnSpLocks/>
            </p:cNvCxnSpPr>
            <p:nvPr/>
          </p:nvCxnSpPr>
          <p:spPr>
            <a:xfrm flipV="1">
              <a:off x="-6870700" y="3781053"/>
              <a:ext cx="521973" cy="1"/>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6" name="Rectangle: Rounded Corners 5">
            <a:extLst>
              <a:ext uri="{FF2B5EF4-FFF2-40B4-BE49-F238E27FC236}">
                <a16:creationId xmlns:a16="http://schemas.microsoft.com/office/drawing/2014/main" id="{2F487AB2-9229-00CA-A2FA-D967E39BB47A}"/>
              </a:ext>
              <a:ext uri="{C183D7F6-B498-43B3-948B-1728B52AA6E4}">
                <adec:decorative xmlns:adec="http://schemas.microsoft.com/office/drawing/2017/decorative" val="1"/>
              </a:ext>
            </a:extLst>
          </p:cNvPr>
          <p:cNvSpPr/>
          <p:nvPr/>
        </p:nvSpPr>
        <p:spPr bwMode="auto">
          <a:xfrm>
            <a:off x="571499" y="1795463"/>
            <a:ext cx="3581991" cy="2252662"/>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7" name="Rectangle: Rounded Corners 6">
            <a:extLst>
              <a:ext uri="{FF2B5EF4-FFF2-40B4-BE49-F238E27FC236}">
                <a16:creationId xmlns:a16="http://schemas.microsoft.com/office/drawing/2014/main" id="{0A6032A5-3225-DFB2-4749-3E6F48ED7BFE}"/>
              </a:ext>
              <a:ext uri="{C183D7F6-B498-43B3-948B-1728B52AA6E4}">
                <adec:decorative xmlns:adec="http://schemas.microsoft.com/office/drawing/2017/decorative" val="1"/>
              </a:ext>
            </a:extLst>
          </p:cNvPr>
          <p:cNvSpPr>
            <a:spLocks/>
          </p:cNvSpPr>
          <p:nvPr/>
        </p:nvSpPr>
        <p:spPr bwMode="auto">
          <a:xfrm>
            <a:off x="640921" y="1872563"/>
            <a:ext cx="3443146" cy="2115237"/>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4" name="Title 3">
            <a:extLst>
              <a:ext uri="{FF2B5EF4-FFF2-40B4-BE49-F238E27FC236}">
                <a16:creationId xmlns:a16="http://schemas.microsoft.com/office/drawing/2014/main" id="{8B590B0C-07A7-D08F-79E6-A04F87ADD97A}"/>
              </a:ext>
            </a:extLst>
          </p:cNvPr>
          <p:cNvSpPr>
            <a:spLocks noGrp="1"/>
          </p:cNvSpPr>
          <p:nvPr>
            <p:ph type="title"/>
          </p:nvPr>
        </p:nvSpPr>
        <p:spPr>
          <a:xfrm>
            <a:off x="588963" y="485775"/>
            <a:ext cx="3430587" cy="498475"/>
          </a:xfrm>
        </p:spPr>
        <p:txBody>
          <a:bodyPr/>
          <a:lstStyle/>
          <a:p>
            <a:r>
              <a:rPr lang="en-US" sz="3200">
                <a:ea typeface="+mj-ea"/>
                <a:cs typeface="+mj-cs"/>
              </a:rPr>
              <a:t>Auditing Copilot Chats interactions</a:t>
            </a:r>
            <a:br>
              <a:rPr lang="en-US" sz="3200">
                <a:ea typeface="+mj-ea"/>
                <a:cs typeface="+mj-cs"/>
              </a:rPr>
            </a:br>
            <a:endParaRPr lang="en-US" sz="3200">
              <a:ea typeface="+mj-ea"/>
              <a:cs typeface="+mj-cs"/>
            </a:endParaRPr>
          </a:p>
        </p:txBody>
      </p:sp>
      <p:sp>
        <p:nvSpPr>
          <p:cNvPr id="8" name="TextBox 7">
            <a:extLst>
              <a:ext uri="{FF2B5EF4-FFF2-40B4-BE49-F238E27FC236}">
                <a16:creationId xmlns:a16="http://schemas.microsoft.com/office/drawing/2014/main" id="{1A96C577-D278-34EE-2E2E-A2048BCAB965}"/>
              </a:ext>
            </a:extLst>
          </p:cNvPr>
          <p:cNvSpPr txBox="1"/>
          <p:nvPr/>
        </p:nvSpPr>
        <p:spPr>
          <a:xfrm>
            <a:off x="772948" y="2023487"/>
            <a:ext cx="3179092" cy="1723549"/>
          </a:xfrm>
          <a:prstGeom prst="rect">
            <a:avLst/>
          </a:prstGeom>
          <a:noFill/>
        </p:spPr>
        <p:txBody>
          <a:bodyPr wrap="square" lIns="0" tIns="0" rIns="0" bIns="0">
            <a:spAutoFit/>
          </a:bodyPr>
          <a:lstStyle/>
          <a:p>
            <a:pPr lvl="0" defTabSz="914400">
              <a:spcBef>
                <a:spcPts val="800"/>
              </a:spcBef>
              <a:defRPr/>
            </a:pPr>
            <a:r>
              <a:rPr lang="en-US" sz="1600">
                <a:solidFill>
                  <a:prstClr val="white"/>
                </a:solidFill>
              </a:rPr>
              <a:t>Every interaction with Copilot generates an audit log entry in the same way as user actions in SharePoint, OneDrive, or Teams do today, searchable by the audit activity named </a:t>
            </a:r>
            <a:r>
              <a:rPr lang="en-US" sz="1600" i="1">
                <a:solidFill>
                  <a:prstClr val="white"/>
                </a:solidFill>
              </a:rPr>
              <a:t>Interacted with Copilot. </a:t>
            </a:r>
          </a:p>
        </p:txBody>
      </p:sp>
      <p:grpSp>
        <p:nvGrpSpPr>
          <p:cNvPr id="41" name="Group 40" descr="Screenshot of search page showing two completed searches, one active search, date range starting March 1, and selected activity filter ‘Interacted with Copilot’.">
            <a:extLst>
              <a:ext uri="{FF2B5EF4-FFF2-40B4-BE49-F238E27FC236}">
                <a16:creationId xmlns:a16="http://schemas.microsoft.com/office/drawing/2014/main" id="{DA5BBA23-8940-15DE-F020-09616F2BA808}"/>
              </a:ext>
            </a:extLst>
          </p:cNvPr>
          <p:cNvGrpSpPr/>
          <p:nvPr/>
        </p:nvGrpSpPr>
        <p:grpSpPr>
          <a:xfrm>
            <a:off x="4736494" y="1328282"/>
            <a:ext cx="6727991" cy="1966382"/>
            <a:chOff x="4736494" y="1328282"/>
            <a:chExt cx="6727991" cy="1966382"/>
          </a:xfrm>
        </p:grpSpPr>
        <p:pic>
          <p:nvPicPr>
            <p:cNvPr id="27" name="Picture 26" descr="Screenshot of search page showing completed and active searches, date range starting March 1, and activity filter set to ‘Interacted with Copilot’.">
              <a:extLst>
                <a:ext uri="{FF2B5EF4-FFF2-40B4-BE49-F238E27FC236}">
                  <a16:creationId xmlns:a16="http://schemas.microsoft.com/office/drawing/2014/main" id="{DC52CAA9-640B-FEF1-E147-13E36463A9B8}"/>
                </a:ext>
              </a:extLst>
            </p:cNvPr>
            <p:cNvPicPr>
              <a:picLocks noChangeAspect="1"/>
            </p:cNvPicPr>
            <p:nvPr/>
          </p:nvPicPr>
          <p:blipFill>
            <a:blip r:embed="rId3"/>
            <a:srcRect l="28997" t="21113"/>
            <a:stretch/>
          </p:blipFill>
          <p:spPr>
            <a:xfrm>
              <a:off x="4736494" y="1328282"/>
              <a:ext cx="6727991" cy="1966382"/>
            </a:xfrm>
            <a:prstGeom prst="roundRect">
              <a:avLst>
                <a:gd name="adj" fmla="val 3104"/>
              </a:avLst>
            </a:prstGeom>
          </p:spPr>
        </p:pic>
        <p:sp>
          <p:nvSpPr>
            <p:cNvPr id="21" name="Rounded Rectangle 4">
              <a:extLst>
                <a:ext uri="{FF2B5EF4-FFF2-40B4-BE49-F238E27FC236}">
                  <a16:creationId xmlns:a16="http://schemas.microsoft.com/office/drawing/2014/main" id="{E8CC8BB8-B85A-EF09-FB2D-A67B4F30BC39}"/>
                </a:ext>
                <a:ext uri="{C183D7F6-B498-43B3-948B-1728B52AA6E4}">
                  <adec:decorative xmlns:adec="http://schemas.microsoft.com/office/drawing/2017/decorative" val="0"/>
                </a:ext>
              </a:extLst>
            </p:cNvPr>
            <p:cNvSpPr/>
            <p:nvPr/>
          </p:nvSpPr>
          <p:spPr bwMode="auto">
            <a:xfrm>
              <a:off x="8382000" y="2710332"/>
              <a:ext cx="3037050" cy="572468"/>
            </a:xfrm>
            <a:prstGeom prst="roundRect">
              <a:avLst>
                <a:gd name="adj" fmla="val 13657"/>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9508974C-7E3B-D46E-DFA3-C8DEB4153E60}"/>
              </a:ext>
            </a:extLst>
          </p:cNvPr>
          <p:cNvSpPr txBox="1"/>
          <p:nvPr/>
        </p:nvSpPr>
        <p:spPr>
          <a:xfrm>
            <a:off x="7087759" y="3618716"/>
            <a:ext cx="4376724" cy="907171"/>
          </a:xfrm>
          <a:prstGeom prst="rect">
            <a:avLst/>
          </a:prstGeom>
          <a:noFill/>
        </p:spPr>
        <p:txBody>
          <a:bodyPr wrap="square" lIns="0" tIns="0" rIns="0" bIns="91440">
            <a:spAutoFit/>
          </a:bodyPr>
          <a:lstStyle/>
          <a:p>
            <a:pPr lvl="0">
              <a:defRPr/>
            </a:pPr>
            <a:r>
              <a:rPr lang="en-US">
                <a:solidFill>
                  <a:schemeClr val="bg1"/>
                </a:solidFill>
              </a:rPr>
              <a:t>Review end-user activity with Copilot Chat through the Edge browser's Copilot sidebar, and Microsoft 365 Apps</a:t>
            </a:r>
          </a:p>
        </p:txBody>
      </p:sp>
      <p:sp>
        <p:nvSpPr>
          <p:cNvPr id="10" name="Rectangle: Rounded Corners 9">
            <a:extLst>
              <a:ext uri="{FF2B5EF4-FFF2-40B4-BE49-F238E27FC236}">
                <a16:creationId xmlns:a16="http://schemas.microsoft.com/office/drawing/2014/main" id="{E3C13E29-3CD7-3019-9527-88B6F18B8405}"/>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2" name="Rectangle: Rounded Corners 11">
            <a:extLst>
              <a:ext uri="{FF2B5EF4-FFF2-40B4-BE49-F238E27FC236}">
                <a16:creationId xmlns:a16="http://schemas.microsoft.com/office/drawing/2014/main" id="{68AA4968-FDF0-4278-2139-814C444602A9}"/>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13" name="TextBox 12">
            <a:extLst>
              <a:ext uri="{FF2B5EF4-FFF2-40B4-BE49-F238E27FC236}">
                <a16:creationId xmlns:a16="http://schemas.microsoft.com/office/drawing/2014/main" id="{8CFE1AFC-4D5B-3440-5421-989454D37C0F}"/>
              </a:ext>
            </a:extLst>
          </p:cNvPr>
          <p:cNvSpPr txBox="1"/>
          <p:nvPr/>
        </p:nvSpPr>
        <p:spPr>
          <a:xfrm>
            <a:off x="852489" y="5849888"/>
            <a:ext cx="3020012" cy="184666"/>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DC8E8"/>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Audit logs for Copilot and AI activities</a:t>
            </a:r>
            <a:endParaRPr kumimoji="0" lang="en-US" sz="1200" b="0" i="0" u="none" strike="noStrike" kern="1200" cap="none" spc="0" normalizeH="0" baseline="0" noProof="0">
              <a:ln>
                <a:noFill/>
              </a:ln>
              <a:solidFill>
                <a:srgbClr val="8DC8E8"/>
              </a:solidFill>
              <a:effectLst/>
              <a:uLnTx/>
              <a:uFillTx/>
              <a:latin typeface="Segoe Sans Display"/>
              <a:ea typeface="+mn-ea"/>
              <a:cs typeface="+mn-cs"/>
            </a:endParaRPr>
          </a:p>
        </p:txBody>
      </p:sp>
    </p:spTree>
    <p:extLst>
      <p:ext uri="{BB962C8B-B14F-4D97-AF65-F5344CB8AC3E}">
        <p14:creationId xmlns:p14="http://schemas.microsoft.com/office/powerpoint/2010/main" val="21712240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AE00-481F-2EA8-BB7E-3DF830EDE119}"/>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0600B7CD-FB98-FC85-CF15-D30140E471F0}"/>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Rectangle: Rounded Corners 13">
            <a:extLst>
              <a:ext uri="{FF2B5EF4-FFF2-40B4-BE49-F238E27FC236}">
                <a16:creationId xmlns:a16="http://schemas.microsoft.com/office/drawing/2014/main" id="{4EB871DB-2B4B-E4E1-9DF3-BF7515659839}"/>
              </a:ext>
              <a:ext uri="{C183D7F6-B498-43B3-948B-1728B52AA6E4}">
                <adec:decorative xmlns:adec="http://schemas.microsoft.com/office/drawing/2017/decorative" val="1"/>
              </a:ext>
            </a:extLst>
          </p:cNvPr>
          <p:cNvSpPr/>
          <p:nvPr/>
        </p:nvSpPr>
        <p:spPr bwMode="auto">
          <a:xfrm rot="16200000" flipH="1">
            <a:off x="7286632" y="-1370421"/>
            <a:ext cx="1923488" cy="5904646"/>
          </a:xfrm>
          <a:prstGeom prst="roundRect">
            <a:avLst>
              <a:gd name="adj" fmla="val 3551"/>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sp>
        <p:nvSpPr>
          <p:cNvPr id="22" name="Rectangle: Rounded Corners 13">
            <a:extLst>
              <a:ext uri="{FF2B5EF4-FFF2-40B4-BE49-F238E27FC236}">
                <a16:creationId xmlns:a16="http://schemas.microsoft.com/office/drawing/2014/main" id="{1A0D9DBB-FA96-94A8-E44A-2811C4FC7A4C}"/>
              </a:ext>
              <a:ext uri="{C183D7F6-B498-43B3-948B-1728B52AA6E4}">
                <adec:decorative xmlns:adec="http://schemas.microsoft.com/office/drawing/2017/decorative" val="1"/>
              </a:ext>
            </a:extLst>
          </p:cNvPr>
          <p:cNvSpPr/>
          <p:nvPr/>
        </p:nvSpPr>
        <p:spPr bwMode="auto">
          <a:xfrm rot="16200000" flipH="1">
            <a:off x="7211155" y="1585016"/>
            <a:ext cx="1925123" cy="5891219"/>
          </a:xfrm>
          <a:prstGeom prst="roundRect">
            <a:avLst>
              <a:gd name="adj" fmla="val 3551"/>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grpSp>
        <p:nvGrpSpPr>
          <p:cNvPr id="33" name="Group 32">
            <a:extLst>
              <a:ext uri="{FF2B5EF4-FFF2-40B4-BE49-F238E27FC236}">
                <a16:creationId xmlns:a16="http://schemas.microsoft.com/office/drawing/2014/main" id="{442366A0-36EA-3FE2-12F2-E226452111F4}"/>
              </a:ext>
              <a:ext uri="{C183D7F6-B498-43B3-948B-1728B52AA6E4}">
                <adec:decorative xmlns:adec="http://schemas.microsoft.com/office/drawing/2017/decorative" val="1"/>
              </a:ext>
            </a:extLst>
          </p:cNvPr>
          <p:cNvGrpSpPr/>
          <p:nvPr/>
        </p:nvGrpSpPr>
        <p:grpSpPr>
          <a:xfrm>
            <a:off x="7891324" y="2416969"/>
            <a:ext cx="521973" cy="333287"/>
            <a:chOff x="-6870700" y="3205889"/>
            <a:chExt cx="521973" cy="575165"/>
          </a:xfrm>
        </p:grpSpPr>
        <p:cxnSp>
          <p:nvCxnSpPr>
            <p:cNvPr id="38" name="Straight Connector 37">
              <a:extLst>
                <a:ext uri="{FF2B5EF4-FFF2-40B4-BE49-F238E27FC236}">
                  <a16:creationId xmlns:a16="http://schemas.microsoft.com/office/drawing/2014/main" id="{569CFBE2-615D-581B-EF4C-01FB8D828DF8}"/>
                </a:ext>
              </a:extLst>
            </p:cNvPr>
            <p:cNvCxnSpPr>
              <a:cxnSpLocks/>
            </p:cNvCxnSpPr>
            <p:nvPr/>
          </p:nvCxnSpPr>
          <p:spPr>
            <a:xfrm flipV="1">
              <a:off x="-6611585" y="3205889"/>
              <a:ext cx="0" cy="548276"/>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a:extLst>
                <a:ext uri="{FF2B5EF4-FFF2-40B4-BE49-F238E27FC236}">
                  <a16:creationId xmlns:a16="http://schemas.microsoft.com/office/drawing/2014/main" id="{85061349-9A35-62C8-5FC8-B6EFE730FEDC}"/>
                </a:ext>
              </a:extLst>
            </p:cNvPr>
            <p:cNvCxnSpPr>
              <a:cxnSpLocks/>
            </p:cNvCxnSpPr>
            <p:nvPr/>
          </p:nvCxnSpPr>
          <p:spPr>
            <a:xfrm flipV="1">
              <a:off x="-6870700" y="3781053"/>
              <a:ext cx="521973" cy="1"/>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35" name="Group 34">
            <a:extLst>
              <a:ext uri="{FF2B5EF4-FFF2-40B4-BE49-F238E27FC236}">
                <a16:creationId xmlns:a16="http://schemas.microsoft.com/office/drawing/2014/main" id="{06C4C7DD-294A-DAEF-0548-568D26A92A0D}"/>
              </a:ext>
              <a:ext uri="{C183D7F6-B498-43B3-948B-1728B52AA6E4}">
                <adec:decorative xmlns:adec="http://schemas.microsoft.com/office/drawing/2017/decorative" val="1"/>
              </a:ext>
            </a:extLst>
          </p:cNvPr>
          <p:cNvGrpSpPr/>
          <p:nvPr/>
        </p:nvGrpSpPr>
        <p:grpSpPr>
          <a:xfrm>
            <a:off x="8061354" y="5395035"/>
            <a:ext cx="521973" cy="307196"/>
            <a:chOff x="-6870700" y="3205889"/>
            <a:chExt cx="521973" cy="575165"/>
          </a:xfrm>
        </p:grpSpPr>
        <p:cxnSp>
          <p:nvCxnSpPr>
            <p:cNvPr id="41" name="Straight Connector 40">
              <a:extLst>
                <a:ext uri="{FF2B5EF4-FFF2-40B4-BE49-F238E27FC236}">
                  <a16:creationId xmlns:a16="http://schemas.microsoft.com/office/drawing/2014/main" id="{0BF1C922-4692-9775-34FD-7D6D04128BC2}"/>
                </a:ext>
              </a:extLst>
            </p:cNvPr>
            <p:cNvCxnSpPr>
              <a:cxnSpLocks/>
            </p:cNvCxnSpPr>
            <p:nvPr/>
          </p:nvCxnSpPr>
          <p:spPr>
            <a:xfrm flipV="1">
              <a:off x="-6611585" y="3205889"/>
              <a:ext cx="0" cy="548276"/>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3" name="Straight Connector 42">
              <a:extLst>
                <a:ext uri="{FF2B5EF4-FFF2-40B4-BE49-F238E27FC236}">
                  <a16:creationId xmlns:a16="http://schemas.microsoft.com/office/drawing/2014/main" id="{85666939-A01B-66E5-1741-5EB05CBDF2A8}"/>
                </a:ext>
              </a:extLst>
            </p:cNvPr>
            <p:cNvCxnSpPr>
              <a:cxnSpLocks/>
            </p:cNvCxnSpPr>
            <p:nvPr/>
          </p:nvCxnSpPr>
          <p:spPr>
            <a:xfrm flipV="1">
              <a:off x="-6870700" y="3781053"/>
              <a:ext cx="521973" cy="1"/>
            </a:xfrm>
            <a:prstGeom prst="line">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5" name="Rectangle: Rounded Corners 24">
            <a:extLst>
              <a:ext uri="{FF2B5EF4-FFF2-40B4-BE49-F238E27FC236}">
                <a16:creationId xmlns:a16="http://schemas.microsoft.com/office/drawing/2014/main" id="{53B99BBD-18DC-EC9E-AA9F-4271A4DAB305}"/>
              </a:ext>
              <a:ext uri="{C183D7F6-B498-43B3-948B-1728B52AA6E4}">
                <adec:decorative xmlns:adec="http://schemas.microsoft.com/office/drawing/2017/decorative" val="1"/>
              </a:ext>
            </a:extLst>
          </p:cNvPr>
          <p:cNvSpPr/>
          <p:nvPr/>
        </p:nvSpPr>
        <p:spPr bwMode="auto">
          <a:xfrm>
            <a:off x="571499" y="2362200"/>
            <a:ext cx="3581991" cy="2076450"/>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26" name="Rectangle: Rounded Corners 25">
            <a:extLst>
              <a:ext uri="{FF2B5EF4-FFF2-40B4-BE49-F238E27FC236}">
                <a16:creationId xmlns:a16="http://schemas.microsoft.com/office/drawing/2014/main" id="{564AF852-7CCB-1010-7381-1AAF9F126246}"/>
              </a:ext>
              <a:ext uri="{C183D7F6-B498-43B3-948B-1728B52AA6E4}">
                <adec:decorative xmlns:adec="http://schemas.microsoft.com/office/drawing/2017/decorative" val="1"/>
              </a:ext>
            </a:extLst>
          </p:cNvPr>
          <p:cNvSpPr>
            <a:spLocks/>
          </p:cNvSpPr>
          <p:nvPr/>
        </p:nvSpPr>
        <p:spPr bwMode="auto">
          <a:xfrm>
            <a:off x="640921" y="2435351"/>
            <a:ext cx="3443146" cy="1930147"/>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13" name="Rectangle: Rounded Corners 12">
            <a:extLst>
              <a:ext uri="{FF2B5EF4-FFF2-40B4-BE49-F238E27FC236}">
                <a16:creationId xmlns:a16="http://schemas.microsoft.com/office/drawing/2014/main" id="{FD9FB138-5975-C46D-D735-DB2AFF1B8D60}"/>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4" name="Rectangle: Rounded Corners 13">
            <a:extLst>
              <a:ext uri="{FF2B5EF4-FFF2-40B4-BE49-F238E27FC236}">
                <a16:creationId xmlns:a16="http://schemas.microsoft.com/office/drawing/2014/main" id="{A06CB5E8-2FD8-210E-20F8-454351D762C5}"/>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12" name="Title 11">
            <a:extLst>
              <a:ext uri="{FF2B5EF4-FFF2-40B4-BE49-F238E27FC236}">
                <a16:creationId xmlns:a16="http://schemas.microsoft.com/office/drawing/2014/main" id="{F00A99C3-C41A-23C7-D83A-77FB81C00091}"/>
              </a:ext>
            </a:extLst>
          </p:cNvPr>
          <p:cNvSpPr>
            <a:spLocks noGrp="1"/>
          </p:cNvSpPr>
          <p:nvPr>
            <p:ph type="title"/>
          </p:nvPr>
        </p:nvSpPr>
        <p:spPr>
          <a:xfrm>
            <a:off x="588963" y="485775"/>
            <a:ext cx="3044574" cy="498475"/>
          </a:xfrm>
        </p:spPr>
        <p:txBody>
          <a:bodyPr/>
          <a:lstStyle/>
          <a:p>
            <a:r>
              <a:rPr lang="en-US" sz="3200">
                <a:ea typeface="+mj-ea"/>
                <a:cs typeface="+mj-cs"/>
              </a:rPr>
              <a:t>Searching Copilot Chats interactions</a:t>
            </a:r>
            <a:br>
              <a:rPr lang="en-US" sz="3200">
                <a:ea typeface="+mj-ea"/>
                <a:cs typeface="+mj-cs"/>
              </a:rPr>
            </a:br>
            <a:endParaRPr lang="en-US" sz="3200">
              <a:ea typeface="+mj-ea"/>
              <a:cs typeface="+mj-cs"/>
            </a:endParaRPr>
          </a:p>
        </p:txBody>
      </p:sp>
      <p:sp>
        <p:nvSpPr>
          <p:cNvPr id="27" name="TextBox 26">
            <a:extLst>
              <a:ext uri="{FF2B5EF4-FFF2-40B4-BE49-F238E27FC236}">
                <a16:creationId xmlns:a16="http://schemas.microsoft.com/office/drawing/2014/main" id="{B77969AD-7C0B-01C0-53B9-9DDF0412B3C1}"/>
              </a:ext>
            </a:extLst>
          </p:cNvPr>
          <p:cNvSpPr txBox="1"/>
          <p:nvPr/>
        </p:nvSpPr>
        <p:spPr>
          <a:xfrm>
            <a:off x="772948" y="2516974"/>
            <a:ext cx="3179092" cy="1723549"/>
          </a:xfrm>
          <a:prstGeom prst="rect">
            <a:avLst/>
          </a:prstGeom>
          <a:noFill/>
        </p:spPr>
        <p:txBody>
          <a:bodyPr wrap="square" lIns="0" tIns="0" rIns="0" bIns="0">
            <a:spAutoFit/>
          </a:bodyPr>
          <a:lstStyle/>
          <a:p>
            <a:pPr lvl="0" defTabSz="914400">
              <a:spcBef>
                <a:spcPts val="800"/>
              </a:spcBef>
              <a:defRPr/>
            </a:pPr>
            <a:r>
              <a:rPr lang="en-US" sz="1600">
                <a:solidFill>
                  <a:prstClr val="white"/>
                </a:solidFill>
              </a:rPr>
              <a:t>As Microsoft 365 Copilot Chat interactions are stored in the same manner as chat messages from Microsoft Teams, the same Content Search and eDiscovery features </a:t>
            </a:r>
            <a:br>
              <a:rPr lang="en-US" sz="1600">
                <a:solidFill>
                  <a:prstClr val="white"/>
                </a:solidFill>
              </a:rPr>
            </a:br>
            <a:r>
              <a:rPr lang="en-US" sz="1600">
                <a:solidFill>
                  <a:prstClr val="white"/>
                </a:solidFill>
              </a:rPr>
              <a:t>are available to customers to access them.</a:t>
            </a:r>
          </a:p>
        </p:txBody>
      </p:sp>
      <p:sp>
        <p:nvSpPr>
          <p:cNvPr id="15" name="TextBox 14">
            <a:extLst>
              <a:ext uri="{FF2B5EF4-FFF2-40B4-BE49-F238E27FC236}">
                <a16:creationId xmlns:a16="http://schemas.microsoft.com/office/drawing/2014/main" id="{BD7F2A88-E803-6109-17D4-FFBB12F8AFC3}"/>
              </a:ext>
            </a:extLst>
          </p:cNvPr>
          <p:cNvSpPr txBox="1"/>
          <p:nvPr/>
        </p:nvSpPr>
        <p:spPr>
          <a:xfrm>
            <a:off x="852489" y="5849889"/>
            <a:ext cx="3020012" cy="184666"/>
          </a:xfrm>
          <a:prstGeom prst="rect">
            <a:avLst/>
          </a:prstGeom>
          <a:noFill/>
        </p:spPr>
        <p:txBody>
          <a:bodyPr wrap="square" lIns="0" tIns="0" rIns="0" bIns="0" rtlCol="0" anchor="ctr">
            <a:spAutoFit/>
          </a:bodyPr>
          <a:lstStyle/>
          <a:p>
            <a:pPr algn="ctr">
              <a:defRPr/>
            </a:pPr>
            <a:r>
              <a:rPr lang="en-US" sz="1200">
                <a:solidFill>
                  <a:schemeClr val="accent1"/>
                </a:solidFill>
                <a:hlinkClick r:id="rId3">
                  <a:extLst>
                    <a:ext uri="{A12FA001-AC4F-418D-AE19-62706E023703}">
                      <ahyp:hlinkClr xmlns:ahyp="http://schemas.microsoft.com/office/drawing/2018/hyperlinkcolor" val="tx"/>
                    </a:ext>
                  </a:extLst>
                </a:hlinkClick>
              </a:rPr>
              <a:t>Search for and delete Copilot data</a:t>
            </a:r>
            <a:endParaRPr lang="en-US" sz="1200">
              <a:solidFill>
                <a:schemeClr val="accent1"/>
              </a:solidFill>
            </a:endParaRPr>
          </a:p>
        </p:txBody>
      </p:sp>
      <p:grpSp>
        <p:nvGrpSpPr>
          <p:cNvPr id="10" name="Group 9" descr="Screenshot of Condition builder showing a query setup with AND operator, type filter, and Copilot activity selected.">
            <a:extLst>
              <a:ext uri="{FF2B5EF4-FFF2-40B4-BE49-F238E27FC236}">
                <a16:creationId xmlns:a16="http://schemas.microsoft.com/office/drawing/2014/main" id="{81C27A4D-ADD3-30D3-5CDB-A7C1ABB558B5}"/>
              </a:ext>
            </a:extLst>
          </p:cNvPr>
          <p:cNvGrpSpPr/>
          <p:nvPr/>
        </p:nvGrpSpPr>
        <p:grpSpPr>
          <a:xfrm>
            <a:off x="5393002" y="713551"/>
            <a:ext cx="5710744" cy="1729508"/>
            <a:chOff x="5393002" y="713551"/>
            <a:chExt cx="5710744" cy="1729508"/>
          </a:xfrm>
        </p:grpSpPr>
        <p:pic>
          <p:nvPicPr>
            <p:cNvPr id="32" name="Picture 31">
              <a:extLst>
                <a:ext uri="{FF2B5EF4-FFF2-40B4-BE49-F238E27FC236}">
                  <a16:creationId xmlns:a16="http://schemas.microsoft.com/office/drawing/2014/main" id="{E19A688C-AC3D-E0F4-CB3B-38F70BB999C8}"/>
                </a:ext>
              </a:extLst>
            </p:cNvPr>
            <p:cNvPicPr>
              <a:picLocks noChangeAspect="1"/>
            </p:cNvPicPr>
            <p:nvPr/>
          </p:nvPicPr>
          <p:blipFill>
            <a:blip r:embed="rId4"/>
            <a:stretch>
              <a:fillRect/>
            </a:stretch>
          </p:blipFill>
          <p:spPr>
            <a:xfrm>
              <a:off x="5393002" y="713551"/>
              <a:ext cx="5710744" cy="1729508"/>
            </a:xfrm>
            <a:prstGeom prst="roundRect">
              <a:avLst>
                <a:gd name="adj" fmla="val 2348"/>
              </a:avLst>
            </a:prstGeom>
          </p:spPr>
        </p:pic>
        <p:sp>
          <p:nvSpPr>
            <p:cNvPr id="37" name="Rounded Rectangle 4">
              <a:extLst>
                <a:ext uri="{FF2B5EF4-FFF2-40B4-BE49-F238E27FC236}">
                  <a16:creationId xmlns:a16="http://schemas.microsoft.com/office/drawing/2014/main" id="{35598353-AB29-2853-7416-022B63B079EB}"/>
                </a:ext>
              </a:extLst>
            </p:cNvPr>
            <p:cNvSpPr/>
            <p:nvPr/>
          </p:nvSpPr>
          <p:spPr bwMode="auto">
            <a:xfrm>
              <a:off x="5413417" y="1767325"/>
              <a:ext cx="5477786" cy="649644"/>
            </a:xfrm>
            <a:prstGeom prst="roundRect">
              <a:avLst>
                <a:gd name="adj" fmla="val 6693"/>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DE" sz="2000" kern="0" err="1">
                <a:solidFill>
                  <a:srgbClr val="FFFFFF"/>
                </a:solidFill>
                <a:cs typeface="Segoe UI" pitchFamily="34" charset="0"/>
              </a:endParaRPr>
            </a:p>
          </p:txBody>
        </p:sp>
      </p:grpSp>
      <p:sp>
        <p:nvSpPr>
          <p:cNvPr id="40" name="TextBox 39">
            <a:extLst>
              <a:ext uri="{FF2B5EF4-FFF2-40B4-BE49-F238E27FC236}">
                <a16:creationId xmlns:a16="http://schemas.microsoft.com/office/drawing/2014/main" id="{800F1C87-AAE4-57C9-FFCB-8FCBD3CB5783}"/>
              </a:ext>
            </a:extLst>
          </p:cNvPr>
          <p:cNvSpPr txBox="1"/>
          <p:nvPr/>
        </p:nvSpPr>
        <p:spPr>
          <a:xfrm>
            <a:off x="5296050" y="2768424"/>
            <a:ext cx="5950286" cy="492443"/>
          </a:xfrm>
          <a:prstGeom prst="rect">
            <a:avLst/>
          </a:prstGeom>
          <a:noFill/>
        </p:spPr>
        <p:txBody>
          <a:bodyPr wrap="square" lIns="0" tIns="0" rIns="0" bIns="0">
            <a:spAutoFit/>
          </a:bodyPr>
          <a:lstStyle/>
          <a:p>
            <a:r>
              <a:rPr lang="en-US" sz="1600">
                <a:solidFill>
                  <a:schemeClr val="bg1"/>
                </a:solidFill>
              </a:rPr>
              <a:t>Microsoft 365 Copilot Chat interactions are searchable with Content Search and eDiscovery administrator tools.</a:t>
            </a:r>
          </a:p>
        </p:txBody>
      </p:sp>
      <p:grpSp>
        <p:nvGrpSpPr>
          <p:cNvPr id="11" name="Group 10" descr="Screenshot of a sample email list with one selected message and its details, showing subject ‘Whales 1.docx summarize this file’ and sender information.">
            <a:extLst>
              <a:ext uri="{FF2B5EF4-FFF2-40B4-BE49-F238E27FC236}">
                <a16:creationId xmlns:a16="http://schemas.microsoft.com/office/drawing/2014/main" id="{E98EA3DE-30E8-0711-AC52-4F41EE099680}"/>
              </a:ext>
            </a:extLst>
          </p:cNvPr>
          <p:cNvGrpSpPr/>
          <p:nvPr/>
        </p:nvGrpSpPr>
        <p:grpSpPr>
          <a:xfrm>
            <a:off x="5339227" y="3666241"/>
            <a:ext cx="5684473" cy="1716599"/>
            <a:chOff x="5339227" y="3666241"/>
            <a:chExt cx="5684473" cy="1716599"/>
          </a:xfrm>
        </p:grpSpPr>
        <p:pic>
          <p:nvPicPr>
            <p:cNvPr id="46" name="Picture 45">
              <a:extLst>
                <a:ext uri="{FF2B5EF4-FFF2-40B4-BE49-F238E27FC236}">
                  <a16:creationId xmlns:a16="http://schemas.microsoft.com/office/drawing/2014/main" id="{21034F8F-B344-22E2-653D-1D59D12C5E54}"/>
                </a:ext>
              </a:extLst>
            </p:cNvPr>
            <p:cNvPicPr>
              <a:picLocks noChangeAspect="1"/>
            </p:cNvPicPr>
            <p:nvPr/>
          </p:nvPicPr>
          <p:blipFill>
            <a:blip r:embed="rId5"/>
            <a:stretch>
              <a:fillRect/>
            </a:stretch>
          </p:blipFill>
          <p:spPr>
            <a:xfrm>
              <a:off x="5339227" y="3666241"/>
              <a:ext cx="5684473" cy="1716599"/>
            </a:xfrm>
            <a:prstGeom prst="roundRect">
              <a:avLst>
                <a:gd name="adj" fmla="val 3104"/>
              </a:avLst>
            </a:prstGeom>
          </p:spPr>
        </p:pic>
        <p:sp>
          <p:nvSpPr>
            <p:cNvPr id="4" name="Rounded Rectangle 4">
              <a:extLst>
                <a:ext uri="{FF2B5EF4-FFF2-40B4-BE49-F238E27FC236}">
                  <a16:creationId xmlns:a16="http://schemas.microsoft.com/office/drawing/2014/main" id="{54058C11-D3EE-BF57-7DDD-48CD20C3BCFA}"/>
                </a:ext>
              </a:extLst>
            </p:cNvPr>
            <p:cNvSpPr/>
            <p:nvPr/>
          </p:nvSpPr>
          <p:spPr bwMode="auto">
            <a:xfrm>
              <a:off x="5339227" y="4455949"/>
              <a:ext cx="2706038" cy="211908"/>
            </a:xfrm>
            <a:prstGeom prst="roundRect">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DE" sz="2000" kern="0" err="1">
                <a:solidFill>
                  <a:srgbClr val="FFFFFF"/>
                </a:solidFill>
                <a:cs typeface="Segoe UI" pitchFamily="34" charset="0"/>
              </a:endParaRPr>
            </a:p>
          </p:txBody>
        </p:sp>
        <p:sp>
          <p:nvSpPr>
            <p:cNvPr id="6" name="Rounded Rectangle 4">
              <a:extLst>
                <a:ext uri="{FF2B5EF4-FFF2-40B4-BE49-F238E27FC236}">
                  <a16:creationId xmlns:a16="http://schemas.microsoft.com/office/drawing/2014/main" id="{74EB8EB8-196F-2F61-1A4B-1CEC751A2F47}"/>
                </a:ext>
              </a:extLst>
            </p:cNvPr>
            <p:cNvSpPr/>
            <p:nvPr/>
          </p:nvSpPr>
          <p:spPr bwMode="auto">
            <a:xfrm>
              <a:off x="8181464" y="5186627"/>
              <a:ext cx="1334533" cy="196213"/>
            </a:xfrm>
            <a:prstGeom prst="roundRect">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DE" sz="2000" kern="0" err="1">
                <a:solidFill>
                  <a:srgbClr val="FFFFFF"/>
                </a:solidFill>
                <a:cs typeface="Segoe UI" pitchFamily="34" charset="0"/>
              </a:endParaRPr>
            </a:p>
          </p:txBody>
        </p:sp>
      </p:grpSp>
      <p:sp>
        <p:nvSpPr>
          <p:cNvPr id="16" name="TextBox 15">
            <a:extLst>
              <a:ext uri="{FF2B5EF4-FFF2-40B4-BE49-F238E27FC236}">
                <a16:creationId xmlns:a16="http://schemas.microsoft.com/office/drawing/2014/main" id="{CD4D7E88-FAA1-7482-B133-ADE580180777}"/>
              </a:ext>
            </a:extLst>
          </p:cNvPr>
          <p:cNvSpPr txBox="1"/>
          <p:nvPr/>
        </p:nvSpPr>
        <p:spPr>
          <a:xfrm>
            <a:off x="5228106" y="5815468"/>
            <a:ext cx="5891219" cy="492443"/>
          </a:xfrm>
          <a:prstGeom prst="rect">
            <a:avLst/>
          </a:prstGeom>
          <a:noFill/>
        </p:spPr>
        <p:txBody>
          <a:bodyPr wrap="square" lIns="0" tIns="0" rIns="0" bIns="0">
            <a:spAutoFit/>
          </a:bodyPr>
          <a:lstStyle/>
          <a:p>
            <a:r>
              <a:rPr lang="en-US" sz="1600">
                <a:solidFill>
                  <a:schemeClr val="bg1"/>
                </a:solidFill>
              </a:rPr>
              <a:t>Administrators can search and preview the prompts that end-users send to Microsoft 365 Copilot Chat.</a:t>
            </a:r>
          </a:p>
        </p:txBody>
      </p:sp>
    </p:spTree>
    <p:extLst>
      <p:ext uri="{BB962C8B-B14F-4D97-AF65-F5344CB8AC3E}">
        <p14:creationId xmlns:p14="http://schemas.microsoft.com/office/powerpoint/2010/main" val="28250679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B474-C62A-6945-14AD-E546A30D31A8}"/>
            </a:ext>
          </a:extLst>
        </p:cNvPr>
        <p:cNvGrpSpPr/>
        <p:nvPr/>
      </p:nvGrpSpPr>
      <p:grpSpPr>
        <a:xfrm>
          <a:off x="0" y="0"/>
          <a:ext cx="0" cy="0"/>
          <a:chOff x="0" y="0"/>
          <a:chExt cx="0" cy="0"/>
        </a:xfrm>
      </p:grpSpPr>
      <p:sp>
        <p:nvSpPr>
          <p:cNvPr id="32" name="Freeform: Shape 31">
            <a:extLst>
              <a:ext uri="{FF2B5EF4-FFF2-40B4-BE49-F238E27FC236}">
                <a16:creationId xmlns:a16="http://schemas.microsoft.com/office/drawing/2014/main" id="{00DB05DB-3759-B654-CF4E-CE2FBEF910ED}"/>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 name="Rectangle: Rounded Corners 13">
            <a:extLst>
              <a:ext uri="{FF2B5EF4-FFF2-40B4-BE49-F238E27FC236}">
                <a16:creationId xmlns:a16="http://schemas.microsoft.com/office/drawing/2014/main" id="{C5CE7CDF-FFD0-A639-05E8-8BB385C4F26E}"/>
              </a:ext>
              <a:ext uri="{C183D7F6-B498-43B3-948B-1728B52AA6E4}">
                <adec:decorative xmlns:adec="http://schemas.microsoft.com/office/drawing/2017/decorative" val="1"/>
              </a:ext>
            </a:extLst>
          </p:cNvPr>
          <p:cNvSpPr/>
          <p:nvPr/>
        </p:nvSpPr>
        <p:spPr bwMode="auto">
          <a:xfrm rot="16200000" flipH="1">
            <a:off x="7542455" y="1637938"/>
            <a:ext cx="1155311" cy="6931957"/>
          </a:xfrm>
          <a:prstGeom prst="roundRect">
            <a:avLst>
              <a:gd name="adj" fmla="val 3551"/>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sp>
        <p:nvSpPr>
          <p:cNvPr id="9" name="Rectangle: Rounded Corners 13">
            <a:extLst>
              <a:ext uri="{FF2B5EF4-FFF2-40B4-BE49-F238E27FC236}">
                <a16:creationId xmlns:a16="http://schemas.microsoft.com/office/drawing/2014/main" id="{57CFCAD0-D08D-5A14-5507-8FBDD42F044C}"/>
              </a:ext>
              <a:ext uri="{C183D7F6-B498-43B3-948B-1728B52AA6E4}">
                <adec:decorative xmlns:adec="http://schemas.microsoft.com/office/drawing/2017/decorative" val="1"/>
              </a:ext>
            </a:extLst>
          </p:cNvPr>
          <p:cNvSpPr/>
          <p:nvPr/>
        </p:nvSpPr>
        <p:spPr bwMode="auto">
          <a:xfrm rot="16200000" flipH="1">
            <a:off x="6622263" y="-76225"/>
            <a:ext cx="3033800" cy="5208575"/>
          </a:xfrm>
          <a:prstGeom prst="roundRect">
            <a:avLst>
              <a:gd name="adj" fmla="val 3551"/>
            </a:avLst>
          </a:prstGeom>
          <a:solidFill>
            <a:schemeClr val="tx1">
              <a:alpha val="70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Segoe UI" pitchFamily="34" charset="0"/>
            </a:endParaRPr>
          </a:p>
        </p:txBody>
      </p:sp>
      <p:cxnSp>
        <p:nvCxnSpPr>
          <p:cNvPr id="28" name="Straight Connector 27">
            <a:extLst>
              <a:ext uri="{FF2B5EF4-FFF2-40B4-BE49-F238E27FC236}">
                <a16:creationId xmlns:a16="http://schemas.microsoft.com/office/drawing/2014/main" id="{474AE6B8-00C9-9257-979B-7E7F4D399821}"/>
              </a:ext>
              <a:ext uri="{C183D7F6-B498-43B3-948B-1728B52AA6E4}">
                <adec:decorative xmlns:adec="http://schemas.microsoft.com/office/drawing/2017/decorative" val="1"/>
              </a:ext>
            </a:extLst>
          </p:cNvPr>
          <p:cNvCxnSpPr>
            <a:cxnSpLocks/>
          </p:cNvCxnSpPr>
          <p:nvPr/>
        </p:nvCxnSpPr>
        <p:spPr>
          <a:xfrm flipH="1">
            <a:off x="7920352" y="3931483"/>
            <a:ext cx="2726147" cy="0"/>
          </a:xfrm>
          <a:prstGeom prst="line">
            <a:avLst/>
          </a:prstGeom>
          <a:noFill/>
          <a:ln w="25400" cap="rnd">
            <a:gradFill flip="none" rotWithShape="1">
              <a:gsLst>
                <a:gs pos="50000">
                  <a:schemeClr val="accent3"/>
                </a:gs>
                <a:gs pos="0">
                  <a:srgbClr val="0078D4"/>
                </a:gs>
                <a:gs pos="100000">
                  <a:schemeClr val="accent5"/>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6" name="Rectangle: Rounded Corners 15">
            <a:extLst>
              <a:ext uri="{FF2B5EF4-FFF2-40B4-BE49-F238E27FC236}">
                <a16:creationId xmlns:a16="http://schemas.microsoft.com/office/drawing/2014/main" id="{15C3D322-205B-4E10-F83D-6DEA5476D3F6}"/>
              </a:ext>
              <a:ext uri="{C183D7F6-B498-43B3-948B-1728B52AA6E4}">
                <adec:decorative xmlns:adec="http://schemas.microsoft.com/office/drawing/2017/decorative" val="1"/>
              </a:ext>
            </a:extLst>
          </p:cNvPr>
          <p:cNvSpPr/>
          <p:nvPr/>
        </p:nvSpPr>
        <p:spPr bwMode="auto">
          <a:xfrm>
            <a:off x="571499" y="2362200"/>
            <a:ext cx="3581991" cy="2258813"/>
          </a:xfrm>
          <a:prstGeom prst="roundRect">
            <a:avLst>
              <a:gd name="adj" fmla="val 5415"/>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17" name="Rectangle: Rounded Corners 16">
            <a:extLst>
              <a:ext uri="{FF2B5EF4-FFF2-40B4-BE49-F238E27FC236}">
                <a16:creationId xmlns:a16="http://schemas.microsoft.com/office/drawing/2014/main" id="{EB9BBF9E-D0E9-F7A9-C91C-6B5C493C9EDA}"/>
              </a:ext>
              <a:ext uri="{C183D7F6-B498-43B3-948B-1728B52AA6E4}">
                <adec:decorative xmlns:adec="http://schemas.microsoft.com/office/drawing/2017/decorative" val="1"/>
              </a:ext>
            </a:extLst>
          </p:cNvPr>
          <p:cNvSpPr>
            <a:spLocks/>
          </p:cNvSpPr>
          <p:nvPr/>
        </p:nvSpPr>
        <p:spPr bwMode="auto">
          <a:xfrm>
            <a:off x="640921" y="2438437"/>
            <a:ext cx="3443146" cy="2109424"/>
          </a:xfrm>
          <a:prstGeom prst="roundRect">
            <a:avLst>
              <a:gd name="adj" fmla="val 3591"/>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38" name="Rectangle: Rounded Corners 37">
            <a:extLst>
              <a:ext uri="{FF2B5EF4-FFF2-40B4-BE49-F238E27FC236}">
                <a16:creationId xmlns:a16="http://schemas.microsoft.com/office/drawing/2014/main" id="{D7D2F226-3872-F890-9733-8C367004B16D}"/>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39" name="Rectangle: Rounded Corners 38">
            <a:extLst>
              <a:ext uri="{FF2B5EF4-FFF2-40B4-BE49-F238E27FC236}">
                <a16:creationId xmlns:a16="http://schemas.microsoft.com/office/drawing/2014/main" id="{4CB34C42-6C59-2162-2E4F-1258011F6756}"/>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4" name="Title 3">
            <a:extLst>
              <a:ext uri="{FF2B5EF4-FFF2-40B4-BE49-F238E27FC236}">
                <a16:creationId xmlns:a16="http://schemas.microsoft.com/office/drawing/2014/main" id="{990A1443-BE83-26B0-E166-7E98994DA331}"/>
              </a:ext>
              <a:ext uri="{C183D7F6-B498-43B3-948B-1728B52AA6E4}">
                <adec:decorative xmlns:adec="http://schemas.microsoft.com/office/drawing/2017/decorative" val="0"/>
              </a:ext>
            </a:extLst>
          </p:cNvPr>
          <p:cNvSpPr>
            <a:spLocks noGrp="1"/>
          </p:cNvSpPr>
          <p:nvPr>
            <p:ph type="title"/>
          </p:nvPr>
        </p:nvSpPr>
        <p:spPr>
          <a:xfrm>
            <a:off x="588963" y="485775"/>
            <a:ext cx="3693479" cy="498475"/>
          </a:xfrm>
        </p:spPr>
        <p:txBody>
          <a:bodyPr/>
          <a:lstStyle/>
          <a:p>
            <a:r>
              <a:rPr lang="en-US" sz="3200" dirty="0">
                <a:ea typeface="+mj-ea"/>
                <a:cs typeface="+mj-cs"/>
              </a:rPr>
              <a:t>Searching </a:t>
            </a:r>
            <a:br>
              <a:rPr lang="en-US" sz="3200" dirty="0">
                <a:ea typeface="+mj-ea"/>
                <a:cs typeface="+mj-cs"/>
              </a:rPr>
            </a:br>
            <a:r>
              <a:rPr lang="en-US" sz="3200" dirty="0">
                <a:ea typeface="+mj-ea"/>
                <a:cs typeface="+mj-cs"/>
              </a:rPr>
              <a:t>Copilot Chats interactions </a:t>
            </a:r>
            <a:br>
              <a:rPr lang="en-US" sz="3200" dirty="0">
                <a:ea typeface="+mj-ea"/>
                <a:cs typeface="+mj-cs"/>
              </a:rPr>
            </a:br>
            <a:endParaRPr lang="en-US" sz="3200" dirty="0">
              <a:ea typeface="+mj-ea"/>
              <a:cs typeface="+mj-cs"/>
            </a:endParaRPr>
          </a:p>
        </p:txBody>
      </p:sp>
      <p:sp>
        <p:nvSpPr>
          <p:cNvPr id="21" name="TextBox 20">
            <a:extLst>
              <a:ext uri="{FF2B5EF4-FFF2-40B4-BE49-F238E27FC236}">
                <a16:creationId xmlns:a16="http://schemas.microsoft.com/office/drawing/2014/main" id="{63552747-3390-36DF-2B7F-A067F07ABC10}"/>
              </a:ext>
            </a:extLst>
          </p:cNvPr>
          <p:cNvSpPr txBox="1"/>
          <p:nvPr/>
        </p:nvSpPr>
        <p:spPr>
          <a:xfrm>
            <a:off x="772948" y="2516974"/>
            <a:ext cx="3179092" cy="1969770"/>
          </a:xfrm>
          <a:prstGeom prst="rect">
            <a:avLst/>
          </a:prstGeom>
          <a:noFill/>
        </p:spPr>
        <p:txBody>
          <a:bodyPr wrap="square" lIns="0" tIns="0" rIns="0" bIns="0">
            <a:spAutoFit/>
          </a:bodyPr>
          <a:lstStyle/>
          <a:p>
            <a:pPr lvl="0" defTabSz="914400">
              <a:spcBef>
                <a:spcPts val="800"/>
              </a:spcBef>
              <a:defRPr/>
            </a:pPr>
            <a:r>
              <a:rPr lang="en-US" sz="1600">
                <a:solidFill>
                  <a:prstClr val="white"/>
                </a:solidFill>
              </a:rPr>
              <a:t>Communication compliance policies can analyze Microsoft 365 Copilot Chat prompts and responses to detect for inappropriate or risky interactions or sharing of confidential information entered interactions that include sensitive information.</a:t>
            </a:r>
          </a:p>
        </p:txBody>
      </p:sp>
      <p:sp>
        <p:nvSpPr>
          <p:cNvPr id="40" name="TextBox 39">
            <a:extLst>
              <a:ext uri="{FF2B5EF4-FFF2-40B4-BE49-F238E27FC236}">
                <a16:creationId xmlns:a16="http://schemas.microsoft.com/office/drawing/2014/main" id="{57BA2C1A-1196-DE2E-7925-78B919A05A79}"/>
              </a:ext>
            </a:extLst>
          </p:cNvPr>
          <p:cNvSpPr txBox="1"/>
          <p:nvPr/>
        </p:nvSpPr>
        <p:spPr>
          <a:xfrm>
            <a:off x="787989" y="5849888"/>
            <a:ext cx="3149012" cy="184666"/>
          </a:xfrm>
          <a:prstGeom prst="rect">
            <a:avLst/>
          </a:prstGeom>
          <a:noFill/>
        </p:spPr>
        <p:txBody>
          <a:bodyPr wrap="square" lIns="0" tIns="0" rIns="0" bIns="0" rtlCol="0" anchor="ctr">
            <a:spAutoFit/>
          </a:bodyPr>
          <a:lstStyle/>
          <a:p>
            <a:pPr algn="ctr" defTabSz="914400">
              <a:spcAft>
                <a:spcPts val="1200"/>
              </a:spcAft>
              <a:defRPr/>
            </a:pPr>
            <a:r>
              <a:rPr lang="en-US" sz="1200">
                <a:solidFill>
                  <a:schemeClr val="accent1"/>
                </a:solidFill>
                <a:ea typeface="+mj-ea"/>
                <a:cs typeface="+mj-cs"/>
                <a:hlinkClick r:id="rId3">
                  <a:extLst>
                    <a:ext uri="{A12FA001-AC4F-418D-AE19-62706E023703}">
                      <ahyp:hlinkClr xmlns:ahyp="http://schemas.microsoft.com/office/drawing/2018/hyperlinkcolor" val="tx"/>
                    </a:ext>
                  </a:extLst>
                </a:hlinkClick>
              </a:rPr>
              <a:t>Copilot and Communication Compliance</a:t>
            </a:r>
            <a:endParaRPr lang="en-US" sz="1200">
              <a:solidFill>
                <a:schemeClr val="accent1"/>
              </a:solidFill>
              <a:ea typeface="+mj-ea"/>
              <a:cs typeface="+mj-cs"/>
            </a:endParaRPr>
          </a:p>
        </p:txBody>
      </p:sp>
      <p:grpSp>
        <p:nvGrpSpPr>
          <p:cNvPr id="13" name="Group 12" descr="Screenshot of options to choose Microsoft 365 locations for detecting communications, including Exchange, Teams, Viva Engage, and Microsoft 365 Copilot (selected).">
            <a:extLst>
              <a:ext uri="{FF2B5EF4-FFF2-40B4-BE49-F238E27FC236}">
                <a16:creationId xmlns:a16="http://schemas.microsoft.com/office/drawing/2014/main" id="{4AB852EC-809C-2D0C-8220-DC6AE5C6969A}"/>
              </a:ext>
              <a:ext uri="{C183D7F6-B498-43B3-948B-1728B52AA6E4}">
                <adec:decorative xmlns:adec="http://schemas.microsoft.com/office/drawing/2017/decorative" val="0"/>
              </a:ext>
            </a:extLst>
          </p:cNvPr>
          <p:cNvGrpSpPr/>
          <p:nvPr/>
        </p:nvGrpSpPr>
        <p:grpSpPr>
          <a:xfrm>
            <a:off x="5645107" y="1114553"/>
            <a:ext cx="5001393" cy="2817112"/>
            <a:chOff x="5645107" y="1114553"/>
            <a:chExt cx="5001393" cy="2817112"/>
          </a:xfrm>
        </p:grpSpPr>
        <p:pic>
          <p:nvPicPr>
            <p:cNvPr id="20" name="Picture 19">
              <a:extLst>
                <a:ext uri="{FF2B5EF4-FFF2-40B4-BE49-F238E27FC236}">
                  <a16:creationId xmlns:a16="http://schemas.microsoft.com/office/drawing/2014/main" id="{18D8B713-8736-AC86-5D23-B5AB855F7BDD}"/>
                </a:ext>
              </a:extLst>
            </p:cNvPr>
            <p:cNvPicPr>
              <a:picLocks noChangeAspect="1"/>
            </p:cNvPicPr>
            <p:nvPr/>
          </p:nvPicPr>
          <p:blipFill>
            <a:blip r:embed="rId4"/>
            <a:stretch>
              <a:fillRect/>
            </a:stretch>
          </p:blipFill>
          <p:spPr>
            <a:xfrm>
              <a:off x="5645107" y="1114553"/>
              <a:ext cx="5001393" cy="2817112"/>
            </a:xfrm>
            <a:prstGeom prst="roundRect">
              <a:avLst>
                <a:gd name="adj" fmla="val 3104"/>
              </a:avLst>
            </a:prstGeom>
          </p:spPr>
        </p:pic>
        <p:sp>
          <p:nvSpPr>
            <p:cNvPr id="25" name="Rounded Rectangle 4">
              <a:extLst>
                <a:ext uri="{FF2B5EF4-FFF2-40B4-BE49-F238E27FC236}">
                  <a16:creationId xmlns:a16="http://schemas.microsoft.com/office/drawing/2014/main" id="{198E7ECF-5459-4FF9-62DB-B8D5B57055D6}"/>
                </a:ext>
              </a:extLst>
            </p:cNvPr>
            <p:cNvSpPr/>
            <p:nvPr/>
          </p:nvSpPr>
          <p:spPr bwMode="auto">
            <a:xfrm>
              <a:off x="5686425" y="3531737"/>
              <a:ext cx="2233928" cy="376626"/>
            </a:xfrm>
            <a:prstGeom prst="roundRect">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DE" sz="2000" kern="0">
                <a:solidFill>
                  <a:srgbClr val="FFFFFF"/>
                </a:solidFill>
                <a:cs typeface="Segoe UI" pitchFamily="34" charset="0"/>
              </a:endParaRPr>
            </a:p>
          </p:txBody>
        </p:sp>
      </p:grpSp>
      <p:grpSp>
        <p:nvGrpSpPr>
          <p:cNvPr id="14" name="Group 13" descr="Screenshot of a section titled ‘Message contains words or phrases’ showing detection settings for messages with specified words, including ‘Project Contoso’.">
            <a:extLst>
              <a:ext uri="{FF2B5EF4-FFF2-40B4-BE49-F238E27FC236}">
                <a16:creationId xmlns:a16="http://schemas.microsoft.com/office/drawing/2014/main" id="{270128DE-C34B-E2D3-2038-1D7494E917BE}"/>
              </a:ext>
              <a:ext uri="{C183D7F6-B498-43B3-948B-1728B52AA6E4}">
                <adec:decorative xmlns:adec="http://schemas.microsoft.com/office/drawing/2017/decorative" val="0"/>
              </a:ext>
            </a:extLst>
          </p:cNvPr>
          <p:cNvGrpSpPr/>
          <p:nvPr/>
        </p:nvGrpSpPr>
        <p:grpSpPr>
          <a:xfrm>
            <a:off x="4755118" y="4623834"/>
            <a:ext cx="6734018" cy="957154"/>
            <a:chOff x="4755118" y="4623834"/>
            <a:chExt cx="6734018" cy="957154"/>
          </a:xfrm>
        </p:grpSpPr>
        <p:pic>
          <p:nvPicPr>
            <p:cNvPr id="18" name="Picture 17">
              <a:extLst>
                <a:ext uri="{FF2B5EF4-FFF2-40B4-BE49-F238E27FC236}">
                  <a16:creationId xmlns:a16="http://schemas.microsoft.com/office/drawing/2014/main" id="{5CFCFA9F-F2DD-9189-D236-7CA7D96CE4CD}"/>
                </a:ext>
              </a:extLst>
            </p:cNvPr>
            <p:cNvPicPr>
              <a:picLocks noChangeAspect="1"/>
            </p:cNvPicPr>
            <p:nvPr/>
          </p:nvPicPr>
          <p:blipFill>
            <a:blip r:embed="rId5"/>
            <a:stretch>
              <a:fillRect/>
            </a:stretch>
          </p:blipFill>
          <p:spPr>
            <a:xfrm>
              <a:off x="4755118" y="4623834"/>
              <a:ext cx="6734018" cy="957154"/>
            </a:xfrm>
            <a:prstGeom prst="roundRect">
              <a:avLst>
                <a:gd name="adj" fmla="val 3104"/>
              </a:avLst>
            </a:prstGeom>
          </p:spPr>
        </p:pic>
        <p:sp>
          <p:nvSpPr>
            <p:cNvPr id="30" name="Rounded Rectangle 4">
              <a:extLst>
                <a:ext uri="{FF2B5EF4-FFF2-40B4-BE49-F238E27FC236}">
                  <a16:creationId xmlns:a16="http://schemas.microsoft.com/office/drawing/2014/main" id="{60EF1FBF-8015-5093-443C-F6D49E3F2511}"/>
                </a:ext>
              </a:extLst>
            </p:cNvPr>
            <p:cNvSpPr/>
            <p:nvPr/>
          </p:nvSpPr>
          <p:spPr bwMode="auto">
            <a:xfrm>
              <a:off x="5001071" y="5362181"/>
              <a:ext cx="854313" cy="194297"/>
            </a:xfrm>
            <a:prstGeom prst="roundRect">
              <a:avLst/>
            </a:prstGeom>
            <a:noFill/>
            <a:ln w="25400" cap="rnd">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DE" sz="2000" kern="0" err="1">
                <a:solidFill>
                  <a:srgbClr val="FFFFFF"/>
                </a:solidFill>
                <a:cs typeface="Segoe UI" pitchFamily="34" charset="0"/>
              </a:endParaRPr>
            </a:p>
          </p:txBody>
        </p:sp>
      </p:grpSp>
    </p:spTree>
    <p:extLst>
      <p:ext uri="{BB962C8B-B14F-4D97-AF65-F5344CB8AC3E}">
        <p14:creationId xmlns:p14="http://schemas.microsoft.com/office/powerpoint/2010/main" val="73764936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7F66768-DFBF-EF37-1FEC-C349015EB5B9}"/>
              </a:ext>
              <a:ext uri="{C183D7F6-B498-43B3-948B-1728B52AA6E4}">
                <adec:decorative xmlns:adec="http://schemas.microsoft.com/office/drawing/2017/decorative" val="1"/>
              </a:ext>
            </a:extLst>
          </p:cNvPr>
          <p:cNvSpPr/>
          <p:nvPr/>
        </p:nvSpPr>
        <p:spPr bwMode="auto">
          <a:xfrm rot="21600000">
            <a:off x="571499" y="5593556"/>
            <a:ext cx="3581991" cy="697330"/>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21" name="Rectangle: Rounded Corners 20">
            <a:extLst>
              <a:ext uri="{FF2B5EF4-FFF2-40B4-BE49-F238E27FC236}">
                <a16:creationId xmlns:a16="http://schemas.microsoft.com/office/drawing/2014/main" id="{B8241BBF-0865-C899-1B3E-6CBBEF274124}"/>
              </a:ext>
              <a:ext uri="{C183D7F6-B498-43B3-948B-1728B52AA6E4}">
                <adec:decorative xmlns:adec="http://schemas.microsoft.com/office/drawing/2017/decorative" val="1"/>
              </a:ext>
            </a:extLst>
          </p:cNvPr>
          <p:cNvSpPr/>
          <p:nvPr/>
        </p:nvSpPr>
        <p:spPr bwMode="auto">
          <a:xfrm rot="21600000">
            <a:off x="640922" y="5657850"/>
            <a:ext cx="3443146" cy="56874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34" name="Freeform: Shape 33">
            <a:extLst>
              <a:ext uri="{FF2B5EF4-FFF2-40B4-BE49-F238E27FC236}">
                <a16:creationId xmlns:a16="http://schemas.microsoft.com/office/drawing/2014/main" id="{7077B672-C127-D470-A004-105266F3D174}"/>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6" name="Rectangle: Rounded Corners 25">
            <a:extLst>
              <a:ext uri="{FF2B5EF4-FFF2-40B4-BE49-F238E27FC236}">
                <a16:creationId xmlns:a16="http://schemas.microsoft.com/office/drawing/2014/main" id="{7C142285-9FEE-4AD5-B891-01FB9AF4B524}"/>
              </a:ext>
              <a:ext uri="{C183D7F6-B498-43B3-948B-1728B52AA6E4}">
                <adec:decorative xmlns:adec="http://schemas.microsoft.com/office/drawing/2017/decorative" val="1"/>
              </a:ext>
            </a:extLst>
          </p:cNvPr>
          <p:cNvSpPr/>
          <p:nvPr/>
        </p:nvSpPr>
        <p:spPr bwMode="auto">
          <a:xfrm>
            <a:off x="4488179" y="1356611"/>
            <a:ext cx="7132321" cy="4214633"/>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18" name="Rectangle: Rounded Corners 17">
            <a:extLst>
              <a:ext uri="{FF2B5EF4-FFF2-40B4-BE49-F238E27FC236}">
                <a16:creationId xmlns:a16="http://schemas.microsoft.com/office/drawing/2014/main" id="{5C96ADC1-DB0C-AB96-25F7-4833DBA3AA9B}"/>
              </a:ext>
              <a:ext uri="{C183D7F6-B498-43B3-948B-1728B52AA6E4}">
                <adec:decorative xmlns:adec="http://schemas.microsoft.com/office/drawing/2017/decorative" val="1"/>
              </a:ext>
            </a:extLst>
          </p:cNvPr>
          <p:cNvSpPr/>
          <p:nvPr/>
        </p:nvSpPr>
        <p:spPr bwMode="auto">
          <a:xfrm>
            <a:off x="571499" y="1795463"/>
            <a:ext cx="3581991" cy="3567112"/>
          </a:xfrm>
          <a:prstGeom prst="roundRect">
            <a:avLst>
              <a:gd name="adj" fmla="val 342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19" name="Rectangle: Rounded Corners 18">
            <a:extLst>
              <a:ext uri="{FF2B5EF4-FFF2-40B4-BE49-F238E27FC236}">
                <a16:creationId xmlns:a16="http://schemas.microsoft.com/office/drawing/2014/main" id="{D19BAED0-5A4F-404C-0491-1AF7FA12112A}"/>
              </a:ext>
              <a:ext uri="{C183D7F6-B498-43B3-948B-1728B52AA6E4}">
                <adec:decorative xmlns:adec="http://schemas.microsoft.com/office/drawing/2017/decorative" val="1"/>
              </a:ext>
            </a:extLst>
          </p:cNvPr>
          <p:cNvSpPr>
            <a:spLocks/>
          </p:cNvSpPr>
          <p:nvPr/>
        </p:nvSpPr>
        <p:spPr bwMode="auto">
          <a:xfrm>
            <a:off x="640921" y="1872563"/>
            <a:ext cx="3443146" cy="3417364"/>
          </a:xfrm>
          <a:prstGeom prst="roundRect">
            <a:avLst>
              <a:gd name="adj" fmla="val 2217"/>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37" name="Title 1">
            <a:extLst>
              <a:ext uri="{FF2B5EF4-FFF2-40B4-BE49-F238E27FC236}">
                <a16:creationId xmlns:a16="http://schemas.microsoft.com/office/drawing/2014/main" id="{A2134B75-4878-8C42-A5F5-9CA99EF41B05}"/>
              </a:ext>
            </a:extLst>
          </p:cNvPr>
          <p:cNvSpPr txBox="1">
            <a:spLocks noGrp="1"/>
          </p:cNvSpPr>
          <p:nvPr>
            <p:ph type="title"/>
          </p:nvPr>
        </p:nvSpPr>
        <p:spPr>
          <a:xfrm>
            <a:off x="588963" y="485775"/>
            <a:ext cx="11017250" cy="98488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lvl="0"/>
            <a:r>
              <a:rPr lang="en-US" noProof="0" dirty="0"/>
              <a:t>Copilot web search </a:t>
            </a:r>
            <a:br>
              <a:rPr lang="en-US" noProof="0" dirty="0"/>
            </a:br>
            <a:r>
              <a:rPr lang="en-US" noProof="0" dirty="0"/>
              <a:t>query logging</a:t>
            </a:r>
          </a:p>
        </p:txBody>
      </p:sp>
      <p:sp>
        <p:nvSpPr>
          <p:cNvPr id="22" name="TextBox 21">
            <a:extLst>
              <a:ext uri="{FF2B5EF4-FFF2-40B4-BE49-F238E27FC236}">
                <a16:creationId xmlns:a16="http://schemas.microsoft.com/office/drawing/2014/main" id="{8EC755AD-F29D-11D4-89E7-0BC78254F5F1}"/>
              </a:ext>
            </a:extLst>
          </p:cNvPr>
          <p:cNvSpPr txBox="1"/>
          <p:nvPr/>
        </p:nvSpPr>
        <p:spPr>
          <a:xfrm>
            <a:off x="772947" y="2023487"/>
            <a:ext cx="3179092" cy="2677656"/>
          </a:xfrm>
          <a:prstGeom prst="rect">
            <a:avLst/>
          </a:prstGeom>
          <a:noFill/>
        </p:spPr>
        <p:txBody>
          <a:bodyPr wrap="square" lIns="0" tIns="0" rIns="0" bIns="0">
            <a:spAutoFit/>
          </a:bodyPr>
          <a:lstStyle/>
          <a:p>
            <a:pPr lvl="0" defTabSz="914400">
              <a:spcBef>
                <a:spcPts val="1200"/>
              </a:spcBef>
              <a:defRPr/>
            </a:pPr>
            <a:r>
              <a:rPr lang="en-US" sz="1400">
                <a:solidFill>
                  <a:schemeClr val="bg1"/>
                </a:solidFill>
              </a:rPr>
              <a:t>Enables admins to perform audit, search, and eDiscovery on the exact web search queries Copilot derived from the user's prompt when enhancing responses with the latest data from the web. </a:t>
            </a:r>
          </a:p>
          <a:p>
            <a:pPr lvl="0" defTabSz="914400">
              <a:spcBef>
                <a:spcPts val="1200"/>
              </a:spcBef>
              <a:defRPr/>
            </a:pPr>
            <a:r>
              <a:rPr lang="en-US" sz="1400">
                <a:solidFill>
                  <a:schemeClr val="bg1"/>
                </a:solidFill>
              </a:rPr>
              <a:t>Admins can use the same tools they use today for audit, search, and eDiscovery of prompts and responses in Microsoft 365 Copilot. </a:t>
            </a:r>
          </a:p>
          <a:p>
            <a:pPr lvl="0" defTabSz="914400">
              <a:spcBef>
                <a:spcPts val="1200"/>
              </a:spcBef>
              <a:defRPr/>
            </a:pPr>
            <a:r>
              <a:rPr lang="en-US" sz="1400">
                <a:solidFill>
                  <a:schemeClr val="bg1"/>
                </a:solidFill>
              </a:rPr>
              <a:t>(Applies to both Microsoft 365 Copilot Chat, Microsoft 365 Copilot)</a:t>
            </a:r>
          </a:p>
        </p:txBody>
      </p:sp>
      <p:sp>
        <p:nvSpPr>
          <p:cNvPr id="10" name="TextBox 9">
            <a:extLst>
              <a:ext uri="{FF2B5EF4-FFF2-40B4-BE49-F238E27FC236}">
                <a16:creationId xmlns:a16="http://schemas.microsoft.com/office/drawing/2014/main" id="{0F4B4370-8AD1-4197-0702-3C02514EC1EB}"/>
              </a:ext>
            </a:extLst>
          </p:cNvPr>
          <p:cNvSpPr txBox="1"/>
          <p:nvPr/>
        </p:nvSpPr>
        <p:spPr>
          <a:xfrm>
            <a:off x="1642329" y="5803721"/>
            <a:ext cx="1440331" cy="27699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i="0" u="none" strike="noStrike" kern="1200" cap="none" spc="0" normalizeH="0" baseline="0" noProof="0">
                <a:ln>
                  <a:noFill/>
                </a:ln>
                <a:solidFill>
                  <a:schemeClr val="accent1"/>
                </a:solidFill>
                <a:effectLst/>
                <a:uLnTx/>
                <a:uFillTx/>
                <a:latin typeface="+mj-lt"/>
                <a:ea typeface="+mj-ea"/>
                <a:cs typeface="+mj-cs"/>
              </a:rPr>
              <a:t>Available now</a:t>
            </a:r>
          </a:p>
        </p:txBody>
      </p:sp>
      <p:pic>
        <p:nvPicPr>
          <p:cNvPr id="5" name="Picture 4" descr="Screenshot of Audit page showing search filters for date, activities, users, and a results table listing Copilot interaction searches with status and details.">
            <a:extLst>
              <a:ext uri="{FF2B5EF4-FFF2-40B4-BE49-F238E27FC236}">
                <a16:creationId xmlns:a16="http://schemas.microsoft.com/office/drawing/2014/main" id="{F10FCF26-34C5-5B94-8700-D1CF5E560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 t="-2013" r="1332" b="429"/>
          <a:stretch>
            <a:fillRect/>
          </a:stretch>
        </p:blipFill>
        <p:spPr bwMode="auto">
          <a:xfrm>
            <a:off x="4568342" y="1449528"/>
            <a:ext cx="6971994" cy="4028798"/>
          </a:xfrm>
          <a:prstGeom prst="roundRect">
            <a:avLst>
              <a:gd name="adj" fmla="val 1775"/>
            </a:avLst>
          </a:prstGeom>
          <a:solidFill>
            <a:srgbClr val="FFFFFF"/>
          </a:solidFill>
          <a:ln w="12700">
            <a:noFill/>
          </a:ln>
        </p:spPr>
      </p:pic>
    </p:spTree>
    <p:extLst>
      <p:ext uri="{BB962C8B-B14F-4D97-AF65-F5344CB8AC3E}">
        <p14:creationId xmlns:p14="http://schemas.microsoft.com/office/powerpoint/2010/main" val="14790360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436B-9FCC-42CE-1F6C-A1C4BCEDE5B9}"/>
              </a:ext>
            </a:extLst>
          </p:cNvPr>
          <p:cNvSpPr>
            <a:spLocks noGrp="1"/>
          </p:cNvSpPr>
          <p:nvPr>
            <p:ph type="title"/>
          </p:nvPr>
        </p:nvSpPr>
        <p:spPr>
          <a:xfrm>
            <a:off x="571500" y="3014394"/>
            <a:ext cx="4179404" cy="646331"/>
          </a:xfrm>
        </p:spPr>
        <p:txBody>
          <a:bodyPr/>
          <a:lstStyle/>
          <a:p>
            <a:r>
              <a:rPr lang="en-US">
                <a:ea typeface="+mj-ea"/>
                <a:cs typeface="+mj-cs"/>
              </a:rPr>
              <a:t>Usage Reporting</a:t>
            </a:r>
          </a:p>
        </p:txBody>
      </p:sp>
    </p:spTree>
    <p:extLst>
      <p:ext uri="{BB962C8B-B14F-4D97-AF65-F5344CB8AC3E}">
        <p14:creationId xmlns:p14="http://schemas.microsoft.com/office/powerpoint/2010/main" val="31903014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D65D-631E-84E4-01FC-DEB16B074F18}"/>
            </a:ext>
          </a:extLst>
        </p:cNvPr>
        <p:cNvGrpSpPr/>
        <p:nvPr/>
      </p:nvGrpSpPr>
      <p:grpSpPr>
        <a:xfrm>
          <a:off x="0" y="0"/>
          <a:ext cx="0" cy="0"/>
          <a:chOff x="0" y="0"/>
          <a:chExt cx="0" cy="0"/>
        </a:xfrm>
      </p:grpSpPr>
      <p:sp>
        <p:nvSpPr>
          <p:cNvPr id="17" name="Freeform: Shape 16">
            <a:extLst>
              <a:ext uri="{FF2B5EF4-FFF2-40B4-BE49-F238E27FC236}">
                <a16:creationId xmlns:a16="http://schemas.microsoft.com/office/drawing/2014/main" id="{51041E6F-CF00-F12A-99E6-C2D5AB383594}"/>
              </a:ext>
              <a:ext uri="{C183D7F6-B498-43B3-948B-1728B52AA6E4}">
                <adec:decorative xmlns:adec="http://schemas.microsoft.com/office/drawing/2017/decorative" val="1"/>
              </a:ext>
            </a:extLst>
          </p:cNvPr>
          <p:cNvSpPr/>
          <p:nvPr/>
        </p:nvSpPr>
        <p:spPr bwMode="auto">
          <a:xfrm>
            <a:off x="4528457" y="0"/>
            <a:ext cx="7663543"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49EAD8A3-BBBE-D837-FF4E-F56BDD713D0A}"/>
              </a:ext>
              <a:ext uri="{C183D7F6-B498-43B3-948B-1728B52AA6E4}">
                <adec:decorative xmlns:adec="http://schemas.microsoft.com/office/drawing/2017/decorative" val="1"/>
              </a:ext>
            </a:extLst>
          </p:cNvPr>
          <p:cNvSpPr/>
          <p:nvPr/>
        </p:nvSpPr>
        <p:spPr bwMode="auto">
          <a:xfrm>
            <a:off x="5771287" y="268848"/>
            <a:ext cx="4977631" cy="6093852"/>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6" name="Rectangle: Rounded Corners 5">
            <a:extLst>
              <a:ext uri="{FF2B5EF4-FFF2-40B4-BE49-F238E27FC236}">
                <a16:creationId xmlns:a16="http://schemas.microsoft.com/office/drawing/2014/main" id="{C8EAC6D4-F515-96E5-E986-7A92BE73CF94}"/>
              </a:ext>
              <a:ext uri="{C183D7F6-B498-43B3-948B-1728B52AA6E4}">
                <adec:decorative xmlns:adec="http://schemas.microsoft.com/office/drawing/2017/decorative" val="1"/>
              </a:ext>
            </a:extLst>
          </p:cNvPr>
          <p:cNvSpPr/>
          <p:nvPr/>
        </p:nvSpPr>
        <p:spPr bwMode="auto">
          <a:xfrm>
            <a:off x="571499" y="1783092"/>
            <a:ext cx="3690940" cy="3579483"/>
          </a:xfrm>
          <a:prstGeom prst="roundRect">
            <a:avLst>
              <a:gd name="adj" fmla="val 367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7" name="Rectangle: Rounded Corners 6">
            <a:extLst>
              <a:ext uri="{FF2B5EF4-FFF2-40B4-BE49-F238E27FC236}">
                <a16:creationId xmlns:a16="http://schemas.microsoft.com/office/drawing/2014/main" id="{312C7FBE-E705-B94D-1C64-4E5BED4D3F59}"/>
              </a:ext>
              <a:ext uri="{C183D7F6-B498-43B3-948B-1728B52AA6E4}">
                <adec:decorative xmlns:adec="http://schemas.microsoft.com/office/drawing/2017/decorative" val="1"/>
              </a:ext>
            </a:extLst>
          </p:cNvPr>
          <p:cNvSpPr>
            <a:spLocks/>
          </p:cNvSpPr>
          <p:nvPr/>
        </p:nvSpPr>
        <p:spPr bwMode="auto">
          <a:xfrm>
            <a:off x="643033" y="1853761"/>
            <a:ext cx="3547872" cy="3438144"/>
          </a:xfrm>
          <a:prstGeom prst="roundRect">
            <a:avLst>
              <a:gd name="adj" fmla="val 2539"/>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14" name="Rectangle: Rounded Corners 13">
            <a:extLst>
              <a:ext uri="{FF2B5EF4-FFF2-40B4-BE49-F238E27FC236}">
                <a16:creationId xmlns:a16="http://schemas.microsoft.com/office/drawing/2014/main" id="{9C4E9125-3F71-E582-93F3-AC9A3371781F}"/>
              </a:ext>
              <a:ext uri="{C183D7F6-B498-43B3-948B-1728B52AA6E4}">
                <adec:decorative xmlns:adec="http://schemas.microsoft.com/office/drawing/2017/decorative" val="1"/>
              </a:ext>
            </a:extLst>
          </p:cNvPr>
          <p:cNvSpPr/>
          <p:nvPr/>
        </p:nvSpPr>
        <p:spPr bwMode="auto">
          <a:xfrm>
            <a:off x="571499" y="5692775"/>
            <a:ext cx="3690940" cy="49889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200">
              <a:solidFill>
                <a:schemeClr val="accent1"/>
              </a:solidFill>
              <a:cs typeface="Segoe Sans Display"/>
            </a:endParaRPr>
          </a:p>
        </p:txBody>
      </p:sp>
      <p:sp>
        <p:nvSpPr>
          <p:cNvPr id="15" name="Rectangle: Rounded Corners 14">
            <a:extLst>
              <a:ext uri="{FF2B5EF4-FFF2-40B4-BE49-F238E27FC236}">
                <a16:creationId xmlns:a16="http://schemas.microsoft.com/office/drawing/2014/main" id="{F1E3ED23-FE45-938E-5732-C1EFB912FD0B}"/>
              </a:ext>
              <a:ext uri="{C183D7F6-B498-43B3-948B-1728B52AA6E4}">
                <adec:decorative xmlns:adec="http://schemas.microsoft.com/office/drawing/2017/decorative" val="1"/>
              </a:ext>
            </a:extLst>
          </p:cNvPr>
          <p:cNvSpPr/>
          <p:nvPr/>
        </p:nvSpPr>
        <p:spPr bwMode="auto">
          <a:xfrm>
            <a:off x="643033" y="5756275"/>
            <a:ext cx="3547872" cy="371892"/>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IN" sz="1200">
              <a:solidFill>
                <a:schemeClr val="accent1"/>
              </a:solidFill>
              <a:cs typeface="Segoe UI" pitchFamily="34" charset="0"/>
            </a:endParaRPr>
          </a:p>
        </p:txBody>
      </p:sp>
      <p:sp>
        <p:nvSpPr>
          <p:cNvPr id="62" name="Title 1">
            <a:extLst>
              <a:ext uri="{FF2B5EF4-FFF2-40B4-BE49-F238E27FC236}">
                <a16:creationId xmlns:a16="http://schemas.microsoft.com/office/drawing/2014/main" id="{64CCBA03-469D-0EA2-FEA0-1C8D7DDADC61}"/>
              </a:ext>
            </a:extLst>
          </p:cNvPr>
          <p:cNvSpPr txBox="1">
            <a:spLocks noGrp="1"/>
          </p:cNvSpPr>
          <p:nvPr>
            <p:ph type="title" idx="4294967295"/>
          </p:nvPr>
        </p:nvSpPr>
        <p:spPr>
          <a:xfrm>
            <a:off x="571500" y="495143"/>
            <a:ext cx="3710942" cy="98488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i="0" u="none" strike="noStrike" kern="1200" cap="none" spc="-50" normalizeH="0" baseline="0" noProof="0">
                <a:ln w="3175">
                  <a:noFill/>
                </a:ln>
                <a:gradFill flip="none" rotWithShape="1">
                  <a:gsLst>
                    <a:gs pos="0">
                      <a:srgbClr val="94D8FE"/>
                    </a:gs>
                    <a:gs pos="100000">
                      <a:schemeClr val="bg1"/>
                    </a:gs>
                  </a:gsLst>
                  <a:lin ang="13500000" scaled="1"/>
                  <a:tileRect/>
                </a:gradFill>
                <a:effectLst/>
                <a:uLnTx/>
                <a:uFillTx/>
                <a:latin typeface="+mj-lt"/>
                <a:ea typeface="+mj-ea"/>
                <a:cs typeface="+mj-cs"/>
              </a:rPr>
              <a:t>Copilot Chat Usage Report</a:t>
            </a:r>
          </a:p>
        </p:txBody>
      </p:sp>
      <p:sp>
        <p:nvSpPr>
          <p:cNvPr id="8" name="TextBox 7">
            <a:extLst>
              <a:ext uri="{FF2B5EF4-FFF2-40B4-BE49-F238E27FC236}">
                <a16:creationId xmlns:a16="http://schemas.microsoft.com/office/drawing/2014/main" id="{44174EE7-6FA1-8745-8436-2E8BC63E9CCA}"/>
              </a:ext>
            </a:extLst>
          </p:cNvPr>
          <p:cNvSpPr txBox="1"/>
          <p:nvPr/>
        </p:nvSpPr>
        <p:spPr>
          <a:xfrm>
            <a:off x="779510" y="2023487"/>
            <a:ext cx="3284490" cy="2970044"/>
          </a:xfrm>
          <a:prstGeom prst="rect">
            <a:avLst/>
          </a:prstGeom>
          <a:noFill/>
        </p:spPr>
        <p:txBody>
          <a:bodyPr wrap="square" lIns="0" tIns="0" rIns="0" bIns="0" rtlCol="0">
            <a:spAutoFit/>
          </a:bodyPr>
          <a:lstStyle/>
          <a:p>
            <a:pPr>
              <a:buClr>
                <a:schemeClr val="bg1"/>
              </a:buClr>
              <a:buSzPct val="100000"/>
            </a:pPr>
            <a:r>
              <a:rPr lang="en-US" sz="1400">
                <a:solidFill>
                  <a:schemeClr val="bg1"/>
                </a:solidFill>
              </a:rPr>
              <a:t>The Microsoft 365 Copilot Chat usage report provide insights into usage of Microsoft 365 Copilot Chat in your organization.</a:t>
            </a:r>
          </a:p>
          <a:p>
            <a:pPr marL="220663" lvl="0" indent="-152400" defTabSz="914400">
              <a:spcBef>
                <a:spcPts val="600"/>
              </a:spcBef>
              <a:buFont typeface="Arial" panose="020B0604020202020204" pitchFamily="34" charset="0"/>
              <a:buChar char="•"/>
              <a:defRPr/>
            </a:pPr>
            <a:r>
              <a:rPr lang="en-US" sz="1400">
                <a:solidFill>
                  <a:schemeClr val="bg1"/>
                </a:solidFill>
              </a:rPr>
              <a:t>Active Users (overall and daily)</a:t>
            </a:r>
          </a:p>
          <a:p>
            <a:pPr marL="220663" lvl="0" indent="-152400" defTabSz="914400">
              <a:spcBef>
                <a:spcPts val="600"/>
              </a:spcBef>
              <a:buFont typeface="Arial" panose="020B0604020202020204" pitchFamily="34" charset="0"/>
              <a:buChar char="•"/>
              <a:defRPr/>
            </a:pPr>
            <a:r>
              <a:rPr lang="en-US" sz="1400">
                <a:solidFill>
                  <a:schemeClr val="bg1"/>
                </a:solidFill>
              </a:rPr>
              <a:t>Reports are available for the past 7, 30, 90 and 180 days</a:t>
            </a:r>
          </a:p>
          <a:p>
            <a:pPr marL="220663" lvl="0" indent="-152400" defTabSz="914400">
              <a:spcBef>
                <a:spcPts val="600"/>
              </a:spcBef>
              <a:buFont typeface="Arial" panose="020B0604020202020204" pitchFamily="34" charset="0"/>
              <a:buChar char="•"/>
              <a:defRPr/>
            </a:pPr>
            <a:r>
              <a:rPr lang="en-US" sz="1400">
                <a:solidFill>
                  <a:schemeClr val="bg1"/>
                </a:solidFill>
              </a:rPr>
              <a:t>Recommendations to improve the adoption</a:t>
            </a:r>
          </a:p>
          <a:p>
            <a:pPr marL="220663" lvl="0" indent="-152400" defTabSz="914400">
              <a:spcBef>
                <a:spcPts val="600"/>
              </a:spcBef>
              <a:buFont typeface="Arial" panose="020B0604020202020204" pitchFamily="34" charset="0"/>
              <a:buChar char="•"/>
              <a:defRPr/>
            </a:pPr>
            <a:r>
              <a:rPr lang="en-US" sz="1400">
                <a:solidFill>
                  <a:schemeClr val="bg1"/>
                </a:solidFill>
              </a:rPr>
              <a:t>Adoption trends by app (Copilot Chat and Edge)</a:t>
            </a:r>
          </a:p>
          <a:p>
            <a:pPr marL="220663" lvl="0" indent="-152400" defTabSz="914400">
              <a:spcBef>
                <a:spcPts val="600"/>
              </a:spcBef>
              <a:buFont typeface="Arial" panose="020B0604020202020204" pitchFamily="34" charset="0"/>
              <a:buChar char="•"/>
              <a:defRPr/>
            </a:pPr>
            <a:r>
              <a:rPr lang="en-US" sz="1400">
                <a:solidFill>
                  <a:schemeClr val="bg1"/>
                </a:solidFill>
              </a:rPr>
              <a:t>Detailed last activity table</a:t>
            </a:r>
          </a:p>
        </p:txBody>
      </p:sp>
      <p:sp>
        <p:nvSpPr>
          <p:cNvPr id="61" name="TextBox 60">
            <a:extLst>
              <a:ext uri="{FF2B5EF4-FFF2-40B4-BE49-F238E27FC236}">
                <a16:creationId xmlns:a16="http://schemas.microsoft.com/office/drawing/2014/main" id="{EBA95A59-4B17-E604-B49F-396621DB1FB2}"/>
              </a:ext>
            </a:extLst>
          </p:cNvPr>
          <p:cNvSpPr txBox="1"/>
          <p:nvPr/>
        </p:nvSpPr>
        <p:spPr>
          <a:xfrm>
            <a:off x="1034956" y="5849888"/>
            <a:ext cx="2764026" cy="184666"/>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DC8E8"/>
                </a:solidFill>
                <a:effectLst/>
                <a:uLnTx/>
                <a:uFillTx/>
                <a:hlinkClick r:id="rId3">
                  <a:extLst>
                    <a:ext uri="{A12FA001-AC4F-418D-AE19-62706E023703}">
                      <ahyp:hlinkClr xmlns:ahyp="http://schemas.microsoft.com/office/drawing/2018/hyperlinkcolor" val="tx"/>
                    </a:ext>
                  </a:extLst>
                </a:hlinkClick>
              </a:rPr>
              <a:t>Microsoft 365 Copilot Chat </a:t>
            </a:r>
            <a:r>
              <a:rPr kumimoji="0" lang="en-US" sz="1100" b="0" i="0" u="none" strike="noStrike" kern="1200" cap="none" spc="0" normalizeH="0" baseline="0" noProof="0">
                <a:ln>
                  <a:noFill/>
                </a:ln>
                <a:solidFill>
                  <a:srgbClr val="8DC8E8"/>
                </a:solidFill>
                <a:effectLst/>
                <a:uLnTx/>
                <a:uFillTx/>
                <a:hlinkClick r:id="rId3">
                  <a:extLst>
                    <a:ext uri="{A12FA001-AC4F-418D-AE19-62706E023703}">
                      <ahyp:hlinkClr xmlns:ahyp="http://schemas.microsoft.com/office/drawing/2018/hyperlinkcolor" val="tx"/>
                    </a:ext>
                  </a:extLst>
                </a:hlinkClick>
              </a:rPr>
              <a:t>Usage</a:t>
            </a:r>
            <a:r>
              <a:rPr kumimoji="0" lang="en-US" sz="1200" b="0" i="0" u="none" strike="noStrike" kern="1200" cap="none" spc="0" normalizeH="0" baseline="0" noProof="0">
                <a:ln>
                  <a:noFill/>
                </a:ln>
                <a:solidFill>
                  <a:srgbClr val="8DC8E8"/>
                </a:solidFill>
                <a:effectLst/>
                <a:uLnTx/>
                <a:uFillTx/>
                <a:hlinkClick r:id="rId3">
                  <a:extLst>
                    <a:ext uri="{A12FA001-AC4F-418D-AE19-62706E023703}">
                      <ahyp:hlinkClr xmlns:ahyp="http://schemas.microsoft.com/office/drawing/2018/hyperlinkcolor" val="tx"/>
                    </a:ext>
                  </a:extLst>
                </a:hlinkClick>
              </a:rPr>
              <a:t> Report</a:t>
            </a:r>
            <a:endParaRPr kumimoji="0" lang="en-DE" sz="1200" b="0" i="0" u="none" strike="noStrike" kern="1200" cap="none" spc="0" normalizeH="0" baseline="0" noProof="0">
              <a:ln>
                <a:noFill/>
              </a:ln>
              <a:solidFill>
                <a:srgbClr val="8DC8E8"/>
              </a:solidFill>
              <a:effectLst/>
              <a:uLnTx/>
              <a:uFillTx/>
            </a:endParaRPr>
          </a:p>
        </p:txBody>
      </p:sp>
      <p:grpSp>
        <p:nvGrpSpPr>
          <p:cNvPr id="2" name="Group 1" descr="Screenshot of Microsoft 365 Copilot Chat usage report showing total active users, average daily users, a 30-day trend line graph by app, and a recommendation to pin Copilot for all users.">
            <a:extLst>
              <a:ext uri="{FF2B5EF4-FFF2-40B4-BE49-F238E27FC236}">
                <a16:creationId xmlns:a16="http://schemas.microsoft.com/office/drawing/2014/main" id="{E7FB74C4-6CEB-D855-54DF-680E29DA0694}"/>
              </a:ext>
            </a:extLst>
          </p:cNvPr>
          <p:cNvGrpSpPr/>
          <p:nvPr/>
        </p:nvGrpSpPr>
        <p:grpSpPr>
          <a:xfrm>
            <a:off x="5868237" y="369431"/>
            <a:ext cx="4783729" cy="5881556"/>
            <a:chOff x="5868237" y="369431"/>
            <a:chExt cx="4783729" cy="5881556"/>
          </a:xfrm>
        </p:grpSpPr>
        <p:pic>
          <p:nvPicPr>
            <p:cNvPr id="1026" name="Picture 2">
              <a:extLst>
                <a:ext uri="{FF2B5EF4-FFF2-40B4-BE49-F238E27FC236}">
                  <a16:creationId xmlns:a16="http://schemas.microsoft.com/office/drawing/2014/main" id="{CFA4E8D7-6351-A22A-FB13-41F142DDE56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68237" y="369431"/>
              <a:ext cx="4783728" cy="1936631"/>
            </a:xfrm>
            <a:prstGeom prst="roundRect">
              <a:avLst>
                <a:gd name="adj" fmla="val 4466"/>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FEC86B-7ED9-5930-84F4-CA34C2EB7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868239" y="2293166"/>
              <a:ext cx="4783727" cy="24022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8D7C05-82F7-5FB4-37FA-86E049D61AB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68239" y="4671746"/>
              <a:ext cx="4783727" cy="1579241"/>
            </a:xfrm>
            <a:prstGeom prst="roundRect">
              <a:avLst>
                <a:gd name="adj" fmla="val 5617"/>
              </a:avLst>
            </a:prstGeom>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2670FD7F-42BB-6672-A814-89103724880A}"/>
                </a:ext>
              </a:extLst>
            </p:cNvPr>
            <p:cNvSpPr/>
            <p:nvPr/>
          </p:nvSpPr>
          <p:spPr bwMode="auto">
            <a:xfrm>
              <a:off x="5868239" y="2090749"/>
              <a:ext cx="147943" cy="213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4" name="Rectangle 43">
              <a:extLst>
                <a:ext uri="{FF2B5EF4-FFF2-40B4-BE49-F238E27FC236}">
                  <a16:creationId xmlns:a16="http://schemas.microsoft.com/office/drawing/2014/main" id="{2E28BFB5-AB57-98F9-8B40-3218EFA53850}"/>
                </a:ext>
              </a:extLst>
            </p:cNvPr>
            <p:cNvSpPr/>
            <p:nvPr/>
          </p:nvSpPr>
          <p:spPr bwMode="auto">
            <a:xfrm>
              <a:off x="10504023" y="2186290"/>
              <a:ext cx="147943" cy="213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24" name="Rectangle 1023">
              <a:extLst>
                <a:ext uri="{FF2B5EF4-FFF2-40B4-BE49-F238E27FC236}">
                  <a16:creationId xmlns:a16="http://schemas.microsoft.com/office/drawing/2014/main" id="{FE1966FE-59CA-8755-FCF9-A80F4E40484E}"/>
                </a:ext>
              </a:extLst>
            </p:cNvPr>
            <p:cNvSpPr/>
            <p:nvPr/>
          </p:nvSpPr>
          <p:spPr bwMode="auto">
            <a:xfrm>
              <a:off x="10504023" y="4649568"/>
              <a:ext cx="147943" cy="213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25" name="Rectangle 1024">
              <a:extLst>
                <a:ext uri="{FF2B5EF4-FFF2-40B4-BE49-F238E27FC236}">
                  <a16:creationId xmlns:a16="http://schemas.microsoft.com/office/drawing/2014/main" id="{D2A3C69B-94BF-18BF-50EE-5D66EFB237BE}"/>
                </a:ext>
              </a:extLst>
            </p:cNvPr>
            <p:cNvSpPr/>
            <p:nvPr/>
          </p:nvSpPr>
          <p:spPr bwMode="auto">
            <a:xfrm>
              <a:off x="5868239" y="4649568"/>
              <a:ext cx="147943" cy="213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817508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AEB6-7221-622A-DAE8-6D0BC211A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C5CE2-F9EF-9ACB-7C9A-87DA0F32D192}"/>
              </a:ext>
            </a:extLst>
          </p:cNvPr>
          <p:cNvSpPr>
            <a:spLocks noGrp="1"/>
          </p:cNvSpPr>
          <p:nvPr>
            <p:ph type="title"/>
          </p:nvPr>
        </p:nvSpPr>
        <p:spPr>
          <a:xfrm>
            <a:off x="571499" y="2792413"/>
            <a:ext cx="6122377" cy="1090612"/>
          </a:xfrm>
        </p:spPr>
        <p:txBody>
          <a:bodyPr/>
          <a:lstStyle/>
          <a:p>
            <a:r>
              <a:rPr lang="en-US"/>
              <a:t>Next Steps and Call to Action</a:t>
            </a:r>
          </a:p>
        </p:txBody>
      </p:sp>
    </p:spTree>
    <p:extLst>
      <p:ext uri="{BB962C8B-B14F-4D97-AF65-F5344CB8AC3E}">
        <p14:creationId xmlns:p14="http://schemas.microsoft.com/office/powerpoint/2010/main" val="400236686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3559B-308E-94BE-A685-9192843AF2FE}"/>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E81E1D5-C8FE-2591-2015-1E57EE7AD719}"/>
              </a:ext>
              <a:ext uri="{C183D7F6-B498-43B3-948B-1728B52AA6E4}">
                <adec:decorative xmlns:adec="http://schemas.microsoft.com/office/drawing/2017/decorative" val="1"/>
              </a:ext>
            </a:extLst>
          </p:cNvPr>
          <p:cNvSpPr/>
          <p:nvPr/>
        </p:nvSpPr>
        <p:spPr bwMode="auto">
          <a:xfrm>
            <a:off x="571500" y="1237276"/>
            <a:ext cx="11035283"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7" name="Rectangle: Rounded Corners 6">
            <a:extLst>
              <a:ext uri="{FF2B5EF4-FFF2-40B4-BE49-F238E27FC236}">
                <a16:creationId xmlns:a16="http://schemas.microsoft.com/office/drawing/2014/main" id="{AC897D1F-C86A-900D-2D9D-5B4C3AF4C5D5}"/>
              </a:ext>
              <a:ext uri="{C183D7F6-B498-43B3-948B-1728B52AA6E4}">
                <adec:decorative xmlns:adec="http://schemas.microsoft.com/office/drawing/2017/decorative" val="1"/>
              </a:ext>
            </a:extLst>
          </p:cNvPr>
          <p:cNvSpPr/>
          <p:nvPr/>
        </p:nvSpPr>
        <p:spPr bwMode="auto">
          <a:xfrm rot="16200000" flipH="1">
            <a:off x="7881685" y="1841648"/>
            <a:ext cx="4005527" cy="3131896"/>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5" name="Rectangle: Rounded Corners 4">
            <a:extLst>
              <a:ext uri="{FF2B5EF4-FFF2-40B4-BE49-F238E27FC236}">
                <a16:creationId xmlns:a16="http://schemas.microsoft.com/office/drawing/2014/main" id="{9072626A-784E-0B81-09E2-DCCD509DEA8D}"/>
              </a:ext>
              <a:ext uri="{C183D7F6-B498-43B3-948B-1728B52AA6E4}">
                <adec:decorative xmlns:adec="http://schemas.microsoft.com/office/drawing/2017/decorative" val="1"/>
              </a:ext>
            </a:extLst>
          </p:cNvPr>
          <p:cNvSpPr/>
          <p:nvPr/>
        </p:nvSpPr>
        <p:spPr bwMode="auto">
          <a:xfrm rot="21600000">
            <a:off x="741603" y="5543597"/>
            <a:ext cx="10714016" cy="610632"/>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cs typeface="Segoe Sans Display"/>
            </a:endParaRPr>
          </a:p>
        </p:txBody>
      </p:sp>
      <p:sp>
        <p:nvSpPr>
          <p:cNvPr id="6" name="Rectangle: Rounded Corners 5">
            <a:extLst>
              <a:ext uri="{FF2B5EF4-FFF2-40B4-BE49-F238E27FC236}">
                <a16:creationId xmlns:a16="http://schemas.microsoft.com/office/drawing/2014/main" id="{745646EE-CA32-E53B-09FF-9C496A752A21}"/>
              </a:ext>
              <a:ext uri="{C183D7F6-B498-43B3-948B-1728B52AA6E4}">
                <adec:decorative xmlns:adec="http://schemas.microsoft.com/office/drawing/2017/decorative" val="1"/>
              </a:ext>
            </a:extLst>
          </p:cNvPr>
          <p:cNvSpPr/>
          <p:nvPr/>
        </p:nvSpPr>
        <p:spPr bwMode="auto">
          <a:xfrm rot="21600000">
            <a:off x="811405" y="5613400"/>
            <a:ext cx="10574412" cy="471026"/>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cs typeface="Segoe UI" pitchFamily="34" charset="0"/>
            </a:endParaRPr>
          </a:p>
        </p:txBody>
      </p:sp>
      <p:sp>
        <p:nvSpPr>
          <p:cNvPr id="3" name="Title 2">
            <a:extLst>
              <a:ext uri="{FF2B5EF4-FFF2-40B4-BE49-F238E27FC236}">
                <a16:creationId xmlns:a16="http://schemas.microsoft.com/office/drawing/2014/main" id="{CA4E84A0-DDFD-E21B-2137-A30C8331D220}"/>
              </a:ext>
              <a:ext uri="{C183D7F6-B498-43B3-948B-1728B52AA6E4}">
                <adec:decorative xmlns:adec="http://schemas.microsoft.com/office/drawing/2017/decorative" val="0"/>
              </a:ext>
            </a:extLst>
          </p:cNvPr>
          <p:cNvSpPr>
            <a:spLocks noGrp="1"/>
          </p:cNvSpPr>
          <p:nvPr>
            <p:ph type="title"/>
          </p:nvPr>
        </p:nvSpPr>
        <p:spPr>
          <a:xfrm>
            <a:off x="588263" y="485481"/>
            <a:ext cx="11018520" cy="498598"/>
          </a:xfrm>
        </p:spPr>
        <p:txBody>
          <a:bodyPr/>
          <a:lstStyle/>
          <a:p>
            <a:r>
              <a:rPr lang="en-US">
                <a:ea typeface="+mj-ea"/>
                <a:cs typeface="+mj-cs"/>
              </a:rPr>
              <a:t>Deploying Copilot Chat</a:t>
            </a:r>
            <a:endParaRPr lang="en-IN">
              <a:ea typeface="+mj-ea"/>
              <a:cs typeface="+mj-cs"/>
            </a:endParaRPr>
          </a:p>
        </p:txBody>
      </p:sp>
      <p:pic>
        <p:nvPicPr>
          <p:cNvPr id="21" name="Picture 20" descr="Screenshot of Microsoft 365 Copilot Chat management page showing navigation menu and article links on managing Copilot Chat features">
            <a:extLst>
              <a:ext uri="{FF2B5EF4-FFF2-40B4-BE49-F238E27FC236}">
                <a16:creationId xmlns:a16="http://schemas.microsoft.com/office/drawing/2014/main" id="{469757AB-1EE1-33E0-4BE7-D929FF2CC34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6822" y="1404830"/>
            <a:ext cx="7419278" cy="4005526"/>
          </a:xfrm>
          <a:prstGeom prst="roundRect">
            <a:avLst>
              <a:gd name="adj" fmla="val 2486"/>
            </a:avLst>
          </a:prstGeom>
        </p:spPr>
      </p:pic>
      <p:sp>
        <p:nvSpPr>
          <p:cNvPr id="19" name="TextBox 18">
            <a:extLst>
              <a:ext uri="{FF2B5EF4-FFF2-40B4-BE49-F238E27FC236}">
                <a16:creationId xmlns:a16="http://schemas.microsoft.com/office/drawing/2014/main" id="{113136D2-AE53-44EE-39D0-4AE52B0F5EDA}"/>
              </a:ext>
              <a:ext uri="{C183D7F6-B498-43B3-948B-1728B52AA6E4}">
                <adec:decorative xmlns:adec="http://schemas.microsoft.com/office/drawing/2017/decorative" val="0"/>
              </a:ext>
            </a:extLst>
          </p:cNvPr>
          <p:cNvSpPr txBox="1"/>
          <p:nvPr/>
        </p:nvSpPr>
        <p:spPr>
          <a:xfrm>
            <a:off x="8445500" y="1507075"/>
            <a:ext cx="2877896" cy="3801041"/>
          </a:xfrm>
          <a:prstGeom prst="rect">
            <a:avLst/>
          </a:prstGeom>
          <a:noFill/>
        </p:spPr>
        <p:txBody>
          <a:bodyPr wrap="square" lIns="0" tIns="0" rIns="0" bIns="0">
            <a:spAutoFit/>
          </a:bodyPr>
          <a:lstStyle/>
          <a:p>
            <a:pPr algn="l">
              <a:spcBef>
                <a:spcPts val="600"/>
              </a:spcBef>
            </a:pPr>
            <a:r>
              <a:rPr lang="en-US" sz="1100" b="0" i="0" u="none" strike="noStrike">
                <a:solidFill>
                  <a:schemeClr val="accent1"/>
                </a:solidFill>
                <a:effectLst/>
                <a:hlinkClick r:id="rId4">
                  <a:extLst>
                    <a:ext uri="{A12FA001-AC4F-418D-AE19-62706E023703}">
                      <ahyp:hlinkClr xmlns:ahyp="http://schemas.microsoft.com/office/drawing/2018/hyperlinkcolor" val="tx"/>
                    </a:ext>
                  </a:extLst>
                </a:hlinkClick>
              </a:rPr>
              <a:t>Microsoft 365 Copilot Chat eligibility</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5">
                  <a:extLst>
                    <a:ext uri="{A12FA001-AC4F-418D-AE19-62706E023703}">
                      <ahyp:hlinkClr xmlns:ahyp="http://schemas.microsoft.com/office/drawing/2018/hyperlinkcolor" val="tx"/>
                    </a:ext>
                  </a:extLst>
                </a:hlinkClick>
              </a:rPr>
              <a:t>How to pin Copilot Chat in the Microsoft 365 Copilot app, Microsoft Teams, and Outlook</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6">
                  <a:extLst>
                    <a:ext uri="{A12FA001-AC4F-418D-AE19-62706E023703}">
                      <ahyp:hlinkClr xmlns:ahyp="http://schemas.microsoft.com/office/drawing/2018/hyperlinkcolor" val="tx"/>
                    </a:ext>
                  </a:extLst>
                </a:hlinkClick>
              </a:rPr>
              <a:t>Managing web search queries in Copilot Chat</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7">
                  <a:extLst>
                    <a:ext uri="{A12FA001-AC4F-418D-AE19-62706E023703}">
                      <ahyp:hlinkClr xmlns:ahyp="http://schemas.microsoft.com/office/drawing/2018/hyperlinkcolor" val="tx"/>
                    </a:ext>
                  </a:extLst>
                </a:hlinkClick>
              </a:rPr>
              <a:t>Network requirements</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8">
                  <a:extLst>
                    <a:ext uri="{A12FA001-AC4F-418D-AE19-62706E023703}">
                      <ahyp:hlinkClr xmlns:ahyp="http://schemas.microsoft.com/office/drawing/2018/hyperlinkcolor" val="tx"/>
                    </a:ext>
                  </a:extLst>
                </a:hlinkClick>
              </a:rPr>
              <a:t>Copilot Chat usage report</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9">
                  <a:extLst>
                    <a:ext uri="{A12FA001-AC4F-418D-AE19-62706E023703}">
                      <ahyp:hlinkClr xmlns:ahyp="http://schemas.microsoft.com/office/drawing/2018/hyperlinkcolor" val="tx"/>
                    </a:ext>
                  </a:extLst>
                </a:hlinkClick>
              </a:rPr>
              <a:t>How to ensure users access Copilot Chat</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0">
                  <a:extLst>
                    <a:ext uri="{A12FA001-AC4F-418D-AE19-62706E023703}">
                      <ahyp:hlinkClr xmlns:ahyp="http://schemas.microsoft.com/office/drawing/2018/hyperlinkcolor" val="tx"/>
                    </a:ext>
                  </a:extLst>
                </a:hlinkClick>
              </a:rPr>
              <a:t>Manage Copilot Chat in Edge</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1">
                  <a:extLst>
                    <a:ext uri="{A12FA001-AC4F-418D-AE19-62706E023703}">
                      <ahyp:hlinkClr xmlns:ahyp="http://schemas.microsoft.com/office/drawing/2018/hyperlinkcolor" val="tx"/>
                    </a:ext>
                  </a:extLst>
                </a:hlinkClick>
              </a:rPr>
              <a:t>Mapping the Copilot key</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2">
                  <a:extLst>
                    <a:ext uri="{A12FA001-AC4F-418D-AE19-62706E023703}">
                      <ahyp:hlinkClr xmlns:ahyp="http://schemas.microsoft.com/office/drawing/2018/hyperlinkcolor" val="tx"/>
                    </a:ext>
                  </a:extLst>
                </a:hlinkClick>
              </a:rPr>
              <a:t>Managing Copilot Chat in the Microsoft 365 Copilot mobile app</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3">
                  <a:extLst>
                    <a:ext uri="{A12FA001-AC4F-418D-AE19-62706E023703}">
                      <ahyp:hlinkClr xmlns:ahyp="http://schemas.microsoft.com/office/drawing/2018/hyperlinkcolor" val="tx"/>
                    </a:ext>
                  </a:extLst>
                </a:hlinkClick>
              </a:rPr>
              <a:t>Managing Copilot Chat in the Microsoft 365 Copilot app and Outlook</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4">
                  <a:extLst>
                    <a:ext uri="{A12FA001-AC4F-418D-AE19-62706E023703}">
                      <ahyp:hlinkClr xmlns:ahyp="http://schemas.microsoft.com/office/drawing/2018/hyperlinkcolor" val="tx"/>
                    </a:ext>
                  </a:extLst>
                </a:hlinkClick>
              </a:rPr>
              <a:t>Managing Copilot Chat in Teams</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5">
                  <a:extLst>
                    <a:ext uri="{A12FA001-AC4F-418D-AE19-62706E023703}">
                      <ahyp:hlinkClr xmlns:ahyp="http://schemas.microsoft.com/office/drawing/2018/hyperlinkcolor" val="tx"/>
                    </a:ext>
                  </a:extLst>
                </a:hlinkClick>
              </a:rPr>
              <a:t>Removing access to Copilot Chat</a:t>
            </a:r>
            <a:endParaRPr lang="en-US" sz="1100" b="0" i="0">
              <a:solidFill>
                <a:schemeClr val="accent1"/>
              </a:solidFill>
              <a:effectLst/>
            </a:endParaRPr>
          </a:p>
          <a:p>
            <a:pPr algn="l">
              <a:spcBef>
                <a:spcPts val="600"/>
              </a:spcBef>
            </a:pPr>
            <a:r>
              <a:rPr lang="en-US" sz="1100" b="0" i="0" u="none" strike="noStrike">
                <a:solidFill>
                  <a:schemeClr val="accent1"/>
                </a:solidFill>
                <a:effectLst/>
                <a:hlinkClick r:id="rId16">
                  <a:extLst>
                    <a:ext uri="{A12FA001-AC4F-418D-AE19-62706E023703}">
                      <ahyp:hlinkClr xmlns:ahyp="http://schemas.microsoft.com/office/drawing/2018/hyperlinkcolor" val="tx"/>
                    </a:ext>
                  </a:extLst>
                </a:hlinkClick>
              </a:rPr>
              <a:t>Add recommended security protections for Copilot Chat</a:t>
            </a:r>
            <a:endParaRPr lang="en-US" sz="1100" b="0" i="0">
              <a:solidFill>
                <a:schemeClr val="accent1"/>
              </a:solidFill>
              <a:effectLst/>
            </a:endParaRPr>
          </a:p>
        </p:txBody>
      </p:sp>
      <p:sp>
        <p:nvSpPr>
          <p:cNvPr id="9" name="TextBox 8">
            <a:extLst>
              <a:ext uri="{FF2B5EF4-FFF2-40B4-BE49-F238E27FC236}">
                <a16:creationId xmlns:a16="http://schemas.microsoft.com/office/drawing/2014/main" id="{DD416D56-D4F0-FF6F-574A-C164BD9D6DDA}"/>
              </a:ext>
              <a:ext uri="{C183D7F6-B498-43B3-948B-1728B52AA6E4}">
                <adec:decorative xmlns:adec="http://schemas.microsoft.com/office/drawing/2017/decorative" val="0"/>
              </a:ext>
            </a:extLst>
          </p:cNvPr>
          <p:cNvSpPr txBox="1"/>
          <p:nvPr/>
        </p:nvSpPr>
        <p:spPr>
          <a:xfrm>
            <a:off x="3454458" y="5713107"/>
            <a:ext cx="5288306" cy="271613"/>
          </a:xfrm>
          <a:prstGeom prst="rect">
            <a:avLst/>
          </a:prstGeom>
          <a:noFill/>
        </p:spPr>
        <p:txBody>
          <a:bodyPr wrap="none" lIns="0" tIns="0" rIns="0" bIns="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i="0" u="none" strike="noStrike" kern="1200" cap="none" spc="0" normalizeH="0" baseline="0" noProof="0">
                <a:ln>
                  <a:noFill/>
                </a:ln>
                <a:solidFill>
                  <a:schemeClr val="accent1"/>
                </a:solidFill>
                <a:effectLst/>
                <a:uLnTx/>
                <a:uFillTx/>
                <a:hlinkClick r:id="rId17">
                  <a:extLst>
                    <a:ext uri="{A12FA001-AC4F-418D-AE19-62706E023703}">
                      <ahyp:hlinkClr xmlns:ahyp="http://schemas.microsoft.com/office/drawing/2018/hyperlinkcolor" val="tx"/>
                    </a:ext>
                  </a:extLst>
                </a:hlinkClick>
              </a:rPr>
              <a:t>Manage Microsoft 365 Copilot Chat | Microsoft Learn</a:t>
            </a:r>
            <a:endParaRPr kumimoji="0" lang="en-US" sz="1765" i="0" u="none" strike="noStrike" kern="1200" cap="none" spc="0" normalizeH="0" baseline="0" noProof="0">
              <a:ln>
                <a:noFill/>
              </a:ln>
              <a:solidFill>
                <a:schemeClr val="accent1"/>
              </a:solidFill>
              <a:effectLst/>
              <a:uLnTx/>
              <a:uFillTx/>
            </a:endParaRPr>
          </a:p>
        </p:txBody>
      </p:sp>
    </p:spTree>
    <p:extLst>
      <p:ext uri="{BB962C8B-B14F-4D97-AF65-F5344CB8AC3E}">
        <p14:creationId xmlns:p14="http://schemas.microsoft.com/office/powerpoint/2010/main" val="37018719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B65F-0A9E-2708-D783-E1CF217AD5A3}"/>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347DBFB-1A0F-B683-CC32-B8AECD350D5D}"/>
              </a:ext>
              <a:ext uri="{C183D7F6-B498-43B3-948B-1728B52AA6E4}">
                <adec:decorative xmlns:adec="http://schemas.microsoft.com/office/drawing/2017/decorative" val="1"/>
              </a:ext>
            </a:extLst>
          </p:cNvPr>
          <p:cNvSpPr/>
          <p:nvPr/>
        </p:nvSpPr>
        <p:spPr bwMode="auto">
          <a:xfrm>
            <a:off x="571500" y="1358309"/>
            <a:ext cx="11049000" cy="4809130"/>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6" name="Title 5">
            <a:extLst>
              <a:ext uri="{FF2B5EF4-FFF2-40B4-BE49-F238E27FC236}">
                <a16:creationId xmlns:a16="http://schemas.microsoft.com/office/drawing/2014/main" id="{AAB41AAE-1458-B605-73CD-98B51F20D573}"/>
              </a:ext>
            </a:extLst>
          </p:cNvPr>
          <p:cNvSpPr>
            <a:spLocks noGrp="1"/>
          </p:cNvSpPr>
          <p:nvPr>
            <p:ph type="title"/>
          </p:nvPr>
        </p:nvSpPr>
        <p:spPr>
          <a:xfrm>
            <a:off x="588263" y="485481"/>
            <a:ext cx="11018520" cy="498598"/>
          </a:xfrm>
        </p:spPr>
        <p:txBody>
          <a:bodyPr/>
          <a:lstStyle/>
          <a:p>
            <a:r>
              <a:rPr lang="en-US">
                <a:ea typeface="+mj-ea"/>
                <a:cs typeface="+mj-cs"/>
              </a:rPr>
              <a:t>M365 Copilot Chat: A Secure AI chat tool</a:t>
            </a:r>
            <a:endParaRPr lang="en-IN">
              <a:ea typeface="+mj-ea"/>
              <a:cs typeface="+mj-cs"/>
            </a:endParaRPr>
          </a:p>
        </p:txBody>
      </p:sp>
      <p:sp>
        <p:nvSpPr>
          <p:cNvPr id="22" name="TextBox 21">
            <a:extLst>
              <a:ext uri="{FF2B5EF4-FFF2-40B4-BE49-F238E27FC236}">
                <a16:creationId xmlns:a16="http://schemas.microsoft.com/office/drawing/2014/main" id="{ED627C02-7FAB-55A3-1010-1B0AAE95381F}"/>
              </a:ext>
            </a:extLst>
          </p:cNvPr>
          <p:cNvSpPr txBox="1"/>
          <p:nvPr/>
        </p:nvSpPr>
        <p:spPr>
          <a:xfrm>
            <a:off x="763492" y="1574799"/>
            <a:ext cx="4238166" cy="3693319"/>
          </a:xfrm>
          <a:prstGeom prst="rect">
            <a:avLst/>
          </a:prstGeom>
          <a:noFill/>
        </p:spPr>
        <p:txBody>
          <a:bodyPr wrap="square" lIns="0" tIns="0" rIns="0" bIns="0" anchor="t">
            <a:spAutoFit/>
          </a:bodyPr>
          <a:lstStyle/>
          <a:p>
            <a:pPr marL="0" marR="0" lvl="0" indent="0" algn="l" defTabSz="914367" rtl="0" eaLnBrk="1" fontAlgn="auto" latinLnBrk="0" hangingPunct="1">
              <a:spcAft>
                <a:spcPts val="600"/>
              </a:spcAft>
              <a:buClrTx/>
              <a:buSzTx/>
              <a:buFontTx/>
              <a:buNone/>
              <a:tabLst/>
              <a:defRPr/>
            </a:pPr>
            <a:r>
              <a:rPr kumimoji="0" lang="en-US" sz="1400" i="0" u="none" strike="noStrike" kern="1200" cap="none" spc="0" normalizeH="0" baseline="0" noProof="0">
                <a:ln>
                  <a:noFill/>
                </a:ln>
                <a:solidFill>
                  <a:schemeClr val="bg1"/>
                </a:solidFill>
                <a:effectLst/>
                <a:uLnTx/>
                <a:uFillTx/>
                <a:latin typeface="+mj-lt"/>
                <a:ea typeface="+mj-ea"/>
                <a:cs typeface="+mj-cs"/>
              </a:rPr>
              <a:t>Microsoft 365 Copilot Chat is an AI chat tool built specifically for work. </a:t>
            </a:r>
            <a:r>
              <a:rPr kumimoji="0" lang="en-US" sz="1400" b="0" i="0" u="none" strike="noStrike" kern="1200" cap="none" spc="0" normalizeH="0" baseline="0" noProof="0">
                <a:ln>
                  <a:noFill/>
                </a:ln>
                <a:solidFill>
                  <a:schemeClr val="bg1"/>
                </a:solidFill>
                <a:effectLst/>
                <a:uLnTx/>
                <a:uFillTx/>
              </a:rPr>
              <a:t>It uses the latest AI models and data from the web to answer your questions, generate content and ideas, and find information. It also protects your data so information from your chat conversation does not get exposed to the public.</a:t>
            </a:r>
          </a:p>
          <a:p>
            <a:pPr marL="0" marR="0" lvl="0" indent="0" algn="l" defTabSz="914367" rtl="0" eaLnBrk="1" fontAlgn="auto" latinLnBrk="0" hangingPunct="1">
              <a:spcBef>
                <a:spcPts val="60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rPr>
              <a:t>In addition, with Copilot Chat you can:</a:t>
            </a:r>
          </a:p>
          <a:p>
            <a:pPr marL="285750" marR="0" lvl="0" indent="-190500" algn="l" defTabSz="914367" rtl="0" eaLnBrk="1" fontAlgn="auto" latinLnBrk="0" hangingPunct="1">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rPr>
              <a:t>Upload files to get responses based on information from your work documents, presentations, etc</a:t>
            </a:r>
            <a:r>
              <a:rPr kumimoji="0" lang="en-US" sz="1400" b="0" i="0" u="none" strike="noStrike" kern="1200" cap="none" spc="0" normalizeH="0" baseline="30000" noProof="0">
                <a:ln>
                  <a:noFill/>
                </a:ln>
                <a:solidFill>
                  <a:schemeClr val="bg1"/>
                </a:solidFill>
                <a:effectLst/>
                <a:uLnTx/>
                <a:uFillTx/>
              </a:rPr>
              <a:t>1</a:t>
            </a:r>
            <a:r>
              <a:rPr kumimoji="0" lang="en-US" sz="1400" b="0" i="0" u="none" strike="noStrike" kern="1200" cap="none" spc="0" normalizeH="0" baseline="0" noProof="0">
                <a:ln>
                  <a:noFill/>
                </a:ln>
                <a:solidFill>
                  <a:schemeClr val="bg1"/>
                </a:solidFill>
                <a:effectLst/>
                <a:uLnTx/>
                <a:uFillTx/>
              </a:rPr>
              <a:t>.</a:t>
            </a:r>
          </a:p>
          <a:p>
            <a:pPr marL="285750" marR="0" lvl="0" indent="-190500" algn="l" defTabSz="914367" rtl="0" eaLnBrk="1" fontAlgn="auto" latinLnBrk="0" hangingPunct="1">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rPr>
              <a:t>Generate images</a:t>
            </a:r>
            <a:r>
              <a:rPr kumimoji="0" lang="en-US" sz="1400" b="0" i="0" u="none" strike="noStrike" kern="1200" cap="none" spc="0" normalizeH="0" baseline="30000" noProof="0">
                <a:ln>
                  <a:noFill/>
                </a:ln>
                <a:solidFill>
                  <a:schemeClr val="bg1"/>
                </a:solidFill>
                <a:effectLst/>
                <a:uLnTx/>
                <a:uFillTx/>
              </a:rPr>
              <a:t>1 </a:t>
            </a:r>
            <a:r>
              <a:rPr kumimoji="0" lang="en-US" sz="1400" b="0" i="0" u="none" strike="noStrike" kern="1200" cap="none" spc="0" normalizeH="0" baseline="0" noProof="0">
                <a:ln>
                  <a:noFill/>
                </a:ln>
                <a:solidFill>
                  <a:schemeClr val="bg1"/>
                </a:solidFill>
                <a:effectLst/>
                <a:uLnTx/>
                <a:uFillTx/>
              </a:rPr>
              <a:t>and data visualizations.</a:t>
            </a:r>
          </a:p>
          <a:p>
            <a:pPr marL="285750" marR="0" lvl="0" indent="-190500" algn="l" defTabSz="914367" rtl="0" eaLnBrk="1" fontAlgn="auto" latinLnBrk="0" hangingPunct="1">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rPr>
              <a:t>Refine and collaborate on chat responses. </a:t>
            </a:r>
          </a:p>
          <a:p>
            <a:pPr marL="285750" marR="0" lvl="0" indent="-190500" algn="l" defTabSz="914367" rtl="0" eaLnBrk="1" fontAlgn="auto" latinLnBrk="0" hangingPunct="1">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rPr>
              <a:t>Connect Copilot Chat to your organization </a:t>
            </a:r>
            <a:br>
              <a:rPr kumimoji="0" lang="en-US" sz="1400" b="0" i="0" u="none" strike="noStrike" kern="1200" cap="none" spc="0" normalizeH="0" baseline="0" noProof="0">
                <a:ln>
                  <a:noFill/>
                </a:ln>
                <a:solidFill>
                  <a:schemeClr val="bg1"/>
                </a:solidFill>
                <a:effectLst/>
                <a:uLnTx/>
                <a:uFillTx/>
              </a:rPr>
            </a:br>
            <a:r>
              <a:rPr kumimoji="0" lang="en-US" sz="1400" b="0" i="0" u="none" strike="noStrike" kern="1200" cap="none" spc="0" normalizeH="0" baseline="0" noProof="0">
                <a:ln>
                  <a:noFill/>
                </a:ln>
                <a:solidFill>
                  <a:schemeClr val="bg1"/>
                </a:solidFill>
                <a:effectLst/>
                <a:uLnTx/>
                <a:uFillTx/>
              </a:rPr>
              <a:t>data like team documents and internal </a:t>
            </a:r>
            <a:br>
              <a:rPr kumimoji="0" lang="en-US" sz="1400" b="0" i="0" u="none" strike="noStrike" kern="1200" cap="none" spc="0" normalizeH="0" baseline="0" noProof="0">
                <a:ln>
                  <a:noFill/>
                </a:ln>
                <a:solidFill>
                  <a:schemeClr val="bg1"/>
                </a:solidFill>
                <a:effectLst/>
                <a:uLnTx/>
                <a:uFillTx/>
              </a:rPr>
            </a:br>
            <a:r>
              <a:rPr kumimoji="0" lang="en-US" sz="1400" b="0" i="0" u="none" strike="noStrike" kern="1200" cap="none" spc="0" normalizeH="0" baseline="0" noProof="0">
                <a:ln>
                  <a:noFill/>
                </a:ln>
                <a:solidFill>
                  <a:schemeClr val="bg1"/>
                </a:solidFill>
                <a:effectLst/>
                <a:uLnTx/>
                <a:uFillTx/>
              </a:rPr>
              <a:t>SharePoint sites</a:t>
            </a:r>
            <a:r>
              <a:rPr kumimoji="0" lang="en-US" sz="1400" b="0" i="0" u="none" strike="noStrike" kern="1200" cap="none" spc="0" normalizeH="0" baseline="30000" noProof="0">
                <a:ln>
                  <a:noFill/>
                </a:ln>
                <a:solidFill>
                  <a:schemeClr val="bg1"/>
                </a:solidFill>
                <a:effectLst/>
                <a:uLnTx/>
                <a:uFillTx/>
              </a:rPr>
              <a:t>2</a:t>
            </a:r>
            <a:r>
              <a:rPr kumimoji="0" lang="en-US" sz="1400" b="0" i="0" u="none" strike="noStrike" kern="1200" cap="none" spc="0" normalizeH="0" baseline="0" noProof="0">
                <a:ln>
                  <a:noFill/>
                </a:ln>
                <a:solidFill>
                  <a:schemeClr val="bg1"/>
                </a:solidFill>
                <a:effectLst/>
                <a:uLnTx/>
                <a:uFillTx/>
              </a:rPr>
              <a:t>.</a:t>
            </a:r>
          </a:p>
        </p:txBody>
      </p:sp>
      <p:pic>
        <p:nvPicPr>
          <p:cNvPr id="2" name="Picture 2" descr="Screenshot of the Microsoft 365 Copilot interface showing six prompt cards for ideas, design, creation, questions, coding, and humor. The left sidebar includes navigation icons for Home, Copilot, Pages, Create, OneDrive, and Apps. The right panel lists agents like Customer Support and Market News, along with recent chat topics. A message input box is at the bottom.">
            <a:extLst>
              <a:ext uri="{FF2B5EF4-FFF2-40B4-BE49-F238E27FC236}">
                <a16:creationId xmlns:a16="http://schemas.microsoft.com/office/drawing/2014/main" id="{E2916712-F025-9CE4-BEAA-60277BCEF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 t="82" b="52"/>
          <a:stretch>
            <a:fillRect/>
          </a:stretch>
        </p:blipFill>
        <p:spPr bwMode="auto">
          <a:xfrm>
            <a:off x="5170126" y="1574799"/>
            <a:ext cx="6257304" cy="3514725"/>
          </a:xfrm>
          <a:prstGeom prst="roundRect">
            <a:avLst>
              <a:gd name="adj" fmla="val 2030"/>
            </a:avLst>
          </a:prstGeom>
          <a:solidFill>
            <a:srgbClr val="FFFFFF"/>
          </a:solidFill>
          <a:ln w="12700">
            <a:noFill/>
          </a:ln>
        </p:spPr>
      </p:pic>
      <p:sp>
        <p:nvSpPr>
          <p:cNvPr id="15" name="Subtitle">
            <a:extLst>
              <a:ext uri="{FF2B5EF4-FFF2-40B4-BE49-F238E27FC236}">
                <a16:creationId xmlns:a16="http://schemas.microsoft.com/office/drawing/2014/main" id="{1F7CFCFC-9DB8-6375-2D5B-2F7A4AB50D83}"/>
              </a:ext>
            </a:extLst>
          </p:cNvPr>
          <p:cNvSpPr txBox="1">
            <a:spLocks/>
          </p:cNvSpPr>
          <p:nvPr/>
        </p:nvSpPr>
        <p:spPr>
          <a:xfrm>
            <a:off x="5170126" y="5306014"/>
            <a:ext cx="6257304" cy="644934"/>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fontAlgn="auto">
              <a:spcBef>
                <a:spcPts val="0"/>
              </a:spcBef>
              <a:spcAft>
                <a:spcPts val="0"/>
              </a:spcAft>
              <a:defRPr/>
            </a:pPr>
            <a:r>
              <a:rPr lang="en-US" sz="2000" b="0" kern="0">
                <a:solidFill>
                  <a:schemeClr val="tx1"/>
                </a:solidFill>
                <a:latin typeface="+mj-lt"/>
                <a:ea typeface="+mj-ea"/>
                <a:cs typeface="+mj-cs"/>
              </a:rPr>
              <a:t>Get started by going to </a:t>
            </a:r>
            <a:r>
              <a:rPr lang="en-US" sz="2000" b="0" kern="0">
                <a:solidFill>
                  <a:schemeClr val="tx1"/>
                </a:solidFill>
                <a:latin typeface="+mj-lt"/>
                <a:ea typeface="+mj-ea"/>
                <a:cs typeface="+mj-cs"/>
                <a:hlinkClick r:id="rId4">
                  <a:extLst>
                    <a:ext uri="{A12FA001-AC4F-418D-AE19-62706E023703}">
                      <ahyp:hlinkClr xmlns:ahyp="http://schemas.microsoft.com/office/drawing/2018/hyperlinkcolor" val="tx"/>
                    </a:ext>
                  </a:extLst>
                </a:hlinkClick>
              </a:rPr>
              <a:t>M365Copilot.com</a:t>
            </a:r>
            <a:endParaRPr lang="en-US" sz="2000" b="0" kern="0">
              <a:solidFill>
                <a:schemeClr val="tx1"/>
              </a:solidFill>
              <a:latin typeface="+mj-lt"/>
              <a:ea typeface="+mj-ea"/>
              <a:cs typeface="+mj-cs"/>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2CBC5AB-9370-ECFF-D19E-10A9A4D5A1FE}"/>
                  </a:ext>
                </a:extLst>
              </p:cNvPr>
              <p:cNvSpPr txBox="1"/>
              <p:nvPr/>
            </p:nvSpPr>
            <p:spPr>
              <a:xfrm>
                <a:off x="571501" y="6277082"/>
                <a:ext cx="11049000" cy="246221"/>
              </a:xfrm>
              <a:prstGeom prst="rect">
                <a:avLst/>
              </a:prstGeom>
              <a:noFill/>
            </p:spPr>
            <p:txBody>
              <a:bodyPr wrap="square" lIns="0" tIns="0" rIns="0" bIns="0" rtlCol="0" anchor="b">
                <a:spAutoFit/>
              </a:bodyPr>
              <a:lstStyle/>
              <a:p>
                <a:pPr lvl="0" defTabSz="914400">
                  <a:tabLst>
                    <a:tab pos="114300" algn="l"/>
                  </a:tabLst>
                  <a:defRPr/>
                </a:pPr>
                <a:r>
                  <a:rPr lang="en-US" sz="800" kern="0" baseline="30000">
                    <a:solidFill>
                      <a:schemeClr val="bg1"/>
                    </a:solidFill>
                  </a:rPr>
                  <a:t>1 </a:t>
                </a:r>
                <a14:m>
                  <m:oMath xmlns:m="http://schemas.openxmlformats.org/officeDocument/2006/math">
                    <a:fld id="{825F15A7-03F4-43D7-82C5-3E23DA2F108C}" type="mathplaceholder">
                      <a:rPr lang="en-US" sz="800" i="1" smtClean="0">
                        <a:solidFill>
                          <a:schemeClr val="bg1"/>
                        </a:solidFill>
                      </a:rPr>
                      <a:t>Type equation here.</a:t>
                    </a:fld>
                  </m:oMath>
                </a14:m>
                <a:r>
                  <a:rPr lang="en-US" sz="800">
                    <a:solidFill>
                      <a:schemeClr val="bg1"/>
                    </a:solidFill>
                  </a:rPr>
                  <a:t> </a:t>
                </a:r>
                <a14:m>
                  <m:oMath xmlns:m="http://schemas.openxmlformats.org/officeDocument/2006/math">
                    <a:fld id="{825F15A7-03F4-43D7-82C5-3E23DA2F108C}" type="mathplaceholder">
                      <a:rPr kumimoji="0" lang="en-US" sz="800" b="0" u="none" strike="noStrike" kern="1200" cap="none" normalizeH="0" baseline="0" noProof="0" smtClean="0">
                        <a:ln>
                          <a:noFill/>
                        </a:ln>
                        <a:solidFill>
                          <a:schemeClr val="bg1"/>
                        </a:solidFill>
                        <a:effectLst/>
                        <a:uLnTx/>
                        <a:uFillTx/>
                      </a:rPr>
                      <a:t>Type equation here.</a:t>
                    </a:fld>
                  </m:oMath>
                </a14:m>
                <a:r>
                  <a:rPr kumimoji="0" lang="en-US" sz="800" b="0" u="none" strike="noStrike" kern="1200" cap="none" normalizeH="0" baseline="0" noProof="0">
                    <a:ln>
                      <a:noFill/>
                    </a:ln>
                    <a:solidFill>
                      <a:schemeClr val="bg1"/>
                    </a:solidFill>
                    <a:effectLst/>
                    <a:uLnTx/>
                    <a:uFillTx/>
                  </a:rPr>
                  <a:t>Image generation and file upload limits apply.</a:t>
                </a:r>
              </a:p>
              <a:p>
                <a:pPr lvl="0" defTabSz="914400">
                  <a:tabLst>
                    <a:tab pos="114300" algn="l"/>
                  </a:tabLst>
                  <a:defRPr/>
                </a:pPr>
                <a:r>
                  <a:rPr lang="en-US" sz="800" kern="0" baseline="30000">
                    <a:solidFill>
                      <a:schemeClr val="bg1"/>
                    </a:solidFill>
                  </a:rPr>
                  <a:t>2</a:t>
                </a:r>
                <a:r>
                  <a:rPr kumimoji="0" lang="en-US" sz="800" b="0" u="none" strike="noStrike" kern="1200" cap="none" normalizeH="0" baseline="0" noProof="0">
                    <a:ln>
                      <a:noFill/>
                    </a:ln>
                    <a:solidFill>
                      <a:schemeClr val="bg1"/>
                    </a:solidFill>
                    <a:effectLst/>
                    <a:uLnTx/>
                    <a:uFillTx/>
                  </a:rPr>
                  <a:t>Connecting Copilot Chat to your organization data is </a:t>
                </a:r>
                <a:r>
                  <a:rPr kumimoji="0" lang="en-US" sz="800" b="0" i="0" u="none" strike="noStrike" kern="1200" cap="none" normalizeH="0" baseline="0" noProof="0">
                    <a:ln>
                      <a:noFill/>
                    </a:ln>
                    <a:solidFill>
                      <a:schemeClr val="bg1"/>
                    </a:solidFill>
                    <a:effectLst/>
                    <a:uLnTx/>
                    <a:uFillTx/>
                  </a:rPr>
                  <a:t>only available if your organization admin has enabled this capability.</a:t>
                </a:r>
              </a:p>
            </p:txBody>
          </p:sp>
        </mc:Choice>
        <mc:Fallback xmlns="">
          <p:sp>
            <p:nvSpPr>
              <p:cNvPr id="26" name="TextBox 25">
                <a:extLst>
                  <a:ext uri="{FF2B5EF4-FFF2-40B4-BE49-F238E27FC236}">
                    <a16:creationId xmlns:a16="http://schemas.microsoft.com/office/drawing/2014/main" id="{12CBC5AB-9370-ECFF-D19E-10A9A4D5A1FE}"/>
                  </a:ext>
                </a:extLst>
              </p:cNvPr>
              <p:cNvSpPr txBox="1">
                <a:spLocks noRot="1" noChangeAspect="1" noMove="1" noResize="1" noEditPoints="1" noAdjustHandles="1" noChangeArrowheads="1" noChangeShapeType="1" noTextEdit="1"/>
              </p:cNvSpPr>
              <p:nvPr/>
            </p:nvSpPr>
            <p:spPr>
              <a:xfrm>
                <a:off x="571501" y="6277082"/>
                <a:ext cx="11049000" cy="246221"/>
              </a:xfrm>
              <a:prstGeom prst="rect">
                <a:avLst/>
              </a:prstGeom>
              <a:blipFill>
                <a:blip r:embed="rId5"/>
                <a:stretch>
                  <a:fillRect l="-386" t="-12500" b="-27500"/>
                </a:stretch>
              </a:blipFill>
            </p:spPr>
            <p:txBody>
              <a:bodyPr/>
              <a:lstStyle/>
              <a:p>
                <a:r>
                  <a:rPr lang="en-US">
                    <a:noFill/>
                  </a:rPr>
                  <a:t> </a:t>
                </a:r>
              </a:p>
            </p:txBody>
          </p:sp>
        </mc:Fallback>
      </mc:AlternateContent>
    </p:spTree>
    <p:extLst>
      <p:ext uri="{BB962C8B-B14F-4D97-AF65-F5344CB8AC3E}">
        <p14:creationId xmlns:p14="http://schemas.microsoft.com/office/powerpoint/2010/main" val="75347924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B4FE9858-FB93-BCDC-1CC6-D68CDCD93366}"/>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cs typeface="Segoe Sans Display"/>
            </a:endParaRPr>
          </a:p>
        </p:txBody>
      </p:sp>
      <p:sp>
        <p:nvSpPr>
          <p:cNvPr id="20" name="Rectangle: Top Corners Rounded 19">
            <a:extLst>
              <a:ext uri="{FF2B5EF4-FFF2-40B4-BE49-F238E27FC236}">
                <a16:creationId xmlns:a16="http://schemas.microsoft.com/office/drawing/2014/main" id="{20668A71-DADF-2C99-76CD-8CB41FA47E02}"/>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cs typeface="Segoe Sans Display"/>
            </a:endParaRPr>
          </a:p>
        </p:txBody>
      </p:sp>
      <p:sp>
        <p:nvSpPr>
          <p:cNvPr id="21" name="Rectangle: Top Corners Rounded 20">
            <a:extLst>
              <a:ext uri="{FF2B5EF4-FFF2-40B4-BE49-F238E27FC236}">
                <a16:creationId xmlns:a16="http://schemas.microsoft.com/office/drawing/2014/main" id="{AD2AFAE8-40C3-8B12-B9A7-5AB4EB516BDA}"/>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cs typeface="Segoe UI" pitchFamily="34" charset="0"/>
            </a:endParaRPr>
          </a:p>
        </p:txBody>
      </p:sp>
      <p:sp>
        <p:nvSpPr>
          <p:cNvPr id="22" name="Rectangle: Rounded Corners 21">
            <a:extLst>
              <a:ext uri="{FF2B5EF4-FFF2-40B4-BE49-F238E27FC236}">
                <a16:creationId xmlns:a16="http://schemas.microsoft.com/office/drawing/2014/main" id="{F02FF227-CE1C-2946-68BA-5F59BB2B48F3}"/>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cs typeface="Segoe Sans Display"/>
            </a:endParaRPr>
          </a:p>
        </p:txBody>
      </p:sp>
      <p:pic>
        <p:nvPicPr>
          <p:cNvPr id="23" name="Graphic 22">
            <a:extLst>
              <a:ext uri="{FF2B5EF4-FFF2-40B4-BE49-F238E27FC236}">
                <a16:creationId xmlns:a16="http://schemas.microsoft.com/office/drawing/2014/main" id="{05395A46-CC1F-EFD8-1147-6D16D783C3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930" y="689601"/>
            <a:ext cx="1889226" cy="996324"/>
          </a:xfrm>
          <a:prstGeom prst="rect">
            <a:avLst/>
          </a:prstGeom>
        </p:spPr>
      </p:pic>
      <p:sp>
        <p:nvSpPr>
          <p:cNvPr id="2" name="Title 44">
            <a:extLst>
              <a:ext uri="{FF2B5EF4-FFF2-40B4-BE49-F238E27FC236}">
                <a16:creationId xmlns:a16="http://schemas.microsoft.com/office/drawing/2014/main" id="{B0403C70-6A92-3A0E-24CC-FA79046AE4DC}"/>
              </a:ext>
            </a:extLst>
          </p:cNvPr>
          <p:cNvSpPr>
            <a:spLocks noGrp="1"/>
          </p:cNvSpPr>
          <p:nvPr>
            <p:ph type="title"/>
          </p:nvPr>
        </p:nvSpPr>
        <p:spPr>
          <a:xfrm>
            <a:off x="588963" y="-740942"/>
            <a:ext cx="11017250" cy="498475"/>
          </a:xfrm>
        </p:spPr>
        <p:txBody>
          <a:bodyPr/>
          <a:lstStyle/>
          <a:p>
            <a:r>
              <a:rPr lang="en-US">
                <a:ea typeface="+mj-ea"/>
                <a:cs typeface="+mj-cs"/>
              </a:rPr>
              <a:t>Customer hub</a:t>
            </a:r>
          </a:p>
        </p:txBody>
      </p:sp>
      <p:pic>
        <p:nvPicPr>
          <p:cNvPr id="7" name="Picture 6" descr="A QR code">
            <a:extLst>
              <a:ext uri="{FF2B5EF4-FFF2-40B4-BE49-F238E27FC236}">
                <a16:creationId xmlns:a16="http://schemas.microsoft.com/office/drawing/2014/main" id="{73434B69-5AE9-898D-CD74-79C32E94922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42171" y="2379221"/>
            <a:ext cx="2094745" cy="2094745"/>
          </a:xfrm>
          <a:prstGeom prst="roundRect">
            <a:avLst>
              <a:gd name="adj" fmla="val 5207"/>
            </a:avLst>
          </a:prstGeom>
          <a:noFill/>
        </p:spPr>
      </p:pic>
      <p:sp>
        <p:nvSpPr>
          <p:cNvPr id="25" name="TextBox 24">
            <a:extLst>
              <a:ext uri="{FF2B5EF4-FFF2-40B4-BE49-F238E27FC236}">
                <a16:creationId xmlns:a16="http://schemas.microsoft.com/office/drawing/2014/main" id="{6C4AB9E4-35CA-86B5-6ECB-C2FCB934CF7F}"/>
              </a:ext>
            </a:extLst>
          </p:cNvPr>
          <p:cNvSpPr txBox="1"/>
          <p:nvPr/>
        </p:nvSpPr>
        <p:spPr>
          <a:xfrm>
            <a:off x="850900" y="5166329"/>
            <a:ext cx="2701931"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hlinkClick r:id="rId6">
                  <a:extLst>
                    <a:ext uri="{A12FA001-AC4F-418D-AE19-62706E023703}">
                      <ahyp:hlinkClr xmlns:ahyp="http://schemas.microsoft.com/office/drawing/2018/hyperlinkcolor" val="tx"/>
                    </a:ext>
                  </a:extLst>
                </a:hlinkClick>
              </a:rPr>
              <a:t>https://aka.ms/CustomerHubSessions</a:t>
            </a:r>
            <a:r>
              <a:rPr kumimoji="0" lang="en-US" sz="1200" b="0" i="0" u="none" strike="noStrike" kern="1200" cap="none" spc="0" normalizeH="0" baseline="0" noProof="0">
                <a:ln>
                  <a:noFill/>
                </a:ln>
                <a:solidFill>
                  <a:schemeClr val="accent1"/>
                </a:solidFill>
                <a:effectLst/>
                <a:uLnTx/>
                <a:uFillTx/>
              </a:rPr>
              <a:t>​</a:t>
            </a:r>
          </a:p>
        </p:txBody>
      </p:sp>
      <p:sp>
        <p:nvSpPr>
          <p:cNvPr id="26" name="TextBox 25">
            <a:extLst>
              <a:ext uri="{FF2B5EF4-FFF2-40B4-BE49-F238E27FC236}">
                <a16:creationId xmlns:a16="http://schemas.microsoft.com/office/drawing/2014/main" id="{144F757C-5634-B64B-F37B-AC9255B04853}"/>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tabLst>
                <a:tab pos="6057900" algn="l"/>
              </a:tabLst>
            </a:pPr>
            <a:r>
              <a:rPr lang="en-US" sz="2400">
                <a:ln w="3175">
                  <a:noFill/>
                </a:ln>
                <a:solidFill>
                  <a:schemeClr val="bg1"/>
                </a:solidFill>
              </a:rPr>
              <a:t>Visit </a:t>
            </a:r>
            <a:r>
              <a:rPr kumimoji="0" lang="en-US" sz="2400" b="0" i="0" u="none" strike="noStrike" kern="1200" cap="none" spc="0" normalizeH="0" baseline="0" noProof="0">
                <a:ln>
                  <a:noFill/>
                </a:ln>
                <a:solidFill>
                  <a:srgbClr val="8DC8E8"/>
                </a:solidFill>
                <a:effectLst/>
                <a:uLnTx/>
                <a:uFillTx/>
                <a:hlinkClick r:id="rId6">
                  <a:extLst>
                    <a:ext uri="{A12FA001-AC4F-418D-AE19-62706E023703}">
                      <ahyp:hlinkClr xmlns:ahyp="http://schemas.microsoft.com/office/drawing/2018/hyperlinkcolor" val="tx"/>
                    </a:ext>
                  </a:extLst>
                </a:hlinkClick>
              </a:rPr>
              <a:t>Customer Hub website </a:t>
            </a:r>
            <a:r>
              <a:rPr lang="en-US" sz="2400">
                <a:ln w="3175">
                  <a:noFill/>
                </a:ln>
                <a:solidFill>
                  <a:schemeClr val="bg1"/>
                </a:solidFill>
              </a:rPr>
              <a:t>for upcoming sessions, updates, and on demand contents!</a:t>
            </a:r>
          </a:p>
        </p:txBody>
      </p:sp>
      <p:pic>
        <p:nvPicPr>
          <p:cNvPr id="27" name="Picture 26" descr="Screenshot of Microsoft Adoption webpage titled “Customer Hub.”">
            <a:extLst>
              <a:ext uri="{FF2B5EF4-FFF2-40B4-BE49-F238E27FC236}">
                <a16:creationId xmlns:a16="http://schemas.microsoft.com/office/drawing/2014/main" id="{D6D5C60B-2313-D764-E6A5-83B5CB6CAE2D}"/>
              </a:ext>
              <a:ext uri="{C183D7F6-B498-43B3-948B-1728B52AA6E4}">
                <adec:decorative xmlns:adec="http://schemas.microsoft.com/office/drawing/2017/decorative" val="0"/>
              </a:ext>
            </a:extLst>
          </p:cNvPr>
          <p:cNvPicPr>
            <a:picLocks noChangeAspect="1"/>
          </p:cNvPicPr>
          <p:nvPr/>
        </p:nvPicPr>
        <p:blipFill rotWithShape="1">
          <a:blip r:embed="rId7"/>
          <a:srcRect t="92" b="5644"/>
          <a:stretch>
            <a:fillRect/>
          </a:stretch>
        </p:blipFill>
        <p:spPr>
          <a:xfrm>
            <a:off x="3807627" y="2449924"/>
            <a:ext cx="7612846" cy="3622138"/>
          </a:xfrm>
          <a:prstGeom prst="roundRect">
            <a:avLst>
              <a:gd name="adj" fmla="val 2532"/>
            </a:avLst>
          </a:prstGeom>
        </p:spPr>
      </p:pic>
    </p:spTree>
    <p:extLst>
      <p:ext uri="{BB962C8B-B14F-4D97-AF65-F5344CB8AC3E}">
        <p14:creationId xmlns:p14="http://schemas.microsoft.com/office/powerpoint/2010/main" val="5917992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5220-11D9-1DF3-7376-C78F3E3E5EE0}"/>
              </a:ext>
            </a:extLst>
          </p:cNvPr>
          <p:cNvSpPr>
            <a:spLocks noGrp="1"/>
          </p:cNvSpPr>
          <p:nvPr>
            <p:ph type="title"/>
          </p:nvPr>
        </p:nvSpPr>
        <p:spPr>
          <a:xfrm>
            <a:off x="571500" y="3014394"/>
            <a:ext cx="4179404" cy="646331"/>
          </a:xfrm>
        </p:spPr>
        <p:txBody>
          <a:bodyPr/>
          <a:lstStyle/>
          <a:p>
            <a:r>
              <a:rPr lang="en-US">
                <a:ea typeface="+mj-ea"/>
                <a:cs typeface="+mj-cs"/>
              </a:rPr>
              <a:t>Thank You!</a:t>
            </a:r>
            <a:endParaRPr lang="en-IN">
              <a:ea typeface="+mj-ea"/>
              <a:cs typeface="+mj-cs"/>
            </a:endParaRPr>
          </a:p>
        </p:txBody>
      </p:sp>
    </p:spTree>
    <p:extLst>
      <p:ext uri="{BB962C8B-B14F-4D97-AF65-F5344CB8AC3E}">
        <p14:creationId xmlns:p14="http://schemas.microsoft.com/office/powerpoint/2010/main" val="15746496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53E95D-F8B2-A03A-0C9D-9E3CE30CF92C}"/>
              </a:ext>
              <a:ext uri="{C183D7F6-B498-43B3-948B-1728B52AA6E4}">
                <adec:decorative xmlns:adec="http://schemas.microsoft.com/office/drawing/2017/decorative" val="1"/>
              </a:ext>
            </a:extLst>
          </p:cNvPr>
          <p:cNvSpPr/>
          <p:nvPr/>
        </p:nvSpPr>
        <p:spPr bwMode="auto">
          <a:xfrm>
            <a:off x="571500" y="1358308"/>
            <a:ext cx="11049000" cy="491072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pic>
        <p:nvPicPr>
          <p:cNvPr id="17" name="Picture 16">
            <a:extLst>
              <a:ext uri="{FF2B5EF4-FFF2-40B4-BE49-F238E27FC236}">
                <a16:creationId xmlns:a16="http://schemas.microsoft.com/office/drawing/2014/main" id="{3E9874F0-0ECC-75EC-AEBC-7F673C340F3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24" b="4324"/>
          <a:stretch/>
        </p:blipFill>
        <p:spPr>
          <a:xfrm>
            <a:off x="692785" y="1480377"/>
            <a:ext cx="4544840" cy="4666592"/>
          </a:xfrm>
          <a:prstGeom prst="roundRect">
            <a:avLst>
              <a:gd name="adj" fmla="val 3141"/>
            </a:avLst>
          </a:prstGeom>
          <a:solidFill>
            <a:schemeClr val="bg1"/>
          </a:solidFill>
          <a:ln>
            <a:noFill/>
          </a:ln>
          <a:effectLst>
            <a:outerShdw blurRad="127000" dist="63500" dir="2700000" algn="tl" rotWithShape="0">
              <a:prstClr val="black">
                <a:alpha val="20000"/>
              </a:prstClr>
            </a:outerShdw>
          </a:effectLst>
        </p:spPr>
      </p:pic>
      <p:sp>
        <p:nvSpPr>
          <p:cNvPr id="8" name="Rectangle: Rounded Corners 7">
            <a:extLst>
              <a:ext uri="{FF2B5EF4-FFF2-40B4-BE49-F238E27FC236}">
                <a16:creationId xmlns:a16="http://schemas.microsoft.com/office/drawing/2014/main" id="{9E1F20AF-8035-1F8C-83CB-8659B3153E4E}"/>
              </a:ext>
              <a:ext uri="{C183D7F6-B498-43B3-948B-1728B52AA6E4}">
                <adec:decorative xmlns:adec="http://schemas.microsoft.com/office/drawing/2017/decorative" val="1"/>
              </a:ext>
            </a:extLst>
          </p:cNvPr>
          <p:cNvSpPr>
            <a:spLocks/>
          </p:cNvSpPr>
          <p:nvPr/>
        </p:nvSpPr>
        <p:spPr bwMode="auto">
          <a:xfrm>
            <a:off x="5359694" y="1484831"/>
            <a:ext cx="6138735" cy="2482585"/>
          </a:xfrm>
          <a:prstGeom prst="roundRect">
            <a:avLst>
              <a:gd name="adj" fmla="val 394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11" name="Rectangle: Rounded Corners 10">
            <a:extLst>
              <a:ext uri="{FF2B5EF4-FFF2-40B4-BE49-F238E27FC236}">
                <a16:creationId xmlns:a16="http://schemas.microsoft.com/office/drawing/2014/main" id="{C8BC1521-73F1-772A-1E65-28C2844FA8BC}"/>
              </a:ext>
              <a:ext uri="{C183D7F6-B498-43B3-948B-1728B52AA6E4}">
                <adec:decorative xmlns:adec="http://schemas.microsoft.com/office/drawing/2017/decorative" val="1"/>
              </a:ext>
            </a:extLst>
          </p:cNvPr>
          <p:cNvSpPr>
            <a:spLocks/>
          </p:cNvSpPr>
          <p:nvPr/>
        </p:nvSpPr>
        <p:spPr bwMode="auto">
          <a:xfrm>
            <a:off x="5359694" y="4093939"/>
            <a:ext cx="6138735" cy="2048576"/>
          </a:xfrm>
          <a:prstGeom prst="roundRect">
            <a:avLst>
              <a:gd name="adj" fmla="val 4781"/>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25" name="Graphic 23">
            <a:extLst>
              <a:ext uri="{FF2B5EF4-FFF2-40B4-BE49-F238E27FC236}">
                <a16:creationId xmlns:a16="http://schemas.microsoft.com/office/drawing/2014/main" id="{80C61ED1-F58A-162E-C548-F9664464E563}"/>
              </a:ext>
              <a:ext uri="{C183D7F6-B498-43B3-948B-1728B52AA6E4}">
                <adec:decorative xmlns:adec="http://schemas.microsoft.com/office/drawing/2017/decorative" val="1"/>
              </a:ext>
            </a:extLst>
          </p:cNvPr>
          <p:cNvSpPr/>
          <p:nvPr/>
        </p:nvSpPr>
        <p:spPr>
          <a:xfrm>
            <a:off x="5529219" y="1636486"/>
            <a:ext cx="374996" cy="374996"/>
          </a:xfrm>
          <a:custGeom>
            <a:avLst/>
            <a:gdLst>
              <a:gd name="csX0" fmla="*/ 187498 w 374996"/>
              <a:gd name="csY0" fmla="*/ 0 h 374996"/>
              <a:gd name="csX1" fmla="*/ 374997 w 374996"/>
              <a:gd name="csY1" fmla="*/ 187498 h 374996"/>
              <a:gd name="csX2" fmla="*/ 187498 w 374996"/>
              <a:gd name="csY2" fmla="*/ 374997 h 374996"/>
              <a:gd name="csX3" fmla="*/ 0 w 374996"/>
              <a:gd name="csY3" fmla="*/ 187498 h 374996"/>
              <a:gd name="csX4" fmla="*/ 187498 w 374996"/>
              <a:gd name="csY4" fmla="*/ 0 h 374996"/>
              <a:gd name="csX5" fmla="*/ 247873 w 374996"/>
              <a:gd name="csY5" fmla="*/ 130686 h 374996"/>
              <a:gd name="csX6" fmla="*/ 164061 w 374996"/>
              <a:gd name="csY6" fmla="*/ 214498 h 374996"/>
              <a:gd name="csX7" fmla="*/ 127124 w 374996"/>
              <a:gd name="csY7" fmla="*/ 177561 h 374996"/>
              <a:gd name="csX8" fmla="*/ 107249 w 374996"/>
              <a:gd name="csY8" fmla="*/ 178262 h 374996"/>
              <a:gd name="csX9" fmla="*/ 107249 w 374996"/>
              <a:gd name="csY9" fmla="*/ 197436 h 374996"/>
              <a:gd name="csX10" fmla="*/ 154124 w 374996"/>
              <a:gd name="csY10" fmla="*/ 244310 h 374996"/>
              <a:gd name="csX11" fmla="*/ 173998 w 374996"/>
              <a:gd name="csY11" fmla="*/ 244310 h 374996"/>
              <a:gd name="csX12" fmla="*/ 267748 w 374996"/>
              <a:gd name="csY12" fmla="*/ 150561 h 374996"/>
              <a:gd name="csX13" fmla="*/ 268449 w 374996"/>
              <a:gd name="csY13" fmla="*/ 130686 h 374996"/>
              <a:gd name="csX14" fmla="*/ 248574 w 374996"/>
              <a:gd name="csY14" fmla="*/ 129985 h 374996"/>
              <a:gd name="csX15" fmla="*/ 247873 w 374996"/>
              <a:gd name="csY15" fmla="*/ 130686 h 3749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74996" h="374996">
                <a:moveTo>
                  <a:pt x="187498" y="0"/>
                </a:moveTo>
                <a:cubicBezTo>
                  <a:pt x="291054" y="0"/>
                  <a:pt x="374997" y="83943"/>
                  <a:pt x="374997" y="187498"/>
                </a:cubicBezTo>
                <a:cubicBezTo>
                  <a:pt x="374997" y="291054"/>
                  <a:pt x="291054" y="374997"/>
                  <a:pt x="187498" y="374997"/>
                </a:cubicBezTo>
                <a:cubicBezTo>
                  <a:pt x="83943" y="374997"/>
                  <a:pt x="0" y="291054"/>
                  <a:pt x="0" y="187498"/>
                </a:cubicBezTo>
                <a:cubicBezTo>
                  <a:pt x="0" y="83943"/>
                  <a:pt x="83943" y="0"/>
                  <a:pt x="187498" y="0"/>
                </a:cubicBezTo>
                <a:close/>
                <a:moveTo>
                  <a:pt x="247873" y="130686"/>
                </a:moveTo>
                <a:lnTo>
                  <a:pt x="164061" y="214498"/>
                </a:lnTo>
                <a:lnTo>
                  <a:pt x="127124" y="177561"/>
                </a:lnTo>
                <a:cubicBezTo>
                  <a:pt x="121442" y="172266"/>
                  <a:pt x="112544" y="172581"/>
                  <a:pt x="107249" y="178262"/>
                </a:cubicBezTo>
                <a:cubicBezTo>
                  <a:pt x="102217" y="183662"/>
                  <a:pt x="102217" y="192036"/>
                  <a:pt x="107249" y="197436"/>
                </a:cubicBezTo>
                <a:lnTo>
                  <a:pt x="154124" y="244310"/>
                </a:lnTo>
                <a:cubicBezTo>
                  <a:pt x="159614" y="249795"/>
                  <a:pt x="168509" y="249795"/>
                  <a:pt x="173998" y="244310"/>
                </a:cubicBezTo>
                <a:lnTo>
                  <a:pt x="267748" y="150561"/>
                </a:lnTo>
                <a:cubicBezTo>
                  <a:pt x="273429" y="145267"/>
                  <a:pt x="273744" y="136368"/>
                  <a:pt x="268449" y="130686"/>
                </a:cubicBezTo>
                <a:cubicBezTo>
                  <a:pt x="263154" y="125004"/>
                  <a:pt x="254257" y="124690"/>
                  <a:pt x="248574" y="129985"/>
                </a:cubicBezTo>
                <a:cubicBezTo>
                  <a:pt x="248332" y="130210"/>
                  <a:pt x="248098" y="130444"/>
                  <a:pt x="247873" y="130686"/>
                </a:cubicBezTo>
                <a:close/>
              </a:path>
            </a:pathLst>
          </a:cu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endParaRPr lang="en-IN"/>
          </a:p>
        </p:txBody>
      </p:sp>
      <p:sp>
        <p:nvSpPr>
          <p:cNvPr id="27" name="Graphic 23">
            <a:extLst>
              <a:ext uri="{FF2B5EF4-FFF2-40B4-BE49-F238E27FC236}">
                <a16:creationId xmlns:a16="http://schemas.microsoft.com/office/drawing/2014/main" id="{6E55CE11-A06F-D9AE-5866-9C83C6ABFA09}"/>
              </a:ext>
              <a:ext uri="{C183D7F6-B498-43B3-948B-1728B52AA6E4}">
                <adec:decorative xmlns:adec="http://schemas.microsoft.com/office/drawing/2017/decorative" val="1"/>
              </a:ext>
            </a:extLst>
          </p:cNvPr>
          <p:cNvSpPr/>
          <p:nvPr/>
        </p:nvSpPr>
        <p:spPr>
          <a:xfrm>
            <a:off x="5529219" y="4270411"/>
            <a:ext cx="374996" cy="374996"/>
          </a:xfrm>
          <a:custGeom>
            <a:avLst/>
            <a:gdLst>
              <a:gd name="csX0" fmla="*/ 187498 w 374996"/>
              <a:gd name="csY0" fmla="*/ 0 h 374996"/>
              <a:gd name="csX1" fmla="*/ 374997 w 374996"/>
              <a:gd name="csY1" fmla="*/ 187498 h 374996"/>
              <a:gd name="csX2" fmla="*/ 187498 w 374996"/>
              <a:gd name="csY2" fmla="*/ 374997 h 374996"/>
              <a:gd name="csX3" fmla="*/ 0 w 374996"/>
              <a:gd name="csY3" fmla="*/ 187498 h 374996"/>
              <a:gd name="csX4" fmla="*/ 187498 w 374996"/>
              <a:gd name="csY4" fmla="*/ 0 h 374996"/>
              <a:gd name="csX5" fmla="*/ 247873 w 374996"/>
              <a:gd name="csY5" fmla="*/ 130686 h 374996"/>
              <a:gd name="csX6" fmla="*/ 164061 w 374996"/>
              <a:gd name="csY6" fmla="*/ 214498 h 374996"/>
              <a:gd name="csX7" fmla="*/ 127124 w 374996"/>
              <a:gd name="csY7" fmla="*/ 177561 h 374996"/>
              <a:gd name="csX8" fmla="*/ 107249 w 374996"/>
              <a:gd name="csY8" fmla="*/ 178262 h 374996"/>
              <a:gd name="csX9" fmla="*/ 107249 w 374996"/>
              <a:gd name="csY9" fmla="*/ 197436 h 374996"/>
              <a:gd name="csX10" fmla="*/ 154124 w 374996"/>
              <a:gd name="csY10" fmla="*/ 244310 h 374996"/>
              <a:gd name="csX11" fmla="*/ 173998 w 374996"/>
              <a:gd name="csY11" fmla="*/ 244310 h 374996"/>
              <a:gd name="csX12" fmla="*/ 267748 w 374996"/>
              <a:gd name="csY12" fmla="*/ 150561 h 374996"/>
              <a:gd name="csX13" fmla="*/ 268449 w 374996"/>
              <a:gd name="csY13" fmla="*/ 130686 h 374996"/>
              <a:gd name="csX14" fmla="*/ 248574 w 374996"/>
              <a:gd name="csY14" fmla="*/ 129985 h 374996"/>
              <a:gd name="csX15" fmla="*/ 247873 w 374996"/>
              <a:gd name="csY15" fmla="*/ 130686 h 3749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74996" h="374996">
                <a:moveTo>
                  <a:pt x="187498" y="0"/>
                </a:moveTo>
                <a:cubicBezTo>
                  <a:pt x="291054" y="0"/>
                  <a:pt x="374997" y="83943"/>
                  <a:pt x="374997" y="187498"/>
                </a:cubicBezTo>
                <a:cubicBezTo>
                  <a:pt x="374997" y="291054"/>
                  <a:pt x="291054" y="374997"/>
                  <a:pt x="187498" y="374997"/>
                </a:cubicBezTo>
                <a:cubicBezTo>
                  <a:pt x="83943" y="374997"/>
                  <a:pt x="0" y="291054"/>
                  <a:pt x="0" y="187498"/>
                </a:cubicBezTo>
                <a:cubicBezTo>
                  <a:pt x="0" y="83943"/>
                  <a:pt x="83943" y="0"/>
                  <a:pt x="187498" y="0"/>
                </a:cubicBezTo>
                <a:close/>
                <a:moveTo>
                  <a:pt x="247873" y="130686"/>
                </a:moveTo>
                <a:lnTo>
                  <a:pt x="164061" y="214498"/>
                </a:lnTo>
                <a:lnTo>
                  <a:pt x="127124" y="177561"/>
                </a:lnTo>
                <a:cubicBezTo>
                  <a:pt x="121442" y="172266"/>
                  <a:pt x="112544" y="172581"/>
                  <a:pt x="107249" y="178262"/>
                </a:cubicBezTo>
                <a:cubicBezTo>
                  <a:pt x="102217" y="183662"/>
                  <a:pt x="102217" y="192036"/>
                  <a:pt x="107249" y="197436"/>
                </a:cubicBezTo>
                <a:lnTo>
                  <a:pt x="154124" y="244310"/>
                </a:lnTo>
                <a:cubicBezTo>
                  <a:pt x="159614" y="249795"/>
                  <a:pt x="168509" y="249795"/>
                  <a:pt x="173998" y="244310"/>
                </a:cubicBezTo>
                <a:lnTo>
                  <a:pt x="267748" y="150561"/>
                </a:lnTo>
                <a:cubicBezTo>
                  <a:pt x="273429" y="145267"/>
                  <a:pt x="273744" y="136368"/>
                  <a:pt x="268449" y="130686"/>
                </a:cubicBezTo>
                <a:cubicBezTo>
                  <a:pt x="263154" y="125004"/>
                  <a:pt x="254257" y="124690"/>
                  <a:pt x="248574" y="129985"/>
                </a:cubicBezTo>
                <a:cubicBezTo>
                  <a:pt x="248332" y="130210"/>
                  <a:pt x="248098" y="130444"/>
                  <a:pt x="247873" y="130686"/>
                </a:cubicBezTo>
                <a:close/>
              </a:path>
            </a:pathLst>
          </a:cu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endParaRPr lang="en-IN"/>
          </a:p>
        </p:txBody>
      </p:sp>
      <p:sp>
        <p:nvSpPr>
          <p:cNvPr id="9" name="Title 8">
            <a:extLst>
              <a:ext uri="{FF2B5EF4-FFF2-40B4-BE49-F238E27FC236}">
                <a16:creationId xmlns:a16="http://schemas.microsoft.com/office/drawing/2014/main" id="{197FB90E-647A-E4E5-9E77-519BE574F99A}"/>
              </a:ext>
            </a:extLst>
          </p:cNvPr>
          <p:cNvSpPr>
            <a:spLocks noGrp="1"/>
          </p:cNvSpPr>
          <p:nvPr>
            <p:ph type="title"/>
          </p:nvPr>
        </p:nvSpPr>
        <p:spPr/>
        <p:txBody>
          <a:bodyPr>
            <a:noAutofit/>
          </a:bodyPr>
          <a:lstStyle/>
          <a:p>
            <a:r>
              <a:rPr lang="en-US">
                <a:ea typeface="+mj-ea"/>
                <a:cs typeface="+mj-cs"/>
              </a:rPr>
              <a:t>Let us help you get started with Secure AI</a:t>
            </a:r>
          </a:p>
        </p:txBody>
      </p:sp>
      <p:sp>
        <p:nvSpPr>
          <p:cNvPr id="12" name="TextBox 11">
            <a:extLst>
              <a:ext uri="{FF2B5EF4-FFF2-40B4-BE49-F238E27FC236}">
                <a16:creationId xmlns:a16="http://schemas.microsoft.com/office/drawing/2014/main" id="{76AE6E6D-04F6-B7A0-9CD7-69B319AC6BCC}"/>
              </a:ext>
            </a:extLst>
          </p:cNvPr>
          <p:cNvSpPr txBox="1"/>
          <p:nvPr/>
        </p:nvSpPr>
        <p:spPr>
          <a:xfrm>
            <a:off x="6048375" y="1636486"/>
            <a:ext cx="5303565" cy="1908215"/>
          </a:xfrm>
          <a:prstGeom prst="rect">
            <a:avLst/>
          </a:prstGeom>
          <a:noFill/>
        </p:spPr>
        <p:txBody>
          <a:bodyPr wrap="square" lIns="0" tIns="0" rIns="0" bIns="0" rtlCol="0" anchor="t">
            <a:spAutoFit/>
          </a:bodyPr>
          <a:lstStyle/>
          <a:p>
            <a:pPr marL="0" marR="0" lvl="0" indent="0" algn="l" defTabSz="914367" rtl="0" eaLnBrk="1" fontAlgn="auto" latinLnBrk="0" hangingPunct="1">
              <a:spcAft>
                <a:spcPts val="600"/>
              </a:spcAft>
              <a:buClrTx/>
              <a:buSzTx/>
              <a:buFontTx/>
              <a:buNone/>
              <a:tabLst/>
              <a:defRPr/>
            </a:pPr>
            <a:r>
              <a:rPr kumimoji="0" lang="en-US" sz="1800" b="0" i="0" u="none" strike="noStrike" kern="1200" cap="none" spc="0" normalizeH="0" baseline="0" noProof="0">
                <a:ln>
                  <a:noFill/>
                </a:ln>
                <a:solidFill>
                  <a:schemeClr val="bg1"/>
                </a:solidFill>
                <a:effectLst/>
                <a:uLnTx/>
                <a:uFillTx/>
              </a:rPr>
              <a:t>Kickstart Copilot Chat Adoption in your organization.</a:t>
            </a:r>
          </a:p>
          <a:p>
            <a:pPr marL="333375" marR="0" lvl="0" indent="-219075" algn="l" defTabSz="932742" rtl="0" eaLnBrk="1" fontAlgn="auto" latinLnBrk="0" hangingPunct="1">
              <a:spcAft>
                <a:spcPts val="600"/>
              </a:spcAft>
              <a:buClr>
                <a:schemeClr val="bg1"/>
              </a:buClr>
              <a:buSzTx/>
              <a:buFont typeface="Arial,Sans-Serif"/>
              <a:buChar char="•"/>
              <a:tabLst/>
              <a:defRPr/>
            </a:pPr>
            <a:r>
              <a:rPr kumimoji="0" lang="en-US" sz="1600" i="0" u="none" strike="noStrike" kern="1200" cap="none" spc="0" normalizeH="0" baseline="0" noProof="0">
                <a:ln>
                  <a:noFill/>
                </a:ln>
                <a:solidFill>
                  <a:schemeClr val="bg1"/>
                </a:solidFill>
                <a:effectLst/>
                <a:uLnTx/>
                <a:uFillTx/>
                <a:latin typeface="+mj-lt"/>
                <a:ea typeface="+mj-ea"/>
                <a:cs typeface="+mj-cs"/>
              </a:rPr>
              <a:t>NEW: </a:t>
            </a:r>
            <a:r>
              <a:rPr kumimoji="0" lang="en-US" sz="1600" b="0" i="0" u="none" strike="noStrike" kern="1200" cap="none" spc="0" normalizeH="0" baseline="0" noProof="0">
                <a:ln>
                  <a:noFill/>
                </a:ln>
                <a:solidFill>
                  <a:schemeClr val="accent1"/>
                </a:solidFill>
                <a:effectLst/>
                <a:uLnTx/>
                <a:uFillTx/>
                <a:hlinkClick r:id="rId4">
                  <a:extLst>
                    <a:ext uri="{A12FA001-AC4F-418D-AE19-62706E023703}">
                      <ahyp:hlinkClr xmlns:ahyp="http://schemas.microsoft.com/office/drawing/2018/hyperlinkcolor" val="tx"/>
                    </a:ext>
                  </a:extLst>
                </a:hlinkClick>
              </a:rPr>
              <a:t>Copilot Chat and Agent Starter Kit</a:t>
            </a:r>
            <a:r>
              <a:rPr kumimoji="0" lang="en-US" sz="1600" b="0" i="0" u="none" strike="noStrike" kern="1200" cap="none" spc="0" normalizeH="0" baseline="0" noProof="0">
                <a:ln>
                  <a:noFill/>
                </a:ln>
                <a:solidFill>
                  <a:schemeClr val="bg1"/>
                </a:solidFill>
                <a:effectLst/>
                <a:uLnTx/>
                <a:uFillTx/>
              </a:rPr>
              <a:t> – Agent overview guide, IT set up and controls guide, Copilot Chat Scenarios, Copilot Chat user training guide</a:t>
            </a:r>
          </a:p>
          <a:p>
            <a:pPr marL="333375" marR="0" lvl="0" indent="-219075" algn="l" defTabSz="932742" rtl="0" eaLnBrk="1" fontAlgn="auto" latinLnBrk="0" hangingPunct="1">
              <a:spcAft>
                <a:spcPts val="600"/>
              </a:spcAft>
              <a:buClr>
                <a:schemeClr val="bg1"/>
              </a:buClr>
              <a:buSzTx/>
              <a:buFont typeface="Arial,Sans-Serif"/>
              <a:buChar char="•"/>
              <a:tabLst/>
              <a:defRPr/>
            </a:pPr>
            <a:r>
              <a:rPr kumimoji="0" lang="en-US" sz="1600" b="0" i="0" u="none" strike="noStrike" kern="1200" cap="none" spc="0" normalizeH="0" baseline="0" noProof="0">
                <a:ln>
                  <a:noFill/>
                </a:ln>
                <a:solidFill>
                  <a:schemeClr val="accent1"/>
                </a:solidFill>
                <a:effectLst/>
                <a:uLnTx/>
                <a:uFillTx/>
                <a:hlinkClick r:id="rId5">
                  <a:extLst>
                    <a:ext uri="{A12FA001-AC4F-418D-AE19-62706E023703}">
                      <ahyp:hlinkClr xmlns:ahyp="http://schemas.microsoft.com/office/drawing/2018/hyperlinkcolor" val="tx"/>
                    </a:ext>
                  </a:extLst>
                </a:hlinkClick>
              </a:rPr>
              <a:t>User Engagement Tools and Templates</a:t>
            </a:r>
            <a:r>
              <a:rPr kumimoji="0" lang="en-US" sz="1600" b="0" i="0" u="none" strike="noStrike" kern="1200" cap="none" spc="0" normalizeH="0" baseline="0" noProof="0">
                <a:ln>
                  <a:noFill/>
                </a:ln>
                <a:solidFill>
                  <a:schemeClr val="accent1"/>
                </a:solidFill>
                <a:effectLst/>
                <a:uLnTx/>
                <a:uFillTx/>
              </a:rPr>
              <a:t> </a:t>
            </a:r>
            <a:r>
              <a:rPr kumimoji="0" lang="en-US" sz="1600" b="0" i="0" u="none" strike="noStrike" kern="1200" cap="none" spc="0" normalizeH="0" baseline="0" noProof="0">
                <a:ln>
                  <a:noFill/>
                </a:ln>
                <a:solidFill>
                  <a:schemeClr val="bg1"/>
                </a:solidFill>
                <a:effectLst/>
                <a:uLnTx/>
                <a:uFillTx/>
              </a:rPr>
              <a:t>– Copilot Chat user onboarding email templates, Agents in Copilot Chat handout </a:t>
            </a:r>
          </a:p>
        </p:txBody>
      </p:sp>
      <p:sp>
        <p:nvSpPr>
          <p:cNvPr id="16" name="TextBox 15">
            <a:extLst>
              <a:ext uri="{FF2B5EF4-FFF2-40B4-BE49-F238E27FC236}">
                <a16:creationId xmlns:a16="http://schemas.microsoft.com/office/drawing/2014/main" id="{A83D4789-BBBC-7522-D17D-2B879CA4006D}"/>
              </a:ext>
            </a:extLst>
          </p:cNvPr>
          <p:cNvSpPr txBox="1"/>
          <p:nvPr/>
        </p:nvSpPr>
        <p:spPr>
          <a:xfrm>
            <a:off x="6048375" y="4270411"/>
            <a:ext cx="5303565" cy="1446550"/>
          </a:xfrm>
          <a:prstGeom prst="rect">
            <a:avLst/>
          </a:prstGeom>
          <a:noFill/>
        </p:spPr>
        <p:txBody>
          <a:bodyPr wrap="square" lIns="0" tIns="0" rIns="0" bIns="0" rtlCol="0" anchor="t">
            <a:spAutoFit/>
          </a:bodyPr>
          <a:lstStyle/>
          <a:p>
            <a:pPr>
              <a:spcAft>
                <a:spcPts val="600"/>
              </a:spcAft>
              <a:defRPr/>
            </a:pPr>
            <a:r>
              <a:rPr lang="en-US" sz="1800">
                <a:solidFill>
                  <a:schemeClr val="bg1"/>
                </a:solidFill>
                <a:latin typeface="+mj-lt"/>
                <a:ea typeface="+mj-ea"/>
                <a:cs typeface="+mj-cs"/>
              </a:rPr>
              <a:t>Learn about how Microsoft 365 solutions </a:t>
            </a:r>
            <a:r>
              <a:rPr lang="en-US" sz="1800">
                <a:solidFill>
                  <a:schemeClr val="bg1"/>
                </a:solidFill>
              </a:rPr>
              <a:t>can help you elevating security for Copilot.</a:t>
            </a:r>
          </a:p>
          <a:p>
            <a:pPr marL="333375" indent="-219075" defTabSz="932742">
              <a:spcAft>
                <a:spcPts val="600"/>
              </a:spcAft>
              <a:buClr>
                <a:schemeClr val="bg1"/>
              </a:buClr>
              <a:buFont typeface="Arial,Sans-Serif"/>
              <a:buChar char="•"/>
              <a:defRPr/>
            </a:pPr>
            <a:r>
              <a:rPr lang="en-US" sz="1600">
                <a:solidFill>
                  <a:schemeClr val="accent1"/>
                </a:solidFill>
                <a:hlinkClick r:id="rId6" tooltip="https://learn.microsoft.com/en-us/security/zero-trust/copilots/zero-trust-microsoft-365-copilot">
                  <a:extLst>
                    <a:ext uri="{A12FA001-AC4F-418D-AE19-62706E023703}">
                      <ahyp:hlinkClr xmlns:ahyp="http://schemas.microsoft.com/office/drawing/2018/hyperlinkcolor" val="tx"/>
                    </a:ext>
                  </a:extLst>
                </a:hlinkClick>
              </a:rPr>
              <a:t>M365 E3 tools to help implementing Zero trust principles</a:t>
            </a:r>
            <a:r>
              <a:rPr lang="en-US" sz="1600">
                <a:solidFill>
                  <a:schemeClr val="accent1"/>
                </a:solidFill>
              </a:rPr>
              <a:t> </a:t>
            </a:r>
            <a:r>
              <a:rPr lang="en-US" sz="1600">
                <a:solidFill>
                  <a:schemeClr val="bg1"/>
                </a:solidFill>
              </a:rPr>
              <a:t>for AI companions </a:t>
            </a:r>
          </a:p>
          <a:p>
            <a:pPr marL="333375" indent="-219075" defTabSz="932742">
              <a:spcAft>
                <a:spcPts val="600"/>
              </a:spcAft>
              <a:buClr>
                <a:schemeClr val="bg1"/>
              </a:buClr>
              <a:buFont typeface="Arial,Sans-Serif"/>
              <a:buChar char="•"/>
              <a:defRPr/>
            </a:pPr>
            <a:r>
              <a:rPr lang="en-US" sz="1600">
                <a:solidFill>
                  <a:schemeClr val="accent1"/>
                </a:solidFill>
                <a:hlinkClick r:id="rId7" tooltip="https://learn.microsoft.com/en-us/copilot/microsoft-365/microsoft-365-copilot-e3-guide?tabs=aihub">
                  <a:extLst>
                    <a:ext uri="{A12FA001-AC4F-418D-AE19-62706E023703}">
                      <ahyp:hlinkClr xmlns:ahyp="http://schemas.microsoft.com/office/drawing/2018/hyperlinkcolor" val="tx"/>
                    </a:ext>
                  </a:extLst>
                </a:hlinkClick>
              </a:rPr>
              <a:t>Getting your data ready for Copilot with M365 E3</a:t>
            </a:r>
            <a:endParaRPr lang="en-US" sz="1600">
              <a:solidFill>
                <a:schemeClr val="accent1"/>
              </a:solidFill>
            </a:endParaRPr>
          </a:p>
        </p:txBody>
      </p:sp>
    </p:spTree>
    <p:extLst>
      <p:ext uri="{BB962C8B-B14F-4D97-AF65-F5344CB8AC3E}">
        <p14:creationId xmlns:p14="http://schemas.microsoft.com/office/powerpoint/2010/main" val="127981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A8C7-F220-F1B5-B414-AC34AF04F9D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46B986B-5BFC-4985-7291-2CC23D4F5448}"/>
              </a:ext>
              <a:ext uri="{C183D7F6-B498-43B3-948B-1728B52AA6E4}">
                <adec:decorative xmlns:adec="http://schemas.microsoft.com/office/drawing/2017/decorative" val="1"/>
              </a:ext>
            </a:extLst>
          </p:cNvPr>
          <p:cNvSpPr/>
          <p:nvPr/>
        </p:nvSpPr>
        <p:spPr bwMode="auto">
          <a:xfrm>
            <a:off x="571500" y="1334168"/>
            <a:ext cx="11035283" cy="4934870"/>
          </a:xfrm>
          <a:prstGeom prst="roundRect">
            <a:avLst>
              <a:gd name="adj" fmla="val 582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cs typeface="Segoe Sans Display" pitchFamily="2" charset="0"/>
            </a:endParaRPr>
          </a:p>
        </p:txBody>
      </p:sp>
      <p:sp>
        <p:nvSpPr>
          <p:cNvPr id="52" name="Rectangle: Rounded Corners 51">
            <a:extLst>
              <a:ext uri="{FF2B5EF4-FFF2-40B4-BE49-F238E27FC236}">
                <a16:creationId xmlns:a16="http://schemas.microsoft.com/office/drawing/2014/main" id="{37E34256-1D44-8926-3202-2A082E39C03E}"/>
              </a:ext>
              <a:ext uri="{C183D7F6-B498-43B3-948B-1728B52AA6E4}">
                <adec:decorative xmlns:adec="http://schemas.microsoft.com/office/drawing/2017/decorative" val="1"/>
              </a:ext>
            </a:extLst>
          </p:cNvPr>
          <p:cNvSpPr>
            <a:spLocks/>
          </p:cNvSpPr>
          <p:nvPr/>
        </p:nvSpPr>
        <p:spPr bwMode="auto">
          <a:xfrm>
            <a:off x="726625" y="1489285"/>
            <a:ext cx="3471594" cy="3912975"/>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53" name="Rectangle: Rounded Corners 52">
            <a:extLst>
              <a:ext uri="{FF2B5EF4-FFF2-40B4-BE49-F238E27FC236}">
                <a16:creationId xmlns:a16="http://schemas.microsoft.com/office/drawing/2014/main" id="{1C815A01-022C-1DAA-4F60-9AA531BED4B4}"/>
              </a:ext>
              <a:ext uri="{C183D7F6-B498-43B3-948B-1728B52AA6E4}">
                <adec:decorative xmlns:adec="http://schemas.microsoft.com/office/drawing/2017/decorative" val="1"/>
              </a:ext>
            </a:extLst>
          </p:cNvPr>
          <p:cNvSpPr>
            <a:spLocks/>
          </p:cNvSpPr>
          <p:nvPr/>
        </p:nvSpPr>
        <p:spPr bwMode="auto">
          <a:xfrm>
            <a:off x="4353344" y="1489285"/>
            <a:ext cx="3471594" cy="3912975"/>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54" name="Rectangle: Rounded Corners 53">
            <a:extLst>
              <a:ext uri="{FF2B5EF4-FFF2-40B4-BE49-F238E27FC236}">
                <a16:creationId xmlns:a16="http://schemas.microsoft.com/office/drawing/2014/main" id="{F1A74319-2870-C5BE-901F-4EAE12DF73D5}"/>
              </a:ext>
              <a:ext uri="{C183D7F6-B498-43B3-948B-1728B52AA6E4}">
                <adec:decorative xmlns:adec="http://schemas.microsoft.com/office/drawing/2017/decorative" val="1"/>
              </a:ext>
            </a:extLst>
          </p:cNvPr>
          <p:cNvSpPr>
            <a:spLocks/>
          </p:cNvSpPr>
          <p:nvPr/>
        </p:nvSpPr>
        <p:spPr bwMode="auto">
          <a:xfrm>
            <a:off x="7980063" y="1489285"/>
            <a:ext cx="3471594" cy="3912975"/>
          </a:xfrm>
          <a:prstGeom prst="roundRect">
            <a:avLst>
              <a:gd name="adj" fmla="val 595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ea typeface="Segoe UI Black" panose="020B0A02040204020203" pitchFamily="34" charset="0"/>
              <a:cs typeface="Segoe UI Semilight" panose="020B0402040204020203" pitchFamily="34" charset="0"/>
            </a:endParaRPr>
          </a:p>
        </p:txBody>
      </p:sp>
      <p:sp>
        <p:nvSpPr>
          <p:cNvPr id="84" name="Oval 83">
            <a:extLst>
              <a:ext uri="{FF2B5EF4-FFF2-40B4-BE49-F238E27FC236}">
                <a16:creationId xmlns:a16="http://schemas.microsoft.com/office/drawing/2014/main" id="{1F37EC73-1177-ECB1-FA4E-C8A687D99635}"/>
              </a:ext>
              <a:ext uri="{C183D7F6-B498-43B3-948B-1728B52AA6E4}">
                <adec:decorative xmlns:adec="http://schemas.microsoft.com/office/drawing/2017/decorative" val="1"/>
              </a:ext>
            </a:extLst>
          </p:cNvPr>
          <p:cNvSpPr/>
          <p:nvPr/>
        </p:nvSpPr>
        <p:spPr>
          <a:xfrm>
            <a:off x="905602" y="1612900"/>
            <a:ext cx="652568" cy="652568"/>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85" name="Oval 84">
            <a:extLst>
              <a:ext uri="{FF2B5EF4-FFF2-40B4-BE49-F238E27FC236}">
                <a16:creationId xmlns:a16="http://schemas.microsoft.com/office/drawing/2014/main" id="{541BA5F3-E8E1-E8AE-20B2-36E6C2DCA7BF}"/>
              </a:ext>
              <a:ext uri="{C183D7F6-B498-43B3-948B-1728B52AA6E4}">
                <adec:decorative xmlns:adec="http://schemas.microsoft.com/office/drawing/2017/decorative" val="1"/>
              </a:ext>
            </a:extLst>
          </p:cNvPr>
          <p:cNvSpPr/>
          <p:nvPr/>
        </p:nvSpPr>
        <p:spPr>
          <a:xfrm>
            <a:off x="961180" y="1674283"/>
            <a:ext cx="541411" cy="529802"/>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nvGrpSpPr>
          <p:cNvPr id="97" name="Group 96">
            <a:extLst>
              <a:ext uri="{FF2B5EF4-FFF2-40B4-BE49-F238E27FC236}">
                <a16:creationId xmlns:a16="http://schemas.microsoft.com/office/drawing/2014/main" id="{A9166E54-588F-4E9E-85A4-86DE8A3BC59D}"/>
              </a:ext>
              <a:ext uri="{C183D7F6-B498-43B3-948B-1728B52AA6E4}">
                <adec:decorative xmlns:adec="http://schemas.microsoft.com/office/drawing/2017/decorative" val="1"/>
              </a:ext>
            </a:extLst>
          </p:cNvPr>
          <p:cNvGrpSpPr/>
          <p:nvPr/>
        </p:nvGrpSpPr>
        <p:grpSpPr>
          <a:xfrm>
            <a:off x="8159041" y="1612900"/>
            <a:ext cx="652568" cy="652568"/>
            <a:chOff x="8159041" y="1600200"/>
            <a:chExt cx="652568" cy="652568"/>
          </a:xfrm>
        </p:grpSpPr>
        <p:sp>
          <p:nvSpPr>
            <p:cNvPr id="95" name="Oval 94">
              <a:extLst>
                <a:ext uri="{FF2B5EF4-FFF2-40B4-BE49-F238E27FC236}">
                  <a16:creationId xmlns:a16="http://schemas.microsoft.com/office/drawing/2014/main" id="{6B86AD50-37C0-A28F-3F0D-2EA045D08C4F}"/>
                </a:ext>
                <a:ext uri="{C183D7F6-B498-43B3-948B-1728B52AA6E4}">
                  <adec:decorative xmlns:adec="http://schemas.microsoft.com/office/drawing/2017/decorative" val="1"/>
                </a:ext>
              </a:extLst>
            </p:cNvPr>
            <p:cNvSpPr/>
            <p:nvPr/>
          </p:nvSpPr>
          <p:spPr>
            <a:xfrm>
              <a:off x="8159041" y="1600200"/>
              <a:ext cx="652568" cy="652568"/>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6" name="Oval 95">
              <a:extLst>
                <a:ext uri="{FF2B5EF4-FFF2-40B4-BE49-F238E27FC236}">
                  <a16:creationId xmlns:a16="http://schemas.microsoft.com/office/drawing/2014/main" id="{5A56D50E-4CE2-C19B-256E-07F00EA37B75}"/>
                </a:ext>
                <a:ext uri="{C183D7F6-B498-43B3-948B-1728B52AA6E4}">
                  <adec:decorative xmlns:adec="http://schemas.microsoft.com/office/drawing/2017/decorative" val="1"/>
                </a:ext>
              </a:extLst>
            </p:cNvPr>
            <p:cNvSpPr/>
            <p:nvPr/>
          </p:nvSpPr>
          <p:spPr>
            <a:xfrm>
              <a:off x="8214619" y="1661583"/>
              <a:ext cx="541411" cy="529802"/>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grpSp>
        <p:nvGrpSpPr>
          <p:cNvPr id="88" name="Group 87">
            <a:extLst>
              <a:ext uri="{FF2B5EF4-FFF2-40B4-BE49-F238E27FC236}">
                <a16:creationId xmlns:a16="http://schemas.microsoft.com/office/drawing/2014/main" id="{B5E7DBD5-9E42-AECE-2A99-B8A3CC9B7785}"/>
              </a:ext>
              <a:ext uri="{C183D7F6-B498-43B3-948B-1728B52AA6E4}">
                <adec:decorative xmlns:adec="http://schemas.microsoft.com/office/drawing/2017/decorative" val="1"/>
              </a:ext>
            </a:extLst>
          </p:cNvPr>
          <p:cNvGrpSpPr/>
          <p:nvPr/>
        </p:nvGrpSpPr>
        <p:grpSpPr>
          <a:xfrm>
            <a:off x="4532321" y="1612900"/>
            <a:ext cx="652568" cy="652568"/>
            <a:chOff x="769323" y="1363776"/>
            <a:chExt cx="500406" cy="500406"/>
          </a:xfrm>
        </p:grpSpPr>
        <p:sp>
          <p:nvSpPr>
            <p:cNvPr id="90" name="Oval 89">
              <a:extLst>
                <a:ext uri="{FF2B5EF4-FFF2-40B4-BE49-F238E27FC236}">
                  <a16:creationId xmlns:a16="http://schemas.microsoft.com/office/drawing/2014/main" id="{73F7926E-D5FB-C9E3-8DCB-8903556ABB55}"/>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1" name="Oval 90">
              <a:extLst>
                <a:ext uri="{FF2B5EF4-FFF2-40B4-BE49-F238E27FC236}">
                  <a16:creationId xmlns:a16="http://schemas.microsoft.com/office/drawing/2014/main" id="{32376D17-9400-6BCA-F44E-568A536A60EF}"/>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cs typeface="Segoe Sans Display Semibold" pitchFamily="2" charset="0"/>
              </a:endParaRPr>
            </a:p>
          </p:txBody>
        </p:sp>
      </p:grpSp>
      <p:sp>
        <p:nvSpPr>
          <p:cNvPr id="11" name="Graphic 7">
            <a:extLst>
              <a:ext uri="{FF2B5EF4-FFF2-40B4-BE49-F238E27FC236}">
                <a16:creationId xmlns:a16="http://schemas.microsoft.com/office/drawing/2014/main" id="{1E342BE9-EC3D-5639-A759-3B9B62D349B2}"/>
              </a:ext>
              <a:ext uri="{C183D7F6-B498-43B3-948B-1728B52AA6E4}">
                <adec:decorative xmlns:adec="http://schemas.microsoft.com/office/drawing/2017/decorative" val="1"/>
              </a:ext>
            </a:extLst>
          </p:cNvPr>
          <p:cNvSpPr/>
          <p:nvPr/>
        </p:nvSpPr>
        <p:spPr>
          <a:xfrm>
            <a:off x="1129216" y="1810848"/>
            <a:ext cx="231004" cy="269505"/>
          </a:xfrm>
          <a:custGeom>
            <a:avLst/>
            <a:gdLst>
              <a:gd name="csX0" fmla="*/ 125127 w 231004"/>
              <a:gd name="csY0" fmla="*/ 0 h 269505"/>
              <a:gd name="csX1" fmla="*/ 154003 w 231004"/>
              <a:gd name="csY1" fmla="*/ 28876 h 269505"/>
              <a:gd name="csX2" fmla="*/ 154003 w 231004"/>
              <a:gd name="csY2" fmla="*/ 113410 h 269505"/>
              <a:gd name="csX3" fmla="*/ 128336 w 231004"/>
              <a:gd name="csY3" fmla="*/ 154003 h 269505"/>
              <a:gd name="csX4" fmla="*/ 128336 w 231004"/>
              <a:gd name="csY4" fmla="*/ 154645 h 269505"/>
              <a:gd name="csX5" fmla="*/ 102669 w 231004"/>
              <a:gd name="csY5" fmla="*/ 186087 h 269505"/>
              <a:gd name="csX6" fmla="*/ 102669 w 231004"/>
              <a:gd name="csY6" fmla="*/ 214963 h 269505"/>
              <a:gd name="csX7" fmla="*/ 93043 w 231004"/>
              <a:gd name="csY7" fmla="*/ 205337 h 269505"/>
              <a:gd name="csX8" fmla="*/ 60960 w 231004"/>
              <a:gd name="csY8" fmla="*/ 205337 h 269505"/>
              <a:gd name="csX9" fmla="*/ 51334 w 231004"/>
              <a:gd name="csY9" fmla="*/ 214963 h 269505"/>
              <a:gd name="csX10" fmla="*/ 60960 w 231004"/>
              <a:gd name="csY10" fmla="*/ 224588 h 269505"/>
              <a:gd name="csX11" fmla="*/ 93043 w 231004"/>
              <a:gd name="csY11" fmla="*/ 224588 h 269505"/>
              <a:gd name="csX12" fmla="*/ 102669 w 231004"/>
              <a:gd name="csY12" fmla="*/ 214963 h 269505"/>
              <a:gd name="csX13" fmla="*/ 102669 w 231004"/>
              <a:gd name="csY13" fmla="*/ 250255 h 269505"/>
              <a:gd name="csX14" fmla="*/ 103310 w 231004"/>
              <a:gd name="csY14" fmla="*/ 256672 h 269505"/>
              <a:gd name="csX15" fmla="*/ 28876 w 231004"/>
              <a:gd name="csY15" fmla="*/ 256672 h 269505"/>
              <a:gd name="csX16" fmla="*/ 0 w 231004"/>
              <a:gd name="csY16" fmla="*/ 227796 h 269505"/>
              <a:gd name="csX17" fmla="*/ 0 w 231004"/>
              <a:gd name="csY17" fmla="*/ 28876 h 269505"/>
              <a:gd name="csX18" fmla="*/ 28876 w 231004"/>
              <a:gd name="csY18" fmla="*/ 0 h 269505"/>
              <a:gd name="csX19" fmla="*/ 125127 w 231004"/>
              <a:gd name="csY19" fmla="*/ 0 h 269505"/>
              <a:gd name="csX20" fmla="*/ 141169 w 231004"/>
              <a:gd name="csY20" fmla="*/ 154003 h 269505"/>
              <a:gd name="csX21" fmla="*/ 141169 w 231004"/>
              <a:gd name="csY21" fmla="*/ 166837 h 269505"/>
              <a:gd name="csX22" fmla="*/ 134753 w 231004"/>
              <a:gd name="csY22" fmla="*/ 166837 h 269505"/>
              <a:gd name="csX23" fmla="*/ 115502 w 231004"/>
              <a:gd name="csY23" fmla="*/ 186087 h 269505"/>
              <a:gd name="csX24" fmla="*/ 115502 w 231004"/>
              <a:gd name="csY24" fmla="*/ 250255 h 269505"/>
              <a:gd name="csX25" fmla="*/ 134676 w 231004"/>
              <a:gd name="csY25" fmla="*/ 269505 h 269505"/>
              <a:gd name="csX26" fmla="*/ 134753 w 231004"/>
              <a:gd name="csY26" fmla="*/ 269505 h 269505"/>
              <a:gd name="csX27" fmla="*/ 211754 w 231004"/>
              <a:gd name="csY27" fmla="*/ 269505 h 269505"/>
              <a:gd name="csX28" fmla="*/ 231005 w 231004"/>
              <a:gd name="csY28" fmla="*/ 250255 h 269505"/>
              <a:gd name="csX29" fmla="*/ 231005 w 231004"/>
              <a:gd name="csY29" fmla="*/ 186087 h 269505"/>
              <a:gd name="csX30" fmla="*/ 211754 w 231004"/>
              <a:gd name="csY30" fmla="*/ 166837 h 269505"/>
              <a:gd name="csX31" fmla="*/ 205337 w 231004"/>
              <a:gd name="csY31" fmla="*/ 166837 h 269505"/>
              <a:gd name="csX32" fmla="*/ 205337 w 231004"/>
              <a:gd name="csY32" fmla="*/ 154003 h 269505"/>
              <a:gd name="csX33" fmla="*/ 173253 w 231004"/>
              <a:gd name="csY33" fmla="*/ 121919 h 269505"/>
              <a:gd name="csX34" fmla="*/ 141169 w 231004"/>
              <a:gd name="csY34" fmla="*/ 154003 h 269505"/>
              <a:gd name="csX35" fmla="*/ 160420 w 231004"/>
              <a:gd name="csY35" fmla="*/ 154003 h 269505"/>
              <a:gd name="csX36" fmla="*/ 173253 w 231004"/>
              <a:gd name="csY36" fmla="*/ 141169 h 269505"/>
              <a:gd name="csX37" fmla="*/ 186087 w 231004"/>
              <a:gd name="csY37" fmla="*/ 154003 h 269505"/>
              <a:gd name="csX38" fmla="*/ 186087 w 231004"/>
              <a:gd name="csY38" fmla="*/ 166837 h 269505"/>
              <a:gd name="csX39" fmla="*/ 160420 w 231004"/>
              <a:gd name="csY39" fmla="*/ 166837 h 269505"/>
              <a:gd name="csX40" fmla="*/ 160420 w 231004"/>
              <a:gd name="csY40" fmla="*/ 154003 h 269505"/>
              <a:gd name="csX41" fmla="*/ 186087 w 231004"/>
              <a:gd name="csY41" fmla="*/ 218171 h 269505"/>
              <a:gd name="csX42" fmla="*/ 173253 w 231004"/>
              <a:gd name="csY42" fmla="*/ 231005 h 269505"/>
              <a:gd name="csX43" fmla="*/ 160420 w 231004"/>
              <a:gd name="csY43" fmla="*/ 218171 h 269505"/>
              <a:gd name="csX44" fmla="*/ 173253 w 231004"/>
              <a:gd name="csY44" fmla="*/ 205337 h 269505"/>
              <a:gd name="csX45" fmla="*/ 186087 w 231004"/>
              <a:gd name="csY45" fmla="*/ 218171 h 2695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231004" h="269505">
                <a:moveTo>
                  <a:pt x="125127" y="0"/>
                </a:moveTo>
                <a:cubicBezTo>
                  <a:pt x="141075" y="0"/>
                  <a:pt x="154003" y="12928"/>
                  <a:pt x="154003" y="28876"/>
                </a:cubicBezTo>
                <a:lnTo>
                  <a:pt x="154003" y="113410"/>
                </a:lnTo>
                <a:cubicBezTo>
                  <a:pt x="138325" y="120847"/>
                  <a:pt x="128332" y="136650"/>
                  <a:pt x="128336" y="154003"/>
                </a:cubicBezTo>
                <a:lnTo>
                  <a:pt x="128336" y="154645"/>
                </a:lnTo>
                <a:cubicBezTo>
                  <a:pt x="113395" y="157694"/>
                  <a:pt x="102666" y="170838"/>
                  <a:pt x="102669" y="186087"/>
                </a:cubicBezTo>
                <a:lnTo>
                  <a:pt x="102669" y="214963"/>
                </a:lnTo>
                <a:cubicBezTo>
                  <a:pt x="102669" y="209647"/>
                  <a:pt x="98359" y="205337"/>
                  <a:pt x="93043" y="205337"/>
                </a:cubicBezTo>
                <a:lnTo>
                  <a:pt x="60960" y="205337"/>
                </a:lnTo>
                <a:cubicBezTo>
                  <a:pt x="55644" y="205337"/>
                  <a:pt x="51334" y="209647"/>
                  <a:pt x="51334" y="214963"/>
                </a:cubicBezTo>
                <a:cubicBezTo>
                  <a:pt x="51334" y="220278"/>
                  <a:pt x="55644" y="224588"/>
                  <a:pt x="60960" y="224588"/>
                </a:cubicBezTo>
                <a:lnTo>
                  <a:pt x="93043" y="224588"/>
                </a:lnTo>
                <a:cubicBezTo>
                  <a:pt x="98359" y="224588"/>
                  <a:pt x="102669" y="220278"/>
                  <a:pt x="102669" y="214963"/>
                </a:cubicBezTo>
                <a:lnTo>
                  <a:pt x="102669" y="250255"/>
                </a:lnTo>
                <a:cubicBezTo>
                  <a:pt x="102669" y="252449"/>
                  <a:pt x="102887" y="254593"/>
                  <a:pt x="103310" y="256672"/>
                </a:cubicBezTo>
                <a:lnTo>
                  <a:pt x="28876" y="256672"/>
                </a:lnTo>
                <a:cubicBezTo>
                  <a:pt x="12928" y="256672"/>
                  <a:pt x="0" y="243744"/>
                  <a:pt x="0" y="227796"/>
                </a:cubicBezTo>
                <a:lnTo>
                  <a:pt x="0" y="28876"/>
                </a:lnTo>
                <a:cubicBezTo>
                  <a:pt x="0" y="12928"/>
                  <a:pt x="12928" y="0"/>
                  <a:pt x="28876" y="0"/>
                </a:cubicBezTo>
                <a:lnTo>
                  <a:pt x="125127" y="0"/>
                </a:lnTo>
                <a:close/>
                <a:moveTo>
                  <a:pt x="141169" y="154003"/>
                </a:moveTo>
                <a:lnTo>
                  <a:pt x="141169" y="166837"/>
                </a:lnTo>
                <a:lnTo>
                  <a:pt x="134753" y="166837"/>
                </a:lnTo>
                <a:cubicBezTo>
                  <a:pt x="124121" y="166837"/>
                  <a:pt x="115502" y="175455"/>
                  <a:pt x="115502" y="186087"/>
                </a:cubicBezTo>
                <a:lnTo>
                  <a:pt x="115502" y="250255"/>
                </a:lnTo>
                <a:cubicBezTo>
                  <a:pt x="115481" y="260865"/>
                  <a:pt x="124065" y="269484"/>
                  <a:pt x="134676" y="269505"/>
                </a:cubicBezTo>
                <a:cubicBezTo>
                  <a:pt x="134701" y="269505"/>
                  <a:pt x="134727" y="269505"/>
                  <a:pt x="134753" y="269505"/>
                </a:cubicBezTo>
                <a:lnTo>
                  <a:pt x="211754" y="269505"/>
                </a:lnTo>
                <a:cubicBezTo>
                  <a:pt x="222386" y="269505"/>
                  <a:pt x="231005" y="260887"/>
                  <a:pt x="231005" y="250255"/>
                </a:cubicBezTo>
                <a:lnTo>
                  <a:pt x="231005" y="186087"/>
                </a:lnTo>
                <a:cubicBezTo>
                  <a:pt x="231005" y="175455"/>
                  <a:pt x="222386" y="166837"/>
                  <a:pt x="211754" y="166837"/>
                </a:cubicBezTo>
                <a:lnTo>
                  <a:pt x="205337" y="166837"/>
                </a:lnTo>
                <a:lnTo>
                  <a:pt x="205337" y="154003"/>
                </a:lnTo>
                <a:cubicBezTo>
                  <a:pt x="205337" y="136284"/>
                  <a:pt x="190973" y="121919"/>
                  <a:pt x="173253" y="121919"/>
                </a:cubicBezTo>
                <a:cubicBezTo>
                  <a:pt x="155534" y="121919"/>
                  <a:pt x="141169" y="136284"/>
                  <a:pt x="141169" y="154003"/>
                </a:cubicBezTo>
                <a:close/>
                <a:moveTo>
                  <a:pt x="160420" y="154003"/>
                </a:moveTo>
                <a:cubicBezTo>
                  <a:pt x="160420" y="146915"/>
                  <a:pt x="166166" y="141169"/>
                  <a:pt x="173253" y="141169"/>
                </a:cubicBezTo>
                <a:cubicBezTo>
                  <a:pt x="180341" y="141169"/>
                  <a:pt x="186087" y="146915"/>
                  <a:pt x="186087" y="154003"/>
                </a:cubicBezTo>
                <a:lnTo>
                  <a:pt x="186087" y="166837"/>
                </a:lnTo>
                <a:lnTo>
                  <a:pt x="160420" y="166837"/>
                </a:lnTo>
                <a:lnTo>
                  <a:pt x="160420" y="154003"/>
                </a:lnTo>
                <a:close/>
                <a:moveTo>
                  <a:pt x="186087" y="218171"/>
                </a:moveTo>
                <a:cubicBezTo>
                  <a:pt x="186087" y="225259"/>
                  <a:pt x="180341" y="231005"/>
                  <a:pt x="173253" y="231005"/>
                </a:cubicBezTo>
                <a:cubicBezTo>
                  <a:pt x="166166" y="231005"/>
                  <a:pt x="160420" y="225259"/>
                  <a:pt x="160420" y="218171"/>
                </a:cubicBezTo>
                <a:cubicBezTo>
                  <a:pt x="160420" y="211083"/>
                  <a:pt x="166166" y="205337"/>
                  <a:pt x="173253" y="205337"/>
                </a:cubicBezTo>
                <a:cubicBezTo>
                  <a:pt x="180341" y="205337"/>
                  <a:pt x="186087" y="211083"/>
                  <a:pt x="186087" y="218171"/>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pic>
        <p:nvPicPr>
          <p:cNvPr id="14" name="Graphic 13">
            <a:extLst>
              <a:ext uri="{FF2B5EF4-FFF2-40B4-BE49-F238E27FC236}">
                <a16:creationId xmlns:a16="http://schemas.microsoft.com/office/drawing/2014/main" id="{579A1D77-11E2-F699-660F-F872FD5522F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9900" y="1790479"/>
            <a:ext cx="297410" cy="297410"/>
          </a:xfrm>
          <a:prstGeom prst="rect">
            <a:avLst/>
          </a:prstGeom>
          <a:effectLst>
            <a:outerShdw blurRad="88900" dist="38100" dir="2700000" algn="tl" rotWithShape="0">
              <a:prstClr val="black">
                <a:alpha val="40000"/>
              </a:prstClr>
            </a:outerShdw>
          </a:effectLst>
        </p:spPr>
      </p:pic>
      <p:pic>
        <p:nvPicPr>
          <p:cNvPr id="16" name="Graphic 15">
            <a:extLst>
              <a:ext uri="{FF2B5EF4-FFF2-40B4-BE49-F238E27FC236}">
                <a16:creationId xmlns:a16="http://schemas.microsoft.com/office/drawing/2014/main" id="{8A56FDF1-4DF4-C688-7EB6-2E95A39FA6F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1591" y="1795337"/>
            <a:ext cx="287694" cy="287694"/>
          </a:xfrm>
          <a:prstGeom prst="rect">
            <a:avLst/>
          </a:prstGeom>
          <a:effectLst>
            <a:outerShdw blurRad="88900" dist="38100" dir="2700000" algn="tl" rotWithShape="0">
              <a:prstClr val="black">
                <a:alpha val="40000"/>
              </a:prstClr>
            </a:outerShdw>
          </a:effectLst>
        </p:spPr>
      </p:pic>
      <p:sp>
        <p:nvSpPr>
          <p:cNvPr id="9" name="Title 8">
            <a:extLst>
              <a:ext uri="{FF2B5EF4-FFF2-40B4-BE49-F238E27FC236}">
                <a16:creationId xmlns:a16="http://schemas.microsoft.com/office/drawing/2014/main" id="{F6036F18-86A1-B3AC-F47E-35781BB71A2E}"/>
              </a:ext>
            </a:extLst>
          </p:cNvPr>
          <p:cNvSpPr>
            <a:spLocks noGrp="1"/>
          </p:cNvSpPr>
          <p:nvPr>
            <p:ph type="title"/>
          </p:nvPr>
        </p:nvSpPr>
        <p:spPr>
          <a:xfrm>
            <a:off x="588263" y="485481"/>
            <a:ext cx="9195146" cy="553998"/>
          </a:xfrm>
        </p:spPr>
        <p:txBody>
          <a:bodyPr wrap="none">
            <a:spAutoFit/>
          </a:bodyPr>
          <a:lstStyle/>
          <a:p>
            <a:r>
              <a:rPr lang="en-US">
                <a:ea typeface="+mj-ea"/>
                <a:cs typeface="+mj-cs"/>
              </a:rPr>
              <a:t>Tools to secure and govern your Copilot use</a:t>
            </a:r>
          </a:p>
        </p:txBody>
      </p:sp>
      <p:sp>
        <p:nvSpPr>
          <p:cNvPr id="61" name="TextBox 60">
            <a:extLst>
              <a:ext uri="{FF2B5EF4-FFF2-40B4-BE49-F238E27FC236}">
                <a16:creationId xmlns:a16="http://schemas.microsoft.com/office/drawing/2014/main" id="{DA15E29D-28C4-6699-5346-96051A580BD3}"/>
              </a:ext>
            </a:extLst>
          </p:cNvPr>
          <p:cNvSpPr txBox="1"/>
          <p:nvPr/>
        </p:nvSpPr>
        <p:spPr>
          <a:xfrm>
            <a:off x="905602" y="2343365"/>
            <a:ext cx="3113640" cy="2508379"/>
          </a:xfrm>
          <a:prstGeom prst="rect">
            <a:avLst/>
          </a:prstGeom>
          <a:noFill/>
        </p:spPr>
        <p:txBody>
          <a:bodyPr wrap="square" lIns="0" tIns="0" rIns="0" bIns="0" rtlCol="0">
            <a:spAutoFit/>
          </a:bodyPr>
          <a:lstStyle/>
          <a:p>
            <a:pPr>
              <a:spcAft>
                <a:spcPts val="600"/>
              </a:spcAft>
            </a:pPr>
            <a:r>
              <a:rPr lang="en-US" sz="2000">
                <a:solidFill>
                  <a:schemeClr val="accent1"/>
                </a:solidFill>
                <a:latin typeface="+mj-lt"/>
                <a:ea typeface="+mj-ea"/>
                <a:cs typeface="+mj-cs"/>
              </a:rPr>
              <a:t>Address oversharing concerns</a:t>
            </a:r>
          </a:p>
          <a:p>
            <a:pPr marL="361950" indent="-239713">
              <a:spcAft>
                <a:spcPts val="600"/>
              </a:spcAft>
              <a:buFont typeface="Arial" panose="020B0604020202020204" pitchFamily="34" charset="0"/>
              <a:buChar char="•"/>
            </a:pPr>
            <a:r>
              <a:rPr lang="en-US" sz="1800">
                <a:solidFill>
                  <a:schemeClr val="bg1"/>
                </a:solidFill>
              </a:rPr>
              <a:t>Gain visibility into overshared content</a:t>
            </a:r>
          </a:p>
          <a:p>
            <a:pPr marL="361950" indent="-239713">
              <a:spcAft>
                <a:spcPts val="600"/>
              </a:spcAft>
              <a:buFont typeface="Arial" panose="020B0604020202020204" pitchFamily="34" charset="0"/>
              <a:buChar char="•"/>
            </a:pPr>
            <a:r>
              <a:rPr lang="en-US" sz="1800">
                <a:solidFill>
                  <a:schemeClr val="bg1"/>
                </a:solidFill>
              </a:rPr>
              <a:t>Remediate excessive permissions</a:t>
            </a:r>
          </a:p>
          <a:p>
            <a:pPr marL="361950" indent="-239713">
              <a:spcAft>
                <a:spcPts val="600"/>
              </a:spcAft>
              <a:buFont typeface="Arial" panose="020B0604020202020204" pitchFamily="34" charset="0"/>
              <a:buChar char="•"/>
            </a:pPr>
            <a:r>
              <a:rPr lang="en-US" sz="1800">
                <a:solidFill>
                  <a:schemeClr val="bg1"/>
                </a:solidFill>
              </a:rPr>
              <a:t>Prevent Copilot from processing sensitive files</a:t>
            </a:r>
          </a:p>
        </p:txBody>
      </p:sp>
      <p:sp>
        <p:nvSpPr>
          <p:cNvPr id="62" name="TextBox 61">
            <a:extLst>
              <a:ext uri="{FF2B5EF4-FFF2-40B4-BE49-F238E27FC236}">
                <a16:creationId xmlns:a16="http://schemas.microsoft.com/office/drawing/2014/main" id="{B635D267-5D85-3BAF-22B1-170C69D4BBF0}"/>
              </a:ext>
            </a:extLst>
          </p:cNvPr>
          <p:cNvSpPr txBox="1"/>
          <p:nvPr/>
        </p:nvSpPr>
        <p:spPr>
          <a:xfrm>
            <a:off x="4532321" y="2343365"/>
            <a:ext cx="3113640" cy="2785378"/>
          </a:xfrm>
          <a:prstGeom prst="rect">
            <a:avLst/>
          </a:prstGeom>
          <a:noFill/>
        </p:spPr>
        <p:txBody>
          <a:bodyPr wrap="square" lIns="0" tIns="0" rIns="0" bIns="0" rtlCol="0">
            <a:spAutoFit/>
          </a:bodyPr>
          <a:lstStyle/>
          <a:p>
            <a:pPr>
              <a:spcAft>
                <a:spcPts val="600"/>
              </a:spcAft>
            </a:pPr>
            <a:r>
              <a:rPr lang="en-US" sz="2000">
                <a:solidFill>
                  <a:schemeClr val="accent1"/>
                </a:solidFill>
                <a:latin typeface="+mj-lt"/>
                <a:ea typeface="+mj-ea"/>
                <a:cs typeface="+mj-cs"/>
              </a:rPr>
              <a:t>Protect against data loss and insider risks</a:t>
            </a:r>
          </a:p>
          <a:p>
            <a:pPr marL="361950" indent="-239713">
              <a:spcAft>
                <a:spcPts val="600"/>
              </a:spcAft>
              <a:buFont typeface="Arial" panose="020B0604020202020204" pitchFamily="34" charset="0"/>
              <a:buChar char="•"/>
            </a:pPr>
            <a:r>
              <a:rPr lang="en-US" sz="1800">
                <a:solidFill>
                  <a:schemeClr val="bg1"/>
                </a:solidFill>
              </a:rPr>
              <a:t>Get alerts and reports of risky behavior and AI use</a:t>
            </a:r>
          </a:p>
          <a:p>
            <a:pPr marL="361950" indent="-239713">
              <a:spcAft>
                <a:spcPts val="600"/>
              </a:spcAft>
              <a:buFont typeface="Arial" panose="020B0604020202020204" pitchFamily="34" charset="0"/>
              <a:buChar char="•"/>
            </a:pPr>
            <a:r>
              <a:rPr lang="en-US" sz="1800">
                <a:solidFill>
                  <a:schemeClr val="bg1"/>
                </a:solidFill>
              </a:rPr>
              <a:t>Protect sensitive files and Copilot interactions</a:t>
            </a:r>
          </a:p>
          <a:p>
            <a:pPr marL="361950" indent="-239713">
              <a:spcAft>
                <a:spcPts val="600"/>
              </a:spcAft>
              <a:buFont typeface="Arial" panose="020B0604020202020204" pitchFamily="34" charset="0"/>
              <a:buChar char="•"/>
            </a:pPr>
            <a:r>
              <a:rPr lang="en-US" sz="1800">
                <a:solidFill>
                  <a:schemeClr val="bg1"/>
                </a:solidFill>
              </a:rPr>
              <a:t>Dynamically apply security policies based on risky actions</a:t>
            </a:r>
          </a:p>
        </p:txBody>
      </p:sp>
      <p:sp>
        <p:nvSpPr>
          <p:cNvPr id="67" name="Subtitle">
            <a:extLst>
              <a:ext uri="{FF2B5EF4-FFF2-40B4-BE49-F238E27FC236}">
                <a16:creationId xmlns:a16="http://schemas.microsoft.com/office/drawing/2014/main" id="{8BA7B884-A069-A868-F89A-3ED0EAB83609}"/>
              </a:ext>
            </a:extLst>
          </p:cNvPr>
          <p:cNvSpPr txBox="1">
            <a:spLocks/>
          </p:cNvSpPr>
          <p:nvPr/>
        </p:nvSpPr>
        <p:spPr>
          <a:xfrm>
            <a:off x="726625" y="5562600"/>
            <a:ext cx="7098312" cy="54609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2000" b="0">
                <a:solidFill>
                  <a:schemeClr val="tx1"/>
                </a:solidFill>
                <a:latin typeface="+mj-lt"/>
                <a:ea typeface="+mj-ea"/>
                <a:cs typeface="+mj-cs"/>
              </a:rPr>
              <a:t>Secure</a:t>
            </a:r>
          </a:p>
        </p:txBody>
      </p:sp>
      <p:sp>
        <p:nvSpPr>
          <p:cNvPr id="63" name="TextBox 62">
            <a:extLst>
              <a:ext uri="{FF2B5EF4-FFF2-40B4-BE49-F238E27FC236}">
                <a16:creationId xmlns:a16="http://schemas.microsoft.com/office/drawing/2014/main" id="{7B16DA9F-5FA8-B466-1A9A-9A30834BD9D9}"/>
              </a:ext>
            </a:extLst>
          </p:cNvPr>
          <p:cNvSpPr txBox="1"/>
          <p:nvPr/>
        </p:nvSpPr>
        <p:spPr>
          <a:xfrm>
            <a:off x="8159041" y="2343365"/>
            <a:ext cx="3113640" cy="2508379"/>
          </a:xfrm>
          <a:prstGeom prst="rect">
            <a:avLst/>
          </a:prstGeom>
          <a:noFill/>
        </p:spPr>
        <p:txBody>
          <a:bodyPr wrap="square" lIns="0" tIns="0" rIns="0" bIns="0" rtlCol="0">
            <a:spAutoFit/>
          </a:bodyPr>
          <a:lstStyle/>
          <a:p>
            <a:pPr>
              <a:spcAft>
                <a:spcPts val="600"/>
              </a:spcAft>
            </a:pPr>
            <a:r>
              <a:rPr lang="en-US" sz="2000">
                <a:solidFill>
                  <a:schemeClr val="accent1"/>
                </a:solidFill>
                <a:latin typeface="+mj-lt"/>
                <a:ea typeface="+mj-ea"/>
                <a:cs typeface="+mj-cs"/>
              </a:rPr>
              <a:t>Govern AI use to meet regulations &amp; policies</a:t>
            </a:r>
          </a:p>
          <a:p>
            <a:pPr marL="361950" indent="-239713">
              <a:spcAft>
                <a:spcPts val="600"/>
              </a:spcAft>
              <a:buFont typeface="Arial" panose="020B0604020202020204" pitchFamily="34" charset="0"/>
              <a:buChar char="•"/>
            </a:pPr>
            <a:r>
              <a:rPr lang="en-US" sz="1800">
                <a:solidFill>
                  <a:schemeClr val="bg1"/>
                </a:solidFill>
              </a:rPr>
              <a:t>Inspect interaction content and audit logs </a:t>
            </a:r>
          </a:p>
          <a:p>
            <a:pPr marL="361950" indent="-239713">
              <a:spcAft>
                <a:spcPts val="600"/>
              </a:spcAft>
              <a:buFont typeface="Arial" panose="020B0604020202020204" pitchFamily="34" charset="0"/>
              <a:buChar char="•"/>
            </a:pPr>
            <a:r>
              <a:rPr lang="en-US" sz="1800">
                <a:solidFill>
                  <a:schemeClr val="bg1"/>
                </a:solidFill>
              </a:rPr>
              <a:t>Investigate for compliance and ethical violations</a:t>
            </a:r>
          </a:p>
          <a:p>
            <a:pPr marL="361950" indent="-239713">
              <a:spcAft>
                <a:spcPts val="600"/>
              </a:spcAft>
              <a:buFont typeface="Arial" panose="020B0604020202020204" pitchFamily="34" charset="0"/>
              <a:buChar char="•"/>
            </a:pPr>
            <a:r>
              <a:rPr lang="en-US" sz="1800">
                <a:solidFill>
                  <a:schemeClr val="bg1"/>
                </a:solidFill>
              </a:rPr>
              <a:t>Enforce lifecycle policies and legal holds </a:t>
            </a:r>
          </a:p>
        </p:txBody>
      </p:sp>
      <p:sp>
        <p:nvSpPr>
          <p:cNvPr id="68" name="Subtitle">
            <a:extLst>
              <a:ext uri="{FF2B5EF4-FFF2-40B4-BE49-F238E27FC236}">
                <a16:creationId xmlns:a16="http://schemas.microsoft.com/office/drawing/2014/main" id="{44FD9B66-2465-A46A-DB0E-65E4BDD7E2BC}"/>
              </a:ext>
            </a:extLst>
          </p:cNvPr>
          <p:cNvSpPr txBox="1">
            <a:spLocks/>
          </p:cNvSpPr>
          <p:nvPr/>
        </p:nvSpPr>
        <p:spPr>
          <a:xfrm>
            <a:off x="7980063" y="5562600"/>
            <a:ext cx="3471594" cy="54609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2000" b="0">
                <a:solidFill>
                  <a:schemeClr val="tx1"/>
                </a:solidFill>
                <a:latin typeface="+mj-lt"/>
                <a:ea typeface="+mj-ea"/>
                <a:cs typeface="+mj-cs"/>
              </a:rPr>
              <a:t>Govern</a:t>
            </a:r>
          </a:p>
        </p:txBody>
      </p:sp>
    </p:spTree>
    <p:extLst>
      <p:ext uri="{BB962C8B-B14F-4D97-AF65-F5344CB8AC3E}">
        <p14:creationId xmlns:p14="http://schemas.microsoft.com/office/powerpoint/2010/main" val="152122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5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250"/>
                                        <p:tgtEl>
                                          <p:spTgt spid="53"/>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53"/>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250"/>
                                        <p:tgtEl>
                                          <p:spTgt spid="54"/>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54"/>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250"/>
                                        <p:tgtEl>
                                          <p:spTgt spid="84"/>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84"/>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250"/>
                                        <p:tgtEl>
                                          <p:spTgt spid="85"/>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85"/>
                                        </p:tgtEl>
                                        <p:attrNameLst>
                                          <p:attrName>ppt_x</p:attrName>
                                          <p:attrName>ppt_y</p:attrName>
                                        </p:attrNameLst>
                                      </p:cBhvr>
                                      <p:rCtr x="0" y="-1944"/>
                                    </p:animMotion>
                                  </p:childTnLst>
                                </p:cTn>
                              </p:par>
                              <p:par>
                                <p:cTn id="30" presetID="10" presetClass="entr" presetSubtype="0"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250"/>
                                        <p:tgtEl>
                                          <p:spTgt spid="97"/>
                                        </p:tgtEl>
                                      </p:cBhvr>
                                    </p:animEffect>
                                  </p:childTnLst>
                                </p:cTn>
                              </p:par>
                              <p:par>
                                <p:cTn id="33" presetID="42" presetClass="path" presetSubtype="0" decel="100000" fill="hold" nodeType="withEffect">
                                  <p:stCondLst>
                                    <p:cond delay="0"/>
                                  </p:stCondLst>
                                  <p:childTnLst>
                                    <p:animMotion origin="layout" path="M 1.25E-6 0.03889 L 1.25E-6 1.85185E-6 " pathEditMode="relative" rAng="0" ptsTypes="AA">
                                      <p:cBhvr>
                                        <p:cTn id="34" dur="500" fill="hold"/>
                                        <p:tgtEl>
                                          <p:spTgt spid="97"/>
                                        </p:tgtEl>
                                        <p:attrNameLst>
                                          <p:attrName>ppt_x</p:attrName>
                                          <p:attrName>ppt_y</p:attrName>
                                        </p:attrNameLst>
                                      </p:cBhvr>
                                      <p:rCtr x="0" y="-1944"/>
                                    </p:animMotion>
                                  </p:childTnLst>
                                </p:cTn>
                              </p:par>
                              <p:par>
                                <p:cTn id="35" presetID="10"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250"/>
                                        <p:tgtEl>
                                          <p:spTgt spid="88"/>
                                        </p:tgtEl>
                                      </p:cBhvr>
                                    </p:animEffect>
                                  </p:childTnLst>
                                </p:cTn>
                              </p:par>
                              <p:par>
                                <p:cTn id="38" presetID="42" presetClass="path" presetSubtype="0" decel="100000" fill="hold" nodeType="withEffect">
                                  <p:stCondLst>
                                    <p:cond delay="0"/>
                                  </p:stCondLst>
                                  <p:childTnLst>
                                    <p:animMotion origin="layout" path="M 1.25E-6 0.03889 L 1.25E-6 1.85185E-6 " pathEditMode="relative" rAng="0" ptsTypes="AA">
                                      <p:cBhvr>
                                        <p:cTn id="39" dur="500" fill="hold"/>
                                        <p:tgtEl>
                                          <p:spTgt spid="88"/>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250"/>
                                        <p:tgtEl>
                                          <p:spTgt spid="61"/>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61"/>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250"/>
                                        <p:tgtEl>
                                          <p:spTgt spid="62"/>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62"/>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250"/>
                                        <p:tgtEl>
                                          <p:spTgt spid="63"/>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63"/>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1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50"/>
                                        <p:tgtEl>
                                          <p:spTgt spid="14"/>
                                        </p:tgtEl>
                                      </p:cBhvr>
                                    </p:animEffect>
                                  </p:childTnLst>
                                </p:cTn>
                              </p:par>
                              <p:par>
                                <p:cTn id="63" presetID="42" presetClass="path" presetSubtype="0" decel="100000" fill="hold" nodeType="withEffect">
                                  <p:stCondLst>
                                    <p:cond delay="0"/>
                                  </p:stCondLst>
                                  <p:childTnLst>
                                    <p:animMotion origin="layout" path="M 1.25E-6 0.03889 L 1.25E-6 1.85185E-6 " pathEditMode="relative" rAng="0" ptsTypes="AA">
                                      <p:cBhvr>
                                        <p:cTn id="64" dur="500" fill="hold"/>
                                        <p:tgtEl>
                                          <p:spTgt spid="14"/>
                                        </p:tgtEl>
                                        <p:attrNameLst>
                                          <p:attrName>ppt_x</p:attrName>
                                          <p:attrName>ppt_y</p:attrName>
                                        </p:attrNameLst>
                                      </p:cBhvr>
                                      <p:rCtr x="0" y="-1944"/>
                                    </p:animMotion>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42" presetClass="path" presetSubtype="0" decel="100000" fill="hold" nodeType="withEffect">
                                  <p:stCondLst>
                                    <p:cond delay="0"/>
                                  </p:stCondLst>
                                  <p:childTnLst>
                                    <p:animMotion origin="layout" path="M 1.25E-6 0.03889 L 1.25E-6 1.85185E-6 " pathEditMode="relative" rAng="0" ptsTypes="AA">
                                      <p:cBhvr>
                                        <p:cTn id="69"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84" grpId="0" animBg="1"/>
      <p:bldP spid="84" grpId="1" animBg="1"/>
      <p:bldP spid="85" grpId="0" animBg="1"/>
      <p:bldP spid="85" grpId="1" animBg="1"/>
      <p:bldP spid="11" grpId="0" animBg="1"/>
      <p:bldP spid="11" grpId="1" animBg="1"/>
      <p:bldP spid="61" grpId="0"/>
      <p:bldP spid="61" grpId="1"/>
      <p:bldP spid="62" grpId="0"/>
      <p:bldP spid="62" grpId="1"/>
      <p:bldP spid="63" grpId="0"/>
      <p:bldP spid="6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0D70-753D-BEE5-F61F-13DECEFAF639}"/>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AD11A788-4DFE-A49D-A9D7-97028B53EFA7}"/>
              </a:ext>
              <a:ext uri="{C183D7F6-B498-43B3-948B-1728B52AA6E4}">
                <adec:decorative xmlns:adec="http://schemas.microsoft.com/office/drawing/2017/decorative" val="1"/>
              </a:ext>
            </a:extLst>
          </p:cNvPr>
          <p:cNvSpPr/>
          <p:nvPr/>
        </p:nvSpPr>
        <p:spPr>
          <a:xfrm>
            <a:off x="6743700" y="1178804"/>
            <a:ext cx="4828295" cy="482829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2000" b="1">
              <a:cs typeface="Segoe Sans Display Semibold"/>
            </a:endParaRPr>
          </a:p>
        </p:txBody>
      </p:sp>
      <p:sp>
        <p:nvSpPr>
          <p:cNvPr id="11" name="Oval 10">
            <a:extLst>
              <a:ext uri="{FF2B5EF4-FFF2-40B4-BE49-F238E27FC236}">
                <a16:creationId xmlns:a16="http://schemas.microsoft.com/office/drawing/2014/main" id="{9B9BF035-2FE0-3590-0750-B3F49ABB071A}"/>
              </a:ext>
              <a:ext uri="{C183D7F6-B498-43B3-948B-1728B52AA6E4}">
                <adec:decorative xmlns:adec="http://schemas.microsoft.com/office/drawing/2017/decorative" val="1"/>
              </a:ext>
            </a:extLst>
          </p:cNvPr>
          <p:cNvSpPr/>
          <p:nvPr/>
        </p:nvSpPr>
        <p:spPr>
          <a:xfrm>
            <a:off x="6903755" y="1338859"/>
            <a:ext cx="4508184" cy="4508184"/>
          </a:xfrm>
          <a:prstGeom prst="ellipse">
            <a:avLst/>
          </a:prstGeom>
          <a:solidFill>
            <a:schemeClr val="tx1">
              <a:alpha val="8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a:ln w="3175">
                <a:noFill/>
              </a:ln>
              <a:solidFill>
                <a:schemeClr val="bg1"/>
              </a:solidFill>
              <a:cs typeface="Segoe Sans Display" pitchFamily="2" charset="0"/>
            </a:endParaRPr>
          </a:p>
        </p:txBody>
      </p:sp>
      <p:sp>
        <p:nvSpPr>
          <p:cNvPr id="4" name="Rectangle: Rounded Corners 3">
            <a:extLst>
              <a:ext uri="{FF2B5EF4-FFF2-40B4-BE49-F238E27FC236}">
                <a16:creationId xmlns:a16="http://schemas.microsoft.com/office/drawing/2014/main" id="{781A9E17-EE26-B00C-A27A-3416ABF0336C}"/>
              </a:ext>
              <a:ext uri="{C183D7F6-B498-43B3-948B-1728B52AA6E4}">
                <adec:decorative xmlns:adec="http://schemas.microsoft.com/office/drawing/2017/decorative" val="1"/>
              </a:ext>
            </a:extLst>
          </p:cNvPr>
          <p:cNvSpPr/>
          <p:nvPr/>
        </p:nvSpPr>
        <p:spPr bwMode="auto">
          <a:xfrm>
            <a:off x="588263" y="585789"/>
            <a:ext cx="5507737" cy="5776911"/>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cs typeface="Segoe Sans Display" pitchFamily="2" charset="0"/>
            </a:endParaRPr>
          </a:p>
        </p:txBody>
      </p:sp>
      <p:sp>
        <p:nvSpPr>
          <p:cNvPr id="69" name="Rectangle: Rounded Corners 68">
            <a:extLst>
              <a:ext uri="{FF2B5EF4-FFF2-40B4-BE49-F238E27FC236}">
                <a16:creationId xmlns:a16="http://schemas.microsoft.com/office/drawing/2014/main" id="{8290D6CD-8222-106B-8568-FF6EE62AD861}"/>
              </a:ext>
              <a:ext uri="{C183D7F6-B498-43B3-948B-1728B52AA6E4}">
                <adec:decorative xmlns:adec="http://schemas.microsoft.com/office/drawing/2017/decorative" val="1"/>
              </a:ext>
            </a:extLst>
          </p:cNvPr>
          <p:cNvSpPr>
            <a:spLocks/>
          </p:cNvSpPr>
          <p:nvPr/>
        </p:nvSpPr>
        <p:spPr bwMode="auto">
          <a:xfrm>
            <a:off x="719641" y="1682967"/>
            <a:ext cx="2556802" cy="2201853"/>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sp>
        <p:nvSpPr>
          <p:cNvPr id="70" name="Rectangle: Rounded Corners 69">
            <a:extLst>
              <a:ext uri="{FF2B5EF4-FFF2-40B4-BE49-F238E27FC236}">
                <a16:creationId xmlns:a16="http://schemas.microsoft.com/office/drawing/2014/main" id="{6477924D-B166-6531-F4A9-96AD7ECB0F90}"/>
              </a:ext>
              <a:ext uri="{C183D7F6-B498-43B3-948B-1728B52AA6E4}">
                <adec:decorative xmlns:adec="http://schemas.microsoft.com/office/drawing/2017/decorative" val="1"/>
              </a:ext>
            </a:extLst>
          </p:cNvPr>
          <p:cNvSpPr>
            <a:spLocks/>
          </p:cNvSpPr>
          <p:nvPr/>
        </p:nvSpPr>
        <p:spPr bwMode="auto">
          <a:xfrm>
            <a:off x="3407821" y="1682967"/>
            <a:ext cx="2556802" cy="2201853"/>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sp>
        <p:nvSpPr>
          <p:cNvPr id="71" name="Rectangle: Rounded Corners 70">
            <a:extLst>
              <a:ext uri="{FF2B5EF4-FFF2-40B4-BE49-F238E27FC236}">
                <a16:creationId xmlns:a16="http://schemas.microsoft.com/office/drawing/2014/main" id="{F6509A6D-CB2A-A8F1-666A-3D68F4145A63}"/>
              </a:ext>
              <a:ext uri="{C183D7F6-B498-43B3-948B-1728B52AA6E4}">
                <adec:decorative xmlns:adec="http://schemas.microsoft.com/office/drawing/2017/decorative" val="1"/>
              </a:ext>
            </a:extLst>
          </p:cNvPr>
          <p:cNvSpPr>
            <a:spLocks/>
          </p:cNvSpPr>
          <p:nvPr/>
        </p:nvSpPr>
        <p:spPr bwMode="auto">
          <a:xfrm>
            <a:off x="719641" y="4022736"/>
            <a:ext cx="2556802" cy="2201853"/>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sp>
        <p:nvSpPr>
          <p:cNvPr id="72" name="Rectangle: Rounded Corners 71">
            <a:extLst>
              <a:ext uri="{FF2B5EF4-FFF2-40B4-BE49-F238E27FC236}">
                <a16:creationId xmlns:a16="http://schemas.microsoft.com/office/drawing/2014/main" id="{0D61DE60-0E27-3D0A-C9AA-4DB099B1D8E3}"/>
              </a:ext>
              <a:ext uri="{C183D7F6-B498-43B3-948B-1728B52AA6E4}">
                <adec:decorative xmlns:adec="http://schemas.microsoft.com/office/drawing/2017/decorative" val="1"/>
              </a:ext>
            </a:extLst>
          </p:cNvPr>
          <p:cNvSpPr>
            <a:spLocks/>
          </p:cNvSpPr>
          <p:nvPr/>
        </p:nvSpPr>
        <p:spPr bwMode="auto">
          <a:xfrm>
            <a:off x="3407821" y="4022736"/>
            <a:ext cx="2556802" cy="2201853"/>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sp>
        <p:nvSpPr>
          <p:cNvPr id="88" name="TextBox 87">
            <a:extLst>
              <a:ext uri="{FF2B5EF4-FFF2-40B4-BE49-F238E27FC236}">
                <a16:creationId xmlns:a16="http://schemas.microsoft.com/office/drawing/2014/main" id="{6CFF4709-90C6-98D7-DAAA-E0AE7E23F2D6}"/>
              </a:ext>
              <a:ext uri="{C183D7F6-B498-43B3-948B-1728B52AA6E4}">
                <adec:decorative xmlns:adec="http://schemas.microsoft.com/office/drawing/2017/decorative" val="1"/>
              </a:ext>
            </a:extLst>
          </p:cNvPr>
          <p:cNvSpPr txBox="1"/>
          <p:nvPr/>
        </p:nvSpPr>
        <p:spPr>
          <a:xfrm>
            <a:off x="571501" y="6400192"/>
            <a:ext cx="11049000" cy="123111"/>
          </a:xfrm>
          <a:prstGeom prst="rect">
            <a:avLst/>
          </a:prstGeom>
          <a:noFill/>
        </p:spPr>
        <p:txBody>
          <a:bodyPr wrap="square" lIns="0" tIns="0" rIns="0" bIns="0" rtlCol="0" anchor="b">
            <a:spAutoFit/>
          </a:bodyPr>
          <a:lstStyle/>
          <a:p>
            <a:pPr lvl="0" defTabSz="914400">
              <a:defRPr/>
            </a:pPr>
            <a:r>
              <a:rPr lang="en-US" sz="800" kern="0" baseline="30000">
                <a:solidFill>
                  <a:schemeClr val="bg1"/>
                </a:solidFill>
              </a:rPr>
              <a:t>1 </a:t>
            </a:r>
            <a:r>
              <a:rPr lang="en-US" sz="800">
                <a:solidFill>
                  <a:schemeClr val="bg1"/>
                </a:solidFill>
                <a:hlinkClick r:id="rId3">
                  <a:extLst>
                    <a:ext uri="{A12FA001-AC4F-418D-AE19-62706E023703}">
                      <ahyp:hlinkClr xmlns:ahyp="http://schemas.microsoft.com/office/drawing/2018/hyperlinkcolor" val="tx"/>
                    </a:ext>
                  </a:extLst>
                </a:hlinkClick>
              </a:rPr>
              <a:t>Learn more about the Customer Copyright Commitment</a:t>
            </a:r>
            <a:endParaRPr lang="en-US" sz="800">
              <a:solidFill>
                <a:schemeClr val="bg1"/>
              </a:solidFill>
            </a:endParaRPr>
          </a:p>
        </p:txBody>
      </p:sp>
      <p:sp>
        <p:nvSpPr>
          <p:cNvPr id="12" name="Graphic 9">
            <a:extLst>
              <a:ext uri="{FF2B5EF4-FFF2-40B4-BE49-F238E27FC236}">
                <a16:creationId xmlns:a16="http://schemas.microsoft.com/office/drawing/2014/main" id="{EBC336A0-C6B9-150D-8116-60258127AD74}"/>
              </a:ext>
              <a:ext uri="{C183D7F6-B498-43B3-948B-1728B52AA6E4}">
                <adec:decorative xmlns:adec="http://schemas.microsoft.com/office/drawing/2017/decorative" val="1"/>
              </a:ext>
            </a:extLst>
          </p:cNvPr>
          <p:cNvSpPr/>
          <p:nvPr/>
        </p:nvSpPr>
        <p:spPr>
          <a:xfrm>
            <a:off x="1797214" y="2006774"/>
            <a:ext cx="401657" cy="446290"/>
          </a:xfrm>
          <a:custGeom>
            <a:avLst/>
            <a:gdLst>
              <a:gd name="csX0" fmla="*/ 164306 w 171450"/>
              <a:gd name="csY0" fmla="*/ 28575 h 190502"/>
              <a:gd name="csX1" fmla="*/ 90011 w 171450"/>
              <a:gd name="csY1" fmla="*/ 1429 h 190502"/>
              <a:gd name="csX2" fmla="*/ 81439 w 171450"/>
              <a:gd name="csY2" fmla="*/ 1429 h 190502"/>
              <a:gd name="csX3" fmla="*/ 7144 w 171450"/>
              <a:gd name="csY3" fmla="*/ 28575 h 190502"/>
              <a:gd name="csX4" fmla="*/ 0 w 171450"/>
              <a:gd name="csY4" fmla="*/ 35719 h 190502"/>
              <a:gd name="csX5" fmla="*/ 0 w 171450"/>
              <a:gd name="csY5" fmla="*/ 85725 h 190502"/>
              <a:gd name="csX6" fmla="*/ 83106 w 171450"/>
              <a:gd name="csY6" fmla="*/ 190005 h 190502"/>
              <a:gd name="csX7" fmla="*/ 88344 w 171450"/>
              <a:gd name="csY7" fmla="*/ 190005 h 190502"/>
              <a:gd name="csX8" fmla="*/ 171450 w 171450"/>
              <a:gd name="csY8" fmla="*/ 85725 h 190502"/>
              <a:gd name="csX9" fmla="*/ 171450 w 171450"/>
              <a:gd name="csY9" fmla="*/ 35719 h 190502"/>
              <a:gd name="csX10" fmla="*/ 164306 w 171450"/>
              <a:gd name="csY10" fmla="*/ 28575 h 190502"/>
              <a:gd name="csX11" fmla="*/ 131035 w 171450"/>
              <a:gd name="csY11" fmla="*/ 69561 h 190502"/>
              <a:gd name="csX12" fmla="*/ 73885 w 171450"/>
              <a:gd name="csY12" fmla="*/ 121949 h 190502"/>
              <a:gd name="csX13" fmla="*/ 64008 w 171450"/>
              <a:gd name="csY13" fmla="*/ 121730 h 190502"/>
              <a:gd name="csX14" fmla="*/ 40195 w 171450"/>
              <a:gd name="csY14" fmla="*/ 97917 h 190502"/>
              <a:gd name="csX15" fmla="*/ 39839 w 171450"/>
              <a:gd name="csY15" fmla="*/ 87820 h 190502"/>
              <a:gd name="csX16" fmla="*/ 49936 w 171450"/>
              <a:gd name="csY16" fmla="*/ 87464 h 190502"/>
              <a:gd name="csX17" fmla="*/ 50292 w 171450"/>
              <a:gd name="csY17" fmla="*/ 87820 h 190502"/>
              <a:gd name="csX18" fmla="*/ 69275 w 171450"/>
              <a:gd name="csY18" fmla="*/ 106794 h 190502"/>
              <a:gd name="csX19" fmla="*/ 121377 w 171450"/>
              <a:gd name="csY19" fmla="*/ 59026 h 190502"/>
              <a:gd name="csX20" fmla="*/ 131474 w 171450"/>
              <a:gd name="csY20" fmla="*/ 59465 h 190502"/>
              <a:gd name="csX21" fmla="*/ 131035 w 171450"/>
              <a:gd name="csY21" fmla="*/ 69561 h 1905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71450" h="190502">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0"/>
                </a:cubicBezTo>
                <a:cubicBezTo>
                  <a:pt x="42529" y="84934"/>
                  <a:pt x="47049" y="84774"/>
                  <a:pt x="49936" y="87464"/>
                </a:cubicBezTo>
                <a:cubicBezTo>
                  <a:pt x="50059" y="87579"/>
                  <a:pt x="50177" y="87698"/>
                  <a:pt x="50292" y="87820"/>
                </a:cubicBezTo>
                <a:lnTo>
                  <a:pt x="69275" y="106794"/>
                </a:lnTo>
                <a:lnTo>
                  <a:pt x="121377" y="59026"/>
                </a:lnTo>
                <a:cubicBezTo>
                  <a:pt x="124286" y="56359"/>
                  <a:pt x="128806" y="56556"/>
                  <a:pt x="131474" y="59465"/>
                </a:cubicBezTo>
                <a:cubicBezTo>
                  <a:pt x="134141" y="62374"/>
                  <a:pt x="133944" y="66894"/>
                  <a:pt x="131035" y="69561"/>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sp>
        <p:nvSpPr>
          <p:cNvPr id="8" name="Graphic 4">
            <a:extLst>
              <a:ext uri="{FF2B5EF4-FFF2-40B4-BE49-F238E27FC236}">
                <a16:creationId xmlns:a16="http://schemas.microsoft.com/office/drawing/2014/main" id="{CA8D907F-54BE-F5BE-90F1-0DE310F48C2F}"/>
              </a:ext>
              <a:ext uri="{C183D7F6-B498-43B3-948B-1728B52AA6E4}">
                <adec:decorative xmlns:adec="http://schemas.microsoft.com/office/drawing/2017/decorative" val="1"/>
              </a:ext>
            </a:extLst>
          </p:cNvPr>
          <p:cNvSpPr/>
          <p:nvPr/>
        </p:nvSpPr>
        <p:spPr>
          <a:xfrm>
            <a:off x="4436105" y="1991761"/>
            <a:ext cx="500234" cy="500234"/>
          </a:xfrm>
          <a:custGeom>
            <a:avLst/>
            <a:gdLst>
              <a:gd name="csX0" fmla="*/ 369196 w 500234"/>
              <a:gd name="csY0" fmla="*/ 238157 h 500234"/>
              <a:gd name="csX1" fmla="*/ 500235 w 500234"/>
              <a:gd name="csY1" fmla="*/ 369196 h 500234"/>
              <a:gd name="csX2" fmla="*/ 369196 w 500234"/>
              <a:gd name="csY2" fmla="*/ 500235 h 500234"/>
              <a:gd name="csX3" fmla="*/ 238157 w 500234"/>
              <a:gd name="csY3" fmla="*/ 369196 h 500234"/>
              <a:gd name="csX4" fmla="*/ 369196 w 500234"/>
              <a:gd name="csY4" fmla="*/ 238157 h 500234"/>
              <a:gd name="csX5" fmla="*/ 238681 w 500234"/>
              <a:gd name="csY5" fmla="*/ 285808 h 500234"/>
              <a:gd name="csX6" fmla="*/ 214332 w 500234"/>
              <a:gd name="csY6" fmla="*/ 369196 h 500234"/>
              <a:gd name="csX7" fmla="*/ 252262 w 500234"/>
              <a:gd name="csY7" fmla="*/ 470715 h 500234"/>
              <a:gd name="csX8" fmla="*/ 190507 w 500234"/>
              <a:gd name="csY8" fmla="*/ 476434 h 500234"/>
              <a:gd name="csX9" fmla="*/ 12151 w 500234"/>
              <a:gd name="csY9" fmla="*/ 399311 h 500234"/>
              <a:gd name="csX10" fmla="*/ 0 w 500234"/>
              <a:gd name="csY10" fmla="*/ 361310 h 500234"/>
              <a:gd name="csX11" fmla="*/ 0 w 500234"/>
              <a:gd name="csY11" fmla="*/ 339391 h 500234"/>
              <a:gd name="csX12" fmla="*/ 53559 w 500234"/>
              <a:gd name="csY12" fmla="*/ 285784 h 500234"/>
              <a:gd name="csX13" fmla="*/ 53583 w 500234"/>
              <a:gd name="csY13" fmla="*/ 285784 h 500234"/>
              <a:gd name="csX14" fmla="*/ 238705 w 500234"/>
              <a:gd name="csY14" fmla="*/ 285784 h 500234"/>
              <a:gd name="csX15" fmla="*/ 306154 w 500234"/>
              <a:gd name="csY15" fmla="*/ 360762 h 500234"/>
              <a:gd name="csX16" fmla="*/ 289310 w 500234"/>
              <a:gd name="csY16" fmla="*/ 361055 h 500234"/>
              <a:gd name="csX17" fmla="*/ 289310 w 500234"/>
              <a:gd name="csY17" fmla="*/ 377606 h 500234"/>
              <a:gd name="csX18" fmla="*/ 336961 w 500234"/>
              <a:gd name="csY18" fmla="*/ 425257 h 500234"/>
              <a:gd name="csX19" fmla="*/ 353805 w 500234"/>
              <a:gd name="csY19" fmla="*/ 425257 h 500234"/>
              <a:gd name="csX20" fmla="*/ 449106 w 500234"/>
              <a:gd name="csY20" fmla="*/ 329956 h 500234"/>
              <a:gd name="csX21" fmla="*/ 448813 w 500234"/>
              <a:gd name="csY21" fmla="*/ 313111 h 500234"/>
              <a:gd name="csX22" fmla="*/ 432262 w 500234"/>
              <a:gd name="csY22" fmla="*/ 313111 h 500234"/>
              <a:gd name="csX23" fmla="*/ 345371 w 500234"/>
              <a:gd name="csY23" fmla="*/ 400002 h 500234"/>
              <a:gd name="csX24" fmla="*/ 306154 w 500234"/>
              <a:gd name="csY24" fmla="*/ 360762 h 500234"/>
              <a:gd name="csX25" fmla="*/ 190507 w 500234"/>
              <a:gd name="csY25" fmla="*/ 0 h 500234"/>
              <a:gd name="csX26" fmla="*/ 309633 w 500234"/>
              <a:gd name="csY26" fmla="*/ 119126 h 500234"/>
              <a:gd name="csX27" fmla="*/ 190507 w 500234"/>
              <a:gd name="csY27" fmla="*/ 238253 h 500234"/>
              <a:gd name="csX28" fmla="*/ 71380 w 500234"/>
              <a:gd name="csY28" fmla="*/ 119126 h 500234"/>
              <a:gd name="csX29" fmla="*/ 190507 w 500234"/>
              <a:gd name="csY29" fmla="*/ 0 h 500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00234" h="500234">
                <a:moveTo>
                  <a:pt x="369196" y="238157"/>
                </a:moveTo>
                <a:cubicBezTo>
                  <a:pt x="441567" y="238157"/>
                  <a:pt x="500235" y="296825"/>
                  <a:pt x="500235" y="369196"/>
                </a:cubicBezTo>
                <a:cubicBezTo>
                  <a:pt x="500235" y="441567"/>
                  <a:pt x="441567" y="500235"/>
                  <a:pt x="369196" y="500235"/>
                </a:cubicBezTo>
                <a:cubicBezTo>
                  <a:pt x="296825" y="500235"/>
                  <a:pt x="238157" y="441567"/>
                  <a:pt x="238157" y="369196"/>
                </a:cubicBezTo>
                <a:cubicBezTo>
                  <a:pt x="238157" y="296825"/>
                  <a:pt x="296825" y="238157"/>
                  <a:pt x="369196" y="238157"/>
                </a:cubicBezTo>
                <a:close/>
                <a:moveTo>
                  <a:pt x="238681" y="285808"/>
                </a:moveTo>
                <a:cubicBezTo>
                  <a:pt x="222739" y="310695"/>
                  <a:pt x="214286" y="339640"/>
                  <a:pt x="214332" y="369196"/>
                </a:cubicBezTo>
                <a:cubicBezTo>
                  <a:pt x="214332" y="408031"/>
                  <a:pt x="228627" y="443531"/>
                  <a:pt x="252262" y="470715"/>
                </a:cubicBezTo>
                <a:cubicBezTo>
                  <a:pt x="233297" y="474528"/>
                  <a:pt x="212712" y="476434"/>
                  <a:pt x="190507" y="476434"/>
                </a:cubicBezTo>
                <a:cubicBezTo>
                  <a:pt x="109024" y="476434"/>
                  <a:pt x="48889" y="450893"/>
                  <a:pt x="12151" y="399311"/>
                </a:cubicBezTo>
                <a:cubicBezTo>
                  <a:pt x="4249" y="388215"/>
                  <a:pt x="1" y="374932"/>
                  <a:pt x="0" y="361310"/>
                </a:cubicBezTo>
                <a:lnTo>
                  <a:pt x="0" y="339391"/>
                </a:lnTo>
                <a:cubicBezTo>
                  <a:pt x="-13" y="309798"/>
                  <a:pt x="23966" y="285797"/>
                  <a:pt x="53559" y="285784"/>
                </a:cubicBezTo>
                <a:cubicBezTo>
                  <a:pt x="53567" y="285784"/>
                  <a:pt x="53575" y="285784"/>
                  <a:pt x="53583" y="285784"/>
                </a:cubicBezTo>
                <a:lnTo>
                  <a:pt x="238705" y="285784"/>
                </a:lnTo>
                <a:close/>
                <a:moveTo>
                  <a:pt x="306154" y="360762"/>
                </a:moveTo>
                <a:cubicBezTo>
                  <a:pt x="301422" y="356191"/>
                  <a:pt x="293881" y="356322"/>
                  <a:pt x="289310" y="361055"/>
                </a:cubicBezTo>
                <a:cubicBezTo>
                  <a:pt x="284851" y="365671"/>
                  <a:pt x="284851" y="372990"/>
                  <a:pt x="289310" y="377606"/>
                </a:cubicBezTo>
                <a:lnTo>
                  <a:pt x="336961" y="425257"/>
                </a:lnTo>
                <a:cubicBezTo>
                  <a:pt x="341612" y="429907"/>
                  <a:pt x="349153" y="429907"/>
                  <a:pt x="353805" y="425257"/>
                </a:cubicBezTo>
                <a:lnTo>
                  <a:pt x="449106" y="329956"/>
                </a:lnTo>
                <a:cubicBezTo>
                  <a:pt x="453677" y="325224"/>
                  <a:pt x="453546" y="317682"/>
                  <a:pt x="448813" y="313111"/>
                </a:cubicBezTo>
                <a:cubicBezTo>
                  <a:pt x="444197" y="308653"/>
                  <a:pt x="436878" y="308653"/>
                  <a:pt x="432262" y="313111"/>
                </a:cubicBezTo>
                <a:lnTo>
                  <a:pt x="345371" y="400002"/>
                </a:lnTo>
                <a:lnTo>
                  <a:pt x="306154" y="360762"/>
                </a:lnTo>
                <a:close/>
                <a:moveTo>
                  <a:pt x="190507" y="0"/>
                </a:moveTo>
                <a:cubicBezTo>
                  <a:pt x="256298" y="0"/>
                  <a:pt x="309633" y="53335"/>
                  <a:pt x="309633" y="119126"/>
                </a:cubicBezTo>
                <a:cubicBezTo>
                  <a:pt x="309633" y="184918"/>
                  <a:pt x="256298" y="238253"/>
                  <a:pt x="190507" y="238253"/>
                </a:cubicBezTo>
                <a:cubicBezTo>
                  <a:pt x="124715" y="238253"/>
                  <a:pt x="71380" y="184918"/>
                  <a:pt x="71380" y="119126"/>
                </a:cubicBezTo>
                <a:cubicBezTo>
                  <a:pt x="71380" y="53335"/>
                  <a:pt x="124715" y="0"/>
                  <a:pt x="190507" y="0"/>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sp>
        <p:nvSpPr>
          <p:cNvPr id="14" name="Graphic 12">
            <a:extLst>
              <a:ext uri="{FF2B5EF4-FFF2-40B4-BE49-F238E27FC236}">
                <a16:creationId xmlns:a16="http://schemas.microsoft.com/office/drawing/2014/main" id="{9AC2FAFC-3366-6A88-A419-4A6F6B500AD6}"/>
              </a:ext>
              <a:ext uri="{C183D7F6-B498-43B3-948B-1728B52AA6E4}">
                <adec:decorative xmlns:adec="http://schemas.microsoft.com/office/drawing/2017/decorative" val="1"/>
              </a:ext>
            </a:extLst>
          </p:cNvPr>
          <p:cNvSpPr/>
          <p:nvPr/>
        </p:nvSpPr>
        <p:spPr>
          <a:xfrm>
            <a:off x="1719455" y="4388634"/>
            <a:ext cx="456623" cy="395384"/>
          </a:xfrm>
          <a:custGeom>
            <a:avLst/>
            <a:gdLst>
              <a:gd name="csX0" fmla="*/ 119552 w 456623"/>
              <a:gd name="csY0" fmla="*/ 156281 h 395384"/>
              <a:gd name="csX1" fmla="*/ 239103 w 456623"/>
              <a:gd name="csY1" fmla="*/ 275833 h 395384"/>
              <a:gd name="csX2" fmla="*/ 119552 w 456623"/>
              <a:gd name="csY2" fmla="*/ 395385 h 395384"/>
              <a:gd name="csX3" fmla="*/ 0 w 456623"/>
              <a:gd name="csY3" fmla="*/ 275833 h 395384"/>
              <a:gd name="csX4" fmla="*/ 119552 w 456623"/>
              <a:gd name="csY4" fmla="*/ 156281 h 395384"/>
              <a:gd name="csX5" fmla="*/ 119552 w 456623"/>
              <a:gd name="csY5" fmla="*/ 199711 h 395384"/>
              <a:gd name="csX6" fmla="*/ 81643 w 456623"/>
              <a:gd name="csY6" fmla="*/ 234642 h 395384"/>
              <a:gd name="csX7" fmla="*/ 81513 w 456623"/>
              <a:gd name="csY7" fmla="*/ 237750 h 395384"/>
              <a:gd name="csX8" fmla="*/ 81513 w 456623"/>
              <a:gd name="csY8" fmla="*/ 254748 h 395384"/>
              <a:gd name="csX9" fmla="*/ 65362 w 456623"/>
              <a:gd name="csY9" fmla="*/ 273290 h 395384"/>
              <a:gd name="csX10" fmla="*/ 65210 w 456623"/>
              <a:gd name="csY10" fmla="*/ 275789 h 395384"/>
              <a:gd name="csX11" fmla="*/ 65210 w 456623"/>
              <a:gd name="csY11" fmla="*/ 330131 h 395384"/>
              <a:gd name="csX12" fmla="*/ 84403 w 456623"/>
              <a:gd name="csY12" fmla="*/ 351716 h 395384"/>
              <a:gd name="csX13" fmla="*/ 86947 w 456623"/>
              <a:gd name="csY13" fmla="*/ 351868 h 395384"/>
              <a:gd name="csX14" fmla="*/ 152157 w 456623"/>
              <a:gd name="csY14" fmla="*/ 351868 h 395384"/>
              <a:gd name="csX15" fmla="*/ 173741 w 456623"/>
              <a:gd name="csY15" fmla="*/ 332674 h 395384"/>
              <a:gd name="csX16" fmla="*/ 173893 w 456623"/>
              <a:gd name="csY16" fmla="*/ 330131 h 395384"/>
              <a:gd name="csX17" fmla="*/ 173893 w 456623"/>
              <a:gd name="csY17" fmla="*/ 275789 h 395384"/>
              <a:gd name="csX18" fmla="*/ 159895 w 456623"/>
              <a:gd name="csY18" fmla="*/ 255466 h 395384"/>
              <a:gd name="csX19" fmla="*/ 157613 w 456623"/>
              <a:gd name="csY19" fmla="*/ 254748 h 395384"/>
              <a:gd name="csX20" fmla="*/ 157591 w 456623"/>
              <a:gd name="csY20" fmla="*/ 237750 h 395384"/>
              <a:gd name="csX21" fmla="*/ 119552 w 456623"/>
              <a:gd name="csY21" fmla="*/ 199711 h 395384"/>
              <a:gd name="csX22" fmla="*/ 320746 w 456623"/>
              <a:gd name="csY22" fmla="*/ 193255 h 395384"/>
              <a:gd name="csX23" fmla="*/ 344678 w 456623"/>
              <a:gd name="csY23" fmla="*/ 228577 h 395384"/>
              <a:gd name="csX24" fmla="*/ 333142 w 456623"/>
              <a:gd name="csY24" fmla="*/ 257071 h 395384"/>
              <a:gd name="csX25" fmla="*/ 304857 w 456623"/>
              <a:gd name="csY25" fmla="*/ 246010 h 395384"/>
              <a:gd name="csX26" fmla="*/ 240886 w 456623"/>
              <a:gd name="csY26" fmla="*/ 203406 h 395384"/>
              <a:gd name="csX27" fmla="*/ 207064 w 456623"/>
              <a:gd name="csY27" fmla="*/ 164911 h 395384"/>
              <a:gd name="csX28" fmla="*/ 320746 w 456623"/>
              <a:gd name="csY28" fmla="*/ 193255 h 395384"/>
              <a:gd name="csX29" fmla="*/ 119552 w 456623"/>
              <a:gd name="csY29" fmla="*/ 221448 h 395384"/>
              <a:gd name="csX30" fmla="*/ 135702 w 456623"/>
              <a:gd name="csY30" fmla="*/ 235533 h 395384"/>
              <a:gd name="csX31" fmla="*/ 135854 w 456623"/>
              <a:gd name="csY31" fmla="*/ 237750 h 395384"/>
              <a:gd name="csX32" fmla="*/ 135854 w 456623"/>
              <a:gd name="csY32" fmla="*/ 254053 h 395384"/>
              <a:gd name="csX33" fmla="*/ 103249 w 456623"/>
              <a:gd name="csY33" fmla="*/ 254053 h 395384"/>
              <a:gd name="csX34" fmla="*/ 103249 w 456623"/>
              <a:gd name="csY34" fmla="*/ 237750 h 395384"/>
              <a:gd name="csX35" fmla="*/ 119552 w 456623"/>
              <a:gd name="csY35" fmla="*/ 221448 h 395384"/>
              <a:gd name="csX36" fmla="*/ 365285 w 456623"/>
              <a:gd name="csY36" fmla="*/ 128241 h 395384"/>
              <a:gd name="csX37" fmla="*/ 397955 w 456623"/>
              <a:gd name="csY37" fmla="*/ 173540 h 395384"/>
              <a:gd name="csX38" fmla="*/ 387911 w 456623"/>
              <a:gd name="csY38" fmla="*/ 202593 h 395384"/>
              <a:gd name="csX39" fmla="*/ 359264 w 456623"/>
              <a:gd name="csY39" fmla="*/ 193342 h 395384"/>
              <a:gd name="csX40" fmla="*/ 334549 w 456623"/>
              <a:gd name="csY40" fmla="*/ 158977 h 395384"/>
              <a:gd name="csX41" fmla="*/ 166264 w 456623"/>
              <a:gd name="csY41" fmla="*/ 142457 h 395384"/>
              <a:gd name="csX42" fmla="*/ 109075 w 456623"/>
              <a:gd name="csY42" fmla="*/ 134936 h 395384"/>
              <a:gd name="csX43" fmla="*/ 358591 w 456623"/>
              <a:gd name="csY43" fmla="*/ 121888 h 395384"/>
              <a:gd name="csX44" fmla="*/ 365285 w 456623"/>
              <a:gd name="csY44" fmla="*/ 128241 h 395384"/>
              <a:gd name="csX45" fmla="*/ 422561 w 456623"/>
              <a:gd name="csY45" fmla="*/ 75856 h 395384"/>
              <a:gd name="csX46" fmla="*/ 453079 w 456623"/>
              <a:gd name="csY46" fmla="*/ 112634 h 395384"/>
              <a:gd name="csX47" fmla="*/ 446776 w 456623"/>
              <a:gd name="csY47" fmla="*/ 142721 h 395384"/>
              <a:gd name="csX48" fmla="*/ 417301 w 456623"/>
              <a:gd name="csY48" fmla="*/ 137305 h 395384"/>
              <a:gd name="csX49" fmla="*/ 391825 w 456623"/>
              <a:gd name="csY49" fmla="*/ 106591 h 395384"/>
              <a:gd name="csX50" fmla="*/ 87012 w 456623"/>
              <a:gd name="csY50" fmla="*/ 106591 h 395384"/>
              <a:gd name="csX51" fmla="*/ 61797 w 456623"/>
              <a:gd name="csY51" fmla="*/ 137240 h 395384"/>
              <a:gd name="csX52" fmla="*/ 31540 w 456623"/>
              <a:gd name="csY52" fmla="*/ 142718 h 395384"/>
              <a:gd name="csX53" fmla="*/ 26062 w 456623"/>
              <a:gd name="csY53" fmla="*/ 112460 h 395384"/>
              <a:gd name="csX54" fmla="*/ 56276 w 456623"/>
              <a:gd name="csY54" fmla="*/ 75856 h 395384"/>
              <a:gd name="csX55" fmla="*/ 422561 w 456623"/>
              <a:gd name="csY55" fmla="*/ 75856 h 3953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456623" h="395384">
                <a:moveTo>
                  <a:pt x="119552" y="156281"/>
                </a:moveTo>
                <a:cubicBezTo>
                  <a:pt x="185578" y="156281"/>
                  <a:pt x="239103" y="209806"/>
                  <a:pt x="239103" y="275833"/>
                </a:cubicBezTo>
                <a:cubicBezTo>
                  <a:pt x="239103" y="341859"/>
                  <a:pt x="185578" y="395385"/>
                  <a:pt x="119552" y="395385"/>
                </a:cubicBezTo>
                <a:cubicBezTo>
                  <a:pt x="53525" y="395385"/>
                  <a:pt x="0" y="341859"/>
                  <a:pt x="0" y="275833"/>
                </a:cubicBezTo>
                <a:cubicBezTo>
                  <a:pt x="0" y="209806"/>
                  <a:pt x="53525" y="156281"/>
                  <a:pt x="119552" y="156281"/>
                </a:cubicBezTo>
                <a:close/>
                <a:moveTo>
                  <a:pt x="119552" y="199711"/>
                </a:moveTo>
                <a:cubicBezTo>
                  <a:pt x="99750" y="199713"/>
                  <a:pt x="83261" y="214906"/>
                  <a:pt x="81643" y="234642"/>
                </a:cubicBezTo>
                <a:lnTo>
                  <a:pt x="81513" y="237750"/>
                </a:lnTo>
                <a:lnTo>
                  <a:pt x="81513" y="254748"/>
                </a:lnTo>
                <a:cubicBezTo>
                  <a:pt x="72815" y="256997"/>
                  <a:pt x="66397" y="264366"/>
                  <a:pt x="65362" y="273290"/>
                </a:cubicBezTo>
                <a:lnTo>
                  <a:pt x="65210" y="275789"/>
                </a:lnTo>
                <a:lnTo>
                  <a:pt x="65210" y="330131"/>
                </a:lnTo>
                <a:cubicBezTo>
                  <a:pt x="65211" y="341151"/>
                  <a:pt x="73459" y="350426"/>
                  <a:pt x="84403" y="351716"/>
                </a:cubicBezTo>
                <a:lnTo>
                  <a:pt x="86947" y="351868"/>
                </a:lnTo>
                <a:lnTo>
                  <a:pt x="152157" y="351868"/>
                </a:lnTo>
                <a:cubicBezTo>
                  <a:pt x="163177" y="351866"/>
                  <a:pt x="172452" y="343619"/>
                  <a:pt x="173741" y="332674"/>
                </a:cubicBezTo>
                <a:lnTo>
                  <a:pt x="173893" y="330131"/>
                </a:lnTo>
                <a:lnTo>
                  <a:pt x="173893" y="275789"/>
                </a:lnTo>
                <a:cubicBezTo>
                  <a:pt x="173898" y="266766"/>
                  <a:pt x="168327" y="258678"/>
                  <a:pt x="159895" y="255466"/>
                </a:cubicBezTo>
                <a:lnTo>
                  <a:pt x="157613" y="254748"/>
                </a:lnTo>
                <a:lnTo>
                  <a:pt x="157591" y="237750"/>
                </a:lnTo>
                <a:cubicBezTo>
                  <a:pt x="157591" y="216742"/>
                  <a:pt x="140560" y="199711"/>
                  <a:pt x="119552" y="199711"/>
                </a:cubicBezTo>
                <a:close/>
                <a:moveTo>
                  <a:pt x="320746" y="193255"/>
                </a:moveTo>
                <a:cubicBezTo>
                  <a:pt x="330745" y="203254"/>
                  <a:pt x="338962" y="215535"/>
                  <a:pt x="344678" y="228577"/>
                </a:cubicBezTo>
                <a:cubicBezTo>
                  <a:pt x="349361" y="239631"/>
                  <a:pt x="344196" y="252388"/>
                  <a:pt x="333142" y="257071"/>
                </a:cubicBezTo>
                <a:cubicBezTo>
                  <a:pt x="322274" y="261674"/>
                  <a:pt x="309719" y="256764"/>
                  <a:pt x="304857" y="246010"/>
                </a:cubicBezTo>
                <a:cubicBezTo>
                  <a:pt x="293926" y="220332"/>
                  <a:pt x="268793" y="203593"/>
                  <a:pt x="240886" y="203406"/>
                </a:cubicBezTo>
                <a:cubicBezTo>
                  <a:pt x="232046" y="188625"/>
                  <a:pt x="220584" y="175580"/>
                  <a:pt x="207064" y="164911"/>
                </a:cubicBezTo>
                <a:cubicBezTo>
                  <a:pt x="247283" y="152601"/>
                  <a:pt x="291014" y="163504"/>
                  <a:pt x="320746" y="193255"/>
                </a:cubicBezTo>
                <a:close/>
                <a:moveTo>
                  <a:pt x="119552" y="221448"/>
                </a:moveTo>
                <a:cubicBezTo>
                  <a:pt x="127698" y="221448"/>
                  <a:pt x="134594" y="227462"/>
                  <a:pt x="135702" y="235533"/>
                </a:cubicBezTo>
                <a:lnTo>
                  <a:pt x="135854" y="237750"/>
                </a:lnTo>
                <a:lnTo>
                  <a:pt x="135854" y="254053"/>
                </a:lnTo>
                <a:lnTo>
                  <a:pt x="103249" y="254053"/>
                </a:lnTo>
                <a:lnTo>
                  <a:pt x="103249" y="237750"/>
                </a:lnTo>
                <a:cubicBezTo>
                  <a:pt x="103249" y="228747"/>
                  <a:pt x="110548" y="221448"/>
                  <a:pt x="119552" y="221448"/>
                </a:cubicBezTo>
                <a:close/>
                <a:moveTo>
                  <a:pt x="365285" y="128241"/>
                </a:moveTo>
                <a:cubicBezTo>
                  <a:pt x="378447" y="141565"/>
                  <a:pt x="389467" y="156845"/>
                  <a:pt x="397955" y="173540"/>
                </a:cubicBezTo>
                <a:cubicBezTo>
                  <a:pt x="403204" y="184336"/>
                  <a:pt x="398707" y="197344"/>
                  <a:pt x="387911" y="202593"/>
                </a:cubicBezTo>
                <a:cubicBezTo>
                  <a:pt x="377426" y="207691"/>
                  <a:pt x="364787" y="203609"/>
                  <a:pt x="359264" y="193342"/>
                </a:cubicBezTo>
                <a:cubicBezTo>
                  <a:pt x="352839" y="180686"/>
                  <a:pt x="344503" y="169094"/>
                  <a:pt x="334549" y="158977"/>
                </a:cubicBezTo>
                <a:cubicBezTo>
                  <a:pt x="289581" y="114023"/>
                  <a:pt x="219115" y="107105"/>
                  <a:pt x="166264" y="142457"/>
                </a:cubicBezTo>
                <a:cubicBezTo>
                  <a:pt x="147922" y="136039"/>
                  <a:pt x="128452" y="133479"/>
                  <a:pt x="109075" y="134936"/>
                </a:cubicBezTo>
                <a:cubicBezTo>
                  <a:pt x="174374" y="62431"/>
                  <a:pt x="286086" y="56589"/>
                  <a:pt x="358591" y="121888"/>
                </a:cubicBezTo>
                <a:cubicBezTo>
                  <a:pt x="360877" y="123947"/>
                  <a:pt x="363109" y="126065"/>
                  <a:pt x="365285" y="128241"/>
                </a:cubicBezTo>
                <a:close/>
                <a:moveTo>
                  <a:pt x="422561" y="75856"/>
                </a:moveTo>
                <a:cubicBezTo>
                  <a:pt x="433603" y="86898"/>
                  <a:pt x="444015" y="99483"/>
                  <a:pt x="453079" y="112634"/>
                </a:cubicBezTo>
                <a:cubicBezTo>
                  <a:pt x="459647" y="122683"/>
                  <a:pt x="456825" y="136153"/>
                  <a:pt x="446776" y="142721"/>
                </a:cubicBezTo>
                <a:cubicBezTo>
                  <a:pt x="437077" y="149060"/>
                  <a:pt x="424112" y="146677"/>
                  <a:pt x="417301" y="137305"/>
                </a:cubicBezTo>
                <a:cubicBezTo>
                  <a:pt x="409693" y="126306"/>
                  <a:pt x="400955" y="115742"/>
                  <a:pt x="391825" y="106591"/>
                </a:cubicBezTo>
                <a:cubicBezTo>
                  <a:pt x="307639" y="22427"/>
                  <a:pt x="171198" y="22427"/>
                  <a:pt x="87012" y="106591"/>
                </a:cubicBezTo>
                <a:cubicBezTo>
                  <a:pt x="78317" y="115286"/>
                  <a:pt x="69688" y="125850"/>
                  <a:pt x="61797" y="137240"/>
                </a:cubicBezTo>
                <a:cubicBezTo>
                  <a:pt x="54955" y="147108"/>
                  <a:pt x="41408" y="149560"/>
                  <a:pt x="31540" y="142718"/>
                </a:cubicBezTo>
                <a:cubicBezTo>
                  <a:pt x="21672" y="135875"/>
                  <a:pt x="19220" y="122328"/>
                  <a:pt x="26062" y="112460"/>
                </a:cubicBezTo>
                <a:cubicBezTo>
                  <a:pt x="35366" y="99049"/>
                  <a:pt x="45625" y="86485"/>
                  <a:pt x="56276" y="75856"/>
                </a:cubicBezTo>
                <a:cubicBezTo>
                  <a:pt x="157417" y="-25285"/>
                  <a:pt x="321420" y="-25285"/>
                  <a:pt x="422561" y="75856"/>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grpSp>
        <p:nvGrpSpPr>
          <p:cNvPr id="23" name="Group 22">
            <a:extLst>
              <a:ext uri="{FF2B5EF4-FFF2-40B4-BE49-F238E27FC236}">
                <a16:creationId xmlns:a16="http://schemas.microsoft.com/office/drawing/2014/main" id="{03C4EB05-CF98-11D1-5340-8AA6855BE0D4}"/>
              </a:ext>
              <a:ext uri="{C183D7F6-B498-43B3-948B-1728B52AA6E4}">
                <adec:decorative xmlns:adec="http://schemas.microsoft.com/office/drawing/2017/decorative" val="1"/>
              </a:ext>
            </a:extLst>
          </p:cNvPr>
          <p:cNvGrpSpPr/>
          <p:nvPr/>
        </p:nvGrpSpPr>
        <p:grpSpPr>
          <a:xfrm>
            <a:off x="4482944" y="4383006"/>
            <a:ext cx="406556" cy="407466"/>
            <a:chOff x="4482944" y="4383006"/>
            <a:chExt cx="406556" cy="407466"/>
          </a:xfrm>
        </p:grpSpPr>
        <p:sp>
          <p:nvSpPr>
            <p:cNvPr id="20" name="Freeform: Shape 19">
              <a:extLst>
                <a:ext uri="{FF2B5EF4-FFF2-40B4-BE49-F238E27FC236}">
                  <a16:creationId xmlns:a16="http://schemas.microsoft.com/office/drawing/2014/main" id="{1F2CEEA5-936B-4218-A351-50322F209C66}"/>
                </a:ext>
              </a:extLst>
            </p:cNvPr>
            <p:cNvSpPr/>
            <p:nvPr/>
          </p:nvSpPr>
          <p:spPr>
            <a:xfrm>
              <a:off x="4482944" y="4383006"/>
              <a:ext cx="406556" cy="406556"/>
            </a:xfrm>
            <a:custGeom>
              <a:avLst/>
              <a:gdLst>
                <a:gd name="csX0" fmla="*/ 243960 w 297714"/>
                <a:gd name="csY0" fmla="*/ 0 h 297714"/>
                <a:gd name="csX1" fmla="*/ 247003 w 297714"/>
                <a:gd name="csY1" fmla="*/ 83 h 297714"/>
                <a:gd name="csX2" fmla="*/ 297648 w 297714"/>
                <a:gd name="csY2" fmla="*/ 50694 h 297714"/>
                <a:gd name="csX3" fmla="*/ 297714 w 297714"/>
                <a:gd name="csY3" fmla="*/ 53754 h 297714"/>
                <a:gd name="csX4" fmla="*/ 297714 w 297714"/>
                <a:gd name="csY4" fmla="*/ 158946 h 297714"/>
                <a:gd name="csX5" fmla="*/ 264717 w 297714"/>
                <a:gd name="csY5" fmla="*/ 139429 h 297714"/>
                <a:gd name="csX6" fmla="*/ 264635 w 297714"/>
                <a:gd name="csY6" fmla="*/ 139347 h 297714"/>
                <a:gd name="csX7" fmla="*/ 264635 w 297714"/>
                <a:gd name="csY7" fmla="*/ 82698 h 297714"/>
                <a:gd name="csX8" fmla="*/ 33079 w 297714"/>
                <a:gd name="csY8" fmla="*/ 82698 h 297714"/>
                <a:gd name="csX9" fmla="*/ 33079 w 297714"/>
                <a:gd name="csY9" fmla="*/ 243960 h 297714"/>
                <a:gd name="csX10" fmla="*/ 51637 w 297714"/>
                <a:gd name="csY10" fmla="*/ 264535 h 297714"/>
                <a:gd name="csX11" fmla="*/ 53754 w 297714"/>
                <a:gd name="csY11" fmla="*/ 264635 h 297714"/>
                <a:gd name="csX12" fmla="*/ 171616 w 297714"/>
                <a:gd name="csY12" fmla="*/ 264635 h 297714"/>
                <a:gd name="csX13" fmla="*/ 190785 w 297714"/>
                <a:gd name="csY13" fmla="*/ 297714 h 297714"/>
                <a:gd name="csX14" fmla="*/ 53754 w 297714"/>
                <a:gd name="csY14" fmla="*/ 297714 h 297714"/>
                <a:gd name="csX15" fmla="*/ 83 w 297714"/>
                <a:gd name="csY15" fmla="*/ 247003 h 297714"/>
                <a:gd name="csX16" fmla="*/ 0 w 297714"/>
                <a:gd name="csY16" fmla="*/ 243960 h 297714"/>
                <a:gd name="csX17" fmla="*/ 0 w 297714"/>
                <a:gd name="csY17" fmla="*/ 53754 h 297714"/>
                <a:gd name="csX18" fmla="*/ 50694 w 297714"/>
                <a:gd name="csY18" fmla="*/ 83 h 297714"/>
                <a:gd name="csX19" fmla="*/ 53754 w 297714"/>
                <a:gd name="csY19" fmla="*/ 0 h 297714"/>
                <a:gd name="csX20" fmla="*/ 243960 w 297714"/>
                <a:gd name="csY20" fmla="*/ 0 h 297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97714" h="297714">
                  <a:moveTo>
                    <a:pt x="243960" y="0"/>
                  </a:moveTo>
                  <a:lnTo>
                    <a:pt x="247003" y="83"/>
                  </a:lnTo>
                  <a:cubicBezTo>
                    <a:pt x="274299" y="1620"/>
                    <a:pt x="296093" y="23400"/>
                    <a:pt x="297648" y="50694"/>
                  </a:cubicBezTo>
                  <a:lnTo>
                    <a:pt x="297714" y="53754"/>
                  </a:lnTo>
                  <a:lnTo>
                    <a:pt x="297714" y="158946"/>
                  </a:lnTo>
                  <a:cubicBezTo>
                    <a:pt x="286351" y="156796"/>
                    <a:pt x="275468" y="150660"/>
                    <a:pt x="264717" y="139429"/>
                  </a:cubicBezTo>
                  <a:lnTo>
                    <a:pt x="264635" y="139347"/>
                  </a:lnTo>
                  <a:lnTo>
                    <a:pt x="264635" y="82698"/>
                  </a:lnTo>
                  <a:lnTo>
                    <a:pt x="33079" y="82698"/>
                  </a:lnTo>
                  <a:lnTo>
                    <a:pt x="33079" y="243960"/>
                  </a:lnTo>
                  <a:cubicBezTo>
                    <a:pt x="33079" y="254661"/>
                    <a:pt x="41200" y="263477"/>
                    <a:pt x="51637" y="264535"/>
                  </a:cubicBezTo>
                  <a:lnTo>
                    <a:pt x="53754" y="264635"/>
                  </a:lnTo>
                  <a:lnTo>
                    <a:pt x="171616" y="264635"/>
                  </a:lnTo>
                  <a:cubicBezTo>
                    <a:pt x="175748" y="276824"/>
                    <a:pt x="182264" y="288068"/>
                    <a:pt x="190785" y="297714"/>
                  </a:cubicBezTo>
                  <a:lnTo>
                    <a:pt x="53754" y="297714"/>
                  </a:lnTo>
                  <a:cubicBezTo>
                    <a:pt x="25247" y="297716"/>
                    <a:pt x="1697" y="275464"/>
                    <a:pt x="83" y="247003"/>
                  </a:cubicBezTo>
                  <a:lnTo>
                    <a:pt x="0" y="243960"/>
                  </a:lnTo>
                  <a:lnTo>
                    <a:pt x="0" y="53754"/>
                  </a:lnTo>
                  <a:cubicBezTo>
                    <a:pt x="-2" y="25253"/>
                    <a:pt x="22240" y="1705"/>
                    <a:pt x="50694" y="83"/>
                  </a:cubicBezTo>
                  <a:lnTo>
                    <a:pt x="53754" y="0"/>
                  </a:lnTo>
                  <a:lnTo>
                    <a:pt x="243960" y="0"/>
                  </a:ln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sp>
          <p:nvSpPr>
            <p:cNvPr id="21" name="Freeform: Shape 20">
              <a:extLst>
                <a:ext uri="{FF2B5EF4-FFF2-40B4-BE49-F238E27FC236}">
                  <a16:creationId xmlns:a16="http://schemas.microsoft.com/office/drawing/2014/main" id="{7F639599-B63E-264E-E723-8123BC1FDA70}"/>
                </a:ext>
              </a:extLst>
            </p:cNvPr>
            <p:cNvSpPr/>
            <p:nvPr/>
          </p:nvSpPr>
          <p:spPr>
            <a:xfrm>
              <a:off x="4705376" y="4564598"/>
              <a:ext cx="180693" cy="225874"/>
            </a:xfrm>
            <a:custGeom>
              <a:avLst/>
              <a:gdLst>
                <a:gd name="csX0" fmla="*/ 82698 w 132317"/>
                <a:gd name="csY0" fmla="*/ 12638 h 165404"/>
                <a:gd name="csX1" fmla="*/ 115778 w 132317"/>
                <a:gd name="csY1" fmla="*/ 26862 h 165404"/>
                <a:gd name="csX2" fmla="*/ 125701 w 132317"/>
                <a:gd name="csY2" fmla="*/ 27573 h 165404"/>
                <a:gd name="csX3" fmla="*/ 132185 w 132317"/>
                <a:gd name="csY3" fmla="*/ 33065 h 165404"/>
                <a:gd name="csX4" fmla="*/ 132317 w 132317"/>
                <a:gd name="csY4" fmla="*/ 34454 h 165404"/>
                <a:gd name="csX5" fmla="*/ 132317 w 132317"/>
                <a:gd name="csY5" fmla="*/ 75820 h 165404"/>
                <a:gd name="csX6" fmla="*/ 68259 w 132317"/>
                <a:gd name="csY6" fmla="*/ 165051 h 165404"/>
                <a:gd name="csX7" fmla="*/ 64075 w 132317"/>
                <a:gd name="csY7" fmla="*/ 165051 h 165404"/>
                <a:gd name="csX8" fmla="*/ 33079 w 132317"/>
                <a:gd name="csY8" fmla="*/ 148859 h 165404"/>
                <a:gd name="csX9" fmla="*/ 7360 w 132317"/>
                <a:gd name="csY9" fmla="*/ 115779 h 165404"/>
                <a:gd name="csX10" fmla="*/ 83 w 132317"/>
                <a:gd name="csY10" fmla="*/ 80219 h 165404"/>
                <a:gd name="csX11" fmla="*/ 0 w 132317"/>
                <a:gd name="csY11" fmla="*/ 75820 h 165404"/>
                <a:gd name="csX12" fmla="*/ 0 w 132317"/>
                <a:gd name="csY12" fmla="*/ 34470 h 165404"/>
                <a:gd name="csX13" fmla="*/ 6616 w 132317"/>
                <a:gd name="csY13" fmla="*/ 27573 h 165404"/>
                <a:gd name="csX14" fmla="*/ 61494 w 132317"/>
                <a:gd name="csY14" fmla="*/ 2020 h 165404"/>
                <a:gd name="csX15" fmla="*/ 70590 w 132317"/>
                <a:gd name="csY15" fmla="*/ 1753 h 165404"/>
                <a:gd name="csX16" fmla="*/ 70856 w 132317"/>
                <a:gd name="csY16" fmla="*/ 2020 h 165404"/>
                <a:gd name="csX17" fmla="*/ 82698 w 132317"/>
                <a:gd name="csY17" fmla="*/ 12638 h 1654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32317" h="165404">
                  <a:moveTo>
                    <a:pt x="82698" y="12638"/>
                  </a:moveTo>
                  <a:cubicBezTo>
                    <a:pt x="93052" y="20478"/>
                    <a:pt x="104051" y="25192"/>
                    <a:pt x="115778" y="26862"/>
                  </a:cubicBezTo>
                  <a:cubicBezTo>
                    <a:pt x="119036" y="27342"/>
                    <a:pt x="122344" y="27573"/>
                    <a:pt x="125701" y="27573"/>
                  </a:cubicBezTo>
                  <a:cubicBezTo>
                    <a:pt x="128894" y="27573"/>
                    <a:pt x="131573" y="29939"/>
                    <a:pt x="132185" y="33065"/>
                  </a:cubicBezTo>
                  <a:lnTo>
                    <a:pt x="132317" y="34454"/>
                  </a:lnTo>
                  <a:lnTo>
                    <a:pt x="132317" y="75820"/>
                  </a:lnTo>
                  <a:cubicBezTo>
                    <a:pt x="132317" y="120179"/>
                    <a:pt x="110601" y="150347"/>
                    <a:pt x="68259" y="165051"/>
                  </a:cubicBezTo>
                  <a:cubicBezTo>
                    <a:pt x="66904" y="165523"/>
                    <a:pt x="65430" y="165523"/>
                    <a:pt x="64075" y="165051"/>
                  </a:cubicBezTo>
                  <a:cubicBezTo>
                    <a:pt x="52067" y="160883"/>
                    <a:pt x="41746" y="155475"/>
                    <a:pt x="33079" y="148859"/>
                  </a:cubicBezTo>
                  <a:cubicBezTo>
                    <a:pt x="21718" y="140315"/>
                    <a:pt x="12840" y="128896"/>
                    <a:pt x="7360" y="115779"/>
                  </a:cubicBezTo>
                  <a:cubicBezTo>
                    <a:pt x="2944" y="105260"/>
                    <a:pt x="513" y="93401"/>
                    <a:pt x="83" y="80219"/>
                  </a:cubicBezTo>
                  <a:lnTo>
                    <a:pt x="0" y="75820"/>
                  </a:lnTo>
                  <a:lnTo>
                    <a:pt x="0" y="34470"/>
                  </a:lnTo>
                  <a:cubicBezTo>
                    <a:pt x="0" y="30666"/>
                    <a:pt x="2977" y="27573"/>
                    <a:pt x="6616" y="27573"/>
                  </a:cubicBezTo>
                  <a:cubicBezTo>
                    <a:pt x="26844" y="27573"/>
                    <a:pt x="45054" y="19138"/>
                    <a:pt x="61494" y="2020"/>
                  </a:cubicBezTo>
                  <a:cubicBezTo>
                    <a:pt x="63932" y="-565"/>
                    <a:pt x="68004" y="-685"/>
                    <a:pt x="70590" y="1753"/>
                  </a:cubicBezTo>
                  <a:cubicBezTo>
                    <a:pt x="70681" y="1839"/>
                    <a:pt x="70770" y="1928"/>
                    <a:pt x="70856" y="2020"/>
                  </a:cubicBezTo>
                  <a:cubicBezTo>
                    <a:pt x="74710" y="6039"/>
                    <a:pt x="78646" y="9578"/>
                    <a:pt x="82698" y="12638"/>
                  </a:cubicBezTo>
                  <a:close/>
                </a:path>
              </a:pathLst>
            </a:custGeom>
            <a:solidFill>
              <a:schemeClr val="bg1"/>
            </a:solidFill>
            <a:ln w="24644" cap="flat">
              <a:noFill/>
              <a:prstDash val="solid"/>
              <a:miter/>
            </a:ln>
            <a:effectLst>
              <a:outerShdw blurRad="88900" dist="38100" dir="2700000" algn="tl" rotWithShape="0">
                <a:prstClr val="black">
                  <a:alpha val="40000"/>
                </a:prstClr>
              </a:outerShdw>
            </a:effectLst>
          </p:spPr>
          <p:txBody>
            <a:bodyPr/>
            <a:lstStyle/>
            <a:p>
              <a:endParaRPr lang="en-IN"/>
            </a:p>
          </p:txBody>
        </p:sp>
      </p:grpSp>
      <p:sp>
        <p:nvSpPr>
          <p:cNvPr id="2" name="Title 1">
            <a:extLst>
              <a:ext uri="{FF2B5EF4-FFF2-40B4-BE49-F238E27FC236}">
                <a16:creationId xmlns:a16="http://schemas.microsoft.com/office/drawing/2014/main" id="{35C22286-0879-75BE-9F40-9EF48D9E0220}"/>
              </a:ext>
              <a:ext uri="{C183D7F6-B498-43B3-948B-1728B52AA6E4}">
                <adec:decorative xmlns:adec="http://schemas.microsoft.com/office/drawing/2017/decorative" val="1"/>
              </a:ext>
            </a:extLst>
          </p:cNvPr>
          <p:cNvSpPr>
            <a:spLocks noGrp="1"/>
          </p:cNvSpPr>
          <p:nvPr>
            <p:ph type="title"/>
          </p:nvPr>
        </p:nvSpPr>
        <p:spPr>
          <a:xfrm>
            <a:off x="588963" y="-641124"/>
            <a:ext cx="11017250" cy="498475"/>
          </a:xfrm>
        </p:spPr>
        <p:txBody>
          <a:bodyPr>
            <a:noAutofit/>
          </a:bodyPr>
          <a:lstStyle/>
          <a:p>
            <a:r>
              <a:rPr lang="en-US">
                <a:ea typeface="+mj-ea"/>
                <a:cs typeface="+mj-cs"/>
              </a:rPr>
              <a:t>Foundational AI Commitments</a:t>
            </a:r>
          </a:p>
        </p:txBody>
      </p:sp>
      <p:sp>
        <p:nvSpPr>
          <p:cNvPr id="76" name="Rectangle: Rounded Corners 75">
            <a:extLst>
              <a:ext uri="{FF2B5EF4-FFF2-40B4-BE49-F238E27FC236}">
                <a16:creationId xmlns:a16="http://schemas.microsoft.com/office/drawing/2014/main" id="{DEF5F612-3DAB-12FA-E696-F5419BAF1D8D}"/>
              </a:ext>
              <a:ext uri="{C183D7F6-B498-43B3-948B-1728B52AA6E4}">
                <adec:decorative xmlns:adec="http://schemas.microsoft.com/office/drawing/2017/decorative" val="1"/>
              </a:ext>
            </a:extLst>
          </p:cNvPr>
          <p:cNvSpPr>
            <a:spLocks/>
          </p:cNvSpPr>
          <p:nvPr/>
        </p:nvSpPr>
        <p:spPr bwMode="auto">
          <a:xfrm>
            <a:off x="719640" y="719357"/>
            <a:ext cx="5216815" cy="830043"/>
          </a:xfrm>
          <a:prstGeom prst="roundRect">
            <a:avLst>
              <a:gd name="adj" fmla="val 10491"/>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sz="2000">
                <a:solidFill>
                  <a:schemeClr val="tx1"/>
                </a:solidFill>
                <a:latin typeface="+mj-lt"/>
              </a:rPr>
              <a:t>Microsoft </a:t>
            </a:r>
            <a:br>
              <a:rPr lang="en-US" sz="2000">
                <a:solidFill>
                  <a:schemeClr val="tx1"/>
                </a:solidFill>
                <a:latin typeface="+mj-lt"/>
              </a:rPr>
            </a:br>
            <a:r>
              <a:rPr lang="en-US" sz="2000">
                <a:solidFill>
                  <a:schemeClr val="tx1"/>
                </a:solidFill>
                <a:latin typeface="+mj-lt"/>
              </a:rPr>
              <a:t>commitments and controls</a:t>
            </a:r>
          </a:p>
        </p:txBody>
      </p:sp>
      <p:sp>
        <p:nvSpPr>
          <p:cNvPr id="80" name="TextBox 79">
            <a:extLst>
              <a:ext uri="{FF2B5EF4-FFF2-40B4-BE49-F238E27FC236}">
                <a16:creationId xmlns:a16="http://schemas.microsoft.com/office/drawing/2014/main" id="{C5A7E949-A415-622D-CBAD-46F33468CC2E}"/>
              </a:ext>
            </a:extLst>
          </p:cNvPr>
          <p:cNvSpPr txBox="1"/>
          <p:nvPr/>
        </p:nvSpPr>
        <p:spPr>
          <a:xfrm>
            <a:off x="903316" y="2837230"/>
            <a:ext cx="2189452" cy="553998"/>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chemeClr val="bg1"/>
                </a:solidFill>
                <a:effectLst/>
                <a:uLnTx/>
                <a:uFillTx/>
              </a:rPr>
              <a:t>We secure your data at rest and in transit</a:t>
            </a:r>
            <a:endParaRPr kumimoji="0" lang="en-US" sz="1600" b="0" i="0" u="none" strike="noStrike" kern="1200" cap="none" spc="0" normalizeH="0" baseline="0" noProof="0">
              <a:ln>
                <a:noFill/>
              </a:ln>
              <a:solidFill>
                <a:schemeClr val="bg1"/>
              </a:solidFill>
              <a:effectLst/>
              <a:uLnTx/>
              <a:uFillTx/>
            </a:endParaRPr>
          </a:p>
        </p:txBody>
      </p:sp>
      <p:sp>
        <p:nvSpPr>
          <p:cNvPr id="81" name="TextBox 80">
            <a:extLst>
              <a:ext uri="{FF2B5EF4-FFF2-40B4-BE49-F238E27FC236}">
                <a16:creationId xmlns:a16="http://schemas.microsoft.com/office/drawing/2014/main" id="{5D26E9EB-D554-C10A-7800-97A42FAB0D83}"/>
              </a:ext>
            </a:extLst>
          </p:cNvPr>
          <p:cNvSpPr txBox="1"/>
          <p:nvPr/>
        </p:nvSpPr>
        <p:spPr>
          <a:xfrm>
            <a:off x="3528015" y="2837230"/>
            <a:ext cx="2316414" cy="553998"/>
          </a:xfrm>
          <a:prstGeom prst="rect">
            <a:avLst/>
          </a:prstGeom>
          <a:noFill/>
        </p:spPr>
        <p:txBody>
          <a:bodyPr wrap="square" lIns="0" tIns="0" rIns="0" bIns="0">
            <a:spAutoFit/>
          </a:bodyPr>
          <a:lstStyle/>
          <a:p>
            <a:pPr algn="ctr" defTabSz="811684">
              <a:spcAft>
                <a:spcPts val="1200"/>
              </a:spcAft>
              <a:defRPr/>
            </a:pPr>
            <a:r>
              <a:rPr lang="en-US" sz="1800">
                <a:solidFill>
                  <a:schemeClr val="bg1"/>
                </a:solidFill>
              </a:rPr>
              <a:t>You control </a:t>
            </a:r>
            <a:br>
              <a:rPr lang="en-US" sz="1800">
                <a:solidFill>
                  <a:schemeClr val="bg1"/>
                </a:solidFill>
              </a:rPr>
            </a:br>
            <a:r>
              <a:rPr lang="en-US" sz="1800">
                <a:solidFill>
                  <a:schemeClr val="bg1"/>
                </a:solidFill>
              </a:rPr>
              <a:t>your data</a:t>
            </a:r>
          </a:p>
        </p:txBody>
      </p:sp>
      <p:sp>
        <p:nvSpPr>
          <p:cNvPr id="82" name="TextBox 81">
            <a:extLst>
              <a:ext uri="{FF2B5EF4-FFF2-40B4-BE49-F238E27FC236}">
                <a16:creationId xmlns:a16="http://schemas.microsoft.com/office/drawing/2014/main" id="{5F94EBC2-03C6-9C64-1BEB-572BFCC5B9E6}"/>
              </a:ext>
            </a:extLst>
          </p:cNvPr>
          <p:cNvSpPr txBox="1"/>
          <p:nvPr/>
        </p:nvSpPr>
        <p:spPr>
          <a:xfrm>
            <a:off x="903316" y="5084474"/>
            <a:ext cx="2189452" cy="830997"/>
          </a:xfrm>
          <a:prstGeom prst="rect">
            <a:avLst/>
          </a:prstGeom>
          <a:noFill/>
        </p:spPr>
        <p:txBody>
          <a:bodyPr wrap="square" lIns="0" tIns="0" rIns="0" bIns="0" anchor="t">
            <a:spAutoFit/>
          </a:bodyPr>
          <a:lstStyle/>
          <a:p>
            <a:pPr algn="ctr" defTabSz="811684">
              <a:spcAft>
                <a:spcPts val="1200"/>
              </a:spcAft>
              <a:defRPr/>
            </a:pPr>
            <a:r>
              <a:rPr lang="en-US" sz="1800">
                <a:solidFill>
                  <a:schemeClr val="bg1"/>
                </a:solidFill>
              </a:rPr>
              <a:t>Your data is not used to train or enrich foundation models</a:t>
            </a:r>
          </a:p>
        </p:txBody>
      </p:sp>
      <p:sp>
        <p:nvSpPr>
          <p:cNvPr id="83" name="TextBox 82">
            <a:extLst>
              <a:ext uri="{FF2B5EF4-FFF2-40B4-BE49-F238E27FC236}">
                <a16:creationId xmlns:a16="http://schemas.microsoft.com/office/drawing/2014/main" id="{5302A3BC-FC91-EDF7-2E65-D3A9CCF5655B}"/>
              </a:ext>
            </a:extLst>
          </p:cNvPr>
          <p:cNvSpPr txBox="1"/>
          <p:nvPr/>
        </p:nvSpPr>
        <p:spPr>
          <a:xfrm>
            <a:off x="3528015" y="5084474"/>
            <a:ext cx="2316414" cy="830997"/>
          </a:xfrm>
          <a:prstGeom prst="rect">
            <a:avLst/>
          </a:prstGeom>
          <a:noFill/>
        </p:spPr>
        <p:txBody>
          <a:bodyPr wrap="square" lIns="0" tIns="0" rIns="0" bIns="0">
            <a:spAutoFit/>
          </a:bodyPr>
          <a:lstStyle/>
          <a:p>
            <a:pPr algn="ctr" defTabSz="811684">
              <a:spcAft>
                <a:spcPts val="1200"/>
              </a:spcAft>
              <a:defRPr/>
            </a:pPr>
            <a:r>
              <a:rPr lang="en-US" sz="1800">
                <a:solidFill>
                  <a:schemeClr val="bg1"/>
                </a:solidFill>
              </a:rPr>
              <a:t>You’re protected against AI security and copyright risks</a:t>
            </a:r>
            <a:r>
              <a:rPr lang="en-US" sz="1800" baseline="30000">
                <a:solidFill>
                  <a:schemeClr val="bg1"/>
                </a:solidFill>
              </a:rPr>
              <a:t>1</a:t>
            </a:r>
          </a:p>
        </p:txBody>
      </p:sp>
      <p:pic>
        <p:nvPicPr>
          <p:cNvPr id="6" name="Picture 5" descr="Microsoft 365 Copilot logo">
            <a:extLst>
              <a:ext uri="{FF2B5EF4-FFF2-40B4-BE49-F238E27FC236}">
                <a16:creationId xmlns:a16="http://schemas.microsoft.com/office/drawing/2014/main" id="{02E850B5-23FF-0168-531C-842638977EC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585" y="1776246"/>
            <a:ext cx="1190524" cy="1203420"/>
          </a:xfrm>
          <a:prstGeom prst="rect">
            <a:avLst/>
          </a:prstGeom>
        </p:spPr>
      </p:pic>
      <p:sp>
        <p:nvSpPr>
          <p:cNvPr id="36" name="Title 1">
            <a:extLst>
              <a:ext uri="{FF2B5EF4-FFF2-40B4-BE49-F238E27FC236}">
                <a16:creationId xmlns:a16="http://schemas.microsoft.com/office/drawing/2014/main" id="{4639D9E3-8D0B-AA8B-D740-B483D821EF0C}"/>
              </a:ext>
            </a:extLst>
          </p:cNvPr>
          <p:cNvSpPr txBox="1">
            <a:spLocks/>
          </p:cNvSpPr>
          <p:nvPr/>
        </p:nvSpPr>
        <p:spPr>
          <a:xfrm>
            <a:off x="7483015" y="3381595"/>
            <a:ext cx="3349662" cy="155630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mn-lt"/>
                <a:ea typeface="+mn-ea"/>
                <a:cs typeface="+mn-cs"/>
              </a:rPr>
              <a:t>Microsoft 365 Copilot is built on trust</a:t>
            </a:r>
          </a:p>
        </p:txBody>
      </p:sp>
    </p:spTree>
    <p:extLst>
      <p:ext uri="{BB962C8B-B14F-4D97-AF65-F5344CB8AC3E}">
        <p14:creationId xmlns:p14="http://schemas.microsoft.com/office/powerpoint/2010/main" val="4009679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903-D4F0-C565-7B89-874AC7899FA5}"/>
              </a:ext>
            </a:extLst>
          </p:cNvPr>
          <p:cNvSpPr>
            <a:spLocks noGrp="1"/>
          </p:cNvSpPr>
          <p:nvPr>
            <p:ph type="title"/>
          </p:nvPr>
        </p:nvSpPr>
        <p:spPr>
          <a:xfrm>
            <a:off x="571500" y="2737395"/>
            <a:ext cx="5689600" cy="1200329"/>
          </a:xfrm>
        </p:spPr>
        <p:txBody>
          <a:bodyPr/>
          <a:lstStyle/>
          <a:p>
            <a:r>
              <a:rPr lang="en-US">
                <a:ea typeface="+mj-ea"/>
                <a:cs typeface="+mj-cs"/>
              </a:rPr>
              <a:t>Enterprise Data Protection</a:t>
            </a:r>
          </a:p>
        </p:txBody>
      </p:sp>
    </p:spTree>
    <p:extLst>
      <p:ext uri="{BB962C8B-B14F-4D97-AF65-F5344CB8AC3E}">
        <p14:creationId xmlns:p14="http://schemas.microsoft.com/office/powerpoint/2010/main" val="23832337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78B2C2-F517-BE44-1B2C-67B9964FFADC}"/>
              </a:ext>
              <a:ext uri="{C183D7F6-B498-43B3-948B-1728B52AA6E4}">
                <adec:decorative xmlns:adec="http://schemas.microsoft.com/office/drawing/2017/decorative" val="1"/>
              </a:ext>
            </a:extLst>
          </p:cNvPr>
          <p:cNvGrpSpPr/>
          <p:nvPr/>
        </p:nvGrpSpPr>
        <p:grpSpPr>
          <a:xfrm>
            <a:off x="571498" y="2514625"/>
            <a:ext cx="4863655" cy="3091520"/>
            <a:chOff x="571498" y="2394881"/>
            <a:chExt cx="4863655" cy="3091520"/>
          </a:xfrm>
        </p:grpSpPr>
        <p:sp>
          <p:nvSpPr>
            <p:cNvPr id="35" name="Rectangle: Rounded Corners 34">
              <a:extLst>
                <a:ext uri="{FF2B5EF4-FFF2-40B4-BE49-F238E27FC236}">
                  <a16:creationId xmlns:a16="http://schemas.microsoft.com/office/drawing/2014/main" id="{8470DAB6-D6FC-1260-C222-11A942F83699}"/>
                </a:ext>
                <a:ext uri="{C183D7F6-B498-43B3-948B-1728B52AA6E4}">
                  <adec:decorative xmlns:adec="http://schemas.microsoft.com/office/drawing/2017/decorative" val="1"/>
                </a:ext>
              </a:extLst>
            </p:cNvPr>
            <p:cNvSpPr/>
            <p:nvPr/>
          </p:nvSpPr>
          <p:spPr bwMode="auto">
            <a:xfrm>
              <a:off x="571498" y="2394881"/>
              <a:ext cx="4863655" cy="3091520"/>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cs typeface="Segoe Sans Display" pitchFamily="2" charset="0"/>
              </a:endParaRPr>
            </a:p>
          </p:txBody>
        </p:sp>
        <p:sp>
          <p:nvSpPr>
            <p:cNvPr id="37" name="Rectangle: Rounded Corners 36">
              <a:extLst>
                <a:ext uri="{FF2B5EF4-FFF2-40B4-BE49-F238E27FC236}">
                  <a16:creationId xmlns:a16="http://schemas.microsoft.com/office/drawing/2014/main" id="{05508432-4FA9-8090-8FF8-38994D0A1CBA}"/>
                </a:ext>
                <a:ext uri="{C183D7F6-B498-43B3-948B-1728B52AA6E4}">
                  <adec:decorative xmlns:adec="http://schemas.microsoft.com/office/drawing/2017/decorative" val="1"/>
                </a:ext>
              </a:extLst>
            </p:cNvPr>
            <p:cNvSpPr>
              <a:spLocks/>
            </p:cNvSpPr>
            <p:nvPr/>
          </p:nvSpPr>
          <p:spPr bwMode="auto">
            <a:xfrm>
              <a:off x="676071" y="2499453"/>
              <a:ext cx="4654510" cy="2882376"/>
            </a:xfrm>
            <a:prstGeom prst="roundRect">
              <a:avLst>
                <a:gd name="adj" fmla="val 3924"/>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7" name="Freeform: Shape 6">
            <a:extLst>
              <a:ext uri="{FF2B5EF4-FFF2-40B4-BE49-F238E27FC236}">
                <a16:creationId xmlns:a16="http://schemas.microsoft.com/office/drawing/2014/main" id="{5E46FE03-2DC6-9147-79C9-5F69AF94F779}"/>
              </a:ext>
              <a:ext uri="{C183D7F6-B498-43B3-948B-1728B52AA6E4}">
                <adec:decorative xmlns:adec="http://schemas.microsoft.com/office/drawing/2017/decorative" val="1"/>
              </a:ext>
            </a:extLst>
          </p:cNvPr>
          <p:cNvSpPr/>
          <p:nvPr/>
        </p:nvSpPr>
        <p:spPr bwMode="auto">
          <a:xfrm>
            <a:off x="5762171" y="3800"/>
            <a:ext cx="6429829"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EBCA596F-E1DB-D330-2D7A-228419BE9A0D}"/>
              </a:ext>
              <a:ext uri="{C183D7F6-B498-43B3-948B-1728B52AA6E4}">
                <adec:decorative xmlns:adec="http://schemas.microsoft.com/office/drawing/2017/decorative" val="1"/>
              </a:ext>
            </a:extLst>
          </p:cNvPr>
          <p:cNvSpPr/>
          <p:nvPr/>
        </p:nvSpPr>
        <p:spPr bwMode="auto">
          <a:xfrm>
            <a:off x="6184900" y="984250"/>
            <a:ext cx="5435600" cy="5284788"/>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27" name="Group 26">
            <a:extLst>
              <a:ext uri="{FF2B5EF4-FFF2-40B4-BE49-F238E27FC236}">
                <a16:creationId xmlns:a16="http://schemas.microsoft.com/office/drawing/2014/main" id="{67C1BDAD-4020-3C22-4BE1-8DA876C38573}"/>
              </a:ext>
              <a:ext uri="{C183D7F6-B498-43B3-948B-1728B52AA6E4}">
                <adec:decorative xmlns:adec="http://schemas.microsoft.com/office/drawing/2017/decorative" val="1"/>
              </a:ext>
            </a:extLst>
          </p:cNvPr>
          <p:cNvGrpSpPr/>
          <p:nvPr/>
        </p:nvGrpSpPr>
        <p:grpSpPr>
          <a:xfrm>
            <a:off x="6347791" y="5452031"/>
            <a:ext cx="5109818" cy="654114"/>
            <a:chOff x="1495589" y="5078761"/>
            <a:chExt cx="3673475" cy="486988"/>
          </a:xfrm>
        </p:grpSpPr>
        <p:sp>
          <p:nvSpPr>
            <p:cNvPr id="25" name="Rectangle: Rounded Corners 24">
              <a:extLst>
                <a:ext uri="{FF2B5EF4-FFF2-40B4-BE49-F238E27FC236}">
                  <a16:creationId xmlns:a16="http://schemas.microsoft.com/office/drawing/2014/main" id="{0FA2E8EC-D2F2-1652-3336-52E84C1B22B5}"/>
                </a:ext>
                <a:ext uri="{C183D7F6-B498-43B3-948B-1728B52AA6E4}">
                  <adec:decorative xmlns:adec="http://schemas.microsoft.com/office/drawing/2017/decorative" val="1"/>
                </a:ext>
              </a:extLst>
            </p:cNvPr>
            <p:cNvSpPr/>
            <p:nvPr/>
          </p:nvSpPr>
          <p:spPr bwMode="auto">
            <a:xfrm rot="16200000">
              <a:off x="3088833" y="3485517"/>
              <a:ext cx="486988" cy="367347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cs typeface="Segoe Sans Display"/>
              </a:endParaRPr>
            </a:p>
          </p:txBody>
        </p:sp>
        <p:sp>
          <p:nvSpPr>
            <p:cNvPr id="26" name="Rectangle: Rounded Corners 25">
              <a:extLst>
                <a:ext uri="{FF2B5EF4-FFF2-40B4-BE49-F238E27FC236}">
                  <a16:creationId xmlns:a16="http://schemas.microsoft.com/office/drawing/2014/main" id="{A7B9B50D-53FC-0E4B-25EC-6BBE703B43EF}"/>
                </a:ext>
                <a:ext uri="{C183D7F6-B498-43B3-948B-1728B52AA6E4}">
                  <adec:decorative xmlns:adec="http://schemas.microsoft.com/office/drawing/2017/decorative" val="1"/>
                </a:ext>
              </a:extLst>
            </p:cNvPr>
            <p:cNvSpPr/>
            <p:nvPr/>
          </p:nvSpPr>
          <p:spPr bwMode="auto">
            <a:xfrm rot="16200000">
              <a:off x="3156512" y="3568321"/>
              <a:ext cx="351630" cy="3507867"/>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cs typeface="Segoe UI" pitchFamily="34" charset="0"/>
              </a:endParaRPr>
            </a:p>
          </p:txBody>
        </p:sp>
      </p:grpSp>
      <p:sp>
        <p:nvSpPr>
          <p:cNvPr id="6" name="Title 5">
            <a:extLst>
              <a:ext uri="{FF2B5EF4-FFF2-40B4-BE49-F238E27FC236}">
                <a16:creationId xmlns:a16="http://schemas.microsoft.com/office/drawing/2014/main" id="{9721085E-6560-5C84-55A6-A624656ED463}"/>
              </a:ext>
            </a:extLst>
          </p:cNvPr>
          <p:cNvSpPr>
            <a:spLocks noGrp="1"/>
          </p:cNvSpPr>
          <p:nvPr>
            <p:ph type="title"/>
          </p:nvPr>
        </p:nvSpPr>
        <p:spPr>
          <a:xfrm>
            <a:off x="588962" y="485775"/>
            <a:ext cx="4897437" cy="498475"/>
          </a:xfrm>
        </p:spPr>
        <p:txBody>
          <a:bodyPr/>
          <a:lstStyle/>
          <a:p>
            <a:r>
              <a:rPr lang="en-US">
                <a:ea typeface="+mj-ea"/>
                <a:cs typeface="+mj-cs"/>
              </a:rPr>
              <a:t>What is enterprise data protection for prompts and responses?</a:t>
            </a:r>
            <a:endParaRPr lang="en-IN">
              <a:ea typeface="+mj-ea"/>
              <a:cs typeface="+mj-cs"/>
            </a:endParaRPr>
          </a:p>
        </p:txBody>
      </p:sp>
      <p:sp>
        <p:nvSpPr>
          <p:cNvPr id="38" name="TextBox 37">
            <a:extLst>
              <a:ext uri="{FF2B5EF4-FFF2-40B4-BE49-F238E27FC236}">
                <a16:creationId xmlns:a16="http://schemas.microsoft.com/office/drawing/2014/main" id="{B99102B4-C8F1-752A-55CF-1BCD53CD90FB}"/>
              </a:ext>
            </a:extLst>
          </p:cNvPr>
          <p:cNvSpPr txBox="1"/>
          <p:nvPr/>
        </p:nvSpPr>
        <p:spPr>
          <a:xfrm>
            <a:off x="792480" y="2721557"/>
            <a:ext cx="4421692" cy="2677656"/>
          </a:xfrm>
          <a:prstGeom prst="rect">
            <a:avLst/>
          </a:prstGeom>
          <a:noFill/>
        </p:spPr>
        <p:txBody>
          <a:bodyPr wrap="square" lIns="0" tIns="0" rIns="0" bIns="0" rtlCol="0">
            <a:noAutofit/>
          </a:bodyPr>
          <a:lstStyle/>
          <a:p>
            <a:pPr>
              <a:spcAft>
                <a:spcPts val="1200"/>
              </a:spcAft>
              <a:buClr>
                <a:schemeClr val="bg1"/>
              </a:buClr>
              <a:buSzPct val="100000"/>
            </a:pPr>
            <a:r>
              <a:rPr lang="en-US" sz="1400">
                <a:solidFill>
                  <a:schemeClr val="bg1"/>
                </a:solidFill>
              </a:rPr>
              <a:t>Enterprise data protection (EDP) for prompts and responses offers the same enterprise terms¹ available in our Microsoft 365 commercial offerings. </a:t>
            </a:r>
          </a:p>
          <a:p>
            <a:pPr>
              <a:spcAft>
                <a:spcPts val="1200"/>
              </a:spcAft>
              <a:buClr>
                <a:schemeClr val="bg1"/>
              </a:buClr>
              <a:buSzPct val="100000"/>
            </a:pPr>
            <a:r>
              <a:rPr lang="en-US" sz="1400">
                <a:solidFill>
                  <a:schemeClr val="bg1"/>
                </a:solidFill>
              </a:rPr>
              <a:t>EDP refers to controls² and commitments, under the </a:t>
            </a:r>
            <a:r>
              <a:rPr lang="en-US" sz="1400">
                <a:solidFill>
                  <a:schemeClr val="accent1"/>
                </a:solidFill>
                <a:hlinkClick r:id="rId3">
                  <a:extLst>
                    <a:ext uri="{A12FA001-AC4F-418D-AE19-62706E023703}">
                      <ahyp:hlinkClr xmlns:ahyp="http://schemas.microsoft.com/office/drawing/2018/hyperlinkcolor" val="tx"/>
                    </a:ext>
                  </a:extLst>
                </a:hlinkClick>
              </a:rPr>
              <a:t>Data Protection Addendum</a:t>
            </a:r>
            <a:r>
              <a:rPr lang="en-US" sz="1400">
                <a:solidFill>
                  <a:schemeClr val="accent1"/>
                </a:solidFill>
              </a:rPr>
              <a:t> </a:t>
            </a:r>
            <a:r>
              <a:rPr lang="en-US" sz="1400">
                <a:solidFill>
                  <a:schemeClr val="bg1"/>
                </a:solidFill>
              </a:rPr>
              <a:t>(DPA) and </a:t>
            </a:r>
            <a:r>
              <a:rPr lang="en-US" sz="1400">
                <a:solidFill>
                  <a:schemeClr val="accent1"/>
                </a:solidFill>
                <a:hlinkClick r:id="rId4">
                  <a:extLst>
                    <a:ext uri="{A12FA001-AC4F-418D-AE19-62706E023703}">
                      <ahyp:hlinkClr xmlns:ahyp="http://schemas.microsoft.com/office/drawing/2018/hyperlinkcolor" val="tx"/>
                    </a:ext>
                  </a:extLst>
                </a:hlinkClick>
              </a:rPr>
              <a:t>Product Terms</a:t>
            </a:r>
            <a:r>
              <a:rPr lang="en-US" sz="1400">
                <a:solidFill>
                  <a:schemeClr val="bg1"/>
                </a:solidFill>
              </a:rPr>
              <a:t>, that apply to customer data for users of Microsoft 365 Copilot and Microsoft 365 Copilot Chat.  </a:t>
            </a:r>
          </a:p>
          <a:p>
            <a:pPr>
              <a:spcAft>
                <a:spcPts val="1200"/>
              </a:spcAft>
              <a:buClr>
                <a:schemeClr val="bg1"/>
              </a:buClr>
              <a:buSzPct val="100000"/>
            </a:pPr>
            <a:r>
              <a:rPr lang="en-US" sz="1400">
                <a:solidFill>
                  <a:schemeClr val="bg1"/>
                </a:solidFill>
              </a:rPr>
              <a:t>With EDP, prompts and responses are protected by the same contractual terms and commitments widely trusted by our customers for their emails in Exchange and files in SharePoint.</a:t>
            </a:r>
          </a:p>
        </p:txBody>
      </p:sp>
      <p:sp>
        <p:nvSpPr>
          <p:cNvPr id="16" name="Subtitle">
            <a:extLst>
              <a:ext uri="{FF2B5EF4-FFF2-40B4-BE49-F238E27FC236}">
                <a16:creationId xmlns:a16="http://schemas.microsoft.com/office/drawing/2014/main" id="{FA67006F-8CF8-F40E-89EB-AFAA087FB9B7}"/>
              </a:ext>
            </a:extLst>
          </p:cNvPr>
          <p:cNvSpPr txBox="1">
            <a:spLocks/>
          </p:cNvSpPr>
          <p:nvPr/>
        </p:nvSpPr>
        <p:spPr>
          <a:xfrm>
            <a:off x="6501161" y="751855"/>
            <a:ext cx="4791750" cy="464790"/>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400" b="0">
                <a:solidFill>
                  <a:schemeClr val="tx1"/>
                </a:solidFill>
                <a:latin typeface="+mj-lt"/>
                <a:cs typeface="+mn-cs"/>
              </a:rPr>
              <a:t>Enterprise data protection</a:t>
            </a:r>
          </a:p>
        </p:txBody>
      </p:sp>
      <p:sp>
        <p:nvSpPr>
          <p:cNvPr id="18" name="TextBox 17">
            <a:extLst>
              <a:ext uri="{FF2B5EF4-FFF2-40B4-BE49-F238E27FC236}">
                <a16:creationId xmlns:a16="http://schemas.microsoft.com/office/drawing/2014/main" id="{5F51FA95-47C0-5B7E-9F14-8CC870D73E05}"/>
              </a:ext>
            </a:extLst>
          </p:cNvPr>
          <p:cNvSpPr txBox="1"/>
          <p:nvPr/>
        </p:nvSpPr>
        <p:spPr>
          <a:xfrm>
            <a:off x="6506253" y="1350635"/>
            <a:ext cx="4792894" cy="3754874"/>
          </a:xfrm>
          <a:prstGeom prst="rect">
            <a:avLst/>
          </a:prstGeom>
          <a:noFill/>
        </p:spPr>
        <p:txBody>
          <a:bodyPr wrap="square" lIns="0" tIns="0" rIns="0" bIns="0" rtlCol="0" anchor="t">
            <a:spAutoFit/>
          </a:bodyPr>
          <a:lstStyle/>
          <a:p>
            <a:pPr marL="160338" marR="0" lvl="0" indent="-160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We secure your data: </a:t>
            </a:r>
            <a:r>
              <a:rPr kumimoji="0" lang="en-US" sz="1200" b="0" i="0" u="none" strike="noStrike" kern="1200" cap="none" normalizeH="0" baseline="0" noProof="0">
                <a:ln>
                  <a:noFill/>
                </a:ln>
                <a:solidFill>
                  <a:schemeClr val="accent1"/>
                </a:solidFill>
                <a:effectLst/>
                <a:uLnTx/>
                <a:uFillTx/>
                <a:hlinkClick r:id="rId5" tooltip="https://learn.microsoft.com/en-us/microsoft-365/compliance/office-365-encryption-in-the-microsoft-cloud-overview">
                  <a:extLst>
                    <a:ext uri="{A12FA001-AC4F-418D-AE19-62706E023703}">
                      <ahyp:hlinkClr xmlns:ahyp="http://schemas.microsoft.com/office/drawing/2018/hyperlinkcolor" val="tx"/>
                    </a:ext>
                  </a:extLst>
                </a:hlinkClick>
              </a:rPr>
              <a:t>Encryption</a:t>
            </a:r>
            <a:r>
              <a:rPr kumimoji="0" lang="en-US" sz="1200" b="0" i="0" u="none" strike="noStrike" kern="1200" cap="none" normalizeH="0" baseline="0" noProof="0">
                <a:ln>
                  <a:noFill/>
                </a:ln>
                <a:solidFill>
                  <a:schemeClr val="bg1"/>
                </a:solidFill>
                <a:effectLst/>
                <a:uLnTx/>
                <a:uFillTx/>
              </a:rPr>
              <a:t> at rest and in transit, rigorous physical security controls, and data </a:t>
            </a:r>
            <a:r>
              <a:rPr kumimoji="0" lang="en-US" sz="1200" b="0" i="0" u="sng" strike="noStrike" kern="1200" cap="none" normalizeH="0" baseline="0" noProof="0">
                <a:ln>
                  <a:noFill/>
                </a:ln>
                <a:solidFill>
                  <a:schemeClr val="accent1"/>
                </a:solidFill>
                <a:effectLst/>
                <a:uLnTx/>
                <a:uFillTx/>
                <a:hlinkClick r:id="rId6">
                  <a:extLst>
                    <a:ext uri="{A12FA001-AC4F-418D-AE19-62706E023703}">
                      <ahyp:hlinkClr xmlns:ahyp="http://schemas.microsoft.com/office/drawing/2018/hyperlinkcolor" val="tx"/>
                    </a:ext>
                  </a:extLst>
                </a:hlinkClick>
              </a:rPr>
              <a:t>isolation</a:t>
            </a:r>
            <a:r>
              <a:rPr kumimoji="0" lang="en-US" sz="1200" b="0" i="0" u="none" strike="noStrike" kern="1200" cap="none" normalizeH="0" baseline="0" noProof="0">
                <a:ln>
                  <a:noFill/>
                </a:ln>
                <a:solidFill>
                  <a:schemeClr val="bg1"/>
                </a:solidFill>
                <a:effectLst/>
                <a:uLnTx/>
                <a:uFillTx/>
              </a:rPr>
              <a:t> between tenants.</a:t>
            </a:r>
          </a:p>
          <a:p>
            <a:pPr marL="160338" marR="0" lvl="0" indent="-160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data is private: </a:t>
            </a:r>
            <a:r>
              <a:rPr kumimoji="0" lang="en-US" sz="1200" b="0" i="0" u="none" strike="noStrike" kern="1200" cap="none" normalizeH="0" baseline="0" noProof="0">
                <a:ln>
                  <a:noFill/>
                </a:ln>
                <a:solidFill>
                  <a:schemeClr val="bg1"/>
                </a:solidFill>
                <a:effectLst/>
                <a:uLnTx/>
                <a:uFillTx/>
              </a:rPr>
              <a:t>We won’t use your data except as you instruct. </a:t>
            </a:r>
            <a:r>
              <a:rPr kumimoji="0" lang="en-US" sz="1200" b="0" i="0" u="none" strike="noStrike" kern="1200" cap="none" normalizeH="0" baseline="0" noProof="0">
                <a:ln>
                  <a:noFill/>
                </a:ln>
                <a:solidFill>
                  <a:schemeClr val="accent1"/>
                </a:solidFill>
                <a:effectLst/>
                <a:uLnTx/>
                <a:uFillTx/>
                <a:hlinkClick r:id="rId7" tooltip="https://www.microsoft.com/en-us/trust-center/privacy">
                  <a:extLst>
                    <a:ext uri="{A12FA001-AC4F-418D-AE19-62706E023703}">
                      <ahyp:hlinkClr xmlns:ahyp="http://schemas.microsoft.com/office/drawing/2018/hyperlinkcolor" val="tx"/>
                    </a:ext>
                  </a:extLst>
                </a:hlinkClick>
              </a:rPr>
              <a:t>Privacy</a:t>
            </a:r>
            <a:r>
              <a:rPr kumimoji="0" lang="en-US" sz="1200" b="0" i="0" u="none" strike="noStrike" kern="1200" cap="none" normalizeH="0" baseline="0" noProof="0">
                <a:ln>
                  <a:noFill/>
                </a:ln>
                <a:solidFill>
                  <a:schemeClr val="bg1"/>
                </a:solidFill>
                <a:effectLst/>
                <a:uLnTx/>
                <a:uFillTx/>
              </a:rPr>
              <a:t> commitments include support for </a:t>
            </a:r>
            <a:r>
              <a:rPr kumimoji="0" lang="en-US" sz="1200" b="0" i="0" u="none" strike="noStrike" kern="1200" cap="none" normalizeH="0" baseline="0" noProof="0">
                <a:ln>
                  <a:noFill/>
                </a:ln>
                <a:solidFill>
                  <a:schemeClr val="accent1"/>
                </a:solidFill>
                <a:effectLst/>
                <a:uLnTx/>
                <a:uFillTx/>
                <a:hlinkClick r:id="rId8" tooltip="https://learn.microsoft.com/en-us/compliance/regulatory/gdpr">
                  <a:extLst>
                    <a:ext uri="{A12FA001-AC4F-418D-AE19-62706E023703}">
                      <ahyp:hlinkClr xmlns:ahyp="http://schemas.microsoft.com/office/drawing/2018/hyperlinkcolor" val="tx"/>
                    </a:ext>
                  </a:extLst>
                </a:hlinkClick>
              </a:rPr>
              <a:t>GDPR</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9" tooltip="https://learn.microsoft.com/en-us/compliance/regulatory/offering-iso-27018?view=o365-worldwide">
                  <a:extLst>
                    <a:ext uri="{A12FA001-AC4F-418D-AE19-62706E023703}">
                      <ahyp:hlinkClr xmlns:ahyp="http://schemas.microsoft.com/office/drawing/2018/hyperlinkcolor" val="tx"/>
                    </a:ext>
                  </a:extLst>
                </a:hlinkClick>
              </a:rPr>
              <a:t>ISO/IEC 27018</a:t>
            </a:r>
            <a:r>
              <a:rPr kumimoji="0" lang="en-US" sz="1200" b="0" i="0" u="none" strike="noStrike" kern="1200" cap="none" normalizeH="0" baseline="0" noProof="0">
                <a:ln>
                  <a:noFill/>
                </a:ln>
                <a:solidFill>
                  <a:schemeClr val="accent1"/>
                </a:solidFill>
                <a:effectLst/>
                <a:uLnTx/>
                <a:uFillTx/>
              </a:rPr>
              <a:t>³</a:t>
            </a:r>
            <a:r>
              <a:rPr kumimoji="0" lang="en-US" sz="1200" b="0" i="0" u="none" strike="noStrike" kern="1200" cap="none" normalizeH="0" baseline="0" noProof="0">
                <a:ln>
                  <a:noFill/>
                </a:ln>
                <a:solidFill>
                  <a:schemeClr val="bg1"/>
                </a:solidFill>
                <a:effectLst/>
                <a:uLnTx/>
                <a:uFillTx/>
              </a:rPr>
              <a:t>, and </a:t>
            </a:r>
            <a:r>
              <a:rPr kumimoji="0" lang="en-US" sz="1200" b="0" i="0" u="none" strike="noStrike" kern="1200" cap="none" normalizeH="0" baseline="0" noProof="0">
                <a:ln>
                  <a:noFill/>
                </a:ln>
                <a:solidFill>
                  <a:schemeClr val="accent1"/>
                </a:solidFill>
                <a:effectLst/>
                <a:uLnTx/>
                <a:uFillTx/>
                <a:hlinkClick r:id="rId3" tooltip="https://www.microsoft.com/licensing/docs/view/microsoft-products-and-services-data-protection-addendum-dpa">
                  <a:extLst>
                    <a:ext uri="{A12FA001-AC4F-418D-AE19-62706E023703}">
                      <ahyp:hlinkClr xmlns:ahyp="http://schemas.microsoft.com/office/drawing/2018/hyperlinkcolor" val="tx"/>
                    </a:ext>
                  </a:extLst>
                </a:hlinkClick>
              </a:rPr>
              <a:t>Data Protection Addendum</a:t>
            </a:r>
            <a:r>
              <a:rPr kumimoji="0" lang="en-US" sz="1200" b="0" i="0" u="none" strike="noStrike" kern="1200" cap="none" normalizeH="0" baseline="0" noProof="0">
                <a:ln>
                  <a:noFill/>
                </a:ln>
                <a:solidFill>
                  <a:schemeClr val="bg1"/>
                </a:solidFill>
                <a:effectLst/>
                <a:uLnTx/>
                <a:uFillTx/>
              </a:rPr>
              <a:t>.</a:t>
            </a:r>
          </a:p>
          <a:p>
            <a:pPr marL="160338" marR="0" lvl="0" indent="-160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access controls and policies apply to Copilot: </a:t>
            </a:r>
            <a:r>
              <a:rPr kumimoji="0" lang="en-US" sz="1200" b="0" i="0" u="none" strike="noStrike" kern="1200" cap="none" normalizeH="0" baseline="0" noProof="0">
                <a:ln>
                  <a:noFill/>
                </a:ln>
                <a:solidFill>
                  <a:schemeClr val="bg1"/>
                </a:solidFill>
                <a:effectLst/>
                <a:uLnTx/>
                <a:uFillTx/>
              </a:rPr>
              <a:t>Copilot respects your </a:t>
            </a:r>
            <a:r>
              <a:rPr kumimoji="0" lang="en-US" sz="1200" b="0" i="0" u="none" strike="noStrike" kern="1200" cap="none" normalizeH="0" baseline="0" noProof="0">
                <a:ln>
                  <a:noFill/>
                </a:ln>
                <a:solidFill>
                  <a:schemeClr val="accent1"/>
                </a:solidFill>
                <a:effectLst/>
                <a:uLnTx/>
                <a:uFillTx/>
                <a:hlinkClick r:id="rId10" tooltip="https://learn.microsoft.com/en-us/copilot/microsoft-365/microsoft-365-copilot-privacy#how-does-microsoft-copilot-for-microsoft-365-protect-organizational-data">
                  <a:extLst>
                    <a:ext uri="{A12FA001-AC4F-418D-AE19-62706E023703}">
                      <ahyp:hlinkClr xmlns:ahyp="http://schemas.microsoft.com/office/drawing/2018/hyperlinkcolor" val="tx"/>
                    </a:ext>
                  </a:extLst>
                </a:hlinkClick>
              </a:rPr>
              <a:t>identity model</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1" tooltip="https://learn.microsoft.com/en-us/copilot/microsoft-365/microsoft-365-copilot-privacy#how-does-microsoft-copilot-for-microsoft-365-use-your-proprietary-organizational-data">
                  <a:extLst>
                    <a:ext uri="{A12FA001-AC4F-418D-AE19-62706E023703}">
                      <ahyp:hlinkClr xmlns:ahyp="http://schemas.microsoft.com/office/drawing/2018/hyperlinkcolor" val="tx"/>
                    </a:ext>
                  </a:extLst>
                </a:hlinkClick>
              </a:rPr>
              <a:t>permissions</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2" tooltip="https://learn.microsoft.com/en-us/purview/sensitivity-labels#sensitivity-labels-and-microsoft-copilot-for-microsoft-365">
                  <a:extLst>
                    <a:ext uri="{A12FA001-AC4F-418D-AE19-62706E023703}">
                      <ahyp:hlinkClr xmlns:ahyp="http://schemas.microsoft.com/office/drawing/2018/hyperlinkcolor" val="tx"/>
                    </a:ext>
                  </a:extLst>
                </a:hlinkClick>
              </a:rPr>
              <a:t>sensitivity labels</a:t>
            </a:r>
            <a:r>
              <a:rPr kumimoji="0" lang="en-US" sz="1200" b="0" i="0" u="none" strike="noStrike" kern="1200" cap="none" normalizeH="0" baseline="0" noProof="0">
                <a:ln>
                  <a:noFill/>
                </a:ln>
                <a:solidFill>
                  <a:schemeClr val="bg1"/>
                </a:solidFill>
                <a:effectLst/>
                <a:uLnTx/>
                <a:uFillTx/>
              </a:rPr>
              <a:t>, </a:t>
            </a:r>
            <a:r>
              <a:rPr kumimoji="0" lang="en-US" sz="1200" b="0" i="0" u="none" strike="noStrike" kern="1200" cap="none" normalizeH="0" baseline="0" noProof="0">
                <a:ln>
                  <a:noFill/>
                </a:ln>
                <a:solidFill>
                  <a:schemeClr val="accent1"/>
                </a:solidFill>
                <a:effectLst/>
                <a:uLnTx/>
                <a:uFillTx/>
                <a:hlinkClick r:id="rId13" tooltip="https://learn.microsoft.com/en-us/purview/retention-policies-copilot">
                  <a:extLst>
                    <a:ext uri="{A12FA001-AC4F-418D-AE19-62706E023703}">
                      <ahyp:hlinkClr xmlns:ahyp="http://schemas.microsoft.com/office/drawing/2018/hyperlinkcolor" val="tx"/>
                    </a:ext>
                  </a:extLst>
                </a:hlinkClick>
              </a:rPr>
              <a:t>retention</a:t>
            </a:r>
            <a:r>
              <a:rPr kumimoji="0" lang="en-US" sz="1200" b="0" i="0" u="none" strike="noStrike" kern="1200" cap="none" normalizeH="0" baseline="0" noProof="0">
                <a:ln>
                  <a:noFill/>
                </a:ln>
                <a:solidFill>
                  <a:schemeClr val="bg1"/>
                </a:solidFill>
                <a:effectLst/>
                <a:uLnTx/>
                <a:uFillTx/>
              </a:rPr>
              <a:t> policies, </a:t>
            </a:r>
            <a:r>
              <a:rPr kumimoji="0" lang="en-US" sz="1200" b="0" i="0" u="none" strike="noStrike" kern="1200" cap="none" normalizeH="0" baseline="0" noProof="0">
                <a:ln>
                  <a:noFill/>
                </a:ln>
                <a:solidFill>
                  <a:schemeClr val="accent1"/>
                </a:solidFill>
                <a:effectLst/>
                <a:uLnTx/>
                <a:uFillTx/>
                <a:hlinkClick r:id="rId14" tooltip="https://learn.microsoft.com/en-us/purview/audit-search?tabs=microsoft-purview-portal">
                  <a:extLst>
                    <a:ext uri="{A12FA001-AC4F-418D-AE19-62706E023703}">
                      <ahyp:hlinkClr xmlns:ahyp="http://schemas.microsoft.com/office/drawing/2018/hyperlinkcolor" val="tx"/>
                    </a:ext>
                  </a:extLst>
                </a:hlinkClick>
              </a:rPr>
              <a:t>audit log</a:t>
            </a:r>
            <a:r>
              <a:rPr kumimoji="0" lang="en-US" sz="1200" b="0" i="0" u="none" strike="noStrike" kern="1200" cap="none" normalizeH="0" baseline="0" noProof="0">
                <a:ln>
                  <a:noFill/>
                </a:ln>
                <a:solidFill>
                  <a:schemeClr val="bg1"/>
                </a:solidFill>
                <a:effectLst/>
                <a:uLnTx/>
                <a:uFillTx/>
              </a:rPr>
              <a:t>, and follows administrative settings. The specific controls and policies will vary depending on the underlying subscription plan.</a:t>
            </a:r>
          </a:p>
          <a:p>
            <a:pPr marL="160338" marR="0" lvl="0" indent="-160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 are protected against AI security and copyright risks: </a:t>
            </a:r>
            <a:r>
              <a:rPr kumimoji="0" lang="en-US" sz="1200" b="0" i="0" u="none" strike="noStrike" kern="1200" cap="none" normalizeH="0" baseline="0" noProof="0">
                <a:ln>
                  <a:noFill/>
                </a:ln>
                <a:solidFill>
                  <a:schemeClr val="bg1"/>
                </a:solidFill>
                <a:effectLst/>
                <a:uLnTx/>
                <a:uFillTx/>
              </a:rPr>
              <a:t>We help safeguard against AI-focused risks such as </a:t>
            </a:r>
            <a:r>
              <a:rPr kumimoji="0" lang="en-US" sz="1200" b="0" i="0" u="sng" strike="noStrike" kern="1200" cap="none" normalizeH="0" baseline="0" noProof="0">
                <a:ln>
                  <a:noFill/>
                </a:ln>
                <a:solidFill>
                  <a:schemeClr val="accent1"/>
                </a:solidFill>
                <a:effectLst/>
                <a:uLnTx/>
                <a:uFillTx/>
                <a:hlinkClick r:id="rId15">
                  <a:extLst>
                    <a:ext uri="{A12FA001-AC4F-418D-AE19-62706E023703}">
                      <ahyp:hlinkClr xmlns:ahyp="http://schemas.microsoft.com/office/drawing/2018/hyperlinkcolor" val="tx"/>
                    </a:ext>
                  </a:extLst>
                </a:hlinkClick>
              </a:rPr>
              <a:t>harmful content</a:t>
            </a:r>
            <a:r>
              <a:rPr kumimoji="0" lang="en-US" sz="1200" b="0" i="0" u="none" strike="noStrike" kern="1200" cap="none" normalizeH="0" baseline="0" noProof="0">
                <a:ln>
                  <a:noFill/>
                </a:ln>
                <a:solidFill>
                  <a:schemeClr val="accent1"/>
                </a:solidFill>
                <a:effectLst/>
                <a:uLnTx/>
                <a:uFillTx/>
              </a:rPr>
              <a:t> </a:t>
            </a:r>
            <a:r>
              <a:rPr kumimoji="0" lang="en-US" sz="1200" b="0" i="0" u="none" strike="noStrike" kern="1200" cap="none" normalizeH="0" baseline="0" noProof="0">
                <a:ln>
                  <a:noFill/>
                </a:ln>
                <a:solidFill>
                  <a:schemeClr val="bg1"/>
                </a:solidFill>
                <a:effectLst/>
                <a:uLnTx/>
                <a:uFillTx/>
              </a:rPr>
              <a:t>and </a:t>
            </a:r>
            <a:r>
              <a:rPr kumimoji="0" lang="en-US" sz="1200" b="0" i="0" u="sng" strike="noStrike" kern="1200" cap="none" normalizeH="0" baseline="0" noProof="0">
                <a:ln>
                  <a:noFill/>
                </a:ln>
                <a:solidFill>
                  <a:schemeClr val="accent1"/>
                </a:solidFill>
                <a:effectLst/>
                <a:uLnTx/>
                <a:uFillTx/>
                <a:hlinkClick r:id="rId16">
                  <a:extLst>
                    <a:ext uri="{A12FA001-AC4F-418D-AE19-62706E023703}">
                      <ahyp:hlinkClr xmlns:ahyp="http://schemas.microsoft.com/office/drawing/2018/hyperlinkcolor" val="tx"/>
                    </a:ext>
                  </a:extLst>
                </a:hlinkClick>
              </a:rPr>
              <a:t>prompt injections</a:t>
            </a:r>
            <a:r>
              <a:rPr kumimoji="0" lang="en-US" sz="1200" b="0" i="0" u="none" strike="noStrike" kern="1200" cap="none" normalizeH="0" baseline="0" noProof="0">
                <a:ln>
                  <a:noFill/>
                </a:ln>
                <a:solidFill>
                  <a:schemeClr val="bg1"/>
                </a:solidFill>
                <a:effectLst/>
                <a:uLnTx/>
                <a:uFillTx/>
              </a:rPr>
              <a:t>. For content copyright concerns, we provide</a:t>
            </a:r>
            <a:r>
              <a:rPr kumimoji="0" lang="en-US" sz="1200" b="0" i="0" u="sng" strike="noStrike" kern="1200" cap="none" normalizeH="0" baseline="0" noProof="0">
                <a:ln>
                  <a:noFill/>
                </a:ln>
                <a:solidFill>
                  <a:schemeClr val="bg1"/>
                </a:solidFill>
                <a:effectLst/>
                <a:uLnTx/>
                <a:uFillTx/>
                <a:hlinkClick r:id="rId17">
                  <a:extLst>
                    <a:ext uri="{A12FA001-AC4F-418D-AE19-62706E023703}">
                      <ahyp:hlinkClr xmlns:ahyp="http://schemas.microsoft.com/office/drawing/2018/hyperlinkcolor" val="tx"/>
                    </a:ext>
                  </a:extLst>
                </a:hlinkClick>
              </a:rPr>
              <a:t> </a:t>
            </a:r>
            <a:r>
              <a:rPr kumimoji="0" lang="en-US" sz="1200" b="0" i="0" u="sng" strike="noStrike" kern="1200" cap="none" normalizeH="0" baseline="0" noProof="0">
                <a:ln>
                  <a:noFill/>
                </a:ln>
                <a:solidFill>
                  <a:schemeClr val="accent1"/>
                </a:solidFill>
                <a:effectLst/>
                <a:uLnTx/>
                <a:uFillTx/>
                <a:hlinkClick r:id="rId17">
                  <a:extLst>
                    <a:ext uri="{A12FA001-AC4F-418D-AE19-62706E023703}">
                      <ahyp:hlinkClr xmlns:ahyp="http://schemas.microsoft.com/office/drawing/2018/hyperlinkcolor" val="tx"/>
                    </a:ext>
                  </a:extLst>
                </a:hlinkClick>
              </a:rPr>
              <a:t>protected material detection</a:t>
            </a:r>
            <a:r>
              <a:rPr kumimoji="0" lang="en-US" sz="1200" b="0" i="0" u="none" strike="noStrike" kern="1200" cap="none" normalizeH="0" baseline="0" noProof="0">
                <a:ln>
                  <a:noFill/>
                </a:ln>
                <a:solidFill>
                  <a:schemeClr val="bg1"/>
                </a:solidFill>
                <a:effectLst/>
                <a:uLnTx/>
                <a:uFillTx/>
              </a:rPr>
              <a:t>, and our </a:t>
            </a:r>
            <a:r>
              <a:rPr kumimoji="0" lang="en-US" sz="1200" b="0" i="0" u="sng" strike="noStrike" kern="1200" cap="none" normalizeH="0" baseline="0" noProof="0">
                <a:ln>
                  <a:noFill/>
                </a:ln>
                <a:solidFill>
                  <a:schemeClr val="accent1"/>
                </a:solidFill>
                <a:effectLst/>
                <a:uLnTx/>
                <a:uFillTx/>
                <a:hlinkClick r:id="rId18">
                  <a:extLst>
                    <a:ext uri="{A12FA001-AC4F-418D-AE19-62706E023703}">
                      <ahyp:hlinkClr xmlns:ahyp="http://schemas.microsoft.com/office/drawing/2018/hyperlinkcolor" val="tx"/>
                    </a:ext>
                  </a:extLst>
                </a:hlinkClick>
              </a:rPr>
              <a:t>Customer Copyright Commitment</a:t>
            </a:r>
            <a:r>
              <a:rPr kumimoji="0" lang="en-US" sz="1200" b="0" i="0" u="none" strike="noStrike" kern="1200" cap="none" normalizeH="0" baseline="0" noProof="0">
                <a:ln>
                  <a:noFill/>
                </a:ln>
                <a:solidFill>
                  <a:schemeClr val="bg1"/>
                </a:solidFill>
                <a:effectLst/>
                <a:uLnTx/>
                <a:uFillTx/>
              </a:rPr>
              <a:t>.</a:t>
            </a:r>
            <a:endParaRPr lang="en-US" sz="1200">
              <a:solidFill>
                <a:schemeClr val="bg1"/>
              </a:solidFill>
            </a:endParaRPr>
          </a:p>
          <a:p>
            <a:pPr marL="160338" marR="0" lvl="0" indent="-160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i="0" u="none" strike="noStrike" kern="1200" cap="none" normalizeH="0" baseline="0" noProof="0">
                <a:ln>
                  <a:noFill/>
                </a:ln>
                <a:solidFill>
                  <a:schemeClr val="bg1"/>
                </a:solidFill>
                <a:effectLst/>
                <a:uLnTx/>
                <a:uFillTx/>
                <a:latin typeface="+mj-lt"/>
                <a:ea typeface="+mj-ea"/>
                <a:cs typeface="+mj-cs"/>
              </a:rPr>
              <a:t>Your data isn’t used to train foundation models: </a:t>
            </a:r>
            <a:r>
              <a:rPr kumimoji="0" lang="en-US" sz="1200" b="0" i="0" u="none" strike="noStrike" kern="1200" cap="none" normalizeH="0" baseline="0" noProof="0">
                <a:ln>
                  <a:noFill/>
                </a:ln>
                <a:solidFill>
                  <a:schemeClr val="bg1"/>
                </a:solidFill>
                <a:effectLst/>
                <a:uLnTx/>
                <a:uFillTx/>
              </a:rPr>
              <a:t>Prompts, responses, and data accessed through Microsoft Graph aren’t used to train foundation models. </a:t>
            </a:r>
          </a:p>
        </p:txBody>
      </p:sp>
      <p:sp>
        <p:nvSpPr>
          <p:cNvPr id="10" name="Rounded Rectangle 18">
            <a:extLst>
              <a:ext uri="{FF2B5EF4-FFF2-40B4-BE49-F238E27FC236}">
                <a16:creationId xmlns:a16="http://schemas.microsoft.com/office/drawing/2014/main" id="{EE982024-718B-A79B-5DF8-141C18BE7784}"/>
              </a:ext>
              <a:ext uri="{C183D7F6-B498-43B3-948B-1728B52AA6E4}">
                <adec:decorative xmlns:adec="http://schemas.microsoft.com/office/drawing/2017/decorative" val="0"/>
              </a:ext>
            </a:extLst>
          </p:cNvPr>
          <p:cNvSpPr txBox="1">
            <a:spLocks/>
          </p:cNvSpPr>
          <p:nvPr/>
        </p:nvSpPr>
        <p:spPr bwMode="auto">
          <a:xfrm>
            <a:off x="7191792" y="5655978"/>
            <a:ext cx="3421816" cy="246221"/>
          </a:xfrm>
          <a:prstGeom prst="rect">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a:ln w="3175">
                  <a:noFill/>
                </a:ln>
                <a:solidFill>
                  <a:schemeClr val="bg1"/>
                </a:solidFill>
                <a:effectLst/>
                <a:uLnTx/>
                <a:uFillTx/>
                <a:latin typeface="+mj-lt"/>
                <a:ea typeface="+mj-ea"/>
                <a:cs typeface="+mj-cs"/>
              </a:rPr>
              <a:t>Microsoft 365 Service Boundary</a:t>
            </a:r>
            <a:endParaRPr kumimoji="0" lang="en-US" sz="1600" i="0" u="none" strike="noStrike" kern="1200" cap="none" spc="0" normalizeH="0" baseline="0" noProof="0">
              <a:ln>
                <a:noFill/>
              </a:ln>
              <a:solidFill>
                <a:schemeClr val="bg1"/>
              </a:solidFill>
              <a:effectLst/>
              <a:uLnTx/>
              <a:uFillTx/>
              <a:latin typeface="+mj-lt"/>
              <a:ea typeface="+mj-ea"/>
              <a:cs typeface="+mj-cs"/>
            </a:endParaRPr>
          </a:p>
        </p:txBody>
      </p:sp>
      <p:sp>
        <p:nvSpPr>
          <p:cNvPr id="42" name="TextBox 41">
            <a:extLst>
              <a:ext uri="{FF2B5EF4-FFF2-40B4-BE49-F238E27FC236}">
                <a16:creationId xmlns:a16="http://schemas.microsoft.com/office/drawing/2014/main" id="{C3376F22-4B31-A619-EB38-1BCF2689D9EB}"/>
              </a:ext>
            </a:extLst>
          </p:cNvPr>
          <p:cNvSpPr txBox="1"/>
          <p:nvPr/>
        </p:nvSpPr>
        <p:spPr>
          <a:xfrm>
            <a:off x="571502" y="6030861"/>
            <a:ext cx="4863652" cy="492443"/>
          </a:xfrm>
          <a:prstGeom prst="rect">
            <a:avLst/>
          </a:prstGeom>
          <a:noFill/>
        </p:spPr>
        <p:txBody>
          <a:bodyPr wrap="square" lIns="0" tIns="0" rIns="0" bIns="0" rtlCol="0" anchor="b">
            <a:spAutoFit/>
          </a:bodyPr>
          <a:lstStyle/>
          <a:p>
            <a:pPr defTabSz="914400">
              <a:defRPr/>
            </a:pPr>
            <a:r>
              <a:rPr lang="en-US" sz="800" i="1" kern="0" baseline="30000">
                <a:solidFill>
                  <a:schemeClr val="bg1"/>
                </a:solidFill>
              </a:rPr>
              <a:t>1 </a:t>
            </a:r>
            <a:r>
              <a:rPr lang="en-US" sz="800" i="1" kern="0">
                <a:solidFill>
                  <a:schemeClr val="bg1"/>
                </a:solidFill>
              </a:rPr>
              <a:t>Microsoft 365 Copilot supports HIPAA compliance for properly configured implementations. Microsoft 365 Copilot Chat is under review and does not support HIPAA compliance at this time.</a:t>
            </a:r>
          </a:p>
          <a:p>
            <a:pPr defTabSz="914400">
              <a:defRPr/>
            </a:pPr>
            <a:r>
              <a:rPr lang="en-US" sz="800" i="1" kern="0" baseline="30000">
                <a:solidFill>
                  <a:schemeClr val="bg1"/>
                </a:solidFill>
              </a:rPr>
              <a:t>2 </a:t>
            </a:r>
            <a:r>
              <a:rPr lang="en-US" sz="800" i="1" kern="0">
                <a:solidFill>
                  <a:schemeClr val="bg1"/>
                </a:solidFill>
              </a:rPr>
              <a:t>The specific controls will vary depending on the underlying subscription plan.</a:t>
            </a:r>
          </a:p>
          <a:p>
            <a:pPr defTabSz="914400">
              <a:defRPr/>
            </a:pPr>
            <a:r>
              <a:rPr lang="en-US" sz="800" i="1" kern="0" baseline="30000">
                <a:solidFill>
                  <a:schemeClr val="bg1"/>
                </a:solidFill>
              </a:rPr>
              <a:t>3 </a:t>
            </a:r>
            <a:r>
              <a:rPr lang="en-US" sz="800" i="1" kern="0">
                <a:solidFill>
                  <a:schemeClr val="bg1"/>
                </a:solidFill>
                <a:hlinkClick r:id="rId9">
                  <a:extLst>
                    <a:ext uri="{A12FA001-AC4F-418D-AE19-62706E023703}">
                      <ahyp:hlinkClr xmlns:ahyp="http://schemas.microsoft.com/office/drawing/2018/hyperlinkcolor" val="tx"/>
                    </a:ext>
                  </a:extLst>
                </a:hlinkClick>
              </a:rPr>
              <a:t>Microsoft 365 Copilot runs on the ISO 27018 certified Microsoft 365 platform </a:t>
            </a:r>
            <a:endParaRPr lang="en-US" sz="800" i="1" kern="0">
              <a:solidFill>
                <a:schemeClr val="bg1"/>
              </a:solidFill>
            </a:endParaRPr>
          </a:p>
        </p:txBody>
      </p:sp>
    </p:spTree>
    <p:extLst>
      <p:ext uri="{BB962C8B-B14F-4D97-AF65-F5344CB8AC3E}">
        <p14:creationId xmlns:p14="http://schemas.microsoft.com/office/powerpoint/2010/main" val="389424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p:bldLst>
  </p:timing>
</p:sld>
</file>

<file path=ppt/theme/theme1.xml><?xml version="1.0" encoding="utf-8"?>
<a:theme xmlns:a="http://schemas.openxmlformats.org/drawingml/2006/main" name="Use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alpha val="30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f949b1-9c15-4322-9642-8d24550bf5cc">
      <Terms xmlns="http://schemas.microsoft.com/office/infopath/2007/PartnerControls"/>
    </lcf76f155ced4ddcb4097134ff3c332f>
    <TaxCatchAll xmlns="a824321e-48e8-40ca-9871-15250553b7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CBA34F88785244A9D44957A9952D4B" ma:contentTypeVersion="21" ma:contentTypeDescription="Create a new document." ma:contentTypeScope="" ma:versionID="765d0cf9506d59c39549e9c4d34f3c6f">
  <xsd:schema xmlns:xsd="http://www.w3.org/2001/XMLSchema" xmlns:xs="http://www.w3.org/2001/XMLSchema" xmlns:p="http://schemas.microsoft.com/office/2006/metadata/properties" xmlns:ns2="0ff949b1-9c15-4322-9642-8d24550bf5cc" xmlns:ns3="a824321e-48e8-40ca-9871-15250553b758" targetNamespace="http://schemas.microsoft.com/office/2006/metadata/properties" ma:root="true" ma:fieldsID="75ae58641c6665fc627358d0522c8d44" ns2:_="" ns3:_="">
    <xsd:import namespace="0ff949b1-9c15-4322-9642-8d24550bf5cc"/>
    <xsd:import namespace="a824321e-48e8-40ca-9871-15250553b7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949b1-9c15-4322-9642-8d24550bf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d14119-9ae9-4cc6-a406-008d392c1a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4321e-48e8-40ca-9871-15250553b7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02ba00-ce7d-4fec-913c-46b042464bd8}" ma:internalName="TaxCatchAll" ma:showField="CatchAllData" ma:web="a824321e-48e8-40ca-9871-15250553b7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EE7FFE-083F-42B2-9D92-219B246D8E6E}">
  <ds:schemaRefs>
    <ds:schemaRef ds:uri="0ff949b1-9c15-4322-9642-8d24550bf5cc"/>
    <ds:schemaRef ds:uri="a824321e-48e8-40ca-9871-15250553b7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9948D2-F404-45A6-8087-D831FACB3DF9}">
  <ds:schemaRefs>
    <ds:schemaRef ds:uri="0ff949b1-9c15-4322-9642-8d24550bf5cc"/>
    <ds:schemaRef ds:uri="a824321e-48e8-40ca-9871-15250553b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F00344-B49E-4A49-A1E5-2B0951BE29C2}">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8789</Words>
  <Application>Microsoft Office PowerPoint</Application>
  <PresentationFormat>Widescreen</PresentationFormat>
  <Paragraphs>589</Paragraphs>
  <Slides>41</Slides>
  <Notes>40</Notes>
  <HiddenSlides>0</HiddenSlides>
  <MMClips>4</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Use_Customer Hub Template</vt:lpstr>
      <vt:lpstr>Copilot Chat Administration </vt:lpstr>
      <vt:lpstr>Agenda</vt:lpstr>
      <vt:lpstr>Copilot is the UI for AI</vt:lpstr>
      <vt:lpstr>M365 Copilot Chat: A Secure AI chat tool</vt:lpstr>
      <vt:lpstr>Let us help you get started with Secure AI</vt:lpstr>
      <vt:lpstr>Tools to secure and govern your Copilot use</vt:lpstr>
      <vt:lpstr>Foundational AI Commitments</vt:lpstr>
      <vt:lpstr>Enterprise Data Protection</vt:lpstr>
      <vt:lpstr>What is enterprise data protection for prompts and responses?</vt:lpstr>
      <vt:lpstr>Prompts and responses vs web search queries</vt:lpstr>
      <vt:lpstr>Web query handling in Microsoft 365 Copilot Chat and Microsoft 365 Copilot</vt:lpstr>
      <vt:lpstr>Mitigate Security concerns</vt:lpstr>
      <vt:lpstr>Discover and manage apps in your environment with ME3,ME5</vt:lpstr>
      <vt:lpstr>Protect against non-approved AI tools using Microsoft Defender for Cloud</vt:lpstr>
      <vt:lpstr>Cloud app catalog &amp; Risk Assessment Information</vt:lpstr>
      <vt:lpstr>Cloud discovery | Continuous Reports from Automatic Log Upload</vt:lpstr>
      <vt:lpstr>Cloud Discovery Dashboard | Check discovered apps (ME3)</vt:lpstr>
      <vt:lpstr>Remediation-Indicator Rule to block/warn/redirect</vt:lpstr>
      <vt:lpstr>Enable Copilot Chat</vt:lpstr>
      <vt:lpstr>Licenses</vt:lpstr>
      <vt:lpstr>Configuration checklist</vt:lpstr>
      <vt:lpstr>Managing  Microsoft 365 Copilot Chat</vt:lpstr>
      <vt:lpstr>Pin Microsoft 365 Copilot Chat in the Microsoft 365 Apps</vt:lpstr>
      <vt:lpstr>Pin Microsoft 365 Copilot Chat to the Windows taskbar</vt:lpstr>
      <vt:lpstr>Control web search for Copilot Chat</vt:lpstr>
      <vt:lpstr>Copilot in Edge controls</vt:lpstr>
      <vt:lpstr>Admin Controls for Microsoft Edge (Windows)</vt:lpstr>
      <vt:lpstr>User Control in Microsoft Edge</vt:lpstr>
      <vt:lpstr>Govern Copilot Chat</vt:lpstr>
      <vt:lpstr>Retention of Copilot Chats </vt:lpstr>
      <vt:lpstr>Copilot Chats and  Sensitivity Labels</vt:lpstr>
      <vt:lpstr>Auditing Copilot Chats interactions </vt:lpstr>
      <vt:lpstr>Searching Copilot Chats interactions </vt:lpstr>
      <vt:lpstr>Searching  Copilot Chats interactions  </vt:lpstr>
      <vt:lpstr>Copilot web search  query logging</vt:lpstr>
      <vt:lpstr>Usage Reporting</vt:lpstr>
      <vt:lpstr>Copilot Chat Usage Report</vt:lpstr>
      <vt:lpstr>Next Steps and Call to Action</vt:lpstr>
      <vt:lpstr>Deploying Copilot Chat</vt:lpstr>
      <vt:lpstr>Customer hub</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Robert Nongneng [Chillibreeze]</dc:creator>
  <cp:keywords/>
  <dc:description/>
  <cp:lastModifiedBy>Robert Nongneng [Chillibreeze]</cp:lastModifiedBy>
  <cp:revision>3</cp:revision>
  <dcterms:created xsi:type="dcterms:W3CDTF">2025-09-29T17:56:56Z</dcterms:created>
  <dcterms:modified xsi:type="dcterms:W3CDTF">2026-01-19T02:46:48Z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bc8cca776fa8455c8c00307ee3c527ad">
    <vt:lpwstr/>
  </property>
  <property fmtid="{D5CDD505-2E9C-101B-9397-08002B2CF9AE}" pid="23" name="Audience">
    <vt:lpwstr/>
  </property>
  <property fmtid="{D5CDD505-2E9C-101B-9397-08002B2CF9AE}" pid="24" name="Track">
    <vt:lpwstr/>
  </property>
  <property fmtid="{D5CDD505-2E9C-101B-9397-08002B2CF9AE}" pid="25" name="ContentTypeId">
    <vt:lpwstr>0x010100A7CBA34F88785244A9D44957A9952D4B</vt:lpwstr>
  </property>
</Properties>
</file>