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9_90FA56B1.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27_88FCA8EA.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00" r:id="rId5"/>
    <p:sldMasterId id="2147483773" r:id="rId6"/>
    <p:sldMasterId id="2147483787" r:id="rId7"/>
  </p:sldMasterIdLst>
  <p:notesMasterIdLst>
    <p:notesMasterId r:id="rId27"/>
  </p:notesMasterIdLst>
  <p:sldIdLst>
    <p:sldId id="2147483647" r:id="rId8"/>
    <p:sldId id="258" r:id="rId9"/>
    <p:sldId id="2147483645" r:id="rId10"/>
    <p:sldId id="259" r:id="rId11"/>
    <p:sldId id="260" r:id="rId12"/>
    <p:sldId id="271" r:id="rId13"/>
    <p:sldId id="281" r:id="rId14"/>
    <p:sldId id="283" r:id="rId15"/>
    <p:sldId id="284" r:id="rId16"/>
    <p:sldId id="285" r:id="rId17"/>
    <p:sldId id="286" r:id="rId18"/>
    <p:sldId id="287" r:id="rId19"/>
    <p:sldId id="289" r:id="rId20"/>
    <p:sldId id="291" r:id="rId21"/>
    <p:sldId id="295" r:id="rId22"/>
    <p:sldId id="296" r:id="rId23"/>
    <p:sldId id="297" r:id="rId24"/>
    <p:sldId id="298" r:id="rId25"/>
    <p:sldId id="29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B59B76B-94F8-4A2C-BDF6-C4BC512B8162}">
          <p14:sldIdLst>
            <p14:sldId id="2147483647"/>
          </p14:sldIdLst>
        </p14:section>
        <p14:section name="Researcher overview" id="{6B38604B-0FF0-448A-9CE4-FDCA64D76976}">
          <p14:sldIdLst>
            <p14:sldId id="258"/>
            <p14:sldId id="2147483645"/>
            <p14:sldId id="259"/>
            <p14:sldId id="260"/>
            <p14:sldId id="271"/>
            <p14:sldId id="281"/>
            <p14:sldId id="283"/>
            <p14:sldId id="284"/>
          </p14:sldIdLst>
        </p14:section>
        <p14:section name="Analyst overview" id="{2606B761-FA4A-46DB-BF2A-10F2E199DEF7}">
          <p14:sldIdLst>
            <p14:sldId id="285"/>
            <p14:sldId id="286"/>
            <p14:sldId id="287"/>
            <p14:sldId id="289"/>
            <p14:sldId id="291"/>
            <p14:sldId id="295"/>
            <p14:sldId id="296"/>
            <p14:sldId id="297"/>
            <p14:sldId id="298"/>
            <p14:sldId id="2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02B80E-149C-7DFD-4E8D-3782118F40E7}" name="Alicia Peterson (NAYAMODE INC)" initials="AP" userId="S::v-petersonal@microsoft.com::f8898314-5523-4930-acf0-2b563b2b4dc9" providerId="AD"/>
  <p188:author id="{46AB482D-5595-1154-43BC-A510D4B1EB8A}" name="Kevin Sherman" initials="KS" userId="S::kesher@microsoft.com::11537481-18d7-46c1-b715-48cd13b95958" providerId="AD"/>
  <p188:author id="{42827239-A550-492D-1576-CE1DCACE4914}" name="Daryl Schaal (SYNAXIS CORPORATION)" initials="" userId="S::v-darsch@microsoft.com::a951ecaa-969a-4477-a8c9-df0dfa026182" providerId="AD"/>
  <p188:author id="{C52A54D3-1347-4190-5F40-6F5444B3D3A4}" name="Rajiv Thandla" initials="RT" userId="S::rajivthandla@microsoft.com::fabdc47e-1289-4ceb-abc2-acffe7192ea1" providerId="AD"/>
  <p188:author id="{2702B6DA-581A-B4AA-5622-319A983124CA}" name="Anahita Gharai" initials="AG" userId="S::agharai@microsoft.com::68c05b0e-31d7-432c-8ba8-17dcb26eff53" providerId="AD"/>
  <p188:author id="{7AFE95F4-4009-8B33-2B3D-E9BEB2655B19}" name="Christine Sample (Unify Consulting LLC)" initials="CS" userId="S::v-chrisample@microsoft.com::e1a942aa-0fd6-4cf9-9db2-eea59a862bf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8D4"/>
    <a:srgbClr val="004894"/>
    <a:srgbClr val="004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399B9-588F-4B49-9D94-D1C3625A77B7}" v="409" dt="2025-07-16T16:55:31.854"/>
    <p1510:client id="{44FF4A26-1B84-4D3E-8BF4-0063A68C54BE}" v="220" dt="2025-07-16T17:04:43.538"/>
    <p1510:client id="{4CD44661-9D08-4EF9-8858-4968B2ACD860}" v="9" dt="2025-07-16T17:11:36.689"/>
    <p1510:client id="{50A678B2-7D68-49F4-A78E-3AFC91638192}" v="385" dt="2025-07-16T17:07:02.303"/>
    <p1510:client id="{874CE6E3-2E68-4409-BDAF-46A1093E25CC}" v="147" dt="2025-07-15T22:02:24.824"/>
    <p1510:client id="{B8F2A7CD-E228-4B47-8F9D-DF3539DCF7D4}" v="365" dt="2025-07-16T16:23:31.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1.xml"/></Relationships>
</file>

<file path=ppt/comments/modernComment_119_90FA56B1.xml><?xml version="1.0" encoding="utf-8"?>
<p188:cmLst xmlns:a="http://schemas.openxmlformats.org/drawingml/2006/main" xmlns:r="http://schemas.openxmlformats.org/officeDocument/2006/relationships" xmlns:p188="http://schemas.microsoft.com/office/powerpoint/2018/8/main">
  <p188:cm id="{4B0D85EE-6049-4C3A-B688-11E3460E54E1}" authorId="{5A02B80E-149C-7DFD-4E8D-3782118F40E7}" created="2025-06-05T19:08:17.140">
    <ac:deMkLst xmlns:ac="http://schemas.microsoft.com/office/drawing/2013/main/command">
      <pc:docMk xmlns:pc="http://schemas.microsoft.com/office/powerpoint/2013/main/command"/>
      <pc:sldMk xmlns:pc="http://schemas.microsoft.com/office/powerpoint/2013/main/command" cId="2432325297" sldId="281"/>
      <ac:spMk id="2" creationId="{280B888F-A3A9-57B1-4532-9C110EDB65A5}"/>
    </ac:deMkLst>
    <p188:txBody>
      <a:bodyPr/>
      <a:lstStyle/>
      <a:p>
        <a:r>
          <a:rPr lang="en-US"/>
          <a:t>[@Daryl Schaal (SYNAXIS CORPORATION)]  </a:t>
        </a:r>
      </a:p>
    </p188:txBody>
  </p188:cm>
</p188:cmLst>
</file>

<file path=ppt/comments/modernComment_127_88FCA8EA.xml><?xml version="1.0" encoding="utf-8"?>
<p188:cmLst xmlns:a="http://schemas.openxmlformats.org/drawingml/2006/main" xmlns:r="http://schemas.openxmlformats.org/officeDocument/2006/relationships" xmlns:p188="http://schemas.microsoft.com/office/powerpoint/2018/8/main">
  <p188:cm id="{2A47CB56-140A-495C-A306-C74A1F93FF1C}" authorId="{5A02B80E-149C-7DFD-4E8D-3782118F40E7}" created="2025-06-05T19:34:19.540">
    <ac:deMkLst xmlns:ac="http://schemas.microsoft.com/office/drawing/2013/main/command">
      <pc:docMk xmlns:pc="http://schemas.microsoft.com/office/powerpoint/2013/main/command"/>
      <pc:sldMk xmlns:pc="http://schemas.microsoft.com/office/powerpoint/2013/main/command" cId="2298259690" sldId="295"/>
      <ac:spMk id="2" creationId="{280B888F-A3A9-57B1-4532-9C110EDB65A5}"/>
    </ac:deMkLst>
    <p188:replyLst>
      <p188:reply id="{F427E67E-FCF1-45D9-A32E-C002D0C75C5A}" authorId="{C52A54D3-1347-4190-5F40-6F5444B3D3A4}" created="2025-07-09T15:52:52.201">
        <p188:txBody>
          <a:bodyPr/>
          <a:lstStyle/>
          <a:p>
            <a:r>
              <a:rPr lang="en-US"/>
              <a:t>Anything we can bring in from Scenario library? Maybe the 5 slides that show Analyst</a:t>
            </a:r>
          </a:p>
        </p188:txBody>
      </p188:reply>
    </p188:replyLst>
    <p188:txBody>
      <a:bodyPr/>
      <a:lstStyle/>
      <a:p>
        <a:r>
          <a:rPr lang="en-US"/>
          <a:t>[@Daryl Schaal (SYNAXIS CORPORATION)]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75B69-EBC0-4546-9FA6-48DD44D500C3}"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620E4-3E68-4063-8237-3C1BA541B8BC}" type="slidenum">
              <a:rPr lang="en-US" smtClean="0"/>
              <a:t>‹#›</a:t>
            </a:fld>
            <a:endParaRPr lang="en-US"/>
          </a:p>
        </p:txBody>
      </p:sp>
    </p:spTree>
    <p:extLst>
      <p:ext uri="{BB962C8B-B14F-4D97-AF65-F5344CB8AC3E}">
        <p14:creationId xmlns:p14="http://schemas.microsoft.com/office/powerpoint/2010/main" val="2140781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526B5-F9EC-EE6F-0A93-9BBAB5E10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9673B2-FD4B-07B7-9512-458D89071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EB881-4DD9-36B3-54A1-BB23279DB781}"/>
              </a:ext>
            </a:extLst>
          </p:cNvPr>
          <p:cNvSpPr>
            <a:spLocks noGrp="1"/>
          </p:cNvSpPr>
          <p:nvPr>
            <p:ph type="body" idx="1"/>
          </p:nvPr>
        </p:nvSpPr>
        <p:spPr/>
        <p:txBody>
          <a:bodyPr/>
          <a:lstStyle/>
          <a:p>
            <a:pPr algn="l" rtl="0" fontAlgn="base">
              <a:lnSpc>
                <a:spcPts val="1275"/>
              </a:lnSpc>
              <a:buNone/>
            </a:pPr>
            <a:r>
              <a:rPr lang="en-US" sz="1200" b="1" i="0">
                <a:solidFill>
                  <a:srgbClr val="000000"/>
                </a:solidFill>
                <a:effectLst/>
                <a:latin typeface="Aptos" panose="020B0004020202020204" pitchFamily="34" charset="0"/>
              </a:rPr>
              <a:t>Researcher agent</a:t>
            </a:r>
            <a:r>
              <a:rPr lang="en-US" sz="1200" b="0" i="0">
                <a:solidFill>
                  <a:srgbClr val="000000"/>
                </a:solidFill>
                <a:effectLst/>
                <a:latin typeface="Aptos" panose="020B0004020202020204" pitchFamily="34" charset="0"/>
              </a:rPr>
              <a:t> combines the most advanced reasoning models with Copilot Chat's web and work-grounding capabilities, as well as other agents, to do in-depth reporting for organizations. </a:t>
            </a:r>
            <a:endParaRPr lang="en-US" sz="1800" b="0" i="0">
              <a:solidFill>
                <a:srgbClr val="000000"/>
              </a:solidFill>
              <a:effectLst/>
              <a:latin typeface="Segoe UI" panose="020B0502040204020203" pitchFamily="34" charset="0"/>
            </a:endParaRPr>
          </a:p>
          <a:p>
            <a:pPr algn="l" rtl="0" fontAlgn="base">
              <a:lnSpc>
                <a:spcPts val="1275"/>
              </a:lnSpc>
              <a:buNone/>
            </a:pPr>
            <a:r>
              <a:rPr lang="en-US" sz="1200" b="0" i="0">
                <a:solidFill>
                  <a:srgbClr val="000000"/>
                </a:solidFill>
                <a:effectLst/>
                <a:latin typeface="Aptos" panose="020B0004020202020204" pitchFamily="34" charset="0"/>
              </a:rPr>
              <a:t> </a:t>
            </a:r>
            <a:endParaRPr lang="en-US" sz="1800" b="0" i="0">
              <a:solidFill>
                <a:srgbClr val="000000"/>
              </a:solidFill>
              <a:effectLst/>
              <a:latin typeface="Segoe UI" panose="020B0502040204020203" pitchFamily="34" charset="0"/>
            </a:endParaRPr>
          </a:p>
          <a:p>
            <a:pPr algn="l" rtl="0" fontAlgn="base">
              <a:lnSpc>
                <a:spcPts val="1275"/>
              </a:lnSpc>
              <a:buNone/>
            </a:pPr>
            <a:r>
              <a:rPr lang="en-US" sz="1200" b="0" i="0">
                <a:solidFill>
                  <a:srgbClr val="000000"/>
                </a:solidFill>
                <a:effectLst/>
                <a:latin typeface="Aptos" panose="020B0004020202020204" pitchFamily="34" charset="0"/>
              </a:rPr>
              <a:t>More specifically, it combines OpenAI’s deep research model with Microsoft 365 Copilot’s advanced orchestration and deep search capabilities to help users tackle complex, multi-step research at work. </a:t>
            </a:r>
            <a:endParaRPr lang="en-US" sz="1800" b="0" i="0">
              <a:solidFill>
                <a:srgbClr val="000000"/>
              </a:solidFill>
              <a:effectLst/>
              <a:latin typeface="Segoe UI" panose="020B0502040204020203" pitchFamily="34" charset="0"/>
            </a:endParaRPr>
          </a:p>
          <a:p>
            <a:pPr algn="l" rtl="0" fontAlgn="base">
              <a:lnSpc>
                <a:spcPts val="1275"/>
              </a:lnSpc>
              <a:buNone/>
            </a:pPr>
            <a:r>
              <a:rPr lang="en-US" sz="1200" b="0" i="0">
                <a:solidFill>
                  <a:srgbClr val="000000"/>
                </a:solidFill>
                <a:effectLst/>
                <a:latin typeface="Aptos" panose="020B0004020202020204" pitchFamily="34" charset="0"/>
              </a:rPr>
              <a:t> </a:t>
            </a:r>
            <a:endParaRPr lang="en-US" sz="1800" b="0" i="0">
              <a:solidFill>
                <a:srgbClr val="000000"/>
              </a:solidFill>
              <a:effectLst/>
              <a:latin typeface="Segoe UI" panose="020B0502040204020203" pitchFamily="34" charset="0"/>
            </a:endParaRPr>
          </a:p>
          <a:p>
            <a:pPr algn="l" rtl="0" fontAlgn="base">
              <a:lnSpc>
                <a:spcPts val="1275"/>
              </a:lnSpc>
            </a:pPr>
            <a:r>
              <a:rPr lang="en-US" sz="1200" b="0" i="0">
                <a:solidFill>
                  <a:srgbClr val="000000"/>
                </a:solidFill>
                <a:effectLst/>
                <a:latin typeface="Aptos" panose="020B0004020202020204" pitchFamily="34" charset="0"/>
              </a:rPr>
              <a:t>Why does this matter? It helps organizations deliver insights with greater quality and accuracy than ever before.  </a:t>
            </a:r>
            <a:endParaRPr lang="en-US" sz="1800"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CE1E2F84-07CB-0850-4056-4B16CEAB5A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3481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46F52-D4BC-2A1D-A3E8-283A31C81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6262B-8C85-C653-B2BB-672BCC8EB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E1632-9C4B-4027-2C7A-ABAD51EF48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AA39F1-EF44-084F-162B-8FA59718B0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71BC50-3773-48F5-BF1F-2DDE1463A6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143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0400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A30E0-FC7A-4F53-B7A1-72CA339321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9998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71BC50-3773-48F5-BF1F-2DDE1463A6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051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CE2ED-3D86-8718-E5F8-63D712F37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661FC-60BD-F8BD-136F-CB83C1330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35198-8C95-9FF7-7AB9-5180655B79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230552-8A2E-A1D1-9DAF-51382B9130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71BC50-3773-48F5-BF1F-2DDE1463A6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6504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lnSpc>
                <a:spcPts val="1275"/>
              </a:lnSpc>
              <a:buFont typeface="Arial" panose="020B0604020202020204" pitchFamily="34" charset="0"/>
              <a:buChar char="•"/>
            </a:pPr>
            <a:r>
              <a:rPr lang="en-US" sz="1200" b="0" i="0">
                <a:solidFill>
                  <a:srgbClr val="000000"/>
                </a:solidFill>
                <a:effectLst/>
                <a:latin typeface="Aptos" panose="020B0004020202020204" pitchFamily="34" charset="0"/>
              </a:rPr>
              <a:t>Analyst agent is another first-of-its-kind reasoning agent for work that can help companies tackle complex data queries. </a:t>
            </a:r>
            <a:endParaRPr lang="en-US" b="0" i="0">
              <a:solidFill>
                <a:srgbClr val="000000"/>
              </a:solidFill>
              <a:effectLst/>
              <a:latin typeface="Segoe UI" panose="020B0502040204020203" pitchFamily="34" charset="0"/>
            </a:endParaRPr>
          </a:p>
          <a:p>
            <a:pPr marL="228600" indent="-228600">
              <a:spcBef>
                <a:spcPts val="600"/>
              </a:spcBef>
              <a:buFont typeface="Arial" panose="020B0604020202020204" pitchFamily="34" charset="0"/>
              <a:buChar char="•"/>
            </a:pPr>
            <a:r>
              <a:rPr lang="en-US" b="0">
                <a:latin typeface="Segoe Sans Display"/>
                <a:cs typeface="Segoe Sans Display"/>
              </a:rPr>
              <a:t>Analyst works to analyze raw data and deliver results, so you can go from raw data to insights quickly.</a:t>
            </a:r>
          </a:p>
          <a:p>
            <a:pPr marL="228600" indent="-228600">
              <a:spcBef>
                <a:spcPts val="600"/>
              </a:spcBef>
              <a:buFont typeface="Arial" panose="020B0604020202020204" pitchFamily="34" charset="0"/>
              <a:buChar char="•"/>
            </a:pPr>
            <a:r>
              <a:rPr lang="en-US" b="0">
                <a:latin typeface="Segoe Sans Display"/>
                <a:cs typeface="Segoe Sans Display"/>
              </a:rPr>
              <a:t>Built on OpenAI’s o3-mini reasoning model and optimized to do advanced data analysis at work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760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Modern organizations are awash in structured data – from Excel sheets and CSV exports to database records and BI reports – but extracting meaningful insights from this data often requires technical skills or significant time. Many knowledge workers find themselves spending hours wrestling with messy spreadsheets or disparate data sources, trying to answer business questions and often missing key insights due to the labor-intensive process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60A87-F51F-450E-AC78-69A8BAEFC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7945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Powered by an advanced reasoning model that Microsoft has optimized for more in-depth data analysis, it gathers information and reasons through the data, using Python to generate a response. </a:t>
            </a:r>
            <a:endParaRPr lang="en-US" b="0">
              <a:latin typeface="Segoe Sans Display"/>
              <a:cs typeface="Segoe Sans Display"/>
            </a:endParaRPr>
          </a:p>
          <a:p>
            <a:pPr marL="228600" indent="-228600">
              <a:spcBef>
                <a:spcPts val="600"/>
              </a:spcBef>
              <a:buFont typeface="Arial" panose="020B0604020202020204" pitchFamily="34" charset="0"/>
              <a:buChar char="•"/>
            </a:pPr>
            <a:r>
              <a:rPr lang="en-US" b="0">
                <a:latin typeface="Segoe Sans Display"/>
                <a:cs typeface="Segoe Sans Display"/>
              </a:rPr>
              <a:t>Analyst uses chain-of-thought reasoning to progress through problems iteratively, taking as many steps as necessary to refine its reasoning and provide a high-quality answer. </a:t>
            </a:r>
          </a:p>
          <a:p>
            <a:pPr marL="228600" indent="-228600">
              <a:spcBef>
                <a:spcPts val="600"/>
              </a:spcBef>
              <a:buFont typeface="Arial" panose="020B0604020202020204" pitchFamily="34" charset="0"/>
              <a:buChar char="•"/>
            </a:pPr>
            <a:r>
              <a:rPr lang="en-US" b="0">
                <a:latin typeface="Segoe Sans Display"/>
                <a:cs typeface="Segoe Sans Display"/>
              </a:rPr>
              <a:t>It can run Python to tackle your most complex data queries—and you can view the code it's running in real time to check its work.</a:t>
            </a:r>
          </a:p>
          <a:p>
            <a:endParaRPr lang="en-US"/>
          </a:p>
        </p:txBody>
      </p:sp>
      <p:sp>
        <p:nvSpPr>
          <p:cNvPr id="4" name="Slide Number Placeholder 3"/>
          <p:cNvSpPr>
            <a:spLocks noGrp="1"/>
          </p:cNvSpPr>
          <p:nvPr>
            <p:ph type="sldNum" sz="quarter" idx="5"/>
          </p:nvPr>
        </p:nvSpPr>
        <p:spPr/>
        <p:txBody>
          <a:bodyPr/>
          <a:lstStyle/>
          <a:p>
            <a:fld id="{BF7620E4-3E68-4063-8237-3C1BA541B8BC}" type="slidenum">
              <a:rPr lang="en-US" smtClean="0"/>
              <a:t>12</a:t>
            </a:fld>
            <a:endParaRPr lang="en-US"/>
          </a:p>
        </p:txBody>
      </p:sp>
    </p:spTree>
    <p:extLst>
      <p:ext uri="{BB962C8B-B14F-4D97-AF65-F5344CB8AC3E}">
        <p14:creationId xmlns:p14="http://schemas.microsoft.com/office/powerpoint/2010/main" val="237176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A30E0-FC7A-4F53-B7A1-72CA339321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5951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620E4-3E68-4063-8237-3C1BA541B8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15239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9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1.jpeg"/><Relationship Id="rId4" Type="http://schemas.microsoft.com/office/2007/relationships/hdphoto" Target="../media/hdphoto2.wdp"/></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8.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4.xml"/><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4.xml"/><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4.xml"/><Relationship Id="rId4" Type="http://schemas.openxmlformats.org/officeDocument/2006/relationships/image" Target="../media/image59.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4.xml"/><Relationship Id="rId5" Type="http://schemas.openxmlformats.org/officeDocument/2006/relationships/image" Target="../media/image60.jpeg"/><Relationship Id="rId4" Type="http://schemas.openxmlformats.org/officeDocument/2006/relationships/image" Target="../media/image59.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4.xml"/><Relationship Id="rId4" Type="http://schemas.microsoft.com/office/2007/relationships/hdphoto" Target="../media/hdphoto3.wdp"/></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4.xml"/><Relationship Id="rId4" Type="http://schemas.openxmlformats.org/officeDocument/2006/relationships/image" Target="../media/image97.sv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98.svg"/><Relationship Id="rId4" Type="http://schemas.openxmlformats.org/officeDocument/2006/relationships/image" Target="../media/image87.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96.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96.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1.jpeg"/><Relationship Id="rId4" Type="http://schemas.microsoft.com/office/2007/relationships/hdphoto" Target="../media/hdphoto2.wdp"/></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8.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4.xml"/><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4.xml"/><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4.xml"/><Relationship Id="rId4" Type="http://schemas.openxmlformats.org/officeDocument/2006/relationships/image" Target="../media/image59.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4.xml"/><Relationship Id="rId5" Type="http://schemas.openxmlformats.org/officeDocument/2006/relationships/image" Target="../media/image60.jpeg"/><Relationship Id="rId4" Type="http://schemas.openxmlformats.org/officeDocument/2006/relationships/image" Target="../media/image59.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4.xml"/><Relationship Id="rId4" Type="http://schemas.microsoft.com/office/2007/relationships/hdphoto" Target="../media/hdphoto3.wdp"/></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4.xml"/><Relationship Id="rId4" Type="http://schemas.openxmlformats.org/officeDocument/2006/relationships/image" Target="../media/image97.svg"/></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98.svg"/><Relationship Id="rId4" Type="http://schemas.openxmlformats.org/officeDocument/2006/relationships/image" Target="../media/image87.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1.jpeg"/><Relationship Id="rId4" Type="http://schemas.microsoft.com/office/2007/relationships/hdphoto" Target="../media/hdphoto2.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2.xml"/><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2.xml"/><Relationship Id="rId4" Type="http://schemas.openxmlformats.org/officeDocument/2006/relationships/image" Target="../media/image5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2.xml"/><Relationship Id="rId5" Type="http://schemas.openxmlformats.org/officeDocument/2006/relationships/image" Target="../media/image60.jpeg"/><Relationship Id="rId4" Type="http://schemas.openxmlformats.org/officeDocument/2006/relationships/image" Target="../media/image5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2.xml"/><Relationship Id="rId4" Type="http://schemas.openxmlformats.org/officeDocument/2006/relationships/image" Target="../media/image83.sv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88.svg"/><Relationship Id="rId4" Type="http://schemas.openxmlformats.org/officeDocument/2006/relationships/image" Target="../media/image87.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79D98-4754-A15A-7C99-84371BECB043}"/>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1850" y="0"/>
            <a:ext cx="12192000" cy="6847363"/>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24378"/>
            <a:ext cx="9144000" cy="609398"/>
          </a:xfrm>
          <a:noFill/>
        </p:spPr>
        <p:txBody>
          <a:bodyPr lIns="0" tIns="0" rIns="0" bIns="0" anchor="b" anchorCtr="0">
            <a:spAutoFit/>
          </a:bodyPr>
          <a:lstStyle>
            <a:lvl1pPr>
              <a:defRPr lang="en-US" sz="4400" b="1" i="0" kern="1200" spc="-50" baseline="0" dirty="0">
                <a:ln w="3175">
                  <a:noFill/>
                </a:ln>
                <a:gradFill flip="none" rotWithShape="1">
                  <a:gsLst>
                    <a:gs pos="50000">
                      <a:srgbClr val="8661C5"/>
                    </a:gs>
                    <a:gs pos="0">
                      <a:srgbClr val="3E76D4"/>
                    </a:gs>
                    <a:gs pos="100000">
                      <a:srgbClr val="C73ECC"/>
                    </a:gs>
                  </a:gsLst>
                  <a:lin ang="2700000" scaled="1"/>
                  <a:tileRect/>
                </a:gradFill>
                <a:latin typeface="Segoe Sans Display Semibold" pitchFamily="2" charset="0"/>
                <a:ea typeface="+mn-ea"/>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4699"/>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Segoe Sans Display" pitchFamily="2" charset="0"/>
                <a:cs typeface="Segoe Sans Display" pitchFamily="2" charset="0"/>
              </a:defRPr>
            </a:lvl1pPr>
          </a:lstStyle>
          <a:p>
            <a:pPr lvl="0"/>
            <a:r>
              <a:rPr lang="en-US"/>
              <a:t>Speaker name or subtitle text</a:t>
            </a:r>
          </a:p>
        </p:txBody>
      </p:sp>
      <p:sp>
        <p:nvSpPr>
          <p:cNvPr id="3" name="Rectangle 2">
            <a:extLst>
              <a:ext uri="{FF2B5EF4-FFF2-40B4-BE49-F238E27FC236}">
                <a16:creationId xmlns:a16="http://schemas.microsoft.com/office/drawing/2014/main" id="{FB7D8090-7FA0-5DD9-EF7D-661A1656A25D}"/>
              </a:ext>
              <a:ext uri="{C183D7F6-B498-43B3-948B-1728B52AA6E4}">
                <adec:decorative xmlns:adec="http://schemas.microsoft.com/office/drawing/2017/decorative" val="1"/>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532328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05036164"/>
      </p:ext>
    </p:extLst>
  </p:cSld>
  <p:clrMapOvr>
    <a:masterClrMapping/>
  </p:clrMapOvr>
  <p:transition>
    <p:fade/>
  </p:transition>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11993267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786144959"/>
      </p:ext>
    </p:extLst>
  </p:cSld>
  <p:clrMapOvr>
    <a:masterClrMapping/>
  </p:clrMapOvr>
  <p:transition>
    <p:fade/>
  </p:transition>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pic>
        <p:nvPicPr>
          <p:cNvPr id="2" name="MS logo gray - EMF">
            <a:extLst>
              <a:ext uri="{FF2B5EF4-FFF2-40B4-BE49-F238E27FC236}">
                <a16:creationId xmlns:a16="http://schemas.microsoft.com/office/drawing/2014/main" id="{417DF7B2-975E-FBC1-FF54-4C68DE559E60}"/>
              </a:ext>
            </a:extLst>
          </p:cNvPr>
          <p:cNvPicPr>
            <a:picLocks noChangeAspect="1"/>
          </p:cNvPicPr>
          <p:nvPr userDrawn="1"/>
        </p:nvPicPr>
        <p:blipFill rotWithShape="1">
          <a:blip r:embed="rId4"/>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1769222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5" orient="horz" pos="2448">
          <p15:clr>
            <a:srgbClr val="5ACBF0"/>
          </p15:clr>
        </p15:guide>
        <p15:guide id="6"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07DBAF71-C51B-9579-3E81-10245177A8F0}"/>
              </a:ext>
            </a:extLst>
          </p:cNvPr>
          <p:cNvPicPr>
            <a:picLocks noChangeAspect="1"/>
          </p:cNvPicPr>
          <p:nvPr userDrawn="1"/>
        </p:nvPicPr>
        <p:blipFill rotWithShape="1">
          <a:blip r:embed="rId3"/>
          <a:srcRect l="11451" t="32475" r="10216" b="33708"/>
          <a:stretch/>
        </p:blipFill>
        <p:spPr bwMode="black">
          <a:xfrm>
            <a:off x="567055" y="581977"/>
            <a:ext cx="1854200" cy="294217"/>
          </a:xfrm>
          <a:prstGeom prst="rect">
            <a:avLst/>
          </a:prstGeom>
        </p:spPr>
      </p:pic>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Tree>
    <p:extLst>
      <p:ext uri="{BB962C8B-B14F-4D97-AF65-F5344CB8AC3E}">
        <p14:creationId xmlns:p14="http://schemas.microsoft.com/office/powerpoint/2010/main" val="3784074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582" y="129394"/>
            <a:ext cx="3122228" cy="1373526"/>
          </a:xfrm>
          <a:prstGeom prst="rect">
            <a:avLst/>
          </a:prstGeom>
        </p:spPr>
      </p:pic>
      <p:sp>
        <p:nvSpPr>
          <p:cNvPr id="5" name="Title 1">
            <a:extLst>
              <a:ext uri="{FF2B5EF4-FFF2-40B4-BE49-F238E27FC236}">
                <a16:creationId xmlns:a16="http://schemas.microsoft.com/office/drawing/2014/main" id="{1D513030-56C0-6BD2-133A-AAAC59A990B4}"/>
              </a:ext>
            </a:extLst>
          </p:cNvPr>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6" name="Text Placeholder 4">
            <a:extLst>
              <a:ext uri="{FF2B5EF4-FFF2-40B4-BE49-F238E27FC236}">
                <a16:creationId xmlns:a16="http://schemas.microsoft.com/office/drawing/2014/main" id="{6FF7F27B-C45D-887A-BC02-DF78ACD64630}"/>
              </a:ext>
            </a:extLst>
          </p:cNvPr>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Tree>
    <p:extLst>
      <p:ext uri="{BB962C8B-B14F-4D97-AF65-F5344CB8AC3E}">
        <p14:creationId xmlns:p14="http://schemas.microsoft.com/office/powerpoint/2010/main" val="3911345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0689098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75203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5661200"/>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1582843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7833452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ED43A-F576-013F-29B9-CEE07A256F07}"/>
              </a:ext>
            </a:extLst>
          </p:cNvPr>
          <p:cNvSpPr/>
          <p:nvPr userDrawn="1"/>
        </p:nvSpPr>
        <p:spPr bwMode="auto">
          <a:xfrm>
            <a:off x="9257414" y="70884"/>
            <a:ext cx="2665228" cy="581246"/>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7409434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7480375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31835301"/>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8623079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40470016"/>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52609021"/>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2098145"/>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01919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0240171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606723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472815020"/>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Rectangle 3">
            <a:extLst>
              <a:ext uri="{FF2B5EF4-FFF2-40B4-BE49-F238E27FC236}">
                <a16:creationId xmlns:a16="http://schemas.microsoft.com/office/drawing/2014/main" id="{28244D96-8B9D-A261-ED2F-20EAD84283A0}"/>
              </a:ext>
            </a:extLst>
          </p:cNvPr>
          <p:cNvSpPr/>
          <p:nvPr userDrawn="1"/>
        </p:nvSpPr>
        <p:spPr bwMode="auto">
          <a:xfrm>
            <a:off x="1524" y="6812280"/>
            <a:ext cx="12188952" cy="45720"/>
          </a:xfrm>
          <a:prstGeom prst="rect">
            <a:avLst/>
          </a:prstGeom>
          <a:gradFill>
            <a:gsLst>
              <a:gs pos="75000">
                <a:schemeClr val="accent1"/>
              </a:gs>
              <a:gs pos="25000">
                <a:schemeClr val="tx2"/>
              </a:gs>
            </a:gsLst>
            <a:lin ang="30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6895157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89340630"/>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3180772717"/>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307625479"/>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1330238"/>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8515677"/>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12044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77280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264897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925753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471740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56953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95022868-438E-0425-1E2F-E3CA98A24C9D}"/>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69352822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74BE50D-5B54-A22C-D2CC-36B8C81A6E3E}"/>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58783530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14AE2C3-2595-B28F-ED74-F11926B0EA6F}"/>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50547832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E1FAA60A-6D47-46B4-4185-0612BBBE824C}"/>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6728441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2C596C1F-49AF-6E09-4EC6-99BF725CA797}"/>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1570161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DF111299-A0DA-4461-EFA1-CCF381B32734}"/>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3407935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9A8AE7F2-3F82-90E8-F621-A5FC460EE179}"/>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6692910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AA0A6071-33FD-E739-28BB-6193E600FA06}"/>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1281185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D1B81F5-DF32-2C36-2222-0AD5F9CB7EA1}"/>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33150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9EEFFBA-493B-8CD4-7867-74D50499369B}"/>
              </a:ext>
            </a:extLst>
          </p:cNvPr>
          <p:cNvSpPr/>
          <p:nvPr userDrawn="1"/>
        </p:nvSpPr>
        <p:spPr bwMode="auto">
          <a:xfrm>
            <a:off x="0" y="3149600"/>
            <a:ext cx="12192000" cy="37084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372845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60056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00236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951212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692970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867158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08232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584420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386467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38821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879870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6081942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414661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083245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18964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487953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619784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439190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5213330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8295730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268285190"/>
      </p:ext>
    </p:extLst>
  </p:cSld>
  <p:clrMapOvr>
    <a:overrideClrMapping bg1="lt1" tx1="dk1" bg2="lt2" tx2="dk2" accent1="accent1" accent2="accent2" accent3="accent3" accent4="accent4" accent5="accent5" accent6="accent6" hlink="hlink" folHlink="folHlink"/>
  </p:clrMapOvr>
  <p:transition>
    <p:fade/>
  </p:transition>
  <p:hf sldNum="0"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6278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634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125474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66307"/>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53876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7416268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1666171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22730487"/>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408870474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894193259"/>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40836933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882656959"/>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747517652"/>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ubtitle gradient bg">
    <p:spTree>
      <p:nvGrpSpPr>
        <p:cNvPr id="1" name=""/>
        <p:cNvGrpSpPr/>
        <p:nvPr/>
      </p:nvGrpSpPr>
      <p:grpSpPr>
        <a:xfrm>
          <a:off x="0" y="0"/>
          <a:ext cx="0" cy="0"/>
          <a:chOff x="0" y="0"/>
          <a:chExt cx="0" cy="0"/>
        </a:xfrm>
      </p:grpSpPr>
      <p:pic>
        <p:nvPicPr>
          <p:cNvPr id="5" name="Picture 4" descr="A blurry image of a person's hand&#10;&#10;Description automatically generated">
            <a:extLst>
              <a:ext uri="{FF2B5EF4-FFF2-40B4-BE49-F238E27FC236}">
                <a16:creationId xmlns:a16="http://schemas.microsoft.com/office/drawing/2014/main" id="{ED70F2A3-7ACA-1DD8-0079-36BEDC3787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4" name="Title 3">
            <a:extLst>
              <a:ext uri="{FF2B5EF4-FFF2-40B4-BE49-F238E27FC236}">
                <a16:creationId xmlns:a16="http://schemas.microsoft.com/office/drawing/2014/main" id="{48C3DE1E-D881-BBB5-7E33-7A4E32F65DB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0092D23-468F-E22B-6B65-A3E3CBD5EB30}"/>
              </a:ext>
            </a:extLst>
          </p:cNvPr>
          <p:cNvSpPr>
            <a:spLocks noGrp="1"/>
          </p:cNvSpPr>
          <p:nvPr>
            <p:ph type="body" sz="quarter" idx="10"/>
          </p:nvPr>
        </p:nvSpPr>
        <p:spPr>
          <a:xfrm>
            <a:off x="588963" y="939800"/>
            <a:ext cx="10231437" cy="276999"/>
          </a:xfrm>
        </p:spPr>
        <p:txBody>
          <a:bodyPr/>
          <a:lstStyle>
            <a:lvl1pPr>
              <a:defRPr sz="18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163343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33701820"/>
      </p:ext>
    </p:extLst>
  </p:cSld>
  <p:clrMapOvr>
    <a:masterClrMapping/>
  </p:clrMapOvr>
  <p:transition>
    <p:fade/>
  </p:transition>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925708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1329139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6553353"/>
      </p:ext>
    </p:extLst>
  </p:cSld>
  <p:clrMapOvr>
    <a:masterClrMapping/>
  </p:clrMapOvr>
  <p:transition>
    <p:fade/>
  </p:transition>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180208"/>
      </p:ext>
    </p:extLst>
  </p:cSld>
  <p:clrMapOvr>
    <a:masterClrMapping/>
  </p:clrMapOvr>
  <p:transition>
    <p:fade/>
  </p:transition>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63402"/>
      </p:ext>
    </p:extLst>
  </p:cSld>
  <p:clrMapOvr>
    <a:masterClrMapping/>
  </p:clrMapOvr>
  <p:transition>
    <p:fade/>
  </p:transition>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pic>
        <p:nvPicPr>
          <p:cNvPr id="2" name="MS logo gray - EMF">
            <a:extLst>
              <a:ext uri="{FF2B5EF4-FFF2-40B4-BE49-F238E27FC236}">
                <a16:creationId xmlns:a16="http://schemas.microsoft.com/office/drawing/2014/main" id="{417DF7B2-975E-FBC1-FF54-4C68DE559E60}"/>
              </a:ext>
            </a:extLst>
          </p:cNvPr>
          <p:cNvPicPr>
            <a:picLocks noChangeAspect="1"/>
          </p:cNvPicPr>
          <p:nvPr userDrawn="1"/>
        </p:nvPicPr>
        <p:blipFill rotWithShape="1">
          <a:blip r:embed="rId4"/>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462717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5" orient="horz" pos="2448">
          <p15:clr>
            <a:srgbClr val="5ACBF0"/>
          </p15:clr>
        </p15:guide>
        <p15:guide id="6" orient="horz" pos="216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pic>
        <p:nvPicPr>
          <p:cNvPr id="2" name="MS logo gray - EMF">
            <a:extLst>
              <a:ext uri="{FF2B5EF4-FFF2-40B4-BE49-F238E27FC236}">
                <a16:creationId xmlns:a16="http://schemas.microsoft.com/office/drawing/2014/main" id="{07DBAF71-C51B-9579-3E81-10245177A8F0}"/>
              </a:ext>
            </a:extLst>
          </p:cNvPr>
          <p:cNvPicPr>
            <a:picLocks noChangeAspect="1"/>
          </p:cNvPicPr>
          <p:nvPr userDrawn="1"/>
        </p:nvPicPr>
        <p:blipFill rotWithShape="1">
          <a:blip r:embed="rId4"/>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2222034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7366783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78683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r:embed="rId2">
                <a:alphaModFix amt="10000"/>
                <a:extLst>
                  <a:ext uri="{96DAC541-7B7A-43D3-8B79-37D633B846F1}">
                    <asvg:svgBlip xmlns:asvg="http://schemas.microsoft.com/office/drawing/2016/SVG/main" r:embed="rId3"/>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28898397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048852"/>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3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33850771"/>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997586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56623907"/>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_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088464"/>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_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40879384"/>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_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22856748"/>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_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96769146"/>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81971911"/>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68718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238409-6CF9-FC56-992A-EFE087EF45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10" name="Text Placeholder 9">
            <a:extLst>
              <a:ext uri="{FF2B5EF4-FFF2-40B4-BE49-F238E27FC236}">
                <a16:creationId xmlns:a16="http://schemas.microsoft.com/office/drawing/2014/main" id="{D922E80F-EDE1-0907-DDC6-7BE22896BBFB}"/>
              </a:ext>
            </a:extLst>
          </p:cNvPr>
          <p:cNvSpPr>
            <a:spLocks noGrp="1"/>
          </p:cNvSpPr>
          <p:nvPr>
            <p:ph type="body" sz="quarter" idx="10"/>
          </p:nvPr>
        </p:nvSpPr>
        <p:spPr>
          <a:xfrm>
            <a:off x="0" y="6176963"/>
            <a:ext cx="12192000" cy="681037"/>
          </a:xfrm>
        </p:spPr>
        <p:txBody>
          <a:bodyPr anchor="ctr">
            <a:noAutofit/>
          </a:bodyPr>
          <a:lstStyle>
            <a:lvl1pPr marL="0" indent="0" algn="ctr">
              <a:buNone/>
              <a:defRPr sz="140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edit Master text styles</a:t>
            </a:r>
          </a:p>
        </p:txBody>
      </p:sp>
      <p:sp>
        <p:nvSpPr>
          <p:cNvPr id="3" name="Date Placeholder 4">
            <a:extLst>
              <a:ext uri="{FF2B5EF4-FFF2-40B4-BE49-F238E27FC236}">
                <a16:creationId xmlns:a16="http://schemas.microsoft.com/office/drawing/2014/main" id="{9526BCC9-4C7A-6443-EE26-D8E14742C817}"/>
              </a:ext>
            </a:extLst>
          </p:cNvPr>
          <p:cNvSpPr txBox="1">
            <a:spLocks/>
          </p:cNvSpPr>
          <p:nvPr userDrawn="1"/>
        </p:nvSpPr>
        <p:spPr>
          <a:xfrm>
            <a:off x="179027" y="144463"/>
            <a:ext cx="3850279"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82000"/>
                  </a:schemeClr>
                </a:solidFill>
                <a:latin typeface="Aptos Mono" panose="020B0009020202020204" pitchFamily="49"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4558"/>
                </a:solidFill>
                <a:effectLst/>
                <a:uLnTx/>
                <a:uFillTx/>
                <a:latin typeface="Aptos Mono" panose="020B0009020202020204" pitchFamily="49" charset="0"/>
                <a:ea typeface="+mn-ea"/>
                <a:cs typeface="+mn-cs"/>
              </a:rPr>
              <a:t>M365 COPILOT APP</a:t>
            </a:r>
          </a:p>
        </p:txBody>
      </p:sp>
      <p:sp>
        <p:nvSpPr>
          <p:cNvPr id="6" name="Text Placeholder 5">
            <a:extLst>
              <a:ext uri="{FF2B5EF4-FFF2-40B4-BE49-F238E27FC236}">
                <a16:creationId xmlns:a16="http://schemas.microsoft.com/office/drawing/2014/main" id="{F60B7149-A632-1B35-17BF-7F46286B83A2}"/>
              </a:ext>
            </a:extLst>
          </p:cNvPr>
          <p:cNvSpPr>
            <a:spLocks noGrp="1"/>
          </p:cNvSpPr>
          <p:nvPr>
            <p:ph type="body" sz="quarter" idx="11" hasCustomPrompt="1"/>
          </p:nvPr>
        </p:nvSpPr>
        <p:spPr>
          <a:xfrm>
            <a:off x="6998941" y="160026"/>
            <a:ext cx="5014032" cy="333998"/>
          </a:xfrm>
        </p:spPr>
        <p:txBody>
          <a:bodyPr anchor="ctr"/>
          <a:lstStyle>
            <a:lvl1pPr marL="0" indent="0" algn="r">
              <a:buNone/>
              <a:defRPr kumimoji="0" lang="en-US" sz="1000" b="0" i="0" u="none" strike="noStrike" kern="1200" cap="none" spc="0" normalizeH="0" baseline="0" dirty="0" smtClean="0">
                <a:ln>
                  <a:noFill/>
                </a:ln>
                <a:solidFill>
                  <a:srgbClr val="2E4558"/>
                </a:solidFill>
                <a:effectLst/>
                <a:uLnTx/>
                <a:uFillTx/>
                <a:latin typeface="Aptos Mono" panose="020B0009020202020204" pitchFamily="49" charset="0"/>
                <a:ea typeface="+mn-ea"/>
                <a:cs typeface="+mn-cs"/>
              </a:defRPr>
            </a:lvl1pPr>
          </a:lstStyle>
          <a:p>
            <a:pPr lvl="0"/>
            <a:r>
              <a:rPr lang="en-US"/>
              <a:t>LOREM IPSUM</a:t>
            </a:r>
          </a:p>
        </p:txBody>
      </p:sp>
    </p:spTree>
    <p:extLst>
      <p:ext uri="{BB962C8B-B14F-4D97-AF65-F5344CB8AC3E}">
        <p14:creationId xmlns:p14="http://schemas.microsoft.com/office/powerpoint/2010/main" val="24956649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_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230063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1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0720146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_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25169089"/>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1_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733820153"/>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1_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357355662"/>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1_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287983474"/>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1_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925880"/>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1_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3061126"/>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1_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65109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1_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830874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lang="en-US" sz="3200" b="1" i="0" kern="1200" spc="-50" baseline="0" dirty="0">
                <a:ln w="3175">
                  <a:noFill/>
                </a:ln>
                <a:gradFill flip="none" rotWithShape="1">
                  <a:gsLst>
                    <a:gs pos="50000">
                      <a:srgbClr val="8661C5"/>
                    </a:gs>
                    <a:gs pos="0">
                      <a:srgbClr val="3E76D4"/>
                    </a:gs>
                    <a:gs pos="100000">
                      <a:srgbClr val="C73ECC"/>
                    </a:gs>
                  </a:gsLst>
                  <a:lin ang="2700000" scaled="1"/>
                  <a:tileRect/>
                </a:gradFill>
                <a:latin typeface="Segoe Sans Display Semibold" pitchFamily="2" charset="0"/>
                <a:ea typeface="+mn-ea"/>
                <a:cs typeface="Segoe Sans Display Semibold" pitchFamily="2" charset="0"/>
              </a:defRPr>
            </a:lvl1pPr>
          </a:lstStyle>
          <a:p>
            <a:r>
              <a:rPr lang="en-US"/>
              <a:t>Click to edit Master title style</a:t>
            </a:r>
          </a:p>
        </p:txBody>
      </p:sp>
      <p:sp>
        <p:nvSpPr>
          <p:cNvPr id="3" name="Rectangle 2">
            <a:extLst>
              <a:ext uri="{FF2B5EF4-FFF2-40B4-BE49-F238E27FC236}">
                <a16:creationId xmlns:a16="http://schemas.microsoft.com/office/drawing/2014/main" id="{B2076DBE-7DB9-06C7-9AA4-D326B635E5BF}"/>
              </a:ext>
              <a:ext uri="{C183D7F6-B498-43B3-948B-1728B52AA6E4}">
                <adec:decorative xmlns:adec="http://schemas.microsoft.com/office/drawing/2017/decorative" val="1"/>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43768767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503686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1_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26071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1_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927924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1_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526382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1_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95022868-438E-0425-1E2F-E3CA98A24C9D}"/>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0216062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1_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74BE50D-5B54-A22C-D2CC-36B8C81A6E3E}"/>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2971814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1_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14AE2C3-2595-B28F-ED74-F11926B0EA6F}"/>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051326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1_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E1FAA60A-6D47-46B4-4185-0612BBBE824C}"/>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2095489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1_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2C596C1F-49AF-6E09-4EC6-99BF725CA797}"/>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578822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1_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DF111299-A0DA-4461-EFA1-CCF381B32734}"/>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1298964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1_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9A8AE7F2-3F82-90E8-F621-A5FC460EE179}"/>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2898659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6798566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1_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AA0A6071-33FD-E739-28BB-6193E600FA06}"/>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3945935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1_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D1B81F5-DF32-2C36-2222-0AD5F9CB7EA1}"/>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5522826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1_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9EEFFBA-493B-8CD4-7867-74D50499369B}"/>
              </a:ext>
            </a:extLst>
          </p:cNvPr>
          <p:cNvSpPr/>
          <p:nvPr userDrawn="1"/>
        </p:nvSpPr>
        <p:spPr bwMode="auto">
          <a:xfrm>
            <a:off x="0" y="3149600"/>
            <a:ext cx="12192000" cy="37084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7458719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9860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1_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553071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1_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5520691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_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495835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1_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5618354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1_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092315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1_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140781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6058399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1_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80257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1_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926080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1_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11828817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1_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923223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1_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09586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1_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9686528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1_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692472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1_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404923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1_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71993925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1_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86355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917112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1_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774076165"/>
      </p:ext>
    </p:extLst>
  </p:cSld>
  <p:clrMapOvr>
    <a:overrideClrMapping bg1="lt1" tx1="dk1" bg2="lt2" tx2="dk2" accent1="accent1" accent2="accent2" accent3="accent3" accent4="accent4" accent5="accent5" accent6="accent6" hlink="hlink" folHlink="folHlink"/>
  </p:clrMapOvr>
  <p:transition>
    <p:fade/>
  </p:transition>
  <p:hf sldNum="0"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5629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2388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1_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77464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1_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74940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1_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8110338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1_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5238689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1_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2476489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1_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264266484"/>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1_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170565594"/>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917769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1_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77602023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1_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4283577674"/>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1_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186924859"/>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1_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864658994"/>
      </p:ext>
    </p:extLst>
  </p:cSld>
  <p:clrMapOvr>
    <a:masterClrMapping/>
  </p:clrMapOvr>
  <p:transition>
    <p:fade/>
  </p:transition>
  <p:hf sldNum="0"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1_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1982457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1_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5348345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5637851"/>
      </p:ext>
    </p:extLst>
  </p:cSld>
  <p:clrMapOvr>
    <a:masterClrMapping/>
  </p:clrMapOvr>
  <p:transition>
    <p:fade/>
  </p:transition>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6644940"/>
      </p:ext>
    </p:extLst>
  </p:cSld>
  <p:clrMapOvr>
    <a:masterClrMapping/>
  </p:clrMapOvr>
  <p:transition>
    <p:fade/>
  </p:transition>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886562"/>
      </p:ext>
    </p:extLst>
  </p:cSld>
  <p:clrMapOvr>
    <a:masterClrMapping/>
  </p:clrMapOvr>
  <p:transition>
    <p:fade/>
  </p:transition>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0B456-0107-7B40-4363-8E8B3B4C43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E6557E-72B6-06DC-5F1A-B18C305BA2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63ABC8-B495-907F-64F4-66330E892343}"/>
              </a:ext>
            </a:extLst>
          </p:cNvPr>
          <p:cNvSpPr>
            <a:spLocks noGrp="1"/>
          </p:cNvSpPr>
          <p:nvPr>
            <p:ph type="dt" sz="half" idx="10"/>
          </p:nvPr>
        </p:nvSpPr>
        <p:spPr/>
        <p:txBody>
          <a:bodyPr/>
          <a:lstStyle/>
          <a:p>
            <a:fld id="{16750FD4-990D-4DE3-8F86-29E9A81E6C7F}" type="datetimeFigureOut">
              <a:rPr lang="en-US" smtClean="0"/>
              <a:t>7/16/2025</a:t>
            </a:fld>
            <a:endParaRPr lang="en-US"/>
          </a:p>
        </p:txBody>
      </p:sp>
      <p:sp>
        <p:nvSpPr>
          <p:cNvPr id="5" name="Footer Placeholder 4">
            <a:extLst>
              <a:ext uri="{FF2B5EF4-FFF2-40B4-BE49-F238E27FC236}">
                <a16:creationId xmlns:a16="http://schemas.microsoft.com/office/drawing/2014/main" id="{F5B7F6E3-8E2D-3159-66A2-43CCA4171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E7E98-1751-79BF-D7CE-C72030C7196C}"/>
              </a:ext>
            </a:extLst>
          </p:cNvPr>
          <p:cNvSpPr>
            <a:spLocks noGrp="1"/>
          </p:cNvSpPr>
          <p:nvPr>
            <p:ph type="sldNum" sz="quarter" idx="12"/>
          </p:nvPr>
        </p:nvSpPr>
        <p:spPr/>
        <p:txBody>
          <a:bodyPr/>
          <a:lstStyle/>
          <a:p>
            <a:fld id="{C9607AA5-B594-4705-ADED-96A169EA9731}" type="slidenum">
              <a:rPr lang="en-US" smtClean="0"/>
              <a:t>‹#›</a:t>
            </a:fld>
            <a:endParaRPr lang="en-US"/>
          </a:p>
        </p:txBody>
      </p:sp>
    </p:spTree>
    <p:extLst>
      <p:ext uri="{BB962C8B-B14F-4D97-AF65-F5344CB8AC3E}">
        <p14:creationId xmlns:p14="http://schemas.microsoft.com/office/powerpoint/2010/main" val="2765909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824885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16867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6CE7D5-CF57-46EF-B807-FDD0502418D4}" type="datetimeFigureOut">
              <a:rPr lang="en-US" smtClean="0"/>
              <a:pPr/>
              <a:t>7/16/2025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a:t>
            </a:fld>
            <a:endParaRPr lang="en-US"/>
          </a:p>
        </p:txBody>
      </p:sp>
    </p:spTree>
    <p:extLst>
      <p:ext uri="{BB962C8B-B14F-4D97-AF65-F5344CB8AC3E}">
        <p14:creationId xmlns:p14="http://schemas.microsoft.com/office/powerpoint/2010/main" val="39919904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697325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600850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158791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246814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2">
            <a:alphaModFix amt="25000"/>
          </a:blip>
          <a:srcRect l="10595" t="987" r="10595"/>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B85E206-3828-D7E3-1087-5921DB68E6FD}"/>
              </a:ext>
              <a:ext uri="{C183D7F6-B498-43B3-948B-1728B52AA6E4}">
                <adec:decorative xmlns:adec="http://schemas.microsoft.com/office/drawing/2017/decorative" val="1"/>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2559290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3933839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90061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0657966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712719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1">
    <p:bg>
      <p:bgPr>
        <a:solidFill>
          <a:srgbClr val="FFF9F3"/>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36C5E3-1C9B-8F43-9E7C-7124F0477707}"/>
              </a:ext>
              <a:ext uri="{C183D7F6-B498-43B3-948B-1728B52AA6E4}">
                <adec:decorative xmlns:adec="http://schemas.microsoft.com/office/drawing/2017/decorative" val="1"/>
              </a:ext>
            </a:extLst>
          </p:cNvPr>
          <p:cNvSpPr>
            <a:spLocks/>
          </p:cNvSpPr>
          <p:nvPr userDrawn="1"/>
        </p:nvSpPr>
        <p:spPr bwMode="auto">
          <a:xfrm>
            <a:off x="573126" y="1100097"/>
            <a:ext cx="11035281" cy="5451037"/>
          </a:xfrm>
          <a:prstGeom prst="roundRect">
            <a:avLst>
              <a:gd name="adj" fmla="val 3603"/>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000000"/>
              </a:solidFill>
              <a:latin typeface="Segoe UI"/>
              <a:cs typeface="Segoe UI" pitchFamily="34" charset="0"/>
            </a:endParaRPr>
          </a:p>
        </p:txBody>
      </p:sp>
      <p:pic>
        <p:nvPicPr>
          <p:cNvPr id="5" name="Picture 4">
            <a:extLst>
              <a:ext uri="{FF2B5EF4-FFF2-40B4-BE49-F238E27FC236}">
                <a16:creationId xmlns:a16="http://schemas.microsoft.com/office/drawing/2014/main" id="{3DF811F8-4A6F-396F-1DD4-FA9EBCA07340}"/>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6" name="Freeform: Shape 5">
            <a:extLst>
              <a:ext uri="{FF2B5EF4-FFF2-40B4-BE49-F238E27FC236}">
                <a16:creationId xmlns:a16="http://schemas.microsoft.com/office/drawing/2014/main" id="{DB940884-550E-6BD2-C8DB-ED9A07667067}"/>
              </a:ext>
            </a:extLst>
          </p:cNvPr>
          <p:cNvSpPr>
            <a:spLocks/>
          </p:cNvSpPr>
          <p:nvPr userDrawn="1"/>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marL="0" algn="l" defTabSz="932742" rtl="0" eaLnBrk="1" latinLnBrk="0" hangingPunct="1">
              <a:lnSpc>
                <a:spcPct val="100000"/>
              </a:lnSpc>
              <a:spcBef>
                <a:spcPct val="0"/>
              </a:spcBef>
              <a:spcAft>
                <a:spcPts val="600"/>
              </a:spcAft>
              <a:buNone/>
              <a:defRPr lang="en-US" sz="3600" b="0" kern="1200" cap="none" spc="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8" name="Graphic 34_1">
            <a:extLst>
              <a:ext uri="{FF2B5EF4-FFF2-40B4-BE49-F238E27FC236}">
                <a16:creationId xmlns:a16="http://schemas.microsoft.com/office/drawing/2014/main" id="{E448A26F-C0C9-DB36-2CFE-F7B47B2FAA77}"/>
              </a:ext>
            </a:extLst>
          </p:cNvPr>
          <p:cNvSpPr>
            <a:spLocks/>
          </p:cNvSpPr>
          <p:nvPr userDrawn="1"/>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Rounded Corners 8">
            <a:extLst>
              <a:ext uri="{FF2B5EF4-FFF2-40B4-BE49-F238E27FC236}">
                <a16:creationId xmlns:a16="http://schemas.microsoft.com/office/drawing/2014/main" id="{431A5C14-682E-DB09-57E9-1C6BC1949611}"/>
              </a:ext>
            </a:extLst>
          </p:cNvPr>
          <p:cNvSpPr>
            <a:spLocks/>
          </p:cNvSpPr>
          <p:nvPr userDrawn="1"/>
        </p:nvSpPr>
        <p:spPr bwMode="auto">
          <a:xfrm>
            <a:off x="6894513" y="1562102"/>
            <a:ext cx="4541795" cy="4838697"/>
          </a:xfrm>
          <a:prstGeom prst="roundRect">
            <a:avLst>
              <a:gd name="adj" fmla="val 2471"/>
            </a:avLst>
          </a:prstGeom>
          <a:solidFill>
            <a:schemeClr val="accent3">
              <a:lumMod val="20000"/>
              <a:lumOff val="80000"/>
              <a:alpha val="50000"/>
            </a:schemeClr>
          </a:solidFill>
          <a:ln w="63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chorCtr="0">
            <a:noAutofit/>
          </a:bodyPr>
          <a:lstStyle/>
          <a:p>
            <a:pPr marL="228600" marR="0" lvl="0" indent="-228600" algn="ctr" defTabSz="914367" fontAlgn="auto">
              <a:lnSpc>
                <a:spcPct val="100000"/>
              </a:lnSpc>
              <a:spcBef>
                <a:spcPts val="0"/>
              </a:spcBef>
              <a:spcAft>
                <a:spcPts val="200"/>
              </a:spcAft>
              <a:buClrTx/>
              <a:buSzTx/>
              <a:buFont typeface="Wingdings" panose="05000000000000000000" pitchFamily="2" charset="2"/>
              <a:buNone/>
              <a:tabLst/>
            </a:pPr>
            <a:endParaRPr kumimoji="0" lang="en-US" sz="2800" b="0" i="0" u="none" strike="noStrike" cap="none" spc="0" normalizeH="0" baseline="0">
              <a:ln>
                <a:noFill/>
              </a:ln>
              <a:solidFill>
                <a:schemeClr val="tx1"/>
              </a:solidFill>
              <a:effectLst/>
              <a:uLnTx/>
              <a:uFillTx/>
            </a:endParaRPr>
          </a:p>
        </p:txBody>
      </p:sp>
      <p:sp>
        <p:nvSpPr>
          <p:cNvPr id="29" name="Text Placeholder 2">
            <a:extLst>
              <a:ext uri="{FF2B5EF4-FFF2-40B4-BE49-F238E27FC236}">
                <a16:creationId xmlns:a16="http://schemas.microsoft.com/office/drawing/2014/main" id="{202B27A8-F8FC-857E-538F-6BFD7749E765}"/>
              </a:ext>
            </a:extLst>
          </p:cNvPr>
          <p:cNvSpPr>
            <a:spLocks noGrp="1"/>
          </p:cNvSpPr>
          <p:nvPr>
            <p:ph type="body" sz="quarter" idx="13" hasCustomPrompt="1"/>
          </p:nvPr>
        </p:nvSpPr>
        <p:spPr>
          <a:xfrm>
            <a:off x="755691" y="1660199"/>
            <a:ext cx="5921333" cy="659155"/>
          </a:xfrm>
        </p:spPr>
        <p:txBody>
          <a:bodyPr/>
          <a:lstStyle>
            <a:lvl1pPr marL="285750" indent="-285750" algn="l" defTabSz="914400" rtl="0" eaLnBrk="1" latinLnBrk="0" hangingPunct="1">
              <a:buFont typeface="Arial" panose="020B0604020202020204" pitchFamily="34" charset="0"/>
              <a:buChar char="•"/>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a:p>
            <a:pPr marL="0" marR="0" lvl="0" indent="0" algn="l" defTabSz="914367" rtl="0" eaLnBrk="1" fontAlgn="base" latinLnBrk="0" hangingPunct="1">
              <a:lnSpc>
                <a:spcPct val="100000"/>
              </a:lnSpc>
              <a:spcBef>
                <a:spcPts val="1000"/>
              </a:spcBef>
              <a:spcAft>
                <a:spcPts val="300"/>
              </a:spcAft>
              <a:buClrTx/>
              <a:buSzTx/>
              <a:buFontTx/>
              <a:buNone/>
              <a:tabLst/>
              <a:defRPr/>
            </a:pPr>
            <a:endParaRPr lang="en-US"/>
          </a:p>
        </p:txBody>
      </p:sp>
      <p:sp>
        <p:nvSpPr>
          <p:cNvPr id="30" name="Text Placeholder 2">
            <a:extLst>
              <a:ext uri="{FF2B5EF4-FFF2-40B4-BE49-F238E27FC236}">
                <a16:creationId xmlns:a16="http://schemas.microsoft.com/office/drawing/2014/main" id="{29A0E38D-0002-F6AA-D26F-06CF4A87C496}"/>
              </a:ext>
            </a:extLst>
          </p:cNvPr>
          <p:cNvSpPr>
            <a:spLocks noGrp="1"/>
          </p:cNvSpPr>
          <p:nvPr>
            <p:ph type="body" sz="quarter" idx="22" hasCustomPrompt="1"/>
          </p:nvPr>
        </p:nvSpPr>
        <p:spPr>
          <a:xfrm>
            <a:off x="755692" y="2120078"/>
            <a:ext cx="5921333" cy="215444"/>
          </a:xfrm>
        </p:spPr>
        <p:txBody>
          <a:bodyPr vert="horz" wrap="square" lIns="0" tIns="0" rIns="0" bIns="0" rtlCol="0">
            <a:noAutofit/>
          </a:bodyPr>
          <a:lstStyle>
            <a:lvl1pPr marL="0" indent="0">
              <a:buNone/>
              <a:defRPr lang="en-US" sz="1400" dirty="0"/>
            </a:lvl1pPr>
          </a:lstStyle>
          <a:p>
            <a:pPr marL="228600" lvl="0" indent="-228600">
              <a:buSzPct val="100000"/>
            </a:pPr>
            <a:r>
              <a:rPr lang="en-US"/>
              <a:t>Click to edit add text</a:t>
            </a:r>
          </a:p>
        </p:txBody>
      </p:sp>
      <p:sp>
        <p:nvSpPr>
          <p:cNvPr id="35" name="Text Placeholder 2">
            <a:extLst>
              <a:ext uri="{FF2B5EF4-FFF2-40B4-BE49-F238E27FC236}">
                <a16:creationId xmlns:a16="http://schemas.microsoft.com/office/drawing/2014/main" id="{F1027F2E-E6B7-4834-92E3-E7AC2135920B}"/>
              </a:ext>
            </a:extLst>
          </p:cNvPr>
          <p:cNvSpPr>
            <a:spLocks noGrp="1"/>
          </p:cNvSpPr>
          <p:nvPr>
            <p:ph type="body" sz="quarter" idx="24" hasCustomPrompt="1"/>
          </p:nvPr>
        </p:nvSpPr>
        <p:spPr>
          <a:xfrm>
            <a:off x="755691" y="2840023"/>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28" name="Text Placeholder 2">
            <a:extLst>
              <a:ext uri="{FF2B5EF4-FFF2-40B4-BE49-F238E27FC236}">
                <a16:creationId xmlns:a16="http://schemas.microsoft.com/office/drawing/2014/main" id="{DD9D3198-9AA0-5F80-DA12-149E3ECC6310}"/>
              </a:ext>
            </a:extLst>
          </p:cNvPr>
          <p:cNvSpPr>
            <a:spLocks noGrp="1"/>
          </p:cNvSpPr>
          <p:nvPr>
            <p:ph type="body" sz="quarter" idx="18" hasCustomPrompt="1"/>
          </p:nvPr>
        </p:nvSpPr>
        <p:spPr>
          <a:xfrm>
            <a:off x="755692" y="3299903"/>
            <a:ext cx="5921333" cy="646331"/>
          </a:xfrm>
        </p:spPr>
        <p:txBody>
          <a:bodyPr vert="horz" wrap="square" lIns="0" tIns="0" rIns="0" bIns="0" rtlCol="0">
            <a:noAutofit/>
          </a:bodyPr>
          <a:lstStyle>
            <a:lvl1pPr marL="0" indent="0">
              <a:buFont typeface="Arial" panose="020B0604020202020204" pitchFamily="34" charset="0"/>
              <a:buNone/>
              <a:defRPr lang="en-US" sz="1400" dirty="0"/>
            </a:lvl1pPr>
          </a:lstStyle>
          <a:p>
            <a:pPr marL="342900" lvl="0" indent="-342900">
              <a:buSzPct val="100000"/>
            </a:pPr>
            <a:r>
              <a:rPr lang="en-US"/>
              <a:t>Click to edit add text</a:t>
            </a:r>
          </a:p>
        </p:txBody>
      </p:sp>
      <p:sp>
        <p:nvSpPr>
          <p:cNvPr id="36" name="Text Placeholder 2">
            <a:extLst>
              <a:ext uri="{FF2B5EF4-FFF2-40B4-BE49-F238E27FC236}">
                <a16:creationId xmlns:a16="http://schemas.microsoft.com/office/drawing/2014/main" id="{03C5DC12-665A-86E5-C070-8C5F426DC93C}"/>
              </a:ext>
            </a:extLst>
          </p:cNvPr>
          <p:cNvSpPr>
            <a:spLocks noGrp="1"/>
          </p:cNvSpPr>
          <p:nvPr>
            <p:ph type="body" sz="quarter" idx="25" hasCustomPrompt="1"/>
          </p:nvPr>
        </p:nvSpPr>
        <p:spPr>
          <a:xfrm>
            <a:off x="755692" y="4450734"/>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32" name="Text Placeholder 31">
            <a:extLst>
              <a:ext uri="{FF2B5EF4-FFF2-40B4-BE49-F238E27FC236}">
                <a16:creationId xmlns:a16="http://schemas.microsoft.com/office/drawing/2014/main" id="{9D75FB69-4FEE-302B-4B45-772074E5F006}"/>
              </a:ext>
            </a:extLst>
          </p:cNvPr>
          <p:cNvSpPr>
            <a:spLocks noGrp="1"/>
          </p:cNvSpPr>
          <p:nvPr>
            <p:ph type="body" sz="quarter" idx="23"/>
          </p:nvPr>
        </p:nvSpPr>
        <p:spPr>
          <a:xfrm>
            <a:off x="755692" y="4910613"/>
            <a:ext cx="5921333" cy="1437317"/>
          </a:xfrm>
        </p:spPr>
        <p:txBody>
          <a:bodyPr>
            <a:noAutofit/>
          </a:bodyPr>
          <a:lstStyle>
            <a:lvl1pPr marL="195263" indent="-195263">
              <a:spcBef>
                <a:spcPts val="0"/>
              </a:spcBef>
              <a:spcAft>
                <a:spcPts val="600"/>
              </a:spcAft>
              <a:buSzPct val="100000"/>
              <a:buFont typeface="Arial" panose="020B0604020202020204" pitchFamily="34" charset="0"/>
              <a:buChar char="•"/>
              <a:defRPr sz="1400">
                <a:solidFill>
                  <a:schemeClr val="tx1"/>
                </a:solidFill>
              </a:defRPr>
            </a:lvl1pPr>
          </a:lstStyle>
          <a:p>
            <a:pPr lvl="0"/>
            <a:endParaRPr lang="en-US"/>
          </a:p>
        </p:txBody>
      </p:sp>
      <p:sp>
        <p:nvSpPr>
          <p:cNvPr id="7" name="Text Placeholder 6">
            <a:extLst>
              <a:ext uri="{FF2B5EF4-FFF2-40B4-BE49-F238E27FC236}">
                <a16:creationId xmlns:a16="http://schemas.microsoft.com/office/drawing/2014/main" id="{CD39A1C0-83B2-42B8-D6BA-B9E170E9B633}"/>
              </a:ext>
            </a:extLst>
          </p:cNvPr>
          <p:cNvSpPr>
            <a:spLocks noGrp="1"/>
          </p:cNvSpPr>
          <p:nvPr>
            <p:ph type="body" sz="quarter" idx="26"/>
          </p:nvPr>
        </p:nvSpPr>
        <p:spPr>
          <a:xfrm>
            <a:off x="2395536" y="2779200"/>
            <a:ext cx="3163888" cy="580159"/>
          </a:xfrm>
        </p:spPr>
        <p:txBody>
          <a:bodyPr/>
          <a:lstStyle>
            <a:lvl1pPr>
              <a:defRPr kumimoji="0" lang="en-US" sz="1600" b="0" i="0" u="none" strike="noStrike" kern="1200" cap="none" spc="0" normalizeH="0" baseline="0" dirty="0" smtClean="0">
                <a:ln>
                  <a:noFill/>
                </a:ln>
                <a:solidFill>
                  <a:schemeClr val="accent2"/>
                </a:solidFill>
                <a:effectLst/>
                <a:uLnTx/>
                <a:uFillTx/>
                <a:latin typeface="+mj-lt"/>
                <a:ea typeface="+mn-ea"/>
                <a:cs typeface="+mn-cs"/>
              </a:defRPr>
            </a:lvl1pPr>
            <a:lvl2pPr marL="0" indent="0">
              <a:defRPr/>
            </a:lvl2pPr>
            <a:lvl3pPr marL="0" indent="0">
              <a:defRPr/>
            </a:lvl3pPr>
            <a:lvl4pPr marL="0" indent="0">
              <a:defRPr/>
            </a:lvl4pPr>
            <a:lvl5pPr marL="0" indent="0">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Master text styles</a:t>
            </a:r>
          </a:p>
          <a:p>
            <a:pPr marL="228600" marR="0" lvl="0" indent="-228600" algn="l" defTabSz="932742" rtl="0" eaLnBrk="1" fontAlgn="auto" latinLnBrk="0" hangingPunct="1">
              <a:lnSpc>
                <a:spcPct val="100000"/>
              </a:lnSpc>
              <a:spcBef>
                <a:spcPct val="20000"/>
              </a:spcBef>
              <a:spcAft>
                <a:spcPts val="0"/>
              </a:spcAft>
              <a:buClrTx/>
              <a:buSzPct val="100000"/>
              <a:tabLst/>
            </a:pPr>
            <a:r>
              <a:rPr lang="en-US"/>
              <a:t>Second level</a:t>
            </a:r>
          </a:p>
        </p:txBody>
      </p:sp>
    </p:spTree>
    <p:extLst>
      <p:ext uri="{BB962C8B-B14F-4D97-AF65-F5344CB8AC3E}">
        <p14:creationId xmlns:p14="http://schemas.microsoft.com/office/powerpoint/2010/main" val="12583633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68">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1200">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921236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8725836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7054368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1149195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5048954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2">
    <p:bg>
      <p:bgPr>
        <a:solidFill>
          <a:srgbClr val="D8D3C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5111391" cy="1329595"/>
          </a:xfrm>
          <a:noFill/>
        </p:spPr>
        <p:txBody>
          <a:bodyPr vert="horz" wrap="square" lIns="0" tIns="0" rIns="0" bIns="0" rtlCol="0" anchor="b" anchorCtr="0">
            <a:spAutoFit/>
          </a:bodyPr>
          <a:lstStyle>
            <a:lvl1pPr>
              <a:defRPr lang="en-US" sz="4800" b="1" i="0" dirty="0">
                <a:solidFill>
                  <a:schemeClr val="accent3"/>
                </a:solidFill>
                <a:latin typeface="Segoe Sans Display Semibold" pitchFamily="2" charset="0"/>
                <a:cs typeface="Segoe Sans Display Semibold" pitchFamily="2" charset="0"/>
              </a:defRPr>
            </a:lvl1pPr>
          </a:lstStyle>
          <a:p>
            <a:pPr lvl="0"/>
            <a:r>
              <a:rPr lang="en-US"/>
              <a:t>Event name or presentation title </a:t>
            </a:r>
          </a:p>
        </p:txBody>
      </p:sp>
    </p:spTree>
    <p:extLst>
      <p:ext uri="{BB962C8B-B14F-4D97-AF65-F5344CB8AC3E}">
        <p14:creationId xmlns:p14="http://schemas.microsoft.com/office/powerpoint/2010/main" val="298544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77339255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341035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74559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172150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97754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79177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970736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565836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32229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89872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65983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970176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58939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33277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90115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29470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25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36825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05745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2119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031773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0">
                <a:schemeClr val="accent4"/>
              </a:gs>
              <a:gs pos="100000">
                <a:schemeClr val="accent6"/>
              </a:gs>
              <a:gs pos="52000">
                <a:srgbClr val="8661C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2534140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989758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957710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0146247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806758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324532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604790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7563326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19179075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8145414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312710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8D3C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9F7F-AFD3-39D6-1DD5-2CC5B43627BA}"/>
              </a:ext>
            </a:extLst>
          </p:cNvPr>
          <p:cNvSpPr>
            <a:spLocks noGrp="1"/>
          </p:cNvSpPr>
          <p:nvPr>
            <p:ph type="title" hasCustomPrompt="1"/>
          </p:nvPr>
        </p:nvSpPr>
        <p:spPr>
          <a:xfrm>
            <a:off x="549274" y="3200400"/>
            <a:ext cx="11089218" cy="457200"/>
          </a:xfrm>
        </p:spPr>
        <p:txBody>
          <a:bodyPr/>
          <a:lstStyle/>
          <a:p>
            <a:r>
              <a:rPr lang="en-US"/>
              <a:t>Divider slide</a:t>
            </a:r>
          </a:p>
        </p:txBody>
      </p:sp>
    </p:spTree>
    <p:extLst>
      <p:ext uri="{BB962C8B-B14F-4D97-AF65-F5344CB8AC3E}">
        <p14:creationId xmlns:p14="http://schemas.microsoft.com/office/powerpoint/2010/main" val="1738696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6536337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968017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8221458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985742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397488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544059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106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185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1454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67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743340"/>
      </p:ext>
    </p:extLst>
  </p:cSld>
  <p:clrMapOvr>
    <a:masterClrMapping/>
  </p:clrMapOvr>
  <p:transition>
    <p:fade/>
  </p:transition>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6275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685498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97984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0308201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7310994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691875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382993395"/>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424531751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270310156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053594"/>
            <a:ext cx="4482124" cy="215444"/>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y</a:t>
            </a:r>
          </a:p>
          <a:p>
            <a:pPr defTabSz="932290" eaLnBrk="0" hangingPunct="0"/>
            <a:r>
              <a:rPr lang="en-US" sz="700" err="1">
                <a:solidFill>
                  <a:schemeClr val="tx1"/>
                </a:solidFill>
                <a:cs typeface="Segoe Sans Display" pitchFamily="2" charset="0"/>
              </a:rPr>
              <a:t>poration</a:t>
            </a:r>
            <a:r>
              <a:rPr lang="en-US" sz="700">
                <a:solidFill>
                  <a:schemeClr val="tx1"/>
                </a:solidFill>
                <a:cs typeface="Segoe Sans Display" pitchFamily="2" charset="0"/>
              </a:rPr>
              <a:t>.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3468547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b="1" i="0" spc="0">
                <a:latin typeface="Segoe Sans Display Semibold" pitchFamily="2" charset="0"/>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2327085624"/>
      </p:ext>
    </p:extLst>
  </p:cSld>
  <p:clrMapOvr>
    <a:masterClrMapping/>
  </p:clrMapOvr>
  <p:transition>
    <p:fade/>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6654129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1807-A01F-7A47-BFA2-2E7AC8AAB4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694D91-35B0-C3B9-5DF9-0C3EB8787E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653BF-D0E2-A0AF-4CE4-D45FE589A1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2FA651-C015-5F00-30EE-824D2102F8CC}"/>
              </a:ext>
            </a:extLst>
          </p:cNvPr>
          <p:cNvSpPr>
            <a:spLocks noGrp="1"/>
          </p:cNvSpPr>
          <p:nvPr>
            <p:ph type="dt" sz="half" idx="10"/>
          </p:nvPr>
        </p:nvSpPr>
        <p:spPr/>
        <p:txBody>
          <a:bodyPr/>
          <a:lstStyle/>
          <a:p>
            <a:fld id="{3B6663D2-96AB-4D67-A758-A4133BC145A4}" type="datetimeFigureOut">
              <a:rPr lang="en-US" smtClean="0"/>
              <a:t>7/16/2025</a:t>
            </a:fld>
            <a:endParaRPr lang="en-US"/>
          </a:p>
        </p:txBody>
      </p:sp>
      <p:sp>
        <p:nvSpPr>
          <p:cNvPr id="6" name="Footer Placeholder 5">
            <a:extLst>
              <a:ext uri="{FF2B5EF4-FFF2-40B4-BE49-F238E27FC236}">
                <a16:creationId xmlns:a16="http://schemas.microsoft.com/office/drawing/2014/main" id="{EADABDC3-4792-08E9-FD25-4141050F8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E73E0-FD66-0C32-6575-A446B18FE660}"/>
              </a:ext>
            </a:extLst>
          </p:cNvPr>
          <p:cNvSpPr>
            <a:spLocks noGrp="1"/>
          </p:cNvSpPr>
          <p:nvPr>
            <p:ph type="sldNum" sz="quarter" idx="12"/>
          </p:nvPr>
        </p:nvSpPr>
        <p:spPr/>
        <p:txBody>
          <a:bodyPr/>
          <a:lstStyle/>
          <a:p>
            <a:fld id="{26BB5BD5-DE12-4756-912C-604E0D4DA645}" type="slidenum">
              <a:rPr lang="en-US" smtClean="0"/>
              <a:t>‹#›</a:t>
            </a:fld>
            <a:endParaRPr lang="en-US"/>
          </a:p>
        </p:txBody>
      </p:sp>
    </p:spTree>
    <p:extLst>
      <p:ext uri="{BB962C8B-B14F-4D97-AF65-F5344CB8AC3E}">
        <p14:creationId xmlns:p14="http://schemas.microsoft.com/office/powerpoint/2010/main" val="6710542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800" dirty="0">
                <a:solidFill>
                  <a:srgbClr val="463668"/>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096905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90CDFB-16E7-DFC1-4CCD-89791F65D460}"/>
              </a:ext>
              <a:ext uri="{C183D7F6-B498-43B3-948B-1728B52AA6E4}">
                <adec:decorative xmlns:adec="http://schemas.microsoft.com/office/drawing/2017/decorative" val="1"/>
              </a:ext>
            </a:extLst>
          </p:cNvPr>
          <p:cNvGrpSpPr/>
          <p:nvPr userDrawn="1"/>
        </p:nvGrpSpPr>
        <p:grpSpPr>
          <a:xfrm>
            <a:off x="-1" y="-1"/>
            <a:ext cx="12192001" cy="6980663"/>
            <a:chOff x="-1" y="-1"/>
            <a:chExt cx="12192001" cy="6980663"/>
          </a:xfrm>
        </p:grpSpPr>
        <p:pic>
          <p:nvPicPr>
            <p:cNvPr id="4" name="Picture 3" descr="A picture containing white, design, black and white, art&#10;&#10;Description automatically generated">
              <a:extLst>
                <a:ext uri="{FF2B5EF4-FFF2-40B4-BE49-F238E27FC236}">
                  <a16:creationId xmlns:a16="http://schemas.microsoft.com/office/drawing/2014/main" id="{A6403808-3EE8-C7C4-EA8C-609573961EDE}"/>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C7B8481-6211-E6D7-E8FA-07BB65764CAB}"/>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1" y="-1"/>
              <a:ext cx="12192001" cy="6980663"/>
            </a:xfrm>
            <a:prstGeom prst="rect">
              <a:avLst/>
            </a:prstGeom>
          </p:spPr>
        </p:pic>
      </p:grpSp>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255255439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939124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55098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0760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0272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70457721"/>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4931036"/>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5.xml"/><Relationship Id="rId21" Type="http://schemas.openxmlformats.org/officeDocument/2006/relationships/slideLayout" Target="../slideLayouts/slideLayout40.xml"/><Relationship Id="rId42" Type="http://schemas.openxmlformats.org/officeDocument/2006/relationships/slideLayout" Target="../slideLayouts/slideLayout61.xml"/><Relationship Id="rId47" Type="http://schemas.openxmlformats.org/officeDocument/2006/relationships/slideLayout" Target="../slideLayouts/slideLayout66.xml"/><Relationship Id="rId63" Type="http://schemas.openxmlformats.org/officeDocument/2006/relationships/slideLayout" Target="../slideLayouts/slideLayout82.xml"/><Relationship Id="rId68" Type="http://schemas.openxmlformats.org/officeDocument/2006/relationships/slideLayout" Target="../slideLayouts/slideLayout87.xml"/><Relationship Id="rId16" Type="http://schemas.openxmlformats.org/officeDocument/2006/relationships/slideLayout" Target="../slideLayouts/slideLayout3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3" Type="http://schemas.openxmlformats.org/officeDocument/2006/relationships/slideLayout" Target="../slideLayouts/slideLayout72.xml"/><Relationship Id="rId58" Type="http://schemas.openxmlformats.org/officeDocument/2006/relationships/slideLayout" Target="../slideLayouts/slideLayout77.xml"/><Relationship Id="rId66" Type="http://schemas.openxmlformats.org/officeDocument/2006/relationships/slideLayout" Target="../slideLayouts/slideLayout85.xml"/><Relationship Id="rId74" Type="http://schemas.openxmlformats.org/officeDocument/2006/relationships/tags" Target="../tags/tag1.xml"/><Relationship Id="rId5" Type="http://schemas.openxmlformats.org/officeDocument/2006/relationships/slideLayout" Target="../slideLayouts/slideLayout24.xml"/><Relationship Id="rId61" Type="http://schemas.openxmlformats.org/officeDocument/2006/relationships/slideLayout" Target="../slideLayouts/slideLayout80.xml"/><Relationship Id="rId19" Type="http://schemas.openxmlformats.org/officeDocument/2006/relationships/slideLayout" Target="../slideLayouts/slideLayout3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slideLayout" Target="../slideLayouts/slideLayout67.xml"/><Relationship Id="rId56" Type="http://schemas.openxmlformats.org/officeDocument/2006/relationships/slideLayout" Target="../slideLayouts/slideLayout75.xml"/><Relationship Id="rId64" Type="http://schemas.openxmlformats.org/officeDocument/2006/relationships/slideLayout" Target="../slideLayouts/slideLayout83.xml"/><Relationship Id="rId69" Type="http://schemas.openxmlformats.org/officeDocument/2006/relationships/slideLayout" Target="../slideLayouts/slideLayout88.xml"/><Relationship Id="rId77" Type="http://schemas.openxmlformats.org/officeDocument/2006/relationships/image" Target="../media/image1.png"/><Relationship Id="rId8" Type="http://schemas.openxmlformats.org/officeDocument/2006/relationships/slideLayout" Target="../slideLayouts/slideLayout27.xml"/><Relationship Id="rId51" Type="http://schemas.openxmlformats.org/officeDocument/2006/relationships/slideLayout" Target="../slideLayouts/slideLayout70.xml"/><Relationship Id="rId72" Type="http://schemas.openxmlformats.org/officeDocument/2006/relationships/slideLayout" Target="../slideLayouts/slideLayout91.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59" Type="http://schemas.openxmlformats.org/officeDocument/2006/relationships/slideLayout" Target="../slideLayouts/slideLayout78.xml"/><Relationship Id="rId67" Type="http://schemas.openxmlformats.org/officeDocument/2006/relationships/slideLayout" Target="../slideLayouts/slideLayout86.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54" Type="http://schemas.openxmlformats.org/officeDocument/2006/relationships/slideLayout" Target="../slideLayouts/slideLayout73.xml"/><Relationship Id="rId62" Type="http://schemas.openxmlformats.org/officeDocument/2006/relationships/slideLayout" Target="../slideLayouts/slideLayout81.xml"/><Relationship Id="rId70" Type="http://schemas.openxmlformats.org/officeDocument/2006/relationships/slideLayout" Target="../slideLayouts/slideLayout89.xml"/><Relationship Id="rId75" Type="http://schemas.openxmlformats.org/officeDocument/2006/relationships/oleObject" Target="../embeddings/oleObject1.bin"/><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slideLayout" Target="../slideLayouts/slideLayout68.xml"/><Relationship Id="rId57" Type="http://schemas.openxmlformats.org/officeDocument/2006/relationships/slideLayout" Target="../slideLayouts/slideLayout76.xml"/><Relationship Id="rId10" Type="http://schemas.openxmlformats.org/officeDocument/2006/relationships/slideLayout" Target="../slideLayouts/slideLayout29.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52" Type="http://schemas.openxmlformats.org/officeDocument/2006/relationships/slideLayout" Target="../slideLayouts/slideLayout71.xml"/><Relationship Id="rId60" Type="http://schemas.openxmlformats.org/officeDocument/2006/relationships/slideLayout" Target="../slideLayouts/slideLayout79.xml"/><Relationship Id="rId65" Type="http://schemas.openxmlformats.org/officeDocument/2006/relationships/slideLayout" Target="../slideLayouts/slideLayout84.xml"/><Relationship Id="rId73" Type="http://schemas.openxmlformats.org/officeDocument/2006/relationships/theme" Target="../theme/theme2.xml"/><Relationship Id="rId78" Type="http://schemas.openxmlformats.org/officeDocument/2006/relationships/image" Target="../media/image2.svg"/><Relationship Id="rId4" Type="http://schemas.openxmlformats.org/officeDocument/2006/relationships/slideLayout" Target="../slideLayouts/slideLayout23.xml"/><Relationship Id="rId9" Type="http://schemas.openxmlformats.org/officeDocument/2006/relationships/slideLayout" Target="../slideLayouts/slideLayout28.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9" Type="http://schemas.openxmlformats.org/officeDocument/2006/relationships/slideLayout" Target="../slideLayouts/slideLayout58.xml"/><Relationship Id="rId34" Type="http://schemas.openxmlformats.org/officeDocument/2006/relationships/slideLayout" Target="../slideLayouts/slideLayout53.xml"/><Relationship Id="rId50" Type="http://schemas.openxmlformats.org/officeDocument/2006/relationships/slideLayout" Target="../slideLayouts/slideLayout69.xml"/><Relationship Id="rId55" Type="http://schemas.openxmlformats.org/officeDocument/2006/relationships/slideLayout" Target="../slideLayouts/slideLayout74.xml"/><Relationship Id="rId76" Type="http://schemas.openxmlformats.org/officeDocument/2006/relationships/image" Target="../media/image14.emf"/><Relationship Id="rId7" Type="http://schemas.openxmlformats.org/officeDocument/2006/relationships/slideLayout" Target="../slideLayouts/slideLayout26.xml"/><Relationship Id="rId71" Type="http://schemas.openxmlformats.org/officeDocument/2006/relationships/slideLayout" Target="../slideLayouts/slideLayout90.xml"/><Relationship Id="rId2" Type="http://schemas.openxmlformats.org/officeDocument/2006/relationships/slideLayout" Target="../slideLayouts/slideLayout21.xml"/><Relationship Id="rId29"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2.sv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image" Target="../media/image1.pn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theme" Target="../theme/theme3.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218.xml"/><Relationship Id="rId21" Type="http://schemas.openxmlformats.org/officeDocument/2006/relationships/slideLayout" Target="../slideLayouts/slideLayout122.xml"/><Relationship Id="rId42" Type="http://schemas.openxmlformats.org/officeDocument/2006/relationships/slideLayout" Target="../slideLayouts/slideLayout143.xml"/><Relationship Id="rId63" Type="http://schemas.openxmlformats.org/officeDocument/2006/relationships/slideLayout" Target="../slideLayouts/slideLayout164.xml"/><Relationship Id="rId84" Type="http://schemas.openxmlformats.org/officeDocument/2006/relationships/slideLayout" Target="../slideLayouts/slideLayout185.xml"/><Relationship Id="rId138" Type="http://schemas.openxmlformats.org/officeDocument/2006/relationships/slideLayout" Target="../slideLayouts/slideLayout239.xml"/><Relationship Id="rId107" Type="http://schemas.openxmlformats.org/officeDocument/2006/relationships/slideLayout" Target="../slideLayouts/slideLayout208.xml"/><Relationship Id="rId11" Type="http://schemas.openxmlformats.org/officeDocument/2006/relationships/slideLayout" Target="../slideLayouts/slideLayout112.xml"/><Relationship Id="rId32" Type="http://schemas.openxmlformats.org/officeDocument/2006/relationships/slideLayout" Target="../slideLayouts/slideLayout133.xml"/><Relationship Id="rId53" Type="http://schemas.openxmlformats.org/officeDocument/2006/relationships/slideLayout" Target="../slideLayouts/slideLayout154.xml"/><Relationship Id="rId74" Type="http://schemas.openxmlformats.org/officeDocument/2006/relationships/slideLayout" Target="../slideLayouts/slideLayout175.xml"/><Relationship Id="rId128" Type="http://schemas.openxmlformats.org/officeDocument/2006/relationships/slideLayout" Target="../slideLayouts/slideLayout229.xml"/><Relationship Id="rId149" Type="http://schemas.openxmlformats.org/officeDocument/2006/relationships/slideLayout" Target="../slideLayouts/slideLayout250.xml"/><Relationship Id="rId5" Type="http://schemas.openxmlformats.org/officeDocument/2006/relationships/slideLayout" Target="../slideLayouts/slideLayout106.xml"/><Relationship Id="rId95" Type="http://schemas.openxmlformats.org/officeDocument/2006/relationships/slideLayout" Target="../slideLayouts/slideLayout196.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43" Type="http://schemas.openxmlformats.org/officeDocument/2006/relationships/slideLayout" Target="../slideLayouts/slideLayout144.xml"/><Relationship Id="rId48" Type="http://schemas.openxmlformats.org/officeDocument/2006/relationships/slideLayout" Target="../slideLayouts/slideLayout149.xml"/><Relationship Id="rId64" Type="http://schemas.openxmlformats.org/officeDocument/2006/relationships/slideLayout" Target="../slideLayouts/slideLayout165.xml"/><Relationship Id="rId69" Type="http://schemas.openxmlformats.org/officeDocument/2006/relationships/slideLayout" Target="../slideLayouts/slideLayout170.xml"/><Relationship Id="rId113" Type="http://schemas.openxmlformats.org/officeDocument/2006/relationships/slideLayout" Target="../slideLayouts/slideLayout214.xml"/><Relationship Id="rId118" Type="http://schemas.openxmlformats.org/officeDocument/2006/relationships/slideLayout" Target="../slideLayouts/slideLayout219.xml"/><Relationship Id="rId134" Type="http://schemas.openxmlformats.org/officeDocument/2006/relationships/slideLayout" Target="../slideLayouts/slideLayout235.xml"/><Relationship Id="rId139" Type="http://schemas.openxmlformats.org/officeDocument/2006/relationships/slideLayout" Target="../slideLayouts/slideLayout240.xml"/><Relationship Id="rId80" Type="http://schemas.openxmlformats.org/officeDocument/2006/relationships/slideLayout" Target="../slideLayouts/slideLayout181.xml"/><Relationship Id="rId85" Type="http://schemas.openxmlformats.org/officeDocument/2006/relationships/slideLayout" Target="../slideLayouts/slideLayout186.xml"/><Relationship Id="rId150" Type="http://schemas.openxmlformats.org/officeDocument/2006/relationships/slideLayout" Target="../slideLayouts/slideLayout251.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59" Type="http://schemas.openxmlformats.org/officeDocument/2006/relationships/slideLayout" Target="../slideLayouts/slideLayout160.xml"/><Relationship Id="rId103" Type="http://schemas.openxmlformats.org/officeDocument/2006/relationships/slideLayout" Target="../slideLayouts/slideLayout204.xml"/><Relationship Id="rId108" Type="http://schemas.openxmlformats.org/officeDocument/2006/relationships/slideLayout" Target="../slideLayouts/slideLayout209.xml"/><Relationship Id="rId124" Type="http://schemas.openxmlformats.org/officeDocument/2006/relationships/slideLayout" Target="../slideLayouts/slideLayout225.xml"/><Relationship Id="rId129" Type="http://schemas.openxmlformats.org/officeDocument/2006/relationships/slideLayout" Target="../slideLayouts/slideLayout230.xml"/><Relationship Id="rId54" Type="http://schemas.openxmlformats.org/officeDocument/2006/relationships/slideLayout" Target="../slideLayouts/slideLayout155.xml"/><Relationship Id="rId70" Type="http://schemas.openxmlformats.org/officeDocument/2006/relationships/slideLayout" Target="../slideLayouts/slideLayout171.xml"/><Relationship Id="rId75" Type="http://schemas.openxmlformats.org/officeDocument/2006/relationships/slideLayout" Target="../slideLayouts/slideLayout176.xml"/><Relationship Id="rId91" Type="http://schemas.openxmlformats.org/officeDocument/2006/relationships/slideLayout" Target="../slideLayouts/slideLayout192.xml"/><Relationship Id="rId96" Type="http://schemas.openxmlformats.org/officeDocument/2006/relationships/slideLayout" Target="../slideLayouts/slideLayout197.xml"/><Relationship Id="rId140" Type="http://schemas.openxmlformats.org/officeDocument/2006/relationships/slideLayout" Target="../slideLayouts/slideLayout241.xml"/><Relationship Id="rId145" Type="http://schemas.openxmlformats.org/officeDocument/2006/relationships/slideLayout" Target="../slideLayouts/slideLayout246.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49" Type="http://schemas.openxmlformats.org/officeDocument/2006/relationships/slideLayout" Target="../slideLayouts/slideLayout150.xml"/><Relationship Id="rId114" Type="http://schemas.openxmlformats.org/officeDocument/2006/relationships/slideLayout" Target="../slideLayouts/slideLayout215.xml"/><Relationship Id="rId119" Type="http://schemas.openxmlformats.org/officeDocument/2006/relationships/slideLayout" Target="../slideLayouts/slideLayout220.xml"/><Relationship Id="rId44" Type="http://schemas.openxmlformats.org/officeDocument/2006/relationships/slideLayout" Target="../slideLayouts/slideLayout145.xml"/><Relationship Id="rId60" Type="http://schemas.openxmlformats.org/officeDocument/2006/relationships/slideLayout" Target="../slideLayouts/slideLayout161.xml"/><Relationship Id="rId65" Type="http://schemas.openxmlformats.org/officeDocument/2006/relationships/slideLayout" Target="../slideLayouts/slideLayout166.xml"/><Relationship Id="rId81" Type="http://schemas.openxmlformats.org/officeDocument/2006/relationships/slideLayout" Target="../slideLayouts/slideLayout182.xml"/><Relationship Id="rId86" Type="http://schemas.openxmlformats.org/officeDocument/2006/relationships/slideLayout" Target="../slideLayouts/slideLayout187.xml"/><Relationship Id="rId130" Type="http://schemas.openxmlformats.org/officeDocument/2006/relationships/slideLayout" Target="../slideLayouts/slideLayout231.xml"/><Relationship Id="rId135" Type="http://schemas.openxmlformats.org/officeDocument/2006/relationships/slideLayout" Target="../slideLayouts/slideLayout236.xml"/><Relationship Id="rId151" Type="http://schemas.openxmlformats.org/officeDocument/2006/relationships/theme" Target="../theme/theme4.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9" Type="http://schemas.openxmlformats.org/officeDocument/2006/relationships/slideLayout" Target="../slideLayouts/slideLayout140.xml"/><Relationship Id="rId109" Type="http://schemas.openxmlformats.org/officeDocument/2006/relationships/slideLayout" Target="../slideLayouts/slideLayout210.xml"/><Relationship Id="rId34" Type="http://schemas.openxmlformats.org/officeDocument/2006/relationships/slideLayout" Target="../slideLayouts/slideLayout135.xml"/><Relationship Id="rId50" Type="http://schemas.openxmlformats.org/officeDocument/2006/relationships/slideLayout" Target="../slideLayouts/slideLayout151.xml"/><Relationship Id="rId55" Type="http://schemas.openxmlformats.org/officeDocument/2006/relationships/slideLayout" Target="../slideLayouts/slideLayout156.xml"/><Relationship Id="rId76" Type="http://schemas.openxmlformats.org/officeDocument/2006/relationships/slideLayout" Target="../slideLayouts/slideLayout177.xml"/><Relationship Id="rId97" Type="http://schemas.openxmlformats.org/officeDocument/2006/relationships/slideLayout" Target="../slideLayouts/slideLayout198.xml"/><Relationship Id="rId104" Type="http://schemas.openxmlformats.org/officeDocument/2006/relationships/slideLayout" Target="../slideLayouts/slideLayout205.xml"/><Relationship Id="rId120" Type="http://schemas.openxmlformats.org/officeDocument/2006/relationships/slideLayout" Target="../slideLayouts/slideLayout221.xml"/><Relationship Id="rId125" Type="http://schemas.openxmlformats.org/officeDocument/2006/relationships/slideLayout" Target="../slideLayouts/slideLayout226.xml"/><Relationship Id="rId141" Type="http://schemas.openxmlformats.org/officeDocument/2006/relationships/slideLayout" Target="../slideLayouts/slideLayout242.xml"/><Relationship Id="rId146" Type="http://schemas.openxmlformats.org/officeDocument/2006/relationships/slideLayout" Target="../slideLayouts/slideLayout247.xml"/><Relationship Id="rId7" Type="http://schemas.openxmlformats.org/officeDocument/2006/relationships/slideLayout" Target="../slideLayouts/slideLayout108.xml"/><Relationship Id="rId71" Type="http://schemas.openxmlformats.org/officeDocument/2006/relationships/slideLayout" Target="../slideLayouts/slideLayout172.xml"/><Relationship Id="rId92" Type="http://schemas.openxmlformats.org/officeDocument/2006/relationships/slideLayout" Target="../slideLayouts/slideLayout193.xml"/><Relationship Id="rId2" Type="http://schemas.openxmlformats.org/officeDocument/2006/relationships/slideLayout" Target="../slideLayouts/slideLayout103.xml"/><Relationship Id="rId29" Type="http://schemas.openxmlformats.org/officeDocument/2006/relationships/slideLayout" Target="../slideLayouts/slideLayout130.xml"/><Relationship Id="rId24" Type="http://schemas.openxmlformats.org/officeDocument/2006/relationships/slideLayout" Target="../slideLayouts/slideLayout125.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66" Type="http://schemas.openxmlformats.org/officeDocument/2006/relationships/slideLayout" Target="../slideLayouts/slideLayout167.xml"/><Relationship Id="rId87" Type="http://schemas.openxmlformats.org/officeDocument/2006/relationships/slideLayout" Target="../slideLayouts/slideLayout188.xml"/><Relationship Id="rId110" Type="http://schemas.openxmlformats.org/officeDocument/2006/relationships/slideLayout" Target="../slideLayouts/slideLayout211.xml"/><Relationship Id="rId115" Type="http://schemas.openxmlformats.org/officeDocument/2006/relationships/slideLayout" Target="../slideLayouts/slideLayout216.xml"/><Relationship Id="rId131" Type="http://schemas.openxmlformats.org/officeDocument/2006/relationships/slideLayout" Target="../slideLayouts/slideLayout232.xml"/><Relationship Id="rId136" Type="http://schemas.openxmlformats.org/officeDocument/2006/relationships/slideLayout" Target="../slideLayouts/slideLayout237.xml"/><Relationship Id="rId61" Type="http://schemas.openxmlformats.org/officeDocument/2006/relationships/slideLayout" Target="../slideLayouts/slideLayout162.xml"/><Relationship Id="rId82" Type="http://schemas.openxmlformats.org/officeDocument/2006/relationships/slideLayout" Target="../slideLayouts/slideLayout183.xml"/><Relationship Id="rId152" Type="http://schemas.openxmlformats.org/officeDocument/2006/relationships/image" Target="../media/image1.png"/><Relationship Id="rId19" Type="http://schemas.openxmlformats.org/officeDocument/2006/relationships/slideLayout" Target="../slideLayouts/slideLayout120.xml"/><Relationship Id="rId14" Type="http://schemas.openxmlformats.org/officeDocument/2006/relationships/slideLayout" Target="../slideLayouts/slideLayout115.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56" Type="http://schemas.openxmlformats.org/officeDocument/2006/relationships/slideLayout" Target="../slideLayouts/slideLayout157.xml"/><Relationship Id="rId77" Type="http://schemas.openxmlformats.org/officeDocument/2006/relationships/slideLayout" Target="../slideLayouts/slideLayout178.xml"/><Relationship Id="rId100" Type="http://schemas.openxmlformats.org/officeDocument/2006/relationships/slideLayout" Target="../slideLayouts/slideLayout201.xml"/><Relationship Id="rId105" Type="http://schemas.openxmlformats.org/officeDocument/2006/relationships/slideLayout" Target="../slideLayouts/slideLayout206.xml"/><Relationship Id="rId126" Type="http://schemas.openxmlformats.org/officeDocument/2006/relationships/slideLayout" Target="../slideLayouts/slideLayout227.xml"/><Relationship Id="rId147" Type="http://schemas.openxmlformats.org/officeDocument/2006/relationships/slideLayout" Target="../slideLayouts/slideLayout248.xml"/><Relationship Id="rId8" Type="http://schemas.openxmlformats.org/officeDocument/2006/relationships/slideLayout" Target="../slideLayouts/slideLayout109.xml"/><Relationship Id="rId51" Type="http://schemas.openxmlformats.org/officeDocument/2006/relationships/slideLayout" Target="../slideLayouts/slideLayout152.xml"/><Relationship Id="rId72" Type="http://schemas.openxmlformats.org/officeDocument/2006/relationships/slideLayout" Target="../slideLayouts/slideLayout173.xml"/><Relationship Id="rId93" Type="http://schemas.openxmlformats.org/officeDocument/2006/relationships/slideLayout" Target="../slideLayouts/slideLayout194.xml"/><Relationship Id="rId98" Type="http://schemas.openxmlformats.org/officeDocument/2006/relationships/slideLayout" Target="../slideLayouts/slideLayout199.xml"/><Relationship Id="rId121" Type="http://schemas.openxmlformats.org/officeDocument/2006/relationships/slideLayout" Target="../slideLayouts/slideLayout222.xml"/><Relationship Id="rId142" Type="http://schemas.openxmlformats.org/officeDocument/2006/relationships/slideLayout" Target="../slideLayouts/slideLayout243.xml"/><Relationship Id="rId3" Type="http://schemas.openxmlformats.org/officeDocument/2006/relationships/slideLayout" Target="../slideLayouts/slideLayout104.xml"/><Relationship Id="rId25" Type="http://schemas.openxmlformats.org/officeDocument/2006/relationships/slideLayout" Target="../slideLayouts/slideLayout126.xml"/><Relationship Id="rId46" Type="http://schemas.openxmlformats.org/officeDocument/2006/relationships/slideLayout" Target="../slideLayouts/slideLayout147.xml"/><Relationship Id="rId67" Type="http://schemas.openxmlformats.org/officeDocument/2006/relationships/slideLayout" Target="../slideLayouts/slideLayout168.xml"/><Relationship Id="rId116" Type="http://schemas.openxmlformats.org/officeDocument/2006/relationships/slideLayout" Target="../slideLayouts/slideLayout217.xml"/><Relationship Id="rId137" Type="http://schemas.openxmlformats.org/officeDocument/2006/relationships/slideLayout" Target="../slideLayouts/slideLayout238.xml"/><Relationship Id="rId20" Type="http://schemas.openxmlformats.org/officeDocument/2006/relationships/slideLayout" Target="../slideLayouts/slideLayout121.xml"/><Relationship Id="rId41" Type="http://schemas.openxmlformats.org/officeDocument/2006/relationships/slideLayout" Target="../slideLayouts/slideLayout142.xml"/><Relationship Id="rId62" Type="http://schemas.openxmlformats.org/officeDocument/2006/relationships/slideLayout" Target="../slideLayouts/slideLayout163.xml"/><Relationship Id="rId83" Type="http://schemas.openxmlformats.org/officeDocument/2006/relationships/slideLayout" Target="../slideLayouts/slideLayout184.xml"/><Relationship Id="rId88" Type="http://schemas.openxmlformats.org/officeDocument/2006/relationships/slideLayout" Target="../slideLayouts/slideLayout189.xml"/><Relationship Id="rId111" Type="http://schemas.openxmlformats.org/officeDocument/2006/relationships/slideLayout" Target="../slideLayouts/slideLayout212.xml"/><Relationship Id="rId132" Type="http://schemas.openxmlformats.org/officeDocument/2006/relationships/slideLayout" Target="../slideLayouts/slideLayout233.xml"/><Relationship Id="rId153" Type="http://schemas.openxmlformats.org/officeDocument/2006/relationships/image" Target="../media/image2.svg"/><Relationship Id="rId15" Type="http://schemas.openxmlformats.org/officeDocument/2006/relationships/slideLayout" Target="../slideLayouts/slideLayout116.xml"/><Relationship Id="rId36" Type="http://schemas.openxmlformats.org/officeDocument/2006/relationships/slideLayout" Target="../slideLayouts/slideLayout137.xml"/><Relationship Id="rId57" Type="http://schemas.openxmlformats.org/officeDocument/2006/relationships/slideLayout" Target="../slideLayouts/slideLayout158.xml"/><Relationship Id="rId106" Type="http://schemas.openxmlformats.org/officeDocument/2006/relationships/slideLayout" Target="../slideLayouts/slideLayout207.xml"/><Relationship Id="rId127" Type="http://schemas.openxmlformats.org/officeDocument/2006/relationships/slideLayout" Target="../slideLayouts/slideLayout228.xml"/><Relationship Id="rId10" Type="http://schemas.openxmlformats.org/officeDocument/2006/relationships/slideLayout" Target="../slideLayouts/slideLayout111.xml"/><Relationship Id="rId31" Type="http://schemas.openxmlformats.org/officeDocument/2006/relationships/slideLayout" Target="../slideLayouts/slideLayout132.xml"/><Relationship Id="rId52" Type="http://schemas.openxmlformats.org/officeDocument/2006/relationships/slideLayout" Target="../slideLayouts/slideLayout153.xml"/><Relationship Id="rId73" Type="http://schemas.openxmlformats.org/officeDocument/2006/relationships/slideLayout" Target="../slideLayouts/slideLayout174.xml"/><Relationship Id="rId78" Type="http://schemas.openxmlformats.org/officeDocument/2006/relationships/slideLayout" Target="../slideLayouts/slideLayout179.xml"/><Relationship Id="rId94" Type="http://schemas.openxmlformats.org/officeDocument/2006/relationships/slideLayout" Target="../slideLayouts/slideLayout195.xml"/><Relationship Id="rId99" Type="http://schemas.openxmlformats.org/officeDocument/2006/relationships/slideLayout" Target="../slideLayouts/slideLayout200.xml"/><Relationship Id="rId101" Type="http://schemas.openxmlformats.org/officeDocument/2006/relationships/slideLayout" Target="../slideLayouts/slideLayout202.xml"/><Relationship Id="rId122" Type="http://schemas.openxmlformats.org/officeDocument/2006/relationships/slideLayout" Target="../slideLayouts/slideLayout223.xml"/><Relationship Id="rId143" Type="http://schemas.openxmlformats.org/officeDocument/2006/relationships/slideLayout" Target="../slideLayouts/slideLayout244.xml"/><Relationship Id="rId148" Type="http://schemas.openxmlformats.org/officeDocument/2006/relationships/slideLayout" Target="../slideLayouts/slideLayout249.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26" Type="http://schemas.openxmlformats.org/officeDocument/2006/relationships/slideLayout" Target="../slideLayouts/slideLayout127.xml"/><Relationship Id="rId47" Type="http://schemas.openxmlformats.org/officeDocument/2006/relationships/slideLayout" Target="../slideLayouts/slideLayout148.xml"/><Relationship Id="rId68" Type="http://schemas.openxmlformats.org/officeDocument/2006/relationships/slideLayout" Target="../slideLayouts/slideLayout169.xml"/><Relationship Id="rId89" Type="http://schemas.openxmlformats.org/officeDocument/2006/relationships/slideLayout" Target="../slideLayouts/slideLayout190.xml"/><Relationship Id="rId112" Type="http://schemas.openxmlformats.org/officeDocument/2006/relationships/slideLayout" Target="../slideLayouts/slideLayout213.xml"/><Relationship Id="rId133" Type="http://schemas.openxmlformats.org/officeDocument/2006/relationships/slideLayout" Target="../slideLayouts/slideLayout234.xml"/><Relationship Id="rId16" Type="http://schemas.openxmlformats.org/officeDocument/2006/relationships/slideLayout" Target="../slideLayouts/slideLayout117.xml"/><Relationship Id="rId37" Type="http://schemas.openxmlformats.org/officeDocument/2006/relationships/slideLayout" Target="../slideLayouts/slideLayout138.xml"/><Relationship Id="rId58" Type="http://schemas.openxmlformats.org/officeDocument/2006/relationships/slideLayout" Target="../slideLayouts/slideLayout159.xml"/><Relationship Id="rId79" Type="http://schemas.openxmlformats.org/officeDocument/2006/relationships/slideLayout" Target="../slideLayouts/slideLayout180.xml"/><Relationship Id="rId102" Type="http://schemas.openxmlformats.org/officeDocument/2006/relationships/slideLayout" Target="../slideLayouts/slideLayout203.xml"/><Relationship Id="rId123" Type="http://schemas.openxmlformats.org/officeDocument/2006/relationships/slideLayout" Target="../slideLayouts/slideLayout224.xml"/><Relationship Id="rId144" Type="http://schemas.openxmlformats.org/officeDocument/2006/relationships/slideLayout" Target="../slideLayouts/slideLayout245.xml"/><Relationship Id="rId90" Type="http://schemas.openxmlformats.org/officeDocument/2006/relationships/slideLayout" Target="../slideLayouts/slideLayout1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49274" y="472440"/>
            <a:ext cx="11089218" cy="4572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49274" y="1638301"/>
            <a:ext cx="11093451" cy="45339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549274" y="6341190"/>
            <a:ext cx="5480051" cy="246221"/>
          </a:xfrm>
          <a:prstGeom prst="rect">
            <a:avLst/>
          </a:prstGeom>
        </p:spPr>
        <p:txBody>
          <a:bodyPr vert="horz" wrap="square" lIns="0" tIns="45720" rIns="0" bIns="45720" rtlCol="0" anchor="ctr">
            <a:spAutoFit/>
          </a:bodyPr>
          <a:lstStyle>
            <a:lvl1pPr algn="l">
              <a:defRPr sz="1000">
                <a:solidFill>
                  <a:schemeClr val="tx1">
                    <a:lumMod val="50000"/>
                    <a:lumOff val="50000"/>
                  </a:schemeClr>
                </a:solidFill>
              </a:defRPr>
            </a:lvl1pPr>
          </a:lstStyle>
          <a:p>
            <a:pPr>
              <a:defRPr/>
            </a:pPr>
            <a:r>
              <a:rPr lang="en-US">
                <a:solidFill>
                  <a:prstClr val="black">
                    <a:lumMod val="50000"/>
                    <a:lumOff val="50000"/>
                  </a:prstClr>
                </a:solidFill>
              </a:rPr>
              <a:t>Modern Work Enablement</a:t>
            </a:r>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9904413" y="6331904"/>
            <a:ext cx="1734079" cy="246221"/>
          </a:xfrm>
          <a:prstGeom prst="rect">
            <a:avLst/>
          </a:prstGeom>
        </p:spPr>
        <p:txBody>
          <a:bodyPr vert="horz" wrap="square" lIns="0" tIns="45720" rIns="0" bIns="45720" rtlCol="0" anchor="ctr">
            <a:spAutoFit/>
          </a:bodyP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pic>
        <p:nvPicPr>
          <p:cNvPr id="7" name="Graphic 6">
            <a:extLst>
              <a:ext uri="{FF2B5EF4-FFF2-40B4-BE49-F238E27FC236}">
                <a16:creationId xmlns:a16="http://schemas.microsoft.com/office/drawing/2014/main" id="{3BAC4348-B8BB-E69B-E197-7B5B8B4EF1F3}"/>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rot="5400000">
            <a:off x="10097704" y="2163762"/>
            <a:ext cx="5409405" cy="1081881"/>
          </a:xfrm>
          <a:prstGeom prst="rect">
            <a:avLst/>
          </a:prstGeom>
        </p:spPr>
      </p:pic>
      <p:sp>
        <p:nvSpPr>
          <p:cNvPr id="20" name="Rectangle 19">
            <a:extLst>
              <a:ext uri="{FF2B5EF4-FFF2-40B4-BE49-F238E27FC236}">
                <a16:creationId xmlns:a16="http://schemas.microsoft.com/office/drawing/2014/main" id="{390E478A-0CF1-92BB-6544-671F49FC183A}"/>
              </a:ext>
              <a:ext uri="{C183D7F6-B498-43B3-948B-1728B52AA6E4}">
                <adec:decorative xmlns:adec="http://schemas.microsoft.com/office/drawing/2017/decorative" val="1"/>
              </a:ext>
            </a:extLst>
          </p:cNvPr>
          <p:cNvSpPr/>
          <p:nvPr/>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2185417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9" r:id="rId13"/>
    <p:sldLayoutId id="2147483690" r:id="rId14"/>
    <p:sldLayoutId id="2147483691" r:id="rId15"/>
    <p:sldLayoutId id="2147483692" r:id="rId16"/>
    <p:sldLayoutId id="2147483694" r:id="rId17"/>
    <p:sldLayoutId id="2147483695" r:id="rId18"/>
    <p:sldLayoutId id="2147483696" r:id="rId19"/>
  </p:sldLayoutIdLst>
  <p:hf hdr="0" dt="0"/>
  <p:txStyles>
    <p:title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p:titleStyle>
    <p:body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baseline="0">
          <a:solidFill>
            <a:schemeClr val="tx1"/>
          </a:solidFill>
          <a:latin typeface="Segoe Sans Display" pitchFamily="2" charset="0"/>
          <a:ea typeface="+mn-ea"/>
          <a:cs typeface="Segoe Sans Display" pitchFamily="2"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Segoe Sans Display" pitchFamily="2" charset="0"/>
          <a:ea typeface="+mn-ea"/>
          <a:cs typeface="Segoe Sans Display" pitchFamily="2" charset="0"/>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46">
          <p15:clr>
            <a:srgbClr val="F26B43"/>
          </p15:clr>
        </p15:guide>
        <p15:guide id="3" pos="7334">
          <p15:clr>
            <a:srgbClr val="F26B43"/>
          </p15:clr>
        </p15:guide>
        <p15:guide id="4" orient="horz" pos="2160">
          <p15:clr>
            <a:srgbClr val="F26B43"/>
          </p15:clr>
        </p15:guide>
        <p15:guide id="5" orient="horz" pos="346">
          <p15:clr>
            <a:srgbClr val="F26B43"/>
          </p15:clr>
        </p15:guide>
        <p15:guide id="6" orient="horz" pos="3888">
          <p15:clr>
            <a:srgbClr val="F26B43"/>
          </p15:clr>
        </p15:guide>
        <p15:guide id="7" pos="3798">
          <p15:clr>
            <a:srgbClr val="5ACBF0"/>
          </p15:clr>
        </p15:guide>
        <p15:guide id="8" pos="2702">
          <p15:clr>
            <a:srgbClr val="5ACBF0"/>
          </p15:clr>
        </p15:guide>
        <p15:guide id="9" pos="2618">
          <p15:clr>
            <a:srgbClr val="5ACBF0"/>
          </p15:clr>
        </p15:guide>
        <p15:guide id="10" pos="1524">
          <p15:clr>
            <a:srgbClr val="5ACBF0"/>
          </p15:clr>
        </p15:guide>
        <p15:guide id="11" pos="1439">
          <p15:clr>
            <a:srgbClr val="5ACBF0"/>
          </p15:clr>
        </p15:guide>
        <p15:guide id="12" pos="3881">
          <p15:clr>
            <a:srgbClr val="5ACBF0"/>
          </p15:clr>
        </p15:guide>
        <p15:guide id="13" pos="4976">
          <p15:clr>
            <a:srgbClr val="5ACBF0"/>
          </p15:clr>
        </p15:guide>
        <p15:guide id="14" pos="5061">
          <p15:clr>
            <a:srgbClr val="5ACBF0"/>
          </p15:clr>
        </p15:guide>
        <p15:guide id="15" pos="6155">
          <p15:clr>
            <a:srgbClr val="5ACBF0"/>
          </p15:clr>
        </p15:guide>
        <p15:guide id="16" pos="6239">
          <p15:clr>
            <a:srgbClr val="5ACBF0"/>
          </p15:clr>
        </p15:guide>
        <p15:guide id="17" pos="2027">
          <p15:clr>
            <a:srgbClr val="FBAE40"/>
          </p15:clr>
        </p15:guide>
        <p15:guide id="18" pos="2114">
          <p15:clr>
            <a:srgbClr val="FBAE40"/>
          </p15:clr>
        </p15:guide>
        <p15:guide id="19" pos="5564">
          <p15:clr>
            <a:srgbClr val="FBAE40"/>
          </p15:clr>
        </p15:guide>
        <p15:guide id="20" pos="5652">
          <p15:clr>
            <a:srgbClr val="FBAE40"/>
          </p15:clr>
        </p15:guide>
        <p15:guide id="21" orient="horz" pos="947">
          <p15:clr>
            <a:srgbClr val="F26B43"/>
          </p15:clr>
        </p15:guide>
        <p15:guide id="22" orient="horz" pos="1032">
          <p15:clr>
            <a:srgbClr val="F26B43"/>
          </p15:clr>
        </p15:guide>
        <p15:guide id="23" orient="horz" pos="42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823B2A0-7548-F3ED-CE7D-848EF15F132C}"/>
              </a:ext>
            </a:extLst>
          </p:cNvPr>
          <p:cNvGraphicFramePr>
            <a:graphicFrameLocks noChangeAspect="1"/>
          </p:cNvGraphicFramePr>
          <p:nvPr userDrawn="1">
            <p:custDataLst>
              <p:tags r:id="rId74"/>
            </p:custDataLst>
            <p:extLst>
              <p:ext uri="{D42A27DB-BD31-4B8C-83A1-F6EECF244321}">
                <p14:modId xmlns:p14="http://schemas.microsoft.com/office/powerpoint/2010/main" val="1780299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5" imgW="532" imgH="530" progId="TCLayout.ActiveDocument.1">
                  <p:embed/>
                </p:oleObj>
              </mc:Choice>
              <mc:Fallback>
                <p:oleObj name="think-cell Slide" r:id="rId75" imgW="532" imgH="530" progId="TCLayout.ActiveDocument.1">
                  <p:embed/>
                  <p:pic>
                    <p:nvPicPr>
                      <p:cNvPr id="6" name="think-cell data - do not delete" hidden="1">
                        <a:extLst>
                          <a:ext uri="{FF2B5EF4-FFF2-40B4-BE49-F238E27FC236}">
                            <a16:creationId xmlns:a16="http://schemas.microsoft.com/office/drawing/2014/main" id="{4823B2A0-7548-F3ED-CE7D-848EF15F132C}"/>
                          </a:ext>
                        </a:extLst>
                      </p:cNvPr>
                      <p:cNvPicPr/>
                      <p:nvPr/>
                    </p:nvPicPr>
                    <p:blipFill>
                      <a:blip r:embed="rId7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7">
            <a:extLst>
              <a:ext uri="{96DAC541-7B7A-43D3-8B79-37D633B846F1}">
                <asvg:svgBlip xmlns:asvg="http://schemas.microsoft.com/office/drawing/2016/SVG/main" r:embed="rId7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37003568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8" r:id="rId38"/>
    <p:sldLayoutId id="2147483739" r:id="rId39"/>
    <p:sldLayoutId id="2147483740" r:id="rId40"/>
    <p:sldLayoutId id="2147483741" r:id="rId41"/>
    <p:sldLayoutId id="2147483742" r:id="rId42"/>
    <p:sldLayoutId id="2147483743" r:id="rId43"/>
    <p:sldLayoutId id="2147483744" r:id="rId44"/>
    <p:sldLayoutId id="2147483745" r:id="rId45"/>
    <p:sldLayoutId id="2147483746" r:id="rId46"/>
    <p:sldLayoutId id="2147483747" r:id="rId47"/>
    <p:sldLayoutId id="2147483748" r:id="rId48"/>
    <p:sldLayoutId id="2147483749" r:id="rId49"/>
    <p:sldLayoutId id="2147483750" r:id="rId50"/>
    <p:sldLayoutId id="2147483751" r:id="rId51"/>
    <p:sldLayoutId id="2147483752" r:id="rId52"/>
    <p:sldLayoutId id="2147483753" r:id="rId53"/>
    <p:sldLayoutId id="2147483754" r:id="rId54"/>
    <p:sldLayoutId id="2147483755" r:id="rId55"/>
    <p:sldLayoutId id="2147483756" r:id="rId56"/>
    <p:sldLayoutId id="2147483757" r:id="rId57"/>
    <p:sldLayoutId id="2147483758" r:id="rId58"/>
    <p:sldLayoutId id="2147483759" r:id="rId59"/>
    <p:sldLayoutId id="2147483760" r:id="rId60"/>
    <p:sldLayoutId id="2147483761" r:id="rId61"/>
    <p:sldLayoutId id="2147483762" r:id="rId62"/>
    <p:sldLayoutId id="2147483763" r:id="rId63"/>
    <p:sldLayoutId id="2147483764" r:id="rId64"/>
    <p:sldLayoutId id="2147483765" r:id="rId65"/>
    <p:sldLayoutId id="2147483766" r:id="rId66"/>
    <p:sldLayoutId id="2147483767" r:id="rId67"/>
    <p:sldLayoutId id="2147483768" r:id="rId68"/>
    <p:sldLayoutId id="2147483769" r:id="rId69"/>
    <p:sldLayoutId id="2147483770" r:id="rId70"/>
    <p:sldLayoutId id="2147483771" r:id="rId71"/>
    <p:sldLayoutId id="2147483772" r:id="rId72"/>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pos="7512">
          <p15:clr>
            <a:srgbClr val="E97132"/>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68996934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52">
            <a:extLst>
              <a:ext uri="{96DAC541-7B7A-43D3-8B79-37D633B846F1}">
                <asvg:svgBlip xmlns:asvg="http://schemas.microsoft.com/office/drawing/2016/SVG/main" r:embed="rId15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5782652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 id="2147483827" r:id="rId40"/>
    <p:sldLayoutId id="2147483828" r:id="rId41"/>
    <p:sldLayoutId id="2147483829" r:id="rId42"/>
    <p:sldLayoutId id="2147483830" r:id="rId43"/>
    <p:sldLayoutId id="2147483831" r:id="rId44"/>
    <p:sldLayoutId id="2147483832" r:id="rId45"/>
    <p:sldLayoutId id="2147483833" r:id="rId46"/>
    <p:sldLayoutId id="2147483834" r:id="rId47"/>
    <p:sldLayoutId id="2147483835" r:id="rId48"/>
    <p:sldLayoutId id="2147483836" r:id="rId49"/>
    <p:sldLayoutId id="2147483837" r:id="rId50"/>
    <p:sldLayoutId id="2147483838" r:id="rId51"/>
    <p:sldLayoutId id="2147483839" r:id="rId52"/>
    <p:sldLayoutId id="2147483840" r:id="rId53"/>
    <p:sldLayoutId id="2147483841" r:id="rId54"/>
    <p:sldLayoutId id="2147483842" r:id="rId55"/>
    <p:sldLayoutId id="2147483843" r:id="rId56"/>
    <p:sldLayoutId id="2147483844" r:id="rId57"/>
    <p:sldLayoutId id="2147483845" r:id="rId58"/>
    <p:sldLayoutId id="2147483846" r:id="rId59"/>
    <p:sldLayoutId id="2147483847" r:id="rId60"/>
    <p:sldLayoutId id="2147483848" r:id="rId61"/>
    <p:sldLayoutId id="2147483849" r:id="rId62"/>
    <p:sldLayoutId id="2147483850" r:id="rId63"/>
    <p:sldLayoutId id="2147483851" r:id="rId64"/>
    <p:sldLayoutId id="2147483852" r:id="rId65"/>
    <p:sldLayoutId id="2147483853" r:id="rId66"/>
    <p:sldLayoutId id="2147483854" r:id="rId67"/>
    <p:sldLayoutId id="2147483855" r:id="rId68"/>
    <p:sldLayoutId id="2147483856" r:id="rId69"/>
    <p:sldLayoutId id="2147483857" r:id="rId70"/>
    <p:sldLayoutId id="2147483858" r:id="rId71"/>
    <p:sldLayoutId id="2147483859" r:id="rId72"/>
    <p:sldLayoutId id="2147483860" r:id="rId73"/>
    <p:sldLayoutId id="2147483861" r:id="rId74"/>
    <p:sldLayoutId id="2147483862" r:id="rId75"/>
    <p:sldLayoutId id="2147483863" r:id="rId76"/>
    <p:sldLayoutId id="2147483864" r:id="rId77"/>
    <p:sldLayoutId id="2147483865" r:id="rId78"/>
    <p:sldLayoutId id="2147483866" r:id="rId79"/>
    <p:sldLayoutId id="2147483867" r:id="rId80"/>
    <p:sldLayoutId id="2147483868" r:id="rId81"/>
    <p:sldLayoutId id="2147483869" r:id="rId82"/>
    <p:sldLayoutId id="2147483870" r:id="rId83"/>
    <p:sldLayoutId id="2147483871" r:id="rId84"/>
    <p:sldLayoutId id="2147483872" r:id="rId85"/>
    <p:sldLayoutId id="2147483873" r:id="rId86"/>
    <p:sldLayoutId id="2147483874" r:id="rId87"/>
    <p:sldLayoutId id="2147483875" r:id="rId88"/>
    <p:sldLayoutId id="2147483876" r:id="rId89"/>
    <p:sldLayoutId id="2147483877" r:id="rId90"/>
    <p:sldLayoutId id="2147483878" r:id="rId91"/>
    <p:sldLayoutId id="2147483879" r:id="rId92"/>
    <p:sldLayoutId id="2147483880" r:id="rId93"/>
    <p:sldLayoutId id="2147483881" r:id="rId94"/>
    <p:sldLayoutId id="2147483882" r:id="rId95"/>
    <p:sldLayoutId id="2147483883" r:id="rId96"/>
    <p:sldLayoutId id="2147483884" r:id="rId97"/>
    <p:sldLayoutId id="2147483885" r:id="rId98"/>
    <p:sldLayoutId id="2147483886" r:id="rId99"/>
    <p:sldLayoutId id="2147483887" r:id="rId100"/>
    <p:sldLayoutId id="2147483888" r:id="rId101"/>
    <p:sldLayoutId id="2147483889" r:id="rId102"/>
    <p:sldLayoutId id="2147483890" r:id="rId103"/>
    <p:sldLayoutId id="2147483891" r:id="rId104"/>
    <p:sldLayoutId id="2147483892" r:id="rId105"/>
    <p:sldLayoutId id="2147483893" r:id="rId106"/>
    <p:sldLayoutId id="2147483894" r:id="rId107"/>
    <p:sldLayoutId id="2147483895" r:id="rId108"/>
    <p:sldLayoutId id="2147483896" r:id="rId109"/>
    <p:sldLayoutId id="2147483897" r:id="rId110"/>
    <p:sldLayoutId id="2147483898" r:id="rId111"/>
    <p:sldLayoutId id="2147483899" r:id="rId112"/>
    <p:sldLayoutId id="2147483900" r:id="rId113"/>
    <p:sldLayoutId id="2147483901" r:id="rId114"/>
    <p:sldLayoutId id="2147483902" r:id="rId115"/>
    <p:sldLayoutId id="2147483903" r:id="rId116"/>
    <p:sldLayoutId id="2147483904" r:id="rId117"/>
    <p:sldLayoutId id="2147483905" r:id="rId118"/>
    <p:sldLayoutId id="2147483906" r:id="rId119"/>
    <p:sldLayoutId id="2147483907" r:id="rId120"/>
    <p:sldLayoutId id="2147483908" r:id="rId121"/>
    <p:sldLayoutId id="2147483909" r:id="rId122"/>
    <p:sldLayoutId id="2147483910" r:id="rId123"/>
    <p:sldLayoutId id="2147483911" r:id="rId124"/>
    <p:sldLayoutId id="2147483912" r:id="rId125"/>
    <p:sldLayoutId id="2147483913" r:id="rId126"/>
    <p:sldLayoutId id="2147483914" r:id="rId127"/>
    <p:sldLayoutId id="2147483915" r:id="rId128"/>
    <p:sldLayoutId id="2147483916" r:id="rId129"/>
    <p:sldLayoutId id="2147483917" r:id="rId130"/>
    <p:sldLayoutId id="2147483918" r:id="rId131"/>
    <p:sldLayoutId id="2147483919" r:id="rId132"/>
    <p:sldLayoutId id="2147483920" r:id="rId133"/>
    <p:sldLayoutId id="2147483921" r:id="rId134"/>
    <p:sldLayoutId id="2147483922" r:id="rId135"/>
    <p:sldLayoutId id="2147483923" r:id="rId136"/>
    <p:sldLayoutId id="2147483924" r:id="rId137"/>
    <p:sldLayoutId id="2147483925" r:id="rId138"/>
    <p:sldLayoutId id="2147483926" r:id="rId139"/>
    <p:sldLayoutId id="2147483927" r:id="rId140"/>
    <p:sldLayoutId id="2147483928" r:id="rId141"/>
    <p:sldLayoutId id="2147483929" r:id="rId142"/>
    <p:sldLayoutId id="2147483930" r:id="rId143"/>
    <p:sldLayoutId id="2147483931" r:id="rId144"/>
    <p:sldLayoutId id="2147483932" r:id="rId145"/>
    <p:sldLayoutId id="2147483933" r:id="rId146"/>
    <p:sldLayoutId id="2147483934" r:id="rId147"/>
    <p:sldLayoutId id="2147483935" r:id="rId148"/>
    <p:sldLayoutId id="2147483936" r:id="rId149"/>
    <p:sldLayoutId id="2147483937" r:id="rId15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0.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5.xml"/><Relationship Id="rId1" Type="http://schemas.openxmlformats.org/officeDocument/2006/relationships/slideLayout" Target="../slideLayouts/slideLayout246.xml"/></Relationships>
</file>

<file path=ppt/slides/_rels/slide11.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notesSlide" Target="../notesSlides/notesSlide6.xml"/><Relationship Id="rId1" Type="http://schemas.openxmlformats.org/officeDocument/2006/relationships/slideLayout" Target="../slideLayouts/slideLayout246.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1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xml"/><Relationship Id="rId1" Type="http://schemas.openxmlformats.org/officeDocument/2006/relationships/slideLayout" Target="../slideLayouts/slideLayout2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7.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127_88FCA8EA.xml"/><Relationship Id="rId1" Type="http://schemas.openxmlformats.org/officeDocument/2006/relationships/slideLayout" Target="../slideLayouts/slideLayout2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17.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9.xml"/><Relationship Id="rId1" Type="http://schemas.openxmlformats.org/officeDocument/2006/relationships/slideLayout" Target="../slideLayouts/slideLayout24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8.xml.rels><?xml version="1.0" encoding="UTF-8" standalone="yes"?>
<Relationships xmlns="http://schemas.openxmlformats.org/package/2006/relationships"><Relationship Id="rId8" Type="http://schemas.openxmlformats.org/officeDocument/2006/relationships/hyperlink" Target="https://adoption.microsoft.com/scenario-library/human-resources/deliver-insights-to-managers/" TargetMode="External"/><Relationship Id="rId3" Type="http://schemas.openxmlformats.org/officeDocument/2006/relationships/hyperlink" Target="https://adoption.microsoft.com/scenario-library/retail/improve-merchandising-decisions/" TargetMode="External"/><Relationship Id="rId7" Type="http://schemas.openxmlformats.org/officeDocument/2006/relationships/hyperlink" Target="https://adoption.microsoft.com/scenario-library/finance/financial-insights-and-risk-management/" TargetMode="External"/><Relationship Id="rId2" Type="http://schemas.openxmlformats.org/officeDocument/2006/relationships/notesSlide" Target="../notesSlides/notesSlide10.xml"/><Relationship Id="rId1" Type="http://schemas.openxmlformats.org/officeDocument/2006/relationships/slideLayout" Target="../slideLayouts/slideLayout246.xml"/><Relationship Id="rId6" Type="http://schemas.openxmlformats.org/officeDocument/2006/relationships/hyperlink" Target="https://adoption.microsoft.com/scenario-library/finance/intelligent-sales-forecasting/" TargetMode="External"/><Relationship Id="rId5" Type="http://schemas.openxmlformats.org/officeDocument/2006/relationships/hyperlink" Target="https://adoption.microsoft.com/scenario-library/media-and-entertainment/data-strategy-and-insights/" TargetMode="External"/><Relationship Id="rId4" Type="http://schemas.openxmlformats.org/officeDocument/2006/relationships/hyperlink" Target="https://adoption.microsoft.com/scenario-library/retail/implement-adaptive-pricing/" TargetMode="External"/><Relationship Id="rId9" Type="http://schemas.openxmlformats.org/officeDocument/2006/relationships/image" Target="../media/image143.png"/></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embed/5xj5BQUKQas?si=hJvR2qFnX2cPBdgb" TargetMode="External"/><Relationship Id="rId13" Type="http://schemas.openxmlformats.org/officeDocument/2006/relationships/image" Target="../media/image151.svg"/><Relationship Id="rId3" Type="http://schemas.openxmlformats.org/officeDocument/2006/relationships/image" Target="../media/image144.png"/><Relationship Id="rId7" Type="http://schemas.openxmlformats.org/officeDocument/2006/relationships/hyperlink" Target="https://www.microsoft.com/en-us/microsoft-365/blog/2025/06/02/researcher-and-analyst-are-now-generally-available-in-microsoft-365-copilot/" TargetMode="External"/><Relationship Id="rId12" Type="http://schemas.openxmlformats.org/officeDocument/2006/relationships/image" Target="../media/image150.png"/><Relationship Id="rId2" Type="http://schemas.openxmlformats.org/officeDocument/2006/relationships/notesSlide" Target="../notesSlides/notesSlide11.xml"/><Relationship Id="rId1" Type="http://schemas.openxmlformats.org/officeDocument/2006/relationships/slideLayout" Target="../slideLayouts/slideLayout246.xml"/><Relationship Id="rId6" Type="http://schemas.openxmlformats.org/officeDocument/2006/relationships/image" Target="../media/image147.svg"/><Relationship Id="rId11" Type="http://schemas.openxmlformats.org/officeDocument/2006/relationships/hyperlink" Target="https://aka.ms/AdoptM365agents" TargetMode="External"/><Relationship Id="rId5" Type="http://schemas.openxmlformats.org/officeDocument/2006/relationships/image" Target="../media/image146.png"/><Relationship Id="rId15" Type="http://schemas.openxmlformats.org/officeDocument/2006/relationships/hyperlink" Target="https://techcommunity.microsoft.com/blog/microsoft365copilotblog/analyst-agent-in-microsoft-365-copilot/4397191" TargetMode="External"/><Relationship Id="rId10" Type="http://schemas.openxmlformats.org/officeDocument/2006/relationships/image" Target="../media/image149.svg"/><Relationship Id="rId4" Type="http://schemas.openxmlformats.org/officeDocument/2006/relationships/image" Target="../media/image145.png"/><Relationship Id="rId9" Type="http://schemas.openxmlformats.org/officeDocument/2006/relationships/image" Target="../media/image148.png"/><Relationship Id="rId14" Type="http://schemas.openxmlformats.org/officeDocument/2006/relationships/hyperlink" Target="https://techcommunity.microsoft.com/blog/microsoft365copilotblog/researcher-agent-in-microsoft-365-copilot/439718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xml"/><Relationship Id="rId1" Type="http://schemas.openxmlformats.org/officeDocument/2006/relationships/slideLayout" Target="../slideLayouts/slideLayout246.xml"/></Relationships>
</file>

<file path=ppt/slides/_rels/slide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svg"/><Relationship Id="rId7" Type="http://schemas.openxmlformats.org/officeDocument/2006/relationships/image" Target="../media/image108.svg"/><Relationship Id="rId12" Type="http://schemas.openxmlformats.org/officeDocument/2006/relationships/hyperlink" Target="https://m365.cloud.microsoft/chat?fromcode=edge_a3p&amp;auth=2" TargetMode="External"/><Relationship Id="rId2" Type="http://schemas.openxmlformats.org/officeDocument/2006/relationships/image" Target="../media/image103.png"/><Relationship Id="rId1" Type="http://schemas.openxmlformats.org/officeDocument/2006/relationships/slideLayout" Target="../slideLayouts/slideLayout246.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2" Type="http://schemas.microsoft.com/office/2018/10/relationships/comments" Target="../comments/modernComment_119_90FA56B1.xml"/><Relationship Id="rId1" Type="http://schemas.openxmlformats.org/officeDocument/2006/relationships/slideLayout" Target="../slideLayouts/slideLayout250.xml"/></Relationships>
</file>

<file path=ppt/slides/_rels/slide8.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notesSlide" Target="../notesSlides/notesSlide3.xml"/><Relationship Id="rId1" Type="http://schemas.openxmlformats.org/officeDocument/2006/relationships/slideLayout" Target="../slideLayouts/slideLayout246.xml"/><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slides/_rels/slide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hyperlink" Target="https://adoption.microsoft.com/scenario-library/manufacturing/new-product-ideation-and-research/" TargetMode="External"/><Relationship Id="rId7" Type="http://schemas.openxmlformats.org/officeDocument/2006/relationships/hyperlink" Target="https://adoption.microsoft.com/scenario-library/information-technology/draft-a-product-strategy-document/" TargetMode="External"/><Relationship Id="rId2" Type="http://schemas.openxmlformats.org/officeDocument/2006/relationships/notesSlide" Target="../notesSlides/notesSlide4.xml"/><Relationship Id="rId1" Type="http://schemas.openxmlformats.org/officeDocument/2006/relationships/slideLayout" Target="../slideLayouts/slideLayout246.xml"/><Relationship Id="rId6" Type="http://schemas.openxmlformats.org/officeDocument/2006/relationships/hyperlink" Target="https://adoption.microsoft.com/scenario-library/sales/create-an-unsolicited-proposal/" TargetMode="External"/><Relationship Id="rId5" Type="http://schemas.openxmlformats.org/officeDocument/2006/relationships/hyperlink" Target="https://adoption.microsoft.com/scenario-library/media-and-entertainment/data-strategy-and-insights/" TargetMode="External"/><Relationship Id="rId4" Type="http://schemas.openxmlformats.org/officeDocument/2006/relationships/hyperlink" Target="https://adoption.microsoft.com/scenario-library/marketing/streamline-market-research-and-strateg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3D65-377E-F0DB-2BA1-6ABE1AABD31C}"/>
              </a:ext>
            </a:extLst>
          </p:cNvPr>
          <p:cNvSpPr>
            <a:spLocks noGrp="1"/>
          </p:cNvSpPr>
          <p:nvPr>
            <p:ph type="title"/>
          </p:nvPr>
        </p:nvSpPr>
        <p:spPr>
          <a:xfrm>
            <a:off x="584200" y="2302670"/>
            <a:ext cx="4793343" cy="1231106"/>
          </a:xfrm>
        </p:spPr>
        <p:txBody>
          <a:bodyPr wrap="square">
            <a:spAutoFit/>
          </a:bodyPr>
          <a:lstStyle/>
          <a:p>
            <a:r>
              <a:rPr lang="en-US"/>
              <a:t>Researcher &amp; Analyst Adoption</a:t>
            </a:r>
          </a:p>
        </p:txBody>
      </p:sp>
    </p:spTree>
    <p:extLst>
      <p:ext uri="{BB962C8B-B14F-4D97-AF65-F5344CB8AC3E}">
        <p14:creationId xmlns:p14="http://schemas.microsoft.com/office/powerpoint/2010/main" val="171884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6C29B-EA06-C2B6-81A6-ABAAC4EC21AF}"/>
            </a:ext>
          </a:extLst>
        </p:cNvPr>
        <p:cNvGrpSpPr/>
        <p:nvPr/>
      </p:nvGrpSpPr>
      <p:grpSpPr>
        <a:xfrm>
          <a:off x="0" y="0"/>
          <a:ext cx="0" cy="0"/>
          <a:chOff x="0" y="0"/>
          <a:chExt cx="0" cy="0"/>
        </a:xfrm>
      </p:grpSpPr>
      <p:sp>
        <p:nvSpPr>
          <p:cNvPr id="9" name="Title 25">
            <a:extLst>
              <a:ext uri="{FF2B5EF4-FFF2-40B4-BE49-F238E27FC236}">
                <a16:creationId xmlns:a16="http://schemas.microsoft.com/office/drawing/2014/main" id="{461C050C-3D39-A704-01D1-C5C2CC6D0FD2}"/>
              </a:ext>
            </a:extLst>
          </p:cNvPr>
          <p:cNvSpPr txBox="1">
            <a:spLocks noGrp="1"/>
          </p:cNvSpPr>
          <p:nvPr>
            <p:ph type="title"/>
          </p:nvPr>
        </p:nvSpPr>
        <p:spPr>
          <a:xfrm>
            <a:off x="588263" y="1969429"/>
            <a:ext cx="11018520" cy="590931"/>
          </a:xfr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lvl="0"/>
            <a:r>
              <a:rPr lang="en-US" sz="3600" noProof="0">
                <a:solidFill>
                  <a:schemeClr val="accent1"/>
                </a:solidFill>
              </a:rPr>
              <a:t>Analyst agent</a:t>
            </a:r>
          </a:p>
        </p:txBody>
      </p:sp>
      <p:sp>
        <p:nvSpPr>
          <p:cNvPr id="4" name="TextBox 3">
            <a:extLst>
              <a:ext uri="{FF2B5EF4-FFF2-40B4-BE49-F238E27FC236}">
                <a16:creationId xmlns:a16="http://schemas.microsoft.com/office/drawing/2014/main" id="{493FCD82-21D6-2C4B-9A41-5FF18D1CEF21}"/>
              </a:ext>
            </a:extLst>
          </p:cNvPr>
          <p:cNvSpPr txBox="1"/>
          <p:nvPr/>
        </p:nvSpPr>
        <p:spPr>
          <a:xfrm>
            <a:off x="588963" y="2672580"/>
            <a:ext cx="2611437" cy="2215991"/>
          </a:xfrm>
          <a:prstGeom prst="rect">
            <a:avLst/>
          </a:prstGeom>
          <a:noFill/>
        </p:spPr>
        <p:txBody>
          <a:bodyPr wrap="square" lIns="0" tIns="0" rIns="0" bIns="0" rtlCol="0">
            <a:spAutoFit/>
          </a:bodyPr>
          <a:lstStyle/>
          <a:p>
            <a:pPr marL="0" marR="0" lvl="0" indent="0" algn="l" defTabSz="914367" rtl="0" eaLnBrk="1" fontAlgn="base" latinLnBrk="0" hangingPunct="1">
              <a:lnSpc>
                <a:spcPct val="100000"/>
              </a:lnSpc>
              <a:spcBef>
                <a:spcPts val="400"/>
              </a:spcBef>
              <a:spcAft>
                <a:spcPts val="1200"/>
              </a:spcAft>
              <a:buClr>
                <a:srgbClr val="000000"/>
              </a:buClr>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is an advanced reasoning agent that uses iterative chain-of-thought reasoning for advanced data analysis – turning raw data to insights in minutes with the power of OpenAI’s o3-mini model.</a:t>
            </a:r>
          </a:p>
        </p:txBody>
      </p:sp>
      <p:sp>
        <p:nvSpPr>
          <p:cNvPr id="6" name="Rectangle 5">
            <a:extLst>
              <a:ext uri="{FF2B5EF4-FFF2-40B4-BE49-F238E27FC236}">
                <a16:creationId xmlns:a16="http://schemas.microsoft.com/office/drawing/2014/main" id="{0958FB58-2F97-8CFB-BE1D-4BE557C3A460}"/>
              </a:ext>
              <a:ext uri="{C183D7F6-B498-43B3-948B-1728B52AA6E4}">
                <adec:decorative xmlns:adec="http://schemas.microsoft.com/office/drawing/2017/decorative" val="1"/>
              </a:ext>
            </a:extLst>
          </p:cNvPr>
          <p:cNvSpPr/>
          <p:nvPr/>
        </p:nvSpPr>
        <p:spPr>
          <a:xfrm rot="16200000">
            <a:off x="4662957" y="-671045"/>
            <a:ext cx="6858001" cy="8200085"/>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5" name="Picture 4" descr="Screenshot of Analyst interface">
            <a:extLst>
              <a:ext uri="{FF2B5EF4-FFF2-40B4-BE49-F238E27FC236}">
                <a16:creationId xmlns:a16="http://schemas.microsoft.com/office/drawing/2014/main" id="{10E8577D-5233-959F-149A-3690F44D8591}"/>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4519011" y="1422397"/>
            <a:ext cx="7145892" cy="4013200"/>
          </a:xfrm>
          <a:prstGeom prst="roundRect">
            <a:avLst>
              <a:gd name="adj" fmla="val 1677"/>
            </a:avLst>
          </a:prstGeom>
          <a:ln w="76200">
            <a:solidFill>
              <a:schemeClr val="tx2"/>
            </a:solidFill>
          </a:ln>
        </p:spPr>
      </p:pic>
      <p:sp>
        <p:nvSpPr>
          <p:cNvPr id="21" name="Rectangle 20">
            <a:extLst>
              <a:ext uri="{FF2B5EF4-FFF2-40B4-BE49-F238E27FC236}">
                <a16:creationId xmlns:a16="http://schemas.microsoft.com/office/drawing/2014/main" id="{A5AC37B9-FB5D-258A-CEA1-AD1B690377B4}"/>
              </a:ext>
              <a:ext uri="{C183D7F6-B498-43B3-948B-1728B52AA6E4}">
                <adec:decorative xmlns:adec="http://schemas.microsoft.com/office/drawing/2017/decorative" val="1"/>
              </a:ext>
            </a:extLst>
          </p:cNvPr>
          <p:cNvSpPr/>
          <p:nvPr/>
        </p:nvSpPr>
        <p:spPr>
          <a:xfrm>
            <a:off x="3991915" y="-3"/>
            <a:ext cx="64008" cy="6858000"/>
          </a:xfrm>
          <a:prstGeom prst="rect">
            <a:avLst/>
          </a:prstGeom>
          <a:gradFill flip="none" rotWithShape="1">
            <a:gsLst>
              <a:gs pos="0">
                <a:srgbClr val="0078D4"/>
              </a:gs>
              <a:gs pos="100000">
                <a:srgbClr val="C53FCC"/>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Tree>
    <p:extLst>
      <p:ext uri="{BB962C8B-B14F-4D97-AF65-F5344CB8AC3E}">
        <p14:creationId xmlns:p14="http://schemas.microsoft.com/office/powerpoint/2010/main" val="3083961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2.08333E-7 0.03704 L -2.08333E-7 -4.07407E-6 " pathEditMode="relative" rAng="0" ptsTypes="AA">
                                      <p:cBhvr>
                                        <p:cTn id="8" dur="500" fill="hold"/>
                                        <p:tgtEl>
                                          <p:spTgt spid="9"/>
                                        </p:tgtEl>
                                        <p:attrNameLst>
                                          <p:attrName>ppt_x</p:attrName>
                                          <p:attrName>ppt_y</p:attrName>
                                        </p:attrNameLst>
                                      </p:cBhvr>
                                      <p:rCtr x="0" y="-1852"/>
                                    </p:animMotion>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1.875E-6 0.03704 L -1.875E-6 0 " pathEditMode="relative" rAng="0" ptsTypes="AA">
                                      <p:cBhvr>
                                        <p:cTn id="12" dur="500" fill="hold"/>
                                        <p:tgtEl>
                                          <p:spTgt spid="5"/>
                                        </p:tgtEl>
                                        <p:attrNameLst>
                                          <p:attrName>ppt_x</p:attrName>
                                          <p:attrName>ppt_y</p:attrName>
                                        </p:attrNameLst>
                                      </p:cBhvr>
                                      <p:rCtr x="0" y="-1852"/>
                                    </p:animMotion>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64" presetClass="path" presetSubtype="0" accel="50000" decel="50000" fill="hold" grpId="1" nodeType="withEffect">
                                  <p:stCondLst>
                                    <p:cond delay="0"/>
                                  </p:stCondLst>
                                  <p:childTnLst>
                                    <p:animMotion origin="layout" path="M 1.45833E-6 0.03703 L 1.45833E-6 2.59259E-6 " pathEditMode="relative" rAng="0" ptsTypes="AA">
                                      <p:cBhvr>
                                        <p:cTn id="16" dur="500" fill="hold"/>
                                        <p:tgtEl>
                                          <p:spTgt spid="4"/>
                                        </p:tgtEl>
                                        <p:attrNameLst>
                                          <p:attrName>ppt_x</p:attrName>
                                          <p:attrName>ppt_y</p:attrName>
                                        </p:attrNameLst>
                                      </p:cBhvr>
                                      <p:rCtr x="0" y="-1852"/>
                                    </p:animMotion>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4" presetClass="path" presetSubtype="0" accel="50000" decel="50000" fill="hold" grpId="1" nodeType="withEffect">
                                  <p:stCondLst>
                                    <p:cond delay="0"/>
                                  </p:stCondLst>
                                  <p:childTnLst>
                                    <p:animMotion origin="layout" path="M 1.25E-6 0.03703 L 1.25E-6 4.07407E-6 " pathEditMode="relative" rAng="0" ptsTypes="AA">
                                      <p:cBhvr>
                                        <p:cTn id="20" dur="500" fill="hold"/>
                                        <p:tgtEl>
                                          <p:spTgt spid="6"/>
                                        </p:tgtEl>
                                        <p:attrNameLst>
                                          <p:attrName>ppt_x</p:attrName>
                                          <p:attrName>ppt_y</p:attrName>
                                        </p:attrNameLst>
                                      </p:cBhvr>
                                      <p:rCtr x="0" y="-1852"/>
                                    </p:animMotion>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64" presetClass="path" presetSubtype="0" accel="50000" decel="50000" fill="hold" grpId="1" nodeType="withEffect">
                                  <p:stCondLst>
                                    <p:cond delay="0"/>
                                  </p:stCondLst>
                                  <p:childTnLst>
                                    <p:animMotion origin="layout" path="M 1.25E-6 0.03703 L 1.25E-6 4.07407E-6 " pathEditMode="relative" rAng="0" ptsTypes="AA">
                                      <p:cBhvr>
                                        <p:cTn id="24" dur="500" fill="hold"/>
                                        <p:tgtEl>
                                          <p:spTgt spid="21"/>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4" grpId="0"/>
      <p:bldP spid="4" grpId="1"/>
      <p:bldP spid="6" grpId="0" animBg="1"/>
      <p:bldP spid="6"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CF4D6F1-D85B-2CDF-3FD2-7182BE475EAC}"/>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35" name="Rectangle 34">
              <a:extLst>
                <a:ext uri="{FF2B5EF4-FFF2-40B4-BE49-F238E27FC236}">
                  <a16:creationId xmlns:a16="http://schemas.microsoft.com/office/drawing/2014/main" id="{00944A75-0D85-682D-CD1F-17F96F46B78C}"/>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8" name="Rectangle 37">
              <a:extLst>
                <a:ext uri="{FF2B5EF4-FFF2-40B4-BE49-F238E27FC236}">
                  <a16:creationId xmlns:a16="http://schemas.microsoft.com/office/drawing/2014/main" id="{52282739-EC2B-6CB2-39F7-69BDEB3BB9EC}"/>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 name="Title 1">
            <a:extLst>
              <a:ext uri="{FF2B5EF4-FFF2-40B4-BE49-F238E27FC236}">
                <a16:creationId xmlns:a16="http://schemas.microsoft.com/office/drawing/2014/main" id="{B87BEA6B-E711-D385-F529-3503FE0B0DA3}"/>
              </a:ext>
            </a:extLst>
          </p:cNvPr>
          <p:cNvSpPr>
            <a:spLocks noGrp="1"/>
          </p:cNvSpPr>
          <p:nvPr>
            <p:ph type="title"/>
          </p:nvPr>
        </p:nvSpPr>
        <p:spPr>
          <a:xfrm>
            <a:off x="588263" y="457200"/>
            <a:ext cx="11018520" cy="553998"/>
          </a:xfrm>
        </p:spPr>
        <p:txBody>
          <a:bodyPr vert="horz" lIns="91440" tIns="45720" rIns="91440" bIns="45720" rtlCol="0" anchor="t">
            <a:noAutofit/>
          </a:bodyPr>
          <a:lstStyle/>
          <a:p>
            <a:r>
              <a:rPr lang="en-US"/>
              <a:t>Challenges in data analysis</a:t>
            </a:r>
          </a:p>
        </p:txBody>
      </p:sp>
      <p:sp>
        <p:nvSpPr>
          <p:cNvPr id="67" name="Freeform: Shape 3">
            <a:extLst>
              <a:ext uri="{FF2B5EF4-FFF2-40B4-BE49-F238E27FC236}">
                <a16:creationId xmlns:a16="http://schemas.microsoft.com/office/drawing/2014/main" id="{54638BFA-7C60-92E2-5183-4C7BC30413E8}"/>
              </a:ext>
              <a:ext uri="{C183D7F6-B498-43B3-948B-1728B52AA6E4}">
                <adec:decorative xmlns:adec="http://schemas.microsoft.com/office/drawing/2017/decorative" val="1"/>
              </a:ext>
            </a:extLst>
          </p:cNvPr>
          <p:cNvSpPr/>
          <p:nvPr/>
        </p:nvSpPr>
        <p:spPr bwMode="auto">
          <a:xfrm>
            <a:off x="0" y="6016159"/>
            <a:ext cx="12192000" cy="841841"/>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8" name="Rectangle: Rounded Corners 67">
            <a:extLst>
              <a:ext uri="{FF2B5EF4-FFF2-40B4-BE49-F238E27FC236}">
                <a16:creationId xmlns:a16="http://schemas.microsoft.com/office/drawing/2014/main" id="{AEE75ABE-AD7A-2FD4-2102-6ECE72FAE01A}"/>
              </a:ext>
              <a:ext uri="{C183D7F6-B498-43B3-948B-1728B52AA6E4}">
                <adec:decorative xmlns:adec="http://schemas.microsoft.com/office/drawing/2017/decorative" val="1"/>
              </a:ext>
            </a:extLst>
          </p:cNvPr>
          <p:cNvSpPr/>
          <p:nvPr/>
        </p:nvSpPr>
        <p:spPr bwMode="auto">
          <a:xfrm>
            <a:off x="588962" y="1534887"/>
            <a:ext cx="11017250" cy="4826000"/>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nvGrpSpPr>
          <p:cNvPr id="25" name="Group 24" descr="data pie chart icon">
            <a:extLst>
              <a:ext uri="{FF2B5EF4-FFF2-40B4-BE49-F238E27FC236}">
                <a16:creationId xmlns:a16="http://schemas.microsoft.com/office/drawing/2014/main" id="{19306FE5-785E-40A8-865F-CC192C2EF77D}"/>
              </a:ext>
            </a:extLst>
          </p:cNvPr>
          <p:cNvGrpSpPr/>
          <p:nvPr/>
        </p:nvGrpSpPr>
        <p:grpSpPr>
          <a:xfrm>
            <a:off x="774977" y="1749109"/>
            <a:ext cx="536758" cy="536758"/>
            <a:chOff x="774977" y="1706829"/>
            <a:chExt cx="536758" cy="536758"/>
          </a:xfrm>
        </p:grpSpPr>
        <p:sp>
          <p:nvSpPr>
            <p:cNvPr id="70" name="Oval 69">
              <a:extLst>
                <a:ext uri="{FF2B5EF4-FFF2-40B4-BE49-F238E27FC236}">
                  <a16:creationId xmlns:a16="http://schemas.microsoft.com/office/drawing/2014/main" id="{23085B77-0BAF-F3A8-0FD0-EAAAC4638A86}"/>
                </a:ext>
                <a:ext uri="{C183D7F6-B498-43B3-948B-1728B52AA6E4}">
                  <adec:decorative xmlns:adec="http://schemas.microsoft.com/office/drawing/2017/decorative" val="1"/>
                </a:ext>
              </a:extLst>
            </p:cNvPr>
            <p:cNvSpPr/>
            <p:nvPr/>
          </p:nvSpPr>
          <p:spPr bwMode="auto">
            <a:xfrm>
              <a:off x="774977" y="170682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83" name="Graphic 82">
              <a:extLst>
                <a:ext uri="{FF2B5EF4-FFF2-40B4-BE49-F238E27FC236}">
                  <a16:creationId xmlns:a16="http://schemas.microsoft.com/office/drawing/2014/main" id="{C562CA51-11D3-EC30-B902-00FE2C7C35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7" y="1831269"/>
              <a:ext cx="287878" cy="287878"/>
            </a:xfrm>
            <a:prstGeom prst="rect">
              <a:avLst/>
            </a:prstGeom>
          </p:spPr>
        </p:pic>
      </p:grpSp>
      <p:sp>
        <p:nvSpPr>
          <p:cNvPr id="50" name="Content Placeholder 5">
            <a:extLst>
              <a:ext uri="{FF2B5EF4-FFF2-40B4-BE49-F238E27FC236}">
                <a16:creationId xmlns:a16="http://schemas.microsoft.com/office/drawing/2014/main" id="{E6694FAC-C87F-65FA-AE56-C9A4FCF81B3F}"/>
              </a:ext>
            </a:extLst>
          </p:cNvPr>
          <p:cNvSpPr txBox="1">
            <a:spLocks/>
          </p:cNvSpPr>
          <p:nvPr/>
        </p:nvSpPr>
        <p:spPr>
          <a:xfrm>
            <a:off x="1473208" y="1802044"/>
            <a:ext cx="9903446" cy="64633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Data overload: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Organizations are inundated with structured and unstructured data from countless sources—spreadsheets, databases, CRM systems, and more. This volume of data</a:t>
            </a:r>
            <a:r>
              <a:rPr lang="en-US" sz="1400">
                <a:solidFill>
                  <a:srgbClr val="091F2C"/>
                </a:solidFill>
                <a:latin typeface="Segoe Sans Display"/>
              </a:rPr>
              <a:t> can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overwhelm teams and make it difficult to extract timely, actionable insights.</a:t>
            </a:r>
          </a:p>
        </p:txBody>
      </p:sp>
      <p:cxnSp>
        <p:nvCxnSpPr>
          <p:cNvPr id="79" name="Straight Connector 78">
            <a:extLst>
              <a:ext uri="{FF2B5EF4-FFF2-40B4-BE49-F238E27FC236}">
                <a16:creationId xmlns:a16="http://schemas.microsoft.com/office/drawing/2014/main" id="{9117B8AC-FDDE-FADF-483B-F38507047F34}"/>
              </a:ext>
              <a:ext uri="{C183D7F6-B498-43B3-948B-1728B52AA6E4}">
                <adec:decorative xmlns:adec="http://schemas.microsoft.com/office/drawing/2017/decorative" val="1"/>
              </a:ext>
            </a:extLst>
          </p:cNvPr>
          <p:cNvCxnSpPr>
            <a:cxnSpLocks/>
          </p:cNvCxnSpPr>
          <p:nvPr/>
        </p:nvCxnSpPr>
        <p:spPr>
          <a:xfrm>
            <a:off x="1473208" y="2500088"/>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6" name="Group 25" descr="gaps question icon">
            <a:extLst>
              <a:ext uri="{FF2B5EF4-FFF2-40B4-BE49-F238E27FC236}">
                <a16:creationId xmlns:a16="http://schemas.microsoft.com/office/drawing/2014/main" id="{BB113120-1BEB-A172-1200-3055AFCCE157}"/>
              </a:ext>
            </a:extLst>
          </p:cNvPr>
          <p:cNvGrpSpPr/>
          <p:nvPr/>
        </p:nvGrpSpPr>
        <p:grpSpPr>
          <a:xfrm>
            <a:off x="774977" y="2714310"/>
            <a:ext cx="536758" cy="536758"/>
            <a:chOff x="774977" y="2636019"/>
            <a:chExt cx="536758" cy="536758"/>
          </a:xfrm>
        </p:grpSpPr>
        <p:sp>
          <p:nvSpPr>
            <p:cNvPr id="72" name="Oval 71">
              <a:extLst>
                <a:ext uri="{FF2B5EF4-FFF2-40B4-BE49-F238E27FC236}">
                  <a16:creationId xmlns:a16="http://schemas.microsoft.com/office/drawing/2014/main" id="{866D75EC-9F4D-C92A-404A-77E151952E08}"/>
                </a:ext>
                <a:ext uri="{C183D7F6-B498-43B3-948B-1728B52AA6E4}">
                  <adec:decorative xmlns:adec="http://schemas.microsoft.com/office/drawing/2017/decorative" val="1"/>
                </a:ext>
              </a:extLst>
            </p:cNvPr>
            <p:cNvSpPr/>
            <p:nvPr/>
          </p:nvSpPr>
          <p:spPr bwMode="auto">
            <a:xfrm>
              <a:off x="774977" y="263601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00" name="Graphic 99">
              <a:extLst>
                <a:ext uri="{FF2B5EF4-FFF2-40B4-BE49-F238E27FC236}">
                  <a16:creationId xmlns:a16="http://schemas.microsoft.com/office/drawing/2014/main" id="{4D1848A1-CCC8-BC44-88DD-C8D595B120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8669" y="2759711"/>
              <a:ext cx="289374" cy="289374"/>
            </a:xfrm>
            <a:prstGeom prst="rect">
              <a:avLst/>
            </a:prstGeom>
          </p:spPr>
        </p:pic>
      </p:grpSp>
      <p:sp>
        <p:nvSpPr>
          <p:cNvPr id="52" name="Content Placeholder 5">
            <a:extLst>
              <a:ext uri="{FF2B5EF4-FFF2-40B4-BE49-F238E27FC236}">
                <a16:creationId xmlns:a16="http://schemas.microsoft.com/office/drawing/2014/main" id="{0590092A-DAAA-784A-8916-0323E77B24D1}"/>
              </a:ext>
            </a:extLst>
          </p:cNvPr>
          <p:cNvSpPr txBox="1">
            <a:spLocks/>
          </p:cNvSpPr>
          <p:nvPr/>
        </p:nvSpPr>
        <p:spPr>
          <a:xfrm>
            <a:off x="1473208" y="2767245"/>
            <a:ext cx="9903446"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Skill gaps: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Extracting value from complex data often requires technical expertise—SQL, Python, BI tools—that many knowledge workers lack. This creates bottlenecks and reliance on specialized data analysis roles.</a:t>
            </a:r>
          </a:p>
        </p:txBody>
      </p:sp>
      <p:cxnSp>
        <p:nvCxnSpPr>
          <p:cNvPr id="80" name="Straight Connector 79">
            <a:extLst>
              <a:ext uri="{FF2B5EF4-FFF2-40B4-BE49-F238E27FC236}">
                <a16:creationId xmlns:a16="http://schemas.microsoft.com/office/drawing/2014/main" id="{90D0A910-8E1E-706A-306A-CF7DA8BCC467}"/>
              </a:ext>
              <a:ext uri="{C183D7F6-B498-43B3-948B-1728B52AA6E4}">
                <adec:decorative xmlns:adec="http://schemas.microsoft.com/office/drawing/2017/decorative" val="1"/>
              </a:ext>
            </a:extLst>
          </p:cNvPr>
          <p:cNvCxnSpPr>
            <a:cxnSpLocks/>
          </p:cNvCxnSpPr>
          <p:nvPr/>
        </p:nvCxnSpPr>
        <p:spPr>
          <a:xfrm>
            <a:off x="1473208" y="3465289"/>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8" name="Group 27" descr="workflow icon">
            <a:extLst>
              <a:ext uri="{FF2B5EF4-FFF2-40B4-BE49-F238E27FC236}">
                <a16:creationId xmlns:a16="http://schemas.microsoft.com/office/drawing/2014/main" id="{1A16BB1A-8872-D580-9486-2102404C42DD}"/>
              </a:ext>
            </a:extLst>
          </p:cNvPr>
          <p:cNvGrpSpPr/>
          <p:nvPr/>
        </p:nvGrpSpPr>
        <p:grpSpPr>
          <a:xfrm>
            <a:off x="774977" y="3679511"/>
            <a:ext cx="536758" cy="536758"/>
            <a:chOff x="774977" y="3565209"/>
            <a:chExt cx="536758" cy="536758"/>
          </a:xfrm>
        </p:grpSpPr>
        <p:sp>
          <p:nvSpPr>
            <p:cNvPr id="74" name="Oval 73">
              <a:extLst>
                <a:ext uri="{FF2B5EF4-FFF2-40B4-BE49-F238E27FC236}">
                  <a16:creationId xmlns:a16="http://schemas.microsoft.com/office/drawing/2014/main" id="{6233B51C-966F-7ADE-9BFB-B2FB41120191}"/>
                </a:ext>
                <a:ext uri="{C183D7F6-B498-43B3-948B-1728B52AA6E4}">
                  <adec:decorative xmlns:adec="http://schemas.microsoft.com/office/drawing/2017/decorative" val="1"/>
                </a:ext>
              </a:extLst>
            </p:cNvPr>
            <p:cNvSpPr/>
            <p:nvPr/>
          </p:nvSpPr>
          <p:spPr bwMode="auto">
            <a:xfrm>
              <a:off x="774977" y="356520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98" name="Graphic 97">
              <a:extLst>
                <a:ext uri="{FF2B5EF4-FFF2-40B4-BE49-F238E27FC236}">
                  <a16:creationId xmlns:a16="http://schemas.microsoft.com/office/drawing/2014/main" id="{4693C36A-DE3F-BB33-E1D8-05237AEF32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8669" y="3688901"/>
              <a:ext cx="289374" cy="289374"/>
            </a:xfrm>
            <a:prstGeom prst="rect">
              <a:avLst/>
            </a:prstGeom>
          </p:spPr>
        </p:pic>
      </p:grpSp>
      <p:sp>
        <p:nvSpPr>
          <p:cNvPr id="54" name="Content Placeholder 5">
            <a:extLst>
              <a:ext uri="{FF2B5EF4-FFF2-40B4-BE49-F238E27FC236}">
                <a16:creationId xmlns:a16="http://schemas.microsoft.com/office/drawing/2014/main" id="{57CF140E-2CFE-3C05-4C75-B68A4D9373A0}"/>
              </a:ext>
            </a:extLst>
          </p:cNvPr>
          <p:cNvSpPr txBox="1">
            <a:spLocks/>
          </p:cNvSpPr>
          <p:nvPr/>
        </p:nvSpPr>
        <p:spPr>
          <a:xfrm>
            <a:off x="1473208" y="3732446"/>
            <a:ext cx="9903446"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Time-consuming workflows: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 Disproportionate</a:t>
            </a:r>
            <a:r>
              <a:rPr kumimoji="0" lang="en-US" sz="1400" b="0" i="0" u="none" strike="noStrike" kern="1200" cap="none" spc="0" normalizeH="0" noProof="0">
                <a:ln>
                  <a:noFill/>
                </a:ln>
                <a:solidFill>
                  <a:srgbClr val="091F2C"/>
                </a:solidFill>
                <a:effectLst/>
                <a:uLnTx/>
                <a:uFillTx/>
                <a:latin typeface="Segoe Sans Display"/>
                <a:ea typeface="+mn-ea"/>
                <a:cs typeface="Segoe Sans Display" pitchFamily="2" charset="0"/>
              </a:rPr>
              <a:t>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time is often</a:t>
            </a:r>
            <a:r>
              <a:rPr kumimoji="0" lang="en-US" sz="1400" b="0" i="0" u="none" strike="noStrike" kern="1200" cap="none" spc="0" normalizeH="0" noProof="0">
                <a:ln>
                  <a:noFill/>
                </a:ln>
                <a:solidFill>
                  <a:srgbClr val="091F2C"/>
                </a:solidFill>
                <a:effectLst/>
                <a:uLnTx/>
                <a:uFillTx/>
                <a:latin typeface="Segoe Sans Display"/>
                <a:ea typeface="+mn-ea"/>
                <a:cs typeface="Segoe Sans Display" pitchFamily="2" charset="0"/>
              </a:rPr>
              <a:t> spent</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 cleaning, formatting, and stitching together messy data. This manual effort delays insights and increases the risk of missed opportunities.</a:t>
            </a:r>
          </a:p>
        </p:txBody>
      </p:sp>
      <p:cxnSp>
        <p:nvCxnSpPr>
          <p:cNvPr id="81" name="Straight Connector 80">
            <a:extLst>
              <a:ext uri="{FF2B5EF4-FFF2-40B4-BE49-F238E27FC236}">
                <a16:creationId xmlns:a16="http://schemas.microsoft.com/office/drawing/2014/main" id="{5AC2081A-721F-1361-8AF6-42D8033E6A37}"/>
              </a:ext>
              <a:ext uri="{C183D7F6-B498-43B3-948B-1728B52AA6E4}">
                <adec:decorative xmlns:adec="http://schemas.microsoft.com/office/drawing/2017/decorative" val="1"/>
              </a:ext>
            </a:extLst>
          </p:cNvPr>
          <p:cNvCxnSpPr>
            <a:cxnSpLocks/>
          </p:cNvCxnSpPr>
          <p:nvPr/>
        </p:nvCxnSpPr>
        <p:spPr>
          <a:xfrm>
            <a:off x="1473208" y="4430490"/>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5" name="Group 94" descr="tools icon">
            <a:extLst>
              <a:ext uri="{FF2B5EF4-FFF2-40B4-BE49-F238E27FC236}">
                <a16:creationId xmlns:a16="http://schemas.microsoft.com/office/drawing/2014/main" id="{898E6D19-8E37-98F5-3552-B7660314A5A1}"/>
              </a:ext>
            </a:extLst>
          </p:cNvPr>
          <p:cNvGrpSpPr/>
          <p:nvPr/>
        </p:nvGrpSpPr>
        <p:grpSpPr>
          <a:xfrm>
            <a:off x="774977" y="4644712"/>
            <a:ext cx="536758" cy="536758"/>
            <a:chOff x="774977" y="4494399"/>
            <a:chExt cx="536758" cy="536758"/>
          </a:xfrm>
        </p:grpSpPr>
        <p:sp>
          <p:nvSpPr>
            <p:cNvPr id="76" name="Oval 75">
              <a:extLst>
                <a:ext uri="{FF2B5EF4-FFF2-40B4-BE49-F238E27FC236}">
                  <a16:creationId xmlns:a16="http://schemas.microsoft.com/office/drawing/2014/main" id="{4B480935-74FE-A6BD-5332-DCDCFC35D177}"/>
                </a:ext>
                <a:ext uri="{C183D7F6-B498-43B3-948B-1728B52AA6E4}">
                  <adec:decorative xmlns:adec="http://schemas.microsoft.com/office/drawing/2017/decorative" val="1"/>
                </a:ext>
              </a:extLst>
            </p:cNvPr>
            <p:cNvSpPr/>
            <p:nvPr/>
          </p:nvSpPr>
          <p:spPr bwMode="auto">
            <a:xfrm>
              <a:off x="774977" y="449439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87" name="Graphic 86">
              <a:extLst>
                <a:ext uri="{FF2B5EF4-FFF2-40B4-BE49-F238E27FC236}">
                  <a16:creationId xmlns:a16="http://schemas.microsoft.com/office/drawing/2014/main" id="{35D6EE2F-0A45-07C0-9A60-981D89EF3B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9417" y="4618839"/>
              <a:ext cx="287878" cy="287878"/>
            </a:xfrm>
            <a:prstGeom prst="rect">
              <a:avLst/>
            </a:prstGeom>
          </p:spPr>
        </p:pic>
      </p:grpSp>
      <p:sp>
        <p:nvSpPr>
          <p:cNvPr id="56" name="Content Placeholder 5">
            <a:extLst>
              <a:ext uri="{FF2B5EF4-FFF2-40B4-BE49-F238E27FC236}">
                <a16:creationId xmlns:a16="http://schemas.microsoft.com/office/drawing/2014/main" id="{61D4DD6A-3B21-BB5E-3D59-4CF758CCD401}"/>
              </a:ext>
            </a:extLst>
          </p:cNvPr>
          <p:cNvSpPr txBox="1">
            <a:spLocks/>
          </p:cNvSpPr>
          <p:nvPr/>
        </p:nvSpPr>
        <p:spPr>
          <a:xfrm>
            <a:off x="1473208" y="4697647"/>
            <a:ext cx="9903446"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Fragmented tools and silos: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Data lives in disconnected systems—Excel files, reporting systems, internal dashboards—making it hard to get a unified view. </a:t>
            </a:r>
            <a:r>
              <a:rPr lang="en-US" sz="1400">
                <a:solidFill>
                  <a:srgbClr val="091F2C"/>
                </a:solidFill>
                <a:latin typeface="Segoe Sans Display"/>
              </a:rPr>
              <a:t>We</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 often must jump between tools, losing context and efficiency.</a:t>
            </a:r>
          </a:p>
        </p:txBody>
      </p:sp>
      <p:cxnSp>
        <p:nvCxnSpPr>
          <p:cNvPr id="82" name="Straight Connector 81">
            <a:extLst>
              <a:ext uri="{FF2B5EF4-FFF2-40B4-BE49-F238E27FC236}">
                <a16:creationId xmlns:a16="http://schemas.microsoft.com/office/drawing/2014/main" id="{4D8C7C1E-F91D-7906-04C1-D01AEA8E4172}"/>
              </a:ext>
              <a:ext uri="{C183D7F6-B498-43B3-948B-1728B52AA6E4}">
                <adec:decorative xmlns:adec="http://schemas.microsoft.com/office/drawing/2017/decorative" val="1"/>
              </a:ext>
            </a:extLst>
          </p:cNvPr>
          <p:cNvCxnSpPr>
            <a:cxnSpLocks/>
          </p:cNvCxnSpPr>
          <p:nvPr/>
        </p:nvCxnSpPr>
        <p:spPr>
          <a:xfrm>
            <a:off x="1473208" y="5395691"/>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6" name="Group 95" descr="insights icon">
            <a:extLst>
              <a:ext uri="{FF2B5EF4-FFF2-40B4-BE49-F238E27FC236}">
                <a16:creationId xmlns:a16="http://schemas.microsoft.com/office/drawing/2014/main" id="{082A8CAB-2A08-BC3C-E1DE-E57FD2C4DDCA}"/>
              </a:ext>
            </a:extLst>
          </p:cNvPr>
          <p:cNvGrpSpPr/>
          <p:nvPr/>
        </p:nvGrpSpPr>
        <p:grpSpPr>
          <a:xfrm>
            <a:off x="774977" y="5609913"/>
            <a:ext cx="536758" cy="536758"/>
            <a:chOff x="774977" y="5423587"/>
            <a:chExt cx="536758" cy="536758"/>
          </a:xfrm>
        </p:grpSpPr>
        <p:sp>
          <p:nvSpPr>
            <p:cNvPr id="78" name="Oval 77">
              <a:extLst>
                <a:ext uri="{FF2B5EF4-FFF2-40B4-BE49-F238E27FC236}">
                  <a16:creationId xmlns:a16="http://schemas.microsoft.com/office/drawing/2014/main" id="{C0FE6CD0-61D0-5B36-9252-41E7F44CE5F0}"/>
                </a:ext>
                <a:ext uri="{C183D7F6-B498-43B3-948B-1728B52AA6E4}">
                  <adec:decorative xmlns:adec="http://schemas.microsoft.com/office/drawing/2017/decorative" val="1"/>
                </a:ext>
              </a:extLst>
            </p:cNvPr>
            <p:cNvSpPr/>
            <p:nvPr/>
          </p:nvSpPr>
          <p:spPr bwMode="auto">
            <a:xfrm>
              <a:off x="774977" y="5423587"/>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84" name="Graphic 83">
              <a:extLst>
                <a:ext uri="{FF2B5EF4-FFF2-40B4-BE49-F238E27FC236}">
                  <a16:creationId xmlns:a16="http://schemas.microsoft.com/office/drawing/2014/main" id="{38729E8E-0C78-D02E-F522-7434103BC8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417" y="5548027"/>
              <a:ext cx="287878" cy="287878"/>
            </a:xfrm>
            <a:prstGeom prst="rect">
              <a:avLst/>
            </a:prstGeom>
          </p:spPr>
        </p:pic>
      </p:grpSp>
      <p:sp>
        <p:nvSpPr>
          <p:cNvPr id="58" name="Content Placeholder 5">
            <a:extLst>
              <a:ext uri="{FF2B5EF4-FFF2-40B4-BE49-F238E27FC236}">
                <a16:creationId xmlns:a16="http://schemas.microsoft.com/office/drawing/2014/main" id="{8C0E3661-025D-BA98-2B1A-AF3C73E0517F}"/>
              </a:ext>
            </a:extLst>
          </p:cNvPr>
          <p:cNvSpPr txBox="1">
            <a:spLocks/>
          </p:cNvSpPr>
          <p:nvPr/>
        </p:nvSpPr>
        <p:spPr>
          <a:xfrm>
            <a:off x="1473208" y="5662848"/>
            <a:ext cx="9903446"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Inaccessible insights: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Even when insights are generated, they’re often buried in complex dashboards or static reports, making it difficult to interpret results or ask follow-up questions.</a:t>
            </a:r>
          </a:p>
        </p:txBody>
      </p:sp>
    </p:spTree>
    <p:extLst>
      <p:ext uri="{BB962C8B-B14F-4D97-AF65-F5344CB8AC3E}">
        <p14:creationId xmlns:p14="http://schemas.microsoft.com/office/powerpoint/2010/main" val="4094723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250"/>
                                        <p:tgtEl>
                                          <p:spTgt spid="68"/>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68"/>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250"/>
                                        <p:tgtEl>
                                          <p:spTgt spid="79"/>
                                        </p:tgtEl>
                                      </p:cBhvr>
                                    </p:animEffect>
                                  </p:childTnLst>
                                </p:cTn>
                              </p:par>
                              <p:par>
                                <p:cTn id="13" presetID="42" presetClass="path" presetSubtype="0" decel="100000" fill="hold" nodeType="withEffect">
                                  <p:stCondLst>
                                    <p:cond delay="0"/>
                                  </p:stCondLst>
                                  <p:childTnLst>
                                    <p:animMotion origin="layout" path="M 1.25E-6 0.03889 L 1.25E-6 1.85185E-6 " pathEditMode="relative" rAng="0" ptsTypes="AA">
                                      <p:cBhvr>
                                        <p:cTn id="14" dur="500" fill="hold"/>
                                        <p:tgtEl>
                                          <p:spTgt spid="79"/>
                                        </p:tgtEl>
                                        <p:attrNameLst>
                                          <p:attrName>ppt_x</p:attrName>
                                          <p:attrName>ppt_y</p:attrName>
                                        </p:attrNameLst>
                                      </p:cBhvr>
                                      <p:rCtr x="0" y="-1944"/>
                                    </p:animMotion>
                                  </p:childTnLst>
                                </p:cTn>
                              </p:par>
                              <p:par>
                                <p:cTn id="15" presetID="10"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250"/>
                                        <p:tgtEl>
                                          <p:spTgt spid="80"/>
                                        </p:tgtEl>
                                      </p:cBhvr>
                                    </p:animEffect>
                                  </p:childTnLst>
                                </p:cTn>
                              </p:par>
                              <p:par>
                                <p:cTn id="18" presetID="42" presetClass="path" presetSubtype="0" decel="100000" fill="hold" nodeType="withEffect">
                                  <p:stCondLst>
                                    <p:cond delay="0"/>
                                  </p:stCondLst>
                                  <p:childTnLst>
                                    <p:animMotion origin="layout" path="M 1.25E-6 0.03889 L 1.25E-6 1.85185E-6 " pathEditMode="relative" rAng="0" ptsTypes="AA">
                                      <p:cBhvr>
                                        <p:cTn id="19" dur="500" fill="hold"/>
                                        <p:tgtEl>
                                          <p:spTgt spid="80"/>
                                        </p:tgtEl>
                                        <p:attrNameLst>
                                          <p:attrName>ppt_x</p:attrName>
                                          <p:attrName>ppt_y</p:attrName>
                                        </p:attrNameLst>
                                      </p:cBhvr>
                                      <p:rCtr x="0" y="-1944"/>
                                    </p:animMotion>
                                  </p:childTnLst>
                                </p:cTn>
                              </p:par>
                              <p:par>
                                <p:cTn id="20" presetID="10" presetClass="entr" presetSubtype="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250"/>
                                        <p:tgtEl>
                                          <p:spTgt spid="81"/>
                                        </p:tgtEl>
                                      </p:cBhvr>
                                    </p:animEffect>
                                  </p:childTnLst>
                                </p:cTn>
                              </p:par>
                              <p:par>
                                <p:cTn id="23" presetID="42" presetClass="path" presetSubtype="0" decel="100000" fill="hold" nodeType="withEffect">
                                  <p:stCondLst>
                                    <p:cond delay="0"/>
                                  </p:stCondLst>
                                  <p:childTnLst>
                                    <p:animMotion origin="layout" path="M 1.25E-6 0.03889 L 1.25E-6 1.85185E-6 " pathEditMode="relative" rAng="0" ptsTypes="AA">
                                      <p:cBhvr>
                                        <p:cTn id="24" dur="500" fill="hold"/>
                                        <p:tgtEl>
                                          <p:spTgt spid="81"/>
                                        </p:tgtEl>
                                        <p:attrNameLst>
                                          <p:attrName>ppt_x</p:attrName>
                                          <p:attrName>ppt_y</p:attrName>
                                        </p:attrNameLst>
                                      </p:cBhvr>
                                      <p:rCtr x="0" y="-1944"/>
                                    </p:animMotion>
                                  </p:childTnLst>
                                </p:cTn>
                              </p:par>
                              <p:par>
                                <p:cTn id="25" presetID="10" presetClass="entr" presetSubtype="0"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250"/>
                                        <p:tgtEl>
                                          <p:spTgt spid="82"/>
                                        </p:tgtEl>
                                      </p:cBhvr>
                                    </p:animEffect>
                                  </p:childTnLst>
                                </p:cTn>
                              </p:par>
                              <p:par>
                                <p:cTn id="28" presetID="42" presetClass="path" presetSubtype="0" decel="100000" fill="hold" nodeType="withEffect">
                                  <p:stCondLst>
                                    <p:cond delay="0"/>
                                  </p:stCondLst>
                                  <p:childTnLst>
                                    <p:animMotion origin="layout" path="M 1.25E-6 0.03889 L 1.25E-6 1.85185E-6 " pathEditMode="relative" rAng="0" ptsTypes="AA">
                                      <p:cBhvr>
                                        <p:cTn id="29" dur="500" fill="hold"/>
                                        <p:tgtEl>
                                          <p:spTgt spid="82"/>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250"/>
                                        <p:tgtEl>
                                          <p:spTgt spid="50"/>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50"/>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250"/>
                                        <p:tgtEl>
                                          <p:spTgt spid="52"/>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52"/>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250"/>
                                        <p:tgtEl>
                                          <p:spTgt spid="54"/>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54"/>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250"/>
                                        <p:tgtEl>
                                          <p:spTgt spid="56"/>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56"/>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250"/>
                                        <p:tgtEl>
                                          <p:spTgt spid="58"/>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58"/>
                                        </p:tgtEl>
                                        <p:attrNameLst>
                                          <p:attrName>ppt_x</p:attrName>
                                          <p:attrName>ppt_y</p:attrName>
                                        </p:attrNameLst>
                                      </p:cBhvr>
                                      <p:rCtr x="0" y="-1944"/>
                                    </p:animMotion>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250"/>
                                        <p:tgtEl>
                                          <p:spTgt spid="25"/>
                                        </p:tgtEl>
                                      </p:cBhvr>
                                    </p:animEffect>
                                  </p:childTnLst>
                                </p:cTn>
                              </p:par>
                              <p:par>
                                <p:cTn id="58" presetID="42" presetClass="path" presetSubtype="0" decel="100000" fill="hold" nodeType="withEffect">
                                  <p:stCondLst>
                                    <p:cond delay="0"/>
                                  </p:stCondLst>
                                  <p:childTnLst>
                                    <p:animMotion origin="layout" path="M 1.25E-6 0.03889 L 1.25E-6 1.85185E-6 " pathEditMode="relative" rAng="0" ptsTypes="AA">
                                      <p:cBhvr>
                                        <p:cTn id="59" dur="500" fill="hold"/>
                                        <p:tgtEl>
                                          <p:spTgt spid="25"/>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fade">
                                      <p:cBhvr>
                                        <p:cTn id="62" dur="250"/>
                                        <p:tgtEl>
                                          <p:spTgt spid="95"/>
                                        </p:tgtEl>
                                      </p:cBhvr>
                                    </p:animEffect>
                                  </p:childTnLst>
                                </p:cTn>
                              </p:par>
                              <p:par>
                                <p:cTn id="63" presetID="42" presetClass="path" presetSubtype="0" decel="100000" fill="hold" nodeType="withEffect">
                                  <p:stCondLst>
                                    <p:cond delay="0"/>
                                  </p:stCondLst>
                                  <p:childTnLst>
                                    <p:animMotion origin="layout" path="M 1.25E-6 0.03889 L 1.25E-6 1.85185E-6 " pathEditMode="relative" rAng="0" ptsTypes="AA">
                                      <p:cBhvr>
                                        <p:cTn id="64" dur="500" fill="hold"/>
                                        <p:tgtEl>
                                          <p:spTgt spid="95"/>
                                        </p:tgtEl>
                                        <p:attrNameLst>
                                          <p:attrName>ppt_x</p:attrName>
                                          <p:attrName>ppt_y</p:attrName>
                                        </p:attrNameLst>
                                      </p:cBhvr>
                                      <p:rCtr x="0" y="-1944"/>
                                    </p:animMotion>
                                  </p:childTnLst>
                                </p:cTn>
                              </p:par>
                              <p:par>
                                <p:cTn id="65" presetID="10" presetClass="entr" presetSubtype="0" fill="hold" nodeType="with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fade">
                                      <p:cBhvr>
                                        <p:cTn id="67" dur="250"/>
                                        <p:tgtEl>
                                          <p:spTgt spid="96"/>
                                        </p:tgtEl>
                                      </p:cBhvr>
                                    </p:animEffect>
                                  </p:childTnLst>
                                </p:cTn>
                              </p:par>
                              <p:par>
                                <p:cTn id="68" presetID="42" presetClass="path" presetSubtype="0" decel="100000" fill="hold" nodeType="withEffect">
                                  <p:stCondLst>
                                    <p:cond delay="0"/>
                                  </p:stCondLst>
                                  <p:childTnLst>
                                    <p:animMotion origin="layout" path="M 1.25E-6 0.03889 L 1.25E-6 1.85185E-6 " pathEditMode="relative" rAng="0" ptsTypes="AA">
                                      <p:cBhvr>
                                        <p:cTn id="69" dur="500" fill="hold"/>
                                        <p:tgtEl>
                                          <p:spTgt spid="96"/>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250"/>
                                        <p:tgtEl>
                                          <p:spTgt spid="28"/>
                                        </p:tgtEl>
                                      </p:cBhvr>
                                    </p:animEffect>
                                  </p:childTnLst>
                                </p:cTn>
                              </p:par>
                              <p:par>
                                <p:cTn id="73" presetID="42" presetClass="path" presetSubtype="0" decel="100000" fill="hold" nodeType="withEffect">
                                  <p:stCondLst>
                                    <p:cond delay="0"/>
                                  </p:stCondLst>
                                  <p:childTnLst>
                                    <p:animMotion origin="layout" path="M 1.25E-6 0.03889 L 1.25E-6 1.85185E-6 " pathEditMode="relative" rAng="0" ptsTypes="AA">
                                      <p:cBhvr>
                                        <p:cTn id="74" dur="500" fill="hold"/>
                                        <p:tgtEl>
                                          <p:spTgt spid="28"/>
                                        </p:tgtEl>
                                        <p:attrNameLst>
                                          <p:attrName>ppt_x</p:attrName>
                                          <p:attrName>ppt_y</p:attrName>
                                        </p:attrNameLst>
                                      </p:cBhvr>
                                      <p:rCtr x="0" y="-1944"/>
                                    </p:animMotion>
                                  </p:childTnLst>
                                </p:cTn>
                              </p:par>
                              <p:par>
                                <p:cTn id="75" presetID="10"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250"/>
                                        <p:tgtEl>
                                          <p:spTgt spid="26"/>
                                        </p:tgtEl>
                                      </p:cBhvr>
                                    </p:animEffect>
                                  </p:childTnLst>
                                </p:cTn>
                              </p:par>
                              <p:par>
                                <p:cTn id="78" presetID="42" presetClass="path" presetSubtype="0" decel="100000" fill="hold" nodeType="withEffect">
                                  <p:stCondLst>
                                    <p:cond delay="0"/>
                                  </p:stCondLst>
                                  <p:childTnLst>
                                    <p:animMotion origin="layout" path="M 1.25E-6 0.03889 L 1.25E-6 1.85185E-6 " pathEditMode="relative" rAng="0" ptsTypes="AA">
                                      <p:cBhvr>
                                        <p:cTn id="79" dur="500" fill="hold"/>
                                        <p:tgtEl>
                                          <p:spTgt spid="2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50" grpId="0"/>
      <p:bldP spid="50" grpId="1"/>
      <p:bldP spid="52" grpId="0"/>
      <p:bldP spid="52" grpId="1"/>
      <p:bldP spid="54" grpId="0"/>
      <p:bldP spid="54" grpId="1"/>
      <p:bldP spid="56" grpId="0"/>
      <p:bldP spid="56" grpId="1"/>
      <p:bldP spid="58" grpId="0"/>
      <p:bldP spid="5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89F13-B4F5-FDEA-A410-73E8614E112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13D8D34-A7A0-1A51-F827-42C5FA7D7A24}"/>
              </a:ext>
            </a:extLst>
          </p:cNvPr>
          <p:cNvSpPr>
            <a:spLocks noGrp="1" noChangeAspect="1" noChangeArrowheads="1"/>
          </p:cNvSpPr>
          <p:nvPr>
            <p:ph type="title"/>
          </p:nvPr>
        </p:nvSpPr>
        <p:spPr bwMode="auto">
          <a:xfrm>
            <a:off x="588963" y="457200"/>
            <a:ext cx="3450123" cy="1107996"/>
          </a:xfrm>
          <a:noFill/>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r>
              <a:rPr lang="en-US">
                <a:solidFill>
                  <a:srgbClr val="0070C0"/>
                </a:solidFill>
              </a:rPr>
              <a:t>How does Analyst work?</a:t>
            </a:r>
          </a:p>
        </p:txBody>
      </p:sp>
      <p:sp>
        <p:nvSpPr>
          <p:cNvPr id="15" name="Rectangle 14" descr="text box describing how Analyst works">
            <a:extLst>
              <a:ext uri="{FF2B5EF4-FFF2-40B4-BE49-F238E27FC236}">
                <a16:creationId xmlns:a16="http://schemas.microsoft.com/office/drawing/2014/main" id="{0FFE9ADF-E88B-8176-B892-56248C792F6C}"/>
              </a:ext>
            </a:extLst>
          </p:cNvPr>
          <p:cNvSpPr/>
          <p:nvPr/>
        </p:nvSpPr>
        <p:spPr bwMode="auto">
          <a:xfrm>
            <a:off x="0" y="1790700"/>
            <a:ext cx="4293105" cy="4572000"/>
          </a:xfrm>
          <a:prstGeom prst="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3" name="Rectangle 2">
            <a:extLst>
              <a:ext uri="{FF2B5EF4-FFF2-40B4-BE49-F238E27FC236}">
                <a16:creationId xmlns:a16="http://schemas.microsoft.com/office/drawing/2014/main" id="{F6009D33-C017-DDAD-5832-7D3B15056BD1}"/>
              </a:ext>
              <a:ext uri="{C183D7F6-B498-43B3-948B-1728B52AA6E4}">
                <adec:decorative xmlns:adec="http://schemas.microsoft.com/office/drawing/2017/decorative" val="1"/>
              </a:ext>
            </a:extLst>
          </p:cNvPr>
          <p:cNvSpPr/>
          <p:nvPr/>
        </p:nvSpPr>
        <p:spPr>
          <a:xfrm rot="16200000">
            <a:off x="4813553" y="-520450"/>
            <a:ext cx="6858001" cy="7898893"/>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Content Placeholder 5">
            <a:extLst>
              <a:ext uri="{FF2B5EF4-FFF2-40B4-BE49-F238E27FC236}">
                <a16:creationId xmlns:a16="http://schemas.microsoft.com/office/drawing/2014/main" id="{4BD249E8-9761-D16E-8011-CAECD2588C8D}"/>
              </a:ext>
            </a:extLst>
          </p:cNvPr>
          <p:cNvSpPr txBox="1">
            <a:spLocks/>
          </p:cNvSpPr>
          <p:nvPr/>
        </p:nvSpPr>
        <p:spPr>
          <a:xfrm>
            <a:off x="588962" y="2022589"/>
            <a:ext cx="3450124" cy="4108222"/>
          </a:xfrm>
          <a:prstGeom prst="rect">
            <a:avLst/>
          </a:prstGeom>
        </p:spPr>
        <p:txBody>
          <a:bodyPr lIns="0" tIns="0" rIns="0" bIns="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4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Unlike traditional large language models that jump too quickly from problem to proposed solution while often failing to adjust to new complexities or gracefully recover from mistakes, Analyst:</a:t>
            </a:r>
          </a:p>
          <a:p>
            <a:pPr marL="228600" marR="0" lvl="0" indent="-174625"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Segoe Sans Display" pitchFamily="2" charset="0"/>
              </a:rPr>
              <a:t>Implements a reasoning-driven, chain-of-thought (</a:t>
            </a:r>
            <a:r>
              <a:rPr kumimoji="0" lang="en-US" sz="1200" b="0" i="0" u="none" strike="noStrike" kern="1200" cap="none" spc="0" normalizeH="0" baseline="0" noProof="0" err="1">
                <a:ln>
                  <a:noFill/>
                </a:ln>
                <a:solidFill>
                  <a:srgbClr val="091F2C"/>
                </a:solidFill>
                <a:effectLst/>
                <a:uLnTx/>
                <a:uFillTx/>
                <a:latin typeface="Segoe Sans Display"/>
                <a:ea typeface="+mn-ea"/>
                <a:cs typeface="Segoe Sans Display" pitchFamily="2" charset="0"/>
              </a:rPr>
              <a:t>CoT</a:t>
            </a:r>
            <a:r>
              <a:rPr kumimoji="0" lang="en-US" sz="1200" b="0" i="0" u="none" strike="noStrike" kern="1200" cap="none" spc="0" normalizeH="0" baseline="0" noProof="0">
                <a:ln>
                  <a:noFill/>
                </a:ln>
                <a:solidFill>
                  <a:srgbClr val="091F2C"/>
                </a:solidFill>
                <a:effectLst/>
                <a:uLnTx/>
                <a:uFillTx/>
                <a:latin typeface="Segoe Sans Display"/>
                <a:ea typeface="+mn-ea"/>
                <a:cs typeface="Segoe Sans Display" pitchFamily="2" charset="0"/>
              </a:rPr>
              <a:t>) architecture derived from OpenAI’s o3-mini.</a:t>
            </a:r>
          </a:p>
          <a:p>
            <a:pPr marL="228600" marR="0" lvl="0" indent="-174625"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Segoe Sans Display" pitchFamily="2" charset="0"/>
              </a:rPr>
              <a:t>Progresses through problems iteratively by hypothesizing, testing, refining, and adapting. Analyst takes as many steps as necessary, adjusts to each complexity it encounters, and mirrors human analytical thinking.</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With the capability to generate and execute code at every step within its reasoning trajectory, this model excels at incremental information gathering, constructing hypotheses, course correction, and automatic recovery from errors.</a:t>
            </a:r>
          </a:p>
        </p:txBody>
      </p:sp>
      <p:grpSp>
        <p:nvGrpSpPr>
          <p:cNvPr id="16" name="Group 15" descr="Screenshot demonstrating how Analyst works ">
            <a:extLst>
              <a:ext uri="{FF2B5EF4-FFF2-40B4-BE49-F238E27FC236}">
                <a16:creationId xmlns:a16="http://schemas.microsoft.com/office/drawing/2014/main" id="{618A938E-8F3E-1535-66EE-4ADB7F6E1068}"/>
              </a:ext>
            </a:extLst>
          </p:cNvPr>
          <p:cNvGrpSpPr/>
          <p:nvPr/>
        </p:nvGrpSpPr>
        <p:grpSpPr>
          <a:xfrm>
            <a:off x="4811694" y="559727"/>
            <a:ext cx="6861718" cy="5738538"/>
            <a:chOff x="4882067" y="559727"/>
            <a:chExt cx="6861718" cy="5738538"/>
          </a:xfrm>
        </p:grpSpPr>
        <p:pic>
          <p:nvPicPr>
            <p:cNvPr id="4" name="Picture 3" descr="A screenshot of a cell phone&#10;&#10;AI-generated content may be incorrect.">
              <a:extLst>
                <a:ext uri="{FF2B5EF4-FFF2-40B4-BE49-F238E27FC236}">
                  <a16:creationId xmlns:a16="http://schemas.microsoft.com/office/drawing/2014/main" id="{02181B16-E5D4-BEB1-8641-717058287FC3}"/>
                </a:ext>
              </a:extLst>
            </p:cNvPr>
            <p:cNvPicPr>
              <a:picLocks noChangeAspect="1"/>
            </p:cNvPicPr>
            <p:nvPr/>
          </p:nvPicPr>
          <p:blipFill>
            <a:blip r:embed="rId3" cstate="print">
              <a:extLst>
                <a:ext uri="{28A0092B-C50C-407E-A947-70E740481C1C}">
                  <a14:useLocalDpi xmlns:a14="http://schemas.microsoft.com/office/drawing/2010/main" val="0"/>
                </a:ext>
              </a:extLst>
            </a:blip>
            <a:srcRect l="5891" r="5891" b="49440"/>
            <a:stretch>
              <a:fillRect/>
            </a:stretch>
          </p:blipFill>
          <p:spPr>
            <a:xfrm>
              <a:off x="4882067" y="559727"/>
              <a:ext cx="3414400" cy="5738538"/>
            </a:xfrm>
            <a:prstGeom prst="roundRect">
              <a:avLst>
                <a:gd name="adj" fmla="val 1677"/>
              </a:avLst>
            </a:prstGeom>
            <a:ln w="76200">
              <a:noFill/>
            </a:ln>
          </p:spPr>
        </p:pic>
        <p:pic>
          <p:nvPicPr>
            <p:cNvPr id="9" name="Picture 8" descr="A screenshot of a cell phone&#10;&#10;AI-generated content may be incorrect.">
              <a:extLst>
                <a:ext uri="{FF2B5EF4-FFF2-40B4-BE49-F238E27FC236}">
                  <a16:creationId xmlns:a16="http://schemas.microsoft.com/office/drawing/2014/main" id="{9F219CF7-9854-BBE8-EDF0-0400A1D5EE6A}"/>
                </a:ext>
              </a:extLst>
            </p:cNvPr>
            <p:cNvPicPr>
              <a:picLocks noChangeAspect="1"/>
            </p:cNvPicPr>
            <p:nvPr/>
          </p:nvPicPr>
          <p:blipFill>
            <a:blip r:embed="rId3" cstate="print">
              <a:extLst>
                <a:ext uri="{28A0092B-C50C-407E-A947-70E740481C1C}">
                  <a14:useLocalDpi xmlns:a14="http://schemas.microsoft.com/office/drawing/2010/main" val="0"/>
                </a:ext>
              </a:extLst>
            </a:blip>
            <a:srcRect l="5891" t="50000" r="5891" b="-560"/>
            <a:stretch>
              <a:fillRect/>
            </a:stretch>
          </p:blipFill>
          <p:spPr>
            <a:xfrm>
              <a:off x="8329385" y="559727"/>
              <a:ext cx="3414400" cy="5738538"/>
            </a:xfrm>
            <a:prstGeom prst="roundRect">
              <a:avLst>
                <a:gd name="adj" fmla="val 1677"/>
              </a:avLst>
            </a:prstGeom>
            <a:solidFill>
              <a:srgbClr val="FAFAFA"/>
            </a:solidFill>
            <a:ln w="76200">
              <a:noFill/>
            </a:ln>
          </p:spPr>
        </p:pic>
      </p:grpSp>
      <p:sp>
        <p:nvSpPr>
          <p:cNvPr id="11" name="Rectangle: Rounded Corners 10" descr="Screenshot of Analyst working ">
            <a:extLst>
              <a:ext uri="{FF2B5EF4-FFF2-40B4-BE49-F238E27FC236}">
                <a16:creationId xmlns:a16="http://schemas.microsoft.com/office/drawing/2014/main" id="{20D8542D-5643-34E7-8DAB-B6C783AA890C}"/>
              </a:ext>
            </a:extLst>
          </p:cNvPr>
          <p:cNvSpPr/>
          <p:nvPr/>
        </p:nvSpPr>
        <p:spPr bwMode="auto">
          <a:xfrm>
            <a:off x="4811694" y="559727"/>
            <a:ext cx="6861716" cy="5738538"/>
          </a:xfrm>
          <a:prstGeom prst="roundRect">
            <a:avLst>
              <a:gd name="adj" fmla="val 733"/>
            </a:avLst>
          </a:prstGeom>
          <a:noFill/>
          <a:ln w="76200">
            <a:solidFill>
              <a:schemeClr val="tx2"/>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 name="Rectangle 11">
            <a:extLst>
              <a:ext uri="{FF2B5EF4-FFF2-40B4-BE49-F238E27FC236}">
                <a16:creationId xmlns:a16="http://schemas.microsoft.com/office/drawing/2014/main" id="{76762E75-1A87-2D5B-EE7F-0F81C7D8F886}"/>
              </a:ext>
              <a:ext uri="{C183D7F6-B498-43B3-948B-1728B52AA6E4}">
                <adec:decorative xmlns:adec="http://schemas.microsoft.com/office/drawing/2017/decorative" val="1"/>
              </a:ext>
            </a:extLst>
          </p:cNvPr>
          <p:cNvSpPr/>
          <p:nvPr/>
        </p:nvSpPr>
        <p:spPr>
          <a:xfrm>
            <a:off x="4293107" y="-3"/>
            <a:ext cx="64008" cy="6858000"/>
          </a:xfrm>
          <a:prstGeom prst="rect">
            <a:avLst/>
          </a:prstGeom>
          <a:gradFill flip="none" rotWithShape="1">
            <a:gsLst>
              <a:gs pos="0">
                <a:srgbClr val="0078D4"/>
              </a:gs>
              <a:gs pos="100000">
                <a:srgbClr val="C53FCC"/>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Tree>
    <p:extLst>
      <p:ext uri="{BB962C8B-B14F-4D97-AF65-F5344CB8AC3E}">
        <p14:creationId xmlns:p14="http://schemas.microsoft.com/office/powerpoint/2010/main" val="248649321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E76C-DD63-3995-FAA7-2425B824B35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465B15B-234A-DD6A-9474-4EA45AF9A0AC}"/>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3" name="Rectangle 2">
              <a:extLst>
                <a:ext uri="{FF2B5EF4-FFF2-40B4-BE49-F238E27FC236}">
                  <a16:creationId xmlns:a16="http://schemas.microsoft.com/office/drawing/2014/main" id="{301C92BD-96C4-70C7-5602-D7EE3C655588}"/>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 name="Rectangle 5">
              <a:extLst>
                <a:ext uri="{FF2B5EF4-FFF2-40B4-BE49-F238E27FC236}">
                  <a16:creationId xmlns:a16="http://schemas.microsoft.com/office/drawing/2014/main" id="{D8351959-D108-DAE0-837D-93BD5D34A9F0}"/>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17" name="Title 16">
            <a:extLst>
              <a:ext uri="{FF2B5EF4-FFF2-40B4-BE49-F238E27FC236}">
                <a16:creationId xmlns:a16="http://schemas.microsoft.com/office/drawing/2014/main" id="{A8115E3D-CDDC-9A24-C324-ED627BE053DF}"/>
              </a:ext>
            </a:extLst>
          </p:cNvPr>
          <p:cNvSpPr>
            <a:spLocks noGrp="1"/>
          </p:cNvSpPr>
          <p:nvPr>
            <p:ph type="title"/>
          </p:nvPr>
        </p:nvSpPr>
        <p:spPr>
          <a:xfrm>
            <a:off x="588263" y="457200"/>
            <a:ext cx="11018520" cy="553998"/>
          </a:xfrm>
        </p:spPr>
        <p:txBody>
          <a:bodyPr/>
          <a:lstStyle/>
          <a:p>
            <a:r>
              <a:rPr lang="en-US"/>
              <a:t>How to use Analyst</a:t>
            </a:r>
          </a:p>
        </p:txBody>
      </p:sp>
      <p:sp>
        <p:nvSpPr>
          <p:cNvPr id="5" name="Rectangle: Rounded Corners 4">
            <a:extLst>
              <a:ext uri="{FF2B5EF4-FFF2-40B4-BE49-F238E27FC236}">
                <a16:creationId xmlns:a16="http://schemas.microsoft.com/office/drawing/2014/main" id="{2CD06D8E-CE19-E752-F760-33200E98917E}"/>
              </a:ext>
              <a:ext uri="{C183D7F6-B498-43B3-948B-1728B52AA6E4}">
                <adec:decorative xmlns:adec="http://schemas.microsoft.com/office/drawing/2017/decorative" val="1"/>
              </a:ext>
            </a:extLst>
          </p:cNvPr>
          <p:cNvSpPr>
            <a:spLocks/>
          </p:cNvSpPr>
          <p:nvPr/>
        </p:nvSpPr>
        <p:spPr bwMode="auto">
          <a:xfrm>
            <a:off x="588263" y="1632281"/>
            <a:ext cx="11018520" cy="4911394"/>
          </a:xfrm>
          <a:prstGeom prst="roundRect">
            <a:avLst>
              <a:gd name="adj" fmla="val 1817"/>
            </a:avLst>
          </a:prstGeom>
          <a:solidFill>
            <a:schemeClr val="bg1"/>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8" name="Text Placeholder 2">
            <a:extLst>
              <a:ext uri="{FF2B5EF4-FFF2-40B4-BE49-F238E27FC236}">
                <a16:creationId xmlns:a16="http://schemas.microsoft.com/office/drawing/2014/main" id="{3DEE3FAB-C49A-E734-4C8B-52FAF8417000}"/>
              </a:ext>
            </a:extLst>
          </p:cNvPr>
          <p:cNvSpPr txBox="1">
            <a:spLocks/>
          </p:cNvSpPr>
          <p:nvPr/>
        </p:nvSpPr>
        <p:spPr>
          <a:xfrm>
            <a:off x="876300" y="1809239"/>
            <a:ext cx="5040883" cy="4557478"/>
          </a:xfrm>
          <a:prstGeom prst="rect">
            <a:avLst/>
          </a:prstGeom>
        </p:spPr>
        <p:txBody>
          <a:bodyPr wrap="square" lIns="0" tIns="0" rIns="0" bIns="0">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Sans Display Semibold"/>
                <a:ea typeface="+mn-ea"/>
                <a:cs typeface="+mn-cs"/>
              </a:rPr>
              <a:t>How to use Analyst</a:t>
            </a:r>
            <a:endParaRPr kumimoji="0" lang="en-US" sz="1600" b="0" i="0" u="none" strike="noStrike" kern="1200" cap="none" spc="0" normalizeH="0" baseline="0" noProof="0">
              <a:ln>
                <a:noFill/>
              </a:ln>
              <a:solidFill>
                <a:srgbClr val="0078D4"/>
              </a:solidFill>
              <a:effectLst/>
              <a:uLnTx/>
              <a:uFillTx/>
              <a:latin typeface="Segoe Sans Display"/>
              <a:ea typeface="+mn-ea"/>
              <a:cs typeface="+mn-cs"/>
            </a:endParaRP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rPr>
              <a:t>Find the file(s) with the raw data you need help analyzing and add it to your prompt in Copilot Chat, either by uploading directly or selecting from your M365 files.</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rPr>
              <a:t>Analyst currently supports up to 5 files at once across multiple formats including documents (Word, PPT, PDF) and datasets (Excel, CSV, JSON).</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rPr>
              <a:t>Ask Analyst to provide the insights you’re looking for, including specifying the type of visualization or graph.</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rPr>
              <a:t>Analyst will then work to understand the data, construct a plan, and execute Python code to reason over your prompt.</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rPr>
              <a:t>This process may take a few minutes and you can follow along with chain-of-thought reasoning to check its work.</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endParaRPr>
          </a:p>
        </p:txBody>
      </p:sp>
      <p:sp>
        <p:nvSpPr>
          <p:cNvPr id="15" name="Rectangle: Diagonal Corners Rounded 14">
            <a:extLst>
              <a:ext uri="{FF2B5EF4-FFF2-40B4-BE49-F238E27FC236}">
                <a16:creationId xmlns:a16="http://schemas.microsoft.com/office/drawing/2014/main" id="{978678FA-3A85-C12C-23BF-DC6D21D1239A}"/>
              </a:ext>
              <a:ext uri="{C183D7F6-B498-43B3-948B-1728B52AA6E4}">
                <adec:decorative xmlns:adec="http://schemas.microsoft.com/office/drawing/2017/decorative" val="1"/>
              </a:ext>
            </a:extLst>
          </p:cNvPr>
          <p:cNvSpPr>
            <a:spLocks/>
          </p:cNvSpPr>
          <p:nvPr/>
        </p:nvSpPr>
        <p:spPr bwMode="auto">
          <a:xfrm flipH="1" flipV="1">
            <a:off x="6565898" y="1773311"/>
            <a:ext cx="5040883" cy="4770363"/>
          </a:xfrm>
          <a:prstGeom prst="round2DiagRect">
            <a:avLst>
              <a:gd name="adj1" fmla="val 1492"/>
              <a:gd name="adj2" fmla="val 0"/>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4" name="Text Placeholder 2">
            <a:extLst>
              <a:ext uri="{FF2B5EF4-FFF2-40B4-BE49-F238E27FC236}">
                <a16:creationId xmlns:a16="http://schemas.microsoft.com/office/drawing/2014/main" id="{8C8C8AFE-1D64-B3C3-B2F4-83FA0C429FB1}"/>
              </a:ext>
            </a:extLst>
          </p:cNvPr>
          <p:cNvSpPr txBox="1">
            <a:spLocks/>
          </p:cNvSpPr>
          <p:nvPr/>
        </p:nvSpPr>
        <p:spPr>
          <a:xfrm>
            <a:off x="6779953" y="2199728"/>
            <a:ext cx="4225504" cy="1076671"/>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70C0"/>
                </a:solidFill>
                <a:effectLst/>
                <a:uLnTx/>
                <a:uFillTx/>
                <a:latin typeface="Segoe Sans Display Semibold"/>
                <a:ea typeface="+mn-ea"/>
                <a:cs typeface="+mn-cs"/>
              </a:rPr>
              <a:t>Where can you use Analyst</a:t>
            </a: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Analyst is accessible as an agent in Copilot Chat in the Microsoft 365 Copilot app, Teams, and Outlook.</a:t>
            </a:r>
            <a:endParaRPr kumimoji="0" lang="en-US" sz="20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25" name="Text Placeholder 2">
            <a:extLst>
              <a:ext uri="{FF2B5EF4-FFF2-40B4-BE49-F238E27FC236}">
                <a16:creationId xmlns:a16="http://schemas.microsoft.com/office/drawing/2014/main" id="{477DAE24-54BB-4591-EFFC-64918F33E8BA}"/>
              </a:ext>
            </a:extLst>
          </p:cNvPr>
          <p:cNvSpPr txBox="1">
            <a:spLocks/>
          </p:cNvSpPr>
          <p:nvPr/>
        </p:nvSpPr>
        <p:spPr>
          <a:xfrm>
            <a:off x="6779953" y="4129233"/>
            <a:ext cx="4225504" cy="1988026"/>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70C0"/>
                </a:solidFill>
                <a:effectLst/>
                <a:uLnTx/>
                <a:uFillTx/>
                <a:latin typeface="Segoe Sans Display Semibold"/>
                <a:ea typeface="+mn-ea"/>
                <a:cs typeface="+mn-cs"/>
              </a:rPr>
              <a:t>Turning on Analyst</a:t>
            </a: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The agent will appear in the Agent Store under ‘Built by Microsoft’ located within the ‘All agents’ and ‘Get agents’ landing page. </a:t>
            </a: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a:endParaRP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For users with a Microsoft 365 Copilot license, Researcher and Analyst agents will be pre-pinned for all eligible users.</a:t>
            </a: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a:endParaRP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a:endParaRPr>
          </a:p>
        </p:txBody>
      </p:sp>
      <p:cxnSp>
        <p:nvCxnSpPr>
          <p:cNvPr id="18" name="Straight Connector 17">
            <a:extLst>
              <a:ext uri="{FF2B5EF4-FFF2-40B4-BE49-F238E27FC236}">
                <a16:creationId xmlns:a16="http://schemas.microsoft.com/office/drawing/2014/main" id="{8BF649C4-4F9E-6319-5BD5-A647CBD35D02}"/>
              </a:ext>
              <a:ext uri="{C183D7F6-B498-43B3-948B-1728B52AA6E4}">
                <adec:decorative xmlns:adec="http://schemas.microsoft.com/office/drawing/2017/decorative" val="1"/>
              </a:ext>
            </a:extLst>
          </p:cNvPr>
          <p:cNvCxnSpPr>
            <a:cxnSpLocks/>
          </p:cNvCxnSpPr>
          <p:nvPr/>
        </p:nvCxnSpPr>
        <p:spPr>
          <a:xfrm>
            <a:off x="6779953" y="3702816"/>
            <a:ext cx="4713842"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40883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B9418-4DC2-ECA4-EFA2-A36DC52F10A0}"/>
            </a:ext>
          </a:extLst>
        </p:cNvPr>
        <p:cNvGrpSpPr/>
        <p:nvPr/>
      </p:nvGrpSpPr>
      <p:grpSpPr>
        <a:xfrm>
          <a:off x="0" y="0"/>
          <a:ext cx="0" cy="0"/>
          <a:chOff x="0" y="0"/>
          <a:chExt cx="0" cy="0"/>
        </a:xfrm>
      </p:grpSpPr>
      <p:pic>
        <p:nvPicPr>
          <p:cNvPr id="3" name="Analyst-compressed" descr="Still video shot of Analyst">
            <a:hlinkClick r:id="" action="ppaction://media"/>
            <a:extLst>
              <a:ext uri="{FF2B5EF4-FFF2-40B4-BE49-F238E27FC236}">
                <a16:creationId xmlns:a16="http://schemas.microsoft.com/office/drawing/2014/main" id="{AF8F891F-E7AD-DA88-A0DD-8C8108E245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201525" cy="6858000"/>
          </a:xfrm>
          <a:prstGeom prst="rect">
            <a:avLst/>
          </a:prstGeom>
        </p:spPr>
      </p:pic>
      <p:sp>
        <p:nvSpPr>
          <p:cNvPr id="2" name="Title 1">
            <a:extLst>
              <a:ext uri="{FF2B5EF4-FFF2-40B4-BE49-F238E27FC236}">
                <a16:creationId xmlns:a16="http://schemas.microsoft.com/office/drawing/2014/main" id="{21A095E3-9482-188B-CFE1-D89C0CF926B8}"/>
              </a:ext>
            </a:extLst>
          </p:cNvPr>
          <p:cNvSpPr>
            <a:spLocks noGrp="1"/>
          </p:cNvSpPr>
          <p:nvPr>
            <p:ph type="title" idx="4294967295"/>
          </p:nvPr>
        </p:nvSpPr>
        <p:spPr>
          <a:xfrm>
            <a:off x="588263" y="-215443"/>
            <a:ext cx="11018520" cy="215444"/>
          </a:xfrm>
        </p:spPr>
        <p:txBody>
          <a:bodyPr vert="horz" wrap="square" lIns="0" tIns="0" rIns="0" bIns="0" rtlCol="0" anchor="b">
            <a:spAutoFit/>
          </a:bodyPr>
          <a:lstStyle/>
          <a:p>
            <a:r>
              <a:rPr lang="en-US" sz="1400">
                <a:latin typeface="+mn-lt"/>
              </a:rPr>
              <a:t>Analyst demo video</a:t>
            </a:r>
          </a:p>
        </p:txBody>
      </p:sp>
    </p:spTree>
    <p:extLst>
      <p:ext uri="{BB962C8B-B14F-4D97-AF65-F5344CB8AC3E}">
        <p14:creationId xmlns:p14="http://schemas.microsoft.com/office/powerpoint/2010/main" val="2533866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3FDC5-0F26-8E32-B184-D65A626ED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B888F-A3A9-57B1-4532-9C110EDB65A5}"/>
              </a:ext>
            </a:extLst>
          </p:cNvPr>
          <p:cNvSpPr>
            <a:spLocks noGrp="1"/>
          </p:cNvSpPr>
          <p:nvPr>
            <p:ph type="title"/>
          </p:nvPr>
        </p:nvSpPr>
        <p:spPr/>
        <p:txBody>
          <a:bodyPr/>
          <a:lstStyle/>
          <a:p>
            <a:r>
              <a:rPr lang="en-US"/>
              <a:t>Example use cases for Analyst agent</a:t>
            </a:r>
          </a:p>
        </p:txBody>
      </p:sp>
    </p:spTree>
    <p:extLst>
      <p:ext uri="{BB962C8B-B14F-4D97-AF65-F5344CB8AC3E}">
        <p14:creationId xmlns:p14="http://schemas.microsoft.com/office/powerpoint/2010/main" val="229825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6FEE9-3162-C457-02E0-B8BEE85ED03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E658675-9ADC-2A9F-D097-0B34C49F3546}"/>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6" name="Rectangle 5">
              <a:extLst>
                <a:ext uri="{FF2B5EF4-FFF2-40B4-BE49-F238E27FC236}">
                  <a16:creationId xmlns:a16="http://schemas.microsoft.com/office/drawing/2014/main" id="{700A5A6F-98CD-A18F-3CD8-B831B0438081}"/>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 name="Rectangle 6">
              <a:extLst>
                <a:ext uri="{FF2B5EF4-FFF2-40B4-BE49-F238E27FC236}">
                  <a16:creationId xmlns:a16="http://schemas.microsoft.com/office/drawing/2014/main" id="{8FC9FFFF-2BE2-2A5E-D88D-991C30EB05EB}"/>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 name="Title 1">
            <a:extLst>
              <a:ext uri="{FF2B5EF4-FFF2-40B4-BE49-F238E27FC236}">
                <a16:creationId xmlns:a16="http://schemas.microsoft.com/office/drawing/2014/main" id="{8F86BA81-FF0C-16F5-F344-CB3B417D6AFE}"/>
              </a:ext>
              <a:ext uri="{C183D7F6-B498-43B3-948B-1728B52AA6E4}">
                <adec:decorative xmlns:adec="http://schemas.microsoft.com/office/drawing/2017/decorative" val="1"/>
              </a:ext>
            </a:extLst>
          </p:cNvPr>
          <p:cNvSpPr>
            <a:spLocks noGrp="1"/>
          </p:cNvSpPr>
          <p:nvPr>
            <p:ph type="title"/>
          </p:nvPr>
        </p:nvSpPr>
        <p:spPr>
          <a:xfrm>
            <a:off x="588263" y="457200"/>
            <a:ext cx="11018520" cy="553998"/>
          </a:xfrm>
        </p:spPr>
        <p:txBody>
          <a:bodyPr/>
          <a:lstStyle/>
          <a:p>
            <a:r>
              <a:rPr lang="en-US"/>
              <a:t>When to use Analyst </a:t>
            </a:r>
          </a:p>
        </p:txBody>
      </p:sp>
      <p:sp>
        <p:nvSpPr>
          <p:cNvPr id="113" name="Rectangle: Rounded Corners 112">
            <a:extLst>
              <a:ext uri="{FF2B5EF4-FFF2-40B4-BE49-F238E27FC236}">
                <a16:creationId xmlns:a16="http://schemas.microsoft.com/office/drawing/2014/main" id="{C431DFE3-6CDE-482E-9BC7-55124C76C475}"/>
              </a:ext>
              <a:ext uri="{C183D7F6-B498-43B3-948B-1728B52AA6E4}">
                <adec:decorative xmlns:adec="http://schemas.microsoft.com/office/drawing/2017/decorative" val="1"/>
              </a:ext>
            </a:extLst>
          </p:cNvPr>
          <p:cNvSpPr>
            <a:spLocks/>
          </p:cNvSpPr>
          <p:nvPr/>
        </p:nvSpPr>
        <p:spPr bwMode="auto">
          <a:xfrm>
            <a:off x="588263" y="1632281"/>
            <a:ext cx="11018520" cy="4704509"/>
          </a:xfrm>
          <a:prstGeom prst="roundRect">
            <a:avLst>
              <a:gd name="adj" fmla="val 4514"/>
            </a:avLst>
          </a:prstGeom>
          <a:solidFill>
            <a:schemeClr val="bg1"/>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0" name="Text Placeholder 2">
            <a:extLst>
              <a:ext uri="{FF2B5EF4-FFF2-40B4-BE49-F238E27FC236}">
                <a16:creationId xmlns:a16="http://schemas.microsoft.com/office/drawing/2014/main" id="{4B3F82F0-7E6D-4CA1-0FC7-18572B87611D}"/>
              </a:ext>
            </a:extLst>
          </p:cNvPr>
          <p:cNvSpPr txBox="1">
            <a:spLocks/>
          </p:cNvSpPr>
          <p:nvPr/>
        </p:nvSpPr>
        <p:spPr>
          <a:xfrm>
            <a:off x="707480" y="1768325"/>
            <a:ext cx="10780085" cy="126188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mn-cs"/>
              </a:rPr>
              <a:t>When to use Analyst</a:t>
            </a:r>
            <a:endParaRPr kumimoji="0" lang="en-US" sz="1400" b="0" i="0" u="none" strike="noStrike" kern="1200" cap="none" spc="0" normalizeH="0" baseline="0" noProof="0">
              <a:ln>
                <a:noFill/>
              </a:ln>
              <a:solidFill>
                <a:srgbClr val="0078D4"/>
              </a:solidFill>
              <a:effectLst/>
              <a:uLnTx/>
              <a:uFillTx/>
              <a:latin typeface="Segoe Sans Display"/>
              <a:ea typeface="+mn-ea"/>
              <a:cs typeface="+mn-cs"/>
            </a:endParaRP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Text" pitchFamily="2" charset="0"/>
              </a:rPr>
              <a:t>Consulting multiple data sources: </a:t>
            </a:r>
            <a:r>
              <a:rPr kumimoji="0" lang="en-US" sz="1400" b="0" i="0" u="none" strike="noStrike" kern="1200" cap="none" spc="0" normalizeH="0" baseline="0" noProof="0">
                <a:ln>
                  <a:noFill/>
                </a:ln>
                <a:solidFill>
                  <a:srgbClr val="091F2C"/>
                </a:solidFill>
                <a:effectLst/>
                <a:uLnTx/>
                <a:uFillTx/>
                <a:latin typeface="Segoe Sans Display"/>
                <a:ea typeface="+mn-ea"/>
                <a:cs typeface="Segoe Sans Text" pitchFamily="2" charset="0"/>
              </a:rPr>
              <a:t>Gathers and integrates data from different file types for comprehensive analysis.</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Text" pitchFamily="2" charset="0"/>
              </a:rPr>
              <a:t>Step-by-step problem solving: </a:t>
            </a:r>
            <a:r>
              <a:rPr kumimoji="0" lang="en-US" sz="1400" b="0" i="0" u="none" strike="noStrike" kern="1200" cap="none" spc="0" normalizeH="0" baseline="0" noProof="0">
                <a:ln>
                  <a:noFill/>
                </a:ln>
                <a:solidFill>
                  <a:srgbClr val="091F2C"/>
                </a:solidFill>
                <a:effectLst/>
                <a:uLnTx/>
                <a:uFillTx/>
                <a:latin typeface="Segoe Sans Display"/>
                <a:ea typeface="+mn-ea"/>
                <a:cs typeface="Segoe Sans Text" pitchFamily="2" charset="0"/>
              </a:rPr>
              <a:t>Progresses through challenges by hypothesizing, testing, and adapting responses, making it useful for iterative decision-making.</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Text" pitchFamily="2" charset="0"/>
              </a:rPr>
              <a:t>Visualizations:</a:t>
            </a:r>
            <a:r>
              <a:rPr kumimoji="0" lang="en-US" sz="1400" b="0" i="0" u="none" strike="noStrike" kern="1200" cap="none" spc="0" normalizeH="0" baseline="0" noProof="0">
                <a:ln>
                  <a:noFill/>
                </a:ln>
                <a:solidFill>
                  <a:srgbClr val="091F2C"/>
                </a:solidFill>
                <a:effectLst/>
                <a:uLnTx/>
                <a:uFillTx/>
                <a:latin typeface="Segoe Sans Display"/>
                <a:ea typeface="+mn-ea"/>
                <a:cs typeface="Segoe Sans Text" pitchFamily="2" charset="0"/>
              </a:rPr>
              <a:t> creates key visualizations for data analysis and presentation.</a:t>
            </a:r>
          </a:p>
        </p:txBody>
      </p:sp>
      <p:cxnSp>
        <p:nvCxnSpPr>
          <p:cNvPr id="110" name="Straight Connector 109">
            <a:extLst>
              <a:ext uri="{FF2B5EF4-FFF2-40B4-BE49-F238E27FC236}">
                <a16:creationId xmlns:a16="http://schemas.microsoft.com/office/drawing/2014/main" id="{0797A9CC-E658-6D46-EACB-B6526394D4FC}"/>
              </a:ext>
              <a:ext uri="{C183D7F6-B498-43B3-948B-1728B52AA6E4}">
                <adec:decorative xmlns:adec="http://schemas.microsoft.com/office/drawing/2017/decorative" val="1"/>
              </a:ext>
            </a:extLst>
          </p:cNvPr>
          <p:cNvCxnSpPr>
            <a:cxnSpLocks/>
          </p:cNvCxnSpPr>
          <p:nvPr/>
        </p:nvCxnSpPr>
        <p:spPr>
          <a:xfrm>
            <a:off x="707480" y="3166253"/>
            <a:ext cx="1078077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A57226-8F77-035D-8CA9-4F38A97E92F5}"/>
              </a:ext>
            </a:extLst>
          </p:cNvPr>
          <p:cNvSpPr txBox="1">
            <a:spLocks/>
          </p:cNvSpPr>
          <p:nvPr/>
        </p:nvSpPr>
        <p:spPr>
          <a:xfrm>
            <a:off x="707480" y="3302297"/>
            <a:ext cx="10780085" cy="131318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400"/>
              </a:spcAft>
              <a:buClrTx/>
              <a:buSzTx/>
              <a:buFont typeface="Arial" panose="020B0604020202020204" pitchFamily="34" charset="0"/>
              <a:buNone/>
              <a:tabLst/>
              <a:defRPr/>
            </a:pPr>
            <a:r>
              <a:rPr lang="en-US">
                <a:solidFill>
                  <a:srgbClr val="0078D4"/>
                </a:solidFill>
              </a:rPr>
              <a:t>Example u</a:t>
            </a:r>
            <a:r>
              <a:rPr kumimoji="0" lang="en-US" sz="1600" b="0" i="0" u="none" strike="noStrike" kern="1200" cap="none" spc="0" normalizeH="0" baseline="0" noProof="0">
                <a:ln>
                  <a:noFill/>
                </a:ln>
                <a:solidFill>
                  <a:srgbClr val="0078D4"/>
                </a:solidFill>
                <a:effectLst/>
                <a:uLnTx/>
                <a:uFillTx/>
                <a:latin typeface="Segoe Sans Display Semibold"/>
                <a:ea typeface="+mn-ea"/>
                <a:cs typeface="+mn-cs"/>
              </a:rPr>
              <a:t>se cases </a:t>
            </a:r>
          </a:p>
          <a:p>
            <a:pPr marL="284163" marR="0" lvl="0" indent="-173038" algn="l" defTabSz="914400"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Financial performance analysis and forecasting</a:t>
            </a:r>
          </a:p>
          <a:p>
            <a:pPr marL="284163" marR="0" lvl="0" indent="-173038" algn="l" defTabSz="914400"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Customer segmentation analysis</a:t>
            </a:r>
          </a:p>
          <a:p>
            <a:pPr marL="284163" marR="0" lvl="0" indent="-173038" algn="l" defTabSz="914400"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Sentiment analysis over survey or feedback data</a:t>
            </a:r>
          </a:p>
          <a:p>
            <a:pPr marL="284163" marR="0" lvl="0" indent="-173038" algn="l" defTabSz="914400"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Data storytelling with visualizations</a:t>
            </a:r>
          </a:p>
        </p:txBody>
      </p:sp>
      <p:cxnSp>
        <p:nvCxnSpPr>
          <p:cNvPr id="109" name="Straight Connector 108">
            <a:extLst>
              <a:ext uri="{FF2B5EF4-FFF2-40B4-BE49-F238E27FC236}">
                <a16:creationId xmlns:a16="http://schemas.microsoft.com/office/drawing/2014/main" id="{8B1CF161-D1FA-C180-F3A9-7C803F2A611E}"/>
              </a:ext>
              <a:ext uri="{C183D7F6-B498-43B3-948B-1728B52AA6E4}">
                <adec:decorative xmlns:adec="http://schemas.microsoft.com/office/drawing/2017/decorative" val="1"/>
              </a:ext>
            </a:extLst>
          </p:cNvPr>
          <p:cNvCxnSpPr>
            <a:cxnSpLocks/>
          </p:cNvCxnSpPr>
          <p:nvPr/>
        </p:nvCxnSpPr>
        <p:spPr>
          <a:xfrm>
            <a:off x="707480" y="4751521"/>
            <a:ext cx="1078077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2956938F-277C-3A05-6697-151F5E061D7A}"/>
              </a:ext>
            </a:extLst>
          </p:cNvPr>
          <p:cNvSpPr txBox="1">
            <a:spLocks/>
          </p:cNvSpPr>
          <p:nvPr/>
        </p:nvSpPr>
        <p:spPr>
          <a:xfrm>
            <a:off x="707480" y="4887565"/>
            <a:ext cx="10780085" cy="131318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4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mn-cs"/>
              </a:rPr>
              <a:t>Best practices for using Analyst </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Upload both structured (Excel, CSV, JSON, etc.) and unstructured (PDF, Word, PowerPoint etc.) data files, up to 5 files at once</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Ask complex, multi-variable questions that require advanced data analysis</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Specify the type of insight or visualization needed</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Review chain-of-thought and Python generated insights for accuracy </a:t>
            </a:r>
          </a:p>
        </p:txBody>
      </p:sp>
    </p:spTree>
    <p:extLst>
      <p:ext uri="{BB962C8B-B14F-4D97-AF65-F5344CB8AC3E}">
        <p14:creationId xmlns:p14="http://schemas.microsoft.com/office/powerpoint/2010/main" val="219345979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85D3E-C8B8-38DD-D7E6-797B6EF3E265}"/>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52DE2B3A-0DA8-E591-7255-AC3EE762F7EC}"/>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30" name="Rectangle 29">
              <a:extLst>
                <a:ext uri="{FF2B5EF4-FFF2-40B4-BE49-F238E27FC236}">
                  <a16:creationId xmlns:a16="http://schemas.microsoft.com/office/drawing/2014/main" id="{6CACBDA4-5470-195C-BB42-44CDC5338FBC}"/>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4" name="Rectangle 33">
              <a:extLst>
                <a:ext uri="{FF2B5EF4-FFF2-40B4-BE49-F238E27FC236}">
                  <a16:creationId xmlns:a16="http://schemas.microsoft.com/office/drawing/2014/main" id="{340B9BEB-7C80-5106-2491-FB8D64AB1172}"/>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39" name="Freeform: Shape 3">
            <a:extLst>
              <a:ext uri="{FF2B5EF4-FFF2-40B4-BE49-F238E27FC236}">
                <a16:creationId xmlns:a16="http://schemas.microsoft.com/office/drawing/2014/main" id="{778FC4B3-63D1-F197-19D6-51765A7035A4}"/>
              </a:ext>
              <a:ext uri="{C183D7F6-B498-43B3-948B-1728B52AA6E4}">
                <adec:decorative xmlns:adec="http://schemas.microsoft.com/office/drawing/2017/decorative" val="1"/>
              </a:ext>
            </a:extLst>
          </p:cNvPr>
          <p:cNvSpPr/>
          <p:nvPr/>
        </p:nvSpPr>
        <p:spPr bwMode="auto">
          <a:xfrm>
            <a:off x="0" y="5236285"/>
            <a:ext cx="12192000" cy="1621715"/>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Rectangle: Rounded Corners 14">
            <a:extLst>
              <a:ext uri="{FF2B5EF4-FFF2-40B4-BE49-F238E27FC236}">
                <a16:creationId xmlns:a16="http://schemas.microsoft.com/office/drawing/2014/main" id="{0C023D03-6E25-091F-B796-84F1B1B69007}"/>
              </a:ext>
              <a:ext uri="{C183D7F6-B498-43B3-948B-1728B52AA6E4}">
                <adec:decorative xmlns:adec="http://schemas.microsoft.com/office/drawing/2017/decorative" val="1"/>
              </a:ext>
            </a:extLst>
          </p:cNvPr>
          <p:cNvSpPr/>
          <p:nvPr/>
        </p:nvSpPr>
        <p:spPr bwMode="auto">
          <a:xfrm>
            <a:off x="588962" y="1654629"/>
            <a:ext cx="11017250" cy="4708071"/>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The Analyst agent was designed and tested using various methods to ensure its effectiveness and reliability:</a:t>
            </a: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ADAA9245-CE3E-66F4-B487-374BC444693C}"/>
              </a:ext>
            </a:extLst>
          </p:cNvPr>
          <p:cNvSpPr>
            <a:spLocks noGrp="1"/>
          </p:cNvSpPr>
          <p:nvPr>
            <p:ph type="title"/>
          </p:nvPr>
        </p:nvSpPr>
        <p:spPr>
          <a:xfrm>
            <a:off x="588263" y="457200"/>
            <a:ext cx="11018520" cy="553998"/>
          </a:xfrm>
        </p:spPr>
        <p:txBody>
          <a:bodyPr>
            <a:spAutoFit/>
          </a:bodyPr>
          <a:lstStyle/>
          <a:p>
            <a:r>
              <a:rPr lang="en-US"/>
              <a:t>Try it!</a:t>
            </a:r>
          </a:p>
        </p:txBody>
      </p:sp>
      <p:graphicFrame>
        <p:nvGraphicFramePr>
          <p:cNvPr id="5" name="Table 4">
            <a:extLst>
              <a:ext uri="{FF2B5EF4-FFF2-40B4-BE49-F238E27FC236}">
                <a16:creationId xmlns:a16="http://schemas.microsoft.com/office/drawing/2014/main" id="{AC9455D6-C37F-9B93-0FDE-BC21D80974AA}"/>
              </a:ext>
            </a:extLst>
          </p:cNvPr>
          <p:cNvGraphicFramePr>
            <a:graphicFrameLocks noGrp="1"/>
          </p:cNvGraphicFramePr>
          <p:nvPr>
            <p:extLst>
              <p:ext uri="{D42A27DB-BD31-4B8C-83A1-F6EECF244321}">
                <p14:modId xmlns:p14="http://schemas.microsoft.com/office/powerpoint/2010/main" val="3832925199"/>
              </p:ext>
            </p:extLst>
          </p:nvPr>
        </p:nvGraphicFramePr>
        <p:xfrm>
          <a:off x="585788" y="2476500"/>
          <a:ext cx="11017250" cy="3886201"/>
        </p:xfrm>
        <a:graphic>
          <a:graphicData uri="http://schemas.openxmlformats.org/drawingml/2006/table">
            <a:tbl>
              <a:tblPr firstRow="1" firstCol="1" bandRow="1">
                <a:tableStyleId>{5C22544A-7EE6-4342-B048-85BDC9FD1C3A}</a:tableStyleId>
              </a:tblPr>
              <a:tblGrid>
                <a:gridCol w="1067605">
                  <a:extLst>
                    <a:ext uri="{9D8B030D-6E8A-4147-A177-3AD203B41FA5}">
                      <a16:colId xmlns:a16="http://schemas.microsoft.com/office/drawing/2014/main" val="419529123"/>
                    </a:ext>
                  </a:extLst>
                </a:gridCol>
                <a:gridCol w="1928007">
                  <a:extLst>
                    <a:ext uri="{9D8B030D-6E8A-4147-A177-3AD203B41FA5}">
                      <a16:colId xmlns:a16="http://schemas.microsoft.com/office/drawing/2014/main" val="1793691201"/>
                    </a:ext>
                  </a:extLst>
                </a:gridCol>
                <a:gridCol w="1854200">
                  <a:extLst>
                    <a:ext uri="{9D8B030D-6E8A-4147-A177-3AD203B41FA5}">
                      <a16:colId xmlns:a16="http://schemas.microsoft.com/office/drawing/2014/main" val="757685473"/>
                    </a:ext>
                  </a:extLst>
                </a:gridCol>
                <a:gridCol w="2057400">
                  <a:extLst>
                    <a:ext uri="{9D8B030D-6E8A-4147-A177-3AD203B41FA5}">
                      <a16:colId xmlns:a16="http://schemas.microsoft.com/office/drawing/2014/main" val="1936690869"/>
                    </a:ext>
                  </a:extLst>
                </a:gridCol>
                <a:gridCol w="1968500">
                  <a:extLst>
                    <a:ext uri="{9D8B030D-6E8A-4147-A177-3AD203B41FA5}">
                      <a16:colId xmlns:a16="http://schemas.microsoft.com/office/drawing/2014/main" val="717494166"/>
                    </a:ext>
                  </a:extLst>
                </a:gridCol>
                <a:gridCol w="2141538">
                  <a:extLst>
                    <a:ext uri="{9D8B030D-6E8A-4147-A177-3AD203B41FA5}">
                      <a16:colId xmlns:a16="http://schemas.microsoft.com/office/drawing/2014/main" val="2661904891"/>
                    </a:ext>
                  </a:extLst>
                </a:gridCol>
              </a:tblGrid>
              <a:tr h="270760">
                <a:tc>
                  <a:txBody>
                    <a:bodyPr/>
                    <a:lstStyle/>
                    <a:p>
                      <a:pPr algn="ctr"/>
                      <a:endParaRPr lang="en-US" sz="1100" b="0">
                        <a:latin typeface="+mn-lt"/>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51948"/>
                  </a:ext>
                </a:extLst>
              </a:tr>
              <a:tr h="350395">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endParaRPr kumimoji="0" lang="en-US" sz="1600" b="0" i="0" u="none" strike="noStrike" kern="1200" cap="none" spc="0" normalizeH="0" baseline="0">
                        <a:ln>
                          <a:noFill/>
                        </a:ln>
                        <a:gradFill>
                          <a:gsLst>
                            <a:gs pos="100000">
                              <a:srgbClr val="C03BC4"/>
                            </a:gs>
                            <a:gs pos="43000">
                              <a:srgbClr val="0078D4"/>
                            </a:gs>
                          </a:gsLst>
                          <a:lin ang="0" scaled="0"/>
                        </a:gradFill>
                        <a:effectLst/>
                        <a:uLnTx/>
                        <a:uFillTx/>
                        <a:latin typeface="Segoe Sans Display Semibold"/>
                        <a:ea typeface="+mn-ea"/>
                        <a:cs typeface="+mn-cs"/>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a:ln>
                            <a:noFill/>
                          </a:ln>
                          <a:solidFill>
                            <a:srgbClr val="0070C0"/>
                          </a:solidFill>
                          <a:effectLst/>
                          <a:uLnTx/>
                          <a:uFillTx/>
                          <a:latin typeface="Segoe Sans Display Semibold"/>
                          <a:ea typeface="+mn-ea"/>
                          <a:cs typeface="+mn-cs"/>
                        </a:rPr>
                        <a:t>Customer Service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a:ln>
                            <a:noFill/>
                          </a:ln>
                          <a:solidFill>
                            <a:srgbClr val="0070C0"/>
                          </a:solidFill>
                          <a:effectLst/>
                          <a:uLnTx/>
                          <a:uFillTx/>
                          <a:latin typeface="Segoe Sans Display Semibold"/>
                          <a:ea typeface="+mn-ea"/>
                          <a:cs typeface="+mn-cs"/>
                        </a:rPr>
                        <a:t>Sales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a:ln>
                            <a:noFill/>
                          </a:ln>
                          <a:solidFill>
                            <a:srgbClr val="0070C0"/>
                          </a:solidFill>
                          <a:effectLst/>
                          <a:uLnTx/>
                          <a:uFillTx/>
                          <a:latin typeface="Segoe Sans Display Semibold"/>
                          <a:ea typeface="+mn-ea"/>
                          <a:cs typeface="+mn-cs"/>
                        </a:rPr>
                        <a:t>Finance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a:ln>
                            <a:noFill/>
                          </a:ln>
                          <a:solidFill>
                            <a:srgbClr val="0070C0"/>
                          </a:solidFill>
                          <a:effectLst/>
                          <a:uLnTx/>
                          <a:uFillTx/>
                          <a:latin typeface="Segoe Sans Display Semibold"/>
                          <a:ea typeface="+mn-ea"/>
                          <a:cs typeface="+mn-cs"/>
                        </a:rPr>
                        <a:t>Marketing</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a:ln>
                            <a:noFill/>
                          </a:ln>
                          <a:solidFill>
                            <a:srgbClr val="0070C0"/>
                          </a:solidFill>
                          <a:effectLst/>
                          <a:uLnTx/>
                          <a:uFillTx/>
                          <a:latin typeface="Segoe Sans Display Semibold"/>
                          <a:ea typeface="+mn-ea"/>
                          <a:cs typeface="+mn-cs"/>
                        </a:rPr>
                        <a:t>HR</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971550">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j-ea"/>
                          <a:cs typeface="+mj-cs"/>
                        </a:rPr>
                        <a:t>Pain point</a:t>
                      </a:r>
                    </a:p>
                  </a:txBody>
                  <a:tcP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buNone/>
                      </a:pPr>
                      <a:r>
                        <a:rPr lang="en-US" sz="1100" b="0">
                          <a:effectLst/>
                          <a:latin typeface="+mn-lt"/>
                        </a:rPr>
                        <a:t>Lack of visibility into customer service trends and feedback </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i="0">
                          <a:effectLst/>
                          <a:latin typeface="+mn-lt"/>
                        </a:rPr>
                        <a:t>Lack understanding of pipeline health and probability of meeting quarterly or year-end close targets</a:t>
                      </a:r>
                      <a:endParaRPr lang="en-US" sz="1100" b="0" strike="noStrike"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a:latin typeface="+mn-lt"/>
                        </a:rPr>
                        <a:t>Strategic decisions require complex modeling across multiple business drivers</a:t>
                      </a:r>
                      <a:endParaRPr lang="en-US" sz="1100" b="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i="0">
                          <a:effectLst/>
                          <a:latin typeface="+mn-lt"/>
                        </a:rPr>
                        <a:t>Limited understanding of campaign insights</a:t>
                      </a:r>
                      <a:endParaRPr lang="en-US" sz="1100" b="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a:latin typeface="+mn-lt"/>
                        </a:rPr>
                        <a:t>Managers need to generate and modify team strategies while quickly assessing project performance for clarity and continuous improvement</a:t>
                      </a:r>
                      <a:endParaRPr lang="en-US" sz="1100" b="0" kern="120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874527"/>
                  </a:ext>
                </a:extLst>
              </a:tr>
              <a:tr h="1146748">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j-ea"/>
                          <a:cs typeface="+mj-cs"/>
                        </a:rPr>
                        <a:t>Scenario</a:t>
                      </a:r>
                    </a:p>
                  </a:txBody>
                  <a:tcP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latin typeface="+mn-lt"/>
                        </a:rPr>
                        <a:t>Gain visibility into larger trends and patterns of customer feedback</a:t>
                      </a:r>
                    </a:p>
                    <a:p>
                      <a:pPr algn="ctr" rtl="0">
                        <a:buNone/>
                      </a:pPr>
                      <a:endParaRPr lang="en-US" sz="1100" b="0">
                        <a:effectLst/>
                        <a:latin typeface="+mn-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i="0">
                          <a:effectLst/>
                          <a:latin typeface="+mn-lt"/>
                        </a:rPr>
                        <a:t>Gain real-time visibility into pipeline trends and sales performance </a:t>
                      </a:r>
                      <a:endParaRPr lang="en-US" sz="1100" b="0" strike="sngStrike"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a:latin typeface="+mn-lt"/>
                        </a:rPr>
                        <a:t>Analyze P&amp;L, market growth, and cost structure data to evaluate the financial impact of launching a new product line</a:t>
                      </a:r>
                      <a:endParaRPr lang="en-US" sz="1100" b="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a:latin typeface="+mn-lt"/>
                        </a:rPr>
                        <a:t>Gain insights into efficacy and outcomes of marketing levers and investments</a:t>
                      </a:r>
                      <a:endParaRPr lang="en-US" sz="1100" b="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a:latin typeface="+mn-lt"/>
                        </a:rPr>
                        <a:t>Co-create and draft team strategy based on team goals and expected outcomes and use lessons learned to feed a continuous improvement loop</a:t>
                      </a:r>
                      <a:endParaRPr lang="en-US" sz="1100" b="0" kern="120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596279"/>
                  </a:ext>
                </a:extLst>
              </a:tr>
              <a:tr h="1146748">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j-ea"/>
                          <a:cs typeface="+mj-cs"/>
                        </a:rPr>
                        <a:t>How Analyst can help</a:t>
                      </a:r>
                      <a:endParaRPr lang="en-US" sz="1100" b="0" spc="0">
                        <a:solidFill>
                          <a:schemeClr val="tx1"/>
                        </a:solidFill>
                        <a:latin typeface="+mn-lt"/>
                        <a:ea typeface="+mj-ea"/>
                        <a:cs typeface="+mj-cs"/>
                      </a:endParaRPr>
                    </a:p>
                  </a:txBody>
                  <a:tcP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latin typeface="+mj-lt"/>
                        </a:rPr>
                        <a:t>Use Analyst to understand sentiment across customer reviews and comments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a:latin typeface="+mj-lt"/>
                        </a:rPr>
                        <a:t>Use Analyst to analyze data to determine sales targeting opportunities</a:t>
                      </a:r>
                      <a:endParaRPr lang="en-US" sz="1100" b="0" spc="0">
                        <a:solidFill>
                          <a:schemeClr val="tx1"/>
                        </a:solidFill>
                        <a:latin typeface="+mj-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a:latin typeface="+mj-lt"/>
                        </a:rPr>
                        <a:t>Use Analyst to simulate financial outcomes, compare scenarios, and generate decision-ready insights for leadership.</a:t>
                      </a:r>
                      <a:endParaRPr lang="en-US" sz="1100" b="0" spc="0">
                        <a:solidFill>
                          <a:schemeClr val="tx1"/>
                        </a:solidFill>
                        <a:latin typeface="+mj-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a:latin typeface="+mj-lt"/>
                        </a:rPr>
                        <a:t>Use Analyst to understand marketing results data (e.g. SEO, web traffic, conversion rates, etc.) to determine investments</a:t>
                      </a:r>
                      <a:endParaRPr lang="en-US" sz="1100" b="0" spc="0">
                        <a:solidFill>
                          <a:schemeClr val="tx1"/>
                        </a:solidFill>
                        <a:latin typeface="+mj-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i="0">
                          <a:effectLst/>
                          <a:latin typeface="+mj-lt"/>
                        </a:rPr>
                        <a:t>Use Analyst to assess project outcomes for effectiveness, timeliness, and other metrics</a:t>
                      </a:r>
                      <a:endParaRPr lang="en-US" sz="1100" b="0" spc="0">
                        <a:solidFill>
                          <a:schemeClr val="tx1"/>
                        </a:solidFill>
                        <a:latin typeface="+mj-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grpSp>
        <p:nvGrpSpPr>
          <p:cNvPr id="18" name="Group 17" descr="Customer service female worker photo icon">
            <a:extLst>
              <a:ext uri="{FF2B5EF4-FFF2-40B4-BE49-F238E27FC236}">
                <a16:creationId xmlns:a16="http://schemas.microsoft.com/office/drawing/2014/main" id="{FB2BF2BD-8252-4CCE-3790-396E34679378}"/>
              </a:ext>
            </a:extLst>
          </p:cNvPr>
          <p:cNvGrpSpPr/>
          <p:nvPr/>
        </p:nvGrpSpPr>
        <p:grpSpPr>
          <a:xfrm>
            <a:off x="2172493" y="1796723"/>
            <a:ext cx="893764" cy="893764"/>
            <a:chOff x="2279185" y="1401729"/>
            <a:chExt cx="710758" cy="710758"/>
          </a:xfrm>
        </p:grpSpPr>
        <p:sp>
          <p:nvSpPr>
            <p:cNvPr id="17" name="Oval 16">
              <a:extLst>
                <a:ext uri="{FF2B5EF4-FFF2-40B4-BE49-F238E27FC236}">
                  <a16:creationId xmlns:a16="http://schemas.microsoft.com/office/drawing/2014/main" id="{62DA3D5C-8C8C-DA7D-B72B-FE606A9CD0B3}"/>
                </a:ext>
                <a:ext uri="{C183D7F6-B498-43B3-948B-1728B52AA6E4}">
                  <adec:decorative xmlns:adec="http://schemas.microsoft.com/office/drawing/2017/decorative" val="1"/>
                </a:ext>
              </a:extLst>
            </p:cNvPr>
            <p:cNvSpPr/>
            <p:nvPr/>
          </p:nvSpPr>
          <p:spPr bwMode="auto">
            <a:xfrm>
              <a:off x="2279185" y="1401729"/>
              <a:ext cx="710758" cy="710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7" name="Picture 36">
              <a:extLst>
                <a:ext uri="{FF2B5EF4-FFF2-40B4-BE49-F238E27FC236}">
                  <a16:creationId xmlns:a16="http://schemas.microsoft.com/office/drawing/2014/main" id="{7F638931-4430-5E85-B813-1BD878046C92}"/>
                </a:ext>
                <a:ext uri="{C183D7F6-B498-43B3-948B-1728B52AA6E4}">
                  <adec:decorative xmlns:adec="http://schemas.microsoft.com/office/drawing/2017/decorative" val="1"/>
                </a:ext>
              </a:extLst>
            </p:cNvPr>
            <p:cNvPicPr>
              <a:picLocks/>
            </p:cNvPicPr>
            <p:nvPr/>
          </p:nvPicPr>
          <p:blipFill rotWithShape="1">
            <a:blip r:embed="rId3" cstate="screen">
              <a:extLst>
                <a:ext uri="{28A0092B-C50C-407E-A947-70E740481C1C}">
                  <a14:useLocalDpi xmlns:a14="http://schemas.microsoft.com/office/drawing/2010/main"/>
                </a:ext>
              </a:extLst>
            </a:blip>
            <a:srcRect l="7635" r="7635"/>
            <a:stretch>
              <a:fillRect/>
            </a:stretch>
          </p:blipFill>
          <p:spPr>
            <a:xfrm>
              <a:off x="2341056" y="1463600"/>
              <a:ext cx="587017" cy="587017"/>
            </a:xfrm>
            <a:prstGeom prst="ellipse">
              <a:avLst/>
            </a:prstGeom>
          </p:spPr>
        </p:pic>
      </p:grpSp>
      <p:grpSp>
        <p:nvGrpSpPr>
          <p:cNvPr id="46" name="Group 45" descr="Sales male worker photo icon">
            <a:extLst>
              <a:ext uri="{FF2B5EF4-FFF2-40B4-BE49-F238E27FC236}">
                <a16:creationId xmlns:a16="http://schemas.microsoft.com/office/drawing/2014/main" id="{15B75E62-BE51-F5EA-D036-1BF37322B24D}"/>
              </a:ext>
            </a:extLst>
          </p:cNvPr>
          <p:cNvGrpSpPr/>
          <p:nvPr/>
        </p:nvGrpSpPr>
        <p:grpSpPr>
          <a:xfrm>
            <a:off x="4071143" y="1796723"/>
            <a:ext cx="893764" cy="893764"/>
            <a:chOff x="4098239" y="1343672"/>
            <a:chExt cx="826872" cy="826872"/>
          </a:xfrm>
        </p:grpSpPr>
        <p:sp>
          <p:nvSpPr>
            <p:cNvPr id="20" name="Oval 19">
              <a:extLst>
                <a:ext uri="{FF2B5EF4-FFF2-40B4-BE49-F238E27FC236}">
                  <a16:creationId xmlns:a16="http://schemas.microsoft.com/office/drawing/2014/main" id="{998A02DD-6475-04BA-1D42-FED974FBD2EB}"/>
                </a:ext>
                <a:ext uri="{C183D7F6-B498-43B3-948B-1728B52AA6E4}">
                  <adec:decorative xmlns:adec="http://schemas.microsoft.com/office/drawing/2017/decorative" val="1"/>
                </a:ext>
              </a:extLst>
            </p:cNvPr>
            <p:cNvSpPr/>
            <p:nvPr/>
          </p:nvSpPr>
          <p:spPr bwMode="auto">
            <a:xfrm>
              <a:off x="4098239" y="1343672"/>
              <a:ext cx="826872" cy="82687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1" name="Picture 20">
              <a:extLst>
                <a:ext uri="{FF2B5EF4-FFF2-40B4-BE49-F238E27FC236}">
                  <a16:creationId xmlns:a16="http://schemas.microsoft.com/office/drawing/2014/main" id="{DAA92DD4-9A69-1193-1EED-EC54616982A3}"/>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val="0"/>
                </a:ext>
              </a:extLst>
            </a:blip>
            <a:srcRect l="8049" r="8049"/>
            <a:stretch/>
          </p:blipFill>
          <p:spPr>
            <a:xfrm>
              <a:off x="4170217" y="1415650"/>
              <a:ext cx="682916" cy="682916"/>
            </a:xfrm>
            <a:prstGeom prst="ellipse">
              <a:avLst/>
            </a:prstGeom>
          </p:spPr>
        </p:pic>
      </p:grpSp>
      <p:grpSp>
        <p:nvGrpSpPr>
          <p:cNvPr id="47" name="Group 46" descr="Finance male worker photo icon">
            <a:extLst>
              <a:ext uri="{FF2B5EF4-FFF2-40B4-BE49-F238E27FC236}">
                <a16:creationId xmlns:a16="http://schemas.microsoft.com/office/drawing/2014/main" id="{2D8D641E-62A4-C6DB-E6A6-AC97EA7E4F25}"/>
              </a:ext>
            </a:extLst>
          </p:cNvPr>
          <p:cNvGrpSpPr/>
          <p:nvPr/>
        </p:nvGrpSpPr>
        <p:grpSpPr>
          <a:xfrm>
            <a:off x="6021386" y="1796723"/>
            <a:ext cx="893764" cy="893764"/>
            <a:chOff x="6196258" y="1343672"/>
            <a:chExt cx="826872" cy="826872"/>
          </a:xfrm>
        </p:grpSpPr>
        <p:sp>
          <p:nvSpPr>
            <p:cNvPr id="28" name="Oval 27">
              <a:extLst>
                <a:ext uri="{FF2B5EF4-FFF2-40B4-BE49-F238E27FC236}">
                  <a16:creationId xmlns:a16="http://schemas.microsoft.com/office/drawing/2014/main" id="{C97B74BC-806C-3B47-C118-D5A9BF68FD1A}"/>
                </a:ext>
                <a:ext uri="{C183D7F6-B498-43B3-948B-1728B52AA6E4}">
                  <adec:decorative xmlns:adec="http://schemas.microsoft.com/office/drawing/2017/decorative" val="1"/>
                </a:ext>
              </a:extLst>
            </p:cNvPr>
            <p:cNvSpPr/>
            <p:nvPr/>
          </p:nvSpPr>
          <p:spPr bwMode="auto">
            <a:xfrm>
              <a:off x="6196258" y="1343672"/>
              <a:ext cx="826872" cy="82687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9" name="Picture 28">
              <a:extLst>
                <a:ext uri="{FF2B5EF4-FFF2-40B4-BE49-F238E27FC236}">
                  <a16:creationId xmlns:a16="http://schemas.microsoft.com/office/drawing/2014/main" id="{534D1420-E616-2DF7-1F27-B4D7B09950E4}"/>
                </a:ext>
                <a:ext uri="{C183D7F6-B498-43B3-948B-1728B52AA6E4}">
                  <adec:decorative xmlns:adec="http://schemas.microsoft.com/office/drawing/2017/decorative" val="1"/>
                </a:ext>
              </a:extLst>
            </p:cNvPr>
            <p:cNvPicPr>
              <a:picLocks/>
            </p:cNvPicPr>
            <p:nvPr/>
          </p:nvPicPr>
          <p:blipFill rotWithShape="1">
            <a:blip r:embed="rId5">
              <a:extLst>
                <a:ext uri="{28A0092B-C50C-407E-A947-70E740481C1C}">
                  <a14:useLocalDpi xmlns:a14="http://schemas.microsoft.com/office/drawing/2010/main" val="0"/>
                </a:ext>
              </a:extLst>
            </a:blip>
            <a:srcRect l="8049" r="8049"/>
            <a:stretch/>
          </p:blipFill>
          <p:spPr>
            <a:xfrm>
              <a:off x="6268237" y="1415651"/>
              <a:ext cx="682916" cy="682916"/>
            </a:xfrm>
            <a:prstGeom prst="ellipse">
              <a:avLst/>
            </a:prstGeom>
          </p:spPr>
        </p:pic>
      </p:grpSp>
      <p:grpSp>
        <p:nvGrpSpPr>
          <p:cNvPr id="48" name="Group 47" descr="Marketing female worker photo icon">
            <a:extLst>
              <a:ext uri="{FF2B5EF4-FFF2-40B4-BE49-F238E27FC236}">
                <a16:creationId xmlns:a16="http://schemas.microsoft.com/office/drawing/2014/main" id="{1324284C-0021-60DF-836A-4E6A887DE293}"/>
              </a:ext>
            </a:extLst>
          </p:cNvPr>
          <p:cNvGrpSpPr/>
          <p:nvPr/>
        </p:nvGrpSpPr>
        <p:grpSpPr>
          <a:xfrm>
            <a:off x="8037511" y="1796723"/>
            <a:ext cx="893764" cy="893764"/>
            <a:chOff x="8179621" y="1343672"/>
            <a:chExt cx="826872" cy="826872"/>
          </a:xfrm>
        </p:grpSpPr>
        <p:sp>
          <p:nvSpPr>
            <p:cNvPr id="31" name="Oval 30">
              <a:extLst>
                <a:ext uri="{FF2B5EF4-FFF2-40B4-BE49-F238E27FC236}">
                  <a16:creationId xmlns:a16="http://schemas.microsoft.com/office/drawing/2014/main" id="{04158FA6-642E-43D7-9855-9BF49A2D32EE}"/>
                </a:ext>
                <a:ext uri="{C183D7F6-B498-43B3-948B-1728B52AA6E4}">
                  <adec:decorative xmlns:adec="http://schemas.microsoft.com/office/drawing/2017/decorative" val="1"/>
                </a:ext>
              </a:extLst>
            </p:cNvPr>
            <p:cNvSpPr/>
            <p:nvPr/>
          </p:nvSpPr>
          <p:spPr bwMode="auto">
            <a:xfrm>
              <a:off x="8179621" y="1343672"/>
              <a:ext cx="826872" cy="82687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3" name="Picture 32">
              <a:extLst>
                <a:ext uri="{FF2B5EF4-FFF2-40B4-BE49-F238E27FC236}">
                  <a16:creationId xmlns:a16="http://schemas.microsoft.com/office/drawing/2014/main" id="{BB4B02A2-6C60-5A6D-3DAF-56FCE73AE76A}"/>
                </a:ext>
                <a:ext uri="{C183D7F6-B498-43B3-948B-1728B52AA6E4}">
                  <adec:decorative xmlns:adec="http://schemas.microsoft.com/office/drawing/2017/decorative" val="1"/>
                </a:ext>
              </a:extLst>
            </p:cNvPr>
            <p:cNvPicPr>
              <a:picLocks/>
            </p:cNvPicPr>
            <p:nvPr/>
          </p:nvPicPr>
          <p:blipFill rotWithShape="1">
            <a:blip r:embed="rId6">
              <a:extLst>
                <a:ext uri="{28A0092B-C50C-407E-A947-70E740481C1C}">
                  <a14:useLocalDpi xmlns:a14="http://schemas.microsoft.com/office/drawing/2010/main" val="0"/>
                </a:ext>
              </a:extLst>
            </a:blip>
            <a:srcRect l="7843" r="7843"/>
            <a:stretch>
              <a:fillRect/>
            </a:stretch>
          </p:blipFill>
          <p:spPr>
            <a:xfrm>
              <a:off x="8251600" y="1415651"/>
              <a:ext cx="682916" cy="682916"/>
            </a:xfrm>
            <a:prstGeom prst="ellipse">
              <a:avLst/>
            </a:prstGeom>
          </p:spPr>
        </p:pic>
      </p:grpSp>
      <p:grpSp>
        <p:nvGrpSpPr>
          <p:cNvPr id="49" name="Group 48" descr="HR female worker photo icon">
            <a:extLst>
              <a:ext uri="{FF2B5EF4-FFF2-40B4-BE49-F238E27FC236}">
                <a16:creationId xmlns:a16="http://schemas.microsoft.com/office/drawing/2014/main" id="{88A1D245-4A5B-5BDD-0EF9-EEE93D58B4A3}"/>
              </a:ext>
            </a:extLst>
          </p:cNvPr>
          <p:cNvGrpSpPr/>
          <p:nvPr/>
        </p:nvGrpSpPr>
        <p:grpSpPr>
          <a:xfrm>
            <a:off x="10092530" y="1796723"/>
            <a:ext cx="893764" cy="893764"/>
            <a:chOff x="10173521" y="1343672"/>
            <a:chExt cx="826872" cy="826872"/>
          </a:xfrm>
        </p:grpSpPr>
        <p:sp>
          <p:nvSpPr>
            <p:cNvPr id="35" name="Oval 34">
              <a:extLst>
                <a:ext uri="{FF2B5EF4-FFF2-40B4-BE49-F238E27FC236}">
                  <a16:creationId xmlns:a16="http://schemas.microsoft.com/office/drawing/2014/main" id="{3BBAAF0F-E9D4-2074-C284-51D975AAF9CB}"/>
                </a:ext>
                <a:ext uri="{C183D7F6-B498-43B3-948B-1728B52AA6E4}">
                  <adec:decorative xmlns:adec="http://schemas.microsoft.com/office/drawing/2017/decorative" val="1"/>
                </a:ext>
              </a:extLst>
            </p:cNvPr>
            <p:cNvSpPr/>
            <p:nvPr/>
          </p:nvSpPr>
          <p:spPr bwMode="auto">
            <a:xfrm>
              <a:off x="10173521" y="1343672"/>
              <a:ext cx="826872" cy="82687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6" name="Picture 35">
              <a:extLst>
                <a:ext uri="{FF2B5EF4-FFF2-40B4-BE49-F238E27FC236}">
                  <a16:creationId xmlns:a16="http://schemas.microsoft.com/office/drawing/2014/main" id="{63A36B53-67C0-D6A0-66C0-ECA4BD5DEE88}"/>
                </a:ext>
                <a:ext uri="{C183D7F6-B498-43B3-948B-1728B52AA6E4}">
                  <adec:decorative xmlns:adec="http://schemas.microsoft.com/office/drawing/2017/decorative" val="1"/>
                </a:ext>
              </a:extLst>
            </p:cNvPr>
            <p:cNvPicPr>
              <a:picLocks/>
            </p:cNvPicPr>
            <p:nvPr/>
          </p:nvPicPr>
          <p:blipFill rotWithShape="1">
            <a:blip r:embed="rId7">
              <a:extLst>
                <a:ext uri="{28A0092B-C50C-407E-A947-70E740481C1C}">
                  <a14:useLocalDpi xmlns:a14="http://schemas.microsoft.com/office/drawing/2010/main" val="0"/>
                </a:ext>
              </a:extLst>
            </a:blip>
            <a:srcRect l="7843" r="7843"/>
            <a:stretch>
              <a:fillRect/>
            </a:stretch>
          </p:blipFill>
          <p:spPr>
            <a:xfrm>
              <a:off x="10245500" y="1415651"/>
              <a:ext cx="682916" cy="682916"/>
            </a:xfrm>
            <a:prstGeom prst="ellipse">
              <a:avLst/>
            </a:prstGeom>
          </p:spPr>
        </p:pic>
      </p:grpSp>
    </p:spTree>
    <p:extLst>
      <p:ext uri="{BB962C8B-B14F-4D97-AF65-F5344CB8AC3E}">
        <p14:creationId xmlns:p14="http://schemas.microsoft.com/office/powerpoint/2010/main" val="197314687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79A0-624C-5253-B54B-49F3B0516AE3}"/>
            </a:ext>
          </a:extLst>
        </p:cNvPr>
        <p:cNvGrpSpPr/>
        <p:nvPr/>
      </p:nvGrpSpPr>
      <p:grpSpPr>
        <a:xfrm>
          <a:off x="0" y="0"/>
          <a:ext cx="0" cy="0"/>
          <a:chOff x="0" y="0"/>
          <a:chExt cx="0" cy="0"/>
        </a:xfrm>
      </p:grpSpPr>
      <p:grpSp>
        <p:nvGrpSpPr>
          <p:cNvPr id="68" name="Group 67">
            <a:extLst>
              <a:ext uri="{FF2B5EF4-FFF2-40B4-BE49-F238E27FC236}">
                <a16:creationId xmlns:a16="http://schemas.microsoft.com/office/drawing/2014/main" id="{3E87D036-011B-0761-8437-05546AB37E6D}"/>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70" name="Rectangle 69">
              <a:extLst>
                <a:ext uri="{FF2B5EF4-FFF2-40B4-BE49-F238E27FC236}">
                  <a16:creationId xmlns:a16="http://schemas.microsoft.com/office/drawing/2014/main" id="{5CC7B952-1533-2C9F-68DE-AA8724E445ED}"/>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2" name="Rectangle 71">
              <a:extLst>
                <a:ext uri="{FF2B5EF4-FFF2-40B4-BE49-F238E27FC236}">
                  <a16:creationId xmlns:a16="http://schemas.microsoft.com/office/drawing/2014/main" id="{8C4EB022-C255-50C5-9BA1-D03D076796A1}"/>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0" name="Title 19">
            <a:extLst>
              <a:ext uri="{FF2B5EF4-FFF2-40B4-BE49-F238E27FC236}">
                <a16:creationId xmlns:a16="http://schemas.microsoft.com/office/drawing/2014/main" id="{DE4919FB-0CA0-DF07-27F6-DB20A14E98D5}"/>
              </a:ext>
            </a:extLst>
          </p:cNvPr>
          <p:cNvSpPr>
            <a:spLocks noGrp="1"/>
          </p:cNvSpPr>
          <p:nvPr>
            <p:ph type="title"/>
          </p:nvPr>
        </p:nvSpPr>
        <p:spPr>
          <a:xfrm>
            <a:off x="588263" y="457200"/>
            <a:ext cx="11018520" cy="553998"/>
          </a:xfrm>
        </p:spPr>
        <p:txBody>
          <a:bodyPr/>
          <a:lstStyle/>
          <a:p>
            <a:r>
              <a:rPr lang="en-IN"/>
              <a:t>Scenario Library </a:t>
            </a:r>
          </a:p>
        </p:txBody>
      </p:sp>
      <p:sp>
        <p:nvSpPr>
          <p:cNvPr id="8" name="TextBox 7">
            <a:extLst>
              <a:ext uri="{FF2B5EF4-FFF2-40B4-BE49-F238E27FC236}">
                <a16:creationId xmlns:a16="http://schemas.microsoft.com/office/drawing/2014/main" id="{67A8AFBC-7B9B-629F-38A5-61C60ECC1BB1}"/>
              </a:ext>
            </a:extLst>
          </p:cNvPr>
          <p:cNvSpPr txBox="1"/>
          <p:nvPr/>
        </p:nvSpPr>
        <p:spPr>
          <a:xfrm>
            <a:off x="514949" y="929640"/>
            <a:ext cx="86979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Get ideas on how to integrate Analyst into your business processes.</a:t>
            </a:r>
          </a:p>
        </p:txBody>
      </p:sp>
      <p:sp>
        <p:nvSpPr>
          <p:cNvPr id="3" name="TextBox 2">
            <a:extLst>
              <a:ext uri="{FF2B5EF4-FFF2-40B4-BE49-F238E27FC236}">
                <a16:creationId xmlns:a16="http://schemas.microsoft.com/office/drawing/2014/main" id="{1D0E6D0A-EE9B-2CD5-5E90-FD0B2D10976B}"/>
              </a:ext>
            </a:extLst>
          </p:cNvPr>
          <p:cNvSpPr txBox="1"/>
          <p:nvPr/>
        </p:nvSpPr>
        <p:spPr>
          <a:xfrm>
            <a:off x="457199" y="1674673"/>
            <a:ext cx="5452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91F2C"/>
                </a:solidFill>
                <a:effectLst/>
                <a:uLnTx/>
                <a:uFillTx/>
                <a:latin typeface="Segoe Sans Display"/>
                <a:ea typeface="+mn-ea"/>
                <a:cs typeface="+mn-cs"/>
                <a:hlinkClick r:id="rId3"/>
              </a:rPr>
              <a:t>Improve merchandising decisions</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Analyst to help define sales targets based on historical data, market trends, and business goals.</a:t>
            </a:r>
          </a:p>
        </p:txBody>
      </p:sp>
      <p:sp>
        <p:nvSpPr>
          <p:cNvPr id="4" name="TextBox 3">
            <a:extLst>
              <a:ext uri="{FF2B5EF4-FFF2-40B4-BE49-F238E27FC236}">
                <a16:creationId xmlns:a16="http://schemas.microsoft.com/office/drawing/2014/main" id="{2BFAA279-E910-8670-283B-C67152B61E8F}"/>
              </a:ext>
            </a:extLst>
          </p:cNvPr>
          <p:cNvSpPr txBox="1"/>
          <p:nvPr/>
        </p:nvSpPr>
        <p:spPr>
          <a:xfrm>
            <a:off x="457199" y="2505670"/>
            <a:ext cx="545294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4"/>
              </a:rPr>
              <a:t>Implement adaptive pricing</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Analyst to identify sales trends and compare pricing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TextBox 4">
            <a:extLst>
              <a:ext uri="{FF2B5EF4-FFF2-40B4-BE49-F238E27FC236}">
                <a16:creationId xmlns:a16="http://schemas.microsoft.com/office/drawing/2014/main" id="{05DF7D1D-5832-2089-E6C7-5B8EB0FEC278}"/>
              </a:ext>
            </a:extLst>
          </p:cNvPr>
          <p:cNvSpPr txBox="1"/>
          <p:nvPr/>
        </p:nvSpPr>
        <p:spPr>
          <a:xfrm>
            <a:off x="457199" y="3196671"/>
            <a:ext cx="545294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5"/>
              </a:rPr>
              <a:t>Data strategy and insights</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Analyst to gain insights into data streams.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 name="TextBox 5">
            <a:extLst>
              <a:ext uri="{FF2B5EF4-FFF2-40B4-BE49-F238E27FC236}">
                <a16:creationId xmlns:a16="http://schemas.microsoft.com/office/drawing/2014/main" id="{70553597-04CF-A1BE-40F0-F06BB535B656}"/>
              </a:ext>
            </a:extLst>
          </p:cNvPr>
          <p:cNvSpPr txBox="1"/>
          <p:nvPr/>
        </p:nvSpPr>
        <p:spPr>
          <a:xfrm>
            <a:off x="457199" y="3850868"/>
            <a:ext cx="54529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6"/>
              </a:rPr>
              <a:t>Intelligent sales forecasting</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Analyst to analyze sales and market data to create forecasts.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 name="TextBox 6">
            <a:extLst>
              <a:ext uri="{FF2B5EF4-FFF2-40B4-BE49-F238E27FC236}">
                <a16:creationId xmlns:a16="http://schemas.microsoft.com/office/drawing/2014/main" id="{D89A1913-391A-F6F0-A2DE-03A204707924}"/>
              </a:ext>
            </a:extLst>
          </p:cNvPr>
          <p:cNvSpPr txBox="1"/>
          <p:nvPr/>
        </p:nvSpPr>
        <p:spPr>
          <a:xfrm>
            <a:off x="457198" y="4536996"/>
            <a:ext cx="54529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7"/>
              </a:rPr>
              <a:t>Financial insights</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Analyst to gain deeper insights into sources of revenues and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 name="TextBox 12">
            <a:extLst>
              <a:ext uri="{FF2B5EF4-FFF2-40B4-BE49-F238E27FC236}">
                <a16:creationId xmlns:a16="http://schemas.microsoft.com/office/drawing/2014/main" id="{2F1DABDA-5F7A-DE8D-9FB0-D7C8417FB875}"/>
              </a:ext>
            </a:extLst>
          </p:cNvPr>
          <p:cNvSpPr txBox="1"/>
          <p:nvPr/>
        </p:nvSpPr>
        <p:spPr>
          <a:xfrm>
            <a:off x="457198" y="5183327"/>
            <a:ext cx="54529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8"/>
              </a:rPr>
              <a:t>Deliver insights to managers</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Analyst to produce reports on manager strengths and development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9" name="Picture 8" descr="Screenshot of Scenario Library retail scenario">
            <a:extLst>
              <a:ext uri="{FF2B5EF4-FFF2-40B4-BE49-F238E27FC236}">
                <a16:creationId xmlns:a16="http://schemas.microsoft.com/office/drawing/2014/main" id="{B2360569-369D-B324-D4C8-A0AF8E9DE285}"/>
              </a:ext>
            </a:extLst>
          </p:cNvPr>
          <p:cNvPicPr>
            <a:picLocks noChangeAspect="1"/>
          </p:cNvPicPr>
          <p:nvPr/>
        </p:nvPicPr>
        <p:blipFill>
          <a:blip r:embed="rId9"/>
          <a:stretch>
            <a:fillRect/>
          </a:stretch>
        </p:blipFill>
        <p:spPr>
          <a:xfrm>
            <a:off x="6287777" y="1771412"/>
            <a:ext cx="5319006" cy="4042696"/>
          </a:xfrm>
          <a:prstGeom prst="roundRect">
            <a:avLst>
              <a:gd name="adj" fmla="val 1677"/>
            </a:avLst>
          </a:prstGeom>
          <a:ln w="76200">
            <a:solidFill>
              <a:schemeClr val="tx2"/>
            </a:solidFill>
          </a:ln>
        </p:spPr>
      </p:pic>
    </p:spTree>
    <p:extLst>
      <p:ext uri="{BB962C8B-B14F-4D97-AF65-F5344CB8AC3E}">
        <p14:creationId xmlns:p14="http://schemas.microsoft.com/office/powerpoint/2010/main" val="5190034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2B42ED2-CF62-39E6-FC47-F303A31BBD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6491" r="60164" b="5689"/>
          <a:stretch/>
        </p:blipFill>
        <p:spPr>
          <a:xfrm>
            <a:off x="0" y="0"/>
            <a:ext cx="4310743"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p:spPr>
      </p:pic>
      <p:sp>
        <p:nvSpPr>
          <p:cNvPr id="19" name="Freeform: Shape 18">
            <a:extLst>
              <a:ext uri="{FF2B5EF4-FFF2-40B4-BE49-F238E27FC236}">
                <a16:creationId xmlns:a16="http://schemas.microsoft.com/office/drawing/2014/main" id="{9277FB0B-798A-AB76-15DB-C2194055E48B}"/>
              </a:ext>
              <a:ext uri="{C183D7F6-B498-43B3-948B-1728B52AA6E4}">
                <adec:decorative xmlns:adec="http://schemas.microsoft.com/office/drawing/2017/decorative" val="1"/>
              </a:ext>
            </a:extLst>
          </p:cNvPr>
          <p:cNvSpPr>
            <a:spLocks/>
          </p:cNvSpPr>
          <p:nvPr/>
        </p:nvSpPr>
        <p:spPr bwMode="auto">
          <a:xfrm>
            <a:off x="0" y="0"/>
            <a:ext cx="4310743"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8" name="Rectangle 27">
            <a:extLst>
              <a:ext uri="{FF2B5EF4-FFF2-40B4-BE49-F238E27FC236}">
                <a16:creationId xmlns:a16="http://schemas.microsoft.com/office/drawing/2014/main" id="{972C62A4-6C13-6A3F-2E43-282B341D9794}"/>
              </a:ext>
              <a:ext uri="{C183D7F6-B498-43B3-948B-1728B52AA6E4}">
                <adec:decorative xmlns:adec="http://schemas.microsoft.com/office/drawing/2017/decorative" val="1"/>
              </a:ext>
            </a:extLst>
          </p:cNvPr>
          <p:cNvSpPr>
            <a:spLocks/>
          </p:cNvSpPr>
          <p:nvPr/>
        </p:nvSpPr>
        <p:spPr bwMode="auto">
          <a:xfrm>
            <a:off x="0" y="2370959"/>
            <a:ext cx="4310743" cy="2116082"/>
          </a:xfrm>
          <a:prstGeom prst="rect">
            <a:avLst/>
          </a:prstGeom>
          <a:solidFill>
            <a:schemeClr val="bg1">
              <a:alpha val="40000"/>
            </a:schemeClr>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E528558A-C946-86F8-35D6-D91DA89F639D}"/>
              </a:ext>
              <a:ext uri="{C183D7F6-B498-43B3-948B-1728B52AA6E4}">
                <adec:decorative xmlns:adec="http://schemas.microsoft.com/office/drawing/2017/decorative" val="0"/>
              </a:ext>
            </a:extLst>
          </p:cNvPr>
          <p:cNvSpPr>
            <a:spLocks noGrp="1"/>
          </p:cNvSpPr>
          <p:nvPr>
            <p:ph type="title"/>
          </p:nvPr>
        </p:nvSpPr>
        <p:spPr>
          <a:xfrm>
            <a:off x="588263" y="3182779"/>
            <a:ext cx="2631188" cy="553998"/>
          </a:xfrm>
        </p:spPr>
        <p:txBody>
          <a:bodyPr wrap="square">
            <a:spAutoFit/>
          </a:bodyPr>
          <a:lstStyle/>
          <a:p>
            <a:r>
              <a:rPr lang="en-US"/>
              <a:t>Resources</a:t>
            </a:r>
          </a:p>
        </p:txBody>
      </p:sp>
      <p:pic>
        <p:nvPicPr>
          <p:cNvPr id="52" name="Picture 51">
            <a:extLst>
              <a:ext uri="{FF2B5EF4-FFF2-40B4-BE49-F238E27FC236}">
                <a16:creationId xmlns:a16="http://schemas.microsoft.com/office/drawing/2014/main" id="{8D5F2C71-0E39-99C4-5D54-55FFF988D655}"/>
              </a:ext>
              <a:ext uri="{C183D7F6-B498-43B3-948B-1728B52AA6E4}">
                <adec:decorative xmlns:adec="http://schemas.microsoft.com/office/drawing/2017/decorative" val="1"/>
              </a:ext>
            </a:extLst>
          </p:cNvPr>
          <p:cNvPicPr>
            <a:picLocks noChangeAspect="1"/>
          </p:cNvPicPr>
          <p:nvPr/>
        </p:nvPicPr>
        <p:blipFill>
          <a:blip r:embed="rId4"/>
          <a:srcRect b="48531"/>
          <a:stretch>
            <a:fillRect/>
          </a:stretch>
        </p:blipFill>
        <p:spPr>
          <a:xfrm rot="5400000" flipH="1">
            <a:off x="862693"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17" name="Rectangle: Rounded Corners 16">
            <a:extLst>
              <a:ext uri="{FF2B5EF4-FFF2-40B4-BE49-F238E27FC236}">
                <a16:creationId xmlns:a16="http://schemas.microsoft.com/office/drawing/2014/main" id="{CA15BB25-E9BE-F0F4-56DF-123D2BDB09F2}"/>
              </a:ext>
              <a:ext uri="{C183D7F6-B498-43B3-948B-1728B52AA6E4}">
                <adec:decorative xmlns:adec="http://schemas.microsoft.com/office/drawing/2017/decorative" val="1"/>
              </a:ext>
            </a:extLst>
          </p:cNvPr>
          <p:cNvSpPr>
            <a:spLocks/>
          </p:cNvSpPr>
          <p:nvPr/>
        </p:nvSpPr>
        <p:spPr>
          <a:xfrm>
            <a:off x="4528414" y="585788"/>
            <a:ext cx="7092086" cy="5686424"/>
          </a:xfrm>
          <a:prstGeom prst="roundRect">
            <a:avLst>
              <a:gd name="adj" fmla="val 2709"/>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F812EE86-7149-9DFB-99D4-3B4AC206A69B}"/>
              </a:ext>
              <a:ext uri="{C183D7F6-B498-43B3-948B-1728B52AA6E4}">
                <adec:decorative xmlns:adec="http://schemas.microsoft.com/office/drawing/2017/decorative" val="1"/>
              </a:ext>
            </a:extLst>
          </p:cNvPr>
          <p:cNvSpPr/>
          <p:nvPr/>
        </p:nvSpPr>
        <p:spPr bwMode="auto">
          <a:xfrm>
            <a:off x="4712945" y="1027104"/>
            <a:ext cx="696082" cy="69608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6" name="Graphic 15" descr="blog icon">
            <a:extLst>
              <a:ext uri="{FF2B5EF4-FFF2-40B4-BE49-F238E27FC236}">
                <a16:creationId xmlns:a16="http://schemas.microsoft.com/office/drawing/2014/main" id="{64CEF33B-680E-A162-A4FA-D0867BFE9B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54647" y="1168806"/>
            <a:ext cx="412678" cy="412678"/>
          </a:xfrm>
          <a:prstGeom prst="rect">
            <a:avLst/>
          </a:prstGeom>
        </p:spPr>
      </p:pic>
      <p:sp>
        <p:nvSpPr>
          <p:cNvPr id="31" name="TextBox 30">
            <a:extLst>
              <a:ext uri="{FF2B5EF4-FFF2-40B4-BE49-F238E27FC236}">
                <a16:creationId xmlns:a16="http://schemas.microsoft.com/office/drawing/2014/main" id="{8BEEA400-B19E-2148-3B62-0D214F743820}"/>
              </a:ext>
              <a:ext uri="{C183D7F6-B498-43B3-948B-1728B52AA6E4}">
                <adec:decorative xmlns:adec="http://schemas.microsoft.com/office/drawing/2017/decorative" val="0"/>
              </a:ext>
            </a:extLst>
          </p:cNvPr>
          <p:cNvSpPr txBox="1">
            <a:spLocks/>
          </p:cNvSpPr>
          <p:nvPr/>
        </p:nvSpPr>
        <p:spPr>
          <a:xfrm>
            <a:off x="5593557" y="989327"/>
            <a:ext cx="5769447" cy="923330"/>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Read the announcement blog and view the demos: </a:t>
            </a:r>
            <a:r>
              <a:rPr kumimoji="0" lang="en-US" sz="2000" b="0" i="0" u="none" strike="noStrike" kern="1200" cap="none" spc="0" normalizeH="0" baseline="0" noProof="0">
                <a:ln>
                  <a:noFill/>
                </a:ln>
                <a:solidFill>
                  <a:srgbClr val="0078D4"/>
                </a:solidFill>
                <a:effectLst/>
                <a:uLnTx/>
                <a:uFillTx/>
                <a:latin typeface="Segoe Sans Display"/>
                <a:ea typeface="+mn-lt"/>
                <a:cs typeface="Segoe Sans Display"/>
                <a:hlinkClick r:id="rId7"/>
              </a:rPr>
              <a:t>Blog: Researcher and Analyst are now generally available</a:t>
            </a:r>
            <a:endParaRPr kumimoji="0" lang="en-US" sz="2000" b="0" i="0" u="none" strike="noStrike" kern="1200" cap="none" spc="0" normalizeH="0" baseline="0" noProof="0">
              <a:ln>
                <a:noFill/>
              </a:ln>
              <a:solidFill>
                <a:srgbClr val="0078D4"/>
              </a:solidFill>
              <a:effectLst/>
              <a:uLnTx/>
              <a:uFillTx/>
              <a:latin typeface="Segoe Sans Display"/>
              <a:ea typeface="+mn-lt"/>
              <a:cs typeface="Segoe Sans Display"/>
            </a:endParaRPr>
          </a:p>
        </p:txBody>
      </p:sp>
      <p:sp>
        <p:nvSpPr>
          <p:cNvPr id="6" name="TextBox 5">
            <a:extLst>
              <a:ext uri="{FF2B5EF4-FFF2-40B4-BE49-F238E27FC236}">
                <a16:creationId xmlns:a16="http://schemas.microsoft.com/office/drawing/2014/main" id="{FF5854E9-7D19-9106-4C50-43D803F4A41F}"/>
              </a:ext>
            </a:extLst>
          </p:cNvPr>
          <p:cNvSpPr txBox="1"/>
          <p:nvPr/>
        </p:nvSpPr>
        <p:spPr>
          <a:xfrm>
            <a:off x="5593557" y="2316196"/>
            <a:ext cx="5769447" cy="61555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a:ea typeface="+mn-ea"/>
                <a:cs typeface="+mn-cs"/>
                <a:hlinkClick r:id="rId8"/>
              </a:rPr>
              <a:t>Video: Explore Researcher and Analyst agents and the Agent Store</a:t>
            </a:r>
            <a:endParaRPr kumimoji="0" lang="en-US" sz="2000" b="0" i="0" u="none" strike="noStrike" kern="1200" cap="none" spc="0" normalizeH="0" baseline="0" noProof="0">
              <a:ln>
                <a:noFill/>
              </a:ln>
              <a:solidFill>
                <a:srgbClr val="0078D4"/>
              </a:solidFill>
              <a:effectLst/>
              <a:uLnTx/>
              <a:uFillTx/>
              <a:latin typeface="Segoe Sans Display"/>
              <a:ea typeface="+mn-ea"/>
              <a:cs typeface="+mn-cs"/>
            </a:endParaRPr>
          </a:p>
        </p:txBody>
      </p:sp>
      <p:cxnSp>
        <p:nvCxnSpPr>
          <p:cNvPr id="37" name="Straight Connector 36">
            <a:extLst>
              <a:ext uri="{FF2B5EF4-FFF2-40B4-BE49-F238E27FC236}">
                <a16:creationId xmlns:a16="http://schemas.microsoft.com/office/drawing/2014/main" id="{D7DB8BF1-91F4-F943-4223-022DBB6E0C8E}"/>
              </a:ext>
              <a:ext uri="{C183D7F6-B498-43B3-948B-1728B52AA6E4}">
                <adec:decorative xmlns:adec="http://schemas.microsoft.com/office/drawing/2017/decorative" val="1"/>
              </a:ext>
            </a:extLst>
          </p:cNvPr>
          <p:cNvCxnSpPr>
            <a:cxnSpLocks/>
          </p:cNvCxnSpPr>
          <p:nvPr/>
        </p:nvCxnSpPr>
        <p:spPr>
          <a:xfrm>
            <a:off x="5698661" y="3199732"/>
            <a:ext cx="5769447"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60AA7C6-0715-FD3E-CD81-26F450D92290}"/>
              </a:ext>
              <a:ext uri="{C183D7F6-B498-43B3-948B-1728B52AA6E4}">
                <adec:decorative xmlns:adec="http://schemas.microsoft.com/office/drawing/2017/decorative" val="1"/>
              </a:ext>
            </a:extLst>
          </p:cNvPr>
          <p:cNvSpPr/>
          <p:nvPr/>
        </p:nvSpPr>
        <p:spPr bwMode="auto">
          <a:xfrm>
            <a:off x="4753129" y="3375302"/>
            <a:ext cx="615714" cy="615714"/>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2" name="Graphic 21" descr="webpage icon">
            <a:extLst>
              <a:ext uri="{FF2B5EF4-FFF2-40B4-BE49-F238E27FC236}">
                <a16:creationId xmlns:a16="http://schemas.microsoft.com/office/drawing/2014/main" id="{EBC37828-1365-4535-8963-FAA4E648BE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54647" y="3476820"/>
            <a:ext cx="412678" cy="412678"/>
          </a:xfrm>
          <a:prstGeom prst="rect">
            <a:avLst/>
          </a:prstGeom>
        </p:spPr>
      </p:pic>
      <p:sp>
        <p:nvSpPr>
          <p:cNvPr id="32" name="TextBox 31">
            <a:extLst>
              <a:ext uri="{FF2B5EF4-FFF2-40B4-BE49-F238E27FC236}">
                <a16:creationId xmlns:a16="http://schemas.microsoft.com/office/drawing/2014/main" id="{56B0C1E1-0352-9757-A5F2-DBD5F98539C8}"/>
              </a:ext>
              <a:ext uri="{C183D7F6-B498-43B3-948B-1728B52AA6E4}">
                <adec:decorative xmlns:adec="http://schemas.microsoft.com/office/drawing/2017/decorative" val="0"/>
              </a:ext>
            </a:extLst>
          </p:cNvPr>
          <p:cNvSpPr txBox="1">
            <a:spLocks/>
          </p:cNvSpPr>
          <p:nvPr/>
        </p:nvSpPr>
        <p:spPr>
          <a:xfrm>
            <a:off x="5593557" y="3375382"/>
            <a:ext cx="5769447" cy="615553"/>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Check out the Agents in Microsoft 365 </a:t>
            </a:r>
            <a:r>
              <a:rPr lang="en-US" sz="2000">
                <a:solidFill>
                  <a:srgbClr val="091F2C"/>
                </a:solidFill>
                <a:latin typeface="Segoe Sans Display"/>
              </a:rPr>
              <a:t>       </a:t>
            </a:r>
            <a:r>
              <a:rPr kumimoji="0" lang="en-US" sz="2000" b="0" i="0" u="none" strike="noStrike" kern="1200" cap="none" spc="0" normalizeH="0" baseline="0" noProof="0">
                <a:ln>
                  <a:noFill/>
                </a:ln>
                <a:solidFill>
                  <a:srgbClr val="0078D4"/>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adoption page</a:t>
            </a:r>
            <a:endParaRPr kumimoji="0" lang="en-US" sz="2000" b="0" i="0" u="none" strike="noStrike" kern="1200" cap="none" spc="0" normalizeH="0" baseline="0" noProof="0">
              <a:ln>
                <a:noFill/>
              </a:ln>
              <a:solidFill>
                <a:srgbClr val="0078D4"/>
              </a:solidFill>
              <a:effectLst/>
              <a:uLnTx/>
              <a:uFillTx/>
              <a:latin typeface="Segoe Sans Display"/>
              <a:ea typeface="+mn-ea"/>
              <a:cs typeface="+mn-cs"/>
            </a:endParaRPr>
          </a:p>
        </p:txBody>
      </p:sp>
      <p:cxnSp>
        <p:nvCxnSpPr>
          <p:cNvPr id="38" name="Straight Connector 37">
            <a:extLst>
              <a:ext uri="{FF2B5EF4-FFF2-40B4-BE49-F238E27FC236}">
                <a16:creationId xmlns:a16="http://schemas.microsoft.com/office/drawing/2014/main" id="{2EF75BC8-670E-2EF1-9E2E-B72BC826516F}"/>
              </a:ext>
              <a:ext uri="{C183D7F6-B498-43B3-948B-1728B52AA6E4}">
                <adec:decorative xmlns:adec="http://schemas.microsoft.com/office/drawing/2017/decorative" val="1"/>
              </a:ext>
            </a:extLst>
          </p:cNvPr>
          <p:cNvCxnSpPr>
            <a:cxnSpLocks/>
          </p:cNvCxnSpPr>
          <p:nvPr/>
        </p:nvCxnSpPr>
        <p:spPr>
          <a:xfrm>
            <a:off x="5698661" y="4166585"/>
            <a:ext cx="5769447"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CBE25DA3-ACFA-0D38-AC91-C76109816CFB}"/>
              </a:ext>
              <a:ext uri="{C183D7F6-B498-43B3-948B-1728B52AA6E4}">
                <adec:decorative xmlns:adec="http://schemas.microsoft.com/office/drawing/2017/decorative" val="1"/>
              </a:ext>
            </a:extLst>
          </p:cNvPr>
          <p:cNvSpPr/>
          <p:nvPr/>
        </p:nvSpPr>
        <p:spPr bwMode="auto">
          <a:xfrm>
            <a:off x="4712945" y="4533900"/>
            <a:ext cx="696082" cy="69608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4" name="Graphic 23" descr="engineering team icon">
            <a:extLst>
              <a:ext uri="{FF2B5EF4-FFF2-40B4-BE49-F238E27FC236}">
                <a16:creationId xmlns:a16="http://schemas.microsoft.com/office/drawing/2014/main" id="{471F6393-0461-81B0-5711-CA423F3FDC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54647" y="4675602"/>
            <a:ext cx="412678" cy="412678"/>
          </a:xfrm>
          <a:prstGeom prst="rect">
            <a:avLst/>
          </a:prstGeom>
        </p:spPr>
      </p:pic>
      <p:sp>
        <p:nvSpPr>
          <p:cNvPr id="33" name="TextBox 32">
            <a:extLst>
              <a:ext uri="{FF2B5EF4-FFF2-40B4-BE49-F238E27FC236}">
                <a16:creationId xmlns:a16="http://schemas.microsoft.com/office/drawing/2014/main" id="{56A70C07-28C7-5FBC-3A5F-FDE118010DA2}"/>
              </a:ext>
              <a:ext uri="{C183D7F6-B498-43B3-948B-1728B52AA6E4}">
                <adec:decorative xmlns:adec="http://schemas.microsoft.com/office/drawing/2017/decorative" val="0"/>
              </a:ext>
            </a:extLst>
          </p:cNvPr>
          <p:cNvSpPr txBox="1">
            <a:spLocks/>
          </p:cNvSpPr>
          <p:nvPr/>
        </p:nvSpPr>
        <p:spPr>
          <a:xfrm>
            <a:off x="5593557" y="4496123"/>
            <a:ext cx="5769447" cy="1446550"/>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Learn more from our engineering team:</a:t>
            </a:r>
          </a:p>
          <a:p>
            <a:pPr marL="346075" marR="0" lvl="0" indent="-217488"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rgbClr val="0078D4"/>
                </a:solidFill>
                <a:effectLst/>
                <a:uLnTx/>
                <a:uFillTx/>
                <a:latin typeface="Segoe Sans Display"/>
                <a:ea typeface="+mn-lt"/>
                <a:cs typeface="Segoe Sans Display"/>
                <a:hlinkClick r:id="rId14">
                  <a:extLst>
                    <a:ext uri="{A12FA001-AC4F-418D-AE19-62706E023703}">
                      <ahyp:hlinkClr xmlns:ahyp="http://schemas.microsoft.com/office/drawing/2018/hyperlinkcolor" val="tx"/>
                    </a:ext>
                  </a:extLst>
                </a:hlinkClick>
              </a:rPr>
              <a:t>Researcher agent in Microsoft 365 Copilot | Microsoft Community Hub</a:t>
            </a:r>
            <a:endParaRPr kumimoji="0" lang="en-US" sz="1600" b="0" i="0" u="none" strike="noStrike" kern="1200" cap="none" spc="0" normalizeH="0" baseline="0" noProof="0">
              <a:ln>
                <a:noFill/>
              </a:ln>
              <a:solidFill>
                <a:srgbClr val="0078D4"/>
              </a:solidFill>
              <a:effectLst/>
              <a:uLnTx/>
              <a:uFillTx/>
              <a:latin typeface="Segoe Sans Display"/>
              <a:ea typeface="+mn-lt"/>
              <a:cs typeface="Segoe Sans Display"/>
            </a:endParaRPr>
          </a:p>
          <a:p>
            <a:pPr marL="346075" marR="0" lvl="0" indent="-217488"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rgbClr val="0078D4"/>
                </a:solidFill>
                <a:effectLst/>
                <a:uLnTx/>
                <a:uFillTx/>
                <a:latin typeface="Segoe Sans Display"/>
                <a:ea typeface="+mn-lt"/>
                <a:cs typeface="Segoe Sans Display"/>
                <a:hlinkClick r:id="rId15">
                  <a:extLst>
                    <a:ext uri="{A12FA001-AC4F-418D-AE19-62706E023703}">
                      <ahyp:hlinkClr xmlns:ahyp="http://schemas.microsoft.com/office/drawing/2018/hyperlinkcolor" val="tx"/>
                    </a:ext>
                  </a:extLst>
                </a:hlinkClick>
              </a:rPr>
              <a:t>Analyst agent in Microsoft 365 Copilot | Microsoft Community Hub</a:t>
            </a:r>
            <a:endParaRPr kumimoji="0" lang="en-US" sz="1600" b="0" i="0" u="none" strike="noStrike" kern="1200" cap="none" spc="0" normalizeH="0" baseline="0" noProof="0">
              <a:ln>
                <a:noFill/>
              </a:ln>
              <a:solidFill>
                <a:srgbClr val="0078D4"/>
              </a:solidFill>
              <a:effectLst/>
              <a:uLnTx/>
              <a:uFillTx/>
              <a:latin typeface="Segoe Sans Display"/>
              <a:ea typeface="+mn-ea"/>
              <a:cs typeface="+mn-cs"/>
            </a:endParaRPr>
          </a:p>
        </p:txBody>
      </p:sp>
    </p:spTree>
    <p:extLst>
      <p:ext uri="{BB962C8B-B14F-4D97-AF65-F5344CB8AC3E}">
        <p14:creationId xmlns:p14="http://schemas.microsoft.com/office/powerpoint/2010/main" val="19178571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86AAD-9B64-F803-0DC0-302EEB35EEF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A6DB2DD9-E81A-5D96-CC7F-3F092DA106DA}"/>
              </a:ext>
              <a:ext uri="{C183D7F6-B498-43B3-948B-1728B52AA6E4}">
                <adec:decorative xmlns:adec="http://schemas.microsoft.com/office/drawing/2017/decorative" val="1"/>
              </a:ext>
            </a:extLst>
          </p:cNvPr>
          <p:cNvSpPr/>
          <p:nvPr/>
        </p:nvSpPr>
        <p:spPr>
          <a:xfrm rot="16200000">
            <a:off x="4662957" y="-671045"/>
            <a:ext cx="6858001" cy="8200085"/>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 name="Rectangle 16">
            <a:extLst>
              <a:ext uri="{FF2B5EF4-FFF2-40B4-BE49-F238E27FC236}">
                <a16:creationId xmlns:a16="http://schemas.microsoft.com/office/drawing/2014/main" id="{CF2258A7-19E4-11E7-1478-4598A3E88287}"/>
              </a:ext>
              <a:ext uri="{C183D7F6-B498-43B3-948B-1728B52AA6E4}">
                <adec:decorative xmlns:adec="http://schemas.microsoft.com/office/drawing/2017/decorative" val="1"/>
              </a:ext>
            </a:extLst>
          </p:cNvPr>
          <p:cNvSpPr/>
          <p:nvPr/>
        </p:nvSpPr>
        <p:spPr>
          <a:xfrm>
            <a:off x="3991915" y="-3"/>
            <a:ext cx="64008" cy="6858000"/>
          </a:xfrm>
          <a:prstGeom prst="rect">
            <a:avLst/>
          </a:prstGeom>
          <a:gradFill flip="none" rotWithShape="1">
            <a:gsLst>
              <a:gs pos="0">
                <a:srgbClr val="0078D4"/>
              </a:gs>
              <a:gs pos="100000">
                <a:srgbClr val="C53FCC"/>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Title 25">
            <a:extLst>
              <a:ext uri="{FF2B5EF4-FFF2-40B4-BE49-F238E27FC236}">
                <a16:creationId xmlns:a16="http://schemas.microsoft.com/office/drawing/2014/main" id="{D4503B96-19FF-5C15-F1C9-F08704704B9F}"/>
              </a:ext>
            </a:extLst>
          </p:cNvPr>
          <p:cNvSpPr txBox="1">
            <a:spLocks noGrp="1"/>
          </p:cNvSpPr>
          <p:nvPr>
            <p:ph type="title"/>
          </p:nvPr>
        </p:nvSpPr>
        <p:spPr>
          <a:xfrm>
            <a:off x="588963" y="867732"/>
            <a:ext cx="3097681" cy="1089529"/>
          </a:xfr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lvl="0"/>
            <a:r>
              <a:rPr lang="en-US" sz="3600">
                <a:solidFill>
                  <a:schemeClr val="accent1"/>
                </a:solidFill>
              </a:rPr>
              <a:t>Researcher agent</a:t>
            </a:r>
          </a:p>
        </p:txBody>
      </p:sp>
      <p:sp>
        <p:nvSpPr>
          <p:cNvPr id="8" name="TextBox 7">
            <a:extLst>
              <a:ext uri="{FF2B5EF4-FFF2-40B4-BE49-F238E27FC236}">
                <a16:creationId xmlns:a16="http://schemas.microsoft.com/office/drawing/2014/main" id="{63499077-0B9C-4AF5-52C0-36D1CFE69D82}"/>
              </a:ext>
            </a:extLst>
          </p:cNvPr>
          <p:cNvSpPr txBox="1"/>
          <p:nvPr/>
        </p:nvSpPr>
        <p:spPr>
          <a:xfrm>
            <a:off x="588963" y="2132801"/>
            <a:ext cx="3097681" cy="3857466"/>
          </a:xfrm>
          <a:prstGeom prst="rect">
            <a:avLst/>
          </a:prstGeom>
          <a:noFill/>
        </p:spPr>
        <p:txBody>
          <a:bodyPr wrap="square" lIns="0" tIns="0" rIns="0" bIns="0" rtlCol="0">
            <a:spAutoFit/>
          </a:bodyPr>
          <a:lstStyle/>
          <a:p>
            <a:pPr marL="0" marR="0" lvl="0" indent="0" algn="l" defTabSz="914367" rtl="0" eaLnBrk="1" fontAlgn="base" latinLnBrk="0" hangingPunct="1">
              <a:lnSpc>
                <a:spcPct val="100000"/>
              </a:lnSpc>
              <a:spcBef>
                <a:spcPts val="400"/>
              </a:spcBef>
              <a:spcAft>
                <a:spcPts val="1200"/>
              </a:spcAft>
              <a:buClr>
                <a:srgbClr val="000000"/>
              </a:buClr>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The Researcher Agent gives organizations the capability they would expect from a highly paid strategist or researcher. </a:t>
            </a:r>
          </a:p>
          <a:p>
            <a:pPr marL="0" marR="0" lvl="0" indent="0" algn="l" defTabSz="914367" rtl="0" eaLnBrk="1" fontAlgn="base" latinLnBrk="0" hangingPunct="1">
              <a:lnSpc>
                <a:spcPct val="100000"/>
              </a:lnSpc>
              <a:spcBef>
                <a:spcPts val="400"/>
              </a:spcBef>
              <a:spcAft>
                <a:spcPts val="1200"/>
              </a:spcAft>
              <a:buClr>
                <a:srgbClr val="000000"/>
              </a:buClr>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By combining the most advanced deep reasoning models with web and work-grounding from Copilot Chat, this agent provides well-reasoned responses to complex prompts with the most relevant data.</a:t>
            </a:r>
          </a:p>
          <a:p>
            <a:pPr marL="0" marR="0" lvl="0" indent="0" algn="l" defTabSz="914367" rtl="0" eaLnBrk="1" fontAlgn="base" latinLnBrk="0" hangingPunct="1">
              <a:lnSpc>
                <a:spcPct val="100000"/>
              </a:lnSpc>
              <a:spcBef>
                <a:spcPts val="400"/>
              </a:spcBef>
              <a:spcAft>
                <a:spcPts val="1200"/>
              </a:spcAft>
              <a:buClr>
                <a:srgbClr val="000000"/>
              </a:buClr>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Users gain a thought partner that can perform advanced reasoning grounded in their unique context.</a:t>
            </a:r>
          </a:p>
        </p:txBody>
      </p:sp>
      <p:pic>
        <p:nvPicPr>
          <p:cNvPr id="2" name="Picture Placeholder 10" descr="Screenshot of Researcher agent interface">
            <a:extLst>
              <a:ext uri="{FF2B5EF4-FFF2-40B4-BE49-F238E27FC236}">
                <a16:creationId xmlns:a16="http://schemas.microsoft.com/office/drawing/2014/main" id="{13B9A9FC-18F7-EAB4-5B89-DD360BA835B8}"/>
              </a:ext>
            </a:extLst>
          </p:cNvPr>
          <p:cNvPicPr>
            <a:picLocks noChangeAspect="1"/>
          </p:cNvPicPr>
          <p:nvPr/>
        </p:nvPicPr>
        <p:blipFill rotWithShape="1">
          <a:blip r:embed="rId3"/>
          <a:srcRect l="6912" r="6912"/>
          <a:stretch>
            <a:fillRect/>
          </a:stretch>
        </p:blipFill>
        <p:spPr>
          <a:xfrm>
            <a:off x="4291705" y="948461"/>
            <a:ext cx="7600504" cy="4961073"/>
          </a:xfrm>
          <a:prstGeom prst="roundRect">
            <a:avLst>
              <a:gd name="adj" fmla="val 1336"/>
            </a:avLst>
          </a:prstGeom>
          <a:effectLst>
            <a:outerShdw blurRad="63500" algn="ctr" rotWithShape="0">
              <a:prstClr val="black">
                <a:alpha val="20000"/>
              </a:prstClr>
            </a:outerShdw>
          </a:effectLst>
        </p:spPr>
      </p:pic>
    </p:spTree>
    <p:extLst>
      <p:ext uri="{BB962C8B-B14F-4D97-AF65-F5344CB8AC3E}">
        <p14:creationId xmlns:p14="http://schemas.microsoft.com/office/powerpoint/2010/main" val="130315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7 0.03704 L -4.16667E-7 1.48148E-6 " pathEditMode="relative" rAng="0" ptsTypes="AA">
                                      <p:cBhvr>
                                        <p:cTn id="8" dur="500" fill="hold"/>
                                        <p:tgtEl>
                                          <p:spTgt spid="9"/>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4.16667E-7 0.03704 L -4.16667E-7 3.7037E-7 " pathEditMode="relative" rAng="0" ptsTypes="AA">
                                      <p:cBhvr>
                                        <p:cTn id="12" dur="500" fill="hold"/>
                                        <p:tgtEl>
                                          <p:spTgt spid="8"/>
                                        </p:tgtEl>
                                        <p:attrNameLst>
                                          <p:attrName>ppt_x</p:attrName>
                                          <p:attrName>ppt_y</p:attrName>
                                        </p:attrNameLst>
                                      </p:cBhvr>
                                      <p:rCtr x="0" y="-1852"/>
                                    </p:animMotion>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1.25E-6 0.03703 L 1.25E-6 4.07407E-6 " pathEditMode="relative" rAng="0" ptsTypes="AA">
                                      <p:cBhvr>
                                        <p:cTn id="16" dur="500" fill="hold"/>
                                        <p:tgtEl>
                                          <p:spTgt spid="2"/>
                                        </p:tgtEl>
                                        <p:attrNameLst>
                                          <p:attrName>ppt_x</p:attrName>
                                          <p:attrName>ppt_y</p:attrName>
                                        </p:attrNameLst>
                                      </p:cBhvr>
                                      <p:rCtr x="0" y="-1852"/>
                                    </p:animMotion>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64" presetClass="path" presetSubtype="0" accel="50000" decel="50000" fill="hold" grpId="1" nodeType="withEffect">
                                  <p:stCondLst>
                                    <p:cond delay="0"/>
                                  </p:stCondLst>
                                  <p:childTnLst>
                                    <p:animMotion origin="layout" path="M 1.25E-6 0.03703 L 1.25E-6 4.07407E-6 " pathEditMode="relative" rAng="0" ptsTypes="AA">
                                      <p:cBhvr>
                                        <p:cTn id="20" dur="500" fill="hold"/>
                                        <p:tgtEl>
                                          <p:spTgt spid="16"/>
                                        </p:tgtEl>
                                        <p:attrNameLst>
                                          <p:attrName>ppt_x</p:attrName>
                                          <p:attrName>ppt_y</p:attrName>
                                        </p:attrNameLst>
                                      </p:cBhvr>
                                      <p:rCtr x="0" y="-1852"/>
                                    </p:animMotion>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64" presetClass="path" presetSubtype="0" accel="50000" decel="50000" fill="hold" grpId="1" nodeType="withEffect">
                                  <p:stCondLst>
                                    <p:cond delay="0"/>
                                  </p:stCondLst>
                                  <p:childTnLst>
                                    <p:animMotion origin="layout" path="M 1.25E-6 0.03703 L 1.25E-6 4.07407E-6 " pathEditMode="relative" rAng="0" ptsTypes="AA">
                                      <p:cBhvr>
                                        <p:cTn id="24" dur="500" fill="hold"/>
                                        <p:tgtEl>
                                          <p:spTgt spid="17"/>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9" grpId="0"/>
      <p:bldP spid="9" grpId="1"/>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8006D-E47D-D9F4-89DD-9D18D62921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21FDEB-E1D0-3474-9DDC-D1EB1C072602}"/>
              </a:ext>
            </a:extLst>
          </p:cNvPr>
          <p:cNvSpPr>
            <a:spLocks noGrp="1"/>
          </p:cNvSpPr>
          <p:nvPr>
            <p:ph type="title"/>
          </p:nvPr>
        </p:nvSpPr>
        <p:spPr>
          <a:xfrm>
            <a:off x="588262" y="457200"/>
            <a:ext cx="6993637" cy="553998"/>
          </a:xfrm>
        </p:spPr>
        <p:txBody>
          <a:bodyPr>
            <a:normAutofit fontScale="90000"/>
          </a:bodyPr>
          <a:lstStyle/>
          <a:p>
            <a:r>
              <a:rPr lang="en-US"/>
              <a:t>Turning data into value is only limited by the intelligence applied to it</a:t>
            </a:r>
          </a:p>
        </p:txBody>
      </p:sp>
      <p:sp>
        <p:nvSpPr>
          <p:cNvPr id="8" name="Content Placeholder 5">
            <a:extLst>
              <a:ext uri="{FF2B5EF4-FFF2-40B4-BE49-F238E27FC236}">
                <a16:creationId xmlns:a16="http://schemas.microsoft.com/office/drawing/2014/main" id="{9575DFBF-F4D3-42A5-7271-833832601613}"/>
              </a:ext>
            </a:extLst>
          </p:cNvPr>
          <p:cNvSpPr txBox="1">
            <a:spLocks/>
          </p:cNvSpPr>
          <p:nvPr/>
        </p:nvSpPr>
        <p:spPr>
          <a:xfrm>
            <a:off x="732198" y="1660098"/>
            <a:ext cx="6559595" cy="369332"/>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1"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The data: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Organizations and users have access to more data than ever, from companywide SharePoint sites to the last chat or email you sent.</a:t>
            </a:r>
          </a:p>
        </p:txBody>
      </p:sp>
      <p:cxnSp>
        <p:nvCxnSpPr>
          <p:cNvPr id="7" name="Straight Connector 6">
            <a:extLst>
              <a:ext uri="{FF2B5EF4-FFF2-40B4-BE49-F238E27FC236}">
                <a16:creationId xmlns:a16="http://schemas.microsoft.com/office/drawing/2014/main" id="{78B79C34-80BE-605E-28BA-4EDC29E15797}"/>
              </a:ext>
              <a:ext uri="{C183D7F6-B498-43B3-948B-1728B52AA6E4}">
                <adec:decorative xmlns:adec="http://schemas.microsoft.com/office/drawing/2017/decorative" val="1"/>
              </a:ext>
            </a:extLst>
          </p:cNvPr>
          <p:cNvCxnSpPr>
            <a:cxnSpLocks/>
          </p:cNvCxnSpPr>
          <p:nvPr/>
        </p:nvCxnSpPr>
        <p:spPr>
          <a:xfrm>
            <a:off x="732198" y="2210913"/>
            <a:ext cx="6559595"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Content Placeholder 5">
            <a:extLst>
              <a:ext uri="{FF2B5EF4-FFF2-40B4-BE49-F238E27FC236}">
                <a16:creationId xmlns:a16="http://schemas.microsoft.com/office/drawing/2014/main" id="{D76395CB-4912-5754-BCCB-CBC7A2300AB1}"/>
              </a:ext>
            </a:extLst>
          </p:cNvPr>
          <p:cNvSpPr txBox="1">
            <a:spLocks/>
          </p:cNvSpPr>
          <p:nvPr/>
        </p:nvSpPr>
        <p:spPr>
          <a:xfrm>
            <a:off x="732199" y="2325490"/>
            <a:ext cx="6202002" cy="553998"/>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1"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Transforming data into value: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One of the superpowers of humans has been to internalize large amounts of this highly unstructured data, apply intelligence to it, and turn it into organizational value.</a:t>
            </a:r>
          </a:p>
        </p:txBody>
      </p:sp>
      <p:cxnSp>
        <p:nvCxnSpPr>
          <p:cNvPr id="23" name="Straight Connector 22">
            <a:extLst>
              <a:ext uri="{FF2B5EF4-FFF2-40B4-BE49-F238E27FC236}">
                <a16:creationId xmlns:a16="http://schemas.microsoft.com/office/drawing/2014/main" id="{834C0FD3-A7E1-BE6E-C85E-B79CF8ACDDC6}"/>
              </a:ext>
              <a:ext uri="{C183D7F6-B498-43B3-948B-1728B52AA6E4}">
                <adec:decorative xmlns:adec="http://schemas.microsoft.com/office/drawing/2017/decorative" val="1"/>
              </a:ext>
            </a:extLst>
          </p:cNvPr>
          <p:cNvCxnSpPr>
            <a:cxnSpLocks/>
          </p:cNvCxnSpPr>
          <p:nvPr/>
        </p:nvCxnSpPr>
        <p:spPr>
          <a:xfrm>
            <a:off x="732198" y="3060971"/>
            <a:ext cx="6559595"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Content Placeholder 5">
            <a:extLst>
              <a:ext uri="{FF2B5EF4-FFF2-40B4-BE49-F238E27FC236}">
                <a16:creationId xmlns:a16="http://schemas.microsoft.com/office/drawing/2014/main" id="{36484A94-D806-734B-5ED2-019FD849A0F5}"/>
              </a:ext>
            </a:extLst>
          </p:cNvPr>
          <p:cNvSpPr txBox="1">
            <a:spLocks/>
          </p:cNvSpPr>
          <p:nvPr/>
        </p:nvSpPr>
        <p:spPr>
          <a:xfrm>
            <a:off x="732198" y="3175548"/>
            <a:ext cx="6559595" cy="553998"/>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1"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Transforming data into value with GenAI: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Generative AI tools like Copilot Chat transformed how we brought digital tools into the workplace, by bringing an organization’s data to the models capable of applying complex reasoning to it.</a:t>
            </a:r>
          </a:p>
        </p:txBody>
      </p:sp>
      <p:cxnSp>
        <p:nvCxnSpPr>
          <p:cNvPr id="24" name="Straight Connector 23">
            <a:extLst>
              <a:ext uri="{FF2B5EF4-FFF2-40B4-BE49-F238E27FC236}">
                <a16:creationId xmlns:a16="http://schemas.microsoft.com/office/drawing/2014/main" id="{31A9939C-CB98-179C-330C-79A0ABA67C1A}"/>
              </a:ext>
              <a:ext uri="{C183D7F6-B498-43B3-948B-1728B52AA6E4}">
                <adec:decorative xmlns:adec="http://schemas.microsoft.com/office/drawing/2017/decorative" val="1"/>
              </a:ext>
            </a:extLst>
          </p:cNvPr>
          <p:cNvCxnSpPr>
            <a:cxnSpLocks/>
          </p:cNvCxnSpPr>
          <p:nvPr/>
        </p:nvCxnSpPr>
        <p:spPr>
          <a:xfrm>
            <a:off x="732198" y="3911029"/>
            <a:ext cx="6559595"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6B68FB53-7003-EE5D-C33B-03893348B1D5}"/>
              </a:ext>
            </a:extLst>
          </p:cNvPr>
          <p:cNvSpPr txBox="1">
            <a:spLocks/>
          </p:cNvSpPr>
          <p:nvPr/>
        </p:nvSpPr>
        <p:spPr>
          <a:xfrm>
            <a:off x="732198" y="4025606"/>
            <a:ext cx="6559595" cy="1405518"/>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1"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Addressing the most complex questions and challenges with Researcher: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But for the most complex, most strategic questions, it’s not simply a matter of finding information and running it through an AI model; instead, what’s needed is to first create an execution plan, then internalize as much information as needed to “understand” the problem. Then iteratively work with as much internal and web-based data as needed to create a detailed, comprehensive, high-value report.</a:t>
            </a:r>
          </a:p>
        </p:txBody>
      </p:sp>
      <p:sp>
        <p:nvSpPr>
          <p:cNvPr id="12" name="Content Placeholder 5">
            <a:extLst>
              <a:ext uri="{FF2B5EF4-FFF2-40B4-BE49-F238E27FC236}">
                <a16:creationId xmlns:a16="http://schemas.microsoft.com/office/drawing/2014/main" id="{D3D19072-5759-2547-1199-2F92EEB6022F}"/>
              </a:ext>
            </a:extLst>
          </p:cNvPr>
          <p:cNvSpPr txBox="1">
            <a:spLocks/>
          </p:cNvSpPr>
          <p:nvPr/>
        </p:nvSpPr>
        <p:spPr>
          <a:xfrm>
            <a:off x="732198" y="5431128"/>
            <a:ext cx="6559595" cy="1229553"/>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For situations that require in-depth research using complex and/or many sources and the ability to apply advanced reasoning skills to all that data, Researcher is a new tool that supports everything from board-level strategies to complex project management. It not only accelerates work but allows individuals to do the work they’d previously rely on experts to perform.</a:t>
            </a:r>
          </a:p>
        </p:txBody>
      </p:sp>
      <p:sp>
        <p:nvSpPr>
          <p:cNvPr id="65" name="Rectangle 64">
            <a:extLst>
              <a:ext uri="{FF2B5EF4-FFF2-40B4-BE49-F238E27FC236}">
                <a16:creationId xmlns:a16="http://schemas.microsoft.com/office/drawing/2014/main" id="{C675DDA3-4716-FEDD-F696-269FB544CCD7}"/>
              </a:ext>
              <a:ext uri="{C183D7F6-B498-43B3-948B-1728B52AA6E4}">
                <adec:decorative xmlns:adec="http://schemas.microsoft.com/office/drawing/2017/decorative" val="1"/>
              </a:ext>
            </a:extLst>
          </p:cNvPr>
          <p:cNvSpPr/>
          <p:nvPr/>
        </p:nvSpPr>
        <p:spPr>
          <a:xfrm>
            <a:off x="7696200" y="1"/>
            <a:ext cx="64008" cy="6858000"/>
          </a:xfrm>
          <a:prstGeom prst="rect">
            <a:avLst/>
          </a:prstGeom>
          <a:gradFill flip="none" rotWithShape="1">
            <a:gsLst>
              <a:gs pos="0">
                <a:srgbClr val="0078D4"/>
              </a:gs>
              <a:gs pos="100000">
                <a:srgbClr val="C53FCC"/>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59" name="Picture 58" descr="A person pointing at a computer screen">
            <a:extLst>
              <a:ext uri="{FF2B5EF4-FFF2-40B4-BE49-F238E27FC236}">
                <a16:creationId xmlns:a16="http://schemas.microsoft.com/office/drawing/2014/main" id="{81BDC524-EB3B-665C-190B-3D419E999B26}"/>
              </a:ext>
            </a:extLst>
          </p:cNvPr>
          <p:cNvPicPr>
            <a:picLocks noChangeAspect="1"/>
          </p:cNvPicPr>
          <p:nvPr/>
        </p:nvPicPr>
        <p:blipFill rotWithShape="1">
          <a:blip r:embed="rId2"/>
          <a:srcRect l="13414" r="42882"/>
          <a:stretch>
            <a:fillRect/>
          </a:stretch>
        </p:blipFill>
        <p:spPr>
          <a:xfrm>
            <a:off x="7696200" y="1"/>
            <a:ext cx="4495800" cy="6858000"/>
          </a:xfrm>
          <a:custGeom>
            <a:avLst/>
            <a:gdLst>
              <a:gd name="connsiteX0" fmla="*/ 0 w 4495800"/>
              <a:gd name="connsiteY0" fmla="*/ 0 h 6858000"/>
              <a:gd name="connsiteX1" fmla="*/ 4495800 w 4495800"/>
              <a:gd name="connsiteY1" fmla="*/ 0 h 6858000"/>
              <a:gd name="connsiteX2" fmla="*/ 4495800 w 4495800"/>
              <a:gd name="connsiteY2" fmla="*/ 6858000 h 6858000"/>
              <a:gd name="connsiteX3" fmla="*/ 0 w 4495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95800" h="6858000">
                <a:moveTo>
                  <a:pt x="0" y="0"/>
                </a:moveTo>
                <a:lnTo>
                  <a:pt x="4495800" y="0"/>
                </a:lnTo>
                <a:lnTo>
                  <a:pt x="4495800" y="6858000"/>
                </a:lnTo>
                <a:lnTo>
                  <a:pt x="0" y="6858000"/>
                </a:lnTo>
                <a:close/>
              </a:path>
            </a:pathLst>
          </a:custGeom>
        </p:spPr>
      </p:pic>
    </p:spTree>
    <p:extLst>
      <p:ext uri="{BB962C8B-B14F-4D97-AF65-F5344CB8AC3E}">
        <p14:creationId xmlns:p14="http://schemas.microsoft.com/office/powerpoint/2010/main" val="152657661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820A77-52FC-58A7-1C25-6A59B8E53B46}"/>
              </a:ext>
            </a:extLst>
          </p:cNvPr>
          <p:cNvSpPr>
            <a:spLocks noGrp="1"/>
          </p:cNvSpPr>
          <p:nvPr>
            <p:ph type="title"/>
          </p:nvPr>
        </p:nvSpPr>
        <p:spPr>
          <a:xfrm>
            <a:off x="588263" y="457200"/>
            <a:ext cx="11018520" cy="553998"/>
          </a:xfrm>
        </p:spPr>
        <p:txBody>
          <a:bodyPr>
            <a:noAutofit/>
          </a:bodyPr>
          <a:lstStyle/>
          <a:p>
            <a:r>
              <a:rPr lang="en-US"/>
              <a:t>Connecting the data that matters most with the most capable models</a:t>
            </a:r>
          </a:p>
        </p:txBody>
      </p:sp>
      <p:sp>
        <p:nvSpPr>
          <p:cNvPr id="28" name="Rectangle: Rounded Corners 27">
            <a:extLst>
              <a:ext uri="{FF2B5EF4-FFF2-40B4-BE49-F238E27FC236}">
                <a16:creationId xmlns:a16="http://schemas.microsoft.com/office/drawing/2014/main" id="{52F0CF96-9486-4048-AAB3-AD9BD7A52C45}"/>
              </a:ext>
              <a:ext uri="{C183D7F6-B498-43B3-948B-1728B52AA6E4}">
                <adec:decorative xmlns:adec="http://schemas.microsoft.com/office/drawing/2017/decorative" val="1"/>
              </a:ext>
            </a:extLst>
          </p:cNvPr>
          <p:cNvSpPr/>
          <p:nvPr/>
        </p:nvSpPr>
        <p:spPr bwMode="auto">
          <a:xfrm>
            <a:off x="588963" y="1727199"/>
            <a:ext cx="3626593" cy="4755507"/>
          </a:xfrm>
          <a:prstGeom prst="roundRect">
            <a:avLst>
              <a:gd name="adj" fmla="val 2650"/>
            </a:avLst>
          </a:prstGeom>
          <a:solidFill>
            <a:schemeClr val="accent2">
              <a:lumMod val="20000"/>
              <a:lumOff val="80000"/>
            </a:schemeClr>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0" name="Content Placeholder 5">
            <a:extLst>
              <a:ext uri="{FF2B5EF4-FFF2-40B4-BE49-F238E27FC236}">
                <a16:creationId xmlns:a16="http://schemas.microsoft.com/office/drawing/2014/main" id="{C0C66371-2B88-3210-88E2-A1793F5CE761}"/>
              </a:ext>
            </a:extLst>
          </p:cNvPr>
          <p:cNvSpPr txBox="1">
            <a:spLocks/>
          </p:cNvSpPr>
          <p:nvPr/>
        </p:nvSpPr>
        <p:spPr>
          <a:xfrm>
            <a:off x="742114" y="1871541"/>
            <a:ext cx="3320291" cy="12577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Knowledge workers rely on </a:t>
            </a:r>
            <a:b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b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two types of data:</a:t>
            </a:r>
          </a:p>
        </p:txBody>
      </p:sp>
      <p:sp>
        <p:nvSpPr>
          <p:cNvPr id="31" name="Rectangle: Rounded Corners 30">
            <a:extLst>
              <a:ext uri="{FF2B5EF4-FFF2-40B4-BE49-F238E27FC236}">
                <a16:creationId xmlns:a16="http://schemas.microsoft.com/office/drawing/2014/main" id="{2F46B34D-05FC-F444-8CEE-F1E4D6C21B0F}"/>
              </a:ext>
              <a:ext uri="{C183D7F6-B498-43B3-948B-1728B52AA6E4}">
                <adec:decorative xmlns:adec="http://schemas.microsoft.com/office/drawing/2017/decorative" val="0"/>
              </a:ext>
            </a:extLst>
          </p:cNvPr>
          <p:cNvSpPr>
            <a:spLocks/>
          </p:cNvSpPr>
          <p:nvPr/>
        </p:nvSpPr>
        <p:spPr bwMode="auto">
          <a:xfrm>
            <a:off x="742114" y="3337858"/>
            <a:ext cx="3320291" cy="1552906"/>
          </a:xfrm>
          <a:prstGeom prst="roundRect">
            <a:avLst>
              <a:gd name="adj" fmla="val 7503"/>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solidFill>
                  <a:srgbClr val="0070C0"/>
                </a:solidFill>
                <a:effectLst/>
                <a:uLnTx/>
                <a:uFillTx/>
                <a:latin typeface="Segoe Sans Display Semibold"/>
                <a:ea typeface="+mn-ea"/>
                <a:cs typeface="+mn-cs"/>
              </a:rPr>
              <a:t>Work Data</a:t>
            </a:r>
          </a:p>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The proprietary data that a user has access to, from emails and call transcripts to SharePoint sites and databases.</a:t>
            </a:r>
          </a:p>
        </p:txBody>
      </p:sp>
      <p:sp>
        <p:nvSpPr>
          <p:cNvPr id="32" name="Rectangle: Rounded Corners 31">
            <a:extLst>
              <a:ext uri="{FF2B5EF4-FFF2-40B4-BE49-F238E27FC236}">
                <a16:creationId xmlns:a16="http://schemas.microsoft.com/office/drawing/2014/main" id="{327780BF-1D11-B270-6219-929D412208BF}"/>
              </a:ext>
              <a:ext uri="{C183D7F6-B498-43B3-948B-1728B52AA6E4}">
                <adec:decorative xmlns:adec="http://schemas.microsoft.com/office/drawing/2017/decorative" val="0"/>
              </a:ext>
            </a:extLst>
          </p:cNvPr>
          <p:cNvSpPr>
            <a:spLocks/>
          </p:cNvSpPr>
          <p:nvPr/>
        </p:nvSpPr>
        <p:spPr bwMode="auto">
          <a:xfrm>
            <a:off x="742114" y="5030328"/>
            <a:ext cx="3320291" cy="1311503"/>
          </a:xfrm>
          <a:prstGeom prst="roundRect">
            <a:avLst>
              <a:gd name="adj" fmla="val 8884"/>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solidFill>
                  <a:srgbClr val="0070C0"/>
                </a:solidFill>
                <a:effectLst/>
                <a:uLnTx/>
                <a:uFillTx/>
                <a:latin typeface="Segoe Sans Display Semibold"/>
                <a:ea typeface="+mn-ea"/>
                <a:cs typeface="+mn-cs"/>
              </a:rPr>
              <a:t>Web Data</a:t>
            </a:r>
          </a:p>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Publicly available data that helps define the current state of the world.</a:t>
            </a:r>
          </a:p>
        </p:txBody>
      </p:sp>
      <p:sp>
        <p:nvSpPr>
          <p:cNvPr id="22" name="Rectangle: Rounded Corners 21">
            <a:extLst>
              <a:ext uri="{FF2B5EF4-FFF2-40B4-BE49-F238E27FC236}">
                <a16:creationId xmlns:a16="http://schemas.microsoft.com/office/drawing/2014/main" id="{3176C954-741E-BA18-2E7B-10048BEDBD59}"/>
              </a:ext>
              <a:ext uri="{C183D7F6-B498-43B3-948B-1728B52AA6E4}">
                <adec:decorative xmlns:adec="http://schemas.microsoft.com/office/drawing/2017/decorative" val="1"/>
              </a:ext>
            </a:extLst>
          </p:cNvPr>
          <p:cNvSpPr/>
          <p:nvPr/>
        </p:nvSpPr>
        <p:spPr bwMode="auto">
          <a:xfrm>
            <a:off x="4389173" y="1727199"/>
            <a:ext cx="3626593" cy="4755507"/>
          </a:xfrm>
          <a:prstGeom prst="roundRect">
            <a:avLst>
              <a:gd name="adj" fmla="val 2650"/>
            </a:avLst>
          </a:prstGeom>
          <a:solidFill>
            <a:schemeClr val="accent2">
              <a:lumMod val="20000"/>
              <a:lumOff val="80000"/>
            </a:schemeClr>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4" name="Content Placeholder 5">
            <a:extLst>
              <a:ext uri="{FF2B5EF4-FFF2-40B4-BE49-F238E27FC236}">
                <a16:creationId xmlns:a16="http://schemas.microsoft.com/office/drawing/2014/main" id="{96468862-F1C1-524B-C2A9-AC54FCE4E7FD}"/>
              </a:ext>
            </a:extLst>
          </p:cNvPr>
          <p:cNvSpPr txBox="1">
            <a:spLocks/>
          </p:cNvSpPr>
          <p:nvPr/>
        </p:nvSpPr>
        <p:spPr>
          <a:xfrm>
            <a:off x="4542324" y="1871541"/>
            <a:ext cx="3320291" cy="12577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Copilot Chat </a:t>
            </a: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relies on the latest large language models to quickly search work and web data sets and provide rapid quick, concise answers.</a:t>
            </a:r>
          </a:p>
        </p:txBody>
      </p:sp>
      <p:sp>
        <p:nvSpPr>
          <p:cNvPr id="25" name="Rectangle: Rounded Corners 24">
            <a:extLst>
              <a:ext uri="{FF2B5EF4-FFF2-40B4-BE49-F238E27FC236}">
                <a16:creationId xmlns:a16="http://schemas.microsoft.com/office/drawing/2014/main" id="{3DBD955B-22A8-450F-0BEC-F160034682F1}"/>
              </a:ext>
              <a:ext uri="{C183D7F6-B498-43B3-948B-1728B52AA6E4}">
                <adec:decorative xmlns:adec="http://schemas.microsoft.com/office/drawing/2017/decorative" val="0"/>
              </a:ext>
            </a:extLst>
          </p:cNvPr>
          <p:cNvSpPr>
            <a:spLocks/>
          </p:cNvSpPr>
          <p:nvPr/>
        </p:nvSpPr>
        <p:spPr bwMode="auto">
          <a:xfrm>
            <a:off x="4542324" y="3337857"/>
            <a:ext cx="3320291" cy="3003973"/>
          </a:xfrm>
          <a:prstGeom prst="roundRect">
            <a:avLst>
              <a:gd name="adj" fmla="val 3879"/>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solidFill>
                  <a:srgbClr val="0070C0"/>
                </a:solidFill>
                <a:effectLst/>
                <a:uLnTx/>
                <a:uFillTx/>
                <a:latin typeface="Segoe Sans Display Semibold"/>
                <a:ea typeface="+mn-ea"/>
                <a:cs typeface="+mn-cs"/>
              </a:rPr>
              <a:t>Retrieval Augmented Generation</a:t>
            </a:r>
          </a:p>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Copilot Chat uses a tool called Retrieval Augmented Generation to search across all of a user’s data – and the web – to extract the items most relevant to the question asked.</a:t>
            </a:r>
          </a:p>
        </p:txBody>
      </p:sp>
      <p:sp>
        <p:nvSpPr>
          <p:cNvPr id="9" name="Rectangle: Rounded Corners 8">
            <a:extLst>
              <a:ext uri="{FF2B5EF4-FFF2-40B4-BE49-F238E27FC236}">
                <a16:creationId xmlns:a16="http://schemas.microsoft.com/office/drawing/2014/main" id="{25555743-939B-4152-3FCF-633D6DD9075A}"/>
              </a:ext>
              <a:ext uri="{C183D7F6-B498-43B3-948B-1728B52AA6E4}">
                <adec:decorative xmlns:adec="http://schemas.microsoft.com/office/drawing/2017/decorative" val="1"/>
              </a:ext>
            </a:extLst>
          </p:cNvPr>
          <p:cNvSpPr/>
          <p:nvPr/>
        </p:nvSpPr>
        <p:spPr bwMode="auto">
          <a:xfrm>
            <a:off x="8189382" y="1727199"/>
            <a:ext cx="3626593" cy="4755507"/>
          </a:xfrm>
          <a:prstGeom prst="roundRect">
            <a:avLst>
              <a:gd name="adj" fmla="val 2650"/>
            </a:avLst>
          </a:prstGeom>
          <a:solidFill>
            <a:schemeClr val="accent2">
              <a:lumMod val="20000"/>
              <a:lumOff val="80000"/>
            </a:schemeClr>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 name="Rectangle: Rounded Corners 13" descr="box highlighting the section of text">
            <a:extLst>
              <a:ext uri="{FF2B5EF4-FFF2-40B4-BE49-F238E27FC236}">
                <a16:creationId xmlns:a16="http://schemas.microsoft.com/office/drawing/2014/main" id="{123F0C58-CB0C-32F1-D4A6-2759AB60F7D1}"/>
              </a:ext>
            </a:extLst>
          </p:cNvPr>
          <p:cNvSpPr/>
          <p:nvPr/>
        </p:nvSpPr>
        <p:spPr>
          <a:xfrm>
            <a:off x="8189382" y="1727199"/>
            <a:ext cx="3626593" cy="4755507"/>
          </a:xfrm>
          <a:prstGeom prst="roundRect">
            <a:avLst>
              <a:gd name="adj" fmla="val 1576"/>
            </a:avLst>
          </a:prstGeom>
          <a:noFill/>
          <a:ln w="38100">
            <a:gradFill flip="none" rotWithShape="1">
              <a:gsLst>
                <a:gs pos="0">
                  <a:schemeClr val="accent1"/>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8" name="Content Placeholder 5">
            <a:extLst>
              <a:ext uri="{FF2B5EF4-FFF2-40B4-BE49-F238E27FC236}">
                <a16:creationId xmlns:a16="http://schemas.microsoft.com/office/drawing/2014/main" id="{13D6B9AD-9558-9E98-1DC0-3BB7802D9C03}"/>
              </a:ext>
            </a:extLst>
          </p:cNvPr>
          <p:cNvSpPr txBox="1">
            <a:spLocks/>
          </p:cNvSpPr>
          <p:nvPr/>
        </p:nvSpPr>
        <p:spPr>
          <a:xfrm>
            <a:off x="8342533" y="1871541"/>
            <a:ext cx="3320291" cy="12577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Researcher</a:t>
            </a: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 builds on Copilot Chat with a new class of models – advanced reasoning models – to create a research plan, execute it, and build more comprehensive, complex, and exec-ready reports.</a:t>
            </a:r>
          </a:p>
        </p:txBody>
      </p:sp>
      <p:sp>
        <p:nvSpPr>
          <p:cNvPr id="12" name="Rectangle: Rounded Corners 11">
            <a:extLst>
              <a:ext uri="{FF2B5EF4-FFF2-40B4-BE49-F238E27FC236}">
                <a16:creationId xmlns:a16="http://schemas.microsoft.com/office/drawing/2014/main" id="{88325DBA-A0F0-E8C3-5B69-D17030E807D6}"/>
              </a:ext>
              <a:ext uri="{C183D7F6-B498-43B3-948B-1728B52AA6E4}">
                <adec:decorative xmlns:adec="http://schemas.microsoft.com/office/drawing/2017/decorative" val="0"/>
              </a:ext>
            </a:extLst>
          </p:cNvPr>
          <p:cNvSpPr>
            <a:spLocks/>
          </p:cNvSpPr>
          <p:nvPr/>
        </p:nvSpPr>
        <p:spPr bwMode="auto">
          <a:xfrm>
            <a:off x="8342533" y="3337858"/>
            <a:ext cx="3320291" cy="1552906"/>
          </a:xfrm>
          <a:prstGeom prst="roundRect">
            <a:avLst>
              <a:gd name="adj" fmla="val 7503"/>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solidFill>
                  <a:srgbClr val="0070C0"/>
                </a:solidFill>
                <a:effectLst/>
                <a:uLnTx/>
                <a:uFillTx/>
                <a:latin typeface="Segoe Sans Display Semibold"/>
                <a:ea typeface="+mn-ea"/>
                <a:cs typeface="+mn-cs"/>
              </a:rPr>
              <a:t>Chain of Thought</a:t>
            </a:r>
          </a:p>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In response to a prompt, Researcher uses recursive reasoning to understand a task, perform research, and create a report.</a:t>
            </a:r>
          </a:p>
        </p:txBody>
      </p:sp>
      <p:sp>
        <p:nvSpPr>
          <p:cNvPr id="15" name="Rectangle: Rounded Corners 14">
            <a:extLst>
              <a:ext uri="{FF2B5EF4-FFF2-40B4-BE49-F238E27FC236}">
                <a16:creationId xmlns:a16="http://schemas.microsoft.com/office/drawing/2014/main" id="{929F0629-CAD9-25C2-1309-C417DF9F9B4F}"/>
              </a:ext>
              <a:ext uri="{C183D7F6-B498-43B3-948B-1728B52AA6E4}">
                <adec:decorative xmlns:adec="http://schemas.microsoft.com/office/drawing/2017/decorative" val="0"/>
              </a:ext>
            </a:extLst>
          </p:cNvPr>
          <p:cNvSpPr>
            <a:spLocks/>
          </p:cNvSpPr>
          <p:nvPr/>
        </p:nvSpPr>
        <p:spPr bwMode="auto">
          <a:xfrm>
            <a:off x="8342533" y="5030328"/>
            <a:ext cx="3320291" cy="1311503"/>
          </a:xfrm>
          <a:prstGeom prst="roundRect">
            <a:avLst>
              <a:gd name="adj" fmla="val 8884"/>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solidFill>
                  <a:srgbClr val="0070C0"/>
                </a:solidFill>
                <a:effectLst/>
                <a:uLnTx/>
                <a:uFillTx/>
                <a:latin typeface="Segoe Sans Display Semibold"/>
                <a:ea typeface="+mn-ea"/>
                <a:cs typeface="+mn-cs"/>
              </a:rPr>
              <a:t>Research</a:t>
            </a:r>
          </a:p>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Researcher is built on a model that’s been taught to think like a professional researcher.</a:t>
            </a:r>
          </a:p>
        </p:txBody>
      </p:sp>
    </p:spTree>
    <p:extLst>
      <p:ext uri="{BB962C8B-B14F-4D97-AF65-F5344CB8AC3E}">
        <p14:creationId xmlns:p14="http://schemas.microsoft.com/office/powerpoint/2010/main" val="10486511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05109-1BAC-70A4-AD0C-BE5CCFEA99AD}"/>
            </a:ext>
          </a:extLst>
        </p:cNvPr>
        <p:cNvGrpSpPr/>
        <p:nvPr/>
      </p:nvGrpSpPr>
      <p:grpSpPr>
        <a:xfrm>
          <a:off x="0" y="0"/>
          <a:ext cx="0" cy="0"/>
          <a:chOff x="0" y="0"/>
          <a:chExt cx="0" cy="0"/>
        </a:xfrm>
      </p:grpSpPr>
      <p:grpSp>
        <p:nvGrpSpPr>
          <p:cNvPr id="58" name="Group 57" descr="Header image of blue to purple color gradient">
            <a:extLst>
              <a:ext uri="{FF2B5EF4-FFF2-40B4-BE49-F238E27FC236}">
                <a16:creationId xmlns:a16="http://schemas.microsoft.com/office/drawing/2014/main" id="{03D8383C-0026-B988-B9B5-CDA43CF03C67}"/>
              </a:ext>
            </a:extLst>
          </p:cNvPr>
          <p:cNvGrpSpPr/>
          <p:nvPr/>
        </p:nvGrpSpPr>
        <p:grpSpPr>
          <a:xfrm>
            <a:off x="0" y="0"/>
            <a:ext cx="12192000" cy="1309115"/>
            <a:chOff x="0" y="0"/>
            <a:chExt cx="12192000" cy="1309115"/>
          </a:xfrm>
        </p:grpSpPr>
        <p:sp>
          <p:nvSpPr>
            <p:cNvPr id="59" name="Rectangle 58">
              <a:extLst>
                <a:ext uri="{FF2B5EF4-FFF2-40B4-BE49-F238E27FC236}">
                  <a16:creationId xmlns:a16="http://schemas.microsoft.com/office/drawing/2014/main" id="{740A8D70-9728-55AA-E195-5364BF867CE5}"/>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0" name="Rectangle 59">
              <a:extLst>
                <a:ext uri="{FF2B5EF4-FFF2-40B4-BE49-F238E27FC236}">
                  <a16:creationId xmlns:a16="http://schemas.microsoft.com/office/drawing/2014/main" id="{A3381BFA-A88E-AA77-9B8C-AE4050E11D36}"/>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17" name="Title 16">
            <a:extLst>
              <a:ext uri="{FF2B5EF4-FFF2-40B4-BE49-F238E27FC236}">
                <a16:creationId xmlns:a16="http://schemas.microsoft.com/office/drawing/2014/main" id="{1711DFA9-C15D-ADA1-2E7B-6EBF54AE5E2C}"/>
              </a:ext>
            </a:extLst>
          </p:cNvPr>
          <p:cNvSpPr>
            <a:spLocks noGrp="1"/>
          </p:cNvSpPr>
          <p:nvPr>
            <p:ph type="title"/>
          </p:nvPr>
        </p:nvSpPr>
        <p:spPr>
          <a:xfrm>
            <a:off x="588963" y="457200"/>
            <a:ext cx="11017250" cy="554038"/>
          </a:xfrm>
        </p:spPr>
        <p:txBody>
          <a:bodyPr/>
          <a:lstStyle/>
          <a:p>
            <a:r>
              <a:rPr lang="en-US"/>
              <a:t>How to use Researcher</a:t>
            </a:r>
          </a:p>
        </p:txBody>
      </p:sp>
      <p:sp>
        <p:nvSpPr>
          <p:cNvPr id="28" name="Rectangle: Rounded Corners 27">
            <a:extLst>
              <a:ext uri="{FF2B5EF4-FFF2-40B4-BE49-F238E27FC236}">
                <a16:creationId xmlns:a16="http://schemas.microsoft.com/office/drawing/2014/main" id="{B62E79B7-8ADB-FC7B-F7EC-40B53338DCC5}"/>
              </a:ext>
              <a:ext uri="{C183D7F6-B498-43B3-948B-1728B52AA6E4}">
                <adec:decorative xmlns:adec="http://schemas.microsoft.com/office/drawing/2017/decorative" val="1"/>
              </a:ext>
            </a:extLst>
          </p:cNvPr>
          <p:cNvSpPr/>
          <p:nvPr/>
        </p:nvSpPr>
        <p:spPr bwMode="auto">
          <a:xfrm>
            <a:off x="0" y="1599047"/>
            <a:ext cx="9715500" cy="4656607"/>
          </a:xfrm>
          <a:prstGeom prst="roundRect">
            <a:avLst>
              <a:gd name="adj" fmla="val 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Oval 4">
            <a:extLst>
              <a:ext uri="{FF2B5EF4-FFF2-40B4-BE49-F238E27FC236}">
                <a16:creationId xmlns:a16="http://schemas.microsoft.com/office/drawing/2014/main" id="{09699515-79D7-09DB-8E5B-B5DDA0A8F81E}"/>
              </a:ext>
              <a:ext uri="{C183D7F6-B498-43B3-948B-1728B52AA6E4}">
                <adec:decorative xmlns:adec="http://schemas.microsoft.com/office/drawing/2017/decorative" val="1"/>
              </a:ext>
            </a:extLst>
          </p:cNvPr>
          <p:cNvSpPr/>
          <p:nvPr/>
        </p:nvSpPr>
        <p:spPr bwMode="auto">
          <a:xfrm>
            <a:off x="1110776"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5" name="Graphic 44" descr="notebook icon">
            <a:extLst>
              <a:ext uri="{FF2B5EF4-FFF2-40B4-BE49-F238E27FC236}">
                <a16:creationId xmlns:a16="http://schemas.microsoft.com/office/drawing/2014/main" id="{43233DB0-1205-6E2A-5D8B-A47F9CCD7E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34374" y="1918878"/>
            <a:ext cx="289562" cy="289562"/>
          </a:xfrm>
          <a:prstGeom prst="rect">
            <a:avLst/>
          </a:prstGeom>
        </p:spPr>
      </p:pic>
      <p:sp>
        <p:nvSpPr>
          <p:cNvPr id="13" name="Freeform: Shape 12">
            <a:extLst>
              <a:ext uri="{FF2B5EF4-FFF2-40B4-BE49-F238E27FC236}">
                <a16:creationId xmlns:a16="http://schemas.microsoft.com/office/drawing/2014/main" id="{6F1EE0B2-C947-D3CD-9177-929EED6FEF6D}"/>
              </a:ext>
            </a:extLst>
          </p:cNvPr>
          <p:cNvSpPr/>
          <p:nvPr/>
        </p:nvSpPr>
        <p:spPr>
          <a:xfrm>
            <a:off x="599312"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Start a </a:t>
            </a:r>
            <a:b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b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new report</a:t>
            </a: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You can begin by typing in a research topic or question into Researcher’s prompt box. For example, you might ask: </a:t>
            </a:r>
            <a:r>
              <a:rPr kumimoji="0" lang="en-US" sz="1100" b="0" i="1" u="none" strike="noStrike" kern="1200" cap="none" spc="0" normalizeH="0" baseline="0" noProof="0">
                <a:ln>
                  <a:noFill/>
                </a:ln>
                <a:solidFill>
                  <a:srgbClr val="091F2C"/>
                </a:solidFill>
                <a:effectLst/>
                <a:uLnTx/>
                <a:uFillTx/>
                <a:latin typeface="Segoe Sans Display"/>
                <a:ea typeface="+mn-ea"/>
                <a:cs typeface="+mn-cs"/>
              </a:rPr>
              <a:t>“Give me a research report on the impacts of AI in healthcare.”</a:t>
            </a:r>
            <a:r>
              <a:rPr kumimoji="0" lang="en-US" sz="1100" b="0" i="0" u="none" strike="noStrike" kern="1200" cap="none" spc="0" normalizeH="0" baseline="0" noProof="0">
                <a:ln>
                  <a:noFill/>
                </a:ln>
                <a:solidFill>
                  <a:srgbClr val="091F2C"/>
                </a:solidFill>
                <a:effectLst/>
                <a:uLnTx/>
                <a:uFillTx/>
                <a:latin typeface="Segoe Sans Display"/>
                <a:ea typeface="+mn-ea"/>
                <a:cs typeface="+mn-cs"/>
              </a:rPr>
              <a:t> You can also use any suggested prompts or templates provided on the Researcher home screen. These suggestions can help inspire what to ask.</a:t>
            </a:r>
          </a:p>
        </p:txBody>
      </p:sp>
      <p:cxnSp>
        <p:nvCxnSpPr>
          <p:cNvPr id="31" name="Straight Connector 30">
            <a:extLst>
              <a:ext uri="{FF2B5EF4-FFF2-40B4-BE49-F238E27FC236}">
                <a16:creationId xmlns:a16="http://schemas.microsoft.com/office/drawing/2014/main" id="{6135A738-9EEB-23E2-C5BD-CF37349441FD}"/>
              </a:ext>
              <a:ext uri="{C183D7F6-B498-43B3-948B-1728B52AA6E4}">
                <adec:decorative xmlns:adec="http://schemas.microsoft.com/office/drawing/2017/decorative" val="1"/>
              </a:ext>
            </a:extLst>
          </p:cNvPr>
          <p:cNvCxnSpPr>
            <a:cxnSpLocks/>
          </p:cNvCxnSpPr>
          <p:nvPr/>
        </p:nvCxnSpPr>
        <p:spPr>
          <a:xfrm>
            <a:off x="2274371" y="2518564"/>
            <a:ext cx="0" cy="361884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032A196-79AC-1DAD-F64A-D8DC56579126}"/>
              </a:ext>
              <a:ext uri="{C183D7F6-B498-43B3-948B-1728B52AA6E4}">
                <adec:decorative xmlns:adec="http://schemas.microsoft.com/office/drawing/2017/decorative" val="1"/>
              </a:ext>
            </a:extLst>
          </p:cNvPr>
          <p:cNvSpPr/>
          <p:nvPr/>
        </p:nvSpPr>
        <p:spPr bwMode="auto">
          <a:xfrm>
            <a:off x="2901209"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9" name="Graphic 48" descr="person speaking icon">
            <a:extLst>
              <a:ext uri="{FF2B5EF4-FFF2-40B4-BE49-F238E27FC236}">
                <a16:creationId xmlns:a16="http://schemas.microsoft.com/office/drawing/2014/main" id="{AC7C576D-EA54-406F-8ADE-21065056A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24806" y="1918878"/>
            <a:ext cx="289562" cy="289562"/>
          </a:xfrm>
          <a:prstGeom prst="rect">
            <a:avLst/>
          </a:prstGeom>
        </p:spPr>
      </p:pic>
      <p:sp>
        <p:nvSpPr>
          <p:cNvPr id="15" name="Freeform: Shape 14">
            <a:extLst>
              <a:ext uri="{FF2B5EF4-FFF2-40B4-BE49-F238E27FC236}">
                <a16:creationId xmlns:a16="http://schemas.microsoft.com/office/drawing/2014/main" id="{B578D505-F3BC-C3EC-C066-D19BCFD819A7}"/>
              </a:ext>
            </a:extLst>
          </p:cNvPr>
          <p:cNvSpPr/>
          <p:nvPr/>
        </p:nvSpPr>
        <p:spPr>
          <a:xfrm>
            <a:off x="2389745"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Answer clarifying questions</a:t>
            </a:r>
            <a:endParaRPr kumimoji="0" lang="en-US" sz="11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Once you submit your query, Researcher will ask you a set of clarifying questions. You can choose to answer these questions or just type “Go ahead.”</a:t>
            </a:r>
          </a:p>
        </p:txBody>
      </p:sp>
      <p:cxnSp>
        <p:nvCxnSpPr>
          <p:cNvPr id="32" name="Straight Connector 31">
            <a:extLst>
              <a:ext uri="{FF2B5EF4-FFF2-40B4-BE49-F238E27FC236}">
                <a16:creationId xmlns:a16="http://schemas.microsoft.com/office/drawing/2014/main" id="{71330C2A-5241-0724-3157-0E9EC4BADB0E}"/>
              </a:ext>
              <a:ext uri="{C183D7F6-B498-43B3-948B-1728B52AA6E4}">
                <adec:decorative xmlns:adec="http://schemas.microsoft.com/office/drawing/2017/decorative" val="1"/>
              </a:ext>
            </a:extLst>
          </p:cNvPr>
          <p:cNvCxnSpPr>
            <a:cxnSpLocks/>
          </p:cNvCxnSpPr>
          <p:nvPr/>
        </p:nvCxnSpPr>
        <p:spPr>
          <a:xfrm>
            <a:off x="4064804" y="2518564"/>
            <a:ext cx="0" cy="361884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B733442-C1CE-D9D8-5104-A55CFA47D3BE}"/>
              </a:ext>
              <a:ext uri="{C183D7F6-B498-43B3-948B-1728B52AA6E4}">
                <adec:decorative xmlns:adec="http://schemas.microsoft.com/office/drawing/2017/decorative" val="1"/>
              </a:ext>
            </a:extLst>
          </p:cNvPr>
          <p:cNvSpPr/>
          <p:nvPr/>
        </p:nvSpPr>
        <p:spPr bwMode="auto">
          <a:xfrm>
            <a:off x="4691642"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53" name="Graphic 52" descr="pages icon">
            <a:extLst>
              <a:ext uri="{FF2B5EF4-FFF2-40B4-BE49-F238E27FC236}">
                <a16:creationId xmlns:a16="http://schemas.microsoft.com/office/drawing/2014/main" id="{163E8FA7-2EB3-2A5A-1E3E-E96328776B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5239" y="1918878"/>
            <a:ext cx="289562" cy="289562"/>
          </a:xfrm>
          <a:prstGeom prst="rect">
            <a:avLst/>
          </a:prstGeom>
        </p:spPr>
      </p:pic>
      <p:sp>
        <p:nvSpPr>
          <p:cNvPr id="18" name="Freeform: Shape 17">
            <a:extLst>
              <a:ext uri="{FF2B5EF4-FFF2-40B4-BE49-F238E27FC236}">
                <a16:creationId xmlns:a16="http://schemas.microsoft.com/office/drawing/2014/main" id="{B0E9F5BF-4EC8-68E8-150B-EB37192C0C44}"/>
              </a:ext>
            </a:extLst>
          </p:cNvPr>
          <p:cNvSpPr/>
          <p:nvPr/>
        </p:nvSpPr>
        <p:spPr>
          <a:xfrm>
            <a:off x="4180178"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Wait for the </a:t>
            </a:r>
            <a:b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b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report to compile</a:t>
            </a:r>
            <a:endParaRPr kumimoji="0" lang="en-US" sz="11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Researcher will work through each step, fetching information and analyzing it. This may take some time depending on how complex the query is. You can watch the progress in real-time, or you can go do other work. Researcher will show all the steps it's taking as it creates your report.</a:t>
            </a:r>
          </a:p>
        </p:txBody>
      </p:sp>
      <p:cxnSp>
        <p:nvCxnSpPr>
          <p:cNvPr id="33" name="Straight Connector 32">
            <a:extLst>
              <a:ext uri="{FF2B5EF4-FFF2-40B4-BE49-F238E27FC236}">
                <a16:creationId xmlns:a16="http://schemas.microsoft.com/office/drawing/2014/main" id="{3F59D747-3A2E-743D-791C-D80809BE965B}"/>
              </a:ext>
              <a:ext uri="{C183D7F6-B498-43B3-948B-1728B52AA6E4}">
                <adec:decorative xmlns:adec="http://schemas.microsoft.com/office/drawing/2017/decorative" val="1"/>
              </a:ext>
            </a:extLst>
          </p:cNvPr>
          <p:cNvCxnSpPr>
            <a:cxnSpLocks/>
          </p:cNvCxnSpPr>
          <p:nvPr/>
        </p:nvCxnSpPr>
        <p:spPr>
          <a:xfrm>
            <a:off x="5855237" y="2518564"/>
            <a:ext cx="0" cy="361884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214CCE80-EA41-E04F-84D1-516F7C1AA6CC}"/>
              </a:ext>
              <a:ext uri="{C183D7F6-B498-43B3-948B-1728B52AA6E4}">
                <adec:decorative xmlns:adec="http://schemas.microsoft.com/office/drawing/2017/decorative" val="1"/>
              </a:ext>
            </a:extLst>
          </p:cNvPr>
          <p:cNvSpPr/>
          <p:nvPr/>
        </p:nvSpPr>
        <p:spPr bwMode="auto">
          <a:xfrm>
            <a:off x="6482075"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55" name="Graphic 54" descr="text list icon">
            <a:extLst>
              <a:ext uri="{FF2B5EF4-FFF2-40B4-BE49-F238E27FC236}">
                <a16:creationId xmlns:a16="http://schemas.microsoft.com/office/drawing/2014/main" id="{C774D401-94FD-BA6D-A4FE-5803D06F00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05673" y="1918878"/>
            <a:ext cx="289562" cy="289562"/>
          </a:xfrm>
          <a:prstGeom prst="rect">
            <a:avLst/>
          </a:prstGeom>
        </p:spPr>
      </p:pic>
      <p:sp>
        <p:nvSpPr>
          <p:cNvPr id="23" name="Freeform: Shape 22">
            <a:extLst>
              <a:ext uri="{FF2B5EF4-FFF2-40B4-BE49-F238E27FC236}">
                <a16:creationId xmlns:a16="http://schemas.microsoft.com/office/drawing/2014/main" id="{3B3D1149-B41A-306F-C66E-78BB421C626F}"/>
              </a:ext>
            </a:extLst>
          </p:cNvPr>
          <p:cNvSpPr/>
          <p:nvPr/>
        </p:nvSpPr>
        <p:spPr>
          <a:xfrm>
            <a:off x="5970612"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View the </a:t>
            </a:r>
            <a:b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b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results</a:t>
            </a: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Once complete, you will see a structured report with the findings. The report might have sections that summarize different aspects of the topic and often includes context like where information came from (for example, referencing a specific document or stating the source of a statistic). This context helps you trust and verify the information.</a:t>
            </a:r>
          </a:p>
        </p:txBody>
      </p:sp>
      <p:cxnSp>
        <p:nvCxnSpPr>
          <p:cNvPr id="34" name="Straight Connector 33">
            <a:extLst>
              <a:ext uri="{FF2B5EF4-FFF2-40B4-BE49-F238E27FC236}">
                <a16:creationId xmlns:a16="http://schemas.microsoft.com/office/drawing/2014/main" id="{87A68856-E92F-0AAF-40DE-D98B84B6D167}"/>
              </a:ext>
              <a:ext uri="{C183D7F6-B498-43B3-948B-1728B52AA6E4}">
                <adec:decorative xmlns:adec="http://schemas.microsoft.com/office/drawing/2017/decorative" val="1"/>
              </a:ext>
            </a:extLst>
          </p:cNvPr>
          <p:cNvCxnSpPr>
            <a:cxnSpLocks/>
          </p:cNvCxnSpPr>
          <p:nvPr/>
        </p:nvCxnSpPr>
        <p:spPr>
          <a:xfrm>
            <a:off x="7645670" y="2518564"/>
            <a:ext cx="0" cy="361884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04374FB-C75B-80A9-5725-A4B906E1B308}"/>
              </a:ext>
              <a:ext uri="{C183D7F6-B498-43B3-948B-1728B52AA6E4}">
                <adec:decorative xmlns:adec="http://schemas.microsoft.com/office/drawing/2017/decorative" val="1"/>
              </a:ext>
            </a:extLst>
          </p:cNvPr>
          <p:cNvSpPr/>
          <p:nvPr/>
        </p:nvSpPr>
        <p:spPr bwMode="auto">
          <a:xfrm>
            <a:off x="8272507"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57" name="Graphic 56" descr="work complete icon">
            <a:extLst>
              <a:ext uri="{FF2B5EF4-FFF2-40B4-BE49-F238E27FC236}">
                <a16:creationId xmlns:a16="http://schemas.microsoft.com/office/drawing/2014/main" id="{3BEE0D8B-E9C5-A28C-ADA4-8C99675FC3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96105" y="1918878"/>
            <a:ext cx="289562" cy="289562"/>
          </a:xfrm>
          <a:prstGeom prst="rect">
            <a:avLst/>
          </a:prstGeom>
        </p:spPr>
      </p:pic>
      <p:sp>
        <p:nvSpPr>
          <p:cNvPr id="27" name="Freeform: Shape 26">
            <a:extLst>
              <a:ext uri="{FF2B5EF4-FFF2-40B4-BE49-F238E27FC236}">
                <a16:creationId xmlns:a16="http://schemas.microsoft.com/office/drawing/2014/main" id="{913A96B3-4913-5A39-33EB-89CC3B9D2F0E}"/>
              </a:ext>
            </a:extLst>
          </p:cNvPr>
          <p:cNvSpPr/>
          <p:nvPr/>
        </p:nvSpPr>
        <p:spPr>
          <a:xfrm>
            <a:off x="7761044"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Take action </a:t>
            </a:r>
            <a:b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b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on the report</a:t>
            </a: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Finally, you can utilize the follow-up actions. For example, if you need to edit the report, click </a:t>
            </a:r>
            <a:r>
              <a:rPr kumimoji="0" lang="en-US" sz="1100" b="1" i="0" u="none" strike="noStrike" kern="1200" cap="none" spc="0" normalizeH="0" baseline="0" noProof="0">
                <a:ln>
                  <a:noFill/>
                </a:ln>
                <a:solidFill>
                  <a:srgbClr val="091F2C"/>
                </a:solidFill>
                <a:effectLst/>
                <a:uLnTx/>
                <a:uFillTx/>
                <a:latin typeface="Segoe Sans Display Semibold"/>
                <a:ea typeface="+mn-ea"/>
                <a:cs typeface="+mn-cs"/>
              </a:rPr>
              <a:t>”Edit in Pages” </a:t>
            </a:r>
            <a:r>
              <a:rPr kumimoji="0" lang="en-US" sz="1100" b="0" i="0" u="none" strike="noStrike" kern="1200" cap="none" spc="0" normalizeH="0" baseline="0" noProof="0">
                <a:ln>
                  <a:noFill/>
                </a:ln>
                <a:solidFill>
                  <a:srgbClr val="091F2C"/>
                </a:solidFill>
                <a:effectLst/>
                <a:uLnTx/>
                <a:uFillTx/>
                <a:latin typeface="Segoe Sans Display"/>
                <a:ea typeface="+mn-ea"/>
                <a:cs typeface="+mn-cs"/>
              </a:rPr>
              <a:t>and the report is shown in a side-by-side view. Once opened in Pages, the report gets saved automatically.</a:t>
            </a:r>
          </a:p>
        </p:txBody>
      </p:sp>
      <p:sp>
        <p:nvSpPr>
          <p:cNvPr id="30" name="Rectangle: Top Corners Rounded 29">
            <a:extLst>
              <a:ext uri="{FF2B5EF4-FFF2-40B4-BE49-F238E27FC236}">
                <a16:creationId xmlns:a16="http://schemas.microsoft.com/office/drawing/2014/main" id="{DCEBCA24-DF4C-AC4B-A93F-B6CA3DF23490}"/>
              </a:ext>
              <a:ext uri="{C183D7F6-B498-43B3-948B-1728B52AA6E4}">
                <adec:decorative xmlns:adec="http://schemas.microsoft.com/office/drawing/2017/decorative" val="1"/>
              </a:ext>
            </a:extLst>
          </p:cNvPr>
          <p:cNvSpPr>
            <a:spLocks/>
          </p:cNvSpPr>
          <p:nvPr/>
        </p:nvSpPr>
        <p:spPr bwMode="auto">
          <a:xfrm rot="16200000" flipH="1">
            <a:off x="8413175" y="2621974"/>
            <a:ext cx="4801754" cy="2755902"/>
          </a:xfrm>
          <a:prstGeom prst="round2SameRect">
            <a:avLst>
              <a:gd name="adj1" fmla="val 4393"/>
              <a:gd name="adj2" fmla="val 0"/>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4" name="Text Placeholder 2">
            <a:extLst>
              <a:ext uri="{FF2B5EF4-FFF2-40B4-BE49-F238E27FC236}">
                <a16:creationId xmlns:a16="http://schemas.microsoft.com/office/drawing/2014/main" id="{DFC2E732-3852-A78B-1E45-0CD085420CD4}"/>
              </a:ext>
            </a:extLst>
          </p:cNvPr>
          <p:cNvSpPr txBox="1">
            <a:spLocks/>
          </p:cNvSpPr>
          <p:nvPr/>
        </p:nvSpPr>
        <p:spPr>
          <a:xfrm>
            <a:off x="9603770" y="1717291"/>
            <a:ext cx="2283430" cy="2152975"/>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0C0"/>
                </a:solidFill>
                <a:effectLst/>
                <a:uLnTx/>
                <a:uFillTx/>
                <a:latin typeface="Segoe Sans Display Semibold"/>
                <a:ea typeface="+mn-ea"/>
                <a:cs typeface="+mn-cs"/>
              </a:rPr>
              <a:t>Where can you use Researcher</a:t>
            </a:r>
          </a:p>
          <a:p>
            <a:pPr marL="282575" marR="0" lvl="0" indent="-174625"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Researcher is accessible as an agent in Copilot Chat in the Microsoft 365 Copilot app, Teams, and Outlook.</a:t>
            </a:r>
          </a:p>
          <a:p>
            <a:pPr marL="282575" marR="0" lvl="0" indent="-17462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Start from </a:t>
            </a:r>
            <a:r>
              <a:rPr kumimoji="0" lang="en-US" sz="1200" b="0" i="0" u="sng" strike="noStrike" kern="1200" cap="none" spc="0" normalizeH="0" baseline="0" noProof="0">
                <a:ln>
                  <a:noFill/>
                </a:ln>
                <a:solidFill>
                  <a:srgbClr val="0078D4"/>
                </a:solidFill>
                <a:effectLst/>
                <a:uLnTx/>
                <a:uFillTx/>
                <a:latin typeface="Segoe Sans Display"/>
                <a:ea typeface="+mn-ea"/>
                <a:cs typeface="+mn-cs"/>
                <a:hlinkClick r:id="rId12">
                  <a:extLst>
                    <a:ext uri="{A12FA001-AC4F-418D-AE19-62706E023703}">
                      <ahyp:hlinkClr xmlns:ahyp="http://schemas.microsoft.com/office/drawing/2018/hyperlinkcolor" val="tx"/>
                    </a:ext>
                  </a:extLst>
                </a:hlinkClick>
              </a:rPr>
              <a:t>Copilot | Microsoft 365 Copilot</a:t>
            </a:r>
            <a:endParaRPr kumimoji="0" lang="en-US" sz="1200" b="0" i="0" u="none" strike="noStrike" kern="1200" cap="none" spc="0" normalizeH="0" baseline="0" noProof="0">
              <a:ln>
                <a:noFill/>
              </a:ln>
              <a:solidFill>
                <a:srgbClr val="0078D4"/>
              </a:solidFill>
              <a:effectLst/>
              <a:uLnTx/>
              <a:uFillTx/>
              <a:latin typeface="Segoe Sans Display"/>
              <a:ea typeface="+mn-ea"/>
              <a:cs typeface="+mn-cs"/>
            </a:endParaRPr>
          </a:p>
          <a:p>
            <a:pPr marL="282575" marR="0" lvl="0" indent="-17462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View the left navigation pane</a:t>
            </a:r>
          </a:p>
          <a:p>
            <a:pPr marL="282575" marR="0" lvl="0" indent="-17462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Click on Researcher </a:t>
            </a:r>
          </a:p>
          <a:p>
            <a:pPr marL="233045" marR="0" lvl="0" indent="-147320"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51" name="Straight Connector 50">
            <a:extLst>
              <a:ext uri="{FF2B5EF4-FFF2-40B4-BE49-F238E27FC236}">
                <a16:creationId xmlns:a16="http://schemas.microsoft.com/office/drawing/2014/main" id="{1276F7D9-70E9-5128-03B4-12D590FFE150}"/>
              </a:ext>
              <a:ext uri="{C183D7F6-B498-43B3-948B-1728B52AA6E4}">
                <adec:decorative xmlns:adec="http://schemas.microsoft.com/office/drawing/2017/decorative" val="1"/>
              </a:ext>
            </a:extLst>
          </p:cNvPr>
          <p:cNvCxnSpPr>
            <a:cxnSpLocks/>
          </p:cNvCxnSpPr>
          <p:nvPr/>
        </p:nvCxnSpPr>
        <p:spPr>
          <a:xfrm>
            <a:off x="9603770" y="3988510"/>
            <a:ext cx="2286000"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A78C0956-72FF-22F3-E0B7-D151750FDCAB}"/>
              </a:ext>
            </a:extLst>
          </p:cNvPr>
          <p:cNvSpPr txBox="1">
            <a:spLocks/>
          </p:cNvSpPr>
          <p:nvPr/>
        </p:nvSpPr>
        <p:spPr>
          <a:xfrm>
            <a:off x="9603770" y="4106754"/>
            <a:ext cx="2283430" cy="1966385"/>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0C0"/>
                </a:solidFill>
                <a:effectLst/>
                <a:uLnTx/>
                <a:uFillTx/>
                <a:latin typeface="Segoe Sans Display Semibold"/>
                <a:ea typeface="+mn-ea"/>
                <a:cs typeface="+mn-cs"/>
              </a:rPr>
              <a:t>Turning on Researcher</a:t>
            </a:r>
          </a:p>
          <a:p>
            <a:pPr marL="282575" marR="0" lvl="0" indent="-174625"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The agent will appear in the Agent Store under ‘Built by Microsoft’ located within the ‘All agents’ and ‘Get agents’ landing page. </a:t>
            </a:r>
            <a:endParaRPr kumimoji="0" lang="en-US" sz="1200" b="0" i="0" u="none" strike="noStrike" kern="1200" cap="none" spc="0" normalizeH="0" baseline="0" noProof="0">
              <a:ln>
                <a:noFill/>
              </a:ln>
              <a:solidFill>
                <a:srgbClr val="091F2C"/>
              </a:solidFill>
              <a:effectLst/>
              <a:uLnTx/>
              <a:uFillTx/>
              <a:latin typeface="Segoe Sans Display"/>
              <a:ea typeface="+mn-ea"/>
              <a:cs typeface="Segoe Sans Display"/>
            </a:endParaRPr>
          </a:p>
          <a:p>
            <a:pPr marL="282575" marR="0" lvl="0" indent="-174625"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For users with a Microsoft 365 Copilot license, Researcher and Analyst agents are pre-pinned for all eligible users.</a:t>
            </a:r>
            <a:endParaRPr kumimoji="0" lang="en-US" sz="1200" b="0" i="0" u="none" strike="noStrike" kern="1200" cap="none" spc="0" normalizeH="0" baseline="0" noProof="0">
              <a:ln>
                <a:noFill/>
              </a:ln>
              <a:solidFill>
                <a:srgbClr val="091F2C"/>
              </a:solidFill>
              <a:effectLst/>
              <a:uLnTx/>
              <a:uFillTx/>
              <a:latin typeface="Segoe Sans Display"/>
              <a:ea typeface="+mn-ea"/>
              <a:cs typeface="Segoe Sans Display"/>
            </a:endParaRPr>
          </a:p>
          <a:p>
            <a:pPr marL="233045" marR="0" lvl="0" indent="-147320"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Sans Display"/>
            </a:endParaRPr>
          </a:p>
        </p:txBody>
      </p:sp>
    </p:spTree>
    <p:extLst>
      <p:ext uri="{BB962C8B-B14F-4D97-AF65-F5344CB8AC3E}">
        <p14:creationId xmlns:p14="http://schemas.microsoft.com/office/powerpoint/2010/main" val="172593466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earcher-compressed" descr="video header image of Researcher demo">
            <a:hlinkClick r:id="" action="ppaction://media"/>
            <a:extLst>
              <a:ext uri="{FF2B5EF4-FFF2-40B4-BE49-F238E27FC236}">
                <a16:creationId xmlns:a16="http://schemas.microsoft.com/office/drawing/2014/main" id="{388761F4-EB88-6864-4426-3C64FDD0B6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201525" cy="6858000"/>
          </a:xfrm>
          <a:prstGeom prst="rect">
            <a:avLst/>
          </a:prstGeom>
        </p:spPr>
      </p:pic>
      <p:sp>
        <p:nvSpPr>
          <p:cNvPr id="6" name="Title 5">
            <a:extLst>
              <a:ext uri="{FF2B5EF4-FFF2-40B4-BE49-F238E27FC236}">
                <a16:creationId xmlns:a16="http://schemas.microsoft.com/office/drawing/2014/main" id="{A3193175-2C1C-89F9-E13A-04DC426C0831}"/>
              </a:ext>
            </a:extLst>
          </p:cNvPr>
          <p:cNvSpPr>
            <a:spLocks noGrp="1"/>
          </p:cNvSpPr>
          <p:nvPr>
            <p:ph type="title" idx="4294967295"/>
          </p:nvPr>
        </p:nvSpPr>
        <p:spPr>
          <a:xfrm>
            <a:off x="588263" y="-215443"/>
            <a:ext cx="11018520" cy="215444"/>
          </a:xfrm>
        </p:spPr>
        <p:txBody>
          <a:bodyPr vert="horz" wrap="square" lIns="0" tIns="0" rIns="0" bIns="0" rtlCol="0" anchor="b">
            <a:spAutoFit/>
          </a:bodyPr>
          <a:lstStyle/>
          <a:p>
            <a:r>
              <a:rPr lang="en-US" sz="1400">
                <a:latin typeface="+mn-lt"/>
              </a:rPr>
              <a:t>Researcher demo video</a:t>
            </a:r>
          </a:p>
        </p:txBody>
      </p:sp>
    </p:spTree>
    <p:extLst>
      <p:ext uri="{BB962C8B-B14F-4D97-AF65-F5344CB8AC3E}">
        <p14:creationId xmlns:p14="http://schemas.microsoft.com/office/powerpoint/2010/main" val="2736537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3FDC5-0F26-8E32-B184-D65A626ED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B888F-A3A9-57B1-4532-9C110EDB65A5}"/>
              </a:ext>
            </a:extLst>
          </p:cNvPr>
          <p:cNvSpPr>
            <a:spLocks noGrp="1"/>
          </p:cNvSpPr>
          <p:nvPr>
            <p:ph type="title"/>
          </p:nvPr>
        </p:nvSpPr>
        <p:spPr/>
        <p:txBody>
          <a:bodyPr/>
          <a:lstStyle/>
          <a:p>
            <a:r>
              <a:rPr lang="en-US"/>
              <a:t>Example use cases for Researcher agent</a:t>
            </a:r>
          </a:p>
        </p:txBody>
      </p:sp>
    </p:spTree>
    <p:extLst>
      <p:ext uri="{BB962C8B-B14F-4D97-AF65-F5344CB8AC3E}">
        <p14:creationId xmlns:p14="http://schemas.microsoft.com/office/powerpoint/2010/main" val="243232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03EDE-A9BD-253D-FAFE-7E8CC9ECDBFC}"/>
            </a:ext>
          </a:extLst>
        </p:cNvPr>
        <p:cNvGrpSpPr/>
        <p:nvPr/>
      </p:nvGrpSpPr>
      <p:grpSpPr>
        <a:xfrm>
          <a:off x="0" y="0"/>
          <a:ext cx="0" cy="0"/>
          <a:chOff x="0" y="0"/>
          <a:chExt cx="0" cy="0"/>
        </a:xfrm>
      </p:grpSpPr>
      <p:grpSp>
        <p:nvGrpSpPr>
          <p:cNvPr id="68" name="Group 67">
            <a:extLst>
              <a:ext uri="{FF2B5EF4-FFF2-40B4-BE49-F238E27FC236}">
                <a16:creationId xmlns:a16="http://schemas.microsoft.com/office/drawing/2014/main" id="{83808ED2-736E-CC51-B620-924FCEC142C0}"/>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70" name="Rectangle 69">
              <a:extLst>
                <a:ext uri="{FF2B5EF4-FFF2-40B4-BE49-F238E27FC236}">
                  <a16:creationId xmlns:a16="http://schemas.microsoft.com/office/drawing/2014/main" id="{B32F0324-6F24-7CBD-FA9C-5AD702031A70}"/>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2" name="Rectangle 71">
              <a:extLst>
                <a:ext uri="{FF2B5EF4-FFF2-40B4-BE49-F238E27FC236}">
                  <a16:creationId xmlns:a16="http://schemas.microsoft.com/office/drawing/2014/main" id="{C234CC16-3549-5C02-25E5-CF0A138ADEB6}"/>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0" name="Title 19">
            <a:extLst>
              <a:ext uri="{FF2B5EF4-FFF2-40B4-BE49-F238E27FC236}">
                <a16:creationId xmlns:a16="http://schemas.microsoft.com/office/drawing/2014/main" id="{D523D31A-1657-2549-D337-8390EB36425C}"/>
              </a:ext>
            </a:extLst>
          </p:cNvPr>
          <p:cNvSpPr>
            <a:spLocks noGrp="1"/>
          </p:cNvSpPr>
          <p:nvPr>
            <p:ph type="title"/>
          </p:nvPr>
        </p:nvSpPr>
        <p:spPr>
          <a:xfrm>
            <a:off x="588263" y="457200"/>
            <a:ext cx="11018520" cy="553998"/>
          </a:xfrm>
        </p:spPr>
        <p:txBody>
          <a:bodyPr/>
          <a:lstStyle/>
          <a:p>
            <a:r>
              <a:rPr lang="en-IN"/>
              <a:t>Try it! Researcher Agent</a:t>
            </a:r>
          </a:p>
        </p:txBody>
      </p:sp>
      <p:sp>
        <p:nvSpPr>
          <p:cNvPr id="3" name="Rectangle: Rounded Corners 5">
            <a:extLst>
              <a:ext uri="{FF2B5EF4-FFF2-40B4-BE49-F238E27FC236}">
                <a16:creationId xmlns:a16="http://schemas.microsoft.com/office/drawing/2014/main" id="{CA76A85F-9CFC-2CA7-F854-4C3DE463145A}"/>
              </a:ext>
              <a:ext uri="{C183D7F6-B498-43B3-948B-1728B52AA6E4}">
                <adec:decorative xmlns:adec="http://schemas.microsoft.com/office/drawing/2017/decorative" val="1"/>
              </a:ext>
            </a:extLst>
          </p:cNvPr>
          <p:cNvSpPr/>
          <p:nvPr/>
        </p:nvSpPr>
        <p:spPr>
          <a:xfrm>
            <a:off x="588264" y="1846207"/>
            <a:ext cx="2145916" cy="796897"/>
          </a:xfrm>
          <a:prstGeom prst="round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315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Project </a:t>
            </a:r>
            <a:b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b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Status</a:t>
            </a:r>
          </a:p>
        </p:txBody>
      </p:sp>
      <p:pic>
        <p:nvPicPr>
          <p:cNvPr id="71" name="Graphic 70" descr="list icon">
            <a:extLst>
              <a:ext uri="{FF2B5EF4-FFF2-40B4-BE49-F238E27FC236}">
                <a16:creationId xmlns:a16="http://schemas.microsoft.com/office/drawing/2014/main" id="{FB0EF63D-87EA-1519-7D66-6775E40DFA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540" y="2011799"/>
            <a:ext cx="465713" cy="465713"/>
          </a:xfrm>
          <a:prstGeom prst="rect">
            <a:avLst/>
          </a:prstGeom>
        </p:spPr>
      </p:pic>
      <p:sp>
        <p:nvSpPr>
          <p:cNvPr id="4" name="Rectangle: Rounded Corners 5">
            <a:extLst>
              <a:ext uri="{FF2B5EF4-FFF2-40B4-BE49-F238E27FC236}">
                <a16:creationId xmlns:a16="http://schemas.microsoft.com/office/drawing/2014/main" id="{FEAC0CCF-BD97-A2F6-5409-5391506C46C8}"/>
              </a:ext>
              <a:ext uri="{C183D7F6-B498-43B3-948B-1728B52AA6E4}">
                <adec:decorative xmlns:adec="http://schemas.microsoft.com/office/drawing/2017/decorative" val="1"/>
              </a:ext>
            </a:extLst>
          </p:cNvPr>
          <p:cNvSpPr/>
          <p:nvPr/>
        </p:nvSpPr>
        <p:spPr>
          <a:xfrm>
            <a:off x="588264" y="2777304"/>
            <a:ext cx="2145916" cy="796897"/>
          </a:xfrm>
          <a:prstGeom prst="round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315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Client </a:t>
            </a:r>
            <a:b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b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Prep</a:t>
            </a:r>
          </a:p>
        </p:txBody>
      </p:sp>
      <p:pic>
        <p:nvPicPr>
          <p:cNvPr id="73" name="Graphic 72" descr="favorite list icon">
            <a:extLst>
              <a:ext uri="{FF2B5EF4-FFF2-40B4-BE49-F238E27FC236}">
                <a16:creationId xmlns:a16="http://schemas.microsoft.com/office/drawing/2014/main" id="{7400FB7E-C84F-079E-F5E2-E6A8307DEE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3187" y="2980542"/>
            <a:ext cx="390419" cy="390419"/>
          </a:xfrm>
          <a:prstGeom prst="rect">
            <a:avLst/>
          </a:prstGeom>
        </p:spPr>
      </p:pic>
      <p:sp>
        <p:nvSpPr>
          <p:cNvPr id="5" name="Rectangle: Rounded Corners 5">
            <a:extLst>
              <a:ext uri="{FF2B5EF4-FFF2-40B4-BE49-F238E27FC236}">
                <a16:creationId xmlns:a16="http://schemas.microsoft.com/office/drawing/2014/main" id="{189953D4-D9A5-01E7-C4C4-54B5A944F55D}"/>
              </a:ext>
              <a:ext uri="{C183D7F6-B498-43B3-948B-1728B52AA6E4}">
                <adec:decorative xmlns:adec="http://schemas.microsoft.com/office/drawing/2017/decorative" val="1"/>
              </a:ext>
            </a:extLst>
          </p:cNvPr>
          <p:cNvSpPr/>
          <p:nvPr/>
        </p:nvSpPr>
        <p:spPr>
          <a:xfrm>
            <a:off x="588264" y="3708401"/>
            <a:ext cx="2145916" cy="796897"/>
          </a:xfrm>
          <a:prstGeom prst="round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315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Industry </a:t>
            </a:r>
            <a:b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b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Research</a:t>
            </a:r>
          </a:p>
        </p:txBody>
      </p:sp>
      <p:pic>
        <p:nvPicPr>
          <p:cNvPr id="75" name="Graphic 74" descr="search icon">
            <a:extLst>
              <a:ext uri="{FF2B5EF4-FFF2-40B4-BE49-F238E27FC236}">
                <a16:creationId xmlns:a16="http://schemas.microsoft.com/office/drawing/2014/main" id="{94ED7C4D-052B-6657-AE33-B80EBCF071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187" y="3911638"/>
            <a:ext cx="390419" cy="390419"/>
          </a:xfrm>
          <a:prstGeom prst="rect">
            <a:avLst/>
          </a:prstGeom>
        </p:spPr>
      </p:pic>
      <p:sp>
        <p:nvSpPr>
          <p:cNvPr id="6" name="Rectangle: Rounded Corners 5">
            <a:extLst>
              <a:ext uri="{FF2B5EF4-FFF2-40B4-BE49-F238E27FC236}">
                <a16:creationId xmlns:a16="http://schemas.microsoft.com/office/drawing/2014/main" id="{13AE5709-B350-5E71-5921-5B241C1DC0B9}"/>
              </a:ext>
              <a:ext uri="{C183D7F6-B498-43B3-948B-1728B52AA6E4}">
                <adec:decorative xmlns:adec="http://schemas.microsoft.com/office/drawing/2017/decorative" val="1"/>
              </a:ext>
            </a:extLst>
          </p:cNvPr>
          <p:cNvSpPr/>
          <p:nvPr/>
        </p:nvSpPr>
        <p:spPr>
          <a:xfrm>
            <a:off x="588264" y="4639498"/>
            <a:ext cx="2145916" cy="796897"/>
          </a:xfrm>
          <a:prstGeom prst="round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315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Competition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Analysis</a:t>
            </a:r>
          </a:p>
        </p:txBody>
      </p:sp>
      <p:pic>
        <p:nvPicPr>
          <p:cNvPr id="79" name="Graphic 78" descr="analysis icon">
            <a:extLst>
              <a:ext uri="{FF2B5EF4-FFF2-40B4-BE49-F238E27FC236}">
                <a16:creationId xmlns:a16="http://schemas.microsoft.com/office/drawing/2014/main" id="{55B4100D-3FC9-DA51-52EF-012E7C96AF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3187" y="4842734"/>
            <a:ext cx="390419" cy="390419"/>
          </a:xfrm>
          <a:prstGeom prst="rect">
            <a:avLst/>
          </a:prstGeom>
        </p:spPr>
      </p:pic>
      <p:sp>
        <p:nvSpPr>
          <p:cNvPr id="7" name="Rectangle: Rounded Corners 5">
            <a:extLst>
              <a:ext uri="{FF2B5EF4-FFF2-40B4-BE49-F238E27FC236}">
                <a16:creationId xmlns:a16="http://schemas.microsoft.com/office/drawing/2014/main" id="{C2DEFD91-1676-7D66-15A1-2A8BC0DAFB04}"/>
              </a:ext>
              <a:ext uri="{C183D7F6-B498-43B3-948B-1728B52AA6E4}">
                <adec:decorative xmlns:adec="http://schemas.microsoft.com/office/drawing/2017/decorative" val="1"/>
              </a:ext>
            </a:extLst>
          </p:cNvPr>
          <p:cNvSpPr/>
          <p:nvPr/>
        </p:nvSpPr>
        <p:spPr>
          <a:xfrm>
            <a:off x="588264" y="5570592"/>
            <a:ext cx="2145916" cy="796897"/>
          </a:xfrm>
          <a:prstGeom prst="round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315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Personal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Productivity</a:t>
            </a:r>
          </a:p>
        </p:txBody>
      </p:sp>
      <p:pic>
        <p:nvPicPr>
          <p:cNvPr id="77" name="Graphic 76" descr="productivity icon">
            <a:extLst>
              <a:ext uri="{FF2B5EF4-FFF2-40B4-BE49-F238E27FC236}">
                <a16:creationId xmlns:a16="http://schemas.microsoft.com/office/drawing/2014/main" id="{5FD12F66-EDC0-D594-FC2C-08D37094CA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187" y="5773831"/>
            <a:ext cx="390419" cy="390419"/>
          </a:xfrm>
          <a:prstGeom prst="rect">
            <a:avLst/>
          </a:prstGeom>
        </p:spPr>
      </p:pic>
      <p:sp>
        <p:nvSpPr>
          <p:cNvPr id="81" name="TextBox 80">
            <a:extLst>
              <a:ext uri="{FF2B5EF4-FFF2-40B4-BE49-F238E27FC236}">
                <a16:creationId xmlns:a16="http://schemas.microsoft.com/office/drawing/2014/main" id="{F0D53D1A-0455-6C82-200E-766EEE56C1AB}"/>
              </a:ext>
            </a:extLst>
          </p:cNvPr>
          <p:cNvSpPr txBox="1"/>
          <p:nvPr/>
        </p:nvSpPr>
        <p:spPr>
          <a:xfrm>
            <a:off x="3000692" y="1502881"/>
            <a:ext cx="4026683" cy="380093"/>
          </a:xfrm>
          <a:prstGeom prst="round2SameRect">
            <a:avLst>
              <a:gd name="adj1" fmla="val 16667"/>
              <a:gd name="adj2" fmla="val 12953"/>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91440" rtlCol="0" anchor="ctr"/>
          <a:lstStyle>
            <a:defPPr>
              <a:defRPr lang="en-US"/>
            </a:defPPr>
            <a:lvl1pPr>
              <a:defRPr sz="1400">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Sample Query</a:t>
            </a:r>
          </a:p>
        </p:txBody>
      </p:sp>
      <p:sp>
        <p:nvSpPr>
          <p:cNvPr id="23" name="TextBox 22" descr="text of sample queries">
            <a:extLst>
              <a:ext uri="{FF2B5EF4-FFF2-40B4-BE49-F238E27FC236}">
                <a16:creationId xmlns:a16="http://schemas.microsoft.com/office/drawing/2014/main" id="{017FF0FF-0B3C-61D7-9C9C-0906CA5A3DF8}"/>
              </a:ext>
            </a:extLst>
          </p:cNvPr>
          <p:cNvSpPr txBox="1"/>
          <p:nvPr/>
        </p:nvSpPr>
        <p:spPr>
          <a:xfrm>
            <a:off x="2862692" y="1846207"/>
            <a:ext cx="4302684" cy="4521282"/>
          </a:xfrm>
          <a:prstGeom prst="roundRect">
            <a:avLst>
              <a:gd name="adj" fmla="val 321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9" name="TextBox 28">
            <a:extLst>
              <a:ext uri="{FF2B5EF4-FFF2-40B4-BE49-F238E27FC236}">
                <a16:creationId xmlns:a16="http://schemas.microsoft.com/office/drawing/2014/main" id="{B17302BE-C968-2D1B-C964-CA05DF7F8C56}"/>
              </a:ext>
            </a:extLst>
          </p:cNvPr>
          <p:cNvSpPr txBox="1"/>
          <p:nvPr/>
        </p:nvSpPr>
        <p:spPr>
          <a:xfrm>
            <a:off x="2845928" y="1846207"/>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kumimoji="0" lang="en-US" sz="1200" b="0" u="none" strike="noStrike" kern="1200" cap="none" spc="0" normalizeH="0" baseline="0" noProof="0">
                <a:ln>
                  <a:noFill/>
                </a:ln>
                <a:solidFill>
                  <a:srgbClr val="091F2C"/>
                </a:solidFill>
                <a:effectLst/>
                <a:uLnTx/>
                <a:uFillTx/>
                <a:latin typeface="Segoe Sans Display"/>
                <a:ea typeface="+mn-ea"/>
                <a:cs typeface="+mn-cs"/>
              </a:rPr>
              <a:t>“</a:t>
            </a:r>
            <a:r>
              <a:rPr lang="en-US" sz="1200">
                <a:solidFill>
                  <a:srgbClr val="091F2C"/>
                </a:solidFill>
                <a:cs typeface="Segoe Sans Display" pitchFamily="2" charset="0"/>
              </a:rPr>
              <a:t>Give me a detailed history and current status update on Project Alpine and identify all key decisions and open questions. Focus on [meetings / files /etc.]” </a:t>
            </a:r>
            <a:endParaRPr kumimoji="0" lang="en-US" sz="1200" b="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58" name="Straight Connector 57">
            <a:extLst>
              <a:ext uri="{FF2B5EF4-FFF2-40B4-BE49-F238E27FC236}">
                <a16:creationId xmlns:a16="http://schemas.microsoft.com/office/drawing/2014/main" id="{ECF3B464-1F7C-D3EC-6610-D0A46C7DB248}"/>
              </a:ext>
              <a:ext uri="{C183D7F6-B498-43B3-948B-1728B52AA6E4}">
                <adec:decorative xmlns:adec="http://schemas.microsoft.com/office/drawing/2017/decorative" val="1"/>
              </a:ext>
            </a:extLst>
          </p:cNvPr>
          <p:cNvCxnSpPr>
            <a:cxnSpLocks/>
          </p:cNvCxnSpPr>
          <p:nvPr/>
        </p:nvCxnSpPr>
        <p:spPr>
          <a:xfrm>
            <a:off x="2862692" y="2710204"/>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6E47CC7-C30C-665F-147D-681AA32465DF}"/>
              </a:ext>
            </a:extLst>
          </p:cNvPr>
          <p:cNvSpPr txBox="1"/>
          <p:nvPr/>
        </p:nvSpPr>
        <p:spPr>
          <a:xfrm>
            <a:off x="2845928" y="2777303"/>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“Prepare a report for my upcoming meeting with </a:t>
            </a:r>
            <a:r>
              <a:rPr kumimoji="0" lang="en-US" sz="1200" b="0" i="0" u="none" strike="noStrike" kern="1200" cap="none" spc="0" normalizeH="0" baseline="0" noProof="0" err="1">
                <a:ln>
                  <a:noFill/>
                </a:ln>
                <a:solidFill>
                  <a:srgbClr val="091F2C"/>
                </a:solidFill>
                <a:effectLst/>
                <a:uLnTx/>
                <a:uFillTx/>
                <a:latin typeface="Segoe Sans Display"/>
                <a:ea typeface="+mn-ea"/>
                <a:cs typeface="+mn-cs"/>
              </a:rPr>
              <a:t>Fabrikam</a:t>
            </a:r>
            <a:r>
              <a:rPr kumimoji="0" lang="en-US" sz="1200" b="0" i="0" u="none" strike="noStrike" kern="1200" cap="none" spc="0" normalizeH="0" baseline="0" noProof="0">
                <a:ln>
                  <a:noFill/>
                </a:ln>
                <a:solidFill>
                  <a:srgbClr val="091F2C"/>
                </a:solidFill>
                <a:effectLst/>
                <a:uLnTx/>
                <a:uFillTx/>
                <a:latin typeface="Segoe Sans Display"/>
                <a:ea typeface="+mn-ea"/>
                <a:cs typeface="+mn-cs"/>
              </a:rPr>
              <a:t> Co. My goals for this meeting are…”</a:t>
            </a:r>
          </a:p>
        </p:txBody>
      </p:sp>
      <p:cxnSp>
        <p:nvCxnSpPr>
          <p:cNvPr id="59" name="Straight Connector 58">
            <a:extLst>
              <a:ext uri="{FF2B5EF4-FFF2-40B4-BE49-F238E27FC236}">
                <a16:creationId xmlns:a16="http://schemas.microsoft.com/office/drawing/2014/main" id="{CE9FB069-70B7-85E7-915F-7AB661C4C969}"/>
              </a:ext>
              <a:ext uri="{C183D7F6-B498-43B3-948B-1728B52AA6E4}">
                <adec:decorative xmlns:adec="http://schemas.microsoft.com/office/drawing/2017/decorative" val="1"/>
              </a:ext>
            </a:extLst>
          </p:cNvPr>
          <p:cNvCxnSpPr>
            <a:cxnSpLocks/>
          </p:cNvCxnSpPr>
          <p:nvPr/>
        </p:nvCxnSpPr>
        <p:spPr>
          <a:xfrm>
            <a:off x="2862692" y="3641301"/>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393C6DA-9AE3-5DD9-0CFD-4EE41D83C7B6}"/>
              </a:ext>
            </a:extLst>
          </p:cNvPr>
          <p:cNvSpPr txBox="1"/>
          <p:nvPr/>
        </p:nvSpPr>
        <p:spPr>
          <a:xfrm>
            <a:off x="2845928" y="3708399"/>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“What are the latest trends in cybersecurity and how might they impact our business? Focus on [product / project / etc.]”</a:t>
            </a:r>
          </a:p>
        </p:txBody>
      </p:sp>
      <p:cxnSp>
        <p:nvCxnSpPr>
          <p:cNvPr id="60" name="Straight Connector 59">
            <a:extLst>
              <a:ext uri="{FF2B5EF4-FFF2-40B4-BE49-F238E27FC236}">
                <a16:creationId xmlns:a16="http://schemas.microsoft.com/office/drawing/2014/main" id="{314CF5A5-AC48-CA69-6914-EC206BF47A9A}"/>
              </a:ext>
              <a:ext uri="{C183D7F6-B498-43B3-948B-1728B52AA6E4}">
                <adec:decorative xmlns:adec="http://schemas.microsoft.com/office/drawing/2017/decorative" val="1"/>
              </a:ext>
            </a:extLst>
          </p:cNvPr>
          <p:cNvCxnSpPr>
            <a:cxnSpLocks/>
          </p:cNvCxnSpPr>
          <p:nvPr/>
        </p:nvCxnSpPr>
        <p:spPr>
          <a:xfrm>
            <a:off x="2862692" y="4572398"/>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8C2D761-FC95-6A85-B720-DCF63AC00CA8}"/>
              </a:ext>
            </a:extLst>
          </p:cNvPr>
          <p:cNvSpPr txBox="1"/>
          <p:nvPr/>
        </p:nvSpPr>
        <p:spPr>
          <a:xfrm>
            <a:off x="2845928" y="4639495"/>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“Brief me on Company X’s recent announcements</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and our internal insights on them.”</a:t>
            </a:r>
          </a:p>
        </p:txBody>
      </p:sp>
      <p:cxnSp>
        <p:nvCxnSpPr>
          <p:cNvPr id="61" name="Straight Connector 60">
            <a:extLst>
              <a:ext uri="{FF2B5EF4-FFF2-40B4-BE49-F238E27FC236}">
                <a16:creationId xmlns:a16="http://schemas.microsoft.com/office/drawing/2014/main" id="{D3248931-3F75-FDF6-4FF5-25B462F6C726}"/>
              </a:ext>
              <a:ext uri="{C183D7F6-B498-43B3-948B-1728B52AA6E4}">
                <adec:decorative xmlns:adec="http://schemas.microsoft.com/office/drawing/2017/decorative" val="1"/>
              </a:ext>
            </a:extLst>
          </p:cNvPr>
          <p:cNvCxnSpPr>
            <a:cxnSpLocks/>
          </p:cNvCxnSpPr>
          <p:nvPr/>
        </p:nvCxnSpPr>
        <p:spPr>
          <a:xfrm>
            <a:off x="2862692" y="5503495"/>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B3F4084-8A9B-5325-9DBE-33F7F27076EC}"/>
              </a:ext>
            </a:extLst>
          </p:cNvPr>
          <p:cNvSpPr txBox="1"/>
          <p:nvPr/>
        </p:nvSpPr>
        <p:spPr>
          <a:xfrm>
            <a:off x="2862692" y="5570592"/>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““Help me prepare for my week. I want to…”</a:t>
            </a:r>
          </a:p>
        </p:txBody>
      </p:sp>
      <p:sp>
        <p:nvSpPr>
          <p:cNvPr id="46" name="TextBox 45">
            <a:extLst>
              <a:ext uri="{FF2B5EF4-FFF2-40B4-BE49-F238E27FC236}">
                <a16:creationId xmlns:a16="http://schemas.microsoft.com/office/drawing/2014/main" id="{B737543C-169B-F368-CE8A-358592AEB397}"/>
              </a:ext>
            </a:extLst>
          </p:cNvPr>
          <p:cNvSpPr txBox="1"/>
          <p:nvPr/>
        </p:nvSpPr>
        <p:spPr>
          <a:xfrm>
            <a:off x="7455816" y="1502881"/>
            <a:ext cx="4026683" cy="380093"/>
          </a:xfrm>
          <a:prstGeom prst="round2SameRect">
            <a:avLst>
              <a:gd name="adj1" fmla="val 16667"/>
              <a:gd name="adj2" fmla="val 12953"/>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91440" rtlCol="0" anchor="ctr"/>
          <a:lstStyle>
            <a:defPPr>
              <a:defRPr lang="en-US"/>
            </a:defPPr>
            <a:lvl1pPr>
              <a:defRPr sz="1400">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Sample Output</a:t>
            </a:r>
          </a:p>
        </p:txBody>
      </p:sp>
      <p:sp>
        <p:nvSpPr>
          <p:cNvPr id="69" name="TextBox 68" descr="text of sample outputs">
            <a:extLst>
              <a:ext uri="{FF2B5EF4-FFF2-40B4-BE49-F238E27FC236}">
                <a16:creationId xmlns:a16="http://schemas.microsoft.com/office/drawing/2014/main" id="{B99A0060-10B2-8FD2-AD79-4819FA6E17A1}"/>
              </a:ext>
            </a:extLst>
          </p:cNvPr>
          <p:cNvSpPr txBox="1"/>
          <p:nvPr/>
        </p:nvSpPr>
        <p:spPr>
          <a:xfrm>
            <a:off x="7317816" y="1846207"/>
            <a:ext cx="4302684" cy="4521282"/>
          </a:xfrm>
          <a:prstGeom prst="roundRect">
            <a:avLst>
              <a:gd name="adj" fmla="val 321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4" name="TextBox 33">
            <a:extLst>
              <a:ext uri="{FF2B5EF4-FFF2-40B4-BE49-F238E27FC236}">
                <a16:creationId xmlns:a16="http://schemas.microsoft.com/office/drawing/2014/main" id="{5C6D464C-90D1-3518-91DD-0D593732B1A5}"/>
              </a:ext>
            </a:extLst>
          </p:cNvPr>
          <p:cNvSpPr txBox="1"/>
          <p:nvPr/>
        </p:nvSpPr>
        <p:spPr>
          <a:xfrm>
            <a:off x="7301052" y="1846207"/>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Researcher will gather emails, meeting notes, documents, and any SharePoint pages about that project and summarize the timeline and current state.</a:t>
            </a:r>
          </a:p>
        </p:txBody>
      </p:sp>
      <p:cxnSp>
        <p:nvCxnSpPr>
          <p:cNvPr id="64" name="Straight Connector 63">
            <a:extLst>
              <a:ext uri="{FF2B5EF4-FFF2-40B4-BE49-F238E27FC236}">
                <a16:creationId xmlns:a16="http://schemas.microsoft.com/office/drawing/2014/main" id="{87DF5346-E2CF-31E2-A9B1-A4D14DFD6133}"/>
              </a:ext>
              <a:ext uri="{C183D7F6-B498-43B3-948B-1728B52AA6E4}">
                <adec:decorative xmlns:adec="http://schemas.microsoft.com/office/drawing/2017/decorative" val="1"/>
              </a:ext>
            </a:extLst>
          </p:cNvPr>
          <p:cNvCxnSpPr>
            <a:cxnSpLocks/>
          </p:cNvCxnSpPr>
          <p:nvPr/>
        </p:nvCxnSpPr>
        <p:spPr>
          <a:xfrm>
            <a:off x="7317816" y="2710204"/>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97AB64B-2C0B-0523-1D0B-0F52BECEF7F3}"/>
              </a:ext>
            </a:extLst>
          </p:cNvPr>
          <p:cNvSpPr txBox="1"/>
          <p:nvPr/>
        </p:nvSpPr>
        <p:spPr>
          <a:xfrm>
            <a:off x="7301052" y="2777303"/>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Researcher will pull the last interactions with </a:t>
            </a:r>
            <a:r>
              <a:rPr kumimoji="0" lang="en-US" sz="1200" b="0" i="0" u="none" strike="noStrike" kern="1200" cap="none" spc="0" normalizeH="0" baseline="0" noProof="0" err="1">
                <a:ln>
                  <a:noFill/>
                </a:ln>
                <a:solidFill>
                  <a:srgbClr val="091F2C"/>
                </a:solidFill>
                <a:effectLst/>
                <a:uLnTx/>
                <a:uFillTx/>
                <a:latin typeface="Segoe Sans Display"/>
                <a:ea typeface="+mn-ea"/>
                <a:cs typeface="+mn-cs"/>
              </a:rPr>
              <a:t>Fabrikam</a:t>
            </a:r>
            <a:r>
              <a:rPr kumimoji="0" lang="en-US" sz="1200" b="0" i="0" u="none" strike="noStrike" kern="1200" cap="none" spc="0" normalizeH="0" baseline="0" noProof="0">
                <a:ln>
                  <a:noFill/>
                </a:ln>
                <a:solidFill>
                  <a:srgbClr val="091F2C"/>
                </a:solidFill>
                <a:effectLst/>
                <a:uLnTx/>
                <a:uFillTx/>
                <a:latin typeface="Segoe Sans Display"/>
                <a:ea typeface="+mn-ea"/>
                <a:cs typeface="+mn-cs"/>
              </a:rPr>
              <a:t>, recent news about them, and relevant product info</a:t>
            </a:r>
          </a:p>
        </p:txBody>
      </p:sp>
      <p:cxnSp>
        <p:nvCxnSpPr>
          <p:cNvPr id="65" name="Straight Connector 64">
            <a:extLst>
              <a:ext uri="{FF2B5EF4-FFF2-40B4-BE49-F238E27FC236}">
                <a16:creationId xmlns:a16="http://schemas.microsoft.com/office/drawing/2014/main" id="{98AF733B-52FA-EC11-1E78-393B2F10B4C1}"/>
              </a:ext>
              <a:ext uri="{C183D7F6-B498-43B3-948B-1728B52AA6E4}">
                <adec:decorative xmlns:adec="http://schemas.microsoft.com/office/drawing/2017/decorative" val="1"/>
              </a:ext>
            </a:extLst>
          </p:cNvPr>
          <p:cNvCxnSpPr>
            <a:cxnSpLocks/>
          </p:cNvCxnSpPr>
          <p:nvPr/>
        </p:nvCxnSpPr>
        <p:spPr>
          <a:xfrm>
            <a:off x="7317816" y="3641299"/>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B6F7470-5B37-E90B-C975-FF3C0795BBAA}"/>
              </a:ext>
            </a:extLst>
          </p:cNvPr>
          <p:cNvSpPr txBox="1"/>
          <p:nvPr/>
        </p:nvSpPr>
        <p:spPr>
          <a:xfrm>
            <a:off x="7301052" y="3708399"/>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It will consult internal reports in your organization’s knowledge base as well as external articles</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to produce a trend report.</a:t>
            </a:r>
          </a:p>
        </p:txBody>
      </p:sp>
      <p:cxnSp>
        <p:nvCxnSpPr>
          <p:cNvPr id="66" name="Straight Connector 65">
            <a:extLst>
              <a:ext uri="{FF2B5EF4-FFF2-40B4-BE49-F238E27FC236}">
                <a16:creationId xmlns:a16="http://schemas.microsoft.com/office/drawing/2014/main" id="{45A7722F-FDC9-6775-D795-9B532BB126EA}"/>
              </a:ext>
              <a:ext uri="{C183D7F6-B498-43B3-948B-1728B52AA6E4}">
                <adec:decorative xmlns:adec="http://schemas.microsoft.com/office/drawing/2017/decorative" val="1"/>
              </a:ext>
            </a:extLst>
          </p:cNvPr>
          <p:cNvCxnSpPr>
            <a:cxnSpLocks/>
          </p:cNvCxnSpPr>
          <p:nvPr/>
        </p:nvCxnSpPr>
        <p:spPr>
          <a:xfrm>
            <a:off x="7317816" y="4572395"/>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5BB7C2C-DFCA-A3B1-1C29-E073794E4761}"/>
              </a:ext>
            </a:extLst>
          </p:cNvPr>
          <p:cNvSpPr txBox="1"/>
          <p:nvPr/>
        </p:nvSpPr>
        <p:spPr>
          <a:xfrm>
            <a:off x="7301052" y="4639495"/>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Combining web/news data about Company X with any internal analysis or emails that discuss Company X</a:t>
            </a:r>
          </a:p>
        </p:txBody>
      </p:sp>
      <p:cxnSp>
        <p:nvCxnSpPr>
          <p:cNvPr id="67" name="Straight Connector 66">
            <a:extLst>
              <a:ext uri="{FF2B5EF4-FFF2-40B4-BE49-F238E27FC236}">
                <a16:creationId xmlns:a16="http://schemas.microsoft.com/office/drawing/2014/main" id="{5971A23F-46A0-40D5-178D-B4CE56B7651D}"/>
              </a:ext>
              <a:ext uri="{C183D7F6-B498-43B3-948B-1728B52AA6E4}">
                <adec:decorative xmlns:adec="http://schemas.microsoft.com/office/drawing/2017/decorative" val="1"/>
              </a:ext>
            </a:extLst>
          </p:cNvPr>
          <p:cNvCxnSpPr>
            <a:cxnSpLocks/>
          </p:cNvCxnSpPr>
          <p:nvPr/>
        </p:nvCxnSpPr>
        <p:spPr>
          <a:xfrm>
            <a:off x="7317816" y="5503491"/>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CA7E292-EA7F-3671-29B2-E476A20C8F3F}"/>
              </a:ext>
            </a:extLst>
          </p:cNvPr>
          <p:cNvSpPr txBox="1"/>
          <p:nvPr/>
        </p:nvSpPr>
        <p:spPr>
          <a:xfrm>
            <a:off x="7301052" y="5570592"/>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 report that outlines your upcoming meetings, deadlines, and pulls in any materials you should review for each, essentially a personalized weekly game plan.</a:t>
            </a:r>
          </a:p>
        </p:txBody>
      </p:sp>
    </p:spTree>
    <p:extLst>
      <p:ext uri="{BB962C8B-B14F-4D97-AF65-F5344CB8AC3E}">
        <p14:creationId xmlns:p14="http://schemas.microsoft.com/office/powerpoint/2010/main" val="308415184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99071-97FC-F7B7-2EDF-793E0072CF1E}"/>
            </a:ext>
          </a:extLst>
        </p:cNvPr>
        <p:cNvGrpSpPr/>
        <p:nvPr/>
      </p:nvGrpSpPr>
      <p:grpSpPr>
        <a:xfrm>
          <a:off x="0" y="0"/>
          <a:ext cx="0" cy="0"/>
          <a:chOff x="0" y="0"/>
          <a:chExt cx="0" cy="0"/>
        </a:xfrm>
      </p:grpSpPr>
      <p:grpSp>
        <p:nvGrpSpPr>
          <p:cNvPr id="68" name="Group 67">
            <a:extLst>
              <a:ext uri="{FF2B5EF4-FFF2-40B4-BE49-F238E27FC236}">
                <a16:creationId xmlns:a16="http://schemas.microsoft.com/office/drawing/2014/main" id="{4FAF89C8-BF13-1C13-9239-34DF3A702B0F}"/>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70" name="Rectangle 69">
              <a:extLst>
                <a:ext uri="{FF2B5EF4-FFF2-40B4-BE49-F238E27FC236}">
                  <a16:creationId xmlns:a16="http://schemas.microsoft.com/office/drawing/2014/main" id="{BE01C287-72FB-2629-7F6B-CD2D3D6CC85F}"/>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2" name="Rectangle 71">
              <a:extLst>
                <a:ext uri="{FF2B5EF4-FFF2-40B4-BE49-F238E27FC236}">
                  <a16:creationId xmlns:a16="http://schemas.microsoft.com/office/drawing/2014/main" id="{DD615414-8DB4-E0C4-E885-3097E604E6D3}"/>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0" name="Title 19">
            <a:extLst>
              <a:ext uri="{FF2B5EF4-FFF2-40B4-BE49-F238E27FC236}">
                <a16:creationId xmlns:a16="http://schemas.microsoft.com/office/drawing/2014/main" id="{470CCEC6-30C5-39D8-CCEA-3AE9ADE6D7DE}"/>
              </a:ext>
            </a:extLst>
          </p:cNvPr>
          <p:cNvSpPr>
            <a:spLocks noGrp="1"/>
          </p:cNvSpPr>
          <p:nvPr>
            <p:ph type="title"/>
          </p:nvPr>
        </p:nvSpPr>
        <p:spPr>
          <a:xfrm>
            <a:off x="588263" y="457200"/>
            <a:ext cx="11018520" cy="553998"/>
          </a:xfrm>
        </p:spPr>
        <p:txBody>
          <a:bodyPr/>
          <a:lstStyle/>
          <a:p>
            <a:r>
              <a:rPr lang="en-IN"/>
              <a:t>Scenario Library</a:t>
            </a:r>
          </a:p>
        </p:txBody>
      </p:sp>
      <p:sp>
        <p:nvSpPr>
          <p:cNvPr id="8" name="TextBox 7">
            <a:extLst>
              <a:ext uri="{FF2B5EF4-FFF2-40B4-BE49-F238E27FC236}">
                <a16:creationId xmlns:a16="http://schemas.microsoft.com/office/drawing/2014/main" id="{8A48F007-3742-988C-6C49-9CE21530F534}"/>
              </a:ext>
            </a:extLst>
          </p:cNvPr>
          <p:cNvSpPr txBox="1"/>
          <p:nvPr/>
        </p:nvSpPr>
        <p:spPr>
          <a:xfrm>
            <a:off x="514949" y="929640"/>
            <a:ext cx="86979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Get ideas on how to integrate Researcher into your business processes.</a:t>
            </a:r>
          </a:p>
        </p:txBody>
      </p:sp>
      <p:sp>
        <p:nvSpPr>
          <p:cNvPr id="2" name="TextBox 1">
            <a:extLst>
              <a:ext uri="{FF2B5EF4-FFF2-40B4-BE49-F238E27FC236}">
                <a16:creationId xmlns:a16="http://schemas.microsoft.com/office/drawing/2014/main" id="{A46D6DAB-52B8-9B82-E575-79C53A030022}"/>
              </a:ext>
            </a:extLst>
          </p:cNvPr>
          <p:cNvSpPr txBox="1"/>
          <p:nvPr/>
        </p:nvSpPr>
        <p:spPr>
          <a:xfrm>
            <a:off x="457200" y="1674673"/>
            <a:ext cx="541949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3"/>
              </a:rPr>
              <a:t>New product ideation and research</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Researcher to create a report on market trends, competitor products, and consumer sentiment. Then combine market research, project information, and meeting notes into a report on new product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9" name="TextBox 8">
            <a:extLst>
              <a:ext uri="{FF2B5EF4-FFF2-40B4-BE49-F238E27FC236}">
                <a16:creationId xmlns:a16="http://schemas.microsoft.com/office/drawing/2014/main" id="{C09BA4E4-9DF3-F881-44C1-E98C770ABD6C}"/>
              </a:ext>
            </a:extLst>
          </p:cNvPr>
          <p:cNvSpPr txBox="1"/>
          <p:nvPr/>
        </p:nvSpPr>
        <p:spPr>
          <a:xfrm>
            <a:off x="457199" y="2809514"/>
            <a:ext cx="54194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4"/>
              </a:rPr>
              <a:t>Streamline market research and strategy</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Researcher to create a market research report from internal and external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0" name="TextBox 9">
            <a:extLst>
              <a:ext uri="{FF2B5EF4-FFF2-40B4-BE49-F238E27FC236}">
                <a16:creationId xmlns:a16="http://schemas.microsoft.com/office/drawing/2014/main" id="{13A7197D-667A-13A2-4CE9-D291F09B1DE6}"/>
              </a:ext>
            </a:extLst>
          </p:cNvPr>
          <p:cNvSpPr txBox="1"/>
          <p:nvPr/>
        </p:nvSpPr>
        <p:spPr>
          <a:xfrm>
            <a:off x="457199" y="3605959"/>
            <a:ext cx="54194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5"/>
              </a:rPr>
              <a:t>Data strategy and insights</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Researcher to propose a strategy for how to monetize data streams.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 name="TextBox 10">
            <a:extLst>
              <a:ext uri="{FF2B5EF4-FFF2-40B4-BE49-F238E27FC236}">
                <a16:creationId xmlns:a16="http://schemas.microsoft.com/office/drawing/2014/main" id="{DD8F4AB8-F70A-666A-9431-A6A769B55AB8}"/>
              </a:ext>
            </a:extLst>
          </p:cNvPr>
          <p:cNvSpPr txBox="1"/>
          <p:nvPr/>
        </p:nvSpPr>
        <p:spPr>
          <a:xfrm>
            <a:off x="457199" y="4402404"/>
            <a:ext cx="5419493"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6"/>
              </a:rPr>
              <a:t>Create an unsolicited proposal</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Researcher to better understand a customer’s business challenges and strategies before proposing new services. Then use Researcher to create a strategy for using your solution to improve the customer’s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FAA2DB95-3573-FDE8-CAA3-5EFFAD2E2F65}"/>
              </a:ext>
            </a:extLst>
          </p:cNvPr>
          <p:cNvSpPr txBox="1"/>
          <p:nvPr/>
        </p:nvSpPr>
        <p:spPr>
          <a:xfrm>
            <a:off x="457199" y="5629736"/>
            <a:ext cx="541949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7"/>
              </a:rPr>
              <a:t>Draft a product strategy document</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Researcher to create a proposal for a new IT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4" name="Picture 3" descr="Scenario library interface screenshot">
            <a:extLst>
              <a:ext uri="{FF2B5EF4-FFF2-40B4-BE49-F238E27FC236}">
                <a16:creationId xmlns:a16="http://schemas.microsoft.com/office/drawing/2014/main" id="{E51B060A-3AB7-36F5-4EA6-5A67A04276EE}"/>
              </a:ext>
            </a:extLst>
          </p:cNvPr>
          <p:cNvPicPr>
            <a:picLocks noChangeAspect="1"/>
          </p:cNvPicPr>
          <p:nvPr/>
        </p:nvPicPr>
        <p:blipFill>
          <a:blip r:embed="rId8"/>
          <a:stretch>
            <a:fillRect/>
          </a:stretch>
        </p:blipFill>
        <p:spPr>
          <a:xfrm>
            <a:off x="6695263" y="1771412"/>
            <a:ext cx="4911520" cy="3867964"/>
          </a:xfrm>
          <a:prstGeom prst="roundRect">
            <a:avLst>
              <a:gd name="adj" fmla="val 1677"/>
            </a:avLst>
          </a:prstGeom>
          <a:ln w="76200">
            <a:solidFill>
              <a:schemeClr val="tx2"/>
            </a:solidFill>
          </a:ln>
        </p:spPr>
      </p:pic>
    </p:spTree>
    <p:extLst>
      <p:ext uri="{BB962C8B-B14F-4D97-AF65-F5344CB8AC3E}">
        <p14:creationId xmlns:p14="http://schemas.microsoft.com/office/powerpoint/2010/main" val="334855679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Updated Copilot Theme_010524">
  <a:themeElements>
    <a:clrScheme name="Copilot - 12/23">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8661C5"/>
      </a:hlink>
      <a:folHlink>
        <a:srgbClr val="8661C5"/>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Copilot Theme_010524" id="{69AC8C09-3441-437D-B814-A5AD62159AFF}" vid="{F9173944-3179-464E-8E53-E39D2E2B504A}"/>
    </a:ext>
  </a:extLst>
</a:theme>
</file>

<file path=ppt/theme/theme2.xml><?xml version="1.0" encoding="utf-8"?>
<a:theme xmlns:a="http://schemas.openxmlformats.org/drawingml/2006/main" name="2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rgbClr val="D9D9D6"/>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4.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 id="{45D8A70D-BF6C-4093-9EF8-5CF445DB7997}" vid="{24F93973-1432-4153-82CC-4E851EBE818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24d2b90-11f2-4fdf-990a-54fa46247cf8">
      <Terms xmlns="http://schemas.microsoft.com/office/infopath/2007/PartnerControls"/>
    </lcf76f155ced4ddcb4097134ff3c332f>
    <_ip_UnifiedCompliancePolicyUIAction xmlns="http://schemas.microsoft.com/sharepoint/v3" xsi:nil="true"/>
    <MCpostdate xmlns="324d2b90-11f2-4fdf-990a-54fa46247cf8" xsi:nil="true"/>
    <Recipients xmlns="324d2b90-11f2-4fdf-990a-54fa46247cf8" xsi:nil="true"/>
    <_ip_UnifiedCompliancePolicyProperties xmlns="http://schemas.microsoft.com/sharepoint/v3" xsi:nil="true"/>
    <TaxCatchAll xmlns="b817b00b-f121-400f-976b-40959b1c7d14" xsi:nil="true"/>
    <MCpostID xmlns="324d2b90-11f2-4fdf-990a-54fa46247c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C2C61F-AE2A-49E7-AC71-349CD3F0F826}">
  <ds:schemaRefs>
    <ds:schemaRef ds:uri="324d2b90-11f2-4fdf-990a-54fa46247cf8"/>
    <ds:schemaRef ds:uri="b817b00b-f121-400f-976b-40959b1c7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3168CD8-EE15-4770-84E3-AEC56215CCD3}">
  <ds:schemaRefs>
    <ds:schemaRef ds:uri="324d2b90-11f2-4fdf-990a-54fa46247cf8"/>
    <ds:schemaRef ds:uri="b817b00b-f121-400f-976b-40959b1c7d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CD1E464-076E-4467-A922-5C511AE53CC2}">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Application>Microsoft Office PowerPoint</Application>
  <PresentationFormat>Widescreen</PresentationFormat>
  <Slides>19</Slides>
  <Notes>11</Notes>
  <HiddenSlides>0</HiddenSlide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2_Updated Copilot Theme_010524</vt:lpstr>
      <vt:lpstr>2_Microsoft 365 Copilot Template</vt:lpstr>
      <vt:lpstr>1_Microsoft 365 Copilot Template</vt:lpstr>
      <vt:lpstr>Microsoft 365 Copilot Template</vt:lpstr>
      <vt:lpstr>Researcher &amp; Analyst Adoption</vt:lpstr>
      <vt:lpstr>Researcher agent</vt:lpstr>
      <vt:lpstr>Turning data into value is only limited by the intelligence applied to it</vt:lpstr>
      <vt:lpstr>Connecting the data that matters most with the most capable models</vt:lpstr>
      <vt:lpstr>How to use Researcher</vt:lpstr>
      <vt:lpstr>Researcher demo video</vt:lpstr>
      <vt:lpstr>Example use cases for Researcher agent</vt:lpstr>
      <vt:lpstr>Try it! Researcher Agent</vt:lpstr>
      <vt:lpstr>Scenario Library</vt:lpstr>
      <vt:lpstr>Analyst agent</vt:lpstr>
      <vt:lpstr>Challenges in data analysis</vt:lpstr>
      <vt:lpstr>How does Analyst work?</vt:lpstr>
      <vt:lpstr>How to use Analyst</vt:lpstr>
      <vt:lpstr>Analyst demo video</vt:lpstr>
      <vt:lpstr>Example use cases for Analyst agent</vt:lpstr>
      <vt:lpstr>When to use Analyst </vt:lpstr>
      <vt:lpstr>Try it!</vt:lpstr>
      <vt:lpstr>Scenario Library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3</cp:revision>
  <dcterms:created xsi:type="dcterms:W3CDTF">2025-06-05T18:01:56Z</dcterms:created>
  <dcterms:modified xsi:type="dcterms:W3CDTF">2025-07-16T20:45:48Z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MediaServiceImageTags">
    <vt:lpwstr/>
  </property>
</Properties>
</file>