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7FFFF8F8_7124F78D.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9" r:id="rId5"/>
    <p:sldMasterId id="2147483696" r:id="rId6"/>
  </p:sldMasterIdLst>
  <p:notesMasterIdLst>
    <p:notesMasterId r:id="rId30"/>
  </p:notesMasterIdLst>
  <p:sldIdLst>
    <p:sldId id="2147481814" r:id="rId7"/>
    <p:sldId id="257" r:id="rId8"/>
    <p:sldId id="256" r:id="rId9"/>
    <p:sldId id="2147483554" r:id="rId10"/>
    <p:sldId id="269" r:id="rId11"/>
    <p:sldId id="2147481849" r:id="rId12"/>
    <p:sldId id="259" r:id="rId13"/>
    <p:sldId id="1644" r:id="rId14"/>
    <p:sldId id="262" r:id="rId15"/>
    <p:sldId id="260" r:id="rId16"/>
    <p:sldId id="2147483622" r:id="rId17"/>
    <p:sldId id="261" r:id="rId18"/>
    <p:sldId id="263" r:id="rId19"/>
    <p:sldId id="2147483647" r:id="rId20"/>
    <p:sldId id="264" r:id="rId21"/>
    <p:sldId id="2147483468" r:id="rId22"/>
    <p:sldId id="265" r:id="rId23"/>
    <p:sldId id="1647" r:id="rId24"/>
    <p:sldId id="266" r:id="rId25"/>
    <p:sldId id="267" r:id="rId26"/>
    <p:sldId id="268" r:id="rId27"/>
    <p:sldId id="258" r:id="rId28"/>
    <p:sldId id="214748184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ow to build agents in Copilot Chat" id="{A6BB7343-9877-4D95-B42E-AAD1C955AC44}">
          <p14:sldIdLst>
            <p14:sldId id="2147481814"/>
            <p14:sldId id="257"/>
            <p14:sldId id="256"/>
          </p14:sldIdLst>
        </p14:section>
        <p14:section name="User scenarios" id="{6A8FFE3F-0F69-4D4A-8A7F-DF8BB2F24C57}">
          <p14:sldIdLst>
            <p14:sldId id="2147483554"/>
            <p14:sldId id="269"/>
            <p14:sldId id="2147481849"/>
            <p14:sldId id="259"/>
            <p14:sldId id="1644"/>
            <p14:sldId id="262"/>
            <p14:sldId id="260"/>
            <p14:sldId id="2147483622"/>
            <p14:sldId id="261"/>
            <p14:sldId id="263"/>
            <p14:sldId id="2147483647"/>
            <p14:sldId id="264"/>
            <p14:sldId id="2147483468"/>
            <p14:sldId id="265"/>
          </p14:sldIdLst>
        </p14:section>
        <p14:section name="IT Admin scenarios" id="{D1FD0A8B-787A-4145-BE39-CA8AF67FCE96}">
          <p14:sldIdLst>
            <p14:sldId id="1647"/>
            <p14:sldId id="266"/>
            <p14:sldId id="267"/>
            <p14:sldId id="268"/>
          </p14:sldIdLst>
        </p14:section>
        <p14:section name="Agent Store" id="{E965BF14-F202-43B2-8EA4-9AF54705401F}">
          <p14:sldIdLst>
            <p14:sldId id="258"/>
          </p14:sldIdLst>
        </p14:section>
        <p14:section name="Resources" id="{C9EB8E4B-E94C-4268-A0D8-EC374E671DAE}">
          <p14:sldIdLst>
            <p14:sldId id="214748184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0D8F14-A022-0A99-8116-51D39974EA9F}" name="Anne Fernando" initials="AF" userId="S::anfern@microsoft.com::c02b9aa4-0131-48a6-ac5f-35d8d38dc7d1" providerId="AD"/>
  <p188:author id="{8D230E28-0CFD-03F1-4023-8C0EFBA2B7DD}" name="Caroline Camp Powers" initials="" userId="S::carolinecamp@microsoft.com::b22ff8d0-7d06-48e8-9971-38809001dd16" providerId="AD"/>
  <p188:author id="{42827239-A550-492D-1576-CE1DCACE4914}" name="Daryl Schaal (SYNAXIS CORPORATION)" initials="" userId="S::v-darsch@microsoft.com::a951ecaa-969a-4477-a8c9-df0dfa026182" providerId="AD"/>
  <p188:author id="{CC307A57-0DE9-6B4C-845E-A0E78E28113F}" name="Lester Hewett" initials="LH" userId="S::lehewe@microsoft.com::9cd74261-8b4a-4cf2-a94d-4b87f8994782" providerId="AD"/>
  <p188:author id="{42CB7C59-B431-6F23-E33C-E215C90142F2}" name="Jaclyn Hill" initials="JH" userId="S::jaclynh@agconsultingpartners.com::1ec0a086-9c74-42e0-9913-834f11345a92" providerId="AD"/>
  <p188:author id="{B77A95DF-C1DE-3AD6-81DD-8B8561C902A9}" name="Mariana Prudencio" initials="MP" userId="S::paprud@microsoft.com::715a8a23-4085-434c-b09a-5126f5b5993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B27C"/>
    <a:srgbClr val="9CBF14"/>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A6EADD-AA43-49A3-A045-A173BFD59997}" v="197" dt="2026-02-07T00:21:30.0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242" autoAdjust="0"/>
  </p:normalViewPr>
  <p:slideViewPr>
    <p:cSldViewPr snapToGrid="0">
      <p:cViewPr>
        <p:scale>
          <a:sx n="80" d="100"/>
          <a:sy n="80" d="100"/>
        </p:scale>
        <p:origin x="1674" y="6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2.xml"/></Relationships>
</file>

<file path=ppt/comments/modernComment_7FFFF8F8_7124F78D.xml><?xml version="1.0" encoding="utf-8"?>
<p188:cmLst xmlns:a="http://schemas.openxmlformats.org/drawingml/2006/main" xmlns:r="http://schemas.openxmlformats.org/officeDocument/2006/relationships" xmlns:p188="http://schemas.microsoft.com/office/powerpoint/2018/8/main">
  <p188:cm id="{7BCEC57B-6578-4994-BB3B-605E374845D4}" authorId="{510D8F14-A022-0A99-8116-51D39974EA9F}" status="resolved" created="2025-08-26T18:18:23.782" startDate="2025-08-26T18:18:23.782" dueDate="2025-08-26T18:18:23.782" assignedTo="{42827239-A550-492D-1576-CE1DCACE4914}" complete="100000" title="@Daryl Schaal (SYNAXIS CORPORATION) could we add links here to the AI Agents adoption page and the Copilot Studio agent page please? Thnaks">
    <pc:sldMkLst xmlns:pc="http://schemas.microsoft.com/office/powerpoint/2013/main/command">
      <pc:docMk/>
      <pc:sldMk cId="1898248077" sldId="2147481848"/>
    </pc:sldMkLst>
    <p188:txBody>
      <a:bodyPr/>
      <a:lstStyle/>
      <a:p>
        <a:r>
          <a:rPr lang="en-GB"/>
          <a:t>[@Daryl Schaal (SYNAXIS CORPORATION)]  could we add links here to the AI Agents adoption page and the Copilot Studio agent page please? Thnaks</a:t>
        </a:r>
      </a:p>
    </p188:txBody>
    <p188:extLst>
      <p:ext xmlns:p="http://schemas.openxmlformats.org/presentationml/2006/main" uri="{5BB2D875-25FF-4072-B9AC-8F64D62656EB}">
        <p228:taskDetails xmlns:p228="http://schemas.microsoft.com/office/powerpoint/2022/08/main">
          <p228:history>
            <p228:event time="2025-08-26T18:18:23.782" id="{7CE895BF-77A3-44D9-B18E-680CADB43E93}">
              <p228:atrbtn authorId="{510D8F14-A022-0A99-8116-51D39974EA9F}"/>
              <p228:anchr>
                <p228:comment id="{7BCEC57B-6578-4994-BB3B-605E374845D4}"/>
              </p228:anchr>
              <p228:add/>
            </p228:event>
            <p228:event time="2025-08-26T18:18:23.782" id="{E3850578-2F1C-40C7-AE84-081324AB5949}">
              <p228:atrbtn authorId="{510D8F14-A022-0A99-8116-51D39974EA9F}"/>
              <p228:anchr>
                <p228:comment id="{7BCEC57B-6578-4994-BB3B-605E374845D4}"/>
              </p228:anchr>
              <p228:asgn authorId="{42827239-A550-492D-1576-CE1DCACE4914}"/>
            </p228:event>
            <p228:event time="2025-08-26T18:18:23.782" id="{4CA17922-AA02-407A-AE7B-BBBD0BA3EFFB}">
              <p228:atrbtn authorId="{510D8F14-A022-0A99-8116-51D39974EA9F}"/>
              <p228:anchr>
                <p228:comment id="{7BCEC57B-6578-4994-BB3B-605E374845D4}"/>
              </p228:anchr>
              <p228:title val="@Daryl Schaal (SYNAXIS CORPORATION) could we add links here to the AI Agents adoption page and the Copilot Studio agent page please? Thnaks"/>
            </p228:event>
            <p228:event time="2025-08-26T18:18:23.782" id="{A27D1AD2-35C4-43DD-B731-A9D6F4DECC1D}">
              <p228:atrbtn authorId="{510D8F14-A022-0A99-8116-51D39974EA9F}"/>
              <p228:anchr>
                <p228:comment id="{7BCEC57B-6578-4994-BB3B-605E374845D4}"/>
              </p228:anchr>
              <p228:date stDt="2025-08-26T18:18:23.782" endDt="2025-08-26T18:18:23.782"/>
            </p228:event>
            <p228:event time="2025-08-28T13:43:09.517" id="{F498F690-2087-4026-B305-1E885A26E550}">
              <p228:atrbtn authorId="{510D8F14-A022-0A99-8116-51D39974EA9F}"/>
              <p228:anchr>
                <p228:comment id="{00000000-0000-0000-0000-000000000000}"/>
              </p228:anchr>
              <p228:pcntCmplt val="100000"/>
            </p228:event>
          </p228:history>
        </p228:taskDetail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43AC58-8904-480D-878B-BECF99D99B49}" type="datetimeFigureOut">
              <a:rPr lang="en-US" smtClean="0"/>
              <a:t>3/4/2026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07FFD8-5E29-435D-B59A-1BEAF0E889D3}" type="slidenum">
              <a:rPr lang="en-US" smtClean="0"/>
              <a:t>‹#›</a:t>
            </a:fld>
            <a:endParaRPr lang="en-US"/>
          </a:p>
        </p:txBody>
      </p:sp>
    </p:spTree>
    <p:extLst>
      <p:ext uri="{BB962C8B-B14F-4D97-AF65-F5344CB8AC3E}">
        <p14:creationId xmlns:p14="http://schemas.microsoft.com/office/powerpoint/2010/main" val="3840400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ECE37-82E7-BD01-D95C-C096FB7002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328824-0037-C78E-1621-ED7E2EF51F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85F11E-8006-6699-A674-714009174B8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0BDDD97-C914-700E-B4D8-8FEAAB89BA6E}"/>
              </a:ext>
            </a:extLst>
          </p:cNvPr>
          <p:cNvSpPr>
            <a:spLocks noGrp="1"/>
          </p:cNvSpPr>
          <p:nvPr>
            <p:ph type="sldNum" sz="quarter" idx="5"/>
          </p:nvPr>
        </p:nvSpPr>
        <p:spPr/>
        <p:txBody>
          <a:bodyPr/>
          <a:lstStyle/>
          <a:p>
            <a:fld id="{2307FFD8-5E29-435D-B59A-1BEAF0E889D3}" type="slidenum">
              <a:rPr lang="en-US" smtClean="0"/>
              <a:t>2</a:t>
            </a:fld>
            <a:endParaRPr lang="en-US"/>
          </a:p>
        </p:txBody>
      </p:sp>
    </p:spTree>
    <p:extLst>
      <p:ext uri="{BB962C8B-B14F-4D97-AF65-F5344CB8AC3E}">
        <p14:creationId xmlns:p14="http://schemas.microsoft.com/office/powerpoint/2010/main" val="505982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68D89-FA3D-3ABA-4B3D-F2A527300A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19ACC9-248C-F471-20D2-C3BC70305B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D77FB4-D95F-D302-CD35-60900FA344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B4A082-6069-D08F-6A10-3CC922F8376C}"/>
              </a:ext>
            </a:extLst>
          </p:cNvPr>
          <p:cNvSpPr>
            <a:spLocks noGrp="1"/>
          </p:cNvSpPr>
          <p:nvPr>
            <p:ph type="sldNum" sz="quarter" idx="5"/>
          </p:nvPr>
        </p:nvSpPr>
        <p:spPr/>
        <p:txBody>
          <a:bodyPr/>
          <a:lstStyle/>
          <a:p>
            <a:fld id="{2307FFD8-5E29-435D-B59A-1BEAF0E889D3}" type="slidenum">
              <a:rPr lang="en-US" smtClean="0"/>
              <a:t>15</a:t>
            </a:fld>
            <a:endParaRPr lang="en-US"/>
          </a:p>
        </p:txBody>
      </p:sp>
    </p:spTree>
    <p:extLst>
      <p:ext uri="{BB962C8B-B14F-4D97-AF65-F5344CB8AC3E}">
        <p14:creationId xmlns:p14="http://schemas.microsoft.com/office/powerpoint/2010/main" val="3673320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8802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3DC08-228A-5AA6-68C3-C72B12779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F1B7E8-A513-18AA-C800-209F77B478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C8DC89-AE6F-7D99-28B3-C0A8604CEA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FA36D8-F9C5-6959-6CFC-116EE4A7481F}"/>
              </a:ext>
            </a:extLst>
          </p:cNvPr>
          <p:cNvSpPr>
            <a:spLocks noGrp="1"/>
          </p:cNvSpPr>
          <p:nvPr>
            <p:ph type="sldNum" sz="quarter" idx="5"/>
          </p:nvPr>
        </p:nvSpPr>
        <p:spPr/>
        <p:txBody>
          <a:bodyPr/>
          <a:lstStyle/>
          <a:p>
            <a:fld id="{2307FFD8-5E29-435D-B59A-1BEAF0E889D3}" type="slidenum">
              <a:rPr lang="en-US" smtClean="0"/>
              <a:t>17</a:t>
            </a:fld>
            <a:endParaRPr lang="en-US"/>
          </a:p>
        </p:txBody>
      </p:sp>
    </p:spTree>
    <p:extLst>
      <p:ext uri="{BB962C8B-B14F-4D97-AF65-F5344CB8AC3E}">
        <p14:creationId xmlns:p14="http://schemas.microsoft.com/office/powerpoint/2010/main" val="3788054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94C92-72D0-E101-2ECA-BBE4CE8E2C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3694A-D82F-6C42-5DF8-695CB8EF9A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B111D7-0311-710E-8CC4-1A6D5B336C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CCCC78-45BE-F46C-C60D-BC741DEF9E4D}"/>
              </a:ext>
            </a:extLst>
          </p:cNvPr>
          <p:cNvSpPr>
            <a:spLocks noGrp="1"/>
          </p:cNvSpPr>
          <p:nvPr>
            <p:ph type="sldNum" sz="quarter" idx="5"/>
          </p:nvPr>
        </p:nvSpPr>
        <p:spPr/>
        <p:txBody>
          <a:bodyPr/>
          <a:lstStyle/>
          <a:p>
            <a:fld id="{2307FFD8-5E29-435D-B59A-1BEAF0E889D3}" type="slidenum">
              <a:rPr lang="en-US" smtClean="0"/>
              <a:t>19</a:t>
            </a:fld>
            <a:endParaRPr lang="en-US"/>
          </a:p>
        </p:txBody>
      </p:sp>
    </p:spTree>
    <p:extLst>
      <p:ext uri="{BB962C8B-B14F-4D97-AF65-F5344CB8AC3E}">
        <p14:creationId xmlns:p14="http://schemas.microsoft.com/office/powerpoint/2010/main" val="3495676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E5CBA-AB93-319D-8085-289CECBFF7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F8C2DD-90E9-6395-51B9-42290BB227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373559-5A9D-CBE4-F8E4-8B5CF8F73C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5B668F-C7E3-2483-B1EB-9821849C856C}"/>
              </a:ext>
            </a:extLst>
          </p:cNvPr>
          <p:cNvSpPr>
            <a:spLocks noGrp="1"/>
          </p:cNvSpPr>
          <p:nvPr>
            <p:ph type="sldNum" sz="quarter" idx="5"/>
          </p:nvPr>
        </p:nvSpPr>
        <p:spPr/>
        <p:txBody>
          <a:bodyPr/>
          <a:lstStyle/>
          <a:p>
            <a:fld id="{2307FFD8-5E29-435D-B59A-1BEAF0E889D3}" type="slidenum">
              <a:rPr lang="en-US" smtClean="0"/>
              <a:t>20</a:t>
            </a:fld>
            <a:endParaRPr lang="en-US"/>
          </a:p>
        </p:txBody>
      </p:sp>
    </p:spTree>
    <p:extLst>
      <p:ext uri="{BB962C8B-B14F-4D97-AF65-F5344CB8AC3E}">
        <p14:creationId xmlns:p14="http://schemas.microsoft.com/office/powerpoint/2010/main" val="1485053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798AC-772E-85D0-9A64-19DAF98950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8C250C-7A6A-7472-3769-96BD7D45EF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CE0849-391D-A36E-564D-912007E66C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B6F122-F891-A2D5-EB0C-AB74BA2981E9}"/>
              </a:ext>
            </a:extLst>
          </p:cNvPr>
          <p:cNvSpPr>
            <a:spLocks noGrp="1"/>
          </p:cNvSpPr>
          <p:nvPr>
            <p:ph type="sldNum" sz="quarter" idx="5"/>
          </p:nvPr>
        </p:nvSpPr>
        <p:spPr/>
        <p:txBody>
          <a:bodyPr/>
          <a:lstStyle/>
          <a:p>
            <a:fld id="{2307FFD8-5E29-435D-B59A-1BEAF0E889D3}" type="slidenum">
              <a:rPr lang="en-US" smtClean="0"/>
              <a:t>21</a:t>
            </a:fld>
            <a:endParaRPr lang="en-US"/>
          </a:p>
        </p:txBody>
      </p:sp>
    </p:spTree>
    <p:extLst>
      <p:ext uri="{BB962C8B-B14F-4D97-AF65-F5344CB8AC3E}">
        <p14:creationId xmlns:p14="http://schemas.microsoft.com/office/powerpoint/2010/main" val="4079956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600"/>
              </a:spcBef>
              <a:buFont typeface="Arial" panose="020B0604020202020204" pitchFamily="34" charset="0"/>
              <a:buChar char="•"/>
            </a:pPr>
            <a:r>
              <a:rPr lang="en-CA" b="0">
                <a:latin typeface="Segoe Sans Display"/>
                <a:cs typeface="Segoe Sans Display"/>
              </a:rPr>
              <a:t>Agent Store, also accessed through the Copilot app, is an agent marketplac</a:t>
            </a:r>
            <a:r>
              <a:rPr lang="en-CA" b="0">
                <a:solidFill>
                  <a:schemeClr val="tx1"/>
                </a:solidFill>
                <a:latin typeface="Segoe Sans Display"/>
                <a:cs typeface="Segoe Sans Display"/>
              </a:rPr>
              <a:t>e featuring agents from Microsoft, partners and customer organizations. If your org builds an agent it wants to deploy org wide in Copilot, Agent store is how you do it. </a:t>
            </a:r>
          </a:p>
          <a:p>
            <a:pPr marL="228600" indent="-228600">
              <a:spcBef>
                <a:spcPts val="600"/>
              </a:spcBef>
              <a:buFont typeface="Arial" panose="020B0604020202020204" pitchFamily="34" charset="0"/>
              <a:buChar char="•"/>
            </a:pPr>
            <a:r>
              <a:rPr lang="en-CA" b="0">
                <a:solidFill>
                  <a:schemeClr val="tx1"/>
                </a:solidFill>
                <a:latin typeface="Segoe Sans Display"/>
                <a:cs typeface="Segoe Sans Display"/>
              </a:rPr>
              <a:t>Its immersive and personalized experience can he</a:t>
            </a:r>
            <a:r>
              <a:rPr lang="en-CA" b="0">
                <a:latin typeface="Segoe Sans Display"/>
                <a:cs typeface="Segoe Sans Display"/>
              </a:rPr>
              <a:t>lp customers </a:t>
            </a:r>
            <a:r>
              <a:rPr lang="en-CA" b="0">
                <a:solidFill>
                  <a:schemeClr val="tx1"/>
                </a:solidFill>
                <a:latin typeface="Segoe Sans Display"/>
                <a:cs typeface="Segoe Sans Display"/>
              </a:rPr>
              <a:t>find and use agents to transform</a:t>
            </a:r>
            <a:r>
              <a:rPr lang="en-CA" b="0">
                <a:latin typeface="Segoe Sans Display"/>
                <a:cs typeface="Segoe Sans Display"/>
              </a:rPr>
              <a:t> work processes and elevate productivity. </a:t>
            </a:r>
            <a:r>
              <a:rPr lang="en-CA" b="0">
                <a:solidFill>
                  <a:schemeClr val="tx1"/>
                </a:solidFill>
                <a:latin typeface="Segoe Sans Display"/>
                <a:cs typeface="Segoe Sans Display"/>
              </a:rPr>
              <a:t>You can also share agents with colleagues via Copilot Chat or other Microsoft 365 Copilot endpoints to boost collaboration. </a:t>
            </a:r>
          </a:p>
          <a:p>
            <a:pPr marL="228600" indent="-228600">
              <a:lnSpc>
                <a:spcPct val="112999"/>
              </a:lnSpc>
              <a:spcBef>
                <a:spcPts val="600"/>
              </a:spcBef>
              <a:buFont typeface="Arial" panose="020B0604020202020204" pitchFamily="34" charset="0"/>
              <a:buChar char="•"/>
            </a:pPr>
            <a:r>
              <a:rPr lang="en-US" b="0">
                <a:solidFill>
                  <a:schemeClr val="tx1"/>
                </a:solidFill>
                <a:latin typeface="Segoe Sans Display"/>
                <a:cs typeface="Segoe Sans Display"/>
              </a:rPr>
              <a:t>All agents, whether developed by Microsoft or partners, undergo strict validation processes to meet enterprise standards for functionality, security, and compliance.  </a:t>
            </a:r>
          </a:p>
          <a:p>
            <a:pPr marL="228600" indent="-228600">
              <a:lnSpc>
                <a:spcPct val="112999"/>
              </a:lnSpc>
              <a:spcBef>
                <a:spcPts val="600"/>
              </a:spcBef>
              <a:buFont typeface="Arial" panose="020B0604020202020204" pitchFamily="34" charset="0"/>
              <a:buChar char="•"/>
            </a:pPr>
            <a:r>
              <a:rPr lang="en-US" b="0">
                <a:solidFill>
                  <a:schemeClr val="tx1"/>
                </a:solidFill>
                <a:latin typeface="Segoe Sans Display"/>
                <a:cs typeface="Segoe Sans Display"/>
              </a:rPr>
              <a:t>IT admins have full visibility and control over how agents are deployed in their organization. </a:t>
            </a:r>
            <a:endParaRPr lang="en-CA" b="0">
              <a:solidFill>
                <a:schemeClr val="tx1"/>
              </a:solidFill>
              <a:latin typeface="Segoe Sans Display"/>
              <a:cs typeface="Segoe Sans Display"/>
            </a:endParaRPr>
          </a:p>
          <a:p>
            <a:endParaRPr lang="en-US"/>
          </a:p>
        </p:txBody>
      </p:sp>
      <p:sp>
        <p:nvSpPr>
          <p:cNvPr id="4" name="Slide Number Placeholder 3"/>
          <p:cNvSpPr>
            <a:spLocks noGrp="1"/>
          </p:cNvSpPr>
          <p:nvPr>
            <p:ph type="sldNum" sz="quarter" idx="5"/>
          </p:nvPr>
        </p:nvSpPr>
        <p:spPr/>
        <p:txBody>
          <a:bodyPr/>
          <a:lstStyle/>
          <a:p>
            <a:fld id="{F1781624-BC54-4363-BF42-C5F2781AA858}" type="slidenum">
              <a:rPr lang="en-US" smtClean="0"/>
              <a:t>22</a:t>
            </a:fld>
            <a:endParaRPr lang="en-US"/>
          </a:p>
        </p:txBody>
      </p:sp>
    </p:spTree>
    <p:extLst>
      <p:ext uri="{BB962C8B-B14F-4D97-AF65-F5344CB8AC3E}">
        <p14:creationId xmlns:p14="http://schemas.microsoft.com/office/powerpoint/2010/main" val="3954014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84F8B-2B5C-4EB6-A269-1B03D2B587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C7BDE-5BB7-55F0-360E-A61DB5F5F4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3E1EC-D339-7F8F-7609-A286EA85BB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31CB08-EAB9-3A25-99E7-D512FDF8FFFB}"/>
              </a:ext>
            </a:extLst>
          </p:cNvPr>
          <p:cNvSpPr>
            <a:spLocks noGrp="1"/>
          </p:cNvSpPr>
          <p:nvPr>
            <p:ph type="sldNum" sz="quarter" idx="5"/>
          </p:nvPr>
        </p:nvSpPr>
        <p:spPr/>
        <p:txBody>
          <a:bodyPr/>
          <a:lstStyle/>
          <a:p>
            <a:fld id="{2307FFD8-5E29-435D-B59A-1BEAF0E889D3}" type="slidenum">
              <a:rPr lang="en-US" smtClean="0"/>
              <a:t>23</a:t>
            </a:fld>
            <a:endParaRPr lang="en-US"/>
          </a:p>
        </p:txBody>
      </p:sp>
    </p:spTree>
    <p:extLst>
      <p:ext uri="{BB962C8B-B14F-4D97-AF65-F5344CB8AC3E}">
        <p14:creationId xmlns:p14="http://schemas.microsoft.com/office/powerpoint/2010/main" val="2258580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27852-9824-82E0-2B7B-76626744FB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63C833-FFEB-7543-01B4-1FBFFCA717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23A7CF-1EB4-22F9-A938-79DAD854A46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482BE50-FD66-103F-1AF5-B61381224703}"/>
              </a:ext>
            </a:extLst>
          </p:cNvPr>
          <p:cNvSpPr>
            <a:spLocks noGrp="1"/>
          </p:cNvSpPr>
          <p:nvPr>
            <p:ph type="sldNum" sz="quarter" idx="5"/>
          </p:nvPr>
        </p:nvSpPr>
        <p:spPr/>
        <p:txBody>
          <a:bodyPr/>
          <a:lstStyle/>
          <a:p>
            <a:fld id="{2307FFD8-5E29-435D-B59A-1BEAF0E889D3}" type="slidenum">
              <a:rPr lang="en-US" smtClean="0"/>
              <a:t>3</a:t>
            </a:fld>
            <a:endParaRPr lang="en-US"/>
          </a:p>
        </p:txBody>
      </p:sp>
    </p:spTree>
    <p:extLst>
      <p:ext uri="{BB962C8B-B14F-4D97-AF65-F5344CB8AC3E}">
        <p14:creationId xmlns:p14="http://schemas.microsoft.com/office/powerpoint/2010/main" val="390124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92229-B871-4DC9-6090-7D5D8CDE20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923AE3-9C8E-5124-3518-DFF96E91B1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B95127-AD6A-8B56-B0E4-5905379223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59440C-EE38-42B7-D4EA-832E5C30C76D}"/>
              </a:ext>
            </a:extLst>
          </p:cNvPr>
          <p:cNvSpPr>
            <a:spLocks noGrp="1"/>
          </p:cNvSpPr>
          <p:nvPr>
            <p:ph type="sldNum" sz="quarter" idx="5"/>
          </p:nvPr>
        </p:nvSpPr>
        <p:spPr/>
        <p:txBody>
          <a:bodyPr/>
          <a:lstStyle/>
          <a:p>
            <a:fld id="{2307FFD8-5E29-435D-B59A-1BEAF0E889D3}" type="slidenum">
              <a:rPr lang="en-US" smtClean="0"/>
              <a:t>5</a:t>
            </a:fld>
            <a:endParaRPr lang="en-US"/>
          </a:p>
        </p:txBody>
      </p:sp>
    </p:spTree>
    <p:extLst>
      <p:ext uri="{BB962C8B-B14F-4D97-AF65-F5344CB8AC3E}">
        <p14:creationId xmlns:p14="http://schemas.microsoft.com/office/powerpoint/2010/main" val="3890674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7FE5D-8421-D072-94E6-9E690326A8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7AA7A8-3F26-376C-E778-E6AB24BCB3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DCC5B0-86A9-A8E2-C2F2-42498C91B0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8DE510-B330-FAFB-7845-A1F5257C0434}"/>
              </a:ext>
            </a:extLst>
          </p:cNvPr>
          <p:cNvSpPr>
            <a:spLocks noGrp="1"/>
          </p:cNvSpPr>
          <p:nvPr>
            <p:ph type="sldNum" sz="quarter" idx="5"/>
          </p:nvPr>
        </p:nvSpPr>
        <p:spPr/>
        <p:txBody>
          <a:bodyPr/>
          <a:lstStyle/>
          <a:p>
            <a:fld id="{2307FFD8-5E29-435D-B59A-1BEAF0E889D3}" type="slidenum">
              <a:rPr lang="en-US" smtClean="0"/>
              <a:t>7</a:t>
            </a:fld>
            <a:endParaRPr lang="en-US"/>
          </a:p>
        </p:txBody>
      </p:sp>
    </p:spTree>
    <p:extLst>
      <p:ext uri="{BB962C8B-B14F-4D97-AF65-F5344CB8AC3E}">
        <p14:creationId xmlns:p14="http://schemas.microsoft.com/office/powerpoint/2010/main" val="928909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4755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DAB1B-E514-14C5-2E3B-708E5510FA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C1D846-3D16-C3CE-9D01-3F06A86E8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C41AA8-CF12-F4B6-4BEA-CFBCE41324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23ED82-E36F-D9FB-5C9B-127B24E09453}"/>
              </a:ext>
            </a:extLst>
          </p:cNvPr>
          <p:cNvSpPr>
            <a:spLocks noGrp="1"/>
          </p:cNvSpPr>
          <p:nvPr>
            <p:ph type="sldNum" sz="quarter" idx="5"/>
          </p:nvPr>
        </p:nvSpPr>
        <p:spPr/>
        <p:txBody>
          <a:bodyPr/>
          <a:lstStyle/>
          <a:p>
            <a:fld id="{2307FFD8-5E29-435D-B59A-1BEAF0E889D3}" type="slidenum">
              <a:rPr lang="en-US" smtClean="0"/>
              <a:t>9</a:t>
            </a:fld>
            <a:endParaRPr lang="en-US"/>
          </a:p>
        </p:txBody>
      </p:sp>
    </p:spTree>
    <p:extLst>
      <p:ext uri="{BB962C8B-B14F-4D97-AF65-F5344CB8AC3E}">
        <p14:creationId xmlns:p14="http://schemas.microsoft.com/office/powerpoint/2010/main" val="1515818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CF181-04B0-EA50-DEAA-695056C071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1E10F9-438D-725B-0A5B-6EA57D984F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F747DE-7250-DCBA-CD9C-00941B0711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8DCDD9-9793-98FD-F2AB-1FA24694B997}"/>
              </a:ext>
            </a:extLst>
          </p:cNvPr>
          <p:cNvSpPr>
            <a:spLocks noGrp="1"/>
          </p:cNvSpPr>
          <p:nvPr>
            <p:ph type="sldNum" sz="quarter" idx="5"/>
          </p:nvPr>
        </p:nvSpPr>
        <p:spPr/>
        <p:txBody>
          <a:bodyPr/>
          <a:lstStyle/>
          <a:p>
            <a:fld id="{2307FFD8-5E29-435D-B59A-1BEAF0E889D3}" type="slidenum">
              <a:rPr lang="en-US" smtClean="0"/>
              <a:t>10</a:t>
            </a:fld>
            <a:endParaRPr lang="en-US"/>
          </a:p>
        </p:txBody>
      </p:sp>
    </p:spTree>
    <p:extLst>
      <p:ext uri="{BB962C8B-B14F-4D97-AF65-F5344CB8AC3E}">
        <p14:creationId xmlns:p14="http://schemas.microsoft.com/office/powerpoint/2010/main" val="2012694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7B827-0F10-01A5-E43A-90E81F828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DB5333-A7C5-E376-6166-F8DEBD2A6B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0ED4F5-F2AB-6674-0082-ADE96A8D2E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82F0C7-6651-95B9-EF74-852397B4C06C}"/>
              </a:ext>
            </a:extLst>
          </p:cNvPr>
          <p:cNvSpPr>
            <a:spLocks noGrp="1"/>
          </p:cNvSpPr>
          <p:nvPr>
            <p:ph type="sldNum" sz="quarter" idx="5"/>
          </p:nvPr>
        </p:nvSpPr>
        <p:spPr/>
        <p:txBody>
          <a:bodyPr/>
          <a:lstStyle/>
          <a:p>
            <a:fld id="{2307FFD8-5E29-435D-B59A-1BEAF0E889D3}" type="slidenum">
              <a:rPr lang="en-US" smtClean="0"/>
              <a:t>12</a:t>
            </a:fld>
            <a:endParaRPr lang="en-US"/>
          </a:p>
        </p:txBody>
      </p:sp>
    </p:spTree>
    <p:extLst>
      <p:ext uri="{BB962C8B-B14F-4D97-AF65-F5344CB8AC3E}">
        <p14:creationId xmlns:p14="http://schemas.microsoft.com/office/powerpoint/2010/main" val="557972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99F7E-F5BE-542B-08B4-F84D0DB81A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B436C8-BB64-F2A8-387C-7E1545E3E5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B0FD87-BEAC-8508-9E74-FC04A7A292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8423F4-CF3E-6160-8654-AC18A00D2797}"/>
              </a:ext>
            </a:extLst>
          </p:cNvPr>
          <p:cNvSpPr>
            <a:spLocks noGrp="1"/>
          </p:cNvSpPr>
          <p:nvPr>
            <p:ph type="sldNum" sz="quarter" idx="5"/>
          </p:nvPr>
        </p:nvSpPr>
        <p:spPr/>
        <p:txBody>
          <a:bodyPr/>
          <a:lstStyle/>
          <a:p>
            <a:fld id="{2307FFD8-5E29-435D-B59A-1BEAF0E889D3}" type="slidenum">
              <a:rPr lang="en-US" smtClean="0"/>
              <a:t>13</a:t>
            </a:fld>
            <a:endParaRPr lang="en-US"/>
          </a:p>
        </p:txBody>
      </p:sp>
    </p:spTree>
    <p:extLst>
      <p:ext uri="{BB962C8B-B14F-4D97-AF65-F5344CB8AC3E}">
        <p14:creationId xmlns:p14="http://schemas.microsoft.com/office/powerpoint/2010/main" val="16952340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hyperlink" Target="https://m365copilot.com/" TargetMode="Externa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hyperlink" Target="https://m365copilot.com/" TargetMode="Externa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hyperlink" Target="https://m365copilot.com/" TargetMode="Externa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hyperlink" Target="https://m365copilot.com/" TargetMode="External"/><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hyperlink" Target="https://m365copilot.com/" TargetMode="Externa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Slide 2">
    <p:spTree>
      <p:nvGrpSpPr>
        <p:cNvPr id="1" name=""/>
        <p:cNvGrpSpPr/>
        <p:nvPr/>
      </p:nvGrpSpPr>
      <p:grpSpPr>
        <a:xfrm>
          <a:off x="0" y="0"/>
          <a:ext cx="0" cy="0"/>
          <a:chOff x="0" y="0"/>
          <a:chExt cx="0" cy="0"/>
        </a:xfrm>
      </p:grpSpPr>
      <p:pic>
        <p:nvPicPr>
          <p:cNvPr id="3" name="Picture 2" descr="A close-up of a spiral&#10;&#10;Description automatically generated">
            <a:extLst>
              <a:ext uri="{FF2B5EF4-FFF2-40B4-BE49-F238E27FC236}">
                <a16:creationId xmlns:a16="http://schemas.microsoft.com/office/drawing/2014/main" id="{DAF52E76-AE2A-0370-8FD2-86EA8BAB10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B137349-BAF1-116C-DF5F-62F8AEEA2544}"/>
              </a:ext>
            </a:extLst>
          </p:cNvPr>
          <p:cNvSpPr/>
          <p:nvPr userDrawn="1"/>
        </p:nvSpPr>
        <p:spPr bwMode="auto">
          <a:xfrm>
            <a:off x="0" y="0"/>
            <a:ext cx="12192000" cy="6858000"/>
          </a:xfrm>
          <a:prstGeom prst="rect">
            <a:avLst/>
          </a:prstGeom>
          <a:solidFill>
            <a:schemeClr val="bg1">
              <a:alpha val="2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9" name="Title 1"/>
          <p:cNvSpPr>
            <a:spLocks noGrp="1"/>
          </p:cNvSpPr>
          <p:nvPr>
            <p:ph type="title" hasCustomPrompt="1"/>
          </p:nvPr>
        </p:nvSpPr>
        <p:spPr>
          <a:xfrm>
            <a:off x="584200" y="1523049"/>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182779"/>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10F14652-D871-8820-D232-EB6A0EB3EF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1163556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11816115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8096838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7823460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0574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5957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7539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1444185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4080054367"/>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186482239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4138221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512732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73291009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2227770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2595884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185154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6032667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4559437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8066523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9787095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009346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2499940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24250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3841843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8370441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366809776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83642078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89624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7819509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562C1E-CA07-C4FE-B964-930790CE0BB9}"/>
              </a:ext>
            </a:extLst>
          </p:cNvPr>
          <p:cNvSpPr>
            <a:spLocks noGrp="1"/>
          </p:cNvSpPr>
          <p:nvPr>
            <p:ph type="dt" sz="half" idx="10"/>
          </p:nvPr>
        </p:nvSpPr>
        <p:spPr/>
        <p:txBody>
          <a:bodyPr/>
          <a:lstStyle/>
          <a:p>
            <a:fld id="{9B5E1A29-D0AB-4CCD-926D-D055198CC36F}" type="datetimeFigureOut">
              <a:rPr lang="en-US" smtClean="0"/>
              <a:t>3/4/2026</a:t>
            </a:fld>
            <a:endParaRPr lang="en-US"/>
          </a:p>
        </p:txBody>
      </p:sp>
      <p:sp>
        <p:nvSpPr>
          <p:cNvPr id="3" name="Footer Placeholder 2">
            <a:extLst>
              <a:ext uri="{FF2B5EF4-FFF2-40B4-BE49-F238E27FC236}">
                <a16:creationId xmlns:a16="http://schemas.microsoft.com/office/drawing/2014/main" id="{5C05E0E9-7B3B-937B-AEF0-E43E612381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17614D-741A-8924-4A5D-25278D5AC038}"/>
              </a:ext>
            </a:extLst>
          </p:cNvPr>
          <p:cNvSpPr>
            <a:spLocks noGrp="1"/>
          </p:cNvSpPr>
          <p:nvPr>
            <p:ph type="sldNum" sz="quarter" idx="12"/>
          </p:nvPr>
        </p:nvSpPr>
        <p:spPr/>
        <p:txBody>
          <a:bodyPr/>
          <a:lstStyle/>
          <a:p>
            <a:fld id="{B18F3922-A27D-4586-8BD4-ADA84A0235AC}" type="slidenum">
              <a:rPr lang="en-US" smtClean="0"/>
              <a:t>‹#›</a:t>
            </a:fld>
            <a:endParaRPr lang="en-US"/>
          </a:p>
        </p:txBody>
      </p:sp>
    </p:spTree>
    <p:extLst>
      <p:ext uri="{BB962C8B-B14F-4D97-AF65-F5344CB8AC3E}">
        <p14:creationId xmlns:p14="http://schemas.microsoft.com/office/powerpoint/2010/main" val="9692233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Title square photo 2">
    <p:bg>
      <p:bgPr>
        <a:solidFill>
          <a:srgbClr val="FFF8F3"/>
        </a:solidFill>
        <a:effectLst/>
      </p:bgPr>
    </p:bg>
    <p:spTree>
      <p:nvGrpSpPr>
        <p:cNvPr id="1" name=""/>
        <p:cNvGrpSpPr/>
        <p:nvPr/>
      </p:nvGrpSpPr>
      <p:grpSpPr>
        <a:xfrm>
          <a:off x="0" y="0"/>
          <a:ext cx="0" cy="0"/>
          <a:chOff x="0" y="0"/>
          <a:chExt cx="0" cy="0"/>
        </a:xfrm>
      </p:grpSpPr>
      <p:pic>
        <p:nvPicPr>
          <p:cNvPr id="4" name="Picture 3" descr="A close-up of a spiral&#10;&#10;Description automatically generated">
            <a:extLst>
              <a:ext uri="{FF2B5EF4-FFF2-40B4-BE49-F238E27FC236}">
                <a16:creationId xmlns:a16="http://schemas.microsoft.com/office/drawing/2014/main" id="{361D5F98-BDD8-425B-488B-22D9DCB803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18D8C93-A68F-427F-AC31-AE3104AD1194}"/>
              </a:ext>
            </a:extLst>
          </p:cNvPr>
          <p:cNvSpPr/>
          <p:nvPr userDrawn="1"/>
        </p:nvSpPr>
        <p:spPr bwMode="auto">
          <a:xfrm>
            <a:off x="0" y="0"/>
            <a:ext cx="12192000" cy="6858000"/>
          </a:xfrm>
          <a:prstGeom prst="rect">
            <a:avLst/>
          </a:prstGeom>
          <a:solidFill>
            <a:schemeClr val="bg1">
              <a:alpha val="2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917984"/>
            <a:ext cx="7758903" cy="615553"/>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7752752"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4D1E6E7-6980-34C8-5B50-9BC3D2B8E2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408165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5" name="Picture 4" descr="A blue sky with white clouds&#10;&#10;AI-generated content may be incorrect.">
            <a:extLst>
              <a:ext uri="{FF2B5EF4-FFF2-40B4-BE49-F238E27FC236}">
                <a16:creationId xmlns:a16="http://schemas.microsoft.com/office/drawing/2014/main" id="{D06997A8-9B2A-B93C-F597-79B38162AF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078085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58B1CC-7E89-FC8B-DE61-81B2927808E2}"/>
              </a:ext>
              <a:ext uri="{C183D7F6-B498-43B3-948B-1728B52AA6E4}">
                <adec:decorative xmlns:adec="http://schemas.microsoft.com/office/drawing/2017/decorative" val="1"/>
              </a:ext>
            </a:extLst>
          </p:cNvPr>
          <p:cNvPicPr>
            <a:picLocks noChangeAspect="1"/>
          </p:cNvPicPr>
          <p:nvPr userDrawn="1"/>
        </p:nvPicPr>
        <p:blipFill rotWithShape="1">
          <a:blip r:embed="rId2">
            <a:duotone>
              <a:prstClr val="black"/>
              <a:srgbClr val="FFF8F3">
                <a:tint val="45000"/>
                <a:satMod val="400000"/>
              </a:srgbClr>
            </a:duotone>
          </a:blip>
          <a:srcRect t="7440" b="52893"/>
          <a:stretch/>
        </p:blipFill>
        <p:spPr>
          <a:xfrm>
            <a:off x="0" y="0"/>
            <a:ext cx="12191999" cy="6857999"/>
          </a:xfrm>
          <a:prstGeom prst="round2SameRect">
            <a:avLst>
              <a:gd name="adj1" fmla="val 0"/>
              <a:gd name="adj2" fmla="val 0"/>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984035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92F8D753-D581-8D98-7561-3F1A83FEAD74}"/>
              </a:ext>
            </a:extLst>
          </p:cNvPr>
          <p:cNvSpPr>
            <a:spLocks noGrp="1"/>
          </p:cNvSpPr>
          <p:nvPr>
            <p:ph type="body" sz="quarter" idx="10" hasCustomPrompt="1"/>
          </p:nvPr>
        </p:nvSpPr>
        <p:spPr>
          <a:xfrm>
            <a:off x="588263" y="1068000"/>
            <a:ext cx="11018520" cy="276999"/>
          </a:xfrm>
        </p:spPr>
        <p:txBody>
          <a:bodyPr/>
          <a:lstStyle>
            <a:lvl1pPr marL="0" indent="0">
              <a:buNone/>
              <a:defRPr sz="1800">
                <a:latin typeface="+mj-lt"/>
              </a:defRPr>
            </a:lvl1pPr>
            <a:lvl5pPr>
              <a:defRPr/>
            </a:lvl5pPr>
          </a:lstStyle>
          <a:p>
            <a:pPr lvl="0"/>
            <a:r>
              <a:rPr lang="en-US"/>
              <a:t>Click to edit subtitle</a:t>
            </a:r>
          </a:p>
        </p:txBody>
      </p:sp>
    </p:spTree>
    <p:extLst>
      <p:ext uri="{BB962C8B-B14F-4D97-AF65-F5344CB8AC3E}">
        <p14:creationId xmlns:p14="http://schemas.microsoft.com/office/powerpoint/2010/main" val="42043179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4">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23595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pic>
        <p:nvPicPr>
          <p:cNvPr id="3" name="Picture 2" descr="A close-up of a curved object">
            <a:extLst>
              <a:ext uri="{FF2B5EF4-FFF2-40B4-BE49-F238E27FC236}">
                <a16:creationId xmlns:a16="http://schemas.microsoft.com/office/drawing/2014/main" id="{65978E02-7B42-4283-0732-A5ECD04C20F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D9B2C81-3582-FD54-9197-2A2E6EA52FF9}"/>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7595368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07777"/>
          </a:xfrm>
        </p:spPr>
        <p:txBody>
          <a:bodyPr tIns="0"/>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316366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Scenario six steps">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B196B9EA-FBFB-4858-13AE-0D3B6A1BFE98}"/>
              </a:ext>
            </a:extLst>
          </p:cNvPr>
          <p:cNvSpPr>
            <a:spLocks/>
          </p:cNvSpPr>
          <p:nvPr userDrawn="1"/>
        </p:nvSpPr>
        <p:spPr bwMode="auto">
          <a:xfrm>
            <a:off x="2179638" y="304726"/>
            <a:ext cx="4582191" cy="526298"/>
          </a:xfrm>
          <a:prstGeom prst="roundRect">
            <a:avLst/>
          </a:prstGeom>
          <a:solidFill>
            <a:srgbClr val="DDEEF8"/>
          </a:solidFill>
          <a:ln>
            <a:solidFill>
              <a:schemeClr val="bg1"/>
            </a:solidFill>
            <a:headEnd type="none" w="med" len="med"/>
            <a:tailEnd type="none" w="med" len="med"/>
          </a:ln>
          <a:effectLst>
            <a:outerShdw blurRad="254000" algn="ctr" rotWithShape="0">
              <a:schemeClr val="bg1">
                <a:lumMod val="75000"/>
                <a:alpha val="3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11480" tIns="91440" rIns="91440" bIns="9144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1200"/>
              </a:spcBef>
              <a:spcAft>
                <a:spcPts val="0"/>
              </a:spcAft>
              <a:buClrTx/>
              <a:buSzPct val="100000"/>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4" name="TextBox 13">
            <a:extLst>
              <a:ext uri="{FF2B5EF4-FFF2-40B4-BE49-F238E27FC236}">
                <a16:creationId xmlns:a16="http://schemas.microsoft.com/office/drawing/2014/main" id="{0510B21A-B692-149F-D60C-5E53B60E00B6}"/>
              </a:ext>
            </a:extLst>
          </p:cNvPr>
          <p:cNvSpPr txBox="1">
            <a:spLocks/>
          </p:cNvSpPr>
          <p:nvPr userDrawn="1"/>
        </p:nvSpPr>
        <p:spPr>
          <a:xfrm>
            <a:off x="0" y="304726"/>
            <a:ext cx="2431247" cy="526298"/>
          </a:xfrm>
          <a:custGeom>
            <a:avLst/>
            <a:gdLst>
              <a:gd name="connsiteX0" fmla="*/ 1993 w 2431247"/>
              <a:gd name="connsiteY0" fmla="*/ 0 h 526298"/>
              <a:gd name="connsiteX1" fmla="*/ 2338766 w 2431247"/>
              <a:gd name="connsiteY1" fmla="*/ 0 h 526298"/>
              <a:gd name="connsiteX2" fmla="*/ 2431247 w 2431247"/>
              <a:gd name="connsiteY2" fmla="*/ 92481 h 526298"/>
              <a:gd name="connsiteX3" fmla="*/ 2431247 w 2431247"/>
              <a:gd name="connsiteY3" fmla="*/ 433817 h 526298"/>
              <a:gd name="connsiteX4" fmla="*/ 2338766 w 2431247"/>
              <a:gd name="connsiteY4" fmla="*/ 526298 h 526298"/>
              <a:gd name="connsiteX5" fmla="*/ 1993 w 2431247"/>
              <a:gd name="connsiteY5" fmla="*/ 526298 h 526298"/>
              <a:gd name="connsiteX6" fmla="*/ 0 w 2431247"/>
              <a:gd name="connsiteY6" fmla="*/ 525896 h 526298"/>
              <a:gd name="connsiteX7" fmla="*/ 0 w 2431247"/>
              <a:gd name="connsiteY7" fmla="*/ 402 h 52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1247" h="526298">
                <a:moveTo>
                  <a:pt x="1993" y="0"/>
                </a:moveTo>
                <a:lnTo>
                  <a:pt x="2338766" y="0"/>
                </a:lnTo>
                <a:cubicBezTo>
                  <a:pt x="2389842" y="0"/>
                  <a:pt x="2431247" y="41405"/>
                  <a:pt x="2431247" y="92481"/>
                </a:cubicBezTo>
                <a:lnTo>
                  <a:pt x="2431247" y="433817"/>
                </a:lnTo>
                <a:cubicBezTo>
                  <a:pt x="2431247" y="484893"/>
                  <a:pt x="2389842" y="526298"/>
                  <a:pt x="2338766" y="526298"/>
                </a:cubicBezTo>
                <a:lnTo>
                  <a:pt x="1993" y="526298"/>
                </a:lnTo>
                <a:lnTo>
                  <a:pt x="0" y="525896"/>
                </a:lnTo>
                <a:lnTo>
                  <a:pt x="0" y="402"/>
                </a:lnTo>
                <a:close/>
              </a:path>
            </a:pathLst>
          </a:custGeom>
          <a:gradFill flip="none" rotWithShape="1">
            <a:gsLst>
              <a:gs pos="35000">
                <a:srgbClr val="0078D4"/>
              </a:gs>
              <a:gs pos="0">
                <a:srgbClr val="C03BC4"/>
              </a:gs>
            </a:gsLst>
            <a:path path="circle">
              <a:fillToRect l="100000" t="100000"/>
            </a:path>
            <a:tileRect r="-100000" b="-100000"/>
          </a:gradFill>
          <a:effectLst/>
        </p:spPr>
        <p:txBody>
          <a:bodyPr vert="horz" wrap="square" lIns="310896" tIns="0" rIns="0" bIns="0" rtlCol="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b="1" i="0" kern="1200" spc="0" baseline="0">
                <a:solidFill>
                  <a:srgbClr val="FFFFFF"/>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7" name="Step 5 Top">
            <a:extLst>
              <a:ext uri="{FF2B5EF4-FFF2-40B4-BE49-F238E27FC236}">
                <a16:creationId xmlns:a16="http://schemas.microsoft.com/office/drawing/2014/main" id="{6A995B05-0623-381A-BC20-075E020B55FB}"/>
              </a:ext>
            </a:extLst>
          </p:cNvPr>
          <p:cNvSpPr>
            <a:spLocks noGrp="1"/>
          </p:cNvSpPr>
          <p:nvPr>
            <p:ph type="body" sz="quarter" idx="32"/>
          </p:nvPr>
        </p:nvSpPr>
        <p:spPr>
          <a:xfrm>
            <a:off x="311388" y="1026303"/>
            <a:ext cx="2431246" cy="1131079"/>
          </a:xfrm>
        </p:spPr>
        <p:txBody>
          <a:bodyPr lIns="0" tIns="0" rIns="0" bIns="0">
            <a:noAutofit/>
          </a:bodyPr>
          <a:lstStyle>
            <a:lvl1pPr marL="0" indent="0">
              <a:spcBef>
                <a:spcPts val="0"/>
              </a:spcBef>
              <a:buNone/>
              <a:defRPr kumimoji="0" lang="en-US" sz="1050" b="0" i="0" u="none" strike="noStrike" kern="100" cap="none" normalizeH="0" baseline="0" dirty="0">
                <a:ln>
                  <a:noFill/>
                </a:ln>
                <a:solidFill>
                  <a:schemeClr val="tx1"/>
                </a:solidFill>
                <a:effectLst/>
                <a:uLnTx/>
                <a:uFillTx/>
                <a:latin typeface="+mn-lt"/>
                <a:ea typeface="Aptos" panose="020B0004020202020204" pitchFamily="34" charset="0"/>
                <a:cs typeface="Times New Roman" panose="02020603050405020304" pitchFamily="18" charset="0"/>
              </a:defRPr>
            </a:lvl1pPr>
          </a:lstStyle>
          <a:p>
            <a:pPr marL="0" marR="0" lvl="0" indent="0" algn="l" defTabSz="914400" rtl="0" eaLnBrk="1" fontAlgn="auto" latinLnBrk="0" hangingPunct="1">
              <a:spcBef>
                <a:spcPts val="0"/>
              </a:spcBef>
              <a:spcAft>
                <a:spcPts val="0"/>
              </a:spcAft>
              <a:buClrTx/>
              <a:buSzTx/>
              <a:buFontTx/>
              <a:buNone/>
              <a:tabLst/>
              <a:defRPr/>
            </a:pPr>
            <a:r>
              <a:rPr lang="en-US"/>
              <a:t>Click to edit Master text styles</a:t>
            </a:r>
          </a:p>
        </p:txBody>
      </p:sp>
      <p:sp>
        <p:nvSpPr>
          <p:cNvPr id="71" name="Text Placeholder 70">
            <a:extLst>
              <a:ext uri="{FF2B5EF4-FFF2-40B4-BE49-F238E27FC236}">
                <a16:creationId xmlns:a16="http://schemas.microsoft.com/office/drawing/2014/main" id="{82157D41-F80D-AE68-F668-478CD741D476}"/>
              </a:ext>
            </a:extLst>
          </p:cNvPr>
          <p:cNvSpPr>
            <a:spLocks noGrp="1"/>
          </p:cNvSpPr>
          <p:nvPr>
            <p:ph type="body" sz="quarter" idx="33"/>
          </p:nvPr>
        </p:nvSpPr>
        <p:spPr>
          <a:xfrm>
            <a:off x="304796" y="413987"/>
            <a:ext cx="2057403" cy="307777"/>
          </a:xfrm>
        </p:spPr>
        <p:txBody>
          <a:bodyPr anchor="ctr"/>
          <a:lstStyle>
            <a:lvl1pPr marL="0" indent="0" algn="l" defTabSz="932742" rtl="0" eaLnBrk="1" latinLnBrk="0" hangingPunct="1">
              <a:lnSpc>
                <a:spcPct val="100000"/>
              </a:lnSpc>
              <a:spcBef>
                <a:spcPct val="0"/>
              </a:spcBef>
              <a:buNone/>
              <a:defRPr lang="en-US" sz="2000" b="0" kern="1200" cap="none" spc="-50" baseline="0" dirty="0">
                <a:ln w="3175">
                  <a:noFill/>
                </a:ln>
                <a:solidFill>
                  <a:schemeClr val="bg1"/>
                </a:solidFill>
                <a:effectLst/>
                <a:latin typeface="+mj-lt"/>
                <a:ea typeface="+mn-ea"/>
                <a:cs typeface="Segoe UI" pitchFamily="34" charset="0"/>
              </a:defRPr>
            </a:lvl1pPr>
            <a:lvl2pPr marL="228600" indent="0">
              <a:buNone/>
              <a:defRPr/>
            </a:lvl2pPr>
          </a:lstStyle>
          <a:p>
            <a:pPr lvl="0"/>
            <a:r>
              <a:rPr lang="en-US"/>
              <a:t>Click to edit</a:t>
            </a:r>
          </a:p>
        </p:txBody>
      </p:sp>
      <p:sp>
        <p:nvSpPr>
          <p:cNvPr id="75" name="Scenario Level">
            <a:extLst>
              <a:ext uri="{FF2B5EF4-FFF2-40B4-BE49-F238E27FC236}">
                <a16:creationId xmlns:a16="http://schemas.microsoft.com/office/drawing/2014/main" id="{1BB75DAB-4D8A-2933-BB52-0C94AA4816E3}"/>
              </a:ext>
            </a:extLst>
          </p:cNvPr>
          <p:cNvSpPr txBox="1"/>
          <p:nvPr userDrawn="1"/>
        </p:nvSpPr>
        <p:spPr>
          <a:xfrm>
            <a:off x="10895070" y="358721"/>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a:ea typeface="+mn-ea"/>
                <a:cs typeface="Segoe UI Semibold" panose="020B0502040204020203" pitchFamily="34" charset="0"/>
              </a:rPr>
              <a:t>Scenario level:</a:t>
            </a:r>
          </a:p>
        </p:txBody>
      </p:sp>
      <p:sp>
        <p:nvSpPr>
          <p:cNvPr id="5" name="Level">
            <a:extLst>
              <a:ext uri="{FF2B5EF4-FFF2-40B4-BE49-F238E27FC236}">
                <a16:creationId xmlns:a16="http://schemas.microsoft.com/office/drawing/2014/main" id="{D78A2D53-01ED-9D74-9712-451C6F321482}"/>
              </a:ext>
            </a:extLst>
          </p:cNvPr>
          <p:cNvSpPr>
            <a:spLocks noGrp="1"/>
          </p:cNvSpPr>
          <p:nvPr>
            <p:ph type="body" sz="quarter" idx="30"/>
          </p:nvPr>
        </p:nvSpPr>
        <p:spPr>
          <a:xfrm>
            <a:off x="10430351" y="521099"/>
            <a:ext cx="1456966" cy="175614"/>
          </a:xfrm>
        </p:spPr>
        <p:txBody>
          <a:bodyPr/>
          <a:lstStyle>
            <a:lvl1pPr marL="0" indent="0" algn="r">
              <a:spcBef>
                <a:spcPts val="0"/>
              </a:spcBef>
              <a:buNone/>
              <a:defRPr sz="1100" b="0" i="0" spc="0" baseline="0">
                <a:solidFill>
                  <a:srgbClr val="0078D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Click to edit </a:t>
            </a:r>
          </a:p>
        </p:txBody>
      </p:sp>
      <p:sp>
        <p:nvSpPr>
          <p:cNvPr id="84" name="Available with">
            <a:extLst>
              <a:ext uri="{FF2B5EF4-FFF2-40B4-BE49-F238E27FC236}">
                <a16:creationId xmlns:a16="http://schemas.microsoft.com/office/drawing/2014/main" id="{8D8427AA-F015-D373-46E2-2EB1053D80CE}"/>
              </a:ext>
            </a:extLst>
          </p:cNvPr>
          <p:cNvSpPr txBox="1"/>
          <p:nvPr userDrawn="1"/>
        </p:nvSpPr>
        <p:spPr>
          <a:xfrm>
            <a:off x="9126798" y="358721"/>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a:ea typeface="+mn-ea"/>
                <a:cs typeface="Segoe UI Semibold" panose="020B0502040204020203" pitchFamily="34" charset="0"/>
              </a:rPr>
              <a:t>Available with:</a:t>
            </a:r>
          </a:p>
        </p:txBody>
      </p:sp>
      <p:sp>
        <p:nvSpPr>
          <p:cNvPr id="103" name="Licenses">
            <a:extLst>
              <a:ext uri="{FF2B5EF4-FFF2-40B4-BE49-F238E27FC236}">
                <a16:creationId xmlns:a16="http://schemas.microsoft.com/office/drawing/2014/main" id="{6B562108-00FE-5F42-7550-13BB7DE58EA1}"/>
              </a:ext>
            </a:extLst>
          </p:cNvPr>
          <p:cNvSpPr>
            <a:spLocks noGrp="1"/>
          </p:cNvSpPr>
          <p:nvPr>
            <p:ph type="body" sz="quarter" idx="17"/>
          </p:nvPr>
        </p:nvSpPr>
        <p:spPr>
          <a:xfrm>
            <a:off x="7149557" y="521100"/>
            <a:ext cx="2969488" cy="169277"/>
          </a:xfrm>
        </p:spPr>
        <p:txBody>
          <a:bodyPr/>
          <a:lstStyle>
            <a:lvl1pPr marL="0" indent="0" algn="r">
              <a:spcBef>
                <a:spcPts val="0"/>
              </a:spcBef>
              <a:buNone/>
              <a:defRPr sz="1100" b="0" i="0" spc="0" baseline="0">
                <a:solidFill>
                  <a:srgbClr val="C03BC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Click to edit</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789"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Title 12">
            <a:extLst>
              <a:ext uri="{FF2B5EF4-FFF2-40B4-BE49-F238E27FC236}">
                <a16:creationId xmlns:a16="http://schemas.microsoft.com/office/drawing/2014/main" id="{26B05CF8-4E6B-B8CC-5AA9-B8ED44639968}"/>
              </a:ext>
            </a:extLst>
          </p:cNvPr>
          <p:cNvSpPr>
            <a:spLocks noGrp="1"/>
          </p:cNvSpPr>
          <p:nvPr>
            <p:ph type="title"/>
          </p:nvPr>
        </p:nvSpPr>
        <p:spPr>
          <a:xfrm>
            <a:off x="2492556" y="429376"/>
            <a:ext cx="4144817" cy="276999"/>
          </a:xfrm>
        </p:spPr>
        <p:txBody>
          <a:bodyPr anchor="ctr"/>
          <a:lstStyle>
            <a:lvl1pPr>
              <a:defRPr lang="en-US" sz="1800" b="0" kern="1200" cap="none" spc="-50" baseline="0" dirty="0">
                <a:ln w="3175">
                  <a:noFill/>
                </a:ln>
                <a:solidFill>
                  <a:schemeClr val="tx1"/>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pPr>
            <a:r>
              <a:rPr lang="en-US"/>
              <a:t>Click to edit</a:t>
            </a:r>
          </a:p>
        </p:txBody>
      </p:sp>
      <p:sp>
        <p:nvSpPr>
          <p:cNvPr id="74" name="Rectangle: Top Corners Rounded 73">
            <a:extLst>
              <a:ext uri="{FF2B5EF4-FFF2-40B4-BE49-F238E27FC236}">
                <a16:creationId xmlns:a16="http://schemas.microsoft.com/office/drawing/2014/main" id="{9C693E26-EC61-AEAC-C1C4-733CBC83CC4A}"/>
              </a:ext>
            </a:extLst>
          </p:cNvPr>
          <p:cNvSpPr>
            <a:spLocks/>
          </p:cNvSpPr>
          <p:nvPr userDrawn="1"/>
        </p:nvSpPr>
        <p:spPr bwMode="auto">
          <a:xfrm rot="16200000" flipV="1">
            <a:off x="6107793" y="-1681313"/>
            <a:ext cx="2612241" cy="8679949"/>
          </a:xfrm>
          <a:custGeom>
            <a:avLst/>
            <a:gdLst>
              <a:gd name="connsiteX0" fmla="*/ 163683 w 2612241"/>
              <a:gd name="connsiteY0" fmla="*/ 0 h 8666696"/>
              <a:gd name="connsiteX1" fmla="*/ 2448558 w 2612241"/>
              <a:gd name="connsiteY1" fmla="*/ 0 h 8666696"/>
              <a:gd name="connsiteX2" fmla="*/ 2612241 w 2612241"/>
              <a:gd name="connsiteY2" fmla="*/ 163683 h 8666696"/>
              <a:gd name="connsiteX3" fmla="*/ 2612241 w 2612241"/>
              <a:gd name="connsiteY3" fmla="*/ 8666696 h 8666696"/>
              <a:gd name="connsiteX4" fmla="*/ 2612241 w 2612241"/>
              <a:gd name="connsiteY4" fmla="*/ 8666696 h 8666696"/>
              <a:gd name="connsiteX5" fmla="*/ 0 w 2612241"/>
              <a:gd name="connsiteY5" fmla="*/ 8666696 h 8666696"/>
              <a:gd name="connsiteX6" fmla="*/ 0 w 2612241"/>
              <a:gd name="connsiteY6" fmla="*/ 8666696 h 8666696"/>
              <a:gd name="connsiteX7" fmla="*/ 0 w 2612241"/>
              <a:gd name="connsiteY7" fmla="*/ 163683 h 8666696"/>
              <a:gd name="connsiteX8" fmla="*/ 163683 w 2612241"/>
              <a:gd name="connsiteY8" fmla="*/ 0 h 8666696"/>
              <a:gd name="connsiteX0" fmla="*/ 0 w 2612241"/>
              <a:gd name="connsiteY0" fmla="*/ 8666696 h 8758136"/>
              <a:gd name="connsiteX1" fmla="*/ 0 w 2612241"/>
              <a:gd name="connsiteY1" fmla="*/ 163683 h 8758136"/>
              <a:gd name="connsiteX2" fmla="*/ 163683 w 2612241"/>
              <a:gd name="connsiteY2" fmla="*/ 0 h 8758136"/>
              <a:gd name="connsiteX3" fmla="*/ 2448558 w 2612241"/>
              <a:gd name="connsiteY3" fmla="*/ 0 h 8758136"/>
              <a:gd name="connsiteX4" fmla="*/ 2612241 w 2612241"/>
              <a:gd name="connsiteY4" fmla="*/ 163683 h 8758136"/>
              <a:gd name="connsiteX5" fmla="*/ 2612241 w 2612241"/>
              <a:gd name="connsiteY5" fmla="*/ 8666696 h 8758136"/>
              <a:gd name="connsiteX6" fmla="*/ 2612241 w 2612241"/>
              <a:gd name="connsiteY6" fmla="*/ 8666696 h 8758136"/>
              <a:gd name="connsiteX7" fmla="*/ 0 w 2612241"/>
              <a:gd name="connsiteY7" fmla="*/ 8666696 h 8758136"/>
              <a:gd name="connsiteX8" fmla="*/ 91440 w 2612241"/>
              <a:gd name="connsiteY8" fmla="*/ 8758136 h 875813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7" fmla="*/ 0 w 2612241"/>
              <a:gd name="connsiteY7" fmla="*/ 8666696 h 866669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241" h="8666696">
                <a:moveTo>
                  <a:pt x="0" y="8666696"/>
                </a:moveTo>
                <a:lnTo>
                  <a:pt x="0" y="163683"/>
                </a:lnTo>
                <a:cubicBezTo>
                  <a:pt x="0" y="73283"/>
                  <a:pt x="73283" y="0"/>
                  <a:pt x="163683" y="0"/>
                </a:cubicBezTo>
                <a:lnTo>
                  <a:pt x="2448558" y="0"/>
                </a:lnTo>
                <a:cubicBezTo>
                  <a:pt x="2538958" y="0"/>
                  <a:pt x="2612241" y="73283"/>
                  <a:pt x="2612241" y="163683"/>
                </a:cubicBezTo>
                <a:lnTo>
                  <a:pt x="2612241" y="8666696"/>
                </a:lnTo>
                <a:lnTo>
                  <a:pt x="2612241" y="8666696"/>
                </a:lnTo>
              </a:path>
            </a:pathLst>
          </a:custGeom>
          <a:ln w="158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45" name="Group 44">
            <a:extLst>
              <a:ext uri="{FF2B5EF4-FFF2-40B4-BE49-F238E27FC236}">
                <a16:creationId xmlns:a16="http://schemas.microsoft.com/office/drawing/2014/main" id="{68467A5F-7BA2-6E3A-1EFE-31FAA4F5B267}"/>
              </a:ext>
              <a:ext uri="{C183D7F6-B498-43B3-948B-1728B52AA6E4}">
                <adec:decorative xmlns:adec="http://schemas.microsoft.com/office/drawing/2017/decorative" val="1"/>
              </a:ext>
            </a:extLst>
          </p:cNvPr>
          <p:cNvGrpSpPr/>
          <p:nvPr userDrawn="1"/>
        </p:nvGrpSpPr>
        <p:grpSpPr>
          <a:xfrm>
            <a:off x="5805591" y="1247214"/>
            <a:ext cx="210652" cy="210652"/>
            <a:chOff x="5214995" y="-1168400"/>
            <a:chExt cx="431800" cy="431800"/>
          </a:xfrm>
        </p:grpSpPr>
        <p:sp>
          <p:nvSpPr>
            <p:cNvPr id="46" name="Oval 45">
              <a:extLst>
                <a:ext uri="{FF2B5EF4-FFF2-40B4-BE49-F238E27FC236}">
                  <a16:creationId xmlns:a16="http://schemas.microsoft.com/office/drawing/2014/main" id="{1514AE07-2437-886C-64BF-90FCDB18900D}"/>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47" name="Rectangle 89">
              <a:extLst>
                <a:ext uri="{FF2B5EF4-FFF2-40B4-BE49-F238E27FC236}">
                  <a16:creationId xmlns:a16="http://schemas.microsoft.com/office/drawing/2014/main" id="{F1304105-F302-1DA2-7A52-41BBBCC44EED}"/>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7" name="Group 56">
            <a:extLst>
              <a:ext uri="{FF2B5EF4-FFF2-40B4-BE49-F238E27FC236}">
                <a16:creationId xmlns:a16="http://schemas.microsoft.com/office/drawing/2014/main" id="{5C32FE7B-F07D-C499-EA83-97D8A5B9D99A}"/>
              </a:ext>
              <a:ext uri="{C183D7F6-B498-43B3-948B-1728B52AA6E4}">
                <adec:decorative xmlns:adec="http://schemas.microsoft.com/office/drawing/2017/decorative" val="1"/>
              </a:ext>
            </a:extLst>
          </p:cNvPr>
          <p:cNvGrpSpPr/>
          <p:nvPr userDrawn="1"/>
        </p:nvGrpSpPr>
        <p:grpSpPr>
          <a:xfrm>
            <a:off x="8689384" y="1247214"/>
            <a:ext cx="210652" cy="210652"/>
            <a:chOff x="5214995" y="-1168400"/>
            <a:chExt cx="431800" cy="431800"/>
          </a:xfrm>
        </p:grpSpPr>
        <p:sp>
          <p:nvSpPr>
            <p:cNvPr id="58" name="Oval 57">
              <a:extLst>
                <a:ext uri="{FF2B5EF4-FFF2-40B4-BE49-F238E27FC236}">
                  <a16:creationId xmlns:a16="http://schemas.microsoft.com/office/drawing/2014/main" id="{4D7ABAD2-6246-A1F3-5E86-044B3D8C3074}"/>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59" name="Rectangle 89">
              <a:extLst>
                <a:ext uri="{FF2B5EF4-FFF2-40B4-BE49-F238E27FC236}">
                  <a16:creationId xmlns:a16="http://schemas.microsoft.com/office/drawing/2014/main" id="{0E6F2315-5317-6C1E-5DF8-4BE9FE7C7CA6}"/>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60" name="Group 59">
            <a:extLst>
              <a:ext uri="{FF2B5EF4-FFF2-40B4-BE49-F238E27FC236}">
                <a16:creationId xmlns:a16="http://schemas.microsoft.com/office/drawing/2014/main" id="{39B13FA4-84C5-6F46-C1BB-22875F9B20B8}"/>
              </a:ext>
              <a:ext uri="{C183D7F6-B498-43B3-948B-1728B52AA6E4}">
                <adec:decorative xmlns:adec="http://schemas.microsoft.com/office/drawing/2017/decorative" val="1"/>
              </a:ext>
            </a:extLst>
          </p:cNvPr>
          <p:cNvGrpSpPr/>
          <p:nvPr userDrawn="1"/>
        </p:nvGrpSpPr>
        <p:grpSpPr>
          <a:xfrm rot="5400000">
            <a:off x="11648565" y="3486389"/>
            <a:ext cx="210652" cy="210652"/>
            <a:chOff x="5214995" y="-1168400"/>
            <a:chExt cx="431800" cy="431800"/>
          </a:xfrm>
        </p:grpSpPr>
        <p:sp>
          <p:nvSpPr>
            <p:cNvPr id="61" name="Oval 60">
              <a:extLst>
                <a:ext uri="{FF2B5EF4-FFF2-40B4-BE49-F238E27FC236}">
                  <a16:creationId xmlns:a16="http://schemas.microsoft.com/office/drawing/2014/main" id="{47D4A430-8084-5075-B04A-2E8CDD118B76}"/>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62" name="Rectangle 89">
              <a:extLst>
                <a:ext uri="{FF2B5EF4-FFF2-40B4-BE49-F238E27FC236}">
                  <a16:creationId xmlns:a16="http://schemas.microsoft.com/office/drawing/2014/main" id="{ABE5358E-92F9-96A5-6FDB-150E91A8AF78}"/>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63" name="Group 62">
            <a:extLst>
              <a:ext uri="{FF2B5EF4-FFF2-40B4-BE49-F238E27FC236}">
                <a16:creationId xmlns:a16="http://schemas.microsoft.com/office/drawing/2014/main" id="{EFFD46EF-67A1-2B45-C906-05C4ACC2DA34}"/>
              </a:ext>
              <a:ext uri="{C183D7F6-B498-43B3-948B-1728B52AA6E4}">
                <adec:decorative xmlns:adec="http://schemas.microsoft.com/office/drawing/2017/decorative" val="1"/>
              </a:ext>
            </a:extLst>
          </p:cNvPr>
          <p:cNvGrpSpPr/>
          <p:nvPr userDrawn="1"/>
        </p:nvGrpSpPr>
        <p:grpSpPr>
          <a:xfrm flipH="1">
            <a:off x="5805591" y="3859456"/>
            <a:ext cx="210652" cy="210652"/>
            <a:chOff x="5214995" y="-1168400"/>
            <a:chExt cx="431800" cy="431800"/>
          </a:xfrm>
        </p:grpSpPr>
        <p:sp>
          <p:nvSpPr>
            <p:cNvPr id="64" name="Oval 63">
              <a:extLst>
                <a:ext uri="{FF2B5EF4-FFF2-40B4-BE49-F238E27FC236}">
                  <a16:creationId xmlns:a16="http://schemas.microsoft.com/office/drawing/2014/main" id="{14ED043E-EA90-195B-771E-CE53479D2BC8}"/>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65" name="Rectangle 89">
              <a:extLst>
                <a:ext uri="{FF2B5EF4-FFF2-40B4-BE49-F238E27FC236}">
                  <a16:creationId xmlns:a16="http://schemas.microsoft.com/office/drawing/2014/main" id="{3853106D-E38A-371E-B378-89F7601572D3}"/>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67" name="Group 66">
            <a:extLst>
              <a:ext uri="{FF2B5EF4-FFF2-40B4-BE49-F238E27FC236}">
                <a16:creationId xmlns:a16="http://schemas.microsoft.com/office/drawing/2014/main" id="{AB2872BD-57A1-5A98-BBEC-120407B2348E}"/>
              </a:ext>
              <a:ext uri="{C183D7F6-B498-43B3-948B-1728B52AA6E4}">
                <adec:decorative xmlns:adec="http://schemas.microsoft.com/office/drawing/2017/decorative" val="1"/>
              </a:ext>
            </a:extLst>
          </p:cNvPr>
          <p:cNvGrpSpPr/>
          <p:nvPr userDrawn="1"/>
        </p:nvGrpSpPr>
        <p:grpSpPr>
          <a:xfrm flipH="1">
            <a:off x="8689384" y="3859456"/>
            <a:ext cx="210652" cy="210652"/>
            <a:chOff x="5214995" y="-1168400"/>
            <a:chExt cx="431800" cy="431800"/>
          </a:xfrm>
        </p:grpSpPr>
        <p:sp>
          <p:nvSpPr>
            <p:cNvPr id="68" name="Oval 67">
              <a:extLst>
                <a:ext uri="{FF2B5EF4-FFF2-40B4-BE49-F238E27FC236}">
                  <a16:creationId xmlns:a16="http://schemas.microsoft.com/office/drawing/2014/main" id="{DC271353-C79B-E3BF-32F5-48C1A526FF02}"/>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69" name="Rectangle 89">
              <a:extLst>
                <a:ext uri="{FF2B5EF4-FFF2-40B4-BE49-F238E27FC236}">
                  <a16:creationId xmlns:a16="http://schemas.microsoft.com/office/drawing/2014/main" id="{B93F1E4A-9BA7-C4D0-83D8-2451A1DEAD80}"/>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11" name="Text Placeholder 11">
            <a:extLst>
              <a:ext uri="{FF2B5EF4-FFF2-40B4-BE49-F238E27FC236}">
                <a16:creationId xmlns:a16="http://schemas.microsoft.com/office/drawing/2014/main" id="{9977582E-F97B-70B5-CB03-F46869F849CD}"/>
              </a:ext>
            </a:extLst>
          </p:cNvPr>
          <p:cNvSpPr>
            <a:spLocks noGrp="1"/>
          </p:cNvSpPr>
          <p:nvPr>
            <p:ph type="body" sz="quarter" idx="69"/>
          </p:nvPr>
        </p:nvSpPr>
        <p:spPr>
          <a:xfrm>
            <a:off x="3182890"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buNone/>
              <a:defRPr sz="900">
                <a:latin typeface="+mj-lt"/>
              </a:defRPr>
            </a:lvl4pPr>
            <a:lvl5pPr>
              <a:defRPr/>
            </a:lvl5pPr>
          </a:lstStyle>
          <a:p>
            <a:pPr lvl="0"/>
            <a:r>
              <a:rPr lang="en-US"/>
              <a:t>Click to edit Master text styles</a:t>
            </a:r>
          </a:p>
          <a:p>
            <a:pPr lvl="3"/>
            <a:r>
              <a:rPr lang="en-US"/>
              <a:t>Level 2</a:t>
            </a:r>
          </a:p>
        </p:txBody>
      </p:sp>
      <p:sp>
        <p:nvSpPr>
          <p:cNvPr id="81" name="Step 1 Title">
            <a:extLst>
              <a:ext uri="{FF2B5EF4-FFF2-40B4-BE49-F238E27FC236}">
                <a16:creationId xmlns:a16="http://schemas.microsoft.com/office/drawing/2014/main" id="{7E33DF77-DD28-CC24-9FC2-0AD434BCF4C0}"/>
              </a:ext>
            </a:extLst>
          </p:cNvPr>
          <p:cNvSpPr>
            <a:spLocks noGrp="1"/>
          </p:cNvSpPr>
          <p:nvPr>
            <p:ph type="body" sz="quarter" idx="11"/>
          </p:nvPr>
        </p:nvSpPr>
        <p:spPr>
          <a:xfrm>
            <a:off x="3182890"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82" name="Step 1 Top">
            <a:extLst>
              <a:ext uri="{FF2B5EF4-FFF2-40B4-BE49-F238E27FC236}">
                <a16:creationId xmlns:a16="http://schemas.microsoft.com/office/drawing/2014/main" id="{4B00355E-1235-20E9-A051-604C9CFEC8E8}"/>
              </a:ext>
            </a:extLst>
          </p:cNvPr>
          <p:cNvSpPr>
            <a:spLocks noGrp="1"/>
          </p:cNvSpPr>
          <p:nvPr>
            <p:ph type="body" sz="quarter" idx="18"/>
          </p:nvPr>
        </p:nvSpPr>
        <p:spPr>
          <a:xfrm>
            <a:off x="3182890"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90" name="Step 1 Title">
            <a:extLst>
              <a:ext uri="{FF2B5EF4-FFF2-40B4-BE49-F238E27FC236}">
                <a16:creationId xmlns:a16="http://schemas.microsoft.com/office/drawing/2014/main" id="{2F0B0E91-BF30-3362-2F5C-B3C5D2B134A1}"/>
              </a:ext>
            </a:extLst>
          </p:cNvPr>
          <p:cNvSpPr>
            <a:spLocks noGrp="1"/>
          </p:cNvSpPr>
          <p:nvPr>
            <p:ph type="body" sz="quarter" idx="42"/>
          </p:nvPr>
        </p:nvSpPr>
        <p:spPr>
          <a:xfrm>
            <a:off x="6066682"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2"/>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91" name="Step 1 Top">
            <a:extLst>
              <a:ext uri="{FF2B5EF4-FFF2-40B4-BE49-F238E27FC236}">
                <a16:creationId xmlns:a16="http://schemas.microsoft.com/office/drawing/2014/main" id="{4F227FB4-9BBF-2C43-E0ED-95EC51590A0D}"/>
              </a:ext>
            </a:extLst>
          </p:cNvPr>
          <p:cNvSpPr>
            <a:spLocks noGrp="1"/>
          </p:cNvSpPr>
          <p:nvPr>
            <p:ph type="body" sz="quarter" idx="43"/>
          </p:nvPr>
        </p:nvSpPr>
        <p:spPr>
          <a:xfrm>
            <a:off x="6066682"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10" name="Text Placeholder 11">
            <a:extLst>
              <a:ext uri="{FF2B5EF4-FFF2-40B4-BE49-F238E27FC236}">
                <a16:creationId xmlns:a16="http://schemas.microsoft.com/office/drawing/2014/main" id="{933075CE-083E-DACE-75B9-DDCB2E437557}"/>
              </a:ext>
            </a:extLst>
          </p:cNvPr>
          <p:cNvSpPr>
            <a:spLocks noGrp="1"/>
          </p:cNvSpPr>
          <p:nvPr>
            <p:ph type="body" sz="quarter" idx="68"/>
          </p:nvPr>
        </p:nvSpPr>
        <p:spPr>
          <a:xfrm>
            <a:off x="8950475"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buNone/>
              <a:defRPr sz="900">
                <a:latin typeface="+mj-lt"/>
              </a:defRPr>
            </a:lvl4pPr>
            <a:lvl5pPr>
              <a:defRPr/>
            </a:lvl5pPr>
          </a:lstStyle>
          <a:p>
            <a:pPr lvl="0"/>
            <a:r>
              <a:rPr lang="en-US"/>
              <a:t>Click to edit Master text styles</a:t>
            </a:r>
          </a:p>
          <a:p>
            <a:pPr lvl="3"/>
            <a:r>
              <a:rPr lang="en-US"/>
              <a:t>Level 2</a:t>
            </a:r>
          </a:p>
        </p:txBody>
      </p:sp>
      <p:sp>
        <p:nvSpPr>
          <p:cNvPr id="93" name="Step 1 Title">
            <a:extLst>
              <a:ext uri="{FF2B5EF4-FFF2-40B4-BE49-F238E27FC236}">
                <a16:creationId xmlns:a16="http://schemas.microsoft.com/office/drawing/2014/main" id="{78B57A65-16AE-5996-C81D-89A1171052DC}"/>
              </a:ext>
            </a:extLst>
          </p:cNvPr>
          <p:cNvSpPr>
            <a:spLocks noGrp="1"/>
          </p:cNvSpPr>
          <p:nvPr>
            <p:ph type="body" sz="quarter" idx="45"/>
          </p:nvPr>
        </p:nvSpPr>
        <p:spPr>
          <a:xfrm>
            <a:off x="8950475"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3"/>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94" name="Step 1 Top">
            <a:extLst>
              <a:ext uri="{FF2B5EF4-FFF2-40B4-BE49-F238E27FC236}">
                <a16:creationId xmlns:a16="http://schemas.microsoft.com/office/drawing/2014/main" id="{6B743263-A0E0-B08F-8640-1A6F2A474017}"/>
              </a:ext>
            </a:extLst>
          </p:cNvPr>
          <p:cNvSpPr>
            <a:spLocks noGrp="1"/>
          </p:cNvSpPr>
          <p:nvPr>
            <p:ph type="body" sz="quarter" idx="46"/>
          </p:nvPr>
        </p:nvSpPr>
        <p:spPr>
          <a:xfrm>
            <a:off x="8950475"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12" name="Text Placeholder 11">
            <a:extLst>
              <a:ext uri="{FF2B5EF4-FFF2-40B4-BE49-F238E27FC236}">
                <a16:creationId xmlns:a16="http://schemas.microsoft.com/office/drawing/2014/main" id="{FE828537-77ED-661B-164D-7972C8F2B3CF}"/>
              </a:ext>
            </a:extLst>
          </p:cNvPr>
          <p:cNvSpPr>
            <a:spLocks noGrp="1"/>
          </p:cNvSpPr>
          <p:nvPr>
            <p:ph type="body" sz="quarter" idx="70"/>
          </p:nvPr>
        </p:nvSpPr>
        <p:spPr>
          <a:xfrm>
            <a:off x="6066682"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buNone/>
              <a:defRPr sz="900">
                <a:latin typeface="+mj-lt"/>
              </a:defRPr>
            </a:lvl4pPr>
            <a:lvl5pPr>
              <a:defRPr/>
            </a:lvl5pPr>
          </a:lstStyle>
          <a:p>
            <a:pPr lvl="0"/>
            <a:r>
              <a:rPr lang="en-US"/>
              <a:t>Click to edit Master text styles</a:t>
            </a:r>
          </a:p>
          <a:p>
            <a:pPr lvl="3"/>
            <a:r>
              <a:rPr lang="en-US"/>
              <a:t>Level 2</a:t>
            </a:r>
          </a:p>
        </p:txBody>
      </p:sp>
      <p:sp>
        <p:nvSpPr>
          <p:cNvPr id="102" name="Text Placeholder 11">
            <a:extLst>
              <a:ext uri="{FF2B5EF4-FFF2-40B4-BE49-F238E27FC236}">
                <a16:creationId xmlns:a16="http://schemas.microsoft.com/office/drawing/2014/main" id="{B7B6A3B2-F891-96DB-EDD6-15440AF2E8CD}"/>
              </a:ext>
            </a:extLst>
          </p:cNvPr>
          <p:cNvSpPr>
            <a:spLocks noGrp="1"/>
          </p:cNvSpPr>
          <p:nvPr>
            <p:ph type="body" sz="quarter" idx="48"/>
          </p:nvPr>
        </p:nvSpPr>
        <p:spPr>
          <a:xfrm>
            <a:off x="3182890" y="5334522"/>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buNone/>
              <a:defRPr sz="900">
                <a:latin typeface="+mj-lt"/>
              </a:defRPr>
            </a:lvl4pPr>
            <a:lvl5pPr>
              <a:defRPr/>
            </a:lvl5pPr>
          </a:lstStyle>
          <a:p>
            <a:pPr lvl="0"/>
            <a:r>
              <a:rPr lang="en-US"/>
              <a:t>Click to edit Master text styles</a:t>
            </a:r>
          </a:p>
          <a:p>
            <a:pPr lvl="3"/>
            <a:r>
              <a:rPr lang="en-US"/>
              <a:t>Level 2</a:t>
            </a:r>
          </a:p>
        </p:txBody>
      </p:sp>
      <p:sp>
        <p:nvSpPr>
          <p:cNvPr id="104" name="Step 1 Title">
            <a:extLst>
              <a:ext uri="{FF2B5EF4-FFF2-40B4-BE49-F238E27FC236}">
                <a16:creationId xmlns:a16="http://schemas.microsoft.com/office/drawing/2014/main" id="{0F93BF10-EBCF-85EF-D1B2-A7563451D76D}"/>
              </a:ext>
            </a:extLst>
          </p:cNvPr>
          <p:cNvSpPr>
            <a:spLocks noGrp="1"/>
          </p:cNvSpPr>
          <p:nvPr>
            <p:ph type="body" sz="quarter" idx="49"/>
          </p:nvPr>
        </p:nvSpPr>
        <p:spPr>
          <a:xfrm>
            <a:off x="3182890" y="3725103"/>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6"/>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05" name="Step 1 Top">
            <a:extLst>
              <a:ext uri="{FF2B5EF4-FFF2-40B4-BE49-F238E27FC236}">
                <a16:creationId xmlns:a16="http://schemas.microsoft.com/office/drawing/2014/main" id="{C1C2FA4E-D061-ECCE-C8BB-24C647D60102}"/>
              </a:ext>
            </a:extLst>
          </p:cNvPr>
          <p:cNvSpPr>
            <a:spLocks noGrp="1"/>
          </p:cNvSpPr>
          <p:nvPr>
            <p:ph type="body" sz="quarter" idx="50"/>
          </p:nvPr>
        </p:nvSpPr>
        <p:spPr>
          <a:xfrm>
            <a:off x="3182890" y="4050957"/>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119" name="Step 1 Title">
            <a:extLst>
              <a:ext uri="{FF2B5EF4-FFF2-40B4-BE49-F238E27FC236}">
                <a16:creationId xmlns:a16="http://schemas.microsoft.com/office/drawing/2014/main" id="{9CB910C7-53F5-CD35-F7B3-ED8F5DD4F6A1}"/>
              </a:ext>
            </a:extLst>
          </p:cNvPr>
          <p:cNvSpPr>
            <a:spLocks noGrp="1"/>
          </p:cNvSpPr>
          <p:nvPr>
            <p:ph type="body" sz="quarter" idx="51"/>
          </p:nvPr>
        </p:nvSpPr>
        <p:spPr>
          <a:xfrm>
            <a:off x="6066682" y="3725103"/>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5"/>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20" name="Step 1 Top">
            <a:extLst>
              <a:ext uri="{FF2B5EF4-FFF2-40B4-BE49-F238E27FC236}">
                <a16:creationId xmlns:a16="http://schemas.microsoft.com/office/drawing/2014/main" id="{E81FD2D6-1B95-AE76-667E-A7ADD3CD3A50}"/>
              </a:ext>
            </a:extLst>
          </p:cNvPr>
          <p:cNvSpPr>
            <a:spLocks noGrp="1"/>
          </p:cNvSpPr>
          <p:nvPr>
            <p:ph type="body" sz="quarter" idx="52"/>
          </p:nvPr>
        </p:nvSpPr>
        <p:spPr>
          <a:xfrm>
            <a:off x="6066682" y="4050957"/>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8" name="Text Placeholder 11">
            <a:extLst>
              <a:ext uri="{FF2B5EF4-FFF2-40B4-BE49-F238E27FC236}">
                <a16:creationId xmlns:a16="http://schemas.microsoft.com/office/drawing/2014/main" id="{19D255C6-A463-0E1B-EFD1-0675518123ED}"/>
              </a:ext>
            </a:extLst>
          </p:cNvPr>
          <p:cNvSpPr>
            <a:spLocks noGrp="1"/>
          </p:cNvSpPr>
          <p:nvPr>
            <p:ph type="body" sz="quarter" idx="66"/>
          </p:nvPr>
        </p:nvSpPr>
        <p:spPr>
          <a:xfrm>
            <a:off x="8950475" y="5334522"/>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buNone/>
              <a:defRPr sz="900">
                <a:latin typeface="+mj-lt"/>
              </a:defRPr>
            </a:lvl4pPr>
            <a:lvl5pPr>
              <a:defRPr/>
            </a:lvl5pPr>
          </a:lstStyle>
          <a:p>
            <a:pPr lvl="0"/>
            <a:r>
              <a:rPr lang="en-US"/>
              <a:t>Click to edit Master text styles</a:t>
            </a:r>
          </a:p>
          <a:p>
            <a:pPr lvl="3"/>
            <a:r>
              <a:rPr lang="en-US"/>
              <a:t>Level 2</a:t>
            </a:r>
          </a:p>
        </p:txBody>
      </p:sp>
      <p:sp>
        <p:nvSpPr>
          <p:cNvPr id="122" name="Step 1 Title">
            <a:extLst>
              <a:ext uri="{FF2B5EF4-FFF2-40B4-BE49-F238E27FC236}">
                <a16:creationId xmlns:a16="http://schemas.microsoft.com/office/drawing/2014/main" id="{A1FCE115-20B6-1C4D-4833-053AE41AEBD7}"/>
              </a:ext>
            </a:extLst>
          </p:cNvPr>
          <p:cNvSpPr>
            <a:spLocks noGrp="1"/>
          </p:cNvSpPr>
          <p:nvPr>
            <p:ph type="body" sz="quarter" idx="54"/>
          </p:nvPr>
        </p:nvSpPr>
        <p:spPr>
          <a:xfrm>
            <a:off x="8950475" y="3725103"/>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4"/>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23" name="Step 1 Top">
            <a:extLst>
              <a:ext uri="{FF2B5EF4-FFF2-40B4-BE49-F238E27FC236}">
                <a16:creationId xmlns:a16="http://schemas.microsoft.com/office/drawing/2014/main" id="{3D5F63B4-9275-D6B7-3A0E-699C0C868EA5}"/>
              </a:ext>
            </a:extLst>
          </p:cNvPr>
          <p:cNvSpPr>
            <a:spLocks noGrp="1"/>
          </p:cNvSpPr>
          <p:nvPr>
            <p:ph type="body" sz="quarter" idx="55"/>
          </p:nvPr>
        </p:nvSpPr>
        <p:spPr>
          <a:xfrm>
            <a:off x="8950475" y="4050957"/>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9" name="Text Placeholder 11">
            <a:extLst>
              <a:ext uri="{FF2B5EF4-FFF2-40B4-BE49-F238E27FC236}">
                <a16:creationId xmlns:a16="http://schemas.microsoft.com/office/drawing/2014/main" id="{9AEFB6C2-AB19-3A46-843C-CF95D15344CB}"/>
              </a:ext>
            </a:extLst>
          </p:cNvPr>
          <p:cNvSpPr>
            <a:spLocks noGrp="1"/>
          </p:cNvSpPr>
          <p:nvPr>
            <p:ph type="body" sz="quarter" idx="67"/>
          </p:nvPr>
        </p:nvSpPr>
        <p:spPr>
          <a:xfrm>
            <a:off x="6066682" y="5334522"/>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buNone/>
              <a:defRPr sz="900">
                <a:latin typeface="+mj-lt"/>
              </a:defRPr>
            </a:lvl4pPr>
            <a:lvl5pPr>
              <a:defRPr/>
            </a:lvl5pPr>
          </a:lstStyle>
          <a:p>
            <a:pPr lvl="0"/>
            <a:r>
              <a:rPr lang="en-US"/>
              <a:t>Click to edit Master text styles</a:t>
            </a:r>
          </a:p>
          <a:p>
            <a:pPr lvl="3"/>
            <a:r>
              <a:rPr lang="en-US"/>
              <a:t>Level 2</a:t>
            </a:r>
          </a:p>
        </p:txBody>
      </p:sp>
      <p:sp>
        <p:nvSpPr>
          <p:cNvPr id="7" name="Footnote">
            <a:extLst>
              <a:ext uri="{FF2B5EF4-FFF2-40B4-BE49-F238E27FC236}">
                <a16:creationId xmlns:a16="http://schemas.microsoft.com/office/drawing/2014/main" id="{AC05EA29-0447-0506-FB1B-E11117B0DF2E}"/>
              </a:ext>
            </a:extLst>
          </p:cNvPr>
          <p:cNvSpPr txBox="1">
            <a:spLocks/>
          </p:cNvSpPr>
          <p:nvPr userDrawn="1"/>
        </p:nvSpPr>
        <p:spPr>
          <a:xfrm>
            <a:off x="320040" y="6309360"/>
            <a:ext cx="9597418"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7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1</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M365 Copilot Chat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m365copilot.com</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or the Microsoft 365 Copilot Chat mobile app and set toggle to “Web”.</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2</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M365 Copilot Chat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m365copilot.com</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the Microsoft 365 Copilot Chat mobile app, or the M365 Copilot Chat app in Teams, and set toggle to “Work”.</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3</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AI Agents allow Copilot to access your organization-specific apps. In the past this would have required an API call to get data from a system of record.</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The content in this example scenario is for demonstration purposes only. You should evaluate how Copilot aligns with your organization’s business processes, regulatory requirements, and responsible AI principles.</a:t>
            </a:r>
          </a:p>
        </p:txBody>
      </p:sp>
      <p:sp>
        <p:nvSpPr>
          <p:cNvPr id="2" name="Text Placeholder 8">
            <a:extLst>
              <a:ext uri="{FF2B5EF4-FFF2-40B4-BE49-F238E27FC236}">
                <a16:creationId xmlns:a16="http://schemas.microsoft.com/office/drawing/2014/main" id="{A1FD8182-9192-3293-3C25-613D50894B80}"/>
              </a:ext>
            </a:extLst>
          </p:cNvPr>
          <p:cNvSpPr>
            <a:spLocks noGrp="1"/>
          </p:cNvSpPr>
          <p:nvPr>
            <p:ph type="body" sz="quarter" idx="64"/>
          </p:nvPr>
        </p:nvSpPr>
        <p:spPr>
          <a:xfrm>
            <a:off x="320721" y="4709762"/>
            <a:ext cx="1131651" cy="219456"/>
          </a:xfrm>
          <a:prstGeom prst="roundRect">
            <a:avLst>
              <a:gd name="adj" fmla="val 50000"/>
            </a:avLst>
          </a:prstGeom>
          <a:solidFill>
            <a:srgbClr val="C03BC4"/>
          </a:solidFill>
          <a:ln w="12700">
            <a:solidFill>
              <a:srgbClr val="C03BC4"/>
            </a:solidFill>
          </a:ln>
          <a:effectLst>
            <a:outerShdw blurRad="63500" dist="63500" dir="2700000" algn="tl" rotWithShape="0">
              <a:prstClr val="black">
                <a:alpha val="20000"/>
              </a:prstClr>
            </a:outerShdw>
          </a:effectLst>
        </p:spPr>
        <p:txBody>
          <a:bodyPr lIns="0" tIns="36576" rIns="0" bIns="36576" anchor="ctr">
            <a:noAutofit/>
          </a:bodyPr>
          <a:lstStyle>
            <a:lvl1pPr marL="0" indent="0" algn="ctr">
              <a:buNone/>
              <a:defRPr sz="900">
                <a:solidFill>
                  <a:schemeClr val="bg1"/>
                </a:solidFill>
                <a:latin typeface="+mj-lt"/>
              </a:defRPr>
            </a:lvl1pPr>
            <a:lvl2pPr marL="228600" indent="0">
              <a:buNone/>
              <a:defRPr/>
            </a:lvl2pPr>
          </a:lstStyle>
          <a:p>
            <a:pPr lvl="0"/>
            <a:r>
              <a:rPr lang="en-US"/>
              <a:t>Click to edit</a:t>
            </a:r>
          </a:p>
        </p:txBody>
      </p:sp>
      <p:sp>
        <p:nvSpPr>
          <p:cNvPr id="3" name="Text Placeholder 8">
            <a:extLst>
              <a:ext uri="{FF2B5EF4-FFF2-40B4-BE49-F238E27FC236}">
                <a16:creationId xmlns:a16="http://schemas.microsoft.com/office/drawing/2014/main" id="{DD81CAF3-1B44-C8D0-3BB0-F3DD087633FA}"/>
              </a:ext>
            </a:extLst>
          </p:cNvPr>
          <p:cNvSpPr>
            <a:spLocks noGrp="1"/>
          </p:cNvSpPr>
          <p:nvPr>
            <p:ph type="body" sz="quarter" idx="65"/>
          </p:nvPr>
        </p:nvSpPr>
        <p:spPr>
          <a:xfrm>
            <a:off x="320721" y="3467940"/>
            <a:ext cx="1131650" cy="219456"/>
          </a:xfrm>
          <a:prstGeom prst="roundRect">
            <a:avLst>
              <a:gd name="adj" fmla="val 50000"/>
            </a:avLst>
          </a:prstGeom>
          <a:solidFill>
            <a:srgbClr val="0078D4"/>
          </a:solidFill>
          <a:ln w="12700">
            <a:solidFill>
              <a:srgbClr val="0078D4"/>
            </a:solidFill>
          </a:ln>
          <a:effectLst>
            <a:outerShdw blurRad="63500" dist="63500" dir="2700000" algn="tl" rotWithShape="0">
              <a:prstClr val="black">
                <a:alpha val="20000"/>
              </a:prstClr>
            </a:outerShdw>
          </a:effectLst>
        </p:spPr>
        <p:txBody>
          <a:bodyPr lIns="0" tIns="36576" rIns="0" bIns="36576" anchor="ctr">
            <a:noAutofit/>
          </a:bodyPr>
          <a:lstStyle>
            <a:lvl1pPr marL="0" indent="0" algn="ctr">
              <a:buNone/>
              <a:defRPr sz="900">
                <a:solidFill>
                  <a:schemeClr val="bg1"/>
                </a:solidFill>
                <a:latin typeface="+mj-lt"/>
              </a:defRPr>
            </a:lvl1pPr>
            <a:lvl2pPr marL="228600" indent="0">
              <a:buNone/>
              <a:defRPr/>
            </a:lvl2pPr>
          </a:lstStyle>
          <a:p>
            <a:pPr lvl="0"/>
            <a:r>
              <a:rPr lang="en-US"/>
              <a:t>Click to edit</a:t>
            </a:r>
          </a:p>
        </p:txBody>
      </p:sp>
    </p:spTree>
    <p:extLst>
      <p:ext uri="{BB962C8B-B14F-4D97-AF65-F5344CB8AC3E}">
        <p14:creationId xmlns:p14="http://schemas.microsoft.com/office/powerpoint/2010/main" val="19558393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0">
          <p15:clr>
            <a:srgbClr val="A4A3A4"/>
          </p15:clr>
        </p15:guide>
        <p15:guide id="8" pos="1368">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36">
          <p15:clr>
            <a:srgbClr val="A4A3A4"/>
          </p15:clr>
        </p15:guide>
        <p15:guide id="14" pos="3168">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Scenario five steps">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C6C3234-D3F7-EB91-19FC-3FF3921A6EF7}"/>
              </a:ext>
            </a:extLst>
          </p:cNvPr>
          <p:cNvSpPr>
            <a:spLocks/>
          </p:cNvSpPr>
          <p:nvPr userDrawn="1"/>
        </p:nvSpPr>
        <p:spPr bwMode="auto">
          <a:xfrm>
            <a:off x="2179638" y="304726"/>
            <a:ext cx="4582191" cy="526298"/>
          </a:xfrm>
          <a:prstGeom prst="roundRect">
            <a:avLst/>
          </a:prstGeom>
          <a:solidFill>
            <a:srgbClr val="DDEEF8"/>
          </a:solidFill>
          <a:ln>
            <a:solidFill>
              <a:schemeClr val="bg1"/>
            </a:solidFill>
            <a:headEnd type="none" w="med" len="med"/>
            <a:tailEnd type="none" w="med" len="med"/>
          </a:ln>
          <a:effectLst>
            <a:outerShdw blurRad="254000" algn="ctr" rotWithShape="0">
              <a:schemeClr val="bg1">
                <a:lumMod val="75000"/>
                <a:alpha val="3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11480" tIns="91440" rIns="91440" bIns="9144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1200"/>
              </a:spcBef>
              <a:spcAft>
                <a:spcPts val="0"/>
              </a:spcAft>
              <a:buClrTx/>
              <a:buSzPct val="100000"/>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9" name="TextBox 8">
            <a:extLst>
              <a:ext uri="{FF2B5EF4-FFF2-40B4-BE49-F238E27FC236}">
                <a16:creationId xmlns:a16="http://schemas.microsoft.com/office/drawing/2014/main" id="{DE489450-2B99-F45D-B0AD-1BD8CA42038B}"/>
              </a:ext>
            </a:extLst>
          </p:cNvPr>
          <p:cNvSpPr txBox="1">
            <a:spLocks/>
          </p:cNvSpPr>
          <p:nvPr userDrawn="1"/>
        </p:nvSpPr>
        <p:spPr>
          <a:xfrm>
            <a:off x="0" y="304726"/>
            <a:ext cx="2431247" cy="526298"/>
          </a:xfrm>
          <a:custGeom>
            <a:avLst/>
            <a:gdLst>
              <a:gd name="connsiteX0" fmla="*/ 1993 w 2431247"/>
              <a:gd name="connsiteY0" fmla="*/ 0 h 526298"/>
              <a:gd name="connsiteX1" fmla="*/ 2338766 w 2431247"/>
              <a:gd name="connsiteY1" fmla="*/ 0 h 526298"/>
              <a:gd name="connsiteX2" fmla="*/ 2431247 w 2431247"/>
              <a:gd name="connsiteY2" fmla="*/ 92481 h 526298"/>
              <a:gd name="connsiteX3" fmla="*/ 2431247 w 2431247"/>
              <a:gd name="connsiteY3" fmla="*/ 433817 h 526298"/>
              <a:gd name="connsiteX4" fmla="*/ 2338766 w 2431247"/>
              <a:gd name="connsiteY4" fmla="*/ 526298 h 526298"/>
              <a:gd name="connsiteX5" fmla="*/ 1993 w 2431247"/>
              <a:gd name="connsiteY5" fmla="*/ 526298 h 526298"/>
              <a:gd name="connsiteX6" fmla="*/ 0 w 2431247"/>
              <a:gd name="connsiteY6" fmla="*/ 525896 h 526298"/>
              <a:gd name="connsiteX7" fmla="*/ 0 w 2431247"/>
              <a:gd name="connsiteY7" fmla="*/ 402 h 52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1247" h="526298">
                <a:moveTo>
                  <a:pt x="1993" y="0"/>
                </a:moveTo>
                <a:lnTo>
                  <a:pt x="2338766" y="0"/>
                </a:lnTo>
                <a:cubicBezTo>
                  <a:pt x="2389842" y="0"/>
                  <a:pt x="2431247" y="41405"/>
                  <a:pt x="2431247" y="92481"/>
                </a:cubicBezTo>
                <a:lnTo>
                  <a:pt x="2431247" y="433817"/>
                </a:lnTo>
                <a:cubicBezTo>
                  <a:pt x="2431247" y="484893"/>
                  <a:pt x="2389842" y="526298"/>
                  <a:pt x="2338766" y="526298"/>
                </a:cubicBezTo>
                <a:lnTo>
                  <a:pt x="1993" y="526298"/>
                </a:lnTo>
                <a:lnTo>
                  <a:pt x="0" y="525896"/>
                </a:lnTo>
                <a:lnTo>
                  <a:pt x="0" y="402"/>
                </a:lnTo>
                <a:close/>
              </a:path>
            </a:pathLst>
          </a:custGeom>
          <a:gradFill flip="none" rotWithShape="1">
            <a:gsLst>
              <a:gs pos="35000">
                <a:srgbClr val="0078D4"/>
              </a:gs>
              <a:gs pos="0">
                <a:srgbClr val="C03BC4"/>
              </a:gs>
            </a:gsLst>
            <a:path path="circle">
              <a:fillToRect l="100000" t="100000"/>
            </a:path>
            <a:tileRect r="-100000" b="-100000"/>
          </a:gradFill>
          <a:effectLst/>
        </p:spPr>
        <p:txBody>
          <a:bodyPr vert="horz" wrap="square" lIns="310896" tIns="0" rIns="0" bIns="0" rtlCol="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b="1" i="0" kern="1200" spc="0" baseline="0">
                <a:solidFill>
                  <a:srgbClr val="FFFFFF"/>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71" name="Scenario Level">
            <a:extLst>
              <a:ext uri="{FF2B5EF4-FFF2-40B4-BE49-F238E27FC236}">
                <a16:creationId xmlns:a16="http://schemas.microsoft.com/office/drawing/2014/main" id="{5C914349-B5B3-D703-EE31-78482DD3DAA9}"/>
              </a:ext>
            </a:extLst>
          </p:cNvPr>
          <p:cNvSpPr txBox="1"/>
          <p:nvPr userDrawn="1"/>
        </p:nvSpPr>
        <p:spPr>
          <a:xfrm>
            <a:off x="10895070" y="358721"/>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a:ea typeface="+mn-ea"/>
                <a:cs typeface="Segoe UI Semibold" panose="020B0502040204020203" pitchFamily="34" charset="0"/>
              </a:rPr>
              <a:t>Scenario level:</a:t>
            </a:r>
          </a:p>
        </p:txBody>
      </p:sp>
      <p:sp>
        <p:nvSpPr>
          <p:cNvPr id="73" name="Available with">
            <a:extLst>
              <a:ext uri="{FF2B5EF4-FFF2-40B4-BE49-F238E27FC236}">
                <a16:creationId xmlns:a16="http://schemas.microsoft.com/office/drawing/2014/main" id="{1E59605F-F04E-58C0-102B-28C6AFF01B7D}"/>
              </a:ext>
            </a:extLst>
          </p:cNvPr>
          <p:cNvSpPr txBox="1"/>
          <p:nvPr userDrawn="1"/>
        </p:nvSpPr>
        <p:spPr>
          <a:xfrm>
            <a:off x="9126798" y="358721"/>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a:ea typeface="+mn-ea"/>
                <a:cs typeface="Segoe UI Semibold" panose="020B0502040204020203" pitchFamily="34" charset="0"/>
              </a:rPr>
              <a:t>Available with:</a:t>
            </a:r>
          </a:p>
        </p:txBody>
      </p:sp>
      <p:cxnSp>
        <p:nvCxnSpPr>
          <p:cNvPr id="76" name="Straight Connector 75">
            <a:extLst>
              <a:ext uri="{FF2B5EF4-FFF2-40B4-BE49-F238E27FC236}">
                <a16:creationId xmlns:a16="http://schemas.microsoft.com/office/drawing/2014/main" id="{384F79FD-8FB8-5727-A3FB-9193B8AF441D}"/>
              </a:ext>
            </a:extLst>
          </p:cNvPr>
          <p:cNvCxnSpPr/>
          <p:nvPr userDrawn="1"/>
        </p:nvCxnSpPr>
        <p:spPr>
          <a:xfrm>
            <a:off x="10357789"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8" name="Rectangle: Top Corners Rounded 73">
            <a:extLst>
              <a:ext uri="{FF2B5EF4-FFF2-40B4-BE49-F238E27FC236}">
                <a16:creationId xmlns:a16="http://schemas.microsoft.com/office/drawing/2014/main" id="{6FDEA399-18DB-E6DC-793E-5041B1E784CA}"/>
              </a:ext>
            </a:extLst>
          </p:cNvPr>
          <p:cNvSpPr>
            <a:spLocks/>
          </p:cNvSpPr>
          <p:nvPr userDrawn="1"/>
        </p:nvSpPr>
        <p:spPr bwMode="auto">
          <a:xfrm rot="16200000" flipV="1">
            <a:off x="6107793" y="-1681313"/>
            <a:ext cx="2612241" cy="8679949"/>
          </a:xfrm>
          <a:custGeom>
            <a:avLst/>
            <a:gdLst>
              <a:gd name="connsiteX0" fmla="*/ 163683 w 2612241"/>
              <a:gd name="connsiteY0" fmla="*/ 0 h 8666696"/>
              <a:gd name="connsiteX1" fmla="*/ 2448558 w 2612241"/>
              <a:gd name="connsiteY1" fmla="*/ 0 h 8666696"/>
              <a:gd name="connsiteX2" fmla="*/ 2612241 w 2612241"/>
              <a:gd name="connsiteY2" fmla="*/ 163683 h 8666696"/>
              <a:gd name="connsiteX3" fmla="*/ 2612241 w 2612241"/>
              <a:gd name="connsiteY3" fmla="*/ 8666696 h 8666696"/>
              <a:gd name="connsiteX4" fmla="*/ 2612241 w 2612241"/>
              <a:gd name="connsiteY4" fmla="*/ 8666696 h 8666696"/>
              <a:gd name="connsiteX5" fmla="*/ 0 w 2612241"/>
              <a:gd name="connsiteY5" fmla="*/ 8666696 h 8666696"/>
              <a:gd name="connsiteX6" fmla="*/ 0 w 2612241"/>
              <a:gd name="connsiteY6" fmla="*/ 8666696 h 8666696"/>
              <a:gd name="connsiteX7" fmla="*/ 0 w 2612241"/>
              <a:gd name="connsiteY7" fmla="*/ 163683 h 8666696"/>
              <a:gd name="connsiteX8" fmla="*/ 163683 w 2612241"/>
              <a:gd name="connsiteY8" fmla="*/ 0 h 8666696"/>
              <a:gd name="connsiteX0" fmla="*/ 0 w 2612241"/>
              <a:gd name="connsiteY0" fmla="*/ 8666696 h 8758136"/>
              <a:gd name="connsiteX1" fmla="*/ 0 w 2612241"/>
              <a:gd name="connsiteY1" fmla="*/ 163683 h 8758136"/>
              <a:gd name="connsiteX2" fmla="*/ 163683 w 2612241"/>
              <a:gd name="connsiteY2" fmla="*/ 0 h 8758136"/>
              <a:gd name="connsiteX3" fmla="*/ 2448558 w 2612241"/>
              <a:gd name="connsiteY3" fmla="*/ 0 h 8758136"/>
              <a:gd name="connsiteX4" fmla="*/ 2612241 w 2612241"/>
              <a:gd name="connsiteY4" fmla="*/ 163683 h 8758136"/>
              <a:gd name="connsiteX5" fmla="*/ 2612241 w 2612241"/>
              <a:gd name="connsiteY5" fmla="*/ 8666696 h 8758136"/>
              <a:gd name="connsiteX6" fmla="*/ 2612241 w 2612241"/>
              <a:gd name="connsiteY6" fmla="*/ 8666696 h 8758136"/>
              <a:gd name="connsiteX7" fmla="*/ 0 w 2612241"/>
              <a:gd name="connsiteY7" fmla="*/ 8666696 h 8758136"/>
              <a:gd name="connsiteX8" fmla="*/ 91440 w 2612241"/>
              <a:gd name="connsiteY8" fmla="*/ 8758136 h 875813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7" fmla="*/ 0 w 2612241"/>
              <a:gd name="connsiteY7" fmla="*/ 8666696 h 866669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0" fmla="*/ 0 w 2612241"/>
              <a:gd name="connsiteY0" fmla="*/ 8666696 h 8666696"/>
              <a:gd name="connsiteX1" fmla="*/ 2382 w 2612241"/>
              <a:gd name="connsiteY1" fmla="*/ 7817633 h 8666696"/>
              <a:gd name="connsiteX2" fmla="*/ 0 w 2612241"/>
              <a:gd name="connsiteY2" fmla="*/ 163683 h 8666696"/>
              <a:gd name="connsiteX3" fmla="*/ 163683 w 2612241"/>
              <a:gd name="connsiteY3" fmla="*/ 0 h 8666696"/>
              <a:gd name="connsiteX4" fmla="*/ 2448558 w 2612241"/>
              <a:gd name="connsiteY4" fmla="*/ 0 h 8666696"/>
              <a:gd name="connsiteX5" fmla="*/ 2612241 w 2612241"/>
              <a:gd name="connsiteY5" fmla="*/ 163683 h 8666696"/>
              <a:gd name="connsiteX6" fmla="*/ 2612241 w 2612241"/>
              <a:gd name="connsiteY6" fmla="*/ 8666696 h 8666696"/>
              <a:gd name="connsiteX7" fmla="*/ 2612241 w 2612241"/>
              <a:gd name="connsiteY7" fmla="*/ 8666696 h 8666696"/>
              <a:gd name="connsiteX0" fmla="*/ 2382 w 2612241"/>
              <a:gd name="connsiteY0" fmla="*/ 7817633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241" h="8666696">
                <a:moveTo>
                  <a:pt x="2382" y="7817633"/>
                </a:moveTo>
                <a:lnTo>
                  <a:pt x="0" y="163683"/>
                </a:lnTo>
                <a:cubicBezTo>
                  <a:pt x="0" y="73283"/>
                  <a:pt x="73283" y="0"/>
                  <a:pt x="163683" y="0"/>
                </a:cubicBezTo>
                <a:lnTo>
                  <a:pt x="2448558" y="0"/>
                </a:lnTo>
                <a:cubicBezTo>
                  <a:pt x="2538958" y="0"/>
                  <a:pt x="2612241" y="73283"/>
                  <a:pt x="2612241" y="163683"/>
                </a:cubicBezTo>
                <a:lnTo>
                  <a:pt x="2612241" y="8666696"/>
                </a:lnTo>
                <a:lnTo>
                  <a:pt x="2612241" y="8666696"/>
                </a:lnTo>
              </a:path>
            </a:pathLst>
          </a:custGeom>
          <a:ln w="158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79" name="Group 78">
            <a:extLst>
              <a:ext uri="{FF2B5EF4-FFF2-40B4-BE49-F238E27FC236}">
                <a16:creationId xmlns:a16="http://schemas.microsoft.com/office/drawing/2014/main" id="{ECD8F809-3EF5-43AD-9927-8D87766BB31B}"/>
              </a:ext>
              <a:ext uri="{C183D7F6-B498-43B3-948B-1728B52AA6E4}">
                <adec:decorative xmlns:adec="http://schemas.microsoft.com/office/drawing/2017/decorative" val="1"/>
              </a:ext>
            </a:extLst>
          </p:cNvPr>
          <p:cNvGrpSpPr/>
          <p:nvPr userDrawn="1"/>
        </p:nvGrpSpPr>
        <p:grpSpPr>
          <a:xfrm>
            <a:off x="5805591" y="1247214"/>
            <a:ext cx="210652" cy="210652"/>
            <a:chOff x="5214995" y="-1168400"/>
            <a:chExt cx="431800" cy="431800"/>
          </a:xfrm>
        </p:grpSpPr>
        <p:sp>
          <p:nvSpPr>
            <p:cNvPr id="80" name="Oval 79">
              <a:extLst>
                <a:ext uri="{FF2B5EF4-FFF2-40B4-BE49-F238E27FC236}">
                  <a16:creationId xmlns:a16="http://schemas.microsoft.com/office/drawing/2014/main" id="{BD95EE76-3BB3-5D96-1162-650D8265E79B}"/>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81" name="Rectangle 89">
              <a:extLst>
                <a:ext uri="{FF2B5EF4-FFF2-40B4-BE49-F238E27FC236}">
                  <a16:creationId xmlns:a16="http://schemas.microsoft.com/office/drawing/2014/main" id="{C479534D-98FF-6F65-ECCB-79C6294552EA}"/>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82" name="Group 81">
            <a:extLst>
              <a:ext uri="{FF2B5EF4-FFF2-40B4-BE49-F238E27FC236}">
                <a16:creationId xmlns:a16="http://schemas.microsoft.com/office/drawing/2014/main" id="{4684A0D0-9EC4-FC0C-B023-76950C80DF9A}"/>
              </a:ext>
              <a:ext uri="{C183D7F6-B498-43B3-948B-1728B52AA6E4}">
                <adec:decorative xmlns:adec="http://schemas.microsoft.com/office/drawing/2017/decorative" val="1"/>
              </a:ext>
            </a:extLst>
          </p:cNvPr>
          <p:cNvGrpSpPr/>
          <p:nvPr userDrawn="1"/>
        </p:nvGrpSpPr>
        <p:grpSpPr>
          <a:xfrm>
            <a:off x="8689384" y="1247214"/>
            <a:ext cx="210652" cy="210652"/>
            <a:chOff x="5214995" y="-1168400"/>
            <a:chExt cx="431800" cy="431800"/>
          </a:xfrm>
        </p:grpSpPr>
        <p:sp>
          <p:nvSpPr>
            <p:cNvPr id="83" name="Oval 82">
              <a:extLst>
                <a:ext uri="{FF2B5EF4-FFF2-40B4-BE49-F238E27FC236}">
                  <a16:creationId xmlns:a16="http://schemas.microsoft.com/office/drawing/2014/main" id="{C82D2312-1888-7E4C-63E7-F0B9A0902E6D}"/>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85" name="Rectangle 89">
              <a:extLst>
                <a:ext uri="{FF2B5EF4-FFF2-40B4-BE49-F238E27FC236}">
                  <a16:creationId xmlns:a16="http://schemas.microsoft.com/office/drawing/2014/main" id="{E1424AAE-0B41-949F-3E6D-9A5D7323D7DB}"/>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87" name="Group 86">
            <a:extLst>
              <a:ext uri="{FF2B5EF4-FFF2-40B4-BE49-F238E27FC236}">
                <a16:creationId xmlns:a16="http://schemas.microsoft.com/office/drawing/2014/main" id="{DA40472D-7D94-31D5-9B70-1F1437F60342}"/>
              </a:ext>
              <a:ext uri="{C183D7F6-B498-43B3-948B-1728B52AA6E4}">
                <adec:decorative xmlns:adec="http://schemas.microsoft.com/office/drawing/2017/decorative" val="1"/>
              </a:ext>
            </a:extLst>
          </p:cNvPr>
          <p:cNvGrpSpPr/>
          <p:nvPr userDrawn="1"/>
        </p:nvGrpSpPr>
        <p:grpSpPr>
          <a:xfrm rot="5400000">
            <a:off x="11648565" y="3486389"/>
            <a:ext cx="210652" cy="210652"/>
            <a:chOff x="5214995" y="-1168400"/>
            <a:chExt cx="431800" cy="431800"/>
          </a:xfrm>
        </p:grpSpPr>
        <p:sp>
          <p:nvSpPr>
            <p:cNvPr id="88" name="Oval 87">
              <a:extLst>
                <a:ext uri="{FF2B5EF4-FFF2-40B4-BE49-F238E27FC236}">
                  <a16:creationId xmlns:a16="http://schemas.microsoft.com/office/drawing/2014/main" id="{33E7D74F-AA6E-58D6-9B3A-285D63438743}"/>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89" name="Rectangle 89">
              <a:extLst>
                <a:ext uri="{FF2B5EF4-FFF2-40B4-BE49-F238E27FC236}">
                  <a16:creationId xmlns:a16="http://schemas.microsoft.com/office/drawing/2014/main" id="{D741BEDD-0302-D041-F924-FED2F26F753C}"/>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90" name="Group 89">
            <a:extLst>
              <a:ext uri="{FF2B5EF4-FFF2-40B4-BE49-F238E27FC236}">
                <a16:creationId xmlns:a16="http://schemas.microsoft.com/office/drawing/2014/main" id="{7ECE0A2C-9275-E8D8-37D4-26EF9382F090}"/>
              </a:ext>
              <a:ext uri="{C183D7F6-B498-43B3-948B-1728B52AA6E4}">
                <adec:decorative xmlns:adec="http://schemas.microsoft.com/office/drawing/2017/decorative" val="1"/>
              </a:ext>
            </a:extLst>
          </p:cNvPr>
          <p:cNvGrpSpPr/>
          <p:nvPr userDrawn="1"/>
        </p:nvGrpSpPr>
        <p:grpSpPr>
          <a:xfrm flipH="1">
            <a:off x="7247487" y="3859456"/>
            <a:ext cx="210652" cy="210652"/>
            <a:chOff x="5214995" y="-1168400"/>
            <a:chExt cx="431800" cy="431800"/>
          </a:xfrm>
        </p:grpSpPr>
        <p:sp>
          <p:nvSpPr>
            <p:cNvPr id="91" name="Oval 90">
              <a:extLst>
                <a:ext uri="{FF2B5EF4-FFF2-40B4-BE49-F238E27FC236}">
                  <a16:creationId xmlns:a16="http://schemas.microsoft.com/office/drawing/2014/main" id="{9D2B6D01-D3C4-D4AC-FA55-BCAA6D16B124}"/>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92" name="Rectangle 89">
              <a:extLst>
                <a:ext uri="{FF2B5EF4-FFF2-40B4-BE49-F238E27FC236}">
                  <a16:creationId xmlns:a16="http://schemas.microsoft.com/office/drawing/2014/main" id="{E69E9A3D-9D75-565F-769F-9D5EAF4DE661}"/>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10" name="Title 9">
            <a:extLst>
              <a:ext uri="{FF2B5EF4-FFF2-40B4-BE49-F238E27FC236}">
                <a16:creationId xmlns:a16="http://schemas.microsoft.com/office/drawing/2014/main" id="{37120404-23B9-B744-0816-1D0C351C9B66}"/>
              </a:ext>
            </a:extLst>
          </p:cNvPr>
          <p:cNvSpPr>
            <a:spLocks noGrp="1"/>
          </p:cNvSpPr>
          <p:nvPr>
            <p:ph type="title"/>
          </p:nvPr>
        </p:nvSpPr>
        <p:spPr>
          <a:xfrm>
            <a:off x="2492556" y="429376"/>
            <a:ext cx="4144817" cy="276999"/>
          </a:xfrm>
        </p:spPr>
        <p:txBody>
          <a:bodyPr/>
          <a:lstStyle>
            <a:lvl1pPr>
              <a:defRPr lang="en-IN" sz="1800" kern="1200" spc="-50" baseline="0" dirty="0">
                <a:solidFill>
                  <a:schemeClr val="tx1"/>
                </a:solidFill>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pPr>
            <a:r>
              <a:rPr lang="en-US"/>
              <a:t>Click to edit Master title style</a:t>
            </a:r>
            <a:endParaRPr lang="en-IN"/>
          </a:p>
        </p:txBody>
      </p:sp>
      <p:sp>
        <p:nvSpPr>
          <p:cNvPr id="5" name="Text Placeholder 70">
            <a:extLst>
              <a:ext uri="{FF2B5EF4-FFF2-40B4-BE49-F238E27FC236}">
                <a16:creationId xmlns:a16="http://schemas.microsoft.com/office/drawing/2014/main" id="{BECC6E1E-CB20-24F2-9CE6-B77C08524D07}"/>
              </a:ext>
            </a:extLst>
          </p:cNvPr>
          <p:cNvSpPr>
            <a:spLocks noGrp="1"/>
          </p:cNvSpPr>
          <p:nvPr>
            <p:ph type="body" sz="quarter" idx="33"/>
          </p:nvPr>
        </p:nvSpPr>
        <p:spPr>
          <a:xfrm>
            <a:off x="304796" y="413987"/>
            <a:ext cx="1941119" cy="307777"/>
          </a:xfrm>
        </p:spPr>
        <p:txBody>
          <a:bodyPr anchor="ctr"/>
          <a:lstStyle>
            <a:lvl1pPr marL="0" indent="0">
              <a:spcBef>
                <a:spcPts val="0"/>
              </a:spcBef>
              <a:buNone/>
              <a:defRPr sz="2000" spc="-50" baseline="0">
                <a:solidFill>
                  <a:schemeClr val="bg1"/>
                </a:solidFill>
                <a:latin typeface="+mj-lt"/>
              </a:defRPr>
            </a:lvl1pPr>
            <a:lvl2pPr marL="228600" indent="0">
              <a:buNone/>
              <a:defRPr/>
            </a:lvl2pPr>
          </a:lstStyle>
          <a:p>
            <a:pPr lvl="0"/>
            <a:r>
              <a:rPr lang="en-US"/>
              <a:t>Click to edit</a:t>
            </a:r>
          </a:p>
        </p:txBody>
      </p:sp>
      <p:sp>
        <p:nvSpPr>
          <p:cNvPr id="74" name="Licenses">
            <a:extLst>
              <a:ext uri="{FF2B5EF4-FFF2-40B4-BE49-F238E27FC236}">
                <a16:creationId xmlns:a16="http://schemas.microsoft.com/office/drawing/2014/main" id="{E442F0DF-3967-354D-A17D-A2229F6B3036}"/>
              </a:ext>
            </a:extLst>
          </p:cNvPr>
          <p:cNvSpPr>
            <a:spLocks noGrp="1"/>
          </p:cNvSpPr>
          <p:nvPr userDrawn="1">
            <p:ph type="body" sz="quarter" idx="44"/>
          </p:nvPr>
        </p:nvSpPr>
        <p:spPr>
          <a:xfrm>
            <a:off x="7149557" y="521100"/>
            <a:ext cx="2969488" cy="169277"/>
          </a:xfrm>
        </p:spPr>
        <p:txBody>
          <a:bodyPr/>
          <a:lstStyle>
            <a:lvl1pPr marL="0" indent="0" algn="r">
              <a:spcBef>
                <a:spcPts val="0"/>
              </a:spcBef>
              <a:buNone/>
              <a:defRPr sz="1100" b="1" i="0" spc="0" baseline="0">
                <a:solidFill>
                  <a:srgbClr val="C03BC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Click to edit</a:t>
            </a:r>
          </a:p>
        </p:txBody>
      </p:sp>
      <p:sp>
        <p:nvSpPr>
          <p:cNvPr id="72" name="Level">
            <a:extLst>
              <a:ext uri="{FF2B5EF4-FFF2-40B4-BE49-F238E27FC236}">
                <a16:creationId xmlns:a16="http://schemas.microsoft.com/office/drawing/2014/main" id="{0CD96223-5C6F-D226-0888-B8E8522B7793}"/>
              </a:ext>
            </a:extLst>
          </p:cNvPr>
          <p:cNvSpPr>
            <a:spLocks noGrp="1"/>
          </p:cNvSpPr>
          <p:nvPr userDrawn="1">
            <p:ph type="body" sz="quarter" idx="43"/>
          </p:nvPr>
        </p:nvSpPr>
        <p:spPr>
          <a:xfrm>
            <a:off x="10430351" y="521099"/>
            <a:ext cx="1456966" cy="175614"/>
          </a:xfrm>
        </p:spPr>
        <p:txBody>
          <a:bodyPr/>
          <a:lstStyle>
            <a:lvl1pPr marL="0" indent="0" algn="r">
              <a:spcBef>
                <a:spcPts val="0"/>
              </a:spcBef>
              <a:buNone/>
              <a:defRPr sz="1100" b="1" i="0" spc="0" baseline="0">
                <a:solidFill>
                  <a:srgbClr val="0078D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Click to edit</a:t>
            </a:r>
          </a:p>
        </p:txBody>
      </p:sp>
      <p:sp>
        <p:nvSpPr>
          <p:cNvPr id="14" name="Step 5 Top">
            <a:extLst>
              <a:ext uri="{FF2B5EF4-FFF2-40B4-BE49-F238E27FC236}">
                <a16:creationId xmlns:a16="http://schemas.microsoft.com/office/drawing/2014/main" id="{5F6FC536-93D3-A645-6321-E19971F6F7AD}"/>
              </a:ext>
            </a:extLst>
          </p:cNvPr>
          <p:cNvSpPr>
            <a:spLocks noGrp="1"/>
          </p:cNvSpPr>
          <p:nvPr>
            <p:ph type="body" sz="quarter" idx="42"/>
          </p:nvPr>
        </p:nvSpPr>
        <p:spPr>
          <a:xfrm>
            <a:off x="311388" y="1026303"/>
            <a:ext cx="2431246" cy="1131079"/>
          </a:xfrm>
        </p:spPr>
        <p:txBody>
          <a:bodyPr lIns="0" tIns="0" rIns="0" bIns="0">
            <a:noAutofit/>
          </a:bodyPr>
          <a:lstStyle>
            <a:lvl1pPr marL="0" indent="0">
              <a:spcBef>
                <a:spcPts val="0"/>
              </a:spcBef>
              <a:buNone/>
              <a:defRPr kumimoji="0" lang="en-US" sz="1050" b="0" i="0" u="none" strike="noStrike" kern="100" cap="none" normalizeH="0" baseline="0" dirty="0">
                <a:ln>
                  <a:noFill/>
                </a:ln>
                <a:solidFill>
                  <a:schemeClr val="tx1"/>
                </a:solidFill>
                <a:effectLst/>
                <a:uLnTx/>
                <a:uFillTx/>
                <a:latin typeface="+mn-lt"/>
                <a:ea typeface="Aptos" panose="020B0004020202020204" pitchFamily="34" charset="0"/>
                <a:cs typeface="Times New Roman" panose="02020603050405020304" pitchFamily="18" charset="0"/>
              </a:defRPr>
            </a:lvl1pPr>
          </a:lstStyle>
          <a:p>
            <a:pPr marL="0" marR="0" lvl="0" indent="0" algn="l" defTabSz="914400" rtl="0" eaLnBrk="1" fontAlgn="auto" latinLnBrk="0" hangingPunct="1">
              <a:spcBef>
                <a:spcPts val="0"/>
              </a:spcBef>
              <a:spcAft>
                <a:spcPts val="0"/>
              </a:spcAft>
              <a:buClrTx/>
              <a:buSzTx/>
              <a:buFontTx/>
              <a:buNone/>
              <a:tabLst/>
              <a:defRPr/>
            </a:pPr>
            <a:r>
              <a:rPr lang="en-US"/>
              <a:t>Click to edit Master text styles</a:t>
            </a:r>
          </a:p>
        </p:txBody>
      </p:sp>
      <p:sp>
        <p:nvSpPr>
          <p:cNvPr id="153" name="Text Placeholder 8">
            <a:extLst>
              <a:ext uri="{FF2B5EF4-FFF2-40B4-BE49-F238E27FC236}">
                <a16:creationId xmlns:a16="http://schemas.microsoft.com/office/drawing/2014/main" id="{20290FDF-B386-A402-3F54-8F38D89E3855}"/>
              </a:ext>
            </a:extLst>
          </p:cNvPr>
          <p:cNvSpPr>
            <a:spLocks noGrp="1"/>
          </p:cNvSpPr>
          <p:nvPr>
            <p:ph type="body" sz="quarter" idx="65"/>
          </p:nvPr>
        </p:nvSpPr>
        <p:spPr>
          <a:xfrm>
            <a:off x="320721" y="3467940"/>
            <a:ext cx="1131650" cy="219456"/>
          </a:xfrm>
          <a:prstGeom prst="roundRect">
            <a:avLst>
              <a:gd name="adj" fmla="val 50000"/>
            </a:avLst>
          </a:prstGeom>
          <a:solidFill>
            <a:srgbClr val="0078D4"/>
          </a:solidFill>
          <a:ln w="12700">
            <a:solidFill>
              <a:srgbClr val="0078D4"/>
            </a:solidFill>
          </a:ln>
          <a:effectLst>
            <a:outerShdw blurRad="63500" dist="63500" dir="2700000" algn="tl" rotWithShape="0">
              <a:prstClr val="black">
                <a:alpha val="20000"/>
              </a:prstClr>
            </a:outerShdw>
          </a:effectLst>
        </p:spPr>
        <p:txBody>
          <a:bodyPr lIns="0" tIns="36576" rIns="0" bIns="36576" anchor="ctr">
            <a:noAutofit/>
          </a:bodyPr>
          <a:lstStyle>
            <a:lvl1pPr marL="0" indent="0" algn="ctr">
              <a:buNone/>
              <a:defRPr sz="900">
                <a:solidFill>
                  <a:schemeClr val="bg1"/>
                </a:solidFill>
                <a:latin typeface="+mj-lt"/>
              </a:defRPr>
            </a:lvl1pPr>
            <a:lvl2pPr marL="228600" indent="0">
              <a:buNone/>
              <a:defRPr/>
            </a:lvl2pPr>
          </a:lstStyle>
          <a:p>
            <a:pPr lvl="0"/>
            <a:r>
              <a:rPr lang="en-US"/>
              <a:t>Click to edit</a:t>
            </a:r>
          </a:p>
        </p:txBody>
      </p:sp>
      <p:sp>
        <p:nvSpPr>
          <p:cNvPr id="152" name="Text Placeholder 8">
            <a:extLst>
              <a:ext uri="{FF2B5EF4-FFF2-40B4-BE49-F238E27FC236}">
                <a16:creationId xmlns:a16="http://schemas.microsoft.com/office/drawing/2014/main" id="{CC259F50-FF88-8A52-A7A2-B916E54D0007}"/>
              </a:ext>
            </a:extLst>
          </p:cNvPr>
          <p:cNvSpPr>
            <a:spLocks noGrp="1"/>
          </p:cNvSpPr>
          <p:nvPr>
            <p:ph type="body" sz="quarter" idx="64"/>
          </p:nvPr>
        </p:nvSpPr>
        <p:spPr>
          <a:xfrm>
            <a:off x="320721" y="4709762"/>
            <a:ext cx="1131651" cy="219456"/>
          </a:xfrm>
          <a:prstGeom prst="roundRect">
            <a:avLst>
              <a:gd name="adj" fmla="val 50000"/>
            </a:avLst>
          </a:prstGeom>
          <a:solidFill>
            <a:srgbClr val="C03BC4"/>
          </a:solidFill>
          <a:ln w="12700">
            <a:solidFill>
              <a:srgbClr val="C03BC4"/>
            </a:solidFill>
          </a:ln>
          <a:effectLst>
            <a:outerShdw blurRad="63500" dist="63500" dir="2700000" algn="tl" rotWithShape="0">
              <a:prstClr val="black">
                <a:alpha val="20000"/>
              </a:prstClr>
            </a:outerShdw>
          </a:effectLst>
        </p:spPr>
        <p:txBody>
          <a:bodyPr lIns="0" tIns="36576" rIns="0" bIns="36576" anchor="ctr">
            <a:noAutofit/>
          </a:bodyPr>
          <a:lstStyle>
            <a:lvl1pPr marL="0" indent="0" algn="ctr">
              <a:buNone/>
              <a:defRPr sz="900">
                <a:solidFill>
                  <a:schemeClr val="bg1"/>
                </a:solidFill>
                <a:latin typeface="+mj-lt"/>
              </a:defRPr>
            </a:lvl1pPr>
            <a:lvl2pPr marL="228600" indent="0">
              <a:buNone/>
              <a:defRPr/>
            </a:lvl2pPr>
          </a:lstStyle>
          <a:p>
            <a:pPr lvl="0"/>
            <a:r>
              <a:rPr lang="en-US"/>
              <a:t>Click to edit</a:t>
            </a:r>
          </a:p>
        </p:txBody>
      </p:sp>
      <p:sp>
        <p:nvSpPr>
          <p:cNvPr id="104" name="Step 1 Title">
            <a:extLst>
              <a:ext uri="{FF2B5EF4-FFF2-40B4-BE49-F238E27FC236}">
                <a16:creationId xmlns:a16="http://schemas.microsoft.com/office/drawing/2014/main" id="{AAECE90F-E2FD-C50D-2380-5A623E6E68CC}"/>
              </a:ext>
            </a:extLst>
          </p:cNvPr>
          <p:cNvSpPr>
            <a:spLocks noGrp="1"/>
          </p:cNvSpPr>
          <p:nvPr userDrawn="1">
            <p:ph type="body" sz="quarter" idx="47"/>
          </p:nvPr>
        </p:nvSpPr>
        <p:spPr>
          <a:xfrm>
            <a:off x="3182890"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10" name="Step 1 Top">
            <a:extLst>
              <a:ext uri="{FF2B5EF4-FFF2-40B4-BE49-F238E27FC236}">
                <a16:creationId xmlns:a16="http://schemas.microsoft.com/office/drawing/2014/main" id="{A10522D6-287E-CAF9-7877-202543AC084D}"/>
              </a:ext>
            </a:extLst>
          </p:cNvPr>
          <p:cNvSpPr>
            <a:spLocks noGrp="1"/>
          </p:cNvSpPr>
          <p:nvPr userDrawn="1">
            <p:ph type="body" sz="quarter" idx="48"/>
          </p:nvPr>
        </p:nvSpPr>
        <p:spPr>
          <a:xfrm>
            <a:off x="3182890"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102" name="Text Placeholder 11">
            <a:extLst>
              <a:ext uri="{FF2B5EF4-FFF2-40B4-BE49-F238E27FC236}">
                <a16:creationId xmlns:a16="http://schemas.microsoft.com/office/drawing/2014/main" id="{899216D1-14EF-7DC6-A6A8-3649535AF5ED}"/>
              </a:ext>
            </a:extLst>
          </p:cNvPr>
          <p:cNvSpPr>
            <a:spLocks noGrp="1"/>
          </p:cNvSpPr>
          <p:nvPr>
            <p:ph type="body" sz="quarter" idx="46"/>
          </p:nvPr>
        </p:nvSpPr>
        <p:spPr>
          <a:xfrm>
            <a:off x="3182889"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lgn="l">
              <a:buNone/>
              <a:defRPr sz="900">
                <a:latin typeface="+mj-lt"/>
              </a:defRPr>
            </a:lvl4pPr>
            <a:lvl5pPr>
              <a:defRPr/>
            </a:lvl5pPr>
          </a:lstStyle>
          <a:p>
            <a:pPr lvl="0"/>
            <a:r>
              <a:rPr lang="en-US"/>
              <a:t>Click to edit Master text styles</a:t>
            </a:r>
          </a:p>
          <a:p>
            <a:pPr lvl="3"/>
            <a:r>
              <a:rPr lang="en-US"/>
              <a:t>Level 2</a:t>
            </a:r>
          </a:p>
        </p:txBody>
      </p:sp>
      <p:sp>
        <p:nvSpPr>
          <p:cNvPr id="114" name="Step 1 Title">
            <a:extLst>
              <a:ext uri="{FF2B5EF4-FFF2-40B4-BE49-F238E27FC236}">
                <a16:creationId xmlns:a16="http://schemas.microsoft.com/office/drawing/2014/main" id="{AFF8CAD5-73C9-15E8-C15B-5669E59EDF22}"/>
              </a:ext>
            </a:extLst>
          </p:cNvPr>
          <p:cNvSpPr>
            <a:spLocks noGrp="1"/>
          </p:cNvSpPr>
          <p:nvPr userDrawn="1">
            <p:ph type="body" sz="quarter" idx="49"/>
          </p:nvPr>
        </p:nvSpPr>
        <p:spPr>
          <a:xfrm>
            <a:off x="6066682"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2"/>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19" name="Step 1 Top">
            <a:extLst>
              <a:ext uri="{FF2B5EF4-FFF2-40B4-BE49-F238E27FC236}">
                <a16:creationId xmlns:a16="http://schemas.microsoft.com/office/drawing/2014/main" id="{CBBB447E-62C7-3EE8-58FD-A63BA4091DC2}"/>
              </a:ext>
            </a:extLst>
          </p:cNvPr>
          <p:cNvSpPr>
            <a:spLocks noGrp="1"/>
          </p:cNvSpPr>
          <p:nvPr userDrawn="1">
            <p:ph type="body" sz="quarter" idx="50"/>
          </p:nvPr>
        </p:nvSpPr>
        <p:spPr>
          <a:xfrm>
            <a:off x="6066682"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3" name="Text Placeholder 11">
            <a:extLst>
              <a:ext uri="{FF2B5EF4-FFF2-40B4-BE49-F238E27FC236}">
                <a16:creationId xmlns:a16="http://schemas.microsoft.com/office/drawing/2014/main" id="{F6E7EFF7-AB37-8C10-0D72-C219A327442B}"/>
              </a:ext>
            </a:extLst>
          </p:cNvPr>
          <p:cNvSpPr>
            <a:spLocks noGrp="1"/>
          </p:cNvSpPr>
          <p:nvPr>
            <p:ph type="body" sz="quarter" idx="66"/>
          </p:nvPr>
        </p:nvSpPr>
        <p:spPr>
          <a:xfrm>
            <a:off x="6066682"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lgn="l">
              <a:buNone/>
              <a:defRPr sz="900">
                <a:latin typeface="+mj-lt"/>
              </a:defRPr>
            </a:lvl4pPr>
            <a:lvl5pPr>
              <a:defRPr/>
            </a:lvl5pPr>
          </a:lstStyle>
          <a:p>
            <a:pPr lvl="0"/>
            <a:r>
              <a:rPr lang="en-US"/>
              <a:t>Click to edit Master text styles</a:t>
            </a:r>
          </a:p>
          <a:p>
            <a:pPr lvl="3"/>
            <a:r>
              <a:rPr lang="en-US"/>
              <a:t>Level 2</a:t>
            </a:r>
          </a:p>
        </p:txBody>
      </p:sp>
      <p:sp>
        <p:nvSpPr>
          <p:cNvPr id="127" name="Step 1 Title">
            <a:extLst>
              <a:ext uri="{FF2B5EF4-FFF2-40B4-BE49-F238E27FC236}">
                <a16:creationId xmlns:a16="http://schemas.microsoft.com/office/drawing/2014/main" id="{DC3628C0-ED08-9682-4738-5B06F7C21C56}"/>
              </a:ext>
            </a:extLst>
          </p:cNvPr>
          <p:cNvSpPr>
            <a:spLocks noGrp="1"/>
          </p:cNvSpPr>
          <p:nvPr userDrawn="1">
            <p:ph type="body" sz="quarter" idx="52"/>
          </p:nvPr>
        </p:nvSpPr>
        <p:spPr>
          <a:xfrm>
            <a:off x="8950475"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3"/>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28" name="Step 1 Top">
            <a:extLst>
              <a:ext uri="{FF2B5EF4-FFF2-40B4-BE49-F238E27FC236}">
                <a16:creationId xmlns:a16="http://schemas.microsoft.com/office/drawing/2014/main" id="{E91EBCF2-F3C6-3640-61AD-0C42AE3B6C92}"/>
              </a:ext>
            </a:extLst>
          </p:cNvPr>
          <p:cNvSpPr>
            <a:spLocks noGrp="1"/>
          </p:cNvSpPr>
          <p:nvPr userDrawn="1">
            <p:ph type="body" sz="quarter" idx="53"/>
          </p:nvPr>
        </p:nvSpPr>
        <p:spPr>
          <a:xfrm>
            <a:off x="8950475"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4" name="Text Placeholder 11">
            <a:extLst>
              <a:ext uri="{FF2B5EF4-FFF2-40B4-BE49-F238E27FC236}">
                <a16:creationId xmlns:a16="http://schemas.microsoft.com/office/drawing/2014/main" id="{6820393F-A448-2E4C-089D-807F9DC2A07E}"/>
              </a:ext>
            </a:extLst>
          </p:cNvPr>
          <p:cNvSpPr>
            <a:spLocks noGrp="1"/>
          </p:cNvSpPr>
          <p:nvPr>
            <p:ph type="body" sz="quarter" idx="67"/>
          </p:nvPr>
        </p:nvSpPr>
        <p:spPr>
          <a:xfrm>
            <a:off x="8950475"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lgn="l">
              <a:buNone/>
              <a:defRPr sz="900">
                <a:latin typeface="+mj-lt"/>
              </a:defRPr>
            </a:lvl4pPr>
            <a:lvl5pPr>
              <a:defRPr/>
            </a:lvl5pPr>
          </a:lstStyle>
          <a:p>
            <a:pPr lvl="0"/>
            <a:r>
              <a:rPr lang="en-US"/>
              <a:t>Click to edit Master text styles</a:t>
            </a:r>
          </a:p>
          <a:p>
            <a:pPr lvl="3"/>
            <a:r>
              <a:rPr lang="en-US"/>
              <a:t>Level 2</a:t>
            </a:r>
          </a:p>
        </p:txBody>
      </p:sp>
      <p:sp>
        <p:nvSpPr>
          <p:cNvPr id="138" name="Step 1 Title">
            <a:extLst>
              <a:ext uri="{FF2B5EF4-FFF2-40B4-BE49-F238E27FC236}">
                <a16:creationId xmlns:a16="http://schemas.microsoft.com/office/drawing/2014/main" id="{E7C3DF1D-9756-4E60-3B60-5FC1042D732B}"/>
              </a:ext>
            </a:extLst>
          </p:cNvPr>
          <p:cNvSpPr>
            <a:spLocks noGrp="1"/>
          </p:cNvSpPr>
          <p:nvPr userDrawn="1">
            <p:ph type="body" sz="quarter" idx="61"/>
          </p:nvPr>
        </p:nvSpPr>
        <p:spPr>
          <a:xfrm>
            <a:off x="7507483" y="3725103"/>
            <a:ext cx="3161734" cy="153888"/>
          </a:xfrm>
          <a:prstGeom prst="rect">
            <a:avLst/>
          </a:prstGeom>
          <a:noFill/>
          <a:effectLst/>
        </p:spPr>
        <p:txBody>
          <a:bodyPr wrap="square" lIns="0" tIns="0" rIns="0" bIns="0" anchor="ctr" anchorCtr="0">
            <a:spAutoFit/>
          </a:bodyPr>
          <a:lstStyle>
            <a:lvl1pPr marL="114300" indent="-114300" algn="l">
              <a:buSzPct val="100000"/>
              <a:buFont typeface="+mj-lt"/>
              <a:buAutoNum type="arabicPeriod" startAt="4"/>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39" name="Step 1 Top">
            <a:extLst>
              <a:ext uri="{FF2B5EF4-FFF2-40B4-BE49-F238E27FC236}">
                <a16:creationId xmlns:a16="http://schemas.microsoft.com/office/drawing/2014/main" id="{DD4D8F41-19D0-1C40-C8A6-6751BDCBB4E6}"/>
              </a:ext>
            </a:extLst>
          </p:cNvPr>
          <p:cNvSpPr>
            <a:spLocks noGrp="1"/>
          </p:cNvSpPr>
          <p:nvPr userDrawn="1">
            <p:ph type="body" sz="quarter" idx="62"/>
          </p:nvPr>
        </p:nvSpPr>
        <p:spPr>
          <a:xfrm>
            <a:off x="7507483" y="4050957"/>
            <a:ext cx="3161734"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7" name="Text Placeholder 11">
            <a:extLst>
              <a:ext uri="{FF2B5EF4-FFF2-40B4-BE49-F238E27FC236}">
                <a16:creationId xmlns:a16="http://schemas.microsoft.com/office/drawing/2014/main" id="{0510E80C-A092-E34D-569F-C7503B34CDEA}"/>
              </a:ext>
            </a:extLst>
          </p:cNvPr>
          <p:cNvSpPr>
            <a:spLocks noGrp="1"/>
          </p:cNvSpPr>
          <p:nvPr>
            <p:ph type="body" sz="quarter" idx="69"/>
          </p:nvPr>
        </p:nvSpPr>
        <p:spPr>
          <a:xfrm>
            <a:off x="7507483" y="5338502"/>
            <a:ext cx="3161734"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lgn="l">
              <a:buNone/>
              <a:defRPr sz="900">
                <a:latin typeface="+mj-lt"/>
              </a:defRPr>
            </a:lvl4pPr>
            <a:lvl5pPr>
              <a:defRPr/>
            </a:lvl5pPr>
          </a:lstStyle>
          <a:p>
            <a:pPr lvl="0"/>
            <a:r>
              <a:rPr lang="en-US"/>
              <a:t>Click to edit Master text styles</a:t>
            </a:r>
          </a:p>
          <a:p>
            <a:pPr lvl="3"/>
            <a:r>
              <a:rPr lang="en-US"/>
              <a:t>Level 2</a:t>
            </a:r>
          </a:p>
        </p:txBody>
      </p:sp>
      <p:sp>
        <p:nvSpPr>
          <p:cNvPr id="135" name="Step 1 Title">
            <a:extLst>
              <a:ext uri="{FF2B5EF4-FFF2-40B4-BE49-F238E27FC236}">
                <a16:creationId xmlns:a16="http://schemas.microsoft.com/office/drawing/2014/main" id="{F3576EDF-8C4D-5381-E991-4104EFE19D8D}"/>
              </a:ext>
            </a:extLst>
          </p:cNvPr>
          <p:cNvSpPr>
            <a:spLocks noGrp="1"/>
          </p:cNvSpPr>
          <p:nvPr userDrawn="1">
            <p:ph type="body" sz="quarter" idx="58"/>
          </p:nvPr>
        </p:nvSpPr>
        <p:spPr>
          <a:xfrm>
            <a:off x="4036409" y="3725103"/>
            <a:ext cx="3161734" cy="153888"/>
          </a:xfrm>
          <a:prstGeom prst="rect">
            <a:avLst/>
          </a:prstGeom>
          <a:noFill/>
          <a:effectLst/>
        </p:spPr>
        <p:txBody>
          <a:bodyPr wrap="square" lIns="0" tIns="0" rIns="0" bIns="0" anchor="ctr" anchorCtr="0">
            <a:spAutoFit/>
          </a:bodyPr>
          <a:lstStyle>
            <a:lvl1pPr marL="114300" indent="-114300" algn="l">
              <a:buSzPct val="100000"/>
              <a:buFont typeface="+mj-lt"/>
              <a:buAutoNum type="arabicPeriod" startAt="5"/>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36" name="Step 1 Top">
            <a:extLst>
              <a:ext uri="{FF2B5EF4-FFF2-40B4-BE49-F238E27FC236}">
                <a16:creationId xmlns:a16="http://schemas.microsoft.com/office/drawing/2014/main" id="{E979A6D5-04D7-EDA1-795C-CDE631F70816}"/>
              </a:ext>
            </a:extLst>
          </p:cNvPr>
          <p:cNvSpPr>
            <a:spLocks noGrp="1"/>
          </p:cNvSpPr>
          <p:nvPr userDrawn="1">
            <p:ph type="body" sz="quarter" idx="59"/>
          </p:nvPr>
        </p:nvSpPr>
        <p:spPr>
          <a:xfrm>
            <a:off x="4036409" y="4050957"/>
            <a:ext cx="3161734"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6" name="Text Placeholder 11">
            <a:extLst>
              <a:ext uri="{FF2B5EF4-FFF2-40B4-BE49-F238E27FC236}">
                <a16:creationId xmlns:a16="http://schemas.microsoft.com/office/drawing/2014/main" id="{DACE21C0-49A4-DA91-EDBF-71FBF06125C4}"/>
              </a:ext>
            </a:extLst>
          </p:cNvPr>
          <p:cNvSpPr>
            <a:spLocks noGrp="1"/>
          </p:cNvSpPr>
          <p:nvPr>
            <p:ph type="body" sz="quarter" idx="68"/>
          </p:nvPr>
        </p:nvSpPr>
        <p:spPr>
          <a:xfrm>
            <a:off x="4036409" y="5338502"/>
            <a:ext cx="3161734"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lgn="l">
              <a:buNone/>
              <a:defRPr sz="900">
                <a:latin typeface="+mj-lt"/>
              </a:defRPr>
            </a:lvl4pPr>
            <a:lvl5pPr>
              <a:defRPr/>
            </a:lvl5pPr>
          </a:lstStyle>
          <a:p>
            <a:pPr lvl="0"/>
            <a:r>
              <a:rPr lang="en-US"/>
              <a:t>Click to edit Master text styles</a:t>
            </a:r>
          </a:p>
          <a:p>
            <a:pPr lvl="3"/>
            <a:r>
              <a:rPr lang="en-US"/>
              <a:t>Level 2</a:t>
            </a:r>
          </a:p>
        </p:txBody>
      </p:sp>
      <p:sp>
        <p:nvSpPr>
          <p:cNvPr id="145" name="Footnote">
            <a:extLst>
              <a:ext uri="{FF2B5EF4-FFF2-40B4-BE49-F238E27FC236}">
                <a16:creationId xmlns:a16="http://schemas.microsoft.com/office/drawing/2014/main" id="{EFC765AC-7584-A8D3-1059-43D998733533}"/>
              </a:ext>
            </a:extLst>
          </p:cNvPr>
          <p:cNvSpPr txBox="1">
            <a:spLocks/>
          </p:cNvSpPr>
          <p:nvPr userDrawn="1"/>
        </p:nvSpPr>
        <p:spPr>
          <a:xfrm>
            <a:off x="320040" y="6309360"/>
            <a:ext cx="9597418"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7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1</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M365 Copilot Chat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m365copilot.com</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or the Microsoft 365 Copilot Chat mobile app and set toggle to “Web”.</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2</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M365 Copilot Chat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m365copilot.com</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the Microsoft 365 Copilot Chat mobile app, or the M365 Copilot Chat app in Teams, and set toggle to “Work”.</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3</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AI Agents allow Copilot to access your organization-specific apps. In the past this would have required an API call to get data from a system of record.</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The content in this example scenario is for demonstration purposes only. You should evaluate how Copilot aligns with your organization’s business processes, regulatory requirements, and responsible AI principles.</a:t>
            </a:r>
          </a:p>
        </p:txBody>
      </p:sp>
    </p:spTree>
    <p:extLst>
      <p:ext uri="{BB962C8B-B14F-4D97-AF65-F5344CB8AC3E}">
        <p14:creationId xmlns:p14="http://schemas.microsoft.com/office/powerpoint/2010/main" val="5725634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8">
          <p15:clr>
            <a:srgbClr val="A4A3A4"/>
          </p15:clr>
        </p15:guide>
        <p15:guide id="11" pos="2150">
          <p15:clr>
            <a:srgbClr val="A4A3A4"/>
          </p15:clr>
        </p15:guide>
        <p15:guide id="12" pos="2561">
          <p15:clr>
            <a:srgbClr val="A4A3A4"/>
          </p15:clr>
        </p15:guide>
        <p15:guide id="13" pos="2760">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4">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Scenario five steps">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4A1448-F8D7-EA0F-E466-136E038AA3F1}"/>
              </a:ext>
            </a:extLst>
          </p:cNvPr>
          <p:cNvCxnSpPr>
            <a:cxnSpLocks/>
          </p:cNvCxnSpPr>
          <p:nvPr userDrawn="1"/>
        </p:nvCxnSpPr>
        <p:spPr>
          <a:xfrm>
            <a:off x="3182889" y="1352539"/>
            <a:ext cx="8339848" cy="0"/>
          </a:xfrm>
          <a:prstGeom prst="line">
            <a:avLst/>
          </a:prstGeom>
          <a:ln w="158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FC6C3234-D3F7-EB91-19FC-3FF3921A6EF7}"/>
              </a:ext>
            </a:extLst>
          </p:cNvPr>
          <p:cNvSpPr>
            <a:spLocks/>
          </p:cNvSpPr>
          <p:nvPr userDrawn="1"/>
        </p:nvSpPr>
        <p:spPr bwMode="auto">
          <a:xfrm>
            <a:off x="2179638" y="304726"/>
            <a:ext cx="4582191" cy="526298"/>
          </a:xfrm>
          <a:prstGeom prst="roundRect">
            <a:avLst/>
          </a:prstGeom>
          <a:solidFill>
            <a:srgbClr val="DDEEF8"/>
          </a:solidFill>
          <a:ln>
            <a:solidFill>
              <a:schemeClr val="bg1"/>
            </a:solidFill>
            <a:headEnd type="none" w="med" len="med"/>
            <a:tailEnd type="none" w="med" len="med"/>
          </a:ln>
          <a:effectLst>
            <a:outerShdw blurRad="254000" algn="ctr" rotWithShape="0">
              <a:schemeClr val="bg1">
                <a:lumMod val="75000"/>
                <a:alpha val="3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11480" tIns="91440" rIns="91440" bIns="9144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1200"/>
              </a:spcBef>
              <a:spcAft>
                <a:spcPts val="0"/>
              </a:spcAft>
              <a:buClrTx/>
              <a:buSzPct val="100000"/>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9" name="TextBox 8">
            <a:extLst>
              <a:ext uri="{FF2B5EF4-FFF2-40B4-BE49-F238E27FC236}">
                <a16:creationId xmlns:a16="http://schemas.microsoft.com/office/drawing/2014/main" id="{DE489450-2B99-F45D-B0AD-1BD8CA42038B}"/>
              </a:ext>
            </a:extLst>
          </p:cNvPr>
          <p:cNvSpPr txBox="1">
            <a:spLocks/>
          </p:cNvSpPr>
          <p:nvPr userDrawn="1"/>
        </p:nvSpPr>
        <p:spPr>
          <a:xfrm>
            <a:off x="0" y="304726"/>
            <a:ext cx="2431247" cy="526298"/>
          </a:xfrm>
          <a:custGeom>
            <a:avLst/>
            <a:gdLst>
              <a:gd name="connsiteX0" fmla="*/ 1993 w 2431247"/>
              <a:gd name="connsiteY0" fmla="*/ 0 h 526298"/>
              <a:gd name="connsiteX1" fmla="*/ 2338766 w 2431247"/>
              <a:gd name="connsiteY1" fmla="*/ 0 h 526298"/>
              <a:gd name="connsiteX2" fmla="*/ 2431247 w 2431247"/>
              <a:gd name="connsiteY2" fmla="*/ 92481 h 526298"/>
              <a:gd name="connsiteX3" fmla="*/ 2431247 w 2431247"/>
              <a:gd name="connsiteY3" fmla="*/ 433817 h 526298"/>
              <a:gd name="connsiteX4" fmla="*/ 2338766 w 2431247"/>
              <a:gd name="connsiteY4" fmla="*/ 526298 h 526298"/>
              <a:gd name="connsiteX5" fmla="*/ 1993 w 2431247"/>
              <a:gd name="connsiteY5" fmla="*/ 526298 h 526298"/>
              <a:gd name="connsiteX6" fmla="*/ 0 w 2431247"/>
              <a:gd name="connsiteY6" fmla="*/ 525896 h 526298"/>
              <a:gd name="connsiteX7" fmla="*/ 0 w 2431247"/>
              <a:gd name="connsiteY7" fmla="*/ 402 h 52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1247" h="526298">
                <a:moveTo>
                  <a:pt x="1993" y="0"/>
                </a:moveTo>
                <a:lnTo>
                  <a:pt x="2338766" y="0"/>
                </a:lnTo>
                <a:cubicBezTo>
                  <a:pt x="2389842" y="0"/>
                  <a:pt x="2431247" y="41405"/>
                  <a:pt x="2431247" y="92481"/>
                </a:cubicBezTo>
                <a:lnTo>
                  <a:pt x="2431247" y="433817"/>
                </a:lnTo>
                <a:cubicBezTo>
                  <a:pt x="2431247" y="484893"/>
                  <a:pt x="2389842" y="526298"/>
                  <a:pt x="2338766" y="526298"/>
                </a:cubicBezTo>
                <a:lnTo>
                  <a:pt x="1993" y="526298"/>
                </a:lnTo>
                <a:lnTo>
                  <a:pt x="0" y="525896"/>
                </a:lnTo>
                <a:lnTo>
                  <a:pt x="0" y="402"/>
                </a:lnTo>
                <a:close/>
              </a:path>
            </a:pathLst>
          </a:custGeom>
          <a:gradFill flip="none" rotWithShape="1">
            <a:gsLst>
              <a:gs pos="35000">
                <a:srgbClr val="0078D4"/>
              </a:gs>
              <a:gs pos="0">
                <a:srgbClr val="C03BC4"/>
              </a:gs>
            </a:gsLst>
            <a:path path="circle">
              <a:fillToRect l="100000" t="100000"/>
            </a:path>
            <a:tileRect r="-100000" b="-100000"/>
          </a:gradFill>
          <a:effectLst/>
        </p:spPr>
        <p:txBody>
          <a:bodyPr vert="horz" wrap="square" lIns="310896" tIns="0" rIns="0" bIns="0" rtlCol="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b="1" i="0" kern="1200" spc="0" baseline="0">
                <a:solidFill>
                  <a:srgbClr val="FFFFFF"/>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71" name="Scenario Level">
            <a:extLst>
              <a:ext uri="{FF2B5EF4-FFF2-40B4-BE49-F238E27FC236}">
                <a16:creationId xmlns:a16="http://schemas.microsoft.com/office/drawing/2014/main" id="{5C914349-B5B3-D703-EE31-78482DD3DAA9}"/>
              </a:ext>
            </a:extLst>
          </p:cNvPr>
          <p:cNvSpPr txBox="1"/>
          <p:nvPr userDrawn="1"/>
        </p:nvSpPr>
        <p:spPr>
          <a:xfrm>
            <a:off x="10895070" y="358721"/>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a:ea typeface="+mn-ea"/>
                <a:cs typeface="Segoe UI Semibold" panose="020B0502040204020203" pitchFamily="34" charset="0"/>
              </a:rPr>
              <a:t>Scenario level:</a:t>
            </a:r>
          </a:p>
        </p:txBody>
      </p:sp>
      <p:sp>
        <p:nvSpPr>
          <p:cNvPr id="73" name="Available with">
            <a:extLst>
              <a:ext uri="{FF2B5EF4-FFF2-40B4-BE49-F238E27FC236}">
                <a16:creationId xmlns:a16="http://schemas.microsoft.com/office/drawing/2014/main" id="{1E59605F-F04E-58C0-102B-28C6AFF01B7D}"/>
              </a:ext>
            </a:extLst>
          </p:cNvPr>
          <p:cNvSpPr txBox="1"/>
          <p:nvPr userDrawn="1"/>
        </p:nvSpPr>
        <p:spPr>
          <a:xfrm>
            <a:off x="9126798" y="358721"/>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a:ea typeface="+mn-ea"/>
                <a:cs typeface="Segoe UI Semibold" panose="020B0502040204020203" pitchFamily="34" charset="0"/>
              </a:rPr>
              <a:t>Available with:</a:t>
            </a:r>
          </a:p>
        </p:txBody>
      </p:sp>
      <p:cxnSp>
        <p:nvCxnSpPr>
          <p:cNvPr id="76" name="Straight Connector 75">
            <a:extLst>
              <a:ext uri="{FF2B5EF4-FFF2-40B4-BE49-F238E27FC236}">
                <a16:creationId xmlns:a16="http://schemas.microsoft.com/office/drawing/2014/main" id="{384F79FD-8FB8-5727-A3FB-9193B8AF441D}"/>
              </a:ext>
            </a:extLst>
          </p:cNvPr>
          <p:cNvCxnSpPr/>
          <p:nvPr userDrawn="1"/>
        </p:nvCxnSpPr>
        <p:spPr>
          <a:xfrm>
            <a:off x="10357789"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ECD8F809-3EF5-43AD-9927-8D87766BB31B}"/>
              </a:ext>
              <a:ext uri="{C183D7F6-B498-43B3-948B-1728B52AA6E4}">
                <adec:decorative xmlns:adec="http://schemas.microsoft.com/office/drawing/2017/decorative" val="1"/>
              </a:ext>
            </a:extLst>
          </p:cNvPr>
          <p:cNvGrpSpPr/>
          <p:nvPr userDrawn="1"/>
        </p:nvGrpSpPr>
        <p:grpSpPr>
          <a:xfrm>
            <a:off x="5805591" y="1247214"/>
            <a:ext cx="210652" cy="210652"/>
            <a:chOff x="5214995" y="-1168400"/>
            <a:chExt cx="431800" cy="431800"/>
          </a:xfrm>
        </p:grpSpPr>
        <p:sp>
          <p:nvSpPr>
            <p:cNvPr id="80" name="Oval 79">
              <a:extLst>
                <a:ext uri="{FF2B5EF4-FFF2-40B4-BE49-F238E27FC236}">
                  <a16:creationId xmlns:a16="http://schemas.microsoft.com/office/drawing/2014/main" id="{BD95EE76-3BB3-5D96-1162-650D8265E79B}"/>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81" name="Rectangle 89">
              <a:extLst>
                <a:ext uri="{FF2B5EF4-FFF2-40B4-BE49-F238E27FC236}">
                  <a16:creationId xmlns:a16="http://schemas.microsoft.com/office/drawing/2014/main" id="{C479534D-98FF-6F65-ECCB-79C6294552EA}"/>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82" name="Group 81">
            <a:extLst>
              <a:ext uri="{FF2B5EF4-FFF2-40B4-BE49-F238E27FC236}">
                <a16:creationId xmlns:a16="http://schemas.microsoft.com/office/drawing/2014/main" id="{4684A0D0-9EC4-FC0C-B023-76950C80DF9A}"/>
              </a:ext>
              <a:ext uri="{C183D7F6-B498-43B3-948B-1728B52AA6E4}">
                <adec:decorative xmlns:adec="http://schemas.microsoft.com/office/drawing/2017/decorative" val="1"/>
              </a:ext>
            </a:extLst>
          </p:cNvPr>
          <p:cNvGrpSpPr/>
          <p:nvPr userDrawn="1"/>
        </p:nvGrpSpPr>
        <p:grpSpPr>
          <a:xfrm>
            <a:off x="8689384" y="1247214"/>
            <a:ext cx="210652" cy="210652"/>
            <a:chOff x="5214995" y="-1168400"/>
            <a:chExt cx="431800" cy="431800"/>
          </a:xfrm>
        </p:grpSpPr>
        <p:sp>
          <p:nvSpPr>
            <p:cNvPr id="83" name="Oval 82">
              <a:extLst>
                <a:ext uri="{FF2B5EF4-FFF2-40B4-BE49-F238E27FC236}">
                  <a16:creationId xmlns:a16="http://schemas.microsoft.com/office/drawing/2014/main" id="{C82D2312-1888-7E4C-63E7-F0B9A0902E6D}"/>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85" name="Rectangle 89">
              <a:extLst>
                <a:ext uri="{FF2B5EF4-FFF2-40B4-BE49-F238E27FC236}">
                  <a16:creationId xmlns:a16="http://schemas.microsoft.com/office/drawing/2014/main" id="{E1424AAE-0B41-949F-3E6D-9A5D7323D7DB}"/>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10" name="Title 9">
            <a:extLst>
              <a:ext uri="{FF2B5EF4-FFF2-40B4-BE49-F238E27FC236}">
                <a16:creationId xmlns:a16="http://schemas.microsoft.com/office/drawing/2014/main" id="{37120404-23B9-B744-0816-1D0C351C9B66}"/>
              </a:ext>
            </a:extLst>
          </p:cNvPr>
          <p:cNvSpPr>
            <a:spLocks noGrp="1"/>
          </p:cNvSpPr>
          <p:nvPr>
            <p:ph type="title"/>
          </p:nvPr>
        </p:nvSpPr>
        <p:spPr>
          <a:xfrm>
            <a:off x="2492556" y="429376"/>
            <a:ext cx="4144817" cy="276999"/>
          </a:xfrm>
        </p:spPr>
        <p:txBody>
          <a:bodyPr/>
          <a:lstStyle>
            <a:lvl1pPr>
              <a:defRPr lang="en-IN" sz="1800" kern="1200" spc="-50" baseline="0" dirty="0">
                <a:solidFill>
                  <a:schemeClr val="tx1"/>
                </a:solidFill>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pPr>
            <a:r>
              <a:rPr lang="en-US"/>
              <a:t>Click to edit Master title style</a:t>
            </a:r>
            <a:endParaRPr lang="en-IN"/>
          </a:p>
        </p:txBody>
      </p:sp>
      <p:sp>
        <p:nvSpPr>
          <p:cNvPr id="5" name="Text Placeholder 70">
            <a:extLst>
              <a:ext uri="{FF2B5EF4-FFF2-40B4-BE49-F238E27FC236}">
                <a16:creationId xmlns:a16="http://schemas.microsoft.com/office/drawing/2014/main" id="{BECC6E1E-CB20-24F2-9CE6-B77C08524D07}"/>
              </a:ext>
            </a:extLst>
          </p:cNvPr>
          <p:cNvSpPr>
            <a:spLocks noGrp="1"/>
          </p:cNvSpPr>
          <p:nvPr>
            <p:ph type="body" sz="quarter" idx="33"/>
          </p:nvPr>
        </p:nvSpPr>
        <p:spPr>
          <a:xfrm>
            <a:off x="304796" y="413987"/>
            <a:ext cx="1941119" cy="307777"/>
          </a:xfrm>
        </p:spPr>
        <p:txBody>
          <a:bodyPr anchor="ctr"/>
          <a:lstStyle>
            <a:lvl1pPr marL="0" indent="0">
              <a:spcBef>
                <a:spcPts val="0"/>
              </a:spcBef>
              <a:buNone/>
              <a:defRPr sz="2000" spc="-50" baseline="0">
                <a:solidFill>
                  <a:schemeClr val="bg1"/>
                </a:solidFill>
                <a:latin typeface="+mj-lt"/>
              </a:defRPr>
            </a:lvl1pPr>
            <a:lvl2pPr marL="228600" indent="0">
              <a:buNone/>
              <a:defRPr/>
            </a:lvl2pPr>
          </a:lstStyle>
          <a:p>
            <a:pPr lvl="0"/>
            <a:r>
              <a:rPr lang="en-US"/>
              <a:t>Click to edit</a:t>
            </a:r>
          </a:p>
        </p:txBody>
      </p:sp>
      <p:sp>
        <p:nvSpPr>
          <p:cNvPr id="74" name="Licenses">
            <a:extLst>
              <a:ext uri="{FF2B5EF4-FFF2-40B4-BE49-F238E27FC236}">
                <a16:creationId xmlns:a16="http://schemas.microsoft.com/office/drawing/2014/main" id="{E442F0DF-3967-354D-A17D-A2229F6B3036}"/>
              </a:ext>
            </a:extLst>
          </p:cNvPr>
          <p:cNvSpPr>
            <a:spLocks noGrp="1"/>
          </p:cNvSpPr>
          <p:nvPr userDrawn="1">
            <p:ph type="body" sz="quarter" idx="44"/>
          </p:nvPr>
        </p:nvSpPr>
        <p:spPr>
          <a:xfrm>
            <a:off x="7149557" y="521100"/>
            <a:ext cx="2969488" cy="169277"/>
          </a:xfrm>
        </p:spPr>
        <p:txBody>
          <a:bodyPr/>
          <a:lstStyle>
            <a:lvl1pPr marL="0" indent="0" algn="r">
              <a:spcBef>
                <a:spcPts val="0"/>
              </a:spcBef>
              <a:buNone/>
              <a:defRPr sz="1100" b="1" i="0" spc="0" baseline="0">
                <a:solidFill>
                  <a:srgbClr val="C03BC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Click to edit</a:t>
            </a:r>
          </a:p>
        </p:txBody>
      </p:sp>
      <p:sp>
        <p:nvSpPr>
          <p:cNvPr id="72" name="Level">
            <a:extLst>
              <a:ext uri="{FF2B5EF4-FFF2-40B4-BE49-F238E27FC236}">
                <a16:creationId xmlns:a16="http://schemas.microsoft.com/office/drawing/2014/main" id="{0CD96223-5C6F-D226-0888-B8E8522B7793}"/>
              </a:ext>
            </a:extLst>
          </p:cNvPr>
          <p:cNvSpPr>
            <a:spLocks noGrp="1"/>
          </p:cNvSpPr>
          <p:nvPr userDrawn="1">
            <p:ph type="body" sz="quarter" idx="43"/>
          </p:nvPr>
        </p:nvSpPr>
        <p:spPr>
          <a:xfrm>
            <a:off x="10430351" y="521099"/>
            <a:ext cx="1456966" cy="175614"/>
          </a:xfrm>
        </p:spPr>
        <p:txBody>
          <a:bodyPr/>
          <a:lstStyle>
            <a:lvl1pPr marL="0" indent="0" algn="r">
              <a:spcBef>
                <a:spcPts val="0"/>
              </a:spcBef>
              <a:buNone/>
              <a:defRPr sz="1100" b="1" i="0" spc="0" baseline="0">
                <a:solidFill>
                  <a:srgbClr val="0078D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Click to edit</a:t>
            </a:r>
          </a:p>
        </p:txBody>
      </p:sp>
      <p:sp>
        <p:nvSpPr>
          <p:cNvPr id="14" name="Step 5 Top">
            <a:extLst>
              <a:ext uri="{FF2B5EF4-FFF2-40B4-BE49-F238E27FC236}">
                <a16:creationId xmlns:a16="http://schemas.microsoft.com/office/drawing/2014/main" id="{5F6FC536-93D3-A645-6321-E19971F6F7AD}"/>
              </a:ext>
            </a:extLst>
          </p:cNvPr>
          <p:cNvSpPr>
            <a:spLocks noGrp="1"/>
          </p:cNvSpPr>
          <p:nvPr>
            <p:ph type="body" sz="quarter" idx="42"/>
          </p:nvPr>
        </p:nvSpPr>
        <p:spPr>
          <a:xfrm>
            <a:off x="311388" y="1026303"/>
            <a:ext cx="2431246" cy="1131079"/>
          </a:xfrm>
        </p:spPr>
        <p:txBody>
          <a:bodyPr lIns="0" tIns="0" rIns="0" bIns="0">
            <a:noAutofit/>
          </a:bodyPr>
          <a:lstStyle>
            <a:lvl1pPr marL="0" indent="0">
              <a:spcBef>
                <a:spcPts val="0"/>
              </a:spcBef>
              <a:buNone/>
              <a:defRPr kumimoji="0" lang="en-US" sz="1050" b="0" i="0" u="none" strike="noStrike" kern="100" cap="none" normalizeH="0" baseline="0" dirty="0">
                <a:ln>
                  <a:noFill/>
                </a:ln>
                <a:solidFill>
                  <a:schemeClr val="tx1"/>
                </a:solidFill>
                <a:effectLst/>
                <a:uLnTx/>
                <a:uFillTx/>
                <a:latin typeface="+mn-lt"/>
                <a:ea typeface="Aptos" panose="020B0004020202020204" pitchFamily="34" charset="0"/>
                <a:cs typeface="Times New Roman" panose="02020603050405020304" pitchFamily="18" charset="0"/>
              </a:defRPr>
            </a:lvl1pPr>
          </a:lstStyle>
          <a:p>
            <a:pPr marL="0" marR="0" lvl="0" indent="0" algn="l" defTabSz="914400" rtl="0" eaLnBrk="1" fontAlgn="auto" latinLnBrk="0" hangingPunct="1">
              <a:spcBef>
                <a:spcPts val="0"/>
              </a:spcBef>
              <a:spcAft>
                <a:spcPts val="0"/>
              </a:spcAft>
              <a:buClrTx/>
              <a:buSzTx/>
              <a:buFontTx/>
              <a:buNone/>
              <a:tabLst/>
              <a:defRPr/>
            </a:pPr>
            <a:r>
              <a:rPr lang="en-US"/>
              <a:t>Click to edit Master text styles</a:t>
            </a:r>
          </a:p>
        </p:txBody>
      </p:sp>
      <p:sp>
        <p:nvSpPr>
          <p:cNvPr id="153" name="Text Placeholder 8">
            <a:extLst>
              <a:ext uri="{FF2B5EF4-FFF2-40B4-BE49-F238E27FC236}">
                <a16:creationId xmlns:a16="http://schemas.microsoft.com/office/drawing/2014/main" id="{20290FDF-B386-A402-3F54-8F38D89E3855}"/>
              </a:ext>
            </a:extLst>
          </p:cNvPr>
          <p:cNvSpPr>
            <a:spLocks noGrp="1"/>
          </p:cNvSpPr>
          <p:nvPr>
            <p:ph type="body" sz="quarter" idx="65"/>
          </p:nvPr>
        </p:nvSpPr>
        <p:spPr>
          <a:xfrm>
            <a:off x="320721" y="3467940"/>
            <a:ext cx="1131650" cy="219456"/>
          </a:xfrm>
          <a:prstGeom prst="roundRect">
            <a:avLst>
              <a:gd name="adj" fmla="val 50000"/>
            </a:avLst>
          </a:prstGeom>
          <a:solidFill>
            <a:srgbClr val="0078D4"/>
          </a:solidFill>
          <a:ln w="12700">
            <a:solidFill>
              <a:srgbClr val="0078D4"/>
            </a:solidFill>
          </a:ln>
          <a:effectLst>
            <a:outerShdw blurRad="63500" dist="63500" dir="2700000" algn="tl" rotWithShape="0">
              <a:prstClr val="black">
                <a:alpha val="20000"/>
              </a:prstClr>
            </a:outerShdw>
          </a:effectLst>
        </p:spPr>
        <p:txBody>
          <a:bodyPr lIns="0" tIns="36576" rIns="0" bIns="36576" anchor="ctr">
            <a:noAutofit/>
          </a:bodyPr>
          <a:lstStyle>
            <a:lvl1pPr marL="0" indent="0" algn="ctr">
              <a:buNone/>
              <a:defRPr sz="900">
                <a:solidFill>
                  <a:schemeClr val="bg1"/>
                </a:solidFill>
                <a:latin typeface="+mj-lt"/>
              </a:defRPr>
            </a:lvl1pPr>
            <a:lvl2pPr marL="228600" indent="0">
              <a:buNone/>
              <a:defRPr/>
            </a:lvl2pPr>
          </a:lstStyle>
          <a:p>
            <a:pPr lvl="0"/>
            <a:r>
              <a:rPr lang="en-US"/>
              <a:t>Click to edit</a:t>
            </a:r>
          </a:p>
        </p:txBody>
      </p:sp>
      <p:sp>
        <p:nvSpPr>
          <p:cNvPr id="152" name="Text Placeholder 8">
            <a:extLst>
              <a:ext uri="{FF2B5EF4-FFF2-40B4-BE49-F238E27FC236}">
                <a16:creationId xmlns:a16="http://schemas.microsoft.com/office/drawing/2014/main" id="{CC259F50-FF88-8A52-A7A2-B916E54D0007}"/>
              </a:ext>
            </a:extLst>
          </p:cNvPr>
          <p:cNvSpPr>
            <a:spLocks noGrp="1"/>
          </p:cNvSpPr>
          <p:nvPr>
            <p:ph type="body" sz="quarter" idx="64"/>
          </p:nvPr>
        </p:nvSpPr>
        <p:spPr>
          <a:xfrm>
            <a:off x="320721" y="4709762"/>
            <a:ext cx="1131651" cy="219456"/>
          </a:xfrm>
          <a:prstGeom prst="roundRect">
            <a:avLst>
              <a:gd name="adj" fmla="val 50000"/>
            </a:avLst>
          </a:prstGeom>
          <a:solidFill>
            <a:srgbClr val="C03BC4"/>
          </a:solidFill>
          <a:ln w="12700">
            <a:solidFill>
              <a:srgbClr val="C03BC4"/>
            </a:solidFill>
          </a:ln>
          <a:effectLst>
            <a:outerShdw blurRad="63500" dist="63500" dir="2700000" algn="tl" rotWithShape="0">
              <a:prstClr val="black">
                <a:alpha val="20000"/>
              </a:prstClr>
            </a:outerShdw>
          </a:effectLst>
        </p:spPr>
        <p:txBody>
          <a:bodyPr lIns="0" tIns="36576" rIns="0" bIns="36576" anchor="ctr">
            <a:noAutofit/>
          </a:bodyPr>
          <a:lstStyle>
            <a:lvl1pPr marL="0" indent="0" algn="ctr">
              <a:buNone/>
              <a:defRPr sz="900">
                <a:solidFill>
                  <a:schemeClr val="bg1"/>
                </a:solidFill>
                <a:latin typeface="+mj-lt"/>
              </a:defRPr>
            </a:lvl1pPr>
            <a:lvl2pPr marL="228600" indent="0">
              <a:buNone/>
              <a:defRPr/>
            </a:lvl2pPr>
          </a:lstStyle>
          <a:p>
            <a:pPr lvl="0"/>
            <a:r>
              <a:rPr lang="en-US"/>
              <a:t>Click to edit</a:t>
            </a:r>
          </a:p>
        </p:txBody>
      </p:sp>
      <p:sp>
        <p:nvSpPr>
          <p:cNvPr id="104" name="Step 1 Title">
            <a:extLst>
              <a:ext uri="{FF2B5EF4-FFF2-40B4-BE49-F238E27FC236}">
                <a16:creationId xmlns:a16="http://schemas.microsoft.com/office/drawing/2014/main" id="{AAECE90F-E2FD-C50D-2380-5A623E6E68CC}"/>
              </a:ext>
            </a:extLst>
          </p:cNvPr>
          <p:cNvSpPr>
            <a:spLocks noGrp="1"/>
          </p:cNvSpPr>
          <p:nvPr userDrawn="1">
            <p:ph type="body" sz="quarter" idx="47"/>
          </p:nvPr>
        </p:nvSpPr>
        <p:spPr>
          <a:xfrm>
            <a:off x="3182890"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10" name="Step 1 Top">
            <a:extLst>
              <a:ext uri="{FF2B5EF4-FFF2-40B4-BE49-F238E27FC236}">
                <a16:creationId xmlns:a16="http://schemas.microsoft.com/office/drawing/2014/main" id="{A10522D6-287E-CAF9-7877-202543AC084D}"/>
              </a:ext>
            </a:extLst>
          </p:cNvPr>
          <p:cNvSpPr>
            <a:spLocks noGrp="1"/>
          </p:cNvSpPr>
          <p:nvPr userDrawn="1">
            <p:ph type="body" sz="quarter" idx="48"/>
          </p:nvPr>
        </p:nvSpPr>
        <p:spPr>
          <a:xfrm>
            <a:off x="3182890"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102" name="Text Placeholder 11">
            <a:extLst>
              <a:ext uri="{FF2B5EF4-FFF2-40B4-BE49-F238E27FC236}">
                <a16:creationId xmlns:a16="http://schemas.microsoft.com/office/drawing/2014/main" id="{899216D1-14EF-7DC6-A6A8-3649535AF5ED}"/>
              </a:ext>
            </a:extLst>
          </p:cNvPr>
          <p:cNvSpPr>
            <a:spLocks noGrp="1"/>
          </p:cNvSpPr>
          <p:nvPr>
            <p:ph type="body" sz="quarter" idx="46"/>
          </p:nvPr>
        </p:nvSpPr>
        <p:spPr>
          <a:xfrm>
            <a:off x="3182889"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lgn="l">
              <a:buNone/>
              <a:defRPr sz="900">
                <a:latin typeface="+mj-lt"/>
              </a:defRPr>
            </a:lvl4pPr>
            <a:lvl5pPr>
              <a:defRPr/>
            </a:lvl5pPr>
          </a:lstStyle>
          <a:p>
            <a:pPr lvl="0"/>
            <a:r>
              <a:rPr lang="en-US"/>
              <a:t>Click to edit Master text styles</a:t>
            </a:r>
          </a:p>
          <a:p>
            <a:pPr lvl="3"/>
            <a:r>
              <a:rPr lang="en-US"/>
              <a:t>Level 2</a:t>
            </a:r>
          </a:p>
        </p:txBody>
      </p:sp>
      <p:sp>
        <p:nvSpPr>
          <p:cNvPr id="114" name="Step 1 Title">
            <a:extLst>
              <a:ext uri="{FF2B5EF4-FFF2-40B4-BE49-F238E27FC236}">
                <a16:creationId xmlns:a16="http://schemas.microsoft.com/office/drawing/2014/main" id="{AFF8CAD5-73C9-15E8-C15B-5669E59EDF22}"/>
              </a:ext>
            </a:extLst>
          </p:cNvPr>
          <p:cNvSpPr>
            <a:spLocks noGrp="1"/>
          </p:cNvSpPr>
          <p:nvPr userDrawn="1">
            <p:ph type="body" sz="quarter" idx="49"/>
          </p:nvPr>
        </p:nvSpPr>
        <p:spPr>
          <a:xfrm>
            <a:off x="6066682"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2"/>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19" name="Step 1 Top">
            <a:extLst>
              <a:ext uri="{FF2B5EF4-FFF2-40B4-BE49-F238E27FC236}">
                <a16:creationId xmlns:a16="http://schemas.microsoft.com/office/drawing/2014/main" id="{CBBB447E-62C7-3EE8-58FD-A63BA4091DC2}"/>
              </a:ext>
            </a:extLst>
          </p:cNvPr>
          <p:cNvSpPr>
            <a:spLocks noGrp="1"/>
          </p:cNvSpPr>
          <p:nvPr userDrawn="1">
            <p:ph type="body" sz="quarter" idx="50"/>
          </p:nvPr>
        </p:nvSpPr>
        <p:spPr>
          <a:xfrm>
            <a:off x="6066682"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3" name="Text Placeholder 11">
            <a:extLst>
              <a:ext uri="{FF2B5EF4-FFF2-40B4-BE49-F238E27FC236}">
                <a16:creationId xmlns:a16="http://schemas.microsoft.com/office/drawing/2014/main" id="{F6E7EFF7-AB37-8C10-0D72-C219A327442B}"/>
              </a:ext>
            </a:extLst>
          </p:cNvPr>
          <p:cNvSpPr>
            <a:spLocks noGrp="1"/>
          </p:cNvSpPr>
          <p:nvPr>
            <p:ph type="body" sz="quarter" idx="66"/>
          </p:nvPr>
        </p:nvSpPr>
        <p:spPr>
          <a:xfrm>
            <a:off x="6066682"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lgn="l">
              <a:buNone/>
              <a:defRPr sz="900">
                <a:latin typeface="+mj-lt"/>
              </a:defRPr>
            </a:lvl4pPr>
            <a:lvl5pPr>
              <a:defRPr/>
            </a:lvl5pPr>
          </a:lstStyle>
          <a:p>
            <a:pPr lvl="0"/>
            <a:r>
              <a:rPr lang="en-US"/>
              <a:t>Click to edit Master text styles</a:t>
            </a:r>
          </a:p>
          <a:p>
            <a:pPr lvl="3"/>
            <a:r>
              <a:rPr lang="en-US"/>
              <a:t>Level 2</a:t>
            </a:r>
          </a:p>
        </p:txBody>
      </p:sp>
      <p:sp>
        <p:nvSpPr>
          <p:cNvPr id="127" name="Step 1 Title">
            <a:extLst>
              <a:ext uri="{FF2B5EF4-FFF2-40B4-BE49-F238E27FC236}">
                <a16:creationId xmlns:a16="http://schemas.microsoft.com/office/drawing/2014/main" id="{DC3628C0-ED08-9682-4738-5B06F7C21C56}"/>
              </a:ext>
            </a:extLst>
          </p:cNvPr>
          <p:cNvSpPr>
            <a:spLocks noGrp="1"/>
          </p:cNvSpPr>
          <p:nvPr userDrawn="1">
            <p:ph type="body" sz="quarter" idx="52"/>
          </p:nvPr>
        </p:nvSpPr>
        <p:spPr>
          <a:xfrm>
            <a:off x="8950475"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3"/>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28" name="Step 1 Top">
            <a:extLst>
              <a:ext uri="{FF2B5EF4-FFF2-40B4-BE49-F238E27FC236}">
                <a16:creationId xmlns:a16="http://schemas.microsoft.com/office/drawing/2014/main" id="{E91EBCF2-F3C6-3640-61AD-0C42AE3B6C92}"/>
              </a:ext>
            </a:extLst>
          </p:cNvPr>
          <p:cNvSpPr>
            <a:spLocks noGrp="1"/>
          </p:cNvSpPr>
          <p:nvPr userDrawn="1">
            <p:ph type="body" sz="quarter" idx="53"/>
          </p:nvPr>
        </p:nvSpPr>
        <p:spPr>
          <a:xfrm>
            <a:off x="8950475"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4" name="Text Placeholder 11">
            <a:extLst>
              <a:ext uri="{FF2B5EF4-FFF2-40B4-BE49-F238E27FC236}">
                <a16:creationId xmlns:a16="http://schemas.microsoft.com/office/drawing/2014/main" id="{6820393F-A448-2E4C-089D-807F9DC2A07E}"/>
              </a:ext>
            </a:extLst>
          </p:cNvPr>
          <p:cNvSpPr>
            <a:spLocks noGrp="1"/>
          </p:cNvSpPr>
          <p:nvPr>
            <p:ph type="body" sz="quarter" idx="67"/>
          </p:nvPr>
        </p:nvSpPr>
        <p:spPr>
          <a:xfrm>
            <a:off x="8950475"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lgn="l">
              <a:buNone/>
              <a:defRPr sz="900">
                <a:latin typeface="+mj-lt"/>
              </a:defRPr>
            </a:lvl4pPr>
            <a:lvl5pPr>
              <a:defRPr/>
            </a:lvl5pPr>
          </a:lstStyle>
          <a:p>
            <a:pPr lvl="0"/>
            <a:r>
              <a:rPr lang="en-US"/>
              <a:t>Click to edit Master text styles</a:t>
            </a:r>
          </a:p>
          <a:p>
            <a:pPr lvl="3"/>
            <a:r>
              <a:rPr lang="en-US"/>
              <a:t>Level 2</a:t>
            </a:r>
          </a:p>
        </p:txBody>
      </p:sp>
      <p:sp>
        <p:nvSpPr>
          <p:cNvPr id="145" name="Footnote">
            <a:extLst>
              <a:ext uri="{FF2B5EF4-FFF2-40B4-BE49-F238E27FC236}">
                <a16:creationId xmlns:a16="http://schemas.microsoft.com/office/drawing/2014/main" id="{EFC765AC-7584-A8D3-1059-43D998733533}"/>
              </a:ext>
            </a:extLst>
          </p:cNvPr>
          <p:cNvSpPr txBox="1">
            <a:spLocks/>
          </p:cNvSpPr>
          <p:nvPr userDrawn="1"/>
        </p:nvSpPr>
        <p:spPr>
          <a:xfrm>
            <a:off x="320040" y="6309360"/>
            <a:ext cx="9597418"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7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1</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M365 Copilot Chat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m365copilot.com</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or the Microsoft 365 Copilot Chat mobile app and set toggle to “Web”.</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2</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M365 Copilot Chat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m365copilot.com</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the Microsoft 365 Copilot Chat mobile app, or the M365 Copilot Chat app in Teams, and set toggle to “Work”.</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3</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AI Agents allow Copilot to access your organization-specific apps. In the past this would have required an API call to get data from a system of record.</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The content in this example scenario is for demonstration purposes only. You should evaluate how Copilot aligns with your organization’s business processes, regulatory requirements, and responsible AI principles.</a:t>
            </a:r>
          </a:p>
        </p:txBody>
      </p:sp>
    </p:spTree>
    <p:extLst>
      <p:ext uri="{BB962C8B-B14F-4D97-AF65-F5344CB8AC3E}">
        <p14:creationId xmlns:p14="http://schemas.microsoft.com/office/powerpoint/2010/main" val="2325042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8">
          <p15:clr>
            <a:srgbClr val="A4A3A4"/>
          </p15:clr>
        </p15:guide>
        <p15:guide id="11" pos="2150">
          <p15:clr>
            <a:srgbClr val="A4A3A4"/>
          </p15:clr>
        </p15:guide>
        <p15:guide id="12" pos="2561">
          <p15:clr>
            <a:srgbClr val="A4A3A4"/>
          </p15:clr>
        </p15:guide>
        <p15:guide id="13" pos="2760">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4">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ay in the life six steps">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75" name="Scenario Level">
            <a:extLst>
              <a:ext uri="{FF2B5EF4-FFF2-40B4-BE49-F238E27FC236}">
                <a16:creationId xmlns:a16="http://schemas.microsoft.com/office/drawing/2014/main" id="{1BB75DAB-4D8A-2933-BB52-0C94AA4816E3}"/>
              </a:ext>
            </a:extLst>
          </p:cNvPr>
          <p:cNvSpPr txBox="1"/>
          <p:nvPr userDrawn="1"/>
        </p:nvSpPr>
        <p:spPr>
          <a:xfrm>
            <a:off x="10955436" y="351933"/>
            <a:ext cx="931764"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Scenario level:</a:t>
            </a:r>
          </a:p>
        </p:txBody>
      </p:sp>
      <p:sp>
        <p:nvSpPr>
          <p:cNvPr id="3" name="Level">
            <a:extLst>
              <a:ext uri="{FF2B5EF4-FFF2-40B4-BE49-F238E27FC236}">
                <a16:creationId xmlns:a16="http://schemas.microsoft.com/office/drawing/2014/main" id="{78D71A05-3479-3DEB-1227-2FC98983A80C}"/>
              </a:ext>
            </a:extLst>
          </p:cNvPr>
          <p:cNvSpPr>
            <a:spLocks noGrp="1"/>
          </p:cNvSpPr>
          <p:nvPr>
            <p:ph type="body" sz="quarter" idx="37" hasCustomPrompt="1"/>
          </p:nvPr>
        </p:nvSpPr>
        <p:spPr>
          <a:xfrm>
            <a:off x="10430234" y="521099"/>
            <a:ext cx="1456966" cy="175614"/>
          </a:xfrm>
        </p:spPr>
        <p:txBody>
          <a:bodyPr/>
          <a:lstStyle>
            <a:lvl1pPr marL="0" indent="0" algn="r">
              <a:spcBef>
                <a:spcPts val="0"/>
              </a:spcBef>
              <a:buNone/>
              <a:defRPr sz="1100" b="1" i="0" spc="-20" baseline="0">
                <a:solidFill>
                  <a:srgbClr val="0078D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Buy</a:t>
            </a:r>
          </a:p>
        </p:txBody>
      </p:sp>
      <p:sp>
        <p:nvSpPr>
          <p:cNvPr id="84" name="Available With">
            <a:extLst>
              <a:ext uri="{FF2B5EF4-FFF2-40B4-BE49-F238E27FC236}">
                <a16:creationId xmlns:a16="http://schemas.microsoft.com/office/drawing/2014/main" id="{8D8427AA-F015-D373-46E2-2EB1053D80CE}"/>
              </a:ext>
            </a:extLst>
          </p:cNvPr>
          <p:cNvSpPr txBox="1"/>
          <p:nvPr userDrawn="1"/>
        </p:nvSpPr>
        <p:spPr>
          <a:xfrm>
            <a:off x="9187165" y="351933"/>
            <a:ext cx="931764"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Available with:</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672"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3" name="License">
            <a:extLst>
              <a:ext uri="{FF2B5EF4-FFF2-40B4-BE49-F238E27FC236}">
                <a16:creationId xmlns:a16="http://schemas.microsoft.com/office/drawing/2014/main" id="{6B562108-00FE-5F42-7550-13BB7DE58EA1}"/>
              </a:ext>
            </a:extLst>
          </p:cNvPr>
          <p:cNvSpPr>
            <a:spLocks noGrp="1"/>
          </p:cNvSpPr>
          <p:nvPr>
            <p:ph type="body" sz="quarter" idx="17" hasCustomPrompt="1"/>
          </p:nvPr>
        </p:nvSpPr>
        <p:spPr>
          <a:xfrm>
            <a:off x="6519107" y="521099"/>
            <a:ext cx="3599821" cy="169277"/>
          </a:xfrm>
        </p:spPr>
        <p:txBody>
          <a:bodyPr/>
          <a:lstStyle>
            <a:lvl1pPr marL="0" indent="0" algn="r">
              <a:spcBef>
                <a:spcPts val="0"/>
              </a:spcBef>
              <a:buNone/>
              <a:defRPr sz="1100" b="1" i="0" spc="-20" baseline="0">
                <a:solidFill>
                  <a:srgbClr val="C03BC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Microsoft 365 Copilot</a:t>
            </a:r>
          </a:p>
        </p:txBody>
      </p:sp>
      <p:sp>
        <p:nvSpPr>
          <p:cNvPr id="119" name="Freeform: Shape 2">
            <a:extLst>
              <a:ext uri="{FF2B5EF4-FFF2-40B4-BE49-F238E27FC236}">
                <a16:creationId xmlns:a16="http://schemas.microsoft.com/office/drawing/2014/main" id="{DFCC0CE5-9BBF-33A2-43D3-995556541219}"/>
              </a:ext>
              <a:ext uri="{C183D7F6-B498-43B3-948B-1728B52AA6E4}">
                <adec:decorative xmlns:adec="http://schemas.microsoft.com/office/drawing/2017/decorative" val="1"/>
              </a:ext>
            </a:extLst>
          </p:cNvPr>
          <p:cNvSpPr/>
          <p:nvPr userDrawn="1"/>
        </p:nvSpPr>
        <p:spPr bwMode="auto">
          <a:xfrm>
            <a:off x="-1" y="1857513"/>
            <a:ext cx="10010265"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147" name="Group 146">
            <a:extLst>
              <a:ext uri="{FF2B5EF4-FFF2-40B4-BE49-F238E27FC236}">
                <a16:creationId xmlns:a16="http://schemas.microsoft.com/office/drawing/2014/main" id="{F3E1CBA9-BB11-EF2E-649E-27B49E82FE86}"/>
              </a:ext>
            </a:extLst>
          </p:cNvPr>
          <p:cNvGrpSpPr/>
          <p:nvPr userDrawn="1"/>
        </p:nvGrpSpPr>
        <p:grpSpPr>
          <a:xfrm>
            <a:off x="3476832" y="1793093"/>
            <a:ext cx="166152" cy="166152"/>
            <a:chOff x="5214995" y="-1168400"/>
            <a:chExt cx="431800" cy="431800"/>
          </a:xfrm>
        </p:grpSpPr>
        <p:sp>
          <p:nvSpPr>
            <p:cNvPr id="148" name="Oval 147">
              <a:extLst>
                <a:ext uri="{FF2B5EF4-FFF2-40B4-BE49-F238E27FC236}">
                  <a16:creationId xmlns:a16="http://schemas.microsoft.com/office/drawing/2014/main" id="{E54C8AC7-0DF2-A7B4-59BC-354BDE9A823D}"/>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49" name="Rectangle 89">
              <a:extLst>
                <a:ext uri="{FF2B5EF4-FFF2-40B4-BE49-F238E27FC236}">
                  <a16:creationId xmlns:a16="http://schemas.microsoft.com/office/drawing/2014/main" id="{F0376496-3125-ED18-7608-C142A0C35F33}"/>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50" name="Group 149">
            <a:extLst>
              <a:ext uri="{FF2B5EF4-FFF2-40B4-BE49-F238E27FC236}">
                <a16:creationId xmlns:a16="http://schemas.microsoft.com/office/drawing/2014/main" id="{3D3E10AB-B82F-F7E8-A33D-8AF61C784420}"/>
              </a:ext>
            </a:extLst>
          </p:cNvPr>
          <p:cNvGrpSpPr/>
          <p:nvPr userDrawn="1"/>
        </p:nvGrpSpPr>
        <p:grpSpPr>
          <a:xfrm>
            <a:off x="6669529" y="1793093"/>
            <a:ext cx="166152" cy="166152"/>
            <a:chOff x="5214995" y="-1168400"/>
            <a:chExt cx="431800" cy="431800"/>
          </a:xfrm>
        </p:grpSpPr>
        <p:sp>
          <p:nvSpPr>
            <p:cNvPr id="151" name="Oval 150">
              <a:extLst>
                <a:ext uri="{FF2B5EF4-FFF2-40B4-BE49-F238E27FC236}">
                  <a16:creationId xmlns:a16="http://schemas.microsoft.com/office/drawing/2014/main" id="{CC526CF7-4F8D-6DB9-E3E9-2381E7AFAF4A}"/>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2" name="Rectangle 89">
              <a:extLst>
                <a:ext uri="{FF2B5EF4-FFF2-40B4-BE49-F238E27FC236}">
                  <a16:creationId xmlns:a16="http://schemas.microsoft.com/office/drawing/2014/main" id="{63E3BD4D-8045-49DC-2041-46643AE5ED02}"/>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53" name="Group 152">
            <a:extLst>
              <a:ext uri="{FF2B5EF4-FFF2-40B4-BE49-F238E27FC236}">
                <a16:creationId xmlns:a16="http://schemas.microsoft.com/office/drawing/2014/main" id="{816F1C59-4D7D-3BDD-0560-654E11A9B15E}"/>
              </a:ext>
            </a:extLst>
          </p:cNvPr>
          <p:cNvGrpSpPr/>
          <p:nvPr userDrawn="1"/>
        </p:nvGrpSpPr>
        <p:grpSpPr>
          <a:xfrm flipH="1">
            <a:off x="3476832" y="4248344"/>
            <a:ext cx="166152" cy="166152"/>
            <a:chOff x="5214995" y="-1168400"/>
            <a:chExt cx="431800" cy="431800"/>
          </a:xfrm>
        </p:grpSpPr>
        <p:sp>
          <p:nvSpPr>
            <p:cNvPr id="154" name="Oval 153">
              <a:extLst>
                <a:ext uri="{FF2B5EF4-FFF2-40B4-BE49-F238E27FC236}">
                  <a16:creationId xmlns:a16="http://schemas.microsoft.com/office/drawing/2014/main" id="{A0C410FC-F149-F1FA-B620-BF7F0EDE7D6C}"/>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5" name="Rectangle 89">
              <a:extLst>
                <a:ext uri="{FF2B5EF4-FFF2-40B4-BE49-F238E27FC236}">
                  <a16:creationId xmlns:a16="http://schemas.microsoft.com/office/drawing/2014/main" id="{5B5C9B65-59ED-2529-1E53-C9ABE9CB79FD}"/>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56" name="Group 155">
            <a:extLst>
              <a:ext uri="{FF2B5EF4-FFF2-40B4-BE49-F238E27FC236}">
                <a16:creationId xmlns:a16="http://schemas.microsoft.com/office/drawing/2014/main" id="{28DAF83D-E0BD-BE8E-ECEC-5E5EDE3E6C74}"/>
              </a:ext>
            </a:extLst>
          </p:cNvPr>
          <p:cNvGrpSpPr/>
          <p:nvPr userDrawn="1"/>
        </p:nvGrpSpPr>
        <p:grpSpPr>
          <a:xfrm flipH="1">
            <a:off x="6669529" y="4248344"/>
            <a:ext cx="166152" cy="166152"/>
            <a:chOff x="5214995" y="-1168400"/>
            <a:chExt cx="431800" cy="431800"/>
          </a:xfrm>
        </p:grpSpPr>
        <p:sp>
          <p:nvSpPr>
            <p:cNvPr id="157" name="Oval 156">
              <a:extLst>
                <a:ext uri="{FF2B5EF4-FFF2-40B4-BE49-F238E27FC236}">
                  <a16:creationId xmlns:a16="http://schemas.microsoft.com/office/drawing/2014/main" id="{2CC39567-C008-3C38-03DA-28EE0BE74832}"/>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8" name="Rectangle 89">
              <a:extLst>
                <a:ext uri="{FF2B5EF4-FFF2-40B4-BE49-F238E27FC236}">
                  <a16:creationId xmlns:a16="http://schemas.microsoft.com/office/drawing/2014/main" id="{99B2574B-7594-72E2-E826-4D4DA471A11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77" name="Group 176">
            <a:extLst>
              <a:ext uri="{FF2B5EF4-FFF2-40B4-BE49-F238E27FC236}">
                <a16:creationId xmlns:a16="http://schemas.microsoft.com/office/drawing/2014/main" id="{E60DF7C5-E7F6-A90D-706C-6592ECDDB338}"/>
              </a:ext>
            </a:extLst>
          </p:cNvPr>
          <p:cNvGrpSpPr/>
          <p:nvPr userDrawn="1"/>
        </p:nvGrpSpPr>
        <p:grpSpPr>
          <a:xfrm rot="5400000">
            <a:off x="9928103" y="2233511"/>
            <a:ext cx="166152" cy="166152"/>
            <a:chOff x="5214995" y="-1168400"/>
            <a:chExt cx="431800" cy="431800"/>
          </a:xfrm>
        </p:grpSpPr>
        <p:sp>
          <p:nvSpPr>
            <p:cNvPr id="178" name="Oval 177">
              <a:extLst>
                <a:ext uri="{FF2B5EF4-FFF2-40B4-BE49-F238E27FC236}">
                  <a16:creationId xmlns:a16="http://schemas.microsoft.com/office/drawing/2014/main" id="{11A9EA57-349E-6453-094C-DB252913E583}"/>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79" name="Rectangle 89">
              <a:extLst>
                <a:ext uri="{FF2B5EF4-FFF2-40B4-BE49-F238E27FC236}">
                  <a16:creationId xmlns:a16="http://schemas.microsoft.com/office/drawing/2014/main" id="{217C0C60-8F15-8390-C6A7-0DB9E99CA653}"/>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80" name="Group 179">
            <a:extLst>
              <a:ext uri="{FF2B5EF4-FFF2-40B4-BE49-F238E27FC236}">
                <a16:creationId xmlns:a16="http://schemas.microsoft.com/office/drawing/2014/main" id="{3B572509-4831-8A48-B663-AE17D9FD8ED5}"/>
              </a:ext>
            </a:extLst>
          </p:cNvPr>
          <p:cNvGrpSpPr/>
          <p:nvPr userDrawn="1"/>
        </p:nvGrpSpPr>
        <p:grpSpPr>
          <a:xfrm rot="5400000">
            <a:off x="9928103" y="3954518"/>
            <a:ext cx="166152" cy="166152"/>
            <a:chOff x="5214995" y="-1168400"/>
            <a:chExt cx="431800" cy="431800"/>
          </a:xfrm>
        </p:grpSpPr>
        <p:sp>
          <p:nvSpPr>
            <p:cNvPr id="181" name="Oval 180">
              <a:extLst>
                <a:ext uri="{FF2B5EF4-FFF2-40B4-BE49-F238E27FC236}">
                  <a16:creationId xmlns:a16="http://schemas.microsoft.com/office/drawing/2014/main" id="{068A591D-A59C-D3D7-2C67-293B3727D0A2}"/>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82" name="Rectangle 89">
              <a:extLst>
                <a:ext uri="{FF2B5EF4-FFF2-40B4-BE49-F238E27FC236}">
                  <a16:creationId xmlns:a16="http://schemas.microsoft.com/office/drawing/2014/main" id="{8B0AF6B1-C3AC-C476-AE16-287C61A1D75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95" name="Step 1 TItle">
            <a:extLst>
              <a:ext uri="{FF2B5EF4-FFF2-40B4-BE49-F238E27FC236}">
                <a16:creationId xmlns:a16="http://schemas.microsoft.com/office/drawing/2014/main" id="{545F2FD2-44C5-DA9F-8E2B-13D6C03793D7}"/>
              </a:ext>
            </a:extLst>
          </p:cNvPr>
          <p:cNvSpPr>
            <a:spLocks noGrp="1"/>
          </p:cNvSpPr>
          <p:nvPr>
            <p:ph type="body" sz="quarter" idx="11" hasCustomPrompt="1"/>
          </p:nvPr>
        </p:nvSpPr>
        <p:spPr>
          <a:xfrm>
            <a:off x="584200" y="169013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06" name="Step 1 Top">
            <a:extLst>
              <a:ext uri="{FF2B5EF4-FFF2-40B4-BE49-F238E27FC236}">
                <a16:creationId xmlns:a16="http://schemas.microsoft.com/office/drawing/2014/main" id="{433B73A7-DB5C-AF5A-B12A-70E655D0C55D}"/>
              </a:ext>
            </a:extLst>
          </p:cNvPr>
          <p:cNvSpPr>
            <a:spLocks noGrp="1"/>
          </p:cNvSpPr>
          <p:nvPr>
            <p:ph type="body" sz="quarter" idx="18"/>
          </p:nvPr>
        </p:nvSpPr>
        <p:spPr>
          <a:xfrm>
            <a:off x="584200" y="2128438"/>
            <a:ext cx="2808000" cy="626701"/>
          </a:xfrm>
        </p:spPr>
        <p:txBody>
          <a:bodyPr lIns="0" tIns="0" rIns="0" bIns="0">
            <a:normAutofit/>
          </a:bodyPr>
          <a:lstStyle>
            <a:lvl1pPr marL="0" indent="0">
              <a:lnSpc>
                <a:spcPct val="100000"/>
              </a:lnSpc>
              <a:spcBef>
                <a:spcPts val="0"/>
              </a:spcBef>
              <a:buNone/>
              <a:defRPr sz="900"/>
            </a:lvl1pPr>
          </a:lstStyle>
          <a:p>
            <a:pPr lvl="0"/>
            <a:r>
              <a:rPr lang="en-US"/>
              <a:t>Click to edit Master text styles</a:t>
            </a:r>
          </a:p>
        </p:txBody>
      </p:sp>
      <p:sp>
        <p:nvSpPr>
          <p:cNvPr id="109" name="Step 1 Bottom">
            <a:extLst>
              <a:ext uri="{FF2B5EF4-FFF2-40B4-BE49-F238E27FC236}">
                <a16:creationId xmlns:a16="http://schemas.microsoft.com/office/drawing/2014/main" id="{C966B391-3BF4-A5FB-4F8A-8B4B54689661}"/>
              </a:ext>
            </a:extLst>
          </p:cNvPr>
          <p:cNvSpPr>
            <a:spLocks noGrp="1"/>
          </p:cNvSpPr>
          <p:nvPr>
            <p:ph type="body" sz="quarter" idx="21"/>
          </p:nvPr>
        </p:nvSpPr>
        <p:spPr>
          <a:xfrm>
            <a:off x="584199" y="3304510"/>
            <a:ext cx="2808000" cy="626701"/>
          </a:xfrm>
          <a:prstGeom prst="roundRect">
            <a:avLst>
              <a:gd name="adj" fmla="val 10035"/>
            </a:avLst>
          </a:prstGeom>
          <a:solidFill>
            <a:srgbClr val="FFFFFF">
              <a:alpha val="70046"/>
            </a:srgbClr>
          </a:solidFill>
          <a:ln w="12700">
            <a:solidFill>
              <a:schemeClr val="bg1"/>
            </a:solidFill>
          </a:ln>
        </p:spPr>
        <p:txBody>
          <a:bodyPr lIns="0" tIns="0" rIns="0" bIns="0" anchor="t" anchorCtr="0">
            <a:normAutofit/>
          </a:bodyPr>
          <a:lstStyle>
            <a:lvl1pPr marL="0" indent="0">
              <a:lnSpc>
                <a:spcPct val="100000"/>
              </a:lnSpc>
              <a:buFont typeface="Arial" panose="020B0604020202020204" pitchFamily="34" charset="0"/>
              <a:buNone/>
              <a:defRPr sz="900"/>
            </a:lvl1pPr>
            <a:lvl2pPr marL="0" indent="0">
              <a:lnSpc>
                <a:spcPct val="100000"/>
              </a:lnSpc>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3" name="Step 2 Title">
            <a:extLst>
              <a:ext uri="{FF2B5EF4-FFF2-40B4-BE49-F238E27FC236}">
                <a16:creationId xmlns:a16="http://schemas.microsoft.com/office/drawing/2014/main" id="{DF1E6E41-3DB3-84EB-984F-CCB9167D5657}"/>
              </a:ext>
            </a:extLst>
          </p:cNvPr>
          <p:cNvSpPr>
            <a:spLocks noGrp="1"/>
          </p:cNvSpPr>
          <p:nvPr>
            <p:ph type="body" sz="quarter" idx="22" hasCustomPrompt="1"/>
          </p:nvPr>
        </p:nvSpPr>
        <p:spPr>
          <a:xfrm>
            <a:off x="3776898" y="169013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84" name="Step 2 Top">
            <a:extLst>
              <a:ext uri="{FF2B5EF4-FFF2-40B4-BE49-F238E27FC236}">
                <a16:creationId xmlns:a16="http://schemas.microsoft.com/office/drawing/2014/main" id="{6E6ACE10-8248-C360-0E35-7598E8EC8281}"/>
              </a:ext>
            </a:extLst>
          </p:cNvPr>
          <p:cNvSpPr>
            <a:spLocks noGrp="1"/>
          </p:cNvSpPr>
          <p:nvPr>
            <p:ph type="body" sz="quarter" idx="23"/>
          </p:nvPr>
        </p:nvSpPr>
        <p:spPr>
          <a:xfrm>
            <a:off x="3776898" y="2128438"/>
            <a:ext cx="2808000" cy="626701"/>
          </a:xfrm>
        </p:spPr>
        <p:txBody>
          <a:bodyPr lIns="0" tIns="0" rIns="0" bIns="0">
            <a:normAutofit/>
          </a:bodyPr>
          <a:lstStyle>
            <a:lvl1pPr marL="0" indent="0">
              <a:lnSpc>
                <a:spcPct val="100000"/>
              </a:lnSpc>
              <a:spcBef>
                <a:spcPts val="0"/>
              </a:spcBef>
              <a:buNone/>
              <a:defRPr sz="900"/>
            </a:lvl1pPr>
          </a:lstStyle>
          <a:p>
            <a:pPr lvl="0"/>
            <a:r>
              <a:rPr lang="en-US"/>
              <a:t>Click to edit Master text styles</a:t>
            </a:r>
          </a:p>
        </p:txBody>
      </p:sp>
      <p:sp>
        <p:nvSpPr>
          <p:cNvPr id="185" name="Step 2 Bottom">
            <a:extLst>
              <a:ext uri="{FF2B5EF4-FFF2-40B4-BE49-F238E27FC236}">
                <a16:creationId xmlns:a16="http://schemas.microsoft.com/office/drawing/2014/main" id="{55D154DF-71A5-D9D3-0756-AA7208899CFD}"/>
              </a:ext>
            </a:extLst>
          </p:cNvPr>
          <p:cNvSpPr>
            <a:spLocks noGrp="1"/>
          </p:cNvSpPr>
          <p:nvPr>
            <p:ph type="body" sz="quarter" idx="24"/>
          </p:nvPr>
        </p:nvSpPr>
        <p:spPr>
          <a:xfrm>
            <a:off x="3776897" y="3304510"/>
            <a:ext cx="2808000" cy="626701"/>
          </a:xfrm>
          <a:prstGeom prst="roundRect">
            <a:avLst>
              <a:gd name="adj" fmla="val 10035"/>
            </a:avLst>
          </a:prstGeom>
          <a:solidFill>
            <a:srgbClr val="FFFFFF">
              <a:alpha val="70046"/>
            </a:srgbClr>
          </a:solidFill>
          <a:ln w="12700">
            <a:solidFill>
              <a:schemeClr val="bg1"/>
            </a:solidFill>
          </a:ln>
        </p:spPr>
        <p:txBody>
          <a:bodyPr lIns="0" tIns="0" rIns="0" bIns="0" anchor="t" anchorCtr="0">
            <a:normAutofit/>
          </a:bodyPr>
          <a:lstStyle>
            <a:lvl1pPr marL="0" indent="0">
              <a:lnSpc>
                <a:spcPct val="100000"/>
              </a:lnSpc>
              <a:buFont typeface="Arial" panose="020B0604020202020204" pitchFamily="34" charset="0"/>
              <a:buNone/>
              <a:defRPr sz="900"/>
            </a:lvl1pPr>
            <a:lvl2pPr marL="0" indent="0">
              <a:lnSpc>
                <a:spcPct val="100000"/>
              </a:lnSpc>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6" name="Step 3 Title">
            <a:extLst>
              <a:ext uri="{FF2B5EF4-FFF2-40B4-BE49-F238E27FC236}">
                <a16:creationId xmlns:a16="http://schemas.microsoft.com/office/drawing/2014/main" id="{3BF3353A-2534-A54C-BD30-4DA6ABBA06BA}"/>
              </a:ext>
            </a:extLst>
          </p:cNvPr>
          <p:cNvSpPr>
            <a:spLocks noGrp="1"/>
          </p:cNvSpPr>
          <p:nvPr>
            <p:ph type="body" sz="quarter" idx="25" hasCustomPrompt="1"/>
          </p:nvPr>
        </p:nvSpPr>
        <p:spPr>
          <a:xfrm>
            <a:off x="6969595" y="169013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87" name="Step 3 Top">
            <a:extLst>
              <a:ext uri="{FF2B5EF4-FFF2-40B4-BE49-F238E27FC236}">
                <a16:creationId xmlns:a16="http://schemas.microsoft.com/office/drawing/2014/main" id="{F8FA69C0-B798-B0EF-B064-997FF774E8E9}"/>
              </a:ext>
            </a:extLst>
          </p:cNvPr>
          <p:cNvSpPr>
            <a:spLocks noGrp="1"/>
          </p:cNvSpPr>
          <p:nvPr>
            <p:ph type="body" sz="quarter" idx="26"/>
          </p:nvPr>
        </p:nvSpPr>
        <p:spPr>
          <a:xfrm>
            <a:off x="6969595" y="2128438"/>
            <a:ext cx="2808000" cy="626701"/>
          </a:xfrm>
        </p:spPr>
        <p:txBody>
          <a:bodyPr lIns="0" tIns="0" rIns="0" bIns="0">
            <a:normAutofit/>
          </a:bodyPr>
          <a:lstStyle>
            <a:lvl1pPr marL="0" indent="0">
              <a:lnSpc>
                <a:spcPct val="100000"/>
              </a:lnSpc>
              <a:spcBef>
                <a:spcPts val="0"/>
              </a:spcBef>
              <a:buNone/>
              <a:defRPr lang="en-US" sz="9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10000"/>
              </a:lnSpc>
              <a:spcBef>
                <a:spcPts val="0"/>
              </a:spcBef>
              <a:spcAft>
                <a:spcPts val="0"/>
              </a:spcAft>
              <a:buClrTx/>
              <a:buSzPct val="90000"/>
              <a:buFont typeface="Wingdings" panose="05000000000000000000" pitchFamily="2" charset="2"/>
              <a:buNone/>
              <a:tabLst/>
            </a:pPr>
            <a:r>
              <a:rPr lang="en-US"/>
              <a:t>Click to edit Master text styles</a:t>
            </a:r>
          </a:p>
        </p:txBody>
      </p:sp>
      <p:sp>
        <p:nvSpPr>
          <p:cNvPr id="188" name="Step 3 Bottom">
            <a:extLst>
              <a:ext uri="{FF2B5EF4-FFF2-40B4-BE49-F238E27FC236}">
                <a16:creationId xmlns:a16="http://schemas.microsoft.com/office/drawing/2014/main" id="{FFA3E6BA-ECB6-F78C-CF22-7B05706020E3}"/>
              </a:ext>
            </a:extLst>
          </p:cNvPr>
          <p:cNvSpPr>
            <a:spLocks noGrp="1"/>
          </p:cNvSpPr>
          <p:nvPr>
            <p:ph type="body" sz="quarter" idx="27"/>
          </p:nvPr>
        </p:nvSpPr>
        <p:spPr>
          <a:xfrm>
            <a:off x="6969595" y="3304510"/>
            <a:ext cx="2808000" cy="626701"/>
          </a:xfrm>
          <a:prstGeom prst="roundRect">
            <a:avLst>
              <a:gd name="adj" fmla="val 10035"/>
            </a:avLst>
          </a:prstGeom>
          <a:solidFill>
            <a:srgbClr val="FFFFFF">
              <a:alpha val="70046"/>
            </a:srgbClr>
          </a:solidFill>
          <a:ln w="12700">
            <a:solidFill>
              <a:schemeClr val="bg1"/>
            </a:solidFill>
          </a:ln>
        </p:spPr>
        <p:txBody>
          <a:bodyPr lIns="0" tIns="0" rIns="0" bIns="0" anchor="t" anchorCtr="0">
            <a:normAutofit/>
          </a:bodyPr>
          <a:lstStyle>
            <a:lvl1pPr marL="0" indent="0">
              <a:lnSpc>
                <a:spcPct val="100000"/>
              </a:lnSpc>
              <a:buFont typeface="Arial" panose="020B0604020202020204" pitchFamily="34" charset="0"/>
              <a:buNone/>
              <a:defRPr sz="900"/>
            </a:lvl1pPr>
            <a:lvl2pPr marL="0" indent="0">
              <a:lnSpc>
                <a:spcPct val="100000"/>
              </a:lnSpc>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95" name="Step 4 Title">
            <a:extLst>
              <a:ext uri="{FF2B5EF4-FFF2-40B4-BE49-F238E27FC236}">
                <a16:creationId xmlns:a16="http://schemas.microsoft.com/office/drawing/2014/main" id="{4411A19D-5600-3582-7891-BEECA6B3C921}"/>
              </a:ext>
            </a:extLst>
          </p:cNvPr>
          <p:cNvSpPr>
            <a:spLocks noGrp="1"/>
          </p:cNvSpPr>
          <p:nvPr>
            <p:ph type="body" sz="quarter" idx="34" hasCustomPrompt="1"/>
          </p:nvPr>
        </p:nvSpPr>
        <p:spPr>
          <a:xfrm>
            <a:off x="6969595" y="415007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96" name="Step 4 Top">
            <a:extLst>
              <a:ext uri="{FF2B5EF4-FFF2-40B4-BE49-F238E27FC236}">
                <a16:creationId xmlns:a16="http://schemas.microsoft.com/office/drawing/2014/main" id="{E6756EC6-5C62-CCBD-6970-540F4E463C66}"/>
              </a:ext>
            </a:extLst>
          </p:cNvPr>
          <p:cNvSpPr>
            <a:spLocks noGrp="1"/>
          </p:cNvSpPr>
          <p:nvPr>
            <p:ph type="body" sz="quarter" idx="35"/>
          </p:nvPr>
        </p:nvSpPr>
        <p:spPr>
          <a:xfrm>
            <a:off x="6969595" y="4584616"/>
            <a:ext cx="2808000" cy="626701"/>
          </a:xfrm>
        </p:spPr>
        <p:txBody>
          <a:bodyPr lIns="0" tIns="0" rIns="0" bIns="0">
            <a:normAutofit/>
          </a:bodyPr>
          <a:lstStyle>
            <a:lvl1pPr marL="0" indent="0">
              <a:lnSpc>
                <a:spcPct val="100000"/>
              </a:lnSpc>
              <a:spcBef>
                <a:spcPts val="0"/>
              </a:spcBef>
              <a:buNone/>
              <a:defRPr sz="900"/>
            </a:lvl1pPr>
          </a:lstStyle>
          <a:p>
            <a:pPr lvl="0"/>
            <a:r>
              <a:rPr lang="en-US"/>
              <a:t>Click to edit Master text styles</a:t>
            </a:r>
          </a:p>
        </p:txBody>
      </p:sp>
      <p:sp>
        <p:nvSpPr>
          <p:cNvPr id="197" name="Step 4 Bottom">
            <a:extLst>
              <a:ext uri="{FF2B5EF4-FFF2-40B4-BE49-F238E27FC236}">
                <a16:creationId xmlns:a16="http://schemas.microsoft.com/office/drawing/2014/main" id="{56520A8E-9E5D-0840-1CB1-35762F47BF5D}"/>
              </a:ext>
            </a:extLst>
          </p:cNvPr>
          <p:cNvSpPr>
            <a:spLocks noGrp="1"/>
          </p:cNvSpPr>
          <p:nvPr>
            <p:ph type="body" sz="quarter" idx="36"/>
          </p:nvPr>
        </p:nvSpPr>
        <p:spPr>
          <a:xfrm>
            <a:off x="6969595" y="5696772"/>
            <a:ext cx="2808000" cy="626701"/>
          </a:xfrm>
          <a:prstGeom prst="roundRect">
            <a:avLst>
              <a:gd name="adj" fmla="val 10035"/>
            </a:avLst>
          </a:prstGeom>
          <a:solidFill>
            <a:srgbClr val="FFFFFF">
              <a:alpha val="70046"/>
            </a:srgbClr>
          </a:solidFill>
          <a:ln w="12700">
            <a:solidFill>
              <a:schemeClr val="bg1"/>
            </a:solidFill>
          </a:ln>
        </p:spPr>
        <p:txBody>
          <a:bodyPr lIns="0" tIns="0" rIns="0" bIns="0" anchor="t" anchorCtr="0">
            <a:normAutofit/>
          </a:bodyPr>
          <a:lstStyle>
            <a:lvl1pPr marL="0" indent="0">
              <a:lnSpc>
                <a:spcPct val="100000"/>
              </a:lnSpc>
              <a:buFont typeface="Arial" panose="020B0604020202020204" pitchFamily="34" charset="0"/>
              <a:buNone/>
              <a:defRPr sz="900"/>
            </a:lvl1pPr>
            <a:lvl2pPr marL="0" indent="0">
              <a:lnSpc>
                <a:spcPct val="100000"/>
              </a:lnSpc>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92" name="Step 5 Title">
            <a:extLst>
              <a:ext uri="{FF2B5EF4-FFF2-40B4-BE49-F238E27FC236}">
                <a16:creationId xmlns:a16="http://schemas.microsoft.com/office/drawing/2014/main" id="{D8F51403-DA8F-C60A-932D-8B8817FDA751}"/>
              </a:ext>
            </a:extLst>
          </p:cNvPr>
          <p:cNvSpPr>
            <a:spLocks noGrp="1"/>
          </p:cNvSpPr>
          <p:nvPr>
            <p:ph type="body" sz="quarter" idx="31" hasCustomPrompt="1"/>
          </p:nvPr>
        </p:nvSpPr>
        <p:spPr>
          <a:xfrm>
            <a:off x="3776898" y="415007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93" name="Step 5 Top">
            <a:extLst>
              <a:ext uri="{FF2B5EF4-FFF2-40B4-BE49-F238E27FC236}">
                <a16:creationId xmlns:a16="http://schemas.microsoft.com/office/drawing/2014/main" id="{1D287AE8-D07F-849B-E6F1-1AC629E8FB32}"/>
              </a:ext>
            </a:extLst>
          </p:cNvPr>
          <p:cNvSpPr>
            <a:spLocks noGrp="1"/>
          </p:cNvSpPr>
          <p:nvPr>
            <p:ph type="body" sz="quarter" idx="32"/>
          </p:nvPr>
        </p:nvSpPr>
        <p:spPr>
          <a:xfrm>
            <a:off x="3776898" y="4584616"/>
            <a:ext cx="2808000" cy="626701"/>
          </a:xfrm>
        </p:spPr>
        <p:txBody>
          <a:bodyPr lIns="0" tIns="0" rIns="0" bIns="0">
            <a:normAutofit/>
          </a:bodyPr>
          <a:lstStyle>
            <a:lvl1pPr marL="0" indent="0">
              <a:lnSpc>
                <a:spcPct val="100000"/>
              </a:lnSpc>
              <a:spcBef>
                <a:spcPts val="0"/>
              </a:spcBef>
              <a:buNone/>
              <a:defRPr sz="900"/>
            </a:lvl1pPr>
          </a:lstStyle>
          <a:p>
            <a:pPr lvl="0"/>
            <a:r>
              <a:rPr lang="en-US"/>
              <a:t>Click to edit Master text styles</a:t>
            </a:r>
          </a:p>
        </p:txBody>
      </p:sp>
      <p:sp>
        <p:nvSpPr>
          <p:cNvPr id="194" name="Step 5 Bottom">
            <a:extLst>
              <a:ext uri="{FF2B5EF4-FFF2-40B4-BE49-F238E27FC236}">
                <a16:creationId xmlns:a16="http://schemas.microsoft.com/office/drawing/2014/main" id="{D79AB424-C959-FD9F-0942-4B657234F221}"/>
              </a:ext>
            </a:extLst>
          </p:cNvPr>
          <p:cNvSpPr>
            <a:spLocks noGrp="1"/>
          </p:cNvSpPr>
          <p:nvPr>
            <p:ph type="body" sz="quarter" idx="33"/>
          </p:nvPr>
        </p:nvSpPr>
        <p:spPr>
          <a:xfrm>
            <a:off x="3776897" y="5681038"/>
            <a:ext cx="2808000" cy="626701"/>
          </a:xfrm>
          <a:prstGeom prst="roundRect">
            <a:avLst>
              <a:gd name="adj" fmla="val 10035"/>
            </a:avLst>
          </a:prstGeom>
          <a:solidFill>
            <a:srgbClr val="FFFFFF">
              <a:alpha val="70046"/>
            </a:srgbClr>
          </a:solidFill>
          <a:ln w="12700">
            <a:solidFill>
              <a:schemeClr val="bg1"/>
            </a:solidFill>
          </a:ln>
        </p:spPr>
        <p:txBody>
          <a:bodyPr lIns="0" tIns="0" rIns="0" bIns="0" anchor="t" anchorCtr="0">
            <a:normAutofit/>
          </a:bodyPr>
          <a:lstStyle>
            <a:lvl1pPr marL="0" indent="0">
              <a:lnSpc>
                <a:spcPct val="100000"/>
              </a:lnSpc>
              <a:buFont typeface="Arial" panose="020B0604020202020204" pitchFamily="34" charset="0"/>
              <a:buNone/>
              <a:defRPr sz="900"/>
            </a:lvl1pPr>
            <a:lvl2pPr marL="0" indent="0">
              <a:lnSpc>
                <a:spcPct val="100000"/>
              </a:lnSpc>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9" name="Step 6 Title">
            <a:extLst>
              <a:ext uri="{FF2B5EF4-FFF2-40B4-BE49-F238E27FC236}">
                <a16:creationId xmlns:a16="http://schemas.microsoft.com/office/drawing/2014/main" id="{E07EBCA7-C1BD-E0AD-6403-14224CB1B5C6}"/>
              </a:ext>
            </a:extLst>
          </p:cNvPr>
          <p:cNvSpPr>
            <a:spLocks noGrp="1"/>
          </p:cNvSpPr>
          <p:nvPr>
            <p:ph type="body" sz="quarter" idx="28" hasCustomPrompt="1"/>
          </p:nvPr>
        </p:nvSpPr>
        <p:spPr>
          <a:xfrm>
            <a:off x="584200" y="415007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90" name="Step 6 Top">
            <a:extLst>
              <a:ext uri="{FF2B5EF4-FFF2-40B4-BE49-F238E27FC236}">
                <a16:creationId xmlns:a16="http://schemas.microsoft.com/office/drawing/2014/main" id="{880DDDC9-1973-AB6B-84B0-8402F7E57DD6}"/>
              </a:ext>
            </a:extLst>
          </p:cNvPr>
          <p:cNvSpPr>
            <a:spLocks noGrp="1"/>
          </p:cNvSpPr>
          <p:nvPr>
            <p:ph type="body" sz="quarter" idx="29"/>
          </p:nvPr>
        </p:nvSpPr>
        <p:spPr>
          <a:xfrm>
            <a:off x="584200" y="4584616"/>
            <a:ext cx="2808000" cy="626701"/>
          </a:xfrm>
        </p:spPr>
        <p:txBody>
          <a:bodyPr lIns="0" tIns="0" rIns="0" bIns="0">
            <a:normAutofit/>
          </a:bodyPr>
          <a:lstStyle>
            <a:lvl1pPr marL="0" indent="0">
              <a:lnSpc>
                <a:spcPct val="100000"/>
              </a:lnSpc>
              <a:spcBef>
                <a:spcPts val="0"/>
              </a:spcBef>
              <a:buNone/>
              <a:defRPr sz="900"/>
            </a:lvl1pPr>
          </a:lstStyle>
          <a:p>
            <a:pPr lvl="0"/>
            <a:r>
              <a:rPr lang="en-US"/>
              <a:t>Click to edit Master text styles</a:t>
            </a:r>
          </a:p>
        </p:txBody>
      </p:sp>
      <p:sp>
        <p:nvSpPr>
          <p:cNvPr id="191" name="Step 6 Bottom">
            <a:extLst>
              <a:ext uri="{FF2B5EF4-FFF2-40B4-BE49-F238E27FC236}">
                <a16:creationId xmlns:a16="http://schemas.microsoft.com/office/drawing/2014/main" id="{779BA1D8-105C-B66F-63AF-84DC7F622456}"/>
              </a:ext>
            </a:extLst>
          </p:cNvPr>
          <p:cNvSpPr>
            <a:spLocks noGrp="1"/>
          </p:cNvSpPr>
          <p:nvPr>
            <p:ph type="body" sz="quarter" idx="30"/>
          </p:nvPr>
        </p:nvSpPr>
        <p:spPr>
          <a:xfrm>
            <a:off x="584200" y="5681038"/>
            <a:ext cx="2808000" cy="626701"/>
          </a:xfrm>
          <a:prstGeom prst="roundRect">
            <a:avLst>
              <a:gd name="adj" fmla="val 10035"/>
            </a:avLst>
          </a:prstGeom>
          <a:solidFill>
            <a:srgbClr val="FFFFFF">
              <a:alpha val="70046"/>
            </a:srgbClr>
          </a:solidFill>
          <a:ln w="12700">
            <a:solidFill>
              <a:schemeClr val="bg1"/>
            </a:solidFill>
          </a:ln>
        </p:spPr>
        <p:txBody>
          <a:bodyPr lIns="0" tIns="0" rIns="0" bIns="0" anchor="t" anchorCtr="0">
            <a:normAutofit/>
          </a:bodyPr>
          <a:lstStyle>
            <a:lvl1pPr marL="0" indent="0">
              <a:lnSpc>
                <a:spcPct val="100000"/>
              </a:lnSpc>
              <a:buFont typeface="Arial" panose="020B0604020202020204" pitchFamily="34" charset="0"/>
              <a:buNone/>
              <a:defRPr sz="900"/>
            </a:lvl1pPr>
            <a:lvl2pPr marL="0" indent="0">
              <a:lnSpc>
                <a:spcPct val="100000"/>
              </a:lnSpc>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5" name="Footnote">
            <a:extLst>
              <a:ext uri="{FF2B5EF4-FFF2-40B4-BE49-F238E27FC236}">
                <a16:creationId xmlns:a16="http://schemas.microsoft.com/office/drawing/2014/main" id="{31EB8337-5CD4-C7D9-AFCA-89AFAC81CFF8}"/>
              </a:ext>
            </a:extLst>
          </p:cNvPr>
          <p:cNvSpPr txBox="1">
            <a:spLocks/>
          </p:cNvSpPr>
          <p:nvPr userDrawn="1"/>
        </p:nvSpPr>
        <p:spPr>
          <a:xfrm>
            <a:off x="653131" y="6406129"/>
            <a:ext cx="9597418"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7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aseline="30000" noProof="0"/>
              <a:t>1</a:t>
            </a:r>
            <a:r>
              <a:rPr lang="en-US" noProof="0"/>
              <a:t>Access M365 Copilot Chat at </a:t>
            </a:r>
            <a:r>
              <a:rPr lang="en-US" noProof="0">
                <a:hlinkClick r:id="rId2"/>
              </a:rPr>
              <a:t>m365copilot.com </a:t>
            </a:r>
            <a:r>
              <a:rPr lang="en-US" noProof="0"/>
              <a:t>or the Microsoft 365 Copilot Chat mobile app and set toggle to “Web”.</a:t>
            </a:r>
          </a:p>
          <a:p>
            <a:r>
              <a:rPr lang="en-US" baseline="30000" noProof="0"/>
              <a:t>2</a:t>
            </a:r>
            <a:r>
              <a:rPr lang="en-US" noProof="0"/>
              <a:t>Access M365 Copilot Chat at </a:t>
            </a:r>
            <a:r>
              <a:rPr lang="en-US" noProof="0">
                <a:hlinkClick r:id="rId2"/>
              </a:rPr>
              <a:t>m365copilot.com</a:t>
            </a:r>
            <a:r>
              <a:rPr lang="en-US" noProof="0"/>
              <a:t>, the Microsoft 365 Copilot Chat mobile app, or the M365 Copilot Chat app in Teams, and set toggle to “Work”.</a:t>
            </a:r>
          </a:p>
          <a:p>
            <a:r>
              <a:rPr lang="en-US" baseline="30000" noProof="0"/>
              <a:t>3</a:t>
            </a:r>
            <a:r>
              <a:rPr lang="en-US" noProof="0"/>
              <a:t>AI Agents allow Copilot to access your organization-specific apps. In the past this would have required an API call to get data from a system of record.</a:t>
            </a:r>
          </a:p>
          <a:p>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The content in this example scenario is for demonstration purposes only. You should evaluate how Copilot aligns with your organization’s business processes, regulatory requirements, and responsible AI principles.</a:t>
            </a:r>
          </a:p>
        </p:txBody>
      </p:sp>
    </p:spTree>
    <p:extLst>
      <p:ext uri="{BB962C8B-B14F-4D97-AF65-F5344CB8AC3E}">
        <p14:creationId xmlns:p14="http://schemas.microsoft.com/office/powerpoint/2010/main" val="29706533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Day in the life five steps">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75" name="Scenario Level">
            <a:extLst>
              <a:ext uri="{FF2B5EF4-FFF2-40B4-BE49-F238E27FC236}">
                <a16:creationId xmlns:a16="http://schemas.microsoft.com/office/drawing/2014/main" id="{1BB75DAB-4D8A-2933-BB52-0C94AA4816E3}"/>
              </a:ext>
            </a:extLst>
          </p:cNvPr>
          <p:cNvSpPr txBox="1"/>
          <p:nvPr userDrawn="1"/>
        </p:nvSpPr>
        <p:spPr>
          <a:xfrm>
            <a:off x="10978373" y="351933"/>
            <a:ext cx="90882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Scenario level:</a:t>
            </a:r>
          </a:p>
        </p:txBody>
      </p:sp>
      <p:sp>
        <p:nvSpPr>
          <p:cNvPr id="4" name="Level">
            <a:extLst>
              <a:ext uri="{FF2B5EF4-FFF2-40B4-BE49-F238E27FC236}">
                <a16:creationId xmlns:a16="http://schemas.microsoft.com/office/drawing/2014/main" id="{6B092F76-43C5-F926-7195-2BCC43DAB571}"/>
              </a:ext>
            </a:extLst>
          </p:cNvPr>
          <p:cNvSpPr>
            <a:spLocks noGrp="1"/>
          </p:cNvSpPr>
          <p:nvPr>
            <p:ph type="body" sz="quarter" idx="37" hasCustomPrompt="1"/>
          </p:nvPr>
        </p:nvSpPr>
        <p:spPr>
          <a:xfrm>
            <a:off x="10430234" y="521099"/>
            <a:ext cx="1456966" cy="175614"/>
          </a:xfrm>
        </p:spPr>
        <p:txBody>
          <a:bodyPr/>
          <a:lstStyle>
            <a:lvl1pPr marL="0" indent="0" algn="r">
              <a:spcBef>
                <a:spcPts val="0"/>
              </a:spcBef>
              <a:buNone/>
              <a:defRPr sz="1100" b="0" i="0" spc="0" baseline="0">
                <a:solidFill>
                  <a:srgbClr val="0078D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Buy</a:t>
            </a:r>
          </a:p>
        </p:txBody>
      </p:sp>
      <p:sp>
        <p:nvSpPr>
          <p:cNvPr id="84" name="Available with">
            <a:extLst>
              <a:ext uri="{FF2B5EF4-FFF2-40B4-BE49-F238E27FC236}">
                <a16:creationId xmlns:a16="http://schemas.microsoft.com/office/drawing/2014/main" id="{8D8427AA-F015-D373-46E2-2EB1053D80CE}"/>
              </a:ext>
            </a:extLst>
          </p:cNvPr>
          <p:cNvSpPr txBox="1"/>
          <p:nvPr userDrawn="1"/>
        </p:nvSpPr>
        <p:spPr>
          <a:xfrm>
            <a:off x="9210101" y="351933"/>
            <a:ext cx="90882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Available with:</a:t>
            </a:r>
          </a:p>
        </p:txBody>
      </p:sp>
      <p:sp>
        <p:nvSpPr>
          <p:cNvPr id="103" name="Licenses">
            <a:extLst>
              <a:ext uri="{FF2B5EF4-FFF2-40B4-BE49-F238E27FC236}">
                <a16:creationId xmlns:a16="http://schemas.microsoft.com/office/drawing/2014/main" id="{6B562108-00FE-5F42-7550-13BB7DE58EA1}"/>
              </a:ext>
            </a:extLst>
          </p:cNvPr>
          <p:cNvSpPr>
            <a:spLocks noGrp="1"/>
          </p:cNvSpPr>
          <p:nvPr>
            <p:ph type="body" sz="quarter" idx="17" hasCustomPrompt="1"/>
          </p:nvPr>
        </p:nvSpPr>
        <p:spPr>
          <a:xfrm>
            <a:off x="6519107" y="521099"/>
            <a:ext cx="3599821" cy="169277"/>
          </a:xfrm>
        </p:spPr>
        <p:txBody>
          <a:bodyPr/>
          <a:lstStyle>
            <a:lvl1pPr marL="0" indent="0" algn="r">
              <a:spcBef>
                <a:spcPts val="0"/>
              </a:spcBef>
              <a:buNone/>
              <a:defRPr sz="1100" b="0" i="0" spc="0" baseline="0">
                <a:solidFill>
                  <a:srgbClr val="C03BC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Microsoft 365 Copilot</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672"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9" name="Freeform: Shape 2">
            <a:extLst>
              <a:ext uri="{FF2B5EF4-FFF2-40B4-BE49-F238E27FC236}">
                <a16:creationId xmlns:a16="http://schemas.microsoft.com/office/drawing/2014/main" id="{DFCC0CE5-9BBF-33A2-43D3-995556541219}"/>
              </a:ext>
              <a:ext uri="{C183D7F6-B498-43B3-948B-1728B52AA6E4}">
                <adec:decorative xmlns:adec="http://schemas.microsoft.com/office/drawing/2017/decorative" val="1"/>
              </a:ext>
            </a:extLst>
          </p:cNvPr>
          <p:cNvSpPr/>
          <p:nvPr userDrawn="1"/>
        </p:nvSpPr>
        <p:spPr bwMode="auto">
          <a:xfrm>
            <a:off x="-1" y="1857513"/>
            <a:ext cx="10010265"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147" name="Group 146">
            <a:extLst>
              <a:ext uri="{FF2B5EF4-FFF2-40B4-BE49-F238E27FC236}">
                <a16:creationId xmlns:a16="http://schemas.microsoft.com/office/drawing/2014/main" id="{F3E1CBA9-BB11-EF2E-649E-27B49E82FE86}"/>
              </a:ext>
            </a:extLst>
          </p:cNvPr>
          <p:cNvGrpSpPr/>
          <p:nvPr userDrawn="1"/>
        </p:nvGrpSpPr>
        <p:grpSpPr>
          <a:xfrm>
            <a:off x="3501473" y="1774437"/>
            <a:ext cx="166152" cy="166152"/>
            <a:chOff x="5214995" y="-1168400"/>
            <a:chExt cx="431800" cy="431800"/>
          </a:xfrm>
        </p:grpSpPr>
        <p:sp>
          <p:nvSpPr>
            <p:cNvPr id="148" name="Oval 147">
              <a:extLst>
                <a:ext uri="{FF2B5EF4-FFF2-40B4-BE49-F238E27FC236}">
                  <a16:creationId xmlns:a16="http://schemas.microsoft.com/office/drawing/2014/main" id="{E54C8AC7-0DF2-A7B4-59BC-354BDE9A823D}"/>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49" name="Rectangle 89">
              <a:extLst>
                <a:ext uri="{FF2B5EF4-FFF2-40B4-BE49-F238E27FC236}">
                  <a16:creationId xmlns:a16="http://schemas.microsoft.com/office/drawing/2014/main" id="{F0376496-3125-ED18-7608-C142A0C35F33}"/>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50" name="Group 149">
            <a:extLst>
              <a:ext uri="{FF2B5EF4-FFF2-40B4-BE49-F238E27FC236}">
                <a16:creationId xmlns:a16="http://schemas.microsoft.com/office/drawing/2014/main" id="{3D3E10AB-B82F-F7E8-A33D-8AF61C784420}"/>
              </a:ext>
            </a:extLst>
          </p:cNvPr>
          <p:cNvGrpSpPr/>
          <p:nvPr userDrawn="1"/>
        </p:nvGrpSpPr>
        <p:grpSpPr>
          <a:xfrm>
            <a:off x="6694171" y="1774437"/>
            <a:ext cx="166152" cy="166152"/>
            <a:chOff x="5214995" y="-1168400"/>
            <a:chExt cx="431800" cy="431800"/>
          </a:xfrm>
        </p:grpSpPr>
        <p:sp>
          <p:nvSpPr>
            <p:cNvPr id="151" name="Oval 150">
              <a:extLst>
                <a:ext uri="{FF2B5EF4-FFF2-40B4-BE49-F238E27FC236}">
                  <a16:creationId xmlns:a16="http://schemas.microsoft.com/office/drawing/2014/main" id="{CC526CF7-4F8D-6DB9-E3E9-2381E7AFAF4A}"/>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2" name="Rectangle 89">
              <a:extLst>
                <a:ext uri="{FF2B5EF4-FFF2-40B4-BE49-F238E27FC236}">
                  <a16:creationId xmlns:a16="http://schemas.microsoft.com/office/drawing/2014/main" id="{63E3BD4D-8045-49DC-2041-46643AE5ED02}"/>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53" name="Group 152">
            <a:extLst>
              <a:ext uri="{FF2B5EF4-FFF2-40B4-BE49-F238E27FC236}">
                <a16:creationId xmlns:a16="http://schemas.microsoft.com/office/drawing/2014/main" id="{816F1C59-4D7D-3BDD-0560-654E11A9B15E}"/>
              </a:ext>
            </a:extLst>
          </p:cNvPr>
          <p:cNvGrpSpPr/>
          <p:nvPr userDrawn="1"/>
        </p:nvGrpSpPr>
        <p:grpSpPr>
          <a:xfrm flipH="1">
            <a:off x="5097822" y="4227719"/>
            <a:ext cx="166152" cy="166152"/>
            <a:chOff x="5214995" y="-1168400"/>
            <a:chExt cx="431800" cy="431800"/>
          </a:xfrm>
        </p:grpSpPr>
        <p:sp>
          <p:nvSpPr>
            <p:cNvPr id="154" name="Oval 153">
              <a:extLst>
                <a:ext uri="{FF2B5EF4-FFF2-40B4-BE49-F238E27FC236}">
                  <a16:creationId xmlns:a16="http://schemas.microsoft.com/office/drawing/2014/main" id="{A0C410FC-F149-F1FA-B620-BF7F0EDE7D6C}"/>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5" name="Rectangle 89">
              <a:extLst>
                <a:ext uri="{FF2B5EF4-FFF2-40B4-BE49-F238E27FC236}">
                  <a16:creationId xmlns:a16="http://schemas.microsoft.com/office/drawing/2014/main" id="{5B5C9B65-59ED-2529-1E53-C9ABE9CB79FD}"/>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77" name="Group 176">
            <a:extLst>
              <a:ext uri="{FF2B5EF4-FFF2-40B4-BE49-F238E27FC236}">
                <a16:creationId xmlns:a16="http://schemas.microsoft.com/office/drawing/2014/main" id="{E60DF7C5-E7F6-A90D-706C-6592ECDDB338}"/>
              </a:ext>
            </a:extLst>
          </p:cNvPr>
          <p:cNvGrpSpPr/>
          <p:nvPr userDrawn="1"/>
        </p:nvGrpSpPr>
        <p:grpSpPr>
          <a:xfrm rot="5400000">
            <a:off x="9928103" y="2233511"/>
            <a:ext cx="166152" cy="166152"/>
            <a:chOff x="5214995" y="-1168400"/>
            <a:chExt cx="431800" cy="431800"/>
          </a:xfrm>
        </p:grpSpPr>
        <p:sp>
          <p:nvSpPr>
            <p:cNvPr id="178" name="Oval 177">
              <a:extLst>
                <a:ext uri="{FF2B5EF4-FFF2-40B4-BE49-F238E27FC236}">
                  <a16:creationId xmlns:a16="http://schemas.microsoft.com/office/drawing/2014/main" id="{11A9EA57-349E-6453-094C-DB252913E583}"/>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79" name="Rectangle 89">
              <a:extLst>
                <a:ext uri="{FF2B5EF4-FFF2-40B4-BE49-F238E27FC236}">
                  <a16:creationId xmlns:a16="http://schemas.microsoft.com/office/drawing/2014/main" id="{217C0C60-8F15-8390-C6A7-0DB9E99CA653}"/>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80" name="Group 179">
            <a:extLst>
              <a:ext uri="{FF2B5EF4-FFF2-40B4-BE49-F238E27FC236}">
                <a16:creationId xmlns:a16="http://schemas.microsoft.com/office/drawing/2014/main" id="{3B572509-4831-8A48-B663-AE17D9FD8ED5}"/>
              </a:ext>
            </a:extLst>
          </p:cNvPr>
          <p:cNvGrpSpPr/>
          <p:nvPr userDrawn="1"/>
        </p:nvGrpSpPr>
        <p:grpSpPr>
          <a:xfrm rot="5400000">
            <a:off x="9928103" y="3954518"/>
            <a:ext cx="166152" cy="166152"/>
            <a:chOff x="5214995" y="-1168400"/>
            <a:chExt cx="431800" cy="431800"/>
          </a:xfrm>
        </p:grpSpPr>
        <p:sp>
          <p:nvSpPr>
            <p:cNvPr id="181" name="Oval 180">
              <a:extLst>
                <a:ext uri="{FF2B5EF4-FFF2-40B4-BE49-F238E27FC236}">
                  <a16:creationId xmlns:a16="http://schemas.microsoft.com/office/drawing/2014/main" id="{068A591D-A59C-D3D7-2C67-293B3727D0A2}"/>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82" name="Rectangle 89">
              <a:extLst>
                <a:ext uri="{FF2B5EF4-FFF2-40B4-BE49-F238E27FC236}">
                  <a16:creationId xmlns:a16="http://schemas.microsoft.com/office/drawing/2014/main" id="{8B0AF6B1-C3AC-C476-AE16-287C61A1D75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95" name="Step 1 Title">
            <a:extLst>
              <a:ext uri="{FF2B5EF4-FFF2-40B4-BE49-F238E27FC236}">
                <a16:creationId xmlns:a16="http://schemas.microsoft.com/office/drawing/2014/main" id="{545F2FD2-44C5-DA9F-8E2B-13D6C03793D7}"/>
              </a:ext>
            </a:extLst>
          </p:cNvPr>
          <p:cNvSpPr>
            <a:spLocks noGrp="1"/>
          </p:cNvSpPr>
          <p:nvPr>
            <p:ph type="body" sz="quarter" idx="11" hasCustomPrompt="1"/>
          </p:nvPr>
        </p:nvSpPr>
        <p:spPr>
          <a:xfrm>
            <a:off x="584200" y="1684713"/>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100" b="0" i="0" spc="0">
                <a:solidFill>
                  <a:schemeClr val="bg1"/>
                </a:solidFill>
                <a:latin typeface="+mj-lt"/>
                <a:cs typeface="Segoe UI Semibold" panose="020B0502040204020203" pitchFamily="34" charset="0"/>
              </a:defRPr>
            </a:lvl1pPr>
          </a:lstStyle>
          <a:p>
            <a:pPr lvl="0"/>
            <a:r>
              <a:rPr lang="en-US"/>
              <a:t>00:00am</a:t>
            </a:r>
          </a:p>
        </p:txBody>
      </p:sp>
      <p:sp>
        <p:nvSpPr>
          <p:cNvPr id="106" name="Step 1 Top">
            <a:extLst>
              <a:ext uri="{FF2B5EF4-FFF2-40B4-BE49-F238E27FC236}">
                <a16:creationId xmlns:a16="http://schemas.microsoft.com/office/drawing/2014/main" id="{433B73A7-DB5C-AF5A-B12A-70E655D0C55D}"/>
              </a:ext>
            </a:extLst>
          </p:cNvPr>
          <p:cNvSpPr>
            <a:spLocks noGrp="1"/>
          </p:cNvSpPr>
          <p:nvPr>
            <p:ph type="body" sz="quarter" idx="18"/>
          </p:nvPr>
        </p:nvSpPr>
        <p:spPr>
          <a:xfrm>
            <a:off x="584200" y="2128438"/>
            <a:ext cx="2808000" cy="626701"/>
          </a:xfrm>
        </p:spPr>
        <p:txBody>
          <a:bodyPr lIns="0" tIns="0" rIns="0" bIns="0">
            <a:noAutofit/>
          </a:bodyPr>
          <a:lstStyle>
            <a:lvl1pPr marL="0" indent="0">
              <a:spcBef>
                <a:spcPts val="0"/>
              </a:spcBef>
              <a:buNone/>
              <a:defRPr sz="900" spc="0"/>
            </a:lvl1pPr>
          </a:lstStyle>
          <a:p>
            <a:pPr lvl="0"/>
            <a:r>
              <a:rPr lang="en-US"/>
              <a:t>Click to edit Master text styles</a:t>
            </a:r>
          </a:p>
        </p:txBody>
      </p:sp>
      <p:sp>
        <p:nvSpPr>
          <p:cNvPr id="109" name="Step 1 Bottom">
            <a:extLst>
              <a:ext uri="{FF2B5EF4-FFF2-40B4-BE49-F238E27FC236}">
                <a16:creationId xmlns:a16="http://schemas.microsoft.com/office/drawing/2014/main" id="{C966B391-3BF4-A5FB-4F8A-8B4B54689661}"/>
              </a:ext>
            </a:extLst>
          </p:cNvPr>
          <p:cNvSpPr>
            <a:spLocks noGrp="1"/>
          </p:cNvSpPr>
          <p:nvPr>
            <p:ph type="body" sz="quarter" idx="21"/>
          </p:nvPr>
        </p:nvSpPr>
        <p:spPr>
          <a:xfrm>
            <a:off x="584200" y="3304510"/>
            <a:ext cx="2808000" cy="626701"/>
          </a:xfrm>
          <a:prstGeom prst="rect">
            <a:avLst/>
          </a:prstGeom>
          <a:solidFill>
            <a:srgbClr val="FFFFFF">
              <a:alpha val="70046"/>
            </a:srgbClr>
          </a:solidFill>
          <a:ln w="12700">
            <a:solidFill>
              <a:schemeClr val="bg1"/>
            </a:solidFill>
          </a:ln>
        </p:spPr>
        <p:txBody>
          <a:bodyPr lIns="0" tIns="0" rIns="0" bIns="0" anchor="t" anchorCtr="0">
            <a:noAutofit/>
          </a:bodyPr>
          <a:lstStyle>
            <a:lvl1pPr marL="0" indent="0">
              <a:buFont typeface="Arial" panose="020B0604020202020204" pitchFamily="34" charset="0"/>
              <a:buNone/>
              <a:defRPr sz="900" spc="0"/>
            </a:lvl1pPr>
            <a:lvl2pPr marL="0" indent="0">
              <a:spcBef>
                <a:spcPts val="0"/>
              </a:spcBef>
              <a:buNone/>
              <a:defRPr sz="900" b="1" i="0" spc="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3" name="Step 2 Title">
            <a:extLst>
              <a:ext uri="{FF2B5EF4-FFF2-40B4-BE49-F238E27FC236}">
                <a16:creationId xmlns:a16="http://schemas.microsoft.com/office/drawing/2014/main" id="{DF1E6E41-3DB3-84EB-984F-CCB9167D5657}"/>
              </a:ext>
            </a:extLst>
          </p:cNvPr>
          <p:cNvSpPr>
            <a:spLocks noGrp="1"/>
          </p:cNvSpPr>
          <p:nvPr>
            <p:ph type="body" sz="quarter" idx="22" hasCustomPrompt="1"/>
          </p:nvPr>
        </p:nvSpPr>
        <p:spPr>
          <a:xfrm>
            <a:off x="3776898" y="1684713"/>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100" b="0" i="0" spc="0">
                <a:solidFill>
                  <a:schemeClr val="bg1"/>
                </a:solidFill>
                <a:latin typeface="+mj-lt"/>
                <a:cs typeface="Segoe UI Semibold" panose="020B0502040204020203" pitchFamily="34" charset="0"/>
              </a:defRPr>
            </a:lvl1pPr>
          </a:lstStyle>
          <a:p>
            <a:pPr lvl="0"/>
            <a:r>
              <a:rPr lang="en-US"/>
              <a:t>00:00am</a:t>
            </a:r>
          </a:p>
        </p:txBody>
      </p:sp>
      <p:sp>
        <p:nvSpPr>
          <p:cNvPr id="184" name="Step 2 Top">
            <a:extLst>
              <a:ext uri="{FF2B5EF4-FFF2-40B4-BE49-F238E27FC236}">
                <a16:creationId xmlns:a16="http://schemas.microsoft.com/office/drawing/2014/main" id="{6E6ACE10-8248-C360-0E35-7598E8EC8281}"/>
              </a:ext>
            </a:extLst>
          </p:cNvPr>
          <p:cNvSpPr>
            <a:spLocks noGrp="1"/>
          </p:cNvSpPr>
          <p:nvPr>
            <p:ph type="body" sz="quarter" idx="23"/>
          </p:nvPr>
        </p:nvSpPr>
        <p:spPr>
          <a:xfrm>
            <a:off x="3776898" y="2128438"/>
            <a:ext cx="2808000" cy="626701"/>
          </a:xfrm>
        </p:spPr>
        <p:txBody>
          <a:bodyPr lIns="0" tIns="0" rIns="0" bIns="0">
            <a:noAutofit/>
          </a:bodyPr>
          <a:lstStyle>
            <a:lvl1pPr marL="0" indent="0">
              <a:spcBef>
                <a:spcPts val="0"/>
              </a:spcBef>
              <a:buNone/>
              <a:defRPr sz="900" spc="0"/>
            </a:lvl1pPr>
          </a:lstStyle>
          <a:p>
            <a:pPr lvl="0"/>
            <a:r>
              <a:rPr lang="en-US"/>
              <a:t>Click to edit Master text styles</a:t>
            </a:r>
          </a:p>
        </p:txBody>
      </p:sp>
      <p:sp>
        <p:nvSpPr>
          <p:cNvPr id="185" name="Step 2 Bottom">
            <a:extLst>
              <a:ext uri="{FF2B5EF4-FFF2-40B4-BE49-F238E27FC236}">
                <a16:creationId xmlns:a16="http://schemas.microsoft.com/office/drawing/2014/main" id="{55D154DF-71A5-D9D3-0756-AA7208899CFD}"/>
              </a:ext>
            </a:extLst>
          </p:cNvPr>
          <p:cNvSpPr>
            <a:spLocks noGrp="1"/>
          </p:cNvSpPr>
          <p:nvPr>
            <p:ph type="body" sz="quarter" idx="24"/>
          </p:nvPr>
        </p:nvSpPr>
        <p:spPr>
          <a:xfrm>
            <a:off x="3776898" y="3304510"/>
            <a:ext cx="2808000" cy="626701"/>
          </a:xfrm>
          <a:prstGeom prst="rect">
            <a:avLst/>
          </a:prstGeom>
          <a:solidFill>
            <a:srgbClr val="FFFFFF">
              <a:alpha val="70046"/>
            </a:srgbClr>
          </a:solidFill>
          <a:ln w="12700">
            <a:solidFill>
              <a:schemeClr val="bg1"/>
            </a:solidFill>
          </a:ln>
        </p:spPr>
        <p:txBody>
          <a:bodyPr lIns="0" tIns="0" rIns="0" bIns="0" anchor="t" anchorCtr="0">
            <a:noAutofit/>
          </a:bodyPr>
          <a:lstStyle>
            <a:lvl1pPr marL="0" indent="0">
              <a:buFont typeface="Arial" panose="020B0604020202020204" pitchFamily="34" charset="0"/>
              <a:buNone/>
              <a:defRPr sz="900" spc="0"/>
            </a:lvl1pPr>
            <a:lvl2pPr marL="0" indent="0">
              <a:spcBef>
                <a:spcPts val="0"/>
              </a:spcBef>
              <a:buNone/>
              <a:defRPr sz="900" b="1" i="0" spc="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6" name="Step 3 Title">
            <a:extLst>
              <a:ext uri="{FF2B5EF4-FFF2-40B4-BE49-F238E27FC236}">
                <a16:creationId xmlns:a16="http://schemas.microsoft.com/office/drawing/2014/main" id="{3BF3353A-2534-A54C-BD30-4DA6ABBA06BA}"/>
              </a:ext>
            </a:extLst>
          </p:cNvPr>
          <p:cNvSpPr>
            <a:spLocks noGrp="1"/>
          </p:cNvSpPr>
          <p:nvPr>
            <p:ph type="body" sz="quarter" idx="25" hasCustomPrompt="1"/>
          </p:nvPr>
        </p:nvSpPr>
        <p:spPr>
          <a:xfrm>
            <a:off x="6969595" y="1684713"/>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100" b="0" i="0" spc="0">
                <a:solidFill>
                  <a:schemeClr val="bg1"/>
                </a:solidFill>
                <a:latin typeface="+mj-lt"/>
                <a:cs typeface="Segoe UI Semibold" panose="020B0502040204020203" pitchFamily="34" charset="0"/>
              </a:defRPr>
            </a:lvl1pPr>
          </a:lstStyle>
          <a:p>
            <a:pPr lvl="0"/>
            <a:r>
              <a:rPr lang="en-US"/>
              <a:t>00:00am</a:t>
            </a:r>
          </a:p>
        </p:txBody>
      </p:sp>
      <p:sp>
        <p:nvSpPr>
          <p:cNvPr id="187" name="Step 3 Top">
            <a:extLst>
              <a:ext uri="{FF2B5EF4-FFF2-40B4-BE49-F238E27FC236}">
                <a16:creationId xmlns:a16="http://schemas.microsoft.com/office/drawing/2014/main" id="{F8FA69C0-B798-B0EF-B064-997FF774E8E9}"/>
              </a:ext>
            </a:extLst>
          </p:cNvPr>
          <p:cNvSpPr>
            <a:spLocks noGrp="1"/>
          </p:cNvSpPr>
          <p:nvPr>
            <p:ph type="body" sz="quarter" idx="26"/>
          </p:nvPr>
        </p:nvSpPr>
        <p:spPr>
          <a:xfrm>
            <a:off x="6969595" y="2128438"/>
            <a:ext cx="2808000" cy="626701"/>
          </a:xfrm>
        </p:spPr>
        <p:txBody>
          <a:bodyPr lIns="0" tIns="0" rIns="0" bIns="0">
            <a:noAutofit/>
          </a:bodyPr>
          <a:lstStyle>
            <a:lvl1pPr marL="0" indent="0">
              <a:spcBef>
                <a:spcPts val="0"/>
              </a:spcBef>
              <a:buNone/>
              <a:defRPr sz="900" spc="0"/>
            </a:lvl1pPr>
          </a:lstStyle>
          <a:p>
            <a:pPr lvl="0"/>
            <a:r>
              <a:rPr lang="en-US"/>
              <a:t>Click to edit Master text styles</a:t>
            </a:r>
          </a:p>
        </p:txBody>
      </p:sp>
      <p:sp>
        <p:nvSpPr>
          <p:cNvPr id="188" name="Step 3 Bottom">
            <a:extLst>
              <a:ext uri="{FF2B5EF4-FFF2-40B4-BE49-F238E27FC236}">
                <a16:creationId xmlns:a16="http://schemas.microsoft.com/office/drawing/2014/main" id="{FFA3E6BA-ECB6-F78C-CF22-7B05706020E3}"/>
              </a:ext>
            </a:extLst>
          </p:cNvPr>
          <p:cNvSpPr>
            <a:spLocks noGrp="1"/>
          </p:cNvSpPr>
          <p:nvPr>
            <p:ph type="body" sz="quarter" idx="27"/>
          </p:nvPr>
        </p:nvSpPr>
        <p:spPr>
          <a:xfrm>
            <a:off x="6969595" y="3304510"/>
            <a:ext cx="2808000" cy="626701"/>
          </a:xfrm>
          <a:prstGeom prst="rect">
            <a:avLst/>
          </a:prstGeom>
          <a:solidFill>
            <a:srgbClr val="FFFFFF">
              <a:alpha val="70046"/>
            </a:srgbClr>
          </a:solidFill>
          <a:ln w="12700">
            <a:solidFill>
              <a:schemeClr val="bg1"/>
            </a:solidFill>
          </a:ln>
        </p:spPr>
        <p:txBody>
          <a:bodyPr lIns="0" tIns="0" rIns="0" bIns="0" anchor="t" anchorCtr="0">
            <a:noAutofit/>
          </a:bodyPr>
          <a:lstStyle>
            <a:lvl1pPr marL="0" indent="0">
              <a:buFont typeface="Arial" panose="020B0604020202020204" pitchFamily="34" charset="0"/>
              <a:buNone/>
              <a:defRPr sz="900" spc="0"/>
            </a:lvl1pPr>
            <a:lvl2pPr marL="0" indent="0">
              <a:spcBef>
                <a:spcPts val="0"/>
              </a:spcBef>
              <a:buNone/>
              <a:defRPr sz="900" b="1" i="0" spc="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92" name="Step 4 Title">
            <a:extLst>
              <a:ext uri="{FF2B5EF4-FFF2-40B4-BE49-F238E27FC236}">
                <a16:creationId xmlns:a16="http://schemas.microsoft.com/office/drawing/2014/main" id="{D8F51403-DA8F-C60A-932D-8B8817FDA751}"/>
              </a:ext>
            </a:extLst>
          </p:cNvPr>
          <p:cNvSpPr>
            <a:spLocks noGrp="1"/>
          </p:cNvSpPr>
          <p:nvPr>
            <p:ph type="body" sz="quarter" idx="31" hasCustomPrompt="1"/>
          </p:nvPr>
        </p:nvSpPr>
        <p:spPr>
          <a:xfrm>
            <a:off x="5373246" y="4137995"/>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100" b="0" i="0" spc="0">
                <a:solidFill>
                  <a:schemeClr val="bg1"/>
                </a:solidFill>
                <a:latin typeface="+mj-lt"/>
                <a:cs typeface="Segoe UI Semibold" panose="020B0502040204020203" pitchFamily="34" charset="0"/>
              </a:defRPr>
            </a:lvl1pPr>
          </a:lstStyle>
          <a:p>
            <a:pPr lvl="0"/>
            <a:r>
              <a:rPr lang="en-US"/>
              <a:t>00:00am</a:t>
            </a:r>
          </a:p>
        </p:txBody>
      </p:sp>
      <p:sp>
        <p:nvSpPr>
          <p:cNvPr id="193" name="Step 4 Top">
            <a:extLst>
              <a:ext uri="{FF2B5EF4-FFF2-40B4-BE49-F238E27FC236}">
                <a16:creationId xmlns:a16="http://schemas.microsoft.com/office/drawing/2014/main" id="{1D287AE8-D07F-849B-E6F1-1AC629E8FB32}"/>
              </a:ext>
            </a:extLst>
          </p:cNvPr>
          <p:cNvSpPr>
            <a:spLocks noGrp="1"/>
          </p:cNvSpPr>
          <p:nvPr>
            <p:ph type="body" sz="quarter" idx="32"/>
          </p:nvPr>
        </p:nvSpPr>
        <p:spPr>
          <a:xfrm>
            <a:off x="5373246" y="4584616"/>
            <a:ext cx="2808000" cy="626701"/>
          </a:xfrm>
        </p:spPr>
        <p:txBody>
          <a:bodyPr lIns="0" tIns="0" rIns="0" bIns="0">
            <a:noAutofit/>
          </a:bodyPr>
          <a:lstStyle>
            <a:lvl1pPr marL="0" indent="0">
              <a:spcBef>
                <a:spcPts val="0"/>
              </a:spcBef>
              <a:buNone/>
              <a:defRPr sz="900" spc="0"/>
            </a:lvl1pPr>
          </a:lstStyle>
          <a:p>
            <a:pPr lvl="0"/>
            <a:r>
              <a:rPr lang="en-US"/>
              <a:t>Click to edit Master text styles</a:t>
            </a:r>
          </a:p>
        </p:txBody>
      </p:sp>
      <p:sp>
        <p:nvSpPr>
          <p:cNvPr id="194" name="Step 4 Bottom">
            <a:extLst>
              <a:ext uri="{FF2B5EF4-FFF2-40B4-BE49-F238E27FC236}">
                <a16:creationId xmlns:a16="http://schemas.microsoft.com/office/drawing/2014/main" id="{D79AB424-C959-FD9F-0942-4B657234F221}"/>
              </a:ext>
            </a:extLst>
          </p:cNvPr>
          <p:cNvSpPr>
            <a:spLocks noGrp="1"/>
          </p:cNvSpPr>
          <p:nvPr>
            <p:ph type="body" sz="quarter" idx="33"/>
          </p:nvPr>
        </p:nvSpPr>
        <p:spPr>
          <a:xfrm>
            <a:off x="5373246" y="5648737"/>
            <a:ext cx="2808000" cy="626701"/>
          </a:xfrm>
          <a:prstGeom prst="rect">
            <a:avLst/>
          </a:prstGeom>
          <a:solidFill>
            <a:srgbClr val="FFFFFF">
              <a:alpha val="70046"/>
            </a:srgbClr>
          </a:solidFill>
          <a:ln w="12700">
            <a:solidFill>
              <a:schemeClr val="bg1"/>
            </a:solidFill>
          </a:ln>
        </p:spPr>
        <p:txBody>
          <a:bodyPr lIns="0" tIns="0" rIns="0" bIns="0" anchor="t" anchorCtr="0">
            <a:noAutofit/>
          </a:bodyPr>
          <a:lstStyle>
            <a:lvl1pPr marL="0" indent="0">
              <a:buFont typeface="Arial" panose="020B0604020202020204" pitchFamily="34" charset="0"/>
              <a:buNone/>
              <a:defRPr sz="900" spc="0"/>
            </a:lvl1pPr>
            <a:lvl2pPr marL="0" indent="0">
              <a:spcBef>
                <a:spcPts val="0"/>
              </a:spcBef>
              <a:buNone/>
              <a:defRPr sz="900" b="1" i="0" spc="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9" name="Step 5 Title">
            <a:extLst>
              <a:ext uri="{FF2B5EF4-FFF2-40B4-BE49-F238E27FC236}">
                <a16:creationId xmlns:a16="http://schemas.microsoft.com/office/drawing/2014/main" id="{E07EBCA7-C1BD-E0AD-6403-14224CB1B5C6}"/>
              </a:ext>
            </a:extLst>
          </p:cNvPr>
          <p:cNvSpPr>
            <a:spLocks noGrp="1"/>
          </p:cNvSpPr>
          <p:nvPr>
            <p:ph type="body" sz="quarter" idx="28" hasCustomPrompt="1"/>
          </p:nvPr>
        </p:nvSpPr>
        <p:spPr>
          <a:xfrm>
            <a:off x="2180549" y="4137995"/>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100" b="0" i="0" spc="0">
                <a:solidFill>
                  <a:schemeClr val="bg1"/>
                </a:solidFill>
                <a:latin typeface="+mj-lt"/>
                <a:cs typeface="Segoe UI Semibold" panose="020B0502040204020203" pitchFamily="34" charset="0"/>
              </a:defRPr>
            </a:lvl1pPr>
          </a:lstStyle>
          <a:p>
            <a:pPr lvl="0"/>
            <a:r>
              <a:rPr lang="en-US"/>
              <a:t>00:00am</a:t>
            </a:r>
          </a:p>
        </p:txBody>
      </p:sp>
      <p:sp>
        <p:nvSpPr>
          <p:cNvPr id="190" name="Step 5 Top">
            <a:extLst>
              <a:ext uri="{FF2B5EF4-FFF2-40B4-BE49-F238E27FC236}">
                <a16:creationId xmlns:a16="http://schemas.microsoft.com/office/drawing/2014/main" id="{880DDDC9-1973-AB6B-84B0-8402F7E57DD6}"/>
              </a:ext>
            </a:extLst>
          </p:cNvPr>
          <p:cNvSpPr>
            <a:spLocks noGrp="1"/>
          </p:cNvSpPr>
          <p:nvPr>
            <p:ph type="body" sz="quarter" idx="29"/>
          </p:nvPr>
        </p:nvSpPr>
        <p:spPr>
          <a:xfrm>
            <a:off x="2180549" y="4584616"/>
            <a:ext cx="2808000" cy="626701"/>
          </a:xfrm>
        </p:spPr>
        <p:txBody>
          <a:bodyPr lIns="0" tIns="0" rIns="0" bIns="0">
            <a:noAutofit/>
          </a:bodyPr>
          <a:lstStyle>
            <a:lvl1pPr marL="0" indent="0">
              <a:spcBef>
                <a:spcPts val="0"/>
              </a:spcBef>
              <a:buNone/>
              <a:defRPr sz="900" spc="0"/>
            </a:lvl1pPr>
          </a:lstStyle>
          <a:p>
            <a:pPr lvl="0"/>
            <a:r>
              <a:rPr lang="en-US"/>
              <a:t>Click to edit Master text styles</a:t>
            </a:r>
          </a:p>
        </p:txBody>
      </p:sp>
      <p:sp>
        <p:nvSpPr>
          <p:cNvPr id="191" name="Step 5 Bottom">
            <a:extLst>
              <a:ext uri="{FF2B5EF4-FFF2-40B4-BE49-F238E27FC236}">
                <a16:creationId xmlns:a16="http://schemas.microsoft.com/office/drawing/2014/main" id="{779BA1D8-105C-B66F-63AF-84DC7F622456}"/>
              </a:ext>
            </a:extLst>
          </p:cNvPr>
          <p:cNvSpPr>
            <a:spLocks noGrp="1"/>
          </p:cNvSpPr>
          <p:nvPr>
            <p:ph type="body" sz="quarter" idx="30"/>
          </p:nvPr>
        </p:nvSpPr>
        <p:spPr>
          <a:xfrm>
            <a:off x="2180549" y="5648737"/>
            <a:ext cx="2808000" cy="626701"/>
          </a:xfrm>
          <a:prstGeom prst="rect">
            <a:avLst/>
          </a:prstGeom>
          <a:solidFill>
            <a:srgbClr val="FFFFFF">
              <a:alpha val="70046"/>
            </a:srgbClr>
          </a:solidFill>
          <a:ln w="12700">
            <a:solidFill>
              <a:schemeClr val="bg1"/>
            </a:solidFill>
          </a:ln>
        </p:spPr>
        <p:txBody>
          <a:bodyPr lIns="0" tIns="0" rIns="0" bIns="0" anchor="t" anchorCtr="0">
            <a:noAutofit/>
          </a:bodyPr>
          <a:lstStyle>
            <a:lvl1pPr marL="0" indent="0">
              <a:buFont typeface="Arial" panose="020B0604020202020204" pitchFamily="34" charset="0"/>
              <a:buNone/>
              <a:defRPr sz="900" spc="0"/>
            </a:lvl1pPr>
            <a:lvl2pPr marL="0" indent="0">
              <a:spcBef>
                <a:spcPts val="0"/>
              </a:spcBef>
              <a:buNone/>
              <a:defRPr sz="900" b="1" i="0" spc="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3" name="Footnote">
            <a:extLst>
              <a:ext uri="{FF2B5EF4-FFF2-40B4-BE49-F238E27FC236}">
                <a16:creationId xmlns:a16="http://schemas.microsoft.com/office/drawing/2014/main" id="{CF409A53-7F00-DA1F-E7F8-EDF5445894F6}"/>
              </a:ext>
            </a:extLst>
          </p:cNvPr>
          <p:cNvSpPr txBox="1">
            <a:spLocks/>
          </p:cNvSpPr>
          <p:nvPr userDrawn="1"/>
        </p:nvSpPr>
        <p:spPr>
          <a:xfrm>
            <a:off x="584200" y="6406129"/>
            <a:ext cx="9597418"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7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1</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M365 Copilot Chat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m365copilot.com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or the Microsoft 365 Copilot Chat mobile app and set toggle to “Web”.</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2</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M365 Copilot Chat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m365copilot.com</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the Microsoft 365 Copilot Chat mobile app, or the M365 Copilot Chat app in Teams, and set toggle to “Work”.</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3</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AI Agents allow Copilot to access your organization-specific apps. In the past this would have required an API call to get data from a system of record.</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The content in this example scenario is for demonstration purposes only. You should evaluate how Copilot aligns with your organization’s business processes, regulatory requirements, and responsible AI principles.</a:t>
            </a:r>
          </a:p>
        </p:txBody>
      </p:sp>
    </p:spTree>
    <p:extLst>
      <p:ext uri="{BB962C8B-B14F-4D97-AF65-F5344CB8AC3E}">
        <p14:creationId xmlns:p14="http://schemas.microsoft.com/office/powerpoint/2010/main" val="17487194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4" name="Picture 3" descr="A blue and white background&#10;&#10;Description automatically generated">
            <a:extLst>
              <a:ext uri="{FF2B5EF4-FFF2-40B4-BE49-F238E27FC236}">
                <a16:creationId xmlns:a16="http://schemas.microsoft.com/office/drawing/2014/main" id="{61B73DCD-0D98-F3CB-D72D-80FCF3114A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08455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92F8D753-D581-8D98-7561-3F1A83FEAD74}"/>
              </a:ext>
            </a:extLst>
          </p:cNvPr>
          <p:cNvSpPr>
            <a:spLocks noGrp="1"/>
          </p:cNvSpPr>
          <p:nvPr>
            <p:ph type="body" sz="quarter" idx="10" hasCustomPrompt="1"/>
          </p:nvPr>
        </p:nvSpPr>
        <p:spPr>
          <a:xfrm>
            <a:off x="588263" y="1068000"/>
            <a:ext cx="11018520" cy="276999"/>
          </a:xfrm>
        </p:spPr>
        <p:txBody>
          <a:bodyPr/>
          <a:lstStyle>
            <a:lvl1pPr marL="0" indent="0">
              <a:buNone/>
              <a:defRPr sz="1800">
                <a:latin typeface="+mj-lt"/>
              </a:defRPr>
            </a:lvl1pPr>
            <a:lvl5pPr>
              <a:defRPr/>
            </a:lvl5pPr>
          </a:lstStyle>
          <a:p>
            <a:pPr lvl="0"/>
            <a:r>
              <a:rPr lang="en-US"/>
              <a:t>Click to edit subtitle</a:t>
            </a:r>
          </a:p>
        </p:txBody>
      </p:sp>
    </p:spTree>
    <p:extLst>
      <p:ext uri="{BB962C8B-B14F-4D97-AF65-F5344CB8AC3E}">
        <p14:creationId xmlns:p14="http://schemas.microsoft.com/office/powerpoint/2010/main" val="1457788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Only - left side ">
    <p:spTree>
      <p:nvGrpSpPr>
        <p:cNvPr id="1" name=""/>
        <p:cNvGrpSpPr/>
        <p:nvPr/>
      </p:nvGrpSpPr>
      <p:grpSpPr>
        <a:xfrm>
          <a:off x="0" y="0"/>
          <a:ext cx="0" cy="0"/>
          <a:chOff x="0" y="0"/>
          <a:chExt cx="0" cy="0"/>
        </a:xfrm>
      </p:grpSpPr>
      <p:pic>
        <p:nvPicPr>
          <p:cNvPr id="3" name="Picture 2" descr="A close-up of a curved object">
            <a:extLst>
              <a:ext uri="{FF2B5EF4-FFF2-40B4-BE49-F238E27FC236}">
                <a16:creationId xmlns:a16="http://schemas.microsoft.com/office/drawing/2014/main" id="{65978E02-7B42-4283-0732-A5ECD04C20F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D9B2C81-3582-FD54-9197-2A2E6EA52FF9}"/>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1612686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2365259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026738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1.sv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sv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2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40000803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ransition>
    <p:fade/>
  </p:transition>
  <p:hf sldNum="0"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a:extLst>
              <a:ext uri="{96DAC541-7B7A-43D3-8B79-37D633B846F1}">
                <asvg:svgBlip xmlns:asvg="http://schemas.microsoft.com/office/drawing/2016/SVG/main" r:embed="rId2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38648813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708" r:id="rId17"/>
    <p:sldLayoutId id="2147483709" r:id="rId18"/>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636916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7.pn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7.pn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1.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7.png"/><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png"/><Relationship Id="rId3" Type="http://schemas.microsoft.com/office/2018/10/relationships/comments" Target="../comments/modernComment_7FFFF8F8_7124F78D.xml"/><Relationship Id="rId7" Type="http://schemas.openxmlformats.org/officeDocument/2006/relationships/hyperlink" Target="https://adoption.microsoft.com/scenario-library/?product=agents" TargetMode="External"/><Relationship Id="rId12"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adoption.microsoft.com/en-us/copilot/" TargetMode="External"/><Relationship Id="rId11" Type="http://schemas.openxmlformats.org/officeDocument/2006/relationships/image" Target="../media/image50.png"/><Relationship Id="rId5" Type="http://schemas.openxmlformats.org/officeDocument/2006/relationships/image" Target="../media/image24.png"/><Relationship Id="rId10" Type="http://schemas.openxmlformats.org/officeDocument/2006/relationships/hyperlink" Target="https://adoption.microsoft.com/ai-agents/templates-and-examples/" TargetMode="External"/><Relationship Id="rId4" Type="http://schemas.openxmlformats.org/officeDocument/2006/relationships/image" Target="../media/image23.png"/><Relationship Id="rId9" Type="http://schemas.openxmlformats.org/officeDocument/2006/relationships/hyperlink" Target="https://adoption.microsoft.com/en-us/ai-agents/copilot-studi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hyperlink" Target="http://copilot.microsoft.com" TargetMode="Externa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7.pn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89D0F5-AA0B-EC0F-9E3D-B696D4599A5F}"/>
              </a:ext>
            </a:extLst>
          </p:cNvPr>
          <p:cNvSpPr>
            <a:spLocks noGrp="1"/>
          </p:cNvSpPr>
          <p:nvPr>
            <p:ph type="title"/>
          </p:nvPr>
        </p:nvSpPr>
        <p:spPr>
          <a:xfrm>
            <a:off x="569911" y="2892167"/>
            <a:ext cx="5589883" cy="1107996"/>
          </a:xfrm>
        </p:spPr>
        <p:txBody>
          <a:bodyPr/>
          <a:lstStyle/>
          <a:p>
            <a:r>
              <a:rPr lang="en-US" sz="3600">
                <a:cs typeface="Segoe UI"/>
              </a:rPr>
              <a:t>Jumpstart agent creation with agent starter prompts</a:t>
            </a:r>
          </a:p>
        </p:txBody>
      </p:sp>
      <p:sp>
        <p:nvSpPr>
          <p:cNvPr id="5" name="Text Placeholder 4">
            <a:extLst>
              <a:ext uri="{FF2B5EF4-FFF2-40B4-BE49-F238E27FC236}">
                <a16:creationId xmlns:a16="http://schemas.microsoft.com/office/drawing/2014/main" id="{B5BC4E6E-DD38-ACDD-7EF4-A6DE1EAD6969}"/>
              </a:ext>
            </a:extLst>
          </p:cNvPr>
          <p:cNvSpPr>
            <a:spLocks noGrp="1"/>
          </p:cNvSpPr>
          <p:nvPr>
            <p:ph type="body" sz="quarter" idx="12"/>
          </p:nvPr>
        </p:nvSpPr>
        <p:spPr>
          <a:xfrm>
            <a:off x="582614" y="4216400"/>
            <a:ext cx="4859182" cy="553998"/>
          </a:xfrm>
        </p:spPr>
        <p:txBody>
          <a:bodyPr vert="horz" wrap="square" lIns="0" tIns="0" rIns="0" bIns="0" rtlCol="0" anchor="t">
            <a:spAutoFit/>
          </a:bodyPr>
          <a:lstStyle/>
          <a:p>
            <a:r>
              <a:rPr lang="en-US" sz="1800">
                <a:cs typeface="Segoe UI"/>
              </a:rPr>
              <a:t>How to build agents in Microsoft 365 Copilot using Agent Builder</a:t>
            </a:r>
            <a:endParaRPr lang="en-US" sz="1800"/>
          </a:p>
        </p:txBody>
      </p:sp>
      <p:sp>
        <p:nvSpPr>
          <p:cNvPr id="11" name="Text Placeholder 10">
            <a:extLst>
              <a:ext uri="{FF2B5EF4-FFF2-40B4-BE49-F238E27FC236}">
                <a16:creationId xmlns:a16="http://schemas.microsoft.com/office/drawing/2014/main" id="{4E891C02-2DB3-D69D-864F-1E0CB21AA46E}"/>
              </a:ext>
            </a:extLst>
          </p:cNvPr>
          <p:cNvSpPr>
            <a:spLocks noGrp="1"/>
          </p:cNvSpPr>
          <p:nvPr>
            <p:ph type="body" sz="quarter" idx="13"/>
          </p:nvPr>
        </p:nvSpPr>
        <p:spPr/>
        <p:txBody>
          <a:bodyPr vert="horz" wrap="square" lIns="0" tIns="0" rIns="0" bIns="0" rtlCol="0" anchor="t">
            <a:spAutoFit/>
          </a:bodyPr>
          <a:lstStyle/>
          <a:p>
            <a:r>
              <a:rPr lang="en-US">
                <a:cs typeface="Segoe UI"/>
              </a:rPr>
              <a:t>Feb 2026</a:t>
            </a:r>
            <a:endParaRPr lang="en-US"/>
          </a:p>
        </p:txBody>
      </p:sp>
    </p:spTree>
    <p:extLst>
      <p:ext uri="{BB962C8B-B14F-4D97-AF65-F5344CB8AC3E}">
        <p14:creationId xmlns:p14="http://schemas.microsoft.com/office/powerpoint/2010/main" val="23405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ECCEA-2FC8-4B21-DD87-8104C12A31A1}"/>
            </a:ext>
          </a:extLst>
        </p:cNvPr>
        <p:cNvGrpSpPr/>
        <p:nvPr/>
      </p:nvGrpSpPr>
      <p:grpSpPr>
        <a:xfrm>
          <a:off x="0" y="0"/>
          <a:ext cx="0" cy="0"/>
          <a:chOff x="0" y="0"/>
          <a:chExt cx="0" cy="0"/>
        </a:xfrm>
      </p:grpSpPr>
      <p:sp>
        <p:nvSpPr>
          <p:cNvPr id="14" name="Freeform: Shape 13">
            <a:extLst>
              <a:ext uri="{FF2B5EF4-FFF2-40B4-BE49-F238E27FC236}">
                <a16:creationId xmlns:a16="http://schemas.microsoft.com/office/drawing/2014/main" id="{2F0B384B-E8B4-F5B1-2F1B-B7B6155EA4E5}"/>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6" name="Picture 5" descr="A blue square with white lines&#10;&#10;AI-generated content may be incorrect.">
            <a:extLst>
              <a:ext uri="{FF2B5EF4-FFF2-40B4-BE49-F238E27FC236}">
                <a16:creationId xmlns:a16="http://schemas.microsoft.com/office/drawing/2014/main" id="{DBF20A18-E7D7-30C9-97A5-03F491F483B1}"/>
              </a:ext>
            </a:extLst>
          </p:cNvPr>
          <p:cNvPicPr>
            <a:picLocks noChangeAspect="1"/>
          </p:cNvPicPr>
          <p:nvPr/>
        </p:nvPicPr>
        <p:blipFill>
          <a:blip r:embed="rId3"/>
          <a:stretch>
            <a:fillRect/>
          </a:stretch>
        </p:blipFill>
        <p:spPr>
          <a:xfrm>
            <a:off x="4618" y="-144"/>
            <a:ext cx="12194308" cy="1154834"/>
          </a:xfrm>
          <a:prstGeom prst="rect">
            <a:avLst/>
          </a:prstGeom>
        </p:spPr>
      </p:pic>
      <p:sp>
        <p:nvSpPr>
          <p:cNvPr id="5" name="Rectangle 4">
            <a:extLst>
              <a:ext uri="{FF2B5EF4-FFF2-40B4-BE49-F238E27FC236}">
                <a16:creationId xmlns:a16="http://schemas.microsoft.com/office/drawing/2014/main" id="{CD439757-FA3D-B532-D273-1DD49997CD8F}"/>
              </a:ext>
              <a:ext uri="{C183D7F6-B498-43B3-948B-1728B52AA6E4}">
                <adec:decorative xmlns:adec="http://schemas.microsoft.com/office/drawing/2017/decorative" val="1"/>
              </a:ext>
            </a:extLst>
          </p:cNvPr>
          <p:cNvSpPr/>
          <p:nvPr/>
        </p:nvSpPr>
        <p:spPr>
          <a:xfrm>
            <a:off x="0" y="1137013"/>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3CDEE9C5-E318-DA40-64DE-B073A3A7B1AC}"/>
              </a:ext>
            </a:extLst>
          </p:cNvPr>
          <p:cNvSpPr>
            <a:spLocks noGrp="1"/>
          </p:cNvSpPr>
          <p:nvPr>
            <p:ph type="title"/>
          </p:nvPr>
        </p:nvSpPr>
        <p:spPr>
          <a:xfrm>
            <a:off x="358225" y="424524"/>
            <a:ext cx="11018520" cy="492443"/>
          </a:xfrm>
        </p:spPr>
        <p:txBody>
          <a:bodyPr>
            <a:normAutofit/>
          </a:bodyPr>
          <a:lstStyle/>
          <a:p>
            <a:r>
              <a:rPr lang="en-US" dirty="0">
                <a:solidFill>
                  <a:srgbClr val="FFFFFF"/>
                </a:solidFill>
              </a:rPr>
              <a:t>LinkedIn Post Assistant</a:t>
            </a:r>
            <a:endParaRPr lang="en-US" noProof="0" dirty="0">
              <a:solidFill>
                <a:srgbClr val="FFFFFF"/>
              </a:solidFill>
              <a:ea typeface="+mj-ea"/>
              <a:cs typeface="+mj-cs"/>
            </a:endParaRPr>
          </a:p>
        </p:txBody>
      </p:sp>
      <p:sp>
        <p:nvSpPr>
          <p:cNvPr id="13" name="Rectangle 12">
            <a:extLst>
              <a:ext uri="{FF2B5EF4-FFF2-40B4-BE49-F238E27FC236}">
                <a16:creationId xmlns:a16="http://schemas.microsoft.com/office/drawing/2014/main" id="{A4D510EC-EBB3-872B-7E44-9D7B78DE134A}"/>
              </a:ext>
            </a:extLst>
          </p:cNvPr>
          <p:cNvSpPr/>
          <p:nvPr/>
        </p:nvSpPr>
        <p:spPr>
          <a:xfrm>
            <a:off x="0" y="1276684"/>
            <a:ext cx="12192000" cy="498325"/>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lvl="2" defTabSz="457200">
              <a:spcBef>
                <a:spcPts val="600"/>
              </a:spcBef>
              <a:buSzPct val="90000"/>
              <a:defRPr/>
            </a:pPr>
            <a:r>
              <a:rPr lang="en-US" sz="1200" dirty="0">
                <a:solidFill>
                  <a:schemeClr val="tx1"/>
                </a:solidFill>
              </a:rPr>
              <a:t>A LinkedIn Post Assistant agent can help users create engaging, professional posts tailored to their audience by crafting messages, highlighting key features, recommending effective messaging strategies, and generating relevant hashtags.</a:t>
            </a:r>
          </a:p>
        </p:txBody>
      </p:sp>
      <p:sp>
        <p:nvSpPr>
          <p:cNvPr id="15" name="Rectangle: Rounded Corners 14">
            <a:extLst>
              <a:ext uri="{FF2B5EF4-FFF2-40B4-BE49-F238E27FC236}">
                <a16:creationId xmlns:a16="http://schemas.microsoft.com/office/drawing/2014/main" id="{E3CF23E0-708E-7ED0-1C12-6FB85D0B09EE}"/>
              </a:ext>
              <a:ext uri="{C183D7F6-B498-43B3-948B-1728B52AA6E4}">
                <adec:decorative xmlns:adec="http://schemas.microsoft.com/office/drawing/2017/decorative" val="1"/>
              </a:ext>
            </a:extLst>
          </p:cNvPr>
          <p:cNvSpPr>
            <a:spLocks/>
          </p:cNvSpPr>
          <p:nvPr/>
        </p:nvSpPr>
        <p:spPr>
          <a:xfrm>
            <a:off x="70555" y="1859280"/>
            <a:ext cx="6833955" cy="4916901"/>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8" name="Picture 7" descr="A rainbow colored logo on a black background&#10;&#10;AI-generated content may be incorrect.">
            <a:extLst>
              <a:ext uri="{FF2B5EF4-FFF2-40B4-BE49-F238E27FC236}">
                <a16:creationId xmlns:a16="http://schemas.microsoft.com/office/drawing/2014/main" id="{0D8340A7-C61A-C03B-8DB5-9AAB7ED27C9F}"/>
              </a:ext>
            </a:extLst>
          </p:cNvPr>
          <p:cNvPicPr>
            <a:picLocks noChangeAspect="1"/>
          </p:cNvPicPr>
          <p:nvPr/>
        </p:nvPicPr>
        <p:blipFill>
          <a:blip r:embed="rId4"/>
          <a:stretch>
            <a:fillRect/>
          </a:stretch>
        </p:blipFill>
        <p:spPr>
          <a:xfrm>
            <a:off x="10743623" y="289359"/>
            <a:ext cx="1257300" cy="714375"/>
          </a:xfrm>
          <a:prstGeom prst="rect">
            <a:avLst/>
          </a:prstGeom>
        </p:spPr>
      </p:pic>
      <p:grpSp>
        <p:nvGrpSpPr>
          <p:cNvPr id="39" name="Group 38">
            <a:extLst>
              <a:ext uri="{FF2B5EF4-FFF2-40B4-BE49-F238E27FC236}">
                <a16:creationId xmlns:a16="http://schemas.microsoft.com/office/drawing/2014/main" id="{D9C8FAD2-3A0D-BA9D-EC1F-C00940658E6B}"/>
              </a:ext>
            </a:extLst>
          </p:cNvPr>
          <p:cNvGrpSpPr/>
          <p:nvPr/>
        </p:nvGrpSpPr>
        <p:grpSpPr>
          <a:xfrm>
            <a:off x="183091" y="2144329"/>
            <a:ext cx="6608882" cy="1795094"/>
            <a:chOff x="81965" y="2144329"/>
            <a:chExt cx="6608882" cy="1795094"/>
          </a:xfrm>
        </p:grpSpPr>
        <p:grpSp>
          <p:nvGrpSpPr>
            <p:cNvPr id="38" name="Group 37">
              <a:extLst>
                <a:ext uri="{FF2B5EF4-FFF2-40B4-BE49-F238E27FC236}">
                  <a16:creationId xmlns:a16="http://schemas.microsoft.com/office/drawing/2014/main" id="{3C5A0217-8E92-C7A9-5F77-8DABBFE3545D}"/>
                </a:ext>
              </a:extLst>
            </p:cNvPr>
            <p:cNvGrpSpPr/>
            <p:nvPr/>
          </p:nvGrpSpPr>
          <p:grpSpPr>
            <a:xfrm>
              <a:off x="81965" y="2144329"/>
              <a:ext cx="6608882" cy="1795094"/>
              <a:chOff x="81965" y="2144329"/>
              <a:chExt cx="6608882" cy="1795094"/>
            </a:xfrm>
          </p:grpSpPr>
          <p:sp>
            <p:nvSpPr>
              <p:cNvPr id="3" name="Rectangle: Rounded Corners 4">
                <a:extLst>
                  <a:ext uri="{FF2B5EF4-FFF2-40B4-BE49-F238E27FC236}">
                    <a16:creationId xmlns:a16="http://schemas.microsoft.com/office/drawing/2014/main" id="{7F79E358-0FD4-5C6A-C484-470F7F0EA303}"/>
                  </a:ext>
                </a:extLst>
              </p:cNvPr>
              <p:cNvSpPr/>
              <p:nvPr/>
            </p:nvSpPr>
            <p:spPr bwMode="auto">
              <a:xfrm>
                <a:off x="339084" y="2144331"/>
                <a:ext cx="6351763" cy="1795092"/>
              </a:xfrm>
              <a:prstGeom prst="roundRect">
                <a:avLst>
                  <a:gd name="adj" fmla="val 5986"/>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4" name="Group 3">
                <a:extLst>
                  <a:ext uri="{FF2B5EF4-FFF2-40B4-BE49-F238E27FC236}">
                    <a16:creationId xmlns:a16="http://schemas.microsoft.com/office/drawing/2014/main" id="{902145C3-6044-906B-13D9-1E495076CF9D}"/>
                  </a:ext>
                </a:extLst>
              </p:cNvPr>
              <p:cNvGrpSpPr/>
              <p:nvPr/>
            </p:nvGrpSpPr>
            <p:grpSpPr>
              <a:xfrm>
                <a:off x="81965" y="2144329"/>
                <a:ext cx="445258" cy="429768"/>
                <a:chOff x="1862038" y="2000250"/>
                <a:chExt cx="1195614" cy="1195610"/>
              </a:xfrm>
            </p:grpSpPr>
            <p:sp>
              <p:nvSpPr>
                <p:cNvPr id="7" name="Oval 6">
                  <a:extLst>
                    <a:ext uri="{FF2B5EF4-FFF2-40B4-BE49-F238E27FC236}">
                      <a16:creationId xmlns:a16="http://schemas.microsoft.com/office/drawing/2014/main" id="{E0FBC18C-186C-78E9-5EC4-B63562B457F6}"/>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0D150D59-8C9D-C91B-7F72-32F5CDF75EC7}"/>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rPr>
                    <a:t>1</a:t>
                  </a:r>
                </a:p>
              </p:txBody>
            </p:sp>
          </p:grpSp>
        </p:grpSp>
        <p:sp>
          <p:nvSpPr>
            <p:cNvPr id="30" name="TextBox 29">
              <a:extLst>
                <a:ext uri="{FF2B5EF4-FFF2-40B4-BE49-F238E27FC236}">
                  <a16:creationId xmlns:a16="http://schemas.microsoft.com/office/drawing/2014/main" id="{B165FEB1-FE85-A104-105C-4D0532BD65D3}"/>
                </a:ext>
              </a:extLst>
            </p:cNvPr>
            <p:cNvSpPr txBox="1"/>
            <p:nvPr/>
          </p:nvSpPr>
          <p:spPr>
            <a:xfrm>
              <a:off x="532803" y="2453629"/>
              <a:ext cx="6065133" cy="1384995"/>
            </a:xfrm>
            <a:prstGeom prst="rect">
              <a:avLst/>
            </a:prstGeom>
            <a:noFill/>
          </p:spPr>
          <p:txBody>
            <a:bodyPr wrap="square" lIns="0" tIns="0" rIns="0" bIns="0" rtlCol="0">
              <a:spAutoFit/>
            </a:bodyPr>
            <a:lstStyle/>
            <a:p>
              <a:pPr lvl="0">
                <a:spcBef>
                  <a:spcPts val="600"/>
                </a:spcBef>
                <a:defRPr/>
              </a:pPr>
              <a:r>
                <a:rPr lang="en-US" sz="1000" dirty="0">
                  <a:solidFill>
                    <a:srgbClr val="0078D4"/>
                  </a:solidFill>
                  <a:latin typeface="Segoe Sans Display Semibold"/>
                </a:rPr>
                <a:t>Example description/What would you like it to make: </a:t>
              </a:r>
              <a:r>
                <a:rPr lang="en-US" sz="1000" i="1" kern="100" dirty="0">
                  <a:solidFill>
                    <a:srgbClr val="091F2C"/>
                  </a:solidFill>
                </a:rPr>
                <a:t>You're a Social Media Messaging Agent for LinkedIn. Please assist me in creating engaging and professional LinkedIn posts tailored to different audiences and objectives. You are knowledgeable about LinkedIn's best practices, trends, and effective messaging strategies. Additionally, you can help answer questions about optimizing posts for maximum reach and engagement.</a:t>
              </a:r>
            </a:p>
            <a:p>
              <a:pPr>
                <a:spcBef>
                  <a:spcPts val="600"/>
                </a:spcBef>
                <a:defRPr/>
              </a:pPr>
              <a:r>
                <a:rPr lang="en-US" sz="1000" dirty="0">
                  <a:solidFill>
                    <a:srgbClr val="0078D4"/>
                  </a:solidFill>
                  <a:latin typeface="Segoe Sans Display Semibold"/>
                </a:rPr>
                <a:t>To be emphasized/avoided: </a:t>
              </a:r>
              <a:r>
                <a:rPr lang="en-US" sz="1000" i="1" kern="100" dirty="0">
                  <a:solidFill>
                    <a:srgbClr val="091F2C"/>
                  </a:solidFill>
                </a:rPr>
                <a:t>Please be clear and concise and avoid long answers. Where possible, refer primarily to the knowledge shared with you. If you don't know the answer, please refer them to explore the LinkedIn guidelines and Microsoft's branding document.</a:t>
              </a:r>
              <a:endParaRPr lang="en-US" sz="1000" i="1" kern="100" dirty="0">
                <a:solidFill>
                  <a:srgbClr val="091F2C"/>
                </a:solidFill>
                <a:cs typeface="Segoe Sans Display"/>
              </a:endParaRPr>
            </a:p>
            <a:p>
              <a:pPr>
                <a:spcBef>
                  <a:spcPts val="600"/>
                </a:spcBef>
                <a:defRPr/>
              </a:pPr>
              <a:r>
                <a:rPr lang="en-US" sz="1000" dirty="0">
                  <a:solidFill>
                    <a:srgbClr val="0078D4"/>
                  </a:solidFill>
                  <a:latin typeface="Segoe Sans Display Semibold"/>
                </a:rPr>
                <a:t>How to communicate: </a:t>
              </a:r>
              <a:r>
                <a:rPr lang="en-US" sz="1000" i="1" kern="100" dirty="0">
                  <a:solidFill>
                    <a:srgbClr val="091F2C"/>
                  </a:solidFill>
                </a:rPr>
                <a:t>Friendly and professional</a:t>
              </a:r>
            </a:p>
          </p:txBody>
        </p:sp>
        <p:sp>
          <p:nvSpPr>
            <p:cNvPr id="32" name="TextBox 31">
              <a:extLst>
                <a:ext uri="{FF2B5EF4-FFF2-40B4-BE49-F238E27FC236}">
                  <a16:creationId xmlns:a16="http://schemas.microsoft.com/office/drawing/2014/main" id="{34DEC057-C65E-2911-560E-BF476D6B3BF0}"/>
                </a:ext>
              </a:extLst>
            </p:cNvPr>
            <p:cNvSpPr txBox="1"/>
            <p:nvPr/>
          </p:nvSpPr>
          <p:spPr>
            <a:xfrm>
              <a:off x="597313" y="2191774"/>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rPr>
                <a:t>Describe</a:t>
              </a:r>
            </a:p>
          </p:txBody>
        </p:sp>
      </p:grpSp>
      <p:sp>
        <p:nvSpPr>
          <p:cNvPr id="19" name="TextBox 18">
            <a:extLst>
              <a:ext uri="{FF2B5EF4-FFF2-40B4-BE49-F238E27FC236}">
                <a16:creationId xmlns:a16="http://schemas.microsoft.com/office/drawing/2014/main" id="{F76F81A5-5F6E-D067-6D20-6FEA67481905}"/>
              </a:ext>
            </a:extLst>
          </p:cNvPr>
          <p:cNvSpPr txBox="1"/>
          <p:nvPr/>
        </p:nvSpPr>
        <p:spPr>
          <a:xfrm>
            <a:off x="143170" y="1952301"/>
            <a:ext cx="6065133" cy="1615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50" i="1" dirty="0"/>
              <a:t>Copy the text in each step into Agent Builder to create this agent</a:t>
            </a:r>
          </a:p>
        </p:txBody>
      </p:sp>
      <p:grpSp>
        <p:nvGrpSpPr>
          <p:cNvPr id="24" name="Group 23">
            <a:extLst>
              <a:ext uri="{FF2B5EF4-FFF2-40B4-BE49-F238E27FC236}">
                <a16:creationId xmlns:a16="http://schemas.microsoft.com/office/drawing/2014/main" id="{28B227BA-E97C-2B18-692D-FBBFF8311409}"/>
              </a:ext>
            </a:extLst>
          </p:cNvPr>
          <p:cNvGrpSpPr/>
          <p:nvPr/>
        </p:nvGrpSpPr>
        <p:grpSpPr>
          <a:xfrm>
            <a:off x="183091" y="4048376"/>
            <a:ext cx="6608882" cy="799718"/>
            <a:chOff x="81965" y="2144329"/>
            <a:chExt cx="6608882" cy="799718"/>
          </a:xfrm>
        </p:grpSpPr>
        <p:grpSp>
          <p:nvGrpSpPr>
            <p:cNvPr id="34" name="Group 33">
              <a:extLst>
                <a:ext uri="{FF2B5EF4-FFF2-40B4-BE49-F238E27FC236}">
                  <a16:creationId xmlns:a16="http://schemas.microsoft.com/office/drawing/2014/main" id="{9BDE9A6A-EDCD-A77C-7C90-9452FD75B078}"/>
                </a:ext>
              </a:extLst>
            </p:cNvPr>
            <p:cNvGrpSpPr/>
            <p:nvPr/>
          </p:nvGrpSpPr>
          <p:grpSpPr>
            <a:xfrm>
              <a:off x="81965" y="2144329"/>
              <a:ext cx="6608882" cy="799718"/>
              <a:chOff x="81965" y="2144329"/>
              <a:chExt cx="6608882" cy="799718"/>
            </a:xfrm>
          </p:grpSpPr>
          <p:sp>
            <p:nvSpPr>
              <p:cNvPr id="41" name="Rectangle: Rounded Corners 4">
                <a:extLst>
                  <a:ext uri="{FF2B5EF4-FFF2-40B4-BE49-F238E27FC236}">
                    <a16:creationId xmlns:a16="http://schemas.microsoft.com/office/drawing/2014/main" id="{1DBCC9FC-9552-9345-9C07-8714BC0BC4E8}"/>
                  </a:ext>
                </a:extLst>
              </p:cNvPr>
              <p:cNvSpPr/>
              <p:nvPr/>
            </p:nvSpPr>
            <p:spPr bwMode="auto">
              <a:xfrm>
                <a:off x="339084" y="2144330"/>
                <a:ext cx="6351763" cy="799717"/>
              </a:xfrm>
              <a:prstGeom prst="roundRect">
                <a:avLst>
                  <a:gd name="adj" fmla="val 11337"/>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42" name="Group 41">
                <a:extLst>
                  <a:ext uri="{FF2B5EF4-FFF2-40B4-BE49-F238E27FC236}">
                    <a16:creationId xmlns:a16="http://schemas.microsoft.com/office/drawing/2014/main" id="{B6FF15BD-3D5C-E6CB-84D1-66D7AE4CBDEA}"/>
                  </a:ext>
                </a:extLst>
              </p:cNvPr>
              <p:cNvGrpSpPr/>
              <p:nvPr/>
            </p:nvGrpSpPr>
            <p:grpSpPr>
              <a:xfrm>
                <a:off x="81965" y="2144329"/>
                <a:ext cx="445258" cy="429768"/>
                <a:chOff x="1862038" y="2000250"/>
                <a:chExt cx="1195614" cy="1195610"/>
              </a:xfrm>
            </p:grpSpPr>
            <p:sp>
              <p:nvSpPr>
                <p:cNvPr id="43" name="Oval 42">
                  <a:extLst>
                    <a:ext uri="{FF2B5EF4-FFF2-40B4-BE49-F238E27FC236}">
                      <a16:creationId xmlns:a16="http://schemas.microsoft.com/office/drawing/2014/main" id="{7AABE7B1-7AA4-3493-0589-108BF52E0CB1}"/>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D870D40B-3F4E-CDC7-BE46-E191766B0271}"/>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lang="en-US" sz="1400" b="1" dirty="0">
                      <a:solidFill>
                        <a:srgbClr val="8661C5"/>
                      </a:solidFill>
                      <a:latin typeface="Segoe Sans Display Semibold" pitchFamily="2" charset="0"/>
                      <a:cs typeface="Segoe Sans Display Semibold" pitchFamily="2" charset="0"/>
                    </a:rPr>
                    <a:t>2</a:t>
                  </a:r>
                  <a:endParaRPr kumimoji="0" lang="en-US" sz="1400" b="1" i="0" u="none" strike="noStrike" kern="1200" cap="none" spc="0" normalizeH="0" baseline="0" noProof="0" dirty="0">
                    <a:ln>
                      <a:noFill/>
                    </a:ln>
                    <a:solidFill>
                      <a:srgbClr val="8661C5"/>
                    </a:solidFill>
                    <a:effectLst/>
                    <a:uLnTx/>
                    <a:uFillTx/>
                    <a:latin typeface="Segoe Sans Display Semibold" pitchFamily="2" charset="0"/>
                    <a:ea typeface="+mn-ea"/>
                    <a:cs typeface="Segoe Sans Display Semibold" pitchFamily="2" charset="0"/>
                  </a:endParaRPr>
                </a:p>
              </p:txBody>
            </p:sp>
          </p:grpSp>
        </p:grpSp>
        <p:sp>
          <p:nvSpPr>
            <p:cNvPr id="36" name="TextBox 35">
              <a:extLst>
                <a:ext uri="{FF2B5EF4-FFF2-40B4-BE49-F238E27FC236}">
                  <a16:creationId xmlns:a16="http://schemas.microsoft.com/office/drawing/2014/main" id="{3F0D649B-9110-CE5A-C9D3-5521CD94A6EE}"/>
                </a:ext>
              </a:extLst>
            </p:cNvPr>
            <p:cNvSpPr txBox="1"/>
            <p:nvPr/>
          </p:nvSpPr>
          <p:spPr>
            <a:xfrm>
              <a:off x="532803" y="2453629"/>
              <a:ext cx="6065133" cy="384721"/>
            </a:xfrm>
            <a:prstGeom prst="rect">
              <a:avLst/>
            </a:prstGeom>
            <a:noFill/>
          </p:spPr>
          <p:txBody>
            <a:bodyPr wrap="square" lIns="0" tIns="0" rIns="0" bIns="0" rtlCol="0">
              <a:spAutoFit/>
            </a:bodyPr>
            <a:lstStyle/>
            <a:p>
              <a:pPr lvl="0">
                <a:spcBef>
                  <a:spcPts val="600"/>
                </a:spcBef>
                <a:defRPr/>
              </a:pPr>
              <a:r>
                <a:rPr lang="en-US" sz="1000" dirty="0">
                  <a:solidFill>
                    <a:srgbClr val="8661C5"/>
                  </a:solidFill>
                  <a:latin typeface="Segoe Sans Display Semibold"/>
                </a:rPr>
                <a:t>Starter prompt example: </a:t>
              </a:r>
              <a:r>
                <a:rPr lang="en-US" sz="1000" i="1" kern="100" dirty="0">
                  <a:solidFill>
                    <a:srgbClr val="091F2C"/>
                  </a:solidFill>
                </a:rPr>
                <a:t>Suggest a LinkedIn post to highlight our company's recent achievements?</a:t>
              </a:r>
            </a:p>
            <a:p>
              <a:pPr lvl="0">
                <a:spcBef>
                  <a:spcPts val="600"/>
                </a:spcBef>
                <a:defRPr/>
              </a:pPr>
              <a:r>
                <a:rPr lang="en-US" sz="1000" dirty="0">
                  <a:solidFill>
                    <a:srgbClr val="8661C5"/>
                  </a:solidFill>
                  <a:latin typeface="Segoe Sans Display Semibold"/>
                </a:rPr>
                <a:t>Knowledge: </a:t>
              </a:r>
              <a:r>
                <a:rPr lang="en-US" sz="1000" i="1" kern="100" dirty="0">
                  <a:solidFill>
                    <a:srgbClr val="091F2C"/>
                  </a:solidFill>
                </a:rPr>
                <a:t>Add in any SharePoint sites of previous product enhancements you would like added in the post.</a:t>
              </a:r>
              <a:endParaRPr lang="en-US" sz="1000" i="1" kern="100" dirty="0">
                <a:solidFill>
                  <a:srgbClr val="091F2C"/>
                </a:solidFill>
                <a:cs typeface="Segoe Sans Display"/>
              </a:endParaRPr>
            </a:p>
          </p:txBody>
        </p:sp>
        <p:sp>
          <p:nvSpPr>
            <p:cNvPr id="40" name="TextBox 39">
              <a:extLst>
                <a:ext uri="{FF2B5EF4-FFF2-40B4-BE49-F238E27FC236}">
                  <a16:creationId xmlns:a16="http://schemas.microsoft.com/office/drawing/2014/main" id="{4AD02349-CC5C-FD1A-2576-EA8FF9AE43B1}"/>
                </a:ext>
              </a:extLst>
            </p:cNvPr>
            <p:cNvSpPr txBox="1"/>
            <p:nvPr/>
          </p:nvSpPr>
          <p:spPr>
            <a:xfrm>
              <a:off x="597313" y="2191774"/>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8661C5"/>
                  </a:solidFill>
                  <a:effectLst/>
                  <a:uLnTx/>
                  <a:uFillTx/>
                  <a:latin typeface="Segoe Sans Display Semibold" pitchFamily="2" charset="0"/>
                  <a:ea typeface="+mn-ea"/>
                  <a:cs typeface="Segoe Sans Display Semibold" pitchFamily="2" charset="0"/>
                </a:rPr>
                <a:t>Configure</a:t>
              </a:r>
            </a:p>
          </p:txBody>
        </p:sp>
      </p:grpSp>
      <p:grpSp>
        <p:nvGrpSpPr>
          <p:cNvPr id="45" name="Group 44">
            <a:extLst>
              <a:ext uri="{FF2B5EF4-FFF2-40B4-BE49-F238E27FC236}">
                <a16:creationId xmlns:a16="http://schemas.microsoft.com/office/drawing/2014/main" id="{D3514AF5-8D76-961E-F081-026005941C6C}"/>
              </a:ext>
            </a:extLst>
          </p:cNvPr>
          <p:cNvGrpSpPr/>
          <p:nvPr/>
        </p:nvGrpSpPr>
        <p:grpSpPr>
          <a:xfrm>
            <a:off x="183091" y="4957047"/>
            <a:ext cx="6608882" cy="1302598"/>
            <a:chOff x="81965" y="2144329"/>
            <a:chExt cx="6608882" cy="1302598"/>
          </a:xfrm>
        </p:grpSpPr>
        <p:grpSp>
          <p:nvGrpSpPr>
            <p:cNvPr id="46" name="Group 45">
              <a:extLst>
                <a:ext uri="{FF2B5EF4-FFF2-40B4-BE49-F238E27FC236}">
                  <a16:creationId xmlns:a16="http://schemas.microsoft.com/office/drawing/2014/main" id="{10C4D8D3-F7A6-B904-1052-1818346213CD}"/>
                </a:ext>
              </a:extLst>
            </p:cNvPr>
            <p:cNvGrpSpPr/>
            <p:nvPr/>
          </p:nvGrpSpPr>
          <p:grpSpPr>
            <a:xfrm>
              <a:off x="81965" y="2144329"/>
              <a:ext cx="6608882" cy="1302598"/>
              <a:chOff x="81965" y="2144329"/>
              <a:chExt cx="6608882" cy="1302598"/>
            </a:xfrm>
          </p:grpSpPr>
          <p:sp>
            <p:nvSpPr>
              <p:cNvPr id="49" name="Rectangle: Rounded Corners 4">
                <a:extLst>
                  <a:ext uri="{FF2B5EF4-FFF2-40B4-BE49-F238E27FC236}">
                    <a16:creationId xmlns:a16="http://schemas.microsoft.com/office/drawing/2014/main" id="{389DCA06-0B7C-9052-D679-159301692D57}"/>
                  </a:ext>
                </a:extLst>
              </p:cNvPr>
              <p:cNvSpPr/>
              <p:nvPr/>
            </p:nvSpPr>
            <p:spPr bwMode="auto">
              <a:xfrm>
                <a:off x="339084" y="2144329"/>
                <a:ext cx="6351763" cy="1302598"/>
              </a:xfrm>
              <a:prstGeom prst="roundRect">
                <a:avLst>
                  <a:gd name="adj" fmla="val 9203"/>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50" name="Group 49">
                <a:extLst>
                  <a:ext uri="{FF2B5EF4-FFF2-40B4-BE49-F238E27FC236}">
                    <a16:creationId xmlns:a16="http://schemas.microsoft.com/office/drawing/2014/main" id="{CF37B74C-D908-19D0-4829-13DC96138310}"/>
                  </a:ext>
                </a:extLst>
              </p:cNvPr>
              <p:cNvGrpSpPr/>
              <p:nvPr/>
            </p:nvGrpSpPr>
            <p:grpSpPr>
              <a:xfrm>
                <a:off x="81965" y="2144329"/>
                <a:ext cx="445258" cy="429768"/>
                <a:chOff x="1862038" y="2000250"/>
                <a:chExt cx="1195614" cy="1195610"/>
              </a:xfrm>
            </p:grpSpPr>
            <p:sp>
              <p:nvSpPr>
                <p:cNvPr id="51" name="Oval 50">
                  <a:extLst>
                    <a:ext uri="{FF2B5EF4-FFF2-40B4-BE49-F238E27FC236}">
                      <a16:creationId xmlns:a16="http://schemas.microsoft.com/office/drawing/2014/main" id="{34408D6B-7D46-009C-44B2-E7742224A54A}"/>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784786E3-F324-DE4A-E4BF-6E42851D195C}"/>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3BC4"/>
                      </a:solidFill>
                      <a:effectLst/>
                      <a:uLnTx/>
                      <a:uFillTx/>
                      <a:latin typeface="Segoe Sans Display Semibold" pitchFamily="2" charset="0"/>
                      <a:ea typeface="+mn-ea"/>
                      <a:cs typeface="Segoe Sans Display Semibold" pitchFamily="2" charset="0"/>
                    </a:rPr>
                    <a:t>3</a:t>
                  </a:r>
                </a:p>
              </p:txBody>
            </p:sp>
          </p:grpSp>
        </p:grpSp>
        <p:sp>
          <p:nvSpPr>
            <p:cNvPr id="47" name="TextBox 46">
              <a:extLst>
                <a:ext uri="{FF2B5EF4-FFF2-40B4-BE49-F238E27FC236}">
                  <a16:creationId xmlns:a16="http://schemas.microsoft.com/office/drawing/2014/main" id="{3C8A3F5B-0D28-5634-FF3D-6914D518DA31}"/>
                </a:ext>
              </a:extLst>
            </p:cNvPr>
            <p:cNvSpPr txBox="1"/>
            <p:nvPr/>
          </p:nvSpPr>
          <p:spPr>
            <a:xfrm>
              <a:off x="532803" y="2394694"/>
              <a:ext cx="6065133" cy="974626"/>
            </a:xfrm>
            <a:prstGeom prst="rect">
              <a:avLst/>
            </a:prstGeom>
            <a:noFill/>
          </p:spPr>
          <p:txBody>
            <a:bodyPr wrap="square" lIns="0" tIns="0" rIns="0" bIns="0" rtlCol="0">
              <a:spAutoFit/>
            </a:bodyPr>
            <a:lstStyle/>
            <a:p>
              <a:pPr lvl="0">
                <a:defRPr/>
              </a:pPr>
              <a:r>
                <a:rPr lang="en-US" sz="1000" dirty="0">
                  <a:solidFill>
                    <a:srgbClr val="C03BC4"/>
                  </a:solidFill>
                  <a:latin typeface="Segoe Sans Display Semibold"/>
                </a:rPr>
                <a:t>Example questions to ask: </a:t>
              </a:r>
            </a:p>
            <a:p>
              <a:pPr marL="171450" lvl="0" indent="-123825">
                <a:spcBef>
                  <a:spcPts val="200"/>
                </a:spcBef>
                <a:buFont typeface="Arial" panose="020B0604020202020204" pitchFamily="34" charset="0"/>
                <a:buChar char="•"/>
                <a:defRPr/>
              </a:pPr>
              <a:r>
                <a:rPr lang="en-US" sz="900" i="1" kern="100" dirty="0">
                  <a:solidFill>
                    <a:srgbClr val="091F2C"/>
                  </a:solidFill>
                </a:rPr>
                <a:t>Create a LinkedIn post about the new features including in the shared SharePoint</a:t>
              </a:r>
            </a:p>
            <a:p>
              <a:pPr marL="171450" lvl="0" indent="-123825">
                <a:spcBef>
                  <a:spcPts val="200"/>
                </a:spcBef>
                <a:buFont typeface="Arial" panose="020B0604020202020204" pitchFamily="34" charset="0"/>
                <a:buChar char="•"/>
                <a:defRPr/>
              </a:pPr>
              <a:r>
                <a:rPr lang="en-US" sz="900" i="1" kern="100" dirty="0">
                  <a:solidFill>
                    <a:srgbClr val="091F2C"/>
                  </a:solidFill>
                </a:rPr>
                <a:t>What hashtags should I add to my post?</a:t>
              </a:r>
            </a:p>
            <a:p>
              <a:pPr marL="171450" lvl="0" indent="-123825">
                <a:spcBef>
                  <a:spcPts val="200"/>
                </a:spcBef>
                <a:buFont typeface="Arial" panose="020B0604020202020204" pitchFamily="34" charset="0"/>
                <a:buChar char="•"/>
                <a:defRPr/>
              </a:pPr>
              <a:r>
                <a:rPr lang="en-US" sz="900" i="1" kern="100" dirty="0">
                  <a:solidFill>
                    <a:srgbClr val="091F2C"/>
                  </a:solidFill>
                </a:rPr>
                <a:t>Are there any newly released blogs by Microsoft I could link off too?</a:t>
              </a:r>
            </a:p>
            <a:p>
              <a:pPr marL="171450" lvl="0" indent="-123825">
                <a:spcBef>
                  <a:spcPts val="200"/>
                </a:spcBef>
                <a:buFont typeface="Arial" panose="020B0604020202020204" pitchFamily="34" charset="0"/>
                <a:buChar char="•"/>
                <a:defRPr/>
              </a:pPr>
              <a:r>
                <a:rPr lang="en-US" sz="900" i="1" kern="100" dirty="0">
                  <a:solidFill>
                    <a:srgbClr val="091F2C"/>
                  </a:solidFill>
                </a:rPr>
                <a:t>Can you please make my post tone more professional?</a:t>
              </a:r>
            </a:p>
            <a:p>
              <a:pPr marL="171450" lvl="0" indent="-123825">
                <a:spcBef>
                  <a:spcPts val="200"/>
                </a:spcBef>
                <a:buFont typeface="Arial" panose="020B0604020202020204" pitchFamily="34" charset="0"/>
                <a:buChar char="•"/>
                <a:defRPr/>
              </a:pPr>
              <a:r>
                <a:rPr lang="en-US" sz="900" i="1" kern="100" dirty="0">
                  <a:solidFill>
                    <a:srgbClr val="091F2C"/>
                  </a:solidFill>
                </a:rPr>
                <a:t>What additional messaging should I add to this post to enhance this post further?</a:t>
              </a:r>
            </a:p>
          </p:txBody>
        </p:sp>
        <p:sp>
          <p:nvSpPr>
            <p:cNvPr id="48" name="TextBox 47">
              <a:extLst>
                <a:ext uri="{FF2B5EF4-FFF2-40B4-BE49-F238E27FC236}">
                  <a16:creationId xmlns:a16="http://schemas.microsoft.com/office/drawing/2014/main" id="{A204B957-D50E-14A1-6F14-5E6375FA4252}"/>
                </a:ext>
              </a:extLst>
            </p:cNvPr>
            <p:cNvSpPr txBox="1"/>
            <p:nvPr/>
          </p:nvSpPr>
          <p:spPr>
            <a:xfrm>
              <a:off x="597313" y="2191774"/>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C03BC4"/>
                  </a:solidFill>
                  <a:effectLst/>
                  <a:uLnTx/>
                  <a:uFillTx/>
                  <a:latin typeface="Segoe Sans Display Semibold" pitchFamily="2" charset="0"/>
                  <a:ea typeface="+mn-ea"/>
                  <a:cs typeface="Segoe Sans Display Semibold" pitchFamily="2" charset="0"/>
                </a:rPr>
                <a:t>Test</a:t>
              </a:r>
            </a:p>
          </p:txBody>
        </p:sp>
      </p:grpSp>
      <p:grpSp>
        <p:nvGrpSpPr>
          <p:cNvPr id="53" name="Group 52">
            <a:extLst>
              <a:ext uri="{FF2B5EF4-FFF2-40B4-BE49-F238E27FC236}">
                <a16:creationId xmlns:a16="http://schemas.microsoft.com/office/drawing/2014/main" id="{628541E2-3752-568D-D169-4C08E1B537F4}"/>
              </a:ext>
            </a:extLst>
          </p:cNvPr>
          <p:cNvGrpSpPr/>
          <p:nvPr/>
        </p:nvGrpSpPr>
        <p:grpSpPr>
          <a:xfrm>
            <a:off x="183091" y="6368598"/>
            <a:ext cx="6608882" cy="429768"/>
            <a:chOff x="81965" y="2144329"/>
            <a:chExt cx="6608882" cy="429768"/>
          </a:xfrm>
        </p:grpSpPr>
        <p:grpSp>
          <p:nvGrpSpPr>
            <p:cNvPr id="54" name="Group 53">
              <a:extLst>
                <a:ext uri="{FF2B5EF4-FFF2-40B4-BE49-F238E27FC236}">
                  <a16:creationId xmlns:a16="http://schemas.microsoft.com/office/drawing/2014/main" id="{EDBCD40C-1826-8B97-A35B-7693326F0EB1}"/>
                </a:ext>
              </a:extLst>
            </p:cNvPr>
            <p:cNvGrpSpPr/>
            <p:nvPr/>
          </p:nvGrpSpPr>
          <p:grpSpPr>
            <a:xfrm>
              <a:off x="81965" y="2144329"/>
              <a:ext cx="6608882" cy="429768"/>
              <a:chOff x="81965" y="2144329"/>
              <a:chExt cx="6608882" cy="429768"/>
            </a:xfrm>
          </p:grpSpPr>
          <p:sp>
            <p:nvSpPr>
              <p:cNvPr id="57" name="Rectangle: Rounded Corners 4">
                <a:extLst>
                  <a:ext uri="{FF2B5EF4-FFF2-40B4-BE49-F238E27FC236}">
                    <a16:creationId xmlns:a16="http://schemas.microsoft.com/office/drawing/2014/main" id="{9AF3F29F-DFF9-9BFC-21D3-224FC9A0A0E4}"/>
                  </a:ext>
                </a:extLst>
              </p:cNvPr>
              <p:cNvSpPr/>
              <p:nvPr/>
            </p:nvSpPr>
            <p:spPr bwMode="auto">
              <a:xfrm>
                <a:off x="339084" y="2199431"/>
                <a:ext cx="6351763" cy="277368"/>
              </a:xfrm>
              <a:prstGeom prst="roundRect">
                <a:avLst>
                  <a:gd name="adj" fmla="val 20320"/>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58" name="Group 57">
                <a:extLst>
                  <a:ext uri="{FF2B5EF4-FFF2-40B4-BE49-F238E27FC236}">
                    <a16:creationId xmlns:a16="http://schemas.microsoft.com/office/drawing/2014/main" id="{E2CA5BFC-7939-689D-4E81-DB16CD6B9A47}"/>
                  </a:ext>
                </a:extLst>
              </p:cNvPr>
              <p:cNvGrpSpPr/>
              <p:nvPr/>
            </p:nvGrpSpPr>
            <p:grpSpPr>
              <a:xfrm>
                <a:off x="81965" y="2144329"/>
                <a:ext cx="445258" cy="429768"/>
                <a:chOff x="1862038" y="2000250"/>
                <a:chExt cx="1195614" cy="1195610"/>
              </a:xfrm>
            </p:grpSpPr>
            <p:sp>
              <p:nvSpPr>
                <p:cNvPr id="59" name="Oval 58">
                  <a:extLst>
                    <a:ext uri="{FF2B5EF4-FFF2-40B4-BE49-F238E27FC236}">
                      <a16:creationId xmlns:a16="http://schemas.microsoft.com/office/drawing/2014/main" id="{63692DD3-B746-1A16-2842-D9DF1A7F41DE}"/>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0" name="Oval 59">
                  <a:extLst>
                    <a:ext uri="{FF2B5EF4-FFF2-40B4-BE49-F238E27FC236}">
                      <a16:creationId xmlns:a16="http://schemas.microsoft.com/office/drawing/2014/main" id="{EC0BFB00-D4E3-1D53-89EA-401810068B9F}"/>
                    </a:ext>
                  </a:extLst>
                </p:cNvPr>
                <p:cNvSpPr/>
                <p:nvPr/>
              </p:nvSpPr>
              <p:spPr bwMode="auto">
                <a:xfrm>
                  <a:off x="1979422" y="2058942"/>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4B27C"/>
                      </a:solidFill>
                      <a:effectLst/>
                      <a:uLnTx/>
                      <a:uFillTx/>
                      <a:latin typeface="Segoe Sans Display Semibold" pitchFamily="2" charset="0"/>
                      <a:ea typeface="+mn-ea"/>
                      <a:cs typeface="Segoe Sans Display Semibold" pitchFamily="2" charset="0"/>
                    </a:rPr>
                    <a:t>4</a:t>
                  </a:r>
                </a:p>
              </p:txBody>
            </p:sp>
          </p:grpSp>
        </p:grpSp>
        <p:sp>
          <p:nvSpPr>
            <p:cNvPr id="56" name="TextBox 55">
              <a:extLst>
                <a:ext uri="{FF2B5EF4-FFF2-40B4-BE49-F238E27FC236}">
                  <a16:creationId xmlns:a16="http://schemas.microsoft.com/office/drawing/2014/main" id="{59969BCA-6298-B1C1-B8B0-9AF092CDEF05}"/>
                </a:ext>
              </a:extLst>
            </p:cNvPr>
            <p:cNvSpPr txBox="1"/>
            <p:nvPr/>
          </p:nvSpPr>
          <p:spPr>
            <a:xfrm>
              <a:off x="597313" y="2253477"/>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4B27C"/>
                  </a:solidFill>
                  <a:effectLst/>
                  <a:uLnTx/>
                  <a:uFillTx/>
                  <a:latin typeface="Segoe Sans Display Semibold" pitchFamily="2" charset="0"/>
                  <a:ea typeface="+mn-ea"/>
                  <a:cs typeface="Segoe Sans Display Semibold" pitchFamily="2" charset="0"/>
                </a:rPr>
                <a:t>Publish and Share</a:t>
              </a:r>
            </a:p>
          </p:txBody>
        </p:sp>
      </p:grpSp>
      <p:sp>
        <p:nvSpPr>
          <p:cNvPr id="10" name="Rectangle: Top Corners Rounded 9">
            <a:extLst>
              <a:ext uri="{FF2B5EF4-FFF2-40B4-BE49-F238E27FC236}">
                <a16:creationId xmlns:a16="http://schemas.microsoft.com/office/drawing/2014/main" id="{996014D6-CFF4-7B58-8CD0-1AD83DF3C75D}"/>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12" name="Picture 11" descr="Screenshot of LinkedIn Post Assistant agent">
            <a:extLst>
              <a:ext uri="{FF2B5EF4-FFF2-40B4-BE49-F238E27FC236}">
                <a16:creationId xmlns:a16="http://schemas.microsoft.com/office/drawing/2014/main" id="{DEB856E2-CC28-BD49-906D-43EC6DA1FCC6}"/>
              </a:ext>
            </a:extLst>
          </p:cNvPr>
          <p:cNvPicPr>
            <a:picLocks noChangeAspect="1"/>
          </p:cNvPicPr>
          <p:nvPr/>
        </p:nvPicPr>
        <p:blipFill rotWithShape="1">
          <a:blip r:embed="rId5"/>
          <a:srcRect/>
          <a:stretch>
            <a:fillRect/>
          </a:stretch>
        </p:blipFill>
        <p:spPr>
          <a:xfrm>
            <a:off x="7214513" y="2587600"/>
            <a:ext cx="4889941" cy="3814156"/>
          </a:xfrm>
          <a:prstGeom prst="rect">
            <a:avLst/>
          </a:prstGeom>
        </p:spPr>
      </p:pic>
    </p:spTree>
    <p:extLst>
      <p:ext uri="{BB962C8B-B14F-4D97-AF65-F5344CB8AC3E}">
        <p14:creationId xmlns:p14="http://schemas.microsoft.com/office/powerpoint/2010/main" val="37334403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989251-49BF-143B-CC48-F95711E4A26C}"/>
              </a:ext>
            </a:extLst>
          </p:cNvPr>
          <p:cNvSpPr>
            <a:spLocks noGrp="1"/>
          </p:cNvSpPr>
          <p:nvPr>
            <p:ph type="title"/>
          </p:nvPr>
        </p:nvSpPr>
        <p:spPr>
          <a:xfrm>
            <a:off x="588264" y="3243302"/>
            <a:ext cx="4733036" cy="1107996"/>
          </a:xfrm>
        </p:spPr>
        <p:txBody>
          <a:bodyPr/>
          <a:lstStyle/>
          <a:p>
            <a:r>
              <a:rPr lang="en-US" noProof="0"/>
              <a:t>Agent use cases for</a:t>
            </a:r>
            <a:br>
              <a:rPr lang="en-US" noProof="0"/>
            </a:br>
            <a:r>
              <a:rPr lang="en-US" noProof="0">
                <a:gradFill>
                  <a:gsLst>
                    <a:gs pos="35000">
                      <a:srgbClr val="0078D4"/>
                    </a:gs>
                    <a:gs pos="0">
                      <a:srgbClr val="C03BC4"/>
                    </a:gs>
                  </a:gsLst>
                  <a:path path="circle">
                    <a:fillToRect l="100000" t="100000"/>
                  </a:path>
                </a:gradFill>
              </a:rPr>
              <a:t>Legal</a:t>
            </a:r>
          </a:p>
        </p:txBody>
      </p:sp>
      <p:pic>
        <p:nvPicPr>
          <p:cNvPr id="6" name="Picture 5" descr="A rainbow colored logo on a black background&#10;&#10;Description automatically generated">
            <a:extLst>
              <a:ext uri="{FF2B5EF4-FFF2-40B4-BE49-F238E27FC236}">
                <a16:creationId xmlns:a16="http://schemas.microsoft.com/office/drawing/2014/main" id="{9993DC62-4060-2762-A3B2-8A5A3417E3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5165" y="1881533"/>
            <a:ext cx="1166467" cy="1166467"/>
          </a:xfrm>
          <a:prstGeom prst="rect">
            <a:avLst/>
          </a:prstGeom>
        </p:spPr>
      </p:pic>
      <p:pic>
        <p:nvPicPr>
          <p:cNvPr id="2" name="Picture 1">
            <a:extLst>
              <a:ext uri="{FF2B5EF4-FFF2-40B4-BE49-F238E27FC236}">
                <a16:creationId xmlns:a16="http://schemas.microsoft.com/office/drawing/2014/main" id="{4035835D-1824-BE68-07FE-027A8BD472E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42050" y="895349"/>
            <a:ext cx="5086351" cy="5086351"/>
          </a:xfrm>
          <a:prstGeom prst="roundRect">
            <a:avLst>
              <a:gd name="adj" fmla="val 4674"/>
            </a:avLst>
          </a:prstGeom>
          <a:ln w="12700">
            <a:solidFill>
              <a:schemeClr val="bg1"/>
            </a:solidFill>
          </a:ln>
          <a:effectLst>
            <a:outerShdw blurRad="127000" dist="127000" dir="2700000" algn="tl" rotWithShape="0">
              <a:prstClr val="black">
                <a:alpha val="15000"/>
              </a:prstClr>
            </a:outerShdw>
          </a:effectLst>
        </p:spPr>
      </p:pic>
    </p:spTree>
    <p:extLst>
      <p:ext uri="{BB962C8B-B14F-4D97-AF65-F5344CB8AC3E}">
        <p14:creationId xmlns:p14="http://schemas.microsoft.com/office/powerpoint/2010/main" val="132592952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80151-E417-FCDF-82EE-8EC793E9DC70}"/>
            </a:ext>
          </a:extLst>
        </p:cNvPr>
        <p:cNvGrpSpPr/>
        <p:nvPr/>
      </p:nvGrpSpPr>
      <p:grpSpPr>
        <a:xfrm>
          <a:off x="0" y="0"/>
          <a:ext cx="0" cy="0"/>
          <a:chOff x="0" y="0"/>
          <a:chExt cx="0" cy="0"/>
        </a:xfrm>
      </p:grpSpPr>
      <p:sp>
        <p:nvSpPr>
          <p:cNvPr id="14" name="Freeform: Shape 13">
            <a:extLst>
              <a:ext uri="{FF2B5EF4-FFF2-40B4-BE49-F238E27FC236}">
                <a16:creationId xmlns:a16="http://schemas.microsoft.com/office/drawing/2014/main" id="{540538BA-10F7-431C-1B5C-2283C3C8F968}"/>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6" name="Picture 5" descr="A blue square with white lines&#10;&#10;AI-generated content may be incorrect.">
            <a:extLst>
              <a:ext uri="{FF2B5EF4-FFF2-40B4-BE49-F238E27FC236}">
                <a16:creationId xmlns:a16="http://schemas.microsoft.com/office/drawing/2014/main" id="{8D6E799E-9441-704B-CDE6-BFBC89839F9F}"/>
              </a:ext>
            </a:extLst>
          </p:cNvPr>
          <p:cNvPicPr>
            <a:picLocks noChangeAspect="1"/>
          </p:cNvPicPr>
          <p:nvPr/>
        </p:nvPicPr>
        <p:blipFill>
          <a:blip r:embed="rId3"/>
          <a:stretch>
            <a:fillRect/>
          </a:stretch>
        </p:blipFill>
        <p:spPr>
          <a:xfrm>
            <a:off x="4618" y="-144"/>
            <a:ext cx="12194308" cy="1154834"/>
          </a:xfrm>
          <a:prstGeom prst="rect">
            <a:avLst/>
          </a:prstGeom>
        </p:spPr>
      </p:pic>
      <p:sp>
        <p:nvSpPr>
          <p:cNvPr id="5" name="Rectangle 4">
            <a:extLst>
              <a:ext uri="{FF2B5EF4-FFF2-40B4-BE49-F238E27FC236}">
                <a16:creationId xmlns:a16="http://schemas.microsoft.com/office/drawing/2014/main" id="{EE00C3FD-95BC-C7D7-1EB2-47FFF5CCF55B}"/>
              </a:ext>
              <a:ext uri="{C183D7F6-B498-43B3-948B-1728B52AA6E4}">
                <adec:decorative xmlns:adec="http://schemas.microsoft.com/office/drawing/2017/decorative" val="1"/>
              </a:ext>
            </a:extLst>
          </p:cNvPr>
          <p:cNvSpPr/>
          <p:nvPr/>
        </p:nvSpPr>
        <p:spPr>
          <a:xfrm>
            <a:off x="0" y="1137013"/>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06D6701A-EC87-329C-80F2-5F24D38D4A72}"/>
              </a:ext>
            </a:extLst>
          </p:cNvPr>
          <p:cNvSpPr>
            <a:spLocks noGrp="1"/>
          </p:cNvSpPr>
          <p:nvPr>
            <p:ph type="title"/>
          </p:nvPr>
        </p:nvSpPr>
        <p:spPr>
          <a:xfrm>
            <a:off x="358225" y="424524"/>
            <a:ext cx="11018520" cy="492443"/>
          </a:xfrm>
        </p:spPr>
        <p:txBody>
          <a:bodyPr>
            <a:normAutofit/>
          </a:bodyPr>
          <a:lstStyle/>
          <a:p>
            <a:r>
              <a:rPr lang="en-US" dirty="0">
                <a:solidFill>
                  <a:srgbClr val="FFFFFF"/>
                </a:solidFill>
              </a:rPr>
              <a:t>Legal Review Assistant</a:t>
            </a:r>
            <a:endParaRPr lang="en-US" noProof="0" dirty="0">
              <a:solidFill>
                <a:srgbClr val="FFFFFF"/>
              </a:solidFill>
              <a:ea typeface="+mj-ea"/>
              <a:cs typeface="+mj-cs"/>
            </a:endParaRPr>
          </a:p>
        </p:txBody>
      </p:sp>
      <p:sp>
        <p:nvSpPr>
          <p:cNvPr id="13" name="Rectangle 12">
            <a:extLst>
              <a:ext uri="{FF2B5EF4-FFF2-40B4-BE49-F238E27FC236}">
                <a16:creationId xmlns:a16="http://schemas.microsoft.com/office/drawing/2014/main" id="{7493144D-E563-A47C-7763-C29796AB16F9}"/>
              </a:ext>
            </a:extLst>
          </p:cNvPr>
          <p:cNvSpPr/>
          <p:nvPr/>
        </p:nvSpPr>
        <p:spPr>
          <a:xfrm>
            <a:off x="0" y="1276684"/>
            <a:ext cx="12192000" cy="498325"/>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lvl="2" defTabSz="457200">
              <a:spcBef>
                <a:spcPts val="600"/>
              </a:spcBef>
              <a:buSzPct val="90000"/>
              <a:defRPr/>
            </a:pPr>
            <a:r>
              <a:rPr lang="en-US" sz="1200" dirty="0">
                <a:solidFill>
                  <a:schemeClr val="tx1"/>
                </a:solidFill>
              </a:rPr>
              <a:t>A Legal Review Assistant can assist users in checking marketing materials and promotions for any legal flags. This agent helps ensure compliance with legal standards and provides detailed feedback on any issues found. </a:t>
            </a:r>
          </a:p>
        </p:txBody>
      </p:sp>
      <p:sp>
        <p:nvSpPr>
          <p:cNvPr id="15" name="Rectangle: Rounded Corners 14">
            <a:extLst>
              <a:ext uri="{FF2B5EF4-FFF2-40B4-BE49-F238E27FC236}">
                <a16:creationId xmlns:a16="http://schemas.microsoft.com/office/drawing/2014/main" id="{06B67F19-5C17-DF82-6142-EA9AC40E7DD6}"/>
              </a:ext>
              <a:ext uri="{C183D7F6-B498-43B3-948B-1728B52AA6E4}">
                <adec:decorative xmlns:adec="http://schemas.microsoft.com/office/drawing/2017/decorative" val="1"/>
              </a:ext>
            </a:extLst>
          </p:cNvPr>
          <p:cNvSpPr>
            <a:spLocks/>
          </p:cNvSpPr>
          <p:nvPr/>
        </p:nvSpPr>
        <p:spPr>
          <a:xfrm>
            <a:off x="70555" y="1859280"/>
            <a:ext cx="6833955" cy="4916901"/>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8" name="Picture 7" descr="A rainbow colored logo on a black background&#10;&#10;AI-generated content may be incorrect.">
            <a:extLst>
              <a:ext uri="{FF2B5EF4-FFF2-40B4-BE49-F238E27FC236}">
                <a16:creationId xmlns:a16="http://schemas.microsoft.com/office/drawing/2014/main" id="{99C8DB4F-FD9A-EA36-EF60-716E843A7E12}"/>
              </a:ext>
            </a:extLst>
          </p:cNvPr>
          <p:cNvPicPr>
            <a:picLocks noChangeAspect="1"/>
          </p:cNvPicPr>
          <p:nvPr/>
        </p:nvPicPr>
        <p:blipFill>
          <a:blip r:embed="rId4"/>
          <a:stretch>
            <a:fillRect/>
          </a:stretch>
        </p:blipFill>
        <p:spPr>
          <a:xfrm>
            <a:off x="10743623" y="289359"/>
            <a:ext cx="1257300" cy="714375"/>
          </a:xfrm>
          <a:prstGeom prst="rect">
            <a:avLst/>
          </a:prstGeom>
        </p:spPr>
      </p:pic>
      <p:grpSp>
        <p:nvGrpSpPr>
          <p:cNvPr id="39" name="Group 38">
            <a:extLst>
              <a:ext uri="{FF2B5EF4-FFF2-40B4-BE49-F238E27FC236}">
                <a16:creationId xmlns:a16="http://schemas.microsoft.com/office/drawing/2014/main" id="{F3F09B27-CA05-2102-7735-F1A65622EAC8}"/>
              </a:ext>
            </a:extLst>
          </p:cNvPr>
          <p:cNvGrpSpPr/>
          <p:nvPr/>
        </p:nvGrpSpPr>
        <p:grpSpPr>
          <a:xfrm>
            <a:off x="183091" y="2144329"/>
            <a:ext cx="6608882" cy="1634291"/>
            <a:chOff x="81965" y="2144329"/>
            <a:chExt cx="6608882" cy="1634291"/>
          </a:xfrm>
        </p:grpSpPr>
        <p:grpSp>
          <p:nvGrpSpPr>
            <p:cNvPr id="38" name="Group 37">
              <a:extLst>
                <a:ext uri="{FF2B5EF4-FFF2-40B4-BE49-F238E27FC236}">
                  <a16:creationId xmlns:a16="http://schemas.microsoft.com/office/drawing/2014/main" id="{78A9BD3B-64A9-7248-DF1E-DCCBD0A1DDAA}"/>
                </a:ext>
              </a:extLst>
            </p:cNvPr>
            <p:cNvGrpSpPr/>
            <p:nvPr/>
          </p:nvGrpSpPr>
          <p:grpSpPr>
            <a:xfrm>
              <a:off x="81965" y="2144329"/>
              <a:ext cx="6608882" cy="1634291"/>
              <a:chOff x="81965" y="2144329"/>
              <a:chExt cx="6608882" cy="1634291"/>
            </a:xfrm>
          </p:grpSpPr>
          <p:sp>
            <p:nvSpPr>
              <p:cNvPr id="3" name="Rectangle: Rounded Corners 4">
                <a:extLst>
                  <a:ext uri="{FF2B5EF4-FFF2-40B4-BE49-F238E27FC236}">
                    <a16:creationId xmlns:a16="http://schemas.microsoft.com/office/drawing/2014/main" id="{BAD33C9C-E6E2-C639-E9B2-4C0F949141DC}"/>
                  </a:ext>
                </a:extLst>
              </p:cNvPr>
              <p:cNvSpPr/>
              <p:nvPr/>
            </p:nvSpPr>
            <p:spPr bwMode="auto">
              <a:xfrm>
                <a:off x="339084" y="2144331"/>
                <a:ext cx="6351763" cy="1634289"/>
              </a:xfrm>
              <a:prstGeom prst="roundRect">
                <a:avLst>
                  <a:gd name="adj" fmla="val 5986"/>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4" name="Group 3">
                <a:extLst>
                  <a:ext uri="{FF2B5EF4-FFF2-40B4-BE49-F238E27FC236}">
                    <a16:creationId xmlns:a16="http://schemas.microsoft.com/office/drawing/2014/main" id="{D6516BD1-18A0-F88A-D569-1D2953135FF0}"/>
                  </a:ext>
                </a:extLst>
              </p:cNvPr>
              <p:cNvGrpSpPr/>
              <p:nvPr/>
            </p:nvGrpSpPr>
            <p:grpSpPr>
              <a:xfrm>
                <a:off x="81965" y="2144329"/>
                <a:ext cx="445258" cy="429768"/>
                <a:chOff x="1862038" y="2000250"/>
                <a:chExt cx="1195614" cy="1195610"/>
              </a:xfrm>
            </p:grpSpPr>
            <p:sp>
              <p:nvSpPr>
                <p:cNvPr id="7" name="Oval 6">
                  <a:extLst>
                    <a:ext uri="{FF2B5EF4-FFF2-40B4-BE49-F238E27FC236}">
                      <a16:creationId xmlns:a16="http://schemas.microsoft.com/office/drawing/2014/main" id="{ABEADD10-3101-E963-D198-C21ACC97F5B1}"/>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F3CF42CE-2256-8F50-D78F-72FE2230B5C1}"/>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rPr>
                    <a:t>1</a:t>
                  </a:r>
                </a:p>
              </p:txBody>
            </p:sp>
          </p:grpSp>
        </p:grpSp>
        <p:sp>
          <p:nvSpPr>
            <p:cNvPr id="30" name="TextBox 29">
              <a:extLst>
                <a:ext uri="{FF2B5EF4-FFF2-40B4-BE49-F238E27FC236}">
                  <a16:creationId xmlns:a16="http://schemas.microsoft.com/office/drawing/2014/main" id="{DCB6ACF7-0CD7-0A6A-34F0-5CC3B5E44EF6}"/>
                </a:ext>
              </a:extLst>
            </p:cNvPr>
            <p:cNvSpPr txBox="1"/>
            <p:nvPr/>
          </p:nvSpPr>
          <p:spPr>
            <a:xfrm>
              <a:off x="532803" y="2453629"/>
              <a:ext cx="6065133" cy="1231106"/>
            </a:xfrm>
            <a:prstGeom prst="rect">
              <a:avLst/>
            </a:prstGeom>
            <a:noFill/>
          </p:spPr>
          <p:txBody>
            <a:bodyPr wrap="square" lIns="0" tIns="0" rIns="0" bIns="0" rtlCol="0">
              <a:spAutoFit/>
            </a:bodyPr>
            <a:lstStyle/>
            <a:p>
              <a:pPr lvl="0">
                <a:spcBef>
                  <a:spcPts val="600"/>
                </a:spcBef>
                <a:defRPr/>
              </a:pPr>
              <a:r>
                <a:rPr lang="en-US" sz="1000" dirty="0">
                  <a:solidFill>
                    <a:srgbClr val="0078D4"/>
                  </a:solidFill>
                  <a:latin typeface="Segoe Sans Display Semibold"/>
                </a:rPr>
                <a:t>Example description/What would you like it to make: </a:t>
              </a:r>
              <a:r>
                <a:rPr lang="en-US" sz="1000" i="1" kern="100" dirty="0">
                  <a:solidFill>
                    <a:srgbClr val="091F2C"/>
                  </a:solidFill>
                </a:rPr>
                <a:t>You're a Legal Review Assistant that performs legal reviews for marketing documents, ensuring compliance with legal standards and providing detailed feedback on any issues found. </a:t>
              </a:r>
            </a:p>
            <a:p>
              <a:pPr>
                <a:spcBef>
                  <a:spcPts val="600"/>
                </a:spcBef>
                <a:defRPr/>
              </a:pPr>
              <a:r>
                <a:rPr lang="en-US" sz="1000" dirty="0">
                  <a:solidFill>
                    <a:srgbClr val="0078D4"/>
                  </a:solidFill>
                  <a:latin typeface="Segoe Sans Display Semibold"/>
                </a:rPr>
                <a:t>To be emphasized/avoided: </a:t>
              </a:r>
              <a:r>
                <a:rPr lang="en-US" sz="1000" i="1" kern="100" dirty="0">
                  <a:solidFill>
                    <a:srgbClr val="091F2C"/>
                  </a:solidFill>
                </a:rPr>
                <a:t>Please be clear and concise and avoid long answers. Where possible, refer primarily to the knowledge shared with you. If you don't know the answer, please refer them to explore the legal webpage.</a:t>
              </a:r>
            </a:p>
            <a:p>
              <a:pPr>
                <a:spcBef>
                  <a:spcPts val="600"/>
                </a:spcBef>
                <a:defRPr/>
              </a:pPr>
              <a:r>
                <a:rPr lang="en-US" sz="1000" dirty="0">
                  <a:solidFill>
                    <a:srgbClr val="0078D4"/>
                  </a:solidFill>
                  <a:latin typeface="Segoe Sans Display Semibold"/>
                </a:rPr>
                <a:t>How to communicate: </a:t>
              </a:r>
              <a:r>
                <a:rPr lang="en-US" sz="1000" i="1" kern="100" dirty="0">
                  <a:solidFill>
                    <a:srgbClr val="091F2C"/>
                  </a:solidFill>
                </a:rPr>
                <a:t>Friendly and professional</a:t>
              </a:r>
            </a:p>
          </p:txBody>
        </p:sp>
        <p:sp>
          <p:nvSpPr>
            <p:cNvPr id="32" name="TextBox 31">
              <a:extLst>
                <a:ext uri="{FF2B5EF4-FFF2-40B4-BE49-F238E27FC236}">
                  <a16:creationId xmlns:a16="http://schemas.microsoft.com/office/drawing/2014/main" id="{B9805325-8607-1B3E-D602-655B3B497D1F}"/>
                </a:ext>
              </a:extLst>
            </p:cNvPr>
            <p:cNvSpPr txBox="1"/>
            <p:nvPr/>
          </p:nvSpPr>
          <p:spPr>
            <a:xfrm>
              <a:off x="597313" y="2191774"/>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rPr>
                <a:t>Describe</a:t>
              </a:r>
            </a:p>
          </p:txBody>
        </p:sp>
      </p:grpSp>
      <p:sp>
        <p:nvSpPr>
          <p:cNvPr id="19" name="TextBox 18">
            <a:extLst>
              <a:ext uri="{FF2B5EF4-FFF2-40B4-BE49-F238E27FC236}">
                <a16:creationId xmlns:a16="http://schemas.microsoft.com/office/drawing/2014/main" id="{C45E6577-7808-B970-6B59-C2B0B7577141}"/>
              </a:ext>
            </a:extLst>
          </p:cNvPr>
          <p:cNvSpPr txBox="1"/>
          <p:nvPr/>
        </p:nvSpPr>
        <p:spPr>
          <a:xfrm>
            <a:off x="143170" y="1952301"/>
            <a:ext cx="6065133" cy="1615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50" i="1" dirty="0"/>
              <a:t>Copy the text in each step into Agent Builder to create this agent</a:t>
            </a:r>
          </a:p>
        </p:txBody>
      </p:sp>
      <p:grpSp>
        <p:nvGrpSpPr>
          <p:cNvPr id="24" name="Group 23">
            <a:extLst>
              <a:ext uri="{FF2B5EF4-FFF2-40B4-BE49-F238E27FC236}">
                <a16:creationId xmlns:a16="http://schemas.microsoft.com/office/drawing/2014/main" id="{4634C2DD-0B61-57AE-84AE-986E7E5D5418}"/>
              </a:ext>
            </a:extLst>
          </p:cNvPr>
          <p:cNvGrpSpPr/>
          <p:nvPr/>
        </p:nvGrpSpPr>
        <p:grpSpPr>
          <a:xfrm>
            <a:off x="183091" y="3982093"/>
            <a:ext cx="6608882" cy="799718"/>
            <a:chOff x="81965" y="2144329"/>
            <a:chExt cx="6608882" cy="799718"/>
          </a:xfrm>
        </p:grpSpPr>
        <p:grpSp>
          <p:nvGrpSpPr>
            <p:cNvPr id="34" name="Group 33">
              <a:extLst>
                <a:ext uri="{FF2B5EF4-FFF2-40B4-BE49-F238E27FC236}">
                  <a16:creationId xmlns:a16="http://schemas.microsoft.com/office/drawing/2014/main" id="{3A43C921-CB12-DF24-5B98-14853BA9565C}"/>
                </a:ext>
              </a:extLst>
            </p:cNvPr>
            <p:cNvGrpSpPr/>
            <p:nvPr/>
          </p:nvGrpSpPr>
          <p:grpSpPr>
            <a:xfrm>
              <a:off x="81965" y="2144329"/>
              <a:ext cx="6608882" cy="799718"/>
              <a:chOff x="81965" y="2144329"/>
              <a:chExt cx="6608882" cy="799718"/>
            </a:xfrm>
          </p:grpSpPr>
          <p:sp>
            <p:nvSpPr>
              <p:cNvPr id="41" name="Rectangle: Rounded Corners 4">
                <a:extLst>
                  <a:ext uri="{FF2B5EF4-FFF2-40B4-BE49-F238E27FC236}">
                    <a16:creationId xmlns:a16="http://schemas.microsoft.com/office/drawing/2014/main" id="{9700915E-AF87-0B2A-8910-D298B9BC64AC}"/>
                  </a:ext>
                </a:extLst>
              </p:cNvPr>
              <p:cNvSpPr/>
              <p:nvPr/>
            </p:nvSpPr>
            <p:spPr bwMode="auto">
              <a:xfrm>
                <a:off x="339084" y="2144330"/>
                <a:ext cx="6351763" cy="799717"/>
              </a:xfrm>
              <a:prstGeom prst="roundRect">
                <a:avLst>
                  <a:gd name="adj" fmla="val 11337"/>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42" name="Group 41">
                <a:extLst>
                  <a:ext uri="{FF2B5EF4-FFF2-40B4-BE49-F238E27FC236}">
                    <a16:creationId xmlns:a16="http://schemas.microsoft.com/office/drawing/2014/main" id="{C1D6E30C-9AEC-6B43-4E50-F8FBC1DC10E7}"/>
                  </a:ext>
                </a:extLst>
              </p:cNvPr>
              <p:cNvGrpSpPr/>
              <p:nvPr/>
            </p:nvGrpSpPr>
            <p:grpSpPr>
              <a:xfrm>
                <a:off x="81965" y="2144329"/>
                <a:ext cx="445258" cy="429768"/>
                <a:chOff x="1862038" y="2000250"/>
                <a:chExt cx="1195614" cy="1195610"/>
              </a:xfrm>
            </p:grpSpPr>
            <p:sp>
              <p:nvSpPr>
                <p:cNvPr id="43" name="Oval 42">
                  <a:extLst>
                    <a:ext uri="{FF2B5EF4-FFF2-40B4-BE49-F238E27FC236}">
                      <a16:creationId xmlns:a16="http://schemas.microsoft.com/office/drawing/2014/main" id="{91486DE5-B0A0-ABCF-60F2-A43FEB30D915}"/>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878899C3-3B3F-2F12-F1CA-D779490D8226}"/>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lang="en-US" sz="1400" b="1" dirty="0">
                      <a:solidFill>
                        <a:srgbClr val="8661C5"/>
                      </a:solidFill>
                      <a:latin typeface="Segoe Sans Display Semibold" pitchFamily="2" charset="0"/>
                      <a:cs typeface="Segoe Sans Display Semibold" pitchFamily="2" charset="0"/>
                    </a:rPr>
                    <a:t>2</a:t>
                  </a:r>
                  <a:endParaRPr kumimoji="0" lang="en-US" sz="1400" b="1" i="0" u="none" strike="noStrike" kern="1200" cap="none" spc="0" normalizeH="0" baseline="0" noProof="0" dirty="0">
                    <a:ln>
                      <a:noFill/>
                    </a:ln>
                    <a:solidFill>
                      <a:srgbClr val="8661C5"/>
                    </a:solidFill>
                    <a:effectLst/>
                    <a:uLnTx/>
                    <a:uFillTx/>
                    <a:latin typeface="Segoe Sans Display Semibold" pitchFamily="2" charset="0"/>
                    <a:ea typeface="+mn-ea"/>
                    <a:cs typeface="Segoe Sans Display Semibold" pitchFamily="2" charset="0"/>
                  </a:endParaRPr>
                </a:p>
              </p:txBody>
            </p:sp>
          </p:grpSp>
        </p:grpSp>
        <p:sp>
          <p:nvSpPr>
            <p:cNvPr id="36" name="TextBox 35">
              <a:extLst>
                <a:ext uri="{FF2B5EF4-FFF2-40B4-BE49-F238E27FC236}">
                  <a16:creationId xmlns:a16="http://schemas.microsoft.com/office/drawing/2014/main" id="{7741BBCF-4DDF-D6B2-C9F2-22437D7A93F2}"/>
                </a:ext>
              </a:extLst>
            </p:cNvPr>
            <p:cNvSpPr txBox="1"/>
            <p:nvPr/>
          </p:nvSpPr>
          <p:spPr>
            <a:xfrm>
              <a:off x="532803" y="2453629"/>
              <a:ext cx="6065133" cy="384721"/>
            </a:xfrm>
            <a:prstGeom prst="rect">
              <a:avLst/>
            </a:prstGeom>
            <a:noFill/>
          </p:spPr>
          <p:txBody>
            <a:bodyPr wrap="square" lIns="0" tIns="0" rIns="0" bIns="0" rtlCol="0">
              <a:spAutoFit/>
            </a:bodyPr>
            <a:lstStyle/>
            <a:p>
              <a:pPr lvl="0">
                <a:spcBef>
                  <a:spcPts val="600"/>
                </a:spcBef>
                <a:defRPr/>
              </a:pPr>
              <a:r>
                <a:rPr lang="en-US" sz="1000" dirty="0">
                  <a:solidFill>
                    <a:srgbClr val="8661C5"/>
                  </a:solidFill>
                  <a:latin typeface="Segoe Sans Display Semibold"/>
                </a:rPr>
                <a:t>Starter prompt example: </a:t>
              </a:r>
              <a:r>
                <a:rPr lang="en-US" sz="1000" i="1" kern="100" dirty="0">
                  <a:solidFill>
                    <a:srgbClr val="091F2C"/>
                  </a:solidFill>
                </a:rPr>
                <a:t>Is this document compliant with current legal standards?</a:t>
              </a:r>
            </a:p>
            <a:p>
              <a:pPr marR="0" lvl="0" indent="0" fontAlgn="auto">
                <a:lnSpc>
                  <a:spcPct val="100000"/>
                </a:lnSpc>
                <a:spcBef>
                  <a:spcPts val="600"/>
                </a:spcBef>
                <a:spcAft>
                  <a:spcPts val="0"/>
                </a:spcAft>
                <a:buClrTx/>
                <a:buSzTx/>
                <a:buFontTx/>
                <a:buNone/>
                <a:tabLst/>
                <a:defRPr/>
              </a:pPr>
              <a:r>
                <a:rPr lang="en-US" sz="1000" dirty="0">
                  <a:solidFill>
                    <a:srgbClr val="8661C5"/>
                  </a:solidFill>
                  <a:latin typeface="Segoe Sans Display Semibold"/>
                </a:rPr>
                <a:t>Knowledge: </a:t>
              </a:r>
              <a:r>
                <a:rPr lang="en-US" sz="1000" i="1" kern="100" dirty="0">
                  <a:solidFill>
                    <a:srgbClr val="091F2C"/>
                  </a:solidFill>
                </a:rPr>
                <a:t>Use a SharePoint site with legal guidelines for marketing material.</a:t>
              </a:r>
            </a:p>
          </p:txBody>
        </p:sp>
        <p:sp>
          <p:nvSpPr>
            <p:cNvPr id="40" name="TextBox 39">
              <a:extLst>
                <a:ext uri="{FF2B5EF4-FFF2-40B4-BE49-F238E27FC236}">
                  <a16:creationId xmlns:a16="http://schemas.microsoft.com/office/drawing/2014/main" id="{8C0CDB25-CDED-B53C-E125-A9FD124A7E1D}"/>
                </a:ext>
              </a:extLst>
            </p:cNvPr>
            <p:cNvSpPr txBox="1"/>
            <p:nvPr/>
          </p:nvSpPr>
          <p:spPr>
            <a:xfrm>
              <a:off x="597313" y="2191774"/>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8661C5"/>
                  </a:solidFill>
                  <a:effectLst/>
                  <a:uLnTx/>
                  <a:uFillTx/>
                  <a:latin typeface="Segoe Sans Display Semibold" pitchFamily="2" charset="0"/>
                  <a:ea typeface="+mn-ea"/>
                  <a:cs typeface="Segoe Sans Display Semibold" pitchFamily="2" charset="0"/>
                </a:rPr>
                <a:t>Configure</a:t>
              </a:r>
            </a:p>
          </p:txBody>
        </p:sp>
      </p:grpSp>
      <p:grpSp>
        <p:nvGrpSpPr>
          <p:cNvPr id="45" name="Group 44">
            <a:extLst>
              <a:ext uri="{FF2B5EF4-FFF2-40B4-BE49-F238E27FC236}">
                <a16:creationId xmlns:a16="http://schemas.microsoft.com/office/drawing/2014/main" id="{E30927F3-FC04-AE83-FC2C-5C169ADF28EC}"/>
              </a:ext>
            </a:extLst>
          </p:cNvPr>
          <p:cNvGrpSpPr/>
          <p:nvPr/>
        </p:nvGrpSpPr>
        <p:grpSpPr>
          <a:xfrm>
            <a:off x="183091" y="4985284"/>
            <a:ext cx="6608882" cy="1179841"/>
            <a:chOff x="81965" y="2144329"/>
            <a:chExt cx="6608882" cy="1179841"/>
          </a:xfrm>
        </p:grpSpPr>
        <p:grpSp>
          <p:nvGrpSpPr>
            <p:cNvPr id="46" name="Group 45">
              <a:extLst>
                <a:ext uri="{FF2B5EF4-FFF2-40B4-BE49-F238E27FC236}">
                  <a16:creationId xmlns:a16="http://schemas.microsoft.com/office/drawing/2014/main" id="{390B9D4D-1A31-24A0-9CC4-67CA71251D79}"/>
                </a:ext>
              </a:extLst>
            </p:cNvPr>
            <p:cNvGrpSpPr/>
            <p:nvPr/>
          </p:nvGrpSpPr>
          <p:grpSpPr>
            <a:xfrm>
              <a:off x="81965" y="2144329"/>
              <a:ext cx="6608882" cy="1179841"/>
              <a:chOff x="81965" y="2144329"/>
              <a:chExt cx="6608882" cy="1179841"/>
            </a:xfrm>
          </p:grpSpPr>
          <p:sp>
            <p:nvSpPr>
              <p:cNvPr id="49" name="Rectangle: Rounded Corners 4">
                <a:extLst>
                  <a:ext uri="{FF2B5EF4-FFF2-40B4-BE49-F238E27FC236}">
                    <a16:creationId xmlns:a16="http://schemas.microsoft.com/office/drawing/2014/main" id="{61D3A145-FF36-8A11-799A-E4150900ADF9}"/>
                  </a:ext>
                </a:extLst>
              </p:cNvPr>
              <p:cNvSpPr/>
              <p:nvPr/>
            </p:nvSpPr>
            <p:spPr bwMode="auto">
              <a:xfrm>
                <a:off x="339084" y="2144329"/>
                <a:ext cx="6351763" cy="1179841"/>
              </a:xfrm>
              <a:prstGeom prst="roundRect">
                <a:avLst>
                  <a:gd name="adj" fmla="val 9203"/>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50" name="Group 49">
                <a:extLst>
                  <a:ext uri="{FF2B5EF4-FFF2-40B4-BE49-F238E27FC236}">
                    <a16:creationId xmlns:a16="http://schemas.microsoft.com/office/drawing/2014/main" id="{D313F690-760B-6D21-849B-632FD4B20CB9}"/>
                  </a:ext>
                </a:extLst>
              </p:cNvPr>
              <p:cNvGrpSpPr/>
              <p:nvPr/>
            </p:nvGrpSpPr>
            <p:grpSpPr>
              <a:xfrm>
                <a:off x="81965" y="2144329"/>
                <a:ext cx="445258" cy="429768"/>
                <a:chOff x="1862038" y="2000250"/>
                <a:chExt cx="1195614" cy="1195610"/>
              </a:xfrm>
            </p:grpSpPr>
            <p:sp>
              <p:nvSpPr>
                <p:cNvPr id="51" name="Oval 50">
                  <a:extLst>
                    <a:ext uri="{FF2B5EF4-FFF2-40B4-BE49-F238E27FC236}">
                      <a16:creationId xmlns:a16="http://schemas.microsoft.com/office/drawing/2014/main" id="{D3A9F0F7-AA22-40B2-68C3-73D6CAB99801}"/>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AEE9FC55-8C88-4066-7489-053F4755FC84}"/>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3BC4"/>
                      </a:solidFill>
                      <a:effectLst/>
                      <a:uLnTx/>
                      <a:uFillTx/>
                      <a:latin typeface="Segoe Sans Display Semibold" pitchFamily="2" charset="0"/>
                      <a:ea typeface="+mn-ea"/>
                      <a:cs typeface="Segoe Sans Display Semibold" pitchFamily="2" charset="0"/>
                    </a:rPr>
                    <a:t>3</a:t>
                  </a:r>
                </a:p>
              </p:txBody>
            </p:sp>
          </p:grpSp>
        </p:grpSp>
        <p:sp>
          <p:nvSpPr>
            <p:cNvPr id="47" name="TextBox 46">
              <a:extLst>
                <a:ext uri="{FF2B5EF4-FFF2-40B4-BE49-F238E27FC236}">
                  <a16:creationId xmlns:a16="http://schemas.microsoft.com/office/drawing/2014/main" id="{F1083E87-261F-4ABF-ED1A-C7A1628AC3D6}"/>
                </a:ext>
              </a:extLst>
            </p:cNvPr>
            <p:cNvSpPr txBox="1"/>
            <p:nvPr/>
          </p:nvSpPr>
          <p:spPr>
            <a:xfrm>
              <a:off x="532803" y="2394694"/>
              <a:ext cx="6065133" cy="810478"/>
            </a:xfrm>
            <a:prstGeom prst="rect">
              <a:avLst/>
            </a:prstGeom>
            <a:noFill/>
          </p:spPr>
          <p:txBody>
            <a:bodyPr wrap="square" lIns="0" tIns="0" rIns="0" bIns="0" rtlCol="0">
              <a:spAutoFit/>
            </a:bodyPr>
            <a:lstStyle/>
            <a:p>
              <a:pPr lvl="0">
                <a:defRPr/>
              </a:pPr>
              <a:r>
                <a:rPr lang="en-US" sz="1000" dirty="0">
                  <a:solidFill>
                    <a:srgbClr val="C03BC4"/>
                  </a:solidFill>
                  <a:latin typeface="Segoe Sans Display Semibold"/>
                </a:rPr>
                <a:t>Example questions to ask: </a:t>
              </a:r>
            </a:p>
            <a:p>
              <a:pPr marL="171450" lvl="0" indent="-123825">
                <a:spcBef>
                  <a:spcPts val="200"/>
                </a:spcBef>
                <a:buFont typeface="Arial" panose="020B0604020202020204" pitchFamily="34" charset="0"/>
                <a:buChar char="•"/>
                <a:defRPr/>
              </a:pPr>
              <a:r>
                <a:rPr lang="en-US" sz="900" i="1" kern="100" dirty="0">
                  <a:solidFill>
                    <a:srgbClr val="091F2C"/>
                  </a:solidFill>
                </a:rPr>
                <a:t>What legal issues are present in this document?</a:t>
              </a:r>
            </a:p>
            <a:p>
              <a:pPr marL="171450" lvl="0" indent="-123825">
                <a:spcBef>
                  <a:spcPts val="200"/>
                </a:spcBef>
                <a:buFont typeface="Arial" panose="020B0604020202020204" pitchFamily="34" charset="0"/>
                <a:buChar char="•"/>
                <a:defRPr/>
              </a:pPr>
              <a:r>
                <a:rPr lang="en-US" sz="900" i="1" kern="100" dirty="0">
                  <a:solidFill>
                    <a:srgbClr val="091F2C"/>
                  </a:solidFill>
                </a:rPr>
                <a:t>Can you provide feedback on the legal aspects of this document?</a:t>
              </a:r>
            </a:p>
            <a:p>
              <a:pPr marL="171450" lvl="0" indent="-123825">
                <a:spcBef>
                  <a:spcPts val="200"/>
                </a:spcBef>
                <a:buFont typeface="Arial" panose="020B0604020202020204" pitchFamily="34" charset="0"/>
                <a:buChar char="•"/>
                <a:defRPr/>
              </a:pPr>
              <a:r>
                <a:rPr lang="en-US" sz="900" i="1" kern="100" dirty="0">
                  <a:solidFill>
                    <a:srgbClr val="091F2C"/>
                  </a:solidFill>
                </a:rPr>
                <a:t>What is the process for reviewing a marketing document?</a:t>
              </a:r>
            </a:p>
            <a:p>
              <a:pPr marL="171450" lvl="0" indent="-123825">
                <a:spcBef>
                  <a:spcPts val="200"/>
                </a:spcBef>
                <a:buFont typeface="Arial" panose="020B0604020202020204" pitchFamily="34" charset="0"/>
                <a:buChar char="•"/>
                <a:defRPr/>
              </a:pPr>
              <a:r>
                <a:rPr lang="en-US" sz="900" i="1" kern="100" dirty="0">
                  <a:solidFill>
                    <a:srgbClr val="091F2C"/>
                  </a:solidFill>
                </a:rPr>
                <a:t>What legal standards should this document adhere to?</a:t>
              </a:r>
            </a:p>
          </p:txBody>
        </p:sp>
        <p:sp>
          <p:nvSpPr>
            <p:cNvPr id="48" name="TextBox 47">
              <a:extLst>
                <a:ext uri="{FF2B5EF4-FFF2-40B4-BE49-F238E27FC236}">
                  <a16:creationId xmlns:a16="http://schemas.microsoft.com/office/drawing/2014/main" id="{4C5C567A-14EA-8359-A80C-AEFD77680DF8}"/>
                </a:ext>
              </a:extLst>
            </p:cNvPr>
            <p:cNvSpPr txBox="1"/>
            <p:nvPr/>
          </p:nvSpPr>
          <p:spPr>
            <a:xfrm>
              <a:off x="597313" y="2191774"/>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C03BC4"/>
                  </a:solidFill>
                  <a:effectLst/>
                  <a:uLnTx/>
                  <a:uFillTx/>
                  <a:latin typeface="Segoe Sans Display Semibold" pitchFamily="2" charset="0"/>
                  <a:ea typeface="+mn-ea"/>
                  <a:cs typeface="Segoe Sans Display Semibold" pitchFamily="2" charset="0"/>
                </a:rPr>
                <a:t>Test</a:t>
              </a:r>
            </a:p>
          </p:txBody>
        </p:sp>
      </p:grpSp>
      <p:grpSp>
        <p:nvGrpSpPr>
          <p:cNvPr id="53" name="Group 52">
            <a:extLst>
              <a:ext uri="{FF2B5EF4-FFF2-40B4-BE49-F238E27FC236}">
                <a16:creationId xmlns:a16="http://schemas.microsoft.com/office/drawing/2014/main" id="{56BFD6F5-3BF9-F80E-698C-C6A056A2D576}"/>
              </a:ext>
            </a:extLst>
          </p:cNvPr>
          <p:cNvGrpSpPr/>
          <p:nvPr/>
        </p:nvGrpSpPr>
        <p:grpSpPr>
          <a:xfrm>
            <a:off x="183091" y="6284374"/>
            <a:ext cx="6608882" cy="429768"/>
            <a:chOff x="81965" y="2144329"/>
            <a:chExt cx="6608882" cy="429768"/>
          </a:xfrm>
        </p:grpSpPr>
        <p:grpSp>
          <p:nvGrpSpPr>
            <p:cNvPr id="54" name="Group 53">
              <a:extLst>
                <a:ext uri="{FF2B5EF4-FFF2-40B4-BE49-F238E27FC236}">
                  <a16:creationId xmlns:a16="http://schemas.microsoft.com/office/drawing/2014/main" id="{259C60DB-596B-A8D1-53B7-B05BB06E7D62}"/>
                </a:ext>
              </a:extLst>
            </p:cNvPr>
            <p:cNvGrpSpPr/>
            <p:nvPr/>
          </p:nvGrpSpPr>
          <p:grpSpPr>
            <a:xfrm>
              <a:off x="81965" y="2144329"/>
              <a:ext cx="6608882" cy="429768"/>
              <a:chOff x="81965" y="2144329"/>
              <a:chExt cx="6608882" cy="429768"/>
            </a:xfrm>
          </p:grpSpPr>
          <p:sp>
            <p:nvSpPr>
              <p:cNvPr id="57" name="Rectangle: Rounded Corners 4">
                <a:extLst>
                  <a:ext uri="{FF2B5EF4-FFF2-40B4-BE49-F238E27FC236}">
                    <a16:creationId xmlns:a16="http://schemas.microsoft.com/office/drawing/2014/main" id="{70397432-993E-31D6-5EE9-C8E596331FBB}"/>
                  </a:ext>
                </a:extLst>
              </p:cNvPr>
              <p:cNvSpPr/>
              <p:nvPr/>
            </p:nvSpPr>
            <p:spPr bwMode="auto">
              <a:xfrm>
                <a:off x="339084" y="2199431"/>
                <a:ext cx="6351763" cy="277368"/>
              </a:xfrm>
              <a:prstGeom prst="roundRect">
                <a:avLst>
                  <a:gd name="adj" fmla="val 20320"/>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58" name="Group 57">
                <a:extLst>
                  <a:ext uri="{FF2B5EF4-FFF2-40B4-BE49-F238E27FC236}">
                    <a16:creationId xmlns:a16="http://schemas.microsoft.com/office/drawing/2014/main" id="{4DD556B8-7B85-019C-EE02-6BD41D6CD768}"/>
                  </a:ext>
                </a:extLst>
              </p:cNvPr>
              <p:cNvGrpSpPr/>
              <p:nvPr/>
            </p:nvGrpSpPr>
            <p:grpSpPr>
              <a:xfrm>
                <a:off x="81965" y="2144329"/>
                <a:ext cx="445258" cy="429768"/>
                <a:chOff x="1862038" y="2000250"/>
                <a:chExt cx="1195614" cy="1195610"/>
              </a:xfrm>
            </p:grpSpPr>
            <p:sp>
              <p:nvSpPr>
                <p:cNvPr id="59" name="Oval 58">
                  <a:extLst>
                    <a:ext uri="{FF2B5EF4-FFF2-40B4-BE49-F238E27FC236}">
                      <a16:creationId xmlns:a16="http://schemas.microsoft.com/office/drawing/2014/main" id="{E2F8508C-F4DD-34EA-D4FC-B4F94826055E}"/>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0" name="Oval 59">
                  <a:extLst>
                    <a:ext uri="{FF2B5EF4-FFF2-40B4-BE49-F238E27FC236}">
                      <a16:creationId xmlns:a16="http://schemas.microsoft.com/office/drawing/2014/main" id="{D639DE4A-B4CE-FDBB-D63E-E2FE48FFF050}"/>
                    </a:ext>
                  </a:extLst>
                </p:cNvPr>
                <p:cNvSpPr/>
                <p:nvPr/>
              </p:nvSpPr>
              <p:spPr bwMode="auto">
                <a:xfrm>
                  <a:off x="1979422" y="2058942"/>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4B27C"/>
                      </a:solidFill>
                      <a:effectLst/>
                      <a:uLnTx/>
                      <a:uFillTx/>
                      <a:latin typeface="Segoe Sans Display Semibold" pitchFamily="2" charset="0"/>
                      <a:ea typeface="+mn-ea"/>
                      <a:cs typeface="Segoe Sans Display Semibold" pitchFamily="2" charset="0"/>
                    </a:rPr>
                    <a:t>4</a:t>
                  </a:r>
                </a:p>
              </p:txBody>
            </p:sp>
          </p:grpSp>
        </p:grpSp>
        <p:sp>
          <p:nvSpPr>
            <p:cNvPr id="56" name="TextBox 55">
              <a:extLst>
                <a:ext uri="{FF2B5EF4-FFF2-40B4-BE49-F238E27FC236}">
                  <a16:creationId xmlns:a16="http://schemas.microsoft.com/office/drawing/2014/main" id="{4305FA0C-B332-4784-1ADE-939FC502170F}"/>
                </a:ext>
              </a:extLst>
            </p:cNvPr>
            <p:cNvSpPr txBox="1"/>
            <p:nvPr/>
          </p:nvSpPr>
          <p:spPr>
            <a:xfrm>
              <a:off x="597313" y="2253477"/>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4B27C"/>
                  </a:solidFill>
                  <a:effectLst/>
                  <a:uLnTx/>
                  <a:uFillTx/>
                  <a:latin typeface="Segoe Sans Display Semibold" pitchFamily="2" charset="0"/>
                  <a:ea typeface="+mn-ea"/>
                  <a:cs typeface="Segoe Sans Display Semibold" pitchFamily="2" charset="0"/>
                </a:rPr>
                <a:t>Publish and Share</a:t>
              </a:r>
            </a:p>
          </p:txBody>
        </p:sp>
      </p:grpSp>
      <p:sp>
        <p:nvSpPr>
          <p:cNvPr id="21" name="Rectangle: Top Corners Rounded 20">
            <a:extLst>
              <a:ext uri="{FF2B5EF4-FFF2-40B4-BE49-F238E27FC236}">
                <a16:creationId xmlns:a16="http://schemas.microsoft.com/office/drawing/2014/main" id="{2D42E03B-45BC-7582-D741-05FC30BFCD26}"/>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22" name="Picture 21" descr="Screenshot of LinkedIn Post Assistant agent">
            <a:extLst>
              <a:ext uri="{FF2B5EF4-FFF2-40B4-BE49-F238E27FC236}">
                <a16:creationId xmlns:a16="http://schemas.microsoft.com/office/drawing/2014/main" id="{3E7C3588-967A-A475-0101-7702FF9254F9}"/>
              </a:ext>
            </a:extLst>
          </p:cNvPr>
          <p:cNvPicPr>
            <a:picLocks noChangeAspect="1"/>
          </p:cNvPicPr>
          <p:nvPr/>
        </p:nvPicPr>
        <p:blipFill rotWithShape="1">
          <a:blip r:embed="rId5"/>
          <a:srcRect/>
          <a:stretch>
            <a:fillRect/>
          </a:stretch>
        </p:blipFill>
        <p:spPr>
          <a:xfrm>
            <a:off x="7214513" y="2587600"/>
            <a:ext cx="4889941" cy="3814156"/>
          </a:xfrm>
          <a:prstGeom prst="rect">
            <a:avLst/>
          </a:prstGeom>
        </p:spPr>
      </p:pic>
      <p:sp>
        <p:nvSpPr>
          <p:cNvPr id="23" name="Rectangle: Top Corners Rounded 22">
            <a:extLst>
              <a:ext uri="{FF2B5EF4-FFF2-40B4-BE49-F238E27FC236}">
                <a16:creationId xmlns:a16="http://schemas.microsoft.com/office/drawing/2014/main" id="{1A9FB386-6685-A619-3199-538A48B5B440}"/>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nvGrpSpPr>
          <p:cNvPr id="25" name="Group 24">
            <a:extLst>
              <a:ext uri="{FF2B5EF4-FFF2-40B4-BE49-F238E27FC236}">
                <a16:creationId xmlns:a16="http://schemas.microsoft.com/office/drawing/2014/main" id="{619FD00C-C660-5575-3500-68C6E9EFC502}"/>
              </a:ext>
            </a:extLst>
          </p:cNvPr>
          <p:cNvGrpSpPr/>
          <p:nvPr/>
        </p:nvGrpSpPr>
        <p:grpSpPr>
          <a:xfrm>
            <a:off x="7214513" y="2604199"/>
            <a:ext cx="4892040" cy="3813048"/>
            <a:chOff x="7285873" y="2884070"/>
            <a:chExt cx="4748964" cy="3215439"/>
          </a:xfrm>
        </p:grpSpPr>
        <p:pic>
          <p:nvPicPr>
            <p:cNvPr id="26" name="Picture 25" descr="A screenshot of a computer&#10;&#10;AI-generated content may be incorrect.">
              <a:extLst>
                <a:ext uri="{FF2B5EF4-FFF2-40B4-BE49-F238E27FC236}">
                  <a16:creationId xmlns:a16="http://schemas.microsoft.com/office/drawing/2014/main" id="{8CDC4D7A-1BEA-0CFB-7BFB-DF7650CBBA59}"/>
                </a:ext>
              </a:extLst>
            </p:cNvPr>
            <p:cNvPicPr>
              <a:picLocks noChangeAspect="1"/>
            </p:cNvPicPr>
            <p:nvPr/>
          </p:nvPicPr>
          <p:blipFill>
            <a:blip r:embed="rId6"/>
            <a:stretch>
              <a:fillRect/>
            </a:stretch>
          </p:blipFill>
          <p:spPr>
            <a:xfrm>
              <a:off x="7285873" y="2884070"/>
              <a:ext cx="4748964" cy="3215439"/>
            </a:xfrm>
            <a:prstGeom prst="rect">
              <a:avLst/>
            </a:prstGeom>
            <a:solidFill>
              <a:srgbClr val="FAFAFA"/>
            </a:solidFill>
          </p:spPr>
        </p:pic>
        <p:sp>
          <p:nvSpPr>
            <p:cNvPr id="27" name="TextBox 26">
              <a:extLst>
                <a:ext uri="{FF2B5EF4-FFF2-40B4-BE49-F238E27FC236}">
                  <a16:creationId xmlns:a16="http://schemas.microsoft.com/office/drawing/2014/main" id="{5437D6B5-4652-A1CD-4121-F379AA36A502}"/>
                </a:ext>
              </a:extLst>
            </p:cNvPr>
            <p:cNvSpPr txBox="1"/>
            <p:nvPr/>
          </p:nvSpPr>
          <p:spPr>
            <a:xfrm>
              <a:off x="8761192" y="3279867"/>
              <a:ext cx="2093907" cy="246221"/>
            </a:xfrm>
            <a:prstGeom prst="rect">
              <a:avLst/>
            </a:prstGeom>
            <a:solidFill>
              <a:schemeClr val="bg1"/>
            </a:solidFill>
          </p:spPr>
          <p:txBody>
            <a:bodyPr wrap="none" lIns="0" tIns="0" rIns="0" bIns="0" rtlCol="0">
              <a:spAutoFit/>
            </a:bodyPr>
            <a:lstStyle/>
            <a:p>
              <a:pPr algn="l"/>
              <a:r>
                <a:rPr lang="en-US" sz="1600">
                  <a:latin typeface="+mj-lt"/>
                </a:rPr>
                <a:t>Legal Review Assistant</a:t>
              </a:r>
            </a:p>
          </p:txBody>
        </p:sp>
      </p:grpSp>
    </p:spTree>
    <p:extLst>
      <p:ext uri="{BB962C8B-B14F-4D97-AF65-F5344CB8AC3E}">
        <p14:creationId xmlns:p14="http://schemas.microsoft.com/office/powerpoint/2010/main" val="375817589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8FD8E-64F3-6B48-805D-6CB4A5335DE8}"/>
            </a:ext>
          </a:extLst>
        </p:cNvPr>
        <p:cNvGrpSpPr/>
        <p:nvPr/>
      </p:nvGrpSpPr>
      <p:grpSpPr>
        <a:xfrm>
          <a:off x="0" y="0"/>
          <a:ext cx="0" cy="0"/>
          <a:chOff x="0" y="0"/>
          <a:chExt cx="0" cy="0"/>
        </a:xfrm>
      </p:grpSpPr>
      <p:sp>
        <p:nvSpPr>
          <p:cNvPr id="14" name="Freeform: Shape 13">
            <a:extLst>
              <a:ext uri="{FF2B5EF4-FFF2-40B4-BE49-F238E27FC236}">
                <a16:creationId xmlns:a16="http://schemas.microsoft.com/office/drawing/2014/main" id="{E4109B19-3EE0-234E-01C4-AB65E42B2C68}"/>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6" name="Picture 5" descr="A blue square with white lines&#10;&#10;AI-generated content may be incorrect.">
            <a:extLst>
              <a:ext uri="{FF2B5EF4-FFF2-40B4-BE49-F238E27FC236}">
                <a16:creationId xmlns:a16="http://schemas.microsoft.com/office/drawing/2014/main" id="{8F0E987A-B7BA-C248-CB3F-C536EE764B12}"/>
              </a:ext>
            </a:extLst>
          </p:cNvPr>
          <p:cNvPicPr>
            <a:picLocks noChangeAspect="1"/>
          </p:cNvPicPr>
          <p:nvPr/>
        </p:nvPicPr>
        <p:blipFill>
          <a:blip r:embed="rId3"/>
          <a:stretch>
            <a:fillRect/>
          </a:stretch>
        </p:blipFill>
        <p:spPr>
          <a:xfrm>
            <a:off x="4618" y="-144"/>
            <a:ext cx="12194308" cy="1154834"/>
          </a:xfrm>
          <a:prstGeom prst="rect">
            <a:avLst/>
          </a:prstGeom>
        </p:spPr>
      </p:pic>
      <p:sp>
        <p:nvSpPr>
          <p:cNvPr id="5" name="Rectangle 4">
            <a:extLst>
              <a:ext uri="{FF2B5EF4-FFF2-40B4-BE49-F238E27FC236}">
                <a16:creationId xmlns:a16="http://schemas.microsoft.com/office/drawing/2014/main" id="{2DAD8931-889B-D609-47E2-B5AD59460760}"/>
              </a:ext>
              <a:ext uri="{C183D7F6-B498-43B3-948B-1728B52AA6E4}">
                <adec:decorative xmlns:adec="http://schemas.microsoft.com/office/drawing/2017/decorative" val="1"/>
              </a:ext>
            </a:extLst>
          </p:cNvPr>
          <p:cNvSpPr/>
          <p:nvPr/>
        </p:nvSpPr>
        <p:spPr>
          <a:xfrm>
            <a:off x="0" y="1137013"/>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E596C4DC-7A55-E4F3-13A1-D4AB26DE1852}"/>
              </a:ext>
            </a:extLst>
          </p:cNvPr>
          <p:cNvSpPr>
            <a:spLocks noGrp="1"/>
          </p:cNvSpPr>
          <p:nvPr>
            <p:ph type="title"/>
          </p:nvPr>
        </p:nvSpPr>
        <p:spPr>
          <a:xfrm>
            <a:off x="358225" y="424524"/>
            <a:ext cx="11018520" cy="492443"/>
          </a:xfrm>
        </p:spPr>
        <p:txBody>
          <a:bodyPr>
            <a:normAutofit/>
          </a:bodyPr>
          <a:lstStyle/>
          <a:p>
            <a:r>
              <a:rPr lang="en-US" dirty="0">
                <a:solidFill>
                  <a:srgbClr val="FFFFFF"/>
                </a:solidFill>
              </a:rPr>
              <a:t>Contract Review</a:t>
            </a:r>
            <a:endParaRPr lang="en-US" noProof="0" dirty="0">
              <a:solidFill>
                <a:srgbClr val="FFFFFF"/>
              </a:solidFill>
              <a:ea typeface="+mj-ea"/>
              <a:cs typeface="+mj-cs"/>
            </a:endParaRPr>
          </a:p>
        </p:txBody>
      </p:sp>
      <p:sp>
        <p:nvSpPr>
          <p:cNvPr id="13" name="Rectangle 12">
            <a:extLst>
              <a:ext uri="{FF2B5EF4-FFF2-40B4-BE49-F238E27FC236}">
                <a16:creationId xmlns:a16="http://schemas.microsoft.com/office/drawing/2014/main" id="{3FC65428-01DD-3B61-7642-E5B7A66C683B}"/>
              </a:ext>
            </a:extLst>
          </p:cNvPr>
          <p:cNvSpPr/>
          <p:nvPr/>
        </p:nvSpPr>
        <p:spPr>
          <a:xfrm>
            <a:off x="0" y="1276684"/>
            <a:ext cx="12192000" cy="498325"/>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lvl="2" defTabSz="457200">
              <a:spcBef>
                <a:spcPts val="600"/>
              </a:spcBef>
              <a:buSzPct val="90000"/>
              <a:defRPr/>
            </a:pPr>
            <a:r>
              <a:rPr lang="en-US" sz="1200" dirty="0">
                <a:solidFill>
                  <a:schemeClr val="tx1"/>
                </a:solidFill>
              </a:rPr>
              <a:t>A Contract Review agent helps legal teams work more efficiently by automating contract analysis. It identifies key clauses, checks compliance, flags risks, and summarizes long documents so nothing important is missed.</a:t>
            </a:r>
          </a:p>
        </p:txBody>
      </p:sp>
      <p:sp>
        <p:nvSpPr>
          <p:cNvPr id="15" name="Rectangle: Rounded Corners 14">
            <a:extLst>
              <a:ext uri="{FF2B5EF4-FFF2-40B4-BE49-F238E27FC236}">
                <a16:creationId xmlns:a16="http://schemas.microsoft.com/office/drawing/2014/main" id="{0D89D3EC-9C0D-D2D3-9E64-656CA8BF2734}"/>
              </a:ext>
              <a:ext uri="{C183D7F6-B498-43B3-948B-1728B52AA6E4}">
                <adec:decorative xmlns:adec="http://schemas.microsoft.com/office/drawing/2017/decorative" val="1"/>
              </a:ext>
            </a:extLst>
          </p:cNvPr>
          <p:cNvSpPr>
            <a:spLocks/>
          </p:cNvSpPr>
          <p:nvPr/>
        </p:nvSpPr>
        <p:spPr>
          <a:xfrm>
            <a:off x="70555" y="1859280"/>
            <a:ext cx="6833955" cy="4916901"/>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8" name="Picture 7" descr="A rainbow colored logo on a black background&#10;&#10;AI-generated content may be incorrect.">
            <a:extLst>
              <a:ext uri="{FF2B5EF4-FFF2-40B4-BE49-F238E27FC236}">
                <a16:creationId xmlns:a16="http://schemas.microsoft.com/office/drawing/2014/main" id="{608A5551-992E-744B-6771-F3E6C5671929}"/>
              </a:ext>
            </a:extLst>
          </p:cNvPr>
          <p:cNvPicPr>
            <a:picLocks noChangeAspect="1"/>
          </p:cNvPicPr>
          <p:nvPr/>
        </p:nvPicPr>
        <p:blipFill>
          <a:blip r:embed="rId4"/>
          <a:stretch>
            <a:fillRect/>
          </a:stretch>
        </p:blipFill>
        <p:spPr>
          <a:xfrm>
            <a:off x="10743623" y="289359"/>
            <a:ext cx="1257300" cy="714375"/>
          </a:xfrm>
          <a:prstGeom prst="rect">
            <a:avLst/>
          </a:prstGeom>
        </p:spPr>
      </p:pic>
      <p:grpSp>
        <p:nvGrpSpPr>
          <p:cNvPr id="39" name="Group 38">
            <a:extLst>
              <a:ext uri="{FF2B5EF4-FFF2-40B4-BE49-F238E27FC236}">
                <a16:creationId xmlns:a16="http://schemas.microsoft.com/office/drawing/2014/main" id="{A4ABB96B-C6C3-B4F4-DB44-8305F2E06B1E}"/>
              </a:ext>
            </a:extLst>
          </p:cNvPr>
          <p:cNvGrpSpPr/>
          <p:nvPr/>
        </p:nvGrpSpPr>
        <p:grpSpPr>
          <a:xfrm>
            <a:off x="183091" y="2144329"/>
            <a:ext cx="6608882" cy="2093602"/>
            <a:chOff x="81965" y="2144329"/>
            <a:chExt cx="6608882" cy="2093602"/>
          </a:xfrm>
        </p:grpSpPr>
        <p:grpSp>
          <p:nvGrpSpPr>
            <p:cNvPr id="38" name="Group 37">
              <a:extLst>
                <a:ext uri="{FF2B5EF4-FFF2-40B4-BE49-F238E27FC236}">
                  <a16:creationId xmlns:a16="http://schemas.microsoft.com/office/drawing/2014/main" id="{611B6183-1FA6-4FFB-2F31-318A73BFDE37}"/>
                </a:ext>
              </a:extLst>
            </p:cNvPr>
            <p:cNvGrpSpPr/>
            <p:nvPr/>
          </p:nvGrpSpPr>
          <p:grpSpPr>
            <a:xfrm>
              <a:off x="81965" y="2144329"/>
              <a:ext cx="6608882" cy="2093602"/>
              <a:chOff x="81965" y="2144329"/>
              <a:chExt cx="6608882" cy="2093602"/>
            </a:xfrm>
          </p:grpSpPr>
          <p:sp>
            <p:nvSpPr>
              <p:cNvPr id="3" name="Rectangle: Rounded Corners 4">
                <a:extLst>
                  <a:ext uri="{FF2B5EF4-FFF2-40B4-BE49-F238E27FC236}">
                    <a16:creationId xmlns:a16="http://schemas.microsoft.com/office/drawing/2014/main" id="{B21C7EB5-3688-5485-4896-23CE50FFDEBA}"/>
                  </a:ext>
                </a:extLst>
              </p:cNvPr>
              <p:cNvSpPr/>
              <p:nvPr/>
            </p:nvSpPr>
            <p:spPr bwMode="auto">
              <a:xfrm>
                <a:off x="339084" y="2144331"/>
                <a:ext cx="6351763" cy="2093600"/>
              </a:xfrm>
              <a:prstGeom prst="roundRect">
                <a:avLst>
                  <a:gd name="adj" fmla="val 5986"/>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4" name="Group 3">
                <a:extLst>
                  <a:ext uri="{FF2B5EF4-FFF2-40B4-BE49-F238E27FC236}">
                    <a16:creationId xmlns:a16="http://schemas.microsoft.com/office/drawing/2014/main" id="{3EEEF73B-AFEC-2FD2-B139-4F59610516FF}"/>
                  </a:ext>
                </a:extLst>
              </p:cNvPr>
              <p:cNvGrpSpPr/>
              <p:nvPr/>
            </p:nvGrpSpPr>
            <p:grpSpPr>
              <a:xfrm>
                <a:off x="81965" y="2144329"/>
                <a:ext cx="445258" cy="429768"/>
                <a:chOff x="1862038" y="2000250"/>
                <a:chExt cx="1195614" cy="1195610"/>
              </a:xfrm>
            </p:grpSpPr>
            <p:sp>
              <p:nvSpPr>
                <p:cNvPr id="7" name="Oval 6">
                  <a:extLst>
                    <a:ext uri="{FF2B5EF4-FFF2-40B4-BE49-F238E27FC236}">
                      <a16:creationId xmlns:a16="http://schemas.microsoft.com/office/drawing/2014/main" id="{9D4A8400-9D9E-0299-B745-210DBC6BB3FC}"/>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611B7546-25D7-3666-93C8-F03687BDCC07}"/>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rPr>
                    <a:t>1</a:t>
                  </a:r>
                </a:p>
              </p:txBody>
            </p:sp>
          </p:grpSp>
        </p:grpSp>
        <p:sp>
          <p:nvSpPr>
            <p:cNvPr id="30" name="TextBox 29">
              <a:extLst>
                <a:ext uri="{FF2B5EF4-FFF2-40B4-BE49-F238E27FC236}">
                  <a16:creationId xmlns:a16="http://schemas.microsoft.com/office/drawing/2014/main" id="{ABD2EEBF-E0C5-CB98-8A40-DAA60A2CA9D9}"/>
                </a:ext>
              </a:extLst>
            </p:cNvPr>
            <p:cNvSpPr txBox="1"/>
            <p:nvPr/>
          </p:nvSpPr>
          <p:spPr>
            <a:xfrm>
              <a:off x="532803" y="2453629"/>
              <a:ext cx="6065133" cy="1692771"/>
            </a:xfrm>
            <a:prstGeom prst="rect">
              <a:avLst/>
            </a:prstGeom>
            <a:noFill/>
          </p:spPr>
          <p:txBody>
            <a:bodyPr wrap="square" lIns="0" tIns="0" rIns="0" bIns="0" rtlCol="0">
              <a:spAutoFit/>
            </a:bodyPr>
            <a:lstStyle/>
            <a:p>
              <a:pPr lvl="0">
                <a:spcBef>
                  <a:spcPts val="600"/>
                </a:spcBef>
                <a:defRPr/>
              </a:pPr>
              <a:r>
                <a:rPr lang="en-US" sz="1000" kern="100" dirty="0">
                  <a:solidFill>
                    <a:srgbClr val="0078D4"/>
                  </a:solidFill>
                  <a:latin typeface="Segoe Sans Display Semibold"/>
                </a:rPr>
                <a:t>Example description/What would you like it to make: </a:t>
              </a:r>
              <a:r>
                <a:rPr lang="en-US" sz="1000" i="1" kern="100" dirty="0">
                  <a:solidFill>
                    <a:srgbClr val="091F2C"/>
                  </a:solidFill>
                </a:rPr>
                <a:t>You're a Contract Review Agent designed to assist legal teams and contract managers by automating the review and analysis of legal documents. You know everything about the contract review process from the documents we've shared with you and are happy to help legal teams get the information they need. You can assist with tasks such as quickly identifying key clauses, ensuring compliance with legal standards, assessing potential risks, explaining specific clauses, and providing summaries of lengthy contracts. Your goal is to ensure that nothing is overlooked and that the contract review process is efficient and thorough.</a:t>
              </a:r>
            </a:p>
            <a:p>
              <a:pPr lvl="0">
                <a:spcBef>
                  <a:spcPts val="600"/>
                </a:spcBef>
                <a:defRPr/>
              </a:pPr>
              <a:r>
                <a:rPr lang="en-US" sz="1000" kern="100" dirty="0">
                  <a:solidFill>
                    <a:srgbClr val="0078D4"/>
                  </a:solidFill>
                  <a:latin typeface="Segoe Sans Display Semibold"/>
                </a:rPr>
                <a:t>To be emphasized/avoided: </a:t>
              </a:r>
              <a:r>
                <a:rPr lang="en-US" sz="1000" i="1" kern="100" dirty="0">
                  <a:solidFill>
                    <a:srgbClr val="091F2C"/>
                  </a:solidFill>
                </a:rPr>
                <a:t>Please be clear and concise and avoid long answers. Where possible, refer primarily to the knowledge shared with you. If you don't know the answer, please refer users to the Legal Team</a:t>
              </a:r>
              <a:endParaRPr lang="en-US" sz="1000" kern="100" dirty="0">
                <a:solidFill>
                  <a:srgbClr val="091F2C"/>
                </a:solidFill>
              </a:endParaRPr>
            </a:p>
            <a:p>
              <a:pPr lvl="0">
                <a:spcBef>
                  <a:spcPts val="600"/>
                </a:spcBef>
                <a:defRPr/>
              </a:pPr>
              <a:r>
                <a:rPr lang="en-US" sz="1000" kern="100" dirty="0">
                  <a:solidFill>
                    <a:srgbClr val="0078D4"/>
                  </a:solidFill>
                  <a:latin typeface="Segoe Sans Display Semibold"/>
                </a:rPr>
                <a:t>How to communicate: </a:t>
              </a:r>
              <a:r>
                <a:rPr lang="en-US" sz="1000" i="1" kern="100" dirty="0">
                  <a:solidFill>
                    <a:srgbClr val="091F2C"/>
                  </a:solidFill>
                </a:rPr>
                <a:t>Friendly and professional</a:t>
              </a:r>
              <a:endParaRPr lang="en-US" sz="1000" kern="100" dirty="0">
                <a:solidFill>
                  <a:srgbClr val="091F2C"/>
                </a:solidFill>
              </a:endParaRPr>
            </a:p>
          </p:txBody>
        </p:sp>
        <p:sp>
          <p:nvSpPr>
            <p:cNvPr id="32" name="TextBox 31">
              <a:extLst>
                <a:ext uri="{FF2B5EF4-FFF2-40B4-BE49-F238E27FC236}">
                  <a16:creationId xmlns:a16="http://schemas.microsoft.com/office/drawing/2014/main" id="{D67A3F14-986F-3049-159C-6EE3C91E2801}"/>
                </a:ext>
              </a:extLst>
            </p:cNvPr>
            <p:cNvSpPr txBox="1"/>
            <p:nvPr/>
          </p:nvSpPr>
          <p:spPr>
            <a:xfrm>
              <a:off x="597313" y="2191774"/>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rPr>
                <a:t>Describe</a:t>
              </a:r>
            </a:p>
          </p:txBody>
        </p:sp>
      </p:grpSp>
      <p:sp>
        <p:nvSpPr>
          <p:cNvPr id="19" name="TextBox 18">
            <a:extLst>
              <a:ext uri="{FF2B5EF4-FFF2-40B4-BE49-F238E27FC236}">
                <a16:creationId xmlns:a16="http://schemas.microsoft.com/office/drawing/2014/main" id="{AFE4AECD-A50B-32C1-E855-BA0DA5E7D9D6}"/>
              </a:ext>
            </a:extLst>
          </p:cNvPr>
          <p:cNvSpPr txBox="1"/>
          <p:nvPr/>
        </p:nvSpPr>
        <p:spPr>
          <a:xfrm>
            <a:off x="143170" y="1952301"/>
            <a:ext cx="6065133" cy="1615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50" i="1" dirty="0"/>
              <a:t>Copy the text in each step into Agent Builder to create this agent</a:t>
            </a:r>
          </a:p>
        </p:txBody>
      </p:sp>
      <p:grpSp>
        <p:nvGrpSpPr>
          <p:cNvPr id="24" name="Group 23">
            <a:extLst>
              <a:ext uri="{FF2B5EF4-FFF2-40B4-BE49-F238E27FC236}">
                <a16:creationId xmlns:a16="http://schemas.microsoft.com/office/drawing/2014/main" id="{3210310C-A25A-36F7-6D5C-7A3F7ED8296E}"/>
              </a:ext>
            </a:extLst>
          </p:cNvPr>
          <p:cNvGrpSpPr/>
          <p:nvPr/>
        </p:nvGrpSpPr>
        <p:grpSpPr>
          <a:xfrm>
            <a:off x="183091" y="4319822"/>
            <a:ext cx="6608882" cy="799718"/>
            <a:chOff x="81965" y="2144329"/>
            <a:chExt cx="6608882" cy="799718"/>
          </a:xfrm>
        </p:grpSpPr>
        <p:grpSp>
          <p:nvGrpSpPr>
            <p:cNvPr id="34" name="Group 33">
              <a:extLst>
                <a:ext uri="{FF2B5EF4-FFF2-40B4-BE49-F238E27FC236}">
                  <a16:creationId xmlns:a16="http://schemas.microsoft.com/office/drawing/2014/main" id="{57303380-D98D-F6A7-9E08-67456E443A0C}"/>
                </a:ext>
              </a:extLst>
            </p:cNvPr>
            <p:cNvGrpSpPr/>
            <p:nvPr/>
          </p:nvGrpSpPr>
          <p:grpSpPr>
            <a:xfrm>
              <a:off x="81965" y="2144329"/>
              <a:ext cx="6608882" cy="799718"/>
              <a:chOff x="81965" y="2144329"/>
              <a:chExt cx="6608882" cy="799718"/>
            </a:xfrm>
          </p:grpSpPr>
          <p:sp>
            <p:nvSpPr>
              <p:cNvPr id="41" name="Rectangle: Rounded Corners 4">
                <a:extLst>
                  <a:ext uri="{FF2B5EF4-FFF2-40B4-BE49-F238E27FC236}">
                    <a16:creationId xmlns:a16="http://schemas.microsoft.com/office/drawing/2014/main" id="{7E7E7A14-375F-A128-FACC-D4CD64CAAA34}"/>
                  </a:ext>
                </a:extLst>
              </p:cNvPr>
              <p:cNvSpPr/>
              <p:nvPr/>
            </p:nvSpPr>
            <p:spPr bwMode="auto">
              <a:xfrm>
                <a:off x="339084" y="2144330"/>
                <a:ext cx="6351763" cy="799717"/>
              </a:xfrm>
              <a:prstGeom prst="roundRect">
                <a:avLst>
                  <a:gd name="adj" fmla="val 11337"/>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42" name="Group 41">
                <a:extLst>
                  <a:ext uri="{FF2B5EF4-FFF2-40B4-BE49-F238E27FC236}">
                    <a16:creationId xmlns:a16="http://schemas.microsoft.com/office/drawing/2014/main" id="{954537E0-D2BF-FCAA-7589-7AB7BF71F215}"/>
                  </a:ext>
                </a:extLst>
              </p:cNvPr>
              <p:cNvGrpSpPr/>
              <p:nvPr/>
            </p:nvGrpSpPr>
            <p:grpSpPr>
              <a:xfrm>
                <a:off x="81965" y="2144329"/>
                <a:ext cx="445258" cy="429768"/>
                <a:chOff x="1862038" y="2000250"/>
                <a:chExt cx="1195614" cy="1195610"/>
              </a:xfrm>
            </p:grpSpPr>
            <p:sp>
              <p:nvSpPr>
                <p:cNvPr id="43" name="Oval 42">
                  <a:extLst>
                    <a:ext uri="{FF2B5EF4-FFF2-40B4-BE49-F238E27FC236}">
                      <a16:creationId xmlns:a16="http://schemas.microsoft.com/office/drawing/2014/main" id="{D8D03C97-CF5F-8113-BAAF-BD9E992273F3}"/>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714BC4A0-4C9E-E9AF-573B-CBE470839FD3}"/>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lang="en-US" sz="1400" b="1" dirty="0">
                      <a:solidFill>
                        <a:srgbClr val="8661C5"/>
                      </a:solidFill>
                      <a:latin typeface="Segoe Sans Display Semibold" pitchFamily="2" charset="0"/>
                      <a:cs typeface="Segoe Sans Display Semibold" pitchFamily="2" charset="0"/>
                    </a:rPr>
                    <a:t>2</a:t>
                  </a:r>
                  <a:endParaRPr kumimoji="0" lang="en-US" sz="1400" b="1" i="0" u="none" strike="noStrike" kern="1200" cap="none" spc="0" normalizeH="0" baseline="0" noProof="0" dirty="0">
                    <a:ln>
                      <a:noFill/>
                    </a:ln>
                    <a:solidFill>
                      <a:srgbClr val="8661C5"/>
                    </a:solidFill>
                    <a:effectLst/>
                    <a:uLnTx/>
                    <a:uFillTx/>
                    <a:latin typeface="Segoe Sans Display Semibold" pitchFamily="2" charset="0"/>
                    <a:ea typeface="+mn-ea"/>
                    <a:cs typeface="Segoe Sans Display Semibold" pitchFamily="2" charset="0"/>
                  </a:endParaRPr>
                </a:p>
              </p:txBody>
            </p:sp>
          </p:grpSp>
        </p:grpSp>
        <p:sp>
          <p:nvSpPr>
            <p:cNvPr id="36" name="TextBox 35">
              <a:extLst>
                <a:ext uri="{FF2B5EF4-FFF2-40B4-BE49-F238E27FC236}">
                  <a16:creationId xmlns:a16="http://schemas.microsoft.com/office/drawing/2014/main" id="{DCCD5E71-4D53-8A0B-27D9-41BDCC051B5F}"/>
                </a:ext>
              </a:extLst>
            </p:cNvPr>
            <p:cNvSpPr txBox="1"/>
            <p:nvPr/>
          </p:nvSpPr>
          <p:spPr>
            <a:xfrm>
              <a:off x="532803" y="2453629"/>
              <a:ext cx="6065133" cy="384721"/>
            </a:xfrm>
            <a:prstGeom prst="rect">
              <a:avLst/>
            </a:prstGeom>
            <a:noFill/>
          </p:spPr>
          <p:txBody>
            <a:bodyPr wrap="square" lIns="0" tIns="0" rIns="0" bIns="0" rtlCol="0">
              <a:spAutoFit/>
            </a:bodyPr>
            <a:lstStyle/>
            <a:p>
              <a:pPr>
                <a:spcBef>
                  <a:spcPts val="600"/>
                </a:spcBef>
                <a:defRPr/>
              </a:pPr>
              <a:r>
                <a:rPr lang="en-US" sz="1000" kern="100" dirty="0">
                  <a:solidFill>
                    <a:srgbClr val="8661C5"/>
                  </a:solidFill>
                  <a:latin typeface="Segoe Sans Display Semibold"/>
                </a:rPr>
                <a:t>Starter prompts</a:t>
              </a:r>
              <a:r>
                <a:rPr lang="en-US" sz="1000" kern="100" dirty="0">
                  <a:solidFill>
                    <a:srgbClr val="0078D4"/>
                  </a:solidFill>
                  <a:latin typeface="Segoe Sans Display Semibold"/>
                </a:rPr>
                <a:t>: </a:t>
              </a:r>
              <a:r>
                <a:rPr lang="en-US" sz="1000" i="1" kern="100" dirty="0">
                  <a:solidFill>
                    <a:srgbClr val="091F2C"/>
                  </a:solidFill>
                </a:rPr>
                <a:t>Change to desired questions</a:t>
              </a:r>
              <a:endParaRPr lang="en-US" sz="1000" kern="100" dirty="0">
                <a:solidFill>
                  <a:srgbClr val="091F2C"/>
                </a:solidFill>
              </a:endParaRPr>
            </a:p>
            <a:p>
              <a:pPr lvl="0">
                <a:spcBef>
                  <a:spcPts val="600"/>
                </a:spcBef>
                <a:defRPr/>
              </a:pPr>
              <a:r>
                <a:rPr lang="en-US" sz="1000" kern="100" dirty="0">
                  <a:solidFill>
                    <a:srgbClr val="8661C5"/>
                  </a:solidFill>
                  <a:latin typeface="Segoe Sans Display Semibold"/>
                </a:rPr>
                <a:t>Knowledge: </a:t>
              </a:r>
              <a:r>
                <a:rPr lang="en-US" sz="1000" i="1" kern="100" dirty="0">
                  <a:solidFill>
                    <a:srgbClr val="091F2C"/>
                  </a:solidFill>
                </a:rPr>
                <a:t>Use a SharePoint site with contracts and review instructions</a:t>
              </a:r>
              <a:endParaRPr lang="en-US" sz="1000" kern="100" dirty="0">
                <a:solidFill>
                  <a:srgbClr val="091F2C"/>
                </a:solidFill>
              </a:endParaRPr>
            </a:p>
          </p:txBody>
        </p:sp>
        <p:sp>
          <p:nvSpPr>
            <p:cNvPr id="40" name="TextBox 39">
              <a:extLst>
                <a:ext uri="{FF2B5EF4-FFF2-40B4-BE49-F238E27FC236}">
                  <a16:creationId xmlns:a16="http://schemas.microsoft.com/office/drawing/2014/main" id="{5F12A802-CF3F-7457-1859-251B74825D37}"/>
                </a:ext>
              </a:extLst>
            </p:cNvPr>
            <p:cNvSpPr txBox="1"/>
            <p:nvPr/>
          </p:nvSpPr>
          <p:spPr>
            <a:xfrm>
              <a:off x="597313" y="2191774"/>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8661C5"/>
                  </a:solidFill>
                  <a:effectLst/>
                  <a:uLnTx/>
                  <a:uFillTx/>
                  <a:latin typeface="Segoe Sans Display Semibold" pitchFamily="2" charset="0"/>
                  <a:ea typeface="+mn-ea"/>
                  <a:cs typeface="Segoe Sans Display Semibold" pitchFamily="2" charset="0"/>
                </a:rPr>
                <a:t>Configure</a:t>
              </a:r>
            </a:p>
          </p:txBody>
        </p:sp>
      </p:grpSp>
      <p:grpSp>
        <p:nvGrpSpPr>
          <p:cNvPr id="45" name="Group 44">
            <a:extLst>
              <a:ext uri="{FF2B5EF4-FFF2-40B4-BE49-F238E27FC236}">
                <a16:creationId xmlns:a16="http://schemas.microsoft.com/office/drawing/2014/main" id="{00066466-EDFE-FAB2-EA73-05B387558918}"/>
              </a:ext>
            </a:extLst>
          </p:cNvPr>
          <p:cNvGrpSpPr/>
          <p:nvPr/>
        </p:nvGrpSpPr>
        <p:grpSpPr>
          <a:xfrm>
            <a:off x="183091" y="5201431"/>
            <a:ext cx="6608882" cy="1001051"/>
            <a:chOff x="81965" y="2144329"/>
            <a:chExt cx="6608882" cy="1001051"/>
          </a:xfrm>
        </p:grpSpPr>
        <p:grpSp>
          <p:nvGrpSpPr>
            <p:cNvPr id="46" name="Group 45">
              <a:extLst>
                <a:ext uri="{FF2B5EF4-FFF2-40B4-BE49-F238E27FC236}">
                  <a16:creationId xmlns:a16="http://schemas.microsoft.com/office/drawing/2014/main" id="{4A9FFEC7-F8E8-F11C-361D-D54EC81E98BD}"/>
                </a:ext>
              </a:extLst>
            </p:cNvPr>
            <p:cNvGrpSpPr/>
            <p:nvPr/>
          </p:nvGrpSpPr>
          <p:grpSpPr>
            <a:xfrm>
              <a:off x="81965" y="2144329"/>
              <a:ext cx="6608882" cy="1001051"/>
              <a:chOff x="81965" y="2144329"/>
              <a:chExt cx="6608882" cy="1001051"/>
            </a:xfrm>
          </p:grpSpPr>
          <p:sp>
            <p:nvSpPr>
              <p:cNvPr id="49" name="Rectangle: Rounded Corners 4">
                <a:extLst>
                  <a:ext uri="{FF2B5EF4-FFF2-40B4-BE49-F238E27FC236}">
                    <a16:creationId xmlns:a16="http://schemas.microsoft.com/office/drawing/2014/main" id="{32ED4DCC-59D9-5EF3-926A-29E525D51668}"/>
                  </a:ext>
                </a:extLst>
              </p:cNvPr>
              <p:cNvSpPr/>
              <p:nvPr/>
            </p:nvSpPr>
            <p:spPr bwMode="auto">
              <a:xfrm>
                <a:off x="339084" y="2144330"/>
                <a:ext cx="6351763" cy="1001050"/>
              </a:xfrm>
              <a:prstGeom prst="roundRect">
                <a:avLst>
                  <a:gd name="adj" fmla="val 9203"/>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50" name="Group 49">
                <a:extLst>
                  <a:ext uri="{FF2B5EF4-FFF2-40B4-BE49-F238E27FC236}">
                    <a16:creationId xmlns:a16="http://schemas.microsoft.com/office/drawing/2014/main" id="{95EE3FE1-D65E-6985-37BB-93864444538A}"/>
                  </a:ext>
                </a:extLst>
              </p:cNvPr>
              <p:cNvGrpSpPr/>
              <p:nvPr/>
            </p:nvGrpSpPr>
            <p:grpSpPr>
              <a:xfrm>
                <a:off x="81965" y="2144329"/>
                <a:ext cx="445258" cy="429768"/>
                <a:chOff x="1862038" y="2000250"/>
                <a:chExt cx="1195614" cy="1195610"/>
              </a:xfrm>
            </p:grpSpPr>
            <p:sp>
              <p:nvSpPr>
                <p:cNvPr id="51" name="Oval 50">
                  <a:extLst>
                    <a:ext uri="{FF2B5EF4-FFF2-40B4-BE49-F238E27FC236}">
                      <a16:creationId xmlns:a16="http://schemas.microsoft.com/office/drawing/2014/main" id="{6008E017-59DD-6F3F-8660-606055DD258A}"/>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5D6F2BE7-BEF6-48DF-2CF0-EB19B250B173}"/>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3BC4"/>
                      </a:solidFill>
                      <a:effectLst/>
                      <a:uLnTx/>
                      <a:uFillTx/>
                      <a:latin typeface="Segoe Sans Display Semibold" pitchFamily="2" charset="0"/>
                      <a:ea typeface="+mn-ea"/>
                      <a:cs typeface="Segoe Sans Display Semibold" pitchFamily="2" charset="0"/>
                    </a:rPr>
                    <a:t>3</a:t>
                  </a:r>
                </a:p>
              </p:txBody>
            </p:sp>
          </p:grpSp>
        </p:grpSp>
        <p:sp>
          <p:nvSpPr>
            <p:cNvPr id="47" name="TextBox 46">
              <a:extLst>
                <a:ext uri="{FF2B5EF4-FFF2-40B4-BE49-F238E27FC236}">
                  <a16:creationId xmlns:a16="http://schemas.microsoft.com/office/drawing/2014/main" id="{B3D2EBDB-99FB-F140-B443-B8F783E69D15}"/>
                </a:ext>
              </a:extLst>
            </p:cNvPr>
            <p:cNvSpPr txBox="1"/>
            <p:nvPr/>
          </p:nvSpPr>
          <p:spPr>
            <a:xfrm>
              <a:off x="532803" y="2394694"/>
              <a:ext cx="6065133" cy="684803"/>
            </a:xfrm>
            <a:prstGeom prst="rect">
              <a:avLst/>
            </a:prstGeom>
            <a:noFill/>
          </p:spPr>
          <p:txBody>
            <a:bodyPr wrap="square" lIns="0" tIns="0" rIns="0" bIns="0" rtlCol="0">
              <a:spAutoFit/>
            </a:bodyPr>
            <a:lstStyle/>
            <a:p>
              <a:pPr lvl="0">
                <a:defRPr/>
              </a:pPr>
              <a:r>
                <a:rPr lang="en-US" sz="1000" dirty="0">
                  <a:solidFill>
                    <a:srgbClr val="C03BC4"/>
                  </a:solidFill>
                  <a:latin typeface="Segoe Sans Display Semibold"/>
                </a:rPr>
                <a:t>Example questions to ask: </a:t>
              </a:r>
            </a:p>
            <a:p>
              <a:pPr marL="171450" lvl="0" indent="-123825">
                <a:spcBef>
                  <a:spcPts val="300"/>
                </a:spcBef>
                <a:buFont typeface="Arial,Sans-Serif"/>
                <a:buChar char="•"/>
                <a:defRPr/>
              </a:pPr>
              <a:r>
                <a:rPr lang="en-US" sz="900" i="1" kern="100" dirty="0">
                  <a:solidFill>
                    <a:srgbClr val="091F2C"/>
                  </a:solidFill>
                </a:rPr>
                <a:t>Can you identify the key clauses in the [company] contract?</a:t>
              </a:r>
              <a:endParaRPr lang="en-US" sz="900" kern="100" dirty="0">
                <a:solidFill>
                  <a:srgbClr val="091F2C"/>
                </a:solidFill>
              </a:endParaRPr>
            </a:p>
            <a:p>
              <a:pPr marL="171450" lvl="0" indent="-123825">
                <a:spcBef>
                  <a:spcPts val="300"/>
                </a:spcBef>
                <a:buFont typeface="Arial,Sans-Serif"/>
                <a:buChar char="•"/>
                <a:defRPr/>
              </a:pPr>
              <a:r>
                <a:rPr lang="en-US" sz="900" i="1" kern="100" dirty="0">
                  <a:solidFill>
                    <a:srgbClr val="091F2C"/>
                  </a:solidFill>
                </a:rPr>
                <a:t>Can you summarize the [company] contract?</a:t>
              </a:r>
              <a:endParaRPr lang="en-US" sz="900" kern="100" dirty="0">
                <a:solidFill>
                  <a:srgbClr val="091F2C"/>
                </a:solidFill>
              </a:endParaRPr>
            </a:p>
            <a:p>
              <a:pPr marL="171450" lvl="0" indent="-123825">
                <a:spcBef>
                  <a:spcPts val="300"/>
                </a:spcBef>
                <a:buFont typeface="Arial,Sans-Serif"/>
                <a:buChar char="•"/>
                <a:defRPr/>
              </a:pPr>
              <a:r>
                <a:rPr lang="en-US" sz="900" i="1" kern="100" dirty="0">
                  <a:solidFill>
                    <a:srgbClr val="091F2C"/>
                  </a:solidFill>
                </a:rPr>
                <a:t>Does the [company contract] comply with our legal standards and regulations?</a:t>
              </a:r>
              <a:endParaRPr lang="en-US" sz="1600" dirty="0">
                <a:solidFill>
                  <a:srgbClr val="091F2C"/>
                </a:solidFill>
              </a:endParaRPr>
            </a:p>
          </p:txBody>
        </p:sp>
        <p:sp>
          <p:nvSpPr>
            <p:cNvPr id="48" name="TextBox 47">
              <a:extLst>
                <a:ext uri="{FF2B5EF4-FFF2-40B4-BE49-F238E27FC236}">
                  <a16:creationId xmlns:a16="http://schemas.microsoft.com/office/drawing/2014/main" id="{42718987-6971-7928-4EAD-08E1DB26491A}"/>
                </a:ext>
              </a:extLst>
            </p:cNvPr>
            <p:cNvSpPr txBox="1"/>
            <p:nvPr/>
          </p:nvSpPr>
          <p:spPr>
            <a:xfrm>
              <a:off x="597313" y="2191774"/>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C03BC4"/>
                  </a:solidFill>
                  <a:effectLst/>
                  <a:uLnTx/>
                  <a:uFillTx/>
                  <a:latin typeface="Segoe Sans Display Semibold" pitchFamily="2" charset="0"/>
                  <a:ea typeface="+mn-ea"/>
                  <a:cs typeface="Segoe Sans Display Semibold" pitchFamily="2" charset="0"/>
                </a:rPr>
                <a:t>Test</a:t>
              </a:r>
            </a:p>
          </p:txBody>
        </p:sp>
      </p:grpSp>
      <p:grpSp>
        <p:nvGrpSpPr>
          <p:cNvPr id="53" name="Group 52">
            <a:extLst>
              <a:ext uri="{FF2B5EF4-FFF2-40B4-BE49-F238E27FC236}">
                <a16:creationId xmlns:a16="http://schemas.microsoft.com/office/drawing/2014/main" id="{187960D5-2C4F-FA69-CC40-3809D7F2293A}"/>
              </a:ext>
            </a:extLst>
          </p:cNvPr>
          <p:cNvGrpSpPr/>
          <p:nvPr/>
        </p:nvGrpSpPr>
        <p:grpSpPr>
          <a:xfrm>
            <a:off x="183091" y="6284374"/>
            <a:ext cx="6608882" cy="429768"/>
            <a:chOff x="81965" y="2144329"/>
            <a:chExt cx="6608882" cy="429768"/>
          </a:xfrm>
        </p:grpSpPr>
        <p:grpSp>
          <p:nvGrpSpPr>
            <p:cNvPr id="54" name="Group 53">
              <a:extLst>
                <a:ext uri="{FF2B5EF4-FFF2-40B4-BE49-F238E27FC236}">
                  <a16:creationId xmlns:a16="http://schemas.microsoft.com/office/drawing/2014/main" id="{8ADF2778-F0DE-9E6E-488B-0784472DDB81}"/>
                </a:ext>
              </a:extLst>
            </p:cNvPr>
            <p:cNvGrpSpPr/>
            <p:nvPr/>
          </p:nvGrpSpPr>
          <p:grpSpPr>
            <a:xfrm>
              <a:off x="81965" y="2144329"/>
              <a:ext cx="6608882" cy="429768"/>
              <a:chOff x="81965" y="2144329"/>
              <a:chExt cx="6608882" cy="429768"/>
            </a:xfrm>
          </p:grpSpPr>
          <p:sp>
            <p:nvSpPr>
              <p:cNvPr id="57" name="Rectangle: Rounded Corners 4">
                <a:extLst>
                  <a:ext uri="{FF2B5EF4-FFF2-40B4-BE49-F238E27FC236}">
                    <a16:creationId xmlns:a16="http://schemas.microsoft.com/office/drawing/2014/main" id="{9900BBC9-9E13-7333-859A-DB928D3ACF0E}"/>
                  </a:ext>
                </a:extLst>
              </p:cNvPr>
              <p:cNvSpPr/>
              <p:nvPr/>
            </p:nvSpPr>
            <p:spPr bwMode="auto">
              <a:xfrm>
                <a:off x="339084" y="2199431"/>
                <a:ext cx="6351763" cy="277368"/>
              </a:xfrm>
              <a:prstGeom prst="roundRect">
                <a:avLst>
                  <a:gd name="adj" fmla="val 20320"/>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58" name="Group 57">
                <a:extLst>
                  <a:ext uri="{FF2B5EF4-FFF2-40B4-BE49-F238E27FC236}">
                    <a16:creationId xmlns:a16="http://schemas.microsoft.com/office/drawing/2014/main" id="{CE4B2B9C-818E-FF9B-A58E-25595C378B33}"/>
                  </a:ext>
                </a:extLst>
              </p:cNvPr>
              <p:cNvGrpSpPr/>
              <p:nvPr/>
            </p:nvGrpSpPr>
            <p:grpSpPr>
              <a:xfrm>
                <a:off x="81965" y="2144329"/>
                <a:ext cx="445258" cy="429768"/>
                <a:chOff x="1862038" y="2000250"/>
                <a:chExt cx="1195614" cy="1195610"/>
              </a:xfrm>
            </p:grpSpPr>
            <p:sp>
              <p:nvSpPr>
                <p:cNvPr id="59" name="Oval 58">
                  <a:extLst>
                    <a:ext uri="{FF2B5EF4-FFF2-40B4-BE49-F238E27FC236}">
                      <a16:creationId xmlns:a16="http://schemas.microsoft.com/office/drawing/2014/main" id="{572AFE81-D308-2CE4-CD62-B9A202DBAEC8}"/>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0" name="Oval 59">
                  <a:extLst>
                    <a:ext uri="{FF2B5EF4-FFF2-40B4-BE49-F238E27FC236}">
                      <a16:creationId xmlns:a16="http://schemas.microsoft.com/office/drawing/2014/main" id="{D26A72E4-7BD9-1092-C8BE-B9CB4F20C9EE}"/>
                    </a:ext>
                  </a:extLst>
                </p:cNvPr>
                <p:cNvSpPr/>
                <p:nvPr/>
              </p:nvSpPr>
              <p:spPr bwMode="auto">
                <a:xfrm>
                  <a:off x="1979422" y="2058942"/>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4B27C"/>
                      </a:solidFill>
                      <a:effectLst/>
                      <a:uLnTx/>
                      <a:uFillTx/>
                      <a:latin typeface="Segoe Sans Display Semibold" pitchFamily="2" charset="0"/>
                      <a:ea typeface="+mn-ea"/>
                      <a:cs typeface="Segoe Sans Display Semibold" pitchFamily="2" charset="0"/>
                    </a:rPr>
                    <a:t>4</a:t>
                  </a:r>
                </a:p>
              </p:txBody>
            </p:sp>
          </p:grpSp>
        </p:grpSp>
        <p:sp>
          <p:nvSpPr>
            <p:cNvPr id="56" name="TextBox 55">
              <a:extLst>
                <a:ext uri="{FF2B5EF4-FFF2-40B4-BE49-F238E27FC236}">
                  <a16:creationId xmlns:a16="http://schemas.microsoft.com/office/drawing/2014/main" id="{0E1B0087-26D7-A52D-05EC-16C673DE55A5}"/>
                </a:ext>
              </a:extLst>
            </p:cNvPr>
            <p:cNvSpPr txBox="1"/>
            <p:nvPr/>
          </p:nvSpPr>
          <p:spPr>
            <a:xfrm>
              <a:off x="597313" y="2253477"/>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4B27C"/>
                  </a:solidFill>
                  <a:effectLst/>
                  <a:uLnTx/>
                  <a:uFillTx/>
                  <a:latin typeface="Segoe Sans Display Semibold" pitchFamily="2" charset="0"/>
                  <a:ea typeface="+mn-ea"/>
                  <a:cs typeface="Segoe Sans Display Semibold" pitchFamily="2" charset="0"/>
                </a:rPr>
                <a:t>Publish and Share</a:t>
              </a:r>
            </a:p>
          </p:txBody>
        </p:sp>
      </p:grpSp>
      <p:sp>
        <p:nvSpPr>
          <p:cNvPr id="10" name="Rectangle: Top Corners Rounded 9">
            <a:extLst>
              <a:ext uri="{FF2B5EF4-FFF2-40B4-BE49-F238E27FC236}">
                <a16:creationId xmlns:a16="http://schemas.microsoft.com/office/drawing/2014/main" id="{92D33D87-F2B8-A133-8898-16272AA216EA}"/>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11" name="Picture 10" descr="Example of Contract Review Assistant agent chat">
            <a:extLst>
              <a:ext uri="{FF2B5EF4-FFF2-40B4-BE49-F238E27FC236}">
                <a16:creationId xmlns:a16="http://schemas.microsoft.com/office/drawing/2014/main" id="{655C95D3-4630-5DFB-04A2-24ED7C17FD4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6" t="-7556" r="76" b="-7556"/>
          <a:stretch>
            <a:fillRect/>
          </a:stretch>
        </p:blipFill>
        <p:spPr>
          <a:xfrm>
            <a:off x="7214515" y="2587600"/>
            <a:ext cx="4889941" cy="3814156"/>
          </a:xfrm>
          <a:prstGeom prst="rect">
            <a:avLst/>
          </a:prstGeom>
          <a:solidFill>
            <a:srgbClr val="FAFAFA"/>
          </a:solidFill>
        </p:spPr>
      </p:pic>
    </p:spTree>
    <p:extLst>
      <p:ext uri="{BB962C8B-B14F-4D97-AF65-F5344CB8AC3E}">
        <p14:creationId xmlns:p14="http://schemas.microsoft.com/office/powerpoint/2010/main" val="163670084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989251-49BF-143B-CC48-F95711E4A26C}"/>
              </a:ext>
            </a:extLst>
          </p:cNvPr>
          <p:cNvSpPr>
            <a:spLocks noGrp="1"/>
          </p:cNvSpPr>
          <p:nvPr>
            <p:ph type="title"/>
          </p:nvPr>
        </p:nvSpPr>
        <p:spPr>
          <a:xfrm>
            <a:off x="588264" y="3243302"/>
            <a:ext cx="4733036" cy="1107996"/>
          </a:xfrm>
        </p:spPr>
        <p:txBody>
          <a:bodyPr/>
          <a:lstStyle/>
          <a:p>
            <a:r>
              <a:rPr lang="en-US" noProof="0"/>
              <a:t>Agent use cases for</a:t>
            </a:r>
            <a:br>
              <a:rPr lang="en-US" noProof="0"/>
            </a:br>
            <a:r>
              <a:rPr lang="en-US" noProof="0">
                <a:gradFill>
                  <a:gsLst>
                    <a:gs pos="35000">
                      <a:srgbClr val="0078D4"/>
                    </a:gs>
                    <a:gs pos="0">
                      <a:srgbClr val="C03BC4"/>
                    </a:gs>
                  </a:gsLst>
                  <a:path path="circle">
                    <a:fillToRect l="100000" t="100000"/>
                  </a:path>
                </a:gradFill>
              </a:rPr>
              <a:t>Customer Service</a:t>
            </a:r>
          </a:p>
        </p:txBody>
      </p:sp>
      <p:pic>
        <p:nvPicPr>
          <p:cNvPr id="6" name="Picture 5" descr="A rainbow colored logo on a black background&#10;&#10;Description automatically generated">
            <a:extLst>
              <a:ext uri="{FF2B5EF4-FFF2-40B4-BE49-F238E27FC236}">
                <a16:creationId xmlns:a16="http://schemas.microsoft.com/office/drawing/2014/main" id="{9993DC62-4060-2762-A3B2-8A5A3417E3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5165" y="1881533"/>
            <a:ext cx="1166467" cy="1166467"/>
          </a:xfrm>
          <a:prstGeom prst="rect">
            <a:avLst/>
          </a:prstGeom>
        </p:spPr>
      </p:pic>
      <p:pic>
        <p:nvPicPr>
          <p:cNvPr id="2" name="Picture 1">
            <a:extLst>
              <a:ext uri="{FF2B5EF4-FFF2-40B4-BE49-F238E27FC236}">
                <a16:creationId xmlns:a16="http://schemas.microsoft.com/office/drawing/2014/main" id="{4035835D-1824-BE68-07FE-027A8BD472E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42050" y="895349"/>
            <a:ext cx="5086351" cy="5086351"/>
          </a:xfrm>
          <a:prstGeom prst="roundRect">
            <a:avLst>
              <a:gd name="adj" fmla="val 4674"/>
            </a:avLst>
          </a:prstGeom>
          <a:ln w="12700">
            <a:solidFill>
              <a:schemeClr val="bg1"/>
            </a:solidFill>
          </a:ln>
          <a:effectLst>
            <a:outerShdw blurRad="127000" dist="127000" dir="2700000" algn="tl" rotWithShape="0">
              <a:prstClr val="black">
                <a:alpha val="15000"/>
              </a:prstClr>
            </a:outerShdw>
          </a:effectLst>
        </p:spPr>
      </p:pic>
    </p:spTree>
    <p:extLst>
      <p:ext uri="{BB962C8B-B14F-4D97-AF65-F5344CB8AC3E}">
        <p14:creationId xmlns:p14="http://schemas.microsoft.com/office/powerpoint/2010/main" val="289544495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8BBAF-1218-8DD3-725F-FC871FAA455B}"/>
            </a:ext>
          </a:extLst>
        </p:cNvPr>
        <p:cNvGrpSpPr/>
        <p:nvPr/>
      </p:nvGrpSpPr>
      <p:grpSpPr>
        <a:xfrm>
          <a:off x="0" y="0"/>
          <a:ext cx="0" cy="0"/>
          <a:chOff x="0" y="0"/>
          <a:chExt cx="0" cy="0"/>
        </a:xfrm>
      </p:grpSpPr>
      <p:sp>
        <p:nvSpPr>
          <p:cNvPr id="14" name="Freeform: Shape 13">
            <a:extLst>
              <a:ext uri="{FF2B5EF4-FFF2-40B4-BE49-F238E27FC236}">
                <a16:creationId xmlns:a16="http://schemas.microsoft.com/office/drawing/2014/main" id="{8F389122-76DF-847B-0F48-A6E47068650A}"/>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6" name="Picture 5" descr="A blue square with white lines&#10;&#10;AI-generated content may be incorrect.">
            <a:extLst>
              <a:ext uri="{FF2B5EF4-FFF2-40B4-BE49-F238E27FC236}">
                <a16:creationId xmlns:a16="http://schemas.microsoft.com/office/drawing/2014/main" id="{686B5ABD-437C-807F-4D61-D05F86DC31A6}"/>
              </a:ext>
            </a:extLst>
          </p:cNvPr>
          <p:cNvPicPr>
            <a:picLocks noChangeAspect="1"/>
          </p:cNvPicPr>
          <p:nvPr/>
        </p:nvPicPr>
        <p:blipFill>
          <a:blip r:embed="rId3"/>
          <a:stretch>
            <a:fillRect/>
          </a:stretch>
        </p:blipFill>
        <p:spPr>
          <a:xfrm>
            <a:off x="4618" y="-144"/>
            <a:ext cx="12194308" cy="1154834"/>
          </a:xfrm>
          <a:prstGeom prst="rect">
            <a:avLst/>
          </a:prstGeom>
        </p:spPr>
      </p:pic>
      <p:sp>
        <p:nvSpPr>
          <p:cNvPr id="5" name="Rectangle 4">
            <a:extLst>
              <a:ext uri="{FF2B5EF4-FFF2-40B4-BE49-F238E27FC236}">
                <a16:creationId xmlns:a16="http://schemas.microsoft.com/office/drawing/2014/main" id="{1254F204-A890-1805-74B1-9276450BC29D}"/>
              </a:ext>
              <a:ext uri="{C183D7F6-B498-43B3-948B-1728B52AA6E4}">
                <adec:decorative xmlns:adec="http://schemas.microsoft.com/office/drawing/2017/decorative" val="1"/>
              </a:ext>
            </a:extLst>
          </p:cNvPr>
          <p:cNvSpPr/>
          <p:nvPr/>
        </p:nvSpPr>
        <p:spPr>
          <a:xfrm>
            <a:off x="0" y="1137013"/>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CD7CABE6-574D-9698-52E8-114D685CD664}"/>
              </a:ext>
            </a:extLst>
          </p:cNvPr>
          <p:cNvSpPr>
            <a:spLocks noGrp="1"/>
          </p:cNvSpPr>
          <p:nvPr>
            <p:ph type="title"/>
          </p:nvPr>
        </p:nvSpPr>
        <p:spPr>
          <a:xfrm>
            <a:off x="358225" y="424524"/>
            <a:ext cx="11018520" cy="492443"/>
          </a:xfrm>
        </p:spPr>
        <p:txBody>
          <a:bodyPr>
            <a:normAutofit/>
          </a:bodyPr>
          <a:lstStyle/>
          <a:p>
            <a:r>
              <a:rPr lang="en-US" dirty="0">
                <a:solidFill>
                  <a:srgbClr val="FFFFFF"/>
                </a:solidFill>
              </a:rPr>
              <a:t>Customer Support Assistant</a:t>
            </a:r>
            <a:endParaRPr lang="en-US" noProof="0" dirty="0">
              <a:solidFill>
                <a:srgbClr val="FFFFFF"/>
              </a:solidFill>
              <a:ea typeface="+mj-ea"/>
              <a:cs typeface="+mj-cs"/>
            </a:endParaRPr>
          </a:p>
        </p:txBody>
      </p:sp>
      <p:sp>
        <p:nvSpPr>
          <p:cNvPr id="13" name="Rectangle 12">
            <a:extLst>
              <a:ext uri="{FF2B5EF4-FFF2-40B4-BE49-F238E27FC236}">
                <a16:creationId xmlns:a16="http://schemas.microsoft.com/office/drawing/2014/main" id="{6D0D3B18-0A3A-750E-4E9D-FB77EE913542}"/>
              </a:ext>
            </a:extLst>
          </p:cNvPr>
          <p:cNvSpPr/>
          <p:nvPr/>
        </p:nvSpPr>
        <p:spPr>
          <a:xfrm>
            <a:off x="0" y="1276684"/>
            <a:ext cx="12192000" cy="498325"/>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lvl="2" defTabSz="457200">
              <a:spcBef>
                <a:spcPts val="600"/>
              </a:spcBef>
              <a:buSzPct val="90000"/>
              <a:defRPr/>
            </a:pPr>
            <a:r>
              <a:rPr lang="en-US" sz="1200" dirty="0">
                <a:solidFill>
                  <a:schemeClr val="tx1"/>
                </a:solidFill>
              </a:rPr>
              <a:t>A Customer Support Agent streamlines your support operations, cuts response times, and ensures consistently high‑quality customer interactions by pulling the most accurate, up‑to‑date information from all your knowledge sources.</a:t>
            </a:r>
          </a:p>
        </p:txBody>
      </p:sp>
      <p:sp>
        <p:nvSpPr>
          <p:cNvPr id="15" name="Rectangle: Rounded Corners 14">
            <a:extLst>
              <a:ext uri="{FF2B5EF4-FFF2-40B4-BE49-F238E27FC236}">
                <a16:creationId xmlns:a16="http://schemas.microsoft.com/office/drawing/2014/main" id="{AFF7978E-10E5-6D6A-42A7-000904BD997F}"/>
              </a:ext>
              <a:ext uri="{C183D7F6-B498-43B3-948B-1728B52AA6E4}">
                <adec:decorative xmlns:adec="http://schemas.microsoft.com/office/drawing/2017/decorative" val="1"/>
              </a:ext>
            </a:extLst>
          </p:cNvPr>
          <p:cNvSpPr>
            <a:spLocks/>
          </p:cNvSpPr>
          <p:nvPr/>
        </p:nvSpPr>
        <p:spPr>
          <a:xfrm>
            <a:off x="70555" y="1859280"/>
            <a:ext cx="6833955" cy="4916901"/>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8" name="Picture 7" descr="A rainbow colored logo on a black background&#10;&#10;AI-generated content may be incorrect.">
            <a:extLst>
              <a:ext uri="{FF2B5EF4-FFF2-40B4-BE49-F238E27FC236}">
                <a16:creationId xmlns:a16="http://schemas.microsoft.com/office/drawing/2014/main" id="{E9BB7D59-E770-F4FC-ECBF-0368C8BA1E7E}"/>
              </a:ext>
            </a:extLst>
          </p:cNvPr>
          <p:cNvPicPr>
            <a:picLocks noChangeAspect="1"/>
          </p:cNvPicPr>
          <p:nvPr/>
        </p:nvPicPr>
        <p:blipFill>
          <a:blip r:embed="rId4"/>
          <a:stretch>
            <a:fillRect/>
          </a:stretch>
        </p:blipFill>
        <p:spPr>
          <a:xfrm>
            <a:off x="10743623" y="289359"/>
            <a:ext cx="1257300" cy="714375"/>
          </a:xfrm>
          <a:prstGeom prst="rect">
            <a:avLst/>
          </a:prstGeom>
        </p:spPr>
      </p:pic>
      <p:grpSp>
        <p:nvGrpSpPr>
          <p:cNvPr id="39" name="Group 38">
            <a:extLst>
              <a:ext uri="{FF2B5EF4-FFF2-40B4-BE49-F238E27FC236}">
                <a16:creationId xmlns:a16="http://schemas.microsoft.com/office/drawing/2014/main" id="{F3672E6D-0EC6-7130-1CEC-C3C2C9D5DAAA}"/>
              </a:ext>
            </a:extLst>
          </p:cNvPr>
          <p:cNvGrpSpPr/>
          <p:nvPr/>
        </p:nvGrpSpPr>
        <p:grpSpPr>
          <a:xfrm>
            <a:off x="183091" y="2144329"/>
            <a:ext cx="6608882" cy="1805543"/>
            <a:chOff x="81965" y="2144329"/>
            <a:chExt cx="6608882" cy="1805543"/>
          </a:xfrm>
        </p:grpSpPr>
        <p:grpSp>
          <p:nvGrpSpPr>
            <p:cNvPr id="38" name="Group 37">
              <a:extLst>
                <a:ext uri="{FF2B5EF4-FFF2-40B4-BE49-F238E27FC236}">
                  <a16:creationId xmlns:a16="http://schemas.microsoft.com/office/drawing/2014/main" id="{D186BA83-6E12-5BA4-6013-0906AE7E66F9}"/>
                </a:ext>
              </a:extLst>
            </p:cNvPr>
            <p:cNvGrpSpPr/>
            <p:nvPr/>
          </p:nvGrpSpPr>
          <p:grpSpPr>
            <a:xfrm>
              <a:off x="81965" y="2144329"/>
              <a:ext cx="6608882" cy="1805543"/>
              <a:chOff x="81965" y="2144329"/>
              <a:chExt cx="6608882" cy="1805543"/>
            </a:xfrm>
          </p:grpSpPr>
          <p:sp>
            <p:nvSpPr>
              <p:cNvPr id="3" name="Rectangle: Rounded Corners 4">
                <a:extLst>
                  <a:ext uri="{FF2B5EF4-FFF2-40B4-BE49-F238E27FC236}">
                    <a16:creationId xmlns:a16="http://schemas.microsoft.com/office/drawing/2014/main" id="{FD015020-FD4B-F1E5-5A08-F66D89FADCAC}"/>
                  </a:ext>
                </a:extLst>
              </p:cNvPr>
              <p:cNvSpPr/>
              <p:nvPr/>
            </p:nvSpPr>
            <p:spPr bwMode="auto">
              <a:xfrm>
                <a:off x="339084" y="2144331"/>
                <a:ext cx="6351763" cy="1805541"/>
              </a:xfrm>
              <a:prstGeom prst="roundRect">
                <a:avLst>
                  <a:gd name="adj" fmla="val 5986"/>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4" name="Group 3">
                <a:extLst>
                  <a:ext uri="{FF2B5EF4-FFF2-40B4-BE49-F238E27FC236}">
                    <a16:creationId xmlns:a16="http://schemas.microsoft.com/office/drawing/2014/main" id="{373FB814-0362-9064-5145-FC4345A5E78D}"/>
                  </a:ext>
                </a:extLst>
              </p:cNvPr>
              <p:cNvGrpSpPr/>
              <p:nvPr/>
            </p:nvGrpSpPr>
            <p:grpSpPr>
              <a:xfrm>
                <a:off x="81965" y="2144329"/>
                <a:ext cx="445258" cy="429768"/>
                <a:chOff x="1862038" y="2000250"/>
                <a:chExt cx="1195614" cy="1195610"/>
              </a:xfrm>
            </p:grpSpPr>
            <p:sp>
              <p:nvSpPr>
                <p:cNvPr id="7" name="Oval 6">
                  <a:extLst>
                    <a:ext uri="{FF2B5EF4-FFF2-40B4-BE49-F238E27FC236}">
                      <a16:creationId xmlns:a16="http://schemas.microsoft.com/office/drawing/2014/main" id="{E954D8FD-3233-017F-F27B-B393058F414C}"/>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C15FB1DB-B48D-68B6-2835-D2F86C662768}"/>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rPr>
                    <a:t>1</a:t>
                  </a:r>
                </a:p>
              </p:txBody>
            </p:sp>
          </p:grpSp>
        </p:grpSp>
        <p:sp>
          <p:nvSpPr>
            <p:cNvPr id="30" name="TextBox 29">
              <a:extLst>
                <a:ext uri="{FF2B5EF4-FFF2-40B4-BE49-F238E27FC236}">
                  <a16:creationId xmlns:a16="http://schemas.microsoft.com/office/drawing/2014/main" id="{76913F1E-74BE-EFB1-68DA-3520D5A378B2}"/>
                </a:ext>
              </a:extLst>
            </p:cNvPr>
            <p:cNvSpPr txBox="1"/>
            <p:nvPr/>
          </p:nvSpPr>
          <p:spPr>
            <a:xfrm>
              <a:off x="532803" y="2453629"/>
              <a:ext cx="6065133" cy="1384995"/>
            </a:xfrm>
            <a:prstGeom prst="rect">
              <a:avLst/>
            </a:prstGeom>
            <a:noFill/>
          </p:spPr>
          <p:txBody>
            <a:bodyPr wrap="square" lIns="0" tIns="0" rIns="0" bIns="0" rtlCol="0">
              <a:spAutoFit/>
            </a:bodyPr>
            <a:lstStyle/>
            <a:p>
              <a:pPr>
                <a:spcBef>
                  <a:spcPts val="600"/>
                </a:spcBef>
                <a:defRPr/>
              </a:pPr>
              <a:r>
                <a:rPr lang="en-US" sz="1000" dirty="0">
                  <a:solidFill>
                    <a:srgbClr val="0078D4"/>
                  </a:solidFill>
                  <a:latin typeface="Segoe Sans Display Semibold"/>
                </a:rPr>
                <a:t>Example description/What would you like it to make:</a:t>
              </a:r>
              <a:r>
                <a:rPr lang="en-US" sz="1000" i="1" kern="100" dirty="0">
                  <a:solidFill>
                    <a:srgbClr val="091F2C"/>
                  </a:solidFill>
                </a:rPr>
                <a:t> You're a Customer Support Agent. Please assist my employees in handling customer inquiries and providing solutions to customer questions. You can help employees understand customer issues, provide responses, and suggest ways to improve customer satisfaction.</a:t>
              </a:r>
            </a:p>
            <a:p>
              <a:pPr lvl="0">
                <a:spcBef>
                  <a:spcPts val="600"/>
                </a:spcBef>
                <a:defRPr/>
              </a:pPr>
              <a:r>
                <a:rPr lang="en-US" sz="1000" dirty="0">
                  <a:solidFill>
                    <a:srgbClr val="0078D4"/>
                  </a:solidFill>
                  <a:latin typeface="Segoe Sans Display Semibold"/>
                </a:rPr>
                <a:t>To be emphasized/avoided: </a:t>
              </a:r>
              <a:r>
                <a:rPr lang="en-US" sz="1000" i="1" kern="100" dirty="0">
                  <a:solidFill>
                    <a:srgbClr val="091F2C"/>
                  </a:solidFill>
                </a:rPr>
                <a:t>Please be clear and concise and avoid long answers. Where possible, refer primarily to the knowledge shared with you. If you don't know the answer, please refer them to explore the SharePoint site themselves.</a:t>
              </a:r>
              <a:endParaRPr lang="en-US" sz="1000" i="1" kern="100" dirty="0">
                <a:solidFill>
                  <a:srgbClr val="091F2C"/>
                </a:solidFill>
                <a:cs typeface="Segoe Sans Display"/>
              </a:endParaRPr>
            </a:p>
            <a:p>
              <a:pPr lvl="0">
                <a:spcBef>
                  <a:spcPts val="600"/>
                </a:spcBef>
                <a:defRPr/>
              </a:pPr>
              <a:r>
                <a:rPr lang="en-US" sz="1000" dirty="0">
                  <a:solidFill>
                    <a:srgbClr val="0078D4"/>
                  </a:solidFill>
                  <a:latin typeface="Segoe Sans Display Semibold"/>
                </a:rPr>
                <a:t>How to communicate: </a:t>
              </a:r>
              <a:r>
                <a:rPr lang="en-US" sz="1000" i="1" kern="100" dirty="0">
                  <a:solidFill>
                    <a:srgbClr val="091F2C"/>
                  </a:solidFill>
                </a:rPr>
                <a:t>Friendly and professional</a:t>
              </a:r>
            </a:p>
          </p:txBody>
        </p:sp>
        <p:sp>
          <p:nvSpPr>
            <p:cNvPr id="32" name="TextBox 31">
              <a:extLst>
                <a:ext uri="{FF2B5EF4-FFF2-40B4-BE49-F238E27FC236}">
                  <a16:creationId xmlns:a16="http://schemas.microsoft.com/office/drawing/2014/main" id="{DFEEB2B5-54DB-D510-4845-85412D925F66}"/>
                </a:ext>
              </a:extLst>
            </p:cNvPr>
            <p:cNvSpPr txBox="1"/>
            <p:nvPr/>
          </p:nvSpPr>
          <p:spPr>
            <a:xfrm>
              <a:off x="597313" y="2191774"/>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rPr>
                <a:t>Describe</a:t>
              </a:r>
            </a:p>
          </p:txBody>
        </p:sp>
      </p:grpSp>
      <p:sp>
        <p:nvSpPr>
          <p:cNvPr id="19" name="TextBox 18">
            <a:extLst>
              <a:ext uri="{FF2B5EF4-FFF2-40B4-BE49-F238E27FC236}">
                <a16:creationId xmlns:a16="http://schemas.microsoft.com/office/drawing/2014/main" id="{DD93BD20-69CD-B82E-9D1F-FD065E98B150}"/>
              </a:ext>
            </a:extLst>
          </p:cNvPr>
          <p:cNvSpPr txBox="1"/>
          <p:nvPr/>
        </p:nvSpPr>
        <p:spPr>
          <a:xfrm>
            <a:off x="143170" y="1952301"/>
            <a:ext cx="6065133" cy="1615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50" i="1" dirty="0"/>
              <a:t>Copy the text in each step into Agent Builder to create this agent</a:t>
            </a:r>
          </a:p>
        </p:txBody>
      </p:sp>
      <p:grpSp>
        <p:nvGrpSpPr>
          <p:cNvPr id="24" name="Group 23">
            <a:extLst>
              <a:ext uri="{FF2B5EF4-FFF2-40B4-BE49-F238E27FC236}">
                <a16:creationId xmlns:a16="http://schemas.microsoft.com/office/drawing/2014/main" id="{993E0990-BB4D-0B8B-AA08-A9B9FED1EC9E}"/>
              </a:ext>
            </a:extLst>
          </p:cNvPr>
          <p:cNvGrpSpPr/>
          <p:nvPr/>
        </p:nvGrpSpPr>
        <p:grpSpPr>
          <a:xfrm>
            <a:off x="183091" y="4048039"/>
            <a:ext cx="6608882" cy="901955"/>
            <a:chOff x="81965" y="2144329"/>
            <a:chExt cx="6608882" cy="901955"/>
          </a:xfrm>
        </p:grpSpPr>
        <p:grpSp>
          <p:nvGrpSpPr>
            <p:cNvPr id="34" name="Group 33">
              <a:extLst>
                <a:ext uri="{FF2B5EF4-FFF2-40B4-BE49-F238E27FC236}">
                  <a16:creationId xmlns:a16="http://schemas.microsoft.com/office/drawing/2014/main" id="{2D34A307-94DB-CBC2-50C0-1D3D5A62C7F8}"/>
                </a:ext>
              </a:extLst>
            </p:cNvPr>
            <p:cNvGrpSpPr/>
            <p:nvPr/>
          </p:nvGrpSpPr>
          <p:grpSpPr>
            <a:xfrm>
              <a:off x="81965" y="2144329"/>
              <a:ext cx="6608882" cy="901955"/>
              <a:chOff x="81965" y="2144329"/>
              <a:chExt cx="6608882" cy="901955"/>
            </a:xfrm>
          </p:grpSpPr>
          <p:sp>
            <p:nvSpPr>
              <p:cNvPr id="41" name="Rectangle: Rounded Corners 4">
                <a:extLst>
                  <a:ext uri="{FF2B5EF4-FFF2-40B4-BE49-F238E27FC236}">
                    <a16:creationId xmlns:a16="http://schemas.microsoft.com/office/drawing/2014/main" id="{AF5E7DF0-04A7-D165-7B02-09348A234405}"/>
                  </a:ext>
                </a:extLst>
              </p:cNvPr>
              <p:cNvSpPr/>
              <p:nvPr/>
            </p:nvSpPr>
            <p:spPr bwMode="auto">
              <a:xfrm>
                <a:off x="339084" y="2144330"/>
                <a:ext cx="6351763" cy="901954"/>
              </a:xfrm>
              <a:prstGeom prst="roundRect">
                <a:avLst>
                  <a:gd name="adj" fmla="val 11337"/>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42" name="Group 41">
                <a:extLst>
                  <a:ext uri="{FF2B5EF4-FFF2-40B4-BE49-F238E27FC236}">
                    <a16:creationId xmlns:a16="http://schemas.microsoft.com/office/drawing/2014/main" id="{5AFB7735-1B84-BCBB-FEFE-B5F69D6CE7AF}"/>
                  </a:ext>
                </a:extLst>
              </p:cNvPr>
              <p:cNvGrpSpPr/>
              <p:nvPr/>
            </p:nvGrpSpPr>
            <p:grpSpPr>
              <a:xfrm>
                <a:off x="81965" y="2144329"/>
                <a:ext cx="445258" cy="429768"/>
                <a:chOff x="1862038" y="2000250"/>
                <a:chExt cx="1195614" cy="1195610"/>
              </a:xfrm>
            </p:grpSpPr>
            <p:sp>
              <p:nvSpPr>
                <p:cNvPr id="43" name="Oval 42">
                  <a:extLst>
                    <a:ext uri="{FF2B5EF4-FFF2-40B4-BE49-F238E27FC236}">
                      <a16:creationId xmlns:a16="http://schemas.microsoft.com/office/drawing/2014/main" id="{7D84DBB8-D022-CF4C-4901-D97629298D3F}"/>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CBA963CB-7E12-81F5-17C4-829E28EE6916}"/>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lang="en-US" sz="1400" b="1" dirty="0">
                      <a:solidFill>
                        <a:srgbClr val="8661C5"/>
                      </a:solidFill>
                      <a:latin typeface="Segoe Sans Display Semibold" pitchFamily="2" charset="0"/>
                      <a:cs typeface="Segoe Sans Display Semibold" pitchFamily="2" charset="0"/>
                    </a:rPr>
                    <a:t>2</a:t>
                  </a:r>
                  <a:endParaRPr kumimoji="0" lang="en-US" sz="1400" b="1" i="0" u="none" strike="noStrike" kern="1200" cap="none" spc="0" normalizeH="0" baseline="0" noProof="0" dirty="0">
                    <a:ln>
                      <a:noFill/>
                    </a:ln>
                    <a:solidFill>
                      <a:srgbClr val="8661C5"/>
                    </a:solidFill>
                    <a:effectLst/>
                    <a:uLnTx/>
                    <a:uFillTx/>
                    <a:latin typeface="Segoe Sans Display Semibold" pitchFamily="2" charset="0"/>
                    <a:ea typeface="+mn-ea"/>
                    <a:cs typeface="Segoe Sans Display Semibold" pitchFamily="2" charset="0"/>
                  </a:endParaRPr>
                </a:p>
              </p:txBody>
            </p:sp>
          </p:grpSp>
        </p:grpSp>
        <p:sp>
          <p:nvSpPr>
            <p:cNvPr id="36" name="TextBox 35">
              <a:extLst>
                <a:ext uri="{FF2B5EF4-FFF2-40B4-BE49-F238E27FC236}">
                  <a16:creationId xmlns:a16="http://schemas.microsoft.com/office/drawing/2014/main" id="{8B364C72-BBA9-5A12-DAFC-C4C39F4205F8}"/>
                </a:ext>
              </a:extLst>
            </p:cNvPr>
            <p:cNvSpPr txBox="1"/>
            <p:nvPr/>
          </p:nvSpPr>
          <p:spPr>
            <a:xfrm>
              <a:off x="532803" y="2453629"/>
              <a:ext cx="6065133" cy="538609"/>
            </a:xfrm>
            <a:prstGeom prst="rect">
              <a:avLst/>
            </a:prstGeom>
            <a:noFill/>
          </p:spPr>
          <p:txBody>
            <a:bodyPr wrap="square" lIns="0" tIns="0" rIns="0" bIns="0" rtlCol="0">
              <a:spAutoFit/>
            </a:bodyPr>
            <a:lstStyle/>
            <a:p>
              <a:pPr>
                <a:spcBef>
                  <a:spcPts val="600"/>
                </a:spcBef>
                <a:defRPr/>
              </a:pPr>
              <a:r>
                <a:rPr lang="en-US" sz="1000" dirty="0">
                  <a:solidFill>
                    <a:srgbClr val="8661C5"/>
                  </a:solidFill>
                  <a:latin typeface="Segoe Sans Display Semibold"/>
                </a:rPr>
                <a:t>Starter prompts: </a:t>
              </a:r>
              <a:r>
                <a:rPr lang="en-US" sz="1000" i="1" kern="100" dirty="0">
                  <a:solidFill>
                    <a:srgbClr val="091F2C"/>
                  </a:solidFill>
                </a:rPr>
                <a:t>Change to desired questions</a:t>
              </a:r>
              <a:endParaRPr lang="en-US" sz="1000" i="1" kern="100" dirty="0">
                <a:solidFill>
                  <a:srgbClr val="091F2C"/>
                </a:solidFill>
                <a:cs typeface="Segoe Sans Display"/>
              </a:endParaRPr>
            </a:p>
            <a:p>
              <a:pPr>
                <a:spcBef>
                  <a:spcPts val="600"/>
                </a:spcBef>
                <a:defRPr/>
              </a:pPr>
              <a:r>
                <a:rPr lang="en-US" sz="1000" dirty="0">
                  <a:solidFill>
                    <a:srgbClr val="8661C5"/>
                  </a:solidFill>
                  <a:latin typeface="Segoe Sans Display Semibold"/>
                </a:rPr>
                <a:t>Knowledge: </a:t>
              </a:r>
              <a:r>
                <a:rPr lang="en-US" sz="1000" i="1" kern="100" dirty="0">
                  <a:solidFill>
                    <a:srgbClr val="091F2C"/>
                  </a:solidFill>
                </a:rPr>
                <a:t>Use an existing SharePoint site for your team or create a site and add your team’s latest documentation like FAQs or product details.</a:t>
              </a:r>
              <a:endParaRPr lang="en-US" sz="1000" i="1" kern="100" dirty="0">
                <a:solidFill>
                  <a:srgbClr val="091F2C"/>
                </a:solidFill>
                <a:cs typeface="Segoe Sans Display"/>
              </a:endParaRPr>
            </a:p>
          </p:txBody>
        </p:sp>
        <p:sp>
          <p:nvSpPr>
            <p:cNvPr id="40" name="TextBox 39">
              <a:extLst>
                <a:ext uri="{FF2B5EF4-FFF2-40B4-BE49-F238E27FC236}">
                  <a16:creationId xmlns:a16="http://schemas.microsoft.com/office/drawing/2014/main" id="{03DFA801-4026-51E0-FDA7-D6B4A947E4DB}"/>
                </a:ext>
              </a:extLst>
            </p:cNvPr>
            <p:cNvSpPr txBox="1"/>
            <p:nvPr/>
          </p:nvSpPr>
          <p:spPr>
            <a:xfrm>
              <a:off x="597313" y="2191774"/>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8661C5"/>
                  </a:solidFill>
                  <a:effectLst/>
                  <a:uLnTx/>
                  <a:uFillTx/>
                  <a:latin typeface="Segoe Sans Display Semibold" pitchFamily="2" charset="0"/>
                  <a:ea typeface="+mn-ea"/>
                  <a:cs typeface="Segoe Sans Display Semibold" pitchFamily="2" charset="0"/>
                </a:rPr>
                <a:t>Configure</a:t>
              </a:r>
            </a:p>
          </p:txBody>
        </p:sp>
      </p:grpSp>
      <p:grpSp>
        <p:nvGrpSpPr>
          <p:cNvPr id="45" name="Group 44">
            <a:extLst>
              <a:ext uri="{FF2B5EF4-FFF2-40B4-BE49-F238E27FC236}">
                <a16:creationId xmlns:a16="http://schemas.microsoft.com/office/drawing/2014/main" id="{6F15906A-58A5-8DB1-D122-84FA2EAC4DB4}"/>
              </a:ext>
            </a:extLst>
          </p:cNvPr>
          <p:cNvGrpSpPr/>
          <p:nvPr/>
        </p:nvGrpSpPr>
        <p:grpSpPr>
          <a:xfrm>
            <a:off x="183091" y="5048161"/>
            <a:ext cx="6608882" cy="1138045"/>
            <a:chOff x="81965" y="2144329"/>
            <a:chExt cx="6608882" cy="1138045"/>
          </a:xfrm>
        </p:grpSpPr>
        <p:grpSp>
          <p:nvGrpSpPr>
            <p:cNvPr id="46" name="Group 45">
              <a:extLst>
                <a:ext uri="{FF2B5EF4-FFF2-40B4-BE49-F238E27FC236}">
                  <a16:creationId xmlns:a16="http://schemas.microsoft.com/office/drawing/2014/main" id="{15E87C73-21DC-4BDE-1CFA-93747F54C4D0}"/>
                </a:ext>
              </a:extLst>
            </p:cNvPr>
            <p:cNvGrpSpPr/>
            <p:nvPr/>
          </p:nvGrpSpPr>
          <p:grpSpPr>
            <a:xfrm>
              <a:off x="81965" y="2144329"/>
              <a:ext cx="6608882" cy="1138045"/>
              <a:chOff x="81965" y="2144329"/>
              <a:chExt cx="6608882" cy="1138045"/>
            </a:xfrm>
          </p:grpSpPr>
          <p:sp>
            <p:nvSpPr>
              <p:cNvPr id="49" name="Rectangle: Rounded Corners 4">
                <a:extLst>
                  <a:ext uri="{FF2B5EF4-FFF2-40B4-BE49-F238E27FC236}">
                    <a16:creationId xmlns:a16="http://schemas.microsoft.com/office/drawing/2014/main" id="{BD019D91-A61D-2A8A-9D8B-7D368FAB64F6}"/>
                  </a:ext>
                </a:extLst>
              </p:cNvPr>
              <p:cNvSpPr/>
              <p:nvPr/>
            </p:nvSpPr>
            <p:spPr bwMode="auto">
              <a:xfrm>
                <a:off x="339084" y="2144330"/>
                <a:ext cx="6351763" cy="1138044"/>
              </a:xfrm>
              <a:prstGeom prst="roundRect">
                <a:avLst>
                  <a:gd name="adj" fmla="val 9203"/>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50" name="Group 49">
                <a:extLst>
                  <a:ext uri="{FF2B5EF4-FFF2-40B4-BE49-F238E27FC236}">
                    <a16:creationId xmlns:a16="http://schemas.microsoft.com/office/drawing/2014/main" id="{8DBD068D-83C0-14DE-604A-976A39633ED1}"/>
                  </a:ext>
                </a:extLst>
              </p:cNvPr>
              <p:cNvGrpSpPr/>
              <p:nvPr/>
            </p:nvGrpSpPr>
            <p:grpSpPr>
              <a:xfrm>
                <a:off x="81965" y="2144329"/>
                <a:ext cx="445258" cy="429768"/>
                <a:chOff x="1862038" y="2000250"/>
                <a:chExt cx="1195614" cy="1195610"/>
              </a:xfrm>
            </p:grpSpPr>
            <p:sp>
              <p:nvSpPr>
                <p:cNvPr id="51" name="Oval 50">
                  <a:extLst>
                    <a:ext uri="{FF2B5EF4-FFF2-40B4-BE49-F238E27FC236}">
                      <a16:creationId xmlns:a16="http://schemas.microsoft.com/office/drawing/2014/main" id="{BA9E4D43-58F6-0763-EAC9-BC6210C2A7DB}"/>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3033549B-2048-E77F-68BC-B93D1399BA5D}"/>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3BC4"/>
                      </a:solidFill>
                      <a:effectLst/>
                      <a:uLnTx/>
                      <a:uFillTx/>
                      <a:latin typeface="Segoe Sans Display Semibold" pitchFamily="2" charset="0"/>
                      <a:ea typeface="+mn-ea"/>
                      <a:cs typeface="Segoe Sans Display Semibold" pitchFamily="2" charset="0"/>
                    </a:rPr>
                    <a:t>3</a:t>
                  </a:r>
                </a:p>
              </p:txBody>
            </p:sp>
          </p:grpSp>
        </p:grpSp>
        <p:sp>
          <p:nvSpPr>
            <p:cNvPr id="47" name="TextBox 46">
              <a:extLst>
                <a:ext uri="{FF2B5EF4-FFF2-40B4-BE49-F238E27FC236}">
                  <a16:creationId xmlns:a16="http://schemas.microsoft.com/office/drawing/2014/main" id="{B9674188-DC82-1F01-6EC1-6679517177EE}"/>
                </a:ext>
              </a:extLst>
            </p:cNvPr>
            <p:cNvSpPr txBox="1"/>
            <p:nvPr/>
          </p:nvSpPr>
          <p:spPr>
            <a:xfrm>
              <a:off x="532803" y="2394694"/>
              <a:ext cx="6065133" cy="846386"/>
            </a:xfrm>
            <a:prstGeom prst="rect">
              <a:avLst/>
            </a:prstGeom>
            <a:noFill/>
          </p:spPr>
          <p:txBody>
            <a:bodyPr wrap="square" lIns="0" tIns="0" rIns="0" bIns="0" rtlCol="0">
              <a:spAutoFit/>
            </a:bodyPr>
            <a:lstStyle/>
            <a:p>
              <a:pPr lvl="0">
                <a:defRPr/>
              </a:pPr>
              <a:r>
                <a:rPr lang="en-US" sz="1000" dirty="0">
                  <a:solidFill>
                    <a:srgbClr val="C03BC4"/>
                  </a:solidFill>
                  <a:latin typeface="Segoe Sans Display Semibold"/>
                </a:rPr>
                <a:t>Example questions to ask: </a:t>
              </a:r>
            </a:p>
            <a:p>
              <a:pPr marL="171450" indent="-123825">
                <a:buFont typeface="Arial" panose="020B0604020202020204" pitchFamily="34" charset="0"/>
                <a:buChar char="•"/>
                <a:defRPr/>
              </a:pPr>
              <a:r>
                <a:rPr lang="en-US" sz="900" i="1" kern="100" dirty="0">
                  <a:solidFill>
                    <a:srgbClr val="091F2C"/>
                  </a:solidFill>
                </a:rPr>
                <a:t>Can you provide information on our return policy?</a:t>
              </a:r>
            </a:p>
            <a:p>
              <a:pPr marL="171450" marR="0" lvl="0" indent="-123825" fontAlgn="auto">
                <a:lnSpc>
                  <a:spcPct val="100000"/>
                </a:lnSpc>
                <a:spcAft>
                  <a:spcPts val="0"/>
                </a:spcAft>
                <a:buClrTx/>
                <a:buSzTx/>
                <a:buFont typeface="Arial" panose="020B0604020202020204" pitchFamily="34" charset="0"/>
                <a:buChar char="•"/>
                <a:tabLst/>
                <a:defRPr/>
              </a:pPr>
              <a:r>
                <a:rPr lang="en-US" sz="900" i="1" kern="100" dirty="0">
                  <a:solidFill>
                    <a:srgbClr val="091F2C"/>
                  </a:solidFill>
                </a:rPr>
                <a:t>What are the warranty terms for ___ product?</a:t>
              </a:r>
            </a:p>
            <a:p>
              <a:pPr marL="171450" indent="-123825">
                <a:buFont typeface="Arial" panose="020B0604020202020204" pitchFamily="34" charset="0"/>
                <a:buChar char="•"/>
                <a:defRPr/>
              </a:pPr>
              <a:r>
                <a:rPr lang="en-US" sz="900" i="1" kern="100" dirty="0">
                  <a:solidFill>
                    <a:srgbClr val="091F2C"/>
                  </a:solidFill>
                </a:rPr>
                <a:t>How can a customer reset their password?</a:t>
              </a:r>
            </a:p>
            <a:p>
              <a:pPr marL="171450" indent="-123825">
                <a:buFont typeface="Arial" panose="020B0604020202020204" pitchFamily="34" charset="0"/>
                <a:buChar char="•"/>
                <a:defRPr/>
              </a:pPr>
              <a:r>
                <a:rPr lang="en-US" sz="900" i="1" kern="100" dirty="0">
                  <a:solidFill>
                    <a:srgbClr val="091F2C"/>
                  </a:solidFill>
                </a:rPr>
                <a:t>What payment methods do we accept?</a:t>
              </a:r>
            </a:p>
            <a:p>
              <a:pPr marL="171450" indent="-123825">
                <a:buFont typeface="Arial" panose="020B0604020202020204" pitchFamily="34" charset="0"/>
                <a:buChar char="•"/>
                <a:defRPr/>
              </a:pPr>
              <a:r>
                <a:rPr lang="en-US" sz="900" i="1" kern="100" dirty="0">
                  <a:solidFill>
                    <a:srgbClr val="091F2C"/>
                  </a:solidFill>
                </a:rPr>
                <a:t>What can we provide to an unsatisfied customer?</a:t>
              </a:r>
              <a:endParaRPr lang="en-US" sz="1000" i="1" kern="100" dirty="0">
                <a:solidFill>
                  <a:srgbClr val="091F2C"/>
                </a:solidFill>
              </a:endParaRPr>
            </a:p>
          </p:txBody>
        </p:sp>
        <p:sp>
          <p:nvSpPr>
            <p:cNvPr id="48" name="TextBox 47">
              <a:extLst>
                <a:ext uri="{FF2B5EF4-FFF2-40B4-BE49-F238E27FC236}">
                  <a16:creationId xmlns:a16="http://schemas.microsoft.com/office/drawing/2014/main" id="{A720047E-D5F4-D5A5-CCA0-7422FFB6B17C}"/>
                </a:ext>
              </a:extLst>
            </p:cNvPr>
            <p:cNvSpPr txBox="1"/>
            <p:nvPr/>
          </p:nvSpPr>
          <p:spPr>
            <a:xfrm>
              <a:off x="597313" y="2191774"/>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C03BC4"/>
                  </a:solidFill>
                  <a:effectLst/>
                  <a:uLnTx/>
                  <a:uFillTx/>
                  <a:latin typeface="Segoe Sans Display Semibold" pitchFamily="2" charset="0"/>
                  <a:ea typeface="+mn-ea"/>
                  <a:cs typeface="Segoe Sans Display Semibold" pitchFamily="2" charset="0"/>
                </a:rPr>
                <a:t>Test</a:t>
              </a:r>
            </a:p>
          </p:txBody>
        </p:sp>
      </p:grpSp>
      <p:grpSp>
        <p:nvGrpSpPr>
          <p:cNvPr id="53" name="Group 52">
            <a:extLst>
              <a:ext uri="{FF2B5EF4-FFF2-40B4-BE49-F238E27FC236}">
                <a16:creationId xmlns:a16="http://schemas.microsoft.com/office/drawing/2014/main" id="{FFDDDA3F-0647-14EB-4E72-A4C219D158C3}"/>
              </a:ext>
            </a:extLst>
          </p:cNvPr>
          <p:cNvGrpSpPr/>
          <p:nvPr/>
        </p:nvGrpSpPr>
        <p:grpSpPr>
          <a:xfrm>
            <a:off x="183091" y="6284374"/>
            <a:ext cx="6608882" cy="429768"/>
            <a:chOff x="81965" y="2144329"/>
            <a:chExt cx="6608882" cy="429768"/>
          </a:xfrm>
        </p:grpSpPr>
        <p:grpSp>
          <p:nvGrpSpPr>
            <p:cNvPr id="54" name="Group 53">
              <a:extLst>
                <a:ext uri="{FF2B5EF4-FFF2-40B4-BE49-F238E27FC236}">
                  <a16:creationId xmlns:a16="http://schemas.microsoft.com/office/drawing/2014/main" id="{3F406601-C884-0716-F9EA-EAD8518157DC}"/>
                </a:ext>
              </a:extLst>
            </p:cNvPr>
            <p:cNvGrpSpPr/>
            <p:nvPr/>
          </p:nvGrpSpPr>
          <p:grpSpPr>
            <a:xfrm>
              <a:off x="81965" y="2144329"/>
              <a:ext cx="6608882" cy="429768"/>
              <a:chOff x="81965" y="2144329"/>
              <a:chExt cx="6608882" cy="429768"/>
            </a:xfrm>
          </p:grpSpPr>
          <p:sp>
            <p:nvSpPr>
              <p:cNvPr id="57" name="Rectangle: Rounded Corners 4">
                <a:extLst>
                  <a:ext uri="{FF2B5EF4-FFF2-40B4-BE49-F238E27FC236}">
                    <a16:creationId xmlns:a16="http://schemas.microsoft.com/office/drawing/2014/main" id="{137DAB6B-E3A1-240C-8B4D-BBE5AB6926B7}"/>
                  </a:ext>
                </a:extLst>
              </p:cNvPr>
              <p:cNvSpPr/>
              <p:nvPr/>
            </p:nvSpPr>
            <p:spPr bwMode="auto">
              <a:xfrm>
                <a:off x="339084" y="2199431"/>
                <a:ext cx="6351763" cy="277368"/>
              </a:xfrm>
              <a:prstGeom prst="roundRect">
                <a:avLst>
                  <a:gd name="adj" fmla="val 20320"/>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58" name="Group 57">
                <a:extLst>
                  <a:ext uri="{FF2B5EF4-FFF2-40B4-BE49-F238E27FC236}">
                    <a16:creationId xmlns:a16="http://schemas.microsoft.com/office/drawing/2014/main" id="{F0BD5F50-5C55-DDDD-575C-B7472BA639F4}"/>
                  </a:ext>
                </a:extLst>
              </p:cNvPr>
              <p:cNvGrpSpPr/>
              <p:nvPr/>
            </p:nvGrpSpPr>
            <p:grpSpPr>
              <a:xfrm>
                <a:off x="81965" y="2144329"/>
                <a:ext cx="445258" cy="429768"/>
                <a:chOff x="1862038" y="2000250"/>
                <a:chExt cx="1195614" cy="1195610"/>
              </a:xfrm>
            </p:grpSpPr>
            <p:sp>
              <p:nvSpPr>
                <p:cNvPr id="59" name="Oval 58">
                  <a:extLst>
                    <a:ext uri="{FF2B5EF4-FFF2-40B4-BE49-F238E27FC236}">
                      <a16:creationId xmlns:a16="http://schemas.microsoft.com/office/drawing/2014/main" id="{7862B60B-0C59-C09E-93B4-DCF20785844E}"/>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0" name="Oval 59">
                  <a:extLst>
                    <a:ext uri="{FF2B5EF4-FFF2-40B4-BE49-F238E27FC236}">
                      <a16:creationId xmlns:a16="http://schemas.microsoft.com/office/drawing/2014/main" id="{1D7BD1CF-6456-55D7-BF90-A80636DFFAA8}"/>
                    </a:ext>
                  </a:extLst>
                </p:cNvPr>
                <p:cNvSpPr/>
                <p:nvPr/>
              </p:nvSpPr>
              <p:spPr bwMode="auto">
                <a:xfrm>
                  <a:off x="1979422" y="2058942"/>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4B27C"/>
                      </a:solidFill>
                      <a:effectLst/>
                      <a:uLnTx/>
                      <a:uFillTx/>
                      <a:latin typeface="Segoe Sans Display Semibold" pitchFamily="2" charset="0"/>
                      <a:ea typeface="+mn-ea"/>
                      <a:cs typeface="Segoe Sans Display Semibold" pitchFamily="2" charset="0"/>
                    </a:rPr>
                    <a:t>4</a:t>
                  </a:r>
                </a:p>
              </p:txBody>
            </p:sp>
          </p:grpSp>
        </p:grpSp>
        <p:sp>
          <p:nvSpPr>
            <p:cNvPr id="56" name="TextBox 55">
              <a:extLst>
                <a:ext uri="{FF2B5EF4-FFF2-40B4-BE49-F238E27FC236}">
                  <a16:creationId xmlns:a16="http://schemas.microsoft.com/office/drawing/2014/main" id="{1A070220-8638-17C5-3A29-45D3E7F83FB1}"/>
                </a:ext>
              </a:extLst>
            </p:cNvPr>
            <p:cNvSpPr txBox="1"/>
            <p:nvPr/>
          </p:nvSpPr>
          <p:spPr>
            <a:xfrm>
              <a:off x="597313" y="2253477"/>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4B27C"/>
                  </a:solidFill>
                  <a:effectLst/>
                  <a:uLnTx/>
                  <a:uFillTx/>
                  <a:latin typeface="Segoe Sans Display Semibold" pitchFamily="2" charset="0"/>
                  <a:ea typeface="+mn-ea"/>
                  <a:cs typeface="Segoe Sans Display Semibold" pitchFamily="2" charset="0"/>
                </a:rPr>
                <a:t>Publish and Share</a:t>
              </a:r>
            </a:p>
          </p:txBody>
        </p:sp>
      </p:grpSp>
      <p:sp>
        <p:nvSpPr>
          <p:cNvPr id="12" name="Rectangle: Top Corners Rounded 11">
            <a:extLst>
              <a:ext uri="{FF2B5EF4-FFF2-40B4-BE49-F238E27FC236}">
                <a16:creationId xmlns:a16="http://schemas.microsoft.com/office/drawing/2014/main" id="{0A70ED37-3F6D-D57F-F015-231623FA4D2C}"/>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16" name="Picture 15" descr="Screenshot of customer support assistant">
            <a:extLst>
              <a:ext uri="{FF2B5EF4-FFF2-40B4-BE49-F238E27FC236}">
                <a16:creationId xmlns:a16="http://schemas.microsoft.com/office/drawing/2014/main" id="{662DFA63-6157-6ACF-9721-C71AE67705A5}"/>
              </a:ext>
            </a:extLst>
          </p:cNvPr>
          <p:cNvPicPr>
            <a:picLocks noChangeAspect="1"/>
          </p:cNvPicPr>
          <p:nvPr/>
        </p:nvPicPr>
        <p:blipFill rotWithShape="1">
          <a:blip r:embed="rId5"/>
          <a:srcRect l="20136" t="-8105" r="23640" b="33263"/>
          <a:stretch>
            <a:fillRect/>
          </a:stretch>
        </p:blipFill>
        <p:spPr>
          <a:xfrm>
            <a:off x="7214514" y="2587600"/>
            <a:ext cx="4889941" cy="3814156"/>
          </a:xfrm>
          <a:custGeom>
            <a:avLst/>
            <a:gdLst>
              <a:gd name="connsiteX0" fmla="*/ 0 w 4889941"/>
              <a:gd name="connsiteY0" fmla="*/ 0 h 3814156"/>
              <a:gd name="connsiteX1" fmla="*/ 4889941 w 4889941"/>
              <a:gd name="connsiteY1" fmla="*/ 0 h 3814156"/>
              <a:gd name="connsiteX2" fmla="*/ 4889941 w 4889941"/>
              <a:gd name="connsiteY2" fmla="*/ 3814156 h 3814156"/>
              <a:gd name="connsiteX3" fmla="*/ 0 w 4889941"/>
              <a:gd name="connsiteY3" fmla="*/ 3814156 h 3814156"/>
            </a:gdLst>
            <a:ahLst/>
            <a:cxnLst>
              <a:cxn ang="0">
                <a:pos x="connsiteX0" y="connsiteY0"/>
              </a:cxn>
              <a:cxn ang="0">
                <a:pos x="connsiteX1" y="connsiteY1"/>
              </a:cxn>
              <a:cxn ang="0">
                <a:pos x="connsiteX2" y="connsiteY2"/>
              </a:cxn>
              <a:cxn ang="0">
                <a:pos x="connsiteX3" y="connsiteY3"/>
              </a:cxn>
            </a:cxnLst>
            <a:rect l="l" t="t" r="r" b="b"/>
            <a:pathLst>
              <a:path w="4889941" h="3814156">
                <a:moveTo>
                  <a:pt x="0" y="0"/>
                </a:moveTo>
                <a:lnTo>
                  <a:pt x="4889941" y="0"/>
                </a:lnTo>
                <a:lnTo>
                  <a:pt x="4889941" y="3814156"/>
                </a:lnTo>
                <a:lnTo>
                  <a:pt x="0" y="3814156"/>
                </a:lnTo>
                <a:close/>
              </a:path>
            </a:pathLst>
          </a:custGeom>
          <a:solidFill>
            <a:srgbClr val="FAFAFA"/>
          </a:solidFill>
        </p:spPr>
      </p:pic>
    </p:spTree>
    <p:extLst>
      <p:ext uri="{BB962C8B-B14F-4D97-AF65-F5344CB8AC3E}">
        <p14:creationId xmlns:p14="http://schemas.microsoft.com/office/powerpoint/2010/main" val="260770040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989251-49BF-143B-CC48-F95711E4A26C}"/>
              </a:ext>
            </a:extLst>
          </p:cNvPr>
          <p:cNvSpPr>
            <a:spLocks noGrp="1"/>
          </p:cNvSpPr>
          <p:nvPr>
            <p:ph type="title"/>
          </p:nvPr>
        </p:nvSpPr>
        <p:spPr>
          <a:xfrm>
            <a:off x="588264" y="3243302"/>
            <a:ext cx="4733036" cy="1107996"/>
          </a:xfrm>
        </p:spPr>
        <p:txBody>
          <a:bodyPr/>
          <a:lstStyle/>
          <a:p>
            <a:r>
              <a:rPr lang="en-US" noProof="0"/>
              <a:t>Agent use cases for</a:t>
            </a:r>
            <a:br>
              <a:rPr lang="en-US" noProof="0"/>
            </a:br>
            <a:r>
              <a:rPr lang="en-US" noProof="0">
                <a:gradFill>
                  <a:gsLst>
                    <a:gs pos="35000">
                      <a:srgbClr val="0078D4"/>
                    </a:gs>
                    <a:gs pos="0">
                      <a:srgbClr val="C03BC4"/>
                    </a:gs>
                  </a:gsLst>
                  <a:path path="circle">
                    <a:fillToRect l="100000" t="100000"/>
                  </a:path>
                </a:gradFill>
              </a:rPr>
              <a:t>HR</a:t>
            </a:r>
          </a:p>
        </p:txBody>
      </p:sp>
      <p:pic>
        <p:nvPicPr>
          <p:cNvPr id="6" name="Picture 5" descr="A rainbow colored logo on a black background&#10;&#10;Description automatically generated">
            <a:extLst>
              <a:ext uri="{FF2B5EF4-FFF2-40B4-BE49-F238E27FC236}">
                <a16:creationId xmlns:a16="http://schemas.microsoft.com/office/drawing/2014/main" id="{9993DC62-4060-2762-A3B2-8A5A3417E3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165" y="1881533"/>
            <a:ext cx="1166467" cy="1166467"/>
          </a:xfrm>
          <a:prstGeom prst="rect">
            <a:avLst/>
          </a:prstGeom>
        </p:spPr>
      </p:pic>
      <p:pic>
        <p:nvPicPr>
          <p:cNvPr id="8" name="Picture 7">
            <a:extLst>
              <a:ext uri="{FF2B5EF4-FFF2-40B4-BE49-F238E27FC236}">
                <a16:creationId xmlns:a16="http://schemas.microsoft.com/office/drawing/2014/main" id="{A6D1CC5D-E79E-F54B-5A80-D1790318D0B7}"/>
              </a:ext>
              <a:ext uri="{C183D7F6-B498-43B3-948B-1728B52AA6E4}">
                <adec:decorative xmlns:adec="http://schemas.microsoft.com/office/drawing/2017/decorative" val="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0" r="60"/>
          <a:stretch/>
        </p:blipFill>
        <p:spPr>
          <a:xfrm>
            <a:off x="6242050" y="895349"/>
            <a:ext cx="5086352" cy="5086352"/>
          </a:xfrm>
          <a:prstGeom prst="roundRect">
            <a:avLst>
              <a:gd name="adj" fmla="val 4674"/>
            </a:avLst>
          </a:prstGeom>
          <a:ln w="12700">
            <a:solidFill>
              <a:schemeClr val="bg1"/>
            </a:solidFill>
          </a:ln>
          <a:effectLst>
            <a:outerShdw blurRad="127000" dist="127000" dir="2700000" algn="tl" rotWithShape="0">
              <a:prstClr val="black">
                <a:alpha val="15000"/>
              </a:prstClr>
            </a:outerShdw>
          </a:effectLst>
        </p:spPr>
      </p:pic>
    </p:spTree>
    <p:extLst>
      <p:ext uri="{BB962C8B-B14F-4D97-AF65-F5344CB8AC3E}">
        <p14:creationId xmlns:p14="http://schemas.microsoft.com/office/powerpoint/2010/main" val="106550329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89727-4275-F629-ABFC-6DEB087F3D18}"/>
            </a:ext>
          </a:extLst>
        </p:cNvPr>
        <p:cNvGrpSpPr/>
        <p:nvPr/>
      </p:nvGrpSpPr>
      <p:grpSpPr>
        <a:xfrm>
          <a:off x="0" y="0"/>
          <a:ext cx="0" cy="0"/>
          <a:chOff x="0" y="0"/>
          <a:chExt cx="0" cy="0"/>
        </a:xfrm>
      </p:grpSpPr>
      <p:sp>
        <p:nvSpPr>
          <p:cNvPr id="14" name="Freeform: Shape 13">
            <a:extLst>
              <a:ext uri="{FF2B5EF4-FFF2-40B4-BE49-F238E27FC236}">
                <a16:creationId xmlns:a16="http://schemas.microsoft.com/office/drawing/2014/main" id="{AE1CFFC5-CF1D-1327-874D-F3EDF7BBF58B}"/>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6" name="Picture 5" descr="A blue square with white lines&#10;&#10;AI-generated content may be incorrect.">
            <a:extLst>
              <a:ext uri="{FF2B5EF4-FFF2-40B4-BE49-F238E27FC236}">
                <a16:creationId xmlns:a16="http://schemas.microsoft.com/office/drawing/2014/main" id="{31F96CC3-8F82-408F-B9FD-5BCF9C04B16B}"/>
              </a:ext>
            </a:extLst>
          </p:cNvPr>
          <p:cNvPicPr>
            <a:picLocks noChangeAspect="1"/>
          </p:cNvPicPr>
          <p:nvPr/>
        </p:nvPicPr>
        <p:blipFill>
          <a:blip r:embed="rId3"/>
          <a:stretch>
            <a:fillRect/>
          </a:stretch>
        </p:blipFill>
        <p:spPr>
          <a:xfrm>
            <a:off x="4618" y="-144"/>
            <a:ext cx="12194308" cy="1154834"/>
          </a:xfrm>
          <a:prstGeom prst="rect">
            <a:avLst/>
          </a:prstGeom>
        </p:spPr>
      </p:pic>
      <p:sp>
        <p:nvSpPr>
          <p:cNvPr id="5" name="Rectangle 4">
            <a:extLst>
              <a:ext uri="{FF2B5EF4-FFF2-40B4-BE49-F238E27FC236}">
                <a16:creationId xmlns:a16="http://schemas.microsoft.com/office/drawing/2014/main" id="{43196826-86EE-CFBF-1A7B-8D101FB9D874}"/>
              </a:ext>
              <a:ext uri="{C183D7F6-B498-43B3-948B-1728B52AA6E4}">
                <adec:decorative xmlns:adec="http://schemas.microsoft.com/office/drawing/2017/decorative" val="1"/>
              </a:ext>
            </a:extLst>
          </p:cNvPr>
          <p:cNvSpPr/>
          <p:nvPr/>
        </p:nvSpPr>
        <p:spPr>
          <a:xfrm>
            <a:off x="0" y="1137013"/>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8661EFF2-F7EB-91C2-ECBF-B42E56D5C242}"/>
              </a:ext>
            </a:extLst>
          </p:cNvPr>
          <p:cNvSpPr>
            <a:spLocks noGrp="1"/>
          </p:cNvSpPr>
          <p:nvPr>
            <p:ph type="title"/>
          </p:nvPr>
        </p:nvSpPr>
        <p:spPr>
          <a:xfrm>
            <a:off x="358225" y="424524"/>
            <a:ext cx="11018520" cy="492443"/>
          </a:xfrm>
        </p:spPr>
        <p:txBody>
          <a:bodyPr>
            <a:normAutofit/>
          </a:bodyPr>
          <a:lstStyle/>
          <a:p>
            <a:r>
              <a:rPr lang="en-US" dirty="0">
                <a:solidFill>
                  <a:srgbClr val="FFFFFF"/>
                </a:solidFill>
              </a:rPr>
              <a:t>Onboarding Buddy</a:t>
            </a:r>
            <a:endParaRPr lang="en-US" noProof="0" dirty="0">
              <a:solidFill>
                <a:srgbClr val="FFFFFF"/>
              </a:solidFill>
              <a:ea typeface="+mj-ea"/>
              <a:cs typeface="+mj-cs"/>
            </a:endParaRPr>
          </a:p>
        </p:txBody>
      </p:sp>
      <p:sp>
        <p:nvSpPr>
          <p:cNvPr id="13" name="Rectangle 12">
            <a:extLst>
              <a:ext uri="{FF2B5EF4-FFF2-40B4-BE49-F238E27FC236}">
                <a16:creationId xmlns:a16="http://schemas.microsoft.com/office/drawing/2014/main" id="{EC1F57E1-0840-8C40-C47C-52B03CF13AAB}"/>
              </a:ext>
            </a:extLst>
          </p:cNvPr>
          <p:cNvSpPr/>
          <p:nvPr/>
        </p:nvSpPr>
        <p:spPr>
          <a:xfrm>
            <a:off x="0" y="1276684"/>
            <a:ext cx="12192000" cy="498325"/>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lvl="2" defTabSz="457200">
              <a:spcBef>
                <a:spcPts val="600"/>
              </a:spcBef>
              <a:buSzPct val="90000"/>
              <a:defRPr/>
            </a:pPr>
            <a:r>
              <a:rPr lang="en-US" sz="1200" dirty="0">
                <a:solidFill>
                  <a:schemeClr val="tx1"/>
                </a:solidFill>
              </a:rPr>
              <a:t>An Onboarding Buddy agent speeds up new‑hire ramp‑up by answering questions, solving common issues, and guiding employees through key resources, training, and HR tasks so every new hire feels supported from day one.</a:t>
            </a:r>
          </a:p>
        </p:txBody>
      </p:sp>
      <p:sp>
        <p:nvSpPr>
          <p:cNvPr id="15" name="Rectangle: Rounded Corners 14">
            <a:extLst>
              <a:ext uri="{FF2B5EF4-FFF2-40B4-BE49-F238E27FC236}">
                <a16:creationId xmlns:a16="http://schemas.microsoft.com/office/drawing/2014/main" id="{20CA62F8-CFA4-0D47-28A4-155B0AF62A0B}"/>
              </a:ext>
              <a:ext uri="{C183D7F6-B498-43B3-948B-1728B52AA6E4}">
                <adec:decorative xmlns:adec="http://schemas.microsoft.com/office/drawing/2017/decorative" val="1"/>
              </a:ext>
            </a:extLst>
          </p:cNvPr>
          <p:cNvSpPr>
            <a:spLocks/>
          </p:cNvSpPr>
          <p:nvPr/>
        </p:nvSpPr>
        <p:spPr>
          <a:xfrm>
            <a:off x="70555" y="1859280"/>
            <a:ext cx="6833955" cy="4916901"/>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8" name="Picture 7" descr="A rainbow colored logo on a black background&#10;&#10;AI-generated content may be incorrect.">
            <a:extLst>
              <a:ext uri="{FF2B5EF4-FFF2-40B4-BE49-F238E27FC236}">
                <a16:creationId xmlns:a16="http://schemas.microsoft.com/office/drawing/2014/main" id="{80059395-6AE2-0822-EF39-0ABB442CD5D0}"/>
              </a:ext>
            </a:extLst>
          </p:cNvPr>
          <p:cNvPicPr>
            <a:picLocks noChangeAspect="1"/>
          </p:cNvPicPr>
          <p:nvPr/>
        </p:nvPicPr>
        <p:blipFill>
          <a:blip r:embed="rId4"/>
          <a:stretch>
            <a:fillRect/>
          </a:stretch>
        </p:blipFill>
        <p:spPr>
          <a:xfrm>
            <a:off x="10743623" y="289359"/>
            <a:ext cx="1257300" cy="714375"/>
          </a:xfrm>
          <a:prstGeom prst="rect">
            <a:avLst/>
          </a:prstGeom>
        </p:spPr>
      </p:pic>
      <p:grpSp>
        <p:nvGrpSpPr>
          <p:cNvPr id="39" name="Group 38">
            <a:extLst>
              <a:ext uri="{FF2B5EF4-FFF2-40B4-BE49-F238E27FC236}">
                <a16:creationId xmlns:a16="http://schemas.microsoft.com/office/drawing/2014/main" id="{537FCA73-49CD-5B6D-A047-A2C4D89B4646}"/>
              </a:ext>
            </a:extLst>
          </p:cNvPr>
          <p:cNvGrpSpPr/>
          <p:nvPr/>
        </p:nvGrpSpPr>
        <p:grpSpPr>
          <a:xfrm>
            <a:off x="183091" y="2144329"/>
            <a:ext cx="6608882" cy="1718563"/>
            <a:chOff x="81965" y="2144329"/>
            <a:chExt cx="6608882" cy="1718563"/>
          </a:xfrm>
        </p:grpSpPr>
        <p:grpSp>
          <p:nvGrpSpPr>
            <p:cNvPr id="38" name="Group 37">
              <a:extLst>
                <a:ext uri="{FF2B5EF4-FFF2-40B4-BE49-F238E27FC236}">
                  <a16:creationId xmlns:a16="http://schemas.microsoft.com/office/drawing/2014/main" id="{44888E85-9C99-CE65-9CBC-8631F6E40C93}"/>
                </a:ext>
              </a:extLst>
            </p:cNvPr>
            <p:cNvGrpSpPr/>
            <p:nvPr/>
          </p:nvGrpSpPr>
          <p:grpSpPr>
            <a:xfrm>
              <a:off x="81965" y="2144329"/>
              <a:ext cx="6608882" cy="1718563"/>
              <a:chOff x="81965" y="2144329"/>
              <a:chExt cx="6608882" cy="1718563"/>
            </a:xfrm>
          </p:grpSpPr>
          <p:sp>
            <p:nvSpPr>
              <p:cNvPr id="3" name="Rectangle: Rounded Corners 4">
                <a:extLst>
                  <a:ext uri="{FF2B5EF4-FFF2-40B4-BE49-F238E27FC236}">
                    <a16:creationId xmlns:a16="http://schemas.microsoft.com/office/drawing/2014/main" id="{6D8026BD-443C-203E-D74B-DA4E0C448E48}"/>
                  </a:ext>
                </a:extLst>
              </p:cNvPr>
              <p:cNvSpPr/>
              <p:nvPr/>
            </p:nvSpPr>
            <p:spPr bwMode="auto">
              <a:xfrm>
                <a:off x="339084" y="2144332"/>
                <a:ext cx="6351763" cy="1718560"/>
              </a:xfrm>
              <a:prstGeom prst="roundRect">
                <a:avLst>
                  <a:gd name="adj" fmla="val 5986"/>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4" name="Group 3">
                <a:extLst>
                  <a:ext uri="{FF2B5EF4-FFF2-40B4-BE49-F238E27FC236}">
                    <a16:creationId xmlns:a16="http://schemas.microsoft.com/office/drawing/2014/main" id="{9EBB19F7-B9C1-5343-C8C4-BC0511B5FB1F}"/>
                  </a:ext>
                </a:extLst>
              </p:cNvPr>
              <p:cNvGrpSpPr/>
              <p:nvPr/>
            </p:nvGrpSpPr>
            <p:grpSpPr>
              <a:xfrm>
                <a:off x="81965" y="2144329"/>
                <a:ext cx="445258" cy="429768"/>
                <a:chOff x="1862038" y="2000250"/>
                <a:chExt cx="1195614" cy="1195610"/>
              </a:xfrm>
            </p:grpSpPr>
            <p:sp>
              <p:nvSpPr>
                <p:cNvPr id="7" name="Oval 6">
                  <a:extLst>
                    <a:ext uri="{FF2B5EF4-FFF2-40B4-BE49-F238E27FC236}">
                      <a16:creationId xmlns:a16="http://schemas.microsoft.com/office/drawing/2014/main" id="{7257134A-D3BA-8F88-A620-6D6F23FE232A}"/>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A6C01CAD-2D79-DE90-6CAA-6044C3F7228B}"/>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rPr>
                    <a:t>1</a:t>
                  </a:r>
                </a:p>
              </p:txBody>
            </p:sp>
          </p:grpSp>
        </p:grpSp>
        <p:sp>
          <p:nvSpPr>
            <p:cNvPr id="30" name="TextBox 29">
              <a:extLst>
                <a:ext uri="{FF2B5EF4-FFF2-40B4-BE49-F238E27FC236}">
                  <a16:creationId xmlns:a16="http://schemas.microsoft.com/office/drawing/2014/main" id="{D95A0EDD-EA85-3B6B-40D5-D61E7DA6C54D}"/>
                </a:ext>
              </a:extLst>
            </p:cNvPr>
            <p:cNvSpPr txBox="1"/>
            <p:nvPr/>
          </p:nvSpPr>
          <p:spPr>
            <a:xfrm>
              <a:off x="532803" y="2381437"/>
              <a:ext cx="6065133" cy="1384995"/>
            </a:xfrm>
            <a:prstGeom prst="rect">
              <a:avLst/>
            </a:prstGeom>
            <a:noFill/>
          </p:spPr>
          <p:txBody>
            <a:bodyPr wrap="square" lIns="0" tIns="0" rIns="0" bIns="0" rtlCol="0">
              <a:spAutoFit/>
            </a:bodyPr>
            <a:lstStyle/>
            <a:p>
              <a:pPr lvl="0">
                <a:spcBef>
                  <a:spcPts val="600"/>
                </a:spcBef>
                <a:defRPr/>
              </a:pPr>
              <a:r>
                <a:rPr lang="en-US" sz="1000" dirty="0">
                  <a:solidFill>
                    <a:srgbClr val="0078D4"/>
                  </a:solidFill>
                  <a:latin typeface="Segoe Sans Display Semibold"/>
                </a:rPr>
                <a:t>Example description/What would you like it to make: </a:t>
              </a:r>
              <a:r>
                <a:rPr lang="en-US" sz="1000" i="1" kern="100" dirty="0">
                  <a:solidFill>
                    <a:srgbClr val="091F2C"/>
                  </a:solidFill>
                </a:rPr>
                <a:t>You're an Onboarding Buddy Agent for our new hires. You know everything about the onboarding process from the documents we've shared with you and are happy to help new team members get the information they need. You can assist with recommending resources, explaining company culture, listing mandatory training, and guiding them through their first few weeks. Your goal is to ensure new employees feel welcomed and supported as they integrate into the company</a:t>
              </a:r>
            </a:p>
            <a:p>
              <a:pPr lvl="0">
                <a:spcBef>
                  <a:spcPts val="600"/>
                </a:spcBef>
                <a:defRPr/>
              </a:pPr>
              <a:r>
                <a:rPr lang="en-US" sz="1000" dirty="0">
                  <a:solidFill>
                    <a:srgbClr val="0078D4"/>
                  </a:solidFill>
                  <a:latin typeface="Segoe Sans Display Semibold"/>
                </a:rPr>
                <a:t>To be emphasized/avoided: </a:t>
              </a:r>
              <a:r>
                <a:rPr lang="en-US" sz="1000" i="1" kern="100" dirty="0">
                  <a:solidFill>
                    <a:srgbClr val="091F2C"/>
                  </a:solidFill>
                </a:rPr>
                <a:t>Please be clear and concise and avoid long answers. Where possible, refer primarily to the knowledge shared with you. If you don't know the answer, please refer them to an HR manager</a:t>
              </a:r>
              <a:endParaRPr lang="en-US" sz="1000" i="1" kern="100" dirty="0">
                <a:solidFill>
                  <a:srgbClr val="091F2C"/>
                </a:solidFill>
                <a:cs typeface="Segoe Sans Display"/>
              </a:endParaRPr>
            </a:p>
            <a:p>
              <a:pPr lvl="0">
                <a:spcBef>
                  <a:spcPts val="600"/>
                </a:spcBef>
                <a:defRPr/>
              </a:pPr>
              <a:r>
                <a:rPr lang="en-US" sz="1000" dirty="0">
                  <a:solidFill>
                    <a:srgbClr val="0078D4"/>
                  </a:solidFill>
                  <a:latin typeface="Segoe Sans Display Semibold"/>
                </a:rPr>
                <a:t>How to communicate: </a:t>
              </a:r>
              <a:r>
                <a:rPr lang="en-US" sz="1000" i="1" kern="100" dirty="0">
                  <a:solidFill>
                    <a:srgbClr val="091F2C"/>
                  </a:solidFill>
                </a:rPr>
                <a:t>Friendly and professional</a:t>
              </a:r>
              <a:endParaRPr lang="en-US" sz="1000" i="1" kern="100" dirty="0">
                <a:solidFill>
                  <a:srgbClr val="091F2C"/>
                </a:solidFill>
                <a:cs typeface="Segoe Sans Display"/>
              </a:endParaRPr>
            </a:p>
          </p:txBody>
        </p:sp>
        <p:sp>
          <p:nvSpPr>
            <p:cNvPr id="32" name="TextBox 31">
              <a:extLst>
                <a:ext uri="{FF2B5EF4-FFF2-40B4-BE49-F238E27FC236}">
                  <a16:creationId xmlns:a16="http://schemas.microsoft.com/office/drawing/2014/main" id="{A0BC0BC2-AE24-FF2D-C0E2-1886C6B28A4B}"/>
                </a:ext>
              </a:extLst>
            </p:cNvPr>
            <p:cNvSpPr txBox="1"/>
            <p:nvPr/>
          </p:nvSpPr>
          <p:spPr>
            <a:xfrm>
              <a:off x="597313" y="2191774"/>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rPr>
                <a:t>Describe</a:t>
              </a:r>
            </a:p>
          </p:txBody>
        </p:sp>
      </p:grpSp>
      <p:sp>
        <p:nvSpPr>
          <p:cNvPr id="19" name="TextBox 18">
            <a:extLst>
              <a:ext uri="{FF2B5EF4-FFF2-40B4-BE49-F238E27FC236}">
                <a16:creationId xmlns:a16="http://schemas.microsoft.com/office/drawing/2014/main" id="{59ED6582-C634-4B1E-8E60-BB5CCF21C9DA}"/>
              </a:ext>
            </a:extLst>
          </p:cNvPr>
          <p:cNvSpPr txBox="1"/>
          <p:nvPr/>
        </p:nvSpPr>
        <p:spPr>
          <a:xfrm>
            <a:off x="143170" y="1952301"/>
            <a:ext cx="6065133" cy="1615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50" i="1" dirty="0"/>
              <a:t>Copy the text in each step into Agent Builder to create this agent</a:t>
            </a:r>
          </a:p>
        </p:txBody>
      </p:sp>
      <p:grpSp>
        <p:nvGrpSpPr>
          <p:cNvPr id="24" name="Group 23">
            <a:extLst>
              <a:ext uri="{FF2B5EF4-FFF2-40B4-BE49-F238E27FC236}">
                <a16:creationId xmlns:a16="http://schemas.microsoft.com/office/drawing/2014/main" id="{E124E4A8-D8B9-5674-382E-7F9AAEA9A1B8}"/>
              </a:ext>
            </a:extLst>
          </p:cNvPr>
          <p:cNvGrpSpPr/>
          <p:nvPr/>
        </p:nvGrpSpPr>
        <p:grpSpPr>
          <a:xfrm>
            <a:off x="183091" y="3904845"/>
            <a:ext cx="6608882" cy="840785"/>
            <a:chOff x="81965" y="2144329"/>
            <a:chExt cx="6608882" cy="840785"/>
          </a:xfrm>
        </p:grpSpPr>
        <p:grpSp>
          <p:nvGrpSpPr>
            <p:cNvPr id="34" name="Group 33">
              <a:extLst>
                <a:ext uri="{FF2B5EF4-FFF2-40B4-BE49-F238E27FC236}">
                  <a16:creationId xmlns:a16="http://schemas.microsoft.com/office/drawing/2014/main" id="{50339D4D-D58F-6188-ABFC-10754752D339}"/>
                </a:ext>
              </a:extLst>
            </p:cNvPr>
            <p:cNvGrpSpPr/>
            <p:nvPr/>
          </p:nvGrpSpPr>
          <p:grpSpPr>
            <a:xfrm>
              <a:off x="81965" y="2144329"/>
              <a:ext cx="6608882" cy="840785"/>
              <a:chOff x="81965" y="2144329"/>
              <a:chExt cx="6608882" cy="840785"/>
            </a:xfrm>
          </p:grpSpPr>
          <p:sp>
            <p:nvSpPr>
              <p:cNvPr id="41" name="Rectangle: Rounded Corners 4">
                <a:extLst>
                  <a:ext uri="{FF2B5EF4-FFF2-40B4-BE49-F238E27FC236}">
                    <a16:creationId xmlns:a16="http://schemas.microsoft.com/office/drawing/2014/main" id="{E0CE9D98-B859-487B-C166-51B99A595A24}"/>
                  </a:ext>
                </a:extLst>
              </p:cNvPr>
              <p:cNvSpPr/>
              <p:nvPr/>
            </p:nvSpPr>
            <p:spPr bwMode="auto">
              <a:xfrm>
                <a:off x="339084" y="2144330"/>
                <a:ext cx="6351763" cy="840784"/>
              </a:xfrm>
              <a:prstGeom prst="roundRect">
                <a:avLst>
                  <a:gd name="adj" fmla="val 11337"/>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42" name="Group 41">
                <a:extLst>
                  <a:ext uri="{FF2B5EF4-FFF2-40B4-BE49-F238E27FC236}">
                    <a16:creationId xmlns:a16="http://schemas.microsoft.com/office/drawing/2014/main" id="{22636BAD-69C2-8BFE-DDC0-F6D724C0BA28}"/>
                  </a:ext>
                </a:extLst>
              </p:cNvPr>
              <p:cNvGrpSpPr/>
              <p:nvPr/>
            </p:nvGrpSpPr>
            <p:grpSpPr>
              <a:xfrm>
                <a:off x="81965" y="2144329"/>
                <a:ext cx="445258" cy="429768"/>
                <a:chOff x="1862038" y="2000250"/>
                <a:chExt cx="1195614" cy="1195610"/>
              </a:xfrm>
            </p:grpSpPr>
            <p:sp>
              <p:nvSpPr>
                <p:cNvPr id="43" name="Oval 42">
                  <a:extLst>
                    <a:ext uri="{FF2B5EF4-FFF2-40B4-BE49-F238E27FC236}">
                      <a16:creationId xmlns:a16="http://schemas.microsoft.com/office/drawing/2014/main" id="{66EA5D29-4EA2-0F63-38C4-C5ABE13F4213}"/>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B47BE9F4-83C7-036E-0C9C-4AD454BEB3D7}"/>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lang="en-US" sz="1400" b="1" dirty="0">
                      <a:solidFill>
                        <a:srgbClr val="8661C5"/>
                      </a:solidFill>
                      <a:latin typeface="Segoe Sans Display Semibold" pitchFamily="2" charset="0"/>
                      <a:cs typeface="Segoe Sans Display Semibold" pitchFamily="2" charset="0"/>
                    </a:rPr>
                    <a:t>2</a:t>
                  </a:r>
                  <a:endParaRPr kumimoji="0" lang="en-US" sz="1400" b="1" i="0" u="none" strike="noStrike" kern="1200" cap="none" spc="0" normalizeH="0" baseline="0" noProof="0" dirty="0">
                    <a:ln>
                      <a:noFill/>
                    </a:ln>
                    <a:solidFill>
                      <a:srgbClr val="8661C5"/>
                    </a:solidFill>
                    <a:effectLst/>
                    <a:uLnTx/>
                    <a:uFillTx/>
                    <a:latin typeface="Segoe Sans Display Semibold" pitchFamily="2" charset="0"/>
                    <a:ea typeface="+mn-ea"/>
                    <a:cs typeface="Segoe Sans Display Semibold" pitchFamily="2" charset="0"/>
                  </a:endParaRPr>
                </a:p>
              </p:txBody>
            </p:sp>
          </p:grpSp>
        </p:grpSp>
        <p:sp>
          <p:nvSpPr>
            <p:cNvPr id="36" name="TextBox 35">
              <a:extLst>
                <a:ext uri="{FF2B5EF4-FFF2-40B4-BE49-F238E27FC236}">
                  <a16:creationId xmlns:a16="http://schemas.microsoft.com/office/drawing/2014/main" id="{E9A16E3F-E73D-6161-76DE-90C6D66AE456}"/>
                </a:ext>
              </a:extLst>
            </p:cNvPr>
            <p:cNvSpPr txBox="1"/>
            <p:nvPr/>
          </p:nvSpPr>
          <p:spPr>
            <a:xfrm>
              <a:off x="532803" y="2393469"/>
              <a:ext cx="6065133" cy="538609"/>
            </a:xfrm>
            <a:prstGeom prst="rect">
              <a:avLst/>
            </a:prstGeom>
            <a:noFill/>
          </p:spPr>
          <p:txBody>
            <a:bodyPr wrap="square" lIns="0" tIns="0" rIns="0" bIns="0" rtlCol="0">
              <a:spAutoFit/>
            </a:bodyPr>
            <a:lstStyle/>
            <a:p>
              <a:pPr lvl="0">
                <a:spcBef>
                  <a:spcPts val="600"/>
                </a:spcBef>
                <a:defRPr/>
              </a:pPr>
              <a:r>
                <a:rPr lang="en-US" sz="1000" dirty="0">
                  <a:solidFill>
                    <a:srgbClr val="8661C5"/>
                  </a:solidFill>
                  <a:latin typeface="Segoe Sans Display Semibold"/>
                </a:rPr>
                <a:t>Starter prompts: </a:t>
              </a:r>
              <a:r>
                <a:rPr lang="en-US" sz="1000" i="1" dirty="0">
                  <a:solidFill>
                    <a:srgbClr val="091F2C"/>
                  </a:solidFill>
                </a:rPr>
                <a:t>Change to desired questions</a:t>
              </a:r>
              <a:endParaRPr lang="en-US" sz="1000" i="1" dirty="0">
                <a:solidFill>
                  <a:srgbClr val="091F2C"/>
                </a:solidFill>
                <a:cs typeface="Segoe Sans Display"/>
              </a:endParaRPr>
            </a:p>
            <a:p>
              <a:pPr lvl="0">
                <a:spcBef>
                  <a:spcPts val="600"/>
                </a:spcBef>
                <a:defRPr/>
              </a:pPr>
              <a:r>
                <a:rPr lang="en-US" sz="1000" dirty="0">
                  <a:solidFill>
                    <a:srgbClr val="8661C5"/>
                  </a:solidFill>
                  <a:latin typeface="Segoe Sans Display Semibold"/>
                </a:rPr>
                <a:t>Knowledge: </a:t>
              </a:r>
              <a:r>
                <a:rPr lang="en-US" sz="1000" i="1" kern="100" dirty="0">
                  <a:solidFill>
                    <a:srgbClr val="091F2C"/>
                  </a:solidFill>
                </a:rPr>
                <a:t>Use an existing SharePoint site for onboarding or create a simple SharePoint site and upload any onboarding related documentation.</a:t>
              </a:r>
              <a:endParaRPr lang="en-US" sz="1000" i="1" kern="100" dirty="0">
                <a:solidFill>
                  <a:srgbClr val="091F2C"/>
                </a:solidFill>
                <a:cs typeface="Segoe Sans Display"/>
              </a:endParaRPr>
            </a:p>
          </p:txBody>
        </p:sp>
        <p:sp>
          <p:nvSpPr>
            <p:cNvPr id="40" name="TextBox 39">
              <a:extLst>
                <a:ext uri="{FF2B5EF4-FFF2-40B4-BE49-F238E27FC236}">
                  <a16:creationId xmlns:a16="http://schemas.microsoft.com/office/drawing/2014/main" id="{C995BEE2-A633-5579-093C-16CCB4574689}"/>
                </a:ext>
              </a:extLst>
            </p:cNvPr>
            <p:cNvSpPr txBox="1"/>
            <p:nvPr/>
          </p:nvSpPr>
          <p:spPr>
            <a:xfrm>
              <a:off x="597313" y="2191774"/>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8661C5"/>
                  </a:solidFill>
                  <a:effectLst/>
                  <a:uLnTx/>
                  <a:uFillTx/>
                  <a:latin typeface="Segoe Sans Display Semibold" pitchFamily="2" charset="0"/>
                  <a:ea typeface="+mn-ea"/>
                  <a:cs typeface="Segoe Sans Display Semibold" pitchFamily="2" charset="0"/>
                </a:rPr>
                <a:t>Configure</a:t>
              </a:r>
            </a:p>
          </p:txBody>
        </p:sp>
      </p:grpSp>
      <p:grpSp>
        <p:nvGrpSpPr>
          <p:cNvPr id="45" name="Group 44">
            <a:extLst>
              <a:ext uri="{FF2B5EF4-FFF2-40B4-BE49-F238E27FC236}">
                <a16:creationId xmlns:a16="http://schemas.microsoft.com/office/drawing/2014/main" id="{FDE72D57-22FA-1AF1-DA0F-61156268CEB0}"/>
              </a:ext>
            </a:extLst>
          </p:cNvPr>
          <p:cNvGrpSpPr/>
          <p:nvPr/>
        </p:nvGrpSpPr>
        <p:grpSpPr>
          <a:xfrm>
            <a:off x="183091" y="4787583"/>
            <a:ext cx="6608882" cy="1454839"/>
            <a:chOff x="81965" y="2144329"/>
            <a:chExt cx="6608882" cy="1454839"/>
          </a:xfrm>
        </p:grpSpPr>
        <p:grpSp>
          <p:nvGrpSpPr>
            <p:cNvPr id="46" name="Group 45">
              <a:extLst>
                <a:ext uri="{FF2B5EF4-FFF2-40B4-BE49-F238E27FC236}">
                  <a16:creationId xmlns:a16="http://schemas.microsoft.com/office/drawing/2014/main" id="{F7EE37F3-997F-2722-7D8B-0BB03B82B072}"/>
                </a:ext>
              </a:extLst>
            </p:cNvPr>
            <p:cNvGrpSpPr/>
            <p:nvPr/>
          </p:nvGrpSpPr>
          <p:grpSpPr>
            <a:xfrm>
              <a:off x="81965" y="2144329"/>
              <a:ext cx="6608882" cy="1454839"/>
              <a:chOff x="81965" y="2144329"/>
              <a:chExt cx="6608882" cy="1454839"/>
            </a:xfrm>
          </p:grpSpPr>
          <p:sp>
            <p:nvSpPr>
              <p:cNvPr id="49" name="Rectangle: Rounded Corners 4">
                <a:extLst>
                  <a:ext uri="{FF2B5EF4-FFF2-40B4-BE49-F238E27FC236}">
                    <a16:creationId xmlns:a16="http://schemas.microsoft.com/office/drawing/2014/main" id="{02789599-1139-9D78-6CCA-FBA4ED13781F}"/>
                  </a:ext>
                </a:extLst>
              </p:cNvPr>
              <p:cNvSpPr/>
              <p:nvPr/>
            </p:nvSpPr>
            <p:spPr bwMode="auto">
              <a:xfrm>
                <a:off x="339084" y="2144330"/>
                <a:ext cx="6351763" cy="1454838"/>
              </a:xfrm>
              <a:prstGeom prst="roundRect">
                <a:avLst>
                  <a:gd name="adj" fmla="val 9203"/>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50" name="Group 49">
                <a:extLst>
                  <a:ext uri="{FF2B5EF4-FFF2-40B4-BE49-F238E27FC236}">
                    <a16:creationId xmlns:a16="http://schemas.microsoft.com/office/drawing/2014/main" id="{639AC4F2-66AB-7DA2-FB9E-169802BF9CC8}"/>
                  </a:ext>
                </a:extLst>
              </p:cNvPr>
              <p:cNvGrpSpPr/>
              <p:nvPr/>
            </p:nvGrpSpPr>
            <p:grpSpPr>
              <a:xfrm>
                <a:off x="81965" y="2144329"/>
                <a:ext cx="445258" cy="429768"/>
                <a:chOff x="1862038" y="2000250"/>
                <a:chExt cx="1195614" cy="1195610"/>
              </a:xfrm>
            </p:grpSpPr>
            <p:sp>
              <p:nvSpPr>
                <p:cNvPr id="51" name="Oval 50">
                  <a:extLst>
                    <a:ext uri="{FF2B5EF4-FFF2-40B4-BE49-F238E27FC236}">
                      <a16:creationId xmlns:a16="http://schemas.microsoft.com/office/drawing/2014/main" id="{2A7FF691-AF78-84FA-B94D-034A9570B3CB}"/>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94CB31F2-239F-AB6B-2426-A487008B7D45}"/>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3BC4"/>
                      </a:solidFill>
                      <a:effectLst/>
                      <a:uLnTx/>
                      <a:uFillTx/>
                      <a:latin typeface="Segoe Sans Display Semibold" pitchFamily="2" charset="0"/>
                      <a:ea typeface="+mn-ea"/>
                      <a:cs typeface="Segoe Sans Display Semibold" pitchFamily="2" charset="0"/>
                    </a:rPr>
                    <a:t>3</a:t>
                  </a:r>
                </a:p>
              </p:txBody>
            </p:sp>
          </p:grpSp>
        </p:grpSp>
        <p:sp>
          <p:nvSpPr>
            <p:cNvPr id="47" name="TextBox 46">
              <a:extLst>
                <a:ext uri="{FF2B5EF4-FFF2-40B4-BE49-F238E27FC236}">
                  <a16:creationId xmlns:a16="http://schemas.microsoft.com/office/drawing/2014/main" id="{7194E5B7-7282-69DB-DE17-CAC99F811393}"/>
                </a:ext>
              </a:extLst>
            </p:cNvPr>
            <p:cNvSpPr txBox="1"/>
            <p:nvPr/>
          </p:nvSpPr>
          <p:spPr>
            <a:xfrm>
              <a:off x="532803" y="2394694"/>
              <a:ext cx="6065133" cy="1138773"/>
            </a:xfrm>
            <a:prstGeom prst="rect">
              <a:avLst/>
            </a:prstGeom>
            <a:noFill/>
          </p:spPr>
          <p:txBody>
            <a:bodyPr wrap="square" lIns="0" tIns="0" rIns="0" bIns="0" rtlCol="0">
              <a:spAutoFit/>
            </a:bodyPr>
            <a:lstStyle/>
            <a:p>
              <a:pPr lvl="0">
                <a:defRPr/>
              </a:pPr>
              <a:r>
                <a:rPr lang="en-US" sz="1000" dirty="0">
                  <a:solidFill>
                    <a:srgbClr val="C03BC4"/>
                  </a:solidFill>
                  <a:latin typeface="Segoe Sans Display Semibold"/>
                </a:rPr>
                <a:t>Example questions to ask: </a:t>
              </a:r>
            </a:p>
            <a:p>
              <a:pPr marL="171450" lvl="0" indent="-123825">
                <a:spcBef>
                  <a:spcPts val="200"/>
                </a:spcBef>
                <a:buFont typeface="Arial" panose="020B0604020202020204" pitchFamily="34" charset="0"/>
                <a:buChar char="•"/>
                <a:defRPr/>
              </a:pPr>
              <a:r>
                <a:rPr lang="en-US" sz="900" i="1" kern="100" dirty="0">
                  <a:solidFill>
                    <a:srgbClr val="091F2C"/>
                  </a:solidFill>
                </a:rPr>
                <a:t>What mandatory training sessions do I need to complete in my first few weeks?</a:t>
              </a:r>
              <a:endParaRPr lang="en-US" sz="900" i="1" kern="100" dirty="0">
                <a:solidFill>
                  <a:srgbClr val="091F2C"/>
                </a:solidFill>
                <a:cs typeface="Segoe Sans Display"/>
              </a:endParaRPr>
            </a:p>
            <a:p>
              <a:pPr marL="171450" lvl="0" indent="-123825">
                <a:spcBef>
                  <a:spcPts val="200"/>
                </a:spcBef>
                <a:buFont typeface="Arial" panose="020B0604020202020204" pitchFamily="34" charset="0"/>
                <a:buChar char="•"/>
                <a:defRPr/>
              </a:pPr>
              <a:r>
                <a:rPr lang="en-US" sz="900" i="1" kern="100" dirty="0">
                  <a:solidFill>
                    <a:srgbClr val="091F2C"/>
                  </a:solidFill>
                </a:rPr>
                <a:t>How do I register for these training sessions?</a:t>
              </a:r>
              <a:endParaRPr lang="en-US" sz="900" i="1" kern="100" dirty="0">
                <a:solidFill>
                  <a:srgbClr val="091F2C"/>
                </a:solidFill>
                <a:cs typeface="Segoe Sans Display"/>
              </a:endParaRPr>
            </a:p>
            <a:p>
              <a:pPr marL="171450" lvl="0" indent="-123825">
                <a:spcBef>
                  <a:spcPts val="200"/>
                </a:spcBef>
                <a:buFont typeface="Arial" panose="020B0604020202020204" pitchFamily="34" charset="0"/>
                <a:buChar char="•"/>
                <a:defRPr/>
              </a:pPr>
              <a:r>
                <a:rPr lang="en-US" sz="900" i="1" kern="100" dirty="0">
                  <a:solidFill>
                    <a:srgbClr val="091F2C"/>
                  </a:solidFill>
                </a:rPr>
                <a:t>What resources are available to help get me started?</a:t>
              </a:r>
              <a:endParaRPr lang="en-US" sz="900" i="1" kern="100" dirty="0">
                <a:solidFill>
                  <a:srgbClr val="091F2C"/>
                </a:solidFill>
                <a:cs typeface="Segoe Sans Display"/>
              </a:endParaRPr>
            </a:p>
            <a:p>
              <a:pPr marL="171450" lvl="0" indent="-123825">
                <a:spcBef>
                  <a:spcPts val="200"/>
                </a:spcBef>
                <a:buFont typeface="Arial" panose="020B0604020202020204" pitchFamily="34" charset="0"/>
                <a:buChar char="•"/>
                <a:defRPr/>
              </a:pPr>
              <a:r>
                <a:rPr lang="en-US" sz="900" i="1" kern="100" dirty="0">
                  <a:solidFill>
                    <a:srgbClr val="091F2C"/>
                  </a:solidFill>
                </a:rPr>
                <a:t>Can you tell me more about the company culture and values?</a:t>
              </a:r>
              <a:endParaRPr lang="en-US" sz="900" i="1" kern="100" dirty="0">
                <a:solidFill>
                  <a:srgbClr val="091F2C"/>
                </a:solidFill>
                <a:cs typeface="Segoe Sans Display"/>
              </a:endParaRPr>
            </a:p>
            <a:p>
              <a:pPr marL="171450" lvl="0" indent="-123825">
                <a:spcBef>
                  <a:spcPts val="200"/>
                </a:spcBef>
                <a:buFont typeface="Arial" panose="020B0604020202020204" pitchFamily="34" charset="0"/>
                <a:buChar char="•"/>
                <a:defRPr/>
              </a:pPr>
              <a:r>
                <a:rPr lang="en-US" sz="900" i="1" kern="100" dirty="0">
                  <a:solidFill>
                    <a:srgbClr val="091F2C"/>
                  </a:solidFill>
                </a:rPr>
                <a:t>Who do I contact if I have technical issues?</a:t>
              </a:r>
              <a:endParaRPr lang="en-US" sz="900" i="1" kern="100" dirty="0">
                <a:solidFill>
                  <a:srgbClr val="091F2C"/>
                </a:solidFill>
                <a:cs typeface="Segoe Sans Display"/>
              </a:endParaRPr>
            </a:p>
            <a:p>
              <a:pPr marL="171450" lvl="0" indent="-123825">
                <a:spcBef>
                  <a:spcPts val="200"/>
                </a:spcBef>
                <a:buFont typeface="Arial" panose="020B0604020202020204" pitchFamily="34" charset="0"/>
                <a:buChar char="•"/>
                <a:defRPr/>
              </a:pPr>
              <a:r>
                <a:rPr lang="en-US" sz="900" i="1" kern="100" dirty="0">
                  <a:solidFill>
                    <a:srgbClr val="091F2C"/>
                  </a:solidFill>
                </a:rPr>
                <a:t>How do I submit my timesheet?</a:t>
              </a:r>
              <a:endParaRPr lang="en-US" sz="900" i="1" kern="100" dirty="0">
                <a:solidFill>
                  <a:srgbClr val="091F2C"/>
                </a:solidFill>
                <a:cs typeface="Segoe Sans Display"/>
              </a:endParaRPr>
            </a:p>
          </p:txBody>
        </p:sp>
        <p:sp>
          <p:nvSpPr>
            <p:cNvPr id="48" name="TextBox 47">
              <a:extLst>
                <a:ext uri="{FF2B5EF4-FFF2-40B4-BE49-F238E27FC236}">
                  <a16:creationId xmlns:a16="http://schemas.microsoft.com/office/drawing/2014/main" id="{285D3D5C-9BEC-5382-A3BD-282D13211945}"/>
                </a:ext>
              </a:extLst>
            </p:cNvPr>
            <p:cNvSpPr txBox="1"/>
            <p:nvPr/>
          </p:nvSpPr>
          <p:spPr>
            <a:xfrm>
              <a:off x="597313" y="2191774"/>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C03BC4"/>
                  </a:solidFill>
                  <a:effectLst/>
                  <a:uLnTx/>
                  <a:uFillTx/>
                  <a:latin typeface="Segoe Sans Display Semibold" pitchFamily="2" charset="0"/>
                  <a:ea typeface="+mn-ea"/>
                  <a:cs typeface="Segoe Sans Display Semibold" pitchFamily="2" charset="0"/>
                </a:rPr>
                <a:t>Test</a:t>
              </a:r>
            </a:p>
          </p:txBody>
        </p:sp>
      </p:grpSp>
      <p:grpSp>
        <p:nvGrpSpPr>
          <p:cNvPr id="53" name="Group 52">
            <a:extLst>
              <a:ext uri="{FF2B5EF4-FFF2-40B4-BE49-F238E27FC236}">
                <a16:creationId xmlns:a16="http://schemas.microsoft.com/office/drawing/2014/main" id="{7B9A7284-8CD9-18CC-25D0-D1ABCA6732DA}"/>
              </a:ext>
            </a:extLst>
          </p:cNvPr>
          <p:cNvGrpSpPr/>
          <p:nvPr/>
        </p:nvGrpSpPr>
        <p:grpSpPr>
          <a:xfrm>
            <a:off x="183091" y="6284374"/>
            <a:ext cx="6608882" cy="429768"/>
            <a:chOff x="81965" y="2144329"/>
            <a:chExt cx="6608882" cy="429768"/>
          </a:xfrm>
        </p:grpSpPr>
        <p:grpSp>
          <p:nvGrpSpPr>
            <p:cNvPr id="54" name="Group 53">
              <a:extLst>
                <a:ext uri="{FF2B5EF4-FFF2-40B4-BE49-F238E27FC236}">
                  <a16:creationId xmlns:a16="http://schemas.microsoft.com/office/drawing/2014/main" id="{05AC9A46-CB58-D3EA-39C5-9CC494DA661F}"/>
                </a:ext>
              </a:extLst>
            </p:cNvPr>
            <p:cNvGrpSpPr/>
            <p:nvPr/>
          </p:nvGrpSpPr>
          <p:grpSpPr>
            <a:xfrm>
              <a:off x="81965" y="2144329"/>
              <a:ext cx="6608882" cy="429768"/>
              <a:chOff x="81965" y="2144329"/>
              <a:chExt cx="6608882" cy="429768"/>
            </a:xfrm>
          </p:grpSpPr>
          <p:sp>
            <p:nvSpPr>
              <p:cNvPr id="57" name="Rectangle: Rounded Corners 4">
                <a:extLst>
                  <a:ext uri="{FF2B5EF4-FFF2-40B4-BE49-F238E27FC236}">
                    <a16:creationId xmlns:a16="http://schemas.microsoft.com/office/drawing/2014/main" id="{44FDB907-3A5E-C3EA-17B2-F5A11D3BE576}"/>
                  </a:ext>
                </a:extLst>
              </p:cNvPr>
              <p:cNvSpPr/>
              <p:nvPr/>
            </p:nvSpPr>
            <p:spPr bwMode="auto">
              <a:xfrm>
                <a:off x="339084" y="2199431"/>
                <a:ext cx="6351763" cy="277368"/>
              </a:xfrm>
              <a:prstGeom prst="roundRect">
                <a:avLst>
                  <a:gd name="adj" fmla="val 20320"/>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58" name="Group 57">
                <a:extLst>
                  <a:ext uri="{FF2B5EF4-FFF2-40B4-BE49-F238E27FC236}">
                    <a16:creationId xmlns:a16="http://schemas.microsoft.com/office/drawing/2014/main" id="{2616855C-1636-20CE-2A2D-8420E2954C6B}"/>
                  </a:ext>
                </a:extLst>
              </p:cNvPr>
              <p:cNvGrpSpPr/>
              <p:nvPr/>
            </p:nvGrpSpPr>
            <p:grpSpPr>
              <a:xfrm>
                <a:off x="81965" y="2144329"/>
                <a:ext cx="445258" cy="429768"/>
                <a:chOff x="1862038" y="2000250"/>
                <a:chExt cx="1195614" cy="1195610"/>
              </a:xfrm>
            </p:grpSpPr>
            <p:sp>
              <p:nvSpPr>
                <p:cNvPr id="59" name="Oval 58">
                  <a:extLst>
                    <a:ext uri="{FF2B5EF4-FFF2-40B4-BE49-F238E27FC236}">
                      <a16:creationId xmlns:a16="http://schemas.microsoft.com/office/drawing/2014/main" id="{33F86BF9-6EF0-3B0F-E182-E928CA548AA6}"/>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0" name="Oval 59">
                  <a:extLst>
                    <a:ext uri="{FF2B5EF4-FFF2-40B4-BE49-F238E27FC236}">
                      <a16:creationId xmlns:a16="http://schemas.microsoft.com/office/drawing/2014/main" id="{D6F32E4A-A1DC-03D4-EE40-70EF4B26BD14}"/>
                    </a:ext>
                  </a:extLst>
                </p:cNvPr>
                <p:cNvSpPr/>
                <p:nvPr/>
              </p:nvSpPr>
              <p:spPr bwMode="auto">
                <a:xfrm>
                  <a:off x="1979422" y="2058942"/>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4B27C"/>
                      </a:solidFill>
                      <a:effectLst/>
                      <a:uLnTx/>
                      <a:uFillTx/>
                      <a:latin typeface="Segoe Sans Display Semibold" pitchFamily="2" charset="0"/>
                      <a:ea typeface="+mn-ea"/>
                      <a:cs typeface="Segoe Sans Display Semibold" pitchFamily="2" charset="0"/>
                    </a:rPr>
                    <a:t>4</a:t>
                  </a:r>
                </a:p>
              </p:txBody>
            </p:sp>
          </p:grpSp>
        </p:grpSp>
        <p:sp>
          <p:nvSpPr>
            <p:cNvPr id="56" name="TextBox 55">
              <a:extLst>
                <a:ext uri="{FF2B5EF4-FFF2-40B4-BE49-F238E27FC236}">
                  <a16:creationId xmlns:a16="http://schemas.microsoft.com/office/drawing/2014/main" id="{3208B9C9-CB49-544A-71CD-88A170AB291D}"/>
                </a:ext>
              </a:extLst>
            </p:cNvPr>
            <p:cNvSpPr txBox="1"/>
            <p:nvPr/>
          </p:nvSpPr>
          <p:spPr>
            <a:xfrm>
              <a:off x="597313" y="2253477"/>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4B27C"/>
                  </a:solidFill>
                  <a:effectLst/>
                  <a:uLnTx/>
                  <a:uFillTx/>
                  <a:latin typeface="Segoe Sans Display Semibold" pitchFamily="2" charset="0"/>
                  <a:ea typeface="+mn-ea"/>
                  <a:cs typeface="Segoe Sans Display Semibold" pitchFamily="2" charset="0"/>
                </a:rPr>
                <a:t>Publish and Share</a:t>
              </a:r>
            </a:p>
          </p:txBody>
        </p:sp>
      </p:grpSp>
      <p:sp>
        <p:nvSpPr>
          <p:cNvPr id="10" name="Rectangle: Top Corners Rounded 9">
            <a:extLst>
              <a:ext uri="{FF2B5EF4-FFF2-40B4-BE49-F238E27FC236}">
                <a16:creationId xmlns:a16="http://schemas.microsoft.com/office/drawing/2014/main" id="{BCCF56FF-DBCC-946F-ED7F-B534C60A5E4F}"/>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11" name="Picture 10" descr="Example of Onboarding Buddy agent chat">
            <a:extLst>
              <a:ext uri="{FF2B5EF4-FFF2-40B4-BE49-F238E27FC236}">
                <a16:creationId xmlns:a16="http://schemas.microsoft.com/office/drawing/2014/main" id="{411C0661-83B4-ECDC-F19C-EE749710DFB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25" t="-3638" r="1661" b="-10662"/>
          <a:stretch>
            <a:fillRect/>
          </a:stretch>
        </p:blipFill>
        <p:spPr>
          <a:xfrm>
            <a:off x="7214516" y="2587600"/>
            <a:ext cx="4889941" cy="3814156"/>
          </a:xfrm>
          <a:prstGeom prst="rect">
            <a:avLst/>
          </a:prstGeom>
          <a:solidFill>
            <a:srgbClr val="FAFAFA"/>
          </a:solidFill>
        </p:spPr>
      </p:pic>
    </p:spTree>
    <p:extLst>
      <p:ext uri="{BB962C8B-B14F-4D97-AF65-F5344CB8AC3E}">
        <p14:creationId xmlns:p14="http://schemas.microsoft.com/office/powerpoint/2010/main" val="158552516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989251-49BF-143B-CC48-F95711E4A26C}"/>
              </a:ext>
            </a:extLst>
          </p:cNvPr>
          <p:cNvSpPr>
            <a:spLocks noGrp="1"/>
          </p:cNvSpPr>
          <p:nvPr>
            <p:ph type="title"/>
          </p:nvPr>
        </p:nvSpPr>
        <p:spPr>
          <a:xfrm>
            <a:off x="588264" y="3243302"/>
            <a:ext cx="4733036" cy="1107996"/>
          </a:xfrm>
        </p:spPr>
        <p:txBody>
          <a:bodyPr/>
          <a:lstStyle/>
          <a:p>
            <a:r>
              <a:rPr lang="en-US" noProof="0">
                <a:cs typeface="Segoe UI"/>
              </a:rPr>
              <a:t>Agent use cases for</a:t>
            </a:r>
            <a:br>
              <a:rPr lang="en-US" noProof="0"/>
            </a:br>
            <a:r>
              <a:rPr lang="en-US" noProof="0">
                <a:gradFill>
                  <a:gsLst>
                    <a:gs pos="0">
                      <a:srgbClr val="C03BC4"/>
                    </a:gs>
                    <a:gs pos="35000">
                      <a:srgbClr val="0078D4"/>
                    </a:gs>
                  </a:gsLst>
                  <a:path path="circle">
                    <a:fillToRect l="100000" t="100000"/>
                  </a:path>
                </a:gradFill>
                <a:cs typeface="Segoe UI"/>
              </a:rPr>
              <a:t>IT</a:t>
            </a:r>
          </a:p>
        </p:txBody>
      </p:sp>
      <p:pic>
        <p:nvPicPr>
          <p:cNvPr id="6" name="Picture 5" descr="A rainbow colored logo on a black background&#10;&#10;Description automatically generated">
            <a:extLst>
              <a:ext uri="{FF2B5EF4-FFF2-40B4-BE49-F238E27FC236}">
                <a16:creationId xmlns:a16="http://schemas.microsoft.com/office/drawing/2014/main" id="{9993DC62-4060-2762-A3B2-8A5A3417E3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5165" y="1881533"/>
            <a:ext cx="1166467" cy="1166467"/>
          </a:xfrm>
          <a:prstGeom prst="rect">
            <a:avLst/>
          </a:prstGeom>
        </p:spPr>
      </p:pic>
      <p:pic>
        <p:nvPicPr>
          <p:cNvPr id="2" name="Picture 1">
            <a:extLst>
              <a:ext uri="{FF2B5EF4-FFF2-40B4-BE49-F238E27FC236}">
                <a16:creationId xmlns:a16="http://schemas.microsoft.com/office/drawing/2014/main" id="{4035835D-1824-BE68-07FE-027A8BD472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42050" y="895349"/>
            <a:ext cx="5086351" cy="5086351"/>
          </a:xfrm>
          <a:prstGeom prst="roundRect">
            <a:avLst>
              <a:gd name="adj" fmla="val 4674"/>
            </a:avLst>
          </a:prstGeom>
          <a:ln w="12700">
            <a:solidFill>
              <a:schemeClr val="bg1"/>
            </a:solidFill>
          </a:ln>
          <a:effectLst>
            <a:outerShdw blurRad="127000" dist="127000" dir="2700000" algn="tl" rotWithShape="0">
              <a:prstClr val="black">
                <a:alpha val="15000"/>
              </a:prstClr>
            </a:outerShdw>
          </a:effectLst>
        </p:spPr>
      </p:pic>
    </p:spTree>
    <p:extLst>
      <p:ext uri="{BB962C8B-B14F-4D97-AF65-F5344CB8AC3E}">
        <p14:creationId xmlns:p14="http://schemas.microsoft.com/office/powerpoint/2010/main" val="263965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0B794-2D56-0DBE-6460-89A7C55D4876}"/>
            </a:ext>
          </a:extLst>
        </p:cNvPr>
        <p:cNvGrpSpPr/>
        <p:nvPr/>
      </p:nvGrpSpPr>
      <p:grpSpPr>
        <a:xfrm>
          <a:off x="0" y="0"/>
          <a:ext cx="0" cy="0"/>
          <a:chOff x="0" y="0"/>
          <a:chExt cx="0" cy="0"/>
        </a:xfrm>
      </p:grpSpPr>
      <p:sp>
        <p:nvSpPr>
          <p:cNvPr id="14" name="Freeform: Shape 13">
            <a:extLst>
              <a:ext uri="{FF2B5EF4-FFF2-40B4-BE49-F238E27FC236}">
                <a16:creationId xmlns:a16="http://schemas.microsoft.com/office/drawing/2014/main" id="{639CFFEC-3E84-ED22-31E5-B83308CB68DB}"/>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6" name="Picture 5" descr="A blue square with white lines&#10;&#10;AI-generated content may be incorrect.">
            <a:extLst>
              <a:ext uri="{FF2B5EF4-FFF2-40B4-BE49-F238E27FC236}">
                <a16:creationId xmlns:a16="http://schemas.microsoft.com/office/drawing/2014/main" id="{CB78099A-5322-1185-4DE6-55732AAFE6F8}"/>
              </a:ext>
            </a:extLst>
          </p:cNvPr>
          <p:cNvPicPr>
            <a:picLocks noChangeAspect="1"/>
          </p:cNvPicPr>
          <p:nvPr/>
        </p:nvPicPr>
        <p:blipFill>
          <a:blip r:embed="rId3"/>
          <a:stretch>
            <a:fillRect/>
          </a:stretch>
        </p:blipFill>
        <p:spPr>
          <a:xfrm>
            <a:off x="4618" y="-144"/>
            <a:ext cx="12194308" cy="1154834"/>
          </a:xfrm>
          <a:prstGeom prst="rect">
            <a:avLst/>
          </a:prstGeom>
        </p:spPr>
      </p:pic>
      <p:sp>
        <p:nvSpPr>
          <p:cNvPr id="5" name="Rectangle 4">
            <a:extLst>
              <a:ext uri="{FF2B5EF4-FFF2-40B4-BE49-F238E27FC236}">
                <a16:creationId xmlns:a16="http://schemas.microsoft.com/office/drawing/2014/main" id="{430DDD03-2124-7F7F-15FD-1627E1207824}"/>
              </a:ext>
              <a:ext uri="{C183D7F6-B498-43B3-948B-1728B52AA6E4}">
                <adec:decorative xmlns:adec="http://schemas.microsoft.com/office/drawing/2017/decorative" val="1"/>
              </a:ext>
            </a:extLst>
          </p:cNvPr>
          <p:cNvSpPr/>
          <p:nvPr/>
        </p:nvSpPr>
        <p:spPr>
          <a:xfrm>
            <a:off x="0" y="1137013"/>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0A28DBC7-2293-ACFD-81D3-AB27127DDEEC}"/>
              </a:ext>
            </a:extLst>
          </p:cNvPr>
          <p:cNvSpPr>
            <a:spLocks noGrp="1"/>
          </p:cNvSpPr>
          <p:nvPr>
            <p:ph type="title"/>
          </p:nvPr>
        </p:nvSpPr>
        <p:spPr>
          <a:xfrm>
            <a:off x="358225" y="424524"/>
            <a:ext cx="11018520" cy="492443"/>
          </a:xfrm>
        </p:spPr>
        <p:txBody>
          <a:bodyPr>
            <a:normAutofit/>
          </a:bodyPr>
          <a:lstStyle/>
          <a:p>
            <a:r>
              <a:rPr lang="en-US" dirty="0">
                <a:solidFill>
                  <a:srgbClr val="FFFFFF"/>
                </a:solidFill>
              </a:rPr>
              <a:t>IT Helpdesk Assistant</a:t>
            </a:r>
            <a:endParaRPr lang="en-US" noProof="0" dirty="0">
              <a:solidFill>
                <a:srgbClr val="FFFFFF"/>
              </a:solidFill>
              <a:ea typeface="+mj-ea"/>
              <a:cs typeface="+mj-cs"/>
            </a:endParaRPr>
          </a:p>
        </p:txBody>
      </p:sp>
      <p:sp>
        <p:nvSpPr>
          <p:cNvPr id="13" name="Rectangle 12">
            <a:extLst>
              <a:ext uri="{FF2B5EF4-FFF2-40B4-BE49-F238E27FC236}">
                <a16:creationId xmlns:a16="http://schemas.microsoft.com/office/drawing/2014/main" id="{54C61681-9A0C-6499-A188-FA041422AD9E}"/>
              </a:ext>
            </a:extLst>
          </p:cNvPr>
          <p:cNvSpPr/>
          <p:nvPr/>
        </p:nvSpPr>
        <p:spPr>
          <a:xfrm>
            <a:off x="0" y="1276684"/>
            <a:ext cx="12192000" cy="498325"/>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lvl="2" defTabSz="457200">
              <a:spcBef>
                <a:spcPts val="600"/>
              </a:spcBef>
              <a:buSzPct val="90000"/>
              <a:defRPr/>
            </a:pPr>
            <a:r>
              <a:rPr lang="en-US" sz="1200" dirty="0">
                <a:solidFill>
                  <a:schemeClr val="tx1"/>
                </a:solidFill>
              </a:rPr>
              <a:t>An IT Helpdesk Assistant boosts productivity by quickly resolving technical issues, strengthening security, and supporting compliance. It improves employee satisfaction, drives knowledge sharing, and enables proactive maintenance so everyone can stay focused on doing their best work.</a:t>
            </a:r>
          </a:p>
        </p:txBody>
      </p:sp>
      <p:sp>
        <p:nvSpPr>
          <p:cNvPr id="15" name="Rectangle: Rounded Corners 14">
            <a:extLst>
              <a:ext uri="{FF2B5EF4-FFF2-40B4-BE49-F238E27FC236}">
                <a16:creationId xmlns:a16="http://schemas.microsoft.com/office/drawing/2014/main" id="{9D1A3D5A-33BA-A898-E461-06DAB427432A}"/>
              </a:ext>
              <a:ext uri="{C183D7F6-B498-43B3-948B-1728B52AA6E4}">
                <adec:decorative xmlns:adec="http://schemas.microsoft.com/office/drawing/2017/decorative" val="1"/>
              </a:ext>
            </a:extLst>
          </p:cNvPr>
          <p:cNvSpPr>
            <a:spLocks/>
          </p:cNvSpPr>
          <p:nvPr/>
        </p:nvSpPr>
        <p:spPr>
          <a:xfrm>
            <a:off x="70555" y="1859280"/>
            <a:ext cx="6833955" cy="4916901"/>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8" name="Picture 7" descr="A rainbow colored logo on a black background&#10;&#10;AI-generated content may be incorrect.">
            <a:extLst>
              <a:ext uri="{FF2B5EF4-FFF2-40B4-BE49-F238E27FC236}">
                <a16:creationId xmlns:a16="http://schemas.microsoft.com/office/drawing/2014/main" id="{91C111EE-4EF2-0112-D08F-3524DCA8DCC6}"/>
              </a:ext>
            </a:extLst>
          </p:cNvPr>
          <p:cNvPicPr>
            <a:picLocks noChangeAspect="1"/>
          </p:cNvPicPr>
          <p:nvPr/>
        </p:nvPicPr>
        <p:blipFill>
          <a:blip r:embed="rId4"/>
          <a:stretch>
            <a:fillRect/>
          </a:stretch>
        </p:blipFill>
        <p:spPr>
          <a:xfrm>
            <a:off x="10743623" y="289359"/>
            <a:ext cx="1257300" cy="714375"/>
          </a:xfrm>
          <a:prstGeom prst="rect">
            <a:avLst/>
          </a:prstGeom>
        </p:spPr>
      </p:pic>
      <p:grpSp>
        <p:nvGrpSpPr>
          <p:cNvPr id="39" name="Group 38">
            <a:extLst>
              <a:ext uri="{FF2B5EF4-FFF2-40B4-BE49-F238E27FC236}">
                <a16:creationId xmlns:a16="http://schemas.microsoft.com/office/drawing/2014/main" id="{6B6A740B-249C-91D7-908E-0A00DB8F38A2}"/>
              </a:ext>
            </a:extLst>
          </p:cNvPr>
          <p:cNvGrpSpPr/>
          <p:nvPr/>
        </p:nvGrpSpPr>
        <p:grpSpPr>
          <a:xfrm>
            <a:off x="183091" y="2144329"/>
            <a:ext cx="6608882" cy="1629600"/>
            <a:chOff x="81965" y="2144329"/>
            <a:chExt cx="6608882" cy="1629600"/>
          </a:xfrm>
        </p:grpSpPr>
        <p:grpSp>
          <p:nvGrpSpPr>
            <p:cNvPr id="38" name="Group 37">
              <a:extLst>
                <a:ext uri="{FF2B5EF4-FFF2-40B4-BE49-F238E27FC236}">
                  <a16:creationId xmlns:a16="http://schemas.microsoft.com/office/drawing/2014/main" id="{5302C11F-1DA7-92E9-4400-8B4F418A538C}"/>
                </a:ext>
              </a:extLst>
            </p:cNvPr>
            <p:cNvGrpSpPr/>
            <p:nvPr/>
          </p:nvGrpSpPr>
          <p:grpSpPr>
            <a:xfrm>
              <a:off x="81965" y="2144329"/>
              <a:ext cx="6608882" cy="1629600"/>
              <a:chOff x="81965" y="2144329"/>
              <a:chExt cx="6608882" cy="1629600"/>
            </a:xfrm>
          </p:grpSpPr>
          <p:sp>
            <p:nvSpPr>
              <p:cNvPr id="3" name="Rectangle: Rounded Corners 4">
                <a:extLst>
                  <a:ext uri="{FF2B5EF4-FFF2-40B4-BE49-F238E27FC236}">
                    <a16:creationId xmlns:a16="http://schemas.microsoft.com/office/drawing/2014/main" id="{293C7D53-D6B4-6215-3B8A-7CA6E288139D}"/>
                  </a:ext>
                </a:extLst>
              </p:cNvPr>
              <p:cNvSpPr/>
              <p:nvPr/>
            </p:nvSpPr>
            <p:spPr bwMode="auto">
              <a:xfrm>
                <a:off x="339084" y="2144332"/>
                <a:ext cx="6351763" cy="1629597"/>
              </a:xfrm>
              <a:prstGeom prst="roundRect">
                <a:avLst>
                  <a:gd name="adj" fmla="val 5986"/>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4" name="Group 3">
                <a:extLst>
                  <a:ext uri="{FF2B5EF4-FFF2-40B4-BE49-F238E27FC236}">
                    <a16:creationId xmlns:a16="http://schemas.microsoft.com/office/drawing/2014/main" id="{73A0BCAA-76A8-FBBB-7DCD-164ADEFE85AC}"/>
                  </a:ext>
                </a:extLst>
              </p:cNvPr>
              <p:cNvGrpSpPr/>
              <p:nvPr/>
            </p:nvGrpSpPr>
            <p:grpSpPr>
              <a:xfrm>
                <a:off x="81965" y="2144329"/>
                <a:ext cx="445258" cy="429768"/>
                <a:chOff x="1862038" y="2000250"/>
                <a:chExt cx="1195614" cy="1195610"/>
              </a:xfrm>
            </p:grpSpPr>
            <p:sp>
              <p:nvSpPr>
                <p:cNvPr id="7" name="Oval 6">
                  <a:extLst>
                    <a:ext uri="{FF2B5EF4-FFF2-40B4-BE49-F238E27FC236}">
                      <a16:creationId xmlns:a16="http://schemas.microsoft.com/office/drawing/2014/main" id="{B9DB6992-ECF6-DABE-7148-ACA810529D70}"/>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D4BD56AE-0548-CC75-08E4-239490B8338C}"/>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rPr>
                    <a:t>1</a:t>
                  </a:r>
                </a:p>
              </p:txBody>
            </p:sp>
          </p:grpSp>
        </p:grpSp>
        <p:sp>
          <p:nvSpPr>
            <p:cNvPr id="30" name="TextBox 29">
              <a:extLst>
                <a:ext uri="{FF2B5EF4-FFF2-40B4-BE49-F238E27FC236}">
                  <a16:creationId xmlns:a16="http://schemas.microsoft.com/office/drawing/2014/main" id="{F16E8E4D-FFEF-86D5-CA98-8DFD3784A296}"/>
                </a:ext>
              </a:extLst>
            </p:cNvPr>
            <p:cNvSpPr txBox="1"/>
            <p:nvPr/>
          </p:nvSpPr>
          <p:spPr>
            <a:xfrm>
              <a:off x="532803" y="2381437"/>
              <a:ext cx="6065133" cy="1384995"/>
            </a:xfrm>
            <a:prstGeom prst="rect">
              <a:avLst/>
            </a:prstGeom>
            <a:noFill/>
          </p:spPr>
          <p:txBody>
            <a:bodyPr wrap="square" lIns="0" tIns="0" rIns="0" bIns="0" rtlCol="0">
              <a:spAutoFit/>
            </a:bodyPr>
            <a:lstStyle/>
            <a:p>
              <a:pPr>
                <a:spcBef>
                  <a:spcPts val="600"/>
                </a:spcBef>
                <a:defRPr/>
              </a:pPr>
              <a:r>
                <a:rPr lang="en-US" sz="1000" dirty="0">
                  <a:solidFill>
                    <a:srgbClr val="0078D4"/>
                  </a:solidFill>
                  <a:latin typeface="Segoe Sans Display Semibold"/>
                </a:rPr>
                <a:t>Example description/What would you like it to make:</a:t>
              </a:r>
              <a:r>
                <a:rPr lang="en-US" sz="1000" i="1" kern="100" dirty="0">
                  <a:solidFill>
                    <a:srgbClr val="091F2C"/>
                  </a:solidFill>
                </a:rPr>
                <a:t> You are an IT Helpdesk Assistant Agent. Please assist employees with their IT-related questions and issues. You are knowledgeable, patient, and always ready to help. You can provide guidance on troubleshooting common IT problems, offer solutions for software and hardware issues, and help with network connectivity problems.</a:t>
              </a:r>
            </a:p>
            <a:p>
              <a:pPr>
                <a:spcBef>
                  <a:spcPts val="600"/>
                </a:spcBef>
                <a:defRPr/>
              </a:pPr>
              <a:r>
                <a:rPr lang="en-US" sz="1000" dirty="0">
                  <a:solidFill>
                    <a:srgbClr val="0078D4"/>
                  </a:solidFill>
                  <a:latin typeface="Segoe Sans Display Semibold"/>
                </a:rPr>
                <a:t>To be emphasized/avoided: </a:t>
              </a:r>
              <a:r>
                <a:rPr lang="en-US" sz="1000" i="1" kern="100" dirty="0">
                  <a:solidFill>
                    <a:srgbClr val="091F2C"/>
                  </a:solidFill>
                </a:rPr>
                <a:t>Please be clear and concise and avoid long answers. Where possible, refer primarily to the knowledge shared with you. If you don't know the answer, please refer them to explore the SharePoint site themselves.</a:t>
              </a:r>
              <a:endParaRPr lang="en-US" sz="1000" dirty="0"/>
            </a:p>
            <a:p>
              <a:pPr lvl="0">
                <a:spcBef>
                  <a:spcPts val="600"/>
                </a:spcBef>
                <a:defRPr/>
              </a:pPr>
              <a:r>
                <a:rPr lang="en-US" sz="1000" dirty="0">
                  <a:solidFill>
                    <a:srgbClr val="0078D4"/>
                  </a:solidFill>
                  <a:latin typeface="Segoe Sans Display Semibold"/>
                </a:rPr>
                <a:t>How to communicate: </a:t>
              </a:r>
              <a:r>
                <a:rPr lang="en-US" sz="1000" i="1" kern="100" dirty="0">
                  <a:solidFill>
                    <a:srgbClr val="091F2C"/>
                  </a:solidFill>
                </a:rPr>
                <a:t>Friendly and professional</a:t>
              </a:r>
            </a:p>
          </p:txBody>
        </p:sp>
        <p:sp>
          <p:nvSpPr>
            <p:cNvPr id="32" name="TextBox 31">
              <a:extLst>
                <a:ext uri="{FF2B5EF4-FFF2-40B4-BE49-F238E27FC236}">
                  <a16:creationId xmlns:a16="http://schemas.microsoft.com/office/drawing/2014/main" id="{798D39A6-401A-D5BA-899E-F0025E9A1031}"/>
                </a:ext>
              </a:extLst>
            </p:cNvPr>
            <p:cNvSpPr txBox="1"/>
            <p:nvPr/>
          </p:nvSpPr>
          <p:spPr>
            <a:xfrm>
              <a:off x="597313" y="2191774"/>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rPr>
                <a:t>Describe</a:t>
              </a:r>
            </a:p>
          </p:txBody>
        </p:sp>
      </p:grpSp>
      <p:sp>
        <p:nvSpPr>
          <p:cNvPr id="19" name="TextBox 18">
            <a:extLst>
              <a:ext uri="{FF2B5EF4-FFF2-40B4-BE49-F238E27FC236}">
                <a16:creationId xmlns:a16="http://schemas.microsoft.com/office/drawing/2014/main" id="{1ACC48FE-19B9-6337-4152-83EBC427CCA7}"/>
              </a:ext>
            </a:extLst>
          </p:cNvPr>
          <p:cNvSpPr txBox="1"/>
          <p:nvPr/>
        </p:nvSpPr>
        <p:spPr>
          <a:xfrm>
            <a:off x="143170" y="1952301"/>
            <a:ext cx="6065133" cy="1615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50" i="1" dirty="0"/>
              <a:t>Copy the text in each step into Agent Builder to create this agent</a:t>
            </a:r>
          </a:p>
        </p:txBody>
      </p:sp>
      <p:grpSp>
        <p:nvGrpSpPr>
          <p:cNvPr id="24" name="Group 23">
            <a:extLst>
              <a:ext uri="{FF2B5EF4-FFF2-40B4-BE49-F238E27FC236}">
                <a16:creationId xmlns:a16="http://schemas.microsoft.com/office/drawing/2014/main" id="{2A899A3C-8C5B-C2FF-A188-5ED37FDF07B6}"/>
              </a:ext>
            </a:extLst>
          </p:cNvPr>
          <p:cNvGrpSpPr/>
          <p:nvPr/>
        </p:nvGrpSpPr>
        <p:grpSpPr>
          <a:xfrm>
            <a:off x="183091" y="3811919"/>
            <a:ext cx="6608882" cy="993381"/>
            <a:chOff x="81965" y="2144329"/>
            <a:chExt cx="6608882" cy="993381"/>
          </a:xfrm>
        </p:grpSpPr>
        <p:grpSp>
          <p:nvGrpSpPr>
            <p:cNvPr id="34" name="Group 33">
              <a:extLst>
                <a:ext uri="{FF2B5EF4-FFF2-40B4-BE49-F238E27FC236}">
                  <a16:creationId xmlns:a16="http://schemas.microsoft.com/office/drawing/2014/main" id="{3D1521CB-1B55-56E8-7AC8-A2873665063C}"/>
                </a:ext>
              </a:extLst>
            </p:cNvPr>
            <p:cNvGrpSpPr/>
            <p:nvPr/>
          </p:nvGrpSpPr>
          <p:grpSpPr>
            <a:xfrm>
              <a:off x="81965" y="2144329"/>
              <a:ext cx="6608882" cy="993381"/>
              <a:chOff x="81965" y="2144329"/>
              <a:chExt cx="6608882" cy="993381"/>
            </a:xfrm>
          </p:grpSpPr>
          <p:sp>
            <p:nvSpPr>
              <p:cNvPr id="41" name="Rectangle: Rounded Corners 4">
                <a:extLst>
                  <a:ext uri="{FF2B5EF4-FFF2-40B4-BE49-F238E27FC236}">
                    <a16:creationId xmlns:a16="http://schemas.microsoft.com/office/drawing/2014/main" id="{972ECA0B-9441-5CEB-5ECB-C2DCBEB0B8FE}"/>
                  </a:ext>
                </a:extLst>
              </p:cNvPr>
              <p:cNvSpPr/>
              <p:nvPr/>
            </p:nvSpPr>
            <p:spPr bwMode="auto">
              <a:xfrm>
                <a:off x="339084" y="2144330"/>
                <a:ext cx="6351763" cy="993380"/>
              </a:xfrm>
              <a:prstGeom prst="roundRect">
                <a:avLst>
                  <a:gd name="adj" fmla="val 11337"/>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42" name="Group 41">
                <a:extLst>
                  <a:ext uri="{FF2B5EF4-FFF2-40B4-BE49-F238E27FC236}">
                    <a16:creationId xmlns:a16="http://schemas.microsoft.com/office/drawing/2014/main" id="{10CCEFBE-2AC6-6E3C-FAA6-67E376085B0D}"/>
                  </a:ext>
                </a:extLst>
              </p:cNvPr>
              <p:cNvGrpSpPr/>
              <p:nvPr/>
            </p:nvGrpSpPr>
            <p:grpSpPr>
              <a:xfrm>
                <a:off x="81965" y="2144329"/>
                <a:ext cx="445258" cy="429768"/>
                <a:chOff x="1862038" y="2000250"/>
                <a:chExt cx="1195614" cy="1195610"/>
              </a:xfrm>
            </p:grpSpPr>
            <p:sp>
              <p:nvSpPr>
                <p:cNvPr id="43" name="Oval 42">
                  <a:extLst>
                    <a:ext uri="{FF2B5EF4-FFF2-40B4-BE49-F238E27FC236}">
                      <a16:creationId xmlns:a16="http://schemas.microsoft.com/office/drawing/2014/main" id="{10BC28FF-6863-D901-E8C5-C8B0BC9F7336}"/>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F7893350-ABA3-F079-8717-775D8E312EE8}"/>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lang="en-US" sz="1400" b="1" dirty="0">
                      <a:solidFill>
                        <a:srgbClr val="8661C5"/>
                      </a:solidFill>
                      <a:latin typeface="Segoe Sans Display Semibold" pitchFamily="2" charset="0"/>
                      <a:cs typeface="Segoe Sans Display Semibold" pitchFamily="2" charset="0"/>
                    </a:rPr>
                    <a:t>2</a:t>
                  </a:r>
                  <a:endParaRPr kumimoji="0" lang="en-US" sz="1400" b="1" i="0" u="none" strike="noStrike" kern="1200" cap="none" spc="0" normalizeH="0" baseline="0" noProof="0" dirty="0">
                    <a:ln>
                      <a:noFill/>
                    </a:ln>
                    <a:solidFill>
                      <a:srgbClr val="8661C5"/>
                    </a:solidFill>
                    <a:effectLst/>
                    <a:uLnTx/>
                    <a:uFillTx/>
                    <a:latin typeface="Segoe Sans Display Semibold" pitchFamily="2" charset="0"/>
                    <a:ea typeface="+mn-ea"/>
                    <a:cs typeface="Segoe Sans Display Semibold" pitchFamily="2" charset="0"/>
                  </a:endParaRPr>
                </a:p>
              </p:txBody>
            </p:sp>
          </p:grpSp>
        </p:grpSp>
        <p:sp>
          <p:nvSpPr>
            <p:cNvPr id="36" name="TextBox 35">
              <a:extLst>
                <a:ext uri="{FF2B5EF4-FFF2-40B4-BE49-F238E27FC236}">
                  <a16:creationId xmlns:a16="http://schemas.microsoft.com/office/drawing/2014/main" id="{1C95C76D-4B3F-4887-5E5E-B682A5559360}"/>
                </a:ext>
              </a:extLst>
            </p:cNvPr>
            <p:cNvSpPr txBox="1"/>
            <p:nvPr/>
          </p:nvSpPr>
          <p:spPr>
            <a:xfrm>
              <a:off x="532803" y="2393469"/>
              <a:ext cx="6065133" cy="692497"/>
            </a:xfrm>
            <a:prstGeom prst="rect">
              <a:avLst/>
            </a:prstGeom>
            <a:noFill/>
          </p:spPr>
          <p:txBody>
            <a:bodyPr wrap="square" lIns="0" tIns="0" rIns="0" bIns="0" rtlCol="0">
              <a:spAutoFit/>
            </a:bodyPr>
            <a:lstStyle/>
            <a:p>
              <a:pPr>
                <a:spcBef>
                  <a:spcPts val="600"/>
                </a:spcBef>
                <a:defRPr/>
              </a:pPr>
              <a:r>
                <a:rPr lang="en-US" sz="1000" dirty="0">
                  <a:solidFill>
                    <a:srgbClr val="8661C5"/>
                  </a:solidFill>
                  <a:latin typeface="Segoe Sans Display Semibold"/>
                </a:rPr>
                <a:t>Starter prompts: </a:t>
              </a:r>
              <a:r>
                <a:rPr lang="en-US" sz="1000" i="1" kern="100" dirty="0">
                  <a:solidFill>
                    <a:srgbClr val="091F2C"/>
                  </a:solidFill>
                </a:rPr>
                <a:t>Change to desired questions</a:t>
              </a:r>
              <a:endParaRPr lang="en-US" sz="1000" i="1" kern="100" dirty="0">
                <a:solidFill>
                  <a:srgbClr val="091F2C"/>
                </a:solidFill>
                <a:cs typeface="Segoe Sans Display"/>
              </a:endParaRPr>
            </a:p>
            <a:p>
              <a:pPr>
                <a:spcBef>
                  <a:spcPts val="600"/>
                </a:spcBef>
                <a:defRPr/>
              </a:pPr>
              <a:r>
                <a:rPr lang="en-US" sz="1000" dirty="0">
                  <a:solidFill>
                    <a:srgbClr val="8661C5"/>
                  </a:solidFill>
                  <a:latin typeface="Segoe Sans Display Semibold"/>
                </a:rPr>
                <a:t>Knowledge: </a:t>
              </a:r>
              <a:r>
                <a:rPr lang="en-US" sz="1000" i="1" kern="100" dirty="0">
                  <a:solidFill>
                    <a:srgbClr val="091F2C"/>
                  </a:solidFill>
                </a:rPr>
                <a:t>Use an existing SharePoint site for your team or create a site and add your team’s latest documentation like IT troubleshooting documentation, software details, company </a:t>
              </a:r>
              <a:r>
                <a:rPr lang="en-US" sz="1000" i="1" kern="100" dirty="0" err="1">
                  <a:solidFill>
                    <a:srgbClr val="091F2C"/>
                  </a:solidFill>
                </a:rPr>
                <a:t>vpn</a:t>
              </a:r>
              <a:r>
                <a:rPr lang="en-US" sz="1000" i="1" kern="100" dirty="0">
                  <a:solidFill>
                    <a:srgbClr val="091F2C"/>
                  </a:solidFill>
                </a:rPr>
                <a:t> documentation, internet connectivity support content.</a:t>
              </a:r>
              <a:endParaRPr lang="en-US" sz="1000" i="1" kern="100" dirty="0">
                <a:solidFill>
                  <a:srgbClr val="091F2C"/>
                </a:solidFill>
                <a:cs typeface="Segoe Sans Display"/>
              </a:endParaRPr>
            </a:p>
          </p:txBody>
        </p:sp>
        <p:sp>
          <p:nvSpPr>
            <p:cNvPr id="40" name="TextBox 39">
              <a:extLst>
                <a:ext uri="{FF2B5EF4-FFF2-40B4-BE49-F238E27FC236}">
                  <a16:creationId xmlns:a16="http://schemas.microsoft.com/office/drawing/2014/main" id="{BD12A818-F992-6015-6847-F311077C150B}"/>
                </a:ext>
              </a:extLst>
            </p:cNvPr>
            <p:cNvSpPr txBox="1"/>
            <p:nvPr/>
          </p:nvSpPr>
          <p:spPr>
            <a:xfrm>
              <a:off x="597313" y="2191774"/>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8661C5"/>
                  </a:solidFill>
                  <a:effectLst/>
                  <a:uLnTx/>
                  <a:uFillTx/>
                  <a:latin typeface="Segoe Sans Display Semibold" pitchFamily="2" charset="0"/>
                  <a:ea typeface="+mn-ea"/>
                  <a:cs typeface="Segoe Sans Display Semibold" pitchFamily="2" charset="0"/>
                </a:rPr>
                <a:t>Configure</a:t>
              </a:r>
            </a:p>
          </p:txBody>
        </p:sp>
      </p:grpSp>
      <p:grpSp>
        <p:nvGrpSpPr>
          <p:cNvPr id="45" name="Group 44">
            <a:extLst>
              <a:ext uri="{FF2B5EF4-FFF2-40B4-BE49-F238E27FC236}">
                <a16:creationId xmlns:a16="http://schemas.microsoft.com/office/drawing/2014/main" id="{AD6D7FE8-DAAF-A731-F653-EB021AF1A755}"/>
              </a:ext>
            </a:extLst>
          </p:cNvPr>
          <p:cNvGrpSpPr/>
          <p:nvPr/>
        </p:nvGrpSpPr>
        <p:grpSpPr>
          <a:xfrm>
            <a:off x="183091" y="4839674"/>
            <a:ext cx="6608882" cy="1454839"/>
            <a:chOff x="81965" y="2144329"/>
            <a:chExt cx="6608882" cy="1454839"/>
          </a:xfrm>
        </p:grpSpPr>
        <p:grpSp>
          <p:nvGrpSpPr>
            <p:cNvPr id="46" name="Group 45">
              <a:extLst>
                <a:ext uri="{FF2B5EF4-FFF2-40B4-BE49-F238E27FC236}">
                  <a16:creationId xmlns:a16="http://schemas.microsoft.com/office/drawing/2014/main" id="{5AAE680F-FE5D-1400-CD2E-8B1C1DD2CF28}"/>
                </a:ext>
              </a:extLst>
            </p:cNvPr>
            <p:cNvGrpSpPr/>
            <p:nvPr/>
          </p:nvGrpSpPr>
          <p:grpSpPr>
            <a:xfrm>
              <a:off x="81965" y="2144329"/>
              <a:ext cx="6608882" cy="1454839"/>
              <a:chOff x="81965" y="2144329"/>
              <a:chExt cx="6608882" cy="1454839"/>
            </a:xfrm>
          </p:grpSpPr>
          <p:sp>
            <p:nvSpPr>
              <p:cNvPr id="49" name="Rectangle: Rounded Corners 4">
                <a:extLst>
                  <a:ext uri="{FF2B5EF4-FFF2-40B4-BE49-F238E27FC236}">
                    <a16:creationId xmlns:a16="http://schemas.microsoft.com/office/drawing/2014/main" id="{E7EA4497-20B7-1788-DA2B-9EAF2B1CBFFB}"/>
                  </a:ext>
                </a:extLst>
              </p:cNvPr>
              <p:cNvSpPr/>
              <p:nvPr/>
            </p:nvSpPr>
            <p:spPr bwMode="auto">
              <a:xfrm>
                <a:off x="339084" y="2144330"/>
                <a:ext cx="6351763" cy="1454838"/>
              </a:xfrm>
              <a:prstGeom prst="roundRect">
                <a:avLst>
                  <a:gd name="adj" fmla="val 9203"/>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50" name="Group 49">
                <a:extLst>
                  <a:ext uri="{FF2B5EF4-FFF2-40B4-BE49-F238E27FC236}">
                    <a16:creationId xmlns:a16="http://schemas.microsoft.com/office/drawing/2014/main" id="{1829A050-A7ED-4638-18FD-3907C04004A2}"/>
                  </a:ext>
                </a:extLst>
              </p:cNvPr>
              <p:cNvGrpSpPr/>
              <p:nvPr/>
            </p:nvGrpSpPr>
            <p:grpSpPr>
              <a:xfrm>
                <a:off x="81965" y="2144329"/>
                <a:ext cx="445258" cy="429768"/>
                <a:chOff x="1862038" y="2000250"/>
                <a:chExt cx="1195614" cy="1195610"/>
              </a:xfrm>
            </p:grpSpPr>
            <p:sp>
              <p:nvSpPr>
                <p:cNvPr id="51" name="Oval 50">
                  <a:extLst>
                    <a:ext uri="{FF2B5EF4-FFF2-40B4-BE49-F238E27FC236}">
                      <a16:creationId xmlns:a16="http://schemas.microsoft.com/office/drawing/2014/main" id="{CDDAFF83-8DBB-9A04-3823-EA4C91BB9E72}"/>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A259316B-BCF8-CA94-9A15-89EA7CECAC8A}"/>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3BC4"/>
                      </a:solidFill>
                      <a:effectLst/>
                      <a:uLnTx/>
                      <a:uFillTx/>
                      <a:latin typeface="Segoe Sans Display Semibold" pitchFamily="2" charset="0"/>
                      <a:ea typeface="+mn-ea"/>
                      <a:cs typeface="Segoe Sans Display Semibold" pitchFamily="2" charset="0"/>
                    </a:rPr>
                    <a:t>3</a:t>
                  </a:r>
                </a:p>
              </p:txBody>
            </p:sp>
          </p:grpSp>
        </p:grpSp>
        <p:sp>
          <p:nvSpPr>
            <p:cNvPr id="47" name="TextBox 46">
              <a:extLst>
                <a:ext uri="{FF2B5EF4-FFF2-40B4-BE49-F238E27FC236}">
                  <a16:creationId xmlns:a16="http://schemas.microsoft.com/office/drawing/2014/main" id="{8D75DD6E-902D-3EB5-E1AE-965BA9C50344}"/>
                </a:ext>
              </a:extLst>
            </p:cNvPr>
            <p:cNvSpPr txBox="1"/>
            <p:nvPr/>
          </p:nvSpPr>
          <p:spPr>
            <a:xfrm>
              <a:off x="532803" y="2394694"/>
              <a:ext cx="6065133" cy="1138773"/>
            </a:xfrm>
            <a:prstGeom prst="rect">
              <a:avLst/>
            </a:prstGeom>
            <a:noFill/>
          </p:spPr>
          <p:txBody>
            <a:bodyPr wrap="square" lIns="0" tIns="0" rIns="0" bIns="0" rtlCol="0">
              <a:spAutoFit/>
            </a:bodyPr>
            <a:lstStyle/>
            <a:p>
              <a:pPr lvl="0">
                <a:defRPr/>
              </a:pPr>
              <a:r>
                <a:rPr lang="en-US" sz="1000" dirty="0">
                  <a:solidFill>
                    <a:srgbClr val="C03BC4"/>
                  </a:solidFill>
                  <a:latin typeface="Segoe Sans Display Semibold"/>
                </a:rPr>
                <a:t>Example questions to ask: </a:t>
              </a:r>
            </a:p>
            <a:p>
              <a:pPr marL="171450" lvl="0" indent="-123825">
                <a:spcBef>
                  <a:spcPts val="200"/>
                </a:spcBef>
                <a:buFont typeface="Arial" panose="020B0604020202020204" pitchFamily="34" charset="0"/>
                <a:buChar char="•"/>
                <a:defRPr/>
              </a:pPr>
              <a:r>
                <a:rPr lang="en-US" sz="900" i="1" kern="100" dirty="0">
                  <a:solidFill>
                    <a:srgbClr val="091F2C"/>
                  </a:solidFill>
                </a:rPr>
                <a:t>What mandatory training sessions do I need to complete in my first few weeks?</a:t>
              </a:r>
              <a:endParaRPr lang="en-US" sz="900" i="1" kern="100" dirty="0">
                <a:solidFill>
                  <a:srgbClr val="091F2C"/>
                </a:solidFill>
                <a:cs typeface="Segoe Sans Display"/>
              </a:endParaRPr>
            </a:p>
            <a:p>
              <a:pPr marL="171450" indent="-123825">
                <a:spcBef>
                  <a:spcPts val="200"/>
                </a:spcBef>
                <a:buFont typeface="Arial" panose="020B0604020202020204" pitchFamily="34" charset="0"/>
                <a:buChar char="•"/>
                <a:defRPr/>
              </a:pPr>
              <a:r>
                <a:rPr lang="en-US" sz="900" i="1" kern="100" dirty="0">
                  <a:solidFill>
                    <a:srgbClr val="091F2C"/>
                  </a:solidFill>
                </a:rPr>
                <a:t>How do I install the latest version of Microsoft Office?</a:t>
              </a:r>
            </a:p>
            <a:p>
              <a:pPr marL="171450" indent="-123825">
                <a:spcBef>
                  <a:spcPts val="200"/>
                </a:spcBef>
                <a:buFont typeface="Arial" panose="020B0604020202020204" pitchFamily="34" charset="0"/>
                <a:buChar char="•"/>
                <a:defRPr/>
              </a:pPr>
              <a:r>
                <a:rPr lang="en-US" sz="900" i="1" kern="100" dirty="0">
                  <a:solidFill>
                    <a:srgbClr val="091F2C"/>
                  </a:solidFill>
                </a:rPr>
                <a:t>My computer is running slow. What can I do to speed it up?</a:t>
              </a:r>
            </a:p>
            <a:p>
              <a:pPr marL="171450" indent="-123825">
                <a:spcBef>
                  <a:spcPts val="200"/>
                </a:spcBef>
                <a:buFont typeface="Arial" panose="020B0604020202020204" pitchFamily="34" charset="0"/>
                <a:buChar char="•"/>
                <a:defRPr/>
              </a:pPr>
              <a:r>
                <a:rPr lang="en-US" sz="900" i="1" kern="100" dirty="0">
                  <a:solidFill>
                    <a:srgbClr val="091F2C"/>
                  </a:solidFill>
                </a:rPr>
                <a:t>I can't connect to the company VPN. Can you help me troubleshoot the issue?</a:t>
              </a:r>
              <a:endParaRPr lang="en-US" sz="900" i="1" kern="100" dirty="0">
                <a:solidFill>
                  <a:srgbClr val="091F2C"/>
                </a:solidFill>
                <a:cs typeface="Segoe Sans Display"/>
              </a:endParaRPr>
            </a:p>
            <a:p>
              <a:pPr marL="171450" indent="-123825">
                <a:spcBef>
                  <a:spcPts val="200"/>
                </a:spcBef>
                <a:buFont typeface="Arial" panose="020B0604020202020204" pitchFamily="34" charset="0"/>
                <a:buChar char="•"/>
                <a:defRPr/>
              </a:pPr>
              <a:r>
                <a:rPr lang="en-US" sz="900" i="1" kern="100" dirty="0">
                  <a:solidFill>
                    <a:srgbClr val="091F2C"/>
                  </a:solidFill>
                </a:rPr>
                <a:t>How do I set up my email on my mobile device?</a:t>
              </a:r>
            </a:p>
            <a:p>
              <a:pPr marL="171450" indent="-123825">
                <a:spcBef>
                  <a:spcPts val="200"/>
                </a:spcBef>
                <a:buFont typeface="Arial" panose="020B0604020202020204" pitchFamily="34" charset="0"/>
                <a:buChar char="•"/>
                <a:defRPr/>
              </a:pPr>
              <a:r>
                <a:rPr lang="en-US" sz="900" i="1" kern="100" dirty="0">
                  <a:solidFill>
                    <a:srgbClr val="091F2C"/>
                  </a:solidFill>
                </a:rPr>
                <a:t>The company printer is not working. Help?</a:t>
              </a:r>
            </a:p>
          </p:txBody>
        </p:sp>
        <p:sp>
          <p:nvSpPr>
            <p:cNvPr id="48" name="TextBox 47">
              <a:extLst>
                <a:ext uri="{FF2B5EF4-FFF2-40B4-BE49-F238E27FC236}">
                  <a16:creationId xmlns:a16="http://schemas.microsoft.com/office/drawing/2014/main" id="{0FF459F9-7E66-7472-FF6B-8BEEBA76D59D}"/>
                </a:ext>
              </a:extLst>
            </p:cNvPr>
            <p:cNvSpPr txBox="1"/>
            <p:nvPr/>
          </p:nvSpPr>
          <p:spPr>
            <a:xfrm>
              <a:off x="597313" y="2191774"/>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C03BC4"/>
                  </a:solidFill>
                  <a:effectLst/>
                  <a:uLnTx/>
                  <a:uFillTx/>
                  <a:latin typeface="Segoe Sans Display Semibold" pitchFamily="2" charset="0"/>
                  <a:ea typeface="+mn-ea"/>
                  <a:cs typeface="Segoe Sans Display Semibold" pitchFamily="2" charset="0"/>
                </a:rPr>
                <a:t>Test</a:t>
              </a:r>
            </a:p>
          </p:txBody>
        </p:sp>
      </p:grpSp>
      <p:grpSp>
        <p:nvGrpSpPr>
          <p:cNvPr id="53" name="Group 52">
            <a:extLst>
              <a:ext uri="{FF2B5EF4-FFF2-40B4-BE49-F238E27FC236}">
                <a16:creationId xmlns:a16="http://schemas.microsoft.com/office/drawing/2014/main" id="{0B06D3F9-BB14-4CF7-CB0E-58DC763978DA}"/>
              </a:ext>
            </a:extLst>
          </p:cNvPr>
          <p:cNvGrpSpPr/>
          <p:nvPr/>
        </p:nvGrpSpPr>
        <p:grpSpPr>
          <a:xfrm>
            <a:off x="183091" y="6284374"/>
            <a:ext cx="6608882" cy="429768"/>
            <a:chOff x="81965" y="2144329"/>
            <a:chExt cx="6608882" cy="429768"/>
          </a:xfrm>
        </p:grpSpPr>
        <p:grpSp>
          <p:nvGrpSpPr>
            <p:cNvPr id="54" name="Group 53">
              <a:extLst>
                <a:ext uri="{FF2B5EF4-FFF2-40B4-BE49-F238E27FC236}">
                  <a16:creationId xmlns:a16="http://schemas.microsoft.com/office/drawing/2014/main" id="{F98F3F9E-1EA8-7659-7217-A13F54B7FF8C}"/>
                </a:ext>
              </a:extLst>
            </p:cNvPr>
            <p:cNvGrpSpPr/>
            <p:nvPr/>
          </p:nvGrpSpPr>
          <p:grpSpPr>
            <a:xfrm>
              <a:off x="81965" y="2144329"/>
              <a:ext cx="6608882" cy="429768"/>
              <a:chOff x="81965" y="2144329"/>
              <a:chExt cx="6608882" cy="429768"/>
            </a:xfrm>
          </p:grpSpPr>
          <p:sp>
            <p:nvSpPr>
              <p:cNvPr id="57" name="Rectangle: Rounded Corners 4">
                <a:extLst>
                  <a:ext uri="{FF2B5EF4-FFF2-40B4-BE49-F238E27FC236}">
                    <a16:creationId xmlns:a16="http://schemas.microsoft.com/office/drawing/2014/main" id="{A044AD64-B8D8-3E29-651D-226B9F1B2808}"/>
                  </a:ext>
                </a:extLst>
              </p:cNvPr>
              <p:cNvSpPr/>
              <p:nvPr/>
            </p:nvSpPr>
            <p:spPr bwMode="auto">
              <a:xfrm>
                <a:off x="339084" y="2199431"/>
                <a:ext cx="6351763" cy="277368"/>
              </a:xfrm>
              <a:prstGeom prst="roundRect">
                <a:avLst>
                  <a:gd name="adj" fmla="val 20320"/>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58" name="Group 57">
                <a:extLst>
                  <a:ext uri="{FF2B5EF4-FFF2-40B4-BE49-F238E27FC236}">
                    <a16:creationId xmlns:a16="http://schemas.microsoft.com/office/drawing/2014/main" id="{012ABF42-873C-8228-413A-47B479E5DBBB}"/>
                  </a:ext>
                </a:extLst>
              </p:cNvPr>
              <p:cNvGrpSpPr/>
              <p:nvPr/>
            </p:nvGrpSpPr>
            <p:grpSpPr>
              <a:xfrm>
                <a:off x="81965" y="2144329"/>
                <a:ext cx="445258" cy="429768"/>
                <a:chOff x="1862038" y="2000250"/>
                <a:chExt cx="1195614" cy="1195610"/>
              </a:xfrm>
            </p:grpSpPr>
            <p:sp>
              <p:nvSpPr>
                <p:cNvPr id="59" name="Oval 58">
                  <a:extLst>
                    <a:ext uri="{FF2B5EF4-FFF2-40B4-BE49-F238E27FC236}">
                      <a16:creationId xmlns:a16="http://schemas.microsoft.com/office/drawing/2014/main" id="{2F5C83F5-2967-DA9C-F5A8-27EF4A8B9E22}"/>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0" name="Oval 59">
                  <a:extLst>
                    <a:ext uri="{FF2B5EF4-FFF2-40B4-BE49-F238E27FC236}">
                      <a16:creationId xmlns:a16="http://schemas.microsoft.com/office/drawing/2014/main" id="{79B48BA8-06D7-F5B6-25E2-242B7A3C6EC0}"/>
                    </a:ext>
                  </a:extLst>
                </p:cNvPr>
                <p:cNvSpPr/>
                <p:nvPr/>
              </p:nvSpPr>
              <p:spPr bwMode="auto">
                <a:xfrm>
                  <a:off x="1979422" y="2058942"/>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4B27C"/>
                      </a:solidFill>
                      <a:effectLst/>
                      <a:uLnTx/>
                      <a:uFillTx/>
                      <a:latin typeface="Segoe Sans Display Semibold" pitchFamily="2" charset="0"/>
                      <a:ea typeface="+mn-ea"/>
                      <a:cs typeface="Segoe Sans Display Semibold" pitchFamily="2" charset="0"/>
                    </a:rPr>
                    <a:t>4</a:t>
                  </a:r>
                </a:p>
              </p:txBody>
            </p:sp>
          </p:grpSp>
        </p:grpSp>
        <p:sp>
          <p:nvSpPr>
            <p:cNvPr id="56" name="TextBox 55">
              <a:extLst>
                <a:ext uri="{FF2B5EF4-FFF2-40B4-BE49-F238E27FC236}">
                  <a16:creationId xmlns:a16="http://schemas.microsoft.com/office/drawing/2014/main" id="{56415BC6-3A6C-6FBB-648C-22AD803C1073}"/>
                </a:ext>
              </a:extLst>
            </p:cNvPr>
            <p:cNvSpPr txBox="1"/>
            <p:nvPr/>
          </p:nvSpPr>
          <p:spPr>
            <a:xfrm>
              <a:off x="597313" y="2253477"/>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4B27C"/>
                  </a:solidFill>
                  <a:effectLst/>
                  <a:uLnTx/>
                  <a:uFillTx/>
                  <a:latin typeface="Segoe Sans Display Semibold" pitchFamily="2" charset="0"/>
                  <a:ea typeface="+mn-ea"/>
                  <a:cs typeface="Segoe Sans Display Semibold" pitchFamily="2" charset="0"/>
                </a:rPr>
                <a:t>Publish and Share</a:t>
              </a:r>
            </a:p>
          </p:txBody>
        </p:sp>
      </p:grpSp>
      <p:sp>
        <p:nvSpPr>
          <p:cNvPr id="12" name="Rectangle: Top Corners Rounded 11">
            <a:extLst>
              <a:ext uri="{FF2B5EF4-FFF2-40B4-BE49-F238E27FC236}">
                <a16:creationId xmlns:a16="http://schemas.microsoft.com/office/drawing/2014/main" id="{14A0103D-5122-8C70-26B7-FC443603FD69}"/>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16" name="Picture 15" descr="Screenshot of IT helpdesk assistant">
            <a:extLst>
              <a:ext uri="{FF2B5EF4-FFF2-40B4-BE49-F238E27FC236}">
                <a16:creationId xmlns:a16="http://schemas.microsoft.com/office/drawing/2014/main" id="{A4BC0A1E-442F-3DDA-24CA-FC0B89E4DE27}"/>
              </a:ext>
            </a:extLst>
          </p:cNvPr>
          <p:cNvPicPr>
            <a:picLocks noChangeAspect="1"/>
          </p:cNvPicPr>
          <p:nvPr/>
        </p:nvPicPr>
        <p:blipFill>
          <a:blip r:embed="rId5"/>
          <a:srcRect l="1732" t="-10576" r="1875" b="11955"/>
          <a:stretch>
            <a:fillRect/>
          </a:stretch>
        </p:blipFill>
        <p:spPr>
          <a:xfrm>
            <a:off x="7214515" y="2587600"/>
            <a:ext cx="4889941" cy="3814156"/>
          </a:xfrm>
          <a:prstGeom prst="rect">
            <a:avLst/>
          </a:prstGeom>
          <a:solidFill>
            <a:srgbClr val="FAFAFA"/>
          </a:solidFill>
        </p:spPr>
      </p:pic>
    </p:spTree>
    <p:extLst>
      <p:ext uri="{BB962C8B-B14F-4D97-AF65-F5344CB8AC3E}">
        <p14:creationId xmlns:p14="http://schemas.microsoft.com/office/powerpoint/2010/main" val="313705315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ECA64-2730-B235-6DBA-BB5E092C85BE}"/>
            </a:ext>
          </a:extLst>
        </p:cNvPr>
        <p:cNvGrpSpPr/>
        <p:nvPr/>
      </p:nvGrpSpPr>
      <p:grpSpPr>
        <a:xfrm>
          <a:off x="0" y="0"/>
          <a:ext cx="0" cy="0"/>
          <a:chOff x="0" y="0"/>
          <a:chExt cx="0" cy="0"/>
        </a:xfrm>
      </p:grpSpPr>
      <p:pic>
        <p:nvPicPr>
          <p:cNvPr id="7" name="Picture 6" descr="A blue square with white lines&#10;&#10;AI-generated content may be incorrect.">
            <a:extLst>
              <a:ext uri="{FF2B5EF4-FFF2-40B4-BE49-F238E27FC236}">
                <a16:creationId xmlns:a16="http://schemas.microsoft.com/office/drawing/2014/main" id="{3CAB486C-A76C-12C1-DB10-89B0CC62D43B}"/>
              </a:ext>
            </a:extLst>
          </p:cNvPr>
          <p:cNvPicPr>
            <a:picLocks noChangeAspect="1"/>
          </p:cNvPicPr>
          <p:nvPr/>
        </p:nvPicPr>
        <p:blipFill>
          <a:blip r:embed="rId3"/>
          <a:stretch>
            <a:fillRect/>
          </a:stretch>
        </p:blipFill>
        <p:spPr>
          <a:xfrm>
            <a:off x="4618" y="-144"/>
            <a:ext cx="12194308" cy="1154834"/>
          </a:xfrm>
          <a:prstGeom prst="rect">
            <a:avLst/>
          </a:prstGeom>
        </p:spPr>
      </p:pic>
      <p:pic>
        <p:nvPicPr>
          <p:cNvPr id="10" name="Picture 9" descr="A rainbow colored logo on a black background&#10;&#10;AI-generated content may be incorrect.">
            <a:extLst>
              <a:ext uri="{FF2B5EF4-FFF2-40B4-BE49-F238E27FC236}">
                <a16:creationId xmlns:a16="http://schemas.microsoft.com/office/drawing/2014/main" id="{7FFB5214-3871-F252-A357-0F4386CD9011}"/>
              </a:ext>
            </a:extLst>
          </p:cNvPr>
          <p:cNvPicPr>
            <a:picLocks noChangeAspect="1"/>
          </p:cNvPicPr>
          <p:nvPr/>
        </p:nvPicPr>
        <p:blipFill>
          <a:blip r:embed="rId4"/>
          <a:stretch>
            <a:fillRect/>
          </a:stretch>
        </p:blipFill>
        <p:spPr>
          <a:xfrm>
            <a:off x="10743623" y="289359"/>
            <a:ext cx="1257300" cy="714375"/>
          </a:xfrm>
          <a:prstGeom prst="rect">
            <a:avLst/>
          </a:prstGeom>
        </p:spPr>
      </p:pic>
      <p:sp>
        <p:nvSpPr>
          <p:cNvPr id="31" name="Freeform: Shape 30">
            <a:extLst>
              <a:ext uri="{FF2B5EF4-FFF2-40B4-BE49-F238E27FC236}">
                <a16:creationId xmlns:a16="http://schemas.microsoft.com/office/drawing/2014/main" id="{F228DF47-46CB-A977-FA34-834C8B3C28AC}"/>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2290FB7E-6C76-93F3-5287-2E1483F8969A}"/>
              </a:ext>
            </a:extLst>
          </p:cNvPr>
          <p:cNvSpPr>
            <a:spLocks noGrp="1"/>
          </p:cNvSpPr>
          <p:nvPr>
            <p:ph type="title"/>
          </p:nvPr>
        </p:nvSpPr>
        <p:spPr>
          <a:xfrm>
            <a:off x="588263" y="457200"/>
            <a:ext cx="11018520" cy="492443"/>
          </a:xfrm>
        </p:spPr>
        <p:txBody>
          <a:bodyPr>
            <a:normAutofit/>
          </a:bodyPr>
          <a:lstStyle/>
          <a:p>
            <a:r>
              <a:rPr lang="en-US">
                <a:solidFill>
                  <a:srgbClr val="FFFFFF"/>
                </a:solidFill>
                <a:latin typeface="Segoe UI Semibold"/>
                <a:ea typeface="+mj-ea"/>
                <a:cs typeface="Segoe UI Semibold"/>
              </a:rPr>
              <a:t>Personalize Copilot by building </a:t>
            </a:r>
            <a:r>
              <a:rPr lang="en-US" noProof="0">
                <a:solidFill>
                  <a:srgbClr val="FFFFFF"/>
                </a:solidFill>
                <a:latin typeface="Segoe UI Semibold"/>
                <a:ea typeface="+mj-ea"/>
                <a:cs typeface="Segoe UI Semibold"/>
              </a:rPr>
              <a:t>agents in </a:t>
            </a:r>
            <a:r>
              <a:rPr lang="en-US">
                <a:solidFill>
                  <a:srgbClr val="FFFFFF"/>
                </a:solidFill>
                <a:latin typeface="Segoe UI Semibold"/>
                <a:ea typeface="+mj-ea"/>
                <a:cs typeface="Segoe UI Semibold"/>
              </a:rPr>
              <a:t>Agent Builder</a:t>
            </a:r>
            <a:endParaRPr lang="en-US" err="1">
              <a:solidFill>
                <a:srgbClr val="FFFFFF"/>
              </a:solidFill>
              <a:ea typeface="+mj-ea"/>
              <a:cs typeface="+mj-cs"/>
            </a:endParaRPr>
          </a:p>
        </p:txBody>
      </p:sp>
      <p:sp>
        <p:nvSpPr>
          <p:cNvPr id="5" name="Rectangle 4">
            <a:extLst>
              <a:ext uri="{FF2B5EF4-FFF2-40B4-BE49-F238E27FC236}">
                <a16:creationId xmlns:a16="http://schemas.microsoft.com/office/drawing/2014/main" id="{2C6C2ED1-BD41-7803-E1A8-7DA37722FEA7}"/>
              </a:ext>
              <a:ext uri="{C183D7F6-B498-43B3-948B-1728B52AA6E4}">
                <adec:decorative xmlns:adec="http://schemas.microsoft.com/office/drawing/2017/decorative" val="1"/>
              </a:ext>
            </a:extLst>
          </p:cNvPr>
          <p:cNvSpPr/>
          <p:nvPr/>
        </p:nvSpPr>
        <p:spPr>
          <a:xfrm>
            <a:off x="0" y="1140724"/>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6" name="Rectangle: Rounded Corners 4">
            <a:extLst>
              <a:ext uri="{FF2B5EF4-FFF2-40B4-BE49-F238E27FC236}">
                <a16:creationId xmlns:a16="http://schemas.microsoft.com/office/drawing/2014/main" id="{B918079B-4F43-14FE-3BBB-4887F99D2A7D}"/>
              </a:ext>
            </a:extLst>
          </p:cNvPr>
          <p:cNvSpPr/>
          <p:nvPr/>
        </p:nvSpPr>
        <p:spPr bwMode="auto">
          <a:xfrm>
            <a:off x="7504520" y="1816613"/>
            <a:ext cx="4017753" cy="785648"/>
          </a:xfrm>
          <a:prstGeom prst="roundRect">
            <a:avLst>
              <a:gd name="adj" fmla="val 5986"/>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Describe</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Sans Display"/>
                <a:ea typeface="+mn-ea"/>
                <a:cs typeface="Segoe Sans Display"/>
              </a:rPr>
              <a:t>Describe the agent that you’d like to build or try a template</a:t>
            </a:r>
          </a:p>
        </p:txBody>
      </p:sp>
      <p:grpSp>
        <p:nvGrpSpPr>
          <p:cNvPr id="13" name="Group 12">
            <a:extLst>
              <a:ext uri="{FF2B5EF4-FFF2-40B4-BE49-F238E27FC236}">
                <a16:creationId xmlns:a16="http://schemas.microsoft.com/office/drawing/2014/main" id="{893793C8-B1BF-22E1-AECD-D706B38478EB}"/>
              </a:ext>
            </a:extLst>
          </p:cNvPr>
          <p:cNvGrpSpPr/>
          <p:nvPr/>
        </p:nvGrpSpPr>
        <p:grpSpPr>
          <a:xfrm>
            <a:off x="7088190" y="1829363"/>
            <a:ext cx="752625" cy="752623"/>
            <a:chOff x="1862038" y="2000250"/>
            <a:chExt cx="1195614" cy="1195610"/>
          </a:xfrm>
        </p:grpSpPr>
        <p:sp>
          <p:nvSpPr>
            <p:cNvPr id="9" name="Oval 8">
              <a:extLst>
                <a:ext uri="{FF2B5EF4-FFF2-40B4-BE49-F238E27FC236}">
                  <a16:creationId xmlns:a16="http://schemas.microsoft.com/office/drawing/2014/main" id="{570D4107-6708-8547-6DF5-2EB5986A56B5}"/>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 name="Oval 11">
              <a:extLst>
                <a:ext uri="{FF2B5EF4-FFF2-40B4-BE49-F238E27FC236}">
                  <a16:creationId xmlns:a16="http://schemas.microsoft.com/office/drawing/2014/main" id="{27116A51-1F7D-C253-5F55-CBF376F173F2}"/>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1</a:t>
              </a:r>
            </a:p>
          </p:txBody>
        </p:sp>
      </p:grpSp>
      <p:sp>
        <p:nvSpPr>
          <p:cNvPr id="18" name="Rectangle: Rounded Corners 4">
            <a:extLst>
              <a:ext uri="{FF2B5EF4-FFF2-40B4-BE49-F238E27FC236}">
                <a16:creationId xmlns:a16="http://schemas.microsoft.com/office/drawing/2014/main" id="{F9CF16E7-1661-4C17-2568-55CF30B2252C}"/>
              </a:ext>
            </a:extLst>
          </p:cNvPr>
          <p:cNvSpPr/>
          <p:nvPr/>
        </p:nvSpPr>
        <p:spPr bwMode="auto">
          <a:xfrm>
            <a:off x="7504520" y="2768307"/>
            <a:ext cx="4017753" cy="785648"/>
          </a:xfrm>
          <a:prstGeom prst="roundRect">
            <a:avLst>
              <a:gd name="adj" fmla="val 5986"/>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8661C5"/>
                </a:solidFill>
                <a:effectLst/>
                <a:uLnTx/>
                <a:uFillTx/>
                <a:latin typeface="Segoe Sans Display Semibold" pitchFamily="2" charset="0"/>
                <a:ea typeface="+mn-ea"/>
                <a:cs typeface="Segoe Sans Display Semibold" pitchFamily="2" charset="0"/>
              </a:rPr>
              <a:t>Configure</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Sans Display"/>
                <a:ea typeface="+mn-ea"/>
                <a:cs typeface="Segoe Sans Display"/>
              </a:rPr>
              <a:t>Add knowledge sources and capabilities</a:t>
            </a:r>
          </a:p>
        </p:txBody>
      </p:sp>
      <p:grpSp>
        <p:nvGrpSpPr>
          <p:cNvPr id="22" name="Group 21">
            <a:extLst>
              <a:ext uri="{FF2B5EF4-FFF2-40B4-BE49-F238E27FC236}">
                <a16:creationId xmlns:a16="http://schemas.microsoft.com/office/drawing/2014/main" id="{1ECEE7F0-C302-AF84-C9D7-06F966A2320E}"/>
              </a:ext>
            </a:extLst>
          </p:cNvPr>
          <p:cNvGrpSpPr/>
          <p:nvPr/>
        </p:nvGrpSpPr>
        <p:grpSpPr>
          <a:xfrm>
            <a:off x="7088190" y="2781057"/>
            <a:ext cx="752625" cy="752623"/>
            <a:chOff x="1862038" y="2000250"/>
            <a:chExt cx="1195614" cy="1195610"/>
          </a:xfrm>
        </p:grpSpPr>
        <p:sp>
          <p:nvSpPr>
            <p:cNvPr id="20" name="Oval 19">
              <a:extLst>
                <a:ext uri="{FF2B5EF4-FFF2-40B4-BE49-F238E27FC236}">
                  <a16:creationId xmlns:a16="http://schemas.microsoft.com/office/drawing/2014/main" id="{8C16F2E5-D154-DE7B-6629-16FBD3894FFC}"/>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1" name="Oval 20">
              <a:extLst>
                <a:ext uri="{FF2B5EF4-FFF2-40B4-BE49-F238E27FC236}">
                  <a16:creationId xmlns:a16="http://schemas.microsoft.com/office/drawing/2014/main" id="{1FE548AA-B88A-D804-33B0-2C64C606AACB}"/>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2000" b="1" i="0" u="none" strike="noStrike" kern="1200" cap="none" spc="0" normalizeH="0" baseline="0" noProof="0">
                  <a:ln>
                    <a:noFill/>
                  </a:ln>
                  <a:solidFill>
                    <a:srgbClr val="8661C5"/>
                  </a:solidFill>
                  <a:effectLst/>
                  <a:uLnTx/>
                  <a:uFillTx/>
                  <a:latin typeface="Segoe Sans Display Semibold" pitchFamily="2" charset="0"/>
                  <a:ea typeface="+mn-ea"/>
                  <a:cs typeface="Segoe Sans Display Semibold" pitchFamily="2" charset="0"/>
                </a:rPr>
                <a:t>2</a:t>
              </a:r>
            </a:p>
          </p:txBody>
        </p:sp>
      </p:grpSp>
      <p:sp>
        <p:nvSpPr>
          <p:cNvPr id="24" name="Rectangle: Rounded Corners 4">
            <a:extLst>
              <a:ext uri="{FF2B5EF4-FFF2-40B4-BE49-F238E27FC236}">
                <a16:creationId xmlns:a16="http://schemas.microsoft.com/office/drawing/2014/main" id="{E66BCE3E-6DD6-8C84-591A-A2AEF89F984B}"/>
              </a:ext>
            </a:extLst>
          </p:cNvPr>
          <p:cNvSpPr/>
          <p:nvPr/>
        </p:nvSpPr>
        <p:spPr bwMode="auto">
          <a:xfrm>
            <a:off x="7504520" y="3720001"/>
            <a:ext cx="4017753" cy="785648"/>
          </a:xfrm>
          <a:prstGeom prst="roundRect">
            <a:avLst>
              <a:gd name="adj" fmla="val 5986"/>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b="1" dirty="0">
                <a:solidFill>
                  <a:srgbClr val="C03BC4"/>
                </a:solidFill>
                <a:latin typeface="Segoe Sans Display Semibold"/>
                <a:cs typeface="Segoe Sans Display Semibold"/>
              </a:rPr>
              <a:t>Test</a:t>
            </a:r>
            <a:endParaRPr kumimoji="0" lang="en-US" sz="1600" b="1" i="0" u="none" strike="noStrike" kern="1200" cap="none" spc="0" normalizeH="0" baseline="0" noProof="0" dirty="0">
              <a:ln>
                <a:noFill/>
              </a:ln>
              <a:solidFill>
                <a:srgbClr val="C03BC4"/>
              </a:solidFill>
              <a:effectLst/>
              <a:uLnTx/>
              <a:uFillTx/>
              <a:latin typeface="Segoe Sans Display Semibold" pitchFamily="2" charset="0"/>
              <a:ea typeface="+mn-ea"/>
              <a:cs typeface="Segoe Sans Display Semibold" pitchFamily="2"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Segoe Sans Display"/>
                <a:cs typeface="Segoe Sans Display"/>
              </a:rPr>
              <a:t>Try</a:t>
            </a:r>
            <a:r>
              <a:rPr kumimoji="0" lang="en-US" sz="1200" b="0" i="0" u="none" strike="noStrike" kern="1200" cap="none" spc="0" normalizeH="0" baseline="0" noProof="0" dirty="0">
                <a:ln>
                  <a:noFill/>
                </a:ln>
                <a:solidFill>
                  <a:prstClr val="black"/>
                </a:solidFill>
                <a:effectLst/>
                <a:uLnTx/>
                <a:uFillTx/>
                <a:latin typeface="Segoe Sans Display"/>
                <a:ea typeface="+mn-ea"/>
                <a:cs typeface="Segoe Sans Display"/>
              </a:rPr>
              <a:t> out some prompts to see if the agent is working as planned</a:t>
            </a:r>
            <a:endParaRPr lang="en-US" sz="1200" b="0" i="0" u="none" strike="noStrike" kern="1200" cap="none" spc="0" normalizeH="0" baseline="0" noProof="0" dirty="0">
              <a:ln>
                <a:noFill/>
              </a:ln>
              <a:solidFill>
                <a:prstClr val="black"/>
              </a:solidFill>
              <a:effectLst/>
              <a:uLnTx/>
              <a:uFillTx/>
              <a:latin typeface="Segoe Sans Display"/>
              <a:cs typeface="Segoe Sans Display"/>
            </a:endParaRPr>
          </a:p>
        </p:txBody>
      </p:sp>
      <p:grpSp>
        <p:nvGrpSpPr>
          <p:cNvPr id="28" name="Group 27">
            <a:extLst>
              <a:ext uri="{FF2B5EF4-FFF2-40B4-BE49-F238E27FC236}">
                <a16:creationId xmlns:a16="http://schemas.microsoft.com/office/drawing/2014/main" id="{A6194AE6-97B4-C84F-5366-3838282F1D17}"/>
              </a:ext>
            </a:extLst>
          </p:cNvPr>
          <p:cNvGrpSpPr/>
          <p:nvPr/>
        </p:nvGrpSpPr>
        <p:grpSpPr>
          <a:xfrm>
            <a:off x="7088190" y="3732751"/>
            <a:ext cx="752625" cy="752623"/>
            <a:chOff x="1862038" y="2000250"/>
            <a:chExt cx="1195614" cy="1195610"/>
          </a:xfrm>
        </p:grpSpPr>
        <p:sp>
          <p:nvSpPr>
            <p:cNvPr id="26" name="Oval 25">
              <a:extLst>
                <a:ext uri="{FF2B5EF4-FFF2-40B4-BE49-F238E27FC236}">
                  <a16:creationId xmlns:a16="http://schemas.microsoft.com/office/drawing/2014/main" id="{B6EA1B3D-5F7F-2F16-B2F6-E5E5BD1EC95E}"/>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587DBAAE-1A76-FF54-756F-9286EADC6F97}"/>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2000" b="1" i="0" u="none" strike="noStrike" kern="1200" cap="none" spc="0" normalizeH="0" baseline="0" noProof="0">
                  <a:ln>
                    <a:noFill/>
                  </a:ln>
                  <a:solidFill>
                    <a:srgbClr val="C03BC4"/>
                  </a:solidFill>
                  <a:effectLst/>
                  <a:uLnTx/>
                  <a:uFillTx/>
                  <a:latin typeface="Segoe Sans Display Semibold" pitchFamily="2" charset="0"/>
                  <a:ea typeface="+mn-ea"/>
                  <a:cs typeface="Segoe Sans Display Semibold" pitchFamily="2" charset="0"/>
                </a:rPr>
                <a:t>3</a:t>
              </a:r>
            </a:p>
          </p:txBody>
        </p:sp>
      </p:grpSp>
      <p:sp>
        <p:nvSpPr>
          <p:cNvPr id="3" name="Rectangle: Rounded Corners 4">
            <a:extLst>
              <a:ext uri="{FF2B5EF4-FFF2-40B4-BE49-F238E27FC236}">
                <a16:creationId xmlns:a16="http://schemas.microsoft.com/office/drawing/2014/main" id="{18E7AF1C-7310-38C9-7BB1-2519A6A6FF10}"/>
              </a:ext>
            </a:extLst>
          </p:cNvPr>
          <p:cNvSpPr/>
          <p:nvPr/>
        </p:nvSpPr>
        <p:spPr bwMode="auto">
          <a:xfrm>
            <a:off x="7466420" y="4682026"/>
            <a:ext cx="4055853" cy="947573"/>
          </a:xfrm>
          <a:prstGeom prst="roundRect">
            <a:avLst>
              <a:gd name="adj" fmla="val 5986"/>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defTabSz="914367">
              <a:defRPr/>
            </a:pPr>
            <a:r>
              <a:rPr lang="en-US" sz="1600" b="1">
                <a:solidFill>
                  <a:srgbClr val="34B27C"/>
                </a:solidFill>
                <a:latin typeface="Segoe Sans Display Semibold"/>
                <a:cs typeface="Segoe Sans Display Semibold"/>
              </a:rPr>
              <a:t>Publish and Share</a:t>
            </a:r>
            <a:endParaRPr kumimoji="0" lang="en-US" sz="1600" b="1" i="0" u="none" strike="noStrike" kern="1200" cap="none" spc="0" normalizeH="0" baseline="0" noProof="0">
              <a:ln>
                <a:noFill/>
              </a:ln>
              <a:solidFill>
                <a:srgbClr val="34B27C"/>
              </a:solidFill>
              <a:effectLst/>
              <a:uLnTx/>
              <a:uFillTx/>
              <a:latin typeface="Segoe Sans Display Semibold" pitchFamily="2" charset="0"/>
              <a:ea typeface="+mn-ea"/>
              <a:cs typeface="Segoe Sans Display Semibold" pitchFamily="2" charset="0"/>
            </a:endParaRPr>
          </a:p>
          <a:p>
            <a:pPr defTabSz="914367">
              <a:defRPr/>
            </a:pPr>
            <a:r>
              <a:rPr lang="en-US" sz="1200">
                <a:solidFill>
                  <a:prstClr val="black"/>
                </a:solidFill>
                <a:latin typeface="Segoe Sans Display"/>
                <a:cs typeface="Segoe Sans Display"/>
              </a:rPr>
              <a:t>Publish your new agent for personal use, share with peers, or roll it out to your whole organization </a:t>
            </a:r>
            <a:endParaRPr lang="en-US" sz="1200" b="0" i="0" u="none" strike="noStrike" kern="1200" cap="none" spc="0" normalizeH="0" baseline="0" noProof="0">
              <a:ln>
                <a:noFill/>
              </a:ln>
              <a:solidFill>
                <a:prstClr val="black"/>
              </a:solidFill>
              <a:effectLst/>
              <a:uLnTx/>
              <a:uFillTx/>
              <a:latin typeface="Segoe Sans Display"/>
              <a:cs typeface="Segoe Sans Display"/>
            </a:endParaRPr>
          </a:p>
        </p:txBody>
      </p:sp>
      <p:grpSp>
        <p:nvGrpSpPr>
          <p:cNvPr id="4" name="Group 3">
            <a:extLst>
              <a:ext uri="{FF2B5EF4-FFF2-40B4-BE49-F238E27FC236}">
                <a16:creationId xmlns:a16="http://schemas.microsoft.com/office/drawing/2014/main" id="{374FA142-AC86-5163-2A62-6749E3F8AF7A}"/>
              </a:ext>
            </a:extLst>
          </p:cNvPr>
          <p:cNvGrpSpPr/>
          <p:nvPr/>
        </p:nvGrpSpPr>
        <p:grpSpPr>
          <a:xfrm>
            <a:off x="7088190" y="4780501"/>
            <a:ext cx="752625" cy="752623"/>
            <a:chOff x="1862038" y="2000250"/>
            <a:chExt cx="1195614" cy="1195610"/>
          </a:xfrm>
        </p:grpSpPr>
        <p:sp>
          <p:nvSpPr>
            <p:cNvPr id="8" name="Oval 7">
              <a:extLst>
                <a:ext uri="{FF2B5EF4-FFF2-40B4-BE49-F238E27FC236}">
                  <a16:creationId xmlns:a16="http://schemas.microsoft.com/office/drawing/2014/main" id="{9835A74B-5F19-FBF4-FAEC-E228AC217E5C}"/>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 name="Oval 10">
              <a:extLst>
                <a:ext uri="{FF2B5EF4-FFF2-40B4-BE49-F238E27FC236}">
                  <a16:creationId xmlns:a16="http://schemas.microsoft.com/office/drawing/2014/main" id="{DF74D551-3710-F5CD-D801-25816A399F0C}"/>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lang="en-US" sz="2000" b="1">
                  <a:solidFill>
                    <a:srgbClr val="34B27C"/>
                  </a:solidFill>
                  <a:latin typeface="Segoe Sans Display Semibold" pitchFamily="2" charset="0"/>
                  <a:cs typeface="Segoe Sans Display Semibold" pitchFamily="2" charset="0"/>
                </a:rPr>
                <a:t>4</a:t>
              </a:r>
              <a:endParaRPr lang="en-US" sz="2000" b="1" i="0" u="none" strike="noStrike" kern="1200" cap="none" spc="0" normalizeH="0" baseline="0" noProof="0">
                <a:ln>
                  <a:noFill/>
                </a:ln>
                <a:solidFill>
                  <a:srgbClr val="34B27C"/>
                </a:solidFill>
                <a:effectLst/>
                <a:uLnTx/>
                <a:uFillTx/>
                <a:latin typeface="Segoe Sans Display Semibold" pitchFamily="2" charset="0"/>
                <a:cs typeface="Segoe Sans Display Semibold" pitchFamily="2" charset="0"/>
              </a:endParaRPr>
            </a:p>
          </p:txBody>
        </p:sp>
      </p:grpSp>
      <p:pic>
        <p:nvPicPr>
          <p:cNvPr id="14" name="Picture 13" descr="A screenshot of a computer&#10;&#10;AI-generated content may be incorrect.">
            <a:extLst>
              <a:ext uri="{FF2B5EF4-FFF2-40B4-BE49-F238E27FC236}">
                <a16:creationId xmlns:a16="http://schemas.microsoft.com/office/drawing/2014/main" id="{8C8910DA-1974-208D-C35D-19A218C64587}"/>
              </a:ext>
            </a:extLst>
          </p:cNvPr>
          <p:cNvPicPr>
            <a:picLocks noChangeAspect="1"/>
          </p:cNvPicPr>
          <p:nvPr/>
        </p:nvPicPr>
        <p:blipFill>
          <a:blip r:embed="rId5"/>
          <a:srcRect l="1250" b="290"/>
          <a:stretch>
            <a:fillRect/>
          </a:stretch>
        </p:blipFill>
        <p:spPr>
          <a:xfrm>
            <a:off x="666750" y="2095450"/>
            <a:ext cx="6019801" cy="3267204"/>
          </a:xfrm>
          <a:prstGeom prst="rect">
            <a:avLst/>
          </a:prstGeom>
        </p:spPr>
      </p:pic>
    </p:spTree>
    <p:extLst>
      <p:ext uri="{BB962C8B-B14F-4D97-AF65-F5344CB8AC3E}">
        <p14:creationId xmlns:p14="http://schemas.microsoft.com/office/powerpoint/2010/main" val="177746162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88F00-1E7C-F73F-44C4-2515740A6EE1}"/>
            </a:ext>
          </a:extLst>
        </p:cNvPr>
        <p:cNvGrpSpPr/>
        <p:nvPr/>
      </p:nvGrpSpPr>
      <p:grpSpPr>
        <a:xfrm>
          <a:off x="0" y="0"/>
          <a:ext cx="0" cy="0"/>
          <a:chOff x="0" y="0"/>
          <a:chExt cx="0" cy="0"/>
        </a:xfrm>
      </p:grpSpPr>
      <p:sp>
        <p:nvSpPr>
          <p:cNvPr id="14" name="Freeform: Shape 13">
            <a:extLst>
              <a:ext uri="{FF2B5EF4-FFF2-40B4-BE49-F238E27FC236}">
                <a16:creationId xmlns:a16="http://schemas.microsoft.com/office/drawing/2014/main" id="{B5E5DB00-DC58-8C8D-0BDF-B58CFB0DFD1E}"/>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6" name="Picture 5" descr="A blue square with white lines&#10;&#10;AI-generated content may be incorrect.">
            <a:extLst>
              <a:ext uri="{FF2B5EF4-FFF2-40B4-BE49-F238E27FC236}">
                <a16:creationId xmlns:a16="http://schemas.microsoft.com/office/drawing/2014/main" id="{34875C27-9E00-925E-3B22-027BB906A836}"/>
              </a:ext>
            </a:extLst>
          </p:cNvPr>
          <p:cNvPicPr>
            <a:picLocks noChangeAspect="1"/>
          </p:cNvPicPr>
          <p:nvPr/>
        </p:nvPicPr>
        <p:blipFill>
          <a:blip r:embed="rId3"/>
          <a:stretch>
            <a:fillRect/>
          </a:stretch>
        </p:blipFill>
        <p:spPr>
          <a:xfrm>
            <a:off x="4618" y="-144"/>
            <a:ext cx="12194308" cy="1154834"/>
          </a:xfrm>
          <a:prstGeom prst="rect">
            <a:avLst/>
          </a:prstGeom>
        </p:spPr>
      </p:pic>
      <p:sp>
        <p:nvSpPr>
          <p:cNvPr id="5" name="Rectangle 4">
            <a:extLst>
              <a:ext uri="{FF2B5EF4-FFF2-40B4-BE49-F238E27FC236}">
                <a16:creationId xmlns:a16="http://schemas.microsoft.com/office/drawing/2014/main" id="{6B2A7FF6-8F8D-CBD5-46A1-372534531893}"/>
              </a:ext>
              <a:ext uri="{C183D7F6-B498-43B3-948B-1728B52AA6E4}">
                <adec:decorative xmlns:adec="http://schemas.microsoft.com/office/drawing/2017/decorative" val="1"/>
              </a:ext>
            </a:extLst>
          </p:cNvPr>
          <p:cNvSpPr/>
          <p:nvPr/>
        </p:nvSpPr>
        <p:spPr>
          <a:xfrm>
            <a:off x="0" y="1137013"/>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1AB280D2-14D6-5188-7B5C-E873A6A45912}"/>
              </a:ext>
            </a:extLst>
          </p:cNvPr>
          <p:cNvSpPr>
            <a:spLocks noGrp="1"/>
          </p:cNvSpPr>
          <p:nvPr>
            <p:ph type="title"/>
          </p:nvPr>
        </p:nvSpPr>
        <p:spPr>
          <a:xfrm>
            <a:off x="358225" y="424524"/>
            <a:ext cx="11018520" cy="492443"/>
          </a:xfrm>
        </p:spPr>
        <p:txBody>
          <a:bodyPr>
            <a:normAutofit/>
          </a:bodyPr>
          <a:lstStyle/>
          <a:p>
            <a:r>
              <a:rPr lang="en-US" dirty="0">
                <a:solidFill>
                  <a:srgbClr val="FFFFFF"/>
                </a:solidFill>
              </a:rPr>
              <a:t>Development Trainer</a:t>
            </a:r>
            <a:endParaRPr lang="en-US" noProof="0" dirty="0">
              <a:solidFill>
                <a:srgbClr val="FFFFFF"/>
              </a:solidFill>
              <a:ea typeface="+mj-ea"/>
              <a:cs typeface="+mj-cs"/>
            </a:endParaRPr>
          </a:p>
        </p:txBody>
      </p:sp>
      <p:sp>
        <p:nvSpPr>
          <p:cNvPr id="13" name="Rectangle 12">
            <a:extLst>
              <a:ext uri="{FF2B5EF4-FFF2-40B4-BE49-F238E27FC236}">
                <a16:creationId xmlns:a16="http://schemas.microsoft.com/office/drawing/2014/main" id="{253034C4-B86F-E784-6E55-A3220AFCB510}"/>
              </a:ext>
            </a:extLst>
          </p:cNvPr>
          <p:cNvSpPr/>
          <p:nvPr/>
        </p:nvSpPr>
        <p:spPr>
          <a:xfrm>
            <a:off x="0" y="1276684"/>
            <a:ext cx="12192000" cy="498325"/>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lvl="2" defTabSz="457200">
              <a:spcBef>
                <a:spcPts val="600"/>
              </a:spcBef>
              <a:buSzPct val="90000"/>
              <a:defRPr/>
            </a:pPr>
            <a:r>
              <a:rPr lang="en-US" sz="1200" dirty="0">
                <a:solidFill>
                  <a:schemeClr val="tx1"/>
                </a:solidFill>
              </a:rPr>
              <a:t>A Development Trainer agent streamlines training and development by surfacing the right resources, highlighting required courses, and offering guidance that strengthens learning. It helps employees build skills, expand knowledge, and track their growth with ease.</a:t>
            </a:r>
          </a:p>
        </p:txBody>
      </p:sp>
      <p:sp>
        <p:nvSpPr>
          <p:cNvPr id="15" name="Rectangle: Rounded Corners 14">
            <a:extLst>
              <a:ext uri="{FF2B5EF4-FFF2-40B4-BE49-F238E27FC236}">
                <a16:creationId xmlns:a16="http://schemas.microsoft.com/office/drawing/2014/main" id="{63BE1B39-754E-1CC7-D5F6-F7EDFB612121}"/>
              </a:ext>
              <a:ext uri="{C183D7F6-B498-43B3-948B-1728B52AA6E4}">
                <adec:decorative xmlns:adec="http://schemas.microsoft.com/office/drawing/2017/decorative" val="1"/>
              </a:ext>
            </a:extLst>
          </p:cNvPr>
          <p:cNvSpPr>
            <a:spLocks/>
          </p:cNvSpPr>
          <p:nvPr/>
        </p:nvSpPr>
        <p:spPr>
          <a:xfrm>
            <a:off x="70555" y="1859280"/>
            <a:ext cx="6833955" cy="4916901"/>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8" name="Picture 7" descr="A rainbow colored logo on a black background&#10;&#10;AI-generated content may be incorrect.">
            <a:extLst>
              <a:ext uri="{FF2B5EF4-FFF2-40B4-BE49-F238E27FC236}">
                <a16:creationId xmlns:a16="http://schemas.microsoft.com/office/drawing/2014/main" id="{74970B87-3045-FC81-DB9A-68D83092431E}"/>
              </a:ext>
            </a:extLst>
          </p:cNvPr>
          <p:cNvPicPr>
            <a:picLocks noChangeAspect="1"/>
          </p:cNvPicPr>
          <p:nvPr/>
        </p:nvPicPr>
        <p:blipFill>
          <a:blip r:embed="rId4"/>
          <a:stretch>
            <a:fillRect/>
          </a:stretch>
        </p:blipFill>
        <p:spPr>
          <a:xfrm>
            <a:off x="10743623" y="289359"/>
            <a:ext cx="1257300" cy="714375"/>
          </a:xfrm>
          <a:prstGeom prst="rect">
            <a:avLst/>
          </a:prstGeom>
        </p:spPr>
      </p:pic>
      <p:grpSp>
        <p:nvGrpSpPr>
          <p:cNvPr id="39" name="Group 38">
            <a:extLst>
              <a:ext uri="{FF2B5EF4-FFF2-40B4-BE49-F238E27FC236}">
                <a16:creationId xmlns:a16="http://schemas.microsoft.com/office/drawing/2014/main" id="{42378DB9-2673-1A8D-97EC-04EC0523B8E3}"/>
              </a:ext>
            </a:extLst>
          </p:cNvPr>
          <p:cNvGrpSpPr/>
          <p:nvPr/>
        </p:nvGrpSpPr>
        <p:grpSpPr>
          <a:xfrm>
            <a:off x="183091" y="2144329"/>
            <a:ext cx="6608882" cy="1629600"/>
            <a:chOff x="81965" y="2144329"/>
            <a:chExt cx="6608882" cy="1629600"/>
          </a:xfrm>
        </p:grpSpPr>
        <p:grpSp>
          <p:nvGrpSpPr>
            <p:cNvPr id="38" name="Group 37">
              <a:extLst>
                <a:ext uri="{FF2B5EF4-FFF2-40B4-BE49-F238E27FC236}">
                  <a16:creationId xmlns:a16="http://schemas.microsoft.com/office/drawing/2014/main" id="{72C54D9A-BC3E-F234-B1DD-F553575EDFA4}"/>
                </a:ext>
              </a:extLst>
            </p:cNvPr>
            <p:cNvGrpSpPr/>
            <p:nvPr/>
          </p:nvGrpSpPr>
          <p:grpSpPr>
            <a:xfrm>
              <a:off x="81965" y="2144329"/>
              <a:ext cx="6608882" cy="1629600"/>
              <a:chOff x="81965" y="2144329"/>
              <a:chExt cx="6608882" cy="1629600"/>
            </a:xfrm>
          </p:grpSpPr>
          <p:sp>
            <p:nvSpPr>
              <p:cNvPr id="3" name="Rectangle: Rounded Corners 4">
                <a:extLst>
                  <a:ext uri="{FF2B5EF4-FFF2-40B4-BE49-F238E27FC236}">
                    <a16:creationId xmlns:a16="http://schemas.microsoft.com/office/drawing/2014/main" id="{F1457E94-6FE6-3D39-D153-27DCE0B4EE86}"/>
                  </a:ext>
                </a:extLst>
              </p:cNvPr>
              <p:cNvSpPr/>
              <p:nvPr/>
            </p:nvSpPr>
            <p:spPr bwMode="auto">
              <a:xfrm>
                <a:off x="339084" y="2144332"/>
                <a:ext cx="6351763" cy="1629597"/>
              </a:xfrm>
              <a:prstGeom prst="roundRect">
                <a:avLst>
                  <a:gd name="adj" fmla="val 5986"/>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4" name="Group 3">
                <a:extLst>
                  <a:ext uri="{FF2B5EF4-FFF2-40B4-BE49-F238E27FC236}">
                    <a16:creationId xmlns:a16="http://schemas.microsoft.com/office/drawing/2014/main" id="{91D21694-2FF8-D1F2-328B-72C69CDF6AD9}"/>
                  </a:ext>
                </a:extLst>
              </p:cNvPr>
              <p:cNvGrpSpPr/>
              <p:nvPr/>
            </p:nvGrpSpPr>
            <p:grpSpPr>
              <a:xfrm>
                <a:off x="81965" y="2144329"/>
                <a:ext cx="445258" cy="429768"/>
                <a:chOff x="1862038" y="2000250"/>
                <a:chExt cx="1195614" cy="1195610"/>
              </a:xfrm>
            </p:grpSpPr>
            <p:sp>
              <p:nvSpPr>
                <p:cNvPr id="7" name="Oval 6">
                  <a:extLst>
                    <a:ext uri="{FF2B5EF4-FFF2-40B4-BE49-F238E27FC236}">
                      <a16:creationId xmlns:a16="http://schemas.microsoft.com/office/drawing/2014/main" id="{6D8EEE58-19EF-3578-2B31-673714AEC598}"/>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32955894-75D9-7C3E-F1DD-9D9A4101F5CE}"/>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rPr>
                    <a:t>1</a:t>
                  </a:r>
                </a:p>
              </p:txBody>
            </p:sp>
          </p:grpSp>
        </p:grpSp>
        <p:sp>
          <p:nvSpPr>
            <p:cNvPr id="30" name="TextBox 29">
              <a:extLst>
                <a:ext uri="{FF2B5EF4-FFF2-40B4-BE49-F238E27FC236}">
                  <a16:creationId xmlns:a16="http://schemas.microsoft.com/office/drawing/2014/main" id="{A05C28A2-5C9C-4D7D-7999-E1141E671006}"/>
                </a:ext>
              </a:extLst>
            </p:cNvPr>
            <p:cNvSpPr txBox="1"/>
            <p:nvPr/>
          </p:nvSpPr>
          <p:spPr>
            <a:xfrm>
              <a:off x="532803" y="2381437"/>
              <a:ext cx="6065133" cy="1231106"/>
            </a:xfrm>
            <a:prstGeom prst="rect">
              <a:avLst/>
            </a:prstGeom>
            <a:noFill/>
          </p:spPr>
          <p:txBody>
            <a:bodyPr wrap="square" lIns="0" tIns="0" rIns="0" bIns="0" rtlCol="0">
              <a:spAutoFit/>
            </a:bodyPr>
            <a:lstStyle/>
            <a:p>
              <a:pPr>
                <a:spcBef>
                  <a:spcPts val="600"/>
                </a:spcBef>
                <a:defRPr/>
              </a:pPr>
              <a:r>
                <a:rPr lang="en-US" sz="1000" dirty="0">
                  <a:solidFill>
                    <a:srgbClr val="0078D4"/>
                  </a:solidFill>
                  <a:latin typeface="Segoe Sans Display Semibold"/>
                </a:rPr>
                <a:t>Example description/What would you like it to make: </a:t>
              </a:r>
              <a:r>
                <a:rPr lang="en-US" sz="1000" i="1" kern="100" dirty="0">
                  <a:solidFill>
                    <a:srgbClr val="091F2C"/>
                  </a:solidFill>
                </a:rPr>
                <a:t> You're a Development Trainer Agent. Please assist me in providing company training information. You can help me find educational resources, showcase training courses required, and suggest ways to improve learning experiences for employees.</a:t>
              </a:r>
            </a:p>
            <a:p>
              <a:pPr lvl="0">
                <a:spcBef>
                  <a:spcPts val="600"/>
                </a:spcBef>
                <a:defRPr/>
              </a:pPr>
              <a:r>
                <a:rPr lang="en-US" sz="1000" dirty="0">
                  <a:solidFill>
                    <a:srgbClr val="0078D4"/>
                  </a:solidFill>
                  <a:latin typeface="Segoe Sans Display Semibold"/>
                </a:rPr>
                <a:t>To be emphasized/avoided: </a:t>
              </a:r>
              <a:r>
                <a:rPr lang="en-US" sz="1000" i="1" kern="100" dirty="0">
                  <a:solidFill>
                    <a:srgbClr val="091F2C"/>
                  </a:solidFill>
                </a:rPr>
                <a:t>Please be clear and concise and avoid long answers. Where possible, refer primarily to the knowledge shared with you. If you don't know the answer, please refer them to explore the SharePoint site themselves.</a:t>
              </a:r>
            </a:p>
            <a:p>
              <a:pPr lvl="0">
                <a:spcBef>
                  <a:spcPts val="600"/>
                </a:spcBef>
                <a:defRPr/>
              </a:pPr>
              <a:r>
                <a:rPr lang="en-US" sz="1000" dirty="0">
                  <a:solidFill>
                    <a:srgbClr val="0078D4"/>
                  </a:solidFill>
                  <a:latin typeface="Segoe Sans Display Semibold"/>
                </a:rPr>
                <a:t>How to communicate: </a:t>
              </a:r>
              <a:r>
                <a:rPr lang="en-US" sz="1000" i="1" kern="100" dirty="0">
                  <a:solidFill>
                    <a:srgbClr val="091F2C"/>
                  </a:solidFill>
                </a:rPr>
                <a:t>Friendly and professional</a:t>
              </a:r>
            </a:p>
          </p:txBody>
        </p:sp>
        <p:sp>
          <p:nvSpPr>
            <p:cNvPr id="32" name="TextBox 31">
              <a:extLst>
                <a:ext uri="{FF2B5EF4-FFF2-40B4-BE49-F238E27FC236}">
                  <a16:creationId xmlns:a16="http://schemas.microsoft.com/office/drawing/2014/main" id="{0407445C-240D-B179-F948-EBA6027C9957}"/>
                </a:ext>
              </a:extLst>
            </p:cNvPr>
            <p:cNvSpPr txBox="1"/>
            <p:nvPr/>
          </p:nvSpPr>
          <p:spPr>
            <a:xfrm>
              <a:off x="597313" y="2191774"/>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rPr>
                <a:t>Describe</a:t>
              </a:r>
            </a:p>
          </p:txBody>
        </p:sp>
      </p:grpSp>
      <p:sp>
        <p:nvSpPr>
          <p:cNvPr id="19" name="TextBox 18">
            <a:extLst>
              <a:ext uri="{FF2B5EF4-FFF2-40B4-BE49-F238E27FC236}">
                <a16:creationId xmlns:a16="http://schemas.microsoft.com/office/drawing/2014/main" id="{4F43B609-CF5E-44FB-A5D8-4757FCA775F9}"/>
              </a:ext>
            </a:extLst>
          </p:cNvPr>
          <p:cNvSpPr txBox="1"/>
          <p:nvPr/>
        </p:nvSpPr>
        <p:spPr>
          <a:xfrm>
            <a:off x="143170" y="1952301"/>
            <a:ext cx="6065133" cy="1615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50" i="1" dirty="0"/>
              <a:t>Copy the text in each step into Agent Builder to create this agent</a:t>
            </a:r>
          </a:p>
        </p:txBody>
      </p:sp>
      <p:grpSp>
        <p:nvGrpSpPr>
          <p:cNvPr id="24" name="Group 23">
            <a:extLst>
              <a:ext uri="{FF2B5EF4-FFF2-40B4-BE49-F238E27FC236}">
                <a16:creationId xmlns:a16="http://schemas.microsoft.com/office/drawing/2014/main" id="{4CDAAACB-A7B9-C77D-CD44-89D814F23A4E}"/>
              </a:ext>
            </a:extLst>
          </p:cNvPr>
          <p:cNvGrpSpPr/>
          <p:nvPr/>
        </p:nvGrpSpPr>
        <p:grpSpPr>
          <a:xfrm>
            <a:off x="183091" y="3829942"/>
            <a:ext cx="6608882" cy="1035945"/>
            <a:chOff x="81965" y="2144329"/>
            <a:chExt cx="6608882" cy="1035945"/>
          </a:xfrm>
        </p:grpSpPr>
        <p:grpSp>
          <p:nvGrpSpPr>
            <p:cNvPr id="34" name="Group 33">
              <a:extLst>
                <a:ext uri="{FF2B5EF4-FFF2-40B4-BE49-F238E27FC236}">
                  <a16:creationId xmlns:a16="http://schemas.microsoft.com/office/drawing/2014/main" id="{7281C538-FDEE-D216-B6BA-AD25ED98721A}"/>
                </a:ext>
              </a:extLst>
            </p:cNvPr>
            <p:cNvGrpSpPr/>
            <p:nvPr/>
          </p:nvGrpSpPr>
          <p:grpSpPr>
            <a:xfrm>
              <a:off x="81965" y="2144329"/>
              <a:ext cx="6608882" cy="1035945"/>
              <a:chOff x="81965" y="2144329"/>
              <a:chExt cx="6608882" cy="1035945"/>
            </a:xfrm>
          </p:grpSpPr>
          <p:sp>
            <p:nvSpPr>
              <p:cNvPr id="41" name="Rectangle: Rounded Corners 4">
                <a:extLst>
                  <a:ext uri="{FF2B5EF4-FFF2-40B4-BE49-F238E27FC236}">
                    <a16:creationId xmlns:a16="http://schemas.microsoft.com/office/drawing/2014/main" id="{9041DCB7-C755-8D40-E4B8-EA630A00DEE0}"/>
                  </a:ext>
                </a:extLst>
              </p:cNvPr>
              <p:cNvSpPr/>
              <p:nvPr/>
            </p:nvSpPr>
            <p:spPr bwMode="auto">
              <a:xfrm>
                <a:off x="339084" y="2144330"/>
                <a:ext cx="6351763" cy="1035944"/>
              </a:xfrm>
              <a:prstGeom prst="roundRect">
                <a:avLst>
                  <a:gd name="adj" fmla="val 11337"/>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42" name="Group 41">
                <a:extLst>
                  <a:ext uri="{FF2B5EF4-FFF2-40B4-BE49-F238E27FC236}">
                    <a16:creationId xmlns:a16="http://schemas.microsoft.com/office/drawing/2014/main" id="{0994DE83-4C2C-D937-3E0D-9A4B564E5BB9}"/>
                  </a:ext>
                </a:extLst>
              </p:cNvPr>
              <p:cNvGrpSpPr/>
              <p:nvPr/>
            </p:nvGrpSpPr>
            <p:grpSpPr>
              <a:xfrm>
                <a:off x="81965" y="2144329"/>
                <a:ext cx="445258" cy="429768"/>
                <a:chOff x="1862038" y="2000250"/>
                <a:chExt cx="1195614" cy="1195610"/>
              </a:xfrm>
            </p:grpSpPr>
            <p:sp>
              <p:nvSpPr>
                <p:cNvPr id="43" name="Oval 42">
                  <a:extLst>
                    <a:ext uri="{FF2B5EF4-FFF2-40B4-BE49-F238E27FC236}">
                      <a16:creationId xmlns:a16="http://schemas.microsoft.com/office/drawing/2014/main" id="{0C0E1F55-EA6F-C68E-A0DC-0FFBC3344224}"/>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154D841D-C0CF-6131-FB73-EE981AA36F1D}"/>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lang="en-US" sz="1400" b="1" dirty="0">
                      <a:solidFill>
                        <a:srgbClr val="8661C5"/>
                      </a:solidFill>
                      <a:latin typeface="Segoe Sans Display Semibold" pitchFamily="2" charset="0"/>
                      <a:cs typeface="Segoe Sans Display Semibold" pitchFamily="2" charset="0"/>
                    </a:rPr>
                    <a:t>2</a:t>
                  </a:r>
                  <a:endParaRPr kumimoji="0" lang="en-US" sz="1400" b="1" i="0" u="none" strike="noStrike" kern="1200" cap="none" spc="0" normalizeH="0" baseline="0" noProof="0" dirty="0">
                    <a:ln>
                      <a:noFill/>
                    </a:ln>
                    <a:solidFill>
                      <a:srgbClr val="8661C5"/>
                    </a:solidFill>
                    <a:effectLst/>
                    <a:uLnTx/>
                    <a:uFillTx/>
                    <a:latin typeface="Segoe Sans Display Semibold" pitchFamily="2" charset="0"/>
                    <a:ea typeface="+mn-ea"/>
                    <a:cs typeface="Segoe Sans Display Semibold" pitchFamily="2" charset="0"/>
                  </a:endParaRPr>
                </a:p>
              </p:txBody>
            </p:sp>
          </p:grpSp>
        </p:grpSp>
        <p:sp>
          <p:nvSpPr>
            <p:cNvPr id="36" name="TextBox 35">
              <a:extLst>
                <a:ext uri="{FF2B5EF4-FFF2-40B4-BE49-F238E27FC236}">
                  <a16:creationId xmlns:a16="http://schemas.microsoft.com/office/drawing/2014/main" id="{D06DFF3D-5735-67FD-FA61-9E75818ECAB8}"/>
                </a:ext>
              </a:extLst>
            </p:cNvPr>
            <p:cNvSpPr txBox="1"/>
            <p:nvPr/>
          </p:nvSpPr>
          <p:spPr>
            <a:xfrm>
              <a:off x="532803" y="2393469"/>
              <a:ext cx="6065133" cy="692497"/>
            </a:xfrm>
            <a:prstGeom prst="rect">
              <a:avLst/>
            </a:prstGeom>
            <a:noFill/>
          </p:spPr>
          <p:txBody>
            <a:bodyPr wrap="square" lIns="0" tIns="0" rIns="0" bIns="0" rtlCol="0">
              <a:spAutoFit/>
            </a:bodyPr>
            <a:lstStyle/>
            <a:p>
              <a:pPr>
                <a:spcBef>
                  <a:spcPts val="600"/>
                </a:spcBef>
                <a:defRPr/>
              </a:pPr>
              <a:r>
                <a:rPr lang="en-US" sz="1000" dirty="0">
                  <a:solidFill>
                    <a:srgbClr val="8661C5"/>
                  </a:solidFill>
                  <a:latin typeface="Segoe Sans Display Semibold"/>
                </a:rPr>
                <a:t>Starter prompts: </a:t>
              </a:r>
              <a:r>
                <a:rPr lang="en-US" sz="1000" i="1" dirty="0">
                  <a:solidFill>
                    <a:srgbClr val="091F2C"/>
                  </a:solidFill>
                </a:rPr>
                <a:t>Change to desired questions</a:t>
              </a:r>
              <a:endParaRPr lang="en-US" sz="1000" i="1" dirty="0">
                <a:solidFill>
                  <a:srgbClr val="091F2C"/>
                </a:solidFill>
                <a:cs typeface="Segoe Sans Display"/>
              </a:endParaRPr>
            </a:p>
            <a:p>
              <a:pPr>
                <a:spcBef>
                  <a:spcPts val="600"/>
                </a:spcBef>
                <a:defRPr/>
              </a:pPr>
              <a:r>
                <a:rPr lang="en-US" sz="1000" dirty="0">
                  <a:solidFill>
                    <a:srgbClr val="8661C5"/>
                  </a:solidFill>
                  <a:latin typeface="Segoe Sans Display Semibold"/>
                </a:rPr>
                <a:t>Knowledge: </a:t>
              </a:r>
              <a:r>
                <a:rPr lang="en-US" sz="1000" i="1" kern="100" dirty="0">
                  <a:solidFill>
                    <a:srgbClr val="091F2C"/>
                  </a:solidFill>
                </a:rPr>
                <a:t>Use an existing SharePoint site for your team or create a site and add your team’s latest documentation like company training requirements and timelines, training manuals, educational materials and education HR policies.</a:t>
              </a:r>
              <a:endParaRPr lang="en-US" sz="1000" i="1" kern="100" dirty="0">
                <a:solidFill>
                  <a:srgbClr val="091F2C"/>
                </a:solidFill>
                <a:cs typeface="Segoe Sans Display"/>
              </a:endParaRPr>
            </a:p>
          </p:txBody>
        </p:sp>
        <p:sp>
          <p:nvSpPr>
            <p:cNvPr id="40" name="TextBox 39">
              <a:extLst>
                <a:ext uri="{FF2B5EF4-FFF2-40B4-BE49-F238E27FC236}">
                  <a16:creationId xmlns:a16="http://schemas.microsoft.com/office/drawing/2014/main" id="{7D3DCB4C-2E50-6C2F-F36E-1597261C911E}"/>
                </a:ext>
              </a:extLst>
            </p:cNvPr>
            <p:cNvSpPr txBox="1"/>
            <p:nvPr/>
          </p:nvSpPr>
          <p:spPr>
            <a:xfrm>
              <a:off x="597313" y="2191774"/>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8661C5"/>
                  </a:solidFill>
                  <a:effectLst/>
                  <a:uLnTx/>
                  <a:uFillTx/>
                  <a:latin typeface="Segoe Sans Display Semibold" pitchFamily="2" charset="0"/>
                  <a:ea typeface="+mn-ea"/>
                  <a:cs typeface="Segoe Sans Display Semibold" pitchFamily="2" charset="0"/>
                </a:rPr>
                <a:t>Configure</a:t>
              </a:r>
            </a:p>
          </p:txBody>
        </p:sp>
      </p:grpSp>
      <p:grpSp>
        <p:nvGrpSpPr>
          <p:cNvPr id="45" name="Group 44">
            <a:extLst>
              <a:ext uri="{FF2B5EF4-FFF2-40B4-BE49-F238E27FC236}">
                <a16:creationId xmlns:a16="http://schemas.microsoft.com/office/drawing/2014/main" id="{42091333-9883-FEDE-5051-CD9FB1D18EAF}"/>
              </a:ext>
            </a:extLst>
          </p:cNvPr>
          <p:cNvGrpSpPr/>
          <p:nvPr/>
        </p:nvGrpSpPr>
        <p:grpSpPr>
          <a:xfrm>
            <a:off x="183091" y="4921900"/>
            <a:ext cx="6608882" cy="1306460"/>
            <a:chOff x="81965" y="2144329"/>
            <a:chExt cx="6608882" cy="1306460"/>
          </a:xfrm>
        </p:grpSpPr>
        <p:grpSp>
          <p:nvGrpSpPr>
            <p:cNvPr id="46" name="Group 45">
              <a:extLst>
                <a:ext uri="{FF2B5EF4-FFF2-40B4-BE49-F238E27FC236}">
                  <a16:creationId xmlns:a16="http://schemas.microsoft.com/office/drawing/2014/main" id="{47982912-5F93-BE92-0024-A0295435284F}"/>
                </a:ext>
              </a:extLst>
            </p:cNvPr>
            <p:cNvGrpSpPr/>
            <p:nvPr/>
          </p:nvGrpSpPr>
          <p:grpSpPr>
            <a:xfrm>
              <a:off x="81965" y="2144329"/>
              <a:ext cx="6608882" cy="1306460"/>
              <a:chOff x="81965" y="2144329"/>
              <a:chExt cx="6608882" cy="1306460"/>
            </a:xfrm>
          </p:grpSpPr>
          <p:sp>
            <p:nvSpPr>
              <p:cNvPr id="49" name="Rectangle: Rounded Corners 4">
                <a:extLst>
                  <a:ext uri="{FF2B5EF4-FFF2-40B4-BE49-F238E27FC236}">
                    <a16:creationId xmlns:a16="http://schemas.microsoft.com/office/drawing/2014/main" id="{4293ACED-7149-3F36-A3A7-FB2FE72F12D6}"/>
                  </a:ext>
                </a:extLst>
              </p:cNvPr>
              <p:cNvSpPr/>
              <p:nvPr/>
            </p:nvSpPr>
            <p:spPr bwMode="auto">
              <a:xfrm>
                <a:off x="339084" y="2144330"/>
                <a:ext cx="6351763" cy="1306459"/>
              </a:xfrm>
              <a:prstGeom prst="roundRect">
                <a:avLst>
                  <a:gd name="adj" fmla="val 9203"/>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50" name="Group 49">
                <a:extLst>
                  <a:ext uri="{FF2B5EF4-FFF2-40B4-BE49-F238E27FC236}">
                    <a16:creationId xmlns:a16="http://schemas.microsoft.com/office/drawing/2014/main" id="{DB733795-3E50-B831-A0B0-DAF8AD35EFA2}"/>
                  </a:ext>
                </a:extLst>
              </p:cNvPr>
              <p:cNvGrpSpPr/>
              <p:nvPr/>
            </p:nvGrpSpPr>
            <p:grpSpPr>
              <a:xfrm>
                <a:off x="81965" y="2144329"/>
                <a:ext cx="445258" cy="429768"/>
                <a:chOff x="1862038" y="2000250"/>
                <a:chExt cx="1195614" cy="1195610"/>
              </a:xfrm>
            </p:grpSpPr>
            <p:sp>
              <p:nvSpPr>
                <p:cNvPr id="51" name="Oval 50">
                  <a:extLst>
                    <a:ext uri="{FF2B5EF4-FFF2-40B4-BE49-F238E27FC236}">
                      <a16:creationId xmlns:a16="http://schemas.microsoft.com/office/drawing/2014/main" id="{7BF78ED6-F0D3-C018-F989-B63D3166EBBE}"/>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671CA73A-8F44-A938-0F24-F0046F92DA8F}"/>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3BC4"/>
                      </a:solidFill>
                      <a:effectLst/>
                      <a:uLnTx/>
                      <a:uFillTx/>
                      <a:latin typeface="Segoe Sans Display Semibold" pitchFamily="2" charset="0"/>
                      <a:ea typeface="+mn-ea"/>
                      <a:cs typeface="Segoe Sans Display Semibold" pitchFamily="2" charset="0"/>
                    </a:rPr>
                    <a:t>3</a:t>
                  </a:r>
                </a:p>
              </p:txBody>
            </p:sp>
          </p:grpSp>
        </p:grpSp>
        <p:sp>
          <p:nvSpPr>
            <p:cNvPr id="47" name="TextBox 46">
              <a:extLst>
                <a:ext uri="{FF2B5EF4-FFF2-40B4-BE49-F238E27FC236}">
                  <a16:creationId xmlns:a16="http://schemas.microsoft.com/office/drawing/2014/main" id="{BB7A947E-5A41-66D9-B228-72E323B0E0DA}"/>
                </a:ext>
              </a:extLst>
            </p:cNvPr>
            <p:cNvSpPr txBox="1"/>
            <p:nvPr/>
          </p:nvSpPr>
          <p:spPr>
            <a:xfrm>
              <a:off x="532803" y="2394694"/>
              <a:ext cx="6065133" cy="974626"/>
            </a:xfrm>
            <a:prstGeom prst="rect">
              <a:avLst/>
            </a:prstGeom>
            <a:noFill/>
          </p:spPr>
          <p:txBody>
            <a:bodyPr wrap="square" lIns="0" tIns="0" rIns="0" bIns="0" rtlCol="0">
              <a:spAutoFit/>
            </a:bodyPr>
            <a:lstStyle/>
            <a:p>
              <a:pPr lvl="0">
                <a:defRPr/>
              </a:pPr>
              <a:r>
                <a:rPr lang="en-US" sz="1000" dirty="0">
                  <a:solidFill>
                    <a:srgbClr val="C03BC4"/>
                  </a:solidFill>
                  <a:latin typeface="Segoe Sans Display Semibold"/>
                </a:rPr>
                <a:t>Example questions to ask: </a:t>
              </a:r>
            </a:p>
            <a:p>
              <a:pPr marL="171450" indent="-123825">
                <a:spcBef>
                  <a:spcPts val="200"/>
                </a:spcBef>
                <a:buFont typeface="Arial" panose="020B0604020202020204" pitchFamily="34" charset="0"/>
                <a:buChar char="•"/>
                <a:defRPr/>
              </a:pPr>
              <a:r>
                <a:rPr lang="en-US" sz="900" i="1" kern="100" dirty="0">
                  <a:solidFill>
                    <a:srgbClr val="091F2C"/>
                  </a:solidFill>
                </a:rPr>
                <a:t>hat are the mandatory training courses I need to complete for my role?</a:t>
              </a:r>
            </a:p>
            <a:p>
              <a:pPr marL="171450" indent="-123825">
                <a:spcBef>
                  <a:spcPts val="200"/>
                </a:spcBef>
                <a:buFont typeface="Arial" panose="020B0604020202020204" pitchFamily="34" charset="0"/>
                <a:buChar char="•"/>
                <a:defRPr/>
              </a:pPr>
              <a:r>
                <a:rPr lang="en-US" sz="900" i="1" kern="100" dirty="0">
                  <a:solidFill>
                    <a:srgbClr val="091F2C"/>
                  </a:solidFill>
                </a:rPr>
                <a:t>How often do I need to complete compliance training?</a:t>
              </a:r>
            </a:p>
            <a:p>
              <a:pPr marL="171450" indent="-123825">
                <a:spcBef>
                  <a:spcPts val="200"/>
                </a:spcBef>
                <a:buFont typeface="Arial" panose="020B0604020202020204" pitchFamily="34" charset="0"/>
                <a:buChar char="•"/>
                <a:defRPr/>
              </a:pPr>
              <a:r>
                <a:rPr lang="en-US" sz="900" i="1" kern="100" dirty="0">
                  <a:solidFill>
                    <a:srgbClr val="091F2C"/>
                  </a:solidFill>
                </a:rPr>
                <a:t>What is our company's policy on assisting with my education budget?</a:t>
              </a:r>
            </a:p>
            <a:p>
              <a:pPr marL="171450" indent="-123825">
                <a:spcBef>
                  <a:spcPts val="200"/>
                </a:spcBef>
                <a:buFont typeface="Arial" panose="020B0604020202020204" pitchFamily="34" charset="0"/>
                <a:buChar char="•"/>
                <a:defRPr/>
              </a:pPr>
              <a:r>
                <a:rPr lang="en-US" sz="900" i="1" kern="100" dirty="0">
                  <a:solidFill>
                    <a:srgbClr val="091F2C"/>
                  </a:solidFill>
                </a:rPr>
                <a:t>How can I apply for financial assistance for external training programs?</a:t>
              </a:r>
            </a:p>
            <a:p>
              <a:pPr marL="171450" indent="-123825">
                <a:spcBef>
                  <a:spcPts val="200"/>
                </a:spcBef>
                <a:buFont typeface="Arial" panose="020B0604020202020204" pitchFamily="34" charset="0"/>
                <a:buChar char="•"/>
                <a:defRPr/>
              </a:pPr>
              <a:r>
                <a:rPr lang="en-US" sz="900" i="1" kern="100" dirty="0">
                  <a:solidFill>
                    <a:srgbClr val="091F2C"/>
                  </a:solidFill>
                </a:rPr>
                <a:t>Are there any recommended websites or platforms for professional development?</a:t>
              </a:r>
            </a:p>
          </p:txBody>
        </p:sp>
        <p:sp>
          <p:nvSpPr>
            <p:cNvPr id="48" name="TextBox 47">
              <a:extLst>
                <a:ext uri="{FF2B5EF4-FFF2-40B4-BE49-F238E27FC236}">
                  <a16:creationId xmlns:a16="http://schemas.microsoft.com/office/drawing/2014/main" id="{68813A22-79BB-D704-5721-FD50F7779077}"/>
                </a:ext>
              </a:extLst>
            </p:cNvPr>
            <p:cNvSpPr txBox="1"/>
            <p:nvPr/>
          </p:nvSpPr>
          <p:spPr>
            <a:xfrm>
              <a:off x="597313" y="2191774"/>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C03BC4"/>
                  </a:solidFill>
                  <a:effectLst/>
                  <a:uLnTx/>
                  <a:uFillTx/>
                  <a:latin typeface="Segoe Sans Display Semibold" pitchFamily="2" charset="0"/>
                  <a:ea typeface="+mn-ea"/>
                  <a:cs typeface="Segoe Sans Display Semibold" pitchFamily="2" charset="0"/>
                </a:rPr>
                <a:t>Test</a:t>
              </a:r>
            </a:p>
          </p:txBody>
        </p:sp>
      </p:grpSp>
      <p:grpSp>
        <p:nvGrpSpPr>
          <p:cNvPr id="53" name="Group 52">
            <a:extLst>
              <a:ext uri="{FF2B5EF4-FFF2-40B4-BE49-F238E27FC236}">
                <a16:creationId xmlns:a16="http://schemas.microsoft.com/office/drawing/2014/main" id="{42B6D55F-4BF8-864E-9564-389053D2ADD2}"/>
              </a:ext>
            </a:extLst>
          </p:cNvPr>
          <p:cNvGrpSpPr/>
          <p:nvPr/>
        </p:nvGrpSpPr>
        <p:grpSpPr>
          <a:xfrm>
            <a:off x="183091" y="6284374"/>
            <a:ext cx="6608882" cy="429768"/>
            <a:chOff x="81965" y="2144329"/>
            <a:chExt cx="6608882" cy="429768"/>
          </a:xfrm>
        </p:grpSpPr>
        <p:grpSp>
          <p:nvGrpSpPr>
            <p:cNvPr id="54" name="Group 53">
              <a:extLst>
                <a:ext uri="{FF2B5EF4-FFF2-40B4-BE49-F238E27FC236}">
                  <a16:creationId xmlns:a16="http://schemas.microsoft.com/office/drawing/2014/main" id="{DB5AFAAE-522E-6AB3-5896-FB04FE8EF2B4}"/>
                </a:ext>
              </a:extLst>
            </p:cNvPr>
            <p:cNvGrpSpPr/>
            <p:nvPr/>
          </p:nvGrpSpPr>
          <p:grpSpPr>
            <a:xfrm>
              <a:off x="81965" y="2144329"/>
              <a:ext cx="6608882" cy="429768"/>
              <a:chOff x="81965" y="2144329"/>
              <a:chExt cx="6608882" cy="429768"/>
            </a:xfrm>
          </p:grpSpPr>
          <p:sp>
            <p:nvSpPr>
              <p:cNvPr id="57" name="Rectangle: Rounded Corners 4">
                <a:extLst>
                  <a:ext uri="{FF2B5EF4-FFF2-40B4-BE49-F238E27FC236}">
                    <a16:creationId xmlns:a16="http://schemas.microsoft.com/office/drawing/2014/main" id="{927C91C6-45D3-1C25-1B56-C7F73777B3EA}"/>
                  </a:ext>
                </a:extLst>
              </p:cNvPr>
              <p:cNvSpPr/>
              <p:nvPr/>
            </p:nvSpPr>
            <p:spPr bwMode="auto">
              <a:xfrm>
                <a:off x="339084" y="2199431"/>
                <a:ext cx="6351763" cy="277368"/>
              </a:xfrm>
              <a:prstGeom prst="roundRect">
                <a:avLst>
                  <a:gd name="adj" fmla="val 20320"/>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58" name="Group 57">
                <a:extLst>
                  <a:ext uri="{FF2B5EF4-FFF2-40B4-BE49-F238E27FC236}">
                    <a16:creationId xmlns:a16="http://schemas.microsoft.com/office/drawing/2014/main" id="{1BA599FD-2943-6CB7-A5DB-BDA06CEFE121}"/>
                  </a:ext>
                </a:extLst>
              </p:cNvPr>
              <p:cNvGrpSpPr/>
              <p:nvPr/>
            </p:nvGrpSpPr>
            <p:grpSpPr>
              <a:xfrm>
                <a:off x="81965" y="2144329"/>
                <a:ext cx="445258" cy="429768"/>
                <a:chOff x="1862038" y="2000250"/>
                <a:chExt cx="1195614" cy="1195610"/>
              </a:xfrm>
            </p:grpSpPr>
            <p:sp>
              <p:nvSpPr>
                <p:cNvPr id="59" name="Oval 58">
                  <a:extLst>
                    <a:ext uri="{FF2B5EF4-FFF2-40B4-BE49-F238E27FC236}">
                      <a16:creationId xmlns:a16="http://schemas.microsoft.com/office/drawing/2014/main" id="{96981806-D6CB-23F6-9EC8-913D107BE63D}"/>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0" name="Oval 59">
                  <a:extLst>
                    <a:ext uri="{FF2B5EF4-FFF2-40B4-BE49-F238E27FC236}">
                      <a16:creationId xmlns:a16="http://schemas.microsoft.com/office/drawing/2014/main" id="{57EEEE67-7DCB-8159-EE9F-D208B03BFA85}"/>
                    </a:ext>
                  </a:extLst>
                </p:cNvPr>
                <p:cNvSpPr/>
                <p:nvPr/>
              </p:nvSpPr>
              <p:spPr bwMode="auto">
                <a:xfrm>
                  <a:off x="1979422" y="2058942"/>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4B27C"/>
                      </a:solidFill>
                      <a:effectLst/>
                      <a:uLnTx/>
                      <a:uFillTx/>
                      <a:latin typeface="Segoe Sans Display Semibold" pitchFamily="2" charset="0"/>
                      <a:ea typeface="+mn-ea"/>
                      <a:cs typeface="Segoe Sans Display Semibold" pitchFamily="2" charset="0"/>
                    </a:rPr>
                    <a:t>4</a:t>
                  </a:r>
                </a:p>
              </p:txBody>
            </p:sp>
          </p:grpSp>
        </p:grpSp>
        <p:sp>
          <p:nvSpPr>
            <p:cNvPr id="56" name="TextBox 55">
              <a:extLst>
                <a:ext uri="{FF2B5EF4-FFF2-40B4-BE49-F238E27FC236}">
                  <a16:creationId xmlns:a16="http://schemas.microsoft.com/office/drawing/2014/main" id="{43560C57-9035-3457-E94F-B919B8798864}"/>
                </a:ext>
              </a:extLst>
            </p:cNvPr>
            <p:cNvSpPr txBox="1"/>
            <p:nvPr/>
          </p:nvSpPr>
          <p:spPr>
            <a:xfrm>
              <a:off x="597313" y="2253477"/>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4B27C"/>
                  </a:solidFill>
                  <a:effectLst/>
                  <a:uLnTx/>
                  <a:uFillTx/>
                  <a:latin typeface="Segoe Sans Display Semibold" pitchFamily="2" charset="0"/>
                  <a:ea typeface="+mn-ea"/>
                  <a:cs typeface="Segoe Sans Display Semibold" pitchFamily="2" charset="0"/>
                </a:rPr>
                <a:t>Publish and Share</a:t>
              </a:r>
            </a:p>
          </p:txBody>
        </p:sp>
      </p:grpSp>
      <p:sp>
        <p:nvSpPr>
          <p:cNvPr id="10" name="Rectangle: Top Corners Rounded 9">
            <a:extLst>
              <a:ext uri="{FF2B5EF4-FFF2-40B4-BE49-F238E27FC236}">
                <a16:creationId xmlns:a16="http://schemas.microsoft.com/office/drawing/2014/main" id="{51F108CF-0963-051C-B91C-2B611A79AEA9}"/>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11" name="Picture 10" descr="Screenshot of development trainer">
            <a:extLst>
              <a:ext uri="{FF2B5EF4-FFF2-40B4-BE49-F238E27FC236}">
                <a16:creationId xmlns:a16="http://schemas.microsoft.com/office/drawing/2014/main" id="{E38DF26F-41E9-64A7-E8B6-9A8EAE5C78A9}"/>
              </a:ext>
            </a:extLst>
          </p:cNvPr>
          <p:cNvPicPr>
            <a:picLocks noChangeAspect="1"/>
          </p:cNvPicPr>
          <p:nvPr/>
        </p:nvPicPr>
        <p:blipFill rotWithShape="1">
          <a:blip r:embed="rId5"/>
          <a:srcRect l="4208" t="-10661" r="9256" b="13268"/>
          <a:stretch>
            <a:fillRect/>
          </a:stretch>
        </p:blipFill>
        <p:spPr>
          <a:xfrm>
            <a:off x="7214515" y="2587600"/>
            <a:ext cx="4889941" cy="3814156"/>
          </a:xfrm>
          <a:prstGeom prst="rect">
            <a:avLst/>
          </a:prstGeom>
          <a:solidFill>
            <a:srgbClr val="FAFAFA"/>
          </a:solidFill>
        </p:spPr>
      </p:pic>
    </p:spTree>
    <p:extLst>
      <p:ext uri="{BB962C8B-B14F-4D97-AF65-F5344CB8AC3E}">
        <p14:creationId xmlns:p14="http://schemas.microsoft.com/office/powerpoint/2010/main" val="55523941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80371-D75C-56DC-6CE4-50F0B18F5157}"/>
            </a:ext>
          </a:extLst>
        </p:cNvPr>
        <p:cNvGrpSpPr/>
        <p:nvPr/>
      </p:nvGrpSpPr>
      <p:grpSpPr>
        <a:xfrm>
          <a:off x="0" y="0"/>
          <a:ext cx="0" cy="0"/>
          <a:chOff x="0" y="0"/>
          <a:chExt cx="0" cy="0"/>
        </a:xfrm>
      </p:grpSpPr>
      <p:sp>
        <p:nvSpPr>
          <p:cNvPr id="14" name="Freeform: Shape 13">
            <a:extLst>
              <a:ext uri="{FF2B5EF4-FFF2-40B4-BE49-F238E27FC236}">
                <a16:creationId xmlns:a16="http://schemas.microsoft.com/office/drawing/2014/main" id="{C7BB3059-C57E-5DF5-EDE0-9FA54AEAD2C4}"/>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6" name="Picture 5" descr="A blue square with white lines&#10;&#10;AI-generated content may be incorrect.">
            <a:extLst>
              <a:ext uri="{FF2B5EF4-FFF2-40B4-BE49-F238E27FC236}">
                <a16:creationId xmlns:a16="http://schemas.microsoft.com/office/drawing/2014/main" id="{666BB338-B5A0-2A84-C61F-B4F9ACCCBC83}"/>
              </a:ext>
            </a:extLst>
          </p:cNvPr>
          <p:cNvPicPr>
            <a:picLocks noChangeAspect="1"/>
          </p:cNvPicPr>
          <p:nvPr/>
        </p:nvPicPr>
        <p:blipFill>
          <a:blip r:embed="rId3"/>
          <a:stretch>
            <a:fillRect/>
          </a:stretch>
        </p:blipFill>
        <p:spPr>
          <a:xfrm>
            <a:off x="4618" y="-144"/>
            <a:ext cx="12194308" cy="1154834"/>
          </a:xfrm>
          <a:prstGeom prst="rect">
            <a:avLst/>
          </a:prstGeom>
        </p:spPr>
      </p:pic>
      <p:sp>
        <p:nvSpPr>
          <p:cNvPr id="5" name="Rectangle 4">
            <a:extLst>
              <a:ext uri="{FF2B5EF4-FFF2-40B4-BE49-F238E27FC236}">
                <a16:creationId xmlns:a16="http://schemas.microsoft.com/office/drawing/2014/main" id="{6C599B4B-29E2-C483-0FD9-CC7C9648F05E}"/>
              </a:ext>
              <a:ext uri="{C183D7F6-B498-43B3-948B-1728B52AA6E4}">
                <adec:decorative xmlns:adec="http://schemas.microsoft.com/office/drawing/2017/decorative" val="1"/>
              </a:ext>
            </a:extLst>
          </p:cNvPr>
          <p:cNvSpPr/>
          <p:nvPr/>
        </p:nvSpPr>
        <p:spPr>
          <a:xfrm>
            <a:off x="0" y="1137013"/>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40009350-CE78-BDE2-2B7E-1AECA30AC572}"/>
              </a:ext>
            </a:extLst>
          </p:cNvPr>
          <p:cNvSpPr>
            <a:spLocks noGrp="1"/>
          </p:cNvSpPr>
          <p:nvPr>
            <p:ph type="title"/>
          </p:nvPr>
        </p:nvSpPr>
        <p:spPr>
          <a:xfrm>
            <a:off x="358225" y="424524"/>
            <a:ext cx="11018520" cy="492443"/>
          </a:xfrm>
        </p:spPr>
        <p:txBody>
          <a:bodyPr>
            <a:normAutofit/>
          </a:bodyPr>
          <a:lstStyle/>
          <a:p>
            <a:r>
              <a:rPr lang="en-US" dirty="0">
                <a:solidFill>
                  <a:srgbClr val="FFFFFF"/>
                </a:solidFill>
              </a:rPr>
              <a:t>Policy Searcher</a:t>
            </a:r>
            <a:endParaRPr lang="en-US" noProof="0" dirty="0">
              <a:solidFill>
                <a:srgbClr val="FFFFFF"/>
              </a:solidFill>
              <a:ea typeface="+mj-ea"/>
              <a:cs typeface="+mj-cs"/>
            </a:endParaRPr>
          </a:p>
        </p:txBody>
      </p:sp>
      <p:sp>
        <p:nvSpPr>
          <p:cNvPr id="13" name="Rectangle 12">
            <a:extLst>
              <a:ext uri="{FF2B5EF4-FFF2-40B4-BE49-F238E27FC236}">
                <a16:creationId xmlns:a16="http://schemas.microsoft.com/office/drawing/2014/main" id="{8C594523-D671-C8D4-36C8-5D480293ECD5}"/>
              </a:ext>
            </a:extLst>
          </p:cNvPr>
          <p:cNvSpPr/>
          <p:nvPr/>
        </p:nvSpPr>
        <p:spPr>
          <a:xfrm>
            <a:off x="0" y="1276684"/>
            <a:ext cx="12192000" cy="498325"/>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lvl="2" defTabSz="457200">
              <a:spcBef>
                <a:spcPts val="600"/>
              </a:spcBef>
              <a:buSzPct val="90000"/>
              <a:defRPr/>
            </a:pPr>
            <a:r>
              <a:rPr lang="en-US" sz="1200" dirty="0">
                <a:solidFill>
                  <a:schemeClr val="tx1"/>
                </a:solidFill>
              </a:rPr>
              <a:t>A Policy Search agent gives employees quick, reliable access to company policies across areas like time off, remote work, benefits, conduct, and health and safety. It ensures everyone can easily find the information they need to stay informed and compliant.</a:t>
            </a:r>
          </a:p>
        </p:txBody>
      </p:sp>
      <p:sp>
        <p:nvSpPr>
          <p:cNvPr id="15" name="Rectangle: Rounded Corners 14">
            <a:extLst>
              <a:ext uri="{FF2B5EF4-FFF2-40B4-BE49-F238E27FC236}">
                <a16:creationId xmlns:a16="http://schemas.microsoft.com/office/drawing/2014/main" id="{C169C674-67D5-A175-C553-D8D604887D04}"/>
              </a:ext>
              <a:ext uri="{C183D7F6-B498-43B3-948B-1728B52AA6E4}">
                <adec:decorative xmlns:adec="http://schemas.microsoft.com/office/drawing/2017/decorative" val="1"/>
              </a:ext>
            </a:extLst>
          </p:cNvPr>
          <p:cNvSpPr>
            <a:spLocks/>
          </p:cNvSpPr>
          <p:nvPr/>
        </p:nvSpPr>
        <p:spPr>
          <a:xfrm>
            <a:off x="70555" y="1859280"/>
            <a:ext cx="6833955" cy="4916901"/>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8" name="Picture 7" descr="A rainbow colored logo on a black background&#10;&#10;AI-generated content may be incorrect.">
            <a:extLst>
              <a:ext uri="{FF2B5EF4-FFF2-40B4-BE49-F238E27FC236}">
                <a16:creationId xmlns:a16="http://schemas.microsoft.com/office/drawing/2014/main" id="{2E8BA53E-BAE6-B405-EB62-B77B97CAB9BD}"/>
              </a:ext>
            </a:extLst>
          </p:cNvPr>
          <p:cNvPicPr>
            <a:picLocks noChangeAspect="1"/>
          </p:cNvPicPr>
          <p:nvPr/>
        </p:nvPicPr>
        <p:blipFill>
          <a:blip r:embed="rId4"/>
          <a:stretch>
            <a:fillRect/>
          </a:stretch>
        </p:blipFill>
        <p:spPr>
          <a:xfrm>
            <a:off x="10743623" y="289359"/>
            <a:ext cx="1257300" cy="714375"/>
          </a:xfrm>
          <a:prstGeom prst="rect">
            <a:avLst/>
          </a:prstGeom>
        </p:spPr>
      </p:pic>
      <p:grpSp>
        <p:nvGrpSpPr>
          <p:cNvPr id="39" name="Group 38">
            <a:extLst>
              <a:ext uri="{FF2B5EF4-FFF2-40B4-BE49-F238E27FC236}">
                <a16:creationId xmlns:a16="http://schemas.microsoft.com/office/drawing/2014/main" id="{BE429352-FFC4-3B6E-6415-5BBF11EF6CDF}"/>
              </a:ext>
            </a:extLst>
          </p:cNvPr>
          <p:cNvGrpSpPr/>
          <p:nvPr/>
        </p:nvGrpSpPr>
        <p:grpSpPr>
          <a:xfrm>
            <a:off x="183091" y="2216521"/>
            <a:ext cx="6608882" cy="1823637"/>
            <a:chOff x="81965" y="2144329"/>
            <a:chExt cx="6608882" cy="1823637"/>
          </a:xfrm>
        </p:grpSpPr>
        <p:grpSp>
          <p:nvGrpSpPr>
            <p:cNvPr id="38" name="Group 37">
              <a:extLst>
                <a:ext uri="{FF2B5EF4-FFF2-40B4-BE49-F238E27FC236}">
                  <a16:creationId xmlns:a16="http://schemas.microsoft.com/office/drawing/2014/main" id="{48B2E65C-7446-1E2F-8D30-25CD9D5948E5}"/>
                </a:ext>
              </a:extLst>
            </p:cNvPr>
            <p:cNvGrpSpPr/>
            <p:nvPr/>
          </p:nvGrpSpPr>
          <p:grpSpPr>
            <a:xfrm>
              <a:off x="81965" y="2144329"/>
              <a:ext cx="6608882" cy="1823637"/>
              <a:chOff x="81965" y="2144329"/>
              <a:chExt cx="6608882" cy="1823637"/>
            </a:xfrm>
          </p:grpSpPr>
          <p:sp>
            <p:nvSpPr>
              <p:cNvPr id="3" name="Rectangle: Rounded Corners 4">
                <a:extLst>
                  <a:ext uri="{FF2B5EF4-FFF2-40B4-BE49-F238E27FC236}">
                    <a16:creationId xmlns:a16="http://schemas.microsoft.com/office/drawing/2014/main" id="{A5AB2CBE-B1DD-CF6A-98AD-75E9267902DB}"/>
                  </a:ext>
                </a:extLst>
              </p:cNvPr>
              <p:cNvSpPr/>
              <p:nvPr/>
            </p:nvSpPr>
            <p:spPr bwMode="auto">
              <a:xfrm>
                <a:off x="339084" y="2144332"/>
                <a:ext cx="6351763" cy="1823634"/>
              </a:xfrm>
              <a:prstGeom prst="roundRect">
                <a:avLst>
                  <a:gd name="adj" fmla="val 5986"/>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4" name="Group 3">
                <a:extLst>
                  <a:ext uri="{FF2B5EF4-FFF2-40B4-BE49-F238E27FC236}">
                    <a16:creationId xmlns:a16="http://schemas.microsoft.com/office/drawing/2014/main" id="{E59B8D4D-109B-7FE0-0636-CB2258DF50A2}"/>
                  </a:ext>
                </a:extLst>
              </p:cNvPr>
              <p:cNvGrpSpPr/>
              <p:nvPr/>
            </p:nvGrpSpPr>
            <p:grpSpPr>
              <a:xfrm>
                <a:off x="81965" y="2144329"/>
                <a:ext cx="445258" cy="429768"/>
                <a:chOff x="1862038" y="2000250"/>
                <a:chExt cx="1195614" cy="1195610"/>
              </a:xfrm>
            </p:grpSpPr>
            <p:sp>
              <p:nvSpPr>
                <p:cNvPr id="7" name="Oval 6">
                  <a:extLst>
                    <a:ext uri="{FF2B5EF4-FFF2-40B4-BE49-F238E27FC236}">
                      <a16:creationId xmlns:a16="http://schemas.microsoft.com/office/drawing/2014/main" id="{C13A5CD2-DA9C-4BF9-69AC-370E4FF76FC8}"/>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3621F432-139F-F871-4A83-4BDA23373157}"/>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rPr>
                    <a:t>1</a:t>
                  </a:r>
                </a:p>
              </p:txBody>
            </p:sp>
          </p:grpSp>
        </p:grpSp>
        <p:sp>
          <p:nvSpPr>
            <p:cNvPr id="30" name="TextBox 29">
              <a:extLst>
                <a:ext uri="{FF2B5EF4-FFF2-40B4-BE49-F238E27FC236}">
                  <a16:creationId xmlns:a16="http://schemas.microsoft.com/office/drawing/2014/main" id="{CC944668-34B7-9173-20C8-7FF96DAFFA11}"/>
                </a:ext>
              </a:extLst>
            </p:cNvPr>
            <p:cNvSpPr txBox="1"/>
            <p:nvPr/>
          </p:nvSpPr>
          <p:spPr>
            <a:xfrm>
              <a:off x="532803" y="2381437"/>
              <a:ext cx="6065133" cy="1538883"/>
            </a:xfrm>
            <a:prstGeom prst="rect">
              <a:avLst/>
            </a:prstGeom>
            <a:noFill/>
          </p:spPr>
          <p:txBody>
            <a:bodyPr wrap="square" lIns="0" tIns="0" rIns="0" bIns="0" rtlCol="0">
              <a:spAutoFit/>
            </a:bodyPr>
            <a:lstStyle/>
            <a:p>
              <a:pPr lvl="0">
                <a:spcBef>
                  <a:spcPts val="600"/>
                </a:spcBef>
                <a:defRPr/>
              </a:pPr>
              <a:r>
                <a:rPr lang="en-US" sz="1000" kern="100" dirty="0">
                  <a:solidFill>
                    <a:srgbClr val="0078D4"/>
                  </a:solidFill>
                  <a:latin typeface="Segoe Sans Display Semibold"/>
                </a:rPr>
                <a:t>Example description/What would you like it to make: </a:t>
              </a:r>
              <a:r>
                <a:rPr lang="en-US" sz="1000" i="1" kern="100" dirty="0">
                  <a:solidFill>
                    <a:srgbClr val="091F2C"/>
                  </a:solidFill>
                </a:rPr>
                <a:t>You're a Policy Search Agent designed to offer comprehensive policy lookup capabilities. You know everything about the company's policies from the documents we've shared with you and are happy to help employees get the information they need. You can assist with tasks such as inquiring about various company policies, including time off, remote work, benefits, workplace conduct, health and safety, and other HR-related topics. Your goal is to ensure employees have quick access to the information they need to stay informed and compliant</a:t>
              </a:r>
            </a:p>
            <a:p>
              <a:pPr lvl="0">
                <a:spcBef>
                  <a:spcPts val="600"/>
                </a:spcBef>
                <a:defRPr/>
              </a:pPr>
              <a:r>
                <a:rPr lang="en-US" sz="1000" kern="100" dirty="0">
                  <a:solidFill>
                    <a:srgbClr val="0078D4"/>
                  </a:solidFill>
                  <a:latin typeface="Segoe Sans Display Semibold"/>
                </a:rPr>
                <a:t>To be emphasized/avoided: </a:t>
              </a:r>
              <a:r>
                <a:rPr lang="en-US" sz="1000" i="1" kern="100" dirty="0">
                  <a:solidFill>
                    <a:srgbClr val="091F2C"/>
                  </a:solidFill>
                </a:rPr>
                <a:t>Please be clear and concise and avoid long answers. Where possible, refer primarily to the knowledge shared with you. If you don't know the answer, please refer users to the HR Team</a:t>
              </a:r>
              <a:endParaRPr lang="en-US" sz="1000" kern="100" dirty="0">
                <a:solidFill>
                  <a:srgbClr val="091F2C"/>
                </a:solidFill>
              </a:endParaRPr>
            </a:p>
            <a:p>
              <a:pPr lvl="0">
                <a:spcBef>
                  <a:spcPts val="600"/>
                </a:spcBef>
                <a:defRPr/>
              </a:pPr>
              <a:r>
                <a:rPr lang="en-US" sz="1000" kern="100" dirty="0">
                  <a:solidFill>
                    <a:srgbClr val="0078D4"/>
                  </a:solidFill>
                  <a:latin typeface="Segoe Sans Display Semibold"/>
                </a:rPr>
                <a:t>How to communicate: </a:t>
              </a:r>
              <a:r>
                <a:rPr lang="en-US" sz="1000" i="1" kern="100" dirty="0">
                  <a:solidFill>
                    <a:srgbClr val="091F2C"/>
                  </a:solidFill>
                </a:rPr>
                <a:t>Friendly and professional</a:t>
              </a:r>
              <a:endParaRPr lang="en-US" sz="1000" kern="100" dirty="0">
                <a:solidFill>
                  <a:srgbClr val="091F2C"/>
                </a:solidFill>
              </a:endParaRPr>
            </a:p>
          </p:txBody>
        </p:sp>
        <p:sp>
          <p:nvSpPr>
            <p:cNvPr id="32" name="TextBox 31">
              <a:extLst>
                <a:ext uri="{FF2B5EF4-FFF2-40B4-BE49-F238E27FC236}">
                  <a16:creationId xmlns:a16="http://schemas.microsoft.com/office/drawing/2014/main" id="{6008EFA1-862E-DC5A-3A98-E0306D57E221}"/>
                </a:ext>
              </a:extLst>
            </p:cNvPr>
            <p:cNvSpPr txBox="1"/>
            <p:nvPr/>
          </p:nvSpPr>
          <p:spPr>
            <a:xfrm>
              <a:off x="597313" y="2191774"/>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rPr>
                <a:t>Describe</a:t>
              </a:r>
            </a:p>
          </p:txBody>
        </p:sp>
      </p:grpSp>
      <p:sp>
        <p:nvSpPr>
          <p:cNvPr id="19" name="TextBox 18">
            <a:extLst>
              <a:ext uri="{FF2B5EF4-FFF2-40B4-BE49-F238E27FC236}">
                <a16:creationId xmlns:a16="http://schemas.microsoft.com/office/drawing/2014/main" id="{6E2376F3-4501-7740-036B-CBDB4BD02B09}"/>
              </a:ext>
            </a:extLst>
          </p:cNvPr>
          <p:cNvSpPr txBox="1"/>
          <p:nvPr/>
        </p:nvSpPr>
        <p:spPr>
          <a:xfrm>
            <a:off x="143170" y="1952301"/>
            <a:ext cx="6065133" cy="1615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50" i="1" dirty="0"/>
              <a:t>Copy the text in each step into Agent Builder to create this agent</a:t>
            </a:r>
          </a:p>
        </p:txBody>
      </p:sp>
      <p:grpSp>
        <p:nvGrpSpPr>
          <p:cNvPr id="24" name="Group 23">
            <a:extLst>
              <a:ext uri="{FF2B5EF4-FFF2-40B4-BE49-F238E27FC236}">
                <a16:creationId xmlns:a16="http://schemas.microsoft.com/office/drawing/2014/main" id="{6816C61E-2523-5BA0-0E9A-4CB343ADF37D}"/>
              </a:ext>
            </a:extLst>
          </p:cNvPr>
          <p:cNvGrpSpPr/>
          <p:nvPr/>
        </p:nvGrpSpPr>
        <p:grpSpPr>
          <a:xfrm>
            <a:off x="183091" y="4169918"/>
            <a:ext cx="6608882" cy="688750"/>
            <a:chOff x="81965" y="2144329"/>
            <a:chExt cx="6608882" cy="688750"/>
          </a:xfrm>
        </p:grpSpPr>
        <p:grpSp>
          <p:nvGrpSpPr>
            <p:cNvPr id="34" name="Group 33">
              <a:extLst>
                <a:ext uri="{FF2B5EF4-FFF2-40B4-BE49-F238E27FC236}">
                  <a16:creationId xmlns:a16="http://schemas.microsoft.com/office/drawing/2014/main" id="{D301C4D7-1973-95AB-AF14-479ACEE2B04E}"/>
                </a:ext>
              </a:extLst>
            </p:cNvPr>
            <p:cNvGrpSpPr/>
            <p:nvPr/>
          </p:nvGrpSpPr>
          <p:grpSpPr>
            <a:xfrm>
              <a:off x="81965" y="2144329"/>
              <a:ext cx="6608882" cy="688750"/>
              <a:chOff x="81965" y="2144329"/>
              <a:chExt cx="6608882" cy="688750"/>
            </a:xfrm>
          </p:grpSpPr>
          <p:sp>
            <p:nvSpPr>
              <p:cNvPr id="41" name="Rectangle: Rounded Corners 4">
                <a:extLst>
                  <a:ext uri="{FF2B5EF4-FFF2-40B4-BE49-F238E27FC236}">
                    <a16:creationId xmlns:a16="http://schemas.microsoft.com/office/drawing/2014/main" id="{191B03E7-C12B-F44B-586B-CD2516D518AE}"/>
                  </a:ext>
                </a:extLst>
              </p:cNvPr>
              <p:cNvSpPr/>
              <p:nvPr/>
            </p:nvSpPr>
            <p:spPr bwMode="auto">
              <a:xfrm>
                <a:off x="339084" y="2144330"/>
                <a:ext cx="6351763" cy="688749"/>
              </a:xfrm>
              <a:prstGeom prst="roundRect">
                <a:avLst>
                  <a:gd name="adj" fmla="val 11337"/>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42" name="Group 41">
                <a:extLst>
                  <a:ext uri="{FF2B5EF4-FFF2-40B4-BE49-F238E27FC236}">
                    <a16:creationId xmlns:a16="http://schemas.microsoft.com/office/drawing/2014/main" id="{9177F756-D971-61FC-B630-78B91C8B0ECE}"/>
                  </a:ext>
                </a:extLst>
              </p:cNvPr>
              <p:cNvGrpSpPr/>
              <p:nvPr/>
            </p:nvGrpSpPr>
            <p:grpSpPr>
              <a:xfrm>
                <a:off x="81965" y="2144329"/>
                <a:ext cx="445258" cy="429768"/>
                <a:chOff x="1862038" y="2000250"/>
                <a:chExt cx="1195614" cy="1195610"/>
              </a:xfrm>
            </p:grpSpPr>
            <p:sp>
              <p:nvSpPr>
                <p:cNvPr id="43" name="Oval 42">
                  <a:extLst>
                    <a:ext uri="{FF2B5EF4-FFF2-40B4-BE49-F238E27FC236}">
                      <a16:creationId xmlns:a16="http://schemas.microsoft.com/office/drawing/2014/main" id="{68D3379B-8C02-F72B-330F-9FEFB0AB69A2}"/>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4382C62B-A5E3-83FA-5689-D625798165FB}"/>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lang="en-US" sz="1400" b="1" dirty="0">
                      <a:solidFill>
                        <a:srgbClr val="8661C5"/>
                      </a:solidFill>
                      <a:latin typeface="Segoe Sans Display Semibold" pitchFamily="2" charset="0"/>
                      <a:cs typeface="Segoe Sans Display Semibold" pitchFamily="2" charset="0"/>
                    </a:rPr>
                    <a:t>2</a:t>
                  </a:r>
                  <a:endParaRPr kumimoji="0" lang="en-US" sz="1400" b="1" i="0" u="none" strike="noStrike" kern="1200" cap="none" spc="0" normalizeH="0" baseline="0" noProof="0" dirty="0">
                    <a:ln>
                      <a:noFill/>
                    </a:ln>
                    <a:solidFill>
                      <a:srgbClr val="8661C5"/>
                    </a:solidFill>
                    <a:effectLst/>
                    <a:uLnTx/>
                    <a:uFillTx/>
                    <a:latin typeface="Segoe Sans Display Semibold" pitchFamily="2" charset="0"/>
                    <a:ea typeface="+mn-ea"/>
                    <a:cs typeface="Segoe Sans Display Semibold" pitchFamily="2" charset="0"/>
                  </a:endParaRPr>
                </a:p>
              </p:txBody>
            </p:sp>
          </p:grpSp>
        </p:grpSp>
        <p:sp>
          <p:nvSpPr>
            <p:cNvPr id="36" name="TextBox 35">
              <a:extLst>
                <a:ext uri="{FF2B5EF4-FFF2-40B4-BE49-F238E27FC236}">
                  <a16:creationId xmlns:a16="http://schemas.microsoft.com/office/drawing/2014/main" id="{884AB198-0745-7EB3-AC32-2D4D06EC9FFA}"/>
                </a:ext>
              </a:extLst>
            </p:cNvPr>
            <p:cNvSpPr txBox="1"/>
            <p:nvPr/>
          </p:nvSpPr>
          <p:spPr>
            <a:xfrm>
              <a:off x="532803" y="2393469"/>
              <a:ext cx="6065133" cy="384721"/>
            </a:xfrm>
            <a:prstGeom prst="rect">
              <a:avLst/>
            </a:prstGeom>
            <a:noFill/>
          </p:spPr>
          <p:txBody>
            <a:bodyPr wrap="square" lIns="0" tIns="0" rIns="0" bIns="0" rtlCol="0">
              <a:spAutoFit/>
            </a:bodyPr>
            <a:lstStyle/>
            <a:p>
              <a:pPr>
                <a:spcBef>
                  <a:spcPts val="600"/>
                </a:spcBef>
                <a:defRPr/>
              </a:pPr>
              <a:r>
                <a:rPr lang="en-US" sz="1000" kern="100" dirty="0">
                  <a:solidFill>
                    <a:srgbClr val="8661C5"/>
                  </a:solidFill>
                  <a:latin typeface="Segoe Sans Display Semibold"/>
                </a:rPr>
                <a:t>Starter prompts</a:t>
              </a:r>
              <a:r>
                <a:rPr lang="en-US" sz="1000" kern="100" cap="small" dirty="0">
                  <a:solidFill>
                    <a:srgbClr val="8661C5"/>
                  </a:solidFill>
                  <a:latin typeface="Segoe Sans Display Semibold"/>
                </a:rPr>
                <a:t>:</a:t>
              </a:r>
              <a:r>
                <a:rPr lang="en-US" sz="1000" i="1" kern="100" dirty="0">
                  <a:solidFill>
                    <a:srgbClr val="8661C5"/>
                  </a:solidFill>
                </a:rPr>
                <a:t> </a:t>
              </a:r>
              <a:r>
                <a:rPr lang="en-US" sz="1000" i="1" kern="100" dirty="0">
                  <a:solidFill>
                    <a:srgbClr val="091F2C"/>
                  </a:solidFill>
                </a:rPr>
                <a:t>Change to desired questions</a:t>
              </a:r>
            </a:p>
            <a:p>
              <a:pPr lvl="0">
                <a:spcBef>
                  <a:spcPts val="600"/>
                </a:spcBef>
                <a:defRPr/>
              </a:pPr>
              <a:r>
                <a:rPr lang="en-US" sz="1000" kern="100" dirty="0">
                  <a:solidFill>
                    <a:srgbClr val="8661C5"/>
                  </a:solidFill>
                  <a:latin typeface="Segoe Sans Display Semibold"/>
                </a:rPr>
                <a:t>Knowledge: </a:t>
              </a:r>
              <a:r>
                <a:rPr lang="en-US" sz="1000" i="1" kern="100" dirty="0">
                  <a:solidFill>
                    <a:srgbClr val="091F2C"/>
                  </a:solidFill>
                </a:rPr>
                <a:t>Use a SharePoint site that stores company policies</a:t>
              </a:r>
              <a:endParaRPr lang="en-US" sz="1000" kern="100" dirty="0">
                <a:solidFill>
                  <a:srgbClr val="091F2C"/>
                </a:solidFill>
              </a:endParaRPr>
            </a:p>
          </p:txBody>
        </p:sp>
        <p:sp>
          <p:nvSpPr>
            <p:cNvPr id="40" name="TextBox 39">
              <a:extLst>
                <a:ext uri="{FF2B5EF4-FFF2-40B4-BE49-F238E27FC236}">
                  <a16:creationId xmlns:a16="http://schemas.microsoft.com/office/drawing/2014/main" id="{514A9A47-2A41-4893-BF65-4A33E82B430A}"/>
                </a:ext>
              </a:extLst>
            </p:cNvPr>
            <p:cNvSpPr txBox="1"/>
            <p:nvPr/>
          </p:nvSpPr>
          <p:spPr>
            <a:xfrm>
              <a:off x="597313" y="2191774"/>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8661C5"/>
                  </a:solidFill>
                  <a:effectLst/>
                  <a:uLnTx/>
                  <a:uFillTx/>
                  <a:latin typeface="Segoe Sans Display Semibold" pitchFamily="2" charset="0"/>
                  <a:ea typeface="+mn-ea"/>
                  <a:cs typeface="Segoe Sans Display Semibold" pitchFamily="2" charset="0"/>
                </a:rPr>
                <a:t>Configure</a:t>
              </a:r>
            </a:p>
          </p:txBody>
        </p:sp>
      </p:grpSp>
      <p:grpSp>
        <p:nvGrpSpPr>
          <p:cNvPr id="45" name="Group 44">
            <a:extLst>
              <a:ext uri="{FF2B5EF4-FFF2-40B4-BE49-F238E27FC236}">
                <a16:creationId xmlns:a16="http://schemas.microsoft.com/office/drawing/2014/main" id="{E464ED4D-13F0-4E1A-9368-BC52D2BA0560}"/>
              </a:ext>
            </a:extLst>
          </p:cNvPr>
          <p:cNvGrpSpPr/>
          <p:nvPr/>
        </p:nvGrpSpPr>
        <p:grpSpPr>
          <a:xfrm>
            <a:off x="183091" y="4988428"/>
            <a:ext cx="6608882" cy="1166186"/>
            <a:chOff x="81965" y="2144329"/>
            <a:chExt cx="6608882" cy="1166186"/>
          </a:xfrm>
        </p:grpSpPr>
        <p:grpSp>
          <p:nvGrpSpPr>
            <p:cNvPr id="46" name="Group 45">
              <a:extLst>
                <a:ext uri="{FF2B5EF4-FFF2-40B4-BE49-F238E27FC236}">
                  <a16:creationId xmlns:a16="http://schemas.microsoft.com/office/drawing/2014/main" id="{86D6152C-A492-B0A2-DADB-40F5F16A3668}"/>
                </a:ext>
              </a:extLst>
            </p:cNvPr>
            <p:cNvGrpSpPr/>
            <p:nvPr/>
          </p:nvGrpSpPr>
          <p:grpSpPr>
            <a:xfrm>
              <a:off x="81965" y="2144329"/>
              <a:ext cx="6608882" cy="1166186"/>
              <a:chOff x="81965" y="2144329"/>
              <a:chExt cx="6608882" cy="1166186"/>
            </a:xfrm>
          </p:grpSpPr>
          <p:sp>
            <p:nvSpPr>
              <p:cNvPr id="49" name="Rectangle: Rounded Corners 4">
                <a:extLst>
                  <a:ext uri="{FF2B5EF4-FFF2-40B4-BE49-F238E27FC236}">
                    <a16:creationId xmlns:a16="http://schemas.microsoft.com/office/drawing/2014/main" id="{5CD4D52E-A030-64AC-7A67-2D3ADC84E9A5}"/>
                  </a:ext>
                </a:extLst>
              </p:cNvPr>
              <p:cNvSpPr/>
              <p:nvPr/>
            </p:nvSpPr>
            <p:spPr bwMode="auto">
              <a:xfrm>
                <a:off x="339084" y="2144331"/>
                <a:ext cx="6351763" cy="1166184"/>
              </a:xfrm>
              <a:prstGeom prst="roundRect">
                <a:avLst>
                  <a:gd name="adj" fmla="val 9203"/>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50" name="Group 49">
                <a:extLst>
                  <a:ext uri="{FF2B5EF4-FFF2-40B4-BE49-F238E27FC236}">
                    <a16:creationId xmlns:a16="http://schemas.microsoft.com/office/drawing/2014/main" id="{1DCEF715-28F1-412F-7958-01AE3D42059B}"/>
                  </a:ext>
                </a:extLst>
              </p:cNvPr>
              <p:cNvGrpSpPr/>
              <p:nvPr/>
            </p:nvGrpSpPr>
            <p:grpSpPr>
              <a:xfrm>
                <a:off x="81965" y="2144329"/>
                <a:ext cx="445258" cy="429768"/>
                <a:chOff x="1862038" y="2000250"/>
                <a:chExt cx="1195614" cy="1195610"/>
              </a:xfrm>
            </p:grpSpPr>
            <p:sp>
              <p:nvSpPr>
                <p:cNvPr id="51" name="Oval 50">
                  <a:extLst>
                    <a:ext uri="{FF2B5EF4-FFF2-40B4-BE49-F238E27FC236}">
                      <a16:creationId xmlns:a16="http://schemas.microsoft.com/office/drawing/2014/main" id="{803E7779-93C9-D934-F32D-A3926AC162D2}"/>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91AE2141-61C6-9FA1-11E9-756DFBCE6823}"/>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3BC4"/>
                      </a:solidFill>
                      <a:effectLst/>
                      <a:uLnTx/>
                      <a:uFillTx/>
                      <a:latin typeface="Segoe Sans Display Semibold" pitchFamily="2" charset="0"/>
                      <a:ea typeface="+mn-ea"/>
                      <a:cs typeface="Segoe Sans Display Semibold" pitchFamily="2" charset="0"/>
                    </a:rPr>
                    <a:t>3</a:t>
                  </a:r>
                </a:p>
              </p:txBody>
            </p:sp>
          </p:grpSp>
        </p:grpSp>
        <p:sp>
          <p:nvSpPr>
            <p:cNvPr id="47" name="TextBox 46">
              <a:extLst>
                <a:ext uri="{FF2B5EF4-FFF2-40B4-BE49-F238E27FC236}">
                  <a16:creationId xmlns:a16="http://schemas.microsoft.com/office/drawing/2014/main" id="{D9038FD0-14D6-D00C-3168-06C7C4BEB662}"/>
                </a:ext>
              </a:extLst>
            </p:cNvPr>
            <p:cNvSpPr txBox="1"/>
            <p:nvPr/>
          </p:nvSpPr>
          <p:spPr>
            <a:xfrm>
              <a:off x="532803" y="2394694"/>
              <a:ext cx="6065133" cy="861774"/>
            </a:xfrm>
            <a:prstGeom prst="rect">
              <a:avLst/>
            </a:prstGeom>
            <a:noFill/>
          </p:spPr>
          <p:txBody>
            <a:bodyPr wrap="square" lIns="0" tIns="0" rIns="0" bIns="0" rtlCol="0">
              <a:spAutoFit/>
            </a:bodyPr>
            <a:lstStyle/>
            <a:p>
              <a:pPr lvl="0">
                <a:defRPr/>
              </a:pPr>
              <a:r>
                <a:rPr lang="en-US" sz="1000" dirty="0">
                  <a:solidFill>
                    <a:srgbClr val="C03BC4"/>
                  </a:solidFill>
                  <a:latin typeface="Segoe Sans Display Semibold"/>
                </a:rPr>
                <a:t>Example questions to ask: </a:t>
              </a:r>
            </a:p>
            <a:p>
              <a:pPr marL="171450" lvl="0" indent="-123825">
                <a:spcBef>
                  <a:spcPts val="300"/>
                </a:spcBef>
                <a:buFont typeface="Arial,Sans-Serif"/>
                <a:buChar char="•"/>
                <a:defRPr/>
              </a:pPr>
              <a:r>
                <a:rPr lang="en-US" sz="900" i="1" kern="100" dirty="0">
                  <a:solidFill>
                    <a:srgbClr val="091F2C"/>
                  </a:solidFill>
                </a:rPr>
                <a:t>What is the company's policy on remote work?</a:t>
              </a:r>
            </a:p>
            <a:p>
              <a:pPr marL="171450" lvl="0" indent="-123825">
                <a:spcBef>
                  <a:spcPts val="300"/>
                </a:spcBef>
                <a:buFont typeface="Arial,Sans-Serif"/>
                <a:buChar char="•"/>
                <a:defRPr/>
              </a:pPr>
              <a:r>
                <a:rPr lang="en-US" sz="900" i="1" kern="100" dirty="0">
                  <a:solidFill>
                    <a:srgbClr val="091F2C"/>
                  </a:solidFill>
                </a:rPr>
                <a:t>How many vacation days am I entitled to each year?</a:t>
              </a:r>
            </a:p>
            <a:p>
              <a:pPr marL="171450" lvl="0" indent="-123825">
                <a:spcBef>
                  <a:spcPts val="300"/>
                </a:spcBef>
                <a:buFont typeface="Arial,Sans-Serif"/>
                <a:buChar char="•"/>
                <a:defRPr/>
              </a:pPr>
              <a:r>
                <a:rPr lang="en-US" sz="900" i="1" kern="100" dirty="0">
                  <a:solidFill>
                    <a:srgbClr val="091F2C"/>
                  </a:solidFill>
                </a:rPr>
                <a:t>Can you explain the company's health and safety guidelines?</a:t>
              </a:r>
            </a:p>
            <a:p>
              <a:pPr marL="171450" lvl="0" indent="-123825">
                <a:spcBef>
                  <a:spcPts val="300"/>
                </a:spcBef>
                <a:buFont typeface="Arial,Sans-Serif"/>
                <a:buChar char="•"/>
                <a:defRPr/>
              </a:pPr>
              <a:r>
                <a:rPr lang="en-US" sz="900" i="1" kern="100" dirty="0">
                  <a:solidFill>
                    <a:srgbClr val="091F2C"/>
                  </a:solidFill>
                </a:rPr>
                <a:t>How do I request time off?</a:t>
              </a:r>
            </a:p>
          </p:txBody>
        </p:sp>
        <p:sp>
          <p:nvSpPr>
            <p:cNvPr id="48" name="TextBox 47">
              <a:extLst>
                <a:ext uri="{FF2B5EF4-FFF2-40B4-BE49-F238E27FC236}">
                  <a16:creationId xmlns:a16="http://schemas.microsoft.com/office/drawing/2014/main" id="{69A855ED-6F76-8989-F6AE-84F85A4A2444}"/>
                </a:ext>
              </a:extLst>
            </p:cNvPr>
            <p:cNvSpPr txBox="1"/>
            <p:nvPr/>
          </p:nvSpPr>
          <p:spPr>
            <a:xfrm>
              <a:off x="597313" y="2191774"/>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C03BC4"/>
                  </a:solidFill>
                  <a:effectLst/>
                  <a:uLnTx/>
                  <a:uFillTx/>
                  <a:latin typeface="Segoe Sans Display Semibold" pitchFamily="2" charset="0"/>
                  <a:ea typeface="+mn-ea"/>
                  <a:cs typeface="Segoe Sans Display Semibold" pitchFamily="2" charset="0"/>
                </a:rPr>
                <a:t>Test</a:t>
              </a:r>
            </a:p>
          </p:txBody>
        </p:sp>
      </p:grpSp>
      <p:grpSp>
        <p:nvGrpSpPr>
          <p:cNvPr id="53" name="Group 52">
            <a:extLst>
              <a:ext uri="{FF2B5EF4-FFF2-40B4-BE49-F238E27FC236}">
                <a16:creationId xmlns:a16="http://schemas.microsoft.com/office/drawing/2014/main" id="{5B21FAF3-410D-3D6B-7784-F9FB1425368A}"/>
              </a:ext>
            </a:extLst>
          </p:cNvPr>
          <p:cNvGrpSpPr/>
          <p:nvPr/>
        </p:nvGrpSpPr>
        <p:grpSpPr>
          <a:xfrm>
            <a:off x="183091" y="6284374"/>
            <a:ext cx="6608882" cy="429768"/>
            <a:chOff x="81965" y="2144329"/>
            <a:chExt cx="6608882" cy="429768"/>
          </a:xfrm>
        </p:grpSpPr>
        <p:grpSp>
          <p:nvGrpSpPr>
            <p:cNvPr id="54" name="Group 53">
              <a:extLst>
                <a:ext uri="{FF2B5EF4-FFF2-40B4-BE49-F238E27FC236}">
                  <a16:creationId xmlns:a16="http://schemas.microsoft.com/office/drawing/2014/main" id="{0DD47AB7-FCFE-74F4-4C96-05BA91B394BA}"/>
                </a:ext>
              </a:extLst>
            </p:cNvPr>
            <p:cNvGrpSpPr/>
            <p:nvPr/>
          </p:nvGrpSpPr>
          <p:grpSpPr>
            <a:xfrm>
              <a:off x="81965" y="2144329"/>
              <a:ext cx="6608882" cy="429768"/>
              <a:chOff x="81965" y="2144329"/>
              <a:chExt cx="6608882" cy="429768"/>
            </a:xfrm>
          </p:grpSpPr>
          <p:sp>
            <p:nvSpPr>
              <p:cNvPr id="57" name="Rectangle: Rounded Corners 4">
                <a:extLst>
                  <a:ext uri="{FF2B5EF4-FFF2-40B4-BE49-F238E27FC236}">
                    <a16:creationId xmlns:a16="http://schemas.microsoft.com/office/drawing/2014/main" id="{5569C5A2-DA83-5904-67CE-8F9888AB02F3}"/>
                  </a:ext>
                </a:extLst>
              </p:cNvPr>
              <p:cNvSpPr/>
              <p:nvPr/>
            </p:nvSpPr>
            <p:spPr bwMode="auto">
              <a:xfrm>
                <a:off x="339084" y="2199431"/>
                <a:ext cx="6351763" cy="277368"/>
              </a:xfrm>
              <a:prstGeom prst="roundRect">
                <a:avLst>
                  <a:gd name="adj" fmla="val 20320"/>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58" name="Group 57">
                <a:extLst>
                  <a:ext uri="{FF2B5EF4-FFF2-40B4-BE49-F238E27FC236}">
                    <a16:creationId xmlns:a16="http://schemas.microsoft.com/office/drawing/2014/main" id="{6C21496A-67F2-AAAB-9DB8-F0B831924839}"/>
                  </a:ext>
                </a:extLst>
              </p:cNvPr>
              <p:cNvGrpSpPr/>
              <p:nvPr/>
            </p:nvGrpSpPr>
            <p:grpSpPr>
              <a:xfrm>
                <a:off x="81965" y="2144329"/>
                <a:ext cx="445258" cy="429768"/>
                <a:chOff x="1862038" y="2000250"/>
                <a:chExt cx="1195614" cy="1195610"/>
              </a:xfrm>
            </p:grpSpPr>
            <p:sp>
              <p:nvSpPr>
                <p:cNvPr id="59" name="Oval 58">
                  <a:extLst>
                    <a:ext uri="{FF2B5EF4-FFF2-40B4-BE49-F238E27FC236}">
                      <a16:creationId xmlns:a16="http://schemas.microsoft.com/office/drawing/2014/main" id="{99DAC39A-A6C0-98BA-9B48-EEE9C374F275}"/>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0" name="Oval 59">
                  <a:extLst>
                    <a:ext uri="{FF2B5EF4-FFF2-40B4-BE49-F238E27FC236}">
                      <a16:creationId xmlns:a16="http://schemas.microsoft.com/office/drawing/2014/main" id="{C1EE8B4D-3668-35A8-07D0-3F53815D56A4}"/>
                    </a:ext>
                  </a:extLst>
                </p:cNvPr>
                <p:cNvSpPr/>
                <p:nvPr/>
              </p:nvSpPr>
              <p:spPr bwMode="auto">
                <a:xfrm>
                  <a:off x="1979422" y="2058942"/>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4B27C"/>
                      </a:solidFill>
                      <a:effectLst/>
                      <a:uLnTx/>
                      <a:uFillTx/>
                      <a:latin typeface="Segoe Sans Display Semibold" pitchFamily="2" charset="0"/>
                      <a:ea typeface="+mn-ea"/>
                      <a:cs typeface="Segoe Sans Display Semibold" pitchFamily="2" charset="0"/>
                    </a:rPr>
                    <a:t>4</a:t>
                  </a:r>
                </a:p>
              </p:txBody>
            </p:sp>
          </p:grpSp>
        </p:grpSp>
        <p:sp>
          <p:nvSpPr>
            <p:cNvPr id="56" name="TextBox 55">
              <a:extLst>
                <a:ext uri="{FF2B5EF4-FFF2-40B4-BE49-F238E27FC236}">
                  <a16:creationId xmlns:a16="http://schemas.microsoft.com/office/drawing/2014/main" id="{3D453B39-9082-D040-B035-8277A79A897D}"/>
                </a:ext>
              </a:extLst>
            </p:cNvPr>
            <p:cNvSpPr txBox="1"/>
            <p:nvPr/>
          </p:nvSpPr>
          <p:spPr>
            <a:xfrm>
              <a:off x="597313" y="2253477"/>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4B27C"/>
                  </a:solidFill>
                  <a:effectLst/>
                  <a:uLnTx/>
                  <a:uFillTx/>
                  <a:latin typeface="Segoe Sans Display Semibold" pitchFamily="2" charset="0"/>
                  <a:ea typeface="+mn-ea"/>
                  <a:cs typeface="Segoe Sans Display Semibold" pitchFamily="2" charset="0"/>
                </a:rPr>
                <a:t>Publish and Share</a:t>
              </a:r>
            </a:p>
          </p:txBody>
        </p:sp>
      </p:grpSp>
      <p:sp>
        <p:nvSpPr>
          <p:cNvPr id="12" name="Rectangle: Top Corners Rounded 11">
            <a:extLst>
              <a:ext uri="{FF2B5EF4-FFF2-40B4-BE49-F238E27FC236}">
                <a16:creationId xmlns:a16="http://schemas.microsoft.com/office/drawing/2014/main" id="{FA60EB26-C5DC-3877-A1F9-D5EF0BCAE79B}"/>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16" name="Picture 15" descr="Example of Policy Searcher agent chat">
            <a:extLst>
              <a:ext uri="{FF2B5EF4-FFF2-40B4-BE49-F238E27FC236}">
                <a16:creationId xmlns:a16="http://schemas.microsoft.com/office/drawing/2014/main" id="{01728EE0-480E-B662-5242-D5465C21876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06" t="-8423" r="-164" b="-8208"/>
          <a:stretch>
            <a:fillRect/>
          </a:stretch>
        </p:blipFill>
        <p:spPr>
          <a:xfrm>
            <a:off x="7214516" y="2587600"/>
            <a:ext cx="4889941" cy="3814156"/>
          </a:xfrm>
          <a:prstGeom prst="rect">
            <a:avLst/>
          </a:prstGeom>
          <a:solidFill>
            <a:srgbClr val="FAFAFA"/>
          </a:solidFill>
        </p:spPr>
      </p:pic>
    </p:spTree>
    <p:extLst>
      <p:ext uri="{BB962C8B-B14F-4D97-AF65-F5344CB8AC3E}">
        <p14:creationId xmlns:p14="http://schemas.microsoft.com/office/powerpoint/2010/main" val="121967339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15AF2-E8EF-C412-4229-22CF042E350A}"/>
            </a:ext>
          </a:extLst>
        </p:cNvPr>
        <p:cNvGrpSpPr/>
        <p:nvPr/>
      </p:nvGrpSpPr>
      <p:grpSpPr>
        <a:xfrm>
          <a:off x="0" y="0"/>
          <a:ext cx="0" cy="0"/>
          <a:chOff x="0" y="0"/>
          <a:chExt cx="0" cy="0"/>
        </a:xfrm>
      </p:grpSpPr>
      <p:pic>
        <p:nvPicPr>
          <p:cNvPr id="15" name="Picture 14" descr="A blue square with white lines&#10;&#10;AI-generated content may be incorrect.">
            <a:extLst>
              <a:ext uri="{FF2B5EF4-FFF2-40B4-BE49-F238E27FC236}">
                <a16:creationId xmlns:a16="http://schemas.microsoft.com/office/drawing/2014/main" id="{03AC67CE-588C-1F39-B474-D17060605971}"/>
              </a:ext>
            </a:extLst>
          </p:cNvPr>
          <p:cNvPicPr>
            <a:picLocks noChangeAspect="1"/>
          </p:cNvPicPr>
          <p:nvPr/>
        </p:nvPicPr>
        <p:blipFill>
          <a:blip r:embed="rId3"/>
          <a:stretch>
            <a:fillRect/>
          </a:stretch>
        </p:blipFill>
        <p:spPr>
          <a:xfrm>
            <a:off x="4618" y="-144"/>
            <a:ext cx="12194308" cy="1154834"/>
          </a:xfrm>
          <a:prstGeom prst="rect">
            <a:avLst/>
          </a:prstGeom>
        </p:spPr>
      </p:pic>
      <p:pic>
        <p:nvPicPr>
          <p:cNvPr id="19" name="Picture 18" descr="A rainbow colored logo on a black background&#10;&#10;AI-generated content may be incorrect.">
            <a:extLst>
              <a:ext uri="{FF2B5EF4-FFF2-40B4-BE49-F238E27FC236}">
                <a16:creationId xmlns:a16="http://schemas.microsoft.com/office/drawing/2014/main" id="{C39D0B2A-57DA-B0BA-2E52-CD34ADA477D9}"/>
              </a:ext>
            </a:extLst>
          </p:cNvPr>
          <p:cNvPicPr>
            <a:picLocks noChangeAspect="1"/>
          </p:cNvPicPr>
          <p:nvPr/>
        </p:nvPicPr>
        <p:blipFill>
          <a:blip r:embed="rId4"/>
          <a:stretch>
            <a:fillRect/>
          </a:stretch>
        </p:blipFill>
        <p:spPr>
          <a:xfrm>
            <a:off x="10743623" y="289359"/>
            <a:ext cx="1257300" cy="714375"/>
          </a:xfrm>
          <a:prstGeom prst="rect">
            <a:avLst/>
          </a:prstGeom>
        </p:spPr>
      </p:pic>
      <p:sp>
        <p:nvSpPr>
          <p:cNvPr id="4" name="Rectangle: Top Corners Rounded 22">
            <a:extLst>
              <a:ext uri="{FF2B5EF4-FFF2-40B4-BE49-F238E27FC236}">
                <a16:creationId xmlns:a16="http://schemas.microsoft.com/office/drawing/2014/main" id="{022DBF32-04C1-7B0C-13CB-E995F30CA4BD}"/>
              </a:ext>
              <a:ext uri="{C183D7F6-B498-43B3-948B-1728B52AA6E4}">
                <adec:decorative xmlns:adec="http://schemas.microsoft.com/office/drawing/2017/decorative" val="1"/>
              </a:ext>
            </a:extLst>
          </p:cNvPr>
          <p:cNvSpPr>
            <a:spLocks/>
          </p:cNvSpPr>
          <p:nvPr/>
        </p:nvSpPr>
        <p:spPr bwMode="auto">
          <a:xfrm rot="10800000">
            <a:off x="586899" y="4035966"/>
            <a:ext cx="11008836" cy="2364833"/>
          </a:xfrm>
          <a:prstGeom prst="round2SameRect">
            <a:avLst>
              <a:gd name="adj1" fmla="val 4552"/>
              <a:gd name="adj2" fmla="val 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 name="Rounded Rectangle 64">
            <a:extLst>
              <a:ext uri="{FF2B5EF4-FFF2-40B4-BE49-F238E27FC236}">
                <a16:creationId xmlns:a16="http://schemas.microsoft.com/office/drawing/2014/main" id="{4EE362DD-8310-76C0-06CF-21E3A8F94662}"/>
              </a:ext>
              <a:ext uri="{C183D7F6-B498-43B3-948B-1728B52AA6E4}">
                <adec:decorative xmlns:adec="http://schemas.microsoft.com/office/drawing/2017/decorative" val="1"/>
              </a:ext>
            </a:extLst>
          </p:cNvPr>
          <p:cNvSpPr>
            <a:spLocks/>
          </p:cNvSpPr>
          <p:nvPr/>
        </p:nvSpPr>
        <p:spPr bwMode="auto">
          <a:xfrm>
            <a:off x="587851" y="1318499"/>
            <a:ext cx="11017250" cy="5082301"/>
          </a:xfrm>
          <a:prstGeom prst="roundRect">
            <a:avLst>
              <a:gd name="adj" fmla="val 2401"/>
            </a:avLst>
          </a:prstGeom>
          <a:no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Segoe UI Variable Small Semibol" pitchFamily="2" charset="0"/>
              <a:ea typeface="+mn-ea"/>
              <a:cs typeface="+mn-cs"/>
            </a:endParaRPr>
          </a:p>
        </p:txBody>
      </p:sp>
      <p:cxnSp>
        <p:nvCxnSpPr>
          <p:cNvPr id="6" name="Straight Connector 5">
            <a:extLst>
              <a:ext uri="{FF2B5EF4-FFF2-40B4-BE49-F238E27FC236}">
                <a16:creationId xmlns:a16="http://schemas.microsoft.com/office/drawing/2014/main" id="{3E20F57C-507C-5DAB-6E43-721E56598217}"/>
              </a:ext>
              <a:ext uri="{C183D7F6-B498-43B3-948B-1728B52AA6E4}">
                <adec:decorative xmlns:adec="http://schemas.microsoft.com/office/drawing/2017/decorative" val="1"/>
              </a:ext>
            </a:extLst>
          </p:cNvPr>
          <p:cNvCxnSpPr>
            <a:cxnSpLocks/>
          </p:cNvCxnSpPr>
          <p:nvPr/>
        </p:nvCxnSpPr>
        <p:spPr>
          <a:xfrm>
            <a:off x="4288088" y="4246359"/>
            <a:ext cx="0" cy="192024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F6B1141-37A0-6D19-DDD1-2B2288864683}"/>
              </a:ext>
              <a:ext uri="{C183D7F6-B498-43B3-948B-1728B52AA6E4}">
                <adec:decorative xmlns:adec="http://schemas.microsoft.com/office/drawing/2017/decorative" val="1"/>
              </a:ext>
            </a:extLst>
          </p:cNvPr>
          <p:cNvCxnSpPr>
            <a:cxnSpLocks/>
          </p:cNvCxnSpPr>
          <p:nvPr/>
        </p:nvCxnSpPr>
        <p:spPr>
          <a:xfrm>
            <a:off x="7903911" y="4246359"/>
            <a:ext cx="0" cy="192024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Picture 1" descr="Screenshot of the Agent store accessed through the Copilot app.">
            <a:extLst>
              <a:ext uri="{FF2B5EF4-FFF2-40B4-BE49-F238E27FC236}">
                <a16:creationId xmlns:a16="http://schemas.microsoft.com/office/drawing/2014/main" id="{3C6A1E38-931F-7F5E-F461-E14962EDB6D5}"/>
              </a:ext>
            </a:extLst>
          </p:cNvPr>
          <p:cNvPicPr>
            <a:picLocks noChangeAspect="1"/>
          </p:cNvPicPr>
          <p:nvPr/>
        </p:nvPicPr>
        <p:blipFill>
          <a:blip r:embed="rId5"/>
          <a:stretch>
            <a:fillRect/>
          </a:stretch>
        </p:blipFill>
        <p:spPr>
          <a:xfrm>
            <a:off x="981399" y="1718949"/>
            <a:ext cx="3057652" cy="1828800"/>
          </a:xfrm>
          <a:prstGeom prst="roundRect">
            <a:avLst>
              <a:gd name="adj" fmla="val 1531"/>
            </a:avLst>
          </a:prstGeom>
          <a:solidFill>
            <a:sysClr val="window" lastClr="FFFFFF"/>
          </a:solidFill>
          <a:effectLst>
            <a:outerShdw blurRad="120303" dist="87506" dir="3600000" sx="102443" sy="102443" algn="tl" rotWithShape="0">
              <a:prstClr val="black">
                <a:alpha val="8000"/>
              </a:prstClr>
            </a:outerShdw>
          </a:effectLst>
        </p:spPr>
      </p:pic>
      <p:sp>
        <p:nvSpPr>
          <p:cNvPr id="8" name="TextBox 7">
            <a:extLst>
              <a:ext uri="{FF2B5EF4-FFF2-40B4-BE49-F238E27FC236}">
                <a16:creationId xmlns:a16="http://schemas.microsoft.com/office/drawing/2014/main" id="{AF1D1761-1518-4750-A0B5-ED7B0BF60115}"/>
              </a:ext>
            </a:extLst>
          </p:cNvPr>
          <p:cNvSpPr txBox="1"/>
          <p:nvPr/>
        </p:nvSpPr>
        <p:spPr>
          <a:xfrm>
            <a:off x="868680" y="4279392"/>
            <a:ext cx="3218688" cy="307777"/>
          </a:xfrm>
          <a:prstGeom prst="rect">
            <a:avLst/>
          </a:prstGeom>
          <a:noFill/>
        </p:spPr>
        <p:txBody>
          <a:bodyPr wrap="square" lIns="0" tIns="0" rIns="0" bIns="0" rtlCol="0">
            <a:spAutoFit/>
          </a:bodyPr>
          <a:lstStyle/>
          <a:p>
            <a:pPr algn="ctr" defTabSz="914367">
              <a:spcBef>
                <a:spcPct val="0"/>
              </a:spcBef>
              <a:spcAft>
                <a:spcPct val="0"/>
              </a:spcAft>
              <a:defRPr/>
            </a:pPr>
            <a:r>
              <a:rPr lang="en-US" sz="2000" b="1">
                <a:ln w="3175">
                  <a:noFill/>
                </a:ln>
                <a:solidFill>
                  <a:srgbClr val="0078D4"/>
                </a:solidFill>
                <a:latin typeface="Segoe Sans Display Semibold" pitchFamily="2" charset="0"/>
                <a:cs typeface="Segoe Sans Display Semibold" pitchFamily="2" charset="0"/>
              </a:rPr>
              <a:t>Discover agents</a:t>
            </a:r>
          </a:p>
        </p:txBody>
      </p:sp>
      <p:sp>
        <p:nvSpPr>
          <p:cNvPr id="27" name="Content Placeholder 26">
            <a:extLst>
              <a:ext uri="{FF2B5EF4-FFF2-40B4-BE49-F238E27FC236}">
                <a16:creationId xmlns:a16="http://schemas.microsoft.com/office/drawing/2014/main" id="{79637525-D0FE-62AB-CE18-DBCF765F1ECF}"/>
              </a:ext>
            </a:extLst>
          </p:cNvPr>
          <p:cNvSpPr txBox="1">
            <a:spLocks/>
          </p:cNvSpPr>
          <p:nvPr/>
        </p:nvSpPr>
        <p:spPr>
          <a:xfrm>
            <a:off x="868680" y="4736592"/>
            <a:ext cx="3218688" cy="1086901"/>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ts val="600"/>
              </a:spcBef>
              <a:spcAft>
                <a:spcPts val="1200"/>
              </a:spcAft>
              <a:buNone/>
              <a:defRPr/>
            </a:pPr>
            <a:r>
              <a:rPr lang="en-US" sz="1600">
                <a:latin typeface="Segoe Sans Display"/>
                <a:cs typeface="Segoe Sans Display"/>
              </a:rPr>
              <a:t>Personalized experience on an integrated platform to discover agents from Microsoft, partners, and your own organization.</a:t>
            </a:r>
          </a:p>
        </p:txBody>
      </p:sp>
      <p:pic>
        <p:nvPicPr>
          <p:cNvPr id="31" name="Picture 30" descr="Screenshot of the Agent store listing different agents built by your organization, or trending, or featured in the store.">
            <a:extLst>
              <a:ext uri="{FF2B5EF4-FFF2-40B4-BE49-F238E27FC236}">
                <a16:creationId xmlns:a16="http://schemas.microsoft.com/office/drawing/2014/main" id="{44D20025-30F6-F5DD-0FFA-209F26D11A0D}"/>
              </a:ext>
            </a:extLst>
          </p:cNvPr>
          <p:cNvPicPr>
            <a:picLocks noChangeAspect="1"/>
          </p:cNvPicPr>
          <p:nvPr/>
        </p:nvPicPr>
        <p:blipFill>
          <a:blip r:embed="rId6"/>
          <a:stretch>
            <a:fillRect/>
          </a:stretch>
        </p:blipFill>
        <p:spPr>
          <a:xfrm>
            <a:off x="5339394" y="1562158"/>
            <a:ext cx="1513213" cy="2142383"/>
          </a:xfrm>
          <a:prstGeom prst="roundRect">
            <a:avLst>
              <a:gd name="adj" fmla="val 1531"/>
            </a:avLst>
          </a:prstGeom>
          <a:solidFill>
            <a:sysClr val="window" lastClr="FFFFFF"/>
          </a:solidFill>
          <a:effectLst>
            <a:outerShdw blurRad="120303" dist="87506" dir="3600000" sx="102443" sy="102443" algn="tl" rotWithShape="0">
              <a:prstClr val="black">
                <a:alpha val="8000"/>
              </a:prstClr>
            </a:outerShdw>
          </a:effectLst>
        </p:spPr>
      </p:pic>
      <p:sp>
        <p:nvSpPr>
          <p:cNvPr id="9" name="TextBox 8">
            <a:extLst>
              <a:ext uri="{FF2B5EF4-FFF2-40B4-BE49-F238E27FC236}">
                <a16:creationId xmlns:a16="http://schemas.microsoft.com/office/drawing/2014/main" id="{F4E4539B-D459-6AA8-6F95-40F34FCE854F}"/>
              </a:ext>
            </a:extLst>
          </p:cNvPr>
          <p:cNvSpPr txBox="1"/>
          <p:nvPr/>
        </p:nvSpPr>
        <p:spPr>
          <a:xfrm>
            <a:off x="4486656" y="4279392"/>
            <a:ext cx="3218688" cy="276999"/>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865FC4"/>
                </a:solidFill>
                <a:effectLst/>
                <a:uLnTx/>
                <a:uFillTx/>
                <a:latin typeface="Segoe Sans Display Semibold" pitchFamily="2" charset="0"/>
                <a:cs typeface="Segoe Sans Display Semibold" pitchFamily="2" charset="0"/>
              </a:defRPr>
            </a:lvl1pPr>
          </a:lstStyle>
          <a:p>
            <a:r>
              <a:rPr lang="en-US"/>
              <a:t>Deploy quickly</a:t>
            </a:r>
          </a:p>
        </p:txBody>
      </p:sp>
      <p:sp>
        <p:nvSpPr>
          <p:cNvPr id="28" name="Content Placeholder 26">
            <a:extLst>
              <a:ext uri="{FF2B5EF4-FFF2-40B4-BE49-F238E27FC236}">
                <a16:creationId xmlns:a16="http://schemas.microsoft.com/office/drawing/2014/main" id="{63F6A5CE-A4D0-C605-6711-686E50C56D3E}"/>
              </a:ext>
            </a:extLst>
          </p:cNvPr>
          <p:cNvSpPr txBox="1">
            <a:spLocks/>
          </p:cNvSpPr>
          <p:nvPr/>
        </p:nvSpPr>
        <p:spPr>
          <a:xfrm>
            <a:off x="4486656" y="4736592"/>
            <a:ext cx="3218688" cy="1086901"/>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3000"/>
              </a:lnSpc>
              <a:spcBef>
                <a:spcPts val="600"/>
              </a:spcBef>
              <a:spcAft>
                <a:spcPts val="1200"/>
              </a:spcAft>
              <a:buClr>
                <a:srgbClr val="000000"/>
              </a:buClr>
              <a:buSzTx/>
              <a:buFont typeface="Arial" panose="020B0604020202020204" pitchFamily="34" charset="0"/>
              <a:buNone/>
              <a:tabLst/>
              <a:defRPr/>
            </a:pPr>
            <a:r>
              <a:rPr lang="en-US" sz="1600">
                <a:latin typeface="Segoe Sans Display"/>
                <a:cs typeface="Segoe Sans Display"/>
              </a:rPr>
              <a:t>Accelerate results with ready-to-deploy agents that help boost efficiency and enable smarter decisions. </a:t>
            </a:r>
          </a:p>
        </p:txBody>
      </p:sp>
      <p:pic>
        <p:nvPicPr>
          <p:cNvPr id="30" name="Picture 29" descr="Screenshot of finding an agent in the  Agent Store and being able to learn more about the particular agent.">
            <a:extLst>
              <a:ext uri="{FF2B5EF4-FFF2-40B4-BE49-F238E27FC236}">
                <a16:creationId xmlns:a16="http://schemas.microsoft.com/office/drawing/2014/main" id="{5482E007-D8D9-3CFA-0950-1B7354E8287E}"/>
              </a:ext>
            </a:extLst>
          </p:cNvPr>
          <p:cNvPicPr>
            <a:picLocks noChangeAspect="1"/>
          </p:cNvPicPr>
          <p:nvPr/>
        </p:nvPicPr>
        <p:blipFill>
          <a:blip r:embed="rId7"/>
          <a:stretch>
            <a:fillRect/>
          </a:stretch>
        </p:blipFill>
        <p:spPr>
          <a:xfrm>
            <a:off x="8098650" y="1718949"/>
            <a:ext cx="3138211" cy="1828800"/>
          </a:xfrm>
          <a:prstGeom prst="roundRect">
            <a:avLst>
              <a:gd name="adj" fmla="val 1531"/>
            </a:avLst>
          </a:prstGeom>
          <a:solidFill>
            <a:sysClr val="window" lastClr="FFFFFF"/>
          </a:solidFill>
          <a:effectLst>
            <a:outerShdw blurRad="120303" dist="87506" dir="3600000" sx="102443" sy="102443" algn="tl" rotWithShape="0">
              <a:prstClr val="black">
                <a:alpha val="8000"/>
              </a:prstClr>
            </a:outerShdw>
          </a:effectLst>
        </p:spPr>
      </p:pic>
      <p:sp>
        <p:nvSpPr>
          <p:cNvPr id="10" name="TextBox 9">
            <a:extLst>
              <a:ext uri="{FF2B5EF4-FFF2-40B4-BE49-F238E27FC236}">
                <a16:creationId xmlns:a16="http://schemas.microsoft.com/office/drawing/2014/main" id="{7858E1BA-4FE5-0E3B-E6FF-52395D9C499E}"/>
              </a:ext>
            </a:extLst>
          </p:cNvPr>
          <p:cNvSpPr txBox="1"/>
          <p:nvPr/>
        </p:nvSpPr>
        <p:spPr>
          <a:xfrm>
            <a:off x="8101584" y="4279392"/>
            <a:ext cx="3218688" cy="276999"/>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B447C8"/>
                </a:solidFill>
                <a:effectLst/>
                <a:uLnTx/>
                <a:uFillTx/>
                <a:latin typeface="Segoe Sans Display Semibold" pitchFamily="2" charset="0"/>
                <a:cs typeface="Segoe Sans Display Semibold" pitchFamily="2" charset="0"/>
              </a:defRPr>
            </a:lvl1pPr>
          </a:lstStyle>
          <a:p>
            <a:r>
              <a:rPr lang="en-US"/>
              <a:t>Admin control </a:t>
            </a:r>
          </a:p>
        </p:txBody>
      </p:sp>
      <p:sp>
        <p:nvSpPr>
          <p:cNvPr id="29" name="Content Placeholder 26">
            <a:extLst>
              <a:ext uri="{FF2B5EF4-FFF2-40B4-BE49-F238E27FC236}">
                <a16:creationId xmlns:a16="http://schemas.microsoft.com/office/drawing/2014/main" id="{F9F31F9D-75DD-CD78-8525-B79FC0806B02}"/>
              </a:ext>
            </a:extLst>
          </p:cNvPr>
          <p:cNvSpPr txBox="1">
            <a:spLocks/>
          </p:cNvSpPr>
          <p:nvPr/>
        </p:nvSpPr>
        <p:spPr>
          <a:xfrm>
            <a:off x="8101584" y="4736592"/>
            <a:ext cx="3218688" cy="808683"/>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ts val="600"/>
              </a:spcBef>
              <a:spcAft>
                <a:spcPts val="1200"/>
              </a:spcAft>
              <a:buNone/>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a:rPr>
              <a:t>Agents are validated for security, compliance, and performance, and IT retains full control and oversight.  </a:t>
            </a:r>
          </a:p>
        </p:txBody>
      </p:sp>
      <p:sp>
        <p:nvSpPr>
          <p:cNvPr id="11" name="Rectangle: Rounded Corners 5">
            <a:extLst>
              <a:ext uri="{FF2B5EF4-FFF2-40B4-BE49-F238E27FC236}">
                <a16:creationId xmlns:a16="http://schemas.microsoft.com/office/drawing/2014/main" id="{3A08A90C-8C1B-8D39-E67F-435B04AFEB03}"/>
              </a:ext>
              <a:ext uri="{C183D7F6-B498-43B3-948B-1728B52AA6E4}">
                <adec:decorative xmlns:adec="http://schemas.microsoft.com/office/drawing/2017/decorative" val="1"/>
              </a:ext>
            </a:extLst>
          </p:cNvPr>
          <p:cNvSpPr>
            <a:spLocks/>
          </p:cNvSpPr>
          <p:nvPr/>
        </p:nvSpPr>
        <p:spPr bwMode="auto">
          <a:xfrm flipV="1">
            <a:off x="838200" y="4009519"/>
            <a:ext cx="10515600" cy="45720"/>
          </a:xfrm>
          <a:prstGeom prst="roundRect">
            <a:avLst>
              <a:gd name="adj" fmla="val 50000"/>
            </a:avLst>
          </a:prstGeom>
          <a:gradFill flip="none" rotWithShape="1">
            <a:gsLst>
              <a:gs pos="8000">
                <a:srgbClr val="3E76D4"/>
              </a:gs>
              <a:gs pos="59000">
                <a:srgbClr val="8661C5"/>
              </a:gs>
              <a:gs pos="94000">
                <a:srgbClr val="C73ECC"/>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highlight>
                <a:srgbClr val="FF0000"/>
              </a:highlight>
              <a:uLnTx/>
              <a:uFillTx/>
              <a:latin typeface="Segoe UI"/>
              <a:ea typeface="Segoe UI" pitchFamily="34" charset="0"/>
              <a:cs typeface="Segoe UI" pitchFamily="34" charset="0"/>
            </a:endParaRPr>
          </a:p>
        </p:txBody>
      </p:sp>
      <p:sp>
        <p:nvSpPr>
          <p:cNvPr id="12" name="Oval 11">
            <a:extLst>
              <a:ext uri="{FF2B5EF4-FFF2-40B4-BE49-F238E27FC236}">
                <a16:creationId xmlns:a16="http://schemas.microsoft.com/office/drawing/2014/main" id="{7042FE27-E91D-DC08-F061-48D866455EF1}"/>
              </a:ext>
              <a:ext uri="{C183D7F6-B498-43B3-948B-1728B52AA6E4}">
                <adec:decorative xmlns:adec="http://schemas.microsoft.com/office/drawing/2017/decorative" val="1"/>
              </a:ext>
            </a:extLst>
          </p:cNvPr>
          <p:cNvSpPr/>
          <p:nvPr/>
        </p:nvSpPr>
        <p:spPr bwMode="auto">
          <a:xfrm>
            <a:off x="2409121" y="3956770"/>
            <a:ext cx="142112" cy="142112"/>
          </a:xfrm>
          <a:prstGeom prst="ellipse">
            <a:avLst/>
          </a:prstGeom>
          <a:solidFill>
            <a:srgbClr val="516FCE"/>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3" name="Oval 12">
            <a:extLst>
              <a:ext uri="{FF2B5EF4-FFF2-40B4-BE49-F238E27FC236}">
                <a16:creationId xmlns:a16="http://schemas.microsoft.com/office/drawing/2014/main" id="{326E1F45-5C15-2FA8-43D2-639B9D0F045F}"/>
              </a:ext>
              <a:ext uri="{C183D7F6-B498-43B3-948B-1728B52AA6E4}">
                <adec:decorative xmlns:adec="http://schemas.microsoft.com/office/drawing/2017/decorative" val="1"/>
              </a:ext>
            </a:extLst>
          </p:cNvPr>
          <p:cNvSpPr/>
          <p:nvPr/>
        </p:nvSpPr>
        <p:spPr bwMode="auto">
          <a:xfrm>
            <a:off x="6024944" y="3966396"/>
            <a:ext cx="142112" cy="142112"/>
          </a:xfrm>
          <a:prstGeom prst="ellipse">
            <a:avLst/>
          </a:prstGeom>
          <a:solidFill>
            <a:srgbClr val="865FC4"/>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4" name="Oval 13">
            <a:extLst>
              <a:ext uri="{FF2B5EF4-FFF2-40B4-BE49-F238E27FC236}">
                <a16:creationId xmlns:a16="http://schemas.microsoft.com/office/drawing/2014/main" id="{09A2D021-DDE5-3AB3-7BE0-ED11B748A26F}"/>
              </a:ext>
              <a:ext uri="{C183D7F6-B498-43B3-948B-1728B52AA6E4}">
                <adec:decorative xmlns:adec="http://schemas.microsoft.com/office/drawing/2017/decorative" val="1"/>
              </a:ext>
            </a:extLst>
          </p:cNvPr>
          <p:cNvSpPr/>
          <p:nvPr/>
        </p:nvSpPr>
        <p:spPr bwMode="auto">
          <a:xfrm>
            <a:off x="9640767" y="3963329"/>
            <a:ext cx="142112" cy="142112"/>
          </a:xfrm>
          <a:prstGeom prst="ellipse">
            <a:avLst/>
          </a:prstGeom>
          <a:solidFill>
            <a:srgbClr val="B447C8"/>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8" name="Rectangle 17">
            <a:extLst>
              <a:ext uri="{FF2B5EF4-FFF2-40B4-BE49-F238E27FC236}">
                <a16:creationId xmlns:a16="http://schemas.microsoft.com/office/drawing/2014/main" id="{4F85222E-FFBE-5129-66F4-BE2CC9F4D5EC}"/>
              </a:ext>
              <a:ext uri="{C183D7F6-B498-43B3-948B-1728B52AA6E4}">
                <adec:decorative xmlns:adec="http://schemas.microsoft.com/office/drawing/2017/decorative" val="1"/>
              </a:ext>
            </a:extLst>
          </p:cNvPr>
          <p:cNvSpPr/>
          <p:nvPr/>
        </p:nvSpPr>
        <p:spPr>
          <a:xfrm>
            <a:off x="0" y="1137013"/>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0" name="Title 1">
            <a:extLst>
              <a:ext uri="{FF2B5EF4-FFF2-40B4-BE49-F238E27FC236}">
                <a16:creationId xmlns:a16="http://schemas.microsoft.com/office/drawing/2014/main" id="{380800C7-EBFB-69EC-24CF-0A54C4FED6AB}"/>
              </a:ext>
            </a:extLst>
          </p:cNvPr>
          <p:cNvSpPr txBox="1">
            <a:spLocks/>
          </p:cNvSpPr>
          <p:nvPr/>
        </p:nvSpPr>
        <p:spPr>
          <a:xfrm>
            <a:off x="588263" y="457200"/>
            <a:ext cx="11018520" cy="492443"/>
          </a:xfrm>
          <a:prstGeom prst="rect">
            <a:avLst/>
          </a:prstGeom>
        </p:spPr>
        <p:txBody>
          <a:bodyPr lIns="91440" tIns="45720" rIns="91440" bIns="45720" anchor="t">
            <a:norm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Sans Display" pitchFamily="2" charset="0"/>
              </a:defRPr>
            </a:lvl1pPr>
          </a:lstStyle>
          <a:p>
            <a:pPr>
              <a:lnSpc>
                <a:spcPct val="80000"/>
              </a:lnSpc>
            </a:pPr>
            <a:r>
              <a:rPr lang="en-US">
                <a:solidFill>
                  <a:srgbClr val="FFFFFF"/>
                </a:solidFill>
                <a:ea typeface="+mj-ea"/>
                <a:cs typeface="+mj-cs"/>
              </a:rPr>
              <a:t>Agent Store</a:t>
            </a:r>
            <a:endParaRPr lang="en-US">
              <a:solidFill>
                <a:srgbClr val="FFFFFF"/>
              </a:solidFill>
              <a:ea typeface="+mj-ea"/>
              <a:cs typeface="Segoe Sans Display Semibold"/>
            </a:endParaRPr>
          </a:p>
          <a:p>
            <a:endParaRPr lang="en-US">
              <a:solidFill>
                <a:schemeClr val="bg1"/>
              </a:solidFill>
              <a:ea typeface="+mj-ea"/>
              <a:cs typeface="Segoe Sans Display Semibold"/>
            </a:endParaRPr>
          </a:p>
        </p:txBody>
      </p:sp>
    </p:spTree>
    <p:extLst>
      <p:ext uri="{BB962C8B-B14F-4D97-AF65-F5344CB8AC3E}">
        <p14:creationId xmlns:p14="http://schemas.microsoft.com/office/powerpoint/2010/main" val="407653727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946C9-6AEA-76C6-2210-F8497DFD557B}"/>
            </a:ext>
          </a:extLst>
        </p:cNvPr>
        <p:cNvGrpSpPr/>
        <p:nvPr/>
      </p:nvGrpSpPr>
      <p:grpSpPr>
        <a:xfrm>
          <a:off x="0" y="0"/>
          <a:ext cx="0" cy="0"/>
          <a:chOff x="0" y="0"/>
          <a:chExt cx="0" cy="0"/>
        </a:xfrm>
      </p:grpSpPr>
      <p:pic>
        <p:nvPicPr>
          <p:cNvPr id="9" name="Picture 8" descr="A blue square with white lines&#10;&#10;AI-generated content may be incorrect.">
            <a:extLst>
              <a:ext uri="{FF2B5EF4-FFF2-40B4-BE49-F238E27FC236}">
                <a16:creationId xmlns:a16="http://schemas.microsoft.com/office/drawing/2014/main" id="{315C4BCB-25FC-9F74-FB20-1830C7182D97}"/>
              </a:ext>
            </a:extLst>
          </p:cNvPr>
          <p:cNvPicPr>
            <a:picLocks noChangeAspect="1"/>
          </p:cNvPicPr>
          <p:nvPr/>
        </p:nvPicPr>
        <p:blipFill>
          <a:blip r:embed="rId4"/>
          <a:stretch>
            <a:fillRect/>
          </a:stretch>
        </p:blipFill>
        <p:spPr>
          <a:xfrm>
            <a:off x="4618" y="-144"/>
            <a:ext cx="12194308" cy="1154834"/>
          </a:xfrm>
          <a:prstGeom prst="rect">
            <a:avLst/>
          </a:prstGeom>
        </p:spPr>
      </p:pic>
      <p:pic>
        <p:nvPicPr>
          <p:cNvPr id="11" name="Picture 10" descr="A rainbow colored logo on a black background&#10;&#10;AI-generated content may be incorrect.">
            <a:extLst>
              <a:ext uri="{FF2B5EF4-FFF2-40B4-BE49-F238E27FC236}">
                <a16:creationId xmlns:a16="http://schemas.microsoft.com/office/drawing/2014/main" id="{5A5412E5-D4DE-75FA-F5D5-BA968927CE04}"/>
              </a:ext>
            </a:extLst>
          </p:cNvPr>
          <p:cNvPicPr>
            <a:picLocks noChangeAspect="1"/>
          </p:cNvPicPr>
          <p:nvPr/>
        </p:nvPicPr>
        <p:blipFill>
          <a:blip r:embed="rId5"/>
          <a:stretch>
            <a:fillRect/>
          </a:stretch>
        </p:blipFill>
        <p:spPr>
          <a:xfrm>
            <a:off x="10743623" y="289359"/>
            <a:ext cx="1257300" cy="714375"/>
          </a:xfrm>
          <a:prstGeom prst="rect">
            <a:avLst/>
          </a:prstGeom>
        </p:spPr>
      </p:pic>
      <p:sp>
        <p:nvSpPr>
          <p:cNvPr id="2" name="Title 1">
            <a:extLst>
              <a:ext uri="{FF2B5EF4-FFF2-40B4-BE49-F238E27FC236}">
                <a16:creationId xmlns:a16="http://schemas.microsoft.com/office/drawing/2014/main" id="{68C897C8-3B2E-D994-1FEB-A77A511B1EFD}"/>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Resources</a:t>
            </a:r>
          </a:p>
        </p:txBody>
      </p:sp>
      <p:sp>
        <p:nvSpPr>
          <p:cNvPr id="5" name="Rectangle 4">
            <a:extLst>
              <a:ext uri="{FF2B5EF4-FFF2-40B4-BE49-F238E27FC236}">
                <a16:creationId xmlns:a16="http://schemas.microsoft.com/office/drawing/2014/main" id="{A01832C8-009E-8A01-64E4-0663FC76865C}"/>
              </a:ext>
              <a:ext uri="{C183D7F6-B498-43B3-948B-1728B52AA6E4}">
                <adec:decorative xmlns:adec="http://schemas.microsoft.com/office/drawing/2017/decorative" val="1"/>
              </a:ext>
            </a:extLst>
          </p:cNvPr>
          <p:cNvSpPr/>
          <p:nvPr/>
        </p:nvSpPr>
        <p:spPr>
          <a:xfrm>
            <a:off x="0" y="1137013"/>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TextBox 14">
            <a:extLst>
              <a:ext uri="{FF2B5EF4-FFF2-40B4-BE49-F238E27FC236}">
                <a16:creationId xmlns:a16="http://schemas.microsoft.com/office/drawing/2014/main" id="{CAE26AAA-06AE-AFCA-D4F3-1E81E255D344}"/>
              </a:ext>
            </a:extLst>
          </p:cNvPr>
          <p:cNvSpPr txBox="1"/>
          <p:nvPr/>
        </p:nvSpPr>
        <p:spPr>
          <a:xfrm>
            <a:off x="1315846" y="1304195"/>
            <a:ext cx="3746814" cy="246221"/>
          </a:xfrm>
          <a:prstGeom prst="rect">
            <a:avLst/>
          </a:prstGeom>
          <a:noFill/>
        </p:spPr>
        <p:txBody>
          <a:bodyPr wrap="square" lIns="0" tIns="0" rIns="0" bIns="0" rtlCol="0" anchor="t">
            <a:spAutoFit/>
          </a:bodyPr>
          <a:lstStyle/>
          <a:p>
            <a:pPr algn="ctr"/>
            <a:r>
              <a:rPr lang="en-US" sz="1600">
                <a:solidFill>
                  <a:schemeClr val="accent1"/>
                </a:solidFill>
                <a:hlinkClick r:id="rId6">
                  <a:extLst>
                    <a:ext uri="{A12FA001-AC4F-418D-AE19-62706E023703}">
                      <ahyp:hlinkClr xmlns:ahyp="http://schemas.microsoft.com/office/drawing/2018/hyperlinkcolor" val="tx"/>
                    </a:ext>
                  </a:extLst>
                </a:hlinkClick>
              </a:rPr>
              <a:t>Microsoft 365 Copilot adoption</a:t>
            </a:r>
            <a:endParaRPr lang="en-US" sz="1600">
              <a:solidFill>
                <a:schemeClr val="accent1"/>
              </a:solidFill>
            </a:endParaRPr>
          </a:p>
        </p:txBody>
      </p:sp>
      <p:sp>
        <p:nvSpPr>
          <p:cNvPr id="13" name="Rectangle: Rounded Corners 12">
            <a:extLst>
              <a:ext uri="{FF2B5EF4-FFF2-40B4-BE49-F238E27FC236}">
                <a16:creationId xmlns:a16="http://schemas.microsoft.com/office/drawing/2014/main" id="{C825E35B-3FA8-8967-96DC-6C3E519A0165}"/>
              </a:ext>
              <a:ext uri="{C183D7F6-B498-43B3-948B-1728B52AA6E4}">
                <adec:decorative xmlns:adec="http://schemas.microsoft.com/office/drawing/2017/decorative" val="1"/>
              </a:ext>
            </a:extLst>
          </p:cNvPr>
          <p:cNvSpPr/>
          <p:nvPr/>
        </p:nvSpPr>
        <p:spPr>
          <a:xfrm rot="16200000">
            <a:off x="2029524" y="925554"/>
            <a:ext cx="2319458" cy="3746813"/>
          </a:xfrm>
          <a:prstGeom prst="roundRect">
            <a:avLst>
              <a:gd name="adj" fmla="val 2702"/>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 name="TextBox 3">
            <a:extLst>
              <a:ext uri="{FF2B5EF4-FFF2-40B4-BE49-F238E27FC236}">
                <a16:creationId xmlns:a16="http://schemas.microsoft.com/office/drawing/2014/main" id="{3D1C0766-6270-3E50-ECCF-E20C57FC49B6}"/>
              </a:ext>
            </a:extLst>
          </p:cNvPr>
          <p:cNvSpPr txBox="1"/>
          <p:nvPr/>
        </p:nvSpPr>
        <p:spPr>
          <a:xfrm>
            <a:off x="1315846" y="4095551"/>
            <a:ext cx="3746814" cy="307777"/>
          </a:xfrm>
          <a:prstGeom prst="rect">
            <a:avLst/>
          </a:prstGeom>
          <a:noFill/>
        </p:spPr>
        <p:txBody>
          <a:bodyPr wrap="square" lIns="0" tIns="0" rIns="0" bIns="0" rtlCol="0" anchor="t">
            <a:spAutoFit/>
          </a:bodyPr>
          <a:lstStyle/>
          <a:p>
            <a:pPr algn="ctr">
              <a:buClr>
                <a:schemeClr val="tx1"/>
              </a:buClr>
            </a:pPr>
            <a:r>
              <a:rPr lang="en-US" sz="1600">
                <a:solidFill>
                  <a:schemeClr val="accent1"/>
                </a:solidFill>
                <a:cs typeface="Segoe Sans Display"/>
                <a:hlinkClick r:id="rId7">
                  <a:extLst>
                    <a:ext uri="{A12FA001-AC4F-418D-AE19-62706E023703}">
                      <ahyp:hlinkClr xmlns:ahyp="http://schemas.microsoft.com/office/drawing/2018/hyperlinkcolor" val="tx"/>
                    </a:ext>
                  </a:extLst>
                </a:hlinkClick>
              </a:rPr>
              <a:t>Microsoft Scenario Library</a:t>
            </a:r>
            <a:endParaRPr lang="en-US" sz="1600">
              <a:solidFill>
                <a:schemeClr val="accent1"/>
              </a:solidFill>
              <a:cs typeface="Segoe Sans Display"/>
            </a:endParaRPr>
          </a:p>
        </p:txBody>
      </p:sp>
      <p:sp>
        <p:nvSpPr>
          <p:cNvPr id="6" name="Rectangle: Rounded Corners 5">
            <a:extLst>
              <a:ext uri="{FF2B5EF4-FFF2-40B4-BE49-F238E27FC236}">
                <a16:creationId xmlns:a16="http://schemas.microsoft.com/office/drawing/2014/main" id="{6DA26AAD-4454-FAEC-A70B-A28048980345}"/>
              </a:ext>
              <a:ext uri="{C183D7F6-B498-43B3-948B-1728B52AA6E4}">
                <adec:decorative xmlns:adec="http://schemas.microsoft.com/office/drawing/2017/decorative" val="1"/>
              </a:ext>
            </a:extLst>
          </p:cNvPr>
          <p:cNvSpPr/>
          <p:nvPr/>
        </p:nvSpPr>
        <p:spPr>
          <a:xfrm rot="16200000">
            <a:off x="2029524" y="3716910"/>
            <a:ext cx="2319458" cy="3746813"/>
          </a:xfrm>
          <a:prstGeom prst="roundRect">
            <a:avLst>
              <a:gd name="adj" fmla="val 2702"/>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7" name="Picture 6" descr="Screenshot of the Microsoft Scenario Library website, with the filter &quot;Agents&quot; selected">
            <a:extLst>
              <a:ext uri="{FF2B5EF4-FFF2-40B4-BE49-F238E27FC236}">
                <a16:creationId xmlns:a16="http://schemas.microsoft.com/office/drawing/2014/main" id="{A848FF82-424E-8CE5-5FAA-DABF09E4DB81}"/>
              </a:ext>
            </a:extLst>
          </p:cNvPr>
          <p:cNvPicPr>
            <a:picLocks noChangeAspect="1"/>
          </p:cNvPicPr>
          <p:nvPr/>
        </p:nvPicPr>
        <p:blipFill rotWithShape="1">
          <a:blip r:embed="rId8"/>
          <a:srcRect l="-339" r="-339"/>
          <a:stretch>
            <a:fillRect/>
          </a:stretch>
        </p:blipFill>
        <p:spPr>
          <a:xfrm>
            <a:off x="1518367" y="4567448"/>
            <a:ext cx="3369951" cy="2057135"/>
          </a:xfrm>
          <a:prstGeom prst="rect">
            <a:avLst/>
          </a:prstGeom>
          <a:solidFill>
            <a:schemeClr val="bg1"/>
          </a:solidFill>
        </p:spPr>
      </p:pic>
      <p:sp>
        <p:nvSpPr>
          <p:cNvPr id="17" name="TextBox 16">
            <a:extLst>
              <a:ext uri="{FF2B5EF4-FFF2-40B4-BE49-F238E27FC236}">
                <a16:creationId xmlns:a16="http://schemas.microsoft.com/office/drawing/2014/main" id="{27507BDE-DF75-D775-16B0-D129A9EF43E6}"/>
              </a:ext>
            </a:extLst>
          </p:cNvPr>
          <p:cNvSpPr txBox="1"/>
          <p:nvPr/>
        </p:nvSpPr>
        <p:spPr>
          <a:xfrm>
            <a:off x="7423276" y="1309581"/>
            <a:ext cx="3746814" cy="246221"/>
          </a:xfrm>
          <a:prstGeom prst="rect">
            <a:avLst/>
          </a:prstGeom>
          <a:noFill/>
        </p:spPr>
        <p:txBody>
          <a:bodyPr wrap="square" lIns="0" tIns="0" rIns="0" bIns="0" rtlCol="0" anchor="t">
            <a:spAutoFit/>
          </a:bodyPr>
          <a:lstStyle/>
          <a:p>
            <a:pPr algn="ctr"/>
            <a:r>
              <a:rPr lang="en-US" sz="1600" err="1">
                <a:solidFill>
                  <a:schemeClr val="accent1"/>
                </a:solidFill>
                <a:hlinkClick r:id="rId9">
                  <a:extLst>
                    <a:ext uri="{A12FA001-AC4F-418D-AE19-62706E023703}">
                      <ahyp:hlinkClr xmlns:ahyp="http://schemas.microsoft.com/office/drawing/2018/hyperlinkcolor" val="tx"/>
                    </a:ext>
                  </a:extLst>
                </a:hlinkClick>
              </a:rPr>
              <a:t>Copil</a:t>
            </a:r>
            <a:r>
              <a:rPr lang="en-US" sz="1600">
                <a:solidFill>
                  <a:schemeClr val="accent1"/>
                </a:solidFill>
                <a:hlinkClick r:id="rId9">
                  <a:extLst>
                    <a:ext uri="{A12FA001-AC4F-418D-AE19-62706E023703}">
                      <ahyp:hlinkClr xmlns:ahyp="http://schemas.microsoft.com/office/drawing/2018/hyperlinkcolor" val="tx"/>
                    </a:ext>
                  </a:extLst>
                </a:hlinkClick>
              </a:rPr>
              <a:t>ot Studio adoption</a:t>
            </a:r>
            <a:endParaRPr lang="en-US" sz="1600">
              <a:solidFill>
                <a:schemeClr val="accent1"/>
              </a:solidFill>
              <a:cs typeface="Segoe Sans Display"/>
            </a:endParaRPr>
          </a:p>
        </p:txBody>
      </p:sp>
      <p:sp>
        <p:nvSpPr>
          <p:cNvPr id="18" name="Rectangle: Rounded Corners 17">
            <a:extLst>
              <a:ext uri="{FF2B5EF4-FFF2-40B4-BE49-F238E27FC236}">
                <a16:creationId xmlns:a16="http://schemas.microsoft.com/office/drawing/2014/main" id="{ACA941FE-39A5-AC76-0C6E-C59CFBD2EA97}"/>
              </a:ext>
              <a:ext uri="{C183D7F6-B498-43B3-948B-1728B52AA6E4}">
                <adec:decorative xmlns:adec="http://schemas.microsoft.com/office/drawing/2017/decorative" val="1"/>
              </a:ext>
            </a:extLst>
          </p:cNvPr>
          <p:cNvSpPr/>
          <p:nvPr/>
        </p:nvSpPr>
        <p:spPr>
          <a:xfrm rot="16200000">
            <a:off x="8136954" y="930940"/>
            <a:ext cx="2319458" cy="3746813"/>
          </a:xfrm>
          <a:prstGeom prst="roundRect">
            <a:avLst>
              <a:gd name="adj" fmla="val 2702"/>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0" name="TextBox 19">
            <a:extLst>
              <a:ext uri="{FF2B5EF4-FFF2-40B4-BE49-F238E27FC236}">
                <a16:creationId xmlns:a16="http://schemas.microsoft.com/office/drawing/2014/main" id="{FD43A9A9-2C66-6A97-FE1F-43F35BB0F8D1}"/>
              </a:ext>
            </a:extLst>
          </p:cNvPr>
          <p:cNvSpPr txBox="1"/>
          <p:nvPr/>
        </p:nvSpPr>
        <p:spPr>
          <a:xfrm>
            <a:off x="7423276" y="4100937"/>
            <a:ext cx="3746814" cy="246221"/>
          </a:xfrm>
          <a:prstGeom prst="rect">
            <a:avLst/>
          </a:prstGeom>
          <a:noFill/>
        </p:spPr>
        <p:txBody>
          <a:bodyPr wrap="square" lIns="0" tIns="0" rIns="0" bIns="0" rtlCol="0" anchor="t">
            <a:spAutoFit/>
          </a:bodyPr>
          <a:lstStyle/>
          <a:p>
            <a:pPr algn="ctr"/>
            <a:r>
              <a:rPr lang="en-US" sz="1600">
                <a:solidFill>
                  <a:schemeClr val="accent1"/>
                </a:solidFill>
                <a:cs typeface="Segoe Sans Display"/>
                <a:hlinkClick r:id="rId10">
                  <a:extLst>
                    <a:ext uri="{A12FA001-AC4F-418D-AE19-62706E023703}">
                      <ahyp:hlinkClr xmlns:ahyp="http://schemas.microsoft.com/office/drawing/2018/hyperlinkcolor" val="tx"/>
                    </a:ext>
                  </a:extLst>
                </a:hlinkClick>
              </a:rPr>
              <a:t>Agent Builder templates and examples</a:t>
            </a:r>
            <a:endParaRPr lang="en-US" sz="1600">
              <a:solidFill>
                <a:schemeClr val="accent1"/>
              </a:solidFill>
              <a:cs typeface="Segoe Sans Display"/>
            </a:endParaRPr>
          </a:p>
        </p:txBody>
      </p:sp>
      <p:sp>
        <p:nvSpPr>
          <p:cNvPr id="21" name="Rectangle: Rounded Corners 20">
            <a:extLst>
              <a:ext uri="{FF2B5EF4-FFF2-40B4-BE49-F238E27FC236}">
                <a16:creationId xmlns:a16="http://schemas.microsoft.com/office/drawing/2014/main" id="{B477FC84-7544-FFFB-3717-A4CFA7A570AE}"/>
              </a:ext>
              <a:ext uri="{C183D7F6-B498-43B3-948B-1728B52AA6E4}">
                <adec:decorative xmlns:adec="http://schemas.microsoft.com/office/drawing/2017/decorative" val="1"/>
              </a:ext>
            </a:extLst>
          </p:cNvPr>
          <p:cNvSpPr/>
          <p:nvPr/>
        </p:nvSpPr>
        <p:spPr>
          <a:xfrm rot="16200000">
            <a:off x="8136954" y="3722296"/>
            <a:ext cx="2319458" cy="3746813"/>
          </a:xfrm>
          <a:prstGeom prst="roundRect">
            <a:avLst>
              <a:gd name="adj" fmla="val 2702"/>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12" name="Picture 11" descr="Screenshot showing the &quot;Agent templates and examples for Microsoft 365 Copilot&quot; website">
            <a:extLst>
              <a:ext uri="{FF2B5EF4-FFF2-40B4-BE49-F238E27FC236}">
                <a16:creationId xmlns:a16="http://schemas.microsoft.com/office/drawing/2014/main" id="{1E0A9859-DF11-2A60-3280-3D9FE2ECF43D}"/>
              </a:ext>
            </a:extLst>
          </p:cNvPr>
          <p:cNvPicPr>
            <a:picLocks noChangeAspect="1"/>
          </p:cNvPicPr>
          <p:nvPr/>
        </p:nvPicPr>
        <p:blipFill rotWithShape="1">
          <a:blip r:embed="rId11"/>
          <a:srcRect/>
          <a:stretch>
            <a:fillRect/>
          </a:stretch>
        </p:blipFill>
        <p:spPr>
          <a:xfrm>
            <a:off x="7611491" y="4584891"/>
            <a:ext cx="3370383" cy="2057400"/>
          </a:xfrm>
          <a:prstGeom prst="rect">
            <a:avLst/>
          </a:prstGeom>
        </p:spPr>
      </p:pic>
      <p:pic>
        <p:nvPicPr>
          <p:cNvPr id="28" name="Picture 27">
            <a:extLst>
              <a:ext uri="{FF2B5EF4-FFF2-40B4-BE49-F238E27FC236}">
                <a16:creationId xmlns:a16="http://schemas.microsoft.com/office/drawing/2014/main" id="{FFF572BF-E4C2-66A8-2E08-452BA7779519}"/>
              </a:ext>
            </a:extLst>
          </p:cNvPr>
          <p:cNvPicPr>
            <a:picLocks noChangeAspect="1"/>
          </p:cNvPicPr>
          <p:nvPr/>
        </p:nvPicPr>
        <p:blipFill>
          <a:blip r:embed="rId12"/>
          <a:stretch>
            <a:fillRect/>
          </a:stretch>
        </p:blipFill>
        <p:spPr>
          <a:xfrm>
            <a:off x="7611490" y="1775645"/>
            <a:ext cx="3370383" cy="2057401"/>
          </a:xfrm>
          <a:prstGeom prst="rect">
            <a:avLst/>
          </a:prstGeom>
        </p:spPr>
      </p:pic>
      <p:pic>
        <p:nvPicPr>
          <p:cNvPr id="10" name="Picture 9" descr="A screenshot of a computer&#10;&#10;AI-generated content may be incorrect.">
            <a:extLst>
              <a:ext uri="{FF2B5EF4-FFF2-40B4-BE49-F238E27FC236}">
                <a16:creationId xmlns:a16="http://schemas.microsoft.com/office/drawing/2014/main" id="{CCF7E5EC-F413-ED83-ED8E-60F70048C3E5}"/>
              </a:ext>
            </a:extLst>
          </p:cNvPr>
          <p:cNvPicPr>
            <a:picLocks noChangeAspect="1"/>
          </p:cNvPicPr>
          <p:nvPr/>
        </p:nvPicPr>
        <p:blipFill>
          <a:blip r:embed="rId13"/>
          <a:srcRect l="533" r="4687" b="461"/>
          <a:stretch>
            <a:fillRect/>
          </a:stretch>
        </p:blipFill>
        <p:spPr>
          <a:xfrm>
            <a:off x="1514475" y="1776745"/>
            <a:ext cx="3385399" cy="2056739"/>
          </a:xfrm>
          <a:prstGeom prst="rect">
            <a:avLst/>
          </a:prstGeom>
        </p:spPr>
      </p:pic>
    </p:spTree>
    <p:extLst>
      <p:ext uri="{BB962C8B-B14F-4D97-AF65-F5344CB8AC3E}">
        <p14:creationId xmlns:p14="http://schemas.microsoft.com/office/powerpoint/2010/main" val="1898248077"/>
      </p:ext>
    </p:extLst>
  </p:cSld>
  <p:clrMapOvr>
    <a:masterClrMapping/>
  </p:clrMapOvr>
  <p:transition>
    <p:fade/>
  </p:transition>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4E7C8-F2BB-CB07-6592-98CF062855A7}"/>
            </a:ext>
          </a:extLst>
        </p:cNvPr>
        <p:cNvGrpSpPr/>
        <p:nvPr/>
      </p:nvGrpSpPr>
      <p:grpSpPr>
        <a:xfrm>
          <a:off x="0" y="0"/>
          <a:ext cx="0" cy="0"/>
          <a:chOff x="0" y="0"/>
          <a:chExt cx="0" cy="0"/>
        </a:xfrm>
      </p:grpSpPr>
      <p:pic>
        <p:nvPicPr>
          <p:cNvPr id="7" name="Picture 6" descr="A blue square with white lines&#10;&#10;AI-generated content may be incorrect.">
            <a:extLst>
              <a:ext uri="{FF2B5EF4-FFF2-40B4-BE49-F238E27FC236}">
                <a16:creationId xmlns:a16="http://schemas.microsoft.com/office/drawing/2014/main" id="{7CDC439A-DD09-38DC-A4CE-16914A17B6B1}"/>
              </a:ext>
            </a:extLst>
          </p:cNvPr>
          <p:cNvPicPr>
            <a:picLocks noChangeAspect="1"/>
          </p:cNvPicPr>
          <p:nvPr/>
        </p:nvPicPr>
        <p:blipFill>
          <a:blip r:embed="rId3"/>
          <a:stretch>
            <a:fillRect/>
          </a:stretch>
        </p:blipFill>
        <p:spPr>
          <a:xfrm>
            <a:off x="4618" y="-144"/>
            <a:ext cx="12194308" cy="1154834"/>
          </a:xfrm>
          <a:prstGeom prst="rect">
            <a:avLst/>
          </a:prstGeom>
        </p:spPr>
      </p:pic>
      <p:pic>
        <p:nvPicPr>
          <p:cNvPr id="10" name="Picture 9" descr="A rainbow colored logo on a black background&#10;&#10;AI-generated content may be incorrect.">
            <a:extLst>
              <a:ext uri="{FF2B5EF4-FFF2-40B4-BE49-F238E27FC236}">
                <a16:creationId xmlns:a16="http://schemas.microsoft.com/office/drawing/2014/main" id="{8626A926-2400-B032-B047-F87BA49DDD63}"/>
              </a:ext>
            </a:extLst>
          </p:cNvPr>
          <p:cNvPicPr>
            <a:picLocks noChangeAspect="1"/>
          </p:cNvPicPr>
          <p:nvPr/>
        </p:nvPicPr>
        <p:blipFill>
          <a:blip r:embed="rId4"/>
          <a:stretch>
            <a:fillRect/>
          </a:stretch>
        </p:blipFill>
        <p:spPr>
          <a:xfrm>
            <a:off x="10743623" y="289359"/>
            <a:ext cx="1257300" cy="714375"/>
          </a:xfrm>
          <a:prstGeom prst="rect">
            <a:avLst/>
          </a:prstGeom>
        </p:spPr>
      </p:pic>
      <p:sp>
        <p:nvSpPr>
          <p:cNvPr id="31" name="Freeform: Shape 30">
            <a:extLst>
              <a:ext uri="{FF2B5EF4-FFF2-40B4-BE49-F238E27FC236}">
                <a16:creationId xmlns:a16="http://schemas.microsoft.com/office/drawing/2014/main" id="{542BAE59-7775-4972-F672-568BEFD9396E}"/>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B5031582-5F15-643D-5CFC-C24F6591EBEE}"/>
              </a:ext>
            </a:extLst>
          </p:cNvPr>
          <p:cNvSpPr>
            <a:spLocks noGrp="1"/>
          </p:cNvSpPr>
          <p:nvPr>
            <p:ph type="title"/>
          </p:nvPr>
        </p:nvSpPr>
        <p:spPr>
          <a:xfrm>
            <a:off x="588263" y="457200"/>
            <a:ext cx="11018520" cy="492443"/>
          </a:xfrm>
        </p:spPr>
        <p:txBody>
          <a:bodyPr>
            <a:normAutofit/>
          </a:bodyPr>
          <a:lstStyle/>
          <a:p>
            <a:r>
              <a:rPr lang="en-US">
                <a:solidFill>
                  <a:srgbClr val="FFFFFF"/>
                </a:solidFill>
                <a:latin typeface="Segoe UI Semibold"/>
                <a:cs typeface="Segoe UI Semibold"/>
              </a:rPr>
              <a:t>How to use agent starter prompts</a:t>
            </a:r>
            <a:endParaRPr lang="en-US"/>
          </a:p>
        </p:txBody>
      </p:sp>
      <p:sp>
        <p:nvSpPr>
          <p:cNvPr id="5" name="Rectangle 4">
            <a:extLst>
              <a:ext uri="{FF2B5EF4-FFF2-40B4-BE49-F238E27FC236}">
                <a16:creationId xmlns:a16="http://schemas.microsoft.com/office/drawing/2014/main" id="{5BB82B65-90CF-23DE-8956-14331AC647BA}"/>
              </a:ext>
              <a:ext uri="{C183D7F6-B498-43B3-948B-1728B52AA6E4}">
                <adec:decorative xmlns:adec="http://schemas.microsoft.com/office/drawing/2017/decorative" val="1"/>
              </a:ext>
            </a:extLst>
          </p:cNvPr>
          <p:cNvSpPr/>
          <p:nvPr/>
        </p:nvSpPr>
        <p:spPr>
          <a:xfrm>
            <a:off x="0" y="1140724"/>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7" name="Rectangle: Rounded Corners 36">
            <a:extLst>
              <a:ext uri="{FF2B5EF4-FFF2-40B4-BE49-F238E27FC236}">
                <a16:creationId xmlns:a16="http://schemas.microsoft.com/office/drawing/2014/main" id="{C014B0A0-3AA4-DE07-F313-3DE684D7F8B2}"/>
              </a:ext>
            </a:extLst>
          </p:cNvPr>
          <p:cNvSpPr/>
          <p:nvPr/>
        </p:nvSpPr>
        <p:spPr bwMode="auto">
          <a:xfrm>
            <a:off x="1635027" y="1698650"/>
            <a:ext cx="5223555" cy="1095472"/>
          </a:xfrm>
          <a:prstGeom prst="roundRect">
            <a:avLst>
              <a:gd name="adj" fmla="val 5986"/>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45720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367">
              <a:defRPr/>
            </a:pPr>
            <a:r>
              <a:rPr lang="en-US" sz="1600" b="1" dirty="0">
                <a:solidFill>
                  <a:srgbClr val="0078D4"/>
                </a:solidFill>
                <a:latin typeface="Segoe Sans Display Semibold"/>
                <a:cs typeface="Segoe Sans Display Semibold"/>
              </a:rPr>
              <a:t>Select a scenario </a:t>
            </a:r>
            <a:endParaRPr lang="en-US" sz="1600" b="1" dirty="0">
              <a:solidFill>
                <a:prstClr val="black"/>
              </a:solidFill>
              <a:latin typeface="Segoe Sans Display Semibold" pitchFamily="2" charset="0"/>
              <a:cs typeface="Segoe Sans Display Semibold" pitchFamily="2" charset="0"/>
            </a:endParaRPr>
          </a:p>
          <a:p>
            <a:pPr defTabSz="914367">
              <a:defRPr/>
            </a:pPr>
            <a:r>
              <a:rPr lang="en-US" sz="1200" dirty="0">
                <a:solidFill>
                  <a:prstClr val="black"/>
                </a:solidFill>
                <a:latin typeface="Segoe Sans Display"/>
                <a:cs typeface="Segoe Sans Display"/>
              </a:rPr>
              <a:t>Pick a scenario in the following slides tied to your role or another you find interesting!</a:t>
            </a:r>
            <a:endParaRPr lang="en-US" sz="1200" i="0" u="none" strike="noStrike" kern="1200" cap="none" spc="0" normalizeH="0" baseline="0" noProof="0" dirty="0">
              <a:ln>
                <a:noFill/>
              </a:ln>
              <a:solidFill>
                <a:prstClr val="black"/>
              </a:solidFill>
              <a:effectLst/>
              <a:uLnTx/>
              <a:uFillTx/>
              <a:latin typeface="Segoe Sans Display"/>
              <a:cs typeface="Segoe Sans Display"/>
            </a:endParaRPr>
          </a:p>
        </p:txBody>
      </p:sp>
      <p:grpSp>
        <p:nvGrpSpPr>
          <p:cNvPr id="38" name="Group 37">
            <a:extLst>
              <a:ext uri="{FF2B5EF4-FFF2-40B4-BE49-F238E27FC236}">
                <a16:creationId xmlns:a16="http://schemas.microsoft.com/office/drawing/2014/main" id="{75F5E5D1-80B2-6B65-A2DF-4E136705F753}"/>
              </a:ext>
            </a:extLst>
          </p:cNvPr>
          <p:cNvGrpSpPr/>
          <p:nvPr/>
        </p:nvGrpSpPr>
        <p:grpSpPr>
          <a:xfrm>
            <a:off x="1093093" y="1753270"/>
            <a:ext cx="978712" cy="953590"/>
            <a:chOff x="4662220" y="1520033"/>
            <a:chExt cx="1195614" cy="1195610"/>
          </a:xfrm>
        </p:grpSpPr>
        <p:sp>
          <p:nvSpPr>
            <p:cNvPr id="47" name="Oval 46">
              <a:extLst>
                <a:ext uri="{FF2B5EF4-FFF2-40B4-BE49-F238E27FC236}">
                  <a16:creationId xmlns:a16="http://schemas.microsoft.com/office/drawing/2014/main" id="{CB93E22F-02B4-C0A7-3841-157A9591ED71}"/>
                </a:ext>
              </a:extLst>
            </p:cNvPr>
            <p:cNvSpPr/>
            <p:nvPr/>
          </p:nvSpPr>
          <p:spPr bwMode="auto">
            <a:xfrm>
              <a:off x="4662220" y="1520033"/>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04E6F7A2-27E9-9081-6FF3-DC226BBEAAF4}"/>
                </a:ext>
              </a:extLst>
            </p:cNvPr>
            <p:cNvSpPr/>
            <p:nvPr/>
          </p:nvSpPr>
          <p:spPr bwMode="auto">
            <a:xfrm>
              <a:off x="4779605" y="1637417"/>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1</a:t>
              </a:r>
            </a:p>
          </p:txBody>
        </p:sp>
      </p:grpSp>
      <p:sp>
        <p:nvSpPr>
          <p:cNvPr id="39" name="Rectangle: Rounded Corners 38">
            <a:extLst>
              <a:ext uri="{FF2B5EF4-FFF2-40B4-BE49-F238E27FC236}">
                <a16:creationId xmlns:a16="http://schemas.microsoft.com/office/drawing/2014/main" id="{8AB7AC89-BA4A-6817-0EBC-AD1BC7A98CFD}"/>
              </a:ext>
            </a:extLst>
          </p:cNvPr>
          <p:cNvSpPr/>
          <p:nvPr/>
        </p:nvSpPr>
        <p:spPr bwMode="auto">
          <a:xfrm>
            <a:off x="1635027" y="3060652"/>
            <a:ext cx="5223555" cy="1095472"/>
          </a:xfrm>
          <a:prstGeom prst="roundRect">
            <a:avLst>
              <a:gd name="adj" fmla="val 5986"/>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45720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367">
              <a:defRPr/>
            </a:pPr>
            <a:r>
              <a:rPr lang="en-US" sz="1600" b="1" dirty="0">
                <a:solidFill>
                  <a:srgbClr val="8661C5"/>
                </a:solidFill>
                <a:latin typeface="Segoe Sans Display Semibold"/>
                <a:cs typeface="Segoe Sans Display Semibold"/>
              </a:rPr>
              <a:t>Open up Agent Builder</a:t>
            </a:r>
            <a:endParaRPr lang="en-US" sz="1600" b="1" dirty="0">
              <a:solidFill>
                <a:srgbClr val="8661C5"/>
              </a:solidFill>
              <a:latin typeface="Segoe Sans Display Semibold" pitchFamily="2" charset="0"/>
              <a:cs typeface="Segoe Sans Display Semibold" pitchFamily="2" charset="0"/>
            </a:endParaRPr>
          </a:p>
          <a:p>
            <a:pPr defTabSz="914367">
              <a:defRPr/>
            </a:pPr>
            <a:r>
              <a:rPr lang="en-US" sz="1200" dirty="0">
                <a:solidFill>
                  <a:prstClr val="black"/>
                </a:solidFill>
                <a:latin typeface="Segoe Sans Display"/>
                <a:cs typeface="Segoe Sans Display"/>
              </a:rPr>
              <a:t>Agent Builder is located in </a:t>
            </a:r>
            <a:r>
              <a:rPr lang="en-US" sz="1200" dirty="0">
                <a:solidFill>
                  <a:prstClr val="black"/>
                </a:solidFill>
                <a:latin typeface="Segoe Sans Display"/>
                <a:cs typeface="Segoe Sans Display"/>
                <a:hlinkClick r:id="rId5">
                  <a:extLst>
                    <a:ext uri="{A12FA001-AC4F-418D-AE19-62706E023703}">
                      <ahyp:hlinkClr xmlns:ahyp="http://schemas.microsoft.com/office/drawing/2018/hyperlinkcolor" val="tx"/>
                    </a:ext>
                  </a:extLst>
                </a:hlinkClick>
              </a:rPr>
              <a:t>Microsoft 365 Copilot</a:t>
            </a:r>
            <a:r>
              <a:rPr lang="en-US" sz="1200" dirty="0">
                <a:solidFill>
                  <a:prstClr val="black"/>
                </a:solidFill>
                <a:latin typeface="Segoe Sans Display"/>
                <a:cs typeface="Segoe Sans Display"/>
              </a:rPr>
              <a:t> under "New agent" in the left pane.</a:t>
            </a:r>
            <a:endParaRPr lang="en-US" dirty="0">
              <a:solidFill>
                <a:prstClr val="black"/>
              </a:solidFill>
            </a:endParaRPr>
          </a:p>
        </p:txBody>
      </p:sp>
      <p:grpSp>
        <p:nvGrpSpPr>
          <p:cNvPr id="40" name="Group 39">
            <a:extLst>
              <a:ext uri="{FF2B5EF4-FFF2-40B4-BE49-F238E27FC236}">
                <a16:creationId xmlns:a16="http://schemas.microsoft.com/office/drawing/2014/main" id="{E9558F52-6F52-C813-C0C2-2199981612DD}"/>
              </a:ext>
            </a:extLst>
          </p:cNvPr>
          <p:cNvGrpSpPr/>
          <p:nvPr/>
        </p:nvGrpSpPr>
        <p:grpSpPr>
          <a:xfrm>
            <a:off x="1093093" y="3132018"/>
            <a:ext cx="978712" cy="953590"/>
            <a:chOff x="3404005" y="2723699"/>
            <a:chExt cx="1195614" cy="1195610"/>
          </a:xfrm>
        </p:grpSpPr>
        <p:sp>
          <p:nvSpPr>
            <p:cNvPr id="45" name="Oval 44">
              <a:extLst>
                <a:ext uri="{FF2B5EF4-FFF2-40B4-BE49-F238E27FC236}">
                  <a16:creationId xmlns:a16="http://schemas.microsoft.com/office/drawing/2014/main" id="{BBAA9275-3116-4290-CB8C-1F569A27D38F}"/>
                </a:ext>
              </a:extLst>
            </p:cNvPr>
            <p:cNvSpPr/>
            <p:nvPr/>
          </p:nvSpPr>
          <p:spPr bwMode="auto">
            <a:xfrm>
              <a:off x="3404005" y="2723699"/>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0E1F8B8F-AB6A-969A-37F1-4C382440A5D2}"/>
                </a:ext>
              </a:extLst>
            </p:cNvPr>
            <p:cNvSpPr/>
            <p:nvPr/>
          </p:nvSpPr>
          <p:spPr bwMode="auto">
            <a:xfrm>
              <a:off x="3521389" y="2841085"/>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2000" b="1" i="0" u="none" strike="noStrike" kern="1200" cap="none" spc="0" normalizeH="0" baseline="0" noProof="0">
                  <a:ln>
                    <a:noFill/>
                  </a:ln>
                  <a:solidFill>
                    <a:srgbClr val="8661C5"/>
                  </a:solidFill>
                  <a:effectLst/>
                  <a:uLnTx/>
                  <a:uFillTx/>
                  <a:latin typeface="Segoe Sans Display Semibold" pitchFamily="2" charset="0"/>
                  <a:ea typeface="+mn-ea"/>
                  <a:cs typeface="Segoe Sans Display Semibold" pitchFamily="2" charset="0"/>
                </a:rPr>
                <a:t>2</a:t>
              </a:r>
            </a:p>
          </p:txBody>
        </p:sp>
      </p:grpSp>
      <p:sp>
        <p:nvSpPr>
          <p:cNvPr id="41" name="Rectangle: Rounded Corners 40">
            <a:extLst>
              <a:ext uri="{FF2B5EF4-FFF2-40B4-BE49-F238E27FC236}">
                <a16:creationId xmlns:a16="http://schemas.microsoft.com/office/drawing/2014/main" id="{DEF5FAF1-2291-65D6-4B92-7603695B771C}"/>
              </a:ext>
            </a:extLst>
          </p:cNvPr>
          <p:cNvSpPr/>
          <p:nvPr/>
        </p:nvSpPr>
        <p:spPr bwMode="auto">
          <a:xfrm>
            <a:off x="1635028" y="4389158"/>
            <a:ext cx="5231928" cy="1120594"/>
          </a:xfrm>
          <a:prstGeom prst="roundRect">
            <a:avLst>
              <a:gd name="adj" fmla="val 5986"/>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45720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b="1" dirty="0">
                <a:solidFill>
                  <a:srgbClr val="C03BC4"/>
                </a:solidFill>
                <a:latin typeface="Segoe Sans Display Semibold"/>
                <a:cs typeface="Segoe Sans Display Semibold"/>
              </a:rPr>
              <a:t>Create</a:t>
            </a:r>
            <a:endParaRPr lang="en-US" sz="1600" b="1" i="0" u="none" strike="noStrike" kern="1200" cap="none" spc="0" normalizeH="0" baseline="0" noProof="0" dirty="0">
              <a:ln>
                <a:noFill/>
              </a:ln>
              <a:solidFill>
                <a:srgbClr val="C03BC4"/>
              </a:solidFill>
              <a:effectLst/>
              <a:uLnTx/>
              <a:uFillTx/>
              <a:latin typeface="Segoe Sans Display Semibold" pitchFamily="2" charset="0"/>
              <a:cs typeface="Segoe Sans Display Semibold" pitchFamily="2" charset="0"/>
            </a:endParaRPr>
          </a:p>
          <a:p>
            <a:pPr defTabSz="914367">
              <a:defRPr/>
            </a:pPr>
            <a:r>
              <a:rPr lang="en-US" sz="1200" dirty="0">
                <a:solidFill>
                  <a:prstClr val="black"/>
                </a:solidFill>
                <a:latin typeface="Segoe Sans Display"/>
                <a:cs typeface="Segoe Sans Display"/>
              </a:rPr>
              <a:t>Simply copy/paste the prompts in Agent Builder as Copilot walks you through the creation process. For a more detailed creation walkthrough, view the Agent Builder QuickStart.</a:t>
            </a:r>
            <a:endParaRPr lang="en-US" sz="1200" b="0" i="0" u="none" strike="noStrike" kern="1200" cap="none" spc="0" normalizeH="0" baseline="0" noProof="0" dirty="0">
              <a:ln>
                <a:noFill/>
              </a:ln>
              <a:solidFill>
                <a:prstClr val="black"/>
              </a:solidFill>
              <a:effectLst/>
              <a:uLnTx/>
              <a:uFillTx/>
              <a:latin typeface="Segoe Sans Display"/>
              <a:cs typeface="Segoe Sans Display"/>
            </a:endParaRPr>
          </a:p>
        </p:txBody>
      </p:sp>
      <p:grpSp>
        <p:nvGrpSpPr>
          <p:cNvPr id="42" name="Group 41">
            <a:extLst>
              <a:ext uri="{FF2B5EF4-FFF2-40B4-BE49-F238E27FC236}">
                <a16:creationId xmlns:a16="http://schemas.microsoft.com/office/drawing/2014/main" id="{FE999995-F1CC-3116-CA41-C6A068FF6495}"/>
              </a:ext>
            </a:extLst>
          </p:cNvPr>
          <p:cNvGrpSpPr/>
          <p:nvPr/>
        </p:nvGrpSpPr>
        <p:grpSpPr>
          <a:xfrm>
            <a:off x="1093092" y="4468899"/>
            <a:ext cx="978712" cy="953590"/>
            <a:chOff x="3412378" y="3809371"/>
            <a:chExt cx="1195614" cy="1195610"/>
          </a:xfrm>
        </p:grpSpPr>
        <p:sp>
          <p:nvSpPr>
            <p:cNvPr id="43" name="Oval 42">
              <a:extLst>
                <a:ext uri="{FF2B5EF4-FFF2-40B4-BE49-F238E27FC236}">
                  <a16:creationId xmlns:a16="http://schemas.microsoft.com/office/drawing/2014/main" id="{587192E3-1B06-2982-9605-BA104EF35874}"/>
                </a:ext>
              </a:extLst>
            </p:cNvPr>
            <p:cNvSpPr/>
            <p:nvPr/>
          </p:nvSpPr>
          <p:spPr bwMode="auto">
            <a:xfrm>
              <a:off x="3412378" y="3809371"/>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EA6C7B98-52C0-BBEF-AF59-B4C7D200CAD4}"/>
                </a:ext>
              </a:extLst>
            </p:cNvPr>
            <p:cNvSpPr/>
            <p:nvPr/>
          </p:nvSpPr>
          <p:spPr bwMode="auto">
            <a:xfrm>
              <a:off x="3529764" y="3926757"/>
              <a:ext cx="960846" cy="960840"/>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2000" b="1" i="0" u="none" strike="noStrike" kern="1200" cap="none" spc="0" normalizeH="0" baseline="0" noProof="0">
                  <a:ln>
                    <a:noFill/>
                  </a:ln>
                  <a:solidFill>
                    <a:srgbClr val="C03BC4"/>
                  </a:solidFill>
                  <a:effectLst/>
                  <a:uLnTx/>
                  <a:uFillTx/>
                  <a:latin typeface="Segoe Sans Display Semibold" pitchFamily="2" charset="0"/>
                  <a:ea typeface="+mn-ea"/>
                  <a:cs typeface="Segoe Sans Display Semibold" pitchFamily="2" charset="0"/>
                </a:rPr>
                <a:t>3</a:t>
              </a:r>
            </a:p>
          </p:txBody>
        </p:sp>
      </p:grpSp>
      <p:pic>
        <p:nvPicPr>
          <p:cNvPr id="3" name="Picture 2" descr="A screenshot of a computer screen&#10;&#10;AI-generated content may be incorrect.">
            <a:extLst>
              <a:ext uri="{FF2B5EF4-FFF2-40B4-BE49-F238E27FC236}">
                <a16:creationId xmlns:a16="http://schemas.microsoft.com/office/drawing/2014/main" id="{B84F1D9E-A765-2386-C011-80E8EE543689}"/>
              </a:ext>
            </a:extLst>
          </p:cNvPr>
          <p:cNvPicPr>
            <a:picLocks noChangeAspect="1"/>
          </p:cNvPicPr>
          <p:nvPr/>
        </p:nvPicPr>
        <p:blipFill>
          <a:blip r:embed="rId6"/>
          <a:stretch>
            <a:fillRect/>
          </a:stretch>
        </p:blipFill>
        <p:spPr>
          <a:xfrm>
            <a:off x="7377113" y="2457450"/>
            <a:ext cx="4229100" cy="2305050"/>
          </a:xfrm>
          <a:prstGeom prst="rect">
            <a:avLst/>
          </a:prstGeom>
        </p:spPr>
      </p:pic>
    </p:spTree>
    <p:extLst>
      <p:ext uri="{BB962C8B-B14F-4D97-AF65-F5344CB8AC3E}">
        <p14:creationId xmlns:p14="http://schemas.microsoft.com/office/powerpoint/2010/main" val="238268865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989251-49BF-143B-CC48-F95711E4A26C}"/>
              </a:ext>
            </a:extLst>
          </p:cNvPr>
          <p:cNvSpPr>
            <a:spLocks noGrp="1"/>
          </p:cNvSpPr>
          <p:nvPr>
            <p:ph type="title"/>
          </p:nvPr>
        </p:nvSpPr>
        <p:spPr>
          <a:xfrm>
            <a:off x="588264" y="3243302"/>
            <a:ext cx="4733036" cy="1107996"/>
          </a:xfrm>
        </p:spPr>
        <p:txBody>
          <a:bodyPr/>
          <a:lstStyle/>
          <a:p>
            <a:r>
              <a:rPr lang="en-US" noProof="0"/>
              <a:t>Agent use cases for</a:t>
            </a:r>
            <a:br>
              <a:rPr lang="en-US" noProof="0"/>
            </a:br>
            <a:r>
              <a:rPr lang="en-US" noProof="0">
                <a:gradFill>
                  <a:gsLst>
                    <a:gs pos="35000">
                      <a:srgbClr val="0078D4"/>
                    </a:gs>
                    <a:gs pos="0">
                      <a:srgbClr val="C03BC4"/>
                    </a:gs>
                  </a:gsLst>
                  <a:path path="circle">
                    <a:fillToRect l="100000" t="100000"/>
                  </a:path>
                </a:gradFill>
              </a:rPr>
              <a:t>All roles</a:t>
            </a:r>
          </a:p>
        </p:txBody>
      </p:sp>
      <p:pic>
        <p:nvPicPr>
          <p:cNvPr id="6" name="Picture 5" descr="A rainbow colored logo on a black background&#10;&#10;Description automatically generated">
            <a:extLst>
              <a:ext uri="{FF2B5EF4-FFF2-40B4-BE49-F238E27FC236}">
                <a16:creationId xmlns:a16="http://schemas.microsoft.com/office/drawing/2014/main" id="{9993DC62-4060-2762-A3B2-8A5A3417E3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5165" y="1881533"/>
            <a:ext cx="1166467" cy="1166467"/>
          </a:xfrm>
          <a:prstGeom prst="rect">
            <a:avLst/>
          </a:prstGeom>
        </p:spPr>
      </p:pic>
      <p:pic>
        <p:nvPicPr>
          <p:cNvPr id="2" name="Picture 1">
            <a:extLst>
              <a:ext uri="{FF2B5EF4-FFF2-40B4-BE49-F238E27FC236}">
                <a16:creationId xmlns:a16="http://schemas.microsoft.com/office/drawing/2014/main" id="{4035835D-1824-BE68-07FE-027A8BD472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42050" y="895349"/>
            <a:ext cx="5086351" cy="5086351"/>
          </a:xfrm>
          <a:prstGeom prst="roundRect">
            <a:avLst>
              <a:gd name="adj" fmla="val 4674"/>
            </a:avLst>
          </a:prstGeom>
          <a:ln w="12700">
            <a:solidFill>
              <a:schemeClr val="bg1"/>
            </a:solidFill>
          </a:ln>
          <a:effectLst>
            <a:outerShdw blurRad="127000" dist="127000" dir="2700000" algn="tl" rotWithShape="0">
              <a:prstClr val="black">
                <a:alpha val="15000"/>
              </a:prstClr>
            </a:outerShdw>
          </a:effectLst>
        </p:spPr>
      </p:pic>
    </p:spTree>
    <p:extLst>
      <p:ext uri="{BB962C8B-B14F-4D97-AF65-F5344CB8AC3E}">
        <p14:creationId xmlns:p14="http://schemas.microsoft.com/office/powerpoint/2010/main" val="69107581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61015-7E53-6D44-36B7-31FA3690D1D5}"/>
            </a:ext>
          </a:extLst>
        </p:cNvPr>
        <p:cNvGrpSpPr/>
        <p:nvPr/>
      </p:nvGrpSpPr>
      <p:grpSpPr>
        <a:xfrm>
          <a:off x="0" y="0"/>
          <a:ext cx="0" cy="0"/>
          <a:chOff x="0" y="0"/>
          <a:chExt cx="0" cy="0"/>
        </a:xfrm>
      </p:grpSpPr>
      <p:sp>
        <p:nvSpPr>
          <p:cNvPr id="14" name="Freeform: Shape 13">
            <a:extLst>
              <a:ext uri="{FF2B5EF4-FFF2-40B4-BE49-F238E27FC236}">
                <a16:creationId xmlns:a16="http://schemas.microsoft.com/office/drawing/2014/main" id="{F5000E7A-0F84-0306-6CF2-5352B026102A}"/>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6" name="Picture 5" descr="A blue square with white lines&#10;&#10;AI-generated content may be incorrect.">
            <a:extLst>
              <a:ext uri="{FF2B5EF4-FFF2-40B4-BE49-F238E27FC236}">
                <a16:creationId xmlns:a16="http://schemas.microsoft.com/office/drawing/2014/main" id="{CC40AA2D-89D4-BCBE-D3B3-3C16670D3C40}"/>
              </a:ext>
            </a:extLst>
          </p:cNvPr>
          <p:cNvPicPr>
            <a:picLocks noChangeAspect="1"/>
          </p:cNvPicPr>
          <p:nvPr/>
        </p:nvPicPr>
        <p:blipFill>
          <a:blip r:embed="rId3"/>
          <a:stretch>
            <a:fillRect/>
          </a:stretch>
        </p:blipFill>
        <p:spPr>
          <a:xfrm>
            <a:off x="4618" y="-144"/>
            <a:ext cx="12194308" cy="1154834"/>
          </a:xfrm>
          <a:prstGeom prst="rect">
            <a:avLst/>
          </a:prstGeom>
        </p:spPr>
      </p:pic>
      <p:sp>
        <p:nvSpPr>
          <p:cNvPr id="5" name="Rectangle 4">
            <a:extLst>
              <a:ext uri="{FF2B5EF4-FFF2-40B4-BE49-F238E27FC236}">
                <a16:creationId xmlns:a16="http://schemas.microsoft.com/office/drawing/2014/main" id="{7B23A1A2-25B1-08CC-9813-B087D61F53F7}"/>
              </a:ext>
              <a:ext uri="{C183D7F6-B498-43B3-948B-1728B52AA6E4}">
                <adec:decorative xmlns:adec="http://schemas.microsoft.com/office/drawing/2017/decorative" val="1"/>
              </a:ext>
            </a:extLst>
          </p:cNvPr>
          <p:cNvSpPr/>
          <p:nvPr/>
        </p:nvSpPr>
        <p:spPr>
          <a:xfrm>
            <a:off x="0" y="1137013"/>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0E65D2DE-6CFF-2E18-727A-1ABF83F1DEF3}"/>
              </a:ext>
            </a:extLst>
          </p:cNvPr>
          <p:cNvSpPr>
            <a:spLocks noGrp="1"/>
          </p:cNvSpPr>
          <p:nvPr>
            <p:ph type="title"/>
          </p:nvPr>
        </p:nvSpPr>
        <p:spPr>
          <a:xfrm>
            <a:off x="358225" y="424524"/>
            <a:ext cx="11018520" cy="492443"/>
          </a:xfrm>
        </p:spPr>
        <p:txBody>
          <a:bodyPr>
            <a:normAutofit/>
          </a:bodyPr>
          <a:lstStyle/>
          <a:p>
            <a:r>
              <a:rPr lang="en-US" noProof="0">
                <a:solidFill>
                  <a:srgbClr val="FFFFFF"/>
                </a:solidFill>
                <a:ea typeface="+mj-ea"/>
                <a:cs typeface="+mj-cs"/>
              </a:rPr>
              <a:t>Team SharePoint Navigator </a:t>
            </a:r>
          </a:p>
        </p:txBody>
      </p:sp>
      <p:sp>
        <p:nvSpPr>
          <p:cNvPr id="13" name="Rectangle 12">
            <a:extLst>
              <a:ext uri="{FF2B5EF4-FFF2-40B4-BE49-F238E27FC236}">
                <a16:creationId xmlns:a16="http://schemas.microsoft.com/office/drawing/2014/main" id="{FAE3556B-7486-70EA-C7BF-39FC2BF7648D}"/>
              </a:ext>
            </a:extLst>
          </p:cNvPr>
          <p:cNvSpPr/>
          <p:nvPr/>
        </p:nvSpPr>
        <p:spPr>
          <a:xfrm>
            <a:off x="0" y="1276684"/>
            <a:ext cx="12192000" cy="498325"/>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marR="0" lvl="2" indent="0" algn="l" defTabSz="457200" rtl="0" eaLnBrk="1" fontAlgn="auto" latinLnBrk="0" hangingPunct="1">
              <a:lnSpc>
                <a:spcPct val="100000"/>
              </a:lnSpc>
              <a:spcBef>
                <a:spcPts val="600"/>
              </a:spcBef>
              <a:spcAft>
                <a:spcPts val="0"/>
              </a:spcAft>
              <a:buClrTx/>
              <a:buSzPct val="90000"/>
              <a:buFontTx/>
              <a:buNone/>
              <a:tabLst/>
              <a:defRPr/>
            </a:pPr>
            <a:r>
              <a:rPr lang="en-US" sz="1200" b="0" i="0" noProof="0" dirty="0">
                <a:solidFill>
                  <a:schemeClr val="tx1"/>
                </a:solidFill>
                <a:effectLst/>
              </a:rPr>
              <a:t>A </a:t>
            </a:r>
            <a:r>
              <a:rPr lang="en-US" sz="1200" noProof="0" dirty="0">
                <a:solidFill>
                  <a:schemeClr val="tx1"/>
                </a:solidFill>
              </a:rPr>
              <a:t>Team SharePoint Navigator agent gives users fast, frictionless access to documents, updates, and resources they rely on every day. It cuts down search time, keeps teams aligned, and makes collaboration effortless by answering questions and surfacing the right information directly within Teams. </a:t>
            </a:r>
          </a:p>
        </p:txBody>
      </p:sp>
      <p:sp>
        <p:nvSpPr>
          <p:cNvPr id="11" name="Rectangle: Top Corners Rounded 10">
            <a:extLst>
              <a:ext uri="{FF2B5EF4-FFF2-40B4-BE49-F238E27FC236}">
                <a16:creationId xmlns:a16="http://schemas.microsoft.com/office/drawing/2014/main" id="{3D46929F-0B3A-941E-858C-A836FB054FCF}"/>
              </a:ext>
              <a:ext uri="{C183D7F6-B498-43B3-948B-1728B52AA6E4}">
                <adec:decorative xmlns:adec="http://schemas.microsoft.com/office/drawing/2017/decorative" val="1"/>
              </a:ext>
            </a:extLst>
          </p:cNvPr>
          <p:cNvSpPr/>
          <p:nvPr/>
        </p:nvSpPr>
        <p:spPr>
          <a:xfrm rot="16200000">
            <a:off x="7630815" y="182457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Rectangle: Rounded Corners 14">
            <a:extLst>
              <a:ext uri="{FF2B5EF4-FFF2-40B4-BE49-F238E27FC236}">
                <a16:creationId xmlns:a16="http://schemas.microsoft.com/office/drawing/2014/main" id="{E9E46184-4CD9-3890-2FBB-96D8E8C535B6}"/>
              </a:ext>
              <a:ext uri="{C183D7F6-B498-43B3-948B-1728B52AA6E4}">
                <adec:decorative xmlns:adec="http://schemas.microsoft.com/office/drawing/2017/decorative" val="1"/>
              </a:ext>
            </a:extLst>
          </p:cNvPr>
          <p:cNvSpPr>
            <a:spLocks/>
          </p:cNvSpPr>
          <p:nvPr/>
        </p:nvSpPr>
        <p:spPr>
          <a:xfrm>
            <a:off x="70555" y="1859280"/>
            <a:ext cx="6833955" cy="4916901"/>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18" name="Picture 17" descr="Screenshot of SharePoint Navigator agent">
            <a:extLst>
              <a:ext uri="{FF2B5EF4-FFF2-40B4-BE49-F238E27FC236}">
                <a16:creationId xmlns:a16="http://schemas.microsoft.com/office/drawing/2014/main" id="{FA5AD665-E8B5-0EAA-45BE-02C2B43C2A0B}"/>
              </a:ext>
            </a:extLst>
          </p:cNvPr>
          <p:cNvPicPr>
            <a:picLocks noChangeAspect="1"/>
          </p:cNvPicPr>
          <p:nvPr/>
        </p:nvPicPr>
        <p:blipFill rotWithShape="1">
          <a:blip r:embed="rId4"/>
          <a:srcRect l="-12325" t="-1672" r="-10479" b="-621"/>
          <a:stretch>
            <a:fillRect/>
          </a:stretch>
        </p:blipFill>
        <p:spPr>
          <a:xfrm>
            <a:off x="7214514" y="2465680"/>
            <a:ext cx="4889941" cy="3814156"/>
          </a:xfrm>
          <a:prstGeom prst="rect">
            <a:avLst/>
          </a:prstGeom>
          <a:solidFill>
            <a:srgbClr val="FAFAFA"/>
          </a:solidFill>
        </p:spPr>
      </p:pic>
      <p:pic>
        <p:nvPicPr>
          <p:cNvPr id="8" name="Picture 7" descr="A rainbow colored logo on a black background&#10;&#10;AI-generated content may be incorrect.">
            <a:extLst>
              <a:ext uri="{FF2B5EF4-FFF2-40B4-BE49-F238E27FC236}">
                <a16:creationId xmlns:a16="http://schemas.microsoft.com/office/drawing/2014/main" id="{ADA15E6A-FA8C-587C-328A-4A9D27B79EED}"/>
              </a:ext>
            </a:extLst>
          </p:cNvPr>
          <p:cNvPicPr>
            <a:picLocks noChangeAspect="1"/>
          </p:cNvPicPr>
          <p:nvPr/>
        </p:nvPicPr>
        <p:blipFill>
          <a:blip r:embed="rId5"/>
          <a:stretch>
            <a:fillRect/>
          </a:stretch>
        </p:blipFill>
        <p:spPr>
          <a:xfrm>
            <a:off x="10743623" y="289359"/>
            <a:ext cx="1257300" cy="714375"/>
          </a:xfrm>
          <a:prstGeom prst="rect">
            <a:avLst/>
          </a:prstGeom>
        </p:spPr>
      </p:pic>
      <p:grpSp>
        <p:nvGrpSpPr>
          <p:cNvPr id="39" name="Group 38">
            <a:extLst>
              <a:ext uri="{FF2B5EF4-FFF2-40B4-BE49-F238E27FC236}">
                <a16:creationId xmlns:a16="http://schemas.microsoft.com/office/drawing/2014/main" id="{AE9A4CE8-2A00-4EC5-ED75-EC9BB283A485}"/>
              </a:ext>
            </a:extLst>
          </p:cNvPr>
          <p:cNvGrpSpPr/>
          <p:nvPr/>
        </p:nvGrpSpPr>
        <p:grpSpPr>
          <a:xfrm>
            <a:off x="183091" y="2144329"/>
            <a:ext cx="6608882" cy="1945421"/>
            <a:chOff x="81965" y="2144329"/>
            <a:chExt cx="6608882" cy="1945421"/>
          </a:xfrm>
        </p:grpSpPr>
        <p:grpSp>
          <p:nvGrpSpPr>
            <p:cNvPr id="38" name="Group 37">
              <a:extLst>
                <a:ext uri="{FF2B5EF4-FFF2-40B4-BE49-F238E27FC236}">
                  <a16:creationId xmlns:a16="http://schemas.microsoft.com/office/drawing/2014/main" id="{732E97A7-6E73-F36B-B209-D0DCC78716C7}"/>
                </a:ext>
              </a:extLst>
            </p:cNvPr>
            <p:cNvGrpSpPr/>
            <p:nvPr/>
          </p:nvGrpSpPr>
          <p:grpSpPr>
            <a:xfrm>
              <a:off x="81965" y="2144329"/>
              <a:ext cx="6608882" cy="1945421"/>
              <a:chOff x="81965" y="2144329"/>
              <a:chExt cx="6608882" cy="1945421"/>
            </a:xfrm>
          </p:grpSpPr>
          <p:sp>
            <p:nvSpPr>
              <p:cNvPr id="3" name="Rectangle: Rounded Corners 4">
                <a:extLst>
                  <a:ext uri="{FF2B5EF4-FFF2-40B4-BE49-F238E27FC236}">
                    <a16:creationId xmlns:a16="http://schemas.microsoft.com/office/drawing/2014/main" id="{7B771418-8BD9-B70B-9116-AD2E6DA3F4A4}"/>
                  </a:ext>
                </a:extLst>
              </p:cNvPr>
              <p:cNvSpPr/>
              <p:nvPr/>
            </p:nvSpPr>
            <p:spPr bwMode="auto">
              <a:xfrm>
                <a:off x="339084" y="2144330"/>
                <a:ext cx="6351763" cy="1945420"/>
              </a:xfrm>
              <a:prstGeom prst="roundRect">
                <a:avLst>
                  <a:gd name="adj" fmla="val 5986"/>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4" name="Group 3">
                <a:extLst>
                  <a:ext uri="{FF2B5EF4-FFF2-40B4-BE49-F238E27FC236}">
                    <a16:creationId xmlns:a16="http://schemas.microsoft.com/office/drawing/2014/main" id="{CCD4F7D5-D338-2988-3BD8-90C21290E2E4}"/>
                  </a:ext>
                </a:extLst>
              </p:cNvPr>
              <p:cNvGrpSpPr/>
              <p:nvPr/>
            </p:nvGrpSpPr>
            <p:grpSpPr>
              <a:xfrm>
                <a:off x="81965" y="2144329"/>
                <a:ext cx="445258" cy="429768"/>
                <a:chOff x="1862038" y="2000250"/>
                <a:chExt cx="1195614" cy="1195610"/>
              </a:xfrm>
            </p:grpSpPr>
            <p:sp>
              <p:nvSpPr>
                <p:cNvPr id="7" name="Oval 6">
                  <a:extLst>
                    <a:ext uri="{FF2B5EF4-FFF2-40B4-BE49-F238E27FC236}">
                      <a16:creationId xmlns:a16="http://schemas.microsoft.com/office/drawing/2014/main" id="{610A2E10-9153-FD13-285C-3553CD11ECA5}"/>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58538B92-74C8-0F3E-AF95-07430973568B}"/>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rPr>
                    <a:t>1</a:t>
                  </a:r>
                </a:p>
              </p:txBody>
            </p:sp>
          </p:grpSp>
        </p:grpSp>
        <p:sp>
          <p:nvSpPr>
            <p:cNvPr id="30" name="TextBox 29">
              <a:extLst>
                <a:ext uri="{FF2B5EF4-FFF2-40B4-BE49-F238E27FC236}">
                  <a16:creationId xmlns:a16="http://schemas.microsoft.com/office/drawing/2014/main" id="{61C06B1D-C341-8733-A8AC-51BEA7AE48D3}"/>
                </a:ext>
              </a:extLst>
            </p:cNvPr>
            <p:cNvSpPr txBox="1"/>
            <p:nvPr/>
          </p:nvSpPr>
          <p:spPr>
            <a:xfrm>
              <a:off x="532803" y="2453629"/>
              <a:ext cx="6065133" cy="15388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00" dirty="0">
                  <a:solidFill>
                    <a:srgbClr val="0078D4"/>
                  </a:solidFill>
                  <a:latin typeface="Segoe Sans Display Semibold"/>
                </a:rPr>
                <a:t>Example description/What would you like it to make: </a:t>
              </a:r>
              <a:r>
                <a:rPr lang="en-US" sz="1000" i="1" kern="100" dirty="0">
                  <a:solidFill>
                    <a:srgbClr val="091F2C"/>
                  </a:solidFill>
                </a:rPr>
                <a:t>You're a team SharePoint Navigator Agent. Please help me navigate my team's SharePoint site with all of our documentation within for our product. You are happy to help me and other users retrieve documentation and latest updates within the SharePoint. Also, you can help answer questions around what pieces of content we already have and also what you see as beneficial to our business.</a:t>
              </a:r>
            </a:p>
            <a:p>
              <a:pPr lvl="0">
                <a:spcBef>
                  <a:spcPts val="600"/>
                </a:spcBef>
                <a:defRPr/>
              </a:pPr>
              <a:r>
                <a:rPr lang="en-US" sz="1000" dirty="0">
                  <a:solidFill>
                    <a:srgbClr val="0078D4"/>
                  </a:solidFill>
                  <a:latin typeface="Segoe Sans Display Semibold"/>
                </a:rPr>
                <a:t>To be emphasized/avoided: </a:t>
              </a:r>
              <a:r>
                <a:rPr lang="en-US" sz="1000" i="1" kern="100" dirty="0">
                  <a:solidFill>
                    <a:srgbClr val="091F2C"/>
                  </a:solidFill>
                </a:rPr>
                <a:t>Please be clear and concise and avoid long answers. Where possible, refer primarily to the knowledge shared with you. If you don't know the answer, please refer them to explore the SharePoint site themselves.</a:t>
              </a:r>
            </a:p>
            <a:p>
              <a:pPr lvl="0">
                <a:spcBef>
                  <a:spcPts val="600"/>
                </a:spcBef>
                <a:defRPr/>
              </a:pPr>
              <a:r>
                <a:rPr lang="en-US" sz="1000" dirty="0">
                  <a:solidFill>
                    <a:srgbClr val="0078D4"/>
                  </a:solidFill>
                  <a:latin typeface="Segoe Sans Display Semibold"/>
                </a:rPr>
                <a:t>How to communicate: </a:t>
              </a:r>
              <a:r>
                <a:rPr lang="en-US" sz="1000" i="1" kern="100" dirty="0">
                  <a:solidFill>
                    <a:srgbClr val="091F2C"/>
                  </a:solidFill>
                </a:rPr>
                <a:t>Friendly and professional</a:t>
              </a:r>
            </a:p>
          </p:txBody>
        </p:sp>
        <p:sp>
          <p:nvSpPr>
            <p:cNvPr id="32" name="TextBox 31">
              <a:extLst>
                <a:ext uri="{FF2B5EF4-FFF2-40B4-BE49-F238E27FC236}">
                  <a16:creationId xmlns:a16="http://schemas.microsoft.com/office/drawing/2014/main" id="{B8DEB08C-ECF4-8C6D-E5F5-F7DBABC604FD}"/>
                </a:ext>
              </a:extLst>
            </p:cNvPr>
            <p:cNvSpPr txBox="1"/>
            <p:nvPr/>
          </p:nvSpPr>
          <p:spPr>
            <a:xfrm>
              <a:off x="597313" y="2191774"/>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rPr>
                <a:t>Describe</a:t>
              </a:r>
            </a:p>
          </p:txBody>
        </p:sp>
      </p:grpSp>
      <p:sp>
        <p:nvSpPr>
          <p:cNvPr id="19" name="TextBox 18">
            <a:extLst>
              <a:ext uri="{FF2B5EF4-FFF2-40B4-BE49-F238E27FC236}">
                <a16:creationId xmlns:a16="http://schemas.microsoft.com/office/drawing/2014/main" id="{0C4C71F9-8ACA-11A5-908C-3F0C6E89E5DF}"/>
              </a:ext>
            </a:extLst>
          </p:cNvPr>
          <p:cNvSpPr txBox="1"/>
          <p:nvPr/>
        </p:nvSpPr>
        <p:spPr>
          <a:xfrm>
            <a:off x="143170" y="1952301"/>
            <a:ext cx="6065133" cy="1615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50" i="1" dirty="0"/>
              <a:t>Copy the text in each step into Agent Builder to create this agent</a:t>
            </a:r>
          </a:p>
        </p:txBody>
      </p:sp>
      <p:grpSp>
        <p:nvGrpSpPr>
          <p:cNvPr id="24" name="Group 23">
            <a:extLst>
              <a:ext uri="{FF2B5EF4-FFF2-40B4-BE49-F238E27FC236}">
                <a16:creationId xmlns:a16="http://schemas.microsoft.com/office/drawing/2014/main" id="{EC36949C-1354-08EF-1433-DAFA08F0C371}"/>
              </a:ext>
            </a:extLst>
          </p:cNvPr>
          <p:cNvGrpSpPr/>
          <p:nvPr/>
        </p:nvGrpSpPr>
        <p:grpSpPr>
          <a:xfrm>
            <a:off x="183091" y="4121873"/>
            <a:ext cx="6608882" cy="928709"/>
            <a:chOff x="81965" y="2144329"/>
            <a:chExt cx="6608882" cy="928709"/>
          </a:xfrm>
        </p:grpSpPr>
        <p:grpSp>
          <p:nvGrpSpPr>
            <p:cNvPr id="34" name="Group 33">
              <a:extLst>
                <a:ext uri="{FF2B5EF4-FFF2-40B4-BE49-F238E27FC236}">
                  <a16:creationId xmlns:a16="http://schemas.microsoft.com/office/drawing/2014/main" id="{F455FBED-DFC4-7669-D19E-165759AF8BD0}"/>
                </a:ext>
              </a:extLst>
            </p:cNvPr>
            <p:cNvGrpSpPr/>
            <p:nvPr/>
          </p:nvGrpSpPr>
          <p:grpSpPr>
            <a:xfrm>
              <a:off x="81965" y="2144329"/>
              <a:ext cx="6608882" cy="928709"/>
              <a:chOff x="81965" y="2144329"/>
              <a:chExt cx="6608882" cy="928709"/>
            </a:xfrm>
          </p:grpSpPr>
          <p:sp>
            <p:nvSpPr>
              <p:cNvPr id="41" name="Rectangle: Rounded Corners 4">
                <a:extLst>
                  <a:ext uri="{FF2B5EF4-FFF2-40B4-BE49-F238E27FC236}">
                    <a16:creationId xmlns:a16="http://schemas.microsoft.com/office/drawing/2014/main" id="{4F1312BF-B4D3-0CD8-18E0-8FC36F832F1A}"/>
                  </a:ext>
                </a:extLst>
              </p:cNvPr>
              <p:cNvSpPr/>
              <p:nvPr/>
            </p:nvSpPr>
            <p:spPr bwMode="auto">
              <a:xfrm>
                <a:off x="339084" y="2144329"/>
                <a:ext cx="6351763" cy="928709"/>
              </a:xfrm>
              <a:prstGeom prst="roundRect">
                <a:avLst>
                  <a:gd name="adj" fmla="val 11337"/>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42" name="Group 41">
                <a:extLst>
                  <a:ext uri="{FF2B5EF4-FFF2-40B4-BE49-F238E27FC236}">
                    <a16:creationId xmlns:a16="http://schemas.microsoft.com/office/drawing/2014/main" id="{99930C8B-BEE4-220B-FFC7-697EF4C9E2E1}"/>
                  </a:ext>
                </a:extLst>
              </p:cNvPr>
              <p:cNvGrpSpPr/>
              <p:nvPr/>
            </p:nvGrpSpPr>
            <p:grpSpPr>
              <a:xfrm>
                <a:off x="81965" y="2144329"/>
                <a:ext cx="445258" cy="429768"/>
                <a:chOff x="1862038" y="2000250"/>
                <a:chExt cx="1195614" cy="1195610"/>
              </a:xfrm>
            </p:grpSpPr>
            <p:sp>
              <p:nvSpPr>
                <p:cNvPr id="43" name="Oval 42">
                  <a:extLst>
                    <a:ext uri="{FF2B5EF4-FFF2-40B4-BE49-F238E27FC236}">
                      <a16:creationId xmlns:a16="http://schemas.microsoft.com/office/drawing/2014/main" id="{BA2DDC60-B976-EC7F-0AA7-3090C3343398}"/>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E29A3B0C-E678-0A1A-80B3-EDA9703E3E23}"/>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lang="en-US" sz="1400" b="1" dirty="0">
                      <a:solidFill>
                        <a:srgbClr val="8661C5"/>
                      </a:solidFill>
                      <a:latin typeface="Segoe Sans Display Semibold" pitchFamily="2" charset="0"/>
                      <a:cs typeface="Segoe Sans Display Semibold" pitchFamily="2" charset="0"/>
                    </a:rPr>
                    <a:t>2</a:t>
                  </a:r>
                  <a:endParaRPr kumimoji="0" lang="en-US" sz="1400" b="1" i="0" u="none" strike="noStrike" kern="1200" cap="none" spc="0" normalizeH="0" baseline="0" noProof="0" dirty="0">
                    <a:ln>
                      <a:noFill/>
                    </a:ln>
                    <a:solidFill>
                      <a:srgbClr val="8661C5"/>
                    </a:solidFill>
                    <a:effectLst/>
                    <a:uLnTx/>
                    <a:uFillTx/>
                    <a:latin typeface="Segoe Sans Display Semibold" pitchFamily="2" charset="0"/>
                    <a:ea typeface="+mn-ea"/>
                    <a:cs typeface="Segoe Sans Display Semibold" pitchFamily="2" charset="0"/>
                  </a:endParaRPr>
                </a:p>
              </p:txBody>
            </p:sp>
          </p:grpSp>
        </p:grpSp>
        <p:sp>
          <p:nvSpPr>
            <p:cNvPr id="36" name="TextBox 35">
              <a:extLst>
                <a:ext uri="{FF2B5EF4-FFF2-40B4-BE49-F238E27FC236}">
                  <a16:creationId xmlns:a16="http://schemas.microsoft.com/office/drawing/2014/main" id="{BB2BDF54-4F56-0D11-7F0C-4FAD8F05835E}"/>
                </a:ext>
              </a:extLst>
            </p:cNvPr>
            <p:cNvSpPr txBox="1"/>
            <p:nvPr/>
          </p:nvSpPr>
          <p:spPr>
            <a:xfrm>
              <a:off x="532803" y="2453629"/>
              <a:ext cx="6065133" cy="538609"/>
            </a:xfrm>
            <a:prstGeom prst="rect">
              <a:avLst/>
            </a:prstGeom>
            <a:noFill/>
          </p:spPr>
          <p:txBody>
            <a:bodyPr wrap="square" lIns="0" tIns="0" rIns="0" bIns="0" rtlCol="0">
              <a:spAutoFit/>
            </a:bodyPr>
            <a:lstStyle/>
            <a:p>
              <a:pPr lvl="0">
                <a:spcBef>
                  <a:spcPts val="600"/>
                </a:spcBef>
                <a:defRPr/>
              </a:pPr>
              <a:r>
                <a:rPr lang="en-US" sz="1000" dirty="0">
                  <a:solidFill>
                    <a:srgbClr val="8661C5"/>
                  </a:solidFill>
                  <a:latin typeface="Segoe Sans Display Semibold"/>
                </a:rPr>
                <a:t>Starter prompts: </a:t>
              </a:r>
              <a:r>
                <a:rPr lang="en-US" sz="1000" i="1" dirty="0">
                  <a:solidFill>
                    <a:srgbClr val="091F2C"/>
                  </a:solidFill>
                </a:rPr>
                <a:t>Change to desired questions</a:t>
              </a:r>
              <a:endParaRPr lang="en-US" sz="1000" i="1" dirty="0">
                <a:solidFill>
                  <a:srgbClr val="091F2C"/>
                </a:solidFill>
                <a:cs typeface="Segoe Sans Display"/>
              </a:endParaRPr>
            </a:p>
            <a:p>
              <a:pPr lvl="0">
                <a:spcBef>
                  <a:spcPts val="600"/>
                </a:spcBef>
                <a:defRPr/>
              </a:pPr>
              <a:r>
                <a:rPr lang="en-US" sz="1000" dirty="0">
                  <a:solidFill>
                    <a:srgbClr val="8661C5"/>
                  </a:solidFill>
                  <a:latin typeface="Segoe Sans Display Semibold"/>
                </a:rPr>
                <a:t>Knowledge: </a:t>
              </a:r>
              <a:r>
                <a:rPr lang="en-US" sz="1000" i="1" kern="100" dirty="0">
                  <a:solidFill>
                    <a:srgbClr val="091F2C"/>
                  </a:solidFill>
                </a:rPr>
                <a:t>Use an existing SharePoint site for your team or create a site and add your team’s latest documentation.</a:t>
              </a:r>
            </a:p>
          </p:txBody>
        </p:sp>
        <p:sp>
          <p:nvSpPr>
            <p:cNvPr id="40" name="TextBox 39">
              <a:extLst>
                <a:ext uri="{FF2B5EF4-FFF2-40B4-BE49-F238E27FC236}">
                  <a16:creationId xmlns:a16="http://schemas.microsoft.com/office/drawing/2014/main" id="{7099EDD1-BC34-2854-C033-EF53BB5D9793}"/>
                </a:ext>
              </a:extLst>
            </p:cNvPr>
            <p:cNvSpPr txBox="1"/>
            <p:nvPr/>
          </p:nvSpPr>
          <p:spPr>
            <a:xfrm>
              <a:off x="597313" y="2191774"/>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8661C5"/>
                  </a:solidFill>
                  <a:effectLst/>
                  <a:uLnTx/>
                  <a:uFillTx/>
                  <a:latin typeface="Segoe Sans Display Semibold" pitchFamily="2" charset="0"/>
                  <a:ea typeface="+mn-ea"/>
                  <a:cs typeface="Segoe Sans Display Semibold" pitchFamily="2" charset="0"/>
                </a:rPr>
                <a:t>Configure</a:t>
              </a:r>
            </a:p>
          </p:txBody>
        </p:sp>
      </p:grpSp>
      <p:grpSp>
        <p:nvGrpSpPr>
          <p:cNvPr id="45" name="Group 44">
            <a:extLst>
              <a:ext uri="{FF2B5EF4-FFF2-40B4-BE49-F238E27FC236}">
                <a16:creationId xmlns:a16="http://schemas.microsoft.com/office/drawing/2014/main" id="{6A2D2422-DE6E-CE6C-648C-2091A32DCCC8}"/>
              </a:ext>
            </a:extLst>
          </p:cNvPr>
          <p:cNvGrpSpPr/>
          <p:nvPr/>
        </p:nvGrpSpPr>
        <p:grpSpPr>
          <a:xfrm>
            <a:off x="183091" y="5083672"/>
            <a:ext cx="6608882" cy="1235826"/>
            <a:chOff x="81965" y="2144329"/>
            <a:chExt cx="6608882" cy="1235826"/>
          </a:xfrm>
        </p:grpSpPr>
        <p:grpSp>
          <p:nvGrpSpPr>
            <p:cNvPr id="46" name="Group 45">
              <a:extLst>
                <a:ext uri="{FF2B5EF4-FFF2-40B4-BE49-F238E27FC236}">
                  <a16:creationId xmlns:a16="http://schemas.microsoft.com/office/drawing/2014/main" id="{9CAAABF4-0748-D31F-8440-527675F6D967}"/>
                </a:ext>
              </a:extLst>
            </p:cNvPr>
            <p:cNvGrpSpPr/>
            <p:nvPr/>
          </p:nvGrpSpPr>
          <p:grpSpPr>
            <a:xfrm>
              <a:off x="81965" y="2144329"/>
              <a:ext cx="6608882" cy="1235826"/>
              <a:chOff x="81965" y="2144329"/>
              <a:chExt cx="6608882" cy="1235826"/>
            </a:xfrm>
          </p:grpSpPr>
          <p:sp>
            <p:nvSpPr>
              <p:cNvPr id="49" name="Rectangle: Rounded Corners 4">
                <a:extLst>
                  <a:ext uri="{FF2B5EF4-FFF2-40B4-BE49-F238E27FC236}">
                    <a16:creationId xmlns:a16="http://schemas.microsoft.com/office/drawing/2014/main" id="{FEDDCA0B-3919-2190-4DEA-FBD66245FAFE}"/>
                  </a:ext>
                </a:extLst>
              </p:cNvPr>
              <p:cNvSpPr/>
              <p:nvPr/>
            </p:nvSpPr>
            <p:spPr bwMode="auto">
              <a:xfrm>
                <a:off x="339084" y="2144329"/>
                <a:ext cx="6351763" cy="1235826"/>
              </a:xfrm>
              <a:prstGeom prst="roundRect">
                <a:avLst>
                  <a:gd name="adj" fmla="val 9203"/>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50" name="Group 49">
                <a:extLst>
                  <a:ext uri="{FF2B5EF4-FFF2-40B4-BE49-F238E27FC236}">
                    <a16:creationId xmlns:a16="http://schemas.microsoft.com/office/drawing/2014/main" id="{33D19DB3-449F-52E2-ABFE-A2261B8B1C82}"/>
                  </a:ext>
                </a:extLst>
              </p:cNvPr>
              <p:cNvGrpSpPr/>
              <p:nvPr/>
            </p:nvGrpSpPr>
            <p:grpSpPr>
              <a:xfrm>
                <a:off x="81965" y="2144329"/>
                <a:ext cx="445258" cy="429768"/>
                <a:chOff x="1862038" y="2000250"/>
                <a:chExt cx="1195614" cy="1195610"/>
              </a:xfrm>
            </p:grpSpPr>
            <p:sp>
              <p:nvSpPr>
                <p:cNvPr id="51" name="Oval 50">
                  <a:extLst>
                    <a:ext uri="{FF2B5EF4-FFF2-40B4-BE49-F238E27FC236}">
                      <a16:creationId xmlns:a16="http://schemas.microsoft.com/office/drawing/2014/main" id="{FC1C1468-9344-FCE7-CE5D-907C2FB04AA6}"/>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C0DCD6EB-7BB1-F765-9C63-5EBC59DADFD7}"/>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3BC4"/>
                      </a:solidFill>
                      <a:effectLst/>
                      <a:uLnTx/>
                      <a:uFillTx/>
                      <a:latin typeface="Segoe Sans Display Semibold" pitchFamily="2" charset="0"/>
                      <a:ea typeface="+mn-ea"/>
                      <a:cs typeface="Segoe Sans Display Semibold" pitchFamily="2" charset="0"/>
                    </a:rPr>
                    <a:t>3</a:t>
                  </a:r>
                </a:p>
              </p:txBody>
            </p:sp>
          </p:grpSp>
        </p:grpSp>
        <p:sp>
          <p:nvSpPr>
            <p:cNvPr id="47" name="TextBox 46">
              <a:extLst>
                <a:ext uri="{FF2B5EF4-FFF2-40B4-BE49-F238E27FC236}">
                  <a16:creationId xmlns:a16="http://schemas.microsoft.com/office/drawing/2014/main" id="{3B739DB2-5D4C-91CA-FD72-70D4D7D09287}"/>
                </a:ext>
              </a:extLst>
            </p:cNvPr>
            <p:cNvSpPr txBox="1"/>
            <p:nvPr/>
          </p:nvSpPr>
          <p:spPr>
            <a:xfrm>
              <a:off x="532803" y="2453629"/>
              <a:ext cx="6065133" cy="854080"/>
            </a:xfrm>
            <a:prstGeom prst="rect">
              <a:avLst/>
            </a:prstGeom>
            <a:noFill/>
          </p:spPr>
          <p:txBody>
            <a:bodyPr wrap="square" lIns="0" tIns="0" rIns="0" bIns="0" rtlCol="0">
              <a:spAutoFit/>
            </a:bodyPr>
            <a:lstStyle/>
            <a:p>
              <a:pPr lvl="0">
                <a:spcBef>
                  <a:spcPts val="600"/>
                </a:spcBef>
                <a:defRPr/>
              </a:pPr>
              <a:r>
                <a:rPr lang="en-US" sz="1050" dirty="0">
                  <a:solidFill>
                    <a:srgbClr val="C03BC4"/>
                  </a:solidFill>
                  <a:latin typeface="Segoe Sans Display Semibold"/>
                </a:rPr>
                <a:t>Example questions to ask: </a:t>
              </a:r>
            </a:p>
            <a:p>
              <a:pPr marL="171450" lvl="0" indent="-123825">
                <a:buFont typeface="Arial" panose="020B0604020202020204" pitchFamily="34" charset="0"/>
                <a:buChar char="•"/>
                <a:defRPr/>
              </a:pPr>
              <a:r>
                <a:rPr lang="en-US" sz="900" i="1" kern="100" dirty="0">
                  <a:solidFill>
                    <a:srgbClr val="091F2C"/>
                  </a:solidFill>
                </a:rPr>
                <a:t>What is our latest pitch deck?</a:t>
              </a:r>
            </a:p>
            <a:p>
              <a:pPr marL="171450" lvl="0" indent="-123825">
                <a:buFont typeface="Arial" panose="020B0604020202020204" pitchFamily="34" charset="0"/>
                <a:buChar char="•"/>
                <a:defRPr/>
              </a:pPr>
              <a:r>
                <a:rPr lang="en-US" sz="900" i="1" kern="100" dirty="0">
                  <a:solidFill>
                    <a:srgbClr val="091F2C"/>
                  </a:solidFill>
                </a:rPr>
                <a:t>Give me the link to our messaging document?</a:t>
              </a:r>
            </a:p>
            <a:p>
              <a:pPr marL="171450" lvl="0" indent="-123825">
                <a:buFont typeface="Arial" panose="020B0604020202020204" pitchFamily="34" charset="0"/>
                <a:buChar char="•"/>
                <a:defRPr/>
              </a:pPr>
              <a:r>
                <a:rPr lang="en-US" sz="900" i="1" kern="100" dirty="0">
                  <a:solidFill>
                    <a:srgbClr val="091F2C"/>
                  </a:solidFill>
                </a:rPr>
                <a:t>Can you provide a summary of the key documents related to our product?</a:t>
              </a:r>
            </a:p>
            <a:p>
              <a:pPr marL="171450" lvl="0" indent="-123825">
                <a:buFont typeface="Arial" panose="020B0604020202020204" pitchFamily="34" charset="0"/>
                <a:buChar char="•"/>
                <a:defRPr/>
              </a:pPr>
              <a:r>
                <a:rPr lang="en-US" sz="900" i="1" kern="100" dirty="0">
                  <a:solidFill>
                    <a:srgbClr val="091F2C"/>
                  </a:solidFill>
                </a:rPr>
                <a:t>Are there any new training materials available on our SharePoint site?</a:t>
              </a:r>
            </a:p>
            <a:p>
              <a:pPr marL="171450" lvl="0" indent="-123825">
                <a:buFont typeface="Arial" panose="020B0604020202020204" pitchFamily="34" charset="0"/>
                <a:buChar char="•"/>
                <a:defRPr/>
              </a:pPr>
              <a:r>
                <a:rPr lang="en-US" sz="900" i="1" kern="100" dirty="0">
                  <a:solidFill>
                    <a:srgbClr val="091F2C"/>
                  </a:solidFill>
                </a:rPr>
                <a:t>What content do you think would be beneficial for our business that we don't currently have on our SharePoint site?</a:t>
              </a:r>
              <a:endParaRPr lang="en-US" sz="900" i="1" kern="100" dirty="0">
                <a:solidFill>
                  <a:srgbClr val="091F2C"/>
                </a:solidFill>
                <a:cs typeface="Segoe Sans Display"/>
              </a:endParaRPr>
            </a:p>
          </p:txBody>
        </p:sp>
        <p:sp>
          <p:nvSpPr>
            <p:cNvPr id="48" name="TextBox 47">
              <a:extLst>
                <a:ext uri="{FF2B5EF4-FFF2-40B4-BE49-F238E27FC236}">
                  <a16:creationId xmlns:a16="http://schemas.microsoft.com/office/drawing/2014/main" id="{6E52C0C5-165C-66D0-00E0-EC5741F47387}"/>
                </a:ext>
              </a:extLst>
            </p:cNvPr>
            <p:cNvSpPr txBox="1"/>
            <p:nvPr/>
          </p:nvSpPr>
          <p:spPr>
            <a:xfrm>
              <a:off x="597313" y="2191774"/>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C03BC4"/>
                  </a:solidFill>
                  <a:effectLst/>
                  <a:uLnTx/>
                  <a:uFillTx/>
                  <a:latin typeface="Segoe Sans Display Semibold" pitchFamily="2" charset="0"/>
                  <a:ea typeface="+mn-ea"/>
                  <a:cs typeface="Segoe Sans Display Semibold" pitchFamily="2" charset="0"/>
                </a:rPr>
                <a:t>Test</a:t>
              </a:r>
            </a:p>
          </p:txBody>
        </p:sp>
      </p:grpSp>
      <p:grpSp>
        <p:nvGrpSpPr>
          <p:cNvPr id="53" name="Group 52">
            <a:extLst>
              <a:ext uri="{FF2B5EF4-FFF2-40B4-BE49-F238E27FC236}">
                <a16:creationId xmlns:a16="http://schemas.microsoft.com/office/drawing/2014/main" id="{CCCB47B4-19CF-0BCF-7F63-16D12DBB3E57}"/>
              </a:ext>
            </a:extLst>
          </p:cNvPr>
          <p:cNvGrpSpPr/>
          <p:nvPr/>
        </p:nvGrpSpPr>
        <p:grpSpPr>
          <a:xfrm>
            <a:off x="183091" y="6299025"/>
            <a:ext cx="6608882" cy="429768"/>
            <a:chOff x="81965" y="2144329"/>
            <a:chExt cx="6608882" cy="429768"/>
          </a:xfrm>
        </p:grpSpPr>
        <p:grpSp>
          <p:nvGrpSpPr>
            <p:cNvPr id="54" name="Group 53">
              <a:extLst>
                <a:ext uri="{FF2B5EF4-FFF2-40B4-BE49-F238E27FC236}">
                  <a16:creationId xmlns:a16="http://schemas.microsoft.com/office/drawing/2014/main" id="{DCEF2491-BF3F-01DC-2DA1-B99D5F35E0F9}"/>
                </a:ext>
              </a:extLst>
            </p:cNvPr>
            <p:cNvGrpSpPr/>
            <p:nvPr/>
          </p:nvGrpSpPr>
          <p:grpSpPr>
            <a:xfrm>
              <a:off x="81965" y="2144329"/>
              <a:ext cx="6608882" cy="429768"/>
              <a:chOff x="81965" y="2144329"/>
              <a:chExt cx="6608882" cy="429768"/>
            </a:xfrm>
          </p:grpSpPr>
          <p:sp>
            <p:nvSpPr>
              <p:cNvPr id="57" name="Rectangle: Rounded Corners 4">
                <a:extLst>
                  <a:ext uri="{FF2B5EF4-FFF2-40B4-BE49-F238E27FC236}">
                    <a16:creationId xmlns:a16="http://schemas.microsoft.com/office/drawing/2014/main" id="{472A80E2-C610-3E9E-76C5-777792E5C326}"/>
                  </a:ext>
                </a:extLst>
              </p:cNvPr>
              <p:cNvSpPr/>
              <p:nvPr/>
            </p:nvSpPr>
            <p:spPr bwMode="auto">
              <a:xfrm>
                <a:off x="339084" y="2199431"/>
                <a:ext cx="6351763" cy="277368"/>
              </a:xfrm>
              <a:prstGeom prst="roundRect">
                <a:avLst>
                  <a:gd name="adj" fmla="val 20320"/>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58" name="Group 57">
                <a:extLst>
                  <a:ext uri="{FF2B5EF4-FFF2-40B4-BE49-F238E27FC236}">
                    <a16:creationId xmlns:a16="http://schemas.microsoft.com/office/drawing/2014/main" id="{D35C9381-DF9A-5230-92F7-4DCC7CC8147C}"/>
                  </a:ext>
                </a:extLst>
              </p:cNvPr>
              <p:cNvGrpSpPr/>
              <p:nvPr/>
            </p:nvGrpSpPr>
            <p:grpSpPr>
              <a:xfrm>
                <a:off x="81965" y="2144329"/>
                <a:ext cx="445258" cy="429768"/>
                <a:chOff x="1862038" y="2000250"/>
                <a:chExt cx="1195614" cy="1195610"/>
              </a:xfrm>
            </p:grpSpPr>
            <p:sp>
              <p:nvSpPr>
                <p:cNvPr id="59" name="Oval 58">
                  <a:extLst>
                    <a:ext uri="{FF2B5EF4-FFF2-40B4-BE49-F238E27FC236}">
                      <a16:creationId xmlns:a16="http://schemas.microsoft.com/office/drawing/2014/main" id="{EE7503A6-4C96-8C62-5207-02ECFC297CBB}"/>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0" name="Oval 59">
                  <a:extLst>
                    <a:ext uri="{FF2B5EF4-FFF2-40B4-BE49-F238E27FC236}">
                      <a16:creationId xmlns:a16="http://schemas.microsoft.com/office/drawing/2014/main" id="{72DD9C71-4BB6-A9A3-94D2-5CC092CC4491}"/>
                    </a:ext>
                  </a:extLst>
                </p:cNvPr>
                <p:cNvSpPr/>
                <p:nvPr/>
              </p:nvSpPr>
              <p:spPr bwMode="auto">
                <a:xfrm>
                  <a:off x="1979422" y="2058942"/>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4B27C"/>
                      </a:solidFill>
                      <a:effectLst/>
                      <a:uLnTx/>
                      <a:uFillTx/>
                      <a:latin typeface="Segoe Sans Display Semibold" pitchFamily="2" charset="0"/>
                      <a:ea typeface="+mn-ea"/>
                      <a:cs typeface="Segoe Sans Display Semibold" pitchFamily="2" charset="0"/>
                    </a:rPr>
                    <a:t>4</a:t>
                  </a:r>
                </a:p>
              </p:txBody>
            </p:sp>
          </p:grpSp>
        </p:grpSp>
        <p:sp>
          <p:nvSpPr>
            <p:cNvPr id="56" name="TextBox 55">
              <a:extLst>
                <a:ext uri="{FF2B5EF4-FFF2-40B4-BE49-F238E27FC236}">
                  <a16:creationId xmlns:a16="http://schemas.microsoft.com/office/drawing/2014/main" id="{B7097063-BA93-2A80-C9EA-E929BB6D5584}"/>
                </a:ext>
              </a:extLst>
            </p:cNvPr>
            <p:cNvSpPr txBox="1"/>
            <p:nvPr/>
          </p:nvSpPr>
          <p:spPr>
            <a:xfrm>
              <a:off x="597313" y="2253477"/>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4B27C"/>
                  </a:solidFill>
                  <a:effectLst/>
                  <a:uLnTx/>
                  <a:uFillTx/>
                  <a:latin typeface="Segoe Sans Display Semibold" pitchFamily="2" charset="0"/>
                  <a:ea typeface="+mn-ea"/>
                  <a:cs typeface="Segoe Sans Display Semibold" pitchFamily="2" charset="0"/>
                </a:rPr>
                <a:t>Publish and Share</a:t>
              </a:r>
            </a:p>
          </p:txBody>
        </p:sp>
      </p:grpSp>
    </p:spTree>
    <p:extLst>
      <p:ext uri="{BB962C8B-B14F-4D97-AF65-F5344CB8AC3E}">
        <p14:creationId xmlns:p14="http://schemas.microsoft.com/office/powerpoint/2010/main" val="423300717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989251-49BF-143B-CC48-F95711E4A26C}"/>
              </a:ext>
            </a:extLst>
          </p:cNvPr>
          <p:cNvSpPr>
            <a:spLocks noGrp="1"/>
          </p:cNvSpPr>
          <p:nvPr>
            <p:ph type="title"/>
          </p:nvPr>
        </p:nvSpPr>
        <p:spPr>
          <a:xfrm>
            <a:off x="588264" y="3243302"/>
            <a:ext cx="4733036" cy="1107996"/>
          </a:xfrm>
        </p:spPr>
        <p:txBody>
          <a:bodyPr/>
          <a:lstStyle/>
          <a:p>
            <a:r>
              <a:rPr lang="en-US" noProof="0"/>
              <a:t>Agent use cases for</a:t>
            </a:r>
            <a:br>
              <a:rPr lang="en-US" noProof="0"/>
            </a:br>
            <a:r>
              <a:rPr lang="en-US" noProof="0">
                <a:gradFill>
                  <a:gsLst>
                    <a:gs pos="35000">
                      <a:srgbClr val="0078D4"/>
                    </a:gs>
                    <a:gs pos="0">
                      <a:srgbClr val="C03BC4"/>
                    </a:gs>
                  </a:gsLst>
                  <a:path path="circle">
                    <a:fillToRect l="100000" t="100000"/>
                  </a:path>
                </a:gradFill>
              </a:rPr>
              <a:t>Sales</a:t>
            </a:r>
          </a:p>
        </p:txBody>
      </p:sp>
      <p:pic>
        <p:nvPicPr>
          <p:cNvPr id="6" name="Picture 5" descr="A rainbow colored logo on a black background&#10;&#10;Description automatically generated">
            <a:extLst>
              <a:ext uri="{FF2B5EF4-FFF2-40B4-BE49-F238E27FC236}">
                <a16:creationId xmlns:a16="http://schemas.microsoft.com/office/drawing/2014/main" id="{9993DC62-4060-2762-A3B2-8A5A3417E3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5165" y="1881533"/>
            <a:ext cx="1166467" cy="1166467"/>
          </a:xfrm>
          <a:prstGeom prst="rect">
            <a:avLst/>
          </a:prstGeom>
        </p:spPr>
      </p:pic>
      <p:pic>
        <p:nvPicPr>
          <p:cNvPr id="2" name="Picture 1" descr="A woman on a headset speaking to a customer">
            <a:extLst>
              <a:ext uri="{FF2B5EF4-FFF2-40B4-BE49-F238E27FC236}">
                <a16:creationId xmlns:a16="http://schemas.microsoft.com/office/drawing/2014/main" id="{BFC7CC51-9A74-7BE0-ED5B-16DA327D13FA}"/>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42050" y="895349"/>
            <a:ext cx="5086351" cy="5086352"/>
          </a:xfrm>
          <a:prstGeom prst="roundRect">
            <a:avLst>
              <a:gd name="adj" fmla="val 4674"/>
            </a:avLst>
          </a:prstGeom>
          <a:ln w="12700">
            <a:solidFill>
              <a:schemeClr val="bg1"/>
            </a:solidFill>
          </a:ln>
          <a:effectLst>
            <a:outerShdw blurRad="127000" dist="127000" dir="2700000" algn="tl" rotWithShape="0">
              <a:prstClr val="black">
                <a:alpha val="15000"/>
              </a:prstClr>
            </a:outerShdw>
          </a:effectLst>
        </p:spPr>
      </p:pic>
    </p:spTree>
    <p:extLst>
      <p:ext uri="{BB962C8B-B14F-4D97-AF65-F5344CB8AC3E}">
        <p14:creationId xmlns:p14="http://schemas.microsoft.com/office/powerpoint/2010/main" val="18452023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9CAA1-124B-B03A-CDE3-843B72CEC583}"/>
            </a:ext>
          </a:extLst>
        </p:cNvPr>
        <p:cNvGrpSpPr/>
        <p:nvPr/>
      </p:nvGrpSpPr>
      <p:grpSpPr>
        <a:xfrm>
          <a:off x="0" y="0"/>
          <a:ext cx="0" cy="0"/>
          <a:chOff x="0" y="0"/>
          <a:chExt cx="0" cy="0"/>
        </a:xfrm>
      </p:grpSpPr>
      <p:sp>
        <p:nvSpPr>
          <p:cNvPr id="14" name="Freeform: Shape 13">
            <a:extLst>
              <a:ext uri="{FF2B5EF4-FFF2-40B4-BE49-F238E27FC236}">
                <a16:creationId xmlns:a16="http://schemas.microsoft.com/office/drawing/2014/main" id="{ECA856D6-DD45-A3F8-A745-89C46A1319A3}"/>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6" name="Picture 5" descr="A blue square with white lines&#10;&#10;AI-generated content may be incorrect.">
            <a:extLst>
              <a:ext uri="{FF2B5EF4-FFF2-40B4-BE49-F238E27FC236}">
                <a16:creationId xmlns:a16="http://schemas.microsoft.com/office/drawing/2014/main" id="{32FE0065-D0CE-7480-B03D-6DDF51F51382}"/>
              </a:ext>
            </a:extLst>
          </p:cNvPr>
          <p:cNvPicPr>
            <a:picLocks noChangeAspect="1"/>
          </p:cNvPicPr>
          <p:nvPr/>
        </p:nvPicPr>
        <p:blipFill>
          <a:blip r:embed="rId3"/>
          <a:stretch>
            <a:fillRect/>
          </a:stretch>
        </p:blipFill>
        <p:spPr>
          <a:xfrm>
            <a:off x="4618" y="-144"/>
            <a:ext cx="12194308" cy="1154834"/>
          </a:xfrm>
          <a:prstGeom prst="rect">
            <a:avLst/>
          </a:prstGeom>
        </p:spPr>
      </p:pic>
      <p:sp>
        <p:nvSpPr>
          <p:cNvPr id="5" name="Rectangle 4">
            <a:extLst>
              <a:ext uri="{FF2B5EF4-FFF2-40B4-BE49-F238E27FC236}">
                <a16:creationId xmlns:a16="http://schemas.microsoft.com/office/drawing/2014/main" id="{C1C9AA5B-25F7-28A2-8C92-0528A908DDFB}"/>
              </a:ext>
              <a:ext uri="{C183D7F6-B498-43B3-948B-1728B52AA6E4}">
                <adec:decorative xmlns:adec="http://schemas.microsoft.com/office/drawing/2017/decorative" val="1"/>
              </a:ext>
            </a:extLst>
          </p:cNvPr>
          <p:cNvSpPr/>
          <p:nvPr/>
        </p:nvSpPr>
        <p:spPr>
          <a:xfrm>
            <a:off x="0" y="1137013"/>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BE912C8A-A24E-7B59-8AE4-BE5DA327549C}"/>
              </a:ext>
            </a:extLst>
          </p:cNvPr>
          <p:cNvSpPr>
            <a:spLocks noGrp="1"/>
          </p:cNvSpPr>
          <p:nvPr>
            <p:ph type="title"/>
          </p:nvPr>
        </p:nvSpPr>
        <p:spPr>
          <a:xfrm>
            <a:off x="358225" y="424524"/>
            <a:ext cx="11018520" cy="492443"/>
          </a:xfrm>
        </p:spPr>
        <p:txBody>
          <a:bodyPr>
            <a:normAutofit/>
          </a:bodyPr>
          <a:lstStyle/>
          <a:p>
            <a:r>
              <a:rPr lang="en-US" dirty="0">
                <a:solidFill>
                  <a:srgbClr val="FFFFFF"/>
                </a:solidFill>
              </a:rPr>
              <a:t>Sales Support Assistant</a:t>
            </a:r>
            <a:endParaRPr lang="en-US" noProof="0" dirty="0">
              <a:solidFill>
                <a:srgbClr val="FFFFFF"/>
              </a:solidFill>
              <a:ea typeface="+mj-ea"/>
              <a:cs typeface="+mj-cs"/>
            </a:endParaRPr>
          </a:p>
        </p:txBody>
      </p:sp>
      <p:sp>
        <p:nvSpPr>
          <p:cNvPr id="13" name="Rectangle 12">
            <a:extLst>
              <a:ext uri="{FF2B5EF4-FFF2-40B4-BE49-F238E27FC236}">
                <a16:creationId xmlns:a16="http://schemas.microsoft.com/office/drawing/2014/main" id="{00A82361-10AB-8960-D696-B18AB4863CB1}"/>
              </a:ext>
            </a:extLst>
          </p:cNvPr>
          <p:cNvSpPr/>
          <p:nvPr/>
        </p:nvSpPr>
        <p:spPr>
          <a:xfrm>
            <a:off x="0" y="1276684"/>
            <a:ext cx="12192000" cy="498325"/>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lvl="2" defTabSz="457200">
              <a:spcBef>
                <a:spcPts val="600"/>
              </a:spcBef>
              <a:buSzPct val="90000"/>
              <a:defRPr/>
            </a:pPr>
            <a:r>
              <a:rPr lang="en-US" sz="1200" dirty="0">
                <a:solidFill>
                  <a:schemeClr val="tx1"/>
                </a:solidFill>
              </a:rPr>
              <a:t>A Sales Support Agent helps sellers answer customer product questions quickly and accurately. It pulls from trusted sources, like SharePoint, files, and approved websites, to deliver clear, helpful solutions for both simple inquiries and complex needs.</a:t>
            </a:r>
          </a:p>
        </p:txBody>
      </p:sp>
      <p:sp>
        <p:nvSpPr>
          <p:cNvPr id="15" name="Rectangle: Rounded Corners 14">
            <a:extLst>
              <a:ext uri="{FF2B5EF4-FFF2-40B4-BE49-F238E27FC236}">
                <a16:creationId xmlns:a16="http://schemas.microsoft.com/office/drawing/2014/main" id="{FAD57B59-65BE-246C-16DA-7961098E8C8A}"/>
              </a:ext>
              <a:ext uri="{C183D7F6-B498-43B3-948B-1728B52AA6E4}">
                <adec:decorative xmlns:adec="http://schemas.microsoft.com/office/drawing/2017/decorative" val="1"/>
              </a:ext>
            </a:extLst>
          </p:cNvPr>
          <p:cNvSpPr>
            <a:spLocks/>
          </p:cNvSpPr>
          <p:nvPr/>
        </p:nvSpPr>
        <p:spPr>
          <a:xfrm>
            <a:off x="70555" y="1859280"/>
            <a:ext cx="6833955" cy="4916901"/>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8" name="Picture 7" descr="A rainbow colored logo on a black background&#10;&#10;AI-generated content may be incorrect.">
            <a:extLst>
              <a:ext uri="{FF2B5EF4-FFF2-40B4-BE49-F238E27FC236}">
                <a16:creationId xmlns:a16="http://schemas.microsoft.com/office/drawing/2014/main" id="{B87CE71E-B729-99DB-096F-A3DD5DF5E88E}"/>
              </a:ext>
            </a:extLst>
          </p:cNvPr>
          <p:cNvPicPr>
            <a:picLocks noChangeAspect="1"/>
          </p:cNvPicPr>
          <p:nvPr/>
        </p:nvPicPr>
        <p:blipFill>
          <a:blip r:embed="rId4"/>
          <a:stretch>
            <a:fillRect/>
          </a:stretch>
        </p:blipFill>
        <p:spPr>
          <a:xfrm>
            <a:off x="10743623" y="289359"/>
            <a:ext cx="1257300" cy="714375"/>
          </a:xfrm>
          <a:prstGeom prst="rect">
            <a:avLst/>
          </a:prstGeom>
        </p:spPr>
      </p:pic>
      <p:grpSp>
        <p:nvGrpSpPr>
          <p:cNvPr id="39" name="Group 38">
            <a:extLst>
              <a:ext uri="{FF2B5EF4-FFF2-40B4-BE49-F238E27FC236}">
                <a16:creationId xmlns:a16="http://schemas.microsoft.com/office/drawing/2014/main" id="{699B9130-10AA-ED9E-8305-886E6984E24A}"/>
              </a:ext>
            </a:extLst>
          </p:cNvPr>
          <p:cNvGrpSpPr/>
          <p:nvPr/>
        </p:nvGrpSpPr>
        <p:grpSpPr>
          <a:xfrm>
            <a:off x="183091" y="2144329"/>
            <a:ext cx="6608882" cy="1645121"/>
            <a:chOff x="81965" y="2144329"/>
            <a:chExt cx="6608882" cy="1645121"/>
          </a:xfrm>
        </p:grpSpPr>
        <p:grpSp>
          <p:nvGrpSpPr>
            <p:cNvPr id="38" name="Group 37">
              <a:extLst>
                <a:ext uri="{FF2B5EF4-FFF2-40B4-BE49-F238E27FC236}">
                  <a16:creationId xmlns:a16="http://schemas.microsoft.com/office/drawing/2014/main" id="{7808A5BF-CDBA-A855-CB94-DC968C434B33}"/>
                </a:ext>
              </a:extLst>
            </p:cNvPr>
            <p:cNvGrpSpPr/>
            <p:nvPr/>
          </p:nvGrpSpPr>
          <p:grpSpPr>
            <a:xfrm>
              <a:off x="81965" y="2144329"/>
              <a:ext cx="6608882" cy="1645121"/>
              <a:chOff x="81965" y="2144329"/>
              <a:chExt cx="6608882" cy="1645121"/>
            </a:xfrm>
          </p:grpSpPr>
          <p:sp>
            <p:nvSpPr>
              <p:cNvPr id="3" name="Rectangle: Rounded Corners 4">
                <a:extLst>
                  <a:ext uri="{FF2B5EF4-FFF2-40B4-BE49-F238E27FC236}">
                    <a16:creationId xmlns:a16="http://schemas.microsoft.com/office/drawing/2014/main" id="{839A63A7-AA48-ED71-CD62-EAB6E6B5E065}"/>
                  </a:ext>
                </a:extLst>
              </p:cNvPr>
              <p:cNvSpPr/>
              <p:nvPr/>
            </p:nvSpPr>
            <p:spPr bwMode="auto">
              <a:xfrm>
                <a:off x="339084" y="2144330"/>
                <a:ext cx="6351763" cy="1645120"/>
              </a:xfrm>
              <a:prstGeom prst="roundRect">
                <a:avLst>
                  <a:gd name="adj" fmla="val 5986"/>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4" name="Group 3">
                <a:extLst>
                  <a:ext uri="{FF2B5EF4-FFF2-40B4-BE49-F238E27FC236}">
                    <a16:creationId xmlns:a16="http://schemas.microsoft.com/office/drawing/2014/main" id="{9DBAD930-2AEB-36B5-DFC6-C3B960E39172}"/>
                  </a:ext>
                </a:extLst>
              </p:cNvPr>
              <p:cNvGrpSpPr/>
              <p:nvPr/>
            </p:nvGrpSpPr>
            <p:grpSpPr>
              <a:xfrm>
                <a:off x="81965" y="2144329"/>
                <a:ext cx="445258" cy="429768"/>
                <a:chOff x="1862038" y="2000250"/>
                <a:chExt cx="1195614" cy="1195610"/>
              </a:xfrm>
            </p:grpSpPr>
            <p:sp>
              <p:nvSpPr>
                <p:cNvPr id="7" name="Oval 6">
                  <a:extLst>
                    <a:ext uri="{FF2B5EF4-FFF2-40B4-BE49-F238E27FC236}">
                      <a16:creationId xmlns:a16="http://schemas.microsoft.com/office/drawing/2014/main" id="{4315AF5C-6D97-565A-BB30-4BA4EF425FE4}"/>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01BB6E1A-29DF-AA12-B0BB-0C10A78B2529}"/>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rPr>
                    <a:t>1</a:t>
                  </a:r>
                </a:p>
              </p:txBody>
            </p:sp>
          </p:grpSp>
        </p:grpSp>
        <p:sp>
          <p:nvSpPr>
            <p:cNvPr id="30" name="TextBox 29">
              <a:extLst>
                <a:ext uri="{FF2B5EF4-FFF2-40B4-BE49-F238E27FC236}">
                  <a16:creationId xmlns:a16="http://schemas.microsoft.com/office/drawing/2014/main" id="{9A639E89-577D-7798-56DF-53868AE3F858}"/>
                </a:ext>
              </a:extLst>
            </p:cNvPr>
            <p:cNvSpPr txBox="1"/>
            <p:nvPr/>
          </p:nvSpPr>
          <p:spPr>
            <a:xfrm>
              <a:off x="532803" y="2453629"/>
              <a:ext cx="6065133" cy="1238801"/>
            </a:xfrm>
            <a:prstGeom prst="rect">
              <a:avLst/>
            </a:prstGeom>
            <a:noFill/>
          </p:spPr>
          <p:txBody>
            <a:bodyPr wrap="square" lIns="0" tIns="0" rIns="0" bIns="0" rtlCol="0">
              <a:spAutoFit/>
            </a:bodyPr>
            <a:lstStyle/>
            <a:p>
              <a:pPr>
                <a:spcBef>
                  <a:spcPts val="600"/>
                </a:spcBef>
                <a:defRPr/>
              </a:pPr>
              <a:r>
                <a:rPr lang="en-US" sz="1000" dirty="0">
                  <a:solidFill>
                    <a:srgbClr val="0078D4"/>
                  </a:solidFill>
                  <a:latin typeface="Segoe Sans Display Semibold"/>
                </a:rPr>
                <a:t>Example description/What would you like it to make: </a:t>
              </a:r>
              <a:r>
                <a:rPr lang="en-US" sz="1050" dirty="0">
                  <a:solidFill>
                    <a:srgbClr val="424242"/>
                  </a:solidFill>
                  <a:ea typeface="+mn-lt"/>
                  <a:cs typeface="+mn-lt"/>
                </a:rPr>
                <a:t> </a:t>
              </a:r>
              <a:r>
                <a:rPr lang="en-US" sz="1000" i="1" kern="100" dirty="0">
                  <a:solidFill>
                    <a:srgbClr val="091F2C"/>
                  </a:solidFill>
                </a:rPr>
                <a:t>You're a Sales Support Agent. Please assist me in answering product questions for customers. You can help me provide detailed product information, answer customer questions and suggest ways to improve customer satisfaction</a:t>
              </a:r>
              <a:endParaRPr lang="en-US" sz="1000" dirty="0"/>
            </a:p>
            <a:p>
              <a:pPr lvl="0">
                <a:spcBef>
                  <a:spcPts val="600"/>
                </a:spcBef>
                <a:defRPr/>
              </a:pPr>
              <a:r>
                <a:rPr lang="en-US" sz="1000" dirty="0">
                  <a:solidFill>
                    <a:srgbClr val="0078D4"/>
                  </a:solidFill>
                  <a:latin typeface="Segoe Sans Display Semibold"/>
                </a:rPr>
                <a:t>To be emphasized/avoided: </a:t>
              </a:r>
              <a:r>
                <a:rPr lang="en-US" sz="1000" i="1" kern="100" dirty="0">
                  <a:solidFill>
                    <a:srgbClr val="091F2C"/>
                  </a:solidFill>
                </a:rPr>
                <a:t>Please be clear and concise and avoid long answers. Where possible, refer primarily to the knowledge shared with you. If you don't know the answer, please refer them to explore the SharePoint site themselves.</a:t>
              </a:r>
            </a:p>
            <a:p>
              <a:pPr lvl="0">
                <a:spcBef>
                  <a:spcPts val="600"/>
                </a:spcBef>
                <a:defRPr/>
              </a:pPr>
              <a:r>
                <a:rPr lang="en-US" sz="1000" dirty="0">
                  <a:solidFill>
                    <a:srgbClr val="0078D4"/>
                  </a:solidFill>
                  <a:latin typeface="Segoe Sans Display Semibold"/>
                </a:rPr>
                <a:t>How to communicate: </a:t>
              </a:r>
              <a:r>
                <a:rPr lang="en-US" sz="1000" i="1" kern="100" dirty="0">
                  <a:solidFill>
                    <a:srgbClr val="091F2C"/>
                  </a:solidFill>
                </a:rPr>
                <a:t>Friendly and professional</a:t>
              </a:r>
            </a:p>
          </p:txBody>
        </p:sp>
        <p:sp>
          <p:nvSpPr>
            <p:cNvPr id="32" name="TextBox 31">
              <a:extLst>
                <a:ext uri="{FF2B5EF4-FFF2-40B4-BE49-F238E27FC236}">
                  <a16:creationId xmlns:a16="http://schemas.microsoft.com/office/drawing/2014/main" id="{B0C5C389-10A2-13BA-13E4-CF70A06F6543}"/>
                </a:ext>
              </a:extLst>
            </p:cNvPr>
            <p:cNvSpPr txBox="1"/>
            <p:nvPr/>
          </p:nvSpPr>
          <p:spPr>
            <a:xfrm>
              <a:off x="597313" y="2191774"/>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rPr>
                <a:t>Describe</a:t>
              </a:r>
            </a:p>
          </p:txBody>
        </p:sp>
      </p:grpSp>
      <p:sp>
        <p:nvSpPr>
          <p:cNvPr id="19" name="TextBox 18">
            <a:extLst>
              <a:ext uri="{FF2B5EF4-FFF2-40B4-BE49-F238E27FC236}">
                <a16:creationId xmlns:a16="http://schemas.microsoft.com/office/drawing/2014/main" id="{31D44889-1AA8-89E1-C3D9-A6221ADA0351}"/>
              </a:ext>
            </a:extLst>
          </p:cNvPr>
          <p:cNvSpPr txBox="1"/>
          <p:nvPr/>
        </p:nvSpPr>
        <p:spPr>
          <a:xfrm>
            <a:off x="143170" y="1952301"/>
            <a:ext cx="6065133" cy="1615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50" i="1" dirty="0"/>
              <a:t>Copy the text in each step into Agent Builder to create this agent</a:t>
            </a:r>
          </a:p>
        </p:txBody>
      </p:sp>
      <p:grpSp>
        <p:nvGrpSpPr>
          <p:cNvPr id="24" name="Group 23">
            <a:extLst>
              <a:ext uri="{FF2B5EF4-FFF2-40B4-BE49-F238E27FC236}">
                <a16:creationId xmlns:a16="http://schemas.microsoft.com/office/drawing/2014/main" id="{82A4761B-C44C-C567-E52B-A958E2BCB608}"/>
              </a:ext>
            </a:extLst>
          </p:cNvPr>
          <p:cNvGrpSpPr/>
          <p:nvPr/>
        </p:nvGrpSpPr>
        <p:grpSpPr>
          <a:xfrm>
            <a:off x="183091" y="3818524"/>
            <a:ext cx="6608882" cy="928709"/>
            <a:chOff x="81965" y="2144329"/>
            <a:chExt cx="6608882" cy="928709"/>
          </a:xfrm>
        </p:grpSpPr>
        <p:grpSp>
          <p:nvGrpSpPr>
            <p:cNvPr id="34" name="Group 33">
              <a:extLst>
                <a:ext uri="{FF2B5EF4-FFF2-40B4-BE49-F238E27FC236}">
                  <a16:creationId xmlns:a16="http://schemas.microsoft.com/office/drawing/2014/main" id="{83DF562D-E7C8-8DD3-08C9-4D6B092EA1FA}"/>
                </a:ext>
              </a:extLst>
            </p:cNvPr>
            <p:cNvGrpSpPr/>
            <p:nvPr/>
          </p:nvGrpSpPr>
          <p:grpSpPr>
            <a:xfrm>
              <a:off x="81965" y="2144329"/>
              <a:ext cx="6608882" cy="928709"/>
              <a:chOff x="81965" y="2144329"/>
              <a:chExt cx="6608882" cy="928709"/>
            </a:xfrm>
          </p:grpSpPr>
          <p:sp>
            <p:nvSpPr>
              <p:cNvPr id="41" name="Rectangle: Rounded Corners 4">
                <a:extLst>
                  <a:ext uri="{FF2B5EF4-FFF2-40B4-BE49-F238E27FC236}">
                    <a16:creationId xmlns:a16="http://schemas.microsoft.com/office/drawing/2014/main" id="{943C341E-82BA-10DD-AFAE-04ADD6D8FB58}"/>
                  </a:ext>
                </a:extLst>
              </p:cNvPr>
              <p:cNvSpPr/>
              <p:nvPr/>
            </p:nvSpPr>
            <p:spPr bwMode="auto">
              <a:xfrm>
                <a:off x="339084" y="2144329"/>
                <a:ext cx="6351763" cy="928709"/>
              </a:xfrm>
              <a:prstGeom prst="roundRect">
                <a:avLst>
                  <a:gd name="adj" fmla="val 11337"/>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42" name="Group 41">
                <a:extLst>
                  <a:ext uri="{FF2B5EF4-FFF2-40B4-BE49-F238E27FC236}">
                    <a16:creationId xmlns:a16="http://schemas.microsoft.com/office/drawing/2014/main" id="{32C84CF6-D1FE-7B4D-773F-57B3E13F9DE2}"/>
                  </a:ext>
                </a:extLst>
              </p:cNvPr>
              <p:cNvGrpSpPr/>
              <p:nvPr/>
            </p:nvGrpSpPr>
            <p:grpSpPr>
              <a:xfrm>
                <a:off x="81965" y="2144329"/>
                <a:ext cx="445258" cy="429768"/>
                <a:chOff x="1862038" y="2000250"/>
                <a:chExt cx="1195614" cy="1195610"/>
              </a:xfrm>
            </p:grpSpPr>
            <p:sp>
              <p:nvSpPr>
                <p:cNvPr id="43" name="Oval 42">
                  <a:extLst>
                    <a:ext uri="{FF2B5EF4-FFF2-40B4-BE49-F238E27FC236}">
                      <a16:creationId xmlns:a16="http://schemas.microsoft.com/office/drawing/2014/main" id="{854C66A6-F2BA-2052-E473-B2F8CA3FA9CD}"/>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9A193C66-0435-FD9D-80D7-FE698529D008}"/>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lang="en-US" sz="1400" b="1" dirty="0">
                      <a:solidFill>
                        <a:srgbClr val="8661C5"/>
                      </a:solidFill>
                      <a:latin typeface="Segoe Sans Display Semibold" pitchFamily="2" charset="0"/>
                      <a:cs typeface="Segoe Sans Display Semibold" pitchFamily="2" charset="0"/>
                    </a:rPr>
                    <a:t>2</a:t>
                  </a:r>
                  <a:endParaRPr kumimoji="0" lang="en-US" sz="1400" b="1" i="0" u="none" strike="noStrike" kern="1200" cap="none" spc="0" normalizeH="0" baseline="0" noProof="0" dirty="0">
                    <a:ln>
                      <a:noFill/>
                    </a:ln>
                    <a:solidFill>
                      <a:srgbClr val="8661C5"/>
                    </a:solidFill>
                    <a:effectLst/>
                    <a:uLnTx/>
                    <a:uFillTx/>
                    <a:latin typeface="Segoe Sans Display Semibold" pitchFamily="2" charset="0"/>
                    <a:ea typeface="+mn-ea"/>
                    <a:cs typeface="Segoe Sans Display Semibold" pitchFamily="2" charset="0"/>
                  </a:endParaRPr>
                </a:p>
              </p:txBody>
            </p:sp>
          </p:grpSp>
        </p:grpSp>
        <p:sp>
          <p:nvSpPr>
            <p:cNvPr id="36" name="TextBox 35">
              <a:extLst>
                <a:ext uri="{FF2B5EF4-FFF2-40B4-BE49-F238E27FC236}">
                  <a16:creationId xmlns:a16="http://schemas.microsoft.com/office/drawing/2014/main" id="{7CE265BF-BB0C-995E-8914-1DEC233F9527}"/>
                </a:ext>
              </a:extLst>
            </p:cNvPr>
            <p:cNvSpPr txBox="1"/>
            <p:nvPr/>
          </p:nvSpPr>
          <p:spPr>
            <a:xfrm>
              <a:off x="532803" y="2453629"/>
              <a:ext cx="6065133" cy="538609"/>
            </a:xfrm>
            <a:prstGeom prst="rect">
              <a:avLst/>
            </a:prstGeom>
            <a:noFill/>
          </p:spPr>
          <p:txBody>
            <a:bodyPr wrap="square" lIns="0" tIns="0" rIns="0" bIns="0" rtlCol="0">
              <a:spAutoFit/>
            </a:bodyPr>
            <a:lstStyle/>
            <a:p>
              <a:pPr>
                <a:spcBef>
                  <a:spcPts val="600"/>
                </a:spcBef>
                <a:defRPr/>
              </a:pPr>
              <a:r>
                <a:rPr lang="en-US" sz="1000" dirty="0">
                  <a:solidFill>
                    <a:srgbClr val="8661C5"/>
                  </a:solidFill>
                  <a:latin typeface="Segoe Sans Display Semibold"/>
                </a:rPr>
                <a:t>Starter prompts: </a:t>
              </a:r>
              <a:r>
                <a:rPr lang="en-US" sz="1000" i="1" kern="100" dirty="0">
                  <a:solidFill>
                    <a:srgbClr val="091F2C"/>
                  </a:solidFill>
                </a:rPr>
                <a:t>Change to desired questions</a:t>
              </a:r>
              <a:endParaRPr lang="en-US" sz="1000" i="1" kern="100" dirty="0">
                <a:solidFill>
                  <a:srgbClr val="091F2C"/>
                </a:solidFill>
                <a:cs typeface="Segoe Sans Display"/>
              </a:endParaRPr>
            </a:p>
            <a:p>
              <a:pPr>
                <a:spcBef>
                  <a:spcPts val="600"/>
                </a:spcBef>
                <a:defRPr/>
              </a:pPr>
              <a:r>
                <a:rPr lang="en-US" sz="1000" dirty="0">
                  <a:solidFill>
                    <a:srgbClr val="8661C5"/>
                  </a:solidFill>
                  <a:latin typeface="Segoe Sans Display Semibold"/>
                </a:rPr>
                <a:t>Knowledge: </a:t>
              </a:r>
              <a:r>
                <a:rPr lang="en-US" sz="1000" i="1" kern="100" dirty="0">
                  <a:solidFill>
                    <a:srgbClr val="091F2C"/>
                  </a:solidFill>
                </a:rPr>
                <a:t>Use an existing SharePoint site for your team or create a site and add your team’s latest documentation like FAQs, product details, company website and troubleshooting guides.</a:t>
              </a:r>
              <a:endParaRPr lang="en-US" sz="1000" i="1" kern="100" dirty="0">
                <a:solidFill>
                  <a:srgbClr val="091F2C"/>
                </a:solidFill>
                <a:cs typeface="Segoe Sans Display"/>
              </a:endParaRPr>
            </a:p>
          </p:txBody>
        </p:sp>
        <p:sp>
          <p:nvSpPr>
            <p:cNvPr id="40" name="TextBox 39">
              <a:extLst>
                <a:ext uri="{FF2B5EF4-FFF2-40B4-BE49-F238E27FC236}">
                  <a16:creationId xmlns:a16="http://schemas.microsoft.com/office/drawing/2014/main" id="{C14ADD56-3835-D6EF-BFF8-2B9F3E3A3C10}"/>
                </a:ext>
              </a:extLst>
            </p:cNvPr>
            <p:cNvSpPr txBox="1"/>
            <p:nvPr/>
          </p:nvSpPr>
          <p:spPr>
            <a:xfrm>
              <a:off x="597313" y="2191774"/>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8661C5"/>
                  </a:solidFill>
                  <a:effectLst/>
                  <a:uLnTx/>
                  <a:uFillTx/>
                  <a:latin typeface="Segoe Sans Display Semibold" pitchFamily="2" charset="0"/>
                  <a:ea typeface="+mn-ea"/>
                  <a:cs typeface="Segoe Sans Display Semibold" pitchFamily="2" charset="0"/>
                </a:rPr>
                <a:t>Configure</a:t>
              </a:r>
            </a:p>
          </p:txBody>
        </p:sp>
      </p:grpSp>
      <p:grpSp>
        <p:nvGrpSpPr>
          <p:cNvPr id="45" name="Group 44">
            <a:extLst>
              <a:ext uri="{FF2B5EF4-FFF2-40B4-BE49-F238E27FC236}">
                <a16:creationId xmlns:a16="http://schemas.microsoft.com/office/drawing/2014/main" id="{26C26D7C-6F1E-8C9C-146B-4941B03A7D9C}"/>
              </a:ext>
            </a:extLst>
          </p:cNvPr>
          <p:cNvGrpSpPr/>
          <p:nvPr/>
        </p:nvGrpSpPr>
        <p:grpSpPr>
          <a:xfrm>
            <a:off x="183091" y="4776307"/>
            <a:ext cx="6608882" cy="1493645"/>
            <a:chOff x="81965" y="2144328"/>
            <a:chExt cx="6608882" cy="1493645"/>
          </a:xfrm>
        </p:grpSpPr>
        <p:grpSp>
          <p:nvGrpSpPr>
            <p:cNvPr id="46" name="Group 45">
              <a:extLst>
                <a:ext uri="{FF2B5EF4-FFF2-40B4-BE49-F238E27FC236}">
                  <a16:creationId xmlns:a16="http://schemas.microsoft.com/office/drawing/2014/main" id="{A863A129-AFDB-2C68-E87D-D3369F798572}"/>
                </a:ext>
              </a:extLst>
            </p:cNvPr>
            <p:cNvGrpSpPr/>
            <p:nvPr/>
          </p:nvGrpSpPr>
          <p:grpSpPr>
            <a:xfrm>
              <a:off x="81965" y="2144328"/>
              <a:ext cx="6608882" cy="1493645"/>
              <a:chOff x="81965" y="2144328"/>
              <a:chExt cx="6608882" cy="1493645"/>
            </a:xfrm>
          </p:grpSpPr>
          <p:sp>
            <p:nvSpPr>
              <p:cNvPr id="49" name="Rectangle: Rounded Corners 4">
                <a:extLst>
                  <a:ext uri="{FF2B5EF4-FFF2-40B4-BE49-F238E27FC236}">
                    <a16:creationId xmlns:a16="http://schemas.microsoft.com/office/drawing/2014/main" id="{C7769B11-62B0-292B-BB19-D5B51A29312F}"/>
                  </a:ext>
                </a:extLst>
              </p:cNvPr>
              <p:cNvSpPr/>
              <p:nvPr/>
            </p:nvSpPr>
            <p:spPr bwMode="auto">
              <a:xfrm>
                <a:off x="339084" y="2144328"/>
                <a:ext cx="6351763" cy="1493645"/>
              </a:xfrm>
              <a:prstGeom prst="roundRect">
                <a:avLst>
                  <a:gd name="adj" fmla="val 9203"/>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50" name="Group 49">
                <a:extLst>
                  <a:ext uri="{FF2B5EF4-FFF2-40B4-BE49-F238E27FC236}">
                    <a16:creationId xmlns:a16="http://schemas.microsoft.com/office/drawing/2014/main" id="{793E1CE8-3BA8-7391-5FCA-FB2AE9432273}"/>
                  </a:ext>
                </a:extLst>
              </p:cNvPr>
              <p:cNvGrpSpPr/>
              <p:nvPr/>
            </p:nvGrpSpPr>
            <p:grpSpPr>
              <a:xfrm>
                <a:off x="81965" y="2144329"/>
                <a:ext cx="445258" cy="429768"/>
                <a:chOff x="1862038" y="2000250"/>
                <a:chExt cx="1195614" cy="1195610"/>
              </a:xfrm>
            </p:grpSpPr>
            <p:sp>
              <p:nvSpPr>
                <p:cNvPr id="51" name="Oval 50">
                  <a:extLst>
                    <a:ext uri="{FF2B5EF4-FFF2-40B4-BE49-F238E27FC236}">
                      <a16:creationId xmlns:a16="http://schemas.microsoft.com/office/drawing/2014/main" id="{F28818D9-EE76-3067-1A78-8AEE1D44CB0A}"/>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AE8239E5-8637-7D00-0D7E-C92A1ECB3096}"/>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3BC4"/>
                      </a:solidFill>
                      <a:effectLst/>
                      <a:uLnTx/>
                      <a:uFillTx/>
                      <a:latin typeface="Segoe Sans Display Semibold" pitchFamily="2" charset="0"/>
                      <a:ea typeface="+mn-ea"/>
                      <a:cs typeface="Segoe Sans Display Semibold" pitchFamily="2" charset="0"/>
                    </a:rPr>
                    <a:t>3</a:t>
                  </a:r>
                </a:p>
              </p:txBody>
            </p:sp>
          </p:grpSp>
        </p:grpSp>
        <p:sp>
          <p:nvSpPr>
            <p:cNvPr id="47" name="TextBox 46">
              <a:extLst>
                <a:ext uri="{FF2B5EF4-FFF2-40B4-BE49-F238E27FC236}">
                  <a16:creationId xmlns:a16="http://schemas.microsoft.com/office/drawing/2014/main" id="{C9362468-EA18-03E4-4EFA-4F41CA9A1D3C}"/>
                </a:ext>
              </a:extLst>
            </p:cNvPr>
            <p:cNvSpPr txBox="1"/>
            <p:nvPr/>
          </p:nvSpPr>
          <p:spPr>
            <a:xfrm>
              <a:off x="532803" y="2394694"/>
              <a:ext cx="6065133" cy="1138773"/>
            </a:xfrm>
            <a:prstGeom prst="rect">
              <a:avLst/>
            </a:prstGeom>
            <a:noFill/>
          </p:spPr>
          <p:txBody>
            <a:bodyPr wrap="square" lIns="0" tIns="0" rIns="0" bIns="0" rtlCol="0">
              <a:spAutoFit/>
            </a:bodyPr>
            <a:lstStyle/>
            <a:p>
              <a:pPr lvl="0">
                <a:defRPr/>
              </a:pPr>
              <a:r>
                <a:rPr lang="en-US" sz="1000" dirty="0">
                  <a:solidFill>
                    <a:srgbClr val="C03BC4"/>
                  </a:solidFill>
                  <a:latin typeface="Segoe Sans Display Semibold"/>
                </a:rPr>
                <a:t>Example questions to ask: </a:t>
              </a:r>
            </a:p>
            <a:p>
              <a:pPr marL="171450" indent="-123825">
                <a:spcBef>
                  <a:spcPts val="200"/>
                </a:spcBef>
                <a:buFont typeface="Arial" panose="020B0604020202020204" pitchFamily="34" charset="0"/>
                <a:buChar char="•"/>
                <a:defRPr/>
              </a:pPr>
              <a:r>
                <a:rPr lang="en-US" sz="900" i="1" kern="100" dirty="0">
                  <a:solidFill>
                    <a:srgbClr val="091F2C"/>
                  </a:solidFill>
                </a:rPr>
                <a:t>What are the key features of______? </a:t>
              </a:r>
            </a:p>
            <a:p>
              <a:pPr marL="171450" indent="-123825">
                <a:spcBef>
                  <a:spcPts val="200"/>
                </a:spcBef>
                <a:buFont typeface="Arial" panose="020B0604020202020204" pitchFamily="34" charset="0"/>
                <a:buChar char="•"/>
                <a:defRPr/>
              </a:pPr>
              <a:r>
                <a:rPr lang="en-US" sz="900" i="1" kern="100" dirty="0">
                  <a:solidFill>
                    <a:srgbClr val="091F2C"/>
                  </a:solidFill>
                </a:rPr>
                <a:t>Can you provide details about the warranty terms for _____?</a:t>
              </a:r>
            </a:p>
            <a:p>
              <a:pPr marL="171450" indent="-123825">
                <a:spcBef>
                  <a:spcPts val="200"/>
                </a:spcBef>
                <a:buFont typeface="Arial" panose="020B0604020202020204" pitchFamily="34" charset="0"/>
                <a:buChar char="•"/>
                <a:defRPr/>
              </a:pPr>
              <a:r>
                <a:rPr lang="en-US" sz="900" i="1" kern="100" dirty="0">
                  <a:solidFill>
                    <a:srgbClr val="091F2C"/>
                  </a:solidFill>
                </a:rPr>
                <a:t>How can I troubleshoot issues with this device?</a:t>
              </a:r>
            </a:p>
            <a:p>
              <a:pPr marL="171450" indent="-123825">
                <a:spcBef>
                  <a:spcPts val="200"/>
                </a:spcBef>
                <a:buFont typeface="Arial" panose="020B0604020202020204" pitchFamily="34" charset="0"/>
                <a:buChar char="•"/>
                <a:defRPr/>
              </a:pPr>
              <a:r>
                <a:rPr lang="en-US" sz="900" i="1" kern="100" dirty="0">
                  <a:solidFill>
                    <a:srgbClr val="091F2C"/>
                  </a:solidFill>
                </a:rPr>
                <a:t>What is the price of ___?</a:t>
              </a:r>
            </a:p>
            <a:p>
              <a:pPr marL="171450" indent="-123825">
                <a:spcBef>
                  <a:spcPts val="200"/>
                </a:spcBef>
                <a:buFont typeface="Arial" panose="020B0604020202020204" pitchFamily="34" charset="0"/>
                <a:buChar char="•"/>
                <a:defRPr/>
              </a:pPr>
              <a:r>
                <a:rPr lang="en-US" sz="900" i="1" kern="100" dirty="0">
                  <a:solidFill>
                    <a:srgbClr val="091F2C"/>
                  </a:solidFill>
                </a:rPr>
                <a:t>Is _____ available in stock?</a:t>
              </a:r>
            </a:p>
            <a:p>
              <a:pPr marL="171450" indent="-123825">
                <a:spcBef>
                  <a:spcPts val="200"/>
                </a:spcBef>
                <a:buFont typeface="Arial" panose="020B0604020202020204" pitchFamily="34" charset="0"/>
                <a:buChar char="•"/>
                <a:defRPr/>
              </a:pPr>
              <a:r>
                <a:rPr lang="en-US" sz="900" i="1" kern="100" dirty="0">
                  <a:solidFill>
                    <a:srgbClr val="091F2C"/>
                  </a:solidFill>
                </a:rPr>
                <a:t>What value does ___ provide to financial institutions?</a:t>
              </a:r>
            </a:p>
          </p:txBody>
        </p:sp>
        <p:sp>
          <p:nvSpPr>
            <p:cNvPr id="48" name="TextBox 47">
              <a:extLst>
                <a:ext uri="{FF2B5EF4-FFF2-40B4-BE49-F238E27FC236}">
                  <a16:creationId xmlns:a16="http://schemas.microsoft.com/office/drawing/2014/main" id="{9A12B737-68A4-025F-7493-08DD96169B42}"/>
                </a:ext>
              </a:extLst>
            </p:cNvPr>
            <p:cNvSpPr txBox="1"/>
            <p:nvPr/>
          </p:nvSpPr>
          <p:spPr>
            <a:xfrm>
              <a:off x="597313" y="2191774"/>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C03BC4"/>
                  </a:solidFill>
                  <a:effectLst/>
                  <a:uLnTx/>
                  <a:uFillTx/>
                  <a:latin typeface="Segoe Sans Display Semibold" pitchFamily="2" charset="0"/>
                  <a:ea typeface="+mn-ea"/>
                  <a:cs typeface="Segoe Sans Display Semibold" pitchFamily="2" charset="0"/>
                </a:rPr>
                <a:t>Test</a:t>
              </a:r>
            </a:p>
          </p:txBody>
        </p:sp>
      </p:grpSp>
      <p:grpSp>
        <p:nvGrpSpPr>
          <p:cNvPr id="53" name="Group 52">
            <a:extLst>
              <a:ext uri="{FF2B5EF4-FFF2-40B4-BE49-F238E27FC236}">
                <a16:creationId xmlns:a16="http://schemas.microsoft.com/office/drawing/2014/main" id="{EEC611D8-DDFF-0921-A2E0-4908C37FD3A0}"/>
              </a:ext>
            </a:extLst>
          </p:cNvPr>
          <p:cNvGrpSpPr/>
          <p:nvPr/>
        </p:nvGrpSpPr>
        <p:grpSpPr>
          <a:xfrm>
            <a:off x="183091" y="6299025"/>
            <a:ext cx="6608882" cy="429768"/>
            <a:chOff x="81965" y="2144329"/>
            <a:chExt cx="6608882" cy="429768"/>
          </a:xfrm>
        </p:grpSpPr>
        <p:grpSp>
          <p:nvGrpSpPr>
            <p:cNvPr id="54" name="Group 53">
              <a:extLst>
                <a:ext uri="{FF2B5EF4-FFF2-40B4-BE49-F238E27FC236}">
                  <a16:creationId xmlns:a16="http://schemas.microsoft.com/office/drawing/2014/main" id="{30BB4FDB-3E47-D50F-5817-C1BC70AF0B6F}"/>
                </a:ext>
              </a:extLst>
            </p:cNvPr>
            <p:cNvGrpSpPr/>
            <p:nvPr/>
          </p:nvGrpSpPr>
          <p:grpSpPr>
            <a:xfrm>
              <a:off x="81965" y="2144329"/>
              <a:ext cx="6608882" cy="429768"/>
              <a:chOff x="81965" y="2144329"/>
              <a:chExt cx="6608882" cy="429768"/>
            </a:xfrm>
          </p:grpSpPr>
          <p:sp>
            <p:nvSpPr>
              <p:cNvPr id="57" name="Rectangle: Rounded Corners 4">
                <a:extLst>
                  <a:ext uri="{FF2B5EF4-FFF2-40B4-BE49-F238E27FC236}">
                    <a16:creationId xmlns:a16="http://schemas.microsoft.com/office/drawing/2014/main" id="{CEA593E0-5B32-DDAC-918C-1171CFACEB63}"/>
                  </a:ext>
                </a:extLst>
              </p:cNvPr>
              <p:cNvSpPr/>
              <p:nvPr/>
            </p:nvSpPr>
            <p:spPr bwMode="auto">
              <a:xfrm>
                <a:off x="339084" y="2199431"/>
                <a:ext cx="6351763" cy="277368"/>
              </a:xfrm>
              <a:prstGeom prst="roundRect">
                <a:avLst>
                  <a:gd name="adj" fmla="val 20320"/>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58" name="Group 57">
                <a:extLst>
                  <a:ext uri="{FF2B5EF4-FFF2-40B4-BE49-F238E27FC236}">
                    <a16:creationId xmlns:a16="http://schemas.microsoft.com/office/drawing/2014/main" id="{F5BE49DA-5CA1-A8B5-C423-1369881AE490}"/>
                  </a:ext>
                </a:extLst>
              </p:cNvPr>
              <p:cNvGrpSpPr/>
              <p:nvPr/>
            </p:nvGrpSpPr>
            <p:grpSpPr>
              <a:xfrm>
                <a:off x="81965" y="2144329"/>
                <a:ext cx="445258" cy="429768"/>
                <a:chOff x="1862038" y="2000250"/>
                <a:chExt cx="1195614" cy="1195610"/>
              </a:xfrm>
            </p:grpSpPr>
            <p:sp>
              <p:nvSpPr>
                <p:cNvPr id="59" name="Oval 58">
                  <a:extLst>
                    <a:ext uri="{FF2B5EF4-FFF2-40B4-BE49-F238E27FC236}">
                      <a16:creationId xmlns:a16="http://schemas.microsoft.com/office/drawing/2014/main" id="{EEA595AB-1846-6EDA-7DCB-10E24DC15F1B}"/>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0" name="Oval 59">
                  <a:extLst>
                    <a:ext uri="{FF2B5EF4-FFF2-40B4-BE49-F238E27FC236}">
                      <a16:creationId xmlns:a16="http://schemas.microsoft.com/office/drawing/2014/main" id="{A80DC4F1-968C-46CB-8C56-3A835B7347F3}"/>
                    </a:ext>
                  </a:extLst>
                </p:cNvPr>
                <p:cNvSpPr/>
                <p:nvPr/>
              </p:nvSpPr>
              <p:spPr bwMode="auto">
                <a:xfrm>
                  <a:off x="1979422" y="2058942"/>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4B27C"/>
                      </a:solidFill>
                      <a:effectLst/>
                      <a:uLnTx/>
                      <a:uFillTx/>
                      <a:latin typeface="Segoe Sans Display Semibold" pitchFamily="2" charset="0"/>
                      <a:ea typeface="+mn-ea"/>
                      <a:cs typeface="Segoe Sans Display Semibold" pitchFamily="2" charset="0"/>
                    </a:rPr>
                    <a:t>4</a:t>
                  </a:r>
                </a:p>
              </p:txBody>
            </p:sp>
          </p:grpSp>
        </p:grpSp>
        <p:sp>
          <p:nvSpPr>
            <p:cNvPr id="56" name="TextBox 55">
              <a:extLst>
                <a:ext uri="{FF2B5EF4-FFF2-40B4-BE49-F238E27FC236}">
                  <a16:creationId xmlns:a16="http://schemas.microsoft.com/office/drawing/2014/main" id="{95787D73-E39A-AF76-A52D-905D8CC2BB52}"/>
                </a:ext>
              </a:extLst>
            </p:cNvPr>
            <p:cNvSpPr txBox="1"/>
            <p:nvPr/>
          </p:nvSpPr>
          <p:spPr>
            <a:xfrm>
              <a:off x="597313" y="2253477"/>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4B27C"/>
                  </a:solidFill>
                  <a:effectLst/>
                  <a:uLnTx/>
                  <a:uFillTx/>
                  <a:latin typeface="Segoe Sans Display Semibold" pitchFamily="2" charset="0"/>
                  <a:ea typeface="+mn-ea"/>
                  <a:cs typeface="Segoe Sans Display Semibold" pitchFamily="2" charset="0"/>
                </a:rPr>
                <a:t>Publish and Share</a:t>
              </a:r>
            </a:p>
          </p:txBody>
        </p:sp>
      </p:grpSp>
      <p:sp>
        <p:nvSpPr>
          <p:cNvPr id="10" name="Rectangle: Top Corners Rounded 9">
            <a:extLst>
              <a:ext uri="{FF2B5EF4-FFF2-40B4-BE49-F238E27FC236}">
                <a16:creationId xmlns:a16="http://schemas.microsoft.com/office/drawing/2014/main" id="{A892FADD-F13F-8274-3124-1949111A5D94}"/>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12" name="Picture 11" descr="Screenshot of sales support assistant">
            <a:extLst>
              <a:ext uri="{FF2B5EF4-FFF2-40B4-BE49-F238E27FC236}">
                <a16:creationId xmlns:a16="http://schemas.microsoft.com/office/drawing/2014/main" id="{77F73746-1042-4CEA-93AE-DF2B0E3EF73F}"/>
              </a:ext>
            </a:extLst>
          </p:cNvPr>
          <p:cNvPicPr>
            <a:picLocks noChangeAspect="1"/>
          </p:cNvPicPr>
          <p:nvPr/>
        </p:nvPicPr>
        <p:blipFill rotWithShape="1">
          <a:blip r:embed="rId5"/>
          <a:srcRect l="3857" t="-14925" r="6916" b="2933"/>
          <a:stretch>
            <a:fillRect/>
          </a:stretch>
        </p:blipFill>
        <p:spPr>
          <a:xfrm>
            <a:off x="7214516" y="2587600"/>
            <a:ext cx="4889941" cy="3814156"/>
          </a:xfrm>
          <a:prstGeom prst="rect">
            <a:avLst/>
          </a:prstGeom>
          <a:solidFill>
            <a:srgbClr val="FAFAFA"/>
          </a:solidFill>
        </p:spPr>
      </p:pic>
    </p:spTree>
    <p:extLst>
      <p:ext uri="{BB962C8B-B14F-4D97-AF65-F5344CB8AC3E}">
        <p14:creationId xmlns:p14="http://schemas.microsoft.com/office/powerpoint/2010/main" val="97043931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989251-49BF-143B-CC48-F95711E4A26C}"/>
              </a:ext>
            </a:extLst>
          </p:cNvPr>
          <p:cNvSpPr>
            <a:spLocks noGrp="1"/>
          </p:cNvSpPr>
          <p:nvPr>
            <p:ph type="title"/>
          </p:nvPr>
        </p:nvSpPr>
        <p:spPr>
          <a:xfrm>
            <a:off x="588264" y="3243302"/>
            <a:ext cx="4733036" cy="1107996"/>
          </a:xfrm>
        </p:spPr>
        <p:txBody>
          <a:bodyPr/>
          <a:lstStyle/>
          <a:p>
            <a:r>
              <a:rPr lang="en-US" noProof="0"/>
              <a:t>Agent use cases for</a:t>
            </a:r>
            <a:br>
              <a:rPr lang="en-US" noProof="0"/>
            </a:br>
            <a:r>
              <a:rPr lang="en-US" noProof="0">
                <a:gradFill>
                  <a:gsLst>
                    <a:gs pos="35000">
                      <a:srgbClr val="0078D4"/>
                    </a:gs>
                    <a:gs pos="0">
                      <a:srgbClr val="C03BC4"/>
                    </a:gs>
                  </a:gsLst>
                  <a:path path="circle">
                    <a:fillToRect l="100000" t="100000"/>
                  </a:path>
                </a:gradFill>
              </a:rPr>
              <a:t>Marketing</a:t>
            </a:r>
          </a:p>
        </p:txBody>
      </p:sp>
      <p:pic>
        <p:nvPicPr>
          <p:cNvPr id="6" name="Picture 5" descr="A rainbow colored logo on a black background&#10;&#10;Description automatically generated">
            <a:extLst>
              <a:ext uri="{FF2B5EF4-FFF2-40B4-BE49-F238E27FC236}">
                <a16:creationId xmlns:a16="http://schemas.microsoft.com/office/drawing/2014/main" id="{9993DC62-4060-2762-A3B2-8A5A3417E3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165" y="1881533"/>
            <a:ext cx="1166467" cy="1166467"/>
          </a:xfrm>
          <a:prstGeom prst="rect">
            <a:avLst/>
          </a:prstGeom>
        </p:spPr>
      </p:pic>
      <p:pic>
        <p:nvPicPr>
          <p:cNvPr id="2" name="Picture 1">
            <a:extLst>
              <a:ext uri="{FF2B5EF4-FFF2-40B4-BE49-F238E27FC236}">
                <a16:creationId xmlns:a16="http://schemas.microsoft.com/office/drawing/2014/main" id="{0822B4D5-18CF-30B3-D1E9-13B78E0C5B0B}"/>
              </a:ext>
              <a:ext uri="{C183D7F6-B498-43B3-948B-1728B52AA6E4}">
                <adec:decorative xmlns:adec="http://schemas.microsoft.com/office/drawing/2017/decorative" val="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42050" y="895349"/>
            <a:ext cx="5086351" cy="5086352"/>
          </a:xfrm>
          <a:prstGeom prst="roundRect">
            <a:avLst>
              <a:gd name="adj" fmla="val 4674"/>
            </a:avLst>
          </a:prstGeom>
          <a:ln w="12700">
            <a:solidFill>
              <a:schemeClr val="bg1"/>
            </a:solidFill>
          </a:ln>
          <a:effectLst>
            <a:outerShdw blurRad="127000" dist="127000" dir="2700000" algn="tl" rotWithShape="0">
              <a:prstClr val="black">
                <a:alpha val="15000"/>
              </a:prstClr>
            </a:outerShdw>
          </a:effectLst>
        </p:spPr>
      </p:pic>
    </p:spTree>
    <p:extLst>
      <p:ext uri="{BB962C8B-B14F-4D97-AF65-F5344CB8AC3E}">
        <p14:creationId xmlns:p14="http://schemas.microsoft.com/office/powerpoint/2010/main" val="79711573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C01AE-7591-CC83-8892-3D1E7D8CD804}"/>
            </a:ext>
          </a:extLst>
        </p:cNvPr>
        <p:cNvGrpSpPr/>
        <p:nvPr/>
      </p:nvGrpSpPr>
      <p:grpSpPr>
        <a:xfrm>
          <a:off x="0" y="0"/>
          <a:ext cx="0" cy="0"/>
          <a:chOff x="0" y="0"/>
          <a:chExt cx="0" cy="0"/>
        </a:xfrm>
      </p:grpSpPr>
      <p:sp>
        <p:nvSpPr>
          <p:cNvPr id="14" name="Freeform: Shape 13">
            <a:extLst>
              <a:ext uri="{FF2B5EF4-FFF2-40B4-BE49-F238E27FC236}">
                <a16:creationId xmlns:a16="http://schemas.microsoft.com/office/drawing/2014/main" id="{E8D9BC20-C908-50A9-809B-D3A4E2CE3268}"/>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6" name="Picture 5" descr="A blue square with white lines&#10;&#10;AI-generated content may be incorrect.">
            <a:extLst>
              <a:ext uri="{FF2B5EF4-FFF2-40B4-BE49-F238E27FC236}">
                <a16:creationId xmlns:a16="http://schemas.microsoft.com/office/drawing/2014/main" id="{36C8B736-76CD-38BA-1D93-56E65BAFEE58}"/>
              </a:ext>
            </a:extLst>
          </p:cNvPr>
          <p:cNvPicPr>
            <a:picLocks noChangeAspect="1"/>
          </p:cNvPicPr>
          <p:nvPr/>
        </p:nvPicPr>
        <p:blipFill>
          <a:blip r:embed="rId3"/>
          <a:stretch>
            <a:fillRect/>
          </a:stretch>
        </p:blipFill>
        <p:spPr>
          <a:xfrm>
            <a:off x="4618" y="-144"/>
            <a:ext cx="12194308" cy="1154834"/>
          </a:xfrm>
          <a:prstGeom prst="rect">
            <a:avLst/>
          </a:prstGeom>
        </p:spPr>
      </p:pic>
      <p:sp>
        <p:nvSpPr>
          <p:cNvPr id="5" name="Rectangle 4">
            <a:extLst>
              <a:ext uri="{FF2B5EF4-FFF2-40B4-BE49-F238E27FC236}">
                <a16:creationId xmlns:a16="http://schemas.microsoft.com/office/drawing/2014/main" id="{1B704F59-8B27-CBF9-24C4-2CC77A425046}"/>
              </a:ext>
              <a:ext uri="{C183D7F6-B498-43B3-948B-1728B52AA6E4}">
                <adec:decorative xmlns:adec="http://schemas.microsoft.com/office/drawing/2017/decorative" val="1"/>
              </a:ext>
            </a:extLst>
          </p:cNvPr>
          <p:cNvSpPr/>
          <p:nvPr/>
        </p:nvSpPr>
        <p:spPr>
          <a:xfrm>
            <a:off x="0" y="1137013"/>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B26A3DBA-E281-3C83-D567-EF755806871D}"/>
              </a:ext>
            </a:extLst>
          </p:cNvPr>
          <p:cNvSpPr>
            <a:spLocks noGrp="1"/>
          </p:cNvSpPr>
          <p:nvPr>
            <p:ph type="title"/>
          </p:nvPr>
        </p:nvSpPr>
        <p:spPr>
          <a:xfrm>
            <a:off x="358225" y="424524"/>
            <a:ext cx="11018520" cy="492443"/>
          </a:xfrm>
        </p:spPr>
        <p:txBody>
          <a:bodyPr>
            <a:normAutofit/>
          </a:bodyPr>
          <a:lstStyle/>
          <a:p>
            <a:r>
              <a:rPr lang="en-US" dirty="0">
                <a:solidFill>
                  <a:srgbClr val="FFFFFF"/>
                </a:solidFill>
              </a:rPr>
              <a:t>Messaging and Positioning</a:t>
            </a:r>
            <a:endParaRPr lang="en-US" noProof="0" dirty="0">
              <a:solidFill>
                <a:srgbClr val="FFFFFF"/>
              </a:solidFill>
              <a:ea typeface="+mj-ea"/>
              <a:cs typeface="+mj-cs"/>
            </a:endParaRPr>
          </a:p>
        </p:txBody>
      </p:sp>
      <p:sp>
        <p:nvSpPr>
          <p:cNvPr id="13" name="Rectangle 12">
            <a:extLst>
              <a:ext uri="{FF2B5EF4-FFF2-40B4-BE49-F238E27FC236}">
                <a16:creationId xmlns:a16="http://schemas.microsoft.com/office/drawing/2014/main" id="{2FBAA59C-8A98-80D2-E61E-473C5900435A}"/>
              </a:ext>
            </a:extLst>
          </p:cNvPr>
          <p:cNvSpPr/>
          <p:nvPr/>
        </p:nvSpPr>
        <p:spPr>
          <a:xfrm>
            <a:off x="0" y="1276684"/>
            <a:ext cx="12192000" cy="498325"/>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lvl="2" defTabSz="457200">
              <a:spcBef>
                <a:spcPts val="600"/>
              </a:spcBef>
              <a:buSzPct val="90000"/>
              <a:defRPr/>
            </a:pPr>
            <a:r>
              <a:rPr lang="en-US" sz="1200" dirty="0">
                <a:solidFill>
                  <a:schemeClr val="tx1"/>
                </a:solidFill>
              </a:rPr>
              <a:t>A Messaging and Positioning agent helps users quickly find the right messaging for any persona or project. It removes guesswork by surfacing content, answering framework questions, and recommending tailored positioning so teams stay consistent and aligned. </a:t>
            </a:r>
          </a:p>
        </p:txBody>
      </p:sp>
      <p:sp>
        <p:nvSpPr>
          <p:cNvPr id="15" name="Rectangle: Rounded Corners 14">
            <a:extLst>
              <a:ext uri="{FF2B5EF4-FFF2-40B4-BE49-F238E27FC236}">
                <a16:creationId xmlns:a16="http://schemas.microsoft.com/office/drawing/2014/main" id="{417F21D8-09CD-0E4E-C4DC-514AACA93F01}"/>
              </a:ext>
              <a:ext uri="{C183D7F6-B498-43B3-948B-1728B52AA6E4}">
                <adec:decorative xmlns:adec="http://schemas.microsoft.com/office/drawing/2017/decorative" val="1"/>
              </a:ext>
            </a:extLst>
          </p:cNvPr>
          <p:cNvSpPr>
            <a:spLocks/>
          </p:cNvSpPr>
          <p:nvPr/>
        </p:nvSpPr>
        <p:spPr>
          <a:xfrm>
            <a:off x="70555" y="1859280"/>
            <a:ext cx="6833955" cy="4916901"/>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8" name="Picture 7" descr="A rainbow colored logo on a black background&#10;&#10;AI-generated content may be incorrect.">
            <a:extLst>
              <a:ext uri="{FF2B5EF4-FFF2-40B4-BE49-F238E27FC236}">
                <a16:creationId xmlns:a16="http://schemas.microsoft.com/office/drawing/2014/main" id="{D45CC9BF-48A0-7F63-92FA-EDEB66EBA1E1}"/>
              </a:ext>
            </a:extLst>
          </p:cNvPr>
          <p:cNvPicPr>
            <a:picLocks noChangeAspect="1"/>
          </p:cNvPicPr>
          <p:nvPr/>
        </p:nvPicPr>
        <p:blipFill>
          <a:blip r:embed="rId4"/>
          <a:stretch>
            <a:fillRect/>
          </a:stretch>
        </p:blipFill>
        <p:spPr>
          <a:xfrm>
            <a:off x="10743623" y="289359"/>
            <a:ext cx="1257300" cy="714375"/>
          </a:xfrm>
          <a:prstGeom prst="rect">
            <a:avLst/>
          </a:prstGeom>
        </p:spPr>
      </p:pic>
      <p:grpSp>
        <p:nvGrpSpPr>
          <p:cNvPr id="39" name="Group 38">
            <a:extLst>
              <a:ext uri="{FF2B5EF4-FFF2-40B4-BE49-F238E27FC236}">
                <a16:creationId xmlns:a16="http://schemas.microsoft.com/office/drawing/2014/main" id="{4A471452-A489-5F10-2ACD-1E6197EB7EC2}"/>
              </a:ext>
            </a:extLst>
          </p:cNvPr>
          <p:cNvGrpSpPr/>
          <p:nvPr/>
        </p:nvGrpSpPr>
        <p:grpSpPr>
          <a:xfrm>
            <a:off x="183091" y="2144329"/>
            <a:ext cx="6608882" cy="1904594"/>
            <a:chOff x="81965" y="2144329"/>
            <a:chExt cx="6608882" cy="1904594"/>
          </a:xfrm>
        </p:grpSpPr>
        <p:grpSp>
          <p:nvGrpSpPr>
            <p:cNvPr id="38" name="Group 37">
              <a:extLst>
                <a:ext uri="{FF2B5EF4-FFF2-40B4-BE49-F238E27FC236}">
                  <a16:creationId xmlns:a16="http://schemas.microsoft.com/office/drawing/2014/main" id="{9B48A027-A91F-0DF7-C184-8F6173527A7D}"/>
                </a:ext>
              </a:extLst>
            </p:cNvPr>
            <p:cNvGrpSpPr/>
            <p:nvPr/>
          </p:nvGrpSpPr>
          <p:grpSpPr>
            <a:xfrm>
              <a:off x="81965" y="2144329"/>
              <a:ext cx="6608882" cy="1904594"/>
              <a:chOff x="81965" y="2144329"/>
              <a:chExt cx="6608882" cy="1904594"/>
            </a:xfrm>
          </p:grpSpPr>
          <p:sp>
            <p:nvSpPr>
              <p:cNvPr id="3" name="Rectangle: Rounded Corners 4">
                <a:extLst>
                  <a:ext uri="{FF2B5EF4-FFF2-40B4-BE49-F238E27FC236}">
                    <a16:creationId xmlns:a16="http://schemas.microsoft.com/office/drawing/2014/main" id="{C5C672E8-1F50-6BC9-D4AA-0866A2ED1419}"/>
                  </a:ext>
                </a:extLst>
              </p:cNvPr>
              <p:cNvSpPr/>
              <p:nvPr/>
            </p:nvSpPr>
            <p:spPr bwMode="auto">
              <a:xfrm>
                <a:off x="339084" y="2144330"/>
                <a:ext cx="6351763" cy="1904593"/>
              </a:xfrm>
              <a:prstGeom prst="roundRect">
                <a:avLst>
                  <a:gd name="adj" fmla="val 5986"/>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4" name="Group 3">
                <a:extLst>
                  <a:ext uri="{FF2B5EF4-FFF2-40B4-BE49-F238E27FC236}">
                    <a16:creationId xmlns:a16="http://schemas.microsoft.com/office/drawing/2014/main" id="{4E34262D-608D-4CC4-53FC-A6EFD90572A0}"/>
                  </a:ext>
                </a:extLst>
              </p:cNvPr>
              <p:cNvGrpSpPr/>
              <p:nvPr/>
            </p:nvGrpSpPr>
            <p:grpSpPr>
              <a:xfrm>
                <a:off x="81965" y="2144329"/>
                <a:ext cx="445258" cy="429768"/>
                <a:chOff x="1862038" y="2000250"/>
                <a:chExt cx="1195614" cy="1195610"/>
              </a:xfrm>
            </p:grpSpPr>
            <p:sp>
              <p:nvSpPr>
                <p:cNvPr id="7" name="Oval 6">
                  <a:extLst>
                    <a:ext uri="{FF2B5EF4-FFF2-40B4-BE49-F238E27FC236}">
                      <a16:creationId xmlns:a16="http://schemas.microsoft.com/office/drawing/2014/main" id="{3CC4BA35-47A8-98F8-CB5C-05521CFAADC6}"/>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8229EB28-F695-DF4B-749D-7B5B478FB7D8}"/>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rPr>
                    <a:t>1</a:t>
                  </a:r>
                </a:p>
              </p:txBody>
            </p:sp>
          </p:grpSp>
        </p:grpSp>
        <p:sp>
          <p:nvSpPr>
            <p:cNvPr id="30" name="TextBox 29">
              <a:extLst>
                <a:ext uri="{FF2B5EF4-FFF2-40B4-BE49-F238E27FC236}">
                  <a16:creationId xmlns:a16="http://schemas.microsoft.com/office/drawing/2014/main" id="{FFCDCCCE-EF70-BE1F-BC78-B937DC22A769}"/>
                </a:ext>
              </a:extLst>
            </p:cNvPr>
            <p:cNvSpPr txBox="1"/>
            <p:nvPr/>
          </p:nvSpPr>
          <p:spPr>
            <a:xfrm>
              <a:off x="532803" y="2453629"/>
              <a:ext cx="6065133" cy="1538883"/>
            </a:xfrm>
            <a:prstGeom prst="rect">
              <a:avLst/>
            </a:prstGeom>
            <a:noFill/>
          </p:spPr>
          <p:txBody>
            <a:bodyPr wrap="square" lIns="0" tIns="0" rIns="0" bIns="0" rtlCol="0">
              <a:spAutoFit/>
            </a:bodyPr>
            <a:lstStyle/>
            <a:p>
              <a:pPr>
                <a:spcBef>
                  <a:spcPts val="600"/>
                </a:spcBef>
                <a:defRPr/>
              </a:pPr>
              <a:r>
                <a:rPr lang="en-US" sz="1000" dirty="0">
                  <a:solidFill>
                    <a:srgbClr val="0078D4"/>
                  </a:solidFill>
                  <a:latin typeface="Segoe Sans Display Semibold"/>
                </a:rPr>
                <a:t>Example description/What would you like it to make: </a:t>
              </a:r>
              <a:r>
                <a:rPr lang="en-US" sz="1000" i="1" kern="100" dirty="0">
                  <a:solidFill>
                    <a:srgbClr val="091F2C"/>
                  </a:solidFill>
                </a:rPr>
                <a:t>You're a Messaging and Positioning Agent. Please help me navigate our messaging and positioning framework for different personas and projects. You are happy to assist me and other users in retrieving relevant messaging and the latest updates within our framework. Additionally, you can help answer questions around what messaging we already have for various personas and recommend messaging strategies that would be beneficial for the project I'm working on.</a:t>
              </a:r>
              <a:endParaRPr lang="en-US" sz="1000" dirty="0"/>
            </a:p>
            <a:p>
              <a:pPr lvl="0">
                <a:spcBef>
                  <a:spcPts val="600"/>
                </a:spcBef>
                <a:defRPr/>
              </a:pPr>
              <a:r>
                <a:rPr lang="en-US" sz="1000" dirty="0">
                  <a:solidFill>
                    <a:srgbClr val="0078D4"/>
                  </a:solidFill>
                  <a:latin typeface="Segoe Sans Display Semibold"/>
                </a:rPr>
                <a:t>To be emphasized/avoided: </a:t>
              </a:r>
              <a:r>
                <a:rPr lang="en-US" sz="1000" i="1" kern="100" dirty="0">
                  <a:solidFill>
                    <a:srgbClr val="091F2C"/>
                  </a:solidFill>
                </a:rPr>
                <a:t>Please be clear and concise and avoid long answers. Where possible, refer primarily to the knowledge shared with you. If you don't know the answer, please refer them to explore the messaging and positioning document.</a:t>
              </a:r>
            </a:p>
            <a:p>
              <a:pPr lvl="0">
                <a:spcBef>
                  <a:spcPts val="600"/>
                </a:spcBef>
                <a:defRPr/>
              </a:pPr>
              <a:r>
                <a:rPr lang="en-US" sz="1000" dirty="0">
                  <a:solidFill>
                    <a:srgbClr val="0078D4"/>
                  </a:solidFill>
                  <a:latin typeface="Segoe Sans Display Semibold"/>
                </a:rPr>
                <a:t>How to communicate: </a:t>
              </a:r>
              <a:r>
                <a:rPr lang="en-US" sz="1000" i="1" kern="100" dirty="0">
                  <a:solidFill>
                    <a:srgbClr val="091F2C"/>
                  </a:solidFill>
                </a:rPr>
                <a:t>Friendly and professional</a:t>
              </a:r>
              <a:endParaRPr lang="en-US" sz="1000" i="1" kern="100" dirty="0">
                <a:solidFill>
                  <a:srgbClr val="091F2C"/>
                </a:solidFill>
                <a:cs typeface="Segoe Sans Display"/>
              </a:endParaRPr>
            </a:p>
          </p:txBody>
        </p:sp>
        <p:sp>
          <p:nvSpPr>
            <p:cNvPr id="32" name="TextBox 31">
              <a:extLst>
                <a:ext uri="{FF2B5EF4-FFF2-40B4-BE49-F238E27FC236}">
                  <a16:creationId xmlns:a16="http://schemas.microsoft.com/office/drawing/2014/main" id="{47EA55D1-CBAC-83C5-F794-AA79F7A77C57}"/>
                </a:ext>
              </a:extLst>
            </p:cNvPr>
            <p:cNvSpPr txBox="1"/>
            <p:nvPr/>
          </p:nvSpPr>
          <p:spPr>
            <a:xfrm>
              <a:off x="597313" y="2191774"/>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rPr>
                <a:t>Describe</a:t>
              </a:r>
            </a:p>
          </p:txBody>
        </p:sp>
      </p:grpSp>
      <p:sp>
        <p:nvSpPr>
          <p:cNvPr id="19" name="TextBox 18">
            <a:extLst>
              <a:ext uri="{FF2B5EF4-FFF2-40B4-BE49-F238E27FC236}">
                <a16:creationId xmlns:a16="http://schemas.microsoft.com/office/drawing/2014/main" id="{21431F82-DC91-2849-5741-A7CAFB69122C}"/>
              </a:ext>
            </a:extLst>
          </p:cNvPr>
          <p:cNvSpPr txBox="1"/>
          <p:nvPr/>
        </p:nvSpPr>
        <p:spPr>
          <a:xfrm>
            <a:off x="143170" y="1952301"/>
            <a:ext cx="6065133" cy="1615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50" i="1" dirty="0"/>
              <a:t>Copy the text in each step into Agent Builder to create this agent</a:t>
            </a:r>
          </a:p>
        </p:txBody>
      </p:sp>
      <p:grpSp>
        <p:nvGrpSpPr>
          <p:cNvPr id="24" name="Group 23">
            <a:extLst>
              <a:ext uri="{FF2B5EF4-FFF2-40B4-BE49-F238E27FC236}">
                <a16:creationId xmlns:a16="http://schemas.microsoft.com/office/drawing/2014/main" id="{9267D724-0676-CA4A-8D45-52660DA0C1CD}"/>
              </a:ext>
            </a:extLst>
          </p:cNvPr>
          <p:cNvGrpSpPr/>
          <p:nvPr/>
        </p:nvGrpSpPr>
        <p:grpSpPr>
          <a:xfrm>
            <a:off x="183091" y="4089624"/>
            <a:ext cx="6608882" cy="894973"/>
            <a:chOff x="81965" y="2144329"/>
            <a:chExt cx="6608882" cy="894973"/>
          </a:xfrm>
        </p:grpSpPr>
        <p:grpSp>
          <p:nvGrpSpPr>
            <p:cNvPr id="34" name="Group 33">
              <a:extLst>
                <a:ext uri="{FF2B5EF4-FFF2-40B4-BE49-F238E27FC236}">
                  <a16:creationId xmlns:a16="http://schemas.microsoft.com/office/drawing/2014/main" id="{49313709-74A0-9860-9894-85DE9072AD80}"/>
                </a:ext>
              </a:extLst>
            </p:cNvPr>
            <p:cNvGrpSpPr/>
            <p:nvPr/>
          </p:nvGrpSpPr>
          <p:grpSpPr>
            <a:xfrm>
              <a:off x="81965" y="2144329"/>
              <a:ext cx="6608882" cy="894973"/>
              <a:chOff x="81965" y="2144329"/>
              <a:chExt cx="6608882" cy="894973"/>
            </a:xfrm>
          </p:grpSpPr>
          <p:sp>
            <p:nvSpPr>
              <p:cNvPr id="41" name="Rectangle: Rounded Corners 4">
                <a:extLst>
                  <a:ext uri="{FF2B5EF4-FFF2-40B4-BE49-F238E27FC236}">
                    <a16:creationId xmlns:a16="http://schemas.microsoft.com/office/drawing/2014/main" id="{C8FCFF13-4E68-AAD6-B699-EC9298190EA6}"/>
                  </a:ext>
                </a:extLst>
              </p:cNvPr>
              <p:cNvSpPr/>
              <p:nvPr/>
            </p:nvSpPr>
            <p:spPr bwMode="auto">
              <a:xfrm>
                <a:off x="339084" y="2144330"/>
                <a:ext cx="6351763" cy="894972"/>
              </a:xfrm>
              <a:prstGeom prst="roundRect">
                <a:avLst>
                  <a:gd name="adj" fmla="val 11337"/>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42" name="Group 41">
                <a:extLst>
                  <a:ext uri="{FF2B5EF4-FFF2-40B4-BE49-F238E27FC236}">
                    <a16:creationId xmlns:a16="http://schemas.microsoft.com/office/drawing/2014/main" id="{259578B0-46E6-62D5-29E4-C19BF1AE1A36}"/>
                  </a:ext>
                </a:extLst>
              </p:cNvPr>
              <p:cNvGrpSpPr/>
              <p:nvPr/>
            </p:nvGrpSpPr>
            <p:grpSpPr>
              <a:xfrm>
                <a:off x="81965" y="2144329"/>
                <a:ext cx="445258" cy="429768"/>
                <a:chOff x="1862038" y="2000250"/>
                <a:chExt cx="1195614" cy="1195610"/>
              </a:xfrm>
            </p:grpSpPr>
            <p:sp>
              <p:nvSpPr>
                <p:cNvPr id="43" name="Oval 42">
                  <a:extLst>
                    <a:ext uri="{FF2B5EF4-FFF2-40B4-BE49-F238E27FC236}">
                      <a16:creationId xmlns:a16="http://schemas.microsoft.com/office/drawing/2014/main" id="{0EDAD15E-073F-A7D9-08A4-247A0355DE57}"/>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A20AF845-22F0-99B5-B807-ED363983769C}"/>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lang="en-US" sz="1400" b="1" dirty="0">
                      <a:solidFill>
                        <a:srgbClr val="8661C5"/>
                      </a:solidFill>
                      <a:latin typeface="Segoe Sans Display Semibold" pitchFamily="2" charset="0"/>
                      <a:cs typeface="Segoe Sans Display Semibold" pitchFamily="2" charset="0"/>
                    </a:rPr>
                    <a:t>2</a:t>
                  </a:r>
                  <a:endParaRPr kumimoji="0" lang="en-US" sz="1400" b="1" i="0" u="none" strike="noStrike" kern="1200" cap="none" spc="0" normalizeH="0" baseline="0" noProof="0" dirty="0">
                    <a:ln>
                      <a:noFill/>
                    </a:ln>
                    <a:solidFill>
                      <a:srgbClr val="8661C5"/>
                    </a:solidFill>
                    <a:effectLst/>
                    <a:uLnTx/>
                    <a:uFillTx/>
                    <a:latin typeface="Segoe Sans Display Semibold" pitchFamily="2" charset="0"/>
                    <a:ea typeface="+mn-ea"/>
                    <a:cs typeface="Segoe Sans Display Semibold" pitchFamily="2" charset="0"/>
                  </a:endParaRPr>
                </a:p>
              </p:txBody>
            </p:sp>
          </p:grpSp>
        </p:grpSp>
        <p:sp>
          <p:nvSpPr>
            <p:cNvPr id="36" name="TextBox 35">
              <a:extLst>
                <a:ext uri="{FF2B5EF4-FFF2-40B4-BE49-F238E27FC236}">
                  <a16:creationId xmlns:a16="http://schemas.microsoft.com/office/drawing/2014/main" id="{0C036ABC-03FC-95EF-8DD2-C52DC4F16B40}"/>
                </a:ext>
              </a:extLst>
            </p:cNvPr>
            <p:cNvSpPr txBox="1"/>
            <p:nvPr/>
          </p:nvSpPr>
          <p:spPr>
            <a:xfrm>
              <a:off x="532803" y="2453629"/>
              <a:ext cx="6065133" cy="538609"/>
            </a:xfrm>
            <a:prstGeom prst="rect">
              <a:avLst/>
            </a:prstGeom>
            <a:noFill/>
          </p:spPr>
          <p:txBody>
            <a:bodyPr wrap="square" lIns="0" tIns="0" rIns="0" bIns="0" rtlCol="0">
              <a:spAutoFit/>
            </a:bodyPr>
            <a:lstStyle/>
            <a:p>
              <a:pPr>
                <a:spcBef>
                  <a:spcPts val="600"/>
                </a:spcBef>
                <a:defRPr/>
              </a:pPr>
              <a:r>
                <a:rPr lang="en-US" sz="1000" dirty="0">
                  <a:solidFill>
                    <a:srgbClr val="8661C5"/>
                  </a:solidFill>
                  <a:latin typeface="Segoe Sans Display Semibold"/>
                </a:rPr>
                <a:t>Starter prompts: </a:t>
              </a:r>
              <a:r>
                <a:rPr lang="en-US" sz="1000" i="1" dirty="0">
                  <a:solidFill>
                    <a:srgbClr val="091F2C"/>
                  </a:solidFill>
                </a:rPr>
                <a:t>Change to desired questions</a:t>
              </a:r>
              <a:endParaRPr lang="en-US" sz="1000" i="1" dirty="0">
                <a:solidFill>
                  <a:srgbClr val="091F2C"/>
                </a:solidFill>
                <a:cs typeface="Segoe Sans Display"/>
              </a:endParaRPr>
            </a:p>
            <a:p>
              <a:pPr marR="0" lvl="0" indent="0" fontAlgn="auto">
                <a:lnSpc>
                  <a:spcPct val="100000"/>
                </a:lnSpc>
                <a:spcBef>
                  <a:spcPts val="600"/>
                </a:spcBef>
                <a:spcAft>
                  <a:spcPts val="0"/>
                </a:spcAft>
                <a:buClrTx/>
                <a:buSzTx/>
                <a:buFontTx/>
                <a:buNone/>
                <a:tabLst/>
                <a:defRPr/>
              </a:pPr>
              <a:r>
                <a:rPr lang="en-US" sz="1000" dirty="0">
                  <a:solidFill>
                    <a:srgbClr val="8661C5"/>
                  </a:solidFill>
                  <a:latin typeface="Segoe Sans Display Semibold"/>
                </a:rPr>
                <a:t>Knowledge: </a:t>
              </a:r>
              <a:r>
                <a:rPr lang="en-US" sz="1000" i="1" kern="100" dirty="0">
                  <a:solidFill>
                    <a:srgbClr val="091F2C"/>
                  </a:solidFill>
                </a:rPr>
                <a:t>Use an existing SharePoint site for your team or create a site and add your team’s latest messaging documentation.</a:t>
              </a:r>
            </a:p>
          </p:txBody>
        </p:sp>
        <p:sp>
          <p:nvSpPr>
            <p:cNvPr id="40" name="TextBox 39">
              <a:extLst>
                <a:ext uri="{FF2B5EF4-FFF2-40B4-BE49-F238E27FC236}">
                  <a16:creationId xmlns:a16="http://schemas.microsoft.com/office/drawing/2014/main" id="{B75E0FF0-FF3B-690E-BE64-4F18762A6D93}"/>
                </a:ext>
              </a:extLst>
            </p:cNvPr>
            <p:cNvSpPr txBox="1"/>
            <p:nvPr/>
          </p:nvSpPr>
          <p:spPr>
            <a:xfrm>
              <a:off x="597313" y="2191774"/>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8661C5"/>
                  </a:solidFill>
                  <a:effectLst/>
                  <a:uLnTx/>
                  <a:uFillTx/>
                  <a:latin typeface="Segoe Sans Display Semibold" pitchFamily="2" charset="0"/>
                  <a:ea typeface="+mn-ea"/>
                  <a:cs typeface="Segoe Sans Display Semibold" pitchFamily="2" charset="0"/>
                </a:rPr>
                <a:t>Configure</a:t>
              </a:r>
            </a:p>
          </p:txBody>
        </p:sp>
      </p:grpSp>
      <p:grpSp>
        <p:nvGrpSpPr>
          <p:cNvPr id="45" name="Group 44">
            <a:extLst>
              <a:ext uri="{FF2B5EF4-FFF2-40B4-BE49-F238E27FC236}">
                <a16:creationId xmlns:a16="http://schemas.microsoft.com/office/drawing/2014/main" id="{8BC52A45-7D95-579E-5749-2FA1DE0921F6}"/>
              </a:ext>
            </a:extLst>
          </p:cNvPr>
          <p:cNvGrpSpPr/>
          <p:nvPr/>
        </p:nvGrpSpPr>
        <p:grpSpPr>
          <a:xfrm>
            <a:off x="183091" y="5025298"/>
            <a:ext cx="6608882" cy="1302598"/>
            <a:chOff x="81965" y="2144329"/>
            <a:chExt cx="6608882" cy="1302598"/>
          </a:xfrm>
        </p:grpSpPr>
        <p:grpSp>
          <p:nvGrpSpPr>
            <p:cNvPr id="46" name="Group 45">
              <a:extLst>
                <a:ext uri="{FF2B5EF4-FFF2-40B4-BE49-F238E27FC236}">
                  <a16:creationId xmlns:a16="http://schemas.microsoft.com/office/drawing/2014/main" id="{D2AA5B1D-9DA7-C2B3-CAE6-5C0BDEA858BF}"/>
                </a:ext>
              </a:extLst>
            </p:cNvPr>
            <p:cNvGrpSpPr/>
            <p:nvPr/>
          </p:nvGrpSpPr>
          <p:grpSpPr>
            <a:xfrm>
              <a:off x="81965" y="2144329"/>
              <a:ext cx="6608882" cy="1302598"/>
              <a:chOff x="81965" y="2144329"/>
              <a:chExt cx="6608882" cy="1302598"/>
            </a:xfrm>
          </p:grpSpPr>
          <p:sp>
            <p:nvSpPr>
              <p:cNvPr id="49" name="Rectangle: Rounded Corners 4">
                <a:extLst>
                  <a:ext uri="{FF2B5EF4-FFF2-40B4-BE49-F238E27FC236}">
                    <a16:creationId xmlns:a16="http://schemas.microsoft.com/office/drawing/2014/main" id="{AD3FC786-8BC9-C0B9-EA25-7BB72A9E8942}"/>
                  </a:ext>
                </a:extLst>
              </p:cNvPr>
              <p:cNvSpPr/>
              <p:nvPr/>
            </p:nvSpPr>
            <p:spPr bwMode="auto">
              <a:xfrm>
                <a:off x="339084" y="2144329"/>
                <a:ext cx="6351763" cy="1302598"/>
              </a:xfrm>
              <a:prstGeom prst="roundRect">
                <a:avLst>
                  <a:gd name="adj" fmla="val 9203"/>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50" name="Group 49">
                <a:extLst>
                  <a:ext uri="{FF2B5EF4-FFF2-40B4-BE49-F238E27FC236}">
                    <a16:creationId xmlns:a16="http://schemas.microsoft.com/office/drawing/2014/main" id="{68DBFFCF-9293-9277-B6BD-6A532177009E}"/>
                  </a:ext>
                </a:extLst>
              </p:cNvPr>
              <p:cNvGrpSpPr/>
              <p:nvPr/>
            </p:nvGrpSpPr>
            <p:grpSpPr>
              <a:xfrm>
                <a:off x="81965" y="2144329"/>
                <a:ext cx="445258" cy="429768"/>
                <a:chOff x="1862038" y="2000250"/>
                <a:chExt cx="1195614" cy="1195610"/>
              </a:xfrm>
            </p:grpSpPr>
            <p:sp>
              <p:nvSpPr>
                <p:cNvPr id="51" name="Oval 50">
                  <a:extLst>
                    <a:ext uri="{FF2B5EF4-FFF2-40B4-BE49-F238E27FC236}">
                      <a16:creationId xmlns:a16="http://schemas.microsoft.com/office/drawing/2014/main" id="{031B1B5C-41D5-8430-6B92-B4D27020A03E}"/>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06DCD2E6-875C-0B9C-21BD-603F5BC22FDD}"/>
                    </a:ext>
                  </a:extLst>
                </p:cNvPr>
                <p:cNvSpPr/>
                <p:nvPr/>
              </p:nvSpPr>
              <p:spPr bwMode="auto">
                <a:xfrm>
                  <a:off x="1979422" y="2117636"/>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3BC4"/>
                      </a:solidFill>
                      <a:effectLst/>
                      <a:uLnTx/>
                      <a:uFillTx/>
                      <a:latin typeface="Segoe Sans Display Semibold" pitchFamily="2" charset="0"/>
                      <a:ea typeface="+mn-ea"/>
                      <a:cs typeface="Segoe Sans Display Semibold" pitchFamily="2" charset="0"/>
                    </a:rPr>
                    <a:t>3</a:t>
                  </a:r>
                </a:p>
              </p:txBody>
            </p:sp>
          </p:grpSp>
        </p:grpSp>
        <p:sp>
          <p:nvSpPr>
            <p:cNvPr id="47" name="TextBox 46">
              <a:extLst>
                <a:ext uri="{FF2B5EF4-FFF2-40B4-BE49-F238E27FC236}">
                  <a16:creationId xmlns:a16="http://schemas.microsoft.com/office/drawing/2014/main" id="{57B10B72-A5D8-CA37-D6E0-19162371B0C7}"/>
                </a:ext>
              </a:extLst>
            </p:cNvPr>
            <p:cNvSpPr txBox="1"/>
            <p:nvPr/>
          </p:nvSpPr>
          <p:spPr>
            <a:xfrm>
              <a:off x="532803" y="2394694"/>
              <a:ext cx="6065133" cy="974626"/>
            </a:xfrm>
            <a:prstGeom prst="rect">
              <a:avLst/>
            </a:prstGeom>
            <a:noFill/>
          </p:spPr>
          <p:txBody>
            <a:bodyPr wrap="square" lIns="0" tIns="0" rIns="0" bIns="0" rtlCol="0">
              <a:spAutoFit/>
            </a:bodyPr>
            <a:lstStyle/>
            <a:p>
              <a:pPr lvl="0">
                <a:defRPr/>
              </a:pPr>
              <a:r>
                <a:rPr lang="en-US" sz="1000" dirty="0">
                  <a:solidFill>
                    <a:srgbClr val="C03BC4"/>
                  </a:solidFill>
                  <a:latin typeface="Segoe Sans Display Semibold"/>
                </a:rPr>
                <a:t>Example questions to ask: </a:t>
              </a:r>
            </a:p>
            <a:p>
              <a:pPr marL="171450" lvl="0" indent="-123825">
                <a:spcBef>
                  <a:spcPts val="200"/>
                </a:spcBef>
                <a:buFont typeface="Arial" panose="020B0604020202020204" pitchFamily="34" charset="0"/>
                <a:buChar char="•"/>
                <a:defRPr/>
              </a:pPr>
              <a:r>
                <a:rPr lang="en-US" sz="900" i="1" kern="100" dirty="0">
                  <a:solidFill>
                    <a:srgbClr val="091F2C"/>
                  </a:solidFill>
                </a:rPr>
                <a:t>What are the main features of my product?</a:t>
              </a:r>
            </a:p>
            <a:p>
              <a:pPr marL="171450" lvl="0" indent="-123825">
                <a:spcBef>
                  <a:spcPts val="200"/>
                </a:spcBef>
                <a:buFont typeface="Arial" panose="020B0604020202020204" pitchFamily="34" charset="0"/>
                <a:buChar char="•"/>
                <a:defRPr/>
              </a:pPr>
              <a:r>
                <a:rPr lang="en-US" sz="900" i="1" kern="100" dirty="0">
                  <a:solidFill>
                    <a:srgbClr val="091F2C"/>
                  </a:solidFill>
                </a:rPr>
                <a:t>What messaging do we have around CIOs?</a:t>
              </a:r>
            </a:p>
            <a:p>
              <a:pPr marL="171450" lvl="0" indent="-123825">
                <a:spcBef>
                  <a:spcPts val="200"/>
                </a:spcBef>
                <a:buFont typeface="Arial" panose="020B0604020202020204" pitchFamily="34" charset="0"/>
                <a:buChar char="•"/>
                <a:defRPr/>
              </a:pPr>
              <a:r>
                <a:rPr lang="en-US" sz="900" i="1" dirty="0">
                  <a:solidFill>
                    <a:srgbClr val="242424"/>
                  </a:solidFill>
                </a:rPr>
                <a:t>What security and compliance messaging do we have about our product?</a:t>
              </a:r>
              <a:endParaRPr lang="en-US" sz="900" i="1" kern="100" dirty="0">
                <a:solidFill>
                  <a:srgbClr val="091F2C"/>
                </a:solidFill>
              </a:endParaRPr>
            </a:p>
            <a:p>
              <a:pPr marL="171450" lvl="0" indent="-123825">
                <a:spcBef>
                  <a:spcPts val="200"/>
                </a:spcBef>
                <a:buFont typeface="Arial" panose="020B0604020202020204" pitchFamily="34" charset="0"/>
                <a:buChar char="•"/>
                <a:defRPr/>
              </a:pPr>
              <a:r>
                <a:rPr lang="en-US" sz="900" i="1" kern="100" dirty="0">
                  <a:solidFill>
                    <a:srgbClr val="242424"/>
                  </a:solidFill>
                </a:rPr>
                <a:t>What was the latest update in the messaging?</a:t>
              </a:r>
              <a:endParaRPr lang="en-US" sz="900" i="1" kern="100" dirty="0">
                <a:solidFill>
                  <a:srgbClr val="091F2C"/>
                </a:solidFill>
              </a:endParaRPr>
            </a:p>
            <a:p>
              <a:pPr marL="171450" lvl="0" indent="-123825">
                <a:spcBef>
                  <a:spcPts val="200"/>
                </a:spcBef>
                <a:buFont typeface="Arial" panose="020B0604020202020204" pitchFamily="34" charset="0"/>
                <a:buChar char="•"/>
                <a:defRPr/>
              </a:pPr>
              <a:r>
                <a:rPr lang="en-US" sz="900" i="1" kern="100" dirty="0">
                  <a:solidFill>
                    <a:srgbClr val="091F2C"/>
                  </a:solidFill>
                </a:rPr>
                <a:t>Tell me if my current messaging I have written is in line with the messaging document.</a:t>
              </a:r>
            </a:p>
          </p:txBody>
        </p:sp>
        <p:sp>
          <p:nvSpPr>
            <p:cNvPr id="48" name="TextBox 47">
              <a:extLst>
                <a:ext uri="{FF2B5EF4-FFF2-40B4-BE49-F238E27FC236}">
                  <a16:creationId xmlns:a16="http://schemas.microsoft.com/office/drawing/2014/main" id="{FCA58464-6DA5-E4E0-4DFF-54BCA9E3285E}"/>
                </a:ext>
              </a:extLst>
            </p:cNvPr>
            <p:cNvSpPr txBox="1"/>
            <p:nvPr/>
          </p:nvSpPr>
          <p:spPr>
            <a:xfrm>
              <a:off x="597313" y="2191774"/>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C03BC4"/>
                  </a:solidFill>
                  <a:effectLst/>
                  <a:uLnTx/>
                  <a:uFillTx/>
                  <a:latin typeface="Segoe Sans Display Semibold" pitchFamily="2" charset="0"/>
                  <a:ea typeface="+mn-ea"/>
                  <a:cs typeface="Segoe Sans Display Semibold" pitchFamily="2" charset="0"/>
                </a:rPr>
                <a:t>Test</a:t>
              </a:r>
            </a:p>
          </p:txBody>
        </p:sp>
      </p:grpSp>
      <p:grpSp>
        <p:nvGrpSpPr>
          <p:cNvPr id="53" name="Group 52">
            <a:extLst>
              <a:ext uri="{FF2B5EF4-FFF2-40B4-BE49-F238E27FC236}">
                <a16:creationId xmlns:a16="http://schemas.microsoft.com/office/drawing/2014/main" id="{57CC6C69-36FA-F501-6495-5C93555B7EBC}"/>
              </a:ext>
            </a:extLst>
          </p:cNvPr>
          <p:cNvGrpSpPr/>
          <p:nvPr/>
        </p:nvGrpSpPr>
        <p:grpSpPr>
          <a:xfrm>
            <a:off x="183091" y="6368598"/>
            <a:ext cx="6608882" cy="429768"/>
            <a:chOff x="81965" y="2144329"/>
            <a:chExt cx="6608882" cy="429768"/>
          </a:xfrm>
        </p:grpSpPr>
        <p:grpSp>
          <p:nvGrpSpPr>
            <p:cNvPr id="54" name="Group 53">
              <a:extLst>
                <a:ext uri="{FF2B5EF4-FFF2-40B4-BE49-F238E27FC236}">
                  <a16:creationId xmlns:a16="http://schemas.microsoft.com/office/drawing/2014/main" id="{72A4CD34-1231-8D95-3AE7-56A116587CD1}"/>
                </a:ext>
              </a:extLst>
            </p:cNvPr>
            <p:cNvGrpSpPr/>
            <p:nvPr/>
          </p:nvGrpSpPr>
          <p:grpSpPr>
            <a:xfrm>
              <a:off x="81965" y="2144329"/>
              <a:ext cx="6608882" cy="429768"/>
              <a:chOff x="81965" y="2144329"/>
              <a:chExt cx="6608882" cy="429768"/>
            </a:xfrm>
          </p:grpSpPr>
          <p:sp>
            <p:nvSpPr>
              <p:cNvPr id="57" name="Rectangle: Rounded Corners 4">
                <a:extLst>
                  <a:ext uri="{FF2B5EF4-FFF2-40B4-BE49-F238E27FC236}">
                    <a16:creationId xmlns:a16="http://schemas.microsoft.com/office/drawing/2014/main" id="{73A721AD-A62B-FDCC-87EA-23E6AB15DF67}"/>
                  </a:ext>
                </a:extLst>
              </p:cNvPr>
              <p:cNvSpPr/>
              <p:nvPr/>
            </p:nvSpPr>
            <p:spPr bwMode="auto">
              <a:xfrm>
                <a:off x="339084" y="2199431"/>
                <a:ext cx="6351763" cy="277368"/>
              </a:xfrm>
              <a:prstGeom prst="roundRect">
                <a:avLst>
                  <a:gd name="adj" fmla="val 20320"/>
                </a:avLst>
              </a:prstGeom>
              <a:solidFill>
                <a:schemeClr val="bg1"/>
              </a:solidFill>
              <a:ln w="15875">
                <a:solidFill>
                  <a:schemeClr val="bg1">
                    <a:lumMod val="95000"/>
                  </a:schemeClr>
                </a:solidFill>
                <a:headEnd type="none" w="med" len="med"/>
                <a:tailEnd type="none" w="med" len="med"/>
              </a:ln>
              <a:effectLst>
                <a:outerShdw blurRad="279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endParaRPr>
              </a:p>
            </p:txBody>
          </p:sp>
          <p:grpSp>
            <p:nvGrpSpPr>
              <p:cNvPr id="58" name="Group 57">
                <a:extLst>
                  <a:ext uri="{FF2B5EF4-FFF2-40B4-BE49-F238E27FC236}">
                    <a16:creationId xmlns:a16="http://schemas.microsoft.com/office/drawing/2014/main" id="{6DFB1FA7-9053-CC53-E1AD-94CAE2F650A8}"/>
                  </a:ext>
                </a:extLst>
              </p:cNvPr>
              <p:cNvGrpSpPr/>
              <p:nvPr/>
            </p:nvGrpSpPr>
            <p:grpSpPr>
              <a:xfrm>
                <a:off x="81965" y="2144329"/>
                <a:ext cx="445258" cy="429768"/>
                <a:chOff x="1862038" y="2000250"/>
                <a:chExt cx="1195614" cy="1195610"/>
              </a:xfrm>
            </p:grpSpPr>
            <p:sp>
              <p:nvSpPr>
                <p:cNvPr id="59" name="Oval 58">
                  <a:extLst>
                    <a:ext uri="{FF2B5EF4-FFF2-40B4-BE49-F238E27FC236}">
                      <a16:creationId xmlns:a16="http://schemas.microsoft.com/office/drawing/2014/main" id="{42D1A544-EB1E-5DEC-681B-9161C0FA402A}"/>
                    </a:ext>
                  </a:extLst>
                </p:cNvPr>
                <p:cNvSpPr/>
                <p:nvPr/>
              </p:nvSpPr>
              <p:spPr bwMode="auto">
                <a:xfrm>
                  <a:off x="1862038" y="2000250"/>
                  <a:ext cx="1195614" cy="1195610"/>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0" name="Oval 59">
                  <a:extLst>
                    <a:ext uri="{FF2B5EF4-FFF2-40B4-BE49-F238E27FC236}">
                      <a16:creationId xmlns:a16="http://schemas.microsoft.com/office/drawing/2014/main" id="{070EBEA8-50E4-9819-B634-6F199ADB6701}"/>
                    </a:ext>
                  </a:extLst>
                </p:cNvPr>
                <p:cNvSpPr/>
                <p:nvPr/>
              </p:nvSpPr>
              <p:spPr bwMode="auto">
                <a:xfrm>
                  <a:off x="1979422" y="2058942"/>
                  <a:ext cx="960846" cy="960838"/>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4B27C"/>
                      </a:solidFill>
                      <a:effectLst/>
                      <a:uLnTx/>
                      <a:uFillTx/>
                      <a:latin typeface="Segoe Sans Display Semibold" pitchFamily="2" charset="0"/>
                      <a:ea typeface="+mn-ea"/>
                      <a:cs typeface="Segoe Sans Display Semibold" pitchFamily="2" charset="0"/>
                    </a:rPr>
                    <a:t>4</a:t>
                  </a:r>
                </a:p>
              </p:txBody>
            </p:sp>
          </p:grpSp>
        </p:grpSp>
        <p:sp>
          <p:nvSpPr>
            <p:cNvPr id="56" name="TextBox 55">
              <a:extLst>
                <a:ext uri="{FF2B5EF4-FFF2-40B4-BE49-F238E27FC236}">
                  <a16:creationId xmlns:a16="http://schemas.microsoft.com/office/drawing/2014/main" id="{15A08020-BA35-8B4D-D8A4-3E97EF93DD3C}"/>
                </a:ext>
              </a:extLst>
            </p:cNvPr>
            <p:cNvSpPr txBox="1"/>
            <p:nvPr/>
          </p:nvSpPr>
          <p:spPr>
            <a:xfrm>
              <a:off x="597313" y="2253477"/>
              <a:ext cx="6065133"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4B27C"/>
                  </a:solidFill>
                  <a:effectLst/>
                  <a:uLnTx/>
                  <a:uFillTx/>
                  <a:latin typeface="Segoe Sans Display Semibold" pitchFamily="2" charset="0"/>
                  <a:ea typeface="+mn-ea"/>
                  <a:cs typeface="Segoe Sans Display Semibold" pitchFamily="2" charset="0"/>
                </a:rPr>
                <a:t>Publish and Share</a:t>
              </a:r>
            </a:p>
          </p:txBody>
        </p:sp>
      </p:grpSp>
      <p:sp>
        <p:nvSpPr>
          <p:cNvPr id="11" name="Rectangle: Top Corners Rounded 10">
            <a:extLst>
              <a:ext uri="{FF2B5EF4-FFF2-40B4-BE49-F238E27FC236}">
                <a16:creationId xmlns:a16="http://schemas.microsoft.com/office/drawing/2014/main" id="{2F536DDD-4CC7-CF57-6021-F95EB1ED4FB7}"/>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16" name="Picture 15" descr="Screenshot of Messaging and Positioning agent">
            <a:extLst>
              <a:ext uri="{FF2B5EF4-FFF2-40B4-BE49-F238E27FC236}">
                <a16:creationId xmlns:a16="http://schemas.microsoft.com/office/drawing/2014/main" id="{63B97896-2B83-7BE4-1CF4-479F5E03EB9F}"/>
              </a:ext>
            </a:extLst>
          </p:cNvPr>
          <p:cNvPicPr>
            <a:picLocks noChangeAspect="1"/>
          </p:cNvPicPr>
          <p:nvPr/>
        </p:nvPicPr>
        <p:blipFill rotWithShape="1">
          <a:blip r:embed="rId5"/>
          <a:srcRect l="-8182" t="-1627" r="-5883" b="1358"/>
          <a:stretch>
            <a:fillRect/>
          </a:stretch>
        </p:blipFill>
        <p:spPr>
          <a:xfrm>
            <a:off x="7214513" y="2587600"/>
            <a:ext cx="4889941" cy="3814156"/>
          </a:xfrm>
          <a:prstGeom prst="rect">
            <a:avLst/>
          </a:prstGeom>
          <a:solidFill>
            <a:srgbClr val="FAFAFA"/>
          </a:solidFill>
        </p:spPr>
      </p:pic>
    </p:spTree>
    <p:extLst>
      <p:ext uri="{BB962C8B-B14F-4D97-AF65-F5344CB8AC3E}">
        <p14:creationId xmlns:p14="http://schemas.microsoft.com/office/powerpoint/2010/main" val="341498554"/>
      </p:ext>
    </p:extLst>
  </p:cSld>
  <p:clrMapOvr>
    <a:masterClrMapping/>
  </p:clrMapOvr>
  <p:transition>
    <p:fade/>
  </p:transition>
</p:sld>
</file>

<file path=ppt/theme/theme1.xml><?xml version="1.0" encoding="utf-8"?>
<a:theme xmlns:a="http://schemas.openxmlformats.org/drawingml/2006/main" name="1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3.xml><?xml version="1.0" encoding="utf-8"?>
<a:theme xmlns:a="http://schemas.openxmlformats.org/drawingml/2006/main" name="Light 16x9">
  <a:themeElements>
    <a:clrScheme name="Custom 7">
      <a:dk1>
        <a:srgbClr val="000000"/>
      </a:dk1>
      <a:lt1>
        <a:srgbClr val="FFFFFF"/>
      </a:lt1>
      <a:dk2>
        <a:srgbClr val="463668"/>
      </a:dk2>
      <a:lt2>
        <a:srgbClr val="E8E6DF"/>
      </a:lt2>
      <a:accent1>
        <a:srgbClr val="463668"/>
      </a:accent1>
      <a:accent2>
        <a:srgbClr val="C5B4E3"/>
      </a:accent2>
      <a:accent3>
        <a:srgbClr val="C03BC4"/>
      </a:accent3>
      <a:accent4>
        <a:srgbClr val="8C8279"/>
      </a:accent4>
      <a:accent5>
        <a:srgbClr val="D59ED7"/>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brand template starter - 16x9 v04.potx" id="{4908BB59-E0F9-4262-9337-B2D75939F852}" vid="{C1F6406B-B671-42E9-A581-A06DD50715F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ec632a0-1bd0-4125-8c6d-d2b199a1beac" xsi:nil="true"/>
    <lcf76f155ced4ddcb4097134ff3c332f xmlns="5b27bcf2-d2a5-4921-b0b8-d8444e972c96">
      <Terms xmlns="http://schemas.microsoft.com/office/infopath/2007/PartnerControls"/>
    </lcf76f155ced4ddcb4097134ff3c332f>
    <_ip_UnifiedCompliancePolicyUIAction xmlns="http://schemas.microsoft.com/sharepoint/v3" xsi:nil="true"/>
    <Notes xmlns="5b27bcf2-d2a5-4921-b0b8-d8444e972c96" xsi:nil="true"/>
    <Status xmlns="5b27bcf2-d2a5-4921-b0b8-d8444e972c96" xsi:nil="true"/>
    <Category xmlns="5b27bcf2-d2a5-4921-b0b8-d8444e972c96" xsi:nil="true"/>
    <_ip_UnifiedCompliancePolicyProperties xmlns="http://schemas.microsoft.com/sharepoint/v3" xsi:nil="true"/>
    <Recentasof xmlns="5b27bcf2-d2a5-4921-b0b8-d8444e972c96" xsi:nil="true"/>
    <About xmlns="5b27bcf2-d2a5-4921-b0b8-d8444e972c9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6218A59F3A1524FAB2A29160B556249" ma:contentTypeVersion="23" ma:contentTypeDescription="Create a new document." ma:contentTypeScope="" ma:versionID="009b8f0309aff3a772f073c7bb6184e7">
  <xsd:schema xmlns:xsd="http://www.w3.org/2001/XMLSchema" xmlns:xs="http://www.w3.org/2001/XMLSchema" xmlns:p="http://schemas.microsoft.com/office/2006/metadata/properties" xmlns:ns1="http://schemas.microsoft.com/sharepoint/v3" xmlns:ns2="5b27bcf2-d2a5-4921-b0b8-d8444e972c96" xmlns:ns3="9ec632a0-1bd0-4125-8c6d-d2b199a1beac" targetNamespace="http://schemas.microsoft.com/office/2006/metadata/properties" ma:root="true" ma:fieldsID="f324b961bee9a14de66460315aaa78b9" ns1:_="" ns2:_="" ns3:_="">
    <xsd:import namespace="http://schemas.microsoft.com/sharepoint/v3"/>
    <xsd:import namespace="5b27bcf2-d2a5-4921-b0b8-d8444e972c96"/>
    <xsd:import namespace="9ec632a0-1bd0-4125-8c6d-d2b199a1beac"/>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Status" minOccurs="0"/>
                <xsd:element ref="ns2:Category" minOccurs="0"/>
                <xsd:element ref="ns2:Recentasof"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2:About" minOccurs="0"/>
                <xsd:element ref="ns2:Not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27bcf2-d2a5-4921-b0b8-d8444e972c9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Status" ma:index="16" nillable="true" ma:displayName="Status" ma:format="Dropdown" ma:internalName="Status">
      <xsd:simpleType>
        <xsd:restriction base="dms:Choice">
          <xsd:enumeration value="Current"/>
          <xsd:enumeration value="Outdated"/>
          <xsd:enumeration value="WIP"/>
        </xsd:restriction>
      </xsd:simpleType>
    </xsd:element>
    <xsd:element name="Category" ma:index="17" nillable="true" ma:displayName="Category" ma:format="Dropdown" ma:internalName="Category">
      <xsd:simpleType>
        <xsd:restriction base="dms:Choice">
          <xsd:enumeration value="Analysts"/>
          <xsd:enumeration value="Budget"/>
          <xsd:enumeration value="Reporting"/>
          <xsd:enumeration value="Planning"/>
          <xsd:enumeration value="Reseach"/>
          <xsd:enumeration value="Resource"/>
          <xsd:enumeration value="Social"/>
          <xsd:enumeration value="Web"/>
        </xsd:restriction>
      </xsd:simpleType>
    </xsd:element>
    <xsd:element name="Recentasof" ma:index="18" nillable="true" ma:displayName="Recent as of" ma:format="DateOnly" ma:internalName="Recentasof">
      <xsd:simpleType>
        <xsd:restriction base="dms:DateTim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LengthInSeconds" ma:index="26" nillable="true" ma:displayName="MediaLengthInSeconds" ma:hidden="true" ma:internalName="MediaLengthInSeconds" ma:readOnly="true">
      <xsd:simpleType>
        <xsd:restriction base="dms:Unknown"/>
      </xsd:simpleType>
    </xsd:element>
    <xsd:element name="MediaServiceBillingMetadata" ma:index="27" nillable="true" ma:displayName="MediaServiceBillingMetadata" ma:hidden="true" ma:internalName="MediaServiceBillingMetadata" ma:readOnly="true">
      <xsd:simpleType>
        <xsd:restriction base="dms:Text"/>
      </xsd:simpleType>
    </xsd:element>
    <xsd:element name="About" ma:index="28" nillable="true" ma:displayName="About" ma:format="Dropdown" ma:internalName="About">
      <xsd:simpleType>
        <xsd:restriction base="dms:Text">
          <xsd:maxLength value="255"/>
        </xsd:restriction>
      </xsd:simpleType>
    </xsd:element>
    <xsd:element name="Notes" ma:index="29" nillable="true" ma:displayName="Notes" ma:format="Dropdown" ma:internalName="Notes">
      <xsd:simpleType>
        <xsd:restriction base="dms:Note">
          <xsd:maxLength value="255"/>
        </xsd:restriction>
      </xsd:simpleType>
    </xsd:element>
    <xsd:element name="MediaServiceLocation" ma:index="3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ec632a0-1bd0-4125-8c6d-d2b199a1bea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7c675e44-b45a-4e38-95bd-fe3b15c6a8a8}" ma:internalName="TaxCatchAll" ma:showField="CatchAllData" ma:web="9ec632a0-1bd0-4125-8c6d-d2b199a1be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F17F01-4F3A-4947-BBBF-767212C16547}">
  <ds:schemaRefs>
    <ds:schemaRef ds:uri="http://schemas.microsoft.com/sharepoint/v3/contenttype/forms"/>
  </ds:schemaRefs>
</ds:datastoreItem>
</file>

<file path=customXml/itemProps2.xml><?xml version="1.0" encoding="utf-8"?>
<ds:datastoreItem xmlns:ds="http://schemas.openxmlformats.org/officeDocument/2006/customXml" ds:itemID="{4378580A-47FA-4BCA-AA09-BA286D62E9EB}">
  <ds:schemaRefs>
    <ds:schemaRef ds:uri="http://schemas.microsoft.com/office/2006/metadata/properties"/>
    <ds:schemaRef ds:uri="9ec632a0-1bd0-4125-8c6d-d2b199a1beac"/>
    <ds:schemaRef ds:uri="http://purl.org/dc/elements/1.1/"/>
    <ds:schemaRef ds:uri="http://www.w3.org/XML/1998/namespace"/>
    <ds:schemaRef ds:uri="http://schemas.microsoft.com/office/2006/documentManagement/types"/>
    <ds:schemaRef ds:uri="http://schemas.openxmlformats.org/package/2006/metadata/core-properties"/>
    <ds:schemaRef ds:uri="http://purl.org/dc/terms/"/>
    <ds:schemaRef ds:uri="http://schemas.microsoft.com/sharepoint/v3"/>
    <ds:schemaRef ds:uri="http://schemas.microsoft.com/office/infopath/2007/PartnerControls"/>
    <ds:schemaRef ds:uri="5b27bcf2-d2a5-4921-b0b8-d8444e972c96"/>
    <ds:schemaRef ds:uri="http://purl.org/dc/dcmitype/"/>
  </ds:schemaRefs>
</ds:datastoreItem>
</file>

<file path=customXml/itemProps3.xml><?xml version="1.0" encoding="utf-8"?>
<ds:datastoreItem xmlns:ds="http://schemas.openxmlformats.org/officeDocument/2006/customXml" ds:itemID="{CB3773F7-75F8-4615-9E16-74DA98C9FF2A}">
  <ds:schemaRefs>
    <ds:schemaRef ds:uri="5b27bcf2-d2a5-4921-b0b8-d8444e972c96"/>
    <ds:schemaRef ds:uri="9ec632a0-1bd0-4125-8c6d-d2b199a1bea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173</TotalTime>
  <Words>3507</Words>
  <Application>Microsoft Office PowerPoint</Application>
  <PresentationFormat>Widescreen</PresentationFormat>
  <Paragraphs>308</Paragraphs>
  <Slides>23</Slides>
  <Notes>17</Notes>
  <HiddenSlides>0</HiddenSlides>
  <MMClips>0</MMClips>
  <ScaleCrop>false</ScaleCrop>
  <HeadingPairs>
    <vt:vector size="4" baseType="variant">
      <vt:variant>
        <vt:lpstr>Theme</vt:lpstr>
      </vt:variant>
      <vt:variant>
        <vt:i4>3</vt:i4>
      </vt:variant>
      <vt:variant>
        <vt:lpstr>Slide Titles</vt:lpstr>
      </vt:variant>
      <vt:variant>
        <vt:i4>23</vt:i4>
      </vt:variant>
    </vt:vector>
  </HeadingPairs>
  <TitlesOfParts>
    <vt:vector size="26" baseType="lpstr">
      <vt:lpstr>1_Microsoft 365 Copilot Template</vt:lpstr>
      <vt:lpstr>LIGHT MODE</vt:lpstr>
      <vt:lpstr>Light 16x9</vt:lpstr>
      <vt:lpstr>Jumpstart agent creation with agent starter prompts</vt:lpstr>
      <vt:lpstr>Personalize Copilot by building agents in Agent Builder</vt:lpstr>
      <vt:lpstr>How to use agent starter prompts</vt:lpstr>
      <vt:lpstr>Agent use cases for All roles</vt:lpstr>
      <vt:lpstr>Team SharePoint Navigator </vt:lpstr>
      <vt:lpstr>Agent use cases for Sales</vt:lpstr>
      <vt:lpstr>Sales Support Assistant</vt:lpstr>
      <vt:lpstr>Agent use cases for Marketing</vt:lpstr>
      <vt:lpstr>Messaging and Positioning</vt:lpstr>
      <vt:lpstr>LinkedIn Post Assistant</vt:lpstr>
      <vt:lpstr>Agent use cases for Legal</vt:lpstr>
      <vt:lpstr>Legal Review Assistant</vt:lpstr>
      <vt:lpstr>Contract Review</vt:lpstr>
      <vt:lpstr>Agent use cases for Customer Service</vt:lpstr>
      <vt:lpstr>Customer Support Assistant</vt:lpstr>
      <vt:lpstr>Agent use cases for HR</vt:lpstr>
      <vt:lpstr>Onboarding Buddy</vt:lpstr>
      <vt:lpstr>Agent use cases for IT</vt:lpstr>
      <vt:lpstr>IT Helpdesk Assistant</vt:lpstr>
      <vt:lpstr>Development Trainer</vt:lpstr>
      <vt:lpstr>Policy Searcher</vt:lpstr>
      <vt:lpstr>PowerPoint Presentation</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Caroline Camp</dc:creator>
  <cp:lastModifiedBy>Jaclyn Hill</cp:lastModifiedBy>
  <cp:revision>4</cp:revision>
  <dcterms:created xsi:type="dcterms:W3CDTF">2024-12-16T15:47:58Z</dcterms:created>
  <dcterms:modified xsi:type="dcterms:W3CDTF">2026-03-04T15:07:08Z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0x01010086218A59F3A1524FAB2A29160B556249</vt:lpwstr>
  </property>
  <property fmtid="{D5CDD505-2E9C-101B-9397-08002B2CF9AE}" pid="3" name="MediaServiceImageTags">
    <vt:lpwstr/>
  </property>
</Properties>
</file>