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72"/>
  </p:notesMasterIdLst>
  <p:handoutMasterIdLst>
    <p:handoutMasterId r:id="rId73"/>
  </p:handoutMasterIdLst>
  <p:sldIdLst>
    <p:sldId id="262" r:id="rId5"/>
    <p:sldId id="288" r:id="rId6"/>
    <p:sldId id="285" r:id="rId7"/>
    <p:sldId id="2147483404" r:id="rId8"/>
    <p:sldId id="278" r:id="rId9"/>
    <p:sldId id="263" r:id="rId10"/>
    <p:sldId id="266" r:id="rId11"/>
    <p:sldId id="289" r:id="rId12"/>
    <p:sldId id="2147483647" r:id="rId13"/>
    <p:sldId id="291" r:id="rId14"/>
    <p:sldId id="293" r:id="rId15"/>
    <p:sldId id="294" r:id="rId16"/>
    <p:sldId id="295" r:id="rId17"/>
    <p:sldId id="284" r:id="rId18"/>
    <p:sldId id="297" r:id="rId19"/>
    <p:sldId id="298" r:id="rId20"/>
    <p:sldId id="306" r:id="rId21"/>
    <p:sldId id="299" r:id="rId22"/>
    <p:sldId id="301" r:id="rId23"/>
    <p:sldId id="303" r:id="rId24"/>
    <p:sldId id="307" r:id="rId25"/>
    <p:sldId id="269" r:id="rId26"/>
    <p:sldId id="259" r:id="rId27"/>
    <p:sldId id="290" r:id="rId28"/>
    <p:sldId id="260" r:id="rId29"/>
    <p:sldId id="296" r:id="rId30"/>
    <p:sldId id="334" r:id="rId31"/>
    <p:sldId id="286" r:id="rId32"/>
    <p:sldId id="310" r:id="rId33"/>
    <p:sldId id="256" r:id="rId34"/>
    <p:sldId id="311" r:id="rId35"/>
    <p:sldId id="312" r:id="rId36"/>
    <p:sldId id="270" r:id="rId37"/>
    <p:sldId id="313" r:id="rId38"/>
    <p:sldId id="287" r:id="rId39"/>
    <p:sldId id="314" r:id="rId40"/>
    <p:sldId id="315" r:id="rId41"/>
    <p:sldId id="316" r:id="rId42"/>
    <p:sldId id="318" r:id="rId43"/>
    <p:sldId id="319" r:id="rId44"/>
    <p:sldId id="320" r:id="rId45"/>
    <p:sldId id="321" r:id="rId46"/>
    <p:sldId id="322" r:id="rId47"/>
    <p:sldId id="323" r:id="rId48"/>
    <p:sldId id="264" r:id="rId49"/>
    <p:sldId id="325" r:id="rId50"/>
    <p:sldId id="271" r:id="rId51"/>
    <p:sldId id="327" r:id="rId52"/>
    <p:sldId id="261" r:id="rId53"/>
    <p:sldId id="268" r:id="rId54"/>
    <p:sldId id="283" r:id="rId55"/>
    <p:sldId id="265" r:id="rId56"/>
    <p:sldId id="258" r:id="rId57"/>
    <p:sldId id="257" r:id="rId58"/>
    <p:sldId id="267" r:id="rId59"/>
    <p:sldId id="292" r:id="rId60"/>
    <p:sldId id="332" r:id="rId61"/>
    <p:sldId id="281" r:id="rId62"/>
    <p:sldId id="272" r:id="rId63"/>
    <p:sldId id="273" r:id="rId64"/>
    <p:sldId id="274" r:id="rId65"/>
    <p:sldId id="275" r:id="rId66"/>
    <p:sldId id="276" r:id="rId67"/>
    <p:sldId id="277" r:id="rId68"/>
    <p:sldId id="279" r:id="rId69"/>
    <p:sldId id="280" r:id="rId70"/>
    <p:sldId id="282" r:id="rId7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notes" id="{5A88B456-A27D-3045-A649-E1C16C6582E4}">
          <p14:sldIdLst>
            <p14:sldId id="262"/>
          </p14:sldIdLst>
        </p14:section>
        <p14:section name="Overview" id="{8E7656A2-368D-1544-B194-A3D85AC4E50E}">
          <p14:sldIdLst>
            <p14:sldId id="288"/>
            <p14:sldId id="285"/>
            <p14:sldId id="2147483404"/>
            <p14:sldId id="278"/>
            <p14:sldId id="263"/>
            <p14:sldId id="266"/>
            <p14:sldId id="289"/>
            <p14:sldId id="2147483647"/>
          </p14:sldIdLst>
        </p14:section>
        <p14:section name="Get ready" id="{C6B7D3E6-AD9B-E448-B2F8-91C6536A03FE}">
          <p14:sldIdLst>
            <p14:sldId id="291"/>
          </p14:sldIdLst>
        </p14:section>
        <p14:section name="Get ready: Perform Optimization Assessment" id="{AA3861B3-63CF-A94C-B398-ECFE1B0C40BC}">
          <p14:sldIdLst>
            <p14:sldId id="293"/>
            <p14:sldId id="294"/>
          </p14:sldIdLst>
        </p14:section>
        <p14:section name="Get ready: Address security, governmance, and data access questions" id="{34789D98-CA53-F141-AD4D-67A9493127F0}">
          <p14:sldIdLst>
            <p14:sldId id="295"/>
            <p14:sldId id="284"/>
          </p14:sldIdLst>
        </p14:section>
        <p14:section name="Get ready: Build Microsoft 365 Copilot implementation plan" id="{486BCFDB-E497-BA4F-AFC5-40379BCB2909}">
          <p14:sldIdLst>
            <p14:sldId id="297"/>
            <p14:sldId id="298"/>
            <p14:sldId id="306"/>
          </p14:sldIdLst>
        </p14:section>
        <p14:section name="Onboard and engage" id="{E98BE06F-19E0-F54B-8C0A-45954F1BBC62}">
          <p14:sldIdLst>
            <p14:sldId id="299"/>
          </p14:sldIdLst>
        </p14:section>
        <p14:section name="Onboard &amp; engage: Ensure appropriate data security controls are in place" id="{247E2611-F80E-3B49-8712-2F2B65362F5C}">
          <p14:sldIdLst>
            <p14:sldId id="301"/>
            <p14:sldId id="303"/>
            <p14:sldId id="307"/>
            <p14:sldId id="269"/>
            <p14:sldId id="259"/>
            <p14:sldId id="290"/>
            <p14:sldId id="260"/>
            <p14:sldId id="296"/>
            <p14:sldId id="334"/>
            <p14:sldId id="286"/>
          </p14:sldIdLst>
        </p14:section>
        <p14:section name="Onboard &amp; engage: Prepare your organization for Microsoft 365 with setup guides" id="{A1EF7FAF-AB3F-7A41-A5B1-68C0E38D8A74}">
          <p14:sldIdLst>
            <p14:sldId id="310"/>
            <p14:sldId id="256"/>
            <p14:sldId id="311"/>
            <p14:sldId id="312"/>
            <p14:sldId id="270"/>
            <p14:sldId id="313"/>
            <p14:sldId id="287"/>
          </p14:sldIdLst>
        </p14:section>
        <p14:section name="Onboard &amp; engage: Assign premissions by role" id="{E05BEDC8-85F1-E245-A03B-C14CFB36289B}">
          <p14:sldIdLst>
            <p14:sldId id="314"/>
            <p14:sldId id="315"/>
          </p14:sldIdLst>
        </p14:section>
        <p14:section name="Deliver impact" id="{D4AC6B30-F712-6F4D-BBDD-B135FACC0109}">
          <p14:sldIdLst>
            <p14:sldId id="316"/>
          </p14:sldIdLst>
        </p14:section>
        <p14:section name="Deliver impact: Establish service management plan" id="{74FFE730-F50E-A443-9AF2-DFD0A1EE852C}">
          <p14:sldIdLst>
            <p14:sldId id="318"/>
            <p14:sldId id="319"/>
            <p14:sldId id="320"/>
          </p14:sldIdLst>
        </p14:section>
        <p14:section name="Deliver impact: Analyze usage reports" id="{C9492EE2-3716-5F4C-8277-04F2103F51BF}">
          <p14:sldIdLst>
            <p14:sldId id="321"/>
            <p14:sldId id="322"/>
            <p14:sldId id="323"/>
            <p14:sldId id="264"/>
          </p14:sldIdLst>
        </p14:section>
        <p14:section name="Extend &amp; optimize" id="{851CD148-D72E-D746-B58D-AB21903F3849}">
          <p14:sldIdLst>
            <p14:sldId id="325"/>
          </p14:sldIdLst>
        </p14:section>
        <p14:section name="Extend &amp; optimize: Design, build &amp; deploy agents" id="{4C42BB10-3D25-D346-8B11-86828FADDB94}">
          <p14:sldIdLst>
            <p14:sldId id="271"/>
            <p14:sldId id="327"/>
          </p14:sldIdLst>
        </p14:section>
        <p14:section name="Extend &amp; optimize: Build your own custom agents" id="{46AB6E3C-2CCA-BB40-82DB-496161A1AAF5}">
          <p14:sldIdLst>
            <p14:sldId id="261"/>
            <p14:sldId id="268"/>
          </p14:sldIdLst>
        </p14:section>
        <p14:section name="Closing" id="{61AA801B-C374-8340-9F65-0A9968AE9603}">
          <p14:sldIdLst>
            <p14:sldId id="283"/>
            <p14:sldId id="265"/>
          </p14:sldIdLst>
        </p14:section>
        <p14:section name="Appendix" id="{454E320C-E820-5147-ABD5-599D6F27B030}">
          <p14:sldIdLst>
            <p14:sldId id="258"/>
            <p14:sldId id="257"/>
            <p14:sldId id="267"/>
            <p14:sldId id="292"/>
            <p14:sldId id="332"/>
            <p14:sldId id="281"/>
          </p14:sldIdLst>
        </p14:section>
        <p14:section name="Appendix: Modern management for M365 Apps" id="{D7A1BCED-1277-4E21-B8FE-F42195E101CF}">
          <p14:sldIdLst>
            <p14:sldId id="272"/>
            <p14:sldId id="273"/>
            <p14:sldId id="274"/>
            <p14:sldId id="275"/>
            <p14:sldId id="276"/>
            <p14:sldId id="277"/>
            <p14:sldId id="279"/>
            <p14:sldId id="280"/>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FD0D05-1B6C-B9DD-05F5-5BAF8705D900}" name="Ron Sasaki" initials="RS" userId="S::rsasaki@microsoft.com::d50e61ca-c12c-4489-bcc9-f00936fa5f6e" providerId="AD"/>
  <p188:author id="{5A02B80E-149C-7DFD-4E8D-3782118F40E7}" name="Alicia Peterson (NAYAMODE INC)" initials="AP" userId="S::v-petersonal@microsoft.com::f8898314-5523-4930-acf0-2b563b2b4dc9" providerId="AD"/>
  <p188:author id="{2343EC37-96B6-7609-4A98-89C7DC423C62}" name="Jenny He" initials="JH" userId="S::jenny@stinson.co::a6e4b8db-d734-48f0-9d1e-a758940ee3af" providerId="AD"/>
  <p188:author id="{CB7B68A1-4208-96B1-9DF4-C573EB67B07D}" name="Jessie Hwang (MCAG)" initials="JH" userId="S::jhwang@microsoft.com::85f2306c-fd56-49d2-8dff-e96751c6f345" providerId="AD"/>
  <p188:author id="{F7817CB4-C1FC-07B0-08A7-4802814EC0F0}" name="Alex Pozin" initials="AP" userId="S::alexpozin@microsoft.com::41364d21-b8fe-4f09-9e65-a310296a1330" providerId="AD"/>
  <p188:author id="{A5B1E0B5-51BB-F383-05BD-7951C51A1983}" name="Kären Engelbrecht" initials="" userId="S::karenengelbrecht@velatrio.com::ade955cc-00d5-42d2-a1ea-9fcd0bd300f3" providerId="AD"/>
  <p188:author id="{B6AE05CB-BA50-71A0-E82B-3C80F4DC848B}" name="Alicia Peterson (NAYAMODE INC)" initials="AI" userId="S::v-petersonal_microsoft.com#ext#@stinsondesigninc.onmicrosoft.com::c18212e6-e44a-4b8c-8c3b-952f2b4ec637" providerId="AD"/>
  <p188:author id="{D32105F9-9EEB-E7C2-C53E-F99C3BFD1267}" name="Ben Summers" initials="" userId="S::bensum@microsoft.com::e52e1095-c0ac-4ef3-9ac8-6c98960055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5A3194"/>
    <a:srgbClr val="FEA874"/>
    <a:srgbClr val="D660FF"/>
    <a:srgbClr val="818EFF"/>
    <a:srgbClr val="2DB4FF"/>
    <a:srgbClr val="0078D4"/>
    <a:srgbClr val="FFFFFF"/>
    <a:srgbClr val="000000"/>
    <a:srgbClr val="FEE3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FAC826-EA99-4D48-BCC6-7041540B87C8}" v="1" dt="2025-01-15T07:31:11.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1148" y="304"/>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2700EF-4563-E740-92E4-E23BA3F5389B}" type="datetime8">
              <a:rPr lang="en-US" smtClean="0">
                <a:latin typeface="Segoe UI" pitchFamily="34" charset="0"/>
              </a:rPr>
              <a:t>1/14/2025 11:28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AE102C2F-94C0-F241-B1C9-209EC2594BC4}" type="datetime8">
              <a:rPr lang="en-US" smtClean="0"/>
              <a:t>1/14/2025 11:27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techcommunity.microsoft.com/t5/microsoft-365-blog/microsoft-365-admin-monthly-digest-feb-2024/ba-p/4067971"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techcommunity.microsoft.com/t5/copilot-for-microsoft-365/how-to-prepare-for-microsoft-365-copilot/ba-p/3851566"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earn.microsoft.com/en-us/sharepoint/get-ready-copilot-sharepoint-advanced-managemen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1753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95D5610-11A7-D648-9E19-D3CB8C10C1A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17393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7E0BA-E7B6-CDD6-7167-611BCF8DC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80384-3B4C-89F5-1E75-D49D2BC0B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B6D33-D26C-B031-B988-BA1E8675404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323F78B-5FAE-53B1-649A-3F2A75D0F0C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81C5992-CCD3-31EA-8CDB-B60FE6DC14C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83ED843-5AD6-53CC-3F19-A02B6DF2991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95D5610-11A7-D648-9E19-D3CB8C10C1A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3997F04-3F9E-E1DA-47B4-2E510D0471E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92462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95D5610-11A7-D648-9E19-D3CB8C10C1A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14441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54182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Blueprint designed for E3 and E5</a:t>
            </a:r>
          </a:p>
          <a:p>
            <a:r>
              <a:rPr lang="en-US"/>
              <a:t>Contains details on all the steps covered by these slides.</a:t>
            </a:r>
          </a:p>
          <a:p>
            <a:r>
              <a:rPr lang="en-US"/>
              <a:t>Get it today.</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1467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45D50-52A4-17D6-A0A1-8650E81AA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08E73-1642-BC53-E13E-1C7CF1A0C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4B5A1-876D-20DB-A284-5812F3060190}"/>
              </a:ext>
            </a:extLst>
          </p:cNvPr>
          <p:cNvSpPr>
            <a:spLocks noGrp="1"/>
          </p:cNvSpPr>
          <p:nvPr>
            <p:ph type="body" idx="1"/>
          </p:nvPr>
        </p:nvSpPr>
        <p:spPr/>
        <p:txBody>
          <a:bodyPr/>
          <a:lstStyle/>
          <a:p>
            <a:pPr marL="0" indent="0" algn="l">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8897C603-797F-0132-FFAC-6F4B257F4C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271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5418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050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0679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17546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12315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C009C25B-EC75-CA48-8E5B-9820FA6D39D5}" type="datetime8">
              <a:rPr lang="en-CA" smtClean="0"/>
              <a:t>2025-01-14 11:27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292566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5087405-1BA6-44A1-B7D4-9E59B85BEA6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1/14/2025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0192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Viva Insights now comes included with your Microsoft 365 Copilot license.</a:t>
            </a:r>
          </a:p>
          <a:p>
            <a:endParaRPr lang="en-US" dirty="0"/>
          </a:p>
          <a:p>
            <a:r>
              <a:rPr lang="en-US" dirty="0"/>
              <a:t>Business impact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Segoe UI"/>
                <a:ea typeface="+mn-lt"/>
                <a:cs typeface="Segoe UI"/>
              </a:rPr>
              <a:t>Understand how Copilot usage relates to business outcomes in a Power BI report template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Segoe UI"/>
                <a:ea typeface="+mn-lt"/>
                <a:cs typeface="Segoe UI"/>
              </a:rPr>
              <a:t>Customize your analysis for any function with your KPIs from your business data</a:t>
            </a:r>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Segoe UI"/>
                <a:ea typeface="+mn-lt"/>
                <a:cs typeface="Segoe UI"/>
              </a:rPr>
              <a:t>Identify best practices based on what Copilot activities lead to successful business outcomes</a:t>
            </a:r>
            <a:endParaRPr kumimoji="0" lang="en-US" sz="1000" b="0" i="0" u="none" strike="noStrike" kern="1200" cap="none" spc="0" normalizeH="0" baseline="0" noProof="0" dirty="0">
              <a:ln>
                <a:noFill/>
              </a:ln>
              <a:solidFill>
                <a:srgbClr val="000000"/>
              </a:solidFill>
              <a:effectLst/>
              <a:uLnTx/>
              <a:uFillTx/>
              <a:latin typeface="Segoe UI"/>
              <a:ea typeface="+mn-ea"/>
              <a:cs typeface="Segoe U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Segoe UI"/>
                <a:ea typeface="+mn-lt"/>
                <a:cs typeface="Segoe UI"/>
              </a:rPr>
              <a:t>Pinpoint opportunities to improve low Copilot usage to improve adoption and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000000"/>
                </a:solidFill>
                <a:effectLst/>
                <a:uLnTx/>
                <a:uFillTx/>
                <a:latin typeface="Segoe UI"/>
                <a:ea typeface="+mn-lt"/>
                <a:cs typeface="Segoe UI"/>
              </a:rPr>
              <a:t>Advanced Microsoft 365 Copilot adoption report:</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A3A3A"/>
                </a:solidFill>
                <a:effectLst/>
                <a:uLnTx/>
                <a:uFillTx/>
                <a:latin typeface="Segoe Sans Display" pitchFamily="2" charset="0"/>
                <a:ea typeface="+mn-ea"/>
                <a:cs typeface="Segoe Sans Display" pitchFamily="2" charset="0"/>
              </a:rPr>
              <a:t>Understand how Copilot usage is trending across groups, apps and more. </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A3A3A"/>
                </a:solidFill>
                <a:effectLst/>
                <a:uLnTx/>
                <a:uFillTx/>
                <a:latin typeface="Segoe Sans Display" pitchFamily="2" charset="0"/>
                <a:ea typeface="+mn-ea"/>
                <a:cs typeface="Segoe Sans Display" pitchFamily="2" charset="0"/>
              </a:rPr>
              <a:t>Includes a dynamic date slicer, advanced filters and groups, trendlines, ability to customize active usage definitions and highlight section that calls out top Copilot actions.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A3A3A"/>
                </a:solidFill>
                <a:effectLst/>
                <a:uLnTx/>
                <a:uFillTx/>
                <a:latin typeface="Segoe Sans Display"/>
                <a:ea typeface="+mn-ea"/>
                <a:cs typeface="Segoe Sans Display"/>
              </a:rPr>
              <a:t>Pull usage data older than 28 days with dynamic time ranges.</a:t>
            </a:r>
            <a:endParaRPr kumimoji="0" lang="en-US" sz="1000" b="0" i="0" u="none" strike="noStrike" kern="1200" cap="none" spc="0" normalizeH="0" baseline="0" noProof="0" dirty="0">
              <a:ln>
                <a:noFill/>
              </a:ln>
              <a:solidFill>
                <a:srgbClr val="3A3A3A"/>
              </a:solidFill>
              <a:effectLst/>
              <a:uLnTx/>
              <a:uFillTx/>
              <a:latin typeface="Segoe Sans Display" pitchFamily="2" charset="0"/>
              <a:ea typeface="+mn-ea"/>
              <a:cs typeface="Segoe Sans Display"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mn-cs"/>
              </a:rPr>
              <a:t>Advanced Microsoft 365 Copilot impact report:</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A3A3A"/>
                </a:solidFill>
                <a:effectLst/>
                <a:uLnTx/>
                <a:uFillTx/>
                <a:latin typeface="Segoe Sans Display" pitchFamily="2" charset="0"/>
                <a:ea typeface="+mn-ea"/>
                <a:cs typeface="Segoe Sans Display" pitchFamily="2" charset="0"/>
              </a:rPr>
              <a:t>Tailor your Copilot impact report with advanced capabilities to get a deeper look into impact areas.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A3A3A"/>
                </a:solidFill>
                <a:effectLst/>
                <a:uLnTx/>
                <a:uFillTx/>
                <a:latin typeface="Segoe Sans Display" pitchFamily="2" charset="0"/>
                <a:ea typeface="+mn-ea"/>
                <a:cs typeface="Segoe Sans Display" pitchFamily="2" charset="0"/>
              </a:rPr>
              <a:t>Compare collaboration patterns across groups or before and after Copilot usage.</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A3A3A"/>
                </a:solidFill>
                <a:effectLst/>
                <a:uLnTx/>
                <a:uFillTx/>
                <a:latin typeface="Segoe Sans Display" pitchFamily="2" charset="0"/>
                <a:ea typeface="+mn-ea"/>
                <a:cs typeface="Segoe Sans Display" pitchFamily="2" charset="0"/>
              </a:rPr>
              <a:t>Includes dynamic date slicer, Copilot assisted hours and value calculator, group comparisons, and the ability to customize active usage definitions.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A3A3A"/>
                </a:solidFill>
                <a:effectLst/>
                <a:uLnTx/>
                <a:uFillTx/>
                <a:latin typeface="Segoe Sans Display"/>
                <a:ea typeface="+mn-ea"/>
                <a:cs typeface="Segoe Sans Display"/>
              </a:rPr>
              <a:t>Pull usage data older than 28 days with dynamic time ranges.</a:t>
            </a:r>
            <a:endParaRPr kumimoji="0" lang="en-US" sz="1000" b="0" i="0" u="none" strike="noStrike" kern="1200" cap="none" spc="0" normalizeH="0" baseline="0" noProof="0" dirty="0">
              <a:ln>
                <a:noFill/>
              </a:ln>
              <a:solidFill>
                <a:srgbClr val="3A3A3A"/>
              </a:solidFill>
              <a:effectLst/>
              <a:uLnTx/>
              <a:uFillTx/>
              <a:latin typeface="Segoe Sans Display" pitchFamily="2" charset="0"/>
              <a:ea typeface="+mn-ea"/>
              <a:cs typeface="Segoe Sans Display" pitchFamily="2"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1/14/2025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08831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4429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We recognize that agents has been an industry term used over the years. In 2024, it is mostly associated with the right side of autonomy. We believe everything is an agent and that they live on a spectrum of capability.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a:ea typeface="+mn-ea"/>
                <a:cs typeface="+mn-cs"/>
              </a:rPr>
              <a:t>Retrieval: </a:t>
            </a:r>
            <a:r>
              <a:rPr kumimoji="0" lang="en-US" sz="900" b="0" i="0" u="none" strike="noStrike" kern="1200" cap="none" spc="0" normalizeH="0" baseline="0" noProof="0">
                <a:ln>
                  <a:noFill/>
                </a:ln>
                <a:solidFill>
                  <a:srgbClr val="000000"/>
                </a:solidFill>
                <a:effectLst/>
                <a:uLnTx/>
                <a:uFillTx/>
                <a:latin typeface="Segoe UI"/>
                <a:ea typeface="+mn-ea"/>
                <a:cs typeface="+mn-cs"/>
              </a:rPr>
              <a:t>Designed with specific instructions on how to behave, their personality, and their overall objectives. They follow predefined rules and guidelines set by the creators.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a:ea typeface="+mn-ea"/>
                <a:cs typeface="+mn-cs"/>
              </a:rPr>
              <a:t>Task: </a:t>
            </a:r>
            <a:r>
              <a:rPr kumimoji="0" lang="en-US" sz="900" b="0" i="0" u="none" strike="noStrike" kern="1200" cap="none" spc="0" normalizeH="0" baseline="0" noProof="0">
                <a:ln>
                  <a:noFill/>
                </a:ln>
                <a:solidFill>
                  <a:srgbClr val="000000"/>
                </a:solidFill>
                <a:effectLst/>
                <a:uLnTx/>
                <a:uFillTx/>
                <a:latin typeface="Segoe UI"/>
                <a:ea typeface="+mn-ea"/>
                <a:cs typeface="+mn-cs"/>
              </a:rPr>
              <a:t>connected to specific workflows or processes. They operate based on knowledge, skills, and rules based automation. Their primary purpose is to automate repetitive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a:ea typeface="+mn-ea"/>
                <a:cs typeface="+mn-cs"/>
              </a:rPr>
              <a:t>Autonomous: </a:t>
            </a:r>
            <a:r>
              <a:rPr kumimoji="0" lang="en-US" sz="900" b="0" i="0" u="none" strike="noStrike" kern="1200" cap="none" spc="0" normalizeH="0" baseline="0" noProof="0">
                <a:ln>
                  <a:noFill/>
                </a:ln>
                <a:solidFill>
                  <a:srgbClr val="000000"/>
                </a:solidFill>
                <a:effectLst/>
                <a:uLnTx/>
                <a:uFillTx/>
                <a:latin typeface="Segoe UI"/>
                <a:ea typeface="+mn-ea"/>
                <a:cs typeface="+mn-cs"/>
              </a:rPr>
              <a:t>Operate independently, dynamically planning and learning from the processes. They adapt to changing conditions and make decisions without constant human intervention.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1/14/2025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74621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effectLst/>
                <a:latin typeface="SegoeUIVariable"/>
              </a:rPr>
              <a:t>Provides </a:t>
            </a:r>
            <a:r>
              <a:rPr lang="en-US" b="1" i="0">
                <a:effectLst/>
                <a:latin typeface="SegoeUIVariable"/>
              </a:rPr>
              <a:t>resources by role/area</a:t>
            </a:r>
            <a:r>
              <a:rPr lang="en-US" b="0" i="0">
                <a:effectLst/>
                <a:latin typeface="SegoeUIVariable"/>
              </a:rPr>
              <a:t>, such as leader, user enablement, and technical readiness, to help deploy, use, and scale Copilot.</a:t>
            </a:r>
          </a:p>
          <a:p>
            <a:pPr algn="l"/>
            <a:endParaRPr lang="en-US" b="0" i="0">
              <a:effectLst/>
              <a:latin typeface="SegoeUIVariable"/>
            </a:endParaRPr>
          </a:p>
          <a:p>
            <a:pPr algn="l"/>
            <a:r>
              <a:rPr lang="en-US" b="0" i="0">
                <a:effectLst/>
                <a:latin typeface="SegoeUIVariable"/>
              </a:rPr>
              <a:t>Showcases </a:t>
            </a:r>
            <a:r>
              <a:rPr lang="en-US" b="1" i="0">
                <a:effectLst/>
                <a:latin typeface="SegoeUIVariable"/>
              </a:rPr>
              <a:t>what’s new</a:t>
            </a:r>
            <a:r>
              <a:rPr lang="en-US" b="0" i="0">
                <a:effectLst/>
                <a:latin typeface="SegoeUIVariable"/>
              </a:rPr>
              <a:t> in Copilot, such as Copilot for SMB, Copilot for Sales, </a:t>
            </a:r>
            <a:r>
              <a:rPr lang="en-US" b="1" i="0">
                <a:effectLst/>
                <a:latin typeface="SegoeUIVariable"/>
              </a:rPr>
              <a:t>Microsoft 365 Copilot,</a:t>
            </a:r>
            <a:r>
              <a:rPr lang="en-US" b="0" i="0">
                <a:effectLst/>
                <a:latin typeface="SegoeUIVariable"/>
              </a:rPr>
              <a:t> and more.</a:t>
            </a:r>
          </a:p>
          <a:p>
            <a:pPr algn="l"/>
            <a:endParaRPr lang="en-US" b="0" i="0">
              <a:effectLst/>
              <a:latin typeface="SegoeUIVariable"/>
            </a:endParaRPr>
          </a:p>
          <a:p>
            <a:pPr algn="l"/>
            <a:r>
              <a:rPr lang="en-US" b="0" i="0">
                <a:effectLst/>
                <a:latin typeface="SegoeUIVariable"/>
              </a:rPr>
              <a:t>Invites users to </a:t>
            </a:r>
            <a:r>
              <a:rPr lang="en-US" b="1" i="0">
                <a:effectLst/>
                <a:latin typeface="SegoeUIVariable"/>
              </a:rPr>
              <a:t>explore what’s possible</a:t>
            </a:r>
            <a:r>
              <a:rPr lang="en-US" b="0" i="0">
                <a:effectLst/>
                <a:latin typeface="SegoeUIVariable"/>
              </a:rPr>
              <a:t> with Copilot, such as building prompt skills, creating content, joining the community, and using Copilot in different apps.</a:t>
            </a:r>
          </a:p>
          <a:p>
            <a:pPr algn="l"/>
            <a:endParaRPr lang="en-US" b="0" i="0">
              <a:effectLst/>
              <a:latin typeface="SegoeUIVariable"/>
            </a:endParaRPr>
          </a:p>
          <a:p>
            <a:pPr algn="l"/>
            <a:r>
              <a:rPr lang="en-US" b="0" i="0">
                <a:effectLst/>
                <a:latin typeface="SegoeUIVariable"/>
              </a:rPr>
              <a:t>Offers links to other </a:t>
            </a:r>
            <a:r>
              <a:rPr lang="en-US" b="1" i="0">
                <a:effectLst/>
                <a:latin typeface="SegoeUIVariable"/>
              </a:rPr>
              <a:t>Copilot experiences</a:t>
            </a:r>
            <a:r>
              <a:rPr lang="en-US" b="0" i="0">
                <a:effectLst/>
                <a:latin typeface="SegoeUIVariable"/>
              </a:rPr>
              <a:t>, such as Copilot for Sales, Copilot Studio, and Microsoft Copilot.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698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t>Slide Objective</a:t>
            </a:r>
            <a:r>
              <a:rPr lang="en-US" sz="900"/>
              <a:t> – There are many ways to develop your Copilot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Copilot Academy provides a c</a:t>
            </a:r>
            <a:r>
              <a:rPr lang="en-US" sz="900">
                <a:latin typeface="Segoe UI" panose="020B0502040204020203" pitchFamily="34" charset="0"/>
                <a:cs typeface="Segoe UI" panose="020B0502040204020203" pitchFamily="34" charset="0"/>
              </a:rPr>
              <a:t>entralized location to help with the basics of Copilot at work and structured content in easily consumable learning paths curated by Microsoft experts. Develop your AI interaction skills from your Viva Learning app in Teams or webapp</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1/14/2025 11:27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54</a:t>
            </a:fld>
            <a:endParaRPr lang="en-US"/>
          </a:p>
        </p:txBody>
      </p:sp>
    </p:spTree>
    <p:extLst>
      <p:ext uri="{BB962C8B-B14F-4D97-AF65-F5344CB8AC3E}">
        <p14:creationId xmlns:p14="http://schemas.microsoft.com/office/powerpoint/2010/main" val="1889638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I mentioned earlier…the Copilot scenario library offers examples of the top use cases by functions and metrics to help you measure areas you'd like to improve. </a:t>
            </a:r>
          </a:p>
          <a:p>
            <a:endParaRPr lang="en-US">
              <a:cs typeface="Calibri"/>
            </a:endParaRPr>
          </a:p>
          <a:p>
            <a:r>
              <a:rPr lang="en-US">
                <a:cs typeface="Calibri"/>
              </a:rPr>
              <a:t>It maps the scenarios to Copilot product capabilities which provide a blueprint for each function</a:t>
            </a:r>
          </a:p>
          <a:p>
            <a:endParaRPr lang="en-US">
              <a:cs typeface="Calibri"/>
            </a:endParaRPr>
          </a:p>
          <a:p>
            <a:r>
              <a:rPr lang="en-US">
                <a:cs typeface="Calibri"/>
              </a:rPr>
              <a:t>Some examples of the functions available in the scenario library include HR, Marketing, Operations, Sales and more.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336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FD0A0-7EA3-4AB5-8580-2CDFA9D58B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9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FD0A0-7EA3-4AB5-8580-2CDFA9D58B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We recommend </a:t>
            </a:r>
            <a:r>
              <a:rPr lang="en-US" sz="1100" b="1" i="0">
                <a:solidFill>
                  <a:srgbClr val="E6E6E6"/>
                </a:solidFill>
                <a:effectLst/>
                <a:latin typeface="Segoe UI" panose="020B0502040204020203" pitchFamily="34" charset="0"/>
              </a:rPr>
              <a:t>Current Channel</a:t>
            </a:r>
            <a:r>
              <a:rPr lang="en-US" sz="1100" b="0" i="0">
                <a:solidFill>
                  <a:srgbClr val="E6E6E6"/>
                </a:solidFill>
                <a:effectLst/>
                <a:latin typeface="Segoe UI" panose="020B0502040204020203" pitchFamily="34" charset="0"/>
              </a:rPr>
              <a:t>, because it provides your users with the newest Office features as soon as they're ready. </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Current Channel usually receives new features at least once a month, but there's no set schedule for when those updates are released.</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In some cases, a new feature is made available only to a subset of users as the feature is gradually rolled out in Current Channel.</a:t>
            </a:r>
            <a:endParaRPr lang="en-US" sz="1100" b="0" i="0">
              <a:solidFill>
                <a:srgbClr val="E6E6E6"/>
              </a:solidFill>
              <a:effectLst/>
              <a:latin typeface="Segoe UI" panose="020B0502040204020203" pitchFamily="34" charset="0"/>
              <a:cs typeface="Segoe UI" pitchFamily="34" charset="0"/>
            </a:endParaRPr>
          </a:p>
          <a:p>
            <a:pPr marL="628650" lvl="1" indent="-171450">
              <a:spcBef>
                <a:spcPts val="300"/>
              </a:spcBef>
              <a:buFont typeface="Arial" panose="020B0604020202020204" pitchFamily="34" charset="0"/>
              <a:buChar char="•"/>
            </a:pPr>
            <a:endParaRPr lang="en-US" sz="1100" b="0" i="0">
              <a:solidFill>
                <a:srgbClr val="E6E6E6"/>
              </a:solidFill>
              <a:effectLst/>
              <a:latin typeface="Segoe UI" panose="020B0502040204020203" pitchFamily="34" charset="0"/>
              <a:cs typeface="Segoe UI" pitchFamily="34" charset="0"/>
            </a:endParaRPr>
          </a:p>
          <a:p>
            <a:pPr marL="171450" lvl="0"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We recommend </a:t>
            </a:r>
            <a:r>
              <a:rPr lang="en-US" sz="1600" b="1" i="0">
                <a:solidFill>
                  <a:srgbClr val="E6E6E6"/>
                </a:solidFill>
                <a:effectLst/>
                <a:latin typeface="Segoe UI" panose="020B0502040204020203" pitchFamily="34" charset="0"/>
              </a:rPr>
              <a:t>Monthly Enterprise Channel </a:t>
            </a:r>
            <a:r>
              <a:rPr lang="en-US" sz="1600" b="0" i="0">
                <a:solidFill>
                  <a:srgbClr val="E6E6E6"/>
                </a:solidFill>
                <a:effectLst/>
                <a:latin typeface="Segoe UI" panose="020B0502040204020203" pitchFamily="34" charset="0"/>
              </a:rPr>
              <a:t>if you want to provide your users with new Office features each month, but only want to receive one update per month on a predictable release schedule.</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Updates to MEC are released on the second Tuesday of the month. This monthly update can include feature, security, and non-security updates.</a:t>
            </a:r>
          </a:p>
          <a:p>
            <a:pPr marL="628650" lvl="1" indent="-171450">
              <a:spcBef>
                <a:spcPts val="300"/>
              </a:spcBef>
              <a:buFont typeface="Arial" panose="020B0604020202020204" pitchFamily="34" charset="0"/>
              <a:buChar char="•"/>
            </a:pPr>
            <a:endParaRPr lang="en-US" sz="1600" b="0" i="0">
              <a:solidFill>
                <a:srgbClr val="E6E6E6"/>
              </a:solidFill>
              <a:effectLst/>
              <a:latin typeface="Segoe UI" panose="020B0502040204020203" pitchFamily="34" charset="0"/>
            </a:endParaRPr>
          </a:p>
          <a:p>
            <a:pPr marL="171450" lvl="0"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We recommend </a:t>
            </a:r>
            <a:r>
              <a:rPr lang="en-US" sz="1600" b="1" i="0">
                <a:solidFill>
                  <a:srgbClr val="E6E6E6"/>
                </a:solidFill>
                <a:effectLst/>
                <a:latin typeface="Segoe UI" panose="020B0502040204020203" pitchFamily="34" charset="0"/>
              </a:rPr>
              <a:t>Semi-Annual Enterprise Channel </a:t>
            </a:r>
            <a:r>
              <a:rPr lang="en-US" sz="1600" b="0" i="0">
                <a:solidFill>
                  <a:srgbClr val="E6E6E6"/>
                </a:solidFill>
                <a:effectLst/>
                <a:latin typeface="Segoe UI" panose="020B0502040204020203" pitchFamily="34" charset="0"/>
              </a:rPr>
              <a:t>only for those select devices in your organization where extensive testing is needed before rolling out new Office features.</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Non-human devices</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User productivity is not top priority</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Updates to SAEC are released on the second Tuesday of the month. In January and July, the monthly update can include feature, security, and non-security updates. </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In other months, the update can include security and non-security updates.</a:t>
            </a:r>
            <a:endParaRPr lang="en-US" sz="1100" b="0" i="0">
              <a:solidFill>
                <a:srgbClr val="E6E6E6"/>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1/14/2025 11:28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33304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826BE-4FE2-DE87-CFFA-CCACD9BEB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C0EAA-0E8A-6FCD-9C69-9AC0007D6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6634C-26CD-C131-E1A6-C354FDC5187A}"/>
              </a:ext>
            </a:extLst>
          </p:cNvPr>
          <p:cNvSpPr>
            <a:spLocks noGrp="1"/>
          </p:cNvSpPr>
          <p:nvPr>
            <p:ph type="body" idx="1"/>
          </p:nvPr>
        </p:nvSpPr>
        <p:spPr/>
        <p:txBody>
          <a:bodyPr/>
          <a:lstStyle/>
          <a:p>
            <a:pPr marL="171450" indent="-171450">
              <a:buFont typeface="Arial" panose="020B0604020202020204" pitchFamily="34" charset="0"/>
              <a:buChar char="•"/>
            </a:pPr>
            <a:r>
              <a:rPr lang="en-US" b="1"/>
              <a:t>MEC is recommended for ALL Enterprises and Government customers – it was specifically built with these customers in mind. SAEC as the highest quality, most conservative, bits is a myth. SAEC is simply slower by time (larger changes less often vs smaller changes monthly).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MEC isn’t about “new office features faster” – it is about big improvements to the basics: Security, Performance, Reliability, Quality fixes, and less cost for IT. </a:t>
            </a:r>
            <a:r>
              <a:rPr lang="en-US"/>
              <a:t>New features faster is a side benefit.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*Performance benefit – on average 15%-20% faster vs SAEC that is 12 months old (note perf on monthly is almost always faster than SAEC – small changes each month, but large deltas show the older SAEC gets)</a:t>
            </a:r>
          </a:p>
          <a:p>
            <a:pPr marL="171450" indent="-171450">
              <a:buFont typeface="Arial" panose="020B0604020202020204" pitchFamily="34" charset="0"/>
              <a:buChar char="•"/>
            </a:pPr>
            <a:r>
              <a:rPr lang="en-US"/>
              <a:t>Not all fixes go to SAEC in patching – many fixes are held for next SAEC, but Monthly customers get them quickly</a:t>
            </a:r>
          </a:p>
          <a:p>
            <a:pPr marL="171450" indent="-171450">
              <a:buFont typeface="Arial" panose="020B0604020202020204" pitchFamily="34" charset="0"/>
              <a:buChar char="•"/>
            </a:pPr>
            <a:r>
              <a:rPr lang="en-US"/>
              <a:t>Better diagnostics is due to engineers instrumenting new quality checks as bugs and issues are found – so if a customer calls support, usually step one is to update some machine to a newer build so we can see enhanced telemetry – Monthly customers get these benefits quickly and ‘for free’</a:t>
            </a:r>
          </a:p>
          <a:p>
            <a:pPr marL="171450" indent="-171450">
              <a:buFont typeface="Arial" panose="020B0604020202020204" pitchFamily="34" charset="0"/>
              <a:buChar char="•"/>
            </a:pPr>
            <a:r>
              <a:rPr lang="en-US"/>
              <a:t>Modern Management – Monthly Enterprise Channel is currently the only channel that supports our best management tools: Servicing Profiles to automate rollout of builds – allows IT to define waves to roll out monthly bits too saving IT a ton of time and keeping environments up to date automatically. It comes with Safety Net controls though if something does go wrong – ability to pause a rollout, rollback to the last version, wait until the next version, set exclusion dates (e.g. pause rollouts for Retail industry around the holidays, or around Tax season, etc.). It also has Insights to give confidence environment is good and lets admins see if there’s a problem – the Apps Health dashboard, or Inventory to get a near real time look at all the machines in the environment running office</a:t>
            </a:r>
          </a:p>
          <a:p>
            <a:endParaRPr lang="en-US"/>
          </a:p>
        </p:txBody>
      </p:sp>
      <p:sp>
        <p:nvSpPr>
          <p:cNvPr id="4" name="Header Placeholder 3">
            <a:extLst>
              <a:ext uri="{FF2B5EF4-FFF2-40B4-BE49-F238E27FC236}">
                <a16:creationId xmlns:a16="http://schemas.microsoft.com/office/drawing/2014/main" id="{16B328D0-E359-F808-EF08-B7BB7685A09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6FE6FCA-6CC6-9ED6-162B-524FBF5A1BE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C372E3B-1984-2AC4-1717-A264DC92226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1/14/2025 11:28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4FB65BC-8200-3075-C346-E8F1C320A61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81248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sz="850" b="1">
                <a:latin typeface="Segoe UI Light"/>
                <a:cs typeface="Segoe UI Light"/>
              </a:rPr>
              <a:t>7-step animation</a:t>
            </a:r>
            <a:endParaRPr lang="en-US" sz="850">
              <a:latin typeface="Segoe UI Light"/>
              <a:cs typeface="Segoe UI Light"/>
            </a:endParaRPr>
          </a:p>
          <a:p>
            <a:endParaRPr lang="en-US" sz="850" b="1">
              <a:latin typeface="Segoe UI Light"/>
              <a:cs typeface="Segoe UI Light"/>
            </a:endParaRPr>
          </a:p>
          <a:p>
            <a:pPr lvl="0">
              <a:buNone/>
            </a:pPr>
            <a:r>
              <a:rPr lang="en-US"/>
              <a:t>Switch from a green button approach to a red button approach</a:t>
            </a:r>
          </a:p>
          <a:p>
            <a:pPr marL="285750" lvl="0" indent="-285750">
              <a:buFont typeface="Wingdings"/>
              <a:buChar char="§"/>
            </a:pPr>
            <a:r>
              <a:rPr lang="en-US" sz="850" i="0">
                <a:latin typeface="Segoe UI Light"/>
                <a:cs typeface="Segoe UI Light"/>
              </a:rPr>
              <a:t>Green button = test everything, move slowly, miss out, not a good experience for cloud services due to the velocity of change</a:t>
            </a:r>
            <a:endParaRPr lang="en-US" sz="850">
              <a:latin typeface="Segoe UI Light"/>
              <a:cs typeface="Segoe UI Light"/>
            </a:endParaRPr>
          </a:p>
          <a:p>
            <a:pPr marL="285750" lvl="0" indent="-285750">
              <a:buFont typeface="Wingdings"/>
              <a:buChar char="§"/>
            </a:pPr>
            <a:r>
              <a:rPr lang="en-US" sz="850" i="0">
                <a:latin typeface="Segoe UI Light"/>
                <a:cs typeface="Segoe UI Light"/>
              </a:rPr>
              <a:t>Red button = go fast, stay current, use data insights, have safety nets in place and the ability to pause and rollback if needed</a:t>
            </a:r>
            <a:endParaRPr lang="en-US" sz="850">
              <a:latin typeface="Segoe UI Light"/>
              <a:cs typeface="Segoe UI Light"/>
            </a:endParaRPr>
          </a:p>
          <a:p>
            <a:endParaRPr lang="en-US" sz="850">
              <a:latin typeface="Segoe UI Light"/>
              <a:cs typeface="Segoe UI Light"/>
            </a:endParaRPr>
          </a:p>
          <a:p>
            <a:r>
              <a:rPr lang="en-US" sz="850">
                <a:latin typeface="Segoe UI Light"/>
                <a:cs typeface="Segoe UI Light"/>
              </a:rPr>
              <a:t>NPS = Net Promoter Score</a:t>
            </a:r>
            <a:endParaRPr lang="en-US"/>
          </a:p>
          <a:p>
            <a:pPr marL="285750" indent="-285750">
              <a:buFont typeface="Wingdings"/>
              <a:buChar char="§"/>
            </a:pPr>
            <a:r>
              <a:rPr lang="en-US" sz="850">
                <a:latin typeface="Segoe UI Light"/>
                <a:cs typeface="Segoe UI Light"/>
              </a:rPr>
              <a:t>https://learn.microsoft.com/microsoft-365/admin/manage/manage-feedback-product-insights?view=o365-worldwide</a:t>
            </a:r>
          </a:p>
          <a:p>
            <a:endParaRPr lang="en-US" sz="850" b="1">
              <a:latin typeface="Segoe UI Light"/>
              <a:cs typeface="Segoe UI Light"/>
            </a:endParaRPr>
          </a:p>
          <a:p>
            <a:r>
              <a:rPr lang="en-US" sz="850" b="1">
                <a:latin typeface="Segoe UI Light"/>
                <a:cs typeface="Segoe UI Light"/>
              </a:rPr>
              <a:t>Copilot is not coming to SAEC:</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The speed at which Microsoft 365 Copilot evolves to bring the latest and greatest to your users’ fingertips makes it ineligible for users running Semi-Annual Enterprise Channel</a:t>
            </a:r>
            <a:r>
              <a:rPr lang="en-US" sz="850" i="1">
                <a:latin typeface="Segoe UI Light"/>
                <a:cs typeface="Segoe UI Light"/>
              </a:rPr>
              <a:t>.“</a:t>
            </a:r>
            <a:endParaRPr lang="en-US" sz="850">
              <a:latin typeface="Segoe UI Light"/>
              <a:cs typeface="Segoe UI Light"/>
            </a:endParaRPr>
          </a:p>
          <a:p>
            <a:pPr marL="482600" lvl="3" indent="-285750">
              <a:buFont typeface="Wingdings"/>
              <a:buChar char="§"/>
            </a:pPr>
            <a:r>
              <a:rPr lang="en-US" sz="850">
                <a:latin typeface="Segoe UI Light"/>
                <a:cs typeface="Segoe UI Light"/>
                <a:hlinkClick r:id="rId3"/>
              </a:rPr>
              <a:t>https://techcommunity.microsoft.com/t5/microsoft-365-blog/microsoft-365-admin-monthly-digest-feb-2024/ba-p/4067971</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Your users will need to be on the Current Channel or Monthly Enterprise Channel for Microsoft 365 apps to have access to Copilot in desktop clients</a:t>
            </a:r>
            <a:r>
              <a:rPr lang="en-US" sz="850" i="1">
                <a:latin typeface="Segoe UI Light"/>
                <a:cs typeface="Segoe UI Light"/>
              </a:rPr>
              <a:t>.“</a:t>
            </a:r>
            <a:endParaRPr lang="en-US" sz="850">
              <a:latin typeface="Segoe UI Light"/>
              <a:cs typeface="Segoe UI Light"/>
            </a:endParaRPr>
          </a:p>
          <a:p>
            <a:pPr marL="482600" lvl="3" indent="-285750">
              <a:buFont typeface="Wingdings"/>
              <a:buChar char="§"/>
            </a:pPr>
            <a:r>
              <a:rPr lang="en-US" sz="850">
                <a:latin typeface="Segoe UI Light"/>
                <a:cs typeface="Segoe UI Light"/>
                <a:hlinkClick r:id="rId4"/>
              </a:rPr>
              <a:t>https://techcommunity.microsoft.com/t5/copilot-for-microsoft-365/how-to-prepare-for-microsoft-365-copilot/ba-p/3851566</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Microsoft </a:t>
            </a:r>
            <a:r>
              <a:rPr lang="en-US" sz="850" i="1" err="1">
                <a:effectLst/>
                <a:latin typeface="Segoe UI Light"/>
                <a:cs typeface="Segoe UI Light"/>
              </a:rPr>
              <a:t>Microsoft</a:t>
            </a:r>
            <a:r>
              <a:rPr lang="en-US" sz="850" i="1">
                <a:effectLst/>
                <a:latin typeface="Segoe UI Light"/>
                <a:cs typeface="Segoe UI Light"/>
              </a:rPr>
              <a:t> 365 Copilot will follow the standard practice of deployment and updates for Microsoft 365 Apps, being available in all update channels, except for Semi-Annual Enterprise Channel</a:t>
            </a:r>
            <a:r>
              <a:rPr lang="en-US" sz="850" i="1">
                <a:latin typeface="Segoe UI Light"/>
                <a:cs typeface="Segoe UI Light"/>
              </a:rPr>
              <a:t>.“</a:t>
            </a:r>
          </a:p>
          <a:p>
            <a:pPr marL="482600" lvl="3" indent="-285750">
              <a:buFont typeface="Wingdings"/>
              <a:buChar char="§"/>
            </a:pPr>
            <a:r>
              <a:rPr lang="en-US" sz="850">
                <a:latin typeface="Segoe UI Light"/>
                <a:cs typeface="Segoe UI Light"/>
              </a:rPr>
              <a:t>https://learn.microsoft.com/copilot/microsoft-365/microsoft-365-copilot-requirements#update-channels</a:t>
            </a:r>
          </a:p>
          <a:p>
            <a:endParaRPr lang="en-US" sz="850">
              <a:latin typeface="Segoe UI Light"/>
              <a:cs typeface="Segoe UI Light"/>
            </a:endParaRPr>
          </a:p>
          <a:p>
            <a:r>
              <a:rPr lang="en-US" sz="850">
                <a:latin typeface="Segoe UI Light"/>
                <a:cs typeface="Segoe UI Light"/>
              </a:rPr>
              <a:t>For customers with a significant number of devices on Apple Mac, being on a monthly on the Windows side is the only way to get all the desktop on the same cadence. On Mac, there is only one delivery option which is monthly, and very similar in essence to the Monthly Enterprise Channel (MEC): Only version per month on (or close to) Patch Tuesday. </a:t>
            </a:r>
          </a:p>
          <a:p>
            <a:r>
              <a:rPr lang="en-US" sz="850">
                <a:latin typeface="Segoe UI Light"/>
                <a:cs typeface="Segoe UI Light"/>
              </a:rPr>
              <a:t>On most customers we see devices mainly on PC and when there is a small number of Mac, it’s usually for Exec. By moving to MEC </a:t>
            </a:r>
            <a:r>
              <a:rPr lang="en-US" sz="850">
                <a:effectLst/>
                <a:latin typeface="Segoe UI Light"/>
                <a:cs typeface="Segoe UI Light"/>
              </a:rPr>
              <a:t>you could have updates on the Windows side on the same cadence as your Exec, and also on the same cadence as all other platforms in addition to Mac (Mobile)</a:t>
            </a:r>
            <a:endParaRPr lang="en-US" sz="850">
              <a:latin typeface="Segoe UI Light"/>
              <a:cs typeface="Segoe UI Light"/>
            </a:endParaRPr>
          </a:p>
          <a:p>
            <a:pPr>
              <a:buFont typeface="Wingdings" panose="05000000000000000000" pitchFamily="2" charset="2"/>
            </a:pPr>
            <a:endParaRPr lang="en-US" sz="1200" b="1">
              <a:cs typeface="Segoe UI Light"/>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1/14/2025 11:28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6466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buFont typeface="Arial" panose="020B0604020202020204" pitchFamily="34" charset="0"/>
              <a:buNone/>
            </a:pPr>
            <a:r>
              <a:rPr lang="en-US" sz="900" b="1" i="0">
                <a:solidFill>
                  <a:srgbClr val="E6E6E6"/>
                </a:solidFill>
                <a:effectLst/>
                <a:latin typeface="Segoe UI" panose="020B0502040204020203" pitchFamily="34" charset="0"/>
              </a:rPr>
              <a:t>4-step animation</a:t>
            </a:r>
          </a:p>
          <a:p>
            <a:pPr marL="0" indent="0">
              <a:spcBef>
                <a:spcPts val="300"/>
              </a:spcBef>
              <a:buFont typeface="Arial" panose="020B0604020202020204" pitchFamily="34" charset="0"/>
              <a:buNone/>
            </a:pPr>
            <a:endParaRPr lang="en-US" sz="900" b="0" i="0">
              <a:solidFill>
                <a:srgbClr val="E6E6E6"/>
              </a:solidFill>
              <a:effectLst/>
              <a:latin typeface="Segoe UI" panose="020B0502040204020203" pitchFamily="34" charset="0"/>
            </a:endParaRP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There are multiple monthly update channels available to accommodate different user personas.</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Insider channels offer early access to new features and fixes, with up to 12+ weeks of validation time</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Define user personas and optimize the use of update channels</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Leverage custom rollout waves and update validation to ensure a consistent experience with time to adjust if needed</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Utilize App Assure for app compatibility issues</a:t>
            </a:r>
          </a:p>
          <a:p>
            <a:pPr marL="228600" indent="-228600">
              <a:spcBef>
                <a:spcPts val="300"/>
              </a:spcBef>
              <a:buFont typeface="+mj-lt"/>
              <a:buAutoNum type="arabicPeriod"/>
            </a:pPr>
            <a:endParaRPr lang="en-US" sz="900" b="0" i="0">
              <a:solidFill>
                <a:srgbClr val="E6E6E6"/>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1/14/2025 11:28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8453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Bottom Line:</a:t>
            </a:r>
          </a:p>
          <a:p>
            <a:r>
              <a:rPr lang="en-US"/>
              <a:t>Microsoft takes responsibility for application compatibility with App Assure, so you can feel confident migrating to the Current Channel or Monthly Enterprise channel to get the full value from Microsoft 365 Copilot.</a:t>
            </a:r>
          </a:p>
          <a:p>
            <a:endParaRPr lang="en-US"/>
          </a:p>
          <a:p>
            <a:r>
              <a:rPr lang="en-US"/>
              <a:t>Gain the full value of Copilot</a:t>
            </a:r>
          </a:p>
          <a:p>
            <a:r>
              <a:rPr lang="en-US"/>
              <a:t>- Microsoft 365 Copilot is an AI tool whose value is based upon leveraging the most up-to-date information and features available. It is constantly evolving from new data sources, user feedback, and research advancements. To stay current, your organization needs to be on the latest release of Copilot, done by migrating to the Current Channel or Monthly Enterprise Channel. </a:t>
            </a:r>
          </a:p>
          <a:p>
            <a:endParaRPr lang="en-US"/>
          </a:p>
          <a:p>
            <a:r>
              <a:rPr lang="en-US"/>
              <a:t>Migrate with confidence</a:t>
            </a:r>
          </a:p>
          <a:p>
            <a:r>
              <a:rPr lang="en-US"/>
              <a:t>- Microsoft Apps on the Current or Monthly Enterprise Channels receive regular updates to the latest versions. Your can migrate with confidence with the knowledge that Microsoft promises application compatibility with the latest versions of our software. App Assure was created for this purpose.</a:t>
            </a:r>
          </a:p>
          <a:p>
            <a:endParaRPr lang="en-US"/>
          </a:p>
          <a:p>
            <a:r>
              <a:rPr lang="en-US"/>
              <a:t>App Assure services</a:t>
            </a:r>
          </a:p>
          <a:p>
            <a:r>
              <a:rPr lang="en-US"/>
              <a:t>- App Assure is Microsoft's commitment to ensuring your apps work on the latest versions of our software. App Assure will help remediate app compatibility issues at no additional cost. We help identify the root cause and provide guidance to fix app compatibility issues. (we've got examples we can provide!) This service is delivered by Microsoft engineers and provides a direct line of communication to our product engineering team in the event that an issue with one of our first party products is found. On your behalf we also coordinate with software providers on third party apps that need updates to stay efficient and effective for your team.</a:t>
            </a:r>
          </a:p>
          <a:p>
            <a:endParaRPr lang="en-US">
              <a:cs typeface="Calibri"/>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1/14/2025 11:28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49911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Wingdings" panose="05000000000000000000" pitchFamily="2" charset="2"/>
              <a:buNone/>
            </a:pPr>
            <a:r>
              <a:rPr lang="en-US" sz="900" b="1"/>
              <a:t>1-step animation</a:t>
            </a:r>
          </a:p>
          <a:p>
            <a:pPr marL="0" indent="0" rtl="0">
              <a:buFont typeface="Wingdings" panose="05000000000000000000" pitchFamily="2" charset="2"/>
              <a:buNone/>
            </a:pPr>
            <a:endParaRPr lang="en-US" sz="900"/>
          </a:p>
          <a:p>
            <a:pPr marL="285750" indent="-285750" rtl="0">
              <a:buFont typeface="Wingdings" panose="05000000000000000000" pitchFamily="2" charset="2"/>
              <a:buChar char="§"/>
            </a:pPr>
            <a:r>
              <a:rPr lang="en-US" sz="900"/>
              <a:t>Our quality has improved and is the strategic direction of Microsoft.</a:t>
            </a:r>
          </a:p>
          <a:p>
            <a:pPr marL="285750" indent="-285750" rtl="0">
              <a:buFont typeface="Wingdings" panose="05000000000000000000" pitchFamily="2" charset="2"/>
              <a:buChar char="§"/>
            </a:pPr>
            <a:r>
              <a:rPr lang="en-US" sz="900"/>
              <a:t>We have added customer controlled and more engineering responsive rollbacks if something goes wrong.</a:t>
            </a:r>
          </a:p>
          <a:p>
            <a:pPr marL="285750" indent="-285750" rtl="0">
              <a:buFont typeface="Wingdings" panose="05000000000000000000" pitchFamily="2" charset="2"/>
              <a:buChar char="§"/>
            </a:pPr>
            <a:r>
              <a:rPr lang="en-US" sz="900"/>
              <a:t>Customer can flexibly manage users that may be in "lockdown". Don't update my tax preparers for 3 months.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Rich data insights, cloud policies, servicing, scheduling, waves, rollback, and channel management.</a:t>
            </a:r>
          </a:p>
          <a:p>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1/14/2025 11:28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74088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8-step animated slide</a:t>
            </a:r>
          </a:p>
          <a:p>
            <a:endParaRPr lang="en-US" b="1"/>
          </a:p>
          <a:p>
            <a:r>
              <a:rPr lang="en-US" b="1"/>
              <a:t>* Least privileged role is </a:t>
            </a:r>
            <a:r>
              <a:rPr lang="en-US" b="1" u="sng"/>
              <a:t>Office Apps Admin </a:t>
            </a:r>
            <a:r>
              <a:rPr lang="en-US" b="1"/>
              <a:t>then </a:t>
            </a:r>
            <a:r>
              <a:rPr lang="en-US" b="1" u="sng"/>
              <a:t>Security Admin </a:t>
            </a:r>
            <a:r>
              <a:rPr lang="en-US" b="1"/>
              <a:t>and finally </a:t>
            </a:r>
            <a:r>
              <a:rPr lang="en-US" b="1" u="sng"/>
              <a:t>Global Admin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1/14/2025 11:28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375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1425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4711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62162-1646-E049-9EEF-BCF059C32573}"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06772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E6E6E6"/>
                </a:solidFill>
                <a:effectLst/>
                <a:latin typeface="Segoe UI" panose="020B0502040204020203" pitchFamily="34" charset="0"/>
              </a:rPr>
              <a:t>To ensure assistance provided by Copilot is appropriate, accurate, and compliant, as your organization’s SharePoint admin, it's crucial for you to ensure that your organization’s data in SharePoint is appropriately governed from the following three aspects:</a:t>
            </a:r>
          </a:p>
          <a:p>
            <a:pPr algn="l"/>
            <a:endParaRPr lang="en-US" b="0" i="0" dirty="0">
              <a:solidFill>
                <a:srgbClr val="E6E6E6"/>
              </a:solidFill>
              <a:effectLst/>
              <a:latin typeface="Segoe UI" panose="020B0502040204020203" pitchFamily="34" charset="0"/>
            </a:endParaRPr>
          </a:p>
          <a:p>
            <a:pPr marL="171450" indent="-171450" algn="l">
              <a:spcBef>
                <a:spcPts val="1200"/>
              </a:spcBef>
              <a:spcAft>
                <a:spcPts val="1200"/>
              </a:spcAft>
              <a:buFont typeface="Arial" panose="020B0604020202020204" pitchFamily="34" charset="0"/>
              <a:buChar char="•"/>
            </a:pPr>
            <a:r>
              <a:rPr lang="en-US" b="1" i="0" dirty="0">
                <a:solidFill>
                  <a:srgbClr val="E6E6E6"/>
                </a:solidFill>
                <a:effectLst/>
                <a:latin typeface="Segoe UI" panose="020B0502040204020203" pitchFamily="34" charset="0"/>
              </a:rPr>
              <a:t>Manage content sprawl</a:t>
            </a:r>
            <a:r>
              <a:rPr lang="en-US" b="0" i="0" dirty="0">
                <a:solidFill>
                  <a:srgbClr val="E6E6E6"/>
                </a:solidFill>
                <a:effectLst/>
                <a:latin typeface="Segoe UI" panose="020B0502040204020203" pitchFamily="34" charset="0"/>
              </a:rPr>
              <a:t>: Reduce content duplication and ensure well-planned content creation. Ensure all sites and content are well managed governed by site owners.</a:t>
            </a:r>
          </a:p>
          <a:p>
            <a:pPr marL="171450" indent="-171450" algn="l">
              <a:spcBef>
                <a:spcPts val="1200"/>
              </a:spcBef>
              <a:spcAft>
                <a:spcPts val="1200"/>
              </a:spcAft>
              <a:buFont typeface="Arial" panose="020B0604020202020204" pitchFamily="34" charset="0"/>
              <a:buChar char="•"/>
            </a:pPr>
            <a:r>
              <a:rPr lang="en-US" b="1" i="0" dirty="0">
                <a:solidFill>
                  <a:srgbClr val="E6E6E6"/>
                </a:solidFill>
                <a:effectLst/>
                <a:latin typeface="Segoe UI" panose="020B0502040204020203" pitchFamily="34" charset="0"/>
              </a:rPr>
              <a:t>Prevent content oversharing and control content access</a:t>
            </a:r>
            <a:r>
              <a:rPr lang="en-US" b="0" i="0" dirty="0">
                <a:solidFill>
                  <a:srgbClr val="E6E6E6"/>
                </a:solidFill>
                <a:effectLst/>
                <a:latin typeface="Segoe UI" panose="020B0502040204020203" pitchFamily="34" charset="0"/>
              </a:rPr>
              <a:t>: Use tools available to SharePoint admins and site owners to prevent users from oversharing content. Limit content access by Copilot with user group settings, and other tools.</a:t>
            </a:r>
          </a:p>
          <a:p>
            <a:pPr marL="171450" indent="-171450" algn="l">
              <a:spcBef>
                <a:spcPts val="1200"/>
              </a:spcBef>
              <a:spcAft>
                <a:spcPts val="1200"/>
              </a:spcAft>
              <a:buFont typeface="Arial" panose="020B0604020202020204" pitchFamily="34" charset="0"/>
              <a:buChar char="•"/>
            </a:pPr>
            <a:r>
              <a:rPr lang="en-US" b="1" i="0" dirty="0">
                <a:solidFill>
                  <a:srgbClr val="E6E6E6"/>
                </a:solidFill>
                <a:effectLst/>
                <a:latin typeface="Segoe UI" panose="020B0502040204020203" pitchFamily="34" charset="0"/>
              </a:rPr>
              <a:t>Manage content lifecycle</a:t>
            </a:r>
            <a:r>
              <a:rPr lang="en-US" b="0" i="0" dirty="0">
                <a:solidFill>
                  <a:srgbClr val="E6E6E6"/>
                </a:solidFill>
                <a:effectLst/>
                <a:latin typeface="Segoe UI" panose="020B0502040204020203" pitchFamily="34" charset="0"/>
              </a:rPr>
              <a:t>: Remove inactive and outdated content and sites. Make sure the information Copilot access is accurate and up to date.</a:t>
            </a:r>
          </a:p>
          <a:p>
            <a:pPr algn="l">
              <a:spcBef>
                <a:spcPts val="1200"/>
              </a:spcBef>
              <a:spcAft>
                <a:spcPts val="1200"/>
              </a:spcAft>
              <a:buFont typeface="Arial" panose="020B0604020202020204" pitchFamily="34" charset="0"/>
              <a:buChar char="•"/>
            </a:pPr>
            <a:endParaRPr lang="en-US" b="0" i="0" dirty="0">
              <a:solidFill>
                <a:srgbClr val="E6E6E6"/>
              </a:solidFill>
              <a:effectLst/>
              <a:latin typeface="Segoe UI" panose="020B0502040204020203" pitchFamily="34" charset="0"/>
            </a:endParaRPr>
          </a:p>
          <a:p>
            <a:pPr algn="l">
              <a:spcBef>
                <a:spcPts val="1200"/>
              </a:spcBef>
              <a:spcAft>
                <a:spcPts val="1200"/>
              </a:spcAft>
              <a:buFont typeface="Arial" panose="020B0604020202020204" pitchFamily="34" charset="0"/>
              <a:buNone/>
            </a:pPr>
            <a:r>
              <a:rPr lang="en-US" dirty="0">
                <a:hlinkClick r:id="rId3"/>
              </a:rPr>
              <a:t>Get ready for Microsoft 365 Copilot with SharePoint Advanced Management - SharePoint in Microsoft 365 | Microsoft Learn</a:t>
            </a:r>
            <a:endParaRPr lang="en-US" b="0" i="0" dirty="0">
              <a:solidFill>
                <a:srgbClr val="E6E6E6"/>
              </a:solidFill>
              <a:effectLst/>
              <a:latin typeface="Segoe UI" panose="020B0502040204020203"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185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2025-01-14 11:27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4705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298545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10241280" cy="6858000"/>
          </a:xfrm>
          <a:prstGeom prst="rect">
            <a:avLst/>
          </a:prstGeom>
          <a:gradFill>
            <a:gsLst>
              <a:gs pos="30000">
                <a:srgbClr val="FFF8F3">
                  <a:alpha val="77451"/>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599338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18332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939882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userDrawn="1">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439070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6912588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977811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1/14/2025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772302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352891"/>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1053698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42517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35694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100473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28815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8100421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40843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08915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4505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797" r:id="rId1"/>
    <p:sldLayoutId id="2147484749" r:id="rId2"/>
    <p:sldLayoutId id="2147484742" r:id="rId3"/>
    <p:sldLayoutId id="2147484827" r:id="rId4"/>
    <p:sldLayoutId id="2147484828" r:id="rId5"/>
    <p:sldLayoutId id="2147484829" r:id="rId6"/>
    <p:sldLayoutId id="2147484830" r:id="rId7"/>
    <p:sldLayoutId id="2147484679" r:id="rId8"/>
    <p:sldLayoutId id="2147484824" r:id="rId9"/>
    <p:sldLayoutId id="2147484825" r:id="rId10"/>
    <p:sldLayoutId id="2147484817" r:id="rId11"/>
    <p:sldLayoutId id="2147484745" r:id="rId12"/>
    <p:sldLayoutId id="2147484743" r:id="rId13"/>
    <p:sldLayoutId id="2147484728" r:id="rId14"/>
    <p:sldLayoutId id="2147484826" r:id="rId15"/>
    <p:sldLayoutId id="2147486025" r:id="rId16"/>
    <p:sldLayoutId id="2147486044" r:id="rId17"/>
    <p:sldLayoutId id="2147486045" r:id="rId1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5A5A5"/>
          </p15:clr>
        </p15:guide>
        <p15:guide id="2" pos="7680" userDrawn="1">
          <p15:clr>
            <a:srgbClr val="A5A5A5"/>
          </p15:clr>
        </p15:guide>
        <p15:guide id="3" pos="186" userDrawn="1">
          <p15:clr>
            <a:srgbClr val="A5A5A5"/>
          </p15:clr>
        </p15:guide>
        <p15:guide id="26" pos="7496" userDrawn="1">
          <p15:clr>
            <a:srgbClr val="A5A5A5"/>
          </p15:clr>
        </p15:guide>
        <p15:guide id="27" orient="horz" userDrawn="1">
          <p15:clr>
            <a:srgbClr val="A5A5A5"/>
          </p15:clr>
        </p15:guide>
        <p15:guide id="28" orient="horz" pos="4320" userDrawn="1">
          <p15:clr>
            <a:srgbClr val="A5A5A5"/>
          </p15:clr>
        </p15:guide>
        <p15:guide id="29" orient="horz" pos="184" userDrawn="1">
          <p15:clr>
            <a:srgbClr val="A5A5A5"/>
          </p15:clr>
        </p15:guide>
        <p15:guide id="40" orient="horz" pos="4134" userDrawn="1">
          <p15:clr>
            <a:srgbClr val="A5A5A5"/>
          </p15:clr>
        </p15:guide>
        <p15:guide id="42" pos="365" userDrawn="1">
          <p15:clr>
            <a:srgbClr val="C35EA4"/>
          </p15:clr>
        </p15:guide>
        <p15:guide id="43" orient="horz" pos="367" userDrawn="1">
          <p15:clr>
            <a:srgbClr val="C35EA4"/>
          </p15:clr>
        </p15:guide>
        <p15:guide id="44" orient="horz" pos="3953" userDrawn="1">
          <p15:clr>
            <a:srgbClr val="C35EA4"/>
          </p15:clr>
        </p15:guide>
        <p15:guide id="45" pos="7307"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aka.ms/Copilot/UserEnablementGuid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 Target="slide11.xml"/><Relationship Id="rId7" Type="http://schemas.openxmlformats.org/officeDocument/2006/relationships/slide" Target="slide1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slide" Target="slide13.xml"/><Relationship Id="rId4" Type="http://schemas.openxmlformats.org/officeDocument/2006/relationships/image" Target="../media/image21.jpe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microsoft.com/en-us/solutionassessments/safeedbackfor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hyperlink" Target="https://aka.ms/Copilot/Eligibility" TargetMode="External"/><Relationship Id="rId5" Type="http://schemas.openxmlformats.org/officeDocument/2006/relationships/image" Target="../media/image28.png"/><Relationship Id="rId10" Type="http://schemas.openxmlformats.org/officeDocument/2006/relationships/hyperlink" Target="https://aka.ms/AMC/CopilotforIT" TargetMode="External"/><Relationship Id="rId4" Type="http://schemas.openxmlformats.org/officeDocument/2006/relationships/image" Target="../media/image27.png"/><Relationship Id="rId9" Type="http://schemas.openxmlformats.org/officeDocument/2006/relationships/hyperlink" Target="https://aka.ms/Copilot/UserEnablementGuide" TargetMode="External"/><Relationship Id="rId14" Type="http://schemas.openxmlformats.org/officeDocument/2006/relationships/image" Target="../media/image33.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microsoft.com/en-us/solutionassessments/safeedbackform" TargetMode="External"/><Relationship Id="rId7"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hyperlink" Target="https://aka.ms/Copilot/UserEnablementGuid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learn.microsoft.com/en-us/sharepoint/get-ready-copilot-sharepoint-advanced-management#step-6-take-proactive-measures-on-business-critical-sites" TargetMode="External"/><Relationship Id="rId3" Type="http://schemas.openxmlformats.org/officeDocument/2006/relationships/hyperlink" Target="https://learn.microsoft.com/en-us/sharepoint/get-ready-copilot-sharepoint-advanced-management#step-1-reduce-accidental-oversharing-with-sharepoint-sharing-settings" TargetMode="External"/><Relationship Id="rId7" Type="http://schemas.openxmlformats.org/officeDocument/2006/relationships/hyperlink" Target="https://learn.microsoft.com/en-us/sharepoint/get-ready-copilot-sharepoint-advanced-management#step-5-control-access-to-conten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learn.microsoft.com/en-us/sharepoint/get-ready-copilot-sharepoint-advanced-management#step-4-identify-sites-with-potentially-overshared-content" TargetMode="External"/><Relationship Id="rId5" Type="http://schemas.openxmlformats.org/officeDocument/2006/relationships/hyperlink" Target="https://learn.microsoft.com/en-us/sharepoint/get-ready-copilot-sharepoint-advanced-management#step-3-clean-up-unused-sites" TargetMode="External"/><Relationship Id="rId4" Type="http://schemas.openxmlformats.org/officeDocument/2006/relationships/hyperlink" Target="https://learn.microsoft.com/en-us/sharepoint/get-ready-copilot-sharepoint-advanced-management#step-2-ensure-all-sites-have-valid-owners" TargetMode="External"/><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 Target="slide19.xml"/><Relationship Id="rId7" Type="http://schemas.openxmlformats.org/officeDocument/2006/relationships/slide" Target="slide3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slide" Target="slide29.xml"/><Relationship Id="rId4" Type="http://schemas.openxmlformats.org/officeDocument/2006/relationships/image" Target="../media/image36.jpe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www.microsoft.com/en-us/solutionassessments/safeedbackfor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aka.ms/AMC/FASTTRACK" TargetMode="External"/><Relationship Id="rId5" Type="http://schemas.openxmlformats.org/officeDocument/2006/relationships/hyperlink" Target="https://aka.ms/Copilot/Manage" TargetMode="External"/><Relationship Id="rId4" Type="http://schemas.openxmlformats.org/officeDocument/2006/relationships/hyperlink" Target="https://copilot.microsoft.com/"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learn.microsoft.com/en-us/sharepoint/sharing-reports" TargetMode="External"/><Relationship Id="rId13" Type="http://schemas.openxmlformats.org/officeDocument/2006/relationships/hyperlink" Target="https://learn.microsoft.com/en-us/sharepoint/site-access-review#initiate-a-site-access-review" TargetMode="External"/><Relationship Id="rId18" Type="http://schemas.openxmlformats.org/officeDocument/2006/relationships/hyperlink" Target="https://support.microsoft.com/office/apply-sensitivity-labels-to-your-files-and-email-2f96e7cd-d5a4-403b-8bd7-4cc636bae0f9" TargetMode="External"/><Relationship Id="rId3" Type="http://schemas.openxmlformats.org/officeDocument/2006/relationships/hyperlink" Target="https://learn.microsoft.com/en-us/sharepoint/turn-external-sharing-on-or-off#file-and-folder-links" TargetMode="External"/><Relationship Id="rId21" Type="http://schemas.openxmlformats.org/officeDocument/2006/relationships/hyperlink" Target="https://learn.microsoft.com/purview/create-retention-policies?tabs=teams-retention" TargetMode="External"/><Relationship Id="rId7" Type="http://schemas.openxmlformats.org/officeDocument/2006/relationships/hyperlink" Target="https://learn.microsoft.com/microsoft-365/solutions/microsoft-365-limit-sharing?view=o365-worldwide#sharing-with-specific-people" TargetMode="External"/><Relationship Id="rId12" Type="http://schemas.openxmlformats.org/officeDocument/2006/relationships/hyperlink" Target="https://learn.microsoft.com/SharePoint/restricted-access-control" TargetMode="External"/><Relationship Id="rId17" Type="http://schemas.openxmlformats.org/officeDocument/2006/relationships/hyperlink" Target="https://learn.microsoft.com/purview/audit-log-enable-disable" TargetMode="External"/><Relationship Id="rId2" Type="http://schemas.openxmlformats.org/officeDocument/2006/relationships/notesSlide" Target="../notesSlides/notesSlide12.xml"/><Relationship Id="rId16" Type="http://schemas.openxmlformats.org/officeDocument/2006/relationships/hyperlink" Target="https://learn.microsoft.com/purview/audit-solutions-overview" TargetMode="External"/><Relationship Id="rId20" Type="http://schemas.openxmlformats.org/officeDocument/2006/relationships/hyperlink" Target="https://learn.microsoft.com/purview/dlp-create-deploy-policy?view=o365-worldwide" TargetMode="External"/><Relationship Id="rId1" Type="http://schemas.openxmlformats.org/officeDocument/2006/relationships/slideLayout" Target="../slideLayouts/slideLayout2.xml"/><Relationship Id="rId6" Type="http://schemas.openxmlformats.org/officeDocument/2006/relationships/hyperlink" Target="https://learn.microsoft.com/microsoft-365/solutions/microsoft-365-limit-sharing?view=o365-worldwide" TargetMode="External"/><Relationship Id="rId11" Type="http://schemas.openxmlformats.org/officeDocument/2006/relationships/hyperlink" Target="https://learn.microsoft.com/sharepoint/data-access-governance-reports" TargetMode="External"/><Relationship Id="rId24" Type="http://schemas.openxmlformats.org/officeDocument/2006/relationships/image" Target="../media/image43.svg"/><Relationship Id="rId5" Type="http://schemas.openxmlformats.org/officeDocument/2006/relationships/hyperlink" Target="https://learn.microsoft.com/en-us/sharepoint/change-default-sharing-link" TargetMode="External"/><Relationship Id="rId15" Type="http://schemas.openxmlformats.org/officeDocument/2006/relationships/hyperlink" Target="https://learn.microsoft.com/microsoftteams/block-download-meeting-recording" TargetMode="External"/><Relationship Id="rId23" Type="http://schemas.openxmlformats.org/officeDocument/2006/relationships/image" Target="../media/image42.png"/><Relationship Id="rId10" Type="http://schemas.openxmlformats.org/officeDocument/2006/relationships/hyperlink" Target="https://learn.microsoft.com/en-us/sharepoint/site-lifecycle-management#create-an-inactive-site-policy" TargetMode="External"/><Relationship Id="rId19" Type="http://schemas.openxmlformats.org/officeDocument/2006/relationships/hyperlink" Target="https://learn.microsoft.com/purview/get-started-with-sensitivity-labels" TargetMode="External"/><Relationship Id="rId4" Type="http://schemas.openxmlformats.org/officeDocument/2006/relationships/hyperlink" Target="https://learn.microsoft.com/en-us/powershell/module/sharepoint-online/set-spotenant" TargetMode="External"/><Relationship Id="rId9" Type="http://schemas.openxmlformats.org/officeDocument/2006/relationships/hyperlink" Target="https://learn.microsoft.com/sharepoint/turn-external-sharing-on-or-off" TargetMode="External"/><Relationship Id="rId14" Type="http://schemas.openxmlformats.org/officeDocument/2006/relationships/hyperlink" Target="https://learn.microsoft.com/sharepoint/block-download-from-sites" TargetMode="External"/><Relationship Id="rId22" Type="http://schemas.openxmlformats.org/officeDocument/2006/relationships/hyperlink" Target="https://learn.microsoft.com/purview/ediscovery-content-search"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learn.microsoft.com/purview/sensitivity-labels-sharepoint-default-label" TargetMode="External"/><Relationship Id="rId13" Type="http://schemas.openxmlformats.org/officeDocument/2006/relationships/hyperlink" Target="https://learn.microsoft.com/purview/dlp-adaptive-protection-learn" TargetMode="External"/><Relationship Id="rId18" Type="http://schemas.openxmlformats.org/officeDocument/2006/relationships/hyperlink" Target="https://learn.microsoft.com/purview/communication-compliance-policies" TargetMode="External"/><Relationship Id="rId3" Type="http://schemas.openxmlformats.org/officeDocument/2006/relationships/hyperlink" Target="https://learn.microsoft.com/SharePoint/data-access-governance-reports" TargetMode="External"/><Relationship Id="rId21" Type="http://schemas.openxmlformats.org/officeDocument/2006/relationships/image" Target="../media/image40.png"/><Relationship Id="rId7" Type="http://schemas.openxmlformats.org/officeDocument/2006/relationships/hyperlink" Target="https://learn.microsoft.com/sharepoint/change-history-report" TargetMode="External"/><Relationship Id="rId12" Type="http://schemas.openxmlformats.org/officeDocument/2006/relationships/hyperlink" Target="https://learn.microsoft.com/en-us/purview/insider-risk-management-adaptive-protection" TargetMode="External"/><Relationship Id="rId17" Type="http://schemas.openxmlformats.org/officeDocument/2006/relationships/hyperlink" Target="https://learn.microsoft.com/purview/apply-retention-labels-automatically" TargetMode="External"/><Relationship Id="rId2" Type="http://schemas.openxmlformats.org/officeDocument/2006/relationships/notesSlide" Target="../notesSlides/notesSlide13.xml"/><Relationship Id="rId16" Type="http://schemas.openxmlformats.org/officeDocument/2006/relationships/hyperlink" Target="https://learn.microsoft.com/purview/sensitivity-labels-office-apps" TargetMode="External"/><Relationship Id="rId20" Type="http://schemas.openxmlformats.org/officeDocument/2006/relationships/hyperlink" Target="https://learn.microsoft.com/purview/ediscovery-search-and-delete-copilot-data" TargetMode="External"/><Relationship Id="rId1" Type="http://schemas.openxmlformats.org/officeDocument/2006/relationships/slideLayout" Target="../slideLayouts/slideLayout2.xml"/><Relationship Id="rId6" Type="http://schemas.openxmlformats.org/officeDocument/2006/relationships/hyperlink" Target="https://learn.microsoft.com/sharepoint/site-lifecycle-management#create-an-inactive-site-policy" TargetMode="External"/><Relationship Id="rId11" Type="http://schemas.openxmlformats.org/officeDocument/2006/relationships/hyperlink" Target="https://learn.microsoft.com/purview/endpoint-dlp-getting-started" TargetMode="External"/><Relationship Id="rId5" Type="http://schemas.openxmlformats.org/officeDocument/2006/relationships/hyperlink" Target="https://learn.microsoft.com/en-us/sharepoint/site-access-review#initiate-a-site-access-review" TargetMode="External"/><Relationship Id="rId15" Type="http://schemas.openxmlformats.org/officeDocument/2006/relationships/hyperlink" Target="https://learn.microsoft.com/purview/apply-sensitivity-label-automatically#how-to-configure-auto-labeling-policies-for-sharepoint-onedrive-and-exchange" TargetMode="External"/><Relationship Id="rId10" Type="http://schemas.openxmlformats.org/officeDocument/2006/relationships/hyperlink" Target="https://learn.microsoft.com/purview/dlp-create-deploy-policy?view=o365-worldwide" TargetMode="External"/><Relationship Id="rId19" Type="http://schemas.openxmlformats.org/officeDocument/2006/relationships/hyperlink" Target="https://learn.microsoft.com/purview/ediscovery-premium-get-started" TargetMode="External"/><Relationship Id="rId4" Type="http://schemas.openxmlformats.org/officeDocument/2006/relationships/hyperlink" Target="https://learn.microsoft.com/SharePoint/restricted-access-control" TargetMode="External"/><Relationship Id="rId9" Type="http://schemas.openxmlformats.org/officeDocument/2006/relationships/hyperlink" Target="https://learn.microsoft.com/purview/sensitivity-labels-teams-groups-sites" TargetMode="External"/><Relationship Id="rId14" Type="http://schemas.openxmlformats.org/officeDocument/2006/relationships/hyperlink" Target="https://learn.microsoft.com/purview/apply-sensitivity-label-automatically" TargetMode="External"/><Relationship Id="rId22" Type="http://schemas.openxmlformats.org/officeDocument/2006/relationships/image" Target="../media/image41.svg"/></Relationships>
</file>

<file path=ppt/slides/_rels/slide2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hyperlink" Target="https://aka.ms/E3PrepareYourDataForCopilot" TargetMode="External"/><Relationship Id="rId7" Type="http://schemas.openxmlformats.org/officeDocument/2006/relationships/hyperlink" Target="https://aka.ms/Copilot/OversharingBlueprintLearn"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hyperlink" Target="https://aka.ms/E5PrepareYourDataForCopilot" TargetMode="Externa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aka.ms/RSS/Blo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 Target="slide10.xml"/><Relationship Id="rId7" Type="http://schemas.openxmlformats.org/officeDocument/2006/relationships/slide" Target="slide18.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slide" Target="slide38.xml"/><Relationship Id="rId10" Type="http://schemas.openxmlformats.org/officeDocument/2006/relationships/image" Target="../media/image13.png"/><Relationship Id="rId4" Type="http://schemas.openxmlformats.org/officeDocument/2006/relationships/image" Target="../media/image10.jpeg"/><Relationship Id="rId9" Type="http://schemas.openxmlformats.org/officeDocument/2006/relationships/slide" Target="slide4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hyperlink" Target="https://microsoft.bl-1.com/h/i/dwdbHJXv/T0x0oxq?url=https://admin.microsoft.com/Adminportal/Home?Q=ADG#/modernonboarding/microsoft365copilotsetupguide" TargetMode="External"/><Relationship Id="rId7" Type="http://schemas.openxmlformats.org/officeDocument/2006/relationships/image" Target="../media/image60.png"/><Relationship Id="rId2" Type="http://schemas.openxmlformats.org/officeDocument/2006/relationships/hyperlink" Target="https://microsoft.bl-1.com/h/i/dwdbHD7s/T0x0oxq?url=https://go.microsoft.com/fwlink/?linkid=2267974"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admin.microsoft.com/Adminportal/Home?Q=ADG#/modernonboarding/copilotformicrosoft365advancedconfigurations"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learn.microsoft.com/deployoffice/videos#deploy-microsoft-365-apps" TargetMode="External"/><Relationship Id="rId7" Type="http://schemas.openxmlformats.org/officeDocument/2006/relationships/image" Target="../media/image61.png"/><Relationship Id="rId2" Type="http://schemas.openxmlformats.org/officeDocument/2006/relationships/hyperlink" Target="https://admin.microsoft.com/?Q=assistants#/modernonboarding/microsoft365appssetup" TargetMode="External"/><Relationship Id="rId1" Type="http://schemas.openxmlformats.org/officeDocument/2006/relationships/slideLayout" Target="../slideLayouts/slideLayout2.xml"/><Relationship Id="rId6" Type="http://schemas.openxmlformats.org/officeDocument/2006/relationships/hyperlink" Target="https://learn.microsoft.com/deployoffice/updates/change-channel-for-copilot" TargetMode="External"/><Relationship Id="rId5" Type="http://schemas.openxmlformats.org/officeDocument/2006/relationships/hyperlink" Target="https://learn.microsoft.com/microsoft-365-copilot/microsoft-365-copilot-setup#prerequisites-for-microsoft-copilot-for-microsoft-365" TargetMode="External"/><Relationship Id="rId10" Type="http://schemas.openxmlformats.org/officeDocument/2006/relationships/image" Target="../media/image64.png"/><Relationship Id="rId4" Type="http://schemas.openxmlformats.org/officeDocument/2006/relationships/hyperlink" Target="https://learn.microsoft.com/deployoffice/deployment-guide-microsoft-365-apps" TargetMode="External"/><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hyperlink" Target="https://aka.ms/appassurerequest" TargetMode="External"/><Relationship Id="rId7" Type="http://schemas.openxmlformats.org/officeDocument/2006/relationships/image" Target="../media/image67.png"/><Relationship Id="rId2" Type="http://schemas.openxmlformats.org/officeDocument/2006/relationships/hyperlink" Target="mailto:achelp@microsoft.com" TargetMode="Externa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aka.ms/AppAssur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ka.ms/Copilot/UserEnablementGuide" TargetMode="External"/><Relationship Id="rId2" Type="http://schemas.openxmlformats.org/officeDocument/2006/relationships/hyperlink" Target="https://www.microsoft.com/en-us/solutionassessments/safeedbackform"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learn.microsoft.com/microsoft-365/admin/manage/assign-licenses-to-users?view=o365-worldwide" TargetMode="External"/><Relationship Id="rId4" Type="http://schemas.openxmlformats.org/officeDocument/2006/relationships/hyperlink" Target="https://admin.microsoft.com/Adminportal/Home?Q=learndocs#/modernonboarding/microsoft365copilotsetupguid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hyperlink" Target="https://learn.microsoft.com/copilot/microsoft-365/pin-copilot" TargetMode="Externa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learn.microsoft.com/en-us/microsoft-365/admin/activity-reports/activity-reports?view=o365-worldwide#who-can-see-reports" TargetMode="External"/><Relationship Id="rId2" Type="http://schemas.openxmlformats.org/officeDocument/2006/relationships/hyperlink" Target="https://learn.microsoft.com/microsoft-365/admin/activity-reports/microsoft-365-copilot-usage?view=o365-worldwide" TargetMode="Externa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learn.microsoft.com/microsoft-365/admin/activity-reports/activity-reports?view=o365-worldwide#who-can-see-reports" TargetMode="Externa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slide" Target="slide42.xml"/><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aka.ms/AMC/CopilotCommunity" TargetMode="External"/><Relationship Id="rId2" Type="http://schemas.openxmlformats.org/officeDocument/2006/relationships/hyperlink" Target="https://learn.microsoft.com/microsoft-365-copilot/" TargetMode="External"/><Relationship Id="rId1" Type="http://schemas.openxmlformats.org/officeDocument/2006/relationships/slideLayout" Target="../slideLayouts/slideLayout2.xml"/><Relationship Id="rId4" Type="http://schemas.openxmlformats.org/officeDocument/2006/relationships/hyperlink" Target="https://techcommunity.microsoft.com/t5/microsoft-365-copilot/ct-p/Microsoft365Copilo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learn.microsoft.com/microsoft-365/admin/activity-reports/microsoft-365-copilot-usage?view=o365-worldwide" TargetMode="External"/><Relationship Id="rId7" Type="http://schemas.openxmlformats.org/officeDocument/2006/relationships/image" Target="../media/image33.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76.gif"/><Relationship Id="rId4" Type="http://schemas.openxmlformats.org/officeDocument/2006/relationships/hyperlink" Target="https://learn.microsoft.com/microsoft-365/admin/activity-reports/microsoft-365-copilot-usage?view=o365-worldwide#interpret-the-usage-tab-in-copilot-for-microsoft-365-report"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learn.microsoft.com/microsoft-365/admin/adoption/ai-assistance?view=o365-worldwide#upload-survey-data&amp;preserve-view=true" TargetMode="External"/><Relationship Id="rId13" Type="http://schemas.openxmlformats.org/officeDocument/2006/relationships/image" Target="../media/image33.svg"/><Relationship Id="rId3" Type="http://schemas.openxmlformats.org/officeDocument/2006/relationships/hyperlink" Target="https://learn.microsoft.com/en-us/viva/insights/org-team-insights/copilot-dashboard#readiness" TargetMode="External"/><Relationship Id="rId7" Type="http://schemas.openxmlformats.org/officeDocument/2006/relationships/hyperlink" Target="https://learn.microsoft.com/viva/insights/org-team-insights/copilot-dashboard#access-the-dashboard-in-viva-insights" TargetMode="External"/><Relationship Id="rId12"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learn.microsoft.com/en-us/viva/insights/org-team-insights/copilot-dashboard#news--research" TargetMode="External"/><Relationship Id="rId11" Type="http://schemas.openxmlformats.org/officeDocument/2006/relationships/image" Target="../media/image79.png"/><Relationship Id="rId5" Type="http://schemas.openxmlformats.org/officeDocument/2006/relationships/hyperlink" Target="https://learn.microsoft.com/viva/insights/org-team-insights/copilot-dashboard#impact" TargetMode="External"/><Relationship Id="rId10" Type="http://schemas.openxmlformats.org/officeDocument/2006/relationships/image" Target="../media/image78.png"/><Relationship Id="rId4" Type="http://schemas.openxmlformats.org/officeDocument/2006/relationships/hyperlink" Target="https://learn.microsoft.com/viva/insights/org-team-insights/copilot-dashboard#adoption" TargetMode="External"/><Relationship Id="rId9"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slide" Target="slide48.xml"/><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6.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2.xml"/><Relationship Id="rId7" Type="http://schemas.openxmlformats.org/officeDocument/2006/relationships/hyperlink" Target="https://learn.microsoft.com/en-us/microsoft-365-copilot/extensibility/decision-guide#types-of-microsoft-365-copilot-extensibilit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hyperlink" Target="https://learn.microsoft.com/microsoft-365-copilot/extensibility/" TargetMode="External"/><Relationship Id="rId5" Type="http://schemas.openxmlformats.org/officeDocument/2006/relationships/image" Target="../media/image32.png"/><Relationship Id="rId10" Type="http://schemas.openxmlformats.org/officeDocument/2006/relationships/hyperlink" Target="https://aka.ms/TryTeamsToolkit" TargetMode="External"/><Relationship Id="rId4" Type="http://schemas.openxmlformats.org/officeDocument/2006/relationships/notesSlide" Target="../notesSlides/notesSlide25.xml"/><Relationship Id="rId9" Type="http://schemas.openxmlformats.org/officeDocument/2006/relationships/hyperlink" Target="https://learn.microsoft.com/microsoft-365-copilot/extensibility/decision-guid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aka.ms/CopilotStudioWorkshop" TargetMode="External"/><Relationship Id="rId7" Type="http://schemas.openxmlformats.org/officeDocument/2006/relationships/hyperlink" Target="https://learn.microsoft.com/en-us/microsoft-365-copilot/extensibility/decision-guide#option-2-building-a-custom-engine-agent-for-microsoft-365" TargetMode="Externa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hyperlink" Target="https://powerplatformpartners.transform.microsoft.com/gtm/lowcode/copilot-studio" TargetMode="External"/><Relationship Id="rId5" Type="http://schemas.openxmlformats.org/officeDocument/2006/relationships/hyperlink" Target="https://aka.ms/CopilotStudioInADay" TargetMode="External"/><Relationship Id="rId4" Type="http://schemas.openxmlformats.org/officeDocument/2006/relationships/hyperlink" Target="https://aka.ms/CopilotStudioTraining"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learn.microsoft.com/en-us/deployoffice/fieldnotes/adopting-cloud-update" TargetMode="External"/><Relationship Id="rId3" Type="http://schemas.openxmlformats.org/officeDocument/2006/relationships/hyperlink" Target="https://techcommunity.microsoft.com/t5/copilot-for-microsoft-365/what-s-new-in-copilot-for-microsoft-365/ba-p/4062353" TargetMode="External"/><Relationship Id="rId7" Type="http://schemas.openxmlformats.org/officeDocument/2006/relationships/hyperlink" Target="https://learn.microsoft.com/deployoffice/admincenter/cloud-update" TargetMode="External"/><Relationship Id="rId2" Type="http://schemas.openxmlformats.org/officeDocument/2006/relationships/hyperlink" Target="https://learn.microsoft.com/microsoft-365-copilot/microsoft-365-copilot-requirements" TargetMode="External"/><Relationship Id="rId1" Type="http://schemas.openxmlformats.org/officeDocument/2006/relationships/slideLayout" Target="../slideLayouts/slideLayout4.xml"/><Relationship Id="rId6" Type="http://schemas.openxmlformats.org/officeDocument/2006/relationships/hyperlink" Target="https://learn.microsoft.com/deployoffice/admincenter/overview" TargetMode="External"/><Relationship Id="rId11" Type="http://schemas.openxmlformats.org/officeDocument/2006/relationships/hyperlink" Target="http://aka.ms/AppAssure" TargetMode="External"/><Relationship Id="rId5" Type="http://schemas.openxmlformats.org/officeDocument/2006/relationships/hyperlink" Target="https://learn.microsoft.com/deployoffice/updates/change-channel-for-copilot" TargetMode="External"/><Relationship Id="rId10" Type="http://schemas.openxmlformats.org/officeDocument/2006/relationships/hyperlink" Target="https://aka.ms/odinsidersvideos" TargetMode="External"/><Relationship Id="rId4" Type="http://schemas.openxmlformats.org/officeDocument/2006/relationships/hyperlink" Target="https://aka.ms/M365AppsTEIStudy" TargetMode="External"/><Relationship Id="rId9" Type="http://schemas.openxmlformats.org/officeDocument/2006/relationships/hyperlink" Target="https://aka.ms/CloudUpdateVideo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aka.ms/AMC/FASTTRACK" TargetMode="External"/><Relationship Id="rId2" Type="http://schemas.openxmlformats.org/officeDocument/2006/relationships/hyperlink" Target="https://cloudpartners.transform.microsoft.com/copilot-directory" TargetMode="External"/><Relationship Id="rId1" Type="http://schemas.openxmlformats.org/officeDocument/2006/relationships/slideLayout" Target="../slideLayouts/slideLayout4.xml"/><Relationship Id="rId4" Type="http://schemas.openxmlformats.org/officeDocument/2006/relationships/hyperlink" Target="https://aka.ms/CopilotForM365-CustomerProposa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7" Type="http://schemas.openxmlformats.org/officeDocument/2006/relationships/hyperlink" Target="https://aka.ms/Copilot/enablementcourse"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s://aka.ms/CopilotAcademy" TargetMode="External"/><Relationship Id="rId7" Type="http://schemas.openxmlformats.org/officeDocument/2006/relationships/hyperlink" Target="https://adoption.microsoft.com/copilot"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hyperlink" Target="https://aka.ms/prompts" TargetMode="External"/><Relationship Id="rId4" Type="http://schemas.openxmlformats.org/officeDocument/2006/relationships/hyperlink" Target="https://aka.ms/copilotM365training" TargetMode="External"/><Relationship Id="rId9"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hyperlink" Target="https://aka.ms/CopilotScenarioLibrarySlides" TargetMode="External"/><Relationship Id="rId4" Type="http://schemas.openxmlformats.org/officeDocument/2006/relationships/hyperlink" Target="https://aka.ms/Copilot/ScenarioLibrary" TargetMode="External"/></Relationships>
</file>

<file path=ppt/slides/_rels/slide56.xml.rels><?xml version="1.0" encoding="UTF-8" standalone="yes"?>
<Relationships xmlns="http://schemas.openxmlformats.org/package/2006/relationships"><Relationship Id="rId13" Type="http://schemas.openxmlformats.org/officeDocument/2006/relationships/hyperlink" Target="https://support.microsoft.com/topic/share-your-best-prompts-75402b14-b419-494d-9e58-1709b4f334a2" TargetMode="External"/><Relationship Id="rId18" Type="http://schemas.openxmlformats.org/officeDocument/2006/relationships/hyperlink" Target="https://learn.microsoft.com/microsoft-365-copilot/microsoft-365-copilot-privacy" TargetMode="External"/><Relationship Id="rId26" Type="http://schemas.openxmlformats.org/officeDocument/2006/relationships/image" Target="../media/image100.svg"/><Relationship Id="rId39" Type="http://schemas.openxmlformats.org/officeDocument/2006/relationships/hyperlink" Target="https://learn.microsoft.com/training/paths/work-power-virtual-agents/" TargetMode="External"/><Relationship Id="rId21" Type="http://schemas.openxmlformats.org/officeDocument/2006/relationships/image" Target="../media/image95.png"/><Relationship Id="rId34" Type="http://schemas.openxmlformats.org/officeDocument/2006/relationships/image" Target="../media/image103.png"/><Relationship Id="rId42" Type="http://schemas.openxmlformats.org/officeDocument/2006/relationships/hyperlink" Target="https://learn.microsoft.com/training/paths/build-plugins-connectors-microsoft-copilot-microsoft-365/" TargetMode="External"/><Relationship Id="rId7" Type="http://schemas.openxmlformats.org/officeDocument/2006/relationships/hyperlink" Target="https://aka.ms/Copilot/abouttrust" TargetMode="External"/><Relationship Id="rId2" Type="http://schemas.openxmlformats.org/officeDocument/2006/relationships/hyperlink" Target="https://youtu.be/N6yiyXRNCJY" TargetMode="External"/><Relationship Id="rId16" Type="http://schemas.openxmlformats.org/officeDocument/2006/relationships/hyperlink" Target="https://www.youtube.com/watch?v=B2-8wrF9Okc&amp;t=1s" TargetMode="External"/><Relationship Id="rId20" Type="http://schemas.openxmlformats.org/officeDocument/2006/relationships/hyperlink" Target="https://aka.ms/Copilot/OversharingBlueprintLearn" TargetMode="External"/><Relationship Id="rId29" Type="http://schemas.openxmlformats.org/officeDocument/2006/relationships/hyperlink" Target="https://learn.microsoft.com/training/paths/get-started-with-microsoft-365-copilot/" TargetMode="External"/><Relationship Id="rId41" Type="http://schemas.openxmlformats.org/officeDocument/2006/relationships/hyperlink" Target="https://learn.microsoft.com/training/paths/power-virtual-agents-enhance/" TargetMode="External"/><Relationship Id="rId1" Type="http://schemas.openxmlformats.org/officeDocument/2006/relationships/slideLayout" Target="../slideLayouts/slideLayout2.xml"/><Relationship Id="rId6" Type="http://schemas.openxmlformats.org/officeDocument/2006/relationships/hyperlink" Target="https://aka.ms/prompts" TargetMode="External"/><Relationship Id="rId11" Type="http://schemas.openxmlformats.org/officeDocument/2006/relationships/hyperlink" Target="https://support.microsoft.com/topic/get-better-results-with-copilot-prompting-77251d6c-e162-479d-b398-9e46cf73da55" TargetMode="External"/><Relationship Id="rId24" Type="http://schemas.openxmlformats.org/officeDocument/2006/relationships/image" Target="../media/image98.svg"/><Relationship Id="rId32" Type="http://schemas.openxmlformats.org/officeDocument/2006/relationships/hyperlink" Target="https://learn.microsoft.com/microsoft-365-copilot/microsoft-365-copilot-enable-users" TargetMode="External"/><Relationship Id="rId37" Type="http://schemas.openxmlformats.org/officeDocument/2006/relationships/hyperlink" Target="https://learn.microsoft.com/viva/insights/org-team-insights/copilot-dashboard" TargetMode="External"/><Relationship Id="rId40" Type="http://schemas.openxmlformats.org/officeDocument/2006/relationships/hyperlink" Target="https://learn.microsoft.com/training/modules/optimize-and-extend-microsoft-365-copilot/" TargetMode="External"/><Relationship Id="rId5" Type="http://schemas.openxmlformats.org/officeDocument/2006/relationships/hyperlink" Target="https://aka.ms/Copilot/UserExperienceStrategyDoc" TargetMode="External"/><Relationship Id="rId15" Type="http://schemas.openxmlformats.org/officeDocument/2006/relationships/hyperlink" Target="https://learn.microsoft.com/training/paths/prepare-your-organization-microsoft-365-copilot/" TargetMode="External"/><Relationship Id="rId23" Type="http://schemas.openxmlformats.org/officeDocument/2006/relationships/image" Target="../media/image97.png"/><Relationship Id="rId28" Type="http://schemas.openxmlformats.org/officeDocument/2006/relationships/image" Target="../media/image102.svg"/><Relationship Id="rId36" Type="http://schemas.openxmlformats.org/officeDocument/2006/relationships/hyperlink" Target="https://learn.microsoft.com/microsoft-365-copilot/" TargetMode="External"/><Relationship Id="rId10" Type="http://schemas.openxmlformats.org/officeDocument/2006/relationships/hyperlink" Target="https://learn.microsoft.com/training/paths/craft-effective-prompts-copilot-microsoft-365/" TargetMode="External"/><Relationship Id="rId19" Type="http://schemas.openxmlformats.org/officeDocument/2006/relationships/hyperlink" Target="https://learn.microsoft.com/microsoft-365-copilot/microsoft-365-copilot-requirements" TargetMode="External"/><Relationship Id="rId31" Type="http://schemas.openxmlformats.org/officeDocument/2006/relationships/hyperlink" Target="https://learn.microsoft.com/security/zero-trust/zero-trust-microsoft-365-copilot?view=o365-worldwide" TargetMode="External"/><Relationship Id="rId4" Type="http://schemas.openxmlformats.org/officeDocument/2006/relationships/hyperlink" Target="https://aka.ms/copilot/EnablementCourse" TargetMode="External"/><Relationship Id="rId9" Type="http://schemas.openxmlformats.org/officeDocument/2006/relationships/hyperlink" Target="https://learn.microsoft.com/training/paths/empower-workforce-copilot-use-cases/" TargetMode="External"/><Relationship Id="rId14" Type="http://schemas.openxmlformats.org/officeDocument/2006/relationships/hyperlink" Target="https://adoption.microsoft.com/enabling-modern-collaboration/" TargetMode="External"/><Relationship Id="rId22" Type="http://schemas.openxmlformats.org/officeDocument/2006/relationships/image" Target="../media/image96.svg"/><Relationship Id="rId27" Type="http://schemas.openxmlformats.org/officeDocument/2006/relationships/image" Target="../media/image101.png"/><Relationship Id="rId30" Type="http://schemas.openxmlformats.org/officeDocument/2006/relationships/hyperlink" Target="https://www.youtube.com/watch?v=wSWufOsqwjQ" TargetMode="External"/><Relationship Id="rId35" Type="http://schemas.openxmlformats.org/officeDocument/2006/relationships/image" Target="../media/image104.svg"/><Relationship Id="rId8" Type="http://schemas.openxmlformats.org/officeDocument/2006/relationships/hyperlink" Target="https://support.microsoft.com/topic/learn-about-copilot-prompts-f6c3b467-f07c-4db1-ae54-ffac96184dd5" TargetMode="External"/><Relationship Id="rId3" Type="http://schemas.openxmlformats.org/officeDocument/2006/relationships/hyperlink" Target="https://aka.ms/Copilot/AICouncilGuide" TargetMode="External"/><Relationship Id="rId12" Type="http://schemas.openxmlformats.org/officeDocument/2006/relationships/hyperlink" Target="https://support.microsoft.com/topic/edit-a-copilot-prompt-to-make-it-your-own-4f766981-dd4c-4038-a025-0f88c67fd9db" TargetMode="External"/><Relationship Id="rId17" Type="http://schemas.openxmlformats.org/officeDocument/2006/relationships/hyperlink" Target="https://www.youtube.com/watch?v=oeX0lsMA69U" TargetMode="External"/><Relationship Id="rId25" Type="http://schemas.openxmlformats.org/officeDocument/2006/relationships/image" Target="../media/image99.png"/><Relationship Id="rId33" Type="http://schemas.openxmlformats.org/officeDocument/2006/relationships/hyperlink" Target="https://learn.microsoft.com/en-us/SharePoint/get-ready-copilot-sharepoint-advanced-management" TargetMode="External"/><Relationship Id="rId38" Type="http://schemas.openxmlformats.org/officeDocument/2006/relationships/hyperlink" Target="https://learn.microsoft.com/microsoft-365-copilot/extensibility/"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youtube.com/watch?v=KtsVRCsdvoU&amp;t" TargetMode="External"/><Relationship Id="rId13" Type="http://schemas.openxmlformats.org/officeDocument/2006/relationships/hyperlink" Target="https://www.microsoft.com/security/business/ai-machine-learning/microsoft-security-copilot?rtc=1" TargetMode="External"/><Relationship Id="rId18" Type="http://schemas.openxmlformats.org/officeDocument/2006/relationships/hyperlink" Target="https://www.microsoft.com/trust-center/privacy?rtc=1" TargetMode="External"/><Relationship Id="rId3" Type="http://schemas.openxmlformats.org/officeDocument/2006/relationships/hyperlink" Target="https://adoption.microsoft.com/copilot" TargetMode="External"/><Relationship Id="rId21" Type="http://schemas.openxmlformats.org/officeDocument/2006/relationships/hyperlink" Target="https://learn.microsoft.com/windows-server/networking/technologies/ipam/role-based-access-control" TargetMode="External"/><Relationship Id="rId7" Type="http://schemas.openxmlformats.org/officeDocument/2006/relationships/hyperlink" Target="https://www.youtube.com/watch?v=B2-8wrF9Okc" TargetMode="External"/><Relationship Id="rId12" Type="http://schemas.openxmlformats.org/officeDocument/2006/relationships/hyperlink" Target="https://cloudblogs.microsoft.com/powerplatform/2023/03/16/power-platform-is-leading-a-new-era-of-ai-generated-low-code-app-development/" TargetMode="External"/><Relationship Id="rId17" Type="http://schemas.openxmlformats.org/officeDocument/2006/relationships/hyperlink" Target="https://privacy.microsoft.com/privacystatement" TargetMode="External"/><Relationship Id="rId25"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 Type="http://schemas.openxmlformats.org/officeDocument/2006/relationships/notesSlide" Target="../notesSlides/notesSlide29.xml"/><Relationship Id="rId16" Type="http://schemas.openxmlformats.org/officeDocument/2006/relationships/hyperlink" Target="https://privacy.microsoft.com/" TargetMode="External"/><Relationship Id="rId20" Type="http://schemas.openxmlformats.org/officeDocument/2006/relationships/hyperlink" Target="https://learn.microsoft.com/legal/cognitive-services/openai/data-privacy" TargetMode="External"/><Relationship Id="rId1" Type="http://schemas.openxmlformats.org/officeDocument/2006/relationships/slideLayout" Target="../slideLayouts/slideLayout4.xml"/><Relationship Id="rId6" Type="http://schemas.openxmlformats.org/officeDocument/2006/relationships/hyperlink" Target="https://support.microsoft.com/topic/chatgpt-vs-microsoft-365-copilot-what-s-the-difference-8fdec864-72b1-46e1-afcb-8c12280d712f" TargetMode="External"/><Relationship Id="rId11" Type="http://schemas.openxmlformats.org/officeDocument/2006/relationships/hyperlink" Target="https://blogs.microsoft.com/blog/2023/03/06/introducing-microsoft-dynamics-365-copilot/" TargetMode="External"/><Relationship Id="rId24" Type="http://schemas.openxmlformats.org/officeDocument/2006/relationships/hyperlink" Target="https://learn.microsoft.com/compliance/assurance/assurance-microsoft-365-isolation-controls?view=o365-worldwide" TargetMode="External"/><Relationship Id="rId5" Type="http://schemas.openxmlformats.org/officeDocument/2006/relationships/hyperlink" Target="https://www.youtube.com/watch?v=E5g20qmeKpg&amp;t=3s" TargetMode="External"/><Relationship Id="rId15" Type="http://schemas.openxmlformats.org/officeDocument/2006/relationships/hyperlink" Target="https://techcommunity.microsoft.com/t5/microsoft-stream-blog/introducing-copilot-in-microsoft-stream/ba-p/3929109" TargetMode="External"/><Relationship Id="rId23" Type="http://schemas.openxmlformats.org/officeDocument/2006/relationships/hyperlink" Target="https://learn.microsoft.com/microsoft-365/compliance/customer-lockbox-requests?view=o365-worldwide" TargetMode="External"/><Relationship Id="rId10" Type="http://schemas.openxmlformats.org/officeDocument/2006/relationships/hyperlink" Target="https://learn.microsoft.com/graph/connecting-external-content-connectors-overview" TargetMode="External"/><Relationship Id="rId19" Type="http://schemas.openxmlformats.org/officeDocument/2006/relationships/hyperlink" Target="https://learn.microsoft.com/microsoft-365-copilot/microsoft-365-copilot-privacy" TargetMode="External"/><Relationship Id="rId4" Type="http://schemas.openxmlformats.org/officeDocument/2006/relationships/hyperlink" Target="https://www.microsoft.com/en-us/microsoft-365/blog/2023/03/16/introducing-microsoft-365-copilot-a-whole-new-way-to-work/" TargetMode="External"/><Relationship Id="rId9" Type="http://schemas.openxmlformats.org/officeDocument/2006/relationships/hyperlink" Target="https://learn.microsoft.com/graph/overview" TargetMode="External"/><Relationship Id="rId14" Type="http://schemas.openxmlformats.org/officeDocument/2006/relationships/hyperlink" Target="https://github.blog/2023-03-22-github-copilot-x-the-ai-powered-developer-experience/" TargetMode="External"/><Relationship Id="rId22" Type="http://schemas.openxmlformats.org/officeDocument/2006/relationships/hyperlink" Target="https://learn.microsoft.com/SharePoint/sites/user-permissions-and-permission-levels"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26" Type="http://schemas.openxmlformats.org/officeDocument/2006/relationships/hyperlink" Target="https://query.prod.cms.rt.microsoft.com/cms/api/am/binary/RE5cmFl"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learn.microsoft.com/azure/cloud-adoption-framework/innovate/best-practices/trusted-ai" TargetMode="External"/><Relationship Id="rId2" Type="http://schemas.openxmlformats.org/officeDocument/2006/relationships/notesSlide" Target="../notesSlides/notesSlide30.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4.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www.microsoft.com/ai/our-approach?activetab=pivot1:primaryr5"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aka.ms/Copilot/OversharingBlueprintLearn"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learn.microsoft.com/en-us/SharePoint/get-ready-copilot-sharepoint-advanced-management" TargetMode="External"/><Relationship Id="rId27" Type="http://schemas.openxmlformats.org/officeDocument/2006/relationships/hyperlink" Target="https://aka.ms/May25WhitePaper"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openxmlformats.org/officeDocument/2006/relationships/hyperlink" Target="https://youtu.be/eNn4PDkmo7s?feature=shared"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learn.microsoft.com/deployoffice/updates/overview-update-channels" TargetMode="External"/><Relationship Id="rId11" Type="http://schemas.openxmlformats.org/officeDocument/2006/relationships/image" Target="../media/image111.svg"/><Relationship Id="rId5" Type="http://schemas.openxmlformats.org/officeDocument/2006/relationships/image" Target="../media/image107.svg"/><Relationship Id="rId10" Type="http://schemas.openxmlformats.org/officeDocument/2006/relationships/image" Target="../media/image110.png"/><Relationship Id="rId4" Type="http://schemas.openxmlformats.org/officeDocument/2006/relationships/image" Target="../media/image106.png"/><Relationship Id="rId9" Type="http://schemas.openxmlformats.org/officeDocument/2006/relationships/image" Target="../media/image109.svg"/></Relationships>
</file>

<file path=ppt/slides/_rels/slide61.xml.rels><?xml version="1.0" encoding="UTF-8" standalone="yes"?>
<Relationships xmlns="http://schemas.openxmlformats.org/package/2006/relationships"><Relationship Id="rId3" Type="http://schemas.openxmlformats.org/officeDocument/2006/relationships/hyperlink" Target="https://aka.ms/M365AppsTEIStudy"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learn.microsoft.com/officeupdates/download-sizes-microsoft365-apps-updates" TargetMode="External"/><Relationship Id="rId3" Type="http://schemas.openxmlformats.org/officeDocument/2006/relationships/hyperlink" Target="https://learn.microsoft.com/microsoft-365-copilot/microsoft-365-copilot-requirements#update-channels" TargetMode="External"/><Relationship Id="rId7" Type="http://schemas.openxmlformats.org/officeDocument/2006/relationships/hyperlink" Target="https://learn.microsoft.com/deployoffice/delivery-optimization"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techcommunity.microsoft.com/t5/microsoft-365-blog/update-under-lock-improved-update-experience-for-microsoft-365/ba-p/3618901" TargetMode="External"/><Relationship Id="rId5" Type="http://schemas.openxmlformats.org/officeDocument/2006/relationships/hyperlink" Target="https://techcommunity.microsoft.com/t5/copilot-for-microsoft-365/how-to-prepare-for-microsoft-365-copilot/ba-p/3851566" TargetMode="External"/><Relationship Id="rId4" Type="http://schemas.openxmlformats.org/officeDocument/2006/relationships/hyperlink" Target="https://techcommunity.microsoft.com/t5/microsoft-365-blog/microsoft-365-admin-monthly-digest-feb-2024/ba-p/4067971"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hyperlink" Target="http://aka.ms/AppAssur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aka.ms/AppAssure" TargetMode="External"/><Relationship Id="rId3" Type="http://schemas.openxmlformats.org/officeDocument/2006/relationships/image" Target="../media/image112.png"/><Relationship Id="rId7" Type="http://schemas.openxmlformats.org/officeDocument/2006/relationships/hyperlink" Target="https://aka.ms/appassurereques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mailto:achelp@microsoft.com" TargetMode="External"/><Relationship Id="rId5" Type="http://schemas.openxmlformats.org/officeDocument/2006/relationships/hyperlink" Target="http://aka.ms/AppAssure" TargetMode="Externa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s://learn.microsoft.com/deployoffice/admincenter/cloud-update" TargetMode="External"/><Relationship Id="rId7" Type="http://schemas.openxmlformats.org/officeDocument/2006/relationships/image" Target="../media/image116.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 Id="rId9" Type="http://schemas.openxmlformats.org/officeDocument/2006/relationships/image" Target="../media/image118.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learn.microsoft.com/" TargetMode="External"/><Relationship Id="rId3" Type="http://schemas.openxmlformats.org/officeDocument/2006/relationships/image" Target="../media/image17.png"/><Relationship Id="rId7" Type="http://schemas.openxmlformats.org/officeDocument/2006/relationships/hyperlink" Target="https://aka.ms/Learn/CopilotLearningHu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adoption.microsoft.com/" TargetMode="External"/><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hyperlink" Target="https://adoption.microsoft.com/fasttrack/"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09A9C3-382A-BA38-970F-FAF564ACD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59F7C-7285-B556-8137-CB194A1521BD}"/>
              </a:ext>
            </a:extLst>
          </p:cNvPr>
          <p:cNvSpPr>
            <a:spLocks noGrp="1"/>
          </p:cNvSpPr>
          <p:nvPr>
            <p:ph type="title"/>
          </p:nvPr>
        </p:nvSpPr>
        <p:spPr>
          <a:xfrm>
            <a:off x="588963" y="585788"/>
            <a:ext cx="11010900" cy="554037"/>
          </a:xfrm>
        </p:spPr>
        <p:txBody>
          <a:bodyPr>
            <a:noAutofit/>
          </a:bodyPr>
          <a:lstStyle/>
          <a:p>
            <a:r>
              <a:rPr lang="en-US"/>
              <a:t>Speaker notes</a:t>
            </a:r>
          </a:p>
        </p:txBody>
      </p:sp>
      <p:sp>
        <p:nvSpPr>
          <p:cNvPr id="3" name="Content Placeholder 2">
            <a:extLst>
              <a:ext uri="{FF2B5EF4-FFF2-40B4-BE49-F238E27FC236}">
                <a16:creationId xmlns:a16="http://schemas.microsoft.com/office/drawing/2014/main" id="{1FF5613C-6C8C-3CC3-8FE5-A274BBB8C86E}"/>
              </a:ext>
            </a:extLst>
          </p:cNvPr>
          <p:cNvSpPr>
            <a:spLocks noGrp="1"/>
          </p:cNvSpPr>
          <p:nvPr>
            <p:ph sz="quarter" idx="4294967295"/>
          </p:nvPr>
        </p:nvSpPr>
        <p:spPr>
          <a:xfrm>
            <a:off x="588963" y="1435100"/>
            <a:ext cx="11222038" cy="4833938"/>
          </a:xfrm>
        </p:spPr>
        <p:txBody>
          <a:bodyPr>
            <a:normAutofit fontScale="92500" lnSpcReduction="10000"/>
          </a:bodyPr>
          <a:lstStyle/>
          <a:p>
            <a:pPr marL="0" lvl="2" indent="0">
              <a:spcBef>
                <a:spcPts val="1000"/>
              </a:spcBef>
              <a:spcAft>
                <a:spcPts val="0"/>
              </a:spcAft>
              <a:buNone/>
              <a:defRPr/>
            </a:pPr>
            <a:r>
              <a:rPr lang="en-US" sz="2400" dirty="0">
                <a:latin typeface="+mj-lt"/>
              </a:rPr>
              <a:t>Purpose: </a:t>
            </a:r>
          </a:p>
          <a:p>
            <a:pPr marL="0" lvl="2" indent="0">
              <a:spcBef>
                <a:spcPts val="1000"/>
              </a:spcBef>
              <a:spcAft>
                <a:spcPts val="0"/>
              </a:spcAft>
              <a:buNone/>
              <a:defRPr/>
            </a:pPr>
            <a:r>
              <a:rPr lang="en-US" sz="1800" dirty="0">
                <a:latin typeface="+mn-lt"/>
              </a:rPr>
              <a:t>The goal of this guide is to help customers understand how they can rapidly deploy Microsoft 365 Copilot and specific steps they should take to optimize their data security environment based on their current licensing profile and security posture. The guide is divided in four phases:</a:t>
            </a:r>
          </a:p>
          <a:p>
            <a:pPr marL="342900" lvl="2" indent="-342900">
              <a:spcBef>
                <a:spcPts val="1000"/>
              </a:spcBef>
              <a:spcAft>
                <a:spcPts val="0"/>
              </a:spcAft>
              <a:buAutoNum type="arabicPeriod"/>
              <a:defRPr/>
            </a:pPr>
            <a:r>
              <a:rPr lang="en-US" sz="1200" dirty="0">
                <a:latin typeface="+mn-lt"/>
              </a:rPr>
              <a:t>In the Get ready phase, complete the Microsoft 365 Copilot Optimization Assessment to understand your current environment and what data security controls are implemented today, address any specific Generative AI questions, and proceed with developing an implementation plan based on the outcome of the assessment and the initial </a:t>
            </a:r>
            <a:r>
              <a:rPr lang="en-US" sz="1200" dirty="0">
                <a:solidFill>
                  <a:srgbClr val="0078D4"/>
                </a:solidFill>
                <a:latin typeface="+mn-lt"/>
                <a:hlinkClick r:id="rId2">
                  <a:extLst>
                    <a:ext uri="{A12FA001-AC4F-418D-AE19-62706E023703}">
                      <ahyp:hlinkClr xmlns:ahyp="http://schemas.microsoft.com/office/drawing/2018/hyperlinkcolor" val="tx"/>
                    </a:ext>
                  </a:extLst>
                </a:hlinkClick>
              </a:rPr>
              <a:t>scenario discovery</a:t>
            </a:r>
            <a:r>
              <a:rPr lang="en-US" sz="1200" dirty="0">
                <a:latin typeface="+mn-lt"/>
              </a:rPr>
              <a:t>.</a:t>
            </a:r>
          </a:p>
          <a:p>
            <a:pPr marL="342900" lvl="2" indent="-342900">
              <a:spcBef>
                <a:spcPts val="1000"/>
              </a:spcBef>
              <a:spcAft>
                <a:spcPts val="0"/>
              </a:spcAft>
              <a:buAutoNum type="arabicPeriod"/>
              <a:defRPr/>
            </a:pPr>
            <a:r>
              <a:rPr lang="en-US" sz="1200" dirty="0">
                <a:latin typeface="+mn-lt"/>
              </a:rPr>
              <a:t>In the Onboard &amp; Engage phase, we recommend focusing on addressing any content management questions, fulfilling required prerequisites, assigning licenses, and deploying Microsoft 365 Copilot. In this phase, if needed, we provide recommendations on how to reduce the risk of oversharing by enabling Restricted SharePoint Search, then guide you down one of two paths: Core and Best-in-Class. These two paths have been developed to meet you where you are and guide you on how to address specific data security concerns that may exist.</a:t>
            </a:r>
          </a:p>
          <a:p>
            <a:pPr marL="342900" lvl="2" indent="-342900">
              <a:spcBef>
                <a:spcPts val="1000"/>
              </a:spcBef>
              <a:spcAft>
                <a:spcPts val="0"/>
              </a:spcAft>
              <a:buAutoNum type="arabicPeriod"/>
              <a:defRPr/>
            </a:pPr>
            <a:r>
              <a:rPr lang="en-US" sz="1200" dirty="0">
                <a:latin typeface="+mn-lt"/>
              </a:rPr>
              <a:t>The Deliver impact phase is focused on understanding how users are adopting and engaging with Microsoft 365 Copilot by analyzing Microsoft 365 Copilot readiness and usage reports.</a:t>
            </a:r>
          </a:p>
          <a:p>
            <a:pPr marL="342900" lvl="2" indent="-342900">
              <a:spcBef>
                <a:spcPts val="1000"/>
              </a:spcBef>
              <a:spcAft>
                <a:spcPts val="0"/>
              </a:spcAft>
              <a:buAutoNum type="arabicPeriod"/>
              <a:defRPr/>
            </a:pPr>
            <a:r>
              <a:rPr lang="en-US" sz="1200" dirty="0">
                <a:latin typeface="+mn-lt"/>
              </a:rPr>
              <a:t>In the Extend &amp; optimize phase, we expand on how you might want to enhance Microsoft 365 Copilot experiences and start designing, building, and deploying your own AI plugins to fulfill specific business requirements. </a:t>
            </a:r>
          </a:p>
          <a:p>
            <a:pPr marL="0" lvl="2" indent="0">
              <a:spcBef>
                <a:spcPts val="1000"/>
              </a:spcBef>
              <a:spcAft>
                <a:spcPts val="0"/>
              </a:spcAft>
              <a:buNone/>
              <a:defRPr/>
            </a:pPr>
            <a:r>
              <a:rPr lang="en-US" sz="1800" dirty="0">
                <a:latin typeface="+mn-lt"/>
              </a:rPr>
              <a:t>This Technical Readiness Guide goes hand in hand with the User Enablement Guide which prepares organizations and employees for the AI transformation journey. The link to the User Enablement guide can be found here: </a:t>
            </a:r>
            <a:r>
              <a:rPr lang="en-US" sz="1800" dirty="0">
                <a:solidFill>
                  <a:srgbClr val="0078D4"/>
                </a:solidFill>
                <a:latin typeface="+mn-lt"/>
                <a:hlinkClick r:id="rId2">
                  <a:extLst>
                    <a:ext uri="{A12FA001-AC4F-418D-AE19-62706E023703}">
                      <ahyp:hlinkClr xmlns:ahyp="http://schemas.microsoft.com/office/drawing/2018/hyperlinkcolor" val="tx"/>
                    </a:ext>
                  </a:extLst>
                </a:hlinkClick>
              </a:rPr>
              <a:t>https://aka.ms/Copilot/UserEnablementGuide</a:t>
            </a:r>
            <a:r>
              <a:rPr lang="en-US" sz="1800" dirty="0">
                <a:latin typeface="+mn-lt"/>
              </a:rPr>
              <a:t>. </a:t>
            </a:r>
          </a:p>
          <a:p>
            <a:pPr marL="0" lvl="2" indent="0">
              <a:spcBef>
                <a:spcPts val="1000"/>
              </a:spcBef>
              <a:spcAft>
                <a:spcPts val="0"/>
              </a:spcAft>
              <a:buNone/>
              <a:defRPr/>
            </a:pPr>
            <a:r>
              <a:rPr lang="en-US" sz="1200" b="1" dirty="0">
                <a:latin typeface="+mn-lt"/>
              </a:rPr>
              <a:t>Target audience: </a:t>
            </a:r>
            <a:r>
              <a:rPr lang="en-US" sz="1200" dirty="0">
                <a:latin typeface="+mn-lt"/>
              </a:rPr>
              <a:t>Technical delivery managers, Microsoft 365 Architects and Consultants, IT Professionals.</a:t>
            </a:r>
            <a:endParaRPr lang="en-US" sz="1200" b="1" dirty="0"/>
          </a:p>
          <a:p>
            <a:pPr marL="0" lvl="2" indent="0">
              <a:spcBef>
                <a:spcPts val="1000"/>
              </a:spcBef>
              <a:spcAft>
                <a:spcPts val="0"/>
              </a:spcAft>
              <a:buNone/>
              <a:defRPr/>
            </a:pPr>
            <a:r>
              <a:rPr lang="en-US" sz="1200" b="1" dirty="0">
                <a:latin typeface="+mn-lt"/>
              </a:rPr>
              <a:t>What this asset is NOT: </a:t>
            </a:r>
            <a:r>
              <a:rPr lang="en-US" sz="1200" dirty="0">
                <a:latin typeface="Segoe UI"/>
              </a:rPr>
              <a:t>Detailed technical product documentation.</a:t>
            </a:r>
            <a:endParaRPr kumimoji="0" lang="en-US" sz="1200" b="0" i="0" u="none" strike="noStrike" kern="1200" cap="none" spc="0" normalizeH="0" baseline="0" noProof="0" dirty="0">
              <a:ln>
                <a:noFill/>
              </a:ln>
              <a:effectLst/>
              <a:uLnTx/>
              <a:uFillTx/>
              <a:latin typeface="Segoe UI"/>
              <a:ea typeface="+mn-ea"/>
              <a:cs typeface="+mn-cs"/>
            </a:endParaRPr>
          </a:p>
        </p:txBody>
      </p:sp>
    </p:spTree>
    <p:extLst>
      <p:ext uri="{BB962C8B-B14F-4D97-AF65-F5344CB8AC3E}">
        <p14:creationId xmlns:p14="http://schemas.microsoft.com/office/powerpoint/2010/main" val="109379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52154D-5886-70C3-25A9-15F2EF7A83C6}"/>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2" y="3314102"/>
            <a:ext cx="4495898" cy="553998"/>
          </a:xfrm>
        </p:spPr>
        <p:txBody>
          <a:bodyPr/>
          <a:lstStyle/>
          <a:p>
            <a:r>
              <a:rPr lang="en-US" sz="5400"/>
              <a:t>Get ready</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15" name="Picture 14">
            <a:hlinkClick r:id="rId3" action="ppaction://hlinksldjump"/>
            <a:extLst>
              <a:ext uri="{FF2B5EF4-FFF2-40B4-BE49-F238E27FC236}">
                <a16:creationId xmlns:a16="http://schemas.microsoft.com/office/drawing/2014/main" id="{CA1C5420-F70B-4E88-9714-9FF8B0F28338}"/>
              </a:ext>
              <a:ext uri="{C183D7F6-B498-43B3-948B-1728B52AA6E4}">
                <adec:decorative xmlns:adec="http://schemas.microsoft.com/office/drawing/2017/decorative" val="1"/>
              </a:ext>
            </a:extLst>
          </p:cNvPr>
          <p:cNvPicPr>
            <a:picLocks noChangeAspect="1"/>
          </p:cNvPicPr>
          <p:nvPr/>
        </p:nvPicPr>
        <p:blipFill>
          <a:blip r:embed="rId4"/>
          <a:srcRect l="334" r="334"/>
          <a:stretch/>
        </p:blipFill>
        <p:spPr>
          <a:xfrm>
            <a:off x="7241059" y="387179"/>
            <a:ext cx="3244061" cy="1837038"/>
          </a:xfrm>
          <a:prstGeom prst="roundRect">
            <a:avLst>
              <a:gd name="adj" fmla="val 2430"/>
            </a:avLst>
          </a:prstGeom>
          <a:solidFill>
            <a:schemeClr val="bg1"/>
          </a:solidFill>
          <a:ln>
            <a:solidFill>
              <a:schemeClr val="bg1">
                <a:lumMod val="75000"/>
              </a:schemeClr>
            </a:solidFill>
          </a:ln>
          <a:effectLst/>
        </p:spPr>
      </p:pic>
      <p:pic>
        <p:nvPicPr>
          <p:cNvPr id="17" name="Picture 16">
            <a:hlinkClick r:id="rId5" action="ppaction://hlinksldjump"/>
            <a:extLst>
              <a:ext uri="{FF2B5EF4-FFF2-40B4-BE49-F238E27FC236}">
                <a16:creationId xmlns:a16="http://schemas.microsoft.com/office/drawing/2014/main" id="{77D8E071-822B-2C1C-6A9A-B16A9F8FA3E0}"/>
              </a:ext>
              <a:ext uri="{C183D7F6-B498-43B3-948B-1728B52AA6E4}">
                <adec:decorative xmlns:adec="http://schemas.microsoft.com/office/drawing/2017/decorative" val="1"/>
              </a:ext>
            </a:extLst>
          </p:cNvPr>
          <p:cNvPicPr>
            <a:picLocks noChangeAspect="1"/>
          </p:cNvPicPr>
          <p:nvPr/>
        </p:nvPicPr>
        <p:blipFill>
          <a:blip r:embed="rId6"/>
          <a:srcRect l="130" r="130"/>
          <a:stretch/>
        </p:blipFill>
        <p:spPr>
          <a:xfrm>
            <a:off x="7241060" y="2430162"/>
            <a:ext cx="3257358" cy="1837038"/>
          </a:xfrm>
          <a:prstGeom prst="roundRect">
            <a:avLst>
              <a:gd name="adj" fmla="val 2430"/>
            </a:avLst>
          </a:prstGeom>
          <a:solidFill>
            <a:schemeClr val="bg1"/>
          </a:solidFill>
          <a:ln>
            <a:solidFill>
              <a:schemeClr val="bg1">
                <a:lumMod val="75000"/>
              </a:schemeClr>
            </a:solidFill>
          </a:ln>
          <a:effectLst/>
        </p:spPr>
      </p:pic>
      <p:pic>
        <p:nvPicPr>
          <p:cNvPr id="19" name="Picture 18">
            <a:hlinkClick r:id="rId7" action="ppaction://hlinksldjump"/>
            <a:extLst>
              <a:ext uri="{FF2B5EF4-FFF2-40B4-BE49-F238E27FC236}">
                <a16:creationId xmlns:a16="http://schemas.microsoft.com/office/drawing/2014/main" id="{E14CEDA6-F194-7111-DA13-0AC94D340FB7}"/>
              </a:ext>
              <a:ext uri="{C183D7F6-B498-43B3-948B-1728B52AA6E4}">
                <adec:decorative xmlns:adec="http://schemas.microsoft.com/office/drawing/2017/decorative" val="1"/>
              </a:ext>
            </a:extLst>
          </p:cNvPr>
          <p:cNvPicPr>
            <a:picLocks noChangeAspect="1"/>
          </p:cNvPicPr>
          <p:nvPr/>
        </p:nvPicPr>
        <p:blipFill>
          <a:blip r:embed="rId8"/>
          <a:srcRect t="1431" b="1431"/>
          <a:stretch/>
        </p:blipFill>
        <p:spPr>
          <a:xfrm>
            <a:off x="7241060" y="4473145"/>
            <a:ext cx="3257358" cy="1779810"/>
          </a:xfrm>
          <a:prstGeom prst="roundRect">
            <a:avLst>
              <a:gd name="adj" fmla="val 2430"/>
            </a:avLst>
          </a:prstGeom>
          <a:solidFill>
            <a:schemeClr val="bg1"/>
          </a:solidFill>
          <a:ln>
            <a:solidFill>
              <a:schemeClr val="bg1">
                <a:lumMod val="75000"/>
              </a:schemeClr>
            </a:solidFill>
          </a:ln>
          <a:effectLst/>
        </p:spPr>
      </p:pic>
      <p:sp>
        <p:nvSpPr>
          <p:cNvPr id="7" name="Rounded Rectangle 6">
            <a:extLst>
              <a:ext uri="{FF2B5EF4-FFF2-40B4-BE49-F238E27FC236}">
                <a16:creationId xmlns:a16="http://schemas.microsoft.com/office/drawing/2014/main" id="{00973675-53FC-D6B1-13D4-F03DA799437E}"/>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731F7431-C680-D622-1621-24833B0D46A4}"/>
              </a:ext>
            </a:extLst>
          </p:cNvPr>
          <p:cNvPicPr>
            <a:picLocks noChangeAspect="1"/>
          </p:cNvPicPr>
          <p:nvPr/>
        </p:nvPicPr>
        <p:blipFill>
          <a:blip r:embed="rId9">
            <a:extLst>
              <a:ext uri="{28A0092B-C50C-407E-A947-70E740481C1C}">
                <a14:useLocalDpi xmlns:a14="http://schemas.microsoft.com/office/drawing/2010/main" val="0"/>
              </a:ext>
            </a:extLst>
          </a:blip>
          <a:srcRect l="21697" t="21697" r="21697" b="21697"/>
          <a:stretch/>
        </p:blipFill>
        <p:spPr>
          <a:xfrm>
            <a:off x="549274" y="559690"/>
            <a:ext cx="893446" cy="781298"/>
          </a:xfrm>
          <a:prstGeom prst="rect">
            <a:avLst/>
          </a:prstGeom>
        </p:spPr>
      </p:pic>
    </p:spTree>
    <p:extLst>
      <p:ext uri="{BB962C8B-B14F-4D97-AF65-F5344CB8AC3E}">
        <p14:creationId xmlns:p14="http://schemas.microsoft.com/office/powerpoint/2010/main" val="181186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69911" y="1537950"/>
            <a:ext cx="6308409" cy="2462213"/>
          </a:xfrm>
        </p:spPr>
        <p:txBody>
          <a:bodyPr/>
          <a:lstStyle/>
          <a:p>
            <a:r>
              <a:rPr lang="en-US"/>
              <a:t>Perform the </a:t>
            </a:r>
            <a:br>
              <a:rPr lang="en-US"/>
            </a:br>
            <a:r>
              <a:rPr lang="en-US"/>
              <a:t>Microsoft 365 Copilot Optimization Assessment</a:t>
            </a:r>
          </a:p>
        </p:txBody>
      </p:sp>
      <p:sp>
        <p:nvSpPr>
          <p:cNvPr id="8" name="Text Placeholder 7">
            <a:extLst>
              <a:ext uri="{FF2B5EF4-FFF2-40B4-BE49-F238E27FC236}">
                <a16:creationId xmlns:a16="http://schemas.microsoft.com/office/drawing/2014/main" id="{12D4E979-9865-A7A7-AB30-5B84F7A04655}"/>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23181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8725A5-4F62-4B18-1B50-DFFB6CB02FCB}"/>
              </a:ext>
            </a:extLst>
          </p:cNvPr>
          <p:cNvSpPr>
            <a:spLocks noGrp="1"/>
          </p:cNvSpPr>
          <p:nvPr>
            <p:ph type="title"/>
          </p:nvPr>
        </p:nvSpPr>
        <p:spPr>
          <a:xfrm>
            <a:off x="588261" y="896389"/>
            <a:ext cx="5781675" cy="553998"/>
          </a:xfrm>
        </p:spPr>
        <p:txBody>
          <a:bodyPr lIns="0" rIns="0" anchor="t">
            <a:noAutofit/>
          </a:bodyPr>
          <a:lstStyle/>
          <a:p>
            <a:pPr>
              <a:spcBef>
                <a:spcPts val="1200"/>
              </a:spcBef>
              <a:spcAft>
                <a:spcPts val="600"/>
              </a:spcAft>
            </a:pPr>
            <a:r>
              <a:rPr lang="en-US" sz="2800"/>
              <a:t>Perform the Microsoft 365 Copilot Optimization Assessment</a:t>
            </a:r>
            <a:endParaRPr lang="en-US" sz="2400"/>
          </a:p>
        </p:txBody>
      </p:sp>
      <p:sp>
        <p:nvSpPr>
          <p:cNvPr id="11" name="Text Placeholder 10">
            <a:extLst>
              <a:ext uri="{FF2B5EF4-FFF2-40B4-BE49-F238E27FC236}">
                <a16:creationId xmlns:a16="http://schemas.microsoft.com/office/drawing/2014/main" id="{1C68D7EB-EE07-4E0F-F7D0-5E24FE7C6AF7}"/>
              </a:ext>
            </a:extLst>
          </p:cNvPr>
          <p:cNvSpPr>
            <a:spLocks noGrp="1"/>
          </p:cNvSpPr>
          <p:nvPr>
            <p:ph type="body" sz="quarter" idx="4294967295"/>
          </p:nvPr>
        </p:nvSpPr>
        <p:spPr>
          <a:xfrm>
            <a:off x="588261" y="3717758"/>
            <a:ext cx="5595938" cy="1685925"/>
          </a:xfrm>
        </p:spPr>
        <p:txBody>
          <a:bodyPr vert="horz" lIns="0" tIns="0" rIns="0" bIns="0" rtlCol="0" anchor="t">
            <a:noAutofit/>
          </a:bodyPr>
          <a:lstStyle/>
          <a:p>
            <a:pPr marL="225425" lvl="1" indent="-169863">
              <a:buFont typeface="System Font Regular"/>
              <a:buChar char="・"/>
            </a:pPr>
            <a:r>
              <a:rPr lang="en-US" sz="1200">
                <a:solidFill>
                  <a:srgbClr val="0078D4"/>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Complete the Microsoft </a:t>
            </a:r>
            <a:r>
              <a:rPr lang="en-US" sz="1200" err="1">
                <a:solidFill>
                  <a:srgbClr val="0078D4"/>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Microsoft</a:t>
            </a:r>
            <a:r>
              <a:rPr lang="en-US" sz="1200">
                <a:solidFill>
                  <a:srgbClr val="0078D4"/>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 365 Copilot Optimization Assessment</a:t>
            </a:r>
            <a:endParaRPr lang="en-US" sz="1200">
              <a:solidFill>
                <a:srgbClr val="0078D4"/>
              </a:solidFill>
              <a:latin typeface="Segoe UI" panose="020B0502040204020203" pitchFamily="34" charset="0"/>
              <a:cs typeface="Segoe UI" panose="020B0502040204020203" pitchFamily="34" charset="0"/>
            </a:endParaRP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licensing</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identity management</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collaboration tools</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data locations</a:t>
            </a:r>
          </a:p>
          <a:p>
            <a:pPr marL="225425" lvl="1" indent="-169863">
              <a:buFont typeface="System Font Regular"/>
              <a:buChar char="・"/>
            </a:pPr>
            <a:r>
              <a:rPr lang="en-US" sz="1200">
                <a:latin typeface="Segoe UI" panose="020B0502040204020203" pitchFamily="34" charset="0"/>
                <a:cs typeface="Segoe UI" panose="020B0502040204020203" pitchFamily="34" charset="0"/>
              </a:rPr>
              <a:t>Uncover opportunities to implement data security measures and improve data security posture to optimize user experience with Microsoft 365 Copilot</a:t>
            </a:r>
          </a:p>
        </p:txBody>
      </p:sp>
      <p:sp>
        <p:nvSpPr>
          <p:cNvPr id="32" name="Text Placeholder 31">
            <a:extLst>
              <a:ext uri="{FF2B5EF4-FFF2-40B4-BE49-F238E27FC236}">
                <a16:creationId xmlns:a16="http://schemas.microsoft.com/office/drawing/2014/main" id="{7D9FA4E1-0A38-E825-C474-56106658C61D}"/>
              </a:ext>
            </a:extLst>
          </p:cNvPr>
          <p:cNvSpPr>
            <a:spLocks noGrp="1"/>
          </p:cNvSpPr>
          <p:nvPr>
            <p:ph type="body" sz="quarter" idx="4294967295"/>
          </p:nvPr>
        </p:nvSpPr>
        <p:spPr>
          <a:xfrm>
            <a:off x="588261" y="2188997"/>
            <a:ext cx="5781675" cy="1528762"/>
          </a:xfrm>
        </p:spPr>
        <p:txBody>
          <a:bodyPr lIns="0" tIns="0" rIns="0" bIns="0">
            <a:noAutofit/>
          </a:bodyPr>
          <a:lstStyle/>
          <a:p>
            <a:pPr marL="0" indent="0">
              <a:lnSpc>
                <a:spcPct val="100000"/>
              </a:lnSpc>
              <a:buNone/>
            </a:pPr>
            <a:r>
              <a:rPr lang="en-US" sz="1600" b="1">
                <a:solidFill>
                  <a:srgbClr val="0078D4"/>
                </a:solidFill>
                <a:latin typeface="Segoe UI Semibold" panose="020B0502040204020203" pitchFamily="34" charset="0"/>
                <a:cs typeface="Segoe UI Semibold" panose="020B0502040204020203" pitchFamily="34" charset="0"/>
              </a:rPr>
              <a:t>Optimization Assessment</a:t>
            </a:r>
          </a:p>
          <a:p>
            <a:pPr marL="4763" lvl="3" indent="0">
              <a:lnSpc>
                <a:spcPct val="100000"/>
              </a:lnSpc>
              <a:buNone/>
            </a:pPr>
            <a:r>
              <a:rPr lang="en-US" sz="1400">
                <a:latin typeface="Segoe UI" panose="020B0502040204020203" pitchFamily="34" charset="0"/>
                <a:cs typeface="Segoe UI" panose="020B0502040204020203" pitchFamily="34" charset="0"/>
              </a:rPr>
              <a:t>The </a:t>
            </a:r>
            <a:r>
              <a:rPr lang="en-US" sz="1400">
                <a:solidFill>
                  <a:srgbClr val="0078D4"/>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assessment</a:t>
            </a:r>
            <a:r>
              <a:rPr lang="en-US" sz="1400">
                <a:latin typeface="Segoe UI" panose="020B0502040204020203" pitchFamily="34" charset="0"/>
                <a:cs typeface="Segoe UI" panose="020B0502040204020203" pitchFamily="34" charset="0"/>
              </a:rPr>
              <a:t> is designed to understand your current licensing profile, your collaboration tools, sensitive data handling, and security controls implemented today in your organization, helping you identify a clear path to deploying Microsoft 365 Copilot. The assessment consists of 26 questions and takes about 30 minutes to complete.</a:t>
            </a:r>
          </a:p>
        </p:txBody>
      </p:sp>
      <p:pic>
        <p:nvPicPr>
          <p:cNvPr id="5" name="Picture 4">
            <a:extLst>
              <a:ext uri="{FF2B5EF4-FFF2-40B4-BE49-F238E27FC236}">
                <a16:creationId xmlns:a16="http://schemas.microsoft.com/office/drawing/2014/main" id="{DC2B8416-DFC3-D9E1-583B-21DF1CAC3838}"/>
              </a:ext>
              <a:ext uri="{C183D7F6-B498-43B3-948B-1728B52AA6E4}">
                <adec:decorative xmlns:adec="http://schemas.microsoft.com/office/drawing/2017/decorative" val="1"/>
              </a:ext>
            </a:extLst>
          </p:cNvPr>
          <p:cNvPicPr>
            <a:picLocks noChangeAspect="1"/>
          </p:cNvPicPr>
          <p:nvPr/>
        </p:nvPicPr>
        <p:blipFill rotWithShape="1">
          <a:blip r:embed="rId3"/>
          <a:srcRect t="1468" b="1468"/>
          <a:stretch/>
        </p:blipFill>
        <p:spPr>
          <a:xfrm>
            <a:off x="7051024" y="928473"/>
            <a:ext cx="4444627" cy="5001054"/>
          </a:xfrm>
          <a:prstGeom prst="roundRect">
            <a:avLst>
              <a:gd name="adj" fmla="val 2430"/>
            </a:avLst>
          </a:prstGeom>
          <a:solidFill>
            <a:schemeClr val="bg1"/>
          </a:solidFill>
          <a:ln>
            <a:solidFill>
              <a:schemeClr val="bg1">
                <a:lumMod val="75000"/>
              </a:schemeClr>
            </a:solidFill>
          </a:ln>
          <a:effectLst/>
        </p:spPr>
      </p:pic>
      <p:sp>
        <p:nvSpPr>
          <p:cNvPr id="6" name="Title 11">
            <a:extLst>
              <a:ext uri="{FF2B5EF4-FFF2-40B4-BE49-F238E27FC236}">
                <a16:creationId xmlns:a16="http://schemas.microsoft.com/office/drawing/2014/main" id="{A5DF08B1-2841-F3B2-3239-86A1EE8F7005}"/>
              </a:ext>
            </a:extLst>
          </p:cNvPr>
          <p:cNvSpPr txBox="1">
            <a:spLocks/>
          </p:cNvSpPr>
          <p:nvPr/>
        </p:nvSpPr>
        <p:spPr>
          <a:xfrm>
            <a:off x="588261" y="591838"/>
            <a:ext cx="1454068" cy="304551"/>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200"/>
              </a:spcBef>
              <a:spcAft>
                <a:spcPts val="600"/>
              </a:spcAft>
              <a:buClrTx/>
              <a:buSzTx/>
              <a:buFontTx/>
              <a:buNone/>
              <a:tabLst/>
              <a:defRPr/>
            </a:pPr>
            <a:r>
              <a:rPr kumimoji="0" lang="en-US" sz="1800" b="0" i="0" u="none" strike="noStrike" kern="1200" cap="none" spc="0" normalizeH="0" baseline="0" noProof="0">
                <a:ln>
                  <a:noFill/>
                </a:ln>
                <a:solidFill>
                  <a:srgbClr val="8661C5"/>
                </a:solidFill>
                <a:effectLst/>
                <a:uLnTx/>
                <a:uFillTx/>
                <a:latin typeface="Segoe UI Semibold"/>
                <a:ea typeface="+mj-ea"/>
                <a:cs typeface="+mj-cs"/>
              </a:rPr>
              <a:t>Get ready</a:t>
            </a:r>
            <a:endParaRPr kumimoji="0" lang="en-US" sz="2400" b="0" i="0" u="none" strike="noStrike" kern="1200" cap="none" spc="0" normalizeH="0" baseline="0" noProof="0">
              <a:ln>
                <a:noFill/>
              </a:ln>
              <a:solidFill>
                <a:srgbClr val="000000"/>
              </a:solidFill>
              <a:effectLst/>
              <a:uLnTx/>
              <a:uFillTx/>
              <a:latin typeface="Segoe UI Semibold"/>
              <a:ea typeface="+mj-ea"/>
              <a:cs typeface="+mj-cs"/>
            </a:endParaRPr>
          </a:p>
        </p:txBody>
      </p:sp>
    </p:spTree>
    <p:extLst>
      <p:ext uri="{BB962C8B-B14F-4D97-AF65-F5344CB8AC3E}">
        <p14:creationId xmlns:p14="http://schemas.microsoft.com/office/powerpoint/2010/main" val="35122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CE03B-E8A9-6DA9-03DA-E133709A45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742422-027C-A90B-FAC1-1C792F37C120}"/>
              </a:ext>
            </a:extLst>
          </p:cNvPr>
          <p:cNvSpPr>
            <a:spLocks noGrp="1"/>
          </p:cNvSpPr>
          <p:nvPr>
            <p:ph type="title"/>
          </p:nvPr>
        </p:nvSpPr>
        <p:spPr/>
        <p:txBody>
          <a:bodyPr/>
          <a:lstStyle/>
          <a:p>
            <a:r>
              <a:rPr lang="en-US"/>
              <a:t>Address security, governance, and data access questions</a:t>
            </a:r>
          </a:p>
        </p:txBody>
      </p:sp>
      <p:sp>
        <p:nvSpPr>
          <p:cNvPr id="13" name="Text Placeholder 12">
            <a:extLst>
              <a:ext uri="{FF2B5EF4-FFF2-40B4-BE49-F238E27FC236}">
                <a16:creationId xmlns:a16="http://schemas.microsoft.com/office/drawing/2014/main" id="{813EDA8A-41E2-FB49-465D-482A0C860F68}"/>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247974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588261" y="585216"/>
            <a:ext cx="11011601" cy="553998"/>
          </a:xfrm>
        </p:spPr>
        <p:txBody>
          <a:bodyPr vert="horz" lIns="0" tIns="45720" rIns="0" bIns="45720" rtlCol="0" anchor="t">
            <a:noAutofit/>
          </a:bodyPr>
          <a:lstStyle/>
          <a:p>
            <a:r>
              <a:rPr lang="en-US"/>
              <a:t>Address security, governance, </a:t>
            </a:r>
            <a:br>
              <a:rPr lang="en-US"/>
            </a:br>
            <a:r>
              <a:rPr lang="en-US"/>
              <a:t>and data access questions</a:t>
            </a:r>
          </a:p>
        </p:txBody>
      </p:sp>
      <p:grpSp>
        <p:nvGrpSpPr>
          <p:cNvPr id="19" name="Group 18">
            <a:extLst>
              <a:ext uri="{FF2B5EF4-FFF2-40B4-BE49-F238E27FC236}">
                <a16:creationId xmlns:a16="http://schemas.microsoft.com/office/drawing/2014/main" id="{7E9E61C4-6507-13D6-4038-75A2C49B39A3}"/>
              </a:ext>
              <a:ext uri="{C183D7F6-B498-43B3-948B-1728B52AA6E4}">
                <adec:decorative xmlns:adec="http://schemas.microsoft.com/office/drawing/2017/decorative" val="1"/>
              </a:ext>
            </a:extLst>
          </p:cNvPr>
          <p:cNvGrpSpPr/>
          <p:nvPr/>
        </p:nvGrpSpPr>
        <p:grpSpPr>
          <a:xfrm>
            <a:off x="5725189" y="1609218"/>
            <a:ext cx="6050123" cy="4315420"/>
            <a:chOff x="6174187" y="1638300"/>
            <a:chExt cx="5468538" cy="3900588"/>
          </a:xfrm>
        </p:grpSpPr>
        <p:pic>
          <p:nvPicPr>
            <p:cNvPr id="6" name="Picture 5">
              <a:extLst>
                <a:ext uri="{FF2B5EF4-FFF2-40B4-BE49-F238E27FC236}">
                  <a16:creationId xmlns:a16="http://schemas.microsoft.com/office/drawing/2014/main" id="{E696306C-DD54-9C4C-FCCE-A3D714192A3B}"/>
                </a:ext>
              </a:extLst>
            </p:cNvPr>
            <p:cNvPicPr>
              <a:picLocks noChangeAspect="1"/>
            </p:cNvPicPr>
            <p:nvPr/>
          </p:nvPicPr>
          <p:blipFill>
            <a:blip r:embed="rId3"/>
            <a:stretch>
              <a:fillRect/>
            </a:stretch>
          </p:blipFill>
          <p:spPr>
            <a:xfrm>
              <a:off x="9124037" y="1638300"/>
              <a:ext cx="2518688" cy="1403467"/>
            </a:xfrm>
            <a:prstGeom prst="roundRect">
              <a:avLst>
                <a:gd name="adj" fmla="val 2430"/>
              </a:avLst>
            </a:prstGeom>
            <a:solidFill>
              <a:schemeClr val="bg1"/>
            </a:solidFill>
            <a:ln>
              <a:solidFill>
                <a:schemeClr val="bg1">
                  <a:lumMod val="75000"/>
                </a:schemeClr>
              </a:solidFill>
            </a:ln>
            <a:effectLst/>
          </p:spPr>
        </p:pic>
        <p:pic>
          <p:nvPicPr>
            <p:cNvPr id="7" name="Picture 6">
              <a:extLst>
                <a:ext uri="{FF2B5EF4-FFF2-40B4-BE49-F238E27FC236}">
                  <a16:creationId xmlns:a16="http://schemas.microsoft.com/office/drawing/2014/main" id="{A3236558-371A-4307-BC16-C98DE8F21FD4}"/>
                </a:ext>
              </a:extLst>
            </p:cNvPr>
            <p:cNvPicPr>
              <a:picLocks noChangeAspect="1"/>
            </p:cNvPicPr>
            <p:nvPr/>
          </p:nvPicPr>
          <p:blipFill>
            <a:blip r:embed="rId4"/>
            <a:stretch>
              <a:fillRect/>
            </a:stretch>
          </p:blipFill>
          <p:spPr>
            <a:xfrm>
              <a:off x="8164511" y="2075431"/>
              <a:ext cx="2518688" cy="1372300"/>
            </a:xfrm>
            <a:prstGeom prst="roundRect">
              <a:avLst>
                <a:gd name="adj" fmla="val 2430"/>
              </a:avLst>
            </a:prstGeom>
            <a:solidFill>
              <a:schemeClr val="bg1"/>
            </a:solidFill>
            <a:ln>
              <a:solidFill>
                <a:schemeClr val="bg1">
                  <a:lumMod val="75000"/>
                </a:schemeClr>
              </a:solidFill>
            </a:ln>
            <a:effectLst/>
          </p:spPr>
        </p:pic>
        <p:pic>
          <p:nvPicPr>
            <p:cNvPr id="8" name="Picture 7">
              <a:extLst>
                <a:ext uri="{FF2B5EF4-FFF2-40B4-BE49-F238E27FC236}">
                  <a16:creationId xmlns:a16="http://schemas.microsoft.com/office/drawing/2014/main" id="{5A433FFF-1FF2-5C50-8D19-DE40DFE85620}"/>
                </a:ext>
              </a:extLst>
            </p:cNvPr>
            <p:cNvPicPr>
              <a:picLocks noChangeAspect="1"/>
            </p:cNvPicPr>
            <p:nvPr/>
          </p:nvPicPr>
          <p:blipFill>
            <a:blip r:embed="rId5"/>
            <a:stretch>
              <a:fillRect/>
            </a:stretch>
          </p:blipFill>
          <p:spPr>
            <a:xfrm>
              <a:off x="7160724" y="2481395"/>
              <a:ext cx="2562950" cy="1440881"/>
            </a:xfrm>
            <a:prstGeom prst="roundRect">
              <a:avLst>
                <a:gd name="adj" fmla="val 2430"/>
              </a:avLst>
            </a:prstGeom>
            <a:solidFill>
              <a:schemeClr val="bg1"/>
            </a:solidFill>
            <a:ln>
              <a:solidFill>
                <a:schemeClr val="bg1">
                  <a:lumMod val="75000"/>
                </a:schemeClr>
              </a:solidFill>
            </a:ln>
            <a:effectLst/>
          </p:spPr>
        </p:pic>
        <p:pic>
          <p:nvPicPr>
            <p:cNvPr id="12" name="Picture 11">
              <a:extLst>
                <a:ext uri="{FF2B5EF4-FFF2-40B4-BE49-F238E27FC236}">
                  <a16:creationId xmlns:a16="http://schemas.microsoft.com/office/drawing/2014/main" id="{A29914D5-B514-DFEA-DEC9-EF7EB7285D53}"/>
                </a:ext>
              </a:extLst>
            </p:cNvPr>
            <p:cNvPicPr>
              <a:picLocks noChangeAspect="1"/>
            </p:cNvPicPr>
            <p:nvPr/>
          </p:nvPicPr>
          <p:blipFill>
            <a:blip r:embed="rId6"/>
            <a:stretch>
              <a:fillRect/>
            </a:stretch>
          </p:blipFill>
          <p:spPr>
            <a:xfrm>
              <a:off x="6174187" y="2955940"/>
              <a:ext cx="2545700" cy="1372301"/>
            </a:xfrm>
            <a:prstGeom prst="roundRect">
              <a:avLst>
                <a:gd name="adj" fmla="val 2430"/>
              </a:avLst>
            </a:prstGeom>
            <a:solidFill>
              <a:schemeClr val="bg1"/>
            </a:solidFill>
            <a:ln>
              <a:solidFill>
                <a:schemeClr val="bg1">
                  <a:lumMod val="75000"/>
                </a:schemeClr>
              </a:solidFill>
            </a:ln>
            <a:effectLst/>
          </p:spPr>
        </p:pic>
        <p:pic>
          <p:nvPicPr>
            <p:cNvPr id="3" name="Picture 2">
              <a:extLst>
                <a:ext uri="{FF2B5EF4-FFF2-40B4-BE49-F238E27FC236}">
                  <a16:creationId xmlns:a16="http://schemas.microsoft.com/office/drawing/2014/main" id="{076724C0-4F30-D223-82B2-D192C7F28A1B}"/>
                </a:ext>
              </a:extLst>
            </p:cNvPr>
            <p:cNvPicPr>
              <a:picLocks noChangeAspect="1"/>
            </p:cNvPicPr>
            <p:nvPr/>
          </p:nvPicPr>
          <p:blipFill>
            <a:blip r:embed="rId7"/>
            <a:stretch>
              <a:fillRect/>
            </a:stretch>
          </p:blipFill>
          <p:spPr>
            <a:xfrm>
              <a:off x="7130767" y="3361904"/>
              <a:ext cx="2592907" cy="1440226"/>
            </a:xfrm>
            <a:prstGeom prst="roundRect">
              <a:avLst>
                <a:gd name="adj" fmla="val 2430"/>
              </a:avLst>
            </a:prstGeom>
            <a:solidFill>
              <a:schemeClr val="bg1"/>
            </a:solidFill>
            <a:ln>
              <a:solidFill>
                <a:schemeClr val="bg1">
                  <a:lumMod val="75000"/>
                </a:schemeClr>
              </a:solidFill>
            </a:ln>
            <a:effectLst/>
          </p:spPr>
        </p:pic>
        <p:pic>
          <p:nvPicPr>
            <p:cNvPr id="20" name="Picture 19">
              <a:extLst>
                <a:ext uri="{FF2B5EF4-FFF2-40B4-BE49-F238E27FC236}">
                  <a16:creationId xmlns:a16="http://schemas.microsoft.com/office/drawing/2014/main" id="{5F4583AD-B9C7-AF8A-EE87-95A4E2154911}"/>
                </a:ext>
              </a:extLst>
            </p:cNvPr>
            <p:cNvPicPr>
              <a:picLocks noChangeAspect="1"/>
            </p:cNvPicPr>
            <p:nvPr/>
          </p:nvPicPr>
          <p:blipFill>
            <a:blip r:embed="rId8"/>
            <a:stretch>
              <a:fillRect/>
            </a:stretch>
          </p:blipFill>
          <p:spPr>
            <a:xfrm>
              <a:off x="8726337" y="3992759"/>
              <a:ext cx="2758571" cy="1546129"/>
            </a:xfrm>
            <a:prstGeom prst="roundRect">
              <a:avLst>
                <a:gd name="adj" fmla="val 2430"/>
              </a:avLst>
            </a:prstGeom>
            <a:solidFill>
              <a:schemeClr val="bg1"/>
            </a:solidFill>
            <a:ln>
              <a:solidFill>
                <a:schemeClr val="bg1">
                  <a:lumMod val="75000"/>
                </a:schemeClr>
              </a:solidFill>
            </a:ln>
            <a:effectLst/>
          </p:spPr>
        </p:pic>
      </p:grpSp>
      <p:sp>
        <p:nvSpPr>
          <p:cNvPr id="2" name="TextBox 1">
            <a:extLst>
              <a:ext uri="{FF2B5EF4-FFF2-40B4-BE49-F238E27FC236}">
                <a16:creationId xmlns:a16="http://schemas.microsoft.com/office/drawing/2014/main" id="{051CC367-4FAE-D995-46B5-1F76D244049A}"/>
              </a:ext>
            </a:extLst>
          </p:cNvPr>
          <p:cNvSpPr txBox="1"/>
          <p:nvPr/>
        </p:nvSpPr>
        <p:spPr>
          <a:xfrm>
            <a:off x="500856" y="6457660"/>
            <a:ext cx="4818274" cy="21544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a:ea typeface="+mn-ea"/>
                <a:cs typeface="+mn-cs"/>
              </a:rPr>
              <a:t>Note:</a:t>
            </a:r>
            <a:r>
              <a:rPr kumimoji="0" lang="en-US" sz="800" b="0" i="0" u="none" strike="noStrike" kern="1200" cap="none" spc="0" normalizeH="0" baseline="0" noProof="0">
                <a:ln>
                  <a:noFill/>
                </a:ln>
                <a:solidFill>
                  <a:srgbClr val="000000"/>
                </a:solidFill>
                <a:effectLst/>
                <a:uLnTx/>
                <a:uFillTx/>
                <a:latin typeface="Segoe UI"/>
                <a:ea typeface="+mn-ea"/>
                <a:cs typeface="+mn-cs"/>
              </a:rPr>
              <a:t> For more information on AI Council and RAI, visit </a:t>
            </a:r>
            <a:r>
              <a:rPr kumimoji="0" lang="en-US" sz="800" b="0" i="0" u="none" strike="noStrike" kern="1200" cap="none" spc="0" normalizeH="0" baseline="0" noProof="0">
                <a:ln>
                  <a:noFill/>
                </a:ln>
                <a:solidFill>
                  <a:srgbClr val="000000"/>
                </a:solidFill>
                <a:effectLst/>
                <a:uLnTx/>
                <a:uFillTx/>
                <a:latin typeface="Segoe UI"/>
                <a:ea typeface="+mn-ea"/>
                <a:cs typeface="+mn-cs"/>
                <a:hlinkClick r:id="rId9"/>
              </a:rPr>
              <a:t>User Enablement Guide</a:t>
            </a:r>
            <a:r>
              <a:rPr kumimoji="0" lang="en-US" sz="800" b="0" i="0" u="none" strike="noStrike" kern="1200" cap="none" spc="0" normalizeH="0" baseline="0" noProof="0">
                <a:ln>
                  <a:noFill/>
                </a:ln>
                <a:solidFill>
                  <a:srgbClr val="000000"/>
                </a:solidFill>
                <a:effectLst/>
                <a:uLnTx/>
                <a:uFillTx/>
                <a:latin typeface="Segoe UI"/>
                <a:ea typeface="+mn-ea"/>
                <a:cs typeface="+mn-cs"/>
              </a:rPr>
              <a:t>.</a:t>
            </a:r>
          </a:p>
        </p:txBody>
      </p:sp>
      <p:sp>
        <p:nvSpPr>
          <p:cNvPr id="15" name="Text Placeholder 31">
            <a:extLst>
              <a:ext uri="{FF2B5EF4-FFF2-40B4-BE49-F238E27FC236}">
                <a16:creationId xmlns:a16="http://schemas.microsoft.com/office/drawing/2014/main" id="{26E02F8F-CE34-F76E-898D-6BD4FEEA63A1}"/>
              </a:ext>
            </a:extLst>
          </p:cNvPr>
          <p:cNvSpPr txBox="1">
            <a:spLocks/>
          </p:cNvSpPr>
          <p:nvPr/>
        </p:nvSpPr>
        <p:spPr>
          <a:xfrm>
            <a:off x="588261" y="1826132"/>
            <a:ext cx="4532379" cy="434606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 marR="0" lvl="3"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10">
                  <a:extLst>
                    <a:ext uri="{A12FA001-AC4F-418D-AE19-62706E023703}">
                      <ahyp:hlinkClr xmlns:ahyp="http://schemas.microsoft.com/office/drawing/2018/hyperlinkcolor" val="tx"/>
                    </a:ext>
                  </a:extLst>
                </a:hlinkClick>
              </a:rPr>
              <a:t>IT Professional admin resources</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additional documentation and to help address deeper questions you may have about Microsoft 365 Copilot, such as:</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does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Microsoft 365 Copilot Chat</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AI-powered chat for the web, work? How is it different from Microsoft 365 Copilot?</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Is this AI-powered chat available for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11">
                  <a:extLst>
                    <a:ext uri="{A12FA001-AC4F-418D-AE19-62706E023703}">
                      <ahyp:hlinkClr xmlns:ahyp="http://schemas.microsoft.com/office/drawing/2018/hyperlinkcolor" val="tx"/>
                    </a:ext>
                  </a:extLst>
                </a:hlinkClick>
              </a:rPr>
              <a:t>eligible Entra ID users</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no additional charge?</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does Microsoft 365 Copilot work?</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is my data indexed?</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How should I prepare my data by adjusting permissions and policies?</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Where does my data go?</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How do Copilot agents work?</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What is Microsoft’s responsible AI commitment?</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MORE….</a:t>
            </a:r>
          </a:p>
          <a:p>
            <a:pPr marL="4445" marR="0" lvl="3"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1" name="Picture 20">
            <a:extLst>
              <a:ext uri="{FF2B5EF4-FFF2-40B4-BE49-F238E27FC236}">
                <a16:creationId xmlns:a16="http://schemas.microsoft.com/office/drawing/2014/main" id="{8DB5C506-64E1-5E58-DAD7-C4EAE3C44DF1}"/>
              </a:ext>
              <a:ext uri="{C183D7F6-B498-43B3-948B-1728B52AA6E4}">
                <adec:decorative xmlns:adec="http://schemas.microsoft.com/office/drawing/2017/decorative" val="1"/>
              </a:ext>
            </a:extLst>
          </p:cNvPr>
          <p:cNvPicPr>
            <a:picLocks noChangeAspect="1"/>
          </p:cNvPicPr>
          <p:nvPr/>
        </p:nvPicPr>
        <p:blipFill rotWithShape="1">
          <a:blip r:embed="rId12">
            <a:extLst>
              <a:ext uri="{28A0092B-C50C-407E-A947-70E740481C1C}">
                <a14:useLocalDpi xmlns:a14="http://schemas.microsoft.com/office/drawing/2010/main"/>
              </a:ext>
            </a:extLst>
          </a:blip>
          <a:srcRect l="-3705" r="-3705"/>
          <a:stretch/>
        </p:blipFill>
        <p:spPr>
          <a:xfrm>
            <a:off x="6924876" y="1430461"/>
            <a:ext cx="734156" cy="683516"/>
          </a:xfrm>
          <a:prstGeom prst="rect">
            <a:avLst/>
          </a:prstGeom>
        </p:spPr>
      </p:pic>
      <p:sp>
        <p:nvSpPr>
          <p:cNvPr id="4" name="Round Same Side Corner Rectangle 3">
            <a:extLst>
              <a:ext uri="{FF2B5EF4-FFF2-40B4-BE49-F238E27FC236}">
                <a16:creationId xmlns:a16="http://schemas.microsoft.com/office/drawing/2014/main" id="{854DB8FD-678B-945D-1896-FD81EBB3685E}"/>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Graphic 4">
            <a:extLst>
              <a:ext uri="{FF2B5EF4-FFF2-40B4-BE49-F238E27FC236}">
                <a16:creationId xmlns:a16="http://schemas.microsoft.com/office/drawing/2014/main" id="{3279FF18-D151-82E8-50BD-9BA4984C6C37}"/>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21196" y="255696"/>
            <a:ext cx="323566" cy="323566"/>
          </a:xfrm>
          <a:prstGeom prst="rect">
            <a:avLst/>
          </a:prstGeom>
        </p:spPr>
      </p:pic>
      <p:sp>
        <p:nvSpPr>
          <p:cNvPr id="10" name="Rectangle 9">
            <a:extLst>
              <a:ext uri="{FF2B5EF4-FFF2-40B4-BE49-F238E27FC236}">
                <a16:creationId xmlns:a16="http://schemas.microsoft.com/office/drawing/2014/main" id="{05B326BB-BF26-7BE4-0F9F-BE3EB6C33EEC}"/>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3985359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BB474F-7AEC-7EE6-B8C1-1B483EC5EFBB}"/>
              </a:ext>
            </a:extLst>
          </p:cNvPr>
          <p:cNvSpPr>
            <a:spLocks noGrp="1"/>
          </p:cNvSpPr>
          <p:nvPr>
            <p:ph type="title"/>
          </p:nvPr>
        </p:nvSpPr>
        <p:spPr>
          <a:xfrm>
            <a:off x="569911" y="2153504"/>
            <a:ext cx="6775769" cy="1846659"/>
          </a:xfrm>
        </p:spPr>
        <p:txBody>
          <a:bodyPr/>
          <a:lstStyle/>
          <a:p>
            <a:r>
              <a:rPr lang="en-US"/>
              <a:t>Build Microsoft 365 Copilot implementation plan</a:t>
            </a:r>
          </a:p>
        </p:txBody>
      </p:sp>
      <p:sp>
        <p:nvSpPr>
          <p:cNvPr id="5" name="Text Placeholder 4">
            <a:extLst>
              <a:ext uri="{FF2B5EF4-FFF2-40B4-BE49-F238E27FC236}">
                <a16:creationId xmlns:a16="http://schemas.microsoft.com/office/drawing/2014/main" id="{5B69638D-5047-DC07-E1C3-1480506C1D8F}"/>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398622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C3F3CB-62F3-122B-2E0E-13F91ECEEBB1}"/>
              </a:ext>
            </a:extLst>
          </p:cNvPr>
          <p:cNvSpPr>
            <a:spLocks noGrp="1"/>
          </p:cNvSpPr>
          <p:nvPr>
            <p:ph type="title"/>
          </p:nvPr>
        </p:nvSpPr>
        <p:spPr>
          <a:xfrm>
            <a:off x="588261" y="585216"/>
            <a:ext cx="11011601" cy="553998"/>
          </a:xfrm>
        </p:spPr>
        <p:txBody>
          <a:bodyPr vert="horz" lIns="0" tIns="45720" rIns="0" bIns="45720" rtlCol="0" anchor="t">
            <a:noAutofit/>
          </a:bodyPr>
          <a:lstStyle/>
          <a:p>
            <a:pPr>
              <a:spcBef>
                <a:spcPts val="1200"/>
              </a:spcBef>
              <a:spcAft>
                <a:spcPts val="600"/>
              </a:spcAft>
            </a:pPr>
            <a:r>
              <a:rPr lang="en-US" sz="3600"/>
              <a:t>Build an implementation plan</a:t>
            </a:r>
          </a:p>
        </p:txBody>
      </p:sp>
      <p:sp>
        <p:nvSpPr>
          <p:cNvPr id="6" name="Text Placeholder 5">
            <a:extLst>
              <a:ext uri="{FF2B5EF4-FFF2-40B4-BE49-F238E27FC236}">
                <a16:creationId xmlns:a16="http://schemas.microsoft.com/office/drawing/2014/main" id="{80534E61-9B2F-FCCA-61BE-C015565BA9C5}"/>
              </a:ext>
            </a:extLst>
          </p:cNvPr>
          <p:cNvSpPr>
            <a:spLocks noGrp="1"/>
          </p:cNvSpPr>
          <p:nvPr>
            <p:ph type="body" sz="quarter" idx="4294967295"/>
          </p:nvPr>
        </p:nvSpPr>
        <p:spPr>
          <a:xfrm>
            <a:off x="588261" y="1485900"/>
            <a:ext cx="4806699" cy="4157663"/>
          </a:xfrm>
        </p:spPr>
        <p:txBody>
          <a:bodyPr lIns="0" tIns="0" rIns="0" bIns="0">
            <a:noAutofit/>
          </a:bodyPr>
          <a:lstStyle/>
          <a:p>
            <a:pPr marL="9525" lvl="3" indent="0">
              <a:spcBef>
                <a:spcPts val="1000"/>
              </a:spcBef>
              <a:buNone/>
            </a:pPr>
            <a:r>
              <a:rPr lang="en-US" sz="1400">
                <a:latin typeface="Segoe UI" panose="020B0502040204020203" pitchFamily="34" charset="0"/>
                <a:cs typeface="Segoe UI" panose="020B0502040204020203" pitchFamily="34" charset="0"/>
              </a:rPr>
              <a:t>Use the results of the </a:t>
            </a:r>
            <a:r>
              <a:rPr lang="en-US" sz="14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Optimization Assessment</a:t>
            </a:r>
            <a:r>
              <a:rPr lang="en-US" sz="1400">
                <a:solidFill>
                  <a:srgbClr val="0078D4"/>
                </a:solidFill>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rPr>
              <a:t>and </a:t>
            </a:r>
            <a:br>
              <a:rPr lang="en-US" sz="1400">
                <a:latin typeface="Segoe UI" panose="020B0502040204020203" pitchFamily="34" charset="0"/>
                <a:cs typeface="Segoe UI" panose="020B0502040204020203" pitchFamily="34" charset="0"/>
              </a:rPr>
            </a:br>
            <a:r>
              <a:rPr lang="en-US" sz="14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scenario discovery</a:t>
            </a:r>
            <a:r>
              <a:rPr lang="en-US" sz="1400">
                <a:latin typeface="Segoe UI" panose="020B0502040204020203" pitchFamily="34" charset="0"/>
                <a:cs typeface="Segoe UI" panose="020B0502040204020203" pitchFamily="34" charset="0"/>
              </a:rPr>
              <a:t> to develop a plan for implementation of Microsoft 365 Copilot.</a:t>
            </a:r>
          </a:p>
          <a:p>
            <a:pPr marL="0" lvl="4" indent="0">
              <a:spcBef>
                <a:spcPts val="1000"/>
              </a:spcBef>
              <a:buNone/>
            </a:pPr>
            <a:r>
              <a:rPr lang="en-US" sz="1600" b="1">
                <a:solidFill>
                  <a:srgbClr val="0078D4"/>
                </a:solidFill>
                <a:latin typeface="Segoe UI Semibold" panose="020B0502040204020203" pitchFamily="34" charset="0"/>
                <a:cs typeface="Segoe UI Semibold" panose="020B0502040204020203" pitchFamily="34" charset="0"/>
              </a:rPr>
              <a:t>Questions to help develop the plan:</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Are all the gaps in the optimization assessment listed in the plan?</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Have you identified the first set of employees that would get Microsoft 365 Copilot? </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How many licenses would you need to purchase?</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Are there any data security questions that you need to address?</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Do all items have owners and due dates?</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Have you identified key adoption steps for the first set of prioritized scenarios?</a:t>
            </a:r>
          </a:p>
          <a:p>
            <a:pPr marL="9525" lvl="4" indent="0">
              <a:spcBef>
                <a:spcPts val="1000"/>
              </a:spcBef>
              <a:buNone/>
            </a:pPr>
            <a:endParaRPr lang="en-US"/>
          </a:p>
        </p:txBody>
      </p:sp>
      <p:pic>
        <p:nvPicPr>
          <p:cNvPr id="11" name="Picture 10">
            <a:extLst>
              <a:ext uri="{FF2B5EF4-FFF2-40B4-BE49-F238E27FC236}">
                <a16:creationId xmlns:a16="http://schemas.microsoft.com/office/drawing/2014/main" id="{1D631195-5EAD-AAB5-E682-708B849E25CE}"/>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6096000" y="1748469"/>
            <a:ext cx="5603562" cy="3152003"/>
          </a:xfrm>
          <a:prstGeom prst="roundRect">
            <a:avLst>
              <a:gd name="adj" fmla="val 3271"/>
            </a:avLst>
          </a:prstGeom>
          <a:solidFill>
            <a:schemeClr val="bg1"/>
          </a:solidFill>
          <a:ln>
            <a:solidFill>
              <a:schemeClr val="bg1">
                <a:lumMod val="75000"/>
              </a:schemeClr>
            </a:solidFill>
          </a:ln>
          <a:effectLst/>
        </p:spPr>
      </p:pic>
      <p:sp>
        <p:nvSpPr>
          <p:cNvPr id="8" name="Round Same Side Corner Rectangle 7" descr="Shared activity">
            <a:extLst>
              <a:ext uri="{FF2B5EF4-FFF2-40B4-BE49-F238E27FC236}">
                <a16:creationId xmlns:a16="http://schemas.microsoft.com/office/drawing/2014/main" id="{01BFEE6E-EC25-FCAD-B9F1-F4C6E436DE76}"/>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Graphic 8">
            <a:extLst>
              <a:ext uri="{FF2B5EF4-FFF2-40B4-BE49-F238E27FC236}">
                <a16:creationId xmlns:a16="http://schemas.microsoft.com/office/drawing/2014/main" id="{CD7F6B96-D7A5-FE11-3804-C8292062DF9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1196" y="255696"/>
            <a:ext cx="323566" cy="323566"/>
          </a:xfrm>
          <a:prstGeom prst="rect">
            <a:avLst/>
          </a:prstGeom>
        </p:spPr>
      </p:pic>
      <p:sp>
        <p:nvSpPr>
          <p:cNvPr id="10" name="Rectangle 9">
            <a:extLst>
              <a:ext uri="{FF2B5EF4-FFF2-40B4-BE49-F238E27FC236}">
                <a16:creationId xmlns:a16="http://schemas.microsoft.com/office/drawing/2014/main" id="{6B80BA19-7E15-EB96-2AD0-B1214834315E}"/>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290266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ounded Rectangle 1">
            <a:extLst>
              <a:ext uri="{FF2B5EF4-FFF2-40B4-BE49-F238E27FC236}">
                <a16:creationId xmlns:a16="http://schemas.microsoft.com/office/drawing/2014/main" id="{1E724F8B-AD38-7100-43AC-4DAE1961589E}"/>
              </a:ext>
              <a:ext uri="{C183D7F6-B498-43B3-948B-1728B52AA6E4}">
                <adec:decorative xmlns:adec="http://schemas.microsoft.com/office/drawing/2017/decorative" val="1"/>
              </a:ext>
            </a:extLst>
          </p:cNvPr>
          <p:cNvSpPr/>
          <p:nvPr/>
        </p:nvSpPr>
        <p:spPr bwMode="auto">
          <a:xfrm>
            <a:off x="598409" y="895238"/>
            <a:ext cx="10995182" cy="5350884"/>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3" name="Group 2">
            <a:extLst>
              <a:ext uri="{FF2B5EF4-FFF2-40B4-BE49-F238E27FC236}">
                <a16:creationId xmlns:a16="http://schemas.microsoft.com/office/drawing/2014/main" id="{7F405283-429C-968F-8832-69F8A1D5295D}"/>
              </a:ext>
              <a:ext uri="{C183D7F6-B498-43B3-948B-1728B52AA6E4}">
                <adec:decorative xmlns:adec="http://schemas.microsoft.com/office/drawing/2017/decorative" val="1"/>
              </a:ext>
            </a:extLst>
          </p:cNvPr>
          <p:cNvGrpSpPr/>
          <p:nvPr/>
        </p:nvGrpSpPr>
        <p:grpSpPr>
          <a:xfrm>
            <a:off x="10236573" y="187951"/>
            <a:ext cx="1955427" cy="459051"/>
            <a:chOff x="10236573" y="187951"/>
            <a:chExt cx="1955427" cy="459051"/>
          </a:xfrm>
        </p:grpSpPr>
        <p:sp>
          <p:nvSpPr>
            <p:cNvPr id="6" name="Round Same Side Corner Rectangle 5">
              <a:extLst>
                <a:ext uri="{FF2B5EF4-FFF2-40B4-BE49-F238E27FC236}">
                  <a16:creationId xmlns:a16="http://schemas.microsoft.com/office/drawing/2014/main" id="{7F09F7FF-3B31-A041-AA43-099EB2288850}"/>
                </a:ext>
              </a:extLst>
            </p:cNvPr>
            <p:cNvSpPr/>
            <p:nvPr/>
          </p:nvSpPr>
          <p:spPr bwMode="auto">
            <a:xfrm rot="16200000">
              <a:off x="10984761" y="-560237"/>
              <a:ext cx="459051" cy="1955427"/>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F03D89DE-1139-68EA-0692-D184A9B2C756}"/>
                </a:ext>
              </a:extLst>
            </p:cNvPr>
            <p:cNvSpPr/>
            <p:nvPr/>
          </p:nvSpPr>
          <p:spPr bwMode="auto">
            <a:xfrm>
              <a:off x="10757428" y="285996"/>
              <a:ext cx="1434572"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Technical readiness</a:t>
              </a:r>
            </a:p>
          </p:txBody>
        </p:sp>
        <p:sp>
          <p:nvSpPr>
            <p:cNvPr id="9" name="Graphic 21">
              <a:extLst>
                <a:ext uri="{FF2B5EF4-FFF2-40B4-BE49-F238E27FC236}">
                  <a16:creationId xmlns:a16="http://schemas.microsoft.com/office/drawing/2014/main" id="{2BEF4036-0D49-8268-7195-3DDB3C35A29C}"/>
                </a:ext>
                <a:ext uri="{C183D7F6-B498-43B3-948B-1728B52AA6E4}">
                  <adec:decorative xmlns:adec="http://schemas.microsoft.com/office/drawing/2017/decorative" val="1"/>
                </a:ext>
              </a:extLst>
            </p:cNvPr>
            <p:cNvSpPr/>
            <p:nvPr/>
          </p:nvSpPr>
          <p:spPr>
            <a:xfrm>
              <a:off x="10416904" y="294743"/>
              <a:ext cx="265413" cy="262967"/>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3" name="Title 12">
            <a:extLst>
              <a:ext uri="{FF2B5EF4-FFF2-40B4-BE49-F238E27FC236}">
                <a16:creationId xmlns:a16="http://schemas.microsoft.com/office/drawing/2014/main" id="{834D6171-6AFD-381F-BFAC-398BABF6D720}"/>
              </a:ext>
            </a:extLst>
          </p:cNvPr>
          <p:cNvSpPr>
            <a:spLocks noGrp="1"/>
          </p:cNvSpPr>
          <p:nvPr>
            <p:ph type="title"/>
          </p:nvPr>
        </p:nvSpPr>
        <p:spPr>
          <a:xfrm>
            <a:off x="951872" y="1289835"/>
            <a:ext cx="5365943" cy="1038746"/>
          </a:xfrm>
        </p:spPr>
        <p:txBody>
          <a:bodyPr/>
          <a:lstStyle/>
          <a:p>
            <a:pPr rtl="0" eaLnBrk="1" latinLnBrk="0" hangingPunct="1"/>
            <a:r>
              <a:rPr lang="en-US" sz="2250" kern="1200" dirty="0">
                <a:solidFill>
                  <a:srgbClr val="000000"/>
                </a:solidFill>
                <a:effectLst/>
                <a:cs typeface="+mn-cs"/>
              </a:rPr>
              <a:t>Use SharePoint Advanced Management to get your organization ready for Copilot</a:t>
            </a:r>
            <a:endParaRPr lang="en-US" sz="2250" dirty="0"/>
          </a:p>
        </p:txBody>
      </p:sp>
      <p:sp>
        <p:nvSpPr>
          <p:cNvPr id="10" name="Rectangle: Rounded Corners 10">
            <a:extLst>
              <a:ext uri="{FF2B5EF4-FFF2-40B4-BE49-F238E27FC236}">
                <a16:creationId xmlns:a16="http://schemas.microsoft.com/office/drawing/2014/main" id="{E539103E-9917-15CF-6E43-821F989441D6}"/>
              </a:ext>
            </a:extLst>
          </p:cNvPr>
          <p:cNvSpPr/>
          <p:nvPr/>
        </p:nvSpPr>
        <p:spPr>
          <a:xfrm>
            <a:off x="854134" y="671772"/>
            <a:ext cx="1656488"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Get ready</a:t>
            </a:r>
          </a:p>
        </p:txBody>
      </p:sp>
      <p:sp>
        <p:nvSpPr>
          <p:cNvPr id="32" name="Text Placeholder 31">
            <a:extLst>
              <a:ext uri="{FF2B5EF4-FFF2-40B4-BE49-F238E27FC236}">
                <a16:creationId xmlns:a16="http://schemas.microsoft.com/office/drawing/2014/main" id="{7D9FA4E1-0A38-E825-C474-56106658C61D}"/>
              </a:ext>
            </a:extLst>
          </p:cNvPr>
          <p:cNvSpPr>
            <a:spLocks noGrp="1"/>
          </p:cNvSpPr>
          <p:nvPr>
            <p:ph type="body" sz="quarter" idx="4294967295"/>
          </p:nvPr>
        </p:nvSpPr>
        <p:spPr>
          <a:xfrm>
            <a:off x="955344" y="2348420"/>
            <a:ext cx="5895832" cy="1528763"/>
          </a:xfrm>
        </p:spPr>
        <p:txBody>
          <a:bodyPr lIns="0" tIns="0" rIns="0" bIns="0">
            <a:noAutofit/>
          </a:bodyPr>
          <a:lstStyle/>
          <a:p>
            <a:pPr marL="0" indent="0">
              <a:lnSpc>
                <a:spcPct val="100000"/>
              </a:lnSpc>
              <a:buNone/>
            </a:pPr>
            <a:r>
              <a:rPr lang="en-US" sz="1600" b="1" dirty="0">
                <a:solidFill>
                  <a:srgbClr val="0078D4"/>
                </a:solidFill>
                <a:latin typeface="Segoe UI Semibold" panose="020B0502040204020203" pitchFamily="34" charset="0"/>
                <a:cs typeface="Segoe UI Semibold" panose="020B0502040204020203" pitchFamily="34" charset="0"/>
              </a:rPr>
              <a:t>Accelerate </a:t>
            </a:r>
            <a:r>
              <a:rPr lang="en-US" b="1" dirty="0">
                <a:solidFill>
                  <a:srgbClr val="0078D4"/>
                </a:solidFill>
                <a:latin typeface="Segoe UI Semibold" panose="020B0502040204020203" pitchFamily="34" charset="0"/>
                <a:cs typeface="Segoe UI Semibold" panose="020B0502040204020203" pitchFamily="34" charset="0"/>
              </a:rPr>
              <a:t>S</a:t>
            </a:r>
            <a:r>
              <a:rPr lang="en-US" sz="1600" b="1" dirty="0">
                <a:solidFill>
                  <a:srgbClr val="0078D4"/>
                </a:solidFill>
                <a:latin typeface="Segoe UI Semibold" panose="020B0502040204020203" pitchFamily="34" charset="0"/>
                <a:cs typeface="Segoe UI Semibold" panose="020B0502040204020203" pitchFamily="34" charset="0"/>
              </a:rPr>
              <a:t>ite Governance</a:t>
            </a:r>
          </a:p>
          <a:p>
            <a:pPr marL="4763" lvl="3" indent="0">
              <a:buNone/>
            </a:pPr>
            <a:r>
              <a:rPr lang="en-US" sz="1400" dirty="0">
                <a:latin typeface="Segoe UI" panose="020B0502040204020203" pitchFamily="34" charset="0"/>
                <a:cs typeface="Segoe UI" panose="020B0502040204020203" pitchFamily="34" charset="0"/>
              </a:rPr>
              <a:t>Use SharePoint Advanced Management to reduce accidental oversharing, minimize your content governance footprint, improve Copilot response quality, control content access by Copilot, and ensure data safety specifically for </a:t>
            </a:r>
            <a:r>
              <a:rPr lang="en-US" sz="1400" dirty="0" err="1">
                <a:latin typeface="Segoe UI" panose="020B0502040204020203" pitchFamily="34" charset="0"/>
                <a:cs typeface="Segoe UI" panose="020B0502040204020203" pitchFamily="34" charset="0"/>
              </a:rPr>
              <a:t>business-critical</a:t>
            </a:r>
            <a:r>
              <a:rPr lang="en-US" sz="1400" dirty="0">
                <a:latin typeface="Segoe UI" panose="020B0502040204020203" pitchFamily="34" charset="0"/>
                <a:cs typeface="Segoe UI" panose="020B0502040204020203" pitchFamily="34" charset="0"/>
              </a:rPr>
              <a:t> sites. </a:t>
            </a:r>
          </a:p>
        </p:txBody>
      </p:sp>
      <p:sp>
        <p:nvSpPr>
          <p:cNvPr id="11" name="Text Placeholder 10">
            <a:extLst>
              <a:ext uri="{FF2B5EF4-FFF2-40B4-BE49-F238E27FC236}">
                <a16:creationId xmlns:a16="http://schemas.microsoft.com/office/drawing/2014/main" id="{1C68D7EB-EE07-4E0F-F7D0-5E24FE7C6AF7}"/>
              </a:ext>
            </a:extLst>
          </p:cNvPr>
          <p:cNvSpPr>
            <a:spLocks noGrp="1"/>
          </p:cNvSpPr>
          <p:nvPr>
            <p:ph type="body" sz="quarter" idx="4294967295"/>
          </p:nvPr>
        </p:nvSpPr>
        <p:spPr>
          <a:xfrm>
            <a:off x="955344" y="3880653"/>
            <a:ext cx="5595938" cy="1687512"/>
          </a:xfrm>
        </p:spPr>
        <p:txBody>
          <a:bodyPr vert="horz" lIns="0" tIns="0" rIns="0" bIns="0" rtlCol="0" anchor="t">
            <a:noAutofit/>
          </a:bodyPr>
          <a:lstStyle/>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3"/>
              </a:rPr>
              <a:t>Reduce accidental oversharing with SharePoint sharing settings</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4"/>
              </a:rPr>
              <a:t>Ensure all sites have valid owners</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5"/>
              </a:rPr>
              <a:t>Clean up unused sites</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6"/>
              </a:rPr>
              <a:t>Identify sites with potentially overshared content</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7"/>
              </a:rPr>
              <a:t>Control access to content</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8"/>
              </a:rPr>
              <a:t>Take proactive measures on </a:t>
            </a:r>
            <a:r>
              <a:rPr lang="en-US" sz="1200" dirty="0" err="1">
                <a:latin typeface="Segoe UI" panose="020B0502040204020203" pitchFamily="34" charset="0"/>
                <a:cs typeface="Segoe UI" panose="020B0502040204020203" pitchFamily="34" charset="0"/>
                <a:hlinkClick r:id="rId8"/>
              </a:rPr>
              <a:t>business-critical</a:t>
            </a:r>
            <a:r>
              <a:rPr lang="en-US" sz="1200" dirty="0">
                <a:latin typeface="Segoe UI" panose="020B0502040204020203" pitchFamily="34" charset="0"/>
                <a:cs typeface="Segoe UI" panose="020B0502040204020203" pitchFamily="34" charset="0"/>
                <a:hlinkClick r:id="rId8"/>
              </a:rPr>
              <a:t> sites</a:t>
            </a:r>
            <a:endParaRPr lang="en-US" sz="1200" dirty="0">
              <a:latin typeface="Segoe UI" panose="020B0502040204020203" pitchFamily="34" charset="0"/>
              <a:cs typeface="Segoe UI" panose="020B0502040204020203" pitchFamily="34" charset="0"/>
            </a:endParaRPr>
          </a:p>
        </p:txBody>
      </p:sp>
      <p:pic>
        <p:nvPicPr>
          <p:cNvPr id="7" name="Picture 6" descr="A screenshot of advanced management ">
            <a:extLst>
              <a:ext uri="{FF2B5EF4-FFF2-40B4-BE49-F238E27FC236}">
                <a16:creationId xmlns:a16="http://schemas.microsoft.com/office/drawing/2014/main" id="{871D816B-F902-047B-DB09-F9F554C2F7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0484" y="2348420"/>
            <a:ext cx="4296435" cy="2864290"/>
          </a:xfrm>
          <a:prstGeom prst="roundRect">
            <a:avLst>
              <a:gd name="adj" fmla="val 1255"/>
            </a:avLst>
          </a:prstGeom>
          <a:ln>
            <a:solidFill>
              <a:schemeClr val="bg1">
                <a:lumMod val="75000"/>
              </a:schemeClr>
            </a:solidFill>
          </a:ln>
        </p:spPr>
      </p:pic>
    </p:spTree>
    <p:extLst>
      <p:ext uri="{BB962C8B-B14F-4D97-AF65-F5344CB8AC3E}">
        <p14:creationId xmlns:p14="http://schemas.microsoft.com/office/powerpoint/2010/main" val="149627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10"/>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fade">
                                      <p:cBhvr>
                                        <p:cTn id="17" dur="500"/>
                                        <p:tgtEl>
                                          <p:spTgt spid="32">
                                            <p:txEl>
                                              <p:pRg st="0" end="0"/>
                                            </p:txEl>
                                          </p:spTgt>
                                        </p:tgtEl>
                                      </p:cBhvr>
                                    </p:animEffect>
                                  </p:childTnLst>
                                </p:cTn>
                              </p:par>
                              <p:par>
                                <p:cTn id="18" presetID="42" presetClass="path" presetSubtype="0" decel="100000" fill="hold" grpId="1" nodeType="withEffect">
                                  <p:stCondLst>
                                    <p:cond delay="0"/>
                                  </p:stCondLst>
                                  <p:childTnLst>
                                    <p:animMotion origin="layout" path="M 1.875E-6 3.7037E-6 L 1.875E-6 0.03541 " pathEditMode="relative" rAng="0" ptsTypes="AA">
                                      <p:cBhvr>
                                        <p:cTn id="19" dur="700" spd="-100000" fill="hold"/>
                                        <p:tgtEl>
                                          <p:spTgt spid="32">
                                            <p:txEl>
                                              <p:pRg st="0" end="0"/>
                                            </p:txEl>
                                          </p:spTgt>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500"/>
                                        <p:tgtEl>
                                          <p:spTgt spid="11">
                                            <p:txEl>
                                              <p:pRg st="5" end="5"/>
                                            </p:txEl>
                                          </p:spTgt>
                                        </p:tgtEl>
                                      </p:cBhvr>
                                    </p:animEffect>
                                  </p:childTnLst>
                                </p:cTn>
                              </p:par>
                              <p:par>
                                <p:cTn id="38" presetID="42" presetClass="path" presetSubtype="0" decel="100000" fill="hold" grpId="1" nodeType="withEffect">
                                  <p:stCondLst>
                                    <p:cond delay="0"/>
                                  </p:stCondLst>
                                  <p:childTnLst>
                                    <p:animMotion origin="layout" path="M -4.16667E-6 -4.81481E-6 L -4.16667E-6 0.03542 " pathEditMode="relative" rAng="0" ptsTypes="AA">
                                      <p:cBhvr>
                                        <p:cTn id="39" dur="700" spd="-100000" fill="hold"/>
                                        <p:tgtEl>
                                          <p:spTgt spid="11">
                                            <p:txEl>
                                              <p:pRg st="0" end="0"/>
                                            </p:txEl>
                                          </p:spTgt>
                                        </p:tgtEl>
                                        <p:attrNameLst>
                                          <p:attrName>ppt_x</p:attrName>
                                          <p:attrName>ppt_y</p:attrName>
                                        </p:attrNameLst>
                                      </p:cBhvr>
                                      <p:rCtr x="0" y="1759"/>
                                    </p:animMotion>
                                  </p:childTnLst>
                                </p:cTn>
                              </p:par>
                              <p:par>
                                <p:cTn id="40" presetID="42" presetClass="path" presetSubtype="0" decel="100000" fill="hold" grpId="1" nodeType="withEffect">
                                  <p:stCondLst>
                                    <p:cond delay="0"/>
                                  </p:stCondLst>
                                  <p:childTnLst>
                                    <p:animMotion origin="layout" path="M -4.16667E-6 -4.81481E-6 L -4.16667E-6 0.03542 " pathEditMode="relative" rAng="0" ptsTypes="AA">
                                      <p:cBhvr>
                                        <p:cTn id="41" dur="700" spd="-100000" fill="hold"/>
                                        <p:tgtEl>
                                          <p:spTgt spid="11">
                                            <p:txEl>
                                              <p:pRg st="1" end="1"/>
                                            </p:txEl>
                                          </p:spTgt>
                                        </p:tgtEl>
                                        <p:attrNameLst>
                                          <p:attrName>ppt_x</p:attrName>
                                          <p:attrName>ppt_y</p:attrName>
                                        </p:attrNameLst>
                                      </p:cBhvr>
                                      <p:rCtr x="0" y="1759"/>
                                    </p:animMotion>
                                  </p:childTnLst>
                                </p:cTn>
                              </p:par>
                              <p:par>
                                <p:cTn id="42" presetID="42" presetClass="path" presetSubtype="0" decel="100000" fill="hold" grpId="1" nodeType="withEffect">
                                  <p:stCondLst>
                                    <p:cond delay="0"/>
                                  </p:stCondLst>
                                  <p:childTnLst>
                                    <p:animMotion origin="layout" path="M -4.16667E-6 -4.81481E-6 L -4.16667E-6 0.03542 " pathEditMode="relative" rAng="0" ptsTypes="AA">
                                      <p:cBhvr>
                                        <p:cTn id="43" dur="700" spd="-100000" fill="hold"/>
                                        <p:tgtEl>
                                          <p:spTgt spid="11">
                                            <p:txEl>
                                              <p:pRg st="2" end="2"/>
                                            </p:txEl>
                                          </p:spTgt>
                                        </p:tgtEl>
                                        <p:attrNameLst>
                                          <p:attrName>ppt_x</p:attrName>
                                          <p:attrName>ppt_y</p:attrName>
                                        </p:attrNameLst>
                                      </p:cBhvr>
                                      <p:rCtr x="0" y="1759"/>
                                    </p:animMotion>
                                  </p:childTnLst>
                                </p:cTn>
                              </p:par>
                              <p:par>
                                <p:cTn id="44" presetID="42" presetClass="path" presetSubtype="0" decel="100000" fill="hold" grpId="1" nodeType="withEffect">
                                  <p:stCondLst>
                                    <p:cond delay="0"/>
                                  </p:stCondLst>
                                  <p:childTnLst>
                                    <p:animMotion origin="layout" path="M -4.16667E-6 -4.81481E-6 L -4.16667E-6 0.03542 " pathEditMode="relative" rAng="0" ptsTypes="AA">
                                      <p:cBhvr>
                                        <p:cTn id="45" dur="700" spd="-100000" fill="hold"/>
                                        <p:tgtEl>
                                          <p:spTgt spid="11">
                                            <p:txEl>
                                              <p:pRg st="3" end="3"/>
                                            </p:txEl>
                                          </p:spTgt>
                                        </p:tgtEl>
                                        <p:attrNameLst>
                                          <p:attrName>ppt_x</p:attrName>
                                          <p:attrName>ppt_y</p:attrName>
                                        </p:attrNameLst>
                                      </p:cBhvr>
                                      <p:rCtr x="0" y="1759"/>
                                    </p:animMotion>
                                  </p:childTnLst>
                                </p:cTn>
                              </p:par>
                              <p:par>
                                <p:cTn id="46" presetID="42" presetClass="path" presetSubtype="0" decel="100000" fill="hold" grpId="1" nodeType="withEffect">
                                  <p:stCondLst>
                                    <p:cond delay="0"/>
                                  </p:stCondLst>
                                  <p:childTnLst>
                                    <p:animMotion origin="layout" path="M -4.16667E-6 -4.81481E-6 L -4.16667E-6 0.03542 " pathEditMode="relative" rAng="0" ptsTypes="AA">
                                      <p:cBhvr>
                                        <p:cTn id="47" dur="700" spd="-100000" fill="hold"/>
                                        <p:tgtEl>
                                          <p:spTgt spid="11">
                                            <p:txEl>
                                              <p:pRg st="4" end="4"/>
                                            </p:txEl>
                                          </p:spTgt>
                                        </p:tgtEl>
                                        <p:attrNameLst>
                                          <p:attrName>ppt_x</p:attrName>
                                          <p:attrName>ppt_y</p:attrName>
                                        </p:attrNameLst>
                                      </p:cBhvr>
                                      <p:rCtr x="0" y="1759"/>
                                    </p:animMotion>
                                  </p:childTnLst>
                                </p:cTn>
                              </p:par>
                              <p:par>
                                <p:cTn id="48" presetID="42" presetClass="path" presetSubtype="0" decel="100000" fill="hold" grpId="1" nodeType="withEffect">
                                  <p:stCondLst>
                                    <p:cond delay="0"/>
                                  </p:stCondLst>
                                  <p:childTnLst>
                                    <p:animMotion origin="layout" path="M -4.16667E-6 -4.81481E-6 L -4.16667E-6 0.03542 " pathEditMode="relative" rAng="0" ptsTypes="AA">
                                      <p:cBhvr>
                                        <p:cTn id="49" dur="700" spd="-100000" fill="hold"/>
                                        <p:tgtEl>
                                          <p:spTgt spid="11">
                                            <p:txEl>
                                              <p:pRg st="5" end="5"/>
                                            </p:txEl>
                                          </p:spTgt>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32" grpId="0" build="p"/>
      <p:bldP spid="32" grpId="1" build="p"/>
      <p:bldP spid="11" grpId="0" build="p"/>
      <p:bldP spid="11"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2D7AEB-6CC9-FFD4-0064-52F63690DE0A}"/>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6137659" cy="553998"/>
          </a:xfrm>
        </p:spPr>
        <p:txBody>
          <a:bodyPr/>
          <a:lstStyle/>
          <a:p>
            <a:r>
              <a:rPr lang="en-US" sz="5400"/>
              <a:t>Onboard &amp; engage</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2" name="Picture 1">
            <a:hlinkClick r:id="rId3" action="ppaction://hlinksldjump"/>
            <a:extLst>
              <a:ext uri="{FF2B5EF4-FFF2-40B4-BE49-F238E27FC236}">
                <a16:creationId xmlns:a16="http://schemas.microsoft.com/office/drawing/2014/main" id="{81E8D7DB-1D48-3387-1A6F-40064867455C}"/>
              </a:ext>
              <a:ext uri="{C183D7F6-B498-43B3-948B-1728B52AA6E4}">
                <adec:decorative xmlns:adec="http://schemas.microsoft.com/office/drawing/2017/decorative" val="1"/>
              </a:ext>
            </a:extLst>
          </p:cNvPr>
          <p:cNvPicPr>
            <a:picLocks noChangeAspect="1"/>
          </p:cNvPicPr>
          <p:nvPr/>
        </p:nvPicPr>
        <p:blipFill>
          <a:blip r:embed="rId4"/>
          <a:srcRect t="1520" b="1520"/>
          <a:stretch/>
        </p:blipFill>
        <p:spPr>
          <a:xfrm>
            <a:off x="7231961" y="512444"/>
            <a:ext cx="3243302" cy="1768906"/>
          </a:xfrm>
          <a:prstGeom prst="roundRect">
            <a:avLst>
              <a:gd name="adj" fmla="val 2430"/>
            </a:avLst>
          </a:prstGeom>
          <a:solidFill>
            <a:schemeClr val="bg1"/>
          </a:solidFill>
          <a:ln>
            <a:solidFill>
              <a:schemeClr val="bg1">
                <a:lumMod val="75000"/>
              </a:schemeClr>
            </a:solidFill>
          </a:ln>
          <a:effectLst/>
        </p:spPr>
      </p:pic>
      <p:pic>
        <p:nvPicPr>
          <p:cNvPr id="6" name="Picture 5">
            <a:hlinkClick r:id="rId5" action="ppaction://hlinksldjump"/>
            <a:extLst>
              <a:ext uri="{FF2B5EF4-FFF2-40B4-BE49-F238E27FC236}">
                <a16:creationId xmlns:a16="http://schemas.microsoft.com/office/drawing/2014/main" id="{6C3D93B1-6358-7A2E-C373-B6C15211E75B}"/>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7231961" y="2499929"/>
            <a:ext cx="3243301" cy="1824356"/>
          </a:xfrm>
          <a:prstGeom prst="roundRect">
            <a:avLst>
              <a:gd name="adj" fmla="val 2430"/>
            </a:avLst>
          </a:prstGeom>
          <a:solidFill>
            <a:schemeClr val="bg1"/>
          </a:solidFill>
          <a:ln>
            <a:solidFill>
              <a:schemeClr val="bg1">
                <a:lumMod val="75000"/>
              </a:schemeClr>
            </a:solidFill>
          </a:ln>
          <a:effectLst/>
        </p:spPr>
      </p:pic>
      <p:pic>
        <p:nvPicPr>
          <p:cNvPr id="10" name="Picture 9">
            <a:hlinkClick r:id="rId7" action="ppaction://hlinksldjump"/>
            <a:extLst>
              <a:ext uri="{FF2B5EF4-FFF2-40B4-BE49-F238E27FC236}">
                <a16:creationId xmlns:a16="http://schemas.microsoft.com/office/drawing/2014/main" id="{72638DA7-E720-9A51-AF43-3210FE1A6785}"/>
              </a:ext>
              <a:ext uri="{C183D7F6-B498-43B3-948B-1728B52AA6E4}">
                <adec:decorative xmlns:adec="http://schemas.microsoft.com/office/drawing/2017/decorative" val="1"/>
              </a:ext>
            </a:extLst>
          </p:cNvPr>
          <p:cNvPicPr>
            <a:picLocks noChangeAspect="1"/>
          </p:cNvPicPr>
          <p:nvPr/>
        </p:nvPicPr>
        <p:blipFill>
          <a:blip r:embed="rId8"/>
          <a:srcRect t="1520" b="1520"/>
          <a:stretch/>
        </p:blipFill>
        <p:spPr>
          <a:xfrm>
            <a:off x="7231961" y="4576649"/>
            <a:ext cx="3243301" cy="1768908"/>
          </a:xfrm>
          <a:prstGeom prst="roundRect">
            <a:avLst>
              <a:gd name="adj" fmla="val 2430"/>
            </a:avLst>
          </a:prstGeom>
          <a:solidFill>
            <a:schemeClr val="bg1"/>
          </a:solidFill>
          <a:ln>
            <a:solidFill>
              <a:schemeClr val="bg1">
                <a:lumMod val="75000"/>
              </a:schemeClr>
            </a:solidFill>
          </a:ln>
          <a:effectLst/>
        </p:spPr>
      </p:pic>
      <p:sp>
        <p:nvSpPr>
          <p:cNvPr id="15" name="Rounded Rectangle 6">
            <a:extLst>
              <a:ext uri="{FF2B5EF4-FFF2-40B4-BE49-F238E27FC236}">
                <a16:creationId xmlns:a16="http://schemas.microsoft.com/office/drawing/2014/main" id="{25EE223B-DD97-E234-DB84-881878E44507}"/>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t>Microsoft 365 Copilot</a:t>
            </a:r>
          </a:p>
        </p:txBody>
      </p:sp>
      <p:pic>
        <p:nvPicPr>
          <p:cNvPr id="4" name="Picture 3"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B4E3F3F4-43BC-F701-A89A-AE39E9EA096E}"/>
              </a:ext>
            </a:extLst>
          </p:cNvPr>
          <p:cNvPicPr>
            <a:picLocks noChangeAspect="1"/>
          </p:cNvPicPr>
          <p:nvPr/>
        </p:nvPicPr>
        <p:blipFill>
          <a:blip r:embed="rId9">
            <a:extLst>
              <a:ext uri="{28A0092B-C50C-407E-A947-70E740481C1C}">
                <a14:useLocalDpi xmlns:a14="http://schemas.microsoft.com/office/drawing/2010/main" val="0"/>
              </a:ext>
            </a:extLst>
          </a:blip>
          <a:srcRect l="21697" t="21697" r="21697" b="21697"/>
          <a:stretch/>
        </p:blipFill>
        <p:spPr>
          <a:xfrm>
            <a:off x="549274" y="559690"/>
            <a:ext cx="893446" cy="781298"/>
          </a:xfrm>
          <a:prstGeom prst="rect">
            <a:avLst/>
          </a:prstGeom>
        </p:spPr>
      </p:pic>
    </p:spTree>
    <p:extLst>
      <p:ext uri="{BB962C8B-B14F-4D97-AF65-F5344CB8AC3E}">
        <p14:creationId xmlns:p14="http://schemas.microsoft.com/office/powerpoint/2010/main" val="115354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9E04B8-62A4-9E17-9A93-73BF0CF09765}"/>
              </a:ext>
            </a:extLst>
          </p:cNvPr>
          <p:cNvSpPr>
            <a:spLocks noGrp="1"/>
          </p:cNvSpPr>
          <p:nvPr>
            <p:ph type="title"/>
          </p:nvPr>
        </p:nvSpPr>
        <p:spPr>
          <a:xfrm>
            <a:off x="569911" y="3384610"/>
            <a:ext cx="6938329" cy="615553"/>
          </a:xfrm>
        </p:spPr>
        <p:txBody>
          <a:bodyPr/>
          <a:lstStyle/>
          <a:p>
            <a:r>
              <a:rPr lang="en-US"/>
              <a:t>Ensure appropriate Data Security controls are in place </a:t>
            </a:r>
          </a:p>
        </p:txBody>
      </p:sp>
      <p:sp>
        <p:nvSpPr>
          <p:cNvPr id="2" name="Text Placeholder 1">
            <a:extLst>
              <a:ext uri="{FF2B5EF4-FFF2-40B4-BE49-F238E27FC236}">
                <a16:creationId xmlns:a16="http://schemas.microsoft.com/office/drawing/2014/main" id="{602B1FF1-9910-3214-15DD-D8637DA4A46B}"/>
              </a:ext>
            </a:extLst>
          </p:cNvPr>
          <p:cNvSpPr>
            <a:spLocks noGrp="1"/>
          </p:cNvSpPr>
          <p:nvPr>
            <p:ph type="body" sz="quarter" idx="12"/>
          </p:nvPr>
        </p:nvSpPr>
        <p:spPr>
          <a:xfrm>
            <a:off x="582042" y="4215828"/>
            <a:ext cx="4989641" cy="276999"/>
          </a:xfrm>
        </p:spPr>
        <p:txBody>
          <a:bodyPr/>
          <a:lstStyle/>
          <a:p>
            <a:pPr marL="0" lvl="2" indent="0">
              <a:spcBef>
                <a:spcPts val="1000"/>
              </a:spcBef>
              <a:buNone/>
            </a:pPr>
            <a:r>
              <a:rPr lang="en-US" sz="1800" b="1">
                <a:latin typeface="Segoe UI Semibold" panose="020B0502040204020203" pitchFamily="34" charset="0"/>
                <a:cs typeface="Segoe UI Semibold" panose="020B0502040204020203" pitchFamily="34" charset="0"/>
              </a:rPr>
              <a:t>Onboard &amp; engage</a:t>
            </a:r>
          </a:p>
        </p:txBody>
      </p:sp>
    </p:spTree>
    <p:extLst>
      <p:ext uri="{BB962C8B-B14F-4D97-AF65-F5344CB8AC3E}">
        <p14:creationId xmlns:p14="http://schemas.microsoft.com/office/powerpoint/2010/main" val="26875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a:t>Microsoft 365 Copilot</a:t>
            </a:r>
            <a:br>
              <a:rPr lang="en-US"/>
            </a:br>
            <a:r>
              <a:rPr lang="en-US"/>
              <a:t>Technical Readiness Guide</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221"/>
          </a:xfrm>
        </p:spPr>
        <p:txBody>
          <a:bodyPr/>
          <a:lstStyle/>
          <a:p>
            <a:r>
              <a:rPr lang="en-US"/>
              <a:t>Creating the AI-powered organization</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a:lstStyle/>
          <a:p>
            <a:r>
              <a:rPr lang="en-US"/>
              <a:t>January 2025</a:t>
            </a:r>
          </a:p>
        </p:txBody>
      </p:sp>
    </p:spTree>
    <p:extLst>
      <p:ext uri="{BB962C8B-B14F-4D97-AF65-F5344CB8AC3E}">
        <p14:creationId xmlns:p14="http://schemas.microsoft.com/office/powerpoint/2010/main" val="1179477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AF286-F481-3DDD-BA7F-544C149A487D}"/>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25BDD64F-BD34-489C-970B-E1E8EC85DA4C}"/>
              </a:ext>
              <a:ext uri="{C183D7F6-B498-43B3-948B-1728B52AA6E4}">
                <adec:decorative xmlns:adec="http://schemas.microsoft.com/office/drawing/2017/decorative" val="1"/>
              </a:ext>
            </a:extLst>
          </p:cNvPr>
          <p:cNvSpPr/>
          <p:nvPr/>
        </p:nvSpPr>
        <p:spPr bwMode="auto">
          <a:xfrm>
            <a:off x="809333" y="1828634"/>
            <a:ext cx="3334559" cy="4249390"/>
          </a:xfrm>
          <a:prstGeom prst="roundRect">
            <a:avLst>
              <a:gd name="adj" fmla="val 508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err="1">
              <a:solidFill>
                <a:schemeClr val="tx1"/>
              </a:solidFill>
              <a:latin typeface="Segoe UI"/>
              <a:cs typeface="Segoe UI" pitchFamily="34" charset="0"/>
            </a:endParaRPr>
          </a:p>
        </p:txBody>
      </p:sp>
      <p:sp>
        <p:nvSpPr>
          <p:cNvPr id="3" name="Rounded Rectangle 2">
            <a:extLst>
              <a:ext uri="{FF2B5EF4-FFF2-40B4-BE49-F238E27FC236}">
                <a16:creationId xmlns:a16="http://schemas.microsoft.com/office/drawing/2014/main" id="{371F4248-4AAE-F000-7112-5FAF0BE7D5A1}"/>
              </a:ext>
              <a:ext uri="{C183D7F6-B498-43B3-948B-1728B52AA6E4}">
                <adec:decorative xmlns:adec="http://schemas.microsoft.com/office/drawing/2017/decorative" val="1"/>
              </a:ext>
            </a:extLst>
          </p:cNvPr>
          <p:cNvSpPr/>
          <p:nvPr/>
        </p:nvSpPr>
        <p:spPr bwMode="auto">
          <a:xfrm>
            <a:off x="4477093" y="1828634"/>
            <a:ext cx="3334559" cy="4249390"/>
          </a:xfrm>
          <a:prstGeom prst="roundRect">
            <a:avLst>
              <a:gd name="adj" fmla="val 508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err="1">
              <a:solidFill>
                <a:schemeClr val="tx1"/>
              </a:solidFill>
              <a:latin typeface="Segoe UI"/>
              <a:cs typeface="Segoe UI" pitchFamily="34" charset="0"/>
            </a:endParaRPr>
          </a:p>
        </p:txBody>
      </p:sp>
      <p:sp>
        <p:nvSpPr>
          <p:cNvPr id="4" name="Rounded Rectangle 3">
            <a:extLst>
              <a:ext uri="{FF2B5EF4-FFF2-40B4-BE49-F238E27FC236}">
                <a16:creationId xmlns:a16="http://schemas.microsoft.com/office/drawing/2014/main" id="{75330D68-38AD-D7FC-8101-035164FEDCBF}"/>
              </a:ext>
              <a:ext uri="{C183D7F6-B498-43B3-948B-1728B52AA6E4}">
                <adec:decorative xmlns:adec="http://schemas.microsoft.com/office/drawing/2017/decorative" val="1"/>
              </a:ext>
            </a:extLst>
          </p:cNvPr>
          <p:cNvSpPr/>
          <p:nvPr/>
        </p:nvSpPr>
        <p:spPr bwMode="auto">
          <a:xfrm>
            <a:off x="8185493" y="1828634"/>
            <a:ext cx="3334559" cy="4249390"/>
          </a:xfrm>
          <a:prstGeom prst="roundRect">
            <a:avLst>
              <a:gd name="adj" fmla="val 508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err="1">
              <a:solidFill>
                <a:schemeClr val="tx1"/>
              </a:solidFill>
              <a:latin typeface="Segoe UI"/>
              <a:cs typeface="Segoe UI" pitchFamily="34" charset="0"/>
            </a:endParaRPr>
          </a:p>
        </p:txBody>
      </p:sp>
      <p:sp>
        <p:nvSpPr>
          <p:cNvPr id="95" name="Rectangle: Rounded Corners 34">
            <a:extLst>
              <a:ext uri="{FF2B5EF4-FFF2-40B4-BE49-F238E27FC236}">
                <a16:creationId xmlns:a16="http://schemas.microsoft.com/office/drawing/2014/main" id="{D6CF805C-7607-539C-541D-42BF64397BFF}"/>
              </a:ext>
              <a:ext uri="{C183D7F6-B498-43B3-948B-1728B52AA6E4}">
                <adec:decorative xmlns:adec="http://schemas.microsoft.com/office/drawing/2017/decorative" val="1"/>
              </a:ext>
            </a:extLst>
          </p:cNvPr>
          <p:cNvSpPr/>
          <p:nvPr/>
        </p:nvSpPr>
        <p:spPr bwMode="auto">
          <a:xfrm>
            <a:off x="520885" y="1279975"/>
            <a:ext cx="11269198" cy="5111681"/>
          </a:xfrm>
          <a:custGeom>
            <a:avLst/>
            <a:gdLst>
              <a:gd name="connsiteX0" fmla="*/ 0 w 4508748"/>
              <a:gd name="connsiteY0" fmla="*/ 58322 h 1647518"/>
              <a:gd name="connsiteX1" fmla="*/ 58322 w 4508748"/>
              <a:gd name="connsiteY1" fmla="*/ 0 h 1647518"/>
              <a:gd name="connsiteX2" fmla="*/ 4450426 w 4508748"/>
              <a:gd name="connsiteY2" fmla="*/ 0 h 1647518"/>
              <a:gd name="connsiteX3" fmla="*/ 4508748 w 4508748"/>
              <a:gd name="connsiteY3" fmla="*/ 58322 h 1647518"/>
              <a:gd name="connsiteX4" fmla="*/ 4508748 w 4508748"/>
              <a:gd name="connsiteY4" fmla="*/ 1589196 h 1647518"/>
              <a:gd name="connsiteX5" fmla="*/ 4450426 w 4508748"/>
              <a:gd name="connsiteY5" fmla="*/ 1647518 h 1647518"/>
              <a:gd name="connsiteX6" fmla="*/ 58322 w 4508748"/>
              <a:gd name="connsiteY6" fmla="*/ 1647518 h 1647518"/>
              <a:gd name="connsiteX7" fmla="*/ 0 w 4508748"/>
              <a:gd name="connsiteY7" fmla="*/ 1589196 h 1647518"/>
              <a:gd name="connsiteX8" fmla="*/ 0 w 4508748"/>
              <a:gd name="connsiteY8" fmla="*/ 58322 h 1647518"/>
              <a:gd name="connsiteX0" fmla="*/ 0 w 4508748"/>
              <a:gd name="connsiteY0" fmla="*/ 58666 h 1647862"/>
              <a:gd name="connsiteX1" fmla="*/ 58322 w 4508748"/>
              <a:gd name="connsiteY1" fmla="*/ 344 h 1647862"/>
              <a:gd name="connsiteX2" fmla="*/ 1333055 w 4508748"/>
              <a:gd name="connsiteY2" fmla="*/ 0 h 1647862"/>
              <a:gd name="connsiteX3" fmla="*/ 4450426 w 4508748"/>
              <a:gd name="connsiteY3" fmla="*/ 344 h 1647862"/>
              <a:gd name="connsiteX4" fmla="*/ 4508748 w 4508748"/>
              <a:gd name="connsiteY4" fmla="*/ 58666 h 1647862"/>
              <a:gd name="connsiteX5" fmla="*/ 4508748 w 4508748"/>
              <a:gd name="connsiteY5" fmla="*/ 1589540 h 1647862"/>
              <a:gd name="connsiteX6" fmla="*/ 4450426 w 4508748"/>
              <a:gd name="connsiteY6" fmla="*/ 1647862 h 1647862"/>
              <a:gd name="connsiteX7" fmla="*/ 58322 w 4508748"/>
              <a:gd name="connsiteY7" fmla="*/ 1647862 h 1647862"/>
              <a:gd name="connsiteX8" fmla="*/ 0 w 4508748"/>
              <a:gd name="connsiteY8" fmla="*/ 1589540 h 1647862"/>
              <a:gd name="connsiteX9" fmla="*/ 0 w 4508748"/>
              <a:gd name="connsiteY9" fmla="*/ 58666 h 1647862"/>
              <a:gd name="connsiteX0" fmla="*/ 0 w 4508748"/>
              <a:gd name="connsiteY0" fmla="*/ 60254 h 1649450"/>
              <a:gd name="connsiteX1" fmla="*/ 58322 w 4508748"/>
              <a:gd name="connsiteY1" fmla="*/ 1932 h 1649450"/>
              <a:gd name="connsiteX2" fmla="*/ 1333055 w 4508748"/>
              <a:gd name="connsiteY2" fmla="*/ 1588 h 1649450"/>
              <a:gd name="connsiteX3" fmla="*/ 3172967 w 4508748"/>
              <a:gd name="connsiteY3" fmla="*/ 0 h 1649450"/>
              <a:gd name="connsiteX4" fmla="*/ 4450426 w 4508748"/>
              <a:gd name="connsiteY4" fmla="*/ 1932 h 1649450"/>
              <a:gd name="connsiteX5" fmla="*/ 4508748 w 4508748"/>
              <a:gd name="connsiteY5" fmla="*/ 60254 h 1649450"/>
              <a:gd name="connsiteX6" fmla="*/ 4508748 w 4508748"/>
              <a:gd name="connsiteY6" fmla="*/ 1591128 h 1649450"/>
              <a:gd name="connsiteX7" fmla="*/ 4450426 w 4508748"/>
              <a:gd name="connsiteY7" fmla="*/ 1649450 h 1649450"/>
              <a:gd name="connsiteX8" fmla="*/ 58322 w 4508748"/>
              <a:gd name="connsiteY8" fmla="*/ 1649450 h 1649450"/>
              <a:gd name="connsiteX9" fmla="*/ 0 w 4508748"/>
              <a:gd name="connsiteY9" fmla="*/ 1591128 h 1649450"/>
              <a:gd name="connsiteX10" fmla="*/ 0 w 4508748"/>
              <a:gd name="connsiteY10" fmla="*/ 60254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424495 w 4508748"/>
              <a:gd name="connsiteY9" fmla="*/ 93028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399095 w 4508748"/>
              <a:gd name="connsiteY9" fmla="*/ 2541 h 1649450"/>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335595 w 4508748"/>
              <a:gd name="connsiteY9" fmla="*/ 0 h 1650084"/>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29251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874035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748" h="1650084">
                <a:moveTo>
                  <a:pt x="2874035" y="634"/>
                </a:moveTo>
                <a:lnTo>
                  <a:pt x="4450426" y="2566"/>
                </a:lnTo>
                <a:cubicBezTo>
                  <a:pt x="4482636" y="2566"/>
                  <a:pt x="4508748" y="28678"/>
                  <a:pt x="4508748" y="60888"/>
                </a:cubicBezTo>
                <a:lnTo>
                  <a:pt x="4508748" y="1591762"/>
                </a:lnTo>
                <a:cubicBezTo>
                  <a:pt x="4508748" y="1623972"/>
                  <a:pt x="4482636" y="1650084"/>
                  <a:pt x="4450426" y="1650084"/>
                </a:cubicBezTo>
                <a:lnTo>
                  <a:pt x="58322" y="1650084"/>
                </a:lnTo>
                <a:cubicBezTo>
                  <a:pt x="26112" y="1650084"/>
                  <a:pt x="0" y="1623972"/>
                  <a:pt x="0" y="1591762"/>
                </a:cubicBezTo>
                <a:lnTo>
                  <a:pt x="0" y="60888"/>
                </a:lnTo>
                <a:cubicBezTo>
                  <a:pt x="0" y="28678"/>
                  <a:pt x="26112" y="2566"/>
                  <a:pt x="58322" y="2566"/>
                </a:cubicBezTo>
                <a:lnTo>
                  <a:pt x="1609776" y="0"/>
                </a:lnTo>
              </a:path>
            </a:pathLst>
          </a:cu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itle 138">
            <a:extLst>
              <a:ext uri="{FF2B5EF4-FFF2-40B4-BE49-F238E27FC236}">
                <a16:creationId xmlns:a16="http://schemas.microsoft.com/office/drawing/2014/main" id="{E350C731-DFAA-7AD1-8326-BDF3F7CB5DAF}"/>
              </a:ext>
            </a:extLst>
          </p:cNvPr>
          <p:cNvSpPr txBox="1">
            <a:spLocks noGrp="1"/>
          </p:cNvSpPr>
          <p:nvPr>
            <p:ph type="title"/>
          </p:nvPr>
        </p:nvSpPr>
        <p:spPr>
          <a:xfrm>
            <a:off x="588261" y="1070660"/>
            <a:ext cx="11011601" cy="61555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3A4953"/>
                </a:solidFill>
                <a:effectLst/>
                <a:uLnTx/>
                <a:uFillTx/>
                <a:latin typeface="Segoe UI Semibold"/>
                <a:ea typeface="+mn-ea"/>
                <a:cs typeface="Segoe UI" pitchFamily="34" charset="0"/>
              </a:rPr>
              <a:t>Securing and governing</a:t>
            </a:r>
            <a:br>
              <a:rPr kumimoji="0" lang="en-US" sz="2000" b="0" i="0" u="none" strike="noStrike" kern="0" cap="none" spc="0" normalizeH="0" baseline="0" noProof="0">
                <a:ln>
                  <a:noFill/>
                </a:ln>
                <a:solidFill>
                  <a:srgbClr val="3A4953"/>
                </a:solidFill>
                <a:effectLst/>
                <a:uLnTx/>
                <a:uFillTx/>
                <a:latin typeface="Segoe UI Semibold"/>
                <a:ea typeface="+mn-ea"/>
                <a:cs typeface="Segoe UI" pitchFamily="34" charset="0"/>
              </a:rPr>
            </a:br>
            <a:r>
              <a:rPr kumimoji="0" lang="en-US" sz="2000" b="0" i="0" u="none" strike="noStrike" kern="0" cap="none" spc="0" normalizeH="0" baseline="0" noProof="0">
                <a:ln>
                  <a:noFill/>
                </a:ln>
                <a:solidFill>
                  <a:srgbClr val="3A4953"/>
                </a:solidFill>
                <a:effectLst/>
                <a:uLnTx/>
                <a:uFillTx/>
                <a:latin typeface="Segoe UI Semibold"/>
                <a:ea typeface="+mn-ea"/>
                <a:cs typeface="Segoe UI" pitchFamily="34" charset="0"/>
              </a:rPr>
              <a:t>Microsoft 365 Copilot</a:t>
            </a:r>
          </a:p>
        </p:txBody>
      </p:sp>
      <p:sp>
        <p:nvSpPr>
          <p:cNvPr id="123" name="Rectangle 122">
            <a:extLst>
              <a:ext uri="{FF2B5EF4-FFF2-40B4-BE49-F238E27FC236}">
                <a16:creationId xmlns:a16="http://schemas.microsoft.com/office/drawing/2014/main" id="{DD14C8BC-7E69-66F4-76FF-2BE52144B65C}"/>
              </a:ext>
            </a:extLst>
          </p:cNvPr>
          <p:cNvSpPr/>
          <p:nvPr/>
        </p:nvSpPr>
        <p:spPr bwMode="auto">
          <a:xfrm>
            <a:off x="1577605" y="2153163"/>
            <a:ext cx="1790342" cy="33446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mn-cs"/>
              </a:rPr>
              <a:t>Baseline</a:t>
            </a:r>
          </a:p>
        </p:txBody>
      </p:sp>
      <p:sp>
        <p:nvSpPr>
          <p:cNvPr id="133" name="TextBox 132">
            <a:extLst>
              <a:ext uri="{FF2B5EF4-FFF2-40B4-BE49-F238E27FC236}">
                <a16:creationId xmlns:a16="http://schemas.microsoft.com/office/drawing/2014/main" id="{B1301714-2785-EF43-7E54-3DC885CB8D51}"/>
              </a:ext>
            </a:extLst>
          </p:cNvPr>
          <p:cNvSpPr txBox="1"/>
          <p:nvPr/>
        </p:nvSpPr>
        <p:spPr>
          <a:xfrm>
            <a:off x="882641" y="3451231"/>
            <a:ext cx="3200400"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Microsoft 365 Copilot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 Office 365 E3</a:t>
            </a:r>
          </a:p>
        </p:txBody>
      </p:sp>
      <p:sp>
        <p:nvSpPr>
          <p:cNvPr id="132" name="Rectangle 131">
            <a:extLst>
              <a:ext uri="{FF2B5EF4-FFF2-40B4-BE49-F238E27FC236}">
                <a16:creationId xmlns:a16="http://schemas.microsoft.com/office/drawing/2014/main" id="{0BAD2A81-AD73-BE9F-E956-B914727DA379}"/>
              </a:ext>
            </a:extLst>
          </p:cNvPr>
          <p:cNvSpPr/>
          <p:nvPr/>
        </p:nvSpPr>
        <p:spPr bwMode="auto">
          <a:xfrm>
            <a:off x="971879" y="3917870"/>
            <a:ext cx="3001792" cy="19412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Multi-factor authentication</a:t>
            </a:r>
          </a:p>
          <a:p>
            <a:pPr marL="0" marR="0" lvl="0" indent="0" algn="ctr" defTabSz="932472" rtl="0" eaLnBrk="1" fontAlgn="base" latinLnBrk="0" hangingPunct="1">
              <a:lnSpc>
                <a:spcPct val="100000"/>
              </a:lnSpc>
              <a:spcBef>
                <a:spcPct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Audit logging</a:t>
            </a:r>
          </a:p>
          <a:p>
            <a:pPr marL="0" marR="0" lvl="0" indent="0" algn="ctr" defTabSz="932472" rtl="0" eaLnBrk="1" fontAlgn="base" latinLnBrk="0" hangingPunct="1">
              <a:lnSpc>
                <a:spcPct val="100000"/>
              </a:lnSpc>
              <a:spcBef>
                <a:spcPct val="0"/>
              </a:spcBef>
              <a:spcAft>
                <a:spcPts val="1000"/>
              </a:spcAft>
              <a:buClrTx/>
              <a:buSzTx/>
              <a:buFontTx/>
              <a:buNone/>
              <a:tabLst/>
              <a:defRPr/>
            </a:pPr>
            <a:endParaRPr kumimoji="0" lang="en-US" sz="120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7" name="Rectangle 126">
            <a:extLst>
              <a:ext uri="{FF2B5EF4-FFF2-40B4-BE49-F238E27FC236}">
                <a16:creationId xmlns:a16="http://schemas.microsoft.com/office/drawing/2014/main" id="{1F306432-0DBE-92ED-753C-E67C1786474F}"/>
              </a:ext>
            </a:extLst>
          </p:cNvPr>
          <p:cNvSpPr/>
          <p:nvPr/>
        </p:nvSpPr>
        <p:spPr bwMode="auto">
          <a:xfrm>
            <a:off x="5323487" y="2153163"/>
            <a:ext cx="1674372" cy="33446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mn-cs"/>
              </a:rPr>
              <a:t>Core</a:t>
            </a:r>
            <a:endParaRPr kumimoji="0" lang="en-US" sz="1600" b="0" i="0" u="none" strike="noStrike" kern="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34" name="TextBox 133">
            <a:extLst>
              <a:ext uri="{FF2B5EF4-FFF2-40B4-BE49-F238E27FC236}">
                <a16:creationId xmlns:a16="http://schemas.microsoft.com/office/drawing/2014/main" id="{28DE8857-36BD-4C30-2155-D49E7A43588A}"/>
              </a:ext>
            </a:extLst>
          </p:cNvPr>
          <p:cNvSpPr txBox="1"/>
          <p:nvPr/>
        </p:nvSpPr>
        <p:spPr>
          <a:xfrm>
            <a:off x="4568666" y="3451231"/>
            <a:ext cx="3200400"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Microsoft 365 Copilot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 Microsoft 365 E3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 SharePoint Advanced Management</a:t>
            </a:r>
          </a:p>
        </p:txBody>
      </p:sp>
      <p:sp>
        <p:nvSpPr>
          <p:cNvPr id="128" name="Rectangle 127">
            <a:extLst>
              <a:ext uri="{FF2B5EF4-FFF2-40B4-BE49-F238E27FC236}">
                <a16:creationId xmlns:a16="http://schemas.microsoft.com/office/drawing/2014/main" id="{3EA51C2D-52AE-238E-5B70-6634EF6565F7}"/>
              </a:ext>
            </a:extLst>
          </p:cNvPr>
          <p:cNvSpPr/>
          <p:nvPr/>
        </p:nvSpPr>
        <p:spPr bwMode="auto">
          <a:xfrm>
            <a:off x="4659777" y="4044538"/>
            <a:ext cx="3001792" cy="174369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Conditional Access</a:t>
            </a:r>
          </a:p>
          <a:p>
            <a:pPr marL="0" marR="0" lvl="0" indent="0" algn="ctr" defTabSz="932742" rtl="0" eaLnBrk="1" fontAlgn="auto" latinLnBrk="0" hangingPunct="1">
              <a:lnSpc>
                <a:spcPct val="100000"/>
              </a:lnSpc>
              <a:spcBef>
                <a:spcPts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Manual sensitivity labels </a:t>
            </a:r>
          </a:p>
          <a:p>
            <a:pPr marL="0" marR="0" lvl="0" indent="0" algn="ctr" defTabSz="932742" rtl="0" eaLnBrk="1" fontAlgn="auto" latinLnBrk="0" hangingPunct="1">
              <a:lnSpc>
                <a:spcPct val="100000"/>
              </a:lnSpc>
              <a:spcBef>
                <a:spcPts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Data loss prevention policies</a:t>
            </a:r>
          </a:p>
          <a:p>
            <a:pPr marL="0" marR="0" lvl="0" indent="0" algn="ctr" defTabSz="932742" rtl="0" eaLnBrk="1" fontAlgn="auto" latinLnBrk="0" hangingPunct="1">
              <a:lnSpc>
                <a:spcPct val="100000"/>
              </a:lnSpc>
              <a:spcBef>
                <a:spcPts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Advanced SharePoint sitewide access controls and reporting</a:t>
            </a:r>
          </a:p>
          <a:p>
            <a:pPr marL="0" marR="0" lvl="0" indent="0" algn="ctr" defTabSz="932742" rtl="0" eaLnBrk="1" fontAlgn="auto" latinLnBrk="0" hangingPunct="1">
              <a:lnSpc>
                <a:spcPct val="100000"/>
              </a:lnSpc>
              <a:spcBef>
                <a:spcPts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Unified endpoint management</a:t>
            </a:r>
          </a:p>
          <a:p>
            <a:pPr marL="0" marR="0" lvl="0" indent="0" algn="ctr" defTabSz="932742" rtl="0" eaLnBrk="1" fontAlgn="auto" latinLnBrk="0" hangingPunct="1">
              <a:lnSpc>
                <a:spcPct val="100000"/>
              </a:lnSpc>
              <a:spcBef>
                <a:spcPts val="0"/>
              </a:spcBef>
              <a:spcAft>
                <a:spcPts val="1000"/>
              </a:spcAft>
              <a:buClrTx/>
              <a:buSzTx/>
              <a:buFontTx/>
              <a:buNone/>
              <a:tabLst/>
              <a:defRPr/>
            </a:pPr>
            <a:endPar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ctr" defTabSz="932472" rtl="0" eaLnBrk="1" fontAlgn="base" latinLnBrk="0" hangingPunct="1">
              <a:lnSpc>
                <a:spcPct val="100000"/>
              </a:lnSpc>
              <a:spcBef>
                <a:spcPct val="0"/>
              </a:spcBef>
              <a:spcAft>
                <a:spcPts val="1000"/>
              </a:spcAft>
              <a:buClrTx/>
              <a:buSzTx/>
              <a:buFontTx/>
              <a:buNone/>
              <a:tabLst/>
              <a:defRPr/>
            </a:pPr>
            <a:endPar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29" name="Rectangle 128">
            <a:extLst>
              <a:ext uri="{FF2B5EF4-FFF2-40B4-BE49-F238E27FC236}">
                <a16:creationId xmlns:a16="http://schemas.microsoft.com/office/drawing/2014/main" id="{49CA6A83-7DD6-D52E-4710-BDD99F090CD3}"/>
              </a:ext>
            </a:extLst>
          </p:cNvPr>
          <p:cNvSpPr/>
          <p:nvPr/>
        </p:nvSpPr>
        <p:spPr bwMode="auto">
          <a:xfrm>
            <a:off x="8975861" y="2153163"/>
            <a:ext cx="1753100" cy="33446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mn-cs"/>
              </a:rPr>
              <a:t>Best-in-class</a:t>
            </a:r>
          </a:p>
        </p:txBody>
      </p:sp>
      <p:sp>
        <p:nvSpPr>
          <p:cNvPr id="135" name="TextBox 134">
            <a:extLst>
              <a:ext uri="{FF2B5EF4-FFF2-40B4-BE49-F238E27FC236}">
                <a16:creationId xmlns:a16="http://schemas.microsoft.com/office/drawing/2014/main" id="{A809E7C2-2E9B-D114-26C5-347B68FFE6A4}"/>
              </a:ext>
            </a:extLst>
          </p:cNvPr>
          <p:cNvSpPr txBox="1"/>
          <p:nvPr/>
        </p:nvSpPr>
        <p:spPr>
          <a:xfrm>
            <a:off x="8260403" y="3451231"/>
            <a:ext cx="3200400"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Microsoft 365 Copilot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 Microsoft 365 E5</a:t>
            </a:r>
          </a:p>
          <a:p>
            <a:pPr algn="ctr" defTabSz="914400">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 SharePoint Advanced Management</a:t>
            </a:r>
          </a:p>
        </p:txBody>
      </p:sp>
      <p:sp>
        <p:nvSpPr>
          <p:cNvPr id="130" name="Rectangle 129">
            <a:extLst>
              <a:ext uri="{FF2B5EF4-FFF2-40B4-BE49-F238E27FC236}">
                <a16:creationId xmlns:a16="http://schemas.microsoft.com/office/drawing/2014/main" id="{625DD404-A254-674E-E0AD-98A351F0E278}"/>
              </a:ext>
            </a:extLst>
          </p:cNvPr>
          <p:cNvSpPr/>
          <p:nvPr/>
        </p:nvSpPr>
        <p:spPr bwMode="auto">
          <a:xfrm>
            <a:off x="8351514" y="4044538"/>
            <a:ext cx="3001792" cy="174369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Conditional Access based on identity risk</a:t>
            </a:r>
          </a:p>
          <a:p>
            <a:pPr marL="0" marR="0" lvl="0" indent="0" algn="ctr" defTabSz="932472" rtl="0" eaLnBrk="1" fontAlgn="base" latinLnBrk="0" hangingPunct="1">
              <a:lnSpc>
                <a:spcPct val="100000"/>
              </a:lnSpc>
              <a:spcBef>
                <a:spcPct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Automatically apply sensitivity labels</a:t>
            </a:r>
          </a:p>
          <a:p>
            <a:pPr marL="0" marR="0" lvl="0" indent="0" algn="ctr" defTabSz="932472" rtl="0" eaLnBrk="1" fontAlgn="base" latinLnBrk="0" hangingPunct="1">
              <a:lnSpc>
                <a:spcPct val="100000"/>
              </a:lnSpc>
              <a:spcBef>
                <a:spcPct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Automatically remove inactive content</a:t>
            </a:r>
          </a:p>
          <a:p>
            <a:pPr marL="0" marR="0" lvl="0" indent="0" algn="ctr" defTabSz="932472" rtl="0" eaLnBrk="1" fontAlgn="base" latinLnBrk="0" hangingPunct="1">
              <a:lnSpc>
                <a:spcPct val="100000"/>
              </a:lnSpc>
              <a:spcBef>
                <a:spcPct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Prevent data leak on endpoint devices</a:t>
            </a:r>
            <a:endParaRPr kumimoji="0" lang="en-US" sz="120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32472" rtl="0" eaLnBrk="1" fontAlgn="base" latinLnBrk="0" hangingPunct="1">
              <a:lnSpc>
                <a:spcPct val="100000"/>
              </a:lnSpc>
              <a:spcBef>
                <a:spcPct val="0"/>
              </a:spcBef>
              <a:spcAft>
                <a:spcPts val="1000"/>
              </a:spcAft>
              <a:buClrTx/>
              <a:buSzTx/>
              <a:buFontTx/>
              <a:buNone/>
              <a:tabLst/>
              <a:defRPr/>
            </a:pPr>
            <a:r>
              <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Detect non-compliant usage</a:t>
            </a:r>
          </a:p>
          <a:p>
            <a:pPr marL="0" marR="0" lvl="0" indent="0" algn="ctr" defTabSz="932472" rtl="0" eaLnBrk="1" fontAlgn="base" latinLnBrk="0" hangingPunct="1">
              <a:lnSpc>
                <a:spcPct val="100000"/>
              </a:lnSpc>
              <a:spcBef>
                <a:spcPct val="0"/>
              </a:spcBef>
              <a:spcAft>
                <a:spcPts val="1000"/>
              </a:spcAft>
              <a:buClrTx/>
              <a:buSzTx/>
              <a:buFontTx/>
              <a:buNone/>
              <a:tabLst/>
              <a:defRPr/>
            </a:pPr>
            <a:endPar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ctr" defTabSz="932472" rtl="0" eaLnBrk="1" fontAlgn="base" latinLnBrk="0" hangingPunct="1">
              <a:lnSpc>
                <a:spcPct val="100000"/>
              </a:lnSpc>
              <a:spcBef>
                <a:spcPct val="0"/>
              </a:spcBef>
              <a:spcAft>
                <a:spcPts val="1000"/>
              </a:spcAft>
              <a:buClrTx/>
              <a:buSzTx/>
              <a:buFontTx/>
              <a:buNone/>
              <a:tabLst/>
              <a:defRPr/>
            </a:pPr>
            <a:endParaRPr kumimoji="0" lang="en-US" sz="120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ctr" defTabSz="932472" rtl="0" eaLnBrk="1" fontAlgn="base" latinLnBrk="0" hangingPunct="1">
              <a:lnSpc>
                <a:spcPct val="100000"/>
              </a:lnSpc>
              <a:spcBef>
                <a:spcPct val="0"/>
              </a:spcBef>
              <a:spcAft>
                <a:spcPts val="1000"/>
              </a:spcAft>
              <a:buClrTx/>
              <a:buSzTx/>
              <a:buFontTx/>
              <a:buNone/>
              <a:tabLst/>
              <a:defRPr/>
            </a:pPr>
            <a:endParaRPr kumimoji="0" lang="en-US" sz="120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31" name="!Copilot">
            <a:extLst>
              <a:ext uri="{FF2B5EF4-FFF2-40B4-BE49-F238E27FC236}">
                <a16:creationId xmlns:a16="http://schemas.microsoft.com/office/drawing/2014/main" id="{322BCB45-F87E-BD5D-8A3C-E1C61F17B1FA}"/>
              </a:ext>
              <a:ext uri="{C183D7F6-B498-43B3-948B-1728B52AA6E4}">
                <adec:decorative xmlns:adec="http://schemas.microsoft.com/office/drawing/2017/decorative" val="1"/>
              </a:ext>
            </a:extLst>
          </p:cNvPr>
          <p:cNvPicPr>
            <a:picLocks noChangeAspect="1"/>
          </p:cNvPicPr>
          <p:nvPr/>
        </p:nvPicPr>
        <p:blipFill rotWithShape="1">
          <a:blip r:embed="rId3"/>
          <a:srcRect/>
          <a:stretch/>
        </p:blipFill>
        <p:spPr>
          <a:xfrm>
            <a:off x="5710238" y="348070"/>
            <a:ext cx="636771" cy="636770"/>
          </a:xfrm>
          <a:prstGeom prst="rect">
            <a:avLst/>
          </a:prstGeom>
          <a:noFill/>
          <a:ln>
            <a:noFill/>
            <a:headEnd type="none" w="med" len="med"/>
            <a:tailEnd type="none" w="med" len="med"/>
          </a:ln>
          <a:effectLst/>
        </p:spPr>
      </p:pic>
      <p:sp>
        <p:nvSpPr>
          <p:cNvPr id="7" name="Oval 6">
            <a:extLst>
              <a:ext uri="{FF2B5EF4-FFF2-40B4-BE49-F238E27FC236}">
                <a16:creationId xmlns:a16="http://schemas.microsoft.com/office/drawing/2014/main" id="{2F9CBD47-94C7-01AB-104E-933AF262733F}"/>
              </a:ext>
              <a:ext uri="{C183D7F6-B498-43B3-948B-1728B52AA6E4}">
                <adec:decorative xmlns:adec="http://schemas.microsoft.com/office/drawing/2017/decorative" val="1"/>
              </a:ext>
            </a:extLst>
          </p:cNvPr>
          <p:cNvSpPr/>
          <p:nvPr/>
        </p:nvSpPr>
        <p:spPr bwMode="auto">
          <a:xfrm>
            <a:off x="9480142" y="2604939"/>
            <a:ext cx="744537" cy="744536"/>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Oval 1091_1">
            <a:extLst>
              <a:ext uri="{FF2B5EF4-FFF2-40B4-BE49-F238E27FC236}">
                <a16:creationId xmlns:a16="http://schemas.microsoft.com/office/drawing/2014/main" id="{66175E93-044D-EF66-71D9-755B1558A185}"/>
              </a:ext>
              <a:ext uri="{C183D7F6-B498-43B3-948B-1728B52AA6E4}">
                <adec:decorative xmlns:adec="http://schemas.microsoft.com/office/drawing/2017/decorative" val="1"/>
              </a:ext>
            </a:extLst>
          </p:cNvPr>
          <p:cNvSpPr/>
          <p:nvPr/>
        </p:nvSpPr>
        <p:spPr bwMode="auto">
          <a:xfrm>
            <a:off x="9535096" y="2659889"/>
            <a:ext cx="634634" cy="63463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extLst>
              <a:ext uri="{FF2B5EF4-FFF2-40B4-BE49-F238E27FC236}">
                <a16:creationId xmlns:a16="http://schemas.microsoft.com/office/drawing/2014/main" id="{CF0B0317-C22D-2B77-E98E-646690675CBD}"/>
              </a:ext>
              <a:ext uri="{C183D7F6-B498-43B3-948B-1728B52AA6E4}">
                <adec:decorative xmlns:adec="http://schemas.microsoft.com/office/drawing/2017/decorative" val="1"/>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706732" y="2831529"/>
            <a:ext cx="291356" cy="291356"/>
          </a:xfrm>
          <a:prstGeom prst="rect">
            <a:avLst/>
          </a:prstGeom>
        </p:spPr>
      </p:pic>
      <p:grpSp>
        <p:nvGrpSpPr>
          <p:cNvPr id="11" name="Group 10">
            <a:extLst>
              <a:ext uri="{FF2B5EF4-FFF2-40B4-BE49-F238E27FC236}">
                <a16:creationId xmlns:a16="http://schemas.microsoft.com/office/drawing/2014/main" id="{540A5A86-89E4-E1F1-4096-535C503C2C20}"/>
              </a:ext>
              <a:ext uri="{C183D7F6-B498-43B3-948B-1728B52AA6E4}">
                <adec:decorative xmlns:adec="http://schemas.microsoft.com/office/drawing/2017/decorative" val="1"/>
              </a:ext>
            </a:extLst>
          </p:cNvPr>
          <p:cNvGrpSpPr/>
          <p:nvPr/>
        </p:nvGrpSpPr>
        <p:grpSpPr>
          <a:xfrm>
            <a:off x="5788405" y="2605697"/>
            <a:ext cx="744537" cy="744536"/>
            <a:chOff x="5553520" y="1717263"/>
            <a:chExt cx="640110" cy="640108"/>
          </a:xfrm>
        </p:grpSpPr>
        <p:sp>
          <p:nvSpPr>
            <p:cNvPr id="13" name="Oval 12">
              <a:extLst>
                <a:ext uri="{FF2B5EF4-FFF2-40B4-BE49-F238E27FC236}">
                  <a16:creationId xmlns:a16="http://schemas.microsoft.com/office/drawing/2014/main" id="{81A5A508-EDEB-16AE-8372-576883DDA24F}"/>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14" name="Oval 1091_1">
              <a:extLst>
                <a:ext uri="{FF2B5EF4-FFF2-40B4-BE49-F238E27FC236}">
                  <a16:creationId xmlns:a16="http://schemas.microsoft.com/office/drawing/2014/main" id="{AF2B5720-42BA-40D4-0022-7113C6BC5B8E}"/>
                </a:ext>
              </a:extLst>
            </p:cNvPr>
            <p:cNvSpPr/>
            <p:nvPr/>
          </p:nvSpPr>
          <p:spPr bwMode="auto">
            <a:xfrm>
              <a:off x="5600766" y="1764506"/>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grpSp>
      <p:pic>
        <p:nvPicPr>
          <p:cNvPr id="12" name="Graphic 11">
            <a:extLst>
              <a:ext uri="{FF2B5EF4-FFF2-40B4-BE49-F238E27FC236}">
                <a16:creationId xmlns:a16="http://schemas.microsoft.com/office/drawing/2014/main" id="{1838A686-8D55-DFE8-274F-7D72EFF7A949}"/>
              </a:ext>
              <a:ext uri="{C183D7F6-B498-43B3-948B-1728B52AA6E4}">
                <adec:decorative xmlns:adec="http://schemas.microsoft.com/office/drawing/2017/decorative" val="1"/>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6014996" y="2832287"/>
            <a:ext cx="291356" cy="291356"/>
          </a:xfrm>
          <a:prstGeom prst="rect">
            <a:avLst/>
          </a:prstGeom>
        </p:spPr>
      </p:pic>
      <p:sp>
        <p:nvSpPr>
          <p:cNvPr id="16" name="Oval 15">
            <a:extLst>
              <a:ext uri="{FF2B5EF4-FFF2-40B4-BE49-F238E27FC236}">
                <a16:creationId xmlns:a16="http://schemas.microsoft.com/office/drawing/2014/main" id="{B81DBA64-62BD-810F-CEB8-EB3F4481D537}"/>
              </a:ext>
              <a:ext uri="{C183D7F6-B498-43B3-948B-1728B52AA6E4}">
                <adec:decorative xmlns:adec="http://schemas.microsoft.com/office/drawing/2017/decorative" val="1"/>
              </a:ext>
            </a:extLst>
          </p:cNvPr>
          <p:cNvSpPr/>
          <p:nvPr/>
        </p:nvSpPr>
        <p:spPr bwMode="auto">
          <a:xfrm>
            <a:off x="2100507" y="2604939"/>
            <a:ext cx="744537" cy="744536"/>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17" name="Oval 1091_1">
            <a:extLst>
              <a:ext uri="{FF2B5EF4-FFF2-40B4-BE49-F238E27FC236}">
                <a16:creationId xmlns:a16="http://schemas.microsoft.com/office/drawing/2014/main" id="{F2886F3D-B2E4-4ED4-0FB7-80FDF7AD9901}"/>
              </a:ext>
              <a:ext uri="{C183D7F6-B498-43B3-948B-1728B52AA6E4}">
                <adec:decorative xmlns:adec="http://schemas.microsoft.com/office/drawing/2017/decorative" val="1"/>
              </a:ext>
            </a:extLst>
          </p:cNvPr>
          <p:cNvSpPr/>
          <p:nvPr/>
        </p:nvSpPr>
        <p:spPr bwMode="auto">
          <a:xfrm>
            <a:off x="2155460" y="2659890"/>
            <a:ext cx="634634" cy="63463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8" name="Freeform: Shape 101">
            <a:extLst>
              <a:ext uri="{FF2B5EF4-FFF2-40B4-BE49-F238E27FC236}">
                <a16:creationId xmlns:a16="http://schemas.microsoft.com/office/drawing/2014/main" id="{C89FD1A5-2842-F886-6A8F-70B4AD9CC9C9}"/>
              </a:ext>
              <a:ext uri="{C183D7F6-B498-43B3-948B-1728B52AA6E4}">
                <adec:decorative xmlns:adec="http://schemas.microsoft.com/office/drawing/2017/decorative" val="1"/>
              </a:ext>
            </a:extLst>
          </p:cNvPr>
          <p:cNvSpPr>
            <a:spLocks/>
          </p:cNvSpPr>
          <p:nvPr/>
        </p:nvSpPr>
        <p:spPr>
          <a:xfrm>
            <a:off x="2325803" y="2815485"/>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52384555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29A081C5-D12E-B6A2-C519-CB2AE32EE874}"/>
              </a:ext>
              <a:ext uri="{C183D7F6-B498-43B3-948B-1728B52AA6E4}">
                <adec:decorative xmlns:adec="http://schemas.microsoft.com/office/drawing/2017/decorative" val="1"/>
              </a:ext>
            </a:extLst>
          </p:cNvPr>
          <p:cNvSpPr>
            <a:spLocks/>
          </p:cNvSpPr>
          <p:nvPr/>
        </p:nvSpPr>
        <p:spPr bwMode="auto">
          <a:xfrm>
            <a:off x="495300" y="1604692"/>
            <a:ext cx="11206955" cy="3496148"/>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 name="Title 1">
            <a:extLst>
              <a:ext uri="{FF2B5EF4-FFF2-40B4-BE49-F238E27FC236}">
                <a16:creationId xmlns:a16="http://schemas.microsoft.com/office/drawing/2014/main" id="{4891BD35-B22A-6071-FEA8-941FAD374723}"/>
              </a:ext>
            </a:extLst>
          </p:cNvPr>
          <p:cNvSpPr>
            <a:spLocks noGrp="1"/>
          </p:cNvSpPr>
          <p:nvPr>
            <p:ph type="title"/>
          </p:nvPr>
        </p:nvSpPr>
        <p:spPr>
          <a:xfrm>
            <a:off x="588963" y="363966"/>
            <a:ext cx="7193597" cy="554037"/>
          </a:xfrm>
        </p:spPr>
        <p:txBody>
          <a:bodyPr lIns="0">
            <a:noAutofit/>
          </a:bodyPr>
          <a:lstStyle/>
          <a:p>
            <a:r>
              <a:rPr lang="en-US" sz="2800" b="1">
                <a:cs typeface="Segoe UI" pitchFamily="34" charset="0"/>
              </a:rPr>
              <a:t>Get started with Microsoft 365 Copilot</a:t>
            </a:r>
          </a:p>
        </p:txBody>
      </p:sp>
      <p:sp>
        <p:nvSpPr>
          <p:cNvPr id="14" name="TextBox 13">
            <a:extLst>
              <a:ext uri="{FF2B5EF4-FFF2-40B4-BE49-F238E27FC236}">
                <a16:creationId xmlns:a16="http://schemas.microsoft.com/office/drawing/2014/main" id="{356BFB17-4FAA-D335-86BE-0FAC2F0DA2B2}"/>
              </a:ext>
            </a:extLst>
          </p:cNvPr>
          <p:cNvSpPr txBox="1"/>
          <p:nvPr/>
        </p:nvSpPr>
        <p:spPr>
          <a:xfrm>
            <a:off x="588963" y="785865"/>
            <a:ext cx="6755246" cy="276999"/>
          </a:xfrm>
          <a:prstGeom prst="rect">
            <a:avLst/>
          </a:prstGeom>
          <a:noFill/>
        </p:spPr>
        <p:txBody>
          <a:bodyPr wrap="square" lIns="0" rIns="0">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Follow the recommended </a:t>
            </a:r>
            <a:r>
              <a:rPr lang="en-US" sz="1200" b="1" dirty="0">
                <a:solidFill>
                  <a:srgbClr val="0078D4"/>
                </a:solidFill>
                <a:latin typeface="Segoe UI Semibold" panose="020B0502040204020203" pitchFamily="34" charset="0"/>
                <a:cs typeface="Segoe UI Semibold" panose="020B0502040204020203" pitchFamily="34" charset="0"/>
              </a:rPr>
              <a:t>baseline activities </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to proceed with Microsoft 365 Copilot deployment.</a:t>
            </a:r>
          </a:p>
        </p:txBody>
      </p:sp>
      <p:sp>
        <p:nvSpPr>
          <p:cNvPr id="6" name="Rectangle: Rounded Corners 5">
            <a:extLst>
              <a:ext uri="{FF2B5EF4-FFF2-40B4-BE49-F238E27FC236}">
                <a16:creationId xmlns:a16="http://schemas.microsoft.com/office/drawing/2014/main" id="{6FE3E9FC-B0CF-F5CC-867A-166561391CED}"/>
              </a:ext>
            </a:extLst>
          </p:cNvPr>
          <p:cNvSpPr/>
          <p:nvPr/>
        </p:nvSpPr>
        <p:spPr>
          <a:xfrm>
            <a:off x="9126501" y="253695"/>
            <a:ext cx="1624652" cy="700911"/>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Required licenses:</a:t>
            </a:r>
            <a:br>
              <a:rPr kumimoji="0" lang="en-US" sz="1000" b="0" i="0" u="none" strike="noStrike" kern="1200" cap="none" spc="0" normalizeH="0" baseline="0" noProof="0">
                <a:ln>
                  <a:noFill/>
                </a:ln>
                <a:solidFill>
                  <a:srgbClr val="000000"/>
                </a:solidFill>
                <a:effectLst/>
                <a:uLnTx/>
                <a:uFillTx/>
                <a:latin typeface="Segoe UI Semibold"/>
                <a:ea typeface="+mn-ea"/>
                <a:cs typeface="+mn-cs"/>
              </a:rPr>
            </a:br>
            <a:r>
              <a:rPr kumimoji="0" lang="en-US" sz="1000" b="0" i="0" u="none" strike="noStrike" kern="1200" cap="none" spc="0" normalizeH="0" baseline="0" noProof="0">
                <a:ln>
                  <a:noFill/>
                </a:ln>
                <a:solidFill>
                  <a:srgbClr val="8661C5"/>
                </a:solidFill>
                <a:effectLst/>
                <a:uLnTx/>
                <a:uFillTx/>
                <a:latin typeface="Segoe UI Semibold"/>
                <a:ea typeface="+mn-ea"/>
                <a:cs typeface="+mn-cs"/>
              </a:rPr>
              <a:t>Office 365 E3 or higher</a:t>
            </a:r>
          </a:p>
        </p:txBody>
      </p:sp>
      <p:graphicFrame>
        <p:nvGraphicFramePr>
          <p:cNvPr id="19" name="Table 18">
            <a:extLst>
              <a:ext uri="{FF2B5EF4-FFF2-40B4-BE49-F238E27FC236}">
                <a16:creationId xmlns:a16="http://schemas.microsoft.com/office/drawing/2014/main" id="{0474F450-FBFC-80DA-D599-5D2495E68AC4}"/>
              </a:ext>
            </a:extLst>
          </p:cNvPr>
          <p:cNvGraphicFramePr>
            <a:graphicFrameLocks noGrp="1"/>
          </p:cNvGraphicFramePr>
          <p:nvPr>
            <p:extLst>
              <p:ext uri="{D42A27DB-BD31-4B8C-83A1-F6EECF244321}">
                <p14:modId xmlns:p14="http://schemas.microsoft.com/office/powerpoint/2010/main" val="810695691"/>
              </p:ext>
            </p:extLst>
          </p:nvPr>
        </p:nvGraphicFramePr>
        <p:xfrm>
          <a:off x="649323" y="1778766"/>
          <a:ext cx="10893354" cy="3133429"/>
        </p:xfrm>
        <a:graphic>
          <a:graphicData uri="http://schemas.openxmlformats.org/drawingml/2006/table">
            <a:tbl>
              <a:tblPr firstRow="1" bandRow="1">
                <a:tableStyleId>{5C22544A-7EE6-4342-B048-85BDC9FD1C3A}</a:tableStyleId>
              </a:tblPr>
              <a:tblGrid>
                <a:gridCol w="1606297">
                  <a:extLst>
                    <a:ext uri="{9D8B030D-6E8A-4147-A177-3AD203B41FA5}">
                      <a16:colId xmlns:a16="http://schemas.microsoft.com/office/drawing/2014/main" val="573948340"/>
                    </a:ext>
                  </a:extLst>
                </a:gridCol>
                <a:gridCol w="3800948">
                  <a:extLst>
                    <a:ext uri="{9D8B030D-6E8A-4147-A177-3AD203B41FA5}">
                      <a16:colId xmlns:a16="http://schemas.microsoft.com/office/drawing/2014/main" val="2729328785"/>
                    </a:ext>
                  </a:extLst>
                </a:gridCol>
                <a:gridCol w="5486109">
                  <a:extLst>
                    <a:ext uri="{9D8B030D-6E8A-4147-A177-3AD203B41FA5}">
                      <a16:colId xmlns:a16="http://schemas.microsoft.com/office/drawing/2014/main" val="1720550423"/>
                    </a:ext>
                  </a:extLst>
                </a:gridCol>
              </a:tblGrid>
              <a:tr h="3601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a:solidFill>
                            <a:srgbClr val="0078D4"/>
                          </a:solidFill>
                          <a:latin typeface="Segoe UI Semibold" panose="020B0502040204020203" pitchFamily="34" charset="0"/>
                          <a:cs typeface="Segoe UI Semibold" panose="020B0502040204020203" pitchFamily="34" charset="0"/>
                        </a:rPr>
                        <a:t>Product</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i="0">
                          <a:solidFill>
                            <a:srgbClr val="0078D4"/>
                          </a:solidFill>
                          <a:latin typeface="Segoe UI Semibold" panose="020B0502040204020203" pitchFamily="34" charset="0"/>
                          <a:cs typeface="Segoe UI Semibold" panose="020B0502040204020203" pitchFamily="34" charset="0"/>
                        </a:rPr>
                        <a:t>Deployment outcomes</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i="0">
                          <a:solidFill>
                            <a:srgbClr val="0078D4"/>
                          </a:solidFill>
                          <a:latin typeface="Segoe UI Semibold" panose="020B0502040204020203" pitchFamily="34" charset="0"/>
                          <a:cs typeface="Segoe UI Semibold" panose="020B0502040204020203" pitchFamily="34" charset="0"/>
                        </a:rPr>
                        <a:t>Get started activities</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9775194"/>
                  </a:ext>
                </a:extLst>
              </a:tr>
              <a:tr h="7563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j-lt"/>
                          <a:ea typeface="+mn-ea"/>
                          <a:cs typeface="+mn-cs"/>
                        </a:rPr>
                        <a:t>Microsoft 365 Copilot</a:t>
                      </a:r>
                    </a:p>
                    <a:p>
                      <a:pPr marL="0" algn="l" defTabSz="914400" rtl="0" eaLnBrk="1" latinLnBrk="0" hangingPunct="1"/>
                      <a:endParaRPr lang="en-US" sz="1200" b="1" kern="1200">
                        <a:solidFill>
                          <a:schemeClr val="tx1"/>
                        </a:solidFill>
                        <a:latin typeface="+mj-lt"/>
                        <a:ea typeface="+mn-ea"/>
                        <a:cs typeface="+mn-cs"/>
                      </a:endParaRP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rtl="0" eaLnBrk="1" fontAlgn="auto" latinLnBrk="0" hangingPunct="1">
                        <a:spcBef>
                          <a:spcPts val="0"/>
                        </a:spcBef>
                        <a:spcAft>
                          <a:spcPts val="0"/>
                        </a:spcAft>
                        <a:buFont typeface="Arial" panose="020B0604020202020204" pitchFamily="34" charset="0"/>
                        <a:buNone/>
                      </a:pPr>
                      <a:r>
                        <a:rPr lang="en-US" sz="1000" kern="1200">
                          <a:solidFill>
                            <a:schemeClr val="dk1"/>
                          </a:solidFill>
                          <a:latin typeface="+mn-lt"/>
                          <a:ea typeface="+mn-ea"/>
                          <a:cs typeface="+mn-cs"/>
                        </a:rPr>
                        <a:t>Evaluate data governance maturity and data security controls</a:t>
                      </a: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Complete Microsoft 365 Copilot </a:t>
                      </a:r>
                      <a:r>
                        <a:rPr kumimoji="0" lang="en-US" sz="1000" b="0" i="0" u="none" strike="noStrike" kern="1200" cap="none" spc="0" normalizeH="0" baseline="0">
                          <a:ln>
                            <a:noFill/>
                          </a:ln>
                          <a:solidFill>
                            <a:srgbClr val="0078D4"/>
                          </a:solidFill>
                          <a:effectLst/>
                          <a:uLnTx/>
                          <a:uFillTx/>
                          <a:latin typeface="+mn-lt"/>
                          <a:ea typeface="+mn-ea"/>
                          <a:cs typeface="+mn-cs"/>
                          <a:hlinkClick r:id="rId3">
                            <a:extLst>
                              <a:ext uri="{A12FA001-AC4F-418D-AE19-62706E023703}">
                                <ahyp:hlinkClr xmlns:ahyp="http://schemas.microsoft.com/office/drawing/2018/hyperlinkcolor" val="tx"/>
                              </a:ext>
                            </a:extLst>
                          </a:hlinkClick>
                        </a:rPr>
                        <a:t>Optimization Assessment</a:t>
                      </a:r>
                      <a:endParaRPr kumimoji="0" lang="en-US" sz="1000" b="0" i="0" u="none" strike="noStrike" kern="1200" cap="none" spc="0" normalizeH="0" baseline="0">
                        <a:ln>
                          <a:noFill/>
                        </a:ln>
                        <a:solidFill>
                          <a:srgbClr val="0078D4"/>
                        </a:solidFill>
                        <a:effectLst/>
                        <a:uLnTx/>
                        <a:uFillTx/>
                        <a:latin typeface="+mn-lt"/>
                        <a:ea typeface="+mn-ea"/>
                        <a:cs typeface="+mn-cs"/>
                      </a:endParaRPr>
                    </a:p>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Based on the outcomes of the assessment determine your path forward</a:t>
                      </a: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782370"/>
                  </a:ext>
                </a:extLst>
              </a:tr>
              <a:tr h="1188542">
                <a:tc>
                  <a:txBody>
                    <a:bodyPr/>
                    <a:lstStyle/>
                    <a:p>
                      <a:pPr marL="0" algn="l" defTabSz="914400" rtl="0" eaLnBrk="1" latinLnBrk="0" hangingPunct="1"/>
                      <a:endParaRPr lang="en-US" sz="1200" b="1" kern="1200">
                        <a:solidFill>
                          <a:schemeClr val="tx1"/>
                        </a:solidFill>
                        <a:latin typeface="+mj-lt"/>
                        <a:ea typeface="+mn-ea"/>
                        <a:cs typeface="+mn-cs"/>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a:solidFill>
                            <a:schemeClr val="dk1"/>
                          </a:solidFill>
                          <a:latin typeface="+mn-lt"/>
                          <a:ea typeface="+mn-ea"/>
                          <a:cs typeface="+mn-cs"/>
                        </a:rPr>
                        <a:t>Deploy Microsoft 365 Copilot</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a:ln>
                            <a:noFill/>
                          </a:ln>
                          <a:solidFill>
                            <a:prstClr val="black"/>
                          </a:solidFill>
                          <a:effectLst/>
                          <a:uLnTx/>
                          <a:uFillTx/>
                          <a:latin typeface="+mn-lt"/>
                          <a:ea typeface="+mn-ea"/>
                          <a:cs typeface="+mn-cs"/>
                        </a:rPr>
                        <a:t>Follow the Microsoft 365 Microsoft Copilot setup guide to proceed with the deployment steps</a:t>
                      </a:r>
                    </a:p>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If there are any concerns about your data security, enable Restricted SharePoint Search</a:t>
                      </a:r>
                    </a:p>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If enabled, update Restricted SharePoint Search allow list: configure up to 100 sites to be on the allow list of sites. Start with sites containing highly used unrestricted content</a:t>
                      </a:r>
                      <a:r>
                        <a:rPr lang="en-US" sz="1000" b="0" i="0" u="none" strike="noStrike" kern="1200" cap="none" spc="0" normalizeH="0" baseline="0">
                          <a:ln>
                            <a:noFill/>
                          </a:ln>
                          <a:solidFill>
                            <a:prstClr val="black"/>
                          </a:solidFill>
                          <a:effectLst/>
                          <a:uLnTx/>
                          <a:uFillTx/>
                          <a:latin typeface="+mn-lt"/>
                          <a:ea typeface="+mn-ea"/>
                          <a:cs typeface="+mn-cs"/>
                        </a:rPr>
                        <a:t>. </a:t>
                      </a:r>
                    </a:p>
                    <a:p>
                      <a:pPr marL="171450" indent="-171450">
                        <a:buFont typeface="Arial" panose="020B0604020202020204" pitchFamily="34" charset="0"/>
                        <a:buChar char="•"/>
                      </a:pPr>
                      <a:r>
                        <a:rPr lang="en-US" sz="1000" b="0" i="0" u="none" strike="noStrike" kern="1200" cap="none" spc="0" normalizeH="0" baseline="0">
                          <a:ln>
                            <a:noFill/>
                          </a:ln>
                          <a:solidFill>
                            <a:prstClr val="black"/>
                          </a:solidFill>
                          <a:effectLst/>
                          <a:uLnTx/>
                          <a:uFillTx/>
                          <a:latin typeface="+mn-lt"/>
                          <a:ea typeface="+mn-ea"/>
                          <a:cs typeface="+mn-cs"/>
                        </a:rPr>
                        <a:t>FastTrack for Microsoft 365 can help you get started</a:t>
                      </a:r>
                      <a:r>
                        <a:rPr lang="en-US" sz="1000" b="1" i="0" u="none" strike="noStrike" kern="1200" cap="none" spc="0" normalizeH="0" baseline="0">
                          <a:ln>
                            <a:noFill/>
                          </a:ln>
                          <a:solidFill>
                            <a:prstClr val="black"/>
                          </a:solidFill>
                          <a:effectLst/>
                          <a:uLnTx/>
                          <a:uFillTx/>
                          <a:latin typeface="+mn-lt"/>
                          <a:ea typeface="+mn-ea"/>
                          <a:cs typeface="+mn-cs"/>
                        </a:rPr>
                        <a:t>*</a:t>
                      </a:r>
                      <a:endParaRPr kumimoji="0" lang="en-US" sz="1000" b="1" i="0" u="none" strike="noStrike" kern="1200" cap="none" spc="0" normalizeH="0" baseline="0">
                        <a:ln>
                          <a:noFill/>
                        </a:ln>
                        <a:solidFill>
                          <a:prstClr val="black"/>
                        </a:solidFill>
                        <a:effectLst/>
                        <a:uLnTx/>
                        <a:uFillTx/>
                        <a:latin typeface="+mn-lt"/>
                        <a:ea typeface="+mn-ea"/>
                        <a:cs typeface="+mn-cs"/>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8088732"/>
                  </a:ext>
                </a:extLst>
              </a:tr>
              <a:tr h="828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j-lt"/>
                          <a:ea typeface="+mn-ea"/>
                          <a:cs typeface="+mn-cs"/>
                        </a:rPr>
                        <a:t>Copilot with commercial data protection</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rtl="0" eaLnBrk="1" fontAlgn="auto" latinLnBrk="0" hangingPunct="1">
                        <a:spcBef>
                          <a:spcPts val="0"/>
                        </a:spcBef>
                        <a:spcAft>
                          <a:spcPts val="0"/>
                        </a:spcAft>
                        <a:buFont typeface="Arial" panose="020B0604020202020204" pitchFamily="34" charset="0"/>
                        <a:buNone/>
                      </a:pPr>
                      <a:r>
                        <a:rPr lang="en-US" sz="1000" kern="1200">
                          <a:solidFill>
                            <a:schemeClr val="dk1"/>
                          </a:solidFill>
                          <a:latin typeface="+mn-lt"/>
                          <a:ea typeface="+mn-ea"/>
                          <a:cs typeface="+mn-cs"/>
                        </a:rPr>
                        <a:t>Enable commercial data protection in Copilot for all users in your organization</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Log into Copilot on </a:t>
                      </a:r>
                      <a:r>
                        <a:rPr kumimoji="0" lang="en-US" sz="1000" b="0" i="0" u="none" strike="noStrike" kern="1200" cap="none" spc="0" normalizeH="0" baseline="0">
                          <a:ln>
                            <a:noFill/>
                          </a:ln>
                          <a:solidFill>
                            <a:srgbClr val="0078D4"/>
                          </a:solidFill>
                          <a:effectLst/>
                          <a:uLnTx/>
                          <a:uFillTx/>
                          <a:latin typeface="+mn-lt"/>
                          <a:ea typeface="+mn-ea"/>
                          <a:cs typeface="+mn-cs"/>
                          <a:hlinkClick r:id="rId4">
                            <a:extLst>
                              <a:ext uri="{A12FA001-AC4F-418D-AE19-62706E023703}">
                                <ahyp:hlinkClr xmlns:ahyp="http://schemas.microsoft.com/office/drawing/2018/hyperlinkcolor" val="tx"/>
                              </a:ext>
                            </a:extLst>
                          </a:hlinkClick>
                        </a:rPr>
                        <a:t>copilot.microsoft.com</a:t>
                      </a:r>
                      <a:r>
                        <a:rPr kumimoji="0" lang="en-US" sz="1000" b="0" i="0" u="none" strike="noStrike" kern="1200" cap="none" spc="0" normalizeH="0" baseline="0">
                          <a:ln>
                            <a:noFill/>
                          </a:ln>
                          <a:solidFill>
                            <a:schemeClr val="accent6"/>
                          </a:solidFill>
                          <a:effectLst/>
                          <a:uLnTx/>
                          <a:uFillTx/>
                          <a:latin typeface="+mn-lt"/>
                          <a:ea typeface="+mn-ea"/>
                          <a:cs typeface="+mn-cs"/>
                        </a:rPr>
                        <a:t> </a:t>
                      </a:r>
                      <a:r>
                        <a:rPr kumimoji="0" lang="en-US" sz="1000" b="0" i="0" u="none" strike="noStrike" kern="1200" cap="none" spc="0" normalizeH="0" baseline="0">
                          <a:ln>
                            <a:noFill/>
                          </a:ln>
                          <a:solidFill>
                            <a:prstClr val="black"/>
                          </a:solidFill>
                          <a:effectLst/>
                          <a:uLnTx/>
                          <a:uFillTx/>
                          <a:latin typeface="+mn-lt"/>
                          <a:ea typeface="+mn-ea"/>
                          <a:cs typeface="+mn-cs"/>
                        </a:rPr>
                        <a:t>and flip the Work/Web toggle to Web. See if commercial data protection is enabled (look for green Protected pill by the user profile)</a:t>
                      </a:r>
                    </a:p>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Review the </a:t>
                      </a:r>
                      <a:r>
                        <a:rPr kumimoji="0" lang="en-US" sz="1000" b="0" i="0" u="none" strike="noStrike" kern="1200" cap="none" spc="0" normalizeH="0" baseline="0">
                          <a:ln>
                            <a:noFill/>
                          </a:ln>
                          <a:solidFill>
                            <a:srgbClr val="0078D4"/>
                          </a:solidFill>
                          <a:effectLst/>
                          <a:uLnTx/>
                          <a:uFillTx/>
                          <a:latin typeface="+mn-lt"/>
                          <a:ea typeface="+mn-ea"/>
                          <a:cs typeface="+mn-cs"/>
                          <a:hlinkClick r:id="rId5">
                            <a:extLst>
                              <a:ext uri="{A12FA001-AC4F-418D-AE19-62706E023703}">
                                <ahyp:hlinkClr xmlns:ahyp="http://schemas.microsoft.com/office/drawing/2018/hyperlinkcolor" val="tx"/>
                              </a:ext>
                            </a:extLst>
                          </a:hlinkClick>
                        </a:rPr>
                        <a:t>Copilot with commercial data protection documentation</a:t>
                      </a:r>
                      <a:r>
                        <a:rPr kumimoji="0" lang="en-US" sz="1000" b="0" i="0" u="none" strike="noStrike" kern="1200" cap="none" spc="0" normalizeH="0" baseline="0">
                          <a:ln>
                            <a:noFill/>
                          </a:ln>
                          <a:solidFill>
                            <a:srgbClr val="0078D4"/>
                          </a:solidFill>
                          <a:effectLst/>
                          <a:uLnTx/>
                          <a:uFillTx/>
                          <a:latin typeface="+mn-lt"/>
                          <a:ea typeface="+mn-ea"/>
                          <a:cs typeface="+mn-cs"/>
                        </a:rPr>
                        <a:t> </a:t>
                      </a:r>
                      <a:r>
                        <a:rPr kumimoji="0" lang="en-US" sz="1000" b="0" i="0" u="none" strike="noStrike" kern="1200" cap="none" spc="0" normalizeH="0" baseline="0">
                          <a:ln>
                            <a:noFill/>
                          </a:ln>
                          <a:solidFill>
                            <a:prstClr val="black"/>
                          </a:solidFill>
                          <a:effectLst/>
                          <a:uLnTx/>
                          <a:uFillTx/>
                          <a:latin typeface="+mn-lt"/>
                          <a:ea typeface="+mn-ea"/>
                          <a:cs typeface="+mn-cs"/>
                        </a:rPr>
                        <a:t>to ensure that commercial data protection is available for your users</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4412821"/>
                  </a:ext>
                </a:extLst>
              </a:tr>
            </a:tbl>
          </a:graphicData>
        </a:graphic>
      </p:graphicFrame>
      <p:sp>
        <p:nvSpPr>
          <p:cNvPr id="20" name="TextBox 19">
            <a:extLst>
              <a:ext uri="{FF2B5EF4-FFF2-40B4-BE49-F238E27FC236}">
                <a16:creationId xmlns:a16="http://schemas.microsoft.com/office/drawing/2014/main" id="{AB5A07A7-C628-DFF3-0C80-966DB01E24A0}"/>
              </a:ext>
            </a:extLst>
          </p:cNvPr>
          <p:cNvSpPr txBox="1"/>
          <p:nvPr/>
        </p:nvSpPr>
        <p:spPr>
          <a:xfrm>
            <a:off x="500856" y="6439601"/>
            <a:ext cx="10092990" cy="215444"/>
          </a:xfrm>
          <a:prstGeom prst="rect">
            <a:avLst/>
          </a:prstGeom>
          <a:noFill/>
        </p:spPr>
        <p:txBody>
          <a:bodyPr wrap="square" lIns="0" tIns="45720" rIns="0" bIns="4572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a:ea typeface="+mn-ea"/>
                <a:cs typeface="+mn-cs"/>
              </a:rPr>
              <a:t>*Note:</a:t>
            </a:r>
            <a:r>
              <a:rPr kumimoji="0" lang="en-US" sz="800" b="0" i="0" u="none" strike="noStrike" kern="1200" cap="none" spc="0" normalizeH="0" baseline="0" noProof="0">
                <a:ln>
                  <a:noFill/>
                </a:ln>
                <a:solidFill>
                  <a:srgbClr val="000000"/>
                </a:solidFill>
                <a:effectLst/>
                <a:uLnTx/>
                <a:uFillTx/>
                <a:latin typeface="Segoe UI"/>
                <a:ea typeface="+mn-ea"/>
                <a:cs typeface="+mn-cs"/>
              </a:rPr>
              <a:t> Eligible customers can request technical and deployment assistance from </a:t>
            </a:r>
            <a:r>
              <a:rPr kumimoji="0" lang="en-US" sz="800" b="0" i="0" u="none" strike="noStrike" kern="1200" cap="none" spc="0" normalizeH="0" baseline="0" noProof="0">
                <a:ln>
                  <a:noFill/>
                </a:ln>
                <a:solidFill>
                  <a:srgbClr val="8661C5"/>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FastTrack</a:t>
            </a:r>
            <a:r>
              <a:rPr kumimoji="0" lang="en-US" sz="800" b="0" i="0" u="none" strike="noStrike" kern="1200" cap="none" spc="0" normalizeH="0" baseline="0" noProof="0">
                <a:ln>
                  <a:noFill/>
                </a:ln>
                <a:solidFill>
                  <a:srgbClr val="000000"/>
                </a:solidFill>
                <a:effectLst/>
                <a:uLnTx/>
                <a:uFillTx/>
                <a:latin typeface="Segoe UI"/>
                <a:ea typeface="+mn-ea"/>
                <a:cs typeface="+mn-cs"/>
              </a:rPr>
              <a:t>.</a:t>
            </a:r>
          </a:p>
        </p:txBody>
      </p:sp>
      <p:sp>
        <p:nvSpPr>
          <p:cNvPr id="11" name="Rectangle 10">
            <a:extLst>
              <a:ext uri="{FF2B5EF4-FFF2-40B4-BE49-F238E27FC236}">
                <a16:creationId xmlns:a16="http://schemas.microsoft.com/office/drawing/2014/main" id="{E8264687-BA74-7BFE-3CA4-68045C36E181}"/>
              </a:ext>
            </a:extLst>
          </p:cNvPr>
          <p:cNvSpPr/>
          <p:nvPr/>
        </p:nvSpPr>
        <p:spPr bwMode="auto">
          <a:xfrm>
            <a:off x="10917578" y="121920"/>
            <a:ext cx="958048" cy="38076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661C5"/>
                </a:solidFill>
                <a:effectLst/>
                <a:uLnTx/>
                <a:uFillTx/>
                <a:latin typeface="Segoe UI Semibold"/>
                <a:ea typeface="+mn-ea"/>
                <a:cs typeface="+mn-cs"/>
              </a:rPr>
              <a:t>Baseline</a:t>
            </a:r>
          </a:p>
        </p:txBody>
      </p:sp>
      <p:sp>
        <p:nvSpPr>
          <p:cNvPr id="17" name="Oval 16">
            <a:extLst>
              <a:ext uri="{FF2B5EF4-FFF2-40B4-BE49-F238E27FC236}">
                <a16:creationId xmlns:a16="http://schemas.microsoft.com/office/drawing/2014/main" id="{97A4BEAC-7B89-DB01-55F9-6D1FE41D0FF7}"/>
              </a:ext>
              <a:ext uri="{C183D7F6-B498-43B3-948B-1728B52AA6E4}">
                <adec:decorative xmlns:adec="http://schemas.microsoft.com/office/drawing/2017/decorative" val="1"/>
              </a:ext>
            </a:extLst>
          </p:cNvPr>
          <p:cNvSpPr/>
          <p:nvPr/>
        </p:nvSpPr>
        <p:spPr bwMode="auto">
          <a:xfrm>
            <a:off x="11148216" y="446167"/>
            <a:ext cx="496770" cy="496768"/>
          </a:xfrm>
          <a:prstGeom prst="ellipse">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1" name="Freeform: Shape 4" descr="Icon of a person in front of a diamond">
            <a:extLst>
              <a:ext uri="{FF2B5EF4-FFF2-40B4-BE49-F238E27FC236}">
                <a16:creationId xmlns:a16="http://schemas.microsoft.com/office/drawing/2014/main" id="{FB105769-45DC-3D67-E74B-BD969E243692}"/>
              </a:ext>
            </a:extLst>
          </p:cNvPr>
          <p:cNvSpPr>
            <a:spLocks/>
          </p:cNvSpPr>
          <p:nvPr/>
        </p:nvSpPr>
        <p:spPr>
          <a:xfrm>
            <a:off x="11308621" y="597742"/>
            <a:ext cx="175958" cy="193616"/>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418003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FDDA1-E4EE-4883-9FC1-D16E124D1634}"/>
            </a:ext>
          </a:extLst>
        </p:cNvPr>
        <p:cNvGrpSpPr/>
        <p:nvPr/>
      </p:nvGrpSpPr>
      <p:grpSpPr>
        <a:xfrm>
          <a:off x="0" y="0"/>
          <a:ext cx="0" cy="0"/>
          <a:chOff x="0" y="0"/>
          <a:chExt cx="0" cy="0"/>
        </a:xfrm>
      </p:grpSpPr>
      <p:sp>
        <p:nvSpPr>
          <p:cNvPr id="7" name="Rounded Rectangle 1">
            <a:extLst>
              <a:ext uri="{FF2B5EF4-FFF2-40B4-BE49-F238E27FC236}">
                <a16:creationId xmlns:a16="http://schemas.microsoft.com/office/drawing/2014/main" id="{0286E3BF-269A-7D7C-367C-B14C1DD3CA8B}"/>
              </a:ext>
              <a:ext uri="{C183D7F6-B498-43B3-948B-1728B52AA6E4}">
                <adec:decorative xmlns:adec="http://schemas.microsoft.com/office/drawing/2017/decorative" val="1"/>
              </a:ext>
            </a:extLst>
          </p:cNvPr>
          <p:cNvSpPr>
            <a:spLocks/>
          </p:cNvSpPr>
          <p:nvPr/>
        </p:nvSpPr>
        <p:spPr bwMode="auto">
          <a:xfrm>
            <a:off x="513772" y="1294820"/>
            <a:ext cx="11166224" cy="529066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Rectangle 4">
            <a:extLst>
              <a:ext uri="{FF2B5EF4-FFF2-40B4-BE49-F238E27FC236}">
                <a16:creationId xmlns:a16="http://schemas.microsoft.com/office/drawing/2014/main" id="{D0D43FD8-C1FF-0C16-6941-7A3D21C5550C}"/>
              </a:ext>
            </a:extLst>
          </p:cNvPr>
          <p:cNvSpPr/>
          <p:nvPr/>
        </p:nvSpPr>
        <p:spPr bwMode="auto">
          <a:xfrm>
            <a:off x="10917578" y="121920"/>
            <a:ext cx="958048" cy="38076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661C5"/>
                </a:solidFill>
                <a:effectLst/>
                <a:uLnTx/>
                <a:uFillTx/>
                <a:latin typeface="Segoe UI Semibold"/>
                <a:ea typeface="+mn-ea"/>
                <a:cs typeface="+mn-cs"/>
              </a:rPr>
              <a:t>Core</a:t>
            </a:r>
          </a:p>
        </p:txBody>
      </p:sp>
      <p:sp>
        <p:nvSpPr>
          <p:cNvPr id="2" name="Title 1">
            <a:extLst>
              <a:ext uri="{FF2B5EF4-FFF2-40B4-BE49-F238E27FC236}">
                <a16:creationId xmlns:a16="http://schemas.microsoft.com/office/drawing/2014/main" id="{1BB54FB9-253D-7E55-26F6-67EBCBFFE13C}"/>
              </a:ext>
            </a:extLst>
          </p:cNvPr>
          <p:cNvSpPr>
            <a:spLocks noGrp="1"/>
          </p:cNvSpPr>
          <p:nvPr>
            <p:ph type="title"/>
          </p:nvPr>
        </p:nvSpPr>
        <p:spPr>
          <a:xfrm>
            <a:off x="588261" y="236437"/>
            <a:ext cx="11011601" cy="553998"/>
          </a:xfrm>
        </p:spPr>
        <p:txBody>
          <a:bodyPr lIns="0">
            <a:noAutofit/>
          </a:bodyPr>
          <a:lstStyle/>
          <a:p>
            <a:r>
              <a:rPr lang="en-US" sz="2800" b="1"/>
              <a:t>Continue to the Core path as needed</a:t>
            </a:r>
            <a:endParaRPr lang="en-US" sz="2800"/>
          </a:p>
        </p:txBody>
      </p:sp>
      <p:sp>
        <p:nvSpPr>
          <p:cNvPr id="14" name="TextBox 13">
            <a:extLst>
              <a:ext uri="{FF2B5EF4-FFF2-40B4-BE49-F238E27FC236}">
                <a16:creationId xmlns:a16="http://schemas.microsoft.com/office/drawing/2014/main" id="{8BB24A5C-788A-0142-18C2-6EB2EF2C40E4}"/>
              </a:ext>
            </a:extLst>
          </p:cNvPr>
          <p:cNvSpPr txBox="1"/>
          <p:nvPr/>
        </p:nvSpPr>
        <p:spPr>
          <a:xfrm>
            <a:off x="588261" y="658336"/>
            <a:ext cx="6755246" cy="276999"/>
          </a:xfrm>
          <a:prstGeom prst="rect">
            <a:avLst/>
          </a:prstGeom>
          <a:noFill/>
        </p:spPr>
        <p:txBody>
          <a:bodyPr wrap="square" lIns="0" rIns="0">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Follow the recommended activities for the Core path to further optimize data security controls.</a:t>
            </a:r>
          </a:p>
        </p:txBody>
      </p:sp>
      <p:sp>
        <p:nvSpPr>
          <p:cNvPr id="6" name="Rectangle: Rounded Corners 5">
            <a:extLst>
              <a:ext uri="{FF2B5EF4-FFF2-40B4-BE49-F238E27FC236}">
                <a16:creationId xmlns:a16="http://schemas.microsoft.com/office/drawing/2014/main" id="{F88A258A-66DC-69CB-2F08-E4EB2AF29784}"/>
              </a:ext>
            </a:extLst>
          </p:cNvPr>
          <p:cNvSpPr/>
          <p:nvPr/>
        </p:nvSpPr>
        <p:spPr>
          <a:xfrm>
            <a:off x="7055443" y="234424"/>
            <a:ext cx="3762526" cy="70091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Required licenses:</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8661C5"/>
                </a:solidFill>
                <a:effectLst/>
                <a:uLnTx/>
                <a:uFillTx/>
                <a:latin typeface="Segoe UI Semibold"/>
                <a:ea typeface="+mn-ea"/>
                <a:cs typeface="+mn-cs"/>
              </a:rPr>
              <a:t>Office 365 E3, Microsoft 365 Business Standard/Premium, or higher; and SPP-SharePoint Advanced Management</a:t>
            </a:r>
          </a:p>
        </p:txBody>
      </p:sp>
      <p:graphicFrame>
        <p:nvGraphicFramePr>
          <p:cNvPr id="11" name="Table 10">
            <a:extLst>
              <a:ext uri="{FF2B5EF4-FFF2-40B4-BE49-F238E27FC236}">
                <a16:creationId xmlns:a16="http://schemas.microsoft.com/office/drawing/2014/main" id="{DE7D9C3B-81CB-A60E-5AD6-CF28448226B3}"/>
              </a:ext>
            </a:extLst>
          </p:cNvPr>
          <p:cNvGraphicFramePr>
            <a:graphicFrameLocks noGrp="1"/>
          </p:cNvGraphicFramePr>
          <p:nvPr/>
        </p:nvGraphicFramePr>
        <p:xfrm>
          <a:off x="582339" y="923344"/>
          <a:ext cx="11095890" cy="5941264"/>
        </p:xfrm>
        <a:graphic>
          <a:graphicData uri="http://schemas.openxmlformats.org/drawingml/2006/table">
            <a:tbl>
              <a:tblPr firstRow="1" bandRow="1">
                <a:tableStyleId>{5C22544A-7EE6-4342-B048-85BDC9FD1C3A}</a:tableStyleId>
              </a:tblPr>
              <a:tblGrid>
                <a:gridCol w="1794064">
                  <a:extLst>
                    <a:ext uri="{9D8B030D-6E8A-4147-A177-3AD203B41FA5}">
                      <a16:colId xmlns:a16="http://schemas.microsoft.com/office/drawing/2014/main" val="573948340"/>
                    </a:ext>
                  </a:extLst>
                </a:gridCol>
                <a:gridCol w="3942684">
                  <a:extLst>
                    <a:ext uri="{9D8B030D-6E8A-4147-A177-3AD203B41FA5}">
                      <a16:colId xmlns:a16="http://schemas.microsoft.com/office/drawing/2014/main" val="2729328785"/>
                    </a:ext>
                  </a:extLst>
                </a:gridCol>
                <a:gridCol w="5359142">
                  <a:extLst>
                    <a:ext uri="{9D8B030D-6E8A-4147-A177-3AD203B41FA5}">
                      <a16:colId xmlns:a16="http://schemas.microsoft.com/office/drawing/2014/main" val="1720550423"/>
                    </a:ext>
                  </a:extLst>
                </a:gridCol>
              </a:tblGrid>
              <a:tr h="262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rgbClr val="0078D4"/>
                          </a:solidFill>
                          <a:latin typeface="Segoe UI Semibold" panose="020B0502040204020203" pitchFamily="34" charset="0"/>
                          <a:ea typeface="+mn-ea"/>
                          <a:cs typeface="Segoe UI Semibold" panose="020B0502040204020203" pitchFamily="34" charset="0"/>
                        </a:rPr>
                        <a:t>Product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r>
                        <a:rPr lang="en-US" sz="1200" b="1" i="0" kern="1200">
                          <a:solidFill>
                            <a:srgbClr val="0078D4"/>
                          </a:solidFill>
                          <a:latin typeface="Segoe UI Semibold" panose="020B0502040204020203" pitchFamily="34" charset="0"/>
                          <a:ea typeface="+mn-ea"/>
                          <a:cs typeface="Segoe UI Semibold" panose="020B0502040204020203" pitchFamily="34" charset="0"/>
                        </a:rPr>
                        <a:t>Deployment outcomes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r>
                        <a:rPr lang="en-US" sz="1200" b="1" i="0" kern="1200">
                          <a:solidFill>
                            <a:srgbClr val="0078D4"/>
                          </a:solidFill>
                          <a:latin typeface="Segoe UI Semibold" panose="020B0502040204020203" pitchFamily="34" charset="0"/>
                          <a:ea typeface="+mn-ea"/>
                          <a:cs typeface="Segoe UI Semibold" panose="020B0502040204020203" pitchFamily="34" charset="0"/>
                        </a:rPr>
                        <a:t>Core activities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673466318"/>
                  </a:ext>
                </a:extLst>
              </a:tr>
              <a:tr h="349820">
                <a:tc>
                  <a:txBody>
                    <a:bodyPr/>
                    <a:lstStyle/>
                    <a:p>
                      <a:pPr marL="0" algn="l" defTabSz="914400" rtl="0" eaLnBrk="1" latinLnBrk="0" hangingPunct="1"/>
                      <a:r>
                        <a:rPr lang="en-US" sz="1100" b="1" i="0" kern="1200">
                          <a:solidFill>
                            <a:schemeClr val="tx1"/>
                          </a:solidFill>
                          <a:latin typeface="Segoe UI Semibold" panose="020B0502040204020203" pitchFamily="34" charset="0"/>
                          <a:ea typeface="+mn-ea"/>
                          <a:cs typeface="Segoe UI Semibold" panose="020B0502040204020203" pitchFamily="34" charset="0"/>
                        </a:rPr>
                        <a:t>Microsoft 365 Copilot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indent="0" algn="l" rtl="0" eaLnBrk="1" fontAlgn="auto" latinLnBrk="0" hangingPunct="1">
                        <a:spcBef>
                          <a:spcPts val="0"/>
                        </a:spcBef>
                        <a:spcAft>
                          <a:spcPts val="0"/>
                        </a:spcAft>
                        <a:buFont typeface="Arial" panose="020B0604020202020204" pitchFamily="34" charset="0"/>
                        <a:buNone/>
                      </a:pPr>
                      <a:r>
                        <a:rPr lang="en-US" sz="900" kern="1200">
                          <a:solidFill>
                            <a:schemeClr val="dk1"/>
                          </a:solidFill>
                          <a:latin typeface="+mn-lt"/>
                          <a:ea typeface="+mn-ea"/>
                          <a:cs typeface="+mn-cs"/>
                        </a:rPr>
                        <a:t>If enabled</a:t>
                      </a:r>
                      <a:r>
                        <a:rPr lang="en-US" sz="900" kern="1200">
                          <a:solidFill>
                            <a:schemeClr val="tx1"/>
                          </a:solidFill>
                          <a:latin typeface="+mn-lt"/>
                          <a:ea typeface="+mn-ea"/>
                          <a:cs typeface="Segoe UI"/>
                        </a:rPr>
                        <a:t>, update </a:t>
                      </a:r>
                      <a:r>
                        <a:rPr lang="en-US" sz="900"/>
                        <a:t>Restricted SharePoint Search allow list</a:t>
                      </a:r>
                      <a:endParaRPr lang="en-US" sz="1200" b="0" i="0" u="none" strike="noStrike">
                        <a:effectLst/>
                        <a:latin typeface="Arial" panose="020B0604020202020204"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kumimoji="0" lang="en-US" sz="900" b="0" i="0" u="none" strike="noStrike" kern="1200" cap="none" spc="0" normalizeH="0" baseline="0">
                          <a:ln>
                            <a:noFill/>
                          </a:ln>
                          <a:solidFill>
                            <a:prstClr val="black"/>
                          </a:solidFill>
                          <a:effectLst/>
                          <a:uLnTx/>
                          <a:uFillTx/>
                          <a:latin typeface="+mn-lt"/>
                          <a:ea typeface="+mn-ea"/>
                          <a:cs typeface="+mn-cs"/>
                        </a:rPr>
                        <a:t>Configure up to 100 sites to be on the allow list of sites. Extend to sites containing highly used, low risk content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14895030"/>
                  </a:ext>
                </a:extLst>
              </a:tr>
              <a:tr h="1661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latin typeface="Segoe UI Semibold" panose="020B0502040204020203" pitchFamily="34" charset="0"/>
                          <a:ea typeface="+mn-ea"/>
                          <a:cs typeface="Segoe UI Semibold" panose="020B0502040204020203" pitchFamily="34" charset="0"/>
                        </a:rPr>
                        <a:t>Microsoft SharePoint*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lgn="l" defTabSz="914400" rtl="0" eaLnBrk="1" latinLnBrk="0" hangingPunct="1">
                        <a:buFont typeface="Wingdings" panose="05000000000000000000" pitchFamily="2" charset="2"/>
                        <a:buNone/>
                      </a:pPr>
                      <a:r>
                        <a:rPr lang="en-US" sz="900" kern="1200" noProof="0">
                          <a:solidFill>
                            <a:schemeClr val="tx1"/>
                          </a:solidFill>
                          <a:latin typeface="+mn-lt"/>
                          <a:ea typeface="+mn-ea"/>
                          <a:cs typeface="Segoe UI"/>
                        </a:rPr>
                        <a:t>Evaluate sharing controls that govern who can share and how broadly</a:t>
                      </a:r>
                      <a:endParaRPr lang="en-US" sz="900" noProof="0">
                        <a:solidFill>
                          <a:schemeClr val="tx1"/>
                        </a:solidFill>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solidFill>
                          <a:effectLst/>
                          <a:uLnTx/>
                          <a:uFillTx/>
                          <a:latin typeface="+mn-lt"/>
                          <a:ea typeface="+mn-ea"/>
                          <a:cs typeface="+mn-cs"/>
                        </a:rPr>
                        <a:t>At the tenant level: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solidFill>
                            <a:srgbClr val="161616"/>
                          </a:solidFill>
                          <a:effectLst/>
                          <a:latin typeface="Segoe UI" panose="020B0502040204020203" pitchFamily="34" charset="0"/>
                        </a:rPr>
                        <a:t>Update </a:t>
                      </a:r>
                      <a:r>
                        <a:rPr lang="en-US" sz="900" b="0" i="0" u="none" strike="noStrike">
                          <a:solidFill>
                            <a:srgbClr val="161616"/>
                          </a:solidFill>
                          <a:effectLst/>
                          <a:latin typeface="Segoe UI" panose="020B0502040204020203" pitchFamily="34" charset="0"/>
                          <a:hlinkClick r:id="rId3"/>
                        </a:rPr>
                        <a:t>sharing link defaults</a:t>
                      </a:r>
                      <a:r>
                        <a:rPr lang="en-US" sz="900" b="0" i="0" u="none" strike="noStrike">
                          <a:solidFill>
                            <a:srgbClr val="161616"/>
                          </a:solidFill>
                          <a:effectLst/>
                          <a:latin typeface="Segoe UI" panose="020B0502040204020203" pitchFamily="34" charset="0"/>
                        </a:rPr>
                        <a:t> </a:t>
                      </a:r>
                      <a:r>
                        <a:rPr lang="en-US" sz="900" b="0" i="0">
                          <a:solidFill>
                            <a:srgbClr val="161616"/>
                          </a:solidFill>
                          <a:effectLst/>
                          <a:latin typeface="Segoe UI" panose="020B0502040204020203" pitchFamily="34" charset="0"/>
                        </a:rPr>
                        <a:t>from organization-wide sharing to specific people links.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solidFill>
                            <a:srgbClr val="161616"/>
                          </a:solidFill>
                          <a:effectLst/>
                          <a:latin typeface="Segoe UI" panose="020B0502040204020203" pitchFamily="34" charset="0"/>
                        </a:rPr>
                        <a:t>Consider </a:t>
                      </a:r>
                      <a:r>
                        <a:rPr lang="en-US" sz="900" b="0" i="0">
                          <a:solidFill>
                            <a:srgbClr val="161616"/>
                          </a:solidFill>
                          <a:effectLst/>
                          <a:latin typeface="Segoe UI" panose="020B0502040204020203" pitchFamily="34" charset="0"/>
                          <a:hlinkClick r:id="rId4"/>
                        </a:rPr>
                        <a:t>hiding "Everyone Except External Users" </a:t>
                      </a:r>
                      <a:r>
                        <a:rPr lang="en-US" sz="900" b="0" i="0">
                          <a:solidFill>
                            <a:srgbClr val="161616"/>
                          </a:solidFill>
                          <a:effectLst/>
                          <a:latin typeface="Segoe UI" panose="020B0502040204020203" pitchFamily="34" charset="0"/>
                        </a:rPr>
                        <a:t>in the People Picker control to reduce risks around accidental misuse. </a:t>
                      </a:r>
                      <a:endParaRPr kumimoji="0" lang="en-US" sz="9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0">
                          <a:solidFill>
                            <a:srgbClr val="161616"/>
                          </a:solidFill>
                          <a:effectLst/>
                          <a:latin typeface="Segoe UI" panose="020B0502040204020203" pitchFamily="34" charset="0"/>
                        </a:rPr>
                        <a:t>Consider educating site admins on the site-level controls they can use to </a:t>
                      </a:r>
                      <a:r>
                        <a:rPr lang="en-US" sz="900" b="0" i="0" u="none" strike="noStrike">
                          <a:effectLst/>
                          <a:latin typeface="Segoe UI" panose="020B0502040204020203" pitchFamily="34" charset="0"/>
                        </a:rPr>
                        <a:t>restrict sharing</a:t>
                      </a:r>
                      <a:r>
                        <a:rPr lang="en-US" sz="900" b="0" i="0" u="none" strike="noStrike">
                          <a:solidFill>
                            <a:srgbClr val="161616"/>
                          </a:solidFill>
                          <a:effectLst/>
                          <a:latin typeface="Segoe UI" panose="020B0502040204020203" pitchFamily="34" charset="0"/>
                        </a:rPr>
                        <a:t>:</a:t>
                      </a:r>
                      <a:endParaRPr kumimoji="0" lang="en-US" sz="900" b="0" i="0" u="none" strike="noStrike" kern="1200" cap="none" spc="0" normalizeH="0" baseline="0" noProof="0">
                        <a:ln>
                          <a:noFill/>
                        </a:ln>
                        <a:solidFill>
                          <a:prstClr val="black"/>
                        </a:solidFill>
                        <a:effectLst/>
                        <a:uLnTx/>
                        <a:uFillTx/>
                        <a:latin typeface="+mn-lt"/>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Set the </a:t>
                      </a:r>
                      <a:r>
                        <a:rPr kumimoji="0" lang="en-US" sz="900" b="0" i="0" u="none" strike="noStrike" kern="1200" cap="none" spc="0" normalizeH="0" baseline="0" noProof="0">
                          <a:ln>
                            <a:noFill/>
                          </a:ln>
                          <a:solidFill>
                            <a:prstClr val="black"/>
                          </a:solidFill>
                          <a:effectLst/>
                          <a:uLnTx/>
                          <a:uFillTx/>
                          <a:latin typeface="+mn-lt"/>
                          <a:ea typeface="+mn-ea"/>
                          <a:cs typeface="Segoe UI"/>
                          <a:hlinkClick r:id="rId5"/>
                        </a:rPr>
                        <a:t>default sharing link type on specific sites</a:t>
                      </a:r>
                      <a:endParaRPr kumimoji="0" lang="en-US" sz="900" b="0" i="0" u="none" strike="noStrike" kern="1200" cap="none" spc="0" normalizeH="0" baseline="0" noProof="0">
                        <a:ln>
                          <a:noFill/>
                        </a:ln>
                        <a:solidFill>
                          <a:prstClr val="black"/>
                        </a:solidFill>
                        <a:effectLst/>
                        <a:uLnTx/>
                        <a:uFillTx/>
                        <a:latin typeface="+mn-lt"/>
                        <a:ea typeface="+mn-ea"/>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Set </a:t>
                      </a:r>
                      <a:r>
                        <a:rPr kumimoji="0" lang="en-US" sz="900" b="0" i="0" u="none" strike="noStrike" kern="1200" cap="none" spc="0" normalizeH="0" baseline="0" noProof="0">
                          <a:ln>
                            <a:noFill/>
                          </a:ln>
                          <a:solidFill>
                            <a:srgbClr val="0078D4"/>
                          </a:solidFill>
                          <a:effectLst/>
                          <a:uLnTx/>
                          <a:uFillTx/>
                          <a:latin typeface="+mn-lt"/>
                          <a:ea typeface="+mn-ea"/>
                          <a:cs typeface="Segoe UI"/>
                          <a:hlinkClick r:id="rId6">
                            <a:extLst>
                              <a:ext uri="{A12FA001-AC4F-418D-AE19-62706E023703}">
                                <ahyp:hlinkClr xmlns:ahyp="http://schemas.microsoft.com/office/drawing/2018/hyperlinkcolor" val="tx"/>
                              </a:ext>
                            </a:extLst>
                          </a:hlinkClick>
                        </a:rPr>
                        <a:t>sharing link expiration</a:t>
                      </a:r>
                      <a:r>
                        <a:rPr kumimoji="0" lang="en-US" sz="900" b="0" i="0" u="none" strike="noStrike" kern="1200" cap="none" spc="0" normalizeH="0" baseline="0" noProof="0">
                          <a:ln>
                            <a:noFill/>
                          </a:ln>
                          <a:solidFill>
                            <a:srgbClr val="0078D4"/>
                          </a:solidFill>
                          <a:effectLst/>
                          <a:uLnTx/>
                          <a:uFillTx/>
                          <a:latin typeface="+mn-lt"/>
                          <a:ea typeface="+mn-ea"/>
                          <a:cs typeface="Segoe UI"/>
                        </a:rPr>
                        <a:t> </a:t>
                      </a:r>
                      <a:r>
                        <a:rPr kumimoji="0" lang="en-US" sz="900" b="0" i="0" u="none" strike="noStrike" kern="1200" cap="none" spc="0" normalizeH="0" baseline="0" noProof="0">
                          <a:ln>
                            <a:noFill/>
                          </a:ln>
                          <a:solidFill>
                            <a:prstClr val="black"/>
                          </a:solidFill>
                          <a:effectLst/>
                          <a:uLnTx/>
                          <a:uFillTx/>
                          <a:latin typeface="+mn-lt"/>
                          <a:ea typeface="+mn-ea"/>
                          <a:cs typeface="Segoe UI"/>
                        </a:rPr>
                        <a:t>on anyone links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Set </a:t>
                      </a:r>
                      <a:r>
                        <a:rPr kumimoji="0" lang="en-US" sz="900" b="0" i="0" u="none" strike="noStrike" kern="1200" cap="none" spc="0" normalizeH="0" baseline="0" noProof="0">
                          <a:ln>
                            <a:noFill/>
                          </a:ln>
                          <a:solidFill>
                            <a:srgbClr val="0078D4"/>
                          </a:solidFill>
                          <a:effectLst/>
                          <a:uLnTx/>
                          <a:uFillTx/>
                          <a:latin typeface="+mn-lt"/>
                          <a:ea typeface="+mn-ea"/>
                          <a:cs typeface="Segoe UI"/>
                          <a:hlinkClick r:id="rId7">
                            <a:extLst>
                              <a:ext uri="{A12FA001-AC4F-418D-AE19-62706E023703}">
                                <ahyp:hlinkClr xmlns:ahyp="http://schemas.microsoft.com/office/drawing/2018/hyperlinkcolor" val="tx"/>
                              </a:ext>
                            </a:extLst>
                          </a:hlinkClick>
                        </a:rPr>
                        <a:t>site owner sharing approval</a:t>
                      </a:r>
                      <a:r>
                        <a:rPr kumimoji="0" lang="en-US" sz="900" b="0" i="0" u="none" strike="noStrike" kern="1200" cap="none" spc="0" normalizeH="0" baseline="0" noProof="0">
                          <a:ln>
                            <a:noFill/>
                          </a:ln>
                          <a:solidFill>
                            <a:prstClr val="black"/>
                          </a:solidFill>
                          <a:effectLst/>
                          <a:uLnTx/>
                          <a:uFillTx/>
                          <a:latin typeface="+mn-lt"/>
                          <a:ea typeface="+mn-ea"/>
                          <a:cs typeface="Segoe UI"/>
                        </a:rPr>
                        <a:t> on sensitive sites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prstClr val="black"/>
                        </a:solidFill>
                        <a:effectLst/>
                        <a:uLnTx/>
                        <a:uFillTx/>
                        <a:latin typeface="+mn-lt"/>
                        <a:ea typeface="+mn-ea"/>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Ask OneDrive for Business (ODB) owners to </a:t>
                      </a:r>
                      <a:r>
                        <a:rPr kumimoji="0" lang="en-US" sz="900" b="0" i="0" u="none" strike="noStrike" kern="1200" cap="none" spc="0" normalizeH="0" baseline="0" noProof="0">
                          <a:ln>
                            <a:noFill/>
                          </a:ln>
                          <a:solidFill>
                            <a:srgbClr val="0078D4"/>
                          </a:solidFill>
                          <a:effectLst/>
                          <a:uLnTx/>
                          <a:uFillTx/>
                          <a:latin typeface="+mn-lt"/>
                          <a:ea typeface="+mn-ea"/>
                          <a:cs typeface="Segoe UI"/>
                          <a:hlinkClick r:id="rId8">
                            <a:extLst>
                              <a:ext uri="{A12FA001-AC4F-418D-AE19-62706E023703}">
                                <ahyp:hlinkClr xmlns:ahyp="http://schemas.microsoft.com/office/drawing/2018/hyperlinkcolor" val="tx"/>
                              </a:ext>
                            </a:extLst>
                          </a:hlinkClick>
                        </a:rPr>
                        <a:t>run sharing reports</a:t>
                      </a:r>
                      <a:r>
                        <a:rPr kumimoji="0" lang="en-US" sz="900" b="0" i="0" u="none" strike="noStrike" kern="1200" cap="none" spc="0" normalizeH="0" baseline="0" noProof="0">
                          <a:ln>
                            <a:noFill/>
                          </a:ln>
                          <a:solidFill>
                            <a:srgbClr val="0078D4"/>
                          </a:solidFill>
                          <a:effectLst/>
                          <a:uLnTx/>
                          <a:uFillTx/>
                          <a:latin typeface="+mn-lt"/>
                          <a:ea typeface="+mn-ea"/>
                          <a:cs typeface="Segoe UI"/>
                        </a:rPr>
                        <a:t> </a:t>
                      </a:r>
                      <a:r>
                        <a:rPr kumimoji="0" lang="en-US" sz="900" b="0" i="0" u="none" strike="noStrike" kern="1200" cap="none" spc="0" normalizeH="0" baseline="0" noProof="0">
                          <a:ln>
                            <a:noFill/>
                          </a:ln>
                          <a:solidFill>
                            <a:prstClr val="black"/>
                          </a:solidFill>
                          <a:effectLst/>
                          <a:uLnTx/>
                          <a:uFillTx/>
                          <a:latin typeface="+mn-lt"/>
                          <a:ea typeface="+mn-ea"/>
                          <a:cs typeface="Segoe UI"/>
                        </a:rPr>
                        <a:t>in their ODB and correct as needed</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rPr>
                        <a:t>Ask site owners to manually </a:t>
                      </a:r>
                      <a:r>
                        <a:rPr lang="en-US" sz="900">
                          <a:effectLst/>
                          <a:hlinkClick r:id="rId9" tooltip="https://learn.microsoft.com/sharepoint/turn-external-sharing-on-or-off"/>
                        </a:rPr>
                        <a:t>review SharePoint site permissions and correct as needed</a:t>
                      </a:r>
                      <a:endParaRPr kumimoji="0" lang="en-US" sz="900" b="0" i="0" u="none" strike="noStrike" kern="1200" cap="none" spc="0" normalizeH="0" baseline="0" noProof="0">
                        <a:ln>
                          <a:noFill/>
                        </a:ln>
                        <a:solidFill>
                          <a:prstClr val="black"/>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27319867"/>
                  </a:ext>
                </a:extLst>
              </a:tr>
              <a:tr h="34982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latin typeface="Segoe UI Semibold" panose="020B0502040204020203" pitchFamily="34" charset="0"/>
                          <a:ea typeface="+mn-ea"/>
                          <a:cs typeface="Segoe UI Semibold" panose="020B0502040204020203" pitchFamily="34" charset="0"/>
                        </a:rPr>
                        <a:t>Microsoft SharePoint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latin typeface="Segoe UI Semibold" panose="020B0502040204020203" pitchFamily="34" charset="0"/>
                          <a:ea typeface="+mn-ea"/>
                          <a:cs typeface="Segoe UI Semibold" panose="020B0502040204020203" pitchFamily="34" charset="0"/>
                        </a:rPr>
                        <a:t>Advanced Management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 typeface="Wingdings" panose="05000000000000000000" pitchFamily="2" charset="2"/>
                        <a:buNone/>
                      </a:pPr>
                      <a:r>
                        <a:rPr kumimoji="0" lang="en-US" sz="900" b="0" i="0" u="none" strike="noStrike" kern="1200" cap="none" spc="0" normalizeH="0" baseline="0">
                          <a:ln>
                            <a:noFill/>
                          </a:ln>
                          <a:solidFill>
                            <a:prstClr val="black"/>
                          </a:solidFill>
                          <a:effectLst/>
                          <a:uLnTx/>
                          <a:uFillTx/>
                          <a:latin typeface="+mn-lt"/>
                          <a:ea typeface="+mn-ea"/>
                          <a:cs typeface="Segoe UI"/>
                        </a:rPr>
                        <a:t>Clean up unused sites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Implement </a:t>
                      </a:r>
                      <a:r>
                        <a:rPr kumimoji="0" lang="en-US" sz="900" b="0" i="0" u="none" strike="noStrike" kern="1200" cap="none" spc="0" normalizeH="0" baseline="0">
                          <a:ln>
                            <a:noFill/>
                          </a:ln>
                          <a:solidFill>
                            <a:srgbClr val="0078D4"/>
                          </a:solidFill>
                          <a:effectLst/>
                          <a:uLnTx/>
                          <a:uFillTx/>
                          <a:latin typeface="+mn-lt"/>
                          <a:ea typeface="+mn-ea"/>
                          <a:cs typeface="Segoe UI"/>
                          <a:hlinkClick r:id="rId10">
                            <a:extLst>
                              <a:ext uri="{A12FA001-AC4F-418D-AE19-62706E023703}">
                                <ahyp:hlinkClr xmlns:ahyp="http://schemas.microsoft.com/office/drawing/2018/hyperlinkcolor" val="tx"/>
                              </a:ext>
                            </a:extLst>
                          </a:hlinkClick>
                        </a:rPr>
                        <a:t>Inactive Site Policy</a:t>
                      </a:r>
                      <a:r>
                        <a:rPr kumimoji="0" lang="en-US" sz="900" b="0" i="0" u="none" strike="noStrike" kern="1200" cap="none" spc="0" normalizeH="0" baseline="0">
                          <a:ln>
                            <a:noFill/>
                          </a:ln>
                          <a:solidFill>
                            <a:schemeClr val="tx1"/>
                          </a:solidFill>
                          <a:effectLst/>
                          <a:uLnTx/>
                          <a:uFillTx/>
                          <a:latin typeface="+mn-lt"/>
                          <a:ea typeface="+mn-ea"/>
                          <a:cs typeface="Segoe UI"/>
                        </a:rPr>
                        <a:t> in Simulation mode</a:t>
                      </a:r>
                    </a:p>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schemeClr val="tx1"/>
                          </a:solidFill>
                          <a:effectLst/>
                          <a:uLnTx/>
                          <a:uFillTx/>
                          <a:latin typeface="+mn-lt"/>
                          <a:ea typeface="+mn-ea"/>
                          <a:cs typeface="Segoe UI"/>
                        </a:rPr>
                        <a:t>Then Activate to take actions like: Site Owner attestation, make read-only, move to Microsoft 365 Archive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99775194"/>
                  </a:ext>
                </a:extLst>
              </a:tr>
              <a:tr h="502641">
                <a:tc vMerge="1">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900" kern="1200">
                          <a:solidFill>
                            <a:schemeClr val="tx1"/>
                          </a:solidFill>
                          <a:latin typeface="+mn-lt"/>
                          <a:ea typeface="+mn-ea"/>
                          <a:cs typeface="Segoe UI"/>
                        </a:rPr>
                        <a:t>Identify sites with potentially overshared content, then take action to control access to that content</a:t>
                      </a:r>
                      <a:endParaRPr lang="en-US" sz="900" kern="1200" baseline="30000">
                        <a:solidFill>
                          <a:schemeClr val="tx1"/>
                        </a:solidFill>
                        <a:latin typeface="+mn-lt"/>
                        <a:ea typeface="+mn-ea"/>
                        <a:cs typeface="Segoe UI"/>
                      </a:endParaRPr>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endParaRPr kumimoji="0" lang="en-US" sz="900" b="0" i="0" u="none" strike="noStrike" kern="1200" cap="none" spc="0" normalizeH="0" baseline="0">
                        <a:ln>
                          <a:noFill/>
                        </a:ln>
                        <a:solidFill>
                          <a:prstClr val="black"/>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Run </a:t>
                      </a:r>
                      <a:r>
                        <a:rPr kumimoji="0" lang="en-US" sz="900" b="0" i="0" u="none" strike="noStrike" kern="1200" cap="none" spc="0" normalizeH="0" baseline="0">
                          <a:ln>
                            <a:noFill/>
                          </a:ln>
                          <a:solidFill>
                            <a:srgbClr val="0078D4"/>
                          </a:solidFill>
                          <a:effectLst/>
                          <a:uLnTx/>
                          <a:uFillTx/>
                          <a:latin typeface="+mn-lt"/>
                          <a:ea typeface="+mn-ea"/>
                          <a:cs typeface="Segoe UI"/>
                          <a:hlinkClick r:id="rId11">
                            <a:extLst>
                              <a:ext uri="{A12FA001-AC4F-418D-AE19-62706E023703}">
                                <ahyp:hlinkClr xmlns:ahyp="http://schemas.microsoft.com/office/drawing/2018/hyperlinkcolor" val="tx"/>
                              </a:ext>
                            </a:extLst>
                          </a:hlinkClick>
                        </a:rPr>
                        <a:t>Data Access Governance (DAG) reports </a:t>
                      </a:r>
                      <a:endParaRPr kumimoji="0" lang="en-US" sz="900" b="0" i="0" u="none" strike="noStrike" kern="1200" cap="none" spc="0" normalizeH="0" baseline="0">
                        <a:ln>
                          <a:noFill/>
                        </a:ln>
                        <a:solidFill>
                          <a:srgbClr val="0078D4"/>
                        </a:solidFill>
                        <a:effectLst/>
                        <a:uLnTx/>
                        <a:uFillTx/>
                        <a:latin typeface="+mn-lt"/>
                        <a:ea typeface="+mn-ea"/>
                        <a:cs typeface="Segoe UI"/>
                      </a:endParaRPr>
                    </a:p>
                    <a:p>
                      <a:pPr marL="171450" indent="-171450" algn="l" defTabSz="914400" rtl="0" eaLnBrk="1" latinLnBrk="0" hangingPunct="1">
                        <a:buClr>
                          <a:schemeClr val="tx1"/>
                        </a:buClr>
                        <a:buFont typeface="Arial" panose="020B0604020202020204" pitchFamily="34" charset="0"/>
                        <a:buChar char="•"/>
                      </a:pPr>
                      <a:r>
                        <a:rPr kumimoji="0" lang="en-US" sz="900" b="0" i="0" u="none" strike="noStrike" kern="1200" cap="none" spc="0" normalizeH="0" baseline="0">
                          <a:ln>
                            <a:noFill/>
                          </a:ln>
                          <a:solidFill>
                            <a:srgbClr val="0078D4"/>
                          </a:solidFill>
                          <a:effectLst/>
                          <a:uLnTx/>
                          <a:uFillTx/>
                          <a:latin typeface="+mn-lt"/>
                          <a:ea typeface="+mn-ea"/>
                          <a:cs typeface="Segoe UI"/>
                          <a:hlinkClick r:id="rId12"/>
                        </a:rPr>
                        <a:t>Apply Restricted Access Control</a:t>
                      </a:r>
                      <a:r>
                        <a:rPr kumimoji="0" lang="en-US" sz="900" b="0" i="0" u="none" strike="noStrike" kern="1200" cap="none" spc="0" normalizeH="0" baseline="0">
                          <a:ln>
                            <a:noFill/>
                          </a:ln>
                          <a:solidFill>
                            <a:srgbClr val="0078D4"/>
                          </a:solidFill>
                          <a:effectLst/>
                          <a:uLnTx/>
                          <a:uFillTx/>
                          <a:latin typeface="+mn-lt"/>
                          <a:ea typeface="+mn-ea"/>
                          <a:cs typeface="Segoe UI"/>
                        </a:rPr>
                        <a:t> </a:t>
                      </a:r>
                      <a:r>
                        <a:rPr kumimoji="0" lang="en-US" sz="900" b="0" i="0" u="none" strike="noStrike" kern="1200" cap="none" spc="0" normalizeH="0" baseline="0">
                          <a:ln>
                            <a:noFill/>
                          </a:ln>
                          <a:solidFill>
                            <a:prstClr val="black"/>
                          </a:solidFill>
                          <a:effectLst/>
                          <a:uLnTx/>
                          <a:uFillTx/>
                          <a:latin typeface="+mn-lt"/>
                          <a:ea typeface="+mn-ea"/>
                          <a:cs typeface="Segoe UI"/>
                        </a:rPr>
                        <a:t>on sites based on DAG reports</a:t>
                      </a:r>
                    </a:p>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hlinkClick r:id="rId13"/>
                        </a:rPr>
                        <a:t>Initiate Site Access Reviews</a:t>
                      </a:r>
                      <a:r>
                        <a:rPr kumimoji="0" lang="en-US" sz="900" b="0" i="0" u="none" strike="noStrike" kern="1200" cap="none" spc="0" normalizeH="0" baseline="0">
                          <a:ln>
                            <a:noFill/>
                          </a:ln>
                          <a:solidFill>
                            <a:prstClr val="black"/>
                          </a:solidFill>
                          <a:effectLst/>
                          <a:uLnTx/>
                          <a:uFillTx/>
                          <a:latin typeface="+mn-lt"/>
                          <a:ea typeface="+mn-ea"/>
                          <a:cs typeface="Segoe UI"/>
                        </a:rPr>
                        <a:t> for sites with potentially overshared content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293918944"/>
                  </a:ext>
                </a:extLst>
              </a:tr>
              <a:tr h="349820">
                <a:tc vMerge="1">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900" kern="1200" baseline="0">
                          <a:solidFill>
                            <a:schemeClr val="tx1"/>
                          </a:solidFill>
                          <a:latin typeface="+mn-lt"/>
                          <a:ea typeface="+mn-ea"/>
                          <a:cs typeface="Segoe UI"/>
                        </a:rPr>
                        <a:t>Take proactive measures on business-critical sites</a:t>
                      </a:r>
                      <a:endParaRPr lang="en-US" sz="900" b="0" i="0" u="none" strike="noStrike" kern="1200" baseline="0" noProof="0">
                        <a:solidFill>
                          <a:srgbClr val="808080"/>
                        </a:solidFill>
                        <a:latin typeface="Aptos_MSFontService"/>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Apply </a:t>
                      </a:r>
                      <a:r>
                        <a:rPr kumimoji="0" lang="en-US" sz="900" b="0" i="0" u="none" strike="noStrike" kern="1200" cap="none" spc="0" normalizeH="0" baseline="0">
                          <a:ln>
                            <a:noFill/>
                          </a:ln>
                          <a:solidFill>
                            <a:prstClr val="black"/>
                          </a:solidFill>
                          <a:effectLst/>
                          <a:uLnTx/>
                          <a:uFillTx/>
                          <a:latin typeface="+mn-lt"/>
                          <a:ea typeface="+mn-ea"/>
                          <a:cs typeface="Segoe UI"/>
                          <a:hlinkClick r:id="rId12"/>
                        </a:rPr>
                        <a:t>Restricted Access Control policy</a:t>
                      </a:r>
                      <a:r>
                        <a:rPr kumimoji="0" lang="en-US" sz="900" b="0" i="0" u="none" strike="noStrike" kern="1200" cap="none" spc="0" normalizeH="0" baseline="0">
                          <a:ln>
                            <a:noFill/>
                          </a:ln>
                          <a:solidFill>
                            <a:prstClr val="black"/>
                          </a:solidFill>
                          <a:effectLst/>
                          <a:uLnTx/>
                          <a:uFillTx/>
                          <a:latin typeface="+mn-lt"/>
                          <a:ea typeface="+mn-ea"/>
                          <a:cs typeface="Segoe UI"/>
                        </a:rPr>
                        <a:t> to proactively protect against oversharing</a:t>
                      </a:r>
                    </a:p>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Apply a </a:t>
                      </a:r>
                      <a:r>
                        <a:rPr kumimoji="0" lang="en-US" sz="900" b="0" i="0" u="none" strike="noStrike" kern="1200" cap="none" spc="0" normalizeH="0" baseline="0">
                          <a:ln>
                            <a:noFill/>
                          </a:ln>
                          <a:solidFill>
                            <a:srgbClr val="0078D4"/>
                          </a:solidFill>
                          <a:effectLst/>
                          <a:uLnTx/>
                          <a:uFillTx/>
                          <a:latin typeface="+mn-lt"/>
                          <a:ea typeface="+mn-ea"/>
                          <a:cs typeface="Segoe UI"/>
                          <a:hlinkClick r:id="rId14">
                            <a:extLst>
                              <a:ext uri="{A12FA001-AC4F-418D-AE19-62706E023703}">
                                <ahyp:hlinkClr xmlns:ahyp="http://schemas.microsoft.com/office/drawing/2018/hyperlinkcolor" val="tx"/>
                              </a:ext>
                            </a:extLst>
                          </a:hlinkClick>
                        </a:rPr>
                        <a:t>BlockDownloadPolicy on sensitive sites</a:t>
                      </a:r>
                      <a:r>
                        <a:rPr kumimoji="0" lang="en-US" sz="900" b="0" i="0" u="none" strike="noStrike" kern="1200" cap="none" spc="0" normalizeH="0" baseline="0">
                          <a:ln>
                            <a:noFill/>
                          </a:ln>
                          <a:solidFill>
                            <a:srgbClr val="0078D4"/>
                          </a:solidFill>
                          <a:effectLst/>
                          <a:uLnTx/>
                          <a:uFillTx/>
                          <a:latin typeface="+mn-lt"/>
                          <a:ea typeface="+mn-ea"/>
                          <a:cs typeface="Segoe UI"/>
                        </a:rPr>
                        <a:t> or for </a:t>
                      </a:r>
                      <a:r>
                        <a:rPr kumimoji="0" lang="en-US" sz="900" b="0" i="0" u="none" strike="noStrike" kern="1200" cap="none" spc="0" normalizeH="0" baseline="0">
                          <a:ln>
                            <a:noFill/>
                          </a:ln>
                          <a:solidFill>
                            <a:srgbClr val="0078D4"/>
                          </a:solidFill>
                          <a:effectLst/>
                          <a:uLnTx/>
                          <a:uFillTx/>
                          <a:latin typeface="+mn-lt"/>
                          <a:ea typeface="+mn-ea"/>
                          <a:cs typeface="Segoe UI"/>
                          <a:hlinkClick r:id="rId15"/>
                        </a:rPr>
                        <a:t>Teams Meeting Recordings</a:t>
                      </a:r>
                      <a:endParaRPr kumimoji="0" lang="en-US" sz="900" b="0" i="0" u="none" strike="noStrike" kern="1200" cap="none" spc="0" normalizeH="0" baseline="0">
                        <a:ln>
                          <a:noFill/>
                        </a:ln>
                        <a:solidFill>
                          <a:srgbClr val="0078D4"/>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61361034"/>
                  </a:ext>
                </a:extLst>
              </a:tr>
              <a:tr h="422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latin typeface="Segoe UI Semibold" panose="020B0502040204020203" pitchFamily="34" charset="0"/>
                          <a:ea typeface="+mn-ea"/>
                          <a:cs typeface="Segoe UI Semibold" panose="020B0502040204020203" pitchFamily="34" charset="0"/>
                        </a:rPr>
                        <a:t>Microsoft</a:t>
                      </a:r>
                      <a:r>
                        <a:rPr lang="en-US" sz="1100" b="1" i="0">
                          <a:solidFill>
                            <a:schemeClr val="tx1"/>
                          </a:solidFill>
                          <a:latin typeface="Segoe UI Semibold" panose="020B0502040204020203" pitchFamily="34" charset="0"/>
                          <a:cs typeface="Segoe UI Semibold" panose="020B0502040204020203" pitchFamily="34" charset="0"/>
                        </a:rPr>
                        <a:t> </a:t>
                      </a:r>
                      <a:r>
                        <a:rPr lang="en-US" sz="1100" b="1" i="0" kern="1200">
                          <a:solidFill>
                            <a:schemeClr val="tx1"/>
                          </a:solidFill>
                          <a:latin typeface="Segoe UI Semibold" panose="020B0502040204020203" pitchFamily="34" charset="0"/>
                          <a:ea typeface="+mn-ea"/>
                          <a:cs typeface="Segoe UI Semibold" panose="020B0502040204020203" pitchFamily="34" charset="0"/>
                        </a:rPr>
                        <a:t>Purview</a:t>
                      </a:r>
                    </a:p>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kumimoji="0" lang="en-US" sz="900" b="0" i="0" u="none" strike="noStrike" kern="1200" cap="none" spc="0" normalizeH="0" baseline="0" noProof="0">
                          <a:ln>
                            <a:noFill/>
                          </a:ln>
                          <a:solidFill>
                            <a:prstClr val="black"/>
                          </a:solidFill>
                          <a:effectLst/>
                          <a:uLnTx/>
                          <a:uFillTx/>
                          <a:ea typeface="+mn-ea"/>
                          <a:cs typeface="Segoe UI"/>
                        </a:rPr>
                        <a:t>Gain visibility into how users are interacting with data in the organization and with Microsoft 365 Copilot</a:t>
                      </a:r>
                      <a:endParaRPr lang="en-US" sz="900"/>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66700" marR="0" lvl="0" indent="-166688"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a:ln>
                            <a:noFill/>
                          </a:ln>
                          <a:solidFill>
                            <a:prstClr val="black"/>
                          </a:solidFill>
                          <a:effectLst/>
                          <a:uLnTx/>
                          <a:uFillTx/>
                          <a:latin typeface="+mn-lt"/>
                          <a:ea typeface="+mn-ea"/>
                          <a:cs typeface="+mn-cs"/>
                        </a:rPr>
                        <a:t>Confirm that </a:t>
                      </a:r>
                      <a:r>
                        <a:rPr kumimoji="0" lang="en-US" sz="900" b="0" i="0" u="none" strike="noStrike" kern="1200" cap="none" spc="0" normalizeH="0" baseline="0">
                          <a:ln>
                            <a:noFill/>
                          </a:ln>
                          <a:solidFill>
                            <a:srgbClr val="0078D4"/>
                          </a:solidFill>
                          <a:effectLst/>
                          <a:uLnTx/>
                          <a:uFillTx/>
                          <a:latin typeface="+mn-lt"/>
                          <a:ea typeface="+mn-ea"/>
                          <a:cs typeface="+mn-cs"/>
                          <a:hlinkClick r:id="rId16">
                            <a:extLst>
                              <a:ext uri="{A12FA001-AC4F-418D-AE19-62706E023703}">
                                <ahyp:hlinkClr xmlns:ahyp="http://schemas.microsoft.com/office/drawing/2018/hyperlinkcolor" val="tx"/>
                              </a:ext>
                            </a:extLst>
                          </a:hlinkClick>
                        </a:rPr>
                        <a:t>Microsoft Purview Audit</a:t>
                      </a:r>
                      <a:r>
                        <a:rPr kumimoji="0" lang="en-US" sz="900" b="0" i="0" u="none" strike="noStrike" kern="1200" cap="none" spc="0" normalizeH="0" baseline="0">
                          <a:ln>
                            <a:noFill/>
                          </a:ln>
                          <a:solidFill>
                            <a:srgbClr val="0078D4"/>
                          </a:solidFill>
                          <a:effectLst/>
                          <a:uLnTx/>
                          <a:uFillTx/>
                          <a:latin typeface="+mn-lt"/>
                          <a:ea typeface="+mn-ea"/>
                          <a:cs typeface="+mn-cs"/>
                        </a:rPr>
                        <a:t> </a:t>
                      </a:r>
                      <a:r>
                        <a:rPr kumimoji="0" lang="en-US" sz="900" b="0" i="0" u="none" strike="noStrike" kern="1200" cap="none" spc="0" normalizeH="0" baseline="0">
                          <a:ln>
                            <a:noFill/>
                          </a:ln>
                          <a:solidFill>
                            <a:prstClr val="black"/>
                          </a:solidFill>
                          <a:effectLst/>
                          <a:uLnTx/>
                          <a:uFillTx/>
                          <a:latin typeface="+mn-lt"/>
                          <a:ea typeface="+mn-ea"/>
                          <a:cs typeface="+mn-cs"/>
                        </a:rPr>
                        <a:t>is enabled, if not </a:t>
                      </a:r>
                      <a:r>
                        <a:rPr kumimoji="0" lang="en-US" sz="900" b="0" i="0" u="none" strike="noStrike" kern="1200" cap="none" spc="0" normalizeH="0" baseline="0">
                          <a:ln>
                            <a:noFill/>
                          </a:ln>
                          <a:solidFill>
                            <a:srgbClr val="0078D4"/>
                          </a:solidFill>
                          <a:effectLst/>
                          <a:uLnTx/>
                          <a:uFillTx/>
                          <a:latin typeface="+mn-lt"/>
                          <a:ea typeface="+mn-ea"/>
                          <a:cs typeface="+mn-cs"/>
                          <a:hlinkClick r:id="rId17">
                            <a:extLst>
                              <a:ext uri="{A12FA001-AC4F-418D-AE19-62706E023703}">
                                <ahyp:hlinkClr xmlns:ahyp="http://schemas.microsoft.com/office/drawing/2018/hyperlinkcolor" val="tx"/>
                              </a:ext>
                            </a:extLst>
                          </a:hlinkClick>
                        </a:rPr>
                        <a:t>enable it</a:t>
                      </a:r>
                      <a:endParaRPr kumimoji="0" lang="en-US" sz="900" b="0" i="0" u="none" strike="noStrike" kern="1200" cap="none" spc="0" normalizeH="0" baseline="0">
                        <a:ln>
                          <a:noFill/>
                        </a:ln>
                        <a:solidFill>
                          <a:srgbClr val="0078D4"/>
                        </a:solidFill>
                        <a:effectLst/>
                        <a:uLnTx/>
                        <a:uFillTx/>
                        <a:latin typeface="+mn-lt"/>
                        <a:ea typeface="+mn-ea"/>
                        <a:cs typeface="+mn-cs"/>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6387026"/>
                  </a:ext>
                </a:extLst>
              </a:tr>
              <a:tr h="349820">
                <a:tc>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Enable citations and protections for sensitive data access by Microsoft 365 Copilot</a:t>
                      </a: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lgn="l" defTabSz="914400" rtl="0" eaLnBrk="1" latinLnBrk="0" hangingPunct="1">
                        <a:buFont typeface="Arial" panose="020B0604020202020204" pitchFamily="34" charset="0"/>
                        <a:buNone/>
                      </a:pPr>
                      <a:r>
                        <a:rPr kumimoji="0" lang="en-US" sz="900" b="0" i="0" u="none" strike="noStrike" kern="1200" cap="none" spc="0" normalizeH="0" baseline="0">
                          <a:ln>
                            <a:noFill/>
                          </a:ln>
                          <a:solidFill>
                            <a:srgbClr val="0078D4"/>
                          </a:solidFill>
                          <a:effectLst/>
                          <a:uLnTx/>
                          <a:uFillTx/>
                          <a:latin typeface="+mn-lt"/>
                          <a:ea typeface="+mn-ea"/>
                          <a:cs typeface="Segoe UI"/>
                          <a:hlinkClick r:id="rId18">
                            <a:extLst>
                              <a:ext uri="{A12FA001-AC4F-418D-AE19-62706E023703}">
                                <ahyp:hlinkClr xmlns:ahyp="http://schemas.microsoft.com/office/drawing/2018/hyperlinkcolor" val="tx"/>
                              </a:ext>
                            </a:extLst>
                          </a:hlinkClick>
                        </a:rPr>
                        <a:t>Manually Label emails and documents with out-of-the-box sensitivity labels</a:t>
                      </a:r>
                      <a:r>
                        <a:rPr kumimoji="0" lang="en-US" sz="900" b="0" i="0" u="none" strike="noStrike" kern="1200" cap="none" spc="0" normalizeH="0" baseline="0">
                          <a:ln>
                            <a:noFill/>
                          </a:ln>
                          <a:solidFill>
                            <a:srgbClr val="0078D4"/>
                          </a:solidFill>
                          <a:effectLst/>
                          <a:uLnTx/>
                          <a:uFillTx/>
                          <a:latin typeface="+mn-lt"/>
                          <a:ea typeface="+mn-ea"/>
                          <a:cs typeface="Segoe UI"/>
                        </a:rPr>
                        <a:t> </a:t>
                      </a:r>
                      <a:r>
                        <a:rPr kumimoji="0" lang="en-US" sz="900" b="0" i="0" u="none" strike="noStrike" kern="1200" cap="none" spc="0" normalizeH="0" baseline="0">
                          <a:ln>
                            <a:noFill/>
                          </a:ln>
                          <a:solidFill>
                            <a:prstClr val="black"/>
                          </a:solidFill>
                          <a:effectLst/>
                          <a:uLnTx/>
                          <a:uFillTx/>
                          <a:latin typeface="+mn-lt"/>
                          <a:ea typeface="+mn-ea"/>
                          <a:cs typeface="Segoe UI"/>
                        </a:rPr>
                        <a:t>using one-click or </a:t>
                      </a:r>
                      <a:r>
                        <a:rPr kumimoji="0" lang="en-US" sz="900" b="0" i="0" u="none" strike="noStrike" kern="1200" cap="none" spc="0" normalizeH="0" baseline="0">
                          <a:ln>
                            <a:noFill/>
                          </a:ln>
                          <a:solidFill>
                            <a:srgbClr val="0078D4"/>
                          </a:solidFill>
                          <a:effectLst/>
                          <a:uLnTx/>
                          <a:uFillTx/>
                          <a:latin typeface="+mn-lt"/>
                          <a:ea typeface="+mn-ea"/>
                          <a:cs typeface="Segoe UI"/>
                          <a:hlinkClick r:id="rId19">
                            <a:extLst>
                              <a:ext uri="{A12FA001-AC4F-418D-AE19-62706E023703}">
                                <ahyp:hlinkClr xmlns:ahyp="http://schemas.microsoft.com/office/drawing/2018/hyperlinkcolor" val="tx"/>
                              </a:ext>
                            </a:extLst>
                          </a:hlinkClick>
                        </a:rPr>
                        <a:t>previously created policies</a:t>
                      </a:r>
                      <a:endParaRPr kumimoji="0" lang="en-US" sz="900" b="0" i="0" u="none" strike="noStrike" kern="1200" cap="none" spc="0" normalizeH="0" baseline="0">
                        <a:ln>
                          <a:noFill/>
                        </a:ln>
                        <a:solidFill>
                          <a:srgbClr val="0078D4"/>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72600948"/>
                  </a:ext>
                </a:extLst>
              </a:tr>
              <a:tr h="349820">
                <a:tc>
                  <a:txBody>
                    <a:bodyPr/>
                    <a:lstStyle/>
                    <a:p>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Protect sensitive information from being shared beyond its intended audience and reduce the risk of oversharing</a:t>
                      </a: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en-US" sz="900">
                          <a:solidFill>
                            <a:srgbClr val="0078D4"/>
                          </a:solidFill>
                          <a:hlinkClick r:id="rId20">
                            <a:extLst>
                              <a:ext uri="{A12FA001-AC4F-418D-AE19-62706E023703}">
                                <ahyp:hlinkClr xmlns:ahyp="http://schemas.microsoft.com/office/drawing/2018/hyperlinkcolor" val="tx"/>
                              </a:ext>
                            </a:extLst>
                          </a:hlinkClick>
                        </a:rPr>
                        <a:t>Create and deploy Data Loss Prevention (DLP) policies</a:t>
                      </a:r>
                      <a:r>
                        <a:rPr lang="en-US" sz="900">
                          <a:solidFill>
                            <a:srgbClr val="0078D4"/>
                          </a:solidFill>
                        </a:rPr>
                        <a:t> </a:t>
                      </a:r>
                      <a:r>
                        <a:rPr lang="en-US" sz="900"/>
                        <a:t>for SharePoint, Exchange, and OneDrive for Business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01711141"/>
                  </a:ext>
                </a:extLst>
              </a:tr>
              <a:tr h="349820">
                <a:tc>
                  <a:txBody>
                    <a:bodyPr/>
                    <a:lstStyle/>
                    <a:p>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Retain the data you need to keep and remove data that no longer has business value to reduce data surface for oversharing</a:t>
                      </a: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en-US" sz="900">
                          <a:solidFill>
                            <a:srgbClr val="0078D4"/>
                          </a:solidFill>
                          <a:hlinkClick r:id="rId21">
                            <a:extLst>
                              <a:ext uri="{A12FA001-AC4F-418D-AE19-62706E023703}">
                                <ahyp:hlinkClr xmlns:ahyp="http://schemas.microsoft.com/office/drawing/2018/hyperlinkcolor" val="tx"/>
                              </a:ext>
                            </a:extLst>
                          </a:hlinkClick>
                        </a:rPr>
                        <a:t>Create and Configure retention policies</a:t>
                      </a:r>
                      <a:r>
                        <a:rPr lang="en-US" sz="900">
                          <a:solidFill>
                            <a:srgbClr val="0078D4"/>
                          </a:solidFill>
                        </a:rPr>
                        <a:t> </a:t>
                      </a:r>
                      <a:r>
                        <a:rPr lang="en-US" sz="900"/>
                        <a:t>to archive or delete content exceeding data retention guidelines or maximum retention date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88366638"/>
                  </a:ext>
                </a:extLst>
              </a:tr>
              <a:tr h="349820">
                <a:tc>
                  <a:txBody>
                    <a:bodyPr/>
                    <a:lstStyle/>
                    <a:p>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Gain additional understanding of content used and shared in </a:t>
                      </a:r>
                      <a:r>
                        <a:rPr lang="en-US" sz="900" b="0" kern="1200">
                          <a:solidFill>
                            <a:schemeClr val="tx1"/>
                          </a:solidFill>
                          <a:latin typeface="+mn-lt"/>
                          <a:ea typeface="+mn-ea"/>
                          <a:cs typeface="Segoe UI"/>
                        </a:rPr>
                        <a:t>Copilot </a:t>
                      </a:r>
                      <a:r>
                        <a:rPr kumimoji="0" lang="en-US" sz="900" b="0" i="0" u="none" strike="noStrike" kern="1200" cap="none" spc="0" normalizeH="0" baseline="0">
                          <a:ln>
                            <a:noFill/>
                          </a:ln>
                          <a:solidFill>
                            <a:prstClr val="black"/>
                          </a:solidFill>
                          <a:effectLst/>
                          <a:uLnTx/>
                          <a:uFillTx/>
                          <a:latin typeface="+mn-lt"/>
                          <a:ea typeface="+mn-ea"/>
                          <a:cs typeface="Segoe UI"/>
                        </a:rPr>
                        <a:t>interactions</a:t>
                      </a: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en-US" sz="900"/>
                        <a:t>Use </a:t>
                      </a:r>
                      <a:r>
                        <a:rPr lang="en-US" sz="900">
                          <a:solidFill>
                            <a:srgbClr val="0078D4"/>
                          </a:solidFill>
                          <a:hlinkClick r:id="rId22">
                            <a:extLst>
                              <a:ext uri="{A12FA001-AC4F-418D-AE19-62706E023703}">
                                <ahyp:hlinkClr xmlns:ahyp="http://schemas.microsoft.com/office/drawing/2018/hyperlinkcolor" val="tx"/>
                              </a:ext>
                            </a:extLst>
                          </a:hlinkClick>
                        </a:rPr>
                        <a:t>Microsoft Purview eDiscovery Content search</a:t>
                      </a:r>
                      <a:r>
                        <a:rPr lang="en-US" sz="900">
                          <a:solidFill>
                            <a:schemeClr val="accent6"/>
                          </a:solidFill>
                        </a:rPr>
                        <a:t> </a:t>
                      </a:r>
                      <a:r>
                        <a:rPr lang="en-US" sz="900"/>
                        <a:t>to find email in search for in email, documents, and instant messaging conversations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6855771"/>
                  </a:ext>
                </a:extLst>
              </a:tr>
              <a:tr h="287224">
                <a:tc>
                  <a:txBody>
                    <a:bodyPr/>
                    <a:lstStyle/>
                    <a:p>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a:ln>
                          <a:noFill/>
                        </a:ln>
                        <a:solidFill>
                          <a:prstClr val="black"/>
                        </a:solidFill>
                        <a:effectLst/>
                        <a:uLnTx/>
                        <a:uFillTx/>
                        <a:latin typeface="+mn-lt"/>
                        <a:ea typeface="+mn-ea"/>
                        <a:cs typeface="Segoe UI"/>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endParaRPr lang="en-US" sz="9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85542735"/>
                  </a:ext>
                </a:extLst>
              </a:tr>
            </a:tbl>
          </a:graphicData>
        </a:graphic>
      </p:graphicFrame>
      <p:sp>
        <p:nvSpPr>
          <p:cNvPr id="3" name="TextBox 2">
            <a:extLst>
              <a:ext uri="{FF2B5EF4-FFF2-40B4-BE49-F238E27FC236}">
                <a16:creationId xmlns:a16="http://schemas.microsoft.com/office/drawing/2014/main" id="{81F7D5CF-95C0-0770-2064-72CA1834F908}"/>
              </a:ext>
            </a:extLst>
          </p:cNvPr>
          <p:cNvSpPr txBox="1"/>
          <p:nvPr/>
        </p:nvSpPr>
        <p:spPr>
          <a:xfrm>
            <a:off x="473041" y="6617323"/>
            <a:ext cx="11206955" cy="215444"/>
          </a:xfrm>
          <a:prstGeom prst="rect">
            <a:avLst/>
          </a:prstGeom>
          <a:noFill/>
        </p:spPr>
        <p:txBody>
          <a:bodyPr wrap="square" lIns="0" tIns="45720" rIns="0" bIns="4572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a:ea typeface="+mn-ea"/>
                <a:cs typeface="+mn-cs"/>
              </a:rPr>
              <a:t>*Note:</a:t>
            </a:r>
            <a:r>
              <a:rPr kumimoji="0" lang="en-US" sz="800" b="0" i="0" u="none" strike="noStrike" kern="1200" cap="none" spc="0" normalizeH="0" baseline="0" noProof="0">
                <a:ln>
                  <a:noFill/>
                </a:ln>
                <a:solidFill>
                  <a:srgbClr val="000000"/>
                </a:solidFill>
                <a:effectLst/>
                <a:uLnTx/>
                <a:uFillTx/>
                <a:latin typeface="Segoe UI"/>
                <a:ea typeface="+mn-ea"/>
                <a:cs typeface="+mn-cs"/>
              </a:rPr>
              <a:t> Customers using Microsoft 365 Business Standard/Premium may choose to evaluate their environment with manual controls in lieu of implementing SharePoint Advanced Management capabilities </a:t>
            </a:r>
          </a:p>
        </p:txBody>
      </p:sp>
      <p:sp>
        <p:nvSpPr>
          <p:cNvPr id="8" name="Oval 7">
            <a:extLst>
              <a:ext uri="{FF2B5EF4-FFF2-40B4-BE49-F238E27FC236}">
                <a16:creationId xmlns:a16="http://schemas.microsoft.com/office/drawing/2014/main" id="{266B2043-3B14-1C06-6B67-93B80FC7EF2A}"/>
              </a:ext>
              <a:ext uri="{C183D7F6-B498-43B3-948B-1728B52AA6E4}">
                <adec:decorative xmlns:adec="http://schemas.microsoft.com/office/drawing/2017/decorative" val="1"/>
              </a:ext>
            </a:extLst>
          </p:cNvPr>
          <p:cNvSpPr/>
          <p:nvPr/>
        </p:nvSpPr>
        <p:spPr bwMode="auto">
          <a:xfrm>
            <a:off x="11148216" y="446167"/>
            <a:ext cx="496770" cy="496768"/>
          </a:xfrm>
          <a:prstGeom prst="ellipse">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0" name="Graphic 19">
            <a:extLst>
              <a:ext uri="{FF2B5EF4-FFF2-40B4-BE49-F238E27FC236}">
                <a16:creationId xmlns:a16="http://schemas.microsoft.com/office/drawing/2014/main" id="{80B1B41A-8EBE-9F31-1068-4755135B31AF}"/>
              </a:ext>
              <a:ext uri="{C183D7F6-B498-43B3-948B-1728B52AA6E4}">
                <adec:decorative xmlns:adec="http://schemas.microsoft.com/office/drawing/2017/decorative" val="1"/>
              </a:ext>
            </a:extLst>
          </p:cNvPr>
          <p:cNvPicPr>
            <a:picLocks/>
          </p:cNvPicPr>
          <p:nvPr/>
        </p:nvPicPr>
        <p:blipFill>
          <a:blip r:embed="rId23">
            <a:extLst>
              <a:ext uri="{96DAC541-7B7A-43D3-8B79-37D633B846F1}">
                <asvg:svgBlip xmlns:asvg="http://schemas.microsoft.com/office/drawing/2016/SVG/main" r:embed="rId24"/>
              </a:ext>
            </a:extLst>
          </a:blip>
          <a:stretch>
            <a:fillRect/>
          </a:stretch>
        </p:blipFill>
        <p:spPr>
          <a:xfrm>
            <a:off x="11304849" y="602799"/>
            <a:ext cx="183505" cy="183505"/>
          </a:xfrm>
          <a:prstGeom prst="rect">
            <a:avLst/>
          </a:prstGeom>
        </p:spPr>
      </p:pic>
    </p:spTree>
    <p:extLst>
      <p:ext uri="{BB962C8B-B14F-4D97-AF65-F5344CB8AC3E}">
        <p14:creationId xmlns:p14="http://schemas.microsoft.com/office/powerpoint/2010/main" val="1142531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29A081C5-D12E-B6A2-C519-CB2AE32EE874}"/>
              </a:ext>
              <a:ext uri="{C183D7F6-B498-43B3-948B-1728B52AA6E4}">
                <adec:decorative xmlns:adec="http://schemas.microsoft.com/office/drawing/2017/decorative" val="1"/>
              </a:ext>
            </a:extLst>
          </p:cNvPr>
          <p:cNvSpPr>
            <a:spLocks/>
          </p:cNvSpPr>
          <p:nvPr/>
        </p:nvSpPr>
        <p:spPr bwMode="auto">
          <a:xfrm>
            <a:off x="530876" y="1205160"/>
            <a:ext cx="11243900" cy="5251545"/>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4891BD35-B22A-6071-FEA8-941FAD374723}"/>
              </a:ext>
            </a:extLst>
          </p:cNvPr>
          <p:cNvSpPr>
            <a:spLocks noGrp="1"/>
          </p:cNvSpPr>
          <p:nvPr>
            <p:ph type="title"/>
          </p:nvPr>
        </p:nvSpPr>
        <p:spPr>
          <a:xfrm>
            <a:off x="588261" y="236437"/>
            <a:ext cx="11011601" cy="553998"/>
          </a:xfrm>
        </p:spPr>
        <p:txBody>
          <a:bodyPr lIns="0">
            <a:noAutofit/>
          </a:bodyPr>
          <a:lstStyle/>
          <a:p>
            <a:r>
              <a:rPr lang="en-US" sz="2800" b="1"/>
              <a:t>Continue to the Best-in-Class path as needed</a:t>
            </a:r>
            <a:endParaRPr lang="en-US" sz="2800"/>
          </a:p>
        </p:txBody>
      </p:sp>
      <p:graphicFrame>
        <p:nvGraphicFramePr>
          <p:cNvPr id="10" name="Table 9">
            <a:extLst>
              <a:ext uri="{FF2B5EF4-FFF2-40B4-BE49-F238E27FC236}">
                <a16:creationId xmlns:a16="http://schemas.microsoft.com/office/drawing/2014/main" id="{470F4CB6-559F-EEC8-1A3A-C5585DB3B9A1}"/>
              </a:ext>
            </a:extLst>
          </p:cNvPr>
          <p:cNvGraphicFramePr>
            <a:graphicFrameLocks noGrp="1"/>
          </p:cNvGraphicFramePr>
          <p:nvPr/>
        </p:nvGraphicFramePr>
        <p:xfrm>
          <a:off x="588261" y="1241580"/>
          <a:ext cx="11132466" cy="5215125"/>
        </p:xfrm>
        <a:graphic>
          <a:graphicData uri="http://schemas.openxmlformats.org/drawingml/2006/table">
            <a:tbl>
              <a:tblPr firstRow="1" bandRow="1">
                <a:tableStyleId>{5C22544A-7EE6-4342-B048-85BDC9FD1C3A}</a:tableStyleId>
              </a:tblPr>
              <a:tblGrid>
                <a:gridCol w="1948968">
                  <a:extLst>
                    <a:ext uri="{9D8B030D-6E8A-4147-A177-3AD203B41FA5}">
                      <a16:colId xmlns:a16="http://schemas.microsoft.com/office/drawing/2014/main" val="573948340"/>
                    </a:ext>
                  </a:extLst>
                </a:gridCol>
                <a:gridCol w="4028308">
                  <a:extLst>
                    <a:ext uri="{9D8B030D-6E8A-4147-A177-3AD203B41FA5}">
                      <a16:colId xmlns:a16="http://schemas.microsoft.com/office/drawing/2014/main" val="2729328785"/>
                    </a:ext>
                  </a:extLst>
                </a:gridCol>
                <a:gridCol w="5155190">
                  <a:extLst>
                    <a:ext uri="{9D8B030D-6E8A-4147-A177-3AD203B41FA5}">
                      <a16:colId xmlns:a16="http://schemas.microsoft.com/office/drawing/2014/main" val="1720550423"/>
                    </a:ext>
                  </a:extLst>
                </a:gridCol>
              </a:tblGrid>
              <a:tr h="271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rgbClr val="0078D4"/>
                          </a:solidFill>
                          <a:latin typeface="Segoe UI Semibold" panose="020B0502040204020203" pitchFamily="34" charset="0"/>
                          <a:cs typeface="Segoe UI Semibold" panose="020B0502040204020203" pitchFamily="34" charset="0"/>
                        </a:rPr>
                        <a:t>Product</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i="0">
                          <a:solidFill>
                            <a:srgbClr val="0078D4"/>
                          </a:solidFill>
                          <a:latin typeface="Segoe UI Semibold" panose="020B0502040204020203" pitchFamily="34" charset="0"/>
                          <a:cs typeface="Segoe UI Semibold" panose="020B0502040204020203" pitchFamily="34" charset="0"/>
                        </a:rPr>
                        <a:t>Deployment outcomes</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i="0">
                          <a:solidFill>
                            <a:srgbClr val="0078D4"/>
                          </a:solidFill>
                          <a:latin typeface="Segoe UI Semibold" panose="020B0502040204020203" pitchFamily="34" charset="0"/>
                          <a:cs typeface="Segoe UI Semibold" panose="020B0502040204020203" pitchFamily="34" charset="0"/>
                        </a:rPr>
                        <a:t>Best-in-Class activities</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9775194"/>
                  </a:ext>
                </a:extLst>
              </a:tr>
              <a:tr h="427735">
                <a:tc>
                  <a:txBody>
                    <a:bodyPr/>
                    <a:lstStyle/>
                    <a:p>
                      <a:pPr marL="0" algn="l" defTabSz="914400" rtl="0" eaLnBrk="1" latinLnBrk="0" hangingPunct="1"/>
                      <a:r>
                        <a:rPr lang="en-US" sz="1100" b="1" i="0" kern="1200">
                          <a:solidFill>
                            <a:schemeClr val="tx1"/>
                          </a:solidFill>
                          <a:latin typeface="Segoe UI Semibold" panose="020B0502040204020203" pitchFamily="34" charset="0"/>
                          <a:ea typeface="+mn-ea"/>
                          <a:cs typeface="Segoe UI Semibold" panose="020B0502040204020203" pitchFamily="34" charset="0"/>
                        </a:rPr>
                        <a:t>Microsoft 365 Copilot</a:t>
                      </a:r>
                    </a:p>
                  </a:txBody>
                  <a:tcPr>
                    <a:lnL w="12700" cmpd="sng">
                      <a:noFill/>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rtl="0" eaLnBrk="1" fontAlgn="auto" latinLnBrk="0" hangingPunct="1">
                        <a:spcBef>
                          <a:spcPts val="0"/>
                        </a:spcBef>
                        <a:spcAft>
                          <a:spcPts val="0"/>
                        </a:spcAft>
                        <a:buFont typeface="Arial" panose="020B0604020202020204" pitchFamily="34" charset="0"/>
                        <a:buNone/>
                      </a:pPr>
                      <a:r>
                        <a:rPr lang="en-US" sz="1000" kern="1200">
                          <a:solidFill>
                            <a:schemeClr val="dk1"/>
                          </a:solidFill>
                          <a:latin typeface="+mn-lt"/>
                          <a:ea typeface="+mn-ea"/>
                          <a:cs typeface="+mn-cs"/>
                        </a:rPr>
                        <a:t>If enabled</a:t>
                      </a:r>
                      <a:r>
                        <a:rPr lang="en-US" sz="1000" kern="1200">
                          <a:solidFill>
                            <a:schemeClr val="tx1"/>
                          </a:solidFill>
                          <a:latin typeface="+mn-lt"/>
                          <a:ea typeface="+mn-ea"/>
                          <a:cs typeface="Segoe UI"/>
                        </a:rPr>
                        <a:t>, update </a:t>
                      </a:r>
                      <a:r>
                        <a:rPr lang="en-US" sz="1000"/>
                        <a:t>Restricted SharePoint Search allow list</a:t>
                      </a:r>
                      <a:endParaRPr lang="en-US" sz="1400" b="0" i="0" u="none" strike="noStrike">
                        <a:effectLst/>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Configure up to 100 sites to be on the allow list of sites. E</a:t>
                      </a:r>
                      <a:r>
                        <a:rPr lang="en-US" sz="1000"/>
                        <a:t>xtend to sites containing restricted content, after validating permissions are set correctly</a:t>
                      </a:r>
                    </a:p>
                  </a:txBody>
                  <a:tcPr>
                    <a:lnL w="12700" cap="flat" cmpd="sng" algn="ctr">
                      <a:noFill/>
                      <a:prstDash val="solid"/>
                      <a:round/>
                      <a:headEnd type="none" w="med" len="med"/>
                      <a:tailEnd type="none" w="med" len="med"/>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7538451"/>
                  </a:ext>
                </a:extLst>
              </a:tr>
              <a:tr h="42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a:ln>
                            <a:noFill/>
                          </a:ln>
                          <a:solidFill>
                            <a:prstClr val="black"/>
                          </a:solidFill>
                          <a:effectLst/>
                          <a:uLnTx/>
                          <a:uFillTx/>
                          <a:latin typeface="+mn-lt"/>
                          <a:ea typeface="+mn-ea"/>
                          <a:cs typeface="Segoe UI"/>
                        </a:rPr>
                        <a:t>Disable </a:t>
                      </a:r>
                      <a:r>
                        <a:rPr lang="en-US" sz="1000"/>
                        <a:t>Restricted SharePoint Search to allow full Copilot experience</a:t>
                      </a:r>
                      <a:endParaRPr kumimoji="0" lang="en-US" sz="1000" b="0" i="0" u="none" strike="noStrike" kern="1200" cap="none" spc="0" normalizeH="0" baseline="0">
                        <a:ln>
                          <a:noFill/>
                        </a:ln>
                        <a:solidFill>
                          <a:prstClr val="black"/>
                        </a:solidFill>
                        <a:effectLst/>
                        <a:uLnTx/>
                        <a:uFillTx/>
                        <a:latin typeface="+mn-lt"/>
                        <a:ea typeface="+mn-ea"/>
                        <a:cs typeface="Segoe U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a:ln>
                            <a:noFill/>
                          </a:ln>
                          <a:solidFill>
                            <a:prstClr val="black"/>
                          </a:solidFill>
                          <a:effectLst/>
                          <a:uLnTx/>
                          <a:uFillTx/>
                          <a:latin typeface="+mn-lt"/>
                          <a:ea typeface="+mn-ea"/>
                          <a:cs typeface="+mn-cs"/>
                        </a:rPr>
                        <a:t>Once all the data security concerns are addressed, disable </a:t>
                      </a:r>
                      <a:r>
                        <a:rPr lang="en-US" sz="1000"/>
                        <a:t>Restricted SharePoint Search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6081652"/>
                  </a:ext>
                </a:extLst>
              </a:tr>
              <a:tr h="42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latin typeface="Segoe UI Semibold" panose="020B0502040204020203" pitchFamily="34" charset="0"/>
                          <a:ea typeface="+mn-ea"/>
                          <a:cs typeface="Segoe UI Semibold" panose="020B0502040204020203" pitchFamily="34" charset="0"/>
                        </a:rPr>
                        <a:t>Microsoft SharePoint Advanced Management</a:t>
                      </a: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0" kern="1200">
                          <a:solidFill>
                            <a:schemeClr val="tx1"/>
                          </a:solidFill>
                          <a:latin typeface="+mn-lt"/>
                          <a:ea typeface="+mn-ea"/>
                          <a:cs typeface="Segoe UI"/>
                        </a:rPr>
                        <a:t>Perform periodic reviews of oversharing reports, initiating Site Access Reviews and restricting access as appropriate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dk1"/>
                          </a:solidFill>
                          <a:latin typeface="+mn-lt"/>
                          <a:ea typeface="+mn-ea"/>
                          <a:cs typeface="+mn-cs"/>
                        </a:rPr>
                        <a:t>Run </a:t>
                      </a:r>
                      <a:r>
                        <a:rPr lang="en-US" sz="1000" kern="1200">
                          <a:solidFill>
                            <a:srgbClr val="0078D4"/>
                          </a:solidFill>
                          <a:latin typeface="+mn-lt"/>
                          <a:ea typeface="+mn-ea"/>
                          <a:cs typeface="+mn-cs"/>
                          <a:hlinkClick r:id="rId3">
                            <a:extLst>
                              <a:ext uri="{A12FA001-AC4F-418D-AE19-62706E023703}">
                                <ahyp:hlinkClr xmlns:ahyp="http://schemas.microsoft.com/office/drawing/2018/hyperlinkcolor" val="tx"/>
                              </a:ext>
                            </a:extLst>
                          </a:hlinkClick>
                        </a:rPr>
                        <a:t>DAG reports</a:t>
                      </a:r>
                      <a:r>
                        <a:rPr lang="en-US" sz="1000" kern="1200">
                          <a:solidFill>
                            <a:srgbClr val="0078D4"/>
                          </a:solidFill>
                          <a:latin typeface="+mn-lt"/>
                          <a:ea typeface="+mn-ea"/>
                          <a:cs typeface="+mn-cs"/>
                        </a:rPr>
                        <a:t> </a:t>
                      </a:r>
                      <a:r>
                        <a:rPr lang="en-US" sz="1000" kern="1200">
                          <a:solidFill>
                            <a:schemeClr val="dk1"/>
                          </a:solidFill>
                          <a:latin typeface="+mn-lt"/>
                          <a:ea typeface="+mn-ea"/>
                          <a:cs typeface="+mn-cs"/>
                        </a:rPr>
                        <a:t>on a periodic basis.  Apply </a:t>
                      </a:r>
                      <a:r>
                        <a:rPr lang="en-US" sz="1000" kern="1200">
                          <a:solidFill>
                            <a:schemeClr val="dk1"/>
                          </a:solidFill>
                          <a:latin typeface="+mn-lt"/>
                          <a:ea typeface="+mn-ea"/>
                          <a:cs typeface="+mn-cs"/>
                          <a:hlinkClick r:id="rId4"/>
                        </a:rPr>
                        <a:t>RAC policies </a:t>
                      </a:r>
                      <a:r>
                        <a:rPr lang="en-US" sz="1000" kern="1200">
                          <a:solidFill>
                            <a:schemeClr val="dk1"/>
                          </a:solidFill>
                          <a:latin typeface="+mn-lt"/>
                          <a:ea typeface="+mn-ea"/>
                          <a:cs typeface="+mn-cs"/>
                        </a:rPr>
                        <a:t>and initiate </a:t>
                      </a:r>
                      <a:r>
                        <a:rPr lang="en-US" sz="1000" kern="1200">
                          <a:solidFill>
                            <a:schemeClr val="dk1"/>
                          </a:solidFill>
                          <a:latin typeface="+mn-lt"/>
                          <a:ea typeface="+mn-ea"/>
                          <a:cs typeface="+mn-cs"/>
                          <a:hlinkClick r:id="rId5"/>
                        </a:rPr>
                        <a:t>Site Access Reviews</a:t>
                      </a:r>
                      <a:r>
                        <a:rPr lang="en-US" sz="1000" kern="1200">
                          <a:solidFill>
                            <a:schemeClr val="dk1"/>
                          </a:solidFill>
                          <a:latin typeface="+mn-lt"/>
                          <a:ea typeface="+mn-ea"/>
                          <a:cs typeface="+mn-cs"/>
                        </a:rPr>
                        <a:t> for sites that contain potentially overshared content. </a:t>
                      </a: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0559400"/>
                  </a:ext>
                </a:extLst>
              </a:tr>
              <a:tr h="391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0" kern="1200" baseline="0">
                          <a:solidFill>
                            <a:schemeClr val="tx1"/>
                          </a:solidFill>
                          <a:latin typeface="+mn-lt"/>
                          <a:ea typeface="+mn-ea"/>
                          <a:cs typeface="Segoe UI"/>
                        </a:rPr>
                        <a:t>Perform periodic reviews of inactive sites, and take action</a:t>
                      </a:r>
                      <a:endParaRPr lang="en-US" sz="1000">
                        <a:solidFill>
                          <a:schemeClr val="tx1"/>
                        </a:solidFill>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30000">
                        <a:solidFill>
                          <a:schemeClr val="tx1"/>
                        </a:solidFill>
                        <a:latin typeface="+mn-lt"/>
                        <a:ea typeface="+mn-ea"/>
                        <a:cs typeface="Segoe U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Apply </a:t>
                      </a:r>
                      <a:r>
                        <a:rPr lang="en-US" sz="1000">
                          <a:solidFill>
                            <a:srgbClr val="0078D4"/>
                          </a:solidFill>
                          <a:hlinkClick r:id="rId6">
                            <a:extLst>
                              <a:ext uri="{A12FA001-AC4F-418D-AE19-62706E023703}">
                                <ahyp:hlinkClr xmlns:ahyp="http://schemas.microsoft.com/office/drawing/2018/hyperlinkcolor" val="tx"/>
                              </a:ext>
                            </a:extLst>
                          </a:hlinkClick>
                        </a:rPr>
                        <a:t>inactive sites policy</a:t>
                      </a:r>
                      <a:r>
                        <a:rPr lang="en-US" sz="1000">
                          <a:solidFill>
                            <a:srgbClr val="0078D4"/>
                          </a:solidFill>
                        </a:rPr>
                        <a:t> </a:t>
                      </a:r>
                      <a:r>
                        <a:rPr lang="en-US" sz="1000"/>
                        <a:t>with optional actions configured.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a:solidFill>
                          <a:schemeClr val="tx1"/>
                        </a:solidFill>
                        <a:latin typeface="+mn-lt"/>
                        <a:ea typeface="+mn-ea"/>
                        <a:cs typeface="Segoe UI"/>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2632395"/>
                  </a:ext>
                </a:extLst>
              </a:tr>
              <a:tr h="391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0" kern="1200">
                          <a:solidFill>
                            <a:schemeClr val="tx1"/>
                          </a:solidFill>
                          <a:latin typeface="+mn-lt"/>
                          <a:ea typeface="+mn-ea"/>
                          <a:cs typeface="Segoe UI"/>
                        </a:rPr>
                        <a:t>Perform periodic reviews of Change History reports to discover when oversharing occurs</a:t>
                      </a:r>
                      <a:endParaRPr lang="en-US" sz="1000" kern="1200" baseline="30000">
                        <a:solidFill>
                          <a:schemeClr val="tx1"/>
                        </a:solidFill>
                        <a:latin typeface="+mn-lt"/>
                        <a:ea typeface="+mn-ea"/>
                        <a:cs typeface="Segoe U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chemeClr val="dk1"/>
                          </a:solidFill>
                          <a:latin typeface="+mn-lt"/>
                          <a:ea typeface="+mn-ea"/>
                          <a:cs typeface="+mn-cs"/>
                        </a:rPr>
                        <a:t>Run</a:t>
                      </a:r>
                      <a:r>
                        <a:rPr lang="en-US" sz="1000" kern="1200">
                          <a:solidFill>
                            <a:srgbClr val="0078D4"/>
                          </a:solidFill>
                          <a:latin typeface="+mn-lt"/>
                          <a:ea typeface="+mn-ea"/>
                          <a:cs typeface="+mn-cs"/>
                        </a:rPr>
                        <a:t> </a:t>
                      </a:r>
                      <a:r>
                        <a:rPr lang="en-US" sz="1000" kern="1200">
                          <a:solidFill>
                            <a:srgbClr val="0078D4"/>
                          </a:solidFill>
                          <a:latin typeface="+mn-lt"/>
                          <a:ea typeface="+mn-ea"/>
                          <a:cs typeface="+mn-cs"/>
                          <a:hlinkClick r:id="rId7">
                            <a:extLst>
                              <a:ext uri="{A12FA001-AC4F-418D-AE19-62706E023703}">
                                <ahyp:hlinkClr xmlns:ahyp="http://schemas.microsoft.com/office/drawing/2018/hyperlinkcolor" val="tx"/>
                              </a:ext>
                            </a:extLst>
                          </a:hlinkClick>
                        </a:rPr>
                        <a:t>the change history report</a:t>
                      </a:r>
                      <a:r>
                        <a:rPr lang="en-US" sz="1000" kern="1200">
                          <a:solidFill>
                            <a:srgbClr val="0078D4"/>
                          </a:solidFill>
                          <a:latin typeface="+mn-lt"/>
                          <a:ea typeface="+mn-ea"/>
                          <a:cs typeface="+mn-cs"/>
                        </a:rPr>
                        <a:t> </a:t>
                      </a:r>
                      <a:r>
                        <a:rPr lang="en-US" sz="1000" kern="1200">
                          <a:solidFill>
                            <a:schemeClr val="dk1"/>
                          </a:solidFill>
                          <a:latin typeface="+mn-lt"/>
                          <a:ea typeface="+mn-ea"/>
                          <a:cs typeface="+mn-cs"/>
                        </a:rPr>
                        <a:t>and investigate changes to sharing in sites.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15934"/>
                  </a:ext>
                </a:extLst>
              </a:tr>
              <a:tr h="542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latin typeface="Segoe UI Semibold" panose="020B0502040204020203" pitchFamily="34" charset="0"/>
                          <a:ea typeface="+mn-ea"/>
                          <a:cs typeface="Segoe UI Semibold" panose="020B0502040204020203" pitchFamily="34" charset="0"/>
                        </a:rPr>
                        <a:t>Microsoft</a:t>
                      </a:r>
                      <a:r>
                        <a:rPr lang="en-US" sz="1100" b="1" i="0">
                          <a:solidFill>
                            <a:schemeClr val="tx1"/>
                          </a:solidFill>
                          <a:latin typeface="Segoe UI Semibold" panose="020B0502040204020203" pitchFamily="34" charset="0"/>
                          <a:cs typeface="Segoe UI Semibold" panose="020B0502040204020203" pitchFamily="34" charset="0"/>
                        </a:rPr>
                        <a:t> </a:t>
                      </a:r>
                      <a:r>
                        <a:rPr lang="en-US" sz="1100" b="1" i="0" kern="1200">
                          <a:solidFill>
                            <a:schemeClr val="tx1"/>
                          </a:solidFill>
                          <a:latin typeface="Segoe UI Semibold" panose="020B0502040204020203" pitchFamily="34" charset="0"/>
                          <a:ea typeface="+mn-ea"/>
                          <a:cs typeface="Segoe UI Semibold" panose="020B0502040204020203" pitchFamily="34" charset="0"/>
                        </a:rPr>
                        <a:t>Purview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Apply a baseline protection to documents and containers (Microsoft 365 Groups, Microsoft Teams Sites) without the need for content inspection or manual labeling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000"/>
                        <a:t>Set a </a:t>
                      </a:r>
                      <a:r>
                        <a:rPr lang="en-US" sz="1000">
                          <a:solidFill>
                            <a:srgbClr val="0078D4"/>
                          </a:solidFill>
                          <a:hlinkClick r:id="rId8">
                            <a:extLst>
                              <a:ext uri="{A12FA001-AC4F-418D-AE19-62706E023703}">
                                <ahyp:hlinkClr xmlns:ahyp="http://schemas.microsoft.com/office/drawing/2018/hyperlinkcolor" val="tx"/>
                              </a:ext>
                            </a:extLst>
                          </a:hlinkClick>
                        </a:rPr>
                        <a:t>default sensitivity label</a:t>
                      </a:r>
                      <a:r>
                        <a:rPr lang="en-US" sz="1000">
                          <a:solidFill>
                            <a:srgbClr val="0078D4"/>
                          </a:solidFill>
                        </a:rPr>
                        <a:t> </a:t>
                      </a:r>
                      <a:r>
                        <a:rPr lang="en-US" sz="1000"/>
                        <a:t>on SharePoint Online document libraries to protect documents without content inspection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Use </a:t>
                      </a:r>
                      <a:r>
                        <a:rPr lang="en-US" sz="1000">
                          <a:solidFill>
                            <a:srgbClr val="0078D4"/>
                          </a:solidFill>
                          <a:hlinkClick r:id="rId9">
                            <a:extLst>
                              <a:ext uri="{A12FA001-AC4F-418D-AE19-62706E023703}">
                                <ahyp:hlinkClr xmlns:ahyp="http://schemas.microsoft.com/office/drawing/2018/hyperlinkcolor" val="tx"/>
                              </a:ext>
                            </a:extLst>
                          </a:hlinkClick>
                        </a:rPr>
                        <a:t>Sensitivity labels to protect content</a:t>
                      </a:r>
                      <a:r>
                        <a:rPr lang="en-US" sz="1000">
                          <a:solidFill>
                            <a:srgbClr val="0078D4"/>
                          </a:solidFill>
                        </a:rPr>
                        <a:t> </a:t>
                      </a:r>
                      <a:r>
                        <a:rPr lang="en-US" sz="1000"/>
                        <a:t>in Teams, Groups and SharePoint sites</a:t>
                      </a: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8842326"/>
                  </a:ext>
                </a:extLst>
              </a:tr>
              <a:tr h="692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Dynamically protect sensitive information from being shared beyond its intended audience and reduce the risk of oversharing on across instant messages and user endpoints.</a:t>
                      </a:r>
                      <a:endParaRPr lang="en-US" sz="1000" kern="1200" baseline="30000">
                        <a:solidFill>
                          <a:schemeClr val="tx1"/>
                        </a:solidFill>
                        <a:latin typeface="+mn-lt"/>
                        <a:ea typeface="+mn-ea"/>
                        <a:cs typeface="Segoe U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000"/>
                        <a:t>Create, deploy, and regularly evaluate </a:t>
                      </a:r>
                      <a:r>
                        <a:rPr lang="en-US" sz="1000">
                          <a:solidFill>
                            <a:srgbClr val="0078D4"/>
                          </a:solidFill>
                          <a:hlinkClick r:id="rId10">
                            <a:extLst>
                              <a:ext uri="{A12FA001-AC4F-418D-AE19-62706E023703}">
                                <ahyp:hlinkClr xmlns:ahyp="http://schemas.microsoft.com/office/drawing/2018/hyperlinkcolor" val="tx"/>
                              </a:ext>
                            </a:extLst>
                          </a:hlinkClick>
                        </a:rPr>
                        <a:t>Teams DLP Policies</a:t>
                      </a:r>
                      <a:endParaRPr lang="en-US" sz="1000">
                        <a:solidFill>
                          <a:srgbClr val="0078D4"/>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Create, deploy, and regularly evaluate </a:t>
                      </a:r>
                      <a:r>
                        <a:rPr lang="en-US" sz="1000">
                          <a:solidFill>
                            <a:srgbClr val="0078D4"/>
                          </a:solidFill>
                          <a:hlinkClick r:id="rId11">
                            <a:extLst>
                              <a:ext uri="{A12FA001-AC4F-418D-AE19-62706E023703}">
                                <ahyp:hlinkClr xmlns:ahyp="http://schemas.microsoft.com/office/drawing/2018/hyperlinkcolor" val="tx"/>
                              </a:ext>
                            </a:extLst>
                          </a:hlinkClick>
                        </a:rPr>
                        <a:t>Endpoint DLP Policies</a:t>
                      </a:r>
                      <a:endParaRPr lang="en-US" sz="1000">
                        <a:solidFill>
                          <a:srgbClr val="0078D4"/>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Create </a:t>
                      </a:r>
                      <a:r>
                        <a:rPr lang="en-US" sz="1000">
                          <a:solidFill>
                            <a:srgbClr val="0078D4"/>
                          </a:solidFill>
                          <a:hlinkClick r:id="rId12">
                            <a:extLst>
                              <a:ext uri="{A12FA001-AC4F-418D-AE19-62706E023703}">
                                <ahyp:hlinkClr xmlns:ahyp="http://schemas.microsoft.com/office/drawing/2018/hyperlinkcolor" val="tx"/>
                              </a:ext>
                            </a:extLst>
                          </a:hlinkClick>
                        </a:rPr>
                        <a:t>Adaptative Protection policies</a:t>
                      </a:r>
                      <a:r>
                        <a:rPr lang="en-US" sz="1000">
                          <a:solidFill>
                            <a:srgbClr val="0078D4"/>
                          </a:solidFill>
                        </a:rPr>
                        <a:t> </a:t>
                      </a:r>
                      <a:r>
                        <a:rPr lang="en-US" sz="1000"/>
                        <a:t>to automatically </a:t>
                      </a:r>
                      <a:r>
                        <a:rPr lang="en-US" sz="1000">
                          <a:solidFill>
                            <a:srgbClr val="0078D4"/>
                          </a:solidFill>
                          <a:hlinkClick r:id="rId13">
                            <a:extLst>
                              <a:ext uri="{A12FA001-AC4F-418D-AE19-62706E023703}">
                                <ahyp:hlinkClr xmlns:ahyp="http://schemas.microsoft.com/office/drawing/2018/hyperlinkcolor" val="tx"/>
                              </a:ext>
                            </a:extLst>
                          </a:hlinkClick>
                        </a:rPr>
                        <a:t>assign DLP policies</a:t>
                      </a:r>
                      <a:r>
                        <a:rPr lang="en-US" sz="1000">
                          <a:solidFill>
                            <a:srgbClr val="0078D4"/>
                          </a:solidFill>
                        </a:rPr>
                        <a:t> </a:t>
                      </a:r>
                      <a:r>
                        <a:rPr lang="en-US" sz="1000"/>
                        <a:t>based on the users identified risk level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752610"/>
                  </a:ext>
                </a:extLst>
              </a:tr>
              <a:tr h="542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Automatically protect sensitive data access by Microsoft 365 Copilot for based on recommended conditions.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000">
                          <a:solidFill>
                            <a:srgbClr val="0078D4"/>
                          </a:solidFill>
                          <a:hlinkClick r:id="rId14">
                            <a:extLst>
                              <a:ext uri="{A12FA001-AC4F-418D-AE19-62706E023703}">
                                <ahyp:hlinkClr xmlns:ahyp="http://schemas.microsoft.com/office/drawing/2018/hyperlinkcolor" val="tx"/>
                              </a:ext>
                            </a:extLst>
                          </a:hlinkClick>
                        </a:rPr>
                        <a:t>Automatically apply sensitivity labels</a:t>
                      </a:r>
                      <a:r>
                        <a:rPr lang="en-US" sz="1000">
                          <a:solidFill>
                            <a:srgbClr val="0078D4"/>
                          </a:solidFill>
                        </a:rPr>
                        <a:t> </a:t>
                      </a:r>
                      <a:r>
                        <a:rPr lang="en-US" sz="1000"/>
                        <a:t>to content in </a:t>
                      </a:r>
                      <a:r>
                        <a:rPr lang="en-US" sz="1000">
                          <a:solidFill>
                            <a:srgbClr val="0078D4"/>
                          </a:solidFill>
                          <a:hlinkClick r:id="rId15">
                            <a:extLst>
                              <a:ext uri="{A12FA001-AC4F-418D-AE19-62706E023703}">
                                <ahyp:hlinkClr xmlns:ahyp="http://schemas.microsoft.com/office/drawing/2018/hyperlinkcolor" val="tx"/>
                              </a:ext>
                            </a:extLst>
                          </a:hlinkClick>
                        </a:rPr>
                        <a:t>SharePoint, OneDrive, and Exchange</a:t>
                      </a:r>
                      <a:endParaRPr lang="en-US" sz="1000">
                        <a:solidFill>
                          <a:srgbClr val="0078D4"/>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Automatically apply sensitivity labels to content within </a:t>
                      </a:r>
                      <a:r>
                        <a:rPr lang="en-US" sz="1000">
                          <a:solidFill>
                            <a:srgbClr val="0078D4"/>
                          </a:solidFill>
                          <a:hlinkClick r:id="rId16">
                            <a:extLst>
                              <a:ext uri="{A12FA001-AC4F-418D-AE19-62706E023703}">
                                <ahyp:hlinkClr xmlns:ahyp="http://schemas.microsoft.com/office/drawing/2018/hyperlinkcolor" val="tx"/>
                              </a:ext>
                            </a:extLst>
                          </a:hlinkClick>
                        </a:rPr>
                        <a:t>Office apps</a:t>
                      </a:r>
                      <a:endParaRPr lang="en-US" sz="1000">
                        <a:solidFill>
                          <a:srgbClr val="0078D4"/>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507536"/>
                  </a:ext>
                </a:extLst>
              </a:tr>
              <a:tr h="271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Automatically retain or dispose of documents based on their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a:solidFill>
                            <a:srgbClr val="0078D4"/>
                          </a:solidFill>
                          <a:hlinkClick r:id="rId17">
                            <a:extLst>
                              <a:ext uri="{A12FA001-AC4F-418D-AE19-62706E023703}">
                                <ahyp:hlinkClr xmlns:ahyp="http://schemas.microsoft.com/office/drawing/2018/hyperlinkcolor" val="tx"/>
                              </a:ext>
                            </a:extLst>
                          </a:hlinkClick>
                        </a:rPr>
                        <a:t>Automatically apply retention labels to content</a:t>
                      </a:r>
                      <a:r>
                        <a:rPr lang="en-US" sz="1000">
                          <a:solidFill>
                            <a:srgbClr val="0078D4"/>
                          </a:solidFill>
                        </a:rPr>
                        <a:t> </a:t>
                      </a:r>
                      <a:r>
                        <a:rPr lang="en-US" sz="1000"/>
                        <a:t>that match specific conditions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3314321"/>
                  </a:ext>
                </a:extLst>
              </a:tr>
              <a:tr h="391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Detect sensitive data and non-compliant content in Copilot interactions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a:solidFill>
                            <a:srgbClr val="0078D4"/>
                          </a:solidFill>
                          <a:hlinkClick r:id="rId18">
                            <a:extLst>
                              <a:ext uri="{A12FA001-AC4F-418D-AE19-62706E023703}">
                                <ahyp:hlinkClr xmlns:ahyp="http://schemas.microsoft.com/office/drawing/2018/hyperlinkcolor" val="tx"/>
                              </a:ext>
                            </a:extLst>
                          </a:hlinkClick>
                        </a:rPr>
                        <a:t>Create Communication Compliance</a:t>
                      </a:r>
                      <a:r>
                        <a:rPr lang="en-US" sz="1000">
                          <a:solidFill>
                            <a:srgbClr val="0078D4"/>
                          </a:solidFill>
                        </a:rPr>
                        <a:t> </a:t>
                      </a:r>
                      <a:r>
                        <a:rPr lang="en-US" sz="1000"/>
                        <a:t>policies to regularly evaluate interactions with Microsoft 365 Copilot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823936"/>
                  </a:ext>
                </a:extLst>
              </a:tr>
              <a:tr h="271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Preserve, collect, review, analyze, and export Copilot interactions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a:t>Use </a:t>
                      </a:r>
                      <a:r>
                        <a:rPr lang="en-US" sz="1000">
                          <a:solidFill>
                            <a:srgbClr val="0078D4"/>
                          </a:solidFill>
                          <a:hlinkClick r:id="rId19">
                            <a:extLst>
                              <a:ext uri="{A12FA001-AC4F-418D-AE19-62706E023703}">
                                <ahyp:hlinkClr xmlns:ahyp="http://schemas.microsoft.com/office/drawing/2018/hyperlinkcolor" val="tx"/>
                              </a:ext>
                            </a:extLst>
                          </a:hlinkClick>
                        </a:rPr>
                        <a:t>eDiscovery Premium</a:t>
                      </a:r>
                      <a:r>
                        <a:rPr lang="en-US" sz="1000">
                          <a:solidFill>
                            <a:srgbClr val="0078D4"/>
                          </a:solidFill>
                        </a:rPr>
                        <a:t> </a:t>
                      </a:r>
                      <a:r>
                        <a:rPr lang="en-US" sz="1000"/>
                        <a:t>to </a:t>
                      </a:r>
                      <a:r>
                        <a:rPr lang="en-US" sz="1000">
                          <a:solidFill>
                            <a:srgbClr val="0078D4"/>
                          </a:solidFill>
                          <a:hlinkClick r:id="rId20">
                            <a:extLst>
                              <a:ext uri="{A12FA001-AC4F-418D-AE19-62706E023703}">
                                <ahyp:hlinkClr xmlns:ahyp="http://schemas.microsoft.com/office/drawing/2018/hyperlinkcolor" val="tx"/>
                              </a:ext>
                            </a:extLst>
                          </a:hlinkClick>
                        </a:rPr>
                        <a:t>search for and optionally delete Copilot interactions</a:t>
                      </a:r>
                      <a:endParaRPr lang="en-US" sz="1000">
                        <a:solidFill>
                          <a:srgbClr val="0078D4"/>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360585"/>
                  </a:ext>
                </a:extLst>
              </a:tr>
            </a:tbl>
          </a:graphicData>
        </a:graphic>
      </p:graphicFrame>
      <p:sp>
        <p:nvSpPr>
          <p:cNvPr id="14" name="TextBox 13">
            <a:extLst>
              <a:ext uri="{FF2B5EF4-FFF2-40B4-BE49-F238E27FC236}">
                <a16:creationId xmlns:a16="http://schemas.microsoft.com/office/drawing/2014/main" id="{356BFB17-4FAA-D335-86BE-0FAC2F0DA2B2}"/>
              </a:ext>
            </a:extLst>
          </p:cNvPr>
          <p:cNvSpPr txBox="1"/>
          <p:nvPr/>
        </p:nvSpPr>
        <p:spPr>
          <a:xfrm>
            <a:off x="513773" y="658336"/>
            <a:ext cx="6755246" cy="276999"/>
          </a:xfrm>
          <a:prstGeom prst="rect">
            <a:avLst/>
          </a:prstGeom>
          <a:noFill/>
        </p:spPr>
        <p:txBody>
          <a:bodyPr wrap="square" lIns="0" rIns="0">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Follow the recommended activities for the Best-in-Class path to achieve top-tier security posture.</a:t>
            </a:r>
          </a:p>
        </p:txBody>
      </p:sp>
      <p:sp>
        <p:nvSpPr>
          <p:cNvPr id="6" name="Rectangle: Rounded Corners 5">
            <a:extLst>
              <a:ext uri="{FF2B5EF4-FFF2-40B4-BE49-F238E27FC236}">
                <a16:creationId xmlns:a16="http://schemas.microsoft.com/office/drawing/2014/main" id="{6FE3E9FC-B0CF-F5CC-867A-166561391CED}"/>
              </a:ext>
            </a:extLst>
          </p:cNvPr>
          <p:cNvSpPr/>
          <p:nvPr/>
        </p:nvSpPr>
        <p:spPr>
          <a:xfrm>
            <a:off x="8236514" y="278444"/>
            <a:ext cx="2443517" cy="70091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Required licenses:</a:t>
            </a:r>
            <a:br>
              <a:rPr kumimoji="0" lang="en-US" sz="1000" b="0" i="0" u="none" strike="noStrike" kern="1200" cap="none" spc="0" normalizeH="0" baseline="0" noProof="0">
                <a:ln>
                  <a:noFill/>
                </a:ln>
                <a:solidFill>
                  <a:srgbClr val="000000"/>
                </a:solidFill>
                <a:effectLst/>
                <a:uLnTx/>
                <a:uFillTx/>
                <a:latin typeface="Segoe UI Semibold"/>
                <a:ea typeface="+mn-ea"/>
                <a:cs typeface="+mn-cs"/>
              </a:rPr>
            </a:br>
            <a:r>
              <a:rPr kumimoji="0" lang="en-US" sz="1000" b="0" i="0" u="none" strike="noStrike" kern="1200" cap="none" spc="0" normalizeH="0" baseline="0" noProof="0">
                <a:ln>
                  <a:noFill/>
                </a:ln>
                <a:solidFill>
                  <a:srgbClr val="8661C5"/>
                </a:solidFill>
                <a:effectLst/>
                <a:uLnTx/>
                <a:uFillTx/>
                <a:latin typeface="Segoe UI Semibold"/>
                <a:ea typeface="+mn-ea"/>
                <a:cs typeface="+mn-cs"/>
              </a:rPr>
              <a:t>Microsoft 365 E5; and SPP-SharePoint Advanced Management</a:t>
            </a:r>
          </a:p>
        </p:txBody>
      </p:sp>
      <p:sp>
        <p:nvSpPr>
          <p:cNvPr id="4" name="Rectangle 3">
            <a:extLst>
              <a:ext uri="{FF2B5EF4-FFF2-40B4-BE49-F238E27FC236}">
                <a16:creationId xmlns:a16="http://schemas.microsoft.com/office/drawing/2014/main" id="{7FF9B5E6-6AF4-4632-F69E-E267DD38C254}"/>
              </a:ext>
            </a:extLst>
          </p:cNvPr>
          <p:cNvSpPr/>
          <p:nvPr/>
        </p:nvSpPr>
        <p:spPr bwMode="auto">
          <a:xfrm>
            <a:off x="10714477" y="121920"/>
            <a:ext cx="1364250" cy="38076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661C5"/>
                </a:solidFill>
                <a:effectLst/>
                <a:uLnTx/>
                <a:uFillTx/>
                <a:latin typeface="Segoe UI Semibold"/>
                <a:ea typeface="+mn-ea"/>
                <a:cs typeface="+mn-cs"/>
              </a:rPr>
              <a:t>Best-in-class</a:t>
            </a:r>
          </a:p>
        </p:txBody>
      </p:sp>
      <p:sp>
        <p:nvSpPr>
          <p:cNvPr id="5" name="Oval 4">
            <a:extLst>
              <a:ext uri="{FF2B5EF4-FFF2-40B4-BE49-F238E27FC236}">
                <a16:creationId xmlns:a16="http://schemas.microsoft.com/office/drawing/2014/main" id="{1B6ECCFB-16BD-FF73-911F-645DC7B57B16}"/>
              </a:ext>
              <a:ext uri="{C183D7F6-B498-43B3-948B-1728B52AA6E4}">
                <adec:decorative xmlns:adec="http://schemas.microsoft.com/office/drawing/2017/decorative" val="1"/>
              </a:ext>
            </a:extLst>
          </p:cNvPr>
          <p:cNvSpPr/>
          <p:nvPr/>
        </p:nvSpPr>
        <p:spPr bwMode="auto">
          <a:xfrm>
            <a:off x="11148216" y="446167"/>
            <a:ext cx="496770" cy="496768"/>
          </a:xfrm>
          <a:prstGeom prst="ellipse">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9" name="Graphic 8">
            <a:extLst>
              <a:ext uri="{FF2B5EF4-FFF2-40B4-BE49-F238E27FC236}">
                <a16:creationId xmlns:a16="http://schemas.microsoft.com/office/drawing/2014/main" id="{AF65BC41-9236-4033-21EC-85B75BF7C300}"/>
              </a:ext>
              <a:ext uri="{C183D7F6-B498-43B3-948B-1728B52AA6E4}">
                <adec:decorative xmlns:adec="http://schemas.microsoft.com/office/drawing/2017/decorative" val="1"/>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301953" y="599903"/>
            <a:ext cx="189296" cy="189296"/>
          </a:xfrm>
          <a:prstGeom prst="rect">
            <a:avLst/>
          </a:prstGeom>
        </p:spPr>
      </p:pic>
    </p:spTree>
    <p:extLst>
      <p:ext uri="{BB962C8B-B14F-4D97-AF65-F5344CB8AC3E}">
        <p14:creationId xmlns:p14="http://schemas.microsoft.com/office/powerpoint/2010/main" val="2558384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1E9B-2F82-8A42-8056-AEE39AC2B9A3}"/>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396CD44E-70C8-A6EA-9784-A94B4417059A}"/>
              </a:ext>
            </a:extLst>
          </p:cNvPr>
          <p:cNvSpPr>
            <a:spLocks noGrp="1"/>
          </p:cNvSpPr>
          <p:nvPr>
            <p:ph type="title"/>
          </p:nvPr>
        </p:nvSpPr>
        <p:spPr>
          <a:xfrm>
            <a:off x="588261" y="585216"/>
            <a:ext cx="11011601" cy="553998"/>
          </a:xfrm>
        </p:spPr>
        <p:txBody>
          <a:bodyPr/>
          <a:lstStyle/>
          <a:p>
            <a:r>
              <a:rPr lang="en-US" sz="3600"/>
              <a:t>Apply appropriate controls to address oversharing</a:t>
            </a:r>
          </a:p>
        </p:txBody>
      </p:sp>
      <p:sp>
        <p:nvSpPr>
          <p:cNvPr id="2" name="Text Placeholder 1">
            <a:extLst>
              <a:ext uri="{FF2B5EF4-FFF2-40B4-BE49-F238E27FC236}">
                <a16:creationId xmlns:a16="http://schemas.microsoft.com/office/drawing/2014/main" id="{C910A7F9-0EE3-43AC-3DB8-D5CC58D8F2CC}"/>
              </a:ext>
            </a:extLst>
          </p:cNvPr>
          <p:cNvSpPr>
            <a:spLocks noGrp="1"/>
          </p:cNvSpPr>
          <p:nvPr>
            <p:ph type="body" sz="quarter" idx="4294967295"/>
          </p:nvPr>
        </p:nvSpPr>
        <p:spPr>
          <a:xfrm>
            <a:off x="588261" y="1324865"/>
            <a:ext cx="5595938" cy="37147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Get started quickly and continue to optimize along the way</a:t>
            </a:r>
          </a:p>
        </p:txBody>
      </p:sp>
      <p:sp>
        <p:nvSpPr>
          <p:cNvPr id="90" name="Rectangle: Rounded Corners 89">
            <a:extLst>
              <a:ext uri="{FF2B5EF4-FFF2-40B4-BE49-F238E27FC236}">
                <a16:creationId xmlns:a16="http://schemas.microsoft.com/office/drawing/2014/main" id="{C443334B-C8CC-A138-813D-BB31B6671336}"/>
              </a:ext>
              <a:ext uri="{C183D7F6-B498-43B3-948B-1728B52AA6E4}">
                <adec:decorative xmlns:adec="http://schemas.microsoft.com/office/drawing/2017/decorative" val="1"/>
              </a:ext>
            </a:extLst>
          </p:cNvPr>
          <p:cNvSpPr>
            <a:spLocks/>
          </p:cNvSpPr>
          <p:nvPr/>
        </p:nvSpPr>
        <p:spPr bwMode="auto">
          <a:xfrm>
            <a:off x="1518183" y="1739900"/>
            <a:ext cx="10084855" cy="4246662"/>
          </a:xfrm>
          <a:prstGeom prst="roundRect">
            <a:avLst>
              <a:gd name="adj" fmla="val 35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cxnSp>
        <p:nvCxnSpPr>
          <p:cNvPr id="91" name="Straight Connector 90">
            <a:extLst>
              <a:ext uri="{FF2B5EF4-FFF2-40B4-BE49-F238E27FC236}">
                <a16:creationId xmlns:a16="http://schemas.microsoft.com/office/drawing/2014/main" id="{796792B0-879F-9683-BEED-2153B9E6A634}"/>
              </a:ext>
              <a:ext uri="{C183D7F6-B498-43B3-948B-1728B52AA6E4}">
                <adec:decorative xmlns:adec="http://schemas.microsoft.com/office/drawing/2017/decorative" val="1"/>
              </a:ext>
            </a:extLst>
          </p:cNvPr>
          <p:cNvCxnSpPr>
            <a:cxnSpLocks/>
          </p:cNvCxnSpPr>
          <p:nvPr/>
        </p:nvCxnSpPr>
        <p:spPr>
          <a:xfrm>
            <a:off x="4890736" y="2469241"/>
            <a:ext cx="0" cy="342900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51885FE-4788-F16B-77CF-9B50C28CF162}"/>
              </a:ext>
              <a:ext uri="{C183D7F6-B498-43B3-948B-1728B52AA6E4}">
                <adec:decorative xmlns:adec="http://schemas.microsoft.com/office/drawing/2017/decorative" val="1"/>
              </a:ext>
            </a:extLst>
          </p:cNvPr>
          <p:cNvCxnSpPr>
            <a:cxnSpLocks/>
          </p:cNvCxnSpPr>
          <p:nvPr/>
        </p:nvCxnSpPr>
        <p:spPr>
          <a:xfrm>
            <a:off x="8217571" y="2469241"/>
            <a:ext cx="0" cy="342900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94" name="!!line2">
            <a:extLst>
              <a:ext uri="{FF2B5EF4-FFF2-40B4-BE49-F238E27FC236}">
                <a16:creationId xmlns:a16="http://schemas.microsoft.com/office/drawing/2014/main" id="{9D291316-D402-E861-A74B-B079F90E3182}"/>
              </a:ext>
              <a:ext uri="{C183D7F6-B498-43B3-948B-1728B52AA6E4}">
                <adec:decorative xmlns:adec="http://schemas.microsoft.com/office/drawing/2017/decorative" val="1"/>
              </a:ext>
            </a:extLst>
          </p:cNvPr>
          <p:cNvCxnSpPr>
            <a:cxnSpLocks/>
          </p:cNvCxnSpPr>
          <p:nvPr/>
        </p:nvCxnSpPr>
        <p:spPr>
          <a:xfrm>
            <a:off x="1609623" y="4276607"/>
            <a:ext cx="9889062" cy="0"/>
          </a:xfrm>
          <a:prstGeom prst="line">
            <a:avLst/>
          </a:prstGeom>
          <a:ln w="3175" cap="rnd">
            <a:solidFill>
              <a:schemeClr val="bg1">
                <a:lumMod val="85000"/>
              </a:schemeClr>
            </a:solidFill>
            <a:prstDash val="dash"/>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97" name="!!line2">
            <a:extLst>
              <a:ext uri="{FF2B5EF4-FFF2-40B4-BE49-F238E27FC236}">
                <a16:creationId xmlns:a16="http://schemas.microsoft.com/office/drawing/2014/main" id="{2DF449F9-54EA-19E3-6963-660A1E90F35B}"/>
              </a:ext>
              <a:ext uri="{C183D7F6-B498-43B3-948B-1728B52AA6E4}">
                <adec:decorative xmlns:adec="http://schemas.microsoft.com/office/drawing/2017/decorative" val="1"/>
              </a:ext>
            </a:extLst>
          </p:cNvPr>
          <p:cNvCxnSpPr>
            <a:cxnSpLocks/>
          </p:cNvCxnSpPr>
          <p:nvPr/>
        </p:nvCxnSpPr>
        <p:spPr>
          <a:xfrm>
            <a:off x="1609623" y="5231553"/>
            <a:ext cx="9889062" cy="0"/>
          </a:xfrm>
          <a:prstGeom prst="line">
            <a:avLst/>
          </a:prstGeom>
          <a:ln w="3175" cap="rnd">
            <a:solidFill>
              <a:schemeClr val="bg1">
                <a:lumMod val="85000"/>
              </a:schemeClr>
            </a:solidFill>
            <a:prstDash val="dash"/>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553DAC25-EAA7-D040-2F1B-DA640C268E2F}"/>
              </a:ext>
            </a:extLst>
          </p:cNvPr>
          <p:cNvSpPr txBox="1">
            <a:spLocks/>
          </p:cNvSpPr>
          <p:nvPr/>
        </p:nvSpPr>
        <p:spPr>
          <a:xfrm>
            <a:off x="1609623" y="1831341"/>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Pilot (Optional)</a:t>
            </a:r>
          </a:p>
        </p:txBody>
      </p:sp>
      <p:sp>
        <p:nvSpPr>
          <p:cNvPr id="102" name="Graphic 39" descr="Icon of a shield">
            <a:extLst>
              <a:ext uri="{FF2B5EF4-FFF2-40B4-BE49-F238E27FC236}">
                <a16:creationId xmlns:a16="http://schemas.microsoft.com/office/drawing/2014/main" id="{79823807-1E81-1333-4E1A-3FAB13442B90}"/>
              </a:ext>
            </a:extLst>
          </p:cNvPr>
          <p:cNvSpPr>
            <a:spLocks/>
          </p:cNvSpPr>
          <p:nvPr/>
        </p:nvSpPr>
        <p:spPr>
          <a:xfrm>
            <a:off x="4438636" y="1951608"/>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0078D4"/>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TextBox 103">
            <a:extLst>
              <a:ext uri="{FF2B5EF4-FFF2-40B4-BE49-F238E27FC236}">
                <a16:creationId xmlns:a16="http://schemas.microsoft.com/office/drawing/2014/main" id="{282297B0-D341-E076-5E73-9B67C166F66D}"/>
              </a:ext>
            </a:extLst>
          </p:cNvPr>
          <p:cNvSpPr txBox="1">
            <a:spLocks/>
          </p:cNvSpPr>
          <p:nvPr/>
        </p:nvSpPr>
        <p:spPr>
          <a:xfrm>
            <a:off x="4936456" y="1831341"/>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Deploy</a:t>
            </a:r>
          </a:p>
        </p:txBody>
      </p:sp>
      <p:sp>
        <p:nvSpPr>
          <p:cNvPr id="106" name="Graphic 39" descr="Icon of a shield">
            <a:extLst>
              <a:ext uri="{FF2B5EF4-FFF2-40B4-BE49-F238E27FC236}">
                <a16:creationId xmlns:a16="http://schemas.microsoft.com/office/drawing/2014/main" id="{9D3EC81C-13DF-B87F-BC00-F11EC3095181}"/>
              </a:ext>
            </a:extLst>
          </p:cNvPr>
          <p:cNvSpPr>
            <a:spLocks/>
          </p:cNvSpPr>
          <p:nvPr/>
        </p:nvSpPr>
        <p:spPr>
          <a:xfrm>
            <a:off x="7765470" y="1951608"/>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49C5B1"/>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TextBox 107">
            <a:extLst>
              <a:ext uri="{FF2B5EF4-FFF2-40B4-BE49-F238E27FC236}">
                <a16:creationId xmlns:a16="http://schemas.microsoft.com/office/drawing/2014/main" id="{16D18498-5BB1-A251-6511-2E8C16306B1F}"/>
              </a:ext>
            </a:extLst>
          </p:cNvPr>
          <p:cNvSpPr txBox="1">
            <a:spLocks/>
          </p:cNvSpPr>
          <p:nvPr/>
        </p:nvSpPr>
        <p:spPr>
          <a:xfrm>
            <a:off x="8263291" y="1831341"/>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Operate</a:t>
            </a:r>
          </a:p>
        </p:txBody>
      </p:sp>
      <p:sp>
        <p:nvSpPr>
          <p:cNvPr id="109" name="Graphic 39" descr="Icon of a shield">
            <a:extLst>
              <a:ext uri="{FF2B5EF4-FFF2-40B4-BE49-F238E27FC236}">
                <a16:creationId xmlns:a16="http://schemas.microsoft.com/office/drawing/2014/main" id="{F20D4AA7-89F1-8CA1-379A-20AEB0D18964}"/>
              </a:ext>
            </a:extLst>
          </p:cNvPr>
          <p:cNvSpPr>
            <a:spLocks/>
          </p:cNvSpPr>
          <p:nvPr/>
        </p:nvSpPr>
        <p:spPr>
          <a:xfrm>
            <a:off x="11092304" y="1951608"/>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359617"/>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Rectangle: Top Corners Rounded 109">
            <a:extLst>
              <a:ext uri="{FF2B5EF4-FFF2-40B4-BE49-F238E27FC236}">
                <a16:creationId xmlns:a16="http://schemas.microsoft.com/office/drawing/2014/main" id="{0DB876C1-59BE-3E9E-9347-C25A34EE5B3A}"/>
              </a:ext>
            </a:extLst>
          </p:cNvPr>
          <p:cNvSpPr/>
          <p:nvPr/>
        </p:nvSpPr>
        <p:spPr bwMode="auto">
          <a:xfrm rot="16200000">
            <a:off x="177734" y="2863007"/>
            <a:ext cx="1734216" cy="946680"/>
          </a:xfrm>
          <a:prstGeom prst="round2SameRect">
            <a:avLst>
              <a:gd name="adj1" fmla="val 88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Activities</a:t>
            </a:r>
          </a:p>
        </p:txBody>
      </p:sp>
      <p:sp>
        <p:nvSpPr>
          <p:cNvPr id="112" name="TextBox 111">
            <a:extLst>
              <a:ext uri="{FF2B5EF4-FFF2-40B4-BE49-F238E27FC236}">
                <a16:creationId xmlns:a16="http://schemas.microsoft.com/office/drawing/2014/main" id="{301F2759-7038-DF11-C421-5F5513C2E5C2}"/>
              </a:ext>
            </a:extLst>
          </p:cNvPr>
          <p:cNvSpPr txBox="1"/>
          <p:nvPr/>
        </p:nvSpPr>
        <p:spPr>
          <a:xfrm>
            <a:off x="1689100" y="2469241"/>
            <a:ext cx="3076440" cy="15234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Identify most popular sites &amp; assess oversharing</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Grant Copilot access to popular, low risk sites</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Turn on proactive audit and protection</a:t>
            </a:r>
          </a:p>
        </p:txBody>
      </p:sp>
      <p:sp>
        <p:nvSpPr>
          <p:cNvPr id="113" name="TextBox 112">
            <a:extLst>
              <a:ext uri="{FF2B5EF4-FFF2-40B4-BE49-F238E27FC236}">
                <a16:creationId xmlns:a16="http://schemas.microsoft.com/office/drawing/2014/main" id="{A8A83766-A0C7-C23D-8E12-A3C62275A5F1}"/>
              </a:ext>
            </a:extLst>
          </p:cNvPr>
          <p:cNvSpPr txBox="1"/>
          <p:nvPr/>
        </p:nvSpPr>
        <p:spPr>
          <a:xfrm>
            <a:off x="5015933" y="2469241"/>
            <a:ext cx="3076440" cy="1066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Discover oversharing risks</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Restrict sensitive info from Copilot access and/or processing</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Increase site privacy</a:t>
            </a:r>
            <a:endParaRPr kumimoji="0" lang="en-US" sz="1400" b="0" i="0" u="none" strike="noStrike" kern="1200" cap="none" spc="0" normalizeH="0" baseline="0" noProof="0" err="1">
              <a:ln>
                <a:noFill/>
              </a:ln>
              <a:solidFill>
                <a:srgbClr val="000000"/>
              </a:solidFill>
              <a:effectLst/>
              <a:uLnTx/>
              <a:uFillTx/>
              <a:latin typeface="Segoe UI"/>
              <a:ea typeface="+mn-ea"/>
              <a:cs typeface="Segoe UI"/>
            </a:endParaRPr>
          </a:p>
        </p:txBody>
      </p:sp>
      <p:sp>
        <p:nvSpPr>
          <p:cNvPr id="114" name="TextBox 113">
            <a:extLst>
              <a:ext uri="{FF2B5EF4-FFF2-40B4-BE49-F238E27FC236}">
                <a16:creationId xmlns:a16="http://schemas.microsoft.com/office/drawing/2014/main" id="{1FF99CCC-A596-8271-EF6B-9A9618AFE2A4}"/>
              </a:ext>
            </a:extLst>
          </p:cNvPr>
          <p:cNvSpPr txBox="1"/>
          <p:nvPr/>
        </p:nvSpPr>
        <p:spPr>
          <a:xfrm>
            <a:off x="8342768" y="2469241"/>
            <a:ext cx="3076440" cy="1066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Further reduce risk and simplify oversight</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Further secure sensitive data</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Copilot responses</a:t>
            </a:r>
          </a:p>
        </p:txBody>
      </p:sp>
      <p:grpSp>
        <p:nvGrpSpPr>
          <p:cNvPr id="115" name="Group 114" descr="Arrow pointing downwards">
            <a:extLst>
              <a:ext uri="{FF2B5EF4-FFF2-40B4-BE49-F238E27FC236}">
                <a16:creationId xmlns:a16="http://schemas.microsoft.com/office/drawing/2014/main" id="{EFC34832-42A1-7798-9E57-4D75250301FC}"/>
              </a:ext>
            </a:extLst>
          </p:cNvPr>
          <p:cNvGrpSpPr/>
          <p:nvPr/>
        </p:nvGrpSpPr>
        <p:grpSpPr>
          <a:xfrm>
            <a:off x="3118674" y="4167961"/>
            <a:ext cx="217292" cy="217292"/>
            <a:chOff x="-220615" y="4760304"/>
            <a:chExt cx="217292" cy="217292"/>
          </a:xfrm>
        </p:grpSpPr>
        <p:sp>
          <p:nvSpPr>
            <p:cNvPr id="116" name="Oval 115">
              <a:extLst>
                <a:ext uri="{FF2B5EF4-FFF2-40B4-BE49-F238E27FC236}">
                  <a16:creationId xmlns:a16="http://schemas.microsoft.com/office/drawing/2014/main" id="{B8DA238D-11DE-3DEB-1D1C-649543D4B8A2}"/>
                </a:ext>
                <a:ext uri="{C183D7F6-B498-43B3-948B-1728B52AA6E4}">
                  <adec:decorative xmlns:adec="http://schemas.microsoft.com/office/drawing/2017/decorative" val="1"/>
                </a:ext>
              </a:extLst>
            </p:cNvPr>
            <p:cNvSpPr/>
            <p:nvPr/>
          </p:nvSpPr>
          <p:spPr bwMode="auto">
            <a:xfrm rot="5400000">
              <a:off x="-220615" y="4760304"/>
              <a:ext cx="217292" cy="217292"/>
            </a:xfrm>
            <a:prstGeom prst="ellipse">
              <a:avLst/>
            </a:prstGeom>
            <a:solidFill>
              <a:srgbClr val="0078D4"/>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17" name="Graphic 116" descr="Arrow pointing right">
              <a:extLst>
                <a:ext uri="{FF2B5EF4-FFF2-40B4-BE49-F238E27FC236}">
                  <a16:creationId xmlns:a16="http://schemas.microsoft.com/office/drawing/2014/main" id="{FFDF0FFD-2510-A7A2-50EC-09CECC75F711}"/>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18235" y="4762684"/>
              <a:ext cx="212532" cy="212532"/>
            </a:xfrm>
            <a:prstGeom prst="rect">
              <a:avLst/>
            </a:prstGeom>
          </p:spPr>
        </p:pic>
      </p:grpSp>
      <p:grpSp>
        <p:nvGrpSpPr>
          <p:cNvPr id="118" name="Group 117" descr="Arrow pointing downwards">
            <a:extLst>
              <a:ext uri="{FF2B5EF4-FFF2-40B4-BE49-F238E27FC236}">
                <a16:creationId xmlns:a16="http://schemas.microsoft.com/office/drawing/2014/main" id="{B70241F1-A887-2009-AB64-C8974EF53BF5}"/>
              </a:ext>
            </a:extLst>
          </p:cNvPr>
          <p:cNvGrpSpPr/>
          <p:nvPr/>
        </p:nvGrpSpPr>
        <p:grpSpPr>
          <a:xfrm>
            <a:off x="6445507" y="4167961"/>
            <a:ext cx="217292" cy="217292"/>
            <a:chOff x="6445507" y="4106284"/>
            <a:chExt cx="217292" cy="217292"/>
          </a:xfrm>
        </p:grpSpPr>
        <p:sp>
          <p:nvSpPr>
            <p:cNvPr id="119" name="Oval 118">
              <a:extLst>
                <a:ext uri="{FF2B5EF4-FFF2-40B4-BE49-F238E27FC236}">
                  <a16:creationId xmlns:a16="http://schemas.microsoft.com/office/drawing/2014/main" id="{CACFCBE8-C9BD-06D5-31FE-E25F3D70137E}"/>
                </a:ext>
                <a:ext uri="{C183D7F6-B498-43B3-948B-1728B52AA6E4}">
                  <adec:decorative xmlns:adec="http://schemas.microsoft.com/office/drawing/2017/decorative" val="1"/>
                </a:ext>
              </a:extLst>
            </p:cNvPr>
            <p:cNvSpPr/>
            <p:nvPr/>
          </p:nvSpPr>
          <p:spPr bwMode="auto">
            <a:xfrm rot="5400000">
              <a:off x="6445507" y="4106284"/>
              <a:ext cx="217292" cy="217292"/>
            </a:xfrm>
            <a:prstGeom prst="ellipse">
              <a:avLst/>
            </a:prstGeom>
            <a:solidFill>
              <a:srgbClr val="49C5B1"/>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20" name="Graphic 119" descr="Arrow pointing right">
              <a:extLst>
                <a:ext uri="{FF2B5EF4-FFF2-40B4-BE49-F238E27FC236}">
                  <a16:creationId xmlns:a16="http://schemas.microsoft.com/office/drawing/2014/main" id="{69D90596-F167-2F17-1D23-28B0752666A0}"/>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47887" y="4108664"/>
              <a:ext cx="212532" cy="212532"/>
            </a:xfrm>
            <a:prstGeom prst="rect">
              <a:avLst/>
            </a:prstGeom>
          </p:spPr>
        </p:pic>
      </p:grpSp>
      <p:grpSp>
        <p:nvGrpSpPr>
          <p:cNvPr id="121" name="Group 120" descr="Arrow pointing downwards">
            <a:extLst>
              <a:ext uri="{FF2B5EF4-FFF2-40B4-BE49-F238E27FC236}">
                <a16:creationId xmlns:a16="http://schemas.microsoft.com/office/drawing/2014/main" id="{D580C9E7-4632-E259-B69B-8CDE094013C5}"/>
              </a:ext>
            </a:extLst>
          </p:cNvPr>
          <p:cNvGrpSpPr/>
          <p:nvPr/>
        </p:nvGrpSpPr>
        <p:grpSpPr>
          <a:xfrm>
            <a:off x="9772341" y="4167961"/>
            <a:ext cx="217292" cy="217292"/>
            <a:chOff x="9772341" y="4106284"/>
            <a:chExt cx="217292" cy="217292"/>
          </a:xfrm>
        </p:grpSpPr>
        <p:sp>
          <p:nvSpPr>
            <p:cNvPr id="122" name="Oval 121">
              <a:extLst>
                <a:ext uri="{FF2B5EF4-FFF2-40B4-BE49-F238E27FC236}">
                  <a16:creationId xmlns:a16="http://schemas.microsoft.com/office/drawing/2014/main" id="{88B93AF6-FFB8-E650-45DE-D0E9857D8EEE}"/>
                </a:ext>
                <a:ext uri="{C183D7F6-B498-43B3-948B-1728B52AA6E4}">
                  <adec:decorative xmlns:adec="http://schemas.microsoft.com/office/drawing/2017/decorative" val="1"/>
                </a:ext>
              </a:extLst>
            </p:cNvPr>
            <p:cNvSpPr/>
            <p:nvPr/>
          </p:nvSpPr>
          <p:spPr bwMode="auto">
            <a:xfrm rot="5400000">
              <a:off x="9772341" y="4106284"/>
              <a:ext cx="217292" cy="217292"/>
            </a:xfrm>
            <a:prstGeom prst="ellipse">
              <a:avLst/>
            </a:prstGeom>
            <a:solidFill>
              <a:srgbClr val="359617"/>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23" name="Graphic 122" descr="Arrow pointing right">
              <a:extLst>
                <a:ext uri="{FF2B5EF4-FFF2-40B4-BE49-F238E27FC236}">
                  <a16:creationId xmlns:a16="http://schemas.microsoft.com/office/drawing/2014/main" id="{991985EE-B363-2675-8AF4-B9EF834F99C9}"/>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774721" y="4108664"/>
              <a:ext cx="212532" cy="212532"/>
            </a:xfrm>
            <a:prstGeom prst="rect">
              <a:avLst/>
            </a:prstGeom>
            <a:effectLst/>
          </p:spPr>
        </p:pic>
      </p:grpSp>
      <p:grpSp>
        <p:nvGrpSpPr>
          <p:cNvPr id="124" name="Group 123" descr="Icon of a checkmark">
            <a:extLst>
              <a:ext uri="{FF2B5EF4-FFF2-40B4-BE49-F238E27FC236}">
                <a16:creationId xmlns:a16="http://schemas.microsoft.com/office/drawing/2014/main" id="{EE05075B-9F91-C67E-B640-5A484E8DA1BD}"/>
              </a:ext>
            </a:extLst>
          </p:cNvPr>
          <p:cNvGrpSpPr/>
          <p:nvPr/>
        </p:nvGrpSpPr>
        <p:grpSpPr>
          <a:xfrm>
            <a:off x="11426032" y="4099601"/>
            <a:ext cx="354012" cy="354012"/>
            <a:chOff x="11426032" y="4099601"/>
            <a:chExt cx="354012" cy="354012"/>
          </a:xfrm>
        </p:grpSpPr>
        <p:sp>
          <p:nvSpPr>
            <p:cNvPr id="125" name="Oval 124">
              <a:extLst>
                <a:ext uri="{FF2B5EF4-FFF2-40B4-BE49-F238E27FC236}">
                  <a16:creationId xmlns:a16="http://schemas.microsoft.com/office/drawing/2014/main" id="{7E5FBB40-C35D-C8FF-C3BB-D3EDC9D07119}"/>
                </a:ext>
                <a:ext uri="{C183D7F6-B498-43B3-948B-1728B52AA6E4}">
                  <adec:decorative xmlns:adec="http://schemas.microsoft.com/office/drawing/2017/decorative" val="1"/>
                </a:ext>
              </a:extLst>
            </p:cNvPr>
            <p:cNvSpPr/>
            <p:nvPr/>
          </p:nvSpPr>
          <p:spPr bwMode="auto">
            <a:xfrm>
              <a:off x="11426032" y="4099601"/>
              <a:ext cx="354012" cy="354012"/>
            </a:xfrm>
            <a:prstGeom prst="ellipse">
              <a:avLst/>
            </a:prstGeom>
            <a:solidFill>
              <a:schemeClr val="bg1"/>
            </a:solidFill>
            <a:ln>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126" name="Graphic 20">
              <a:extLst>
                <a:ext uri="{FF2B5EF4-FFF2-40B4-BE49-F238E27FC236}">
                  <a16:creationId xmlns:a16="http://schemas.microsoft.com/office/drawing/2014/main" id="{23E5B42A-63BF-2617-FF92-E737448133FA}"/>
                </a:ext>
              </a:extLst>
            </p:cNvPr>
            <p:cNvSpPr/>
            <p:nvPr/>
          </p:nvSpPr>
          <p:spPr>
            <a:xfrm>
              <a:off x="11497470" y="4198933"/>
              <a:ext cx="211136" cy="155348"/>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29"/>
                    <a:pt x="-639" y="71183"/>
                    <a:pt x="1917" y="73926"/>
                  </a:cubicBezTo>
                  <a:lnTo>
                    <a:pt x="44780" y="116789"/>
                  </a:lnTo>
                  <a:cubicBezTo>
                    <a:pt x="47569" y="119575"/>
                    <a:pt x="52087" y="119575"/>
                    <a:pt x="54876" y="116789"/>
                  </a:cubicBezTo>
                  <a:lnTo>
                    <a:pt x="159651" y="12014"/>
                  </a:lnTo>
                  <a:cubicBezTo>
                    <a:pt x="162341" y="9127"/>
                    <a:pt x="162181" y="4607"/>
                    <a:pt x="159295" y="1917"/>
                  </a:cubicBezTo>
                  <a:cubicBezTo>
                    <a:pt x="156552" y="-639"/>
                    <a:pt x="152298" y="-639"/>
                    <a:pt x="149555" y="1917"/>
                  </a:cubicBezTo>
                  <a:lnTo>
                    <a:pt x="49828" y="101644"/>
                  </a:lnTo>
                  <a:lnTo>
                    <a:pt x="12014" y="63830"/>
                  </a:lnTo>
                  <a:close/>
                </a:path>
              </a:pathLst>
            </a:custGeom>
            <a:solidFill>
              <a:srgbClr val="C03B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27" name="Rectangle: Top Corners Rounded 126">
            <a:extLst>
              <a:ext uri="{FF2B5EF4-FFF2-40B4-BE49-F238E27FC236}">
                <a16:creationId xmlns:a16="http://schemas.microsoft.com/office/drawing/2014/main" id="{76DDF9E8-4499-E12C-F5AB-997E8AED336E}"/>
              </a:ext>
            </a:extLst>
          </p:cNvPr>
          <p:cNvSpPr/>
          <p:nvPr/>
        </p:nvSpPr>
        <p:spPr bwMode="auto">
          <a:xfrm rot="16200000">
            <a:off x="640518" y="4280741"/>
            <a:ext cx="808642" cy="946678"/>
          </a:xfrm>
          <a:prstGeom prst="round2SameRect">
            <a:avLst>
              <a:gd name="adj1" fmla="val 98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Outcomes</a:t>
            </a:r>
          </a:p>
        </p:txBody>
      </p:sp>
      <p:sp>
        <p:nvSpPr>
          <p:cNvPr id="128" name="Graphic 39" descr="Icon of a shield">
            <a:extLst>
              <a:ext uri="{FF2B5EF4-FFF2-40B4-BE49-F238E27FC236}">
                <a16:creationId xmlns:a16="http://schemas.microsoft.com/office/drawing/2014/main" id="{68B34E22-0EFA-D4FF-67DB-336A51B39991}"/>
              </a:ext>
            </a:extLst>
          </p:cNvPr>
          <p:cNvSpPr>
            <a:spLocks/>
          </p:cNvSpPr>
          <p:nvPr/>
        </p:nvSpPr>
        <p:spPr>
          <a:xfrm>
            <a:off x="1689100" y="4608917"/>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0078D4"/>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 name="TextBox 128">
            <a:extLst>
              <a:ext uri="{FF2B5EF4-FFF2-40B4-BE49-F238E27FC236}">
                <a16:creationId xmlns:a16="http://schemas.microsoft.com/office/drawing/2014/main" id="{39DFAF1B-8FF6-58B6-6B19-8C6663FDEB4A}"/>
              </a:ext>
            </a:extLst>
          </p:cNvPr>
          <p:cNvSpPr txBox="1">
            <a:spLocks/>
          </p:cNvSpPr>
          <p:nvPr/>
        </p:nvSpPr>
        <p:spPr>
          <a:xfrm>
            <a:off x="2075588" y="4538636"/>
            <a:ext cx="2570751"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Deploy copilot to sub-set of users with up to 100 sites</a:t>
            </a:r>
          </a:p>
        </p:txBody>
      </p:sp>
      <p:sp>
        <p:nvSpPr>
          <p:cNvPr id="130" name="Graphic 39" descr="Icon of a shield">
            <a:extLst>
              <a:ext uri="{FF2B5EF4-FFF2-40B4-BE49-F238E27FC236}">
                <a16:creationId xmlns:a16="http://schemas.microsoft.com/office/drawing/2014/main" id="{39D03BF9-77BF-2C00-B033-9E2B3A5D413B}"/>
              </a:ext>
            </a:extLst>
          </p:cNvPr>
          <p:cNvSpPr>
            <a:spLocks/>
          </p:cNvSpPr>
          <p:nvPr/>
        </p:nvSpPr>
        <p:spPr>
          <a:xfrm>
            <a:off x="5015933" y="4608917"/>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49C5B1"/>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 name="TextBox 130">
            <a:extLst>
              <a:ext uri="{FF2B5EF4-FFF2-40B4-BE49-F238E27FC236}">
                <a16:creationId xmlns:a16="http://schemas.microsoft.com/office/drawing/2014/main" id="{24BCFF53-F4B5-C814-B32D-1A32AD30D779}"/>
              </a:ext>
            </a:extLst>
          </p:cNvPr>
          <p:cNvSpPr txBox="1">
            <a:spLocks/>
          </p:cNvSpPr>
          <p:nvPr/>
        </p:nvSpPr>
        <p:spPr>
          <a:xfrm>
            <a:off x="5395239" y="4538636"/>
            <a:ext cx="2570751"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lt"/>
                <a:cs typeface="Segoe UI"/>
              </a:rPr>
              <a:t>Copilot fully deployed in your organization</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 name="Graphic 39" descr="Icon of a shield">
            <a:extLst>
              <a:ext uri="{FF2B5EF4-FFF2-40B4-BE49-F238E27FC236}">
                <a16:creationId xmlns:a16="http://schemas.microsoft.com/office/drawing/2014/main" id="{5C07FE6D-4249-D39B-CCED-AE033C4603C4}"/>
              </a:ext>
            </a:extLst>
          </p:cNvPr>
          <p:cNvSpPr>
            <a:spLocks/>
          </p:cNvSpPr>
          <p:nvPr/>
        </p:nvSpPr>
        <p:spPr>
          <a:xfrm>
            <a:off x="8342768" y="4608917"/>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359617"/>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 name="TextBox 132">
            <a:extLst>
              <a:ext uri="{FF2B5EF4-FFF2-40B4-BE49-F238E27FC236}">
                <a16:creationId xmlns:a16="http://schemas.microsoft.com/office/drawing/2014/main" id="{A59D6717-AB83-56A4-2898-E10C4830CF33}"/>
              </a:ext>
            </a:extLst>
          </p:cNvPr>
          <p:cNvSpPr txBox="1">
            <a:spLocks/>
          </p:cNvSpPr>
          <p:nvPr/>
        </p:nvSpPr>
        <p:spPr>
          <a:xfrm>
            <a:off x="8713545" y="4538636"/>
            <a:ext cx="2570751" cy="430887"/>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Continuous improvement of data security practices</a:t>
            </a:r>
          </a:p>
        </p:txBody>
      </p:sp>
      <p:sp>
        <p:nvSpPr>
          <p:cNvPr id="134" name="Rectangle: Top Corners Rounded 133">
            <a:extLst>
              <a:ext uri="{FF2B5EF4-FFF2-40B4-BE49-F238E27FC236}">
                <a16:creationId xmlns:a16="http://schemas.microsoft.com/office/drawing/2014/main" id="{7794F89F-6ADF-2E75-DC3B-E40AFE86174F}"/>
              </a:ext>
            </a:extLst>
          </p:cNvPr>
          <p:cNvSpPr/>
          <p:nvPr/>
        </p:nvSpPr>
        <p:spPr bwMode="auto">
          <a:xfrm rot="16200000">
            <a:off x="748075" y="5128130"/>
            <a:ext cx="593534" cy="946681"/>
          </a:xfrm>
          <a:prstGeom prst="round2SameRect">
            <a:avLst>
              <a:gd name="adj1" fmla="val 139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Effort*</a:t>
            </a:r>
          </a:p>
        </p:txBody>
      </p:sp>
      <p:pic>
        <p:nvPicPr>
          <p:cNvPr id="135" name="Graphic 134" descr="Hourglass Finished with solid fill">
            <a:extLst>
              <a:ext uri="{FF2B5EF4-FFF2-40B4-BE49-F238E27FC236}">
                <a16:creationId xmlns:a16="http://schemas.microsoft.com/office/drawing/2014/main" id="{51230A27-FF07-5422-1072-7BD4C1D3DA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9111" y="5468421"/>
            <a:ext cx="281272" cy="281272"/>
          </a:xfrm>
          <a:prstGeom prst="rect">
            <a:avLst/>
          </a:prstGeom>
          <a:effectLst/>
        </p:spPr>
      </p:pic>
      <p:sp>
        <p:nvSpPr>
          <p:cNvPr id="136" name="TextBox 135">
            <a:extLst>
              <a:ext uri="{FF2B5EF4-FFF2-40B4-BE49-F238E27FC236}">
                <a16:creationId xmlns:a16="http://schemas.microsoft.com/office/drawing/2014/main" id="{46EEBE97-7569-EBA4-ED62-20704B54055E}"/>
              </a:ext>
            </a:extLst>
          </p:cNvPr>
          <p:cNvSpPr txBox="1">
            <a:spLocks/>
          </p:cNvSpPr>
          <p:nvPr/>
        </p:nvSpPr>
        <p:spPr>
          <a:xfrm>
            <a:off x="2075588" y="5501335"/>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2–4 days</a:t>
            </a:r>
          </a:p>
        </p:txBody>
      </p:sp>
      <p:pic>
        <p:nvPicPr>
          <p:cNvPr id="137" name="Graphic 136" descr="Hourglass Finished with solid fill">
            <a:extLst>
              <a:ext uri="{FF2B5EF4-FFF2-40B4-BE49-F238E27FC236}">
                <a16:creationId xmlns:a16="http://schemas.microsoft.com/office/drawing/2014/main" id="{C385AD81-F99D-7B0C-76CA-F64EE7628F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15933" y="5468421"/>
            <a:ext cx="281272" cy="281272"/>
          </a:xfrm>
          <a:prstGeom prst="rect">
            <a:avLst/>
          </a:prstGeom>
          <a:effectLst/>
        </p:spPr>
      </p:pic>
      <p:sp>
        <p:nvSpPr>
          <p:cNvPr id="138" name="TextBox 137">
            <a:extLst>
              <a:ext uri="{FF2B5EF4-FFF2-40B4-BE49-F238E27FC236}">
                <a16:creationId xmlns:a16="http://schemas.microsoft.com/office/drawing/2014/main" id="{EB531328-6D70-471E-D3BC-4A99CCFCEFC6}"/>
              </a:ext>
            </a:extLst>
          </p:cNvPr>
          <p:cNvSpPr txBox="1">
            <a:spLocks/>
          </p:cNvSpPr>
          <p:nvPr/>
        </p:nvSpPr>
        <p:spPr>
          <a:xfrm>
            <a:off x="5412410" y="5501335"/>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2–4 weeks</a:t>
            </a:r>
          </a:p>
        </p:txBody>
      </p:sp>
      <p:pic>
        <p:nvPicPr>
          <p:cNvPr id="139" name="Graphic 138" descr="Hourglass Finished with solid fill">
            <a:extLst>
              <a:ext uri="{FF2B5EF4-FFF2-40B4-BE49-F238E27FC236}">
                <a16:creationId xmlns:a16="http://schemas.microsoft.com/office/drawing/2014/main" id="{8F6BA7EC-514E-BABD-AE60-A83131B0F5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2768" y="5468421"/>
            <a:ext cx="281272" cy="281272"/>
          </a:xfrm>
          <a:prstGeom prst="rect">
            <a:avLst/>
          </a:prstGeom>
          <a:effectLst/>
        </p:spPr>
      </p:pic>
      <p:sp>
        <p:nvSpPr>
          <p:cNvPr id="140" name="TextBox 139">
            <a:extLst>
              <a:ext uri="{FF2B5EF4-FFF2-40B4-BE49-F238E27FC236}">
                <a16:creationId xmlns:a16="http://schemas.microsoft.com/office/drawing/2014/main" id="{3DB67BA1-8770-F80E-4FD2-FE9069F6D4BC}"/>
              </a:ext>
            </a:extLst>
          </p:cNvPr>
          <p:cNvSpPr txBox="1">
            <a:spLocks/>
          </p:cNvSpPr>
          <p:nvPr/>
        </p:nvSpPr>
        <p:spPr>
          <a:xfrm>
            <a:off x="8739245" y="5501335"/>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More than one month</a:t>
            </a:r>
          </a:p>
        </p:txBody>
      </p:sp>
      <p:sp>
        <p:nvSpPr>
          <p:cNvPr id="141" name="TextBox 140">
            <a:extLst>
              <a:ext uri="{FF2B5EF4-FFF2-40B4-BE49-F238E27FC236}">
                <a16:creationId xmlns:a16="http://schemas.microsoft.com/office/drawing/2014/main" id="{EADFF645-2E3E-7B8E-90D9-92987726EB42}"/>
              </a:ext>
            </a:extLst>
          </p:cNvPr>
          <p:cNvSpPr txBox="1"/>
          <p:nvPr/>
        </p:nvSpPr>
        <p:spPr>
          <a:xfrm>
            <a:off x="584200" y="6133589"/>
            <a:ext cx="7883250"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*Suggested efforts should be reviewed into timelines based on your tenant size and organizational complexity</a:t>
            </a:r>
          </a:p>
        </p:txBody>
      </p:sp>
      <p:sp>
        <p:nvSpPr>
          <p:cNvPr id="142" name="TextBox 141">
            <a:extLst>
              <a:ext uri="{FF2B5EF4-FFF2-40B4-BE49-F238E27FC236}">
                <a16:creationId xmlns:a16="http://schemas.microsoft.com/office/drawing/2014/main" id="{237FFFAE-C31F-2183-02C2-9B900B124713}"/>
              </a:ext>
            </a:extLst>
          </p:cNvPr>
          <p:cNvSpPr txBox="1">
            <a:spLocks/>
          </p:cNvSpPr>
          <p:nvPr/>
        </p:nvSpPr>
        <p:spPr>
          <a:xfrm>
            <a:off x="9179878" y="6133589"/>
            <a:ext cx="2423160" cy="153888"/>
          </a:xfrm>
          <a:prstGeom prst="rect">
            <a:avLst/>
          </a:prstGeom>
          <a:noFill/>
        </p:spPr>
        <p:txBody>
          <a:bodyPr wrap="square" lIns="0" tIns="0" rIns="0" bIns="0">
            <a:spAutoFit/>
          </a:bodyPr>
          <a:lstStyle>
            <a:defPPr>
              <a:defRPr lang="en-US"/>
            </a:defPPr>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Last updated December 10, 2024</a:t>
            </a:r>
          </a:p>
        </p:txBody>
      </p:sp>
    </p:spTree>
    <p:extLst>
      <p:ext uri="{BB962C8B-B14F-4D97-AF65-F5344CB8AC3E}">
        <p14:creationId xmlns:p14="http://schemas.microsoft.com/office/powerpoint/2010/main" val="4209845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3DB94-4972-3C56-1176-8B980F034D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E405BCF-301C-3F1A-6CD8-ECC3C190CF4B}"/>
              </a:ext>
            </a:extLst>
          </p:cNvPr>
          <p:cNvSpPr>
            <a:spLocks noGrp="1"/>
          </p:cNvSpPr>
          <p:nvPr>
            <p:ph type="title"/>
          </p:nvPr>
        </p:nvSpPr>
        <p:spPr>
          <a:xfrm>
            <a:off x="669607" y="555996"/>
            <a:ext cx="11182927" cy="1107996"/>
          </a:xfrm>
        </p:spPr>
        <p:txBody>
          <a:bodyPr>
            <a:noAutofit/>
          </a:bodyPr>
          <a:lstStyle/>
          <a:p>
            <a:pPr algn="ctr"/>
            <a:r>
              <a:rPr lang="en-US" sz="3200" dirty="0"/>
              <a:t>Microsoft deployment blueprint to implement internal oversharing protections for Microsoft 365 Copilot</a:t>
            </a:r>
          </a:p>
        </p:txBody>
      </p:sp>
      <p:pic>
        <p:nvPicPr>
          <p:cNvPr id="6" name="Picture 5" descr="A screenshot of the foundational  version of how to address internal oversharing concerns in Microsoft 365 Copilot ">
            <a:hlinkClick r:id="rId3"/>
            <a:extLst>
              <a:ext uri="{FF2B5EF4-FFF2-40B4-BE49-F238E27FC236}">
                <a16:creationId xmlns:a16="http://schemas.microsoft.com/office/drawing/2014/main" id="{49B94803-8DEA-99FB-1CDA-27F1EA7A4505}"/>
              </a:ext>
            </a:extLst>
          </p:cNvPr>
          <p:cNvPicPr>
            <a:picLocks noChangeAspect="1"/>
          </p:cNvPicPr>
          <p:nvPr/>
        </p:nvPicPr>
        <p:blipFill>
          <a:blip r:embed="rId4"/>
          <a:stretch>
            <a:fillRect/>
          </a:stretch>
        </p:blipFill>
        <p:spPr>
          <a:xfrm>
            <a:off x="450852" y="1850404"/>
            <a:ext cx="5480079" cy="3069090"/>
          </a:xfrm>
          <a:prstGeom prst="rect">
            <a:avLst/>
          </a:prstGeom>
          <a:ln>
            <a:solidFill>
              <a:schemeClr val="bg2">
                <a:lumMod val="90000"/>
              </a:schemeClr>
            </a:solidFill>
          </a:ln>
          <a:effectLst>
            <a:outerShdw blurRad="50800" dist="38100" dir="2700000" algn="tl" rotWithShape="0">
              <a:prstClr val="black">
                <a:alpha val="40000"/>
              </a:prstClr>
            </a:outerShdw>
          </a:effectLst>
        </p:spPr>
      </p:pic>
      <p:pic>
        <p:nvPicPr>
          <p:cNvPr id="3" name="Picture 2" descr="A screenshot of the optimized version of how to address internal oversharing concerns in Microsoft 365 Copilot ">
            <a:hlinkClick r:id="rId5"/>
            <a:extLst>
              <a:ext uri="{FF2B5EF4-FFF2-40B4-BE49-F238E27FC236}">
                <a16:creationId xmlns:a16="http://schemas.microsoft.com/office/drawing/2014/main" id="{12A71D88-EFFC-4111-16C2-99731A10BB3C}"/>
              </a:ext>
            </a:extLst>
          </p:cNvPr>
          <p:cNvPicPr>
            <a:picLocks noChangeAspect="1"/>
          </p:cNvPicPr>
          <p:nvPr/>
        </p:nvPicPr>
        <p:blipFill>
          <a:blip r:embed="rId6"/>
          <a:stretch>
            <a:fillRect/>
          </a:stretch>
        </p:blipFill>
        <p:spPr>
          <a:xfrm>
            <a:off x="6261070" y="1850404"/>
            <a:ext cx="5490944" cy="3069090"/>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55355AF2-D28D-5F0F-D22F-DAEF91F68875}"/>
              </a:ext>
            </a:extLst>
          </p:cNvPr>
          <p:cNvSpPr txBox="1"/>
          <p:nvPr/>
        </p:nvSpPr>
        <p:spPr>
          <a:xfrm>
            <a:off x="606415" y="5292319"/>
            <a:ext cx="11182927" cy="89255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0000"/>
                </a:solidFill>
                <a:effectLst/>
                <a:uLnTx/>
                <a:uFillTx/>
                <a:latin typeface="Segoe UI Semibold"/>
                <a:ea typeface="+mn-ea"/>
                <a:cs typeface="+mn-cs"/>
              </a:rPr>
              <a:t>Get the blueprint: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00FF"/>
                </a:soli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https://aka.ms/Copilot/OversharingBlueprintLearn</a:t>
            </a:r>
            <a:r>
              <a:rPr kumimoji="0" lang="en-US" sz="2900" b="0" i="0" u="none" strike="noStrike" kern="1200" cap="none" spc="0" normalizeH="0" baseline="0" noProof="0" dirty="0">
                <a:ln>
                  <a:noFill/>
                </a:ln>
                <a:solidFill>
                  <a:srgbClr val="0000FF"/>
                </a:solidFill>
                <a:effectLst/>
                <a:uLnTx/>
                <a:uFillTx/>
                <a:latin typeface="Segoe UI Semibold"/>
                <a:ea typeface="+mn-ea"/>
                <a:cs typeface="+mn-cs"/>
              </a:rPr>
              <a:t> </a:t>
            </a:r>
          </a:p>
        </p:txBody>
      </p:sp>
    </p:spTree>
    <p:extLst>
      <p:ext uri="{BB962C8B-B14F-4D97-AF65-F5344CB8AC3E}">
        <p14:creationId xmlns:p14="http://schemas.microsoft.com/office/powerpoint/2010/main" val="337876273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4305D-0B96-FF85-3BF7-B20D971410D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9264EB1-8D63-5029-A201-63DCCAAD91CF}"/>
              </a:ext>
            </a:extLst>
          </p:cNvPr>
          <p:cNvSpPr>
            <a:spLocks noGrp="1"/>
          </p:cNvSpPr>
          <p:nvPr>
            <p:ph type="title"/>
          </p:nvPr>
        </p:nvSpPr>
        <p:spPr/>
        <p:txBody>
          <a:bodyPr>
            <a:noAutofit/>
          </a:bodyPr>
          <a:lstStyle/>
          <a:p>
            <a:pPr algn="ctr"/>
            <a:r>
              <a:rPr lang="en-US" sz="3200"/>
              <a:t>Options to secure and govern Microsoft 365 Copilot</a:t>
            </a:r>
          </a:p>
        </p:txBody>
      </p:sp>
      <p:pic>
        <p:nvPicPr>
          <p:cNvPr id="9" name="Picture 8">
            <a:extLst>
              <a:ext uri="{FF2B5EF4-FFF2-40B4-BE49-F238E27FC236}">
                <a16:creationId xmlns:a16="http://schemas.microsoft.com/office/drawing/2014/main" id="{57F89942-31FA-0875-F43A-88C57684307D}"/>
              </a:ext>
              <a:ext uri="{C183D7F6-B498-43B3-948B-1728B52AA6E4}">
                <adec:decorative xmlns:adec="http://schemas.microsoft.com/office/drawing/2017/decorative" val="1"/>
              </a:ext>
            </a:extLst>
          </p:cNvPr>
          <p:cNvPicPr>
            <a:picLocks/>
          </p:cNvPicPr>
          <p:nvPr/>
        </p:nvPicPr>
        <p:blipFill>
          <a:blip r:embed="rId3"/>
          <a:stretch>
            <a:fillRect/>
          </a:stretch>
        </p:blipFill>
        <p:spPr>
          <a:xfrm>
            <a:off x="495300" y="1097643"/>
            <a:ext cx="5538145" cy="4896757"/>
          </a:xfrm>
          <a:prstGeom prst="roundRect">
            <a:avLst>
              <a:gd name="adj" fmla="val 3983"/>
            </a:avLst>
          </a:prstGeom>
          <a:solidFill>
            <a:srgbClr val="F4F3F5"/>
          </a:solidFill>
          <a:ln w="19050" cap="flat" cmpd="sng" algn="ctr">
            <a:noFill/>
            <a:prstDash val="solid"/>
            <a:headEnd type="none" w="med" len="med"/>
            <a:tailEnd type="none" w="med" len="med"/>
          </a:ln>
          <a:effectLst/>
        </p:spPr>
      </p:pic>
      <p:pic>
        <p:nvPicPr>
          <p:cNvPr id="10" name="Picture 9">
            <a:extLst>
              <a:ext uri="{FF2B5EF4-FFF2-40B4-BE49-F238E27FC236}">
                <a16:creationId xmlns:a16="http://schemas.microsoft.com/office/drawing/2014/main" id="{E738FFC4-13BC-7DCF-7F04-FD43E0FB2DB7}"/>
              </a:ext>
              <a:ext uri="{C183D7F6-B498-43B3-948B-1728B52AA6E4}">
                <adec:decorative xmlns:adec="http://schemas.microsoft.com/office/drawing/2017/decorative" val="1"/>
              </a:ext>
            </a:extLst>
          </p:cNvPr>
          <p:cNvPicPr>
            <a:picLocks/>
          </p:cNvPicPr>
          <p:nvPr/>
        </p:nvPicPr>
        <p:blipFill>
          <a:blip r:embed="rId3"/>
          <a:stretch>
            <a:fillRect/>
          </a:stretch>
        </p:blipFill>
        <p:spPr>
          <a:xfrm>
            <a:off x="6158555" y="1097644"/>
            <a:ext cx="5538145" cy="4896756"/>
          </a:xfrm>
          <a:prstGeom prst="roundRect">
            <a:avLst>
              <a:gd name="adj" fmla="val 4000"/>
            </a:avLst>
          </a:prstGeom>
          <a:solidFill>
            <a:srgbClr val="F4F3F5"/>
          </a:solidFill>
          <a:ln w="19050" cap="flat" cmpd="sng" algn="ctr">
            <a:noFill/>
            <a:prstDash val="solid"/>
            <a:headEnd type="none" w="med" len="med"/>
            <a:tailEnd type="none" w="med" len="med"/>
          </a:ln>
          <a:effectLst/>
        </p:spPr>
      </p:pic>
      <p:sp>
        <p:nvSpPr>
          <p:cNvPr id="14" name="Rectangle: Rounded Corners 13">
            <a:extLst>
              <a:ext uri="{FF2B5EF4-FFF2-40B4-BE49-F238E27FC236}">
                <a16:creationId xmlns:a16="http://schemas.microsoft.com/office/drawing/2014/main" id="{77F48568-9493-522E-C3AD-F49B06EC72F9}"/>
              </a:ext>
              <a:ext uri="{C183D7F6-B498-43B3-948B-1728B52AA6E4}">
                <adec:decorative xmlns:adec="http://schemas.microsoft.com/office/drawing/2017/decorative" val="1"/>
              </a:ext>
            </a:extLst>
          </p:cNvPr>
          <p:cNvSpPr/>
          <p:nvPr/>
        </p:nvSpPr>
        <p:spPr>
          <a:xfrm>
            <a:off x="615629" y="1210992"/>
            <a:ext cx="5297487" cy="58982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Rectangle: Rounded Corners 14">
            <a:extLst>
              <a:ext uri="{FF2B5EF4-FFF2-40B4-BE49-F238E27FC236}">
                <a16:creationId xmlns:a16="http://schemas.microsoft.com/office/drawing/2014/main" id="{0C806E44-50CE-2457-26EF-7BBE5047483D}"/>
              </a:ext>
              <a:ext uri="{C183D7F6-B498-43B3-948B-1728B52AA6E4}">
                <adec:decorative xmlns:adec="http://schemas.microsoft.com/office/drawing/2017/decorative" val="1"/>
              </a:ext>
            </a:extLst>
          </p:cNvPr>
          <p:cNvSpPr/>
          <p:nvPr/>
        </p:nvSpPr>
        <p:spPr>
          <a:xfrm>
            <a:off x="6278884" y="1210992"/>
            <a:ext cx="5297487" cy="58982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47" name="Rectangle 46">
            <a:extLst>
              <a:ext uri="{FF2B5EF4-FFF2-40B4-BE49-F238E27FC236}">
                <a16:creationId xmlns:a16="http://schemas.microsoft.com/office/drawing/2014/main" id="{493CF0E8-734F-AEFA-2425-D287032CC5EF}"/>
              </a:ext>
            </a:extLst>
          </p:cNvPr>
          <p:cNvSpPr/>
          <p:nvPr/>
        </p:nvSpPr>
        <p:spPr bwMode="auto">
          <a:xfrm>
            <a:off x="2574279" y="1367405"/>
            <a:ext cx="1380186"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bold"/>
                <a:ea typeface="+mn-ea"/>
                <a:cs typeface="+mn-cs"/>
              </a:rPr>
              <a:t>Foundational</a:t>
            </a:r>
          </a:p>
        </p:txBody>
      </p:sp>
      <p:sp>
        <p:nvSpPr>
          <p:cNvPr id="45" name="TextBox 44">
            <a:extLst>
              <a:ext uri="{FF2B5EF4-FFF2-40B4-BE49-F238E27FC236}">
                <a16:creationId xmlns:a16="http://schemas.microsoft.com/office/drawing/2014/main" id="{23B9D56B-E0AE-3D43-EDB4-8D7CB4125EBA}"/>
              </a:ext>
            </a:extLst>
          </p:cNvPr>
          <p:cNvSpPr txBox="1"/>
          <p:nvPr/>
        </p:nvSpPr>
        <p:spPr>
          <a:xfrm>
            <a:off x="978145" y="2068940"/>
            <a:ext cx="4504041" cy="276999"/>
          </a:xfrm>
          <a:prstGeom prst="rect">
            <a:avLst/>
          </a:prstGeom>
          <a:noFill/>
          <a:effectLst/>
        </p:spPr>
        <p:txBody>
          <a:bodyPr wrap="square" lIns="0" tIns="0" rIns="0" bIns="0" rtlCol="0" anchor="ctr">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gradFill flip="none" rotWithShape="1">
                  <a:gsLst>
                    <a:gs pos="0">
                      <a:srgbClr val="C03BC4"/>
                    </a:gs>
                    <a:gs pos="99000">
                      <a:srgbClr val="0078D4"/>
                    </a:gs>
                  </a:gsLst>
                  <a:lin ang="13500000" scaled="1"/>
                  <a:tileRect/>
                </a:gradFill>
                <a:effectLst/>
                <a:uLnTx/>
                <a:uFillTx/>
                <a:latin typeface="Segoe UI Semibold"/>
                <a:ea typeface="+mn-ea"/>
                <a:cs typeface="Segoe UI Semibold" panose="020B0502040204020203" pitchFamily="34" charset="0"/>
              </a:rPr>
              <a:t>Microsoft 365 Copilot* + Microsoft 365 E3</a:t>
            </a:r>
          </a:p>
        </p:txBody>
      </p:sp>
      <p:pic>
        <p:nvPicPr>
          <p:cNvPr id="50" name="Picture 49" descr="Microsoft 365 Copilot logo">
            <a:extLst>
              <a:ext uri="{FF2B5EF4-FFF2-40B4-BE49-F238E27FC236}">
                <a16:creationId xmlns:a16="http://schemas.microsoft.com/office/drawing/2014/main" id="{DFE25E93-3EF3-43F0-F6FB-73F2EC414534}"/>
              </a:ext>
            </a:extLst>
          </p:cNvPr>
          <p:cNvPicPr>
            <a:picLocks noChangeAspect="1"/>
          </p:cNvPicPr>
          <p:nvPr/>
        </p:nvPicPr>
        <p:blipFill>
          <a:blip r:embed="rId4">
            <a:extLst>
              <a:ext uri="{28A0092B-C50C-407E-A947-70E740481C1C}">
                <a14:useLocalDpi xmlns:a14="http://schemas.microsoft.com/office/drawing/2010/main" val="0"/>
              </a:ext>
            </a:extLst>
          </a:blip>
          <a:srcRect l="12343" t="25004" r="12343" b="25004"/>
          <a:stretch/>
        </p:blipFill>
        <p:spPr>
          <a:xfrm>
            <a:off x="2391373" y="2607965"/>
            <a:ext cx="1677581" cy="489827"/>
          </a:xfrm>
          <a:prstGeom prst="rect">
            <a:avLst/>
          </a:prstGeom>
        </p:spPr>
      </p:pic>
      <p:sp>
        <p:nvSpPr>
          <p:cNvPr id="51" name="TextBox 50">
            <a:extLst>
              <a:ext uri="{FF2B5EF4-FFF2-40B4-BE49-F238E27FC236}">
                <a16:creationId xmlns:a16="http://schemas.microsoft.com/office/drawing/2014/main" id="{F44F7C38-C1EA-749E-6921-67539BEA0CC6}"/>
              </a:ext>
            </a:extLst>
          </p:cNvPr>
          <p:cNvSpPr txBox="1"/>
          <p:nvPr/>
        </p:nvSpPr>
        <p:spPr>
          <a:xfrm>
            <a:off x="852125" y="3297314"/>
            <a:ext cx="4824494" cy="738664"/>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Foundational security through site governance tools to discover, manage, and restrict site access, and streamline site lifecycle management</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p:txBody>
      </p:sp>
      <p:cxnSp>
        <p:nvCxnSpPr>
          <p:cNvPr id="52" name="Straight Connector 51">
            <a:extLst>
              <a:ext uri="{FF2B5EF4-FFF2-40B4-BE49-F238E27FC236}">
                <a16:creationId xmlns:a16="http://schemas.microsoft.com/office/drawing/2014/main" id="{C9CA8E70-E952-AC2F-6AB9-24940C8AC1C2}"/>
              </a:ext>
              <a:ext uri="{C183D7F6-B498-43B3-948B-1728B52AA6E4}">
                <adec:decorative xmlns:adec="http://schemas.microsoft.com/office/drawing/2017/decorative" val="1"/>
              </a:ext>
            </a:extLst>
          </p:cNvPr>
          <p:cNvCxnSpPr>
            <a:cxnSpLocks/>
          </p:cNvCxnSpPr>
          <p:nvPr/>
        </p:nvCxnSpPr>
        <p:spPr>
          <a:xfrm>
            <a:off x="605516" y="4246434"/>
            <a:ext cx="52492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2" name="Group 61" descr="Microsoft Purview logo ">
            <a:extLst>
              <a:ext uri="{FF2B5EF4-FFF2-40B4-BE49-F238E27FC236}">
                <a16:creationId xmlns:a16="http://schemas.microsoft.com/office/drawing/2014/main" id="{66246698-5044-780F-6327-CED6BE110D9A}"/>
              </a:ext>
            </a:extLst>
          </p:cNvPr>
          <p:cNvGrpSpPr/>
          <p:nvPr/>
        </p:nvGrpSpPr>
        <p:grpSpPr>
          <a:xfrm>
            <a:off x="2133022" y="4508461"/>
            <a:ext cx="2161747" cy="417630"/>
            <a:chOff x="2413676" y="4921674"/>
            <a:chExt cx="2161747" cy="417630"/>
          </a:xfrm>
        </p:grpSpPr>
        <p:sp>
          <p:nvSpPr>
            <p:cNvPr id="59" name="Title 79">
              <a:extLst>
                <a:ext uri="{FF2B5EF4-FFF2-40B4-BE49-F238E27FC236}">
                  <a16:creationId xmlns:a16="http://schemas.microsoft.com/office/drawing/2014/main" id="{D7407B61-64DC-0E8B-F431-37D8B71AC8D0}"/>
                </a:ext>
              </a:extLst>
            </p:cNvPr>
            <p:cNvSpPr txBox="1">
              <a:spLocks/>
            </p:cNvSpPr>
            <p:nvPr/>
          </p:nvSpPr>
          <p:spPr>
            <a:xfrm>
              <a:off x="2872649" y="5007379"/>
              <a:ext cx="1702774" cy="24622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32742" rtl="0" eaLnBrk="1" fontAlgn="auto" latinLnBrk="0" hangingPunct="1">
                <a:lnSpc>
                  <a:spcPct val="100000"/>
                </a:lnSpc>
                <a:spcBef>
                  <a:spcPts val="0"/>
                </a:spcBef>
                <a:spcAft>
                  <a:spcPts val="0"/>
                </a:spcAft>
                <a:buClr>
                  <a:srgbClr val="C5B4E3"/>
                </a:buClr>
                <a:buSzPct val="90000"/>
                <a:buFontTx/>
                <a:buNone/>
                <a:tabLst/>
                <a:defRPr/>
              </a:pPr>
              <a:r>
                <a:rPr kumimoji="0" lang="en-US" sz="1600" b="0" i="0" u="none" strike="noStrike" kern="1200" cap="none" spc="-50" normalizeH="0" baseline="0" noProof="0">
                  <a:ln w="3175">
                    <a:noFill/>
                  </a:ln>
                  <a:solidFill>
                    <a:prstClr val="black">
                      <a:lumMod val="50000"/>
                      <a:lumOff val="50000"/>
                    </a:prstClr>
                  </a:solidFill>
                  <a:effectLst/>
                  <a:uLnTx/>
                  <a:uFillTx/>
                  <a:latin typeface="Segoe UI Semibold"/>
                  <a:ea typeface="+mj-ea"/>
                  <a:cs typeface="Segoe UI" panose="020B0502040204020203" pitchFamily="34" charset="0"/>
                </a:rPr>
                <a:t>Microsoft Purview</a:t>
              </a:r>
            </a:p>
          </p:txBody>
        </p:sp>
        <p:pic>
          <p:nvPicPr>
            <p:cNvPr id="61" name="Picture 60" descr="A blue triangle with a black center&#10;&#10;Description automatically generated">
              <a:extLst>
                <a:ext uri="{FF2B5EF4-FFF2-40B4-BE49-F238E27FC236}">
                  <a16:creationId xmlns:a16="http://schemas.microsoft.com/office/drawing/2014/main" id="{4655A41A-2F68-A9EA-7EB2-300D822ECE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3676" y="4921674"/>
              <a:ext cx="417630" cy="417630"/>
            </a:xfrm>
            <a:prstGeom prst="rect">
              <a:avLst/>
            </a:prstGeom>
          </p:spPr>
        </p:pic>
      </p:grpSp>
      <p:sp>
        <p:nvSpPr>
          <p:cNvPr id="3" name="TextBox 2">
            <a:extLst>
              <a:ext uri="{FF2B5EF4-FFF2-40B4-BE49-F238E27FC236}">
                <a16:creationId xmlns:a16="http://schemas.microsoft.com/office/drawing/2014/main" id="{6BCB1F0D-0BC2-5745-A741-2A86E81BC74B}"/>
              </a:ext>
            </a:extLst>
          </p:cNvPr>
          <p:cNvSpPr txBox="1"/>
          <p:nvPr/>
        </p:nvSpPr>
        <p:spPr>
          <a:xfrm>
            <a:off x="672856" y="5090913"/>
            <a:ext cx="5114614" cy="738664"/>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Tx/>
              <a:buFontTx/>
              <a:buNone/>
              <a:tabLst>
                <a:tab pos="627063" algn="l"/>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Foundational data security, data compliance, and data governance capabilities that provide layered protections for Microsoft 365 Copilot</a:t>
            </a:r>
            <a:endParaRPr kumimoji="0" lang="en-US" sz="1600" b="0" i="0" u="none" strike="noStrike" kern="1200" cap="none" spc="0" normalizeH="0" baseline="0" noProof="0">
              <a:ln>
                <a:noFill/>
              </a:ln>
              <a:solidFill>
                <a:srgbClr val="000000"/>
              </a:solidFill>
              <a:effectLst/>
              <a:uLnTx/>
              <a:uFillTx/>
              <a:latin typeface="Segoe UI"/>
              <a:ea typeface="+mn-lt"/>
              <a:cs typeface="Segoe UI"/>
            </a:endParaRPr>
          </a:p>
        </p:txBody>
      </p:sp>
      <p:sp>
        <p:nvSpPr>
          <p:cNvPr id="48" name="Rectangle 47">
            <a:extLst>
              <a:ext uri="{FF2B5EF4-FFF2-40B4-BE49-F238E27FC236}">
                <a16:creationId xmlns:a16="http://schemas.microsoft.com/office/drawing/2014/main" id="{DAD8D03E-CBB8-5451-87EE-5ED1043D42D8}"/>
              </a:ext>
            </a:extLst>
          </p:cNvPr>
          <p:cNvSpPr/>
          <p:nvPr/>
        </p:nvSpPr>
        <p:spPr bwMode="auto">
          <a:xfrm>
            <a:off x="8380202" y="1367405"/>
            <a:ext cx="1094850"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bold"/>
                <a:ea typeface="+mn-ea"/>
                <a:cs typeface="+mn-cs"/>
              </a:rPr>
              <a:t>Optimized</a:t>
            </a:r>
          </a:p>
        </p:txBody>
      </p:sp>
      <p:sp>
        <p:nvSpPr>
          <p:cNvPr id="49" name="TextBox 48">
            <a:extLst>
              <a:ext uri="{FF2B5EF4-FFF2-40B4-BE49-F238E27FC236}">
                <a16:creationId xmlns:a16="http://schemas.microsoft.com/office/drawing/2014/main" id="{C8CF5125-4B53-4F05-6E28-D6171171E92F}"/>
              </a:ext>
            </a:extLst>
          </p:cNvPr>
          <p:cNvSpPr txBox="1"/>
          <p:nvPr/>
        </p:nvSpPr>
        <p:spPr>
          <a:xfrm>
            <a:off x="6685967" y="2090278"/>
            <a:ext cx="4483320" cy="276999"/>
          </a:xfrm>
          <a:prstGeom prst="rect">
            <a:avLst/>
          </a:prstGeom>
          <a:noFill/>
          <a:effectLst/>
        </p:spPr>
        <p:txBody>
          <a:bodyPr wrap="square" lIns="0" tIns="0" rIns="0" bIns="0" rtlCol="0" anchor="ctr">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nn-NO" sz="1800" b="0" i="0" u="none" strike="noStrike" kern="1200" cap="none" spc="0" normalizeH="0" baseline="0" noProof="0">
                <a:ln w="3175">
                  <a:noFill/>
                </a:ln>
                <a:gradFill flip="none" rotWithShape="1">
                  <a:gsLst>
                    <a:gs pos="0">
                      <a:srgbClr val="C03BC4"/>
                    </a:gs>
                    <a:gs pos="99000">
                      <a:srgbClr val="0078D4"/>
                    </a:gs>
                  </a:gsLst>
                  <a:lin ang="13500000" scaled="1"/>
                  <a:tileRect/>
                </a:gradFill>
                <a:effectLst/>
                <a:uLnTx/>
                <a:uFillTx/>
                <a:latin typeface="Segoe UI Semibold"/>
                <a:ea typeface="+mn-ea"/>
                <a:cs typeface="Segoe UI Semibold" panose="020B0502040204020203" pitchFamily="34" charset="0"/>
              </a:rPr>
              <a:t>Microsoft 365 Copilot*+ Microsoft 365 E5</a:t>
            </a:r>
          </a:p>
        </p:txBody>
      </p:sp>
      <p:sp>
        <p:nvSpPr>
          <p:cNvPr id="69" name="TextBox 68">
            <a:extLst>
              <a:ext uri="{FF2B5EF4-FFF2-40B4-BE49-F238E27FC236}">
                <a16:creationId xmlns:a16="http://schemas.microsoft.com/office/drawing/2014/main" id="{1A5621A7-5332-7CAE-DF40-25D1D0239D63}"/>
              </a:ext>
            </a:extLst>
          </p:cNvPr>
          <p:cNvSpPr txBox="1"/>
          <p:nvPr/>
        </p:nvSpPr>
        <p:spPr>
          <a:xfrm>
            <a:off x="7594832" y="2904758"/>
            <a:ext cx="2900987" cy="246221"/>
          </a:xfrm>
          <a:prstGeom prst="rect">
            <a:avLst/>
          </a:prstGeom>
          <a:noFill/>
        </p:spPr>
        <p:txBody>
          <a:bodyPr wrap="none" lIns="0" tIns="0" rIns="0" bIns="0">
            <a:spAutoFit/>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Everything in foundational, plus:</a:t>
            </a:r>
          </a:p>
        </p:txBody>
      </p:sp>
      <p:grpSp>
        <p:nvGrpSpPr>
          <p:cNvPr id="64" name="Group 63" descr="Microsoft Purview logo">
            <a:extLst>
              <a:ext uri="{FF2B5EF4-FFF2-40B4-BE49-F238E27FC236}">
                <a16:creationId xmlns:a16="http://schemas.microsoft.com/office/drawing/2014/main" id="{B7297DB1-85E7-213B-5C5E-C13D99EC29D4}"/>
              </a:ext>
            </a:extLst>
          </p:cNvPr>
          <p:cNvGrpSpPr/>
          <p:nvPr/>
        </p:nvGrpSpPr>
        <p:grpSpPr>
          <a:xfrm>
            <a:off x="7730733" y="3596780"/>
            <a:ext cx="2161747" cy="417630"/>
            <a:chOff x="2413676" y="4921674"/>
            <a:chExt cx="2161747" cy="417630"/>
          </a:xfrm>
        </p:grpSpPr>
        <p:sp>
          <p:nvSpPr>
            <p:cNvPr id="65" name="Title 79">
              <a:extLst>
                <a:ext uri="{FF2B5EF4-FFF2-40B4-BE49-F238E27FC236}">
                  <a16:creationId xmlns:a16="http://schemas.microsoft.com/office/drawing/2014/main" id="{EE01530D-F6C8-3566-B5C1-50AD1F668244}"/>
                </a:ext>
              </a:extLst>
            </p:cNvPr>
            <p:cNvSpPr txBox="1">
              <a:spLocks/>
            </p:cNvSpPr>
            <p:nvPr/>
          </p:nvSpPr>
          <p:spPr>
            <a:xfrm>
              <a:off x="2872649" y="5007379"/>
              <a:ext cx="1702774" cy="24622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32742" rtl="0" eaLnBrk="1" fontAlgn="auto" latinLnBrk="0" hangingPunct="1">
                <a:lnSpc>
                  <a:spcPct val="100000"/>
                </a:lnSpc>
                <a:spcBef>
                  <a:spcPts val="0"/>
                </a:spcBef>
                <a:spcAft>
                  <a:spcPts val="0"/>
                </a:spcAft>
                <a:buClr>
                  <a:srgbClr val="C5B4E3"/>
                </a:buClr>
                <a:buSzPct val="90000"/>
                <a:buFontTx/>
                <a:buNone/>
                <a:tabLst/>
                <a:defRPr/>
              </a:pPr>
              <a:r>
                <a:rPr kumimoji="0" lang="en-US" sz="1600" b="0" i="0" u="none" strike="noStrike" kern="1200" cap="none" spc="-50" normalizeH="0" baseline="0" noProof="0">
                  <a:ln w="3175">
                    <a:noFill/>
                  </a:ln>
                  <a:solidFill>
                    <a:prstClr val="black">
                      <a:lumMod val="50000"/>
                      <a:lumOff val="50000"/>
                    </a:prstClr>
                  </a:solidFill>
                  <a:effectLst/>
                  <a:uLnTx/>
                  <a:uFillTx/>
                  <a:latin typeface="Segoe UI Semibold"/>
                  <a:ea typeface="+mj-ea"/>
                  <a:cs typeface="Segoe UI" panose="020B0502040204020203" pitchFamily="34" charset="0"/>
                </a:rPr>
                <a:t>Microsoft Purview</a:t>
              </a:r>
            </a:p>
          </p:txBody>
        </p:sp>
        <p:pic>
          <p:nvPicPr>
            <p:cNvPr id="66" name="Picture 65" descr="A blue triangle with a black center&#10;&#10;Description automatically generated">
              <a:extLst>
                <a:ext uri="{FF2B5EF4-FFF2-40B4-BE49-F238E27FC236}">
                  <a16:creationId xmlns:a16="http://schemas.microsoft.com/office/drawing/2014/main" id="{EF4C0D60-9A02-1EBA-E813-1FCA9D7B9C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3676" y="4921674"/>
              <a:ext cx="417630" cy="417630"/>
            </a:xfrm>
            <a:prstGeom prst="rect">
              <a:avLst/>
            </a:prstGeom>
          </p:spPr>
        </p:pic>
      </p:grpSp>
      <p:sp>
        <p:nvSpPr>
          <p:cNvPr id="67" name="TextBox 66">
            <a:extLst>
              <a:ext uri="{FF2B5EF4-FFF2-40B4-BE49-F238E27FC236}">
                <a16:creationId xmlns:a16="http://schemas.microsoft.com/office/drawing/2014/main" id="{2977ABE3-6E9F-D084-799B-89DEC4327054}"/>
              </a:ext>
            </a:extLst>
          </p:cNvPr>
          <p:cNvSpPr txBox="1"/>
          <p:nvPr/>
        </p:nvSpPr>
        <p:spPr>
          <a:xfrm>
            <a:off x="6370320" y="4183626"/>
            <a:ext cx="5114614" cy="492443"/>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Tx/>
              <a:buFontTx/>
              <a:buNone/>
              <a:tabLst>
                <a:tab pos="627063" algn="l"/>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lt"/>
                <a:cs typeface="Segoe UI"/>
              </a:rPr>
              <a:t>Advanced protections, including automations, real-time alerts, and endpoint protection</a:t>
            </a:r>
            <a:endParaRPr kumimoji="0" lang="en-US" sz="1600" b="0" i="0" u="none" strike="noStrike" kern="1200" cap="none" spc="0" normalizeH="0" baseline="0" noProof="0">
              <a:ln>
                <a:noFill/>
              </a:ln>
              <a:solidFill>
                <a:srgbClr val="000000"/>
              </a:solidFill>
              <a:effectLst/>
              <a:uLnTx/>
              <a:uFillTx/>
              <a:latin typeface="Segoe UI"/>
              <a:ea typeface="+mn-lt"/>
              <a:cs typeface="Segoe UI"/>
            </a:endParaRPr>
          </a:p>
        </p:txBody>
      </p:sp>
      <p:sp>
        <p:nvSpPr>
          <p:cNvPr id="70" name="TextBox 69">
            <a:extLst>
              <a:ext uri="{FF2B5EF4-FFF2-40B4-BE49-F238E27FC236}">
                <a16:creationId xmlns:a16="http://schemas.microsoft.com/office/drawing/2014/main" id="{B1669162-926F-F7B4-610E-A59EE8D89B51}"/>
              </a:ext>
            </a:extLst>
          </p:cNvPr>
          <p:cNvSpPr txBox="1"/>
          <p:nvPr/>
        </p:nvSpPr>
        <p:spPr>
          <a:xfrm>
            <a:off x="4620180" y="6105167"/>
            <a:ext cx="2951641" cy="184666"/>
          </a:xfrm>
          <a:prstGeom prst="rect">
            <a:avLst/>
          </a:prstGeom>
          <a:noFill/>
        </p:spPr>
        <p:txBody>
          <a:bodyPr wrap="none" lIns="0" tIns="0" rIns="0" bIns="0" rtlCol="0">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200" b="0" i="0" u="none" strike="noStrike" kern="1200" cap="none" spc="0" normalizeH="0" baseline="0" noProof="0">
                <a:ln w="3175">
                  <a:noFill/>
                </a:ln>
                <a:gradFill flip="none" rotWithShape="1">
                  <a:gsLst>
                    <a:gs pos="0">
                      <a:srgbClr val="C03BC4"/>
                    </a:gs>
                    <a:gs pos="99000">
                      <a:srgbClr val="0078D4"/>
                    </a:gs>
                  </a:gsLst>
                  <a:lin ang="13500000" scaled="1"/>
                  <a:tileRect/>
                </a:gradFill>
                <a:effectLst/>
                <a:uLnTx/>
                <a:uFillTx/>
                <a:latin typeface="Segoe UI Semibold"/>
                <a:ea typeface="+mn-ea"/>
                <a:cs typeface="Segoe UI Semibold" panose="020B0502040204020203" pitchFamily="34" charset="0"/>
              </a:rPr>
              <a:t>*with SharePoint Advanced Management </a:t>
            </a:r>
          </a:p>
        </p:txBody>
      </p:sp>
    </p:spTree>
    <p:extLst>
      <p:ext uri="{BB962C8B-B14F-4D97-AF65-F5344CB8AC3E}">
        <p14:creationId xmlns:p14="http://schemas.microsoft.com/office/powerpoint/2010/main" val="1952597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1E9B-2F82-8A42-8056-AEE39AC2B9A3}"/>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FA2786BA-E373-0213-F5AE-7D5AA0533C76}"/>
              </a:ext>
              <a:ext uri="{C183D7F6-B498-43B3-948B-1728B52AA6E4}">
                <adec:decorative xmlns:adec="http://schemas.microsoft.com/office/drawing/2017/decorative" val="1"/>
              </a:ext>
            </a:extLst>
          </p:cNvPr>
          <p:cNvSpPr/>
          <p:nvPr/>
        </p:nvSpPr>
        <p:spPr>
          <a:xfrm>
            <a:off x="4219264" y="2782219"/>
            <a:ext cx="1552442" cy="1642056"/>
          </a:xfrm>
          <a:prstGeom prst="roundRect">
            <a:avLst>
              <a:gd name="adj" fmla="val 5468"/>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82" name="Group 81">
            <a:extLst>
              <a:ext uri="{FF2B5EF4-FFF2-40B4-BE49-F238E27FC236}">
                <a16:creationId xmlns:a16="http://schemas.microsoft.com/office/drawing/2014/main" id="{60EDBE1F-8A2E-0016-E617-8ACB573317F8}"/>
              </a:ext>
              <a:ext uri="{C183D7F6-B498-43B3-948B-1728B52AA6E4}">
                <adec:decorative xmlns:adec="http://schemas.microsoft.com/office/drawing/2017/decorative" val="1"/>
              </a:ext>
            </a:extLst>
          </p:cNvPr>
          <p:cNvGrpSpPr/>
          <p:nvPr/>
        </p:nvGrpSpPr>
        <p:grpSpPr>
          <a:xfrm>
            <a:off x="2243877" y="4308965"/>
            <a:ext cx="1552442" cy="1147689"/>
            <a:chOff x="2243877" y="5220914"/>
            <a:chExt cx="1552442" cy="1147689"/>
          </a:xfrm>
        </p:grpSpPr>
        <p:sp>
          <p:nvSpPr>
            <p:cNvPr id="71" name="Rounded Rectangle 70">
              <a:extLst>
                <a:ext uri="{FF2B5EF4-FFF2-40B4-BE49-F238E27FC236}">
                  <a16:creationId xmlns:a16="http://schemas.microsoft.com/office/drawing/2014/main" id="{B20DC943-206E-F0FC-4A6B-857853935B62}"/>
                </a:ext>
              </a:extLst>
            </p:cNvPr>
            <p:cNvSpPr/>
            <p:nvPr/>
          </p:nvSpPr>
          <p:spPr>
            <a:xfrm>
              <a:off x="2243877" y="5339060"/>
              <a:ext cx="1552442" cy="1029543"/>
            </a:xfrm>
            <a:prstGeom prst="roundRect">
              <a:avLst>
                <a:gd name="adj" fmla="val 9697"/>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66" name="Oval 65">
              <a:extLst>
                <a:ext uri="{FF2B5EF4-FFF2-40B4-BE49-F238E27FC236}">
                  <a16:creationId xmlns:a16="http://schemas.microsoft.com/office/drawing/2014/main" id="{C98BBA62-8694-32BA-9CD1-89E1710498C5}"/>
                </a:ext>
              </a:extLst>
            </p:cNvPr>
            <p:cNvSpPr/>
            <p:nvPr/>
          </p:nvSpPr>
          <p:spPr>
            <a:xfrm>
              <a:off x="2899073" y="5220914"/>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prstClr val="white"/>
                  </a:solidFill>
                  <a:latin typeface="Segoe UI Semibold" panose="020B0702040204020203" pitchFamily="34" charset="0"/>
                  <a:cs typeface="Segoe UI Semibold" panose="020B0702040204020203" pitchFamily="34" charset="0"/>
                </a:rPr>
                <a:t>2b</a:t>
              </a:r>
            </a:p>
          </p:txBody>
        </p:sp>
      </p:grpSp>
      <p:sp>
        <p:nvSpPr>
          <p:cNvPr id="4" name="Rounded Rectangle 3">
            <a:extLst>
              <a:ext uri="{FF2B5EF4-FFF2-40B4-BE49-F238E27FC236}">
                <a16:creationId xmlns:a16="http://schemas.microsoft.com/office/drawing/2014/main" id="{D5D68F2B-F83E-596B-7B8E-315A0B320D0E}"/>
              </a:ext>
              <a:ext uri="{C183D7F6-B498-43B3-948B-1728B52AA6E4}">
                <adec:decorative xmlns:adec="http://schemas.microsoft.com/office/drawing/2017/decorative" val="1"/>
              </a:ext>
            </a:extLst>
          </p:cNvPr>
          <p:cNvSpPr/>
          <p:nvPr/>
        </p:nvSpPr>
        <p:spPr>
          <a:xfrm>
            <a:off x="2243877" y="2782219"/>
            <a:ext cx="1552442" cy="843304"/>
          </a:xfrm>
          <a:prstGeom prst="roundRect">
            <a:avLst>
              <a:gd name="adj" fmla="val 804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 name="Rounded Rectangle 7">
            <a:extLst>
              <a:ext uri="{FF2B5EF4-FFF2-40B4-BE49-F238E27FC236}">
                <a16:creationId xmlns:a16="http://schemas.microsoft.com/office/drawing/2014/main" id="{192ED5F2-69B3-3569-E5E2-C84714002360}"/>
              </a:ext>
              <a:ext uri="{C183D7F6-B498-43B3-948B-1728B52AA6E4}">
                <adec:decorative xmlns:adec="http://schemas.microsoft.com/office/drawing/2017/decorative" val="1"/>
              </a:ext>
            </a:extLst>
          </p:cNvPr>
          <p:cNvSpPr/>
          <p:nvPr/>
        </p:nvSpPr>
        <p:spPr>
          <a:xfrm>
            <a:off x="10552092" y="2782219"/>
            <a:ext cx="1144608" cy="1642056"/>
          </a:xfrm>
          <a:prstGeom prst="roundRect">
            <a:avLst>
              <a:gd name="adj" fmla="val 422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67" name="Oval 66">
            <a:extLst>
              <a:ext uri="{FF2B5EF4-FFF2-40B4-BE49-F238E27FC236}">
                <a16:creationId xmlns:a16="http://schemas.microsoft.com/office/drawing/2014/main" id="{D128BDB5-1755-4E18-CA3F-C4F9D3B0971C}"/>
              </a:ext>
              <a:ext uri="{C183D7F6-B498-43B3-948B-1728B52AA6E4}">
                <adec:decorative xmlns:adec="http://schemas.microsoft.com/office/drawing/2017/decorative" val="1"/>
              </a:ext>
            </a:extLst>
          </p:cNvPr>
          <p:cNvSpPr/>
          <p:nvPr/>
        </p:nvSpPr>
        <p:spPr>
          <a:xfrm>
            <a:off x="11003372" y="2677851"/>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prstClr val="white"/>
                </a:solidFill>
                <a:latin typeface="Segoe UI Semibold" panose="020B0702040204020203" pitchFamily="34" charset="0"/>
                <a:cs typeface="Segoe UI Semibold" panose="020B0702040204020203" pitchFamily="34" charset="0"/>
              </a:rPr>
              <a:t>5</a:t>
            </a:r>
          </a:p>
        </p:txBody>
      </p:sp>
      <p:grpSp>
        <p:nvGrpSpPr>
          <p:cNvPr id="27" name="Group 26">
            <a:extLst>
              <a:ext uri="{FF2B5EF4-FFF2-40B4-BE49-F238E27FC236}">
                <a16:creationId xmlns:a16="http://schemas.microsoft.com/office/drawing/2014/main" id="{4EF94F1C-35E8-DD2D-A9D8-D85F3C068DAF}"/>
              </a:ext>
              <a:ext uri="{C183D7F6-B498-43B3-948B-1728B52AA6E4}">
                <adec:decorative xmlns:adec="http://schemas.microsoft.com/office/drawing/2017/decorative" val="1"/>
              </a:ext>
            </a:extLst>
          </p:cNvPr>
          <p:cNvGrpSpPr/>
          <p:nvPr/>
        </p:nvGrpSpPr>
        <p:grpSpPr>
          <a:xfrm>
            <a:off x="10074769" y="2585816"/>
            <a:ext cx="477321" cy="2034862"/>
            <a:chOff x="10074769" y="2585816"/>
            <a:chExt cx="477321" cy="2034862"/>
          </a:xfrm>
        </p:grpSpPr>
        <p:cxnSp>
          <p:nvCxnSpPr>
            <p:cNvPr id="107" name="Straight Arrow Connector 106">
              <a:extLst>
                <a:ext uri="{FF2B5EF4-FFF2-40B4-BE49-F238E27FC236}">
                  <a16:creationId xmlns:a16="http://schemas.microsoft.com/office/drawing/2014/main" id="{A0DCC835-387D-32E4-A014-361356C4C7E3}"/>
                </a:ext>
              </a:extLst>
            </p:cNvPr>
            <p:cNvCxnSpPr>
              <a:cxnSpLocks/>
            </p:cNvCxnSpPr>
            <p:nvPr/>
          </p:nvCxnSpPr>
          <p:spPr>
            <a:xfrm>
              <a:off x="10315802" y="3622378"/>
              <a:ext cx="236288" cy="0"/>
            </a:xfrm>
            <a:prstGeom prst="straightConnector1">
              <a:avLst/>
            </a:prstGeom>
            <a:ln w="12700" cap="rnd">
              <a:solidFill>
                <a:schemeClr val="tx1">
                  <a:lumMod val="50000"/>
                  <a:lumOff val="50000"/>
                </a:schemeClr>
              </a:solidFill>
              <a:prstDash val="sys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03" name="Elbow Connector 102">
              <a:extLst>
                <a:ext uri="{FF2B5EF4-FFF2-40B4-BE49-F238E27FC236}">
                  <a16:creationId xmlns:a16="http://schemas.microsoft.com/office/drawing/2014/main" id="{5C828B9C-1B6A-63A2-EA7D-B9C7A8767A10}"/>
                </a:ext>
              </a:extLst>
            </p:cNvPr>
            <p:cNvCxnSpPr>
              <a:cxnSpLocks/>
            </p:cNvCxnSpPr>
            <p:nvPr/>
          </p:nvCxnSpPr>
          <p:spPr>
            <a:xfrm>
              <a:off x="10074769" y="2585816"/>
              <a:ext cx="12700" cy="2034862"/>
            </a:xfrm>
            <a:prstGeom prst="bentConnector3">
              <a:avLst>
                <a:gd name="adj1" fmla="val 1901402"/>
              </a:avLst>
            </a:prstGeom>
            <a:ln w="12700" cap="rnd">
              <a:solidFill>
                <a:schemeClr val="tx1">
                  <a:lumMod val="50000"/>
                  <a:lumOff val="50000"/>
                </a:schemeClr>
              </a:solidFill>
              <a:prstDash val="sysDot"/>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sp>
        <p:nvSpPr>
          <p:cNvPr id="20" name="Title 19">
            <a:extLst>
              <a:ext uri="{FF2B5EF4-FFF2-40B4-BE49-F238E27FC236}">
                <a16:creationId xmlns:a16="http://schemas.microsoft.com/office/drawing/2014/main" id="{396CD44E-70C8-A6EA-9784-A94B4417059A}"/>
              </a:ext>
            </a:extLst>
          </p:cNvPr>
          <p:cNvSpPr>
            <a:spLocks noGrp="1"/>
          </p:cNvSpPr>
          <p:nvPr>
            <p:ph type="title"/>
          </p:nvPr>
        </p:nvSpPr>
        <p:spPr>
          <a:xfrm>
            <a:off x="588261" y="585216"/>
            <a:ext cx="11011601" cy="553998"/>
          </a:xfrm>
        </p:spPr>
        <p:txBody>
          <a:bodyPr/>
          <a:lstStyle/>
          <a:p>
            <a:r>
              <a:rPr lang="en-US" sz="3600"/>
              <a:t>Apply appropriate Data Security controls</a:t>
            </a:r>
          </a:p>
        </p:txBody>
      </p:sp>
      <p:sp>
        <p:nvSpPr>
          <p:cNvPr id="2" name="Text Placeholder 1">
            <a:extLst>
              <a:ext uri="{FF2B5EF4-FFF2-40B4-BE49-F238E27FC236}">
                <a16:creationId xmlns:a16="http://schemas.microsoft.com/office/drawing/2014/main" id="{C910A7F9-0EE3-43AC-3DB8-D5CC58D8F2CC}"/>
              </a:ext>
            </a:extLst>
          </p:cNvPr>
          <p:cNvSpPr>
            <a:spLocks noGrp="1"/>
          </p:cNvSpPr>
          <p:nvPr>
            <p:ph type="body" sz="quarter" idx="4294967295"/>
          </p:nvPr>
        </p:nvSpPr>
        <p:spPr>
          <a:xfrm>
            <a:off x="588261" y="1324865"/>
            <a:ext cx="5595938" cy="37147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Get started quickly and continue to optimize along the way</a:t>
            </a:r>
          </a:p>
        </p:txBody>
      </p:sp>
      <p:sp>
        <p:nvSpPr>
          <p:cNvPr id="9" name="Rectangle: Rounded Corners 12">
            <a:extLst>
              <a:ext uri="{FF2B5EF4-FFF2-40B4-BE49-F238E27FC236}">
                <a16:creationId xmlns:a16="http://schemas.microsoft.com/office/drawing/2014/main" id="{74CAE73F-C845-5DA4-6060-9C9CF0D15677}"/>
              </a:ext>
            </a:extLst>
          </p:cNvPr>
          <p:cNvSpPr/>
          <p:nvPr/>
        </p:nvSpPr>
        <p:spPr>
          <a:xfrm>
            <a:off x="598639" y="2271593"/>
            <a:ext cx="1345758" cy="287086"/>
          </a:xfrm>
          <a:prstGeom prst="roundRect">
            <a:avLst>
              <a:gd name="adj" fmla="val 50000"/>
            </a:avLst>
          </a:prstGeom>
          <a:solidFill>
            <a:srgbClr val="8661C5"/>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Get started</a:t>
            </a:r>
          </a:p>
        </p:txBody>
      </p:sp>
      <p:sp>
        <p:nvSpPr>
          <p:cNvPr id="3" name="Rounded Rectangle 2">
            <a:extLst>
              <a:ext uri="{FF2B5EF4-FFF2-40B4-BE49-F238E27FC236}">
                <a16:creationId xmlns:a16="http://schemas.microsoft.com/office/drawing/2014/main" id="{8B81BE65-5D37-6A78-BC3A-91D24D677469}"/>
              </a:ext>
              <a:ext uri="{C183D7F6-B498-43B3-948B-1728B52AA6E4}">
                <adec:decorative xmlns:adec="http://schemas.microsoft.com/office/drawing/2017/decorative" val="1"/>
              </a:ext>
            </a:extLst>
          </p:cNvPr>
          <p:cNvSpPr/>
          <p:nvPr/>
        </p:nvSpPr>
        <p:spPr>
          <a:xfrm>
            <a:off x="495300" y="2782219"/>
            <a:ext cx="1552442" cy="1642056"/>
          </a:xfrm>
          <a:prstGeom prst="roundRect">
            <a:avLst>
              <a:gd name="adj" fmla="val 588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Rounded Rectangle 11">
            <a:extLst>
              <a:ext uri="{FF2B5EF4-FFF2-40B4-BE49-F238E27FC236}">
                <a16:creationId xmlns:a16="http://schemas.microsoft.com/office/drawing/2014/main" id="{A833EEF1-F15A-130E-06AE-21E950C999D9}"/>
              </a:ext>
            </a:extLst>
          </p:cNvPr>
          <p:cNvSpPr/>
          <p:nvPr/>
        </p:nvSpPr>
        <p:spPr>
          <a:xfrm>
            <a:off x="598644" y="2995704"/>
            <a:ext cx="1345753" cy="930499"/>
          </a:xfrm>
          <a:prstGeom prst="roundRect">
            <a:avLst>
              <a:gd name="adj" fmla="val 577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a:ea typeface="+mn-ea"/>
                <a:cs typeface="+mn-cs"/>
              </a:rPr>
              <a:t>Microsoft 365 Copilot </a:t>
            </a:r>
            <a:br>
              <a:rPr kumimoji="0" lang="en-US" sz="1050" b="0" i="0" u="none" strike="noStrike" kern="1200" cap="none" spc="0" normalizeH="0" baseline="0" noProof="0">
                <a:ln>
                  <a:noFill/>
                </a:ln>
                <a:solidFill>
                  <a:prstClr val="white"/>
                </a:solidFill>
                <a:effectLst/>
                <a:uLnTx/>
                <a:uFillTx/>
                <a:latin typeface="Segoe UI Semibold"/>
                <a:ea typeface="+mn-ea"/>
                <a:cs typeface="+mn-cs"/>
              </a:rPr>
            </a:br>
            <a:r>
              <a:rPr kumimoji="0" lang="en-US" sz="1050" b="0" i="0" u="none" strike="noStrike" kern="1200" cap="none" spc="0" normalizeH="0" baseline="0" noProof="0">
                <a:ln>
                  <a:noFill/>
                </a:ln>
                <a:solidFill>
                  <a:prstClr val="white"/>
                </a:solidFill>
                <a:effectLst/>
                <a:uLnTx/>
                <a:uFillTx/>
                <a:latin typeface="Segoe UI Semibold"/>
                <a:ea typeface="+mn-ea"/>
                <a:cs typeface="+mn-cs"/>
              </a:rPr>
              <a:t>Optimization Assessment </a:t>
            </a:r>
          </a:p>
        </p:txBody>
      </p:sp>
      <p:sp>
        <p:nvSpPr>
          <p:cNvPr id="51" name="TextBox 50">
            <a:extLst>
              <a:ext uri="{FF2B5EF4-FFF2-40B4-BE49-F238E27FC236}">
                <a16:creationId xmlns:a16="http://schemas.microsoft.com/office/drawing/2014/main" id="{F09E3B7E-F688-E893-DAB5-20F0097D0B44}"/>
              </a:ext>
            </a:extLst>
          </p:cNvPr>
          <p:cNvSpPr txBox="1"/>
          <p:nvPr/>
        </p:nvSpPr>
        <p:spPr>
          <a:xfrm>
            <a:off x="547888" y="3970411"/>
            <a:ext cx="1447263" cy="338554"/>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Determine path</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panose="020B0502040204020203" pitchFamily="34" charset="0"/>
                <a:ea typeface="+mn-ea"/>
                <a:cs typeface="+mn-cs"/>
              </a:rPr>
              <a:t>(26 questions; 30 minutes)</a:t>
            </a:r>
          </a:p>
        </p:txBody>
      </p:sp>
      <p:sp>
        <p:nvSpPr>
          <p:cNvPr id="75" name="Rectangle 74">
            <a:extLst>
              <a:ext uri="{FF2B5EF4-FFF2-40B4-BE49-F238E27FC236}">
                <a16:creationId xmlns:a16="http://schemas.microsoft.com/office/drawing/2014/main" id="{C18363FC-D8BC-7C12-3FFE-CB8C1DF84ADB}"/>
              </a:ext>
            </a:extLst>
          </p:cNvPr>
          <p:cNvSpPr/>
          <p:nvPr/>
        </p:nvSpPr>
        <p:spPr>
          <a:xfrm>
            <a:off x="2566805" y="2992969"/>
            <a:ext cx="994852"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Ready to deploy?</a:t>
            </a:r>
          </a:p>
        </p:txBody>
      </p:sp>
      <p:sp>
        <p:nvSpPr>
          <p:cNvPr id="81" name="TextBox 80">
            <a:extLst>
              <a:ext uri="{FF2B5EF4-FFF2-40B4-BE49-F238E27FC236}">
                <a16:creationId xmlns:a16="http://schemas.microsoft.com/office/drawing/2014/main" id="{A898A418-FA72-AB2B-7523-34D19F23BAD6}"/>
              </a:ext>
            </a:extLst>
          </p:cNvPr>
          <p:cNvSpPr txBox="1"/>
          <p:nvPr/>
        </p:nvSpPr>
        <p:spPr>
          <a:xfrm>
            <a:off x="2292368" y="4550728"/>
            <a:ext cx="1455456" cy="830997"/>
          </a:xfrm>
          <a:prstGeom prst="rect">
            <a:avLst/>
          </a:prstGeom>
          <a:noFill/>
        </p:spPr>
        <p:txBody>
          <a:bodyPr wrap="square">
            <a:spAutoFit/>
          </a:bodyPr>
          <a:lstStyle>
            <a:defPPr>
              <a:defRPr lang="en-US"/>
            </a:defPPr>
            <a:lvl1pPr algn="ctr">
              <a:defRPr sz="1200">
                <a:solidFill>
                  <a:srgbClr val="000000"/>
                </a:solidFill>
                <a:latin typeface="Segoe UI Semibold"/>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Enable </a:t>
            </a:r>
            <a:br>
              <a:rPr kumimoji="0" lang="en-US" sz="1200" b="0" i="0" u="none" strike="noStrike" kern="1200" cap="none" spc="0" normalizeH="0" baseline="0" noProof="0">
                <a:ln>
                  <a:noFill/>
                </a:ln>
                <a:solidFill>
                  <a:srgbClr val="000000"/>
                </a:solidFill>
                <a:effectLst/>
                <a:uLnTx/>
                <a:uFillTx/>
                <a:latin typeface="Segoe UI Semibold"/>
                <a:ea typeface="+mn-ea"/>
                <a:cs typeface="+mn-cs"/>
              </a:rPr>
            </a:br>
            <a:r>
              <a:rPr kumimoji="0" lang="en-US" sz="1200" b="0" i="0" u="none" strike="noStrike" kern="1200" cap="none" spc="0" normalizeH="0" baseline="0" noProof="0">
                <a:ln>
                  <a:noFill/>
                </a:ln>
                <a:solidFill>
                  <a:srgbClr val="000000"/>
                </a:solidFill>
                <a:effectLst/>
                <a:uLnTx/>
                <a:uFillTx/>
                <a:latin typeface="Segoe UI Semibold"/>
                <a:ea typeface="+mn-ea"/>
                <a:cs typeface="+mn-cs"/>
              </a:rPr>
              <a:t>Restricted SharePoint Search*</a:t>
            </a:r>
          </a:p>
        </p:txBody>
      </p:sp>
      <p:sp>
        <p:nvSpPr>
          <p:cNvPr id="79" name="TextBox 78">
            <a:extLst>
              <a:ext uri="{FF2B5EF4-FFF2-40B4-BE49-F238E27FC236}">
                <a16:creationId xmlns:a16="http://schemas.microsoft.com/office/drawing/2014/main" id="{10CA5E30-4E03-7894-CED4-CDD2A361727B}"/>
              </a:ext>
            </a:extLst>
          </p:cNvPr>
          <p:cNvSpPr txBox="1"/>
          <p:nvPr/>
        </p:nvSpPr>
        <p:spPr>
          <a:xfrm>
            <a:off x="4271578" y="3678023"/>
            <a:ext cx="1455456"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Deploy Microsoft 365 Copilot</a:t>
            </a:r>
          </a:p>
        </p:txBody>
      </p:sp>
      <p:cxnSp>
        <p:nvCxnSpPr>
          <p:cNvPr id="96" name="Straight Arrow Connector 95">
            <a:extLst>
              <a:ext uri="{FF2B5EF4-FFF2-40B4-BE49-F238E27FC236}">
                <a16:creationId xmlns:a16="http://schemas.microsoft.com/office/drawing/2014/main" id="{31A35415-68B3-F52D-A930-F657FB7E09C9}"/>
              </a:ext>
              <a:ext uri="{C183D7F6-B498-43B3-948B-1728B52AA6E4}">
                <adec:decorative xmlns:adec="http://schemas.microsoft.com/office/drawing/2017/decorative" val="1"/>
              </a:ext>
            </a:extLst>
          </p:cNvPr>
          <p:cNvCxnSpPr>
            <a:cxnSpLocks/>
          </p:cNvCxnSpPr>
          <p:nvPr/>
        </p:nvCxnSpPr>
        <p:spPr>
          <a:xfrm>
            <a:off x="5771705" y="3622378"/>
            <a:ext cx="738361" cy="0"/>
          </a:xfrm>
          <a:prstGeom prst="straightConnector1">
            <a:avLst/>
          </a:prstGeom>
          <a:ln w="12700" cap="rnd">
            <a:solidFill>
              <a:schemeClr val="tx1">
                <a:lumMod val="50000"/>
                <a:lumOff val="50000"/>
              </a:schemeClr>
            </a:solidFill>
            <a:prstDash val="sysDot"/>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D7F087C3-3AF4-763F-21C6-2A2CF34CFD1F}"/>
              </a:ext>
              <a:ext uri="{C183D7F6-B498-43B3-948B-1728B52AA6E4}">
                <adec:decorative xmlns:adec="http://schemas.microsoft.com/office/drawing/2017/decorative" val="1"/>
              </a:ext>
            </a:extLst>
          </p:cNvPr>
          <p:cNvSpPr/>
          <p:nvPr/>
        </p:nvSpPr>
        <p:spPr>
          <a:xfrm>
            <a:off x="6048929" y="3501354"/>
            <a:ext cx="235812"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prstClr val="white"/>
                </a:solidFill>
                <a:latin typeface="Segoe UI Semibold" panose="020B0702040204020203" pitchFamily="34" charset="0"/>
                <a:cs typeface="Segoe UI Semibold" panose="020B0702040204020203" pitchFamily="34" charset="0"/>
              </a:rPr>
              <a:t>4</a:t>
            </a:r>
          </a:p>
        </p:txBody>
      </p:sp>
      <p:sp>
        <p:nvSpPr>
          <p:cNvPr id="111" name="Rectangle 110">
            <a:extLst>
              <a:ext uri="{FF2B5EF4-FFF2-40B4-BE49-F238E27FC236}">
                <a16:creationId xmlns:a16="http://schemas.microsoft.com/office/drawing/2014/main" id="{1D4EB917-819A-5389-FD5E-763E179C6CA0}"/>
              </a:ext>
            </a:extLst>
          </p:cNvPr>
          <p:cNvSpPr/>
          <p:nvPr/>
        </p:nvSpPr>
        <p:spPr>
          <a:xfrm>
            <a:off x="5886914" y="3790303"/>
            <a:ext cx="552993" cy="376602"/>
          </a:xfrm>
          <a:prstGeom prst="rect">
            <a:avLst/>
          </a:prstGeom>
          <a:solidFill>
            <a:schemeClr val="bg1"/>
          </a:solidFill>
        </p:spPr>
        <p:txBody>
          <a:bodyPr wrap="square" lIns="3600" tIns="3600" rIns="3600" bIns="360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505050"/>
                </a:solidFill>
                <a:effectLst/>
                <a:uLnTx/>
                <a:uFillTx/>
                <a:latin typeface="Segoe UI Semibold"/>
                <a:ea typeface="+mn-ea"/>
                <a:cs typeface="+mn-cs"/>
              </a:rPr>
              <a:t>Optimize further as needed </a:t>
            </a:r>
          </a:p>
        </p:txBody>
      </p:sp>
      <p:cxnSp>
        <p:nvCxnSpPr>
          <p:cNvPr id="95" name="Elbow Connector 94">
            <a:extLst>
              <a:ext uri="{FF2B5EF4-FFF2-40B4-BE49-F238E27FC236}">
                <a16:creationId xmlns:a16="http://schemas.microsoft.com/office/drawing/2014/main" id="{2520762A-0334-55B0-64CF-9D8298BCE993}"/>
              </a:ext>
              <a:ext uri="{C183D7F6-B498-43B3-948B-1728B52AA6E4}">
                <adec:decorative xmlns:adec="http://schemas.microsoft.com/office/drawing/2017/decorative" val="1"/>
              </a:ext>
            </a:extLst>
          </p:cNvPr>
          <p:cNvCxnSpPr>
            <a:cxnSpLocks/>
            <a:stCxn id="6" idx="1"/>
            <a:endCxn id="10" idx="1"/>
          </p:cNvCxnSpPr>
          <p:nvPr/>
        </p:nvCxnSpPr>
        <p:spPr>
          <a:xfrm rot="10800000" flipV="1">
            <a:off x="6719969" y="2585816"/>
            <a:ext cx="12373" cy="2034862"/>
          </a:xfrm>
          <a:prstGeom prst="bentConnector3">
            <a:avLst>
              <a:gd name="adj1" fmla="val 1800000"/>
            </a:avLst>
          </a:prstGeom>
          <a:ln w="12700" cap="rnd">
            <a:solidFill>
              <a:schemeClr val="tx1">
                <a:lumMod val="50000"/>
                <a:lumOff val="50000"/>
              </a:schemeClr>
            </a:solidFill>
            <a:prstDash val="sysDot"/>
            <a:round/>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F52B5C2B-AC08-6B16-6F19-CFB9BAD5BCB4}"/>
              </a:ext>
              <a:ext uri="{C183D7F6-B498-43B3-948B-1728B52AA6E4}">
                <adec:decorative xmlns:adec="http://schemas.microsoft.com/office/drawing/2017/decorative" val="1"/>
              </a:ext>
            </a:extLst>
          </p:cNvPr>
          <p:cNvSpPr/>
          <p:nvPr/>
        </p:nvSpPr>
        <p:spPr>
          <a:xfrm>
            <a:off x="6745042" y="1764788"/>
            <a:ext cx="3329727" cy="1642056"/>
          </a:xfrm>
          <a:prstGeom prst="roundRect">
            <a:avLst>
              <a:gd name="adj" fmla="val 333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Rounded Rectangle 9">
            <a:extLst>
              <a:ext uri="{FF2B5EF4-FFF2-40B4-BE49-F238E27FC236}">
                <a16:creationId xmlns:a16="http://schemas.microsoft.com/office/drawing/2014/main" id="{29FCC300-B732-0FFB-A25E-98B4432F78DD}"/>
              </a:ext>
              <a:ext uri="{C183D7F6-B498-43B3-948B-1728B52AA6E4}">
                <adec:decorative xmlns:adec="http://schemas.microsoft.com/office/drawing/2017/decorative" val="1"/>
              </a:ext>
            </a:extLst>
          </p:cNvPr>
          <p:cNvSpPr/>
          <p:nvPr/>
        </p:nvSpPr>
        <p:spPr>
          <a:xfrm>
            <a:off x="6745042" y="3799650"/>
            <a:ext cx="3329727" cy="1642056"/>
          </a:xfrm>
          <a:prstGeom prst="roundRect">
            <a:avLst>
              <a:gd name="adj" fmla="val 333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3" name="Rectangle 52">
            <a:extLst>
              <a:ext uri="{FF2B5EF4-FFF2-40B4-BE49-F238E27FC236}">
                <a16:creationId xmlns:a16="http://schemas.microsoft.com/office/drawing/2014/main" id="{B5DCD687-91A8-B7E3-5A99-E938618F361A}"/>
              </a:ext>
            </a:extLst>
          </p:cNvPr>
          <p:cNvSpPr/>
          <p:nvPr/>
        </p:nvSpPr>
        <p:spPr>
          <a:xfrm>
            <a:off x="6901966" y="1928955"/>
            <a:ext cx="2809290" cy="1268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Core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Restrict data oversharing and data leaks with manual labeling and policies</a:t>
            </a:r>
          </a:p>
        </p:txBody>
      </p:sp>
      <p:sp>
        <p:nvSpPr>
          <p:cNvPr id="54" name="Rectangle 53">
            <a:extLst>
              <a:ext uri="{FF2B5EF4-FFF2-40B4-BE49-F238E27FC236}">
                <a16:creationId xmlns:a16="http://schemas.microsoft.com/office/drawing/2014/main" id="{8A19E5B8-CFB2-2244-D598-AE3895BDEA95}"/>
              </a:ext>
            </a:extLst>
          </p:cNvPr>
          <p:cNvSpPr/>
          <p:nvPr/>
        </p:nvSpPr>
        <p:spPr>
          <a:xfrm>
            <a:off x="6913334" y="2726199"/>
            <a:ext cx="2809290" cy="4690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 bIns="27432" rtlCol="0" anchor="t"/>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A3194"/>
                </a:solidFill>
                <a:effectLst/>
                <a:uLnTx/>
                <a:uFillTx/>
                <a:latin typeface="Segoe UI Semibold" panose="020B0702040204020203" pitchFamily="34" charset="0"/>
                <a:ea typeface="+mn-ea"/>
                <a:cs typeface="Segoe UI Semibold" panose="020B0702040204020203" pitchFamily="34" charset="0"/>
              </a:rPr>
              <a:t>Required licenses: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A3194"/>
                </a:solidFill>
                <a:effectLst/>
                <a:uLnTx/>
                <a:uFillTx/>
                <a:latin typeface="Segoe UI" panose="020B0502040204020203" pitchFamily="34" charset="0"/>
                <a:ea typeface="+mn-ea"/>
                <a:cs typeface="Segoe UI" panose="020B0502040204020203" pitchFamily="34" charset="0"/>
              </a:rPr>
              <a:t>Office 365 E3, </a:t>
            </a:r>
            <a:r>
              <a:rPr lang="en-US" sz="900">
                <a:solidFill>
                  <a:srgbClr val="5A3194"/>
                </a:solidFill>
                <a:latin typeface="Segoe UI" panose="020B0502040204020203" pitchFamily="34" charset="0"/>
                <a:cs typeface="Segoe UI" panose="020B0502040204020203" pitchFamily="34" charset="0"/>
              </a:rPr>
              <a:t>Microsoft 365 Business Standard/Premium, </a:t>
            </a:r>
            <a:r>
              <a:rPr kumimoji="0" lang="en-US" sz="900" b="0" i="0" u="none" strike="noStrike" kern="1200" cap="none" spc="0" normalizeH="0" baseline="0" noProof="0">
                <a:ln>
                  <a:noFill/>
                </a:ln>
                <a:solidFill>
                  <a:srgbClr val="5A3194"/>
                </a:solidFill>
                <a:effectLst/>
                <a:uLnTx/>
                <a:uFillTx/>
                <a:latin typeface="Segoe UI" panose="020B0502040204020203" pitchFamily="34" charset="0"/>
                <a:ea typeface="+mn-ea"/>
                <a:cs typeface="Segoe UI" panose="020B0502040204020203" pitchFamily="34" charset="0"/>
              </a:rPr>
              <a:t>or higher; and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A3194"/>
                </a:solidFill>
                <a:effectLst/>
                <a:uLnTx/>
                <a:uFillTx/>
                <a:latin typeface="Segoe UI" panose="020B0502040204020203" pitchFamily="34" charset="0"/>
                <a:ea typeface="+mn-ea"/>
                <a:cs typeface="Segoe UI" panose="020B0502040204020203" pitchFamily="34" charset="0"/>
              </a:rPr>
              <a:t>SPP-SharePoint Advanced Management</a:t>
            </a:r>
          </a:p>
        </p:txBody>
      </p:sp>
      <p:cxnSp>
        <p:nvCxnSpPr>
          <p:cNvPr id="59" name="Straight Connector 58">
            <a:extLst>
              <a:ext uri="{FF2B5EF4-FFF2-40B4-BE49-F238E27FC236}">
                <a16:creationId xmlns:a16="http://schemas.microsoft.com/office/drawing/2014/main" id="{075B2DF8-85DE-C37A-A163-229B9A823893}"/>
              </a:ext>
              <a:ext uri="{C183D7F6-B498-43B3-948B-1728B52AA6E4}">
                <adec:decorative xmlns:adec="http://schemas.microsoft.com/office/drawing/2017/decorative" val="1"/>
              </a:ext>
            </a:extLst>
          </p:cNvPr>
          <p:cNvCxnSpPr>
            <a:cxnSpLocks/>
          </p:cNvCxnSpPr>
          <p:nvPr/>
        </p:nvCxnSpPr>
        <p:spPr>
          <a:xfrm>
            <a:off x="6897483" y="2653753"/>
            <a:ext cx="3086749"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2964F184-4521-BA0F-AF1D-29613837A4B9}"/>
              </a:ext>
            </a:extLst>
          </p:cNvPr>
          <p:cNvSpPr/>
          <p:nvPr/>
        </p:nvSpPr>
        <p:spPr>
          <a:xfrm>
            <a:off x="6897483" y="3961674"/>
            <a:ext cx="3151259" cy="1268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Best-In-Class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Prevent data oversharing, data leaks, and detect non-compliant usage at scale with auto labeling and policies</a:t>
            </a:r>
            <a:endParaRPr kumimoji="0" lang="en-US" sz="1000" b="0" i="0" u="none" strike="noStrike" kern="1200" cap="none" spc="0" normalizeH="0" baseline="0" noProof="0">
              <a:ln>
                <a:noFill/>
              </a:ln>
              <a:solidFill>
                <a:prstClr val="black"/>
              </a:solidFill>
              <a:effectLst/>
              <a:uLnTx/>
              <a:uFillTx/>
              <a:latin typeface="Segoe UI"/>
              <a:ea typeface="+mn-ea"/>
              <a:cs typeface="+mn-cs"/>
            </a:endParaRPr>
          </a:p>
        </p:txBody>
      </p:sp>
      <p:sp>
        <p:nvSpPr>
          <p:cNvPr id="57" name="Rectangle 56">
            <a:extLst>
              <a:ext uri="{FF2B5EF4-FFF2-40B4-BE49-F238E27FC236}">
                <a16:creationId xmlns:a16="http://schemas.microsoft.com/office/drawing/2014/main" id="{80D67166-1502-6D0E-F447-E2AE451D71EA}"/>
              </a:ext>
            </a:extLst>
          </p:cNvPr>
          <p:cNvSpPr/>
          <p:nvPr/>
        </p:nvSpPr>
        <p:spPr>
          <a:xfrm>
            <a:off x="6905825" y="4821472"/>
            <a:ext cx="2793474" cy="457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 bIns="27432" rtlCol="0" anchor="t"/>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A3194"/>
                </a:solidFill>
                <a:effectLst/>
                <a:uLnTx/>
                <a:uFillTx/>
                <a:latin typeface="Segoe UI Semibold" panose="020B0702040204020203" pitchFamily="34" charset="0"/>
                <a:ea typeface="+mn-ea"/>
                <a:cs typeface="Segoe UI Semibold" panose="020B0702040204020203" pitchFamily="34" charset="0"/>
              </a:rPr>
              <a:t>Required licenses: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A3194"/>
                </a:solidFill>
                <a:effectLst/>
                <a:uLnTx/>
                <a:uFillTx/>
                <a:latin typeface="Segoe UI" panose="020B0502040204020203" pitchFamily="34" charset="0"/>
                <a:ea typeface="+mn-ea"/>
                <a:cs typeface="Segoe UI" panose="020B0502040204020203" pitchFamily="34" charset="0"/>
              </a:rPr>
              <a:t>Microsoft 365 E5; and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A3194"/>
                </a:solidFill>
                <a:effectLst/>
                <a:uLnTx/>
                <a:uFillTx/>
                <a:latin typeface="Segoe UI" panose="020B0502040204020203" pitchFamily="34" charset="0"/>
                <a:ea typeface="+mn-ea"/>
                <a:cs typeface="Segoe UI" panose="020B0502040204020203" pitchFamily="34" charset="0"/>
              </a:rPr>
              <a:t>SPP-SharePoint Advanced Management</a:t>
            </a:r>
          </a:p>
        </p:txBody>
      </p:sp>
      <p:sp>
        <p:nvSpPr>
          <p:cNvPr id="86" name="TextBox 85">
            <a:extLst>
              <a:ext uri="{FF2B5EF4-FFF2-40B4-BE49-F238E27FC236}">
                <a16:creationId xmlns:a16="http://schemas.microsoft.com/office/drawing/2014/main" id="{B501F8B1-290D-DAF3-57BF-29B68989CC84}"/>
              </a:ext>
            </a:extLst>
          </p:cNvPr>
          <p:cNvSpPr txBox="1"/>
          <p:nvPr/>
        </p:nvSpPr>
        <p:spPr>
          <a:xfrm>
            <a:off x="10552090" y="3145704"/>
            <a:ext cx="1144610" cy="1015663"/>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If used, </a:t>
            </a:r>
            <a:br>
              <a:rPr kumimoji="0" lang="en-US" sz="1200" b="0" i="0" u="none" strike="noStrike" kern="1200" cap="none" spc="0" normalizeH="0" baseline="0" noProof="0">
                <a:ln>
                  <a:noFill/>
                </a:ln>
                <a:solidFill>
                  <a:srgbClr val="000000"/>
                </a:solidFill>
                <a:effectLst/>
                <a:uLnTx/>
                <a:uFillTx/>
                <a:latin typeface="Segoe UI Semibold"/>
                <a:ea typeface="+mn-ea"/>
                <a:cs typeface="+mn-cs"/>
              </a:rPr>
            </a:br>
            <a:r>
              <a:rPr kumimoji="0" lang="en-US" sz="1200" b="0" i="0" u="none" strike="noStrike" kern="1200" cap="none" spc="0" normalizeH="0" baseline="0" noProof="0">
                <a:ln>
                  <a:noFill/>
                </a:ln>
                <a:solidFill>
                  <a:srgbClr val="000000"/>
                </a:solidFill>
                <a:effectLst/>
                <a:uLnTx/>
                <a:uFillTx/>
                <a:latin typeface="Segoe UI Semibold"/>
                <a:ea typeface="+mn-ea"/>
                <a:cs typeface="+mn-cs"/>
              </a:rPr>
              <a:t>disable Restricted </a:t>
            </a:r>
            <a:br>
              <a:rPr kumimoji="0" lang="en-US" sz="1200" b="0" i="0" u="none" strike="noStrike" kern="1200" cap="none" spc="0" normalizeH="0" baseline="0" noProof="0">
                <a:ln>
                  <a:noFill/>
                </a:ln>
                <a:solidFill>
                  <a:srgbClr val="000000"/>
                </a:solidFill>
                <a:effectLst/>
                <a:uLnTx/>
                <a:uFillTx/>
                <a:latin typeface="Segoe UI Semibold"/>
                <a:ea typeface="+mn-ea"/>
                <a:cs typeface="+mn-cs"/>
              </a:rPr>
            </a:br>
            <a:r>
              <a:rPr kumimoji="0" lang="en-US" sz="1200" b="0" i="0" u="none" strike="noStrike" kern="1200" cap="none" spc="0" normalizeH="0" baseline="0" noProof="0">
                <a:ln>
                  <a:noFill/>
                </a:ln>
                <a:solidFill>
                  <a:srgbClr val="000000"/>
                </a:solidFill>
                <a:effectLst/>
                <a:uLnTx/>
                <a:uFillTx/>
                <a:latin typeface="Segoe UI Semibold"/>
                <a:ea typeface="+mn-ea"/>
                <a:cs typeface="+mn-cs"/>
              </a:rPr>
              <a:t>SharePoint Search</a:t>
            </a:r>
          </a:p>
        </p:txBody>
      </p:sp>
      <p:cxnSp>
        <p:nvCxnSpPr>
          <p:cNvPr id="62" name="Straight Connector 61">
            <a:extLst>
              <a:ext uri="{FF2B5EF4-FFF2-40B4-BE49-F238E27FC236}">
                <a16:creationId xmlns:a16="http://schemas.microsoft.com/office/drawing/2014/main" id="{099360A5-44F1-BE6E-4C2D-9154F5AEFB81}"/>
              </a:ext>
              <a:ext uri="{C183D7F6-B498-43B3-948B-1728B52AA6E4}">
                <adec:decorative xmlns:adec="http://schemas.microsoft.com/office/drawing/2017/decorative" val="1"/>
              </a:ext>
            </a:extLst>
          </p:cNvPr>
          <p:cNvCxnSpPr>
            <a:cxnSpLocks/>
          </p:cNvCxnSpPr>
          <p:nvPr/>
        </p:nvCxnSpPr>
        <p:spPr>
          <a:xfrm>
            <a:off x="6897482" y="4753245"/>
            <a:ext cx="30867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39E72BE9-74EE-55E6-C49C-B205680935AE}"/>
              </a:ext>
              <a:ext uri="{C183D7F6-B498-43B3-948B-1728B52AA6E4}">
                <adec:decorative xmlns:adec="http://schemas.microsoft.com/office/drawing/2017/decorative" val="1"/>
              </a:ext>
            </a:extLst>
          </p:cNvPr>
          <p:cNvCxnSpPr>
            <a:stCxn id="6" idx="2"/>
            <a:endCxn id="10" idx="0"/>
          </p:cNvCxnSpPr>
          <p:nvPr/>
        </p:nvCxnSpPr>
        <p:spPr>
          <a:xfrm>
            <a:off x="8409906" y="3406844"/>
            <a:ext cx="0" cy="392806"/>
          </a:xfrm>
          <a:prstGeom prst="straightConnector1">
            <a:avLst/>
          </a:prstGeom>
          <a:ln w="12700" cap="rnd">
            <a:solidFill>
              <a:schemeClr val="tx1">
                <a:lumMod val="50000"/>
                <a:lumOff val="50000"/>
              </a:schemeClr>
            </a:solidFill>
            <a:prstDash val="sys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2347FAA-B22B-4C20-C603-1C24FB75B051}"/>
              </a:ext>
              <a:ext uri="{C183D7F6-B498-43B3-948B-1728B52AA6E4}">
                <adec:decorative xmlns:adec="http://schemas.microsoft.com/office/drawing/2017/decorative" val="1"/>
              </a:ext>
            </a:extLst>
          </p:cNvPr>
          <p:cNvGrpSpPr/>
          <p:nvPr/>
        </p:nvGrpSpPr>
        <p:grpSpPr>
          <a:xfrm>
            <a:off x="3792829" y="3140483"/>
            <a:ext cx="379926" cy="130381"/>
            <a:chOff x="3792829" y="3140483"/>
            <a:chExt cx="379926" cy="130381"/>
          </a:xfrm>
        </p:grpSpPr>
        <p:cxnSp>
          <p:nvCxnSpPr>
            <p:cNvPr id="89" name="Straight Arrow Connector 88">
              <a:extLst>
                <a:ext uri="{FF2B5EF4-FFF2-40B4-BE49-F238E27FC236}">
                  <a16:creationId xmlns:a16="http://schemas.microsoft.com/office/drawing/2014/main" id="{20E7FF43-6568-2E30-D5A2-D613EAB540ED}"/>
                </a:ext>
              </a:extLst>
            </p:cNvPr>
            <p:cNvCxnSpPr>
              <a:cxnSpLocks/>
            </p:cNvCxnSpPr>
            <p:nvPr/>
          </p:nvCxnSpPr>
          <p:spPr>
            <a:xfrm>
              <a:off x="3792829" y="3197375"/>
              <a:ext cx="379926" cy="0"/>
            </a:xfrm>
            <a:prstGeom prst="straightConnector1">
              <a:avLst/>
            </a:prstGeom>
            <a:ln w="12700">
              <a:solidFill>
                <a:schemeClr val="tx1">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A64EBE64-C9CD-0DE8-B57E-FFF518A0034E}"/>
                </a:ext>
              </a:extLst>
            </p:cNvPr>
            <p:cNvSpPr txBox="1"/>
            <p:nvPr/>
          </p:nvSpPr>
          <p:spPr>
            <a:xfrm>
              <a:off x="3909378" y="3140483"/>
              <a:ext cx="175585" cy="130381"/>
            </a:xfrm>
            <a:prstGeom prst="rect">
              <a:avLst/>
            </a:prstGeom>
            <a:solidFill>
              <a:schemeClr val="bg1"/>
            </a:solidFill>
          </p:spPr>
          <p:txBody>
            <a:bodyPr wrap="none" lIns="3600" tIns="3600" rIns="3600" bIns="360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505050"/>
                  </a:solidFill>
                  <a:effectLst/>
                  <a:uLnTx/>
                  <a:uFillTx/>
                  <a:latin typeface="Segoe UI Semibold"/>
                  <a:ea typeface="+mn-ea"/>
                  <a:cs typeface="+mn-cs"/>
                </a:rPr>
                <a:t>Yes</a:t>
              </a:r>
            </a:p>
          </p:txBody>
        </p:sp>
      </p:grpSp>
      <p:sp>
        <p:nvSpPr>
          <p:cNvPr id="64" name="Oval 63">
            <a:extLst>
              <a:ext uri="{FF2B5EF4-FFF2-40B4-BE49-F238E27FC236}">
                <a16:creationId xmlns:a16="http://schemas.microsoft.com/office/drawing/2014/main" id="{8020F4E5-BC7D-C3AB-F446-66ABB1F10300}"/>
              </a:ext>
              <a:ext uri="{C183D7F6-B498-43B3-948B-1728B52AA6E4}">
                <adec:decorative xmlns:adec="http://schemas.microsoft.com/office/drawing/2017/decorative" val="1"/>
              </a:ext>
            </a:extLst>
          </p:cNvPr>
          <p:cNvSpPr/>
          <p:nvPr/>
        </p:nvSpPr>
        <p:spPr>
          <a:xfrm>
            <a:off x="4874461" y="2661195"/>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prstClr val="white"/>
                </a:solidFill>
                <a:latin typeface="Segoe UI Semibold" panose="020B0702040204020203" pitchFamily="34" charset="0"/>
                <a:cs typeface="Segoe UI Semibold" panose="020B0702040204020203" pitchFamily="34" charset="0"/>
              </a:rPr>
              <a:t>3</a:t>
            </a:r>
          </a:p>
        </p:txBody>
      </p:sp>
      <p:pic>
        <p:nvPicPr>
          <p:cNvPr id="74" name="Picture 73">
            <a:extLst>
              <a:ext uri="{FF2B5EF4-FFF2-40B4-BE49-F238E27FC236}">
                <a16:creationId xmlns:a16="http://schemas.microsoft.com/office/drawing/2014/main" id="{E2301D5D-8E3A-8D09-4F6B-A191F2C2D0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6100" y="3084899"/>
            <a:ext cx="538768" cy="540624"/>
          </a:xfrm>
          <a:prstGeom prst="rect">
            <a:avLst/>
          </a:prstGeom>
        </p:spPr>
      </p:pic>
      <p:grpSp>
        <p:nvGrpSpPr>
          <p:cNvPr id="21" name="Group 20">
            <a:extLst>
              <a:ext uri="{FF2B5EF4-FFF2-40B4-BE49-F238E27FC236}">
                <a16:creationId xmlns:a16="http://schemas.microsoft.com/office/drawing/2014/main" id="{0FDD8002-6925-CC75-1E5A-312C6B8F39AA}"/>
              </a:ext>
              <a:ext uri="{C183D7F6-B498-43B3-948B-1728B52AA6E4}">
                <adec:decorative xmlns:adec="http://schemas.microsoft.com/office/drawing/2017/decorative" val="1"/>
              </a:ext>
            </a:extLst>
          </p:cNvPr>
          <p:cNvGrpSpPr/>
          <p:nvPr/>
        </p:nvGrpSpPr>
        <p:grpSpPr>
          <a:xfrm>
            <a:off x="2937148" y="3622378"/>
            <a:ext cx="162762" cy="633704"/>
            <a:chOff x="2937148" y="3622378"/>
            <a:chExt cx="162762" cy="633704"/>
          </a:xfrm>
        </p:grpSpPr>
        <p:cxnSp>
          <p:nvCxnSpPr>
            <p:cNvPr id="92" name="Straight Arrow Connector 91">
              <a:extLst>
                <a:ext uri="{FF2B5EF4-FFF2-40B4-BE49-F238E27FC236}">
                  <a16:creationId xmlns:a16="http://schemas.microsoft.com/office/drawing/2014/main" id="{E4A28CD7-721A-BF6A-6BDD-950721E4214C}"/>
                </a:ext>
              </a:extLst>
            </p:cNvPr>
            <p:cNvCxnSpPr>
              <a:cxnSpLocks/>
            </p:cNvCxnSpPr>
            <p:nvPr/>
          </p:nvCxnSpPr>
          <p:spPr>
            <a:xfrm>
              <a:off x="3013657" y="3622378"/>
              <a:ext cx="0" cy="633704"/>
            </a:xfrm>
            <a:prstGeom prst="straightConnector1">
              <a:avLst/>
            </a:prstGeom>
            <a:ln w="12700">
              <a:solidFill>
                <a:schemeClr val="tx1">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146A6DB9-D3A3-131A-BDFC-EF7FE4886588}"/>
                </a:ext>
              </a:extLst>
            </p:cNvPr>
            <p:cNvSpPr txBox="1"/>
            <p:nvPr/>
          </p:nvSpPr>
          <p:spPr>
            <a:xfrm>
              <a:off x="2937148" y="3919655"/>
              <a:ext cx="162762" cy="130381"/>
            </a:xfrm>
            <a:prstGeom prst="rect">
              <a:avLst/>
            </a:prstGeom>
            <a:solidFill>
              <a:schemeClr val="bg1"/>
            </a:solidFill>
          </p:spPr>
          <p:txBody>
            <a:bodyPr wrap="none" lIns="3600" tIns="3600" rIns="3600" bIns="360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505050"/>
                  </a:solidFill>
                  <a:effectLst/>
                  <a:uLnTx/>
                  <a:uFillTx/>
                  <a:latin typeface="Segoe UI Semibold"/>
                  <a:ea typeface="+mn-ea"/>
                  <a:cs typeface="+mn-cs"/>
                </a:rPr>
                <a:t>NO</a:t>
              </a:r>
            </a:p>
          </p:txBody>
        </p:sp>
      </p:grpSp>
      <p:cxnSp>
        <p:nvCxnSpPr>
          <p:cNvPr id="88" name="Straight Arrow Connector 87">
            <a:extLst>
              <a:ext uri="{FF2B5EF4-FFF2-40B4-BE49-F238E27FC236}">
                <a16:creationId xmlns:a16="http://schemas.microsoft.com/office/drawing/2014/main" id="{C8874CA0-3A58-94E9-FC5D-3620B5E9F29D}"/>
              </a:ext>
              <a:ext uri="{C183D7F6-B498-43B3-948B-1728B52AA6E4}">
                <adec:decorative xmlns:adec="http://schemas.microsoft.com/office/drawing/2017/decorative" val="1"/>
              </a:ext>
            </a:extLst>
          </p:cNvPr>
          <p:cNvCxnSpPr>
            <a:cxnSpLocks/>
          </p:cNvCxnSpPr>
          <p:nvPr/>
        </p:nvCxnSpPr>
        <p:spPr>
          <a:xfrm>
            <a:off x="2047742" y="3197375"/>
            <a:ext cx="196135" cy="0"/>
          </a:xfrm>
          <a:prstGeom prst="straightConnector1">
            <a:avLst/>
          </a:prstGeom>
          <a:ln w="12700">
            <a:solidFill>
              <a:schemeClr val="tx1">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E03F6A1E-0942-B2A5-4EB8-8011C798A29B}"/>
              </a:ext>
              <a:ext uri="{C183D7F6-B498-43B3-948B-1728B52AA6E4}">
                <adec:decorative xmlns:adec="http://schemas.microsoft.com/office/drawing/2017/decorative" val="1"/>
              </a:ext>
            </a:extLst>
          </p:cNvPr>
          <p:cNvSpPr/>
          <p:nvPr/>
        </p:nvSpPr>
        <p:spPr>
          <a:xfrm>
            <a:off x="2899074" y="2632776"/>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prstClr val="white"/>
                </a:solidFill>
                <a:latin typeface="Segoe UI Semibold" panose="020B0702040204020203" pitchFamily="34" charset="0"/>
                <a:cs typeface="Segoe UI Semibold" panose="020B0702040204020203" pitchFamily="34" charset="0"/>
              </a:rPr>
              <a:t>2a</a:t>
            </a:r>
          </a:p>
        </p:txBody>
      </p:sp>
      <p:sp>
        <p:nvSpPr>
          <p:cNvPr id="70" name="Oval 69">
            <a:extLst>
              <a:ext uri="{FF2B5EF4-FFF2-40B4-BE49-F238E27FC236}">
                <a16:creationId xmlns:a16="http://schemas.microsoft.com/office/drawing/2014/main" id="{0D7E8ED0-0767-1AC7-B941-4D4AF4F7E632}"/>
              </a:ext>
              <a:ext uri="{C183D7F6-B498-43B3-948B-1728B52AA6E4}">
                <adec:decorative xmlns:adec="http://schemas.microsoft.com/office/drawing/2017/decorative" val="1"/>
              </a:ext>
            </a:extLst>
          </p:cNvPr>
          <p:cNvSpPr/>
          <p:nvPr/>
        </p:nvSpPr>
        <p:spPr>
          <a:xfrm>
            <a:off x="1150495" y="2653753"/>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cxnSp>
        <p:nvCxnSpPr>
          <p:cNvPr id="18" name="Connector: Elbow 17">
            <a:extLst>
              <a:ext uri="{FF2B5EF4-FFF2-40B4-BE49-F238E27FC236}">
                <a16:creationId xmlns:a16="http://schemas.microsoft.com/office/drawing/2014/main" id="{A398B734-0650-174E-6F47-CBA1E69EBE1E}"/>
              </a:ext>
              <a:ext uri="{C183D7F6-B498-43B3-948B-1728B52AA6E4}">
                <adec:decorative xmlns:adec="http://schemas.microsoft.com/office/drawing/2017/decorative" val="1"/>
              </a:ext>
            </a:extLst>
          </p:cNvPr>
          <p:cNvCxnSpPr>
            <a:cxnSpLocks/>
          </p:cNvCxnSpPr>
          <p:nvPr/>
        </p:nvCxnSpPr>
        <p:spPr>
          <a:xfrm flipV="1">
            <a:off x="3796319" y="4424275"/>
            <a:ext cx="1199166" cy="517608"/>
          </a:xfrm>
          <a:prstGeom prst="bentConnector2">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 Placeholder 1">
            <a:extLst>
              <a:ext uri="{FF2B5EF4-FFF2-40B4-BE49-F238E27FC236}">
                <a16:creationId xmlns:a16="http://schemas.microsoft.com/office/drawing/2014/main" id="{28AEC7E7-DDD7-30F1-8355-3C89F2BC8359}"/>
              </a:ext>
            </a:extLst>
          </p:cNvPr>
          <p:cNvSpPr txBox="1">
            <a:spLocks/>
          </p:cNvSpPr>
          <p:nvPr/>
        </p:nvSpPr>
        <p:spPr>
          <a:xfrm>
            <a:off x="500856" y="6351366"/>
            <a:ext cx="11148612" cy="296614"/>
          </a:xfrm>
          <a:prstGeom prst="rect">
            <a:avLst/>
          </a:prstGeom>
        </p:spPr>
        <p:txBody>
          <a:bodyPr vert="horz" lIns="0" tIns="0" rIns="0" bIns="0" rtlCol="0" anchor="ctr"/>
          <a:lstStyle>
            <a:defPPr>
              <a:defRPr lang="en-US"/>
            </a:defPPr>
            <a:lvl1pPr marL="0" algn="ct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a:ln>
                  <a:noFill/>
                </a:ln>
                <a:solidFill>
                  <a:prstClr val="black"/>
                </a:solidFill>
                <a:effectLst/>
                <a:uLnTx/>
                <a:uFillTx/>
                <a:latin typeface="Segoe UI"/>
                <a:ea typeface="+mn-ea"/>
                <a:cs typeface="+mn-cs"/>
              </a:rPr>
              <a:t>*Restricted SharePoint Search will limit Microsoft 365 Copilot experiences and organization-wide search. It is a temporary option which gives you time to address oversharing concerns while getting started on your Copilot journey.</a:t>
            </a:r>
          </a:p>
        </p:txBody>
      </p:sp>
    </p:spTree>
    <p:extLst>
      <p:ext uri="{BB962C8B-B14F-4D97-AF65-F5344CB8AC3E}">
        <p14:creationId xmlns:p14="http://schemas.microsoft.com/office/powerpoint/2010/main" val="1429999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76BD7-E1A9-4556-A253-88A1E801B8F0}"/>
            </a:ext>
          </a:extLst>
        </p:cNvPr>
        <p:cNvGrpSpPr/>
        <p:nvPr/>
      </p:nvGrpSpPr>
      <p:grpSpPr>
        <a:xfrm>
          <a:off x="0" y="0"/>
          <a:ext cx="0" cy="0"/>
          <a:chOff x="0" y="0"/>
          <a:chExt cx="0" cy="0"/>
        </a:xfrm>
      </p:grpSpPr>
      <p:sp>
        <p:nvSpPr>
          <p:cNvPr id="5" name="Rounded Rectangle 1">
            <a:extLst>
              <a:ext uri="{FF2B5EF4-FFF2-40B4-BE49-F238E27FC236}">
                <a16:creationId xmlns:a16="http://schemas.microsoft.com/office/drawing/2014/main" id="{CE374A5B-81DC-6995-C352-5A7E69AAB67A}"/>
              </a:ext>
              <a:ext uri="{C183D7F6-B498-43B3-948B-1728B52AA6E4}">
                <adec:decorative xmlns:adec="http://schemas.microsoft.com/office/drawing/2017/decorative" val="1"/>
              </a:ext>
            </a:extLst>
          </p:cNvPr>
          <p:cNvSpPr/>
          <p:nvPr/>
        </p:nvSpPr>
        <p:spPr bwMode="auto">
          <a:xfrm>
            <a:off x="495300" y="5189170"/>
            <a:ext cx="5600699" cy="1037006"/>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1112"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F3AC4"/>
                </a:solidFill>
                <a:effectLst/>
                <a:uLnTx/>
                <a:uFillTx/>
                <a:latin typeface="Segoe UI Semibold"/>
                <a:ea typeface="+mn-ea"/>
                <a:cs typeface="+mn-cs"/>
              </a:rPr>
              <a:t>PREREQUISITES</a:t>
            </a: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a:p>
            <a:pPr marL="225425" marR="0" lvl="1" indent="-21431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Available to tenants with Microsoft 365 Copilot subscriptions</a:t>
            </a:r>
          </a:p>
          <a:p>
            <a:pPr marL="225425" marR="0" lvl="1" indent="-21431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Activation requires Global/Tenant/SharePoint admin rights </a:t>
            </a:r>
          </a:p>
        </p:txBody>
      </p:sp>
      <p:sp>
        <p:nvSpPr>
          <p:cNvPr id="20" name="Title 19">
            <a:extLst>
              <a:ext uri="{FF2B5EF4-FFF2-40B4-BE49-F238E27FC236}">
                <a16:creationId xmlns:a16="http://schemas.microsoft.com/office/drawing/2014/main" id="{CEB1DAD0-BA34-55B8-032B-C8DA2970AA50}"/>
              </a:ext>
            </a:extLst>
          </p:cNvPr>
          <p:cNvSpPr>
            <a:spLocks noGrp="1"/>
          </p:cNvSpPr>
          <p:nvPr>
            <p:ph type="title"/>
          </p:nvPr>
        </p:nvSpPr>
        <p:spPr/>
        <p:txBody>
          <a:bodyPr/>
          <a:lstStyle/>
          <a:p>
            <a:r>
              <a:rPr lang="en-US" sz="3600"/>
              <a:t>Restricted SharePoint Search</a:t>
            </a:r>
          </a:p>
        </p:txBody>
      </p:sp>
      <p:grpSp>
        <p:nvGrpSpPr>
          <p:cNvPr id="14" name="Group 13">
            <a:extLst>
              <a:ext uri="{FF2B5EF4-FFF2-40B4-BE49-F238E27FC236}">
                <a16:creationId xmlns:a16="http://schemas.microsoft.com/office/drawing/2014/main" id="{9BF96E3F-385E-119D-324C-01942BA635DD}"/>
              </a:ext>
              <a:ext uri="{C183D7F6-B498-43B3-948B-1728B52AA6E4}">
                <adec:decorative xmlns:adec="http://schemas.microsoft.com/office/drawing/2017/decorative" val="1"/>
              </a:ext>
            </a:extLst>
          </p:cNvPr>
          <p:cNvGrpSpPr/>
          <p:nvPr/>
        </p:nvGrpSpPr>
        <p:grpSpPr>
          <a:xfrm>
            <a:off x="5143804" y="4810536"/>
            <a:ext cx="748996" cy="748996"/>
            <a:chOff x="5172928" y="4167694"/>
            <a:chExt cx="748996" cy="748996"/>
          </a:xfrm>
        </p:grpSpPr>
        <p:sp>
          <p:nvSpPr>
            <p:cNvPr id="12" name="Oval 1091_1">
              <a:extLst>
                <a:ext uri="{FF2B5EF4-FFF2-40B4-BE49-F238E27FC236}">
                  <a16:creationId xmlns:a16="http://schemas.microsoft.com/office/drawing/2014/main" id="{1C7C8266-F21F-8455-1D60-A3F2AF76E3EA}"/>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Freeform: Shape 19">
              <a:extLst>
                <a:ext uri="{FF2B5EF4-FFF2-40B4-BE49-F238E27FC236}">
                  <a16:creationId xmlns:a16="http://schemas.microsoft.com/office/drawing/2014/main" id="{61A9EC64-D0AF-FD79-664F-5C6FD62FCFE8}"/>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9" name="Text Placeholder 15">
            <a:extLst>
              <a:ext uri="{FF2B5EF4-FFF2-40B4-BE49-F238E27FC236}">
                <a16:creationId xmlns:a16="http://schemas.microsoft.com/office/drawing/2014/main" id="{436A29A6-D222-E1D9-8640-5EFD3B186831}"/>
              </a:ext>
            </a:extLst>
          </p:cNvPr>
          <p:cNvSpPr txBox="1">
            <a:spLocks/>
          </p:cNvSpPr>
          <p:nvPr/>
        </p:nvSpPr>
        <p:spPr>
          <a:xfrm>
            <a:off x="495300" y="3226832"/>
            <a:ext cx="5600700" cy="1286027"/>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marR="0" lvl="1" indent="-214313" algn="l" defTabSz="914400" rtl="0" eaLnBrk="1" fontAlgn="auto" latinLnBrk="0" hangingPunct="1">
              <a:lnSpc>
                <a:spcPct val="90000"/>
              </a:lnSpc>
              <a:spcBef>
                <a:spcPts val="1100"/>
              </a:spcBef>
              <a:spcAft>
                <a:spcPts val="0"/>
              </a:spcAft>
              <a:buClrTx/>
              <a:buSzTx/>
              <a:buFont typeface="System Font Regular"/>
              <a:buChar char="・"/>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Restricted SharePoint Search </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is designed for organizations particularly concerned about unintentional oversharing of content</a:t>
            </a:r>
          </a:p>
          <a:p>
            <a:pPr marL="225425" marR="0" lvl="1" indent="-214313" algn="l" defTabSz="914400" rtl="0" eaLnBrk="1" fontAlgn="auto" latinLnBrk="0" hangingPunct="1">
              <a:lnSpc>
                <a:spcPct val="90000"/>
              </a:lnSpc>
              <a:spcBef>
                <a:spcPts val="1100"/>
              </a:spcBef>
              <a:spcAft>
                <a:spcPts val="0"/>
              </a:spcAft>
              <a:buClrTx/>
              <a:buSzTx/>
              <a:buFont typeface="System Font Regular"/>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When enabled, Copilot experiences and organization-wide search are limited to a select set of SharePoint sites, as well as the individual user’s files and content</a:t>
            </a:r>
          </a:p>
        </p:txBody>
      </p:sp>
      <p:sp>
        <p:nvSpPr>
          <p:cNvPr id="27" name="Graphic 44">
            <a:extLst>
              <a:ext uri="{FF2B5EF4-FFF2-40B4-BE49-F238E27FC236}">
                <a16:creationId xmlns:a16="http://schemas.microsoft.com/office/drawing/2014/main" id="{C8C58340-19FA-3F1C-7B63-E84FB1265795}"/>
              </a:ext>
              <a:ext uri="{C183D7F6-B498-43B3-948B-1728B52AA6E4}">
                <adec:decorative xmlns:adec="http://schemas.microsoft.com/office/drawing/2017/decorative" val="1"/>
              </a:ext>
            </a:extLst>
          </p:cNvPr>
          <p:cNvSpPr/>
          <p:nvPr/>
        </p:nvSpPr>
        <p:spPr>
          <a:xfrm>
            <a:off x="495300" y="1931139"/>
            <a:ext cx="5595144" cy="1109610"/>
          </a:xfrm>
          <a:prstGeom prst="roundRect">
            <a:avLst>
              <a:gd name="adj" fmla="val 3311"/>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rPr>
              <a:t>This is intended as a temporary solution to give you </a:t>
            </a:r>
            <a:r>
              <a:rPr kumimoji="0" lang="en-US" sz="1400" b="0" i="0" u="sng" strike="noStrike" kern="1200" cap="none" spc="0" normalizeH="0" baseline="0" noProof="0">
                <a:ln>
                  <a:noFill/>
                </a:ln>
                <a:solidFill>
                  <a:prstClr val="black"/>
                </a:solidFill>
                <a:effectLst/>
                <a:uLnTx/>
                <a:uFillTx/>
                <a:latin typeface="Segoe UI Semibold"/>
                <a:ea typeface="+mn-ea"/>
                <a:cs typeface="+mn-cs"/>
              </a:rPr>
              <a:t>time</a:t>
            </a:r>
            <a:r>
              <a:rPr kumimoji="0" lang="en-US" sz="1400" b="0" i="0" u="none" strike="noStrike" kern="1200" cap="none" spc="0" normalizeH="0" baseline="0" noProof="0">
                <a:ln>
                  <a:noFill/>
                </a:ln>
                <a:solidFill>
                  <a:prstClr val="black"/>
                </a:solidFill>
                <a:effectLst/>
                <a:uLnTx/>
                <a:uFillTx/>
                <a:latin typeface="Segoe UI Semibold"/>
                <a:ea typeface="+mn-ea"/>
                <a:cs typeface="+mn-cs"/>
              </a:rPr>
              <a:t> to review and audit site permissions</a:t>
            </a:r>
            <a:r>
              <a:rPr kumimoji="0" lang="en-US" sz="1400" b="0" i="0" u="none" strike="noStrike" kern="1200" cap="none" spc="0" normalizeH="0" baseline="0" noProof="0">
                <a:ln>
                  <a:noFill/>
                </a:ln>
                <a:solidFill>
                  <a:prstClr val="black"/>
                </a:solidFill>
                <a:effectLst/>
                <a:uLnTx/>
                <a:uFillTx/>
                <a:latin typeface="Segoe UI"/>
                <a:ea typeface="+mn-ea"/>
                <a:cs typeface="+mn-cs"/>
              </a:rPr>
              <a:t>, while implementing robust data security solutions from Microsoft Purview and content management with SharePoint Advanced Management.</a:t>
            </a:r>
          </a:p>
        </p:txBody>
      </p:sp>
      <p:sp>
        <p:nvSpPr>
          <p:cNvPr id="28" name="Rounded Rectangle 1">
            <a:extLst>
              <a:ext uri="{FF2B5EF4-FFF2-40B4-BE49-F238E27FC236}">
                <a16:creationId xmlns:a16="http://schemas.microsoft.com/office/drawing/2014/main" id="{0205FAE2-A7F4-EA08-6CFF-2C75DD9C4896}"/>
              </a:ext>
              <a:ext uri="{C183D7F6-B498-43B3-948B-1728B52AA6E4}">
                <adec:decorative xmlns:adec="http://schemas.microsoft.com/office/drawing/2017/decorative" val="1"/>
              </a:ext>
            </a:extLst>
          </p:cNvPr>
          <p:cNvSpPr/>
          <p:nvPr/>
        </p:nvSpPr>
        <p:spPr bwMode="auto">
          <a:xfrm>
            <a:off x="6576291" y="1931139"/>
            <a:ext cx="5125965" cy="4295037"/>
          </a:xfrm>
          <a:prstGeom prst="roundRect">
            <a:avLst>
              <a:gd name="adj" fmla="val 2901"/>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Text Placeholder 2">
            <a:extLst>
              <a:ext uri="{FF2B5EF4-FFF2-40B4-BE49-F238E27FC236}">
                <a16:creationId xmlns:a16="http://schemas.microsoft.com/office/drawing/2014/main" id="{AD37A51D-18AD-538A-AD15-4DC482A2A98A}"/>
              </a:ext>
            </a:extLst>
          </p:cNvPr>
          <p:cNvSpPr txBox="1">
            <a:spLocks/>
          </p:cNvSpPr>
          <p:nvPr/>
        </p:nvSpPr>
        <p:spPr>
          <a:xfrm>
            <a:off x="6726424" y="2168533"/>
            <a:ext cx="4805377" cy="3321343"/>
          </a:xfrm>
          <a:prstGeom prst="rect">
            <a:avLst/>
          </a:prstGeom>
        </p:spPr>
        <p:txBody>
          <a:bodyPr vert="horz" lIns="274320" tIns="13716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4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IMPACT</a:t>
            </a:r>
            <a:r>
              <a:rPr kumimoji="0" lang="en-US" sz="1200" b="0" i="0" u="none" strike="noStrike" kern="1200" cap="none" spc="0" normalizeH="0" baseline="0" noProof="0">
                <a:ln>
                  <a:noFill/>
                </a:ln>
                <a:solidFill>
                  <a:srgbClr val="C03BC4"/>
                </a:solidFill>
                <a:effectLst/>
                <a:uLnTx/>
                <a:uFillTx/>
                <a:latin typeface="Segoe UI Semibold"/>
                <a:ea typeface="+mn-ea"/>
                <a:cs typeface="+mn-cs"/>
              </a:rPr>
              <a:t> </a:t>
            </a:r>
          </a:p>
          <a:p>
            <a:pPr marL="0" marR="0" lvl="1" indent="0" algn="l" defTabSz="914400" rtl="0" eaLnBrk="1" fontAlgn="auto" latinLnBrk="0" hangingPunct="1">
              <a:lnSpc>
                <a:spcPct val="90000"/>
              </a:lnSpc>
              <a:spcBef>
                <a:spcPts val="500"/>
              </a:spcBef>
              <a:spcAft>
                <a:spcPts val="4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Restricted SharePoint Search disables organization-wide search, while allowing you to select sites that you trust. This means users in your organization can use Copilot to reason over:</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 allowed list of curated SharePoint sites set up by admins (up to 100 SharePoint sites), honoring existing permissions on a site</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Users’ OneDrive for Business, chats they are part of, emails they send and receive, calendars to which they have access, etc.</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Files that are shared with, and accessed by users</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Content from users’ frequently visited sites</a:t>
            </a: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Turning on Restricted SharePoint Search does not affect the site’s index or associated DLP and labeling policies.</a:t>
            </a: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Access this </a:t>
            </a:r>
            <a:r>
              <a:rPr kumimoji="0" lang="en-US" sz="1200" b="0" i="0" u="none" strike="noStrike" kern="1200" cap="none" spc="0" normalizeH="0" baseline="0" noProof="0">
                <a:ln>
                  <a:noFill/>
                </a:ln>
                <a:solidFill>
                  <a:srgbClr val="0078D4"/>
                </a:solidFill>
                <a:effectLst/>
                <a:uLnTx/>
                <a:uFillTx/>
                <a:latin typeface="Segoe UI Semibold"/>
                <a:ea typeface="+mn-ea"/>
                <a:cs typeface="+mn-cs"/>
                <a:hlinkClick r:id="rId2">
                  <a:extLst>
                    <a:ext uri="{A12FA001-AC4F-418D-AE19-62706E023703}">
                      <ahyp:hlinkClr xmlns:ahyp="http://schemas.microsoft.com/office/drawing/2018/hyperlinkcolor" val="tx"/>
                    </a:ext>
                  </a:extLst>
                </a:hlinkClick>
              </a:rPr>
              <a:t>blog</a:t>
            </a:r>
            <a:r>
              <a:rPr kumimoji="0" lang="en-US" sz="1200" b="0" i="0" u="none" strike="noStrike" kern="1200" cap="none" spc="0" normalizeH="0" baseline="0" noProof="0">
                <a:ln>
                  <a:noFill/>
                </a:ln>
                <a:solidFill>
                  <a:srgbClr val="000000"/>
                </a:solidFill>
                <a:effectLst/>
                <a:uLnTx/>
                <a:uFillTx/>
                <a:latin typeface="Segoe UI Semibold"/>
                <a:ea typeface="+mn-ea"/>
                <a:cs typeface="+mn-cs"/>
              </a:rPr>
              <a:t> for more info.</a:t>
            </a:r>
            <a:endParaRPr kumimoji="0" lang="en-US" sz="1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1041828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7EB42D-8759-C270-A6BF-E0AB94C498E0}"/>
              </a:ext>
            </a:extLst>
          </p:cNvPr>
          <p:cNvSpPr>
            <a:spLocks noGrp="1"/>
          </p:cNvSpPr>
          <p:nvPr>
            <p:ph type="title"/>
          </p:nvPr>
        </p:nvSpPr>
        <p:spPr>
          <a:xfrm>
            <a:off x="569911" y="2153504"/>
            <a:ext cx="6501449" cy="1846659"/>
          </a:xfrm>
        </p:spPr>
        <p:txBody>
          <a:bodyPr/>
          <a:lstStyle/>
          <a:p>
            <a:r>
              <a:rPr lang="en-US"/>
              <a:t>Prepare your organization for Microsoft 365 Copilot with setup guides</a:t>
            </a:r>
          </a:p>
        </p:txBody>
      </p:sp>
      <p:sp>
        <p:nvSpPr>
          <p:cNvPr id="5" name="Text Placeholder 4">
            <a:extLst>
              <a:ext uri="{FF2B5EF4-FFF2-40B4-BE49-F238E27FC236}">
                <a16:creationId xmlns:a16="http://schemas.microsoft.com/office/drawing/2014/main" id="{3452F105-2608-7F02-438A-A9A73637394C}"/>
              </a:ext>
            </a:extLst>
          </p:cNvPr>
          <p:cNvSpPr>
            <a:spLocks noGrp="1"/>
          </p:cNvSpPr>
          <p:nvPr>
            <p:ph type="body" sz="quarter" idx="12"/>
          </p:nvPr>
        </p:nvSpPr>
        <p:spPr/>
        <p:txBody>
          <a:bodyPr/>
          <a:lstStyle/>
          <a:p>
            <a:r>
              <a:rPr lang="en-US"/>
              <a:t>Onboard &amp; engage</a:t>
            </a:r>
          </a:p>
        </p:txBody>
      </p:sp>
    </p:spTree>
    <p:extLst>
      <p:ext uri="{BB962C8B-B14F-4D97-AF65-F5344CB8AC3E}">
        <p14:creationId xmlns:p14="http://schemas.microsoft.com/office/powerpoint/2010/main" val="84920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C7A03E-809C-D55C-9261-99D51B573966}"/>
              </a:ext>
            </a:extLst>
          </p:cNvPr>
          <p:cNvSpPr>
            <a:spLocks noGrp="1"/>
          </p:cNvSpPr>
          <p:nvPr>
            <p:ph type="title"/>
          </p:nvPr>
        </p:nvSpPr>
        <p:spPr/>
        <p:txBody>
          <a:bodyPr>
            <a:noAutofit/>
          </a:bodyPr>
          <a:lstStyle/>
          <a:p>
            <a:pPr algn="ctr"/>
            <a:r>
              <a:rPr lang="en-US"/>
              <a:t>Table of contents</a:t>
            </a:r>
          </a:p>
        </p:txBody>
      </p:sp>
      <p:sp>
        <p:nvSpPr>
          <p:cNvPr id="7" name="Rectangle 6">
            <a:extLst>
              <a:ext uri="{FF2B5EF4-FFF2-40B4-BE49-F238E27FC236}">
                <a16:creationId xmlns:a16="http://schemas.microsoft.com/office/drawing/2014/main" id="{B2006266-AFC6-037A-D1AD-E0E17F46658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26" name="Straight Connector 25">
            <a:extLst>
              <a:ext uri="{FF2B5EF4-FFF2-40B4-BE49-F238E27FC236}">
                <a16:creationId xmlns:a16="http://schemas.microsoft.com/office/drawing/2014/main" id="{1C263AF7-B7FD-B6E0-8A93-A9B269D87001}"/>
              </a:ext>
              <a:ext uri="{C183D7F6-B498-43B3-948B-1728B52AA6E4}">
                <adec:decorative xmlns:adec="http://schemas.microsoft.com/office/drawing/2017/decorative" val="1"/>
              </a:ext>
            </a:extLst>
          </p:cNvPr>
          <p:cNvCxnSpPr/>
          <p:nvPr/>
        </p:nvCxnSpPr>
        <p:spPr>
          <a:xfrm>
            <a:off x="0" y="4047659"/>
            <a:ext cx="12192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D0A634-D0D1-E3F4-0336-F105C8D30B7D}"/>
              </a:ext>
              <a:ext uri="{C183D7F6-B498-43B3-948B-1728B52AA6E4}">
                <adec:decorative xmlns:adec="http://schemas.microsoft.com/office/drawing/2017/decorative" val="1"/>
              </a:ext>
            </a:extLst>
          </p:cNvPr>
          <p:cNvCxnSpPr/>
          <p:nvPr/>
        </p:nvCxnSpPr>
        <p:spPr>
          <a:xfrm flipV="1">
            <a:off x="2439243" y="3791289"/>
            <a:ext cx="0" cy="249975"/>
          </a:xfrm>
          <a:prstGeom prst="line">
            <a:avLst/>
          </a:prstGeom>
          <a:ln w="15875">
            <a:solidFill>
              <a:schemeClr val="accent2"/>
            </a:solidFill>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A18769-E885-9798-108B-3A73F809C5A5}"/>
              </a:ext>
              <a:ext uri="{C183D7F6-B498-43B3-948B-1728B52AA6E4}">
                <adec:decorative xmlns:adec="http://schemas.microsoft.com/office/drawing/2017/decorative" val="1"/>
              </a:ext>
            </a:extLst>
          </p:cNvPr>
          <p:cNvCxnSpPr/>
          <p:nvPr/>
        </p:nvCxnSpPr>
        <p:spPr>
          <a:xfrm flipV="1">
            <a:off x="7289411" y="3791289"/>
            <a:ext cx="0" cy="249975"/>
          </a:xfrm>
          <a:prstGeom prst="line">
            <a:avLst/>
          </a:prstGeom>
          <a:ln w="15875">
            <a:solidFill>
              <a:schemeClr val="accent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57818B-429A-535B-1222-181B1B6E2263}"/>
              </a:ext>
              <a:ext uri="{C183D7F6-B498-43B3-948B-1728B52AA6E4}">
                <adec:decorative xmlns:adec="http://schemas.microsoft.com/office/drawing/2017/decorative" val="1"/>
              </a:ext>
            </a:extLst>
          </p:cNvPr>
          <p:cNvCxnSpPr/>
          <p:nvPr/>
        </p:nvCxnSpPr>
        <p:spPr>
          <a:xfrm flipV="1">
            <a:off x="4869116"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7371B9-2159-3319-2E9F-C178F906DF82}"/>
              </a:ext>
              <a:ext uri="{C183D7F6-B498-43B3-948B-1728B52AA6E4}">
                <adec:decorative xmlns:adec="http://schemas.microsoft.com/office/drawing/2017/decorative" val="1"/>
              </a:ext>
            </a:extLst>
          </p:cNvPr>
          <p:cNvCxnSpPr/>
          <p:nvPr/>
        </p:nvCxnSpPr>
        <p:spPr>
          <a:xfrm flipV="1">
            <a:off x="9719284"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pic>
        <p:nvPicPr>
          <p:cNvPr id="4" name="Picture 3">
            <a:hlinkClick r:id="rId3" action="ppaction://hlinksldjump"/>
            <a:extLst>
              <a:ext uri="{FF2B5EF4-FFF2-40B4-BE49-F238E27FC236}">
                <a16:creationId xmlns:a16="http://schemas.microsoft.com/office/drawing/2014/main" id="{123403E5-B3C6-A601-5B3F-6D876A3CF23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15788" y="1542078"/>
            <a:ext cx="3846909" cy="2274005"/>
          </a:xfrm>
          <a:prstGeom prst="roundRect">
            <a:avLst>
              <a:gd name="adj" fmla="val 2430"/>
            </a:avLst>
          </a:prstGeom>
          <a:solidFill>
            <a:schemeClr val="bg1"/>
          </a:solidFill>
          <a:ln>
            <a:solidFill>
              <a:schemeClr val="bg1">
                <a:lumMod val="75000"/>
              </a:schemeClr>
            </a:solidFill>
          </a:ln>
          <a:effectLst/>
        </p:spPr>
      </p:pic>
      <p:pic>
        <p:nvPicPr>
          <p:cNvPr id="5" name="Picture 4">
            <a:hlinkClick r:id="rId5" action="ppaction://hlinksldjump"/>
            <a:extLst>
              <a:ext uri="{FF2B5EF4-FFF2-40B4-BE49-F238E27FC236}">
                <a16:creationId xmlns:a16="http://schemas.microsoft.com/office/drawing/2014/main" id="{583EC581-EF7E-E7BE-75B5-B09EBB63D259}"/>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138591" y="1542078"/>
            <a:ext cx="3846905" cy="2278972"/>
          </a:xfrm>
          <a:prstGeom prst="roundRect">
            <a:avLst>
              <a:gd name="adj" fmla="val 2430"/>
            </a:avLst>
          </a:prstGeom>
          <a:solidFill>
            <a:schemeClr val="bg1"/>
          </a:solidFill>
          <a:ln>
            <a:solidFill>
              <a:schemeClr val="bg1">
                <a:lumMod val="75000"/>
              </a:schemeClr>
            </a:solidFill>
          </a:ln>
          <a:effectLst/>
        </p:spPr>
      </p:pic>
      <p:pic>
        <p:nvPicPr>
          <p:cNvPr id="6" name="Picture 5">
            <a:hlinkClick r:id="rId7" action="ppaction://hlinksldjump"/>
            <a:extLst>
              <a:ext uri="{FF2B5EF4-FFF2-40B4-BE49-F238E27FC236}">
                <a16:creationId xmlns:a16="http://schemas.microsoft.com/office/drawing/2014/main" id="{03A6BE8F-3950-A944-7F8A-0EBFB6B3D3DC}"/>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3040753" y="4235651"/>
            <a:ext cx="3656725" cy="2056907"/>
          </a:xfrm>
          <a:prstGeom prst="roundRect">
            <a:avLst>
              <a:gd name="adj" fmla="val 2430"/>
            </a:avLst>
          </a:prstGeom>
          <a:solidFill>
            <a:schemeClr val="bg1"/>
          </a:solidFill>
          <a:ln>
            <a:solidFill>
              <a:schemeClr val="bg1">
                <a:lumMod val="75000"/>
              </a:schemeClr>
            </a:solidFill>
          </a:ln>
          <a:effectLst/>
        </p:spPr>
      </p:pic>
      <p:pic>
        <p:nvPicPr>
          <p:cNvPr id="10" name="Picture 9">
            <a:hlinkClick r:id="rId9" action="ppaction://hlinksldjump"/>
            <a:extLst>
              <a:ext uri="{FF2B5EF4-FFF2-40B4-BE49-F238E27FC236}">
                <a16:creationId xmlns:a16="http://schemas.microsoft.com/office/drawing/2014/main" id="{55F57E5C-FBA8-B015-DD67-E5C6C587BB64}"/>
              </a:ext>
              <a:ext uri="{C183D7F6-B498-43B3-948B-1728B52AA6E4}">
                <adec:decorative xmlns:adec="http://schemas.microsoft.com/office/drawing/2017/decorative" val="1"/>
              </a:ext>
            </a:extLst>
          </p:cNvPr>
          <p:cNvPicPr>
            <a:picLocks noChangeAspect="1"/>
          </p:cNvPicPr>
          <p:nvPr/>
        </p:nvPicPr>
        <p:blipFill>
          <a:blip r:embed="rId10"/>
          <a:srcRect l="30" r="30"/>
          <a:stretch/>
        </p:blipFill>
        <p:spPr>
          <a:xfrm>
            <a:off x="7704938" y="4235650"/>
            <a:ext cx="3654528" cy="2056907"/>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13638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CD48-C51D-83AC-FAE7-03E4DB9C6E3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4E604CF-559C-3FC1-FD21-A55F2CD5986C}"/>
              </a:ext>
            </a:extLst>
          </p:cNvPr>
          <p:cNvSpPr txBox="1">
            <a:spLocks noGrp="1"/>
          </p:cNvSpPr>
          <p:nvPr>
            <p:ph type="title"/>
          </p:nvPr>
        </p:nvSpPr>
        <p:spPr>
          <a:xfrm>
            <a:off x="588261" y="2819603"/>
            <a:ext cx="4239771" cy="12187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0" i="0" u="none" strike="noStrike" kern="1200" cap="none" spc="-100" normalizeH="0" baseline="0" noProof="0">
                <a:ln w="3175">
                  <a:noFill/>
                </a:ln>
                <a:solidFill>
                  <a:schemeClr val="tx1"/>
                </a:solidFill>
                <a:effectLst/>
                <a:uLnTx/>
                <a:uFillTx/>
                <a:latin typeface="+mj-lt"/>
                <a:ea typeface="+mj-ea"/>
                <a:cs typeface="+mj-cs"/>
              </a:rPr>
              <a:t>Readout to the shared team</a:t>
            </a:r>
          </a:p>
        </p:txBody>
      </p:sp>
      <p:sp useBgFill="1">
        <p:nvSpPr>
          <p:cNvPr id="4" name="Rounded Rectangle 1">
            <a:extLst>
              <a:ext uri="{FF2B5EF4-FFF2-40B4-BE49-F238E27FC236}">
                <a16:creationId xmlns:a16="http://schemas.microsoft.com/office/drawing/2014/main" id="{7C6C20F1-AB50-06A5-1F20-CA372603558D}"/>
              </a:ext>
              <a:ext uri="{C183D7F6-B498-43B3-948B-1728B52AA6E4}">
                <adec:decorative xmlns:adec="http://schemas.microsoft.com/office/drawing/2017/decorative" val="1"/>
              </a:ext>
            </a:extLst>
          </p:cNvPr>
          <p:cNvSpPr/>
          <p:nvPr/>
        </p:nvSpPr>
        <p:spPr bwMode="auto">
          <a:xfrm>
            <a:off x="5146611" y="1717289"/>
            <a:ext cx="5855737" cy="3989030"/>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Content Placeholder 2">
            <a:extLst>
              <a:ext uri="{FF2B5EF4-FFF2-40B4-BE49-F238E27FC236}">
                <a16:creationId xmlns:a16="http://schemas.microsoft.com/office/drawing/2014/main" id="{5AB79953-3664-1423-26B5-404F0F1554AD}"/>
              </a:ext>
            </a:extLst>
          </p:cNvPr>
          <p:cNvSpPr txBox="1">
            <a:spLocks/>
          </p:cNvSpPr>
          <p:nvPr/>
        </p:nvSpPr>
        <p:spPr>
          <a:xfrm>
            <a:off x="5718849" y="3339790"/>
            <a:ext cx="4733219" cy="159017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kumimoji="0" lang="en-US" sz="2000" b="0" i="0" u="none" strike="noStrike" kern="1200" cap="none" spc="0" normalizeH="0" baseline="0" noProof="0">
                <a:ln>
                  <a:noFill/>
                </a:ln>
                <a:solidFill>
                  <a:prstClr val="black"/>
                </a:solidFill>
                <a:effectLst/>
                <a:uLnTx/>
                <a:uFillTx/>
                <a:latin typeface="Segoe UI"/>
                <a:ea typeface="+mn-ea"/>
                <a:cs typeface="+mn-cs"/>
              </a:rPr>
              <a:t>Deliver a readout on the prioritized activities for data security controls based on the selected deployment path</a:t>
            </a:r>
          </a:p>
          <a:p>
            <a:pPr marL="0" indent="0">
              <a:spcBef>
                <a:spcPts val="1600"/>
              </a:spcBef>
              <a:buNone/>
            </a:pPr>
            <a:r>
              <a:rPr lang="en-US" sz="2000">
                <a:solidFill>
                  <a:prstClr val="black"/>
                </a:solidFill>
                <a:latin typeface="Segoe UI"/>
              </a:rPr>
              <a:t>Validate user cohorts prior to assignment of licenses</a:t>
            </a:r>
            <a:endParaRPr kumimoji="0" lang="en-US" sz="20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E093D11F-12C7-FE47-6EA8-08DDB05F097B}"/>
              </a:ext>
              <a:ext uri="{C183D7F6-B498-43B3-948B-1728B52AA6E4}">
                <adec:decorative xmlns:adec="http://schemas.microsoft.com/office/drawing/2017/decorative" val="1"/>
              </a:ext>
            </a:extLst>
          </p:cNvPr>
          <p:cNvGrpSpPr/>
          <p:nvPr/>
        </p:nvGrpSpPr>
        <p:grpSpPr>
          <a:xfrm>
            <a:off x="5718849" y="2471402"/>
            <a:ext cx="4179676" cy="530762"/>
            <a:chOff x="6413201" y="2471402"/>
            <a:chExt cx="4179676" cy="530762"/>
          </a:xfrm>
          <a:effectLst/>
        </p:grpSpPr>
        <p:sp>
          <p:nvSpPr>
            <p:cNvPr id="21" name="Graphic 16">
              <a:extLst>
                <a:ext uri="{FF2B5EF4-FFF2-40B4-BE49-F238E27FC236}">
                  <a16:creationId xmlns:a16="http://schemas.microsoft.com/office/drawing/2014/main" id="{1BC394BD-A3F7-39DA-0A88-379263AE4C81}"/>
                </a:ext>
              </a:extLst>
            </p:cNvPr>
            <p:cNvSpPr/>
            <p:nvPr/>
          </p:nvSpPr>
          <p:spPr>
            <a:xfrm>
              <a:off x="10062115" y="2471402"/>
              <a:ext cx="530762" cy="530762"/>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Graphic 17">
              <a:extLst>
                <a:ext uri="{FF2B5EF4-FFF2-40B4-BE49-F238E27FC236}">
                  <a16:creationId xmlns:a16="http://schemas.microsoft.com/office/drawing/2014/main" id="{F946414A-266D-51A8-2F65-4C76AA5217E2}"/>
                </a:ext>
              </a:extLst>
            </p:cNvPr>
            <p:cNvSpPr/>
            <p:nvPr/>
          </p:nvSpPr>
          <p:spPr>
            <a:xfrm>
              <a:off x="6413201" y="2483803"/>
              <a:ext cx="530783" cy="505960"/>
            </a:xfrm>
            <a:custGeom>
              <a:avLst/>
              <a:gdLst>
                <a:gd name="connsiteX0" fmla="*/ 40490 w 200033"/>
                <a:gd name="connsiteY0" fmla="*/ 0 h 190678"/>
                <a:gd name="connsiteX1" fmla="*/ 9533 w 200033"/>
                <a:gd name="connsiteY1" fmla="*/ 30956 h 190678"/>
                <a:gd name="connsiteX2" fmla="*/ 9533 w 200033"/>
                <a:gd name="connsiteY2" fmla="*/ 88173 h 190678"/>
                <a:gd name="connsiteX3" fmla="*/ 33346 w 200033"/>
                <a:gd name="connsiteY3" fmla="*/ 77067 h 190678"/>
                <a:gd name="connsiteX4" fmla="*/ 33346 w 200033"/>
                <a:gd name="connsiteY4" fmla="*/ 54769 h 190678"/>
                <a:gd name="connsiteX5" fmla="*/ 64302 w 200033"/>
                <a:gd name="connsiteY5" fmla="*/ 23813 h 190678"/>
                <a:gd name="connsiteX6" fmla="*/ 171458 w 200033"/>
                <a:gd name="connsiteY6" fmla="*/ 23813 h 190678"/>
                <a:gd name="connsiteX7" fmla="*/ 171458 w 200033"/>
                <a:gd name="connsiteY7" fmla="*/ 21431 h 190678"/>
                <a:gd name="connsiteX8" fmla="*/ 150027 w 200033"/>
                <a:gd name="connsiteY8" fmla="*/ 0 h 190678"/>
                <a:gd name="connsiteX9" fmla="*/ 40490 w 200033"/>
                <a:gd name="connsiteY9" fmla="*/ 0 h 190678"/>
                <a:gd name="connsiteX10" fmla="*/ 178602 w 200033"/>
                <a:gd name="connsiteY10" fmla="*/ 166688 h 190678"/>
                <a:gd name="connsiteX11" fmla="*/ 104545 w 200033"/>
                <a:gd name="connsiteY11" fmla="*/ 166688 h 190678"/>
                <a:gd name="connsiteX12" fmla="*/ 89782 w 200033"/>
                <a:gd name="connsiteY12" fmla="*/ 151924 h 190678"/>
                <a:gd name="connsiteX13" fmla="*/ 66215 w 200033"/>
                <a:gd name="connsiteY13" fmla="*/ 81684 h 190678"/>
                <a:gd name="connsiteX14" fmla="*/ 42871 w 200033"/>
                <a:gd name="connsiteY14" fmla="*/ 76200 h 190678"/>
                <a:gd name="connsiteX15" fmla="*/ 42871 w 200033"/>
                <a:gd name="connsiteY15" fmla="*/ 54769 h 190678"/>
                <a:gd name="connsiteX16" fmla="*/ 64302 w 200033"/>
                <a:gd name="connsiteY16" fmla="*/ 33338 h 190678"/>
                <a:gd name="connsiteX17" fmla="*/ 178602 w 200033"/>
                <a:gd name="connsiteY17" fmla="*/ 33338 h 190678"/>
                <a:gd name="connsiteX18" fmla="*/ 200033 w 200033"/>
                <a:gd name="connsiteY18" fmla="*/ 54769 h 190678"/>
                <a:gd name="connsiteX19" fmla="*/ 200033 w 200033"/>
                <a:gd name="connsiteY19" fmla="*/ 145256 h 190678"/>
                <a:gd name="connsiteX20" fmla="*/ 178602 w 200033"/>
                <a:gd name="connsiteY20" fmla="*/ 166688 h 190678"/>
                <a:gd name="connsiteX21" fmla="*/ 67703 w 200033"/>
                <a:gd name="connsiteY21" fmla="*/ 163525 h 190678"/>
                <a:gd name="connsiteX22" fmla="*/ 7933 w 200033"/>
                <a:gd name="connsiteY22" fmla="*/ 153429 h 190678"/>
                <a:gd name="connsiteX23" fmla="*/ 18029 w 200033"/>
                <a:gd name="connsiteY23" fmla="*/ 93658 h 190678"/>
                <a:gd name="connsiteX24" fmla="*/ 77799 w 200033"/>
                <a:gd name="connsiteY24" fmla="*/ 103755 h 190678"/>
                <a:gd name="connsiteX25" fmla="*/ 77799 w 200033"/>
                <a:gd name="connsiteY25" fmla="*/ 153429 h 190678"/>
                <a:gd name="connsiteX26" fmla="*/ 102688 w 200033"/>
                <a:gd name="connsiteY26" fmla="*/ 178308 h 190678"/>
                <a:gd name="connsiteX27" fmla="*/ 103044 w 200033"/>
                <a:gd name="connsiteY27" fmla="*/ 188405 h 190678"/>
                <a:gd name="connsiteX28" fmla="*/ 92948 w 200033"/>
                <a:gd name="connsiteY28" fmla="*/ 188761 h 190678"/>
                <a:gd name="connsiteX29" fmla="*/ 92591 w 200033"/>
                <a:gd name="connsiteY29" fmla="*/ 188405 h 190678"/>
                <a:gd name="connsiteX30" fmla="*/ 67703 w 200033"/>
                <a:gd name="connsiteY30" fmla="*/ 163525 h 190678"/>
                <a:gd name="connsiteX31" fmla="*/ 14296 w 200033"/>
                <a:gd name="connsiteY31" fmla="*/ 128588 h 190678"/>
                <a:gd name="connsiteX32" fmla="*/ 42871 w 200033"/>
                <a:gd name="connsiteY32" fmla="*/ 157163 h 190678"/>
                <a:gd name="connsiteX33" fmla="*/ 71446 w 200033"/>
                <a:gd name="connsiteY33" fmla="*/ 128588 h 190678"/>
                <a:gd name="connsiteX34" fmla="*/ 42871 w 200033"/>
                <a:gd name="connsiteY34" fmla="*/ 100013 h 190678"/>
                <a:gd name="connsiteX35" fmla="*/ 14296 w 200033"/>
                <a:gd name="connsiteY35" fmla="*/ 128588 h 1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33" h="190678">
                  <a:moveTo>
                    <a:pt x="40490" y="0"/>
                  </a:moveTo>
                  <a:cubicBezTo>
                    <a:pt x="23393" y="0"/>
                    <a:pt x="9533" y="13860"/>
                    <a:pt x="9533" y="30956"/>
                  </a:cubicBezTo>
                  <a:lnTo>
                    <a:pt x="9533" y="88173"/>
                  </a:lnTo>
                  <a:cubicBezTo>
                    <a:pt x="16393" y="82500"/>
                    <a:pt x="24591" y="78677"/>
                    <a:pt x="33346" y="77067"/>
                  </a:cubicBezTo>
                  <a:lnTo>
                    <a:pt x="33346" y="54769"/>
                  </a:lnTo>
                  <a:cubicBezTo>
                    <a:pt x="33346" y="37672"/>
                    <a:pt x="47206" y="23813"/>
                    <a:pt x="64302" y="23813"/>
                  </a:cubicBezTo>
                  <a:lnTo>
                    <a:pt x="171458" y="23813"/>
                  </a:lnTo>
                  <a:lnTo>
                    <a:pt x="171458" y="21431"/>
                  </a:lnTo>
                  <a:cubicBezTo>
                    <a:pt x="171458" y="9595"/>
                    <a:pt x="161863" y="0"/>
                    <a:pt x="150027" y="0"/>
                  </a:cubicBezTo>
                  <a:lnTo>
                    <a:pt x="40490" y="0"/>
                  </a:lnTo>
                  <a:close/>
                  <a:moveTo>
                    <a:pt x="178602" y="166688"/>
                  </a:moveTo>
                  <a:lnTo>
                    <a:pt x="104545" y="166688"/>
                  </a:lnTo>
                  <a:lnTo>
                    <a:pt x="89782" y="151924"/>
                  </a:lnTo>
                  <a:cubicBezTo>
                    <a:pt x="102670" y="126021"/>
                    <a:pt x="92119" y="94573"/>
                    <a:pt x="66215" y="81684"/>
                  </a:cubicBezTo>
                  <a:cubicBezTo>
                    <a:pt x="58962" y="78076"/>
                    <a:pt x="50972" y="76199"/>
                    <a:pt x="42871" y="76200"/>
                  </a:cubicBezTo>
                  <a:lnTo>
                    <a:pt x="42871" y="54769"/>
                  </a:lnTo>
                  <a:cubicBezTo>
                    <a:pt x="42871" y="42933"/>
                    <a:pt x="52466" y="33338"/>
                    <a:pt x="64302" y="33338"/>
                  </a:cubicBezTo>
                  <a:lnTo>
                    <a:pt x="178602" y="33338"/>
                  </a:lnTo>
                  <a:cubicBezTo>
                    <a:pt x="190438" y="33338"/>
                    <a:pt x="200033" y="42933"/>
                    <a:pt x="200033" y="54769"/>
                  </a:cubicBezTo>
                  <a:lnTo>
                    <a:pt x="200033" y="145256"/>
                  </a:lnTo>
                  <a:cubicBezTo>
                    <a:pt x="200033" y="157092"/>
                    <a:pt x="190438" y="166688"/>
                    <a:pt x="178602" y="166688"/>
                  </a:cubicBezTo>
                  <a:close/>
                  <a:moveTo>
                    <a:pt x="67703" y="163525"/>
                  </a:moveTo>
                  <a:cubicBezTo>
                    <a:pt x="48410" y="177242"/>
                    <a:pt x="21650" y="172722"/>
                    <a:pt x="7933" y="153429"/>
                  </a:cubicBezTo>
                  <a:cubicBezTo>
                    <a:pt x="-5784" y="134136"/>
                    <a:pt x="-1264" y="107375"/>
                    <a:pt x="18029" y="93658"/>
                  </a:cubicBezTo>
                  <a:cubicBezTo>
                    <a:pt x="37322" y="79941"/>
                    <a:pt x="64082" y="84462"/>
                    <a:pt x="77799" y="103755"/>
                  </a:cubicBezTo>
                  <a:cubicBezTo>
                    <a:pt x="88372" y="118625"/>
                    <a:pt x="88372" y="138558"/>
                    <a:pt x="77799" y="153429"/>
                  </a:cubicBezTo>
                  <a:lnTo>
                    <a:pt x="102688" y="178308"/>
                  </a:lnTo>
                  <a:cubicBezTo>
                    <a:pt x="105574" y="180998"/>
                    <a:pt x="105734" y="185518"/>
                    <a:pt x="103044" y="188405"/>
                  </a:cubicBezTo>
                  <a:cubicBezTo>
                    <a:pt x="100354" y="191291"/>
                    <a:pt x="95835" y="191451"/>
                    <a:pt x="92948" y="188761"/>
                  </a:cubicBezTo>
                  <a:cubicBezTo>
                    <a:pt x="92825" y="188646"/>
                    <a:pt x="92706" y="188527"/>
                    <a:pt x="92591" y="188405"/>
                  </a:cubicBezTo>
                  <a:lnTo>
                    <a:pt x="67703" y="163525"/>
                  </a:lnTo>
                  <a:close/>
                  <a:moveTo>
                    <a:pt x="14296" y="128588"/>
                  </a:moveTo>
                  <a:cubicBezTo>
                    <a:pt x="14296" y="144369"/>
                    <a:pt x="27089" y="157163"/>
                    <a:pt x="42871" y="157163"/>
                  </a:cubicBezTo>
                  <a:cubicBezTo>
                    <a:pt x="58652" y="157163"/>
                    <a:pt x="71446" y="144369"/>
                    <a:pt x="71446" y="128588"/>
                  </a:cubicBezTo>
                  <a:cubicBezTo>
                    <a:pt x="71446" y="112806"/>
                    <a:pt x="58652" y="100013"/>
                    <a:pt x="42871" y="100013"/>
                  </a:cubicBezTo>
                  <a:cubicBezTo>
                    <a:pt x="27089" y="100013"/>
                    <a:pt x="14296" y="112806"/>
                    <a:pt x="14296" y="12858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3" name="Graphic 18">
              <a:extLst>
                <a:ext uri="{FF2B5EF4-FFF2-40B4-BE49-F238E27FC236}">
                  <a16:creationId xmlns:a16="http://schemas.microsoft.com/office/drawing/2014/main" id="{78DA0E25-4B3F-7995-0A99-C51012711AB2}"/>
                </a:ext>
              </a:extLst>
            </p:cNvPr>
            <p:cNvSpPr/>
            <p:nvPr/>
          </p:nvSpPr>
          <p:spPr>
            <a:xfrm>
              <a:off x="7654794" y="2471402"/>
              <a:ext cx="530762" cy="530762"/>
            </a:xfrm>
            <a:custGeom>
              <a:avLst/>
              <a:gdLst>
                <a:gd name="connsiteX0" fmla="*/ 59531 w 200025"/>
                <a:gd name="connsiteY0" fmla="*/ 0 h 200025"/>
                <a:gd name="connsiteX1" fmla="*/ 28661 w 200025"/>
                <a:gd name="connsiteY1" fmla="*/ 28642 h 200025"/>
                <a:gd name="connsiteX2" fmla="*/ 30956 w 200025"/>
                <a:gd name="connsiteY2" fmla="*/ 28575 h 200025"/>
                <a:gd name="connsiteX3" fmla="*/ 121444 w 200025"/>
                <a:gd name="connsiteY3" fmla="*/ 28575 h 200025"/>
                <a:gd name="connsiteX4" fmla="*/ 161925 w 200025"/>
                <a:gd name="connsiteY4" fmla="*/ 69056 h 200025"/>
                <a:gd name="connsiteX5" fmla="*/ 161925 w 200025"/>
                <a:gd name="connsiteY5" fmla="*/ 87382 h 200025"/>
                <a:gd name="connsiteX6" fmla="*/ 190500 w 200025"/>
                <a:gd name="connsiteY6" fmla="*/ 102956 h 200025"/>
                <a:gd name="connsiteX7" fmla="*/ 190500 w 200025"/>
                <a:gd name="connsiteY7" fmla="*/ 45244 h 200025"/>
                <a:gd name="connsiteX8" fmla="*/ 145256 w 200025"/>
                <a:gd name="connsiteY8" fmla="*/ 0 h 200025"/>
                <a:gd name="connsiteX9" fmla="*/ 59531 w 200025"/>
                <a:gd name="connsiteY9" fmla="*/ 0 h 200025"/>
                <a:gd name="connsiteX10" fmla="*/ 152400 w 200025"/>
                <a:gd name="connsiteY10" fmla="*/ 69056 h 200025"/>
                <a:gd name="connsiteX11" fmla="*/ 152400 w 200025"/>
                <a:gd name="connsiteY11" fmla="*/ 85906 h 200025"/>
                <a:gd name="connsiteX12" fmla="*/ 85895 w 200025"/>
                <a:gd name="connsiteY12" fmla="*/ 142857 h 200025"/>
                <a:gd name="connsiteX13" fmla="*/ 87382 w 200025"/>
                <a:gd name="connsiteY13" fmla="*/ 161925 h 200025"/>
                <a:gd name="connsiteX14" fmla="*/ 82553 w 200025"/>
                <a:gd name="connsiteY14" fmla="*/ 161925 h 200025"/>
                <a:gd name="connsiteX15" fmla="*/ 47625 w 200025"/>
                <a:gd name="connsiteY15" fmla="*/ 188119 h 200025"/>
                <a:gd name="connsiteX16" fmla="*/ 28575 w 200025"/>
                <a:gd name="connsiteY16" fmla="*/ 178594 h 200025"/>
                <a:gd name="connsiteX17" fmla="*/ 28575 w 200025"/>
                <a:gd name="connsiteY17" fmla="*/ 161830 h 200025"/>
                <a:gd name="connsiteX18" fmla="*/ 0 w 200025"/>
                <a:gd name="connsiteY18" fmla="*/ 130969 h 200025"/>
                <a:gd name="connsiteX19" fmla="*/ 0 w 200025"/>
                <a:gd name="connsiteY19" fmla="*/ 69056 h 200025"/>
                <a:gd name="connsiteX20" fmla="*/ 30956 w 200025"/>
                <a:gd name="connsiteY20" fmla="*/ 38100 h 200025"/>
                <a:gd name="connsiteX21" fmla="*/ 121444 w 200025"/>
                <a:gd name="connsiteY21" fmla="*/ 38100 h 200025"/>
                <a:gd name="connsiteX22" fmla="*/ 152400 w 200025"/>
                <a:gd name="connsiteY22" fmla="*/ 69056 h 200025"/>
                <a:gd name="connsiteX23" fmla="*/ 200025 w 200025"/>
                <a:gd name="connsiteY23" fmla="*/ 147638 h 200025"/>
                <a:gd name="connsiteX24" fmla="*/ 147638 w 200025"/>
                <a:gd name="connsiteY24" fmla="*/ 95250 h 200025"/>
                <a:gd name="connsiteX25" fmla="*/ 95250 w 200025"/>
                <a:gd name="connsiteY25" fmla="*/ 147638 h 200025"/>
                <a:gd name="connsiteX26" fmla="*/ 147638 w 200025"/>
                <a:gd name="connsiteY26" fmla="*/ 200025 h 200025"/>
                <a:gd name="connsiteX27" fmla="*/ 200025 w 200025"/>
                <a:gd name="connsiteY27" fmla="*/ 147638 h 200025"/>
                <a:gd name="connsiteX28" fmla="*/ 179584 w 200025"/>
                <a:gd name="connsiteY28" fmla="*/ 125216 h 200025"/>
                <a:gd name="connsiteX29" fmla="*/ 179593 w 200025"/>
                <a:gd name="connsiteY29" fmla="*/ 131951 h 200025"/>
                <a:gd name="connsiteX30" fmla="*/ 179584 w 200025"/>
                <a:gd name="connsiteY30" fmla="*/ 131959 h 200025"/>
                <a:gd name="connsiteX31" fmla="*/ 141484 w 200025"/>
                <a:gd name="connsiteY31" fmla="*/ 170059 h 200025"/>
                <a:gd name="connsiteX32" fmla="*/ 134749 w 200025"/>
                <a:gd name="connsiteY32" fmla="*/ 170068 h 200025"/>
                <a:gd name="connsiteX33" fmla="*/ 134741 w 200025"/>
                <a:gd name="connsiteY33" fmla="*/ 170059 h 200025"/>
                <a:gd name="connsiteX34" fmla="*/ 115691 w 200025"/>
                <a:gd name="connsiteY34" fmla="*/ 151009 h 200025"/>
                <a:gd name="connsiteX35" fmla="*/ 115691 w 200025"/>
                <a:gd name="connsiteY35" fmla="*/ 144266 h 200025"/>
                <a:gd name="connsiteX36" fmla="*/ 122434 w 200025"/>
                <a:gd name="connsiteY36" fmla="*/ 144266 h 200025"/>
                <a:gd name="connsiteX37" fmla="*/ 138113 w 200025"/>
                <a:gd name="connsiteY37" fmla="*/ 159953 h 200025"/>
                <a:gd name="connsiteX38" fmla="*/ 172841 w 200025"/>
                <a:gd name="connsiteY38" fmla="*/ 125216 h 200025"/>
                <a:gd name="connsiteX39" fmla="*/ 179576 w 200025"/>
                <a:gd name="connsiteY39" fmla="*/ 125207 h 200025"/>
                <a:gd name="connsiteX40" fmla="*/ 179584 w 200025"/>
                <a:gd name="connsiteY40"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200025">
                  <a:moveTo>
                    <a:pt x="59531" y="0"/>
                  </a:moveTo>
                  <a:cubicBezTo>
                    <a:pt x="43332" y="0"/>
                    <a:pt x="29872" y="12488"/>
                    <a:pt x="28661" y="28642"/>
                  </a:cubicBezTo>
                  <a:cubicBezTo>
                    <a:pt x="29423" y="28594"/>
                    <a:pt x="30185" y="28575"/>
                    <a:pt x="30956" y="28575"/>
                  </a:cubicBezTo>
                  <a:lnTo>
                    <a:pt x="121444" y="28575"/>
                  </a:lnTo>
                  <a:cubicBezTo>
                    <a:pt x="143801" y="28575"/>
                    <a:pt x="161925" y="46699"/>
                    <a:pt x="161925" y="69056"/>
                  </a:cubicBezTo>
                  <a:lnTo>
                    <a:pt x="161925" y="87382"/>
                  </a:lnTo>
                  <a:cubicBezTo>
                    <a:pt x="172670" y="89927"/>
                    <a:pt x="182537" y="95305"/>
                    <a:pt x="190500" y="102956"/>
                  </a:cubicBezTo>
                  <a:lnTo>
                    <a:pt x="190500" y="45244"/>
                  </a:lnTo>
                  <a:cubicBezTo>
                    <a:pt x="190500" y="20256"/>
                    <a:pt x="170244" y="0"/>
                    <a:pt x="145256" y="0"/>
                  </a:cubicBezTo>
                  <a:lnTo>
                    <a:pt x="59531" y="0"/>
                  </a:lnTo>
                  <a:close/>
                  <a:moveTo>
                    <a:pt x="152400" y="69056"/>
                  </a:moveTo>
                  <a:lnTo>
                    <a:pt x="152400" y="85906"/>
                  </a:lnTo>
                  <a:cubicBezTo>
                    <a:pt x="118309" y="83268"/>
                    <a:pt x="88533" y="108765"/>
                    <a:pt x="85895" y="142857"/>
                  </a:cubicBezTo>
                  <a:cubicBezTo>
                    <a:pt x="85400" y="149252"/>
                    <a:pt x="85902" y="155684"/>
                    <a:pt x="87382" y="161925"/>
                  </a:cubicBezTo>
                  <a:lnTo>
                    <a:pt x="82553" y="161925"/>
                  </a:lnTo>
                  <a:lnTo>
                    <a:pt x="47625" y="188119"/>
                  </a:lnTo>
                  <a:cubicBezTo>
                    <a:pt x="39776" y="194005"/>
                    <a:pt x="28575" y="188405"/>
                    <a:pt x="28575" y="178594"/>
                  </a:cubicBezTo>
                  <a:lnTo>
                    <a:pt x="28575" y="161830"/>
                  </a:lnTo>
                  <a:cubicBezTo>
                    <a:pt x="12451" y="160586"/>
                    <a:pt x="2" y="147140"/>
                    <a:pt x="0" y="130969"/>
                  </a:cubicBezTo>
                  <a:lnTo>
                    <a:pt x="0" y="69056"/>
                  </a:lnTo>
                  <a:cubicBezTo>
                    <a:pt x="0" y="51960"/>
                    <a:pt x="13860" y="38100"/>
                    <a:pt x="30956" y="38100"/>
                  </a:cubicBezTo>
                  <a:lnTo>
                    <a:pt x="121444" y="38100"/>
                  </a:lnTo>
                  <a:cubicBezTo>
                    <a:pt x="138540" y="38100"/>
                    <a:pt x="152400" y="51960"/>
                    <a:pt x="152400" y="69056"/>
                  </a:cubicBezTo>
                  <a:close/>
                  <a:moveTo>
                    <a:pt x="200025" y="147638"/>
                  </a:moveTo>
                  <a:cubicBezTo>
                    <a:pt x="200025" y="118704"/>
                    <a:pt x="176571" y="95250"/>
                    <a:pt x="147638" y="95250"/>
                  </a:cubicBezTo>
                  <a:cubicBezTo>
                    <a:pt x="118704" y="95250"/>
                    <a:pt x="95250" y="118704"/>
                    <a:pt x="95250" y="147638"/>
                  </a:cubicBezTo>
                  <a:cubicBezTo>
                    <a:pt x="95250" y="176571"/>
                    <a:pt x="118704" y="200025"/>
                    <a:pt x="147638" y="200025"/>
                  </a:cubicBezTo>
                  <a:cubicBezTo>
                    <a:pt x="176571" y="200025"/>
                    <a:pt x="200025" y="176571"/>
                    <a:pt x="200025" y="147638"/>
                  </a:cubicBezTo>
                  <a:close/>
                  <a:moveTo>
                    <a:pt x="179584" y="125216"/>
                  </a:moveTo>
                  <a:cubicBezTo>
                    <a:pt x="181446" y="127073"/>
                    <a:pt x="181450" y="130089"/>
                    <a:pt x="179593" y="131951"/>
                  </a:cubicBezTo>
                  <a:cubicBezTo>
                    <a:pt x="179590" y="131954"/>
                    <a:pt x="179587" y="131956"/>
                    <a:pt x="179584" y="131959"/>
                  </a:cubicBezTo>
                  <a:lnTo>
                    <a:pt x="141484" y="170059"/>
                  </a:lnTo>
                  <a:cubicBezTo>
                    <a:pt x="139627" y="171921"/>
                    <a:pt x="136611" y="171925"/>
                    <a:pt x="134749" y="170068"/>
                  </a:cubicBezTo>
                  <a:cubicBezTo>
                    <a:pt x="134746" y="170065"/>
                    <a:pt x="134744" y="170062"/>
                    <a:pt x="134741" y="170059"/>
                  </a:cubicBezTo>
                  <a:lnTo>
                    <a:pt x="115691" y="151009"/>
                  </a:lnTo>
                  <a:cubicBezTo>
                    <a:pt x="113829" y="149147"/>
                    <a:pt x="113829" y="146128"/>
                    <a:pt x="115691" y="144266"/>
                  </a:cubicBezTo>
                  <a:cubicBezTo>
                    <a:pt x="117553" y="142404"/>
                    <a:pt x="120572" y="142404"/>
                    <a:pt x="122434" y="144266"/>
                  </a:cubicBezTo>
                  <a:lnTo>
                    <a:pt x="138113" y="159953"/>
                  </a:lnTo>
                  <a:lnTo>
                    <a:pt x="172841" y="125216"/>
                  </a:lnTo>
                  <a:cubicBezTo>
                    <a:pt x="174698" y="123354"/>
                    <a:pt x="177714" y="123350"/>
                    <a:pt x="179576" y="125207"/>
                  </a:cubicBezTo>
                  <a:cubicBezTo>
                    <a:pt x="179579" y="125210"/>
                    <a:pt x="179582" y="125213"/>
                    <a:pt x="179584" y="12521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4" name="Graphic 19">
              <a:extLst>
                <a:ext uri="{FF2B5EF4-FFF2-40B4-BE49-F238E27FC236}">
                  <a16:creationId xmlns:a16="http://schemas.microsoft.com/office/drawing/2014/main" id="{BEB0874C-0877-8E29-3BFE-01F0B69DFD9B}"/>
                </a:ext>
              </a:extLst>
            </p:cNvPr>
            <p:cNvSpPr/>
            <p:nvPr/>
          </p:nvSpPr>
          <p:spPr>
            <a:xfrm>
              <a:off x="8896366" y="2509314"/>
              <a:ext cx="454939" cy="454939"/>
            </a:xfrm>
            <a:custGeom>
              <a:avLst/>
              <a:gdLst>
                <a:gd name="connsiteX0" fmla="*/ 21431 w 171450"/>
                <a:gd name="connsiteY0" fmla="*/ 0 h 171450"/>
                <a:gd name="connsiteX1" fmla="*/ 0 w 171450"/>
                <a:gd name="connsiteY1" fmla="*/ 21431 h 171450"/>
                <a:gd name="connsiteX2" fmla="*/ 0 w 171450"/>
                <a:gd name="connsiteY2" fmla="*/ 150019 h 171450"/>
                <a:gd name="connsiteX3" fmla="*/ 21431 w 171450"/>
                <a:gd name="connsiteY3" fmla="*/ 171450 h 171450"/>
                <a:gd name="connsiteX4" fmla="*/ 150019 w 171450"/>
                <a:gd name="connsiteY4" fmla="*/ 171450 h 171450"/>
                <a:gd name="connsiteX5" fmla="*/ 171450 w 171450"/>
                <a:gd name="connsiteY5" fmla="*/ 150019 h 171450"/>
                <a:gd name="connsiteX6" fmla="*/ 171450 w 171450"/>
                <a:gd name="connsiteY6" fmla="*/ 21431 h 171450"/>
                <a:gd name="connsiteX7" fmla="*/ 150019 w 171450"/>
                <a:gd name="connsiteY7" fmla="*/ 0 h 171450"/>
                <a:gd name="connsiteX8" fmla="*/ 21431 w 171450"/>
                <a:gd name="connsiteY8" fmla="*/ 0 h 171450"/>
                <a:gd name="connsiteX9" fmla="*/ 74105 w 171450"/>
                <a:gd name="connsiteY9" fmla="*/ 55054 h 171450"/>
                <a:gd name="connsiteX10" fmla="*/ 55054 w 171450"/>
                <a:gd name="connsiteY10" fmla="*/ 74105 h 171450"/>
                <a:gd name="connsiteX11" fmla="*/ 44958 w 171450"/>
                <a:gd name="connsiteY11" fmla="*/ 74105 h 171450"/>
                <a:gd name="connsiteX12" fmla="*/ 35433 w 171450"/>
                <a:gd name="connsiteY12" fmla="*/ 64579 h 171450"/>
                <a:gd name="connsiteX13" fmla="*/ 35789 w 171450"/>
                <a:gd name="connsiteY13" fmla="*/ 54483 h 171450"/>
                <a:gd name="connsiteX14" fmla="*/ 45530 w 171450"/>
                <a:gd name="connsiteY14" fmla="*/ 54483 h 171450"/>
                <a:gd name="connsiteX15" fmla="*/ 50006 w 171450"/>
                <a:gd name="connsiteY15" fmla="*/ 58960 h 171450"/>
                <a:gd name="connsiteX16" fmla="*/ 64008 w 171450"/>
                <a:gd name="connsiteY16" fmla="*/ 44958 h 171450"/>
                <a:gd name="connsiteX17" fmla="*/ 74105 w 171450"/>
                <a:gd name="connsiteY17" fmla="*/ 44602 h 171450"/>
                <a:gd name="connsiteX18" fmla="*/ 74461 w 171450"/>
                <a:gd name="connsiteY18" fmla="*/ 54698 h 171450"/>
                <a:gd name="connsiteX19" fmla="*/ 74105 w 171450"/>
                <a:gd name="connsiteY19" fmla="*/ 55054 h 171450"/>
                <a:gd name="connsiteX20" fmla="*/ 130969 w 171450"/>
                <a:gd name="connsiteY20" fmla="*/ 52388 h 171450"/>
                <a:gd name="connsiteX21" fmla="*/ 138113 w 171450"/>
                <a:gd name="connsiteY21" fmla="*/ 59531 h 171450"/>
                <a:gd name="connsiteX22" fmla="*/ 130969 w 171450"/>
                <a:gd name="connsiteY22" fmla="*/ 66675 h 171450"/>
                <a:gd name="connsiteX23" fmla="*/ 97631 w 171450"/>
                <a:gd name="connsiteY23" fmla="*/ 66675 h 171450"/>
                <a:gd name="connsiteX24" fmla="*/ 90488 w 171450"/>
                <a:gd name="connsiteY24" fmla="*/ 59531 h 171450"/>
                <a:gd name="connsiteX25" fmla="*/ 97631 w 171450"/>
                <a:gd name="connsiteY25" fmla="*/ 52388 h 171450"/>
                <a:gd name="connsiteX26" fmla="*/ 130969 w 171450"/>
                <a:gd name="connsiteY26" fmla="*/ 52388 h 171450"/>
                <a:gd name="connsiteX27" fmla="*/ 90488 w 171450"/>
                <a:gd name="connsiteY27" fmla="*/ 111919 h 171450"/>
                <a:gd name="connsiteX28" fmla="*/ 97631 w 171450"/>
                <a:gd name="connsiteY28" fmla="*/ 104775 h 171450"/>
                <a:gd name="connsiteX29" fmla="*/ 130969 w 171450"/>
                <a:gd name="connsiteY29" fmla="*/ 104775 h 171450"/>
                <a:gd name="connsiteX30" fmla="*/ 138113 w 171450"/>
                <a:gd name="connsiteY30" fmla="*/ 111919 h 171450"/>
                <a:gd name="connsiteX31" fmla="*/ 130969 w 171450"/>
                <a:gd name="connsiteY31" fmla="*/ 119063 h 171450"/>
                <a:gd name="connsiteX32" fmla="*/ 97631 w 171450"/>
                <a:gd name="connsiteY32" fmla="*/ 119063 h 171450"/>
                <a:gd name="connsiteX33" fmla="*/ 90488 w 171450"/>
                <a:gd name="connsiteY33" fmla="*/ 111919 h 171450"/>
                <a:gd name="connsiteX34" fmla="*/ 74105 w 171450"/>
                <a:gd name="connsiteY34" fmla="*/ 97346 h 171450"/>
                <a:gd name="connsiteX35" fmla="*/ 74105 w 171450"/>
                <a:gd name="connsiteY35" fmla="*/ 107442 h 171450"/>
                <a:gd name="connsiteX36" fmla="*/ 55054 w 171450"/>
                <a:gd name="connsiteY36" fmla="*/ 126492 h 171450"/>
                <a:gd name="connsiteX37" fmla="*/ 44958 w 171450"/>
                <a:gd name="connsiteY37" fmla="*/ 126492 h 171450"/>
                <a:gd name="connsiteX38" fmla="*/ 35433 w 171450"/>
                <a:gd name="connsiteY38" fmla="*/ 116967 h 171450"/>
                <a:gd name="connsiteX39" fmla="*/ 35077 w 171450"/>
                <a:gd name="connsiteY39" fmla="*/ 106871 h 171450"/>
                <a:gd name="connsiteX40" fmla="*/ 45173 w 171450"/>
                <a:gd name="connsiteY40" fmla="*/ 106514 h 171450"/>
                <a:gd name="connsiteX41" fmla="*/ 45530 w 171450"/>
                <a:gd name="connsiteY41" fmla="*/ 106871 h 171450"/>
                <a:gd name="connsiteX42" fmla="*/ 50006 w 171450"/>
                <a:gd name="connsiteY42" fmla="*/ 111347 h 171450"/>
                <a:gd name="connsiteX43" fmla="*/ 64008 w 171450"/>
                <a:gd name="connsiteY43" fmla="*/ 97346 h 171450"/>
                <a:gd name="connsiteX44" fmla="*/ 74105 w 171450"/>
                <a:gd name="connsiteY44" fmla="*/ 973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50" h="171450">
                  <a:moveTo>
                    <a:pt x="21431" y="0"/>
                  </a:moveTo>
                  <a:cubicBezTo>
                    <a:pt x="9595" y="0"/>
                    <a:pt x="0" y="9595"/>
                    <a:pt x="0" y="21431"/>
                  </a:cubicBezTo>
                  <a:lnTo>
                    <a:pt x="0" y="150019"/>
                  </a:lnTo>
                  <a:cubicBezTo>
                    <a:pt x="0" y="161855"/>
                    <a:pt x="9595" y="171450"/>
                    <a:pt x="21431" y="171450"/>
                  </a:cubicBezTo>
                  <a:lnTo>
                    <a:pt x="150019" y="171450"/>
                  </a:lnTo>
                  <a:cubicBezTo>
                    <a:pt x="161855" y="171450"/>
                    <a:pt x="171450" y="161855"/>
                    <a:pt x="171450" y="150019"/>
                  </a:cubicBezTo>
                  <a:lnTo>
                    <a:pt x="171450" y="21431"/>
                  </a:lnTo>
                  <a:cubicBezTo>
                    <a:pt x="171450" y="9595"/>
                    <a:pt x="161855" y="0"/>
                    <a:pt x="150019" y="0"/>
                  </a:cubicBezTo>
                  <a:lnTo>
                    <a:pt x="21431" y="0"/>
                  </a:lnTo>
                  <a:close/>
                  <a:moveTo>
                    <a:pt x="74105" y="55054"/>
                  </a:moveTo>
                  <a:lnTo>
                    <a:pt x="55054" y="74105"/>
                  </a:lnTo>
                  <a:cubicBezTo>
                    <a:pt x="52265" y="76891"/>
                    <a:pt x="47747" y="76891"/>
                    <a:pt x="44958" y="74105"/>
                  </a:cubicBezTo>
                  <a:lnTo>
                    <a:pt x="35433" y="64579"/>
                  </a:lnTo>
                  <a:cubicBezTo>
                    <a:pt x="32743" y="61693"/>
                    <a:pt x="32903" y="57173"/>
                    <a:pt x="35789" y="54483"/>
                  </a:cubicBezTo>
                  <a:cubicBezTo>
                    <a:pt x="38533" y="51927"/>
                    <a:pt x="42786" y="51927"/>
                    <a:pt x="45530" y="54483"/>
                  </a:cubicBezTo>
                  <a:lnTo>
                    <a:pt x="50006" y="58960"/>
                  </a:lnTo>
                  <a:lnTo>
                    <a:pt x="64008" y="44958"/>
                  </a:lnTo>
                  <a:cubicBezTo>
                    <a:pt x="66698" y="42072"/>
                    <a:pt x="71218" y="41912"/>
                    <a:pt x="74105" y="44602"/>
                  </a:cubicBezTo>
                  <a:cubicBezTo>
                    <a:pt x="76991" y="47291"/>
                    <a:pt x="77151" y="51812"/>
                    <a:pt x="74461" y="54698"/>
                  </a:cubicBezTo>
                  <a:cubicBezTo>
                    <a:pt x="74346" y="54821"/>
                    <a:pt x="74227" y="54940"/>
                    <a:pt x="74105" y="55054"/>
                  </a:cubicBezTo>
                  <a:close/>
                  <a:moveTo>
                    <a:pt x="130969" y="52388"/>
                  </a:moveTo>
                  <a:cubicBezTo>
                    <a:pt x="134914" y="52388"/>
                    <a:pt x="138113" y="55586"/>
                    <a:pt x="138113" y="59531"/>
                  </a:cubicBezTo>
                  <a:cubicBezTo>
                    <a:pt x="138113" y="63477"/>
                    <a:pt x="134914" y="66675"/>
                    <a:pt x="130969" y="66675"/>
                  </a:cubicBezTo>
                  <a:lnTo>
                    <a:pt x="97631" y="66675"/>
                  </a:lnTo>
                  <a:cubicBezTo>
                    <a:pt x="93686" y="66675"/>
                    <a:pt x="90488" y="63477"/>
                    <a:pt x="90488" y="59531"/>
                  </a:cubicBezTo>
                  <a:cubicBezTo>
                    <a:pt x="90488" y="55586"/>
                    <a:pt x="93686" y="52388"/>
                    <a:pt x="97631" y="52388"/>
                  </a:cubicBezTo>
                  <a:lnTo>
                    <a:pt x="130969" y="52388"/>
                  </a:lnTo>
                  <a:close/>
                  <a:moveTo>
                    <a:pt x="90488" y="111919"/>
                  </a:moveTo>
                  <a:cubicBezTo>
                    <a:pt x="90488" y="107974"/>
                    <a:pt x="93686" y="104775"/>
                    <a:pt x="97631" y="104775"/>
                  </a:cubicBezTo>
                  <a:lnTo>
                    <a:pt x="130969" y="104775"/>
                  </a:lnTo>
                  <a:cubicBezTo>
                    <a:pt x="134914" y="104775"/>
                    <a:pt x="138113" y="107974"/>
                    <a:pt x="138113" y="111919"/>
                  </a:cubicBezTo>
                  <a:cubicBezTo>
                    <a:pt x="138113" y="115864"/>
                    <a:pt x="134914" y="119063"/>
                    <a:pt x="130969" y="119063"/>
                  </a:cubicBezTo>
                  <a:lnTo>
                    <a:pt x="97631" y="119063"/>
                  </a:lnTo>
                  <a:cubicBezTo>
                    <a:pt x="93686" y="119063"/>
                    <a:pt x="90488" y="115864"/>
                    <a:pt x="90488" y="111919"/>
                  </a:cubicBezTo>
                  <a:close/>
                  <a:moveTo>
                    <a:pt x="74105" y="97346"/>
                  </a:moveTo>
                  <a:cubicBezTo>
                    <a:pt x="76891" y="100134"/>
                    <a:pt x="76891" y="104653"/>
                    <a:pt x="74105" y="107442"/>
                  </a:cubicBezTo>
                  <a:lnTo>
                    <a:pt x="55054" y="126492"/>
                  </a:lnTo>
                  <a:cubicBezTo>
                    <a:pt x="52265" y="129278"/>
                    <a:pt x="47747" y="129278"/>
                    <a:pt x="44958" y="126492"/>
                  </a:cubicBezTo>
                  <a:lnTo>
                    <a:pt x="35433" y="116967"/>
                  </a:lnTo>
                  <a:cubicBezTo>
                    <a:pt x="32547" y="114277"/>
                    <a:pt x="32387" y="109757"/>
                    <a:pt x="35077" y="106871"/>
                  </a:cubicBezTo>
                  <a:cubicBezTo>
                    <a:pt x="37766" y="103984"/>
                    <a:pt x="42287" y="103824"/>
                    <a:pt x="45173" y="106514"/>
                  </a:cubicBezTo>
                  <a:cubicBezTo>
                    <a:pt x="45296" y="106629"/>
                    <a:pt x="45415" y="106748"/>
                    <a:pt x="45530" y="106871"/>
                  </a:cubicBezTo>
                  <a:lnTo>
                    <a:pt x="50006" y="111347"/>
                  </a:lnTo>
                  <a:lnTo>
                    <a:pt x="64008" y="97346"/>
                  </a:lnTo>
                  <a:cubicBezTo>
                    <a:pt x="66797" y="94559"/>
                    <a:pt x="71316" y="94559"/>
                    <a:pt x="74105" y="9734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3" name="Round Same Side Corner Rectangle 2" descr="Shared activity">
            <a:extLst>
              <a:ext uri="{FF2B5EF4-FFF2-40B4-BE49-F238E27FC236}">
                <a16:creationId xmlns:a16="http://schemas.microsoft.com/office/drawing/2014/main" id="{8525B68C-E2A4-A49C-3196-32187F513AD7}"/>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2B3195E7-B31C-9E55-67D0-3F4BE83A7C5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7" name="Rectangle 6">
            <a:extLst>
              <a:ext uri="{FF2B5EF4-FFF2-40B4-BE49-F238E27FC236}">
                <a16:creationId xmlns:a16="http://schemas.microsoft.com/office/drawing/2014/main" id="{620E4D94-E581-FDE0-5E22-3CDB48A2E27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34911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58964-6739-619F-68E2-10291FBD4E48}"/>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91E47F2-61E2-911E-FD67-3B0852ACB8F4}"/>
              </a:ext>
            </a:extLst>
          </p:cNvPr>
          <p:cNvSpPr>
            <a:spLocks noGrp="1"/>
          </p:cNvSpPr>
          <p:nvPr>
            <p:ph type="title"/>
          </p:nvPr>
        </p:nvSpPr>
        <p:spPr>
          <a:xfrm>
            <a:off x="588963" y="585788"/>
            <a:ext cx="11010900" cy="554037"/>
          </a:xfrm>
        </p:spPr>
        <p:txBody>
          <a:bodyPr/>
          <a:lstStyle/>
          <a:p>
            <a:r>
              <a:rPr lang="en-US"/>
              <a:t>Onboard &amp; engage: Setup guides</a:t>
            </a:r>
          </a:p>
        </p:txBody>
      </p:sp>
      <p:sp>
        <p:nvSpPr>
          <p:cNvPr id="2" name="Text Placeholder 1">
            <a:extLst>
              <a:ext uri="{FF2B5EF4-FFF2-40B4-BE49-F238E27FC236}">
                <a16:creationId xmlns:a16="http://schemas.microsoft.com/office/drawing/2014/main" id="{B81739DC-D0B9-542A-DB8A-75D47C27290C}"/>
              </a:ext>
            </a:extLst>
          </p:cNvPr>
          <p:cNvSpPr>
            <a:spLocks noGrp="1"/>
          </p:cNvSpPr>
          <p:nvPr>
            <p:ph type="body" sz="quarter" idx="4294967295"/>
          </p:nvPr>
        </p:nvSpPr>
        <p:spPr>
          <a:xfrm>
            <a:off x="588963" y="1200729"/>
            <a:ext cx="5595938" cy="32067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Set up Microsoft 365 Copilot</a:t>
            </a:r>
          </a:p>
        </p:txBody>
      </p:sp>
      <p:grpSp>
        <p:nvGrpSpPr>
          <p:cNvPr id="14" name="Group 13">
            <a:extLst>
              <a:ext uri="{FF2B5EF4-FFF2-40B4-BE49-F238E27FC236}">
                <a16:creationId xmlns:a16="http://schemas.microsoft.com/office/drawing/2014/main" id="{7BB80D32-3C2E-4A1B-1DF8-06A32B3DA0B9}"/>
              </a:ext>
              <a:ext uri="{C183D7F6-B498-43B3-948B-1728B52AA6E4}">
                <adec:decorative xmlns:adec="http://schemas.microsoft.com/office/drawing/2017/decorative" val="1"/>
              </a:ext>
            </a:extLst>
          </p:cNvPr>
          <p:cNvGrpSpPr/>
          <p:nvPr/>
        </p:nvGrpSpPr>
        <p:grpSpPr>
          <a:xfrm>
            <a:off x="4191475" y="4655519"/>
            <a:ext cx="748996" cy="748996"/>
            <a:chOff x="5172928" y="4167694"/>
            <a:chExt cx="748996" cy="748996"/>
          </a:xfrm>
        </p:grpSpPr>
        <p:sp>
          <p:nvSpPr>
            <p:cNvPr id="12" name="Oval 1091_1">
              <a:extLst>
                <a:ext uri="{FF2B5EF4-FFF2-40B4-BE49-F238E27FC236}">
                  <a16:creationId xmlns:a16="http://schemas.microsoft.com/office/drawing/2014/main" id="{C56FACC0-8C03-04FB-6084-F6915EF0DA0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1" name="Freeform: Shape 19">
              <a:extLst>
                <a:ext uri="{FF2B5EF4-FFF2-40B4-BE49-F238E27FC236}">
                  <a16:creationId xmlns:a16="http://schemas.microsoft.com/office/drawing/2014/main" id="{75148AE9-8224-CC88-B391-5BBA8765AD25}"/>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DB87E40E-5DD2-E039-C2D4-04238230C6CC}"/>
              </a:ext>
            </a:extLst>
          </p:cNvPr>
          <p:cNvSpPr txBox="1">
            <a:spLocks/>
          </p:cNvSpPr>
          <p:nvPr/>
        </p:nvSpPr>
        <p:spPr>
          <a:xfrm>
            <a:off x="588963" y="1843042"/>
            <a:ext cx="4710112" cy="2812477"/>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ts val="1575"/>
              </a:lnSpc>
              <a:spcBef>
                <a:spcPts val="0"/>
              </a:spcBef>
              <a:spcAft>
                <a:spcPts val="0"/>
              </a:spcAft>
              <a:buClr>
                <a:schemeClr val="tx2"/>
              </a:buClr>
              <a:buFont typeface="+mj-lt"/>
              <a:buAutoNum type="arabicPeriod"/>
              <a:tabLst>
                <a:tab pos="457200" algn="l"/>
              </a:tabLst>
            </a:pPr>
            <a:r>
              <a:rPr lang="en-US" sz="1600" u="sng">
                <a:solidFill>
                  <a:srgbClr val="0078D4"/>
                </a:solidFill>
                <a:latin typeface="Segoe UI" panose="020B0502040204020203" pitchFamily="34" charset="0"/>
                <a:hlinkClick r:id="rId2">
                  <a:extLst>
                    <a:ext uri="{A12FA001-AC4F-418D-AE19-62706E023703}">
                      <ahyp:hlinkClr xmlns:ahyp="http://schemas.microsoft.com/office/drawing/2018/hyperlinkcolor" val="tx"/>
                    </a:ext>
                  </a:extLst>
                </a:hlinkClick>
              </a:rPr>
              <a:t>Quick start</a:t>
            </a:r>
            <a:r>
              <a:rPr lang="en-US" sz="1600">
                <a:solidFill>
                  <a:srgbClr val="0078D4"/>
                </a:solidFill>
                <a:effectLst/>
                <a:latin typeface="Segoe UI" panose="020B0502040204020203" pitchFamily="34" charset="0"/>
                <a:ea typeface="Times New Roman" panose="02020603050405020304" pitchFamily="18" charset="0"/>
              </a:rPr>
              <a:t> </a:t>
            </a:r>
            <a:r>
              <a:rPr lang="en-US" sz="1200">
                <a:solidFill>
                  <a:prstClr val="black"/>
                </a:solidFill>
                <a:latin typeface="Segoe UI" panose="020B0502040204020203" pitchFamily="34" charset="0"/>
                <a:cs typeface="Segoe UI" panose="020B0502040204020203" pitchFamily="34" charset="0"/>
              </a:rPr>
              <a:t>– this guide helps you accelerate Microsoft 365 Copilot for onboarding, with step-by-step guidance to fulfill the core requirements for Microsoft 365 Copilot. New features include Restricted SharePoint Search (RSS).</a:t>
            </a:r>
          </a:p>
          <a:p>
            <a:pPr marL="342900" marR="0" lvl="0" indent="-342900">
              <a:lnSpc>
                <a:spcPts val="1575"/>
              </a:lnSpc>
              <a:spcBef>
                <a:spcPts val="0"/>
              </a:spcBef>
              <a:spcAft>
                <a:spcPts val="0"/>
              </a:spcAft>
              <a:buClr>
                <a:schemeClr val="tx2"/>
              </a:buClr>
              <a:buFont typeface="+mj-lt"/>
              <a:buAutoNum type="arabicPeriod"/>
              <a:tabLst>
                <a:tab pos="457200" algn="l"/>
              </a:tabLst>
            </a:pPr>
            <a:endParaRPr lang="en-US" sz="1200">
              <a:solidFill>
                <a:prstClr val="black"/>
              </a:solidFill>
              <a:latin typeface="Segoe UI" panose="020B0502040204020203" pitchFamily="34" charset="0"/>
              <a:cs typeface="Segoe UI" panose="020B0502040204020203" pitchFamily="34" charset="0"/>
            </a:endParaRPr>
          </a:p>
          <a:p>
            <a:pPr marL="342900" marR="0" lvl="0" indent="-342900">
              <a:lnSpc>
                <a:spcPts val="1575"/>
              </a:lnSpc>
              <a:spcBef>
                <a:spcPts val="0"/>
              </a:spcBef>
              <a:spcAft>
                <a:spcPts val="0"/>
              </a:spcAft>
              <a:buClr>
                <a:schemeClr val="tx2"/>
              </a:buClr>
              <a:buFont typeface="+mj-lt"/>
              <a:buAutoNum type="arabicPeriod"/>
              <a:tabLst>
                <a:tab pos="457200" algn="l"/>
              </a:tabLst>
            </a:pPr>
            <a:r>
              <a:rPr lang="en-US" sz="1600" u="sng">
                <a:solidFill>
                  <a:srgbClr val="0078D4"/>
                </a:solidFill>
                <a:latin typeface="Segoe UI" panose="020B0502040204020203" pitchFamily="34" charset="0"/>
                <a:hlinkClick r:id="rId3">
                  <a:extLst>
                    <a:ext uri="{A12FA001-AC4F-418D-AE19-62706E023703}">
                      <ahyp:hlinkClr xmlns:ahyp="http://schemas.microsoft.com/office/drawing/2018/hyperlinkcolor" val="tx"/>
                    </a:ext>
                  </a:extLst>
                </a:hlinkClick>
              </a:rPr>
              <a:t>Foundations+</a:t>
            </a:r>
            <a:r>
              <a:rPr lang="en-US" sz="1600">
                <a:solidFill>
                  <a:srgbClr val="0078D4"/>
                </a:solidFill>
                <a:effectLst/>
                <a:latin typeface="Segoe UI" panose="020B0502040204020203" pitchFamily="34" charset="0"/>
                <a:ea typeface="Times New Roman" panose="02020603050405020304" pitchFamily="18" charset="0"/>
              </a:rPr>
              <a:t> </a:t>
            </a:r>
            <a:r>
              <a:rPr lang="en-US" sz="1200">
                <a:solidFill>
                  <a:prstClr val="black"/>
                </a:solidFill>
                <a:latin typeface="Segoe UI" panose="020B0502040204020203" pitchFamily="34" charset="0"/>
                <a:cs typeface="Segoe UI" panose="020B0502040204020203" pitchFamily="34" charset="0"/>
              </a:rPr>
              <a:t>– this guide is the next step in your customer’s Copilot onboarding process and includes core recommendations to support Copilot readiness and full-scale adoption. </a:t>
            </a:r>
          </a:p>
          <a:p>
            <a:pPr marL="342900" marR="0" lvl="0" indent="-342900">
              <a:lnSpc>
                <a:spcPts val="1575"/>
              </a:lnSpc>
              <a:spcBef>
                <a:spcPts val="0"/>
              </a:spcBef>
              <a:spcAft>
                <a:spcPts val="0"/>
              </a:spcAft>
              <a:buClr>
                <a:schemeClr val="tx2"/>
              </a:buClr>
              <a:buFont typeface="+mj-lt"/>
              <a:buAutoNum type="arabicPeriod"/>
              <a:tabLst>
                <a:tab pos="457200" algn="l"/>
              </a:tabLst>
            </a:pPr>
            <a:endParaRPr lang="en-US" sz="1200">
              <a:solidFill>
                <a:prstClr val="black"/>
              </a:solidFill>
              <a:latin typeface="Segoe UI" panose="020B0502040204020203" pitchFamily="34" charset="0"/>
              <a:cs typeface="Segoe UI" panose="020B0502040204020203" pitchFamily="34" charset="0"/>
            </a:endParaRPr>
          </a:p>
          <a:p>
            <a:pPr marL="342900" marR="0" lvl="0" indent="-342900">
              <a:lnSpc>
                <a:spcPts val="1575"/>
              </a:lnSpc>
              <a:spcBef>
                <a:spcPts val="0"/>
              </a:spcBef>
              <a:spcAft>
                <a:spcPts val="0"/>
              </a:spcAft>
              <a:buClr>
                <a:schemeClr val="tx2"/>
              </a:buClr>
              <a:buFont typeface="+mj-lt"/>
              <a:buAutoNum type="arabicPeriod"/>
              <a:tabLst>
                <a:tab pos="457200" algn="l"/>
              </a:tabLst>
            </a:pPr>
            <a:r>
              <a:rPr lang="en-US" sz="1600">
                <a:solidFill>
                  <a:srgbClr val="0078D4"/>
                </a:solidFill>
                <a:latin typeface="Segoe UI" panose="020B0502040204020203" pitchFamily="34" charset="0"/>
                <a:hlinkClick r:id="rId4">
                  <a:extLst>
                    <a:ext uri="{A12FA001-AC4F-418D-AE19-62706E023703}">
                      <ahyp:hlinkClr xmlns:ahyp="http://schemas.microsoft.com/office/drawing/2018/hyperlinkcolor" val="tx"/>
                    </a:ext>
                  </a:extLst>
                </a:hlinkClick>
              </a:rPr>
              <a:t>Advanced Configurations</a:t>
            </a:r>
            <a:r>
              <a:rPr lang="en-US" sz="1600">
                <a:solidFill>
                  <a:srgbClr val="0078D4"/>
                </a:solidFill>
                <a:latin typeface="Segoe UI" panose="020B0502040204020203" pitchFamily="34" charset="0"/>
              </a:rPr>
              <a:t> </a:t>
            </a:r>
            <a:r>
              <a:rPr lang="en-US" sz="1200">
                <a:solidFill>
                  <a:prstClr val="black"/>
                </a:solidFill>
                <a:latin typeface="Segoe UI" panose="020B0502040204020203" pitchFamily="34" charset="0"/>
                <a:cs typeface="Segoe UI" panose="020B0502040204020203" pitchFamily="34" charset="0"/>
              </a:rPr>
              <a:t>– advanced configurations provide best in class security, privacy, and data protection recommendations for Microsoft 365 E5.</a:t>
            </a:r>
          </a:p>
        </p:txBody>
      </p:sp>
      <p:pic>
        <p:nvPicPr>
          <p:cNvPr id="4" name="Picture 3" descr="Get started with Copilot for M365 screen shot">
            <a:extLst>
              <a:ext uri="{FF2B5EF4-FFF2-40B4-BE49-F238E27FC236}">
                <a16:creationId xmlns:a16="http://schemas.microsoft.com/office/drawing/2014/main" id="{D8849A64-34B8-B442-132A-AA437D0A96D0}"/>
              </a:ext>
            </a:extLst>
          </p:cNvPr>
          <p:cNvPicPr>
            <a:picLocks noChangeAspect="1"/>
          </p:cNvPicPr>
          <p:nvPr/>
        </p:nvPicPr>
        <p:blipFill>
          <a:blip r:embed="rId5"/>
          <a:srcRect/>
          <a:stretch/>
        </p:blipFill>
        <p:spPr>
          <a:xfrm>
            <a:off x="6302819" y="1361066"/>
            <a:ext cx="5109087" cy="2453038"/>
          </a:xfrm>
          <a:prstGeom prst="roundRect">
            <a:avLst>
              <a:gd name="adj" fmla="val 2430"/>
            </a:avLst>
          </a:prstGeom>
          <a:solidFill>
            <a:schemeClr val="bg1"/>
          </a:solidFill>
          <a:ln>
            <a:solidFill>
              <a:schemeClr val="bg1">
                <a:lumMod val="75000"/>
              </a:schemeClr>
            </a:solidFill>
          </a:ln>
          <a:effectLst/>
        </p:spPr>
      </p:pic>
      <p:pic>
        <p:nvPicPr>
          <p:cNvPr id="8" name="Picture 7" descr="Set up Copilot for M365 screenshot">
            <a:extLst>
              <a:ext uri="{FF2B5EF4-FFF2-40B4-BE49-F238E27FC236}">
                <a16:creationId xmlns:a16="http://schemas.microsoft.com/office/drawing/2014/main" id="{D3542EFF-F7EF-652F-07E8-31737EAE4DA1}"/>
              </a:ext>
            </a:extLst>
          </p:cNvPr>
          <p:cNvPicPr>
            <a:picLocks noChangeAspect="1"/>
          </p:cNvPicPr>
          <p:nvPr/>
        </p:nvPicPr>
        <p:blipFill>
          <a:blip r:embed="rId6"/>
          <a:srcRect/>
          <a:stretch/>
        </p:blipFill>
        <p:spPr>
          <a:xfrm>
            <a:off x="6501436" y="2499575"/>
            <a:ext cx="5226038" cy="2453038"/>
          </a:xfrm>
          <a:prstGeom prst="roundRect">
            <a:avLst>
              <a:gd name="adj" fmla="val 2430"/>
            </a:avLst>
          </a:prstGeom>
          <a:solidFill>
            <a:schemeClr val="bg1"/>
          </a:solidFill>
          <a:ln>
            <a:solidFill>
              <a:schemeClr val="bg1">
                <a:lumMod val="75000"/>
              </a:schemeClr>
            </a:solidFill>
          </a:ln>
          <a:effectLst/>
        </p:spPr>
      </p:pic>
      <p:pic>
        <p:nvPicPr>
          <p:cNvPr id="17" name="Picture 16" descr="Configure advanced features screenshot">
            <a:extLst>
              <a:ext uri="{FF2B5EF4-FFF2-40B4-BE49-F238E27FC236}">
                <a16:creationId xmlns:a16="http://schemas.microsoft.com/office/drawing/2014/main" id="{11A1A905-9FF6-BAC1-83A2-578BC8F2D97C}"/>
              </a:ext>
            </a:extLst>
          </p:cNvPr>
          <p:cNvPicPr>
            <a:picLocks noChangeAspect="1"/>
          </p:cNvPicPr>
          <p:nvPr/>
        </p:nvPicPr>
        <p:blipFill>
          <a:blip r:embed="rId7"/>
          <a:srcRect/>
          <a:stretch/>
        </p:blipFill>
        <p:spPr>
          <a:xfrm>
            <a:off x="5987251" y="3726094"/>
            <a:ext cx="4926692" cy="2347214"/>
          </a:xfrm>
          <a:prstGeom prst="roundRect">
            <a:avLst>
              <a:gd name="adj" fmla="val 2430"/>
            </a:avLst>
          </a:prstGeom>
          <a:solidFill>
            <a:schemeClr val="bg1"/>
          </a:solidFill>
          <a:ln>
            <a:solidFill>
              <a:schemeClr val="bg1">
                <a:lumMod val="75000"/>
              </a:schemeClr>
            </a:solidFill>
          </a:ln>
          <a:effectLst/>
        </p:spPr>
      </p:pic>
      <p:sp>
        <p:nvSpPr>
          <p:cNvPr id="5" name="Rounded Rectangle 1">
            <a:extLst>
              <a:ext uri="{FF2B5EF4-FFF2-40B4-BE49-F238E27FC236}">
                <a16:creationId xmlns:a16="http://schemas.microsoft.com/office/drawing/2014/main" id="{93EAFEFA-909E-C01A-3536-BD12DA4AA4EC}"/>
              </a:ext>
              <a:ext uri="{C183D7F6-B498-43B3-948B-1728B52AA6E4}">
                <adec:decorative xmlns:adec="http://schemas.microsoft.com/office/drawing/2017/decorative" val="0"/>
              </a:ext>
            </a:extLst>
          </p:cNvPr>
          <p:cNvSpPr/>
          <p:nvPr/>
        </p:nvSpPr>
        <p:spPr bwMode="auto">
          <a:xfrm>
            <a:off x="495299" y="5188607"/>
            <a:ext cx="4678421" cy="1192319"/>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nSpc>
                <a:spcPts val="1575"/>
              </a:lnSpc>
              <a:spcBef>
                <a:spcPts val="0"/>
              </a:spcBef>
              <a:spcAft>
                <a:spcPts val="0"/>
              </a:spcAft>
            </a:pPr>
            <a:r>
              <a:rPr lang="en-US" sz="1200">
                <a:solidFill>
                  <a:srgbClr val="000000"/>
                </a:solidFill>
                <a:effectLst/>
                <a:latin typeface="Segoe UI" panose="020B0502040204020203" pitchFamily="34" charset="0"/>
                <a:ea typeface="Aptos" panose="020B0004020202020204" pitchFamily="34" charset="0"/>
              </a:rPr>
              <a:t>‌These guides may be completed individually or in sequence, so administrators can choose the path that best suits their organization’s needs. </a:t>
            </a:r>
            <a:endParaRPr lang="en-US" sz="12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29874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76BD7-E1A9-4556-A253-88A1E801B8F0}"/>
            </a:ext>
          </a:extLst>
        </p:cNvPr>
        <p:cNvGrpSpPr/>
        <p:nvPr/>
      </p:nvGrpSpPr>
      <p:grpSpPr>
        <a:xfrm>
          <a:off x="0" y="0"/>
          <a:ext cx="0" cy="0"/>
          <a:chOff x="0" y="0"/>
          <a:chExt cx="0" cy="0"/>
        </a:xfrm>
      </p:grpSpPr>
      <p:sp>
        <p:nvSpPr>
          <p:cNvPr id="5" name="Rounded Rectangle 1">
            <a:extLst>
              <a:ext uri="{FF2B5EF4-FFF2-40B4-BE49-F238E27FC236}">
                <a16:creationId xmlns:a16="http://schemas.microsoft.com/office/drawing/2014/main" id="{CE374A5B-81DC-6995-C352-5A7E69AAB67A}"/>
              </a:ext>
              <a:ext uri="{C183D7F6-B498-43B3-948B-1728B52AA6E4}">
                <adec:decorative xmlns:adec="http://schemas.microsoft.com/office/drawing/2017/decorative" val="1"/>
              </a:ext>
            </a:extLst>
          </p:cNvPr>
          <p:cNvSpPr/>
          <p:nvPr/>
        </p:nvSpPr>
        <p:spPr bwMode="auto">
          <a:xfrm>
            <a:off x="495300" y="4561717"/>
            <a:ext cx="5600699" cy="1652091"/>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Develop a list of users who will receive apps</a:t>
            </a:r>
          </a:p>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Map the users to the apps</a:t>
            </a:r>
          </a:p>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Deploy apps using </a:t>
            </a:r>
            <a:r>
              <a:rPr lang="en-US" sz="1200">
                <a:solidFill>
                  <a:srgbClr val="0078D4"/>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the built-in tool in admin center</a:t>
            </a:r>
            <a:r>
              <a:rPr lang="en-US" sz="1200">
                <a:solidFill>
                  <a:srgbClr val="0078D4"/>
                </a:solidFill>
                <a:latin typeface="Segoe UI" panose="020B0502040204020203" pitchFamily="34" charset="0"/>
                <a:cs typeface="Segoe UI" panose="020B0502040204020203" pitchFamily="34" charset="0"/>
              </a:rPr>
              <a:t> </a:t>
            </a:r>
            <a:r>
              <a:rPr lang="en-US" sz="1200">
                <a:solidFill>
                  <a:schemeClr val="tx1"/>
                </a:solidFill>
                <a:latin typeface="Segoe UI" panose="020B0502040204020203" pitchFamily="34" charset="0"/>
                <a:cs typeface="Segoe UI" panose="020B0502040204020203" pitchFamily="34" charset="0"/>
              </a:rPr>
              <a:t>or customer’s preferred method. For additional information,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watch these videos</a:t>
            </a:r>
            <a:r>
              <a:rPr lang="en-US" sz="1200">
                <a:solidFill>
                  <a:srgbClr val="0078D4"/>
                </a:solidFill>
                <a:latin typeface="Segoe UI" panose="020B0502040204020203" pitchFamily="34" charset="0"/>
                <a:cs typeface="Segoe UI" panose="020B0502040204020203" pitchFamily="34" charset="0"/>
              </a:rPr>
              <a:t> </a:t>
            </a:r>
            <a:r>
              <a:rPr lang="en-US" sz="1200">
                <a:solidFill>
                  <a:schemeClr val="tx1"/>
                </a:solidFill>
                <a:latin typeface="Segoe UI" panose="020B0502040204020203" pitchFamily="34" charset="0"/>
                <a:cs typeface="Segoe UI" panose="020B0502040204020203" pitchFamily="34" charset="0"/>
              </a:rPr>
              <a:t>on how to deploy Microsoft 365 apps</a:t>
            </a:r>
          </a:p>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For more information on the implementation process, please see </a:t>
            </a:r>
            <a:r>
              <a:rPr lang="en-US" sz="12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Deployment guide for Microsoft 365 apps</a:t>
            </a:r>
            <a:endParaRPr lang="en-US" sz="1200">
              <a:solidFill>
                <a:srgbClr val="0078D4"/>
              </a:solidFill>
              <a:latin typeface="Segoe UI" panose="020B0502040204020203" pitchFamily="34" charset="0"/>
              <a:cs typeface="Segoe UI" panose="020B0502040204020203" pitchFamily="34" charset="0"/>
            </a:endParaRPr>
          </a:p>
        </p:txBody>
      </p:sp>
      <p:sp>
        <p:nvSpPr>
          <p:cNvPr id="20" name="Title 19">
            <a:extLst>
              <a:ext uri="{FF2B5EF4-FFF2-40B4-BE49-F238E27FC236}">
                <a16:creationId xmlns:a16="http://schemas.microsoft.com/office/drawing/2014/main" id="{CEB1DAD0-BA34-55B8-032B-C8DA2970AA50}"/>
              </a:ext>
            </a:extLst>
          </p:cNvPr>
          <p:cNvSpPr>
            <a:spLocks noGrp="1"/>
          </p:cNvSpPr>
          <p:nvPr>
            <p:ph type="title"/>
          </p:nvPr>
        </p:nvSpPr>
        <p:spPr>
          <a:xfrm>
            <a:off x="588963" y="585788"/>
            <a:ext cx="11010900" cy="554037"/>
          </a:xfrm>
        </p:spPr>
        <p:txBody>
          <a:bodyPr/>
          <a:lstStyle/>
          <a:p>
            <a:r>
              <a:rPr lang="en-US"/>
              <a:t>Onboard &amp; engage: Deploy apps/configure channel</a:t>
            </a:r>
          </a:p>
        </p:txBody>
      </p:sp>
      <p:sp>
        <p:nvSpPr>
          <p:cNvPr id="2" name="Text Placeholder 1">
            <a:extLst>
              <a:ext uri="{FF2B5EF4-FFF2-40B4-BE49-F238E27FC236}">
                <a16:creationId xmlns:a16="http://schemas.microsoft.com/office/drawing/2014/main" id="{C5D650FA-89EE-2ADB-9464-620ED9B2D2DD}"/>
              </a:ext>
            </a:extLst>
          </p:cNvPr>
          <p:cNvSpPr>
            <a:spLocks noGrp="1"/>
          </p:cNvSpPr>
          <p:nvPr>
            <p:ph type="body" sz="quarter" idx="4294967295"/>
          </p:nvPr>
        </p:nvSpPr>
        <p:spPr>
          <a:xfrm>
            <a:off x="588963" y="1200729"/>
            <a:ext cx="5595938" cy="376238"/>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Deploy Microsoft 365 apps to Business Users</a:t>
            </a:r>
          </a:p>
        </p:txBody>
      </p:sp>
      <p:grpSp>
        <p:nvGrpSpPr>
          <p:cNvPr id="14" name="Group 13">
            <a:extLst>
              <a:ext uri="{FF2B5EF4-FFF2-40B4-BE49-F238E27FC236}">
                <a16:creationId xmlns:a16="http://schemas.microsoft.com/office/drawing/2014/main" id="{9BF96E3F-385E-119D-324C-01942BA635DD}"/>
              </a:ext>
              <a:ext uri="{C183D7F6-B498-43B3-948B-1728B52AA6E4}">
                <adec:decorative xmlns:adec="http://schemas.microsoft.com/office/drawing/2017/decorative" val="1"/>
              </a:ext>
            </a:extLst>
          </p:cNvPr>
          <p:cNvGrpSpPr/>
          <p:nvPr/>
        </p:nvGrpSpPr>
        <p:grpSpPr>
          <a:xfrm>
            <a:off x="5143804" y="4187219"/>
            <a:ext cx="748996" cy="748996"/>
            <a:chOff x="5172928" y="4167694"/>
            <a:chExt cx="748996" cy="748996"/>
          </a:xfrm>
        </p:grpSpPr>
        <p:sp>
          <p:nvSpPr>
            <p:cNvPr id="12" name="Oval 1091_1">
              <a:extLst>
                <a:ext uri="{FF2B5EF4-FFF2-40B4-BE49-F238E27FC236}">
                  <a16:creationId xmlns:a16="http://schemas.microsoft.com/office/drawing/2014/main" id="{1C7C8266-F21F-8455-1D60-A3F2AF76E3EA}"/>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1" name="Freeform: Shape 19">
              <a:extLst>
                <a:ext uri="{FF2B5EF4-FFF2-40B4-BE49-F238E27FC236}">
                  <a16:creationId xmlns:a16="http://schemas.microsoft.com/office/drawing/2014/main" id="{61A9EC64-D0AF-FD79-664F-5C6FD62FCFE8}"/>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1C52AA21-023B-9DF3-DAE7-C542C5C7EDC4}"/>
              </a:ext>
            </a:extLst>
          </p:cNvPr>
          <p:cNvSpPr txBox="1">
            <a:spLocks/>
          </p:cNvSpPr>
          <p:nvPr/>
        </p:nvSpPr>
        <p:spPr>
          <a:xfrm>
            <a:off x="588964" y="1600275"/>
            <a:ext cx="5507035" cy="276295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buClrTx/>
              <a:buSzTx/>
              <a:buFont typeface="Arial" panose="020B0604020202020204" pitchFamily="34" charset="0"/>
              <a:buNone/>
              <a:tabLst/>
              <a:defRPr/>
            </a:pPr>
            <a:r>
              <a:rPr kumimoji="0" lang="en-US" sz="1400" i="0" u="none" strike="noStrike" kern="1200" cap="none" spc="0" normalizeH="0" baseline="0" noProof="0">
                <a:ln>
                  <a:noFill/>
                </a:ln>
                <a:solidFill>
                  <a:prstClr val="black"/>
                </a:solidFill>
                <a:effectLst/>
                <a:uLnTx/>
                <a:uFillTx/>
                <a:latin typeface="+mj-lt"/>
                <a:ea typeface="+mn-ea"/>
                <a:cs typeface="Segoe UI" panose="020B0502040204020203" pitchFamily="34" charset="0"/>
              </a:rPr>
              <a:t>Deploy required apps</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To seamlessly integrate with Microsoft 365 Copilot, you are required to deploy the </a:t>
            </a:r>
            <a:r>
              <a:rPr lang="en-US" sz="1200">
                <a:solidFill>
                  <a:srgbClr val="0078D4"/>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following applications</a:t>
            </a:r>
            <a:r>
              <a:rPr lang="en-US" sz="1200">
                <a:solidFill>
                  <a:srgbClr val="0078D4"/>
                </a:solidFill>
                <a:latin typeface="Segoe UI" panose="020B0502040204020203" pitchFamily="34" charset="0"/>
                <a:cs typeface="Segoe UI" panose="020B0502040204020203" pitchFamily="34" charset="0"/>
              </a:rPr>
              <a:t> </a:t>
            </a:r>
            <a:r>
              <a:rPr lang="en-US" sz="1200">
                <a:latin typeface="Segoe UI" panose="020B0502040204020203" pitchFamily="34" charset="0"/>
                <a:cs typeface="Segoe UI" panose="020B0502040204020203" pitchFamily="34" charset="0"/>
              </a:rPr>
              <a:t>for your users:</a:t>
            </a:r>
          </a:p>
          <a:p>
            <a:pPr marL="225425" marR="0" lvl="1" indent="-214313" fontAlgn="auto">
              <a:spcBef>
                <a:spcPts val="1000"/>
              </a:spcBef>
              <a:buClrTx/>
              <a:buSzTx/>
              <a:buFont typeface="System Font Regular"/>
              <a:buChar char="・"/>
              <a:defRPr/>
            </a:pPr>
            <a:r>
              <a:rPr lang="en-US" sz="1200">
                <a:latin typeface="Segoe UI" panose="020B0502040204020203" pitchFamily="34" charset="0"/>
                <a:cs typeface="Segoe UI" panose="020B0502040204020203" pitchFamily="34" charset="0"/>
              </a:rPr>
              <a:t>Word, Excel, PowerPoint, new Outlook for Windows</a:t>
            </a:r>
          </a:p>
          <a:p>
            <a:pPr marL="225425" marR="0" lvl="1" indent="-214313" fontAlgn="auto">
              <a:spcBef>
                <a:spcPts val="1000"/>
              </a:spcBef>
              <a:buClrTx/>
              <a:buSzTx/>
              <a:buFont typeface="System Font Regular"/>
              <a:buChar char="・"/>
              <a:defRPr/>
            </a:pPr>
            <a:r>
              <a:rPr lang="en-US" sz="1200">
                <a:latin typeface="Segoe UI" panose="020B0502040204020203" pitchFamily="34" charset="0"/>
                <a:cs typeface="Segoe UI" panose="020B0502040204020203" pitchFamily="34" charset="0"/>
              </a:rPr>
              <a:t>Microsoft Teams, OneDrive, SharePoint, Exchange</a:t>
            </a:r>
          </a:p>
          <a:p>
            <a:pPr marL="11112" lvl="1" indent="0">
              <a:spcBef>
                <a:spcPts val="1000"/>
              </a:spcBef>
              <a:buNone/>
              <a:defRPr/>
            </a:pPr>
            <a:r>
              <a:rPr kumimoji="0" lang="en-US" sz="1400" i="0" u="none" strike="noStrike" kern="1200" cap="none" spc="0" normalizeH="0" baseline="0" noProof="0">
                <a:ln>
                  <a:noFill/>
                </a:ln>
                <a:solidFill>
                  <a:prstClr val="black"/>
                </a:solidFill>
                <a:effectLst/>
                <a:uLnTx/>
                <a:uFillTx/>
                <a:latin typeface="+mj-lt"/>
                <a:ea typeface="+mn-ea"/>
                <a:cs typeface="Segoe UI" panose="020B0502040204020203" pitchFamily="34" charset="0"/>
              </a:rPr>
              <a:t>Configure Channel</a:t>
            </a:r>
          </a:p>
          <a:p>
            <a:pPr marL="11112" lvl="1" indent="0">
              <a:spcBef>
                <a:spcPts val="1000"/>
              </a:spcBef>
              <a:buNone/>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use Microsoft 365 Copilot, Microsoft 365 apps must run on Current Channel or Monthly Enterprise Channel. Follow this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6">
                  <a:extLst>
                    <a:ext uri="{A12FA001-AC4F-418D-AE19-62706E023703}">
                      <ahyp:hlinkClr xmlns:ahyp="http://schemas.microsoft.com/office/drawing/2018/hyperlinkcolor" val="tx"/>
                    </a:ext>
                  </a:extLst>
                </a:hlinkClick>
              </a:rPr>
              <a:t>guidance</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configure the default update channel. Support options are available to help you make the most of Microsoft 365 Copilot*!</a:t>
            </a: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7" name="Text Placeholder 1">
            <a:extLst>
              <a:ext uri="{FF2B5EF4-FFF2-40B4-BE49-F238E27FC236}">
                <a16:creationId xmlns:a16="http://schemas.microsoft.com/office/drawing/2014/main" id="{A38B3ED8-2B8C-216C-BE78-1311E22342FD}"/>
              </a:ext>
            </a:extLst>
          </p:cNvPr>
          <p:cNvSpPr txBox="1">
            <a:spLocks/>
          </p:cNvSpPr>
          <p:nvPr/>
        </p:nvSpPr>
        <p:spPr>
          <a:xfrm>
            <a:off x="500856" y="6444351"/>
            <a:ext cx="7328694" cy="196576"/>
          </a:xfrm>
          <a:prstGeom prst="rect">
            <a:avLst/>
          </a:prstGeom>
        </p:spPr>
        <p:txBody>
          <a:bodyPr vert="horz" lIns="0" tIns="0" rIns="0" bIns="0" rtlCol="0" anchor="ctr"/>
          <a:lstStyle>
            <a:defPPr>
              <a:defRPr lang="en-US"/>
            </a:defPPr>
            <a:lvl1pPr marL="0" algn="ct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Segoe UI"/>
                <a:ea typeface="+mn-ea"/>
                <a:cs typeface="+mn-cs"/>
              </a:rPr>
              <a:t>*Note: </a:t>
            </a:r>
            <a:r>
              <a:rPr kumimoji="0" lang="en-US" sz="800" b="0" i="0" u="none" strike="noStrike" kern="1200" cap="none" spc="0" normalizeH="0" baseline="0" noProof="0">
                <a:ln>
                  <a:noFill/>
                </a:ln>
                <a:solidFill>
                  <a:prstClr val="black"/>
                </a:solidFill>
                <a:effectLst/>
                <a:uLnTx/>
                <a:uFillTx/>
                <a:latin typeface="Segoe UI"/>
                <a:ea typeface="+mn-ea"/>
                <a:cs typeface="+mn-cs"/>
              </a:rPr>
              <a:t>Engage your Microsoft Account Technical Specialist (ATS) or Customer Success Account Manager (CSAM) to discuss the support options available to you.</a:t>
            </a:r>
          </a:p>
        </p:txBody>
      </p:sp>
      <p:pic>
        <p:nvPicPr>
          <p:cNvPr id="10" name="Picture 9">
            <a:extLst>
              <a:ext uri="{FF2B5EF4-FFF2-40B4-BE49-F238E27FC236}">
                <a16:creationId xmlns:a16="http://schemas.microsoft.com/office/drawing/2014/main" id="{6AE2E2E0-8FEA-31A5-0A29-CA4801B426FB}"/>
              </a:ext>
              <a:ext uri="{C183D7F6-B498-43B3-948B-1728B52AA6E4}">
                <adec:decorative xmlns:adec="http://schemas.microsoft.com/office/drawing/2017/decorative" val="1"/>
              </a:ext>
            </a:extLst>
          </p:cNvPr>
          <p:cNvPicPr>
            <a:picLocks noChangeAspect="1"/>
          </p:cNvPicPr>
          <p:nvPr/>
        </p:nvPicPr>
        <p:blipFill rotWithShape="1">
          <a:blip r:embed="rId7"/>
          <a:srcRect t="4717"/>
          <a:stretch/>
        </p:blipFill>
        <p:spPr>
          <a:xfrm>
            <a:off x="6697449" y="1442985"/>
            <a:ext cx="2968062" cy="2958916"/>
          </a:xfrm>
          <a:prstGeom prst="roundRect">
            <a:avLst>
              <a:gd name="adj" fmla="val 2430"/>
            </a:avLst>
          </a:prstGeom>
          <a:solidFill>
            <a:schemeClr val="bg1"/>
          </a:solidFill>
          <a:ln>
            <a:solidFill>
              <a:schemeClr val="bg1">
                <a:lumMod val="75000"/>
              </a:schemeClr>
            </a:solidFill>
          </a:ln>
          <a:effectLst/>
        </p:spPr>
      </p:pic>
      <p:pic>
        <p:nvPicPr>
          <p:cNvPr id="13" name="Picture 12">
            <a:extLst>
              <a:ext uri="{FF2B5EF4-FFF2-40B4-BE49-F238E27FC236}">
                <a16:creationId xmlns:a16="http://schemas.microsoft.com/office/drawing/2014/main" id="{F0962093-2DD3-7C73-0F62-95C6E717B279}"/>
              </a:ext>
              <a:ext uri="{C183D7F6-B498-43B3-948B-1728B52AA6E4}">
                <adec:decorative xmlns:adec="http://schemas.microsoft.com/office/drawing/2017/decorative" val="1"/>
              </a:ext>
            </a:extLst>
          </p:cNvPr>
          <p:cNvPicPr>
            <a:picLocks noChangeAspect="1"/>
          </p:cNvPicPr>
          <p:nvPr/>
        </p:nvPicPr>
        <p:blipFill rotWithShape="1">
          <a:blip r:embed="rId8"/>
          <a:srcRect b="2771"/>
          <a:stretch/>
        </p:blipFill>
        <p:spPr>
          <a:xfrm>
            <a:off x="7491222" y="1922362"/>
            <a:ext cx="2551002" cy="3334000"/>
          </a:xfrm>
          <a:prstGeom prst="roundRect">
            <a:avLst>
              <a:gd name="adj" fmla="val 2430"/>
            </a:avLst>
          </a:prstGeom>
          <a:solidFill>
            <a:schemeClr val="bg1"/>
          </a:solidFill>
          <a:ln>
            <a:solidFill>
              <a:schemeClr val="bg1">
                <a:lumMod val="75000"/>
              </a:schemeClr>
            </a:solidFill>
          </a:ln>
          <a:effectLst/>
        </p:spPr>
      </p:pic>
      <p:pic>
        <p:nvPicPr>
          <p:cNvPr id="18" name="Picture 17">
            <a:extLst>
              <a:ext uri="{FF2B5EF4-FFF2-40B4-BE49-F238E27FC236}">
                <a16:creationId xmlns:a16="http://schemas.microsoft.com/office/drawing/2014/main" id="{56496A43-1303-D70A-15FB-2DABDDA7331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867935" y="2491246"/>
            <a:ext cx="2944364" cy="3391946"/>
          </a:xfrm>
          <a:prstGeom prst="roundRect">
            <a:avLst>
              <a:gd name="adj" fmla="val 2430"/>
            </a:avLst>
          </a:prstGeom>
          <a:solidFill>
            <a:schemeClr val="bg1"/>
          </a:solidFill>
          <a:ln>
            <a:solidFill>
              <a:schemeClr val="bg1">
                <a:lumMod val="75000"/>
              </a:schemeClr>
            </a:solidFill>
          </a:ln>
          <a:effectLst/>
        </p:spPr>
      </p:pic>
      <p:pic>
        <p:nvPicPr>
          <p:cNvPr id="19" name="Picture 18">
            <a:extLst>
              <a:ext uri="{FF2B5EF4-FFF2-40B4-BE49-F238E27FC236}">
                <a16:creationId xmlns:a16="http://schemas.microsoft.com/office/drawing/2014/main" id="{FDFE861C-16A7-5A66-F0DE-7C0400C7F327}"/>
              </a:ext>
              <a:ext uri="{C183D7F6-B498-43B3-948B-1728B52AA6E4}">
                <adec:decorative xmlns:adec="http://schemas.microsoft.com/office/drawing/2017/decorative" val="1"/>
              </a:ext>
            </a:extLst>
          </p:cNvPr>
          <p:cNvPicPr>
            <a:picLocks noChangeAspect="1"/>
          </p:cNvPicPr>
          <p:nvPr/>
        </p:nvPicPr>
        <p:blipFill rotWithShape="1">
          <a:blip r:embed="rId10"/>
          <a:srcRect b="30722"/>
          <a:stretch/>
        </p:blipFill>
        <p:spPr>
          <a:xfrm>
            <a:off x="8638009" y="3689229"/>
            <a:ext cx="3053136" cy="2524579"/>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37060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1B19FF05-60B2-1991-AB4E-F7D32C4F8F22}"/>
              </a:ext>
              <a:ext uri="{C183D7F6-B498-43B3-948B-1728B52AA6E4}">
                <adec:decorative xmlns:adec="http://schemas.microsoft.com/office/drawing/2017/decorative" val="1"/>
              </a:ext>
            </a:extLst>
          </p:cNvPr>
          <p:cNvSpPr>
            <a:spLocks/>
          </p:cNvSpPr>
          <p:nvPr/>
        </p:nvSpPr>
        <p:spPr bwMode="auto">
          <a:xfrm>
            <a:off x="588261"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ounded Rectangle 1">
            <a:extLst>
              <a:ext uri="{FF2B5EF4-FFF2-40B4-BE49-F238E27FC236}">
                <a16:creationId xmlns:a16="http://schemas.microsoft.com/office/drawing/2014/main" id="{82D59915-ED8F-EB39-45F0-F90F91285B5C}"/>
              </a:ext>
              <a:ext uri="{C183D7F6-B498-43B3-948B-1728B52AA6E4}">
                <adec:decorative xmlns:adec="http://schemas.microsoft.com/office/drawing/2017/decorative" val="1"/>
              </a:ext>
            </a:extLst>
          </p:cNvPr>
          <p:cNvSpPr>
            <a:spLocks/>
          </p:cNvSpPr>
          <p:nvPr/>
        </p:nvSpPr>
        <p:spPr bwMode="auto">
          <a:xfrm>
            <a:off x="4358574"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
            <a:extLst>
              <a:ext uri="{FF2B5EF4-FFF2-40B4-BE49-F238E27FC236}">
                <a16:creationId xmlns:a16="http://schemas.microsoft.com/office/drawing/2014/main" id="{5EBC017E-AA41-5719-F972-DE4ADDAFFEB7}"/>
              </a:ext>
              <a:ext uri="{C183D7F6-B498-43B3-948B-1728B52AA6E4}">
                <adec:decorative xmlns:adec="http://schemas.microsoft.com/office/drawing/2017/decorative" val="1"/>
              </a:ext>
            </a:extLst>
          </p:cNvPr>
          <p:cNvSpPr>
            <a:spLocks/>
          </p:cNvSpPr>
          <p:nvPr/>
        </p:nvSpPr>
        <p:spPr bwMode="auto">
          <a:xfrm>
            <a:off x="8124123"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9">
            <a:extLst>
              <a:ext uri="{FF2B5EF4-FFF2-40B4-BE49-F238E27FC236}">
                <a16:creationId xmlns:a16="http://schemas.microsoft.com/office/drawing/2014/main" id="{D5AD938D-876E-ADA0-1D84-A63D9CBB4DF7}"/>
              </a:ext>
            </a:extLst>
          </p:cNvPr>
          <p:cNvSpPr>
            <a:spLocks noGrp="1"/>
          </p:cNvSpPr>
          <p:nvPr>
            <p:ph type="title"/>
          </p:nvPr>
        </p:nvSpPr>
        <p:spPr>
          <a:xfrm>
            <a:off x="588261" y="187233"/>
            <a:ext cx="11514221" cy="923330"/>
          </a:xfrm>
        </p:spPr>
        <p:txBody>
          <a:bodyPr lIns="0" rIns="0"/>
          <a:lstStyle/>
          <a:p>
            <a:r>
              <a:rPr lang="en-US" sz="3000">
                <a:solidFill>
                  <a:srgbClr val="091F2C"/>
                </a:solidFill>
              </a:rPr>
              <a:t>Microsoft 365 Apps: Leverage </a:t>
            </a:r>
            <a:r>
              <a:rPr lang="en-US" sz="3000">
                <a:solidFill>
                  <a:srgbClr val="0078D4"/>
                </a:solidFill>
              </a:rPr>
              <a:t>App Assure </a:t>
            </a:r>
            <a:r>
              <a:rPr lang="en-US" sz="3000">
                <a:solidFill>
                  <a:srgbClr val="091F2C"/>
                </a:solidFill>
              </a:rPr>
              <a:t>if you encounter in application compatibility issue moving to </a:t>
            </a:r>
            <a:r>
              <a:rPr lang="en-US" sz="3000">
                <a:solidFill>
                  <a:srgbClr val="0078D4"/>
                </a:solidFill>
              </a:rPr>
              <a:t>a monthly update channel</a:t>
            </a:r>
            <a:r>
              <a:rPr lang="en-US" sz="3000">
                <a:solidFill>
                  <a:srgbClr val="091F2C"/>
                </a:solidFill>
              </a:rPr>
              <a:t>!</a:t>
            </a:r>
            <a:endParaRPr lang="en-US" sz="3000"/>
          </a:p>
        </p:txBody>
      </p:sp>
      <p:sp>
        <p:nvSpPr>
          <p:cNvPr id="5" name="TextBox 4">
            <a:extLst>
              <a:ext uri="{FF2B5EF4-FFF2-40B4-BE49-F238E27FC236}">
                <a16:creationId xmlns:a16="http://schemas.microsoft.com/office/drawing/2014/main" id="{822CCBDA-893D-811E-C922-C66630FDF178}"/>
              </a:ext>
            </a:extLst>
          </p:cNvPr>
          <p:cNvSpPr txBox="1"/>
          <p:nvPr/>
        </p:nvSpPr>
        <p:spPr>
          <a:xfrm>
            <a:off x="588261" y="1636323"/>
            <a:ext cx="7215326" cy="338554"/>
          </a:xfrm>
          <a:prstGeom prst="rect">
            <a:avLst/>
          </a:prstGeom>
          <a:noFill/>
        </p:spPr>
        <p:txBody>
          <a:bodyPr wrap="square" lIns="0" r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Microsoft 365 Copilot application compatibility promise</a:t>
            </a:r>
          </a:p>
        </p:txBody>
      </p:sp>
      <p:sp>
        <p:nvSpPr>
          <p:cNvPr id="8" name="TextBox 7">
            <a:extLst>
              <a:ext uri="{FF2B5EF4-FFF2-40B4-BE49-F238E27FC236}">
                <a16:creationId xmlns:a16="http://schemas.microsoft.com/office/drawing/2014/main" id="{B2B20D30-7C39-7FF1-CCA7-36A39C6E49CC}"/>
              </a:ext>
            </a:extLst>
          </p:cNvPr>
          <p:cNvSpPr txBox="1"/>
          <p:nvPr/>
        </p:nvSpPr>
        <p:spPr>
          <a:xfrm>
            <a:off x="588261" y="1948443"/>
            <a:ext cx="10879837" cy="678071"/>
          </a:xfrm>
          <a:prstGeom prst="rect">
            <a:avLst/>
          </a:prstGeom>
          <a:noFill/>
        </p:spPr>
        <p:txBody>
          <a:bodyPr wrap="square" lIns="0" tIns="72000" rIns="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mn-ea"/>
                <a:cs typeface="Segoe UI"/>
              </a:rPr>
              <a:t>Microsoft is committed to ensuring your apps work when moving to Monthly Enterprise Channel to take advantage of Microsoft 365 Copilot. If you encounter any issues, App Assure will help you remediate them!</a:t>
            </a:r>
          </a:p>
          <a:p>
            <a:pPr marL="0" marR="0" lvl="0" indent="0" algn="l" defTabSz="685800" rtl="0" eaLnBrk="1" fontAlgn="auto" latinLnBrk="0" hangingPunct="1">
              <a:lnSpc>
                <a:spcPct val="110000"/>
              </a:lnSpc>
              <a:spcBef>
                <a:spcPts val="0"/>
              </a:spcBef>
              <a:spcAft>
                <a:spcPts val="600"/>
              </a:spcAft>
              <a:buClrTx/>
              <a:buSzTx/>
              <a:buFontTx/>
              <a:buNone/>
              <a:tabLst/>
              <a:defRPr/>
            </a:pPr>
            <a:endParaRPr kumimoji="0" lang="en-US" sz="1800" b="0" i="1" u="none" strike="noStrike" kern="1200" cap="none" spc="0" normalizeH="0" baseline="0" noProof="0">
              <a:ln>
                <a:noFill/>
              </a:ln>
              <a:solidFill>
                <a:srgbClr val="282828"/>
              </a:solidFill>
              <a:effectLst/>
              <a:uLnTx/>
              <a:uFillTx/>
              <a:latin typeface="Segoe UI"/>
              <a:ea typeface="+mn-ea"/>
              <a:cs typeface="Segoe UI"/>
            </a:endParaRPr>
          </a:p>
        </p:txBody>
      </p:sp>
      <p:sp>
        <p:nvSpPr>
          <p:cNvPr id="12" name="Text Placeholder 3" descr="Icon for Grow revenue through E3 and E5 Health with Modern Work Architects&#10;">
            <a:extLst>
              <a:ext uri="{FF2B5EF4-FFF2-40B4-BE49-F238E27FC236}">
                <a16:creationId xmlns:a16="http://schemas.microsoft.com/office/drawing/2014/main" id="{8C47D4E3-7DD4-6985-5283-B898062F7945}"/>
              </a:ext>
            </a:extLst>
          </p:cNvPr>
          <p:cNvSpPr txBox="1">
            <a:spLocks/>
          </p:cNvSpPr>
          <p:nvPr/>
        </p:nvSpPr>
        <p:spPr>
          <a:xfrm>
            <a:off x="954530"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Help customers troubleshoot root cause and resolve app compatibility issues</a:t>
            </a:r>
          </a:p>
        </p:txBody>
      </p:sp>
      <p:sp>
        <p:nvSpPr>
          <p:cNvPr id="14" name="Text Placeholder 3" descr="Icon for Expand FastTrack scope in Security &amp; Compliance and to Surface&#10;">
            <a:extLst>
              <a:ext uri="{FF2B5EF4-FFF2-40B4-BE49-F238E27FC236}">
                <a16:creationId xmlns:a16="http://schemas.microsoft.com/office/drawing/2014/main" id="{E30F34BA-24E4-E414-EF3D-8E32DCF15F75}"/>
              </a:ext>
            </a:extLst>
          </p:cNvPr>
          <p:cNvSpPr txBox="1">
            <a:spLocks/>
          </p:cNvSpPr>
          <p:nvPr/>
        </p:nvSpPr>
        <p:spPr>
          <a:xfrm>
            <a:off x="4724843"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Included as part of your license, this service is at no additional cost</a:t>
            </a:r>
          </a:p>
        </p:txBody>
      </p:sp>
      <p:sp>
        <p:nvSpPr>
          <p:cNvPr id="13" name="Text Placeholder 3" descr="Icon for Extend partnership across sales and marketing&#10;">
            <a:extLst>
              <a:ext uri="{FF2B5EF4-FFF2-40B4-BE49-F238E27FC236}">
                <a16:creationId xmlns:a16="http://schemas.microsoft.com/office/drawing/2014/main" id="{15F89598-6D9E-1E82-2E06-5C961FAAE05B}"/>
              </a:ext>
            </a:extLst>
          </p:cNvPr>
          <p:cNvSpPr txBox="1">
            <a:spLocks/>
          </p:cNvSpPr>
          <p:nvPr/>
        </p:nvSpPr>
        <p:spPr>
          <a:xfrm>
            <a:off x="8490392"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Customers get a direct line of communication to Microsoft product engineering teams</a:t>
            </a:r>
          </a:p>
        </p:txBody>
      </p:sp>
      <p:sp>
        <p:nvSpPr>
          <p:cNvPr id="7" name="TextBox 6">
            <a:extLst>
              <a:ext uri="{FF2B5EF4-FFF2-40B4-BE49-F238E27FC236}">
                <a16:creationId xmlns:a16="http://schemas.microsoft.com/office/drawing/2014/main" id="{B5D7E463-7EEB-83F7-A5FF-8F40285ADD40}"/>
              </a:ext>
            </a:extLst>
          </p:cNvPr>
          <p:cNvSpPr txBox="1"/>
          <p:nvPr/>
        </p:nvSpPr>
        <p:spPr>
          <a:xfrm>
            <a:off x="588261" y="5840947"/>
            <a:ext cx="110116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Questions?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Email: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2">
                  <a:extLst>
                    <a:ext uri="{A12FA001-AC4F-418D-AE19-62706E023703}">
                      <ahyp:hlinkClr xmlns:ahyp="http://schemas.microsoft.com/office/drawing/2018/hyperlinkcolor" val="tx"/>
                    </a:ext>
                  </a:extLst>
                </a:hlinkClick>
              </a:rPr>
              <a:t>achelp@microsoft.com</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Submit a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Request for Assistance</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For more information visit </a:t>
            </a:r>
            <a:r>
              <a:rPr kumimoji="0" lang="en-US" sz="1400" b="0"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hlinkClick r:id="rId4"/>
              </a:rPr>
              <a:t>aka.ms/AppAssure</a:t>
            </a:r>
            <a:endParaRPr kumimoji="0" lang="en-US" sz="1400" b="0"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endParaRPr>
          </a:p>
        </p:txBody>
      </p:sp>
      <p:pic>
        <p:nvPicPr>
          <p:cNvPr id="9" name="Picture 5">
            <a:extLst>
              <a:ext uri="{FF2B5EF4-FFF2-40B4-BE49-F238E27FC236}">
                <a16:creationId xmlns:a16="http://schemas.microsoft.com/office/drawing/2014/main" id="{29DB06FC-31F1-3399-2BAA-873F8A7C625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68930" y="3202501"/>
            <a:ext cx="914400" cy="914400"/>
          </a:xfrm>
          <a:prstGeom prst="rect">
            <a:avLst/>
          </a:prstGeom>
        </p:spPr>
      </p:pic>
      <p:pic>
        <p:nvPicPr>
          <p:cNvPr id="10" name="Picture 15">
            <a:extLst>
              <a:ext uri="{FF2B5EF4-FFF2-40B4-BE49-F238E27FC236}">
                <a16:creationId xmlns:a16="http://schemas.microsoft.com/office/drawing/2014/main" id="{6FA822D1-EAF0-A864-2473-A579C98021A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65754" y="3129012"/>
            <a:ext cx="1061378" cy="1061378"/>
          </a:xfrm>
          <a:prstGeom prst="rect">
            <a:avLst/>
          </a:prstGeom>
        </p:spPr>
      </p:pic>
      <p:pic>
        <p:nvPicPr>
          <p:cNvPr id="11" name="Picture 1">
            <a:extLst>
              <a:ext uri="{FF2B5EF4-FFF2-40B4-BE49-F238E27FC236}">
                <a16:creationId xmlns:a16="http://schemas.microsoft.com/office/drawing/2014/main" id="{1499DD98-8184-8C59-6950-88DA361C0CF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365899" y="3233219"/>
            <a:ext cx="957171" cy="957171"/>
          </a:xfrm>
          <a:prstGeom prst="rect">
            <a:avLst/>
          </a:prstGeom>
        </p:spPr>
      </p:pic>
    </p:spTree>
    <p:extLst>
      <p:ext uri="{BB962C8B-B14F-4D97-AF65-F5344CB8AC3E}">
        <p14:creationId xmlns:p14="http://schemas.microsoft.com/office/powerpoint/2010/main" val="22537529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EDF5-A9CE-3172-F36C-E2A5E977B4F6}"/>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07D50238-7AB1-883D-F314-17C69E53DE28}"/>
              </a:ext>
            </a:extLst>
          </p:cNvPr>
          <p:cNvSpPr>
            <a:spLocks noGrp="1"/>
          </p:cNvSpPr>
          <p:nvPr>
            <p:ph type="title"/>
          </p:nvPr>
        </p:nvSpPr>
        <p:spPr>
          <a:xfrm>
            <a:off x="588963" y="585788"/>
            <a:ext cx="11010900" cy="554037"/>
          </a:xfrm>
        </p:spPr>
        <p:txBody>
          <a:bodyPr/>
          <a:lstStyle/>
          <a:p>
            <a:r>
              <a:rPr lang="en-US"/>
              <a:t>Onboard &amp; engage: Assign licenses</a:t>
            </a:r>
          </a:p>
        </p:txBody>
      </p:sp>
      <p:sp>
        <p:nvSpPr>
          <p:cNvPr id="2" name="Text Placeholder 1">
            <a:extLst>
              <a:ext uri="{FF2B5EF4-FFF2-40B4-BE49-F238E27FC236}">
                <a16:creationId xmlns:a16="http://schemas.microsoft.com/office/drawing/2014/main" id="{D1A9B836-70E1-DCE1-64FF-62BF67C2F65E}"/>
              </a:ext>
            </a:extLst>
          </p:cNvPr>
          <p:cNvSpPr>
            <a:spLocks noGrp="1"/>
          </p:cNvSpPr>
          <p:nvPr>
            <p:ph type="body" sz="quarter" idx="4294967295"/>
          </p:nvPr>
        </p:nvSpPr>
        <p:spPr>
          <a:xfrm>
            <a:off x="588963" y="1200729"/>
            <a:ext cx="5595938" cy="33972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License your Business Users</a:t>
            </a:r>
          </a:p>
        </p:txBody>
      </p:sp>
      <p:sp>
        <p:nvSpPr>
          <p:cNvPr id="7" name="Text Placeholder 15">
            <a:extLst>
              <a:ext uri="{FF2B5EF4-FFF2-40B4-BE49-F238E27FC236}">
                <a16:creationId xmlns:a16="http://schemas.microsoft.com/office/drawing/2014/main" id="{00E74044-7F83-D27F-872F-D61ACCA0A81C}"/>
              </a:ext>
            </a:extLst>
          </p:cNvPr>
          <p:cNvSpPr txBox="1">
            <a:spLocks/>
          </p:cNvSpPr>
          <p:nvPr/>
        </p:nvSpPr>
        <p:spPr>
          <a:xfrm>
            <a:off x="588963" y="1672852"/>
            <a:ext cx="5397500" cy="1202233"/>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a:ln>
                  <a:noFill/>
                </a:ln>
                <a:solidFill>
                  <a:prstClr val="black"/>
                </a:solidFill>
                <a:effectLst/>
                <a:uLnTx/>
                <a:uFillTx/>
                <a:latin typeface="+mj-lt"/>
                <a:ea typeface="+mn-ea"/>
                <a:cs typeface="Segoe UI" panose="020B0502040204020203" pitchFamily="34" charset="0"/>
              </a:rPr>
              <a:t>Assign licenses</a:t>
            </a:r>
          </a:p>
          <a:p>
            <a:pPr marL="11113" lvl="1" indent="0">
              <a:spcBef>
                <a:spcPts val="1000"/>
              </a:spcBef>
              <a:buNone/>
              <a:defRPr/>
            </a:pPr>
            <a:r>
              <a:rPr lang="en-US" sz="1400">
                <a:latin typeface="Segoe UI" panose="020B0502040204020203" pitchFamily="34" charset="0"/>
                <a:cs typeface="Segoe UI" panose="020B0502040204020203" pitchFamily="34" charset="0"/>
              </a:rPr>
              <a:t>Based on the results of the</a:t>
            </a:r>
            <a:r>
              <a:rPr lang="en-US" sz="1400">
                <a:solidFill>
                  <a:srgbClr val="0078D4"/>
                </a:solidFill>
                <a:latin typeface="Segoe UI" panose="020B0502040204020203" pitchFamily="34" charset="0"/>
                <a:cs typeface="Segoe UI" panose="020B0502040204020203" pitchFamily="34" charset="0"/>
              </a:rPr>
              <a:t> </a:t>
            </a:r>
            <a:r>
              <a:rPr lang="en-US" sz="1400">
                <a:solidFill>
                  <a:srgbClr val="0078D4"/>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Optimization Assessment</a:t>
            </a:r>
            <a:r>
              <a:rPr lang="en-US" sz="1400">
                <a:solidFill>
                  <a:srgbClr val="0078D4"/>
                </a:solidFill>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rPr>
              <a:t>and </a:t>
            </a:r>
            <a:r>
              <a:rPr lang="en-US" sz="14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scenario discovery</a:t>
            </a:r>
            <a:r>
              <a:rPr lang="en-US" sz="1400">
                <a:latin typeface="Segoe UI" panose="020B0502040204020203" pitchFamily="34" charset="0"/>
                <a:cs typeface="Segoe UI" panose="020B0502040204020203" pitchFamily="34" charset="0"/>
              </a:rPr>
              <a:t>, the appropriate licenses need to be assigned to the select set of end users.</a:t>
            </a:r>
          </a:p>
        </p:txBody>
      </p:sp>
      <p:sp>
        <p:nvSpPr>
          <p:cNvPr id="8" name="Rounded Rectangle 1">
            <a:extLst>
              <a:ext uri="{FF2B5EF4-FFF2-40B4-BE49-F238E27FC236}">
                <a16:creationId xmlns:a16="http://schemas.microsoft.com/office/drawing/2014/main" id="{5025D9D8-73A0-23FD-828E-A9530931B3AD}"/>
              </a:ext>
              <a:ext uri="{C183D7F6-B498-43B3-948B-1728B52AA6E4}">
                <adec:decorative xmlns:adec="http://schemas.microsoft.com/office/drawing/2017/decorative" val="1"/>
              </a:ext>
            </a:extLst>
          </p:cNvPr>
          <p:cNvSpPr/>
          <p:nvPr/>
        </p:nvSpPr>
        <p:spPr bwMode="auto">
          <a:xfrm>
            <a:off x="495300" y="3911601"/>
            <a:ext cx="5600699" cy="2162176"/>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Based on the adoption plan, develop a list of users who will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receive the licenses first. A few data points to keep in mind:</a:t>
            </a:r>
          </a:p>
          <a:p>
            <a:pPr marL="457200" marR="0" lvl="1" indent="-2286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departments with the highest Microsoft 365 usage data, and based on that analysis start enabling entire teams within Marketing, Sales, or HR</a:t>
            </a:r>
          </a:p>
          <a:p>
            <a:pPr marL="457200" marR="0" lvl="1" indent="-2286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Use the Scenario Library to identify top use cases and the key metrics you would like to improve in your functional area</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Use the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setup guide</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assign required licenses to users or customer’s preferred method. You can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assign and unassign licenses</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for users on the Licenses page under the Active users page</a:t>
            </a:r>
            <a:r>
              <a:rPr lang="en-US" sz="1200">
                <a:solidFill>
                  <a:schemeClr val="tx1"/>
                </a:solidFill>
                <a:latin typeface="Segoe UI"/>
                <a:cs typeface="Segoe UI" panose="020B0502040204020203" pitchFamily="34" charset="0"/>
              </a:rPr>
              <a:t>.</a:t>
            </a:r>
            <a:endPar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p:txBody>
      </p:sp>
      <p:grpSp>
        <p:nvGrpSpPr>
          <p:cNvPr id="10" name="Group 9">
            <a:extLst>
              <a:ext uri="{FF2B5EF4-FFF2-40B4-BE49-F238E27FC236}">
                <a16:creationId xmlns:a16="http://schemas.microsoft.com/office/drawing/2014/main" id="{D9047412-6245-F4BD-D51A-4051BBFF69C1}"/>
              </a:ext>
              <a:ext uri="{C183D7F6-B498-43B3-948B-1728B52AA6E4}">
                <adec:decorative xmlns:adec="http://schemas.microsoft.com/office/drawing/2017/decorative" val="1"/>
              </a:ext>
            </a:extLst>
          </p:cNvPr>
          <p:cNvGrpSpPr/>
          <p:nvPr/>
        </p:nvGrpSpPr>
        <p:grpSpPr>
          <a:xfrm>
            <a:off x="5143804" y="3539146"/>
            <a:ext cx="748996" cy="748996"/>
            <a:chOff x="5172928" y="4167694"/>
            <a:chExt cx="748996" cy="748996"/>
          </a:xfrm>
        </p:grpSpPr>
        <p:sp>
          <p:nvSpPr>
            <p:cNvPr id="13" name="Oval 1091_1">
              <a:extLst>
                <a:ext uri="{FF2B5EF4-FFF2-40B4-BE49-F238E27FC236}">
                  <a16:creationId xmlns:a16="http://schemas.microsoft.com/office/drawing/2014/main" id="{ED978EA2-84CA-510B-08A2-7587D678CD37}"/>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8" name="Freeform: Shape 19">
              <a:extLst>
                <a:ext uri="{FF2B5EF4-FFF2-40B4-BE49-F238E27FC236}">
                  <a16:creationId xmlns:a16="http://schemas.microsoft.com/office/drawing/2014/main" id="{71B2CF8B-E676-5D73-FC12-8B20F6884F8B}"/>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19" name="Picture 18">
            <a:extLst>
              <a:ext uri="{FF2B5EF4-FFF2-40B4-BE49-F238E27FC236}">
                <a16:creationId xmlns:a16="http://schemas.microsoft.com/office/drawing/2014/main" id="{2F81348F-D2BB-2BED-DBC3-F4F1A92575C6}"/>
              </a:ext>
              <a:ext uri="{C183D7F6-B498-43B3-948B-1728B52AA6E4}">
                <adec:decorative xmlns:adec="http://schemas.microsoft.com/office/drawing/2017/decorative" val="1"/>
              </a:ext>
            </a:extLst>
          </p:cNvPr>
          <p:cNvPicPr>
            <a:picLocks noChangeAspect="1"/>
          </p:cNvPicPr>
          <p:nvPr/>
        </p:nvPicPr>
        <p:blipFill rotWithShape="1">
          <a:blip r:embed="rId6"/>
          <a:srcRect l="437" t="-10734" r="-2234" b="-43039"/>
          <a:stretch/>
        </p:blipFill>
        <p:spPr>
          <a:xfrm>
            <a:off x="6484149" y="1539877"/>
            <a:ext cx="5206996" cy="4533900"/>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2379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51741C5-C8CC-EF97-793E-519A39BE78DC}"/>
              </a:ext>
              <a:ext uri="{C183D7F6-B498-43B3-948B-1728B52AA6E4}">
                <adec:decorative xmlns:adec="http://schemas.microsoft.com/office/drawing/2017/decorative" val="1"/>
              </a:ext>
            </a:extLst>
          </p:cNvPr>
          <p:cNvSpPr/>
          <p:nvPr/>
        </p:nvSpPr>
        <p:spPr bwMode="auto">
          <a:xfrm>
            <a:off x="579437" y="1470101"/>
            <a:ext cx="11033605" cy="4802111"/>
          </a:xfrm>
          <a:prstGeom prst="roundRect">
            <a:avLst>
              <a:gd name="adj" fmla="val 5133"/>
            </a:avLst>
          </a:prstGeom>
          <a:noFill/>
          <a:ln w="19050">
            <a:solidFill>
              <a:srgbClr val="F4F3F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A6C05149-5905-01B3-0BC1-778E6ABD1D9E}"/>
              </a:ext>
            </a:extLst>
          </p:cNvPr>
          <p:cNvSpPr>
            <a:spLocks noGrp="1"/>
          </p:cNvSpPr>
          <p:nvPr>
            <p:ph type="title"/>
          </p:nvPr>
        </p:nvSpPr>
        <p:spPr>
          <a:xfrm>
            <a:off x="588261" y="585216"/>
            <a:ext cx="11011601" cy="553998"/>
          </a:xfrm>
        </p:spPr>
        <p:txBody>
          <a:bodyPr wrap="square" lIns="0" tIns="0" rIns="0" bIns="0">
            <a:spAutoFit/>
          </a:bodyPr>
          <a:lstStyle/>
          <a:p>
            <a:pPr algn="ctr"/>
            <a:r>
              <a:rPr lang="en-US"/>
              <a:t>Pinning Microsoft Copilot</a:t>
            </a:r>
          </a:p>
        </p:txBody>
      </p:sp>
      <p:sp>
        <p:nvSpPr>
          <p:cNvPr id="4" name="TextBox 3">
            <a:extLst>
              <a:ext uri="{FF2B5EF4-FFF2-40B4-BE49-F238E27FC236}">
                <a16:creationId xmlns:a16="http://schemas.microsoft.com/office/drawing/2014/main" id="{72C54E07-3F82-69DE-EF85-318235EAE692}"/>
              </a:ext>
            </a:extLst>
          </p:cNvPr>
          <p:cNvSpPr txBox="1"/>
          <p:nvPr/>
        </p:nvSpPr>
        <p:spPr>
          <a:xfrm>
            <a:off x="1028644" y="1331363"/>
            <a:ext cx="10200634" cy="368945"/>
          </a:xfrm>
          <a:prstGeom prst="round2SameRect">
            <a:avLst>
              <a:gd name="adj1" fmla="val 50000"/>
              <a:gd name="adj2"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400" b="0" i="0" u="none" strike="noStrike"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cs typeface="Segoe UI" pitchFamily="34" charset="0"/>
              </a:rPr>
              <a:t>Encourage your organization to use Copilot by pinning it to the navigation bar of the Microsoft 365 apps.</a:t>
            </a:r>
          </a:p>
        </p:txBody>
      </p:sp>
      <p:sp>
        <p:nvSpPr>
          <p:cNvPr id="15" name="TextBox 21">
            <a:extLst>
              <a:ext uri="{FF2B5EF4-FFF2-40B4-BE49-F238E27FC236}">
                <a16:creationId xmlns:a16="http://schemas.microsoft.com/office/drawing/2014/main" id="{05B3F372-9F14-054E-7C1C-C4F975DCF0E2}"/>
              </a:ext>
            </a:extLst>
          </p:cNvPr>
          <p:cNvSpPr txBox="1"/>
          <p:nvPr/>
        </p:nvSpPr>
        <p:spPr>
          <a:xfrm>
            <a:off x="876170" y="1998366"/>
            <a:ext cx="2494490" cy="2528384"/>
          </a:xfrm>
          <a:prstGeom prst="rect">
            <a:avLst/>
          </a:prstGeom>
          <a:noFill/>
        </p:spPr>
        <p:txBody>
          <a:bodyPr wrap="square" lIns="0" tIns="0" rIns="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3999"/>
              </a:lnSpc>
              <a:spcBef>
                <a:spcPts val="0"/>
              </a:spcBef>
              <a:spcAft>
                <a:spcPts val="1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By default, Copilot is not pinned to the navigation bar. Users will be asked if they want to pin Copilot.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Administrators can change this behavior by selecting an option for pinning Microsoft Copilot to the navigation bar:</a:t>
            </a:r>
          </a:p>
        </p:txBody>
      </p:sp>
      <p:pic>
        <p:nvPicPr>
          <p:cNvPr id="5" name="Picture 4" descr="Screenshot of where the Copilot policies are in the Microsoft 365 admin center">
            <a:extLst>
              <a:ext uri="{FF2B5EF4-FFF2-40B4-BE49-F238E27FC236}">
                <a16:creationId xmlns:a16="http://schemas.microsoft.com/office/drawing/2014/main" id="{FAEF672E-35BF-EA55-7882-32FAA97A2A56}"/>
              </a:ext>
            </a:extLst>
          </p:cNvPr>
          <p:cNvPicPr>
            <a:picLocks noChangeAspect="1"/>
          </p:cNvPicPr>
          <p:nvPr/>
        </p:nvPicPr>
        <p:blipFill>
          <a:blip r:embed="rId2"/>
          <a:srcRect l="137" r="50561" b="244"/>
          <a:stretch/>
        </p:blipFill>
        <p:spPr>
          <a:xfrm>
            <a:off x="3508973" y="1898958"/>
            <a:ext cx="3584769" cy="4092656"/>
          </a:xfrm>
          <a:prstGeom prst="roundRect">
            <a:avLst>
              <a:gd name="adj" fmla="val 3040"/>
            </a:avLst>
          </a:prstGeom>
          <a:ln w="3175">
            <a:solidFill>
              <a:schemeClr val="bg1">
                <a:lumMod val="50000"/>
              </a:schemeClr>
            </a:solidFill>
          </a:ln>
        </p:spPr>
      </p:pic>
      <p:pic>
        <p:nvPicPr>
          <p:cNvPr id="3" name="Picture 2" descr="Screenshot of the policy within the admin center that allows admins to pin the Copilot app to the navigation bar, which is recommended.">
            <a:extLst>
              <a:ext uri="{FF2B5EF4-FFF2-40B4-BE49-F238E27FC236}">
                <a16:creationId xmlns:a16="http://schemas.microsoft.com/office/drawing/2014/main" id="{6BF389AB-6D9A-CCD8-0949-EFB0359F0CC2}"/>
              </a:ext>
            </a:extLst>
          </p:cNvPr>
          <p:cNvPicPr>
            <a:picLocks noChangeAspect="1"/>
          </p:cNvPicPr>
          <p:nvPr/>
        </p:nvPicPr>
        <p:blipFill rotWithShape="1">
          <a:blip r:embed="rId3"/>
          <a:srcRect l="2862" t="4172" r="1954" b="51264"/>
          <a:stretch/>
        </p:blipFill>
        <p:spPr>
          <a:xfrm>
            <a:off x="7232055" y="1879111"/>
            <a:ext cx="4070957" cy="3129294"/>
          </a:xfrm>
          <a:prstGeom prst="roundRect">
            <a:avLst>
              <a:gd name="adj" fmla="val 3040"/>
            </a:avLst>
          </a:prstGeom>
          <a:ln w="3175">
            <a:solidFill>
              <a:schemeClr val="bg1">
                <a:lumMod val="50000"/>
              </a:schemeClr>
            </a:solidFill>
          </a:ln>
        </p:spPr>
      </p:pic>
      <p:pic>
        <p:nvPicPr>
          <p:cNvPr id="12" name="Picture 2" descr="Screenshot showing the option to allow users to be asked whether they want to pin Copilot to the navigation bar if admins choose to not pin the app as a policy=">
            <a:extLst>
              <a:ext uri="{FF2B5EF4-FFF2-40B4-BE49-F238E27FC236}">
                <a16:creationId xmlns:a16="http://schemas.microsoft.com/office/drawing/2014/main" id="{C1319F39-88D6-81CD-3902-B9659995B9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953" r="559" b="9974"/>
          <a:stretch/>
        </p:blipFill>
        <p:spPr bwMode="auto">
          <a:xfrm>
            <a:off x="8822552" y="5147143"/>
            <a:ext cx="2480461" cy="628327"/>
          </a:xfrm>
          <a:prstGeom prst="roundRect">
            <a:avLst>
              <a:gd name="adj" fmla="val 9615"/>
            </a:avLst>
          </a:prstGeom>
          <a:ln w="3175">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7907E94-9571-AB5B-D063-02CC3A09FF32}"/>
              </a:ext>
              <a:ext uri="{C183D7F6-B498-43B3-948B-1728B52AA6E4}">
                <adec:decorative xmlns:adec="http://schemas.microsoft.com/office/drawing/2017/decorative" val="0"/>
              </a:ext>
            </a:extLst>
          </p:cNvPr>
          <p:cNvSpPr/>
          <p:nvPr/>
        </p:nvSpPr>
        <p:spPr bwMode="auto">
          <a:xfrm>
            <a:off x="7476633" y="6079544"/>
            <a:ext cx="3752645" cy="3505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hlinkClick r:id="rId5">
                  <a:extLst>
                    <a:ext uri="{A12FA001-AC4F-418D-AE19-62706E023703}">
                      <ahyp:hlinkClr xmlns:ahyp="http://schemas.microsoft.com/office/drawing/2018/hyperlinkcolor" val="tx"/>
                    </a:ext>
                  </a:extLst>
                </a:hlinkClick>
              </a:rPr>
              <a:t>Learn more about pinning Copilot</a:t>
            </a: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hlinkClick r:id="" action="ppaction://noaction">
                <a:extLst>
                  <a:ext uri="{A12FA001-AC4F-418D-AE19-62706E023703}">
                    <ahyp:hlinkClr xmlns:ahyp="http://schemas.microsoft.com/office/drawing/2018/hyperlinkcolor" val="tx"/>
                  </a:ext>
                </a:extLst>
              </a:hlinkClick>
            </a:endParaRPr>
          </a:p>
        </p:txBody>
      </p:sp>
      <p:sp>
        <p:nvSpPr>
          <p:cNvPr id="8" name="Rectangle: Rounded Corners 7">
            <a:extLst>
              <a:ext uri="{FF2B5EF4-FFF2-40B4-BE49-F238E27FC236}">
                <a16:creationId xmlns:a16="http://schemas.microsoft.com/office/drawing/2014/main" id="{19762615-62EB-129F-B909-015FA574D987}"/>
              </a:ext>
              <a:ext uri="{C183D7F6-B498-43B3-948B-1728B52AA6E4}">
                <adec:decorative xmlns:adec="http://schemas.microsoft.com/office/drawing/2017/decorative" val="1"/>
              </a:ext>
            </a:extLst>
          </p:cNvPr>
          <p:cNvSpPr/>
          <p:nvPr/>
        </p:nvSpPr>
        <p:spPr bwMode="auto">
          <a:xfrm>
            <a:off x="3510497" y="3613240"/>
            <a:ext cx="452198" cy="128491"/>
          </a:xfrm>
          <a:prstGeom prst="roundRect">
            <a:avLst>
              <a:gd name="adj" fmla="val 50000"/>
            </a:avLst>
          </a:prstGeom>
          <a:noFill/>
          <a:ln w="2222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44000" tIns="0" rIns="1440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A77D3"/>
              </a:solidFill>
              <a:effectLst/>
              <a:uLnTx/>
              <a:uFillTx/>
              <a:latin typeface="Segoe UI"/>
              <a:ea typeface="+mn-ea"/>
              <a:cs typeface="Segoe UI"/>
            </a:endParaRPr>
          </a:p>
        </p:txBody>
      </p:sp>
      <p:cxnSp>
        <p:nvCxnSpPr>
          <p:cNvPr id="14" name="Straight Arrow Connector 13">
            <a:extLst>
              <a:ext uri="{FF2B5EF4-FFF2-40B4-BE49-F238E27FC236}">
                <a16:creationId xmlns:a16="http://schemas.microsoft.com/office/drawing/2014/main" id="{BC563C62-7163-7105-BAA5-A5F7FF42AB61}"/>
              </a:ext>
              <a:ext uri="{C183D7F6-B498-43B3-948B-1728B52AA6E4}">
                <adec:decorative xmlns:adec="http://schemas.microsoft.com/office/drawing/2017/decorative" val="1"/>
              </a:ext>
            </a:extLst>
          </p:cNvPr>
          <p:cNvCxnSpPr>
            <a:cxnSpLocks/>
          </p:cNvCxnSpPr>
          <p:nvPr/>
        </p:nvCxnSpPr>
        <p:spPr>
          <a:xfrm>
            <a:off x="4723599" y="3817984"/>
            <a:ext cx="1133993" cy="0"/>
          </a:xfrm>
          <a:prstGeom prst="straightConnector1">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2BEEAF-E715-DAD5-36FD-7C7D9304BAEA}"/>
              </a:ext>
              <a:ext uri="{C183D7F6-B498-43B3-948B-1728B52AA6E4}">
                <adec:decorative xmlns:adec="http://schemas.microsoft.com/office/drawing/2017/decorative" val="1"/>
              </a:ext>
            </a:extLst>
          </p:cNvPr>
          <p:cNvSpPr/>
          <p:nvPr/>
        </p:nvSpPr>
        <p:spPr bwMode="auto">
          <a:xfrm>
            <a:off x="7476633" y="4828477"/>
            <a:ext cx="1243621" cy="628327"/>
          </a:xfrm>
          <a:custGeom>
            <a:avLst/>
            <a:gdLst>
              <a:gd name="connsiteX0" fmla="*/ 0 w 1282391"/>
              <a:gd name="connsiteY0" fmla="*/ 0 h 546410"/>
              <a:gd name="connsiteX1" fmla="*/ 0 w 1282391"/>
              <a:gd name="connsiteY1" fmla="*/ 546410 h 546410"/>
              <a:gd name="connsiteX2" fmla="*/ 1282391 w 1282391"/>
              <a:gd name="connsiteY2" fmla="*/ 546410 h 546410"/>
            </a:gdLst>
            <a:ahLst/>
            <a:cxnLst>
              <a:cxn ang="0">
                <a:pos x="connsiteX0" y="connsiteY0"/>
              </a:cxn>
              <a:cxn ang="0">
                <a:pos x="connsiteX1" y="connsiteY1"/>
              </a:cxn>
              <a:cxn ang="0">
                <a:pos x="connsiteX2" y="connsiteY2"/>
              </a:cxn>
            </a:cxnLst>
            <a:rect l="l" t="t" r="r" b="b"/>
            <a:pathLst>
              <a:path w="1282391" h="546410">
                <a:moveTo>
                  <a:pt x="0" y="0"/>
                </a:moveTo>
                <a:lnTo>
                  <a:pt x="0" y="546410"/>
                </a:lnTo>
                <a:lnTo>
                  <a:pt x="1282391" y="546410"/>
                </a:lnTo>
              </a:path>
            </a:pathLst>
          </a:custGeom>
          <a:noFill/>
          <a:ln w="19050">
            <a:solidFill>
              <a:srgbClr val="8661C5"/>
            </a:solidFill>
            <a:headEnd type="none" w="med" len="med"/>
            <a:tailEnd type="arrow" w="lg" len="sm"/>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4663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0 -2.59259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0"/>
                                  </p:stCondLst>
                                  <p:childTnLst>
                                    <p:animMotion origin="layout" path="M 0 -2.59259E-6 L 0 0.03542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0"/>
                                  </p:stCondLst>
                                  <p:childTnLst>
                                    <p:animMotion origin="layout" path="M 0 -2.59259E-6 L 0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nodeType="withEffect">
                                  <p:stCondLst>
                                    <p:cond delay="0"/>
                                  </p:stCondLst>
                                  <p:childTnLst>
                                    <p:animMotion origin="layout" path="M 0 -2.59259E-6 L 0 0.03542 " pathEditMode="relative" rAng="0" ptsTypes="AA">
                                      <p:cBhvr>
                                        <p:cTn id="24" dur="700" spd="-100000" fill="hold"/>
                                        <p:tgtEl>
                                          <p:spTgt spid="5"/>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grpId="1" nodeType="withEffect">
                                  <p:stCondLst>
                                    <p:cond delay="0"/>
                                  </p:stCondLst>
                                  <p:childTnLst>
                                    <p:animMotion origin="layout" path="M 0 -2.59259E-6 L 0 0.03542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decel="100000" fill="hold" grpId="1" nodeType="withEffect">
                                  <p:stCondLst>
                                    <p:cond delay="0"/>
                                  </p:stCondLst>
                                  <p:childTnLst>
                                    <p:animMotion origin="layout" path="M 0 -2.59259E-6 L 0 0.03542 " pathEditMode="relative" rAng="0" ptsTypes="AA">
                                      <p:cBhvr>
                                        <p:cTn id="34" dur="700" spd="-100000" fill="hold"/>
                                        <p:tgtEl>
                                          <p:spTgt spid="9"/>
                                        </p:tgtEl>
                                        <p:attrNameLst>
                                          <p:attrName>ppt_x</p:attrName>
                                          <p:attrName>ppt_y</p:attrName>
                                        </p:attrNameLst>
                                      </p:cBhvr>
                                      <p:rCtr x="0" y="1759"/>
                                    </p:animMotion>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42" presetClass="path" presetSubtype="0" decel="100000" fill="hold" nodeType="withEffect">
                                  <p:stCondLst>
                                    <p:cond delay="0"/>
                                  </p:stCondLst>
                                  <p:childTnLst>
                                    <p:animMotion origin="layout" path="M 0 -2.59259E-6 L 0 0.03542 " pathEditMode="relative" rAng="0" ptsTypes="AA">
                                      <p:cBhvr>
                                        <p:cTn id="39" dur="700" spd="-100000" fill="hold"/>
                                        <p:tgtEl>
                                          <p:spTgt spid="14"/>
                                        </p:tgtEl>
                                        <p:attrNameLst>
                                          <p:attrName>ppt_x</p:attrName>
                                          <p:attrName>ppt_y</p:attrName>
                                        </p:attrNameLst>
                                      </p:cBhvr>
                                      <p:rCtr x="0" y="1759"/>
                                    </p:animMotion>
                                  </p:childTnLst>
                                </p:cTn>
                              </p:par>
                            </p:childTnLst>
                          </p:cTn>
                        </p:par>
                        <p:par>
                          <p:cTn id="40" fill="hold">
                            <p:stCondLst>
                              <p:cond delay="70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42" presetClass="path" presetSubtype="0" decel="100000" fill="hold" nodeType="withEffect">
                                  <p:stCondLst>
                                    <p:cond delay="0"/>
                                  </p:stCondLst>
                                  <p:childTnLst>
                                    <p:animMotion origin="layout" path="M 0 -2.59259E-6 L 0 0.03542 " pathEditMode="relative" rAng="0" ptsTypes="AA">
                                      <p:cBhvr>
                                        <p:cTn id="45" dur="700" spd="-100000" fill="hold"/>
                                        <p:tgtEl>
                                          <p:spTgt spid="12"/>
                                        </p:tgtEl>
                                        <p:attrNameLst>
                                          <p:attrName>ppt_x</p:attrName>
                                          <p:attrName>ppt_y</p:attrName>
                                        </p:attrNameLst>
                                      </p:cBhvr>
                                      <p:rCtr x="0" y="1759"/>
                                    </p:animMotion>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42" presetClass="path" presetSubtype="0" decel="100000" fill="hold" grpId="1" nodeType="withEffect">
                                  <p:stCondLst>
                                    <p:cond delay="0"/>
                                  </p:stCondLst>
                                  <p:childTnLst>
                                    <p:animMotion origin="layout" path="M 0 -2.59259E-6 L 0 0.03542 " pathEditMode="relative" rAng="0" ptsTypes="AA">
                                      <p:cBhvr>
                                        <p:cTn id="50" dur="700" spd="-100000" fill="hold"/>
                                        <p:tgtEl>
                                          <p:spTgt spid="1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9" grpId="0" animBg="1"/>
      <p:bldP spid="9" grpId="1" animBg="1"/>
      <p:bldP spid="8" grpId="0" animBg="1"/>
      <p:bldP spid="8" grpId="1"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7EB42D-8759-C270-A6BF-E0AB94C498E0}"/>
              </a:ext>
            </a:extLst>
          </p:cNvPr>
          <p:cNvSpPr>
            <a:spLocks noGrp="1"/>
          </p:cNvSpPr>
          <p:nvPr>
            <p:ph type="title"/>
          </p:nvPr>
        </p:nvSpPr>
        <p:spPr/>
        <p:txBody>
          <a:bodyPr/>
          <a:lstStyle/>
          <a:p>
            <a:r>
              <a:rPr lang="en-US"/>
              <a:t>Assign permissions by role (usage reports)</a:t>
            </a:r>
          </a:p>
        </p:txBody>
      </p:sp>
      <p:sp>
        <p:nvSpPr>
          <p:cNvPr id="5" name="Text Placeholder 4">
            <a:extLst>
              <a:ext uri="{FF2B5EF4-FFF2-40B4-BE49-F238E27FC236}">
                <a16:creationId xmlns:a16="http://schemas.microsoft.com/office/drawing/2014/main" id="{3452F105-2608-7F02-438A-A9A73637394C}"/>
              </a:ext>
            </a:extLst>
          </p:cNvPr>
          <p:cNvSpPr>
            <a:spLocks noGrp="1"/>
          </p:cNvSpPr>
          <p:nvPr>
            <p:ph type="body" sz="quarter" idx="12"/>
          </p:nvPr>
        </p:nvSpPr>
        <p:spPr/>
        <p:txBody>
          <a:bodyPr/>
          <a:lstStyle/>
          <a:p>
            <a:r>
              <a:rPr lang="en-US"/>
              <a:t>Onboard &amp; engage</a:t>
            </a:r>
          </a:p>
        </p:txBody>
      </p:sp>
    </p:spTree>
    <p:extLst>
      <p:ext uri="{BB962C8B-B14F-4D97-AF65-F5344CB8AC3E}">
        <p14:creationId xmlns:p14="http://schemas.microsoft.com/office/powerpoint/2010/main" val="358084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43152-A97C-A901-B672-32D9974CDE2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75026591-C3C1-A423-0BD3-6F57B15578F0}"/>
              </a:ext>
            </a:extLst>
          </p:cNvPr>
          <p:cNvSpPr>
            <a:spLocks noGrp="1"/>
          </p:cNvSpPr>
          <p:nvPr>
            <p:ph type="title"/>
          </p:nvPr>
        </p:nvSpPr>
        <p:spPr>
          <a:xfrm>
            <a:off x="588963" y="585788"/>
            <a:ext cx="11010900" cy="554037"/>
          </a:xfrm>
        </p:spPr>
        <p:txBody>
          <a:bodyPr/>
          <a:lstStyle/>
          <a:p>
            <a:r>
              <a:rPr lang="en-US"/>
              <a:t>Onboard &amp; engage: Assign permissions by role</a:t>
            </a:r>
          </a:p>
        </p:txBody>
      </p:sp>
      <p:sp>
        <p:nvSpPr>
          <p:cNvPr id="2" name="Text Placeholder 1">
            <a:extLst>
              <a:ext uri="{FF2B5EF4-FFF2-40B4-BE49-F238E27FC236}">
                <a16:creationId xmlns:a16="http://schemas.microsoft.com/office/drawing/2014/main" id="{41C29AE0-40FA-3E22-C702-325F0D140616}"/>
              </a:ext>
            </a:extLst>
          </p:cNvPr>
          <p:cNvSpPr>
            <a:spLocks noGrp="1"/>
          </p:cNvSpPr>
          <p:nvPr>
            <p:ph type="body" sz="quarter" idx="4294967295"/>
          </p:nvPr>
        </p:nvSpPr>
        <p:spPr>
          <a:xfrm>
            <a:off x="588963" y="1200729"/>
            <a:ext cx="5595938" cy="37782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Assign usage report permissions</a:t>
            </a:r>
          </a:p>
        </p:txBody>
      </p:sp>
      <p:sp>
        <p:nvSpPr>
          <p:cNvPr id="7" name="Text Placeholder 15">
            <a:extLst>
              <a:ext uri="{FF2B5EF4-FFF2-40B4-BE49-F238E27FC236}">
                <a16:creationId xmlns:a16="http://schemas.microsoft.com/office/drawing/2014/main" id="{DF977B81-F1E1-502F-D77C-1AB42EDC076B}"/>
              </a:ext>
            </a:extLst>
          </p:cNvPr>
          <p:cNvSpPr txBox="1">
            <a:spLocks/>
          </p:cNvSpPr>
          <p:nvPr/>
        </p:nvSpPr>
        <p:spPr>
          <a:xfrm>
            <a:off x="588963" y="1672699"/>
            <a:ext cx="5397500" cy="242284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marR="0" lvl="1" indent="0" fontAlgn="auto">
              <a:lnSpc>
                <a:spcPct val="100000"/>
              </a:lnSpc>
              <a:spcBef>
                <a:spcPts val="1000"/>
              </a:spcBef>
              <a:spcAft>
                <a:spcPts val="600"/>
              </a:spcAft>
              <a:buClrTx/>
              <a:buSzTx/>
              <a:buNone/>
              <a:defRPr/>
            </a:pPr>
            <a:r>
              <a:rPr lang="en-US" sz="1200">
                <a:latin typeface="Segoe UI" panose="020B0502040204020203" pitchFamily="34" charset="0"/>
                <a:cs typeface="Segoe UI" panose="020B0502040204020203" pitchFamily="34" charset="0"/>
              </a:rPr>
              <a:t>The </a:t>
            </a:r>
            <a:r>
              <a:rPr lang="en-US" sz="1200">
                <a:solidFill>
                  <a:srgbClr val="0078D4"/>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Microsoft Copilot 365 usage report</a:t>
            </a:r>
            <a:r>
              <a:rPr lang="en-US" sz="1200">
                <a:solidFill>
                  <a:srgbClr val="0078D4"/>
                </a:solidFill>
                <a:latin typeface="Segoe UI" panose="020B0502040204020203" pitchFamily="34" charset="0"/>
                <a:cs typeface="Segoe UI" panose="020B0502040204020203" pitchFamily="34" charset="0"/>
              </a:rPr>
              <a:t> </a:t>
            </a:r>
            <a:r>
              <a:rPr lang="en-US" sz="1200">
                <a:latin typeface="Segoe UI" panose="020B0502040204020203" pitchFamily="34" charset="0"/>
                <a:cs typeface="Segoe UI" panose="020B0502040204020203" pitchFamily="34" charset="0"/>
              </a:rPr>
              <a:t>allows you to interpret how ready your organization is to adopt Microsoft 365 Copilot.</a:t>
            </a:r>
          </a:p>
          <a:p>
            <a:pPr marL="11112" marR="0" lvl="1" indent="0" fontAlgn="auto">
              <a:lnSpc>
                <a:spcPct val="100000"/>
              </a:lnSpc>
              <a:spcBef>
                <a:spcPts val="1000"/>
              </a:spcBef>
              <a:spcAft>
                <a:spcPts val="0"/>
              </a:spcAft>
              <a:buClrTx/>
              <a:buSzTx/>
              <a:buNone/>
              <a:defRPr/>
            </a:pPr>
            <a:r>
              <a:rPr lang="en-US" sz="1200">
                <a:latin typeface="Segoe UI" panose="020B0502040204020203" pitchFamily="34" charset="0"/>
                <a:cs typeface="Segoe UI" panose="020B0502040204020203" pitchFamily="34" charset="0"/>
              </a:rPr>
              <a:t>The following roles can see the report: Global admins, Exchange admins, SharePoint admins, Reports reader, Teams admins, User Experience Success Manager. For more details, read our documentation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here</a:t>
            </a:r>
            <a:r>
              <a:rPr lang="en-US" sz="1200">
                <a:latin typeface="Segoe UI" panose="020B0502040204020203" pitchFamily="34" charset="0"/>
                <a:cs typeface="Segoe UI" panose="020B0502040204020203" pitchFamily="34" charset="0"/>
              </a:rPr>
              <a:t>.</a:t>
            </a:r>
          </a:p>
        </p:txBody>
      </p:sp>
      <p:sp>
        <p:nvSpPr>
          <p:cNvPr id="3" name="Rounded Rectangle 1">
            <a:extLst>
              <a:ext uri="{FF2B5EF4-FFF2-40B4-BE49-F238E27FC236}">
                <a16:creationId xmlns:a16="http://schemas.microsoft.com/office/drawing/2014/main" id="{1E2682FF-DD23-62F9-B577-6A21538BC496}"/>
              </a:ext>
              <a:ext uri="{C183D7F6-B498-43B3-948B-1728B52AA6E4}">
                <adec:decorative xmlns:adec="http://schemas.microsoft.com/office/drawing/2017/decorative" val="1"/>
              </a:ext>
            </a:extLst>
          </p:cNvPr>
          <p:cNvSpPr/>
          <p:nvPr/>
        </p:nvSpPr>
        <p:spPr bwMode="auto">
          <a:xfrm>
            <a:off x="495300" y="4788317"/>
            <a:ext cx="5491163" cy="1040984"/>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Develop a list of users who will have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permissions</a:t>
            </a:r>
            <a:r>
              <a:rPr lang="en-US" sz="1200">
                <a:solidFill>
                  <a:prstClr val="black"/>
                </a:solidFill>
                <a:latin typeface="Segoe UI" panose="020B0502040204020203" pitchFamily="34" charset="0"/>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read the Microsoft 365 Copilot usage report</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Assign permissions to the identified users</a:t>
            </a:r>
          </a:p>
        </p:txBody>
      </p:sp>
      <p:grpSp>
        <p:nvGrpSpPr>
          <p:cNvPr id="11" name="Group 10">
            <a:extLst>
              <a:ext uri="{FF2B5EF4-FFF2-40B4-BE49-F238E27FC236}">
                <a16:creationId xmlns:a16="http://schemas.microsoft.com/office/drawing/2014/main" id="{CA5A41E1-3016-7E08-1292-762819ABAD25}"/>
              </a:ext>
              <a:ext uri="{C183D7F6-B498-43B3-948B-1728B52AA6E4}">
                <adec:decorative xmlns:adec="http://schemas.microsoft.com/office/drawing/2017/decorative" val="1"/>
              </a:ext>
            </a:extLst>
          </p:cNvPr>
          <p:cNvGrpSpPr/>
          <p:nvPr/>
        </p:nvGrpSpPr>
        <p:grpSpPr>
          <a:xfrm>
            <a:off x="4995325" y="4215331"/>
            <a:ext cx="748996" cy="748996"/>
            <a:chOff x="5172928" y="4167694"/>
            <a:chExt cx="748996" cy="748996"/>
          </a:xfrm>
        </p:grpSpPr>
        <p:sp>
          <p:nvSpPr>
            <p:cNvPr id="12" name="Oval 1091_1">
              <a:extLst>
                <a:ext uri="{FF2B5EF4-FFF2-40B4-BE49-F238E27FC236}">
                  <a16:creationId xmlns:a16="http://schemas.microsoft.com/office/drawing/2014/main" id="{348CCF01-C58E-F96B-0A7E-09805855D51E}"/>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2119348F-9568-5B7D-EB6E-F5266F8D693D}"/>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21" name="Picture 20">
            <a:extLst>
              <a:ext uri="{FF2B5EF4-FFF2-40B4-BE49-F238E27FC236}">
                <a16:creationId xmlns:a16="http://schemas.microsoft.com/office/drawing/2014/main" id="{B17C863B-EAF0-6F02-18F1-DD771C0B3EB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45942" y="1475747"/>
            <a:ext cx="5168538" cy="2455056"/>
          </a:xfrm>
          <a:prstGeom prst="roundRect">
            <a:avLst>
              <a:gd name="adj" fmla="val 2430"/>
            </a:avLst>
          </a:prstGeom>
          <a:solidFill>
            <a:schemeClr val="bg1"/>
          </a:solidFill>
          <a:ln>
            <a:solidFill>
              <a:schemeClr val="bg1">
                <a:lumMod val="75000"/>
              </a:schemeClr>
            </a:solidFill>
          </a:ln>
          <a:effectLst/>
        </p:spPr>
      </p:pic>
      <p:pic>
        <p:nvPicPr>
          <p:cNvPr id="22" name="Picture 21">
            <a:extLst>
              <a:ext uri="{FF2B5EF4-FFF2-40B4-BE49-F238E27FC236}">
                <a16:creationId xmlns:a16="http://schemas.microsoft.com/office/drawing/2014/main" id="{D5E696B6-0C93-216C-36C0-E2EA63D77B8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39119" y="4154725"/>
            <a:ext cx="5175362" cy="1919052"/>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29663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2F2191-7A6F-5207-E0DD-EFFA899E03B4}"/>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4867659" cy="553998"/>
          </a:xfrm>
        </p:spPr>
        <p:txBody>
          <a:bodyPr/>
          <a:lstStyle/>
          <a:p>
            <a:r>
              <a:rPr lang="en-US" sz="5400"/>
              <a:t>Deliver impact</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2" name="Picture 1">
            <a:hlinkClick r:id="rId3" action="ppaction://hlinksldjump"/>
            <a:extLst>
              <a:ext uri="{FF2B5EF4-FFF2-40B4-BE49-F238E27FC236}">
                <a16:creationId xmlns:a16="http://schemas.microsoft.com/office/drawing/2014/main" id="{6826DA3E-7A76-9FF1-CA8E-CB8FBC28B66D}"/>
              </a:ext>
              <a:ext uri="{C183D7F6-B498-43B3-948B-1728B52AA6E4}">
                <adec:decorative xmlns:adec="http://schemas.microsoft.com/office/drawing/2017/decorative" val="1"/>
              </a:ext>
            </a:extLst>
          </p:cNvPr>
          <p:cNvPicPr>
            <a:picLocks noChangeAspect="1"/>
          </p:cNvPicPr>
          <p:nvPr/>
        </p:nvPicPr>
        <p:blipFill>
          <a:blip r:embed="rId4"/>
          <a:srcRect l="86" r="86"/>
          <a:stretch/>
        </p:blipFill>
        <p:spPr>
          <a:xfrm>
            <a:off x="7233920" y="1198880"/>
            <a:ext cx="3281680" cy="1849120"/>
          </a:xfrm>
          <a:prstGeom prst="roundRect">
            <a:avLst>
              <a:gd name="adj" fmla="val 2430"/>
            </a:avLst>
          </a:prstGeom>
          <a:solidFill>
            <a:schemeClr val="bg1"/>
          </a:solidFill>
          <a:ln>
            <a:solidFill>
              <a:schemeClr val="bg1">
                <a:lumMod val="75000"/>
              </a:schemeClr>
            </a:solidFill>
          </a:ln>
          <a:effectLst/>
        </p:spPr>
      </p:pic>
      <p:pic>
        <p:nvPicPr>
          <p:cNvPr id="4" name="Picture 3">
            <a:hlinkClick r:id="rId5" action="ppaction://hlinksldjump"/>
            <a:extLst>
              <a:ext uri="{FF2B5EF4-FFF2-40B4-BE49-F238E27FC236}">
                <a16:creationId xmlns:a16="http://schemas.microsoft.com/office/drawing/2014/main" id="{0074F22E-3EC3-D4A4-4A66-AEC800E27927}"/>
              </a:ext>
              <a:ext uri="{C183D7F6-B498-43B3-948B-1728B52AA6E4}">
                <adec:decorative xmlns:adec="http://schemas.microsoft.com/office/drawing/2017/decorative" val="1"/>
              </a:ext>
            </a:extLst>
          </p:cNvPr>
          <p:cNvPicPr>
            <a:picLocks noChangeAspect="1"/>
          </p:cNvPicPr>
          <p:nvPr/>
        </p:nvPicPr>
        <p:blipFill>
          <a:blip r:embed="rId6"/>
          <a:srcRect t="1412" b="1412"/>
          <a:stretch/>
        </p:blipFill>
        <p:spPr>
          <a:xfrm>
            <a:off x="7233919" y="3505200"/>
            <a:ext cx="3281681" cy="1793823"/>
          </a:xfrm>
          <a:prstGeom prst="roundRect">
            <a:avLst>
              <a:gd name="adj" fmla="val 2430"/>
            </a:avLst>
          </a:prstGeom>
          <a:solidFill>
            <a:schemeClr val="bg1"/>
          </a:solidFill>
          <a:ln>
            <a:solidFill>
              <a:schemeClr val="bg1">
                <a:lumMod val="75000"/>
              </a:schemeClr>
            </a:solidFill>
          </a:ln>
          <a:effectLst/>
        </p:spPr>
      </p:pic>
      <p:sp>
        <p:nvSpPr>
          <p:cNvPr id="12" name="Rounded Rectangle 6">
            <a:extLst>
              <a:ext uri="{FF2B5EF4-FFF2-40B4-BE49-F238E27FC236}">
                <a16:creationId xmlns:a16="http://schemas.microsoft.com/office/drawing/2014/main" id="{5740F878-A58D-8949-8B94-6C9962B2A8EE}"/>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02B792E0-646D-F691-74D3-E01162E2C44E}"/>
              </a:ext>
            </a:extLst>
          </p:cNvPr>
          <p:cNvPicPr>
            <a:picLocks noChangeAspect="1"/>
          </p:cNvPicPr>
          <p:nvPr/>
        </p:nvPicPr>
        <p:blipFill>
          <a:blip r:embed="rId7">
            <a:extLst>
              <a:ext uri="{28A0092B-C50C-407E-A947-70E740481C1C}">
                <a14:useLocalDpi xmlns:a14="http://schemas.microsoft.com/office/drawing/2010/main" val="0"/>
              </a:ext>
            </a:extLst>
          </a:blip>
          <a:srcRect l="21697" t="21697" r="21697" b="21697"/>
          <a:stretch/>
        </p:blipFill>
        <p:spPr>
          <a:xfrm>
            <a:off x="549274" y="559690"/>
            <a:ext cx="893446" cy="781298"/>
          </a:xfrm>
          <a:prstGeom prst="rect">
            <a:avLst/>
          </a:prstGeom>
        </p:spPr>
      </p:pic>
    </p:spTree>
    <p:extLst>
      <p:ext uri="{BB962C8B-B14F-4D97-AF65-F5344CB8AC3E}">
        <p14:creationId xmlns:p14="http://schemas.microsoft.com/office/powerpoint/2010/main" val="376166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3F5354-79E8-03E1-D75C-286242F1F17F}"/>
              </a:ext>
            </a:extLst>
          </p:cNvPr>
          <p:cNvSpPr>
            <a:spLocks noGrp="1"/>
          </p:cNvSpPr>
          <p:nvPr>
            <p:ph type="title"/>
          </p:nvPr>
        </p:nvSpPr>
        <p:spPr>
          <a:xfrm>
            <a:off x="569911" y="2769057"/>
            <a:ext cx="4989641" cy="1231106"/>
          </a:xfrm>
        </p:spPr>
        <p:txBody>
          <a:bodyPr/>
          <a:lstStyle/>
          <a:p>
            <a:r>
              <a:rPr lang="en-US"/>
              <a:t>Establish a service management plan</a:t>
            </a:r>
          </a:p>
        </p:txBody>
      </p:sp>
      <p:sp>
        <p:nvSpPr>
          <p:cNvPr id="5" name="Text Placeholder 4">
            <a:extLst>
              <a:ext uri="{FF2B5EF4-FFF2-40B4-BE49-F238E27FC236}">
                <a16:creationId xmlns:a16="http://schemas.microsoft.com/office/drawing/2014/main" id="{19134B47-BB5B-82C7-0F7B-F381DDAC7916}"/>
              </a:ext>
            </a:extLst>
          </p:cNvPr>
          <p:cNvSpPr>
            <a:spLocks noGrp="1"/>
          </p:cNvSpPr>
          <p:nvPr>
            <p:ph type="body" sz="quarter" idx="12"/>
          </p:nvPr>
        </p:nvSpPr>
        <p:spPr/>
        <p:txBody>
          <a:bodyPr/>
          <a:lstStyle/>
          <a:p>
            <a:r>
              <a:rPr lang="en-US"/>
              <a:t>Deliver impact </a:t>
            </a:r>
          </a:p>
        </p:txBody>
      </p:sp>
    </p:spTree>
    <p:extLst>
      <p:ext uri="{BB962C8B-B14F-4D97-AF65-F5344CB8AC3E}">
        <p14:creationId xmlns:p14="http://schemas.microsoft.com/office/powerpoint/2010/main" val="323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sp>
        <p:nvSpPr>
          <p:cNvPr id="6" name="Freeform 5">
            <a:extLst>
              <a:ext uri="{FF2B5EF4-FFF2-40B4-BE49-F238E27FC236}">
                <a16:creationId xmlns:a16="http://schemas.microsoft.com/office/drawing/2014/main" id="{94431FDF-7BC4-9199-E89F-24A04193CBCD}"/>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Title 10">
            <a:extLst>
              <a:ext uri="{FF2B5EF4-FFF2-40B4-BE49-F238E27FC236}">
                <a16:creationId xmlns:a16="http://schemas.microsoft.com/office/drawing/2014/main" id="{B3B10E53-8AE2-24A9-444F-BDDDD485A813}"/>
              </a:ext>
            </a:extLst>
          </p:cNvPr>
          <p:cNvSpPr>
            <a:spLocks noGrp="1"/>
          </p:cNvSpPr>
          <p:nvPr>
            <p:ph type="title"/>
          </p:nvPr>
        </p:nvSpPr>
        <p:spPr/>
        <p:txBody>
          <a:bodyPr>
            <a:noAutofit/>
          </a:bodyPr>
          <a:lstStyle/>
          <a:p>
            <a:pPr algn="ctr"/>
            <a:r>
              <a:rPr lang="en-US" sz="3600" b="1">
                <a:solidFill>
                  <a:schemeClr val="tx1"/>
                </a:solidFill>
                <a:latin typeface="Segoe UI Semibold" panose="020B0502040204020203" pitchFamily="34" charset="0"/>
                <a:cs typeface="Segoe UI Semibold" panose="020B0502040204020203" pitchFamily="34" charset="0"/>
              </a:rPr>
              <a:t>The journey to becoming AI powered</a:t>
            </a:r>
          </a:p>
        </p:txBody>
      </p:sp>
      <p:sp>
        <p:nvSpPr>
          <p:cNvPr id="52" name="TextBox 51">
            <a:extLst>
              <a:ext uri="{FF2B5EF4-FFF2-40B4-BE49-F238E27FC236}">
                <a16:creationId xmlns:a16="http://schemas.microsoft.com/office/drawing/2014/main" id="{0D47A9F6-1F0C-8AEA-2ABF-0369B48B8B96}"/>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54" name="TextBox 53">
            <a:extLst>
              <a:ext uri="{FF2B5EF4-FFF2-40B4-BE49-F238E27FC236}">
                <a16:creationId xmlns:a16="http://schemas.microsoft.com/office/drawing/2014/main" id="{3E23F88F-B0AB-94D9-D134-8FB51689E158}"/>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sp>
        <p:nvSpPr>
          <p:cNvPr id="57" name="TextBox 56">
            <a:extLst>
              <a:ext uri="{FF2B5EF4-FFF2-40B4-BE49-F238E27FC236}">
                <a16:creationId xmlns:a16="http://schemas.microsoft.com/office/drawing/2014/main" id="{CF2E9BE3-0CD9-C3A9-752D-2DDAE771BC99}"/>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Foundational learning</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AI Council creation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p:txBody>
      </p:sp>
      <p:sp>
        <p:nvSpPr>
          <p:cNvPr id="46" name="TextBox 45">
            <a:extLst>
              <a:ext uri="{FF2B5EF4-FFF2-40B4-BE49-F238E27FC236}">
                <a16:creationId xmlns:a16="http://schemas.microsoft.com/office/drawing/2014/main" id="{A797C019-5B32-9F4B-E43A-D2F9F6835E8E}"/>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5" name="TextBox 4">
            <a:extLst>
              <a:ext uri="{FF2B5EF4-FFF2-40B4-BE49-F238E27FC236}">
                <a16:creationId xmlns:a16="http://schemas.microsoft.com/office/drawing/2014/main" id="{BA3FB148-18AC-CA53-9C4A-E99AE26E65B0}"/>
              </a:ext>
              <a:ext uri="{C183D7F6-B498-43B3-948B-1728B52AA6E4}">
                <adec:decorative xmlns:adec="http://schemas.microsoft.com/office/drawing/2017/decorative" val="0"/>
              </a:ext>
            </a:extLst>
          </p:cNvPr>
          <p:cNvSpPr txBox="1"/>
          <p:nvPr/>
        </p:nvSpPr>
        <p:spPr>
          <a:xfrm>
            <a:off x="4584514" y="2850026"/>
            <a:ext cx="2963982" cy="6463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through robust user enablement programs</a:t>
            </a:r>
          </a:p>
        </p:txBody>
      </p:sp>
      <p:sp>
        <p:nvSpPr>
          <p:cNvPr id="41" name="TextBox 40">
            <a:extLst>
              <a:ext uri="{FF2B5EF4-FFF2-40B4-BE49-F238E27FC236}">
                <a16:creationId xmlns:a16="http://schemas.microsoft.com/office/drawing/2014/main" id="{49D17DF5-8DDF-3B9E-8E18-382620CC0F67}"/>
              </a:ext>
            </a:extLst>
          </p:cNvPr>
          <p:cNvSpPr txBox="1"/>
          <p:nvPr/>
        </p:nvSpPr>
        <p:spPr>
          <a:xfrm>
            <a:off x="4857386" y="3630150"/>
            <a:ext cx="2761731" cy="800219"/>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Invest in the employee experience</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the culture</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Authentically integrate feedback</a:t>
            </a:r>
          </a:p>
        </p:txBody>
      </p:sp>
      <p:grpSp>
        <p:nvGrpSpPr>
          <p:cNvPr id="40" name="Group 39">
            <a:extLst>
              <a:ext uri="{FF2B5EF4-FFF2-40B4-BE49-F238E27FC236}">
                <a16:creationId xmlns:a16="http://schemas.microsoft.com/office/drawing/2014/main" id="{4C7B5C97-D6CF-F114-3849-4B5209B23F87}"/>
              </a:ext>
              <a:ext uri="{C183D7F6-B498-43B3-948B-1728B52AA6E4}">
                <adec:decorative xmlns:adec="http://schemas.microsoft.com/office/drawing/2017/decorative" val="1"/>
              </a:ext>
            </a:extLst>
          </p:cNvPr>
          <p:cNvGrpSpPr/>
          <p:nvPr/>
        </p:nvGrpSpPr>
        <p:grpSpPr>
          <a:xfrm>
            <a:off x="4604111" y="3660228"/>
            <a:ext cx="139165" cy="716999"/>
            <a:chOff x="4913099" y="3820916"/>
            <a:chExt cx="139165" cy="716999"/>
          </a:xfrm>
          <a:solidFill>
            <a:srgbClr val="0078D4"/>
          </a:solidFill>
        </p:grpSpPr>
        <p:sp>
          <p:nvSpPr>
            <p:cNvPr id="42" name="Graphic 69">
              <a:extLst>
                <a:ext uri="{FF2B5EF4-FFF2-40B4-BE49-F238E27FC236}">
                  <a16:creationId xmlns:a16="http://schemas.microsoft.com/office/drawing/2014/main" id="{38EE9912-F49A-869F-BFEE-349564220679}"/>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3" name="Graphic 69">
              <a:extLst>
                <a:ext uri="{FF2B5EF4-FFF2-40B4-BE49-F238E27FC236}">
                  <a16:creationId xmlns:a16="http://schemas.microsoft.com/office/drawing/2014/main" id="{80D01BF9-AE34-6DE7-E132-65941B151FD1}"/>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4" name="Graphic 69">
              <a:extLst>
                <a:ext uri="{FF2B5EF4-FFF2-40B4-BE49-F238E27FC236}">
                  <a16:creationId xmlns:a16="http://schemas.microsoft.com/office/drawing/2014/main" id="{CE9C4DF0-993D-0E24-60E0-00642E5510C0}"/>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3" name="Graphic 4">
            <a:extLst>
              <a:ext uri="{FF2B5EF4-FFF2-40B4-BE49-F238E27FC236}">
                <a16:creationId xmlns:a16="http://schemas.microsoft.com/office/drawing/2014/main" id="{869AD7CA-A201-D67E-4BA9-7C3B9B8B6B20}"/>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56" name="Group 55">
            <a:extLst>
              <a:ext uri="{FF2B5EF4-FFF2-40B4-BE49-F238E27FC236}">
                <a16:creationId xmlns:a16="http://schemas.microsoft.com/office/drawing/2014/main" id="{DC89DBF8-022E-A179-B057-1F75CD515A92}"/>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58" name="Graphic 69">
              <a:extLst>
                <a:ext uri="{FF2B5EF4-FFF2-40B4-BE49-F238E27FC236}">
                  <a16:creationId xmlns:a16="http://schemas.microsoft.com/office/drawing/2014/main" id="{F5B799F5-813B-424E-B09F-AAA7B95CEDDC}"/>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E458B05-E8E5-4F1B-7E24-E1E035317DB7}"/>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76B99721-628D-EE16-67F2-6115C1E819EB}"/>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C23374A0-4454-0270-8B4E-3779336E0EDA}"/>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48" name="Rounded Rectangle 1">
            <a:extLst>
              <a:ext uri="{FF2B5EF4-FFF2-40B4-BE49-F238E27FC236}">
                <a16:creationId xmlns:a16="http://schemas.microsoft.com/office/drawing/2014/main" id="{75D28436-A966-46E3-645D-870D391DB0E0}"/>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50" name="Straight Connector 49">
            <a:extLst>
              <a:ext uri="{FF2B5EF4-FFF2-40B4-BE49-F238E27FC236}">
                <a16:creationId xmlns:a16="http://schemas.microsoft.com/office/drawing/2014/main" id="{D3CCEA03-4B67-5797-2AD2-A098AC9C27F8}"/>
              </a:ext>
              <a:ext uri="{C183D7F6-B498-43B3-948B-1728B52AA6E4}">
                <adec:decorative xmlns:adec="http://schemas.microsoft.com/office/drawing/2017/decorative" val="1"/>
              </a:ext>
            </a:extLst>
          </p:cNvPr>
          <p:cNvCxnSpPr/>
          <p:nvPr/>
        </p:nvCxnSpPr>
        <p:spPr>
          <a:xfrm>
            <a:off x="4234284"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548E46-5213-5A48-1AA1-64B507E7D42C}"/>
              </a:ext>
              <a:ext uri="{C183D7F6-B498-43B3-948B-1728B52AA6E4}">
                <adec:decorative xmlns:adec="http://schemas.microsoft.com/office/drawing/2017/decorative" val="1"/>
              </a:ext>
            </a:extLst>
          </p:cNvPr>
          <p:cNvCxnSpPr/>
          <p:nvPr/>
        </p:nvCxnSpPr>
        <p:spPr>
          <a:xfrm>
            <a:off x="7905952"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3" name="Left Bracket 82">
            <a:extLst>
              <a:ext uri="{FF2B5EF4-FFF2-40B4-BE49-F238E27FC236}">
                <a16:creationId xmlns:a16="http://schemas.microsoft.com/office/drawing/2014/main" id="{E07A5071-340A-40C2-94D8-B8FCD9C8A0B7}"/>
              </a:ext>
              <a:ext uri="{C183D7F6-B498-43B3-948B-1728B52AA6E4}">
                <adec:decorative xmlns:adec="http://schemas.microsoft.com/office/drawing/2017/decorative" val="1"/>
              </a:ext>
            </a:extLst>
          </p:cNvPr>
          <p:cNvSpPr/>
          <p:nvPr/>
        </p:nvSpPr>
        <p:spPr>
          <a:xfrm rot="16200000">
            <a:off x="5950692" y="160789"/>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6" name="Rectangle 85">
            <a:extLst>
              <a:ext uri="{FF2B5EF4-FFF2-40B4-BE49-F238E27FC236}">
                <a16:creationId xmlns:a16="http://schemas.microsoft.com/office/drawing/2014/main" id="{3418EB2C-E528-0B90-02AD-94F344177D17}"/>
              </a:ext>
              <a:ext uri="{C183D7F6-B498-43B3-948B-1728B52AA6E4}">
                <adec:decorative xmlns:adec="http://schemas.microsoft.com/office/drawing/2017/decorative" val="1"/>
              </a:ext>
            </a:extLst>
          </p:cNvPr>
          <p:cNvSpPr/>
          <p:nvPr/>
        </p:nvSpPr>
        <p:spPr bwMode="auto">
          <a:xfrm>
            <a:off x="7898725"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err="1">
              <a:solidFill>
                <a:schemeClr val="tx1"/>
              </a:solidFill>
            </a:endParaRPr>
          </a:p>
        </p:txBody>
      </p:sp>
      <p:sp>
        <p:nvSpPr>
          <p:cNvPr id="7" name="TextBox 6">
            <a:extLst>
              <a:ext uri="{FF2B5EF4-FFF2-40B4-BE49-F238E27FC236}">
                <a16:creationId xmlns:a16="http://schemas.microsoft.com/office/drawing/2014/main" id="{93066ACF-FCC3-D4B8-3A89-214D8B09750F}"/>
              </a:ext>
              <a:ext uri="{C183D7F6-B498-43B3-948B-1728B52AA6E4}">
                <adec:decorative xmlns:adec="http://schemas.microsoft.com/office/drawing/2017/decorative" val="0"/>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skills</a:t>
            </a:r>
          </a:p>
        </p:txBody>
      </p:sp>
      <p:sp>
        <p:nvSpPr>
          <p:cNvPr id="17" name="Rectangle: Rounded Corners 25">
            <a:extLst>
              <a:ext uri="{FF2B5EF4-FFF2-40B4-BE49-F238E27FC236}">
                <a16:creationId xmlns:a16="http://schemas.microsoft.com/office/drawing/2014/main" id="{B889CD7A-BA05-BE60-40E2-12C0D193B438}"/>
              </a:ext>
              <a:ext uri="{C183D7F6-B498-43B3-948B-1728B52AA6E4}">
                <adec:decorative xmlns:adec="http://schemas.microsoft.com/office/drawing/2017/decorative" val="0"/>
              </a:ext>
            </a:extLst>
          </p:cNvPr>
          <p:cNvSpPr/>
          <p:nvPr/>
        </p:nvSpPr>
        <p:spPr>
          <a:xfrm>
            <a:off x="10386339" y="1245450"/>
            <a:ext cx="1056603" cy="982650"/>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9" name="Graphic 21">
            <a:extLst>
              <a:ext uri="{FF2B5EF4-FFF2-40B4-BE49-F238E27FC236}">
                <a16:creationId xmlns:a16="http://schemas.microsoft.com/office/drawing/2014/main" id="{6395CE79-57E2-EF7E-E16D-0B3642EBE2FE}"/>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TextBox 14">
            <a:extLst>
              <a:ext uri="{FF2B5EF4-FFF2-40B4-BE49-F238E27FC236}">
                <a16:creationId xmlns:a16="http://schemas.microsoft.com/office/drawing/2014/main" id="{0EED68D8-C0C9-DF2F-1428-761B62B81044}"/>
              </a:ext>
              <a:ext uri="{C183D7F6-B498-43B3-948B-1728B52AA6E4}">
                <adec:decorative xmlns:adec="http://schemas.microsoft.com/office/drawing/2017/decorative" val="0"/>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27" name="Group 26">
            <a:extLst>
              <a:ext uri="{FF2B5EF4-FFF2-40B4-BE49-F238E27FC236}">
                <a16:creationId xmlns:a16="http://schemas.microsoft.com/office/drawing/2014/main" id="{B3465057-BBB4-F06D-561E-B64C96E63E70}"/>
              </a:ext>
              <a:ext uri="{C183D7F6-B498-43B3-948B-1728B52AA6E4}">
                <adec:decorative xmlns:adec="http://schemas.microsoft.com/office/drawing/2017/decorative" val="1"/>
              </a:ext>
            </a:extLst>
          </p:cNvPr>
          <p:cNvGrpSpPr/>
          <p:nvPr/>
        </p:nvGrpSpPr>
        <p:grpSpPr>
          <a:xfrm>
            <a:off x="8211940" y="3498279"/>
            <a:ext cx="139165" cy="940024"/>
            <a:chOff x="8199771" y="3627256"/>
            <a:chExt cx="139165" cy="940024"/>
          </a:xfrm>
        </p:grpSpPr>
        <p:sp>
          <p:nvSpPr>
            <p:cNvPr id="34" name="Graphic 69">
              <a:extLst>
                <a:ext uri="{FF2B5EF4-FFF2-40B4-BE49-F238E27FC236}">
                  <a16:creationId xmlns:a16="http://schemas.microsoft.com/office/drawing/2014/main" id="{01227C1F-AD88-E70B-196E-84C1E1BB5B0A}"/>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5" name="Graphic 69">
              <a:extLst>
                <a:ext uri="{FF2B5EF4-FFF2-40B4-BE49-F238E27FC236}">
                  <a16:creationId xmlns:a16="http://schemas.microsoft.com/office/drawing/2014/main" id="{05D4290B-DE91-C46F-D5DA-F7E915B4A4A0}"/>
                </a:ext>
              </a:extLst>
            </p:cNvPr>
            <p:cNvSpPr/>
            <p:nvPr/>
          </p:nvSpPr>
          <p:spPr>
            <a:xfrm>
              <a:off x="8199771" y="4147215"/>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F2F6481D-C6C3-C861-FD97-BF03416DC22F}"/>
                </a:ext>
              </a:extLst>
            </p:cNvPr>
            <p:cNvSpPr/>
            <p:nvPr/>
          </p:nvSpPr>
          <p:spPr>
            <a:xfrm>
              <a:off x="8199771" y="4428115"/>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33" name="TextBox 32">
            <a:extLst>
              <a:ext uri="{FF2B5EF4-FFF2-40B4-BE49-F238E27FC236}">
                <a16:creationId xmlns:a16="http://schemas.microsoft.com/office/drawing/2014/main" id="{3ACA1EC5-1921-660F-C10A-7C9825F56F65}"/>
              </a:ext>
              <a:ext uri="{C183D7F6-B498-43B3-948B-1728B52AA6E4}">
                <adec:decorative xmlns:adec="http://schemas.microsoft.com/office/drawing/2017/decorative" val="0"/>
              </a:ext>
            </a:extLst>
          </p:cNvPr>
          <p:cNvSpPr txBox="1"/>
          <p:nvPr/>
        </p:nvSpPr>
        <p:spPr>
          <a:xfrm>
            <a:off x="8460665" y="3460886"/>
            <a:ext cx="2855158" cy="1231106"/>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Provide access to training and experts</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and mitigate risk </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service management process</a:t>
            </a:r>
          </a:p>
        </p:txBody>
      </p:sp>
      <p:sp>
        <p:nvSpPr>
          <p:cNvPr id="84" name="Rectangle: Rounded Corners 10">
            <a:extLst>
              <a:ext uri="{FF2B5EF4-FFF2-40B4-BE49-F238E27FC236}">
                <a16:creationId xmlns:a16="http://schemas.microsoft.com/office/drawing/2014/main" id="{AD51843B-9171-AB3B-A11F-ADC2D72BD4E8}"/>
              </a:ext>
            </a:extLst>
          </p:cNvPr>
          <p:cNvSpPr/>
          <p:nvPr/>
        </p:nvSpPr>
        <p:spPr>
          <a:xfrm>
            <a:off x="4553243" y="5584176"/>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sp>
        <p:nvSpPr>
          <p:cNvPr id="20" name="Graphic 7">
            <a:extLst>
              <a:ext uri="{FF2B5EF4-FFF2-40B4-BE49-F238E27FC236}">
                <a16:creationId xmlns:a16="http://schemas.microsoft.com/office/drawing/2014/main" id="{31D49F05-8CB4-F20C-EAC1-1E5F3F9A5D6D}"/>
              </a:ext>
              <a:ext uri="{C183D7F6-B498-43B3-948B-1728B52AA6E4}">
                <adec:decorative xmlns:adec="http://schemas.microsoft.com/office/drawing/2017/decorative" val="1"/>
              </a:ext>
            </a:extLst>
          </p:cNvPr>
          <p:cNvSpPr/>
          <p:nvPr/>
        </p:nvSpPr>
        <p:spPr>
          <a:xfrm>
            <a:off x="10767410" y="1375409"/>
            <a:ext cx="294461" cy="337884"/>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spTree>
    <p:extLst>
      <p:ext uri="{BB962C8B-B14F-4D97-AF65-F5344CB8AC3E}">
        <p14:creationId xmlns:p14="http://schemas.microsoft.com/office/powerpoint/2010/main" val="97924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7F142-733E-5696-C00F-F27BFB46B4B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B867E66-7855-A357-4CE7-E6F842A07608}"/>
              </a:ext>
            </a:extLst>
          </p:cNvPr>
          <p:cNvSpPr>
            <a:spLocks noGrp="1"/>
          </p:cNvSpPr>
          <p:nvPr>
            <p:ph type="title"/>
          </p:nvPr>
        </p:nvSpPr>
        <p:spPr>
          <a:xfrm>
            <a:off x="588261" y="585216"/>
            <a:ext cx="11011601" cy="553998"/>
          </a:xfrm>
        </p:spPr>
        <p:txBody>
          <a:bodyPr/>
          <a:lstStyle/>
          <a:p>
            <a:r>
              <a:rPr lang="en-US"/>
              <a:t>Deliver impact: Establish service management plan</a:t>
            </a:r>
          </a:p>
        </p:txBody>
      </p:sp>
      <p:sp>
        <p:nvSpPr>
          <p:cNvPr id="26" name="Slide Number Placeholder 25">
            <a:extLst>
              <a:ext uri="{FF2B5EF4-FFF2-40B4-BE49-F238E27FC236}">
                <a16:creationId xmlns:a16="http://schemas.microsoft.com/office/drawing/2014/main" id="{1A48D28C-084C-8210-89AB-72C531DA8C51}"/>
              </a:ext>
              <a:ext uri="{C183D7F6-B498-43B3-948B-1728B52AA6E4}">
                <adec:decorative xmlns:adec="http://schemas.microsoft.com/office/drawing/2017/decorative" val="1"/>
              </a:ext>
            </a:extLst>
          </p:cNvPr>
          <p:cNvSpPr>
            <a:spLocks noGrp="1"/>
          </p:cNvSpPr>
          <p:nvPr>
            <p:ph type="sldNum" sz="quarter" idx="4294967295"/>
          </p:nvPr>
        </p:nvSpPr>
        <p:spPr>
          <a:xfrm>
            <a:off x="9448800" y="6229350"/>
            <a:ext cx="2743200" cy="365125"/>
          </a:xfrm>
          <a:prstGeom prst="rect">
            <a:avLst/>
          </a:prstGeom>
        </p:spPr>
        <p:txBody>
          <a:bodyPr vert="horz" lIns="91440" tIns="45720" rIns="91440" bIns="45720" rtlCol="0" anchor="ctr"/>
          <a:lstStyle>
            <a:defPPr>
              <a:defRPr lang="en-US"/>
            </a:defPPr>
            <a:lvl1pPr marL="0" algn="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9" name="Text Placeholder 1">
            <a:extLst>
              <a:ext uri="{FF2B5EF4-FFF2-40B4-BE49-F238E27FC236}">
                <a16:creationId xmlns:a16="http://schemas.microsoft.com/office/drawing/2014/main" id="{1C305005-478B-F7F8-AD2D-3930AAE5ADDF}"/>
              </a:ext>
            </a:extLst>
          </p:cNvPr>
          <p:cNvSpPr txBox="1">
            <a:spLocks/>
          </p:cNvSpPr>
          <p:nvPr/>
        </p:nvSpPr>
        <p:spPr>
          <a:xfrm>
            <a:off x="588963" y="1200729"/>
            <a:ext cx="5595144" cy="335409"/>
          </a:xfrm>
          <a:prstGeom prst="rect">
            <a:avLst/>
          </a:prstGeom>
        </p:spPr>
        <p:txBody>
          <a:bodyPr vert="horz" lIns="0" tIns="0" rIns="0" bIns="0" rtlCol="0">
            <a:normAutofit/>
          </a:bodyPr>
          <a:lst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mj-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600" i="0" u="none" strike="noStrike" kern="2000" cap="none" spc="-5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Establish forum for continuous service improvement</a:t>
            </a:r>
          </a:p>
        </p:txBody>
      </p:sp>
      <p:sp>
        <p:nvSpPr>
          <p:cNvPr id="6" name="TextBox 5">
            <a:extLst>
              <a:ext uri="{FF2B5EF4-FFF2-40B4-BE49-F238E27FC236}">
                <a16:creationId xmlns:a16="http://schemas.microsoft.com/office/drawing/2014/main" id="{34DD1AF5-45D1-FD0F-46B8-553EB3DE07BE}"/>
              </a:ext>
            </a:extLst>
          </p:cNvPr>
          <p:cNvSpPr txBox="1"/>
          <p:nvPr/>
        </p:nvSpPr>
        <p:spPr>
          <a:xfrm>
            <a:off x="588963" y="1704689"/>
            <a:ext cx="4957072" cy="2291415"/>
          </a:xfrm>
          <a:prstGeom prst="rect">
            <a:avLst/>
          </a:prstGeom>
          <a:noFill/>
        </p:spPr>
        <p:txBody>
          <a:bodyPr wrap="square" lIns="0">
            <a:noAutofit/>
          </a:bodyPr>
          <a:lstStyle/>
          <a:p>
            <a:pPr marL="0" marR="0" lvl="0" indent="0" algn="l" defTabSz="914367" rtl="0" eaLnBrk="1" fontAlgn="auto" latinLnBrk="0" hangingPunct="1">
              <a:lnSpc>
                <a:spcPct val="90000"/>
              </a:lnSpc>
              <a:spcBef>
                <a:spcPts val="1000"/>
              </a:spcBef>
              <a:spcAft>
                <a:spcPts val="600"/>
              </a:spcAft>
              <a:buClrTx/>
              <a:buSzTx/>
              <a:buFontTx/>
              <a:buNone/>
              <a:tabLst/>
              <a:defRPr/>
            </a:pPr>
            <a: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Establishing a service management plan empowers</a:t>
            </a:r>
            <a:b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 and User Enablement teams to:</a:t>
            </a:r>
            <a:endParaRPr kumimoji="0" lang="en-US" sz="1200" i="0" u="none" strike="noStrike" kern="2000" cap="none" spc="-5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Periodically review health and business value of the AI transformation journey</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Conduct periodic assessments of governance, security, and user enablement practices</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Identify opportunities for expansion and further optimization of key Microsoft 365 Copilot user experiences</a:t>
            </a:r>
          </a:p>
        </p:txBody>
      </p:sp>
      <p:sp>
        <p:nvSpPr>
          <p:cNvPr id="8" name="Title 2">
            <a:extLst>
              <a:ext uri="{FF2B5EF4-FFF2-40B4-BE49-F238E27FC236}">
                <a16:creationId xmlns:a16="http://schemas.microsoft.com/office/drawing/2014/main" id="{7B6A3BAF-CA04-7DE3-DCA0-FBA61495BE9C}"/>
              </a:ext>
              <a:ext uri="{C183D7F6-B498-43B3-948B-1728B52AA6E4}">
                <adec:decorative xmlns:adec="http://schemas.microsoft.com/office/drawing/2017/decorative" val="1"/>
              </a:ext>
            </a:extLst>
          </p:cNvPr>
          <p:cNvSpPr txBox="1">
            <a:spLocks/>
          </p:cNvSpPr>
          <p:nvPr/>
        </p:nvSpPr>
        <p:spPr>
          <a:xfrm>
            <a:off x="423626" y="940229"/>
            <a:ext cx="5048989" cy="2258768"/>
          </a:xfrm>
          <a:prstGeom prst="rect">
            <a:avLst/>
          </a:prstGeom>
        </p:spPr>
        <p:txBody>
          <a:bodyPr vert="horz" lIns="91440" tIns="45720" rIns="91440" bIns="45720" rtlCol="0" anchor="b">
            <a:norm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100" normalizeH="0" baseline="0" noProof="0">
              <a:ln w="3175">
                <a:noFill/>
              </a:ln>
              <a:solidFill>
                <a:srgbClr val="0078D4"/>
              </a:solidFill>
              <a:effectLst/>
              <a:uLnTx/>
              <a:uFillTx/>
              <a:latin typeface="Segoe UI Semibold"/>
              <a:ea typeface="+mn-ea"/>
              <a:cs typeface="Segoe UI" pitchFamily="34" charset="0"/>
            </a:endParaRPr>
          </a:p>
        </p:txBody>
      </p:sp>
      <p:sp>
        <p:nvSpPr>
          <p:cNvPr id="4" name="Oval 3">
            <a:extLst>
              <a:ext uri="{FF2B5EF4-FFF2-40B4-BE49-F238E27FC236}">
                <a16:creationId xmlns:a16="http://schemas.microsoft.com/office/drawing/2014/main" id="{EC61B09E-8E59-1D3A-7991-5D60284BA5E8}"/>
              </a:ext>
              <a:ext uri="{C183D7F6-B498-43B3-948B-1728B52AA6E4}">
                <adec:decorative xmlns:adec="http://schemas.microsoft.com/office/drawing/2017/decorative" val="1"/>
              </a:ext>
            </a:extLst>
          </p:cNvPr>
          <p:cNvSpPr/>
          <p:nvPr/>
        </p:nvSpPr>
        <p:spPr>
          <a:xfrm>
            <a:off x="7336051" y="1926596"/>
            <a:ext cx="3553322" cy="3553322"/>
          </a:xfrm>
          <a:prstGeom prst="ellipse">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Title 1">
            <a:extLst>
              <a:ext uri="{FF2B5EF4-FFF2-40B4-BE49-F238E27FC236}">
                <a16:creationId xmlns:a16="http://schemas.microsoft.com/office/drawing/2014/main" id="{44E7C668-EF4F-8BD7-96B8-D1F17856F5F5}"/>
              </a:ext>
            </a:extLst>
          </p:cNvPr>
          <p:cNvSpPr txBox="1">
            <a:spLocks/>
          </p:cNvSpPr>
          <p:nvPr/>
        </p:nvSpPr>
        <p:spPr>
          <a:xfrm>
            <a:off x="7592397" y="3462360"/>
            <a:ext cx="304063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j-ea"/>
                <a:cs typeface="+mj-cs"/>
              </a:rPr>
              <a:t>Service Health Reviews components</a:t>
            </a:r>
          </a:p>
        </p:txBody>
      </p:sp>
      <p:sp>
        <p:nvSpPr>
          <p:cNvPr id="5" name="Freeform: Shape 24">
            <a:extLst>
              <a:ext uri="{FF2B5EF4-FFF2-40B4-BE49-F238E27FC236}">
                <a16:creationId xmlns:a16="http://schemas.microsoft.com/office/drawing/2014/main" id="{89B41D47-B387-2F02-B881-000FCD72A69D}"/>
              </a:ext>
            </a:extLst>
          </p:cNvPr>
          <p:cNvSpPr/>
          <p:nvPr/>
        </p:nvSpPr>
        <p:spPr>
          <a:xfrm>
            <a:off x="8437967" y="1197227"/>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Performance</a:t>
            </a:r>
          </a:p>
        </p:txBody>
      </p:sp>
      <p:sp>
        <p:nvSpPr>
          <p:cNvPr id="17" name="Freeform: Shape 26">
            <a:extLst>
              <a:ext uri="{FF2B5EF4-FFF2-40B4-BE49-F238E27FC236}">
                <a16:creationId xmlns:a16="http://schemas.microsoft.com/office/drawing/2014/main" id="{87EB72E1-48F6-87DE-4981-15C14674467C}"/>
              </a:ext>
            </a:extLst>
          </p:cNvPr>
          <p:cNvSpPr/>
          <p:nvPr/>
        </p:nvSpPr>
        <p:spPr>
          <a:xfrm>
            <a:off x="10023905" y="2112868"/>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Feedback analysis</a:t>
            </a:r>
          </a:p>
        </p:txBody>
      </p:sp>
      <p:sp>
        <p:nvSpPr>
          <p:cNvPr id="21" name="Freeform: Shape 28">
            <a:extLst>
              <a:ext uri="{FF2B5EF4-FFF2-40B4-BE49-F238E27FC236}">
                <a16:creationId xmlns:a16="http://schemas.microsoft.com/office/drawing/2014/main" id="{DA38F38E-4602-CA7D-364D-A7C516E96CE7}"/>
              </a:ext>
            </a:extLst>
          </p:cNvPr>
          <p:cNvSpPr/>
          <p:nvPr/>
        </p:nvSpPr>
        <p:spPr>
          <a:xfrm>
            <a:off x="10023905" y="3944153"/>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Incident review</a:t>
            </a:r>
          </a:p>
        </p:txBody>
      </p:sp>
      <p:sp>
        <p:nvSpPr>
          <p:cNvPr id="22" name="Freeform: Shape 30">
            <a:extLst>
              <a:ext uri="{FF2B5EF4-FFF2-40B4-BE49-F238E27FC236}">
                <a16:creationId xmlns:a16="http://schemas.microsoft.com/office/drawing/2014/main" id="{1A00C3ED-6452-CDB4-7C0D-1286BE6F1E93}"/>
              </a:ext>
            </a:extLst>
          </p:cNvPr>
          <p:cNvSpPr/>
          <p:nvPr/>
        </p:nvSpPr>
        <p:spPr>
          <a:xfrm>
            <a:off x="8437967" y="485979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Success stories</a:t>
            </a:r>
          </a:p>
        </p:txBody>
      </p:sp>
      <p:sp>
        <p:nvSpPr>
          <p:cNvPr id="23" name="Freeform: Shape 32">
            <a:extLst>
              <a:ext uri="{FF2B5EF4-FFF2-40B4-BE49-F238E27FC236}">
                <a16:creationId xmlns:a16="http://schemas.microsoft.com/office/drawing/2014/main" id="{CD32572D-8597-119E-11CB-8DD5B3B18945}"/>
              </a:ext>
            </a:extLst>
          </p:cNvPr>
          <p:cNvSpPr/>
          <p:nvPr/>
        </p:nvSpPr>
        <p:spPr>
          <a:xfrm>
            <a:off x="6852028" y="3944153"/>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Roadmap planning</a:t>
            </a:r>
          </a:p>
        </p:txBody>
      </p:sp>
      <p:sp>
        <p:nvSpPr>
          <p:cNvPr id="18" name="Freeform: Shape 34">
            <a:extLst>
              <a:ext uri="{FF2B5EF4-FFF2-40B4-BE49-F238E27FC236}">
                <a16:creationId xmlns:a16="http://schemas.microsoft.com/office/drawing/2014/main" id="{F4113EED-9D86-3D2C-804C-77B04FA4D8C2}"/>
              </a:ext>
            </a:extLst>
          </p:cNvPr>
          <p:cNvSpPr/>
          <p:nvPr/>
        </p:nvSpPr>
        <p:spPr>
          <a:xfrm>
            <a:off x="6852028" y="2112868"/>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Risk mitigation</a:t>
            </a:r>
          </a:p>
        </p:txBody>
      </p:sp>
      <p:sp>
        <p:nvSpPr>
          <p:cNvPr id="24" name="Rounded Rectangle 1">
            <a:extLst>
              <a:ext uri="{FF2B5EF4-FFF2-40B4-BE49-F238E27FC236}">
                <a16:creationId xmlns:a16="http://schemas.microsoft.com/office/drawing/2014/main" id="{CE2FDEB9-EA30-767E-7813-3F0EB62C078E}"/>
              </a:ext>
              <a:ext uri="{C183D7F6-B498-43B3-948B-1728B52AA6E4}">
                <adec:decorative xmlns:adec="http://schemas.microsoft.com/office/drawing/2017/decorative" val="0"/>
              </a:ext>
            </a:extLst>
          </p:cNvPr>
          <p:cNvSpPr/>
          <p:nvPr/>
        </p:nvSpPr>
        <p:spPr bwMode="auto">
          <a:xfrm>
            <a:off x="495300" y="4690599"/>
            <a:ext cx="5600699" cy="1383178"/>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2">
                  <a:extLst>
                    <a:ext uri="{A12FA001-AC4F-418D-AE19-62706E023703}">
                      <ahyp:hlinkClr xmlns:ahyp="http://schemas.microsoft.com/office/drawing/2018/hyperlinkcolor" val="tx"/>
                    </a:ext>
                  </a:extLst>
                </a:hlinkClick>
              </a:rPr>
              <a:t>admin documentation</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the latest technical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requirements, policies and reporting</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Join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the Copilot community</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connect with experts and community members</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Participate in Copilot Ask Microsoft Anything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events</a:t>
            </a:r>
            <a:endPar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grpSp>
        <p:nvGrpSpPr>
          <p:cNvPr id="27" name="Group 26">
            <a:extLst>
              <a:ext uri="{FF2B5EF4-FFF2-40B4-BE49-F238E27FC236}">
                <a16:creationId xmlns:a16="http://schemas.microsoft.com/office/drawing/2014/main" id="{5DD105B9-91FD-46B8-D9D5-55C87C916FF0}"/>
              </a:ext>
              <a:ext uri="{C183D7F6-B498-43B3-948B-1728B52AA6E4}">
                <adec:decorative xmlns:adec="http://schemas.microsoft.com/office/drawing/2017/decorative" val="1"/>
              </a:ext>
            </a:extLst>
          </p:cNvPr>
          <p:cNvGrpSpPr/>
          <p:nvPr/>
        </p:nvGrpSpPr>
        <p:grpSpPr>
          <a:xfrm>
            <a:off x="5143804" y="4306028"/>
            <a:ext cx="748996" cy="748996"/>
            <a:chOff x="5172928" y="4167694"/>
            <a:chExt cx="748996" cy="748996"/>
          </a:xfrm>
        </p:grpSpPr>
        <p:sp>
          <p:nvSpPr>
            <p:cNvPr id="28" name="Oval 1091_1">
              <a:extLst>
                <a:ext uri="{FF2B5EF4-FFF2-40B4-BE49-F238E27FC236}">
                  <a16:creationId xmlns:a16="http://schemas.microsoft.com/office/drawing/2014/main" id="{004DADD6-CD77-055F-D4C2-FFCA4AD0185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29" name="Freeform: Shape 19">
              <a:extLst>
                <a:ext uri="{FF2B5EF4-FFF2-40B4-BE49-F238E27FC236}">
                  <a16:creationId xmlns:a16="http://schemas.microsoft.com/office/drawing/2014/main" id="{F99D695C-085C-8253-ED8D-00B958B61869}"/>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184327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C7FA-2694-B900-D50C-18A8FB5E55C8}"/>
            </a:ext>
          </a:extLst>
        </p:cNvPr>
        <p:cNvGrpSpPr/>
        <p:nvPr/>
      </p:nvGrpSpPr>
      <p:grpSpPr>
        <a:xfrm>
          <a:off x="0" y="0"/>
          <a:ext cx="0" cy="0"/>
          <a:chOff x="0" y="0"/>
          <a:chExt cx="0" cy="0"/>
        </a:xfrm>
      </p:grpSpPr>
      <p:sp>
        <p:nvSpPr>
          <p:cNvPr id="9" name="Round Same Side Corner Rectangle 8">
            <a:extLst>
              <a:ext uri="{FF2B5EF4-FFF2-40B4-BE49-F238E27FC236}">
                <a16:creationId xmlns:a16="http://schemas.microsoft.com/office/drawing/2014/main" id="{9637211D-EC9A-BDF8-486B-C739307A4042}"/>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8" name="Rounded Rectangle 1">
            <a:extLst>
              <a:ext uri="{FF2B5EF4-FFF2-40B4-BE49-F238E27FC236}">
                <a16:creationId xmlns:a16="http://schemas.microsoft.com/office/drawing/2014/main" id="{32F82369-9A39-64CE-6F1D-60D02836ADEA}"/>
              </a:ext>
              <a:ext uri="{C183D7F6-B498-43B3-948B-1728B52AA6E4}">
                <adec:decorative xmlns:adec="http://schemas.microsoft.com/office/drawing/2017/decorative" val="1"/>
              </a:ext>
            </a:extLst>
          </p:cNvPr>
          <p:cNvSpPr/>
          <p:nvPr/>
        </p:nvSpPr>
        <p:spPr bwMode="auto">
          <a:xfrm>
            <a:off x="5929744" y="1353329"/>
            <a:ext cx="5766955" cy="4781144"/>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a:extLst>
              <a:ext uri="{FF2B5EF4-FFF2-40B4-BE49-F238E27FC236}">
                <a16:creationId xmlns:a16="http://schemas.microsoft.com/office/drawing/2014/main" id="{5A310B90-4DEA-A36C-BCF5-9AC813ABBD6C}"/>
              </a:ext>
            </a:extLst>
          </p:cNvPr>
          <p:cNvSpPr>
            <a:spLocks noGrp="1"/>
          </p:cNvSpPr>
          <p:nvPr>
            <p:ph type="title"/>
          </p:nvPr>
        </p:nvSpPr>
        <p:spPr/>
        <p:txBody>
          <a:bodyPr>
            <a:noAutofit/>
          </a:bodyPr>
          <a:lstStyle/>
          <a:p>
            <a:pPr algn="ctr"/>
            <a:r>
              <a:rPr lang="en-US" sz="3200"/>
              <a:t>Shared deliverable: Service Health Reviews</a:t>
            </a:r>
          </a:p>
        </p:txBody>
      </p:sp>
      <p:sp>
        <p:nvSpPr>
          <p:cNvPr id="11" name="Rectangle 10">
            <a:extLst>
              <a:ext uri="{FF2B5EF4-FFF2-40B4-BE49-F238E27FC236}">
                <a16:creationId xmlns:a16="http://schemas.microsoft.com/office/drawing/2014/main" id="{C9D42DED-634B-5F12-8D4F-B56F42536C87}"/>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5" name="TextBox 4">
            <a:extLst>
              <a:ext uri="{FF2B5EF4-FFF2-40B4-BE49-F238E27FC236}">
                <a16:creationId xmlns:a16="http://schemas.microsoft.com/office/drawing/2014/main" id="{74AF1554-2926-4392-2C43-F280A83C5827}"/>
              </a:ext>
            </a:extLst>
          </p:cNvPr>
          <p:cNvSpPr txBox="1"/>
          <p:nvPr/>
        </p:nvSpPr>
        <p:spPr>
          <a:xfrm>
            <a:off x="6095999" y="1514315"/>
            <a:ext cx="5527041" cy="44591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 Service Health Review (SHR) is a systematic process of evaluating the current state and future needs of IT services in an organization.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The purpose of an SHR is to identify the strengths and weaknesses of IT services (in this case Copilot implementation), as well as the opportunities and threats that may affect their delivery and value.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An SHR provides recommendations for improving IT service management, governance, user enablement, and alignment with business goals.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foster a transparent and collaborative partnership between business leaders, user enablement specialists, and IT professionals.  </a:t>
            </a:r>
          </a:p>
          <a:p>
            <a:pPr marL="0" marR="0" lvl="0" indent="0" algn="l" defTabSz="914400" rtl="0" eaLnBrk="1" fontAlgn="auto" latinLnBrk="0" hangingPunct="1">
              <a:lnSpc>
                <a:spcPct val="115000"/>
              </a:lnSpc>
              <a:spcBef>
                <a:spcPts val="0"/>
              </a:spcBef>
              <a:spcAft>
                <a:spcPts val="400"/>
              </a:spcAft>
              <a:buClrTx/>
              <a:buSzTx/>
              <a:buFontTx/>
              <a:buNone/>
              <a:tabLst/>
              <a:defRPr/>
            </a:pPr>
            <a:r>
              <a:rPr kumimoji="0" lang="en-US" sz="1400" i="0" u="none" strike="noStrike" kern="100" cap="none" spc="0" normalizeH="0" baseline="0" noProof="0">
                <a:ln>
                  <a:noFill/>
                </a:ln>
                <a:solidFill>
                  <a:prstClr val="black"/>
                </a:solidFill>
                <a:effectLst/>
                <a:uLnTx/>
                <a:uFillTx/>
                <a:latin typeface="+mj-lt"/>
                <a:ea typeface="Aptos" panose="020B0004020202020204" pitchFamily="34" charset="0"/>
                <a:cs typeface="Times New Roman" panose="02020603050405020304" pitchFamily="18" charset="0"/>
              </a:rPr>
              <a:t>Recommended practices include:</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 Chair is the Copilot Success Owner</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Conducted monthly, moving to quarterly, once onboarding cohorts are complete</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Includes service feedback and top issues from User Enablement staff</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Core focus on data-driven fact finding, scenario identification, learning, </a:t>
            </a:r>
            <a:b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b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and improvement in a blame-free environment</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are opportunities for leadership skill building</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provide data for AI Council review</a:t>
            </a:r>
          </a:p>
        </p:txBody>
      </p:sp>
      <p:sp>
        <p:nvSpPr>
          <p:cNvPr id="13" name="Rounded Rectangle 1">
            <a:extLst>
              <a:ext uri="{FF2B5EF4-FFF2-40B4-BE49-F238E27FC236}">
                <a16:creationId xmlns:a16="http://schemas.microsoft.com/office/drawing/2014/main" id="{21256116-E485-D68E-D9C9-74486884010C}"/>
              </a:ext>
              <a:ext uri="{C183D7F6-B498-43B3-948B-1728B52AA6E4}">
                <adec:decorative xmlns:adec="http://schemas.microsoft.com/office/drawing/2017/decorative" val="1"/>
              </a:ext>
            </a:extLst>
          </p:cNvPr>
          <p:cNvSpPr/>
          <p:nvPr/>
        </p:nvSpPr>
        <p:spPr bwMode="auto">
          <a:xfrm>
            <a:off x="495301" y="1353329"/>
            <a:ext cx="2411663" cy="1422299"/>
          </a:xfrm>
          <a:prstGeom prst="roundRect">
            <a:avLst>
              <a:gd name="adj" fmla="val 4836"/>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Performance</a:t>
            </a:r>
          </a:p>
        </p:txBody>
      </p:sp>
      <p:sp>
        <p:nvSpPr>
          <p:cNvPr id="14" name="Rounded Rectangle 1">
            <a:extLst>
              <a:ext uri="{FF2B5EF4-FFF2-40B4-BE49-F238E27FC236}">
                <a16:creationId xmlns:a16="http://schemas.microsoft.com/office/drawing/2014/main" id="{312C5F7E-ECE9-5B1B-2E2D-EF6210DA84CE}"/>
              </a:ext>
              <a:ext uri="{C183D7F6-B498-43B3-948B-1728B52AA6E4}">
                <adec:decorative xmlns:adec="http://schemas.microsoft.com/office/drawing/2017/decorative" val="1"/>
              </a:ext>
            </a:extLst>
          </p:cNvPr>
          <p:cNvSpPr/>
          <p:nvPr/>
        </p:nvSpPr>
        <p:spPr bwMode="auto">
          <a:xfrm>
            <a:off x="3142004" y="1353329"/>
            <a:ext cx="2411663" cy="1422299"/>
          </a:xfrm>
          <a:prstGeom prst="roundRect">
            <a:avLst>
              <a:gd name="adj" fmla="val 5798"/>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Feedback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analysis</a:t>
            </a:r>
          </a:p>
        </p:txBody>
      </p:sp>
      <p:sp>
        <p:nvSpPr>
          <p:cNvPr id="15" name="Rounded Rectangle 1">
            <a:extLst>
              <a:ext uri="{FF2B5EF4-FFF2-40B4-BE49-F238E27FC236}">
                <a16:creationId xmlns:a16="http://schemas.microsoft.com/office/drawing/2014/main" id="{4392B9CD-9B2E-5CB9-412D-AE25E2A9CFE8}"/>
              </a:ext>
              <a:ext uri="{C183D7F6-B498-43B3-948B-1728B52AA6E4}">
                <adec:decorative xmlns:adec="http://schemas.microsoft.com/office/drawing/2017/decorative" val="1"/>
              </a:ext>
            </a:extLst>
          </p:cNvPr>
          <p:cNvSpPr/>
          <p:nvPr/>
        </p:nvSpPr>
        <p:spPr bwMode="auto">
          <a:xfrm>
            <a:off x="495301" y="3032751"/>
            <a:ext cx="2411663" cy="1422299"/>
          </a:xfrm>
          <a:prstGeom prst="roundRect">
            <a:avLst>
              <a:gd name="adj" fmla="val 873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Incident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review</a:t>
            </a:r>
          </a:p>
        </p:txBody>
      </p:sp>
      <p:sp>
        <p:nvSpPr>
          <p:cNvPr id="16" name="Rounded Rectangle 1">
            <a:extLst>
              <a:ext uri="{FF2B5EF4-FFF2-40B4-BE49-F238E27FC236}">
                <a16:creationId xmlns:a16="http://schemas.microsoft.com/office/drawing/2014/main" id="{1B8070C5-5542-000C-05D6-0CF4146D3C76}"/>
              </a:ext>
              <a:ext uri="{C183D7F6-B498-43B3-948B-1728B52AA6E4}">
                <adec:decorative xmlns:adec="http://schemas.microsoft.com/office/drawing/2017/decorative" val="1"/>
              </a:ext>
            </a:extLst>
          </p:cNvPr>
          <p:cNvSpPr/>
          <p:nvPr/>
        </p:nvSpPr>
        <p:spPr bwMode="auto">
          <a:xfrm>
            <a:off x="3142004" y="3032751"/>
            <a:ext cx="2411663" cy="1422299"/>
          </a:xfrm>
          <a:prstGeom prst="roundRect">
            <a:avLst>
              <a:gd name="adj" fmla="val 565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Success </a:t>
            </a:r>
          </a:p>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stories</a:t>
            </a:r>
          </a:p>
        </p:txBody>
      </p:sp>
      <p:sp>
        <p:nvSpPr>
          <p:cNvPr id="17" name="Rounded Rectangle 1">
            <a:extLst>
              <a:ext uri="{FF2B5EF4-FFF2-40B4-BE49-F238E27FC236}">
                <a16:creationId xmlns:a16="http://schemas.microsoft.com/office/drawing/2014/main" id="{05D64C68-F23C-B60F-5F8F-370C73208D2D}"/>
              </a:ext>
              <a:ext uri="{C183D7F6-B498-43B3-948B-1728B52AA6E4}">
                <adec:decorative xmlns:adec="http://schemas.microsoft.com/office/drawing/2017/decorative" val="1"/>
              </a:ext>
            </a:extLst>
          </p:cNvPr>
          <p:cNvSpPr/>
          <p:nvPr/>
        </p:nvSpPr>
        <p:spPr bwMode="auto">
          <a:xfrm>
            <a:off x="495301" y="4712173"/>
            <a:ext cx="2411663" cy="1422299"/>
          </a:xfrm>
          <a:prstGeom prst="roundRect">
            <a:avLst>
              <a:gd name="adj" fmla="val 6625"/>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Roadmap planning</a:t>
            </a:r>
          </a:p>
        </p:txBody>
      </p:sp>
      <p:sp>
        <p:nvSpPr>
          <p:cNvPr id="18" name="Rounded Rectangle 1">
            <a:extLst>
              <a:ext uri="{FF2B5EF4-FFF2-40B4-BE49-F238E27FC236}">
                <a16:creationId xmlns:a16="http://schemas.microsoft.com/office/drawing/2014/main" id="{FE24D2ED-1560-99D0-E78C-0E887086149F}"/>
              </a:ext>
              <a:ext uri="{C183D7F6-B498-43B3-948B-1728B52AA6E4}">
                <adec:decorative xmlns:adec="http://schemas.microsoft.com/office/drawing/2017/decorative" val="1"/>
              </a:ext>
            </a:extLst>
          </p:cNvPr>
          <p:cNvSpPr/>
          <p:nvPr/>
        </p:nvSpPr>
        <p:spPr bwMode="auto">
          <a:xfrm>
            <a:off x="3142004" y="4712173"/>
            <a:ext cx="2411663" cy="1422299"/>
          </a:xfrm>
          <a:prstGeom prst="roundRect">
            <a:avLst>
              <a:gd name="adj" fmla="val 549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Risk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mitigation</a:t>
            </a:r>
          </a:p>
        </p:txBody>
      </p:sp>
      <p:sp>
        <p:nvSpPr>
          <p:cNvPr id="19" name="Graphic 17">
            <a:extLst>
              <a:ext uri="{FF2B5EF4-FFF2-40B4-BE49-F238E27FC236}">
                <a16:creationId xmlns:a16="http://schemas.microsoft.com/office/drawing/2014/main" id="{3E67F00E-EE5A-FD74-8340-AAD71EAF584E}"/>
              </a:ext>
              <a:ext uri="{C183D7F6-B498-43B3-948B-1728B52AA6E4}">
                <adec:decorative xmlns:adec="http://schemas.microsoft.com/office/drawing/2017/decorative" val="1"/>
              </a:ext>
            </a:extLst>
          </p:cNvPr>
          <p:cNvSpPr>
            <a:spLocks noChangeAspect="1"/>
          </p:cNvSpPr>
          <p:nvPr/>
        </p:nvSpPr>
        <p:spPr>
          <a:xfrm>
            <a:off x="4164993" y="48752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2" name="Graphic 17">
            <a:extLst>
              <a:ext uri="{FF2B5EF4-FFF2-40B4-BE49-F238E27FC236}">
                <a16:creationId xmlns:a16="http://schemas.microsoft.com/office/drawing/2014/main" id="{2CB15347-9AA3-F1A0-4D2C-09F2FD0464B0}"/>
              </a:ext>
              <a:ext uri="{C183D7F6-B498-43B3-948B-1728B52AA6E4}">
                <adec:decorative xmlns:adec="http://schemas.microsoft.com/office/drawing/2017/decorative" val="1"/>
              </a:ext>
            </a:extLst>
          </p:cNvPr>
          <p:cNvSpPr>
            <a:spLocks noChangeAspect="1"/>
          </p:cNvSpPr>
          <p:nvPr/>
        </p:nvSpPr>
        <p:spPr>
          <a:xfrm>
            <a:off x="1518290" y="48752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3" name="Graphic 17">
            <a:extLst>
              <a:ext uri="{FF2B5EF4-FFF2-40B4-BE49-F238E27FC236}">
                <a16:creationId xmlns:a16="http://schemas.microsoft.com/office/drawing/2014/main" id="{70A71A56-15C5-D8A9-2D0E-2876FAA216EA}"/>
              </a:ext>
              <a:ext uri="{C183D7F6-B498-43B3-948B-1728B52AA6E4}">
                <adec:decorative xmlns:adec="http://schemas.microsoft.com/office/drawing/2017/decorative" val="1"/>
              </a:ext>
            </a:extLst>
          </p:cNvPr>
          <p:cNvSpPr>
            <a:spLocks noChangeAspect="1"/>
          </p:cNvSpPr>
          <p:nvPr/>
        </p:nvSpPr>
        <p:spPr>
          <a:xfrm>
            <a:off x="4164993" y="314344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4" name="Graphic 17">
            <a:extLst>
              <a:ext uri="{FF2B5EF4-FFF2-40B4-BE49-F238E27FC236}">
                <a16:creationId xmlns:a16="http://schemas.microsoft.com/office/drawing/2014/main" id="{DA99DB06-EC24-B42E-DA7F-7E1A5B90E8A4}"/>
              </a:ext>
              <a:ext uri="{C183D7F6-B498-43B3-948B-1728B52AA6E4}">
                <adec:decorative xmlns:adec="http://schemas.microsoft.com/office/drawing/2017/decorative" val="1"/>
              </a:ext>
            </a:extLst>
          </p:cNvPr>
          <p:cNvSpPr>
            <a:spLocks noChangeAspect="1"/>
          </p:cNvSpPr>
          <p:nvPr/>
        </p:nvSpPr>
        <p:spPr>
          <a:xfrm>
            <a:off x="1518290" y="314344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Graphic 17">
            <a:extLst>
              <a:ext uri="{FF2B5EF4-FFF2-40B4-BE49-F238E27FC236}">
                <a16:creationId xmlns:a16="http://schemas.microsoft.com/office/drawing/2014/main" id="{B38DB1EF-195F-7B77-1E1E-F49DDBBC8350}"/>
              </a:ext>
              <a:ext uri="{C183D7F6-B498-43B3-948B-1728B52AA6E4}">
                <adec:decorative xmlns:adec="http://schemas.microsoft.com/office/drawing/2017/decorative" val="1"/>
              </a:ext>
            </a:extLst>
          </p:cNvPr>
          <p:cNvSpPr>
            <a:spLocks noChangeAspect="1"/>
          </p:cNvSpPr>
          <p:nvPr/>
        </p:nvSpPr>
        <p:spPr>
          <a:xfrm>
            <a:off x="4164993" y="15224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6" name="Graphic 17">
            <a:extLst>
              <a:ext uri="{FF2B5EF4-FFF2-40B4-BE49-F238E27FC236}">
                <a16:creationId xmlns:a16="http://schemas.microsoft.com/office/drawing/2014/main" id="{D8BC29B4-8603-3719-D460-9C1FCD152EEF}"/>
              </a:ext>
              <a:ext uri="{C183D7F6-B498-43B3-948B-1728B52AA6E4}">
                <adec:decorative xmlns:adec="http://schemas.microsoft.com/office/drawing/2017/decorative" val="1"/>
              </a:ext>
            </a:extLst>
          </p:cNvPr>
          <p:cNvSpPr>
            <a:spLocks noChangeAspect="1"/>
          </p:cNvSpPr>
          <p:nvPr/>
        </p:nvSpPr>
        <p:spPr>
          <a:xfrm>
            <a:off x="1518290" y="15224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0" name="Graphic 9">
            <a:extLst>
              <a:ext uri="{FF2B5EF4-FFF2-40B4-BE49-F238E27FC236}">
                <a16:creationId xmlns:a16="http://schemas.microsoft.com/office/drawing/2014/main" id="{64A3937B-55AB-7899-134B-F045D9FE83A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303688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0DAB-501F-93D0-D047-BA2AE8A5D7E5}"/>
              </a:ext>
            </a:extLst>
          </p:cNvPr>
          <p:cNvSpPr>
            <a:spLocks noGrp="1"/>
          </p:cNvSpPr>
          <p:nvPr>
            <p:ph type="title"/>
          </p:nvPr>
        </p:nvSpPr>
        <p:spPr/>
        <p:txBody>
          <a:bodyPr/>
          <a:lstStyle/>
          <a:p>
            <a:r>
              <a:rPr lang="en-US"/>
              <a:t>Analyze usage reports</a:t>
            </a:r>
          </a:p>
        </p:txBody>
      </p:sp>
      <p:sp>
        <p:nvSpPr>
          <p:cNvPr id="5" name="Text Placeholder 4">
            <a:extLst>
              <a:ext uri="{FF2B5EF4-FFF2-40B4-BE49-F238E27FC236}">
                <a16:creationId xmlns:a16="http://schemas.microsoft.com/office/drawing/2014/main" id="{847B583D-4056-F6B8-2FA1-5540E61BC752}"/>
              </a:ext>
            </a:extLst>
          </p:cNvPr>
          <p:cNvSpPr>
            <a:spLocks noGrp="1"/>
          </p:cNvSpPr>
          <p:nvPr>
            <p:ph type="body" sz="quarter" idx="12"/>
          </p:nvPr>
        </p:nvSpPr>
        <p:spPr/>
        <p:txBody>
          <a:bodyPr/>
          <a:lstStyle/>
          <a:p>
            <a:r>
              <a:rPr lang="en-US"/>
              <a:t>Deliver impact </a:t>
            </a:r>
          </a:p>
        </p:txBody>
      </p:sp>
    </p:spTree>
    <p:extLst>
      <p:ext uri="{BB962C8B-B14F-4D97-AF65-F5344CB8AC3E}">
        <p14:creationId xmlns:p14="http://schemas.microsoft.com/office/powerpoint/2010/main" val="226029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020AC-571A-C74A-CC71-4F6C553486AD}"/>
            </a:ext>
          </a:extLst>
        </p:cNvPr>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80CECBCE-8A16-ED0F-21F0-211F5A703B8A}"/>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237740F5-881B-E698-D4CE-7B1FFCDB59E5}"/>
              </a:ext>
              <a:ext uri="{C183D7F6-B498-43B3-948B-1728B52AA6E4}">
                <adec:decorative xmlns:adec="http://schemas.microsoft.com/office/drawing/2017/decorative" val="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20" name="Title 19">
            <a:extLst>
              <a:ext uri="{FF2B5EF4-FFF2-40B4-BE49-F238E27FC236}">
                <a16:creationId xmlns:a16="http://schemas.microsoft.com/office/drawing/2014/main" id="{23D5F4E7-B8D4-D6BB-DB62-8092BF80F899}"/>
              </a:ext>
            </a:extLst>
          </p:cNvPr>
          <p:cNvSpPr>
            <a:spLocks noGrp="1"/>
          </p:cNvSpPr>
          <p:nvPr>
            <p:ph type="title"/>
          </p:nvPr>
        </p:nvSpPr>
        <p:spPr>
          <a:xfrm>
            <a:off x="588261" y="585216"/>
            <a:ext cx="11011601" cy="553998"/>
          </a:xfrm>
        </p:spPr>
        <p:txBody>
          <a:bodyPr/>
          <a:lstStyle/>
          <a:p>
            <a:r>
              <a:rPr lang="en-US" sz="3600"/>
              <a:t>Deliver impact: Access usage reports</a:t>
            </a:r>
          </a:p>
        </p:txBody>
      </p:sp>
      <p:sp>
        <p:nvSpPr>
          <p:cNvPr id="2" name="Text Placeholder 1">
            <a:extLst>
              <a:ext uri="{FF2B5EF4-FFF2-40B4-BE49-F238E27FC236}">
                <a16:creationId xmlns:a16="http://schemas.microsoft.com/office/drawing/2014/main" id="{17B7C3EE-30BF-B1E8-BE98-474F6C7581DB}"/>
              </a:ext>
            </a:extLst>
          </p:cNvPr>
          <p:cNvSpPr>
            <a:spLocks noGrp="1"/>
          </p:cNvSpPr>
          <p:nvPr>
            <p:ph type="body" sz="quarter" idx="4294967295"/>
          </p:nvPr>
        </p:nvSpPr>
        <p:spPr>
          <a:xfrm>
            <a:off x="588962" y="1200729"/>
            <a:ext cx="5595938" cy="334962"/>
          </a:xfrm>
        </p:spPr>
        <p:txBody>
          <a:bodyPr lIns="0">
            <a:normAutofit/>
          </a:bodyPr>
          <a:lstStyle/>
          <a:p>
            <a:pPr marL="0" lvl="1" indent="0">
              <a:lnSpc>
                <a:spcPct val="100000"/>
              </a:lnSpc>
              <a:spcBef>
                <a:spcPts val="1000"/>
              </a:spcBef>
              <a:buFont typeface="Arial" panose="020B0604020202020204" pitchFamily="34" charset="0"/>
              <a:buNone/>
            </a:pPr>
            <a:r>
              <a:rPr lang="en-US" sz="1600" b="1">
                <a:solidFill>
                  <a:srgbClr val="0078D4"/>
                </a:solidFill>
                <a:latin typeface="Segoe UI Semibold" panose="020B0502040204020203" pitchFamily="34" charset="0"/>
                <a:cs typeface="Segoe UI Semibold" panose="020B0502040204020203" pitchFamily="34" charset="0"/>
              </a:rPr>
              <a:t>Interpret the Microsoft 365 Admin Center Usage Report</a:t>
            </a:r>
          </a:p>
        </p:txBody>
      </p:sp>
      <p:sp>
        <p:nvSpPr>
          <p:cNvPr id="7" name="Text Placeholder 15">
            <a:extLst>
              <a:ext uri="{FF2B5EF4-FFF2-40B4-BE49-F238E27FC236}">
                <a16:creationId xmlns:a16="http://schemas.microsoft.com/office/drawing/2014/main" id="{26B4A594-B3B7-ACF1-E6FA-9BE3DCC3A44C}"/>
              </a:ext>
            </a:extLst>
          </p:cNvPr>
          <p:cNvSpPr txBox="1">
            <a:spLocks/>
          </p:cNvSpPr>
          <p:nvPr/>
        </p:nvSpPr>
        <p:spPr>
          <a:xfrm>
            <a:off x="588261" y="1648009"/>
            <a:ext cx="5047226" cy="2518963"/>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The Microsoft 365 Copilot usage report includes two sections: Readiness and Usage.</a:t>
            </a:r>
          </a:p>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In the </a:t>
            </a:r>
            <a:r>
              <a:rPr lang="en-US" sz="1200">
                <a:latin typeface="Segoe UI" panose="020B0502040204020203" pitchFamily="34" charset="0"/>
                <a:cs typeface="Segoe UI" panose="020B0502040204020203" pitchFamily="34" charset="0"/>
                <a:hlinkClick r:id="rId3"/>
              </a:rPr>
              <a:t>Readiness section</a:t>
            </a:r>
            <a:r>
              <a:rPr lang="en-US" sz="1200">
                <a:latin typeface="Segoe UI" panose="020B0502040204020203" pitchFamily="34" charset="0"/>
                <a:cs typeface="Segoe UI" panose="020B0502040204020203" pitchFamily="34" charset="0"/>
              </a:rPr>
              <a:t>, you can review technical eligibility, license assignment, and users who are in a strong position to get value from Microsoft 365 Copilot.</a:t>
            </a:r>
          </a:p>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In the </a:t>
            </a:r>
            <a:r>
              <a:rPr lang="en-US" sz="1200">
                <a:latin typeface="Segoe UI" panose="020B0502040204020203" pitchFamily="34" charset="0"/>
                <a:cs typeface="Segoe UI" panose="020B0502040204020203" pitchFamily="34" charset="0"/>
                <a:hlinkClick r:id="rId4"/>
              </a:rPr>
              <a:t>Usage section</a:t>
            </a:r>
            <a:r>
              <a:rPr lang="en-US" sz="1200">
                <a:latin typeface="Segoe UI" panose="020B0502040204020203" pitchFamily="34" charset="0"/>
                <a:cs typeface="Segoe UI" panose="020B0502040204020203" pitchFamily="34" charset="0"/>
              </a:rPr>
              <a:t>, you can view a summary of Microsoft 365 Copilot adoption with visibility into users’ last Microsoft 365 Copilot activity.</a:t>
            </a:r>
          </a:p>
        </p:txBody>
      </p:sp>
      <p:sp>
        <p:nvSpPr>
          <p:cNvPr id="3" name="Rounded Rectangle 1">
            <a:extLst>
              <a:ext uri="{FF2B5EF4-FFF2-40B4-BE49-F238E27FC236}">
                <a16:creationId xmlns:a16="http://schemas.microsoft.com/office/drawing/2014/main" id="{21507818-37B4-C3DB-3785-95CA0A02686C}"/>
              </a:ext>
              <a:ext uri="{C183D7F6-B498-43B3-948B-1728B52AA6E4}">
                <adec:decorative xmlns:adec="http://schemas.microsoft.com/office/drawing/2017/decorative" val="0"/>
              </a:ext>
            </a:extLst>
          </p:cNvPr>
          <p:cNvSpPr/>
          <p:nvPr/>
        </p:nvSpPr>
        <p:spPr bwMode="auto">
          <a:xfrm>
            <a:off x="495300" y="4279290"/>
            <a:ext cx="5600699" cy="1864725"/>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5562" marR="0" lvl="1"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Interpret the Readiness section by analyzing assigned and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available Copilot licenses, how many users are technically eligible,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and how many are in a strong position to get value from Microsoft 365 Copilot.</a:t>
            </a:r>
          </a:p>
          <a:p>
            <a:pPr marL="55562" marR="0" lvl="1"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If needed, you can export the report data into an Excel .csv file by selecting the Export link. This exports the Microsoft 365 Copilot last activity data of all users and enables your identified report readers to do simple sorting, filtering, and searching for further analysis.</a:t>
            </a:r>
          </a:p>
        </p:txBody>
      </p:sp>
      <p:grpSp>
        <p:nvGrpSpPr>
          <p:cNvPr id="11" name="Group 10">
            <a:extLst>
              <a:ext uri="{FF2B5EF4-FFF2-40B4-BE49-F238E27FC236}">
                <a16:creationId xmlns:a16="http://schemas.microsoft.com/office/drawing/2014/main" id="{9D58A84E-B655-FCE4-67B9-35261A8664F6}"/>
              </a:ext>
              <a:ext uri="{C183D7F6-B498-43B3-948B-1728B52AA6E4}">
                <adec:decorative xmlns:adec="http://schemas.microsoft.com/office/drawing/2017/decorative" val="1"/>
              </a:ext>
            </a:extLst>
          </p:cNvPr>
          <p:cNvGrpSpPr/>
          <p:nvPr/>
        </p:nvGrpSpPr>
        <p:grpSpPr>
          <a:xfrm>
            <a:off x="5082164" y="3848853"/>
            <a:ext cx="748996" cy="748996"/>
            <a:chOff x="5172928" y="4167694"/>
            <a:chExt cx="748996" cy="748996"/>
          </a:xfrm>
        </p:grpSpPr>
        <p:sp>
          <p:nvSpPr>
            <p:cNvPr id="12" name="Oval 1091_1">
              <a:extLst>
                <a:ext uri="{FF2B5EF4-FFF2-40B4-BE49-F238E27FC236}">
                  <a16:creationId xmlns:a16="http://schemas.microsoft.com/office/drawing/2014/main" id="{F44E1906-2B8C-7BBC-9C7E-0A10C2AEFCAC}"/>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267AFCA0-3081-0218-2AD2-FF41FA41561B}"/>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9" name="Picture 8" descr="Usage report video walkthrough">
            <a:extLst>
              <a:ext uri="{FF2B5EF4-FFF2-40B4-BE49-F238E27FC236}">
                <a16:creationId xmlns:a16="http://schemas.microsoft.com/office/drawing/2014/main" id="{88F6542E-6F3C-6027-3226-7493DC56C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6088" y="1648009"/>
            <a:ext cx="5390802" cy="3361470"/>
          </a:xfrm>
          <a:prstGeom prst="roundRect">
            <a:avLst>
              <a:gd name="adj" fmla="val 2430"/>
            </a:avLst>
          </a:prstGeom>
          <a:solidFill>
            <a:schemeClr val="bg1"/>
          </a:solidFill>
          <a:ln>
            <a:solidFill>
              <a:schemeClr val="bg1">
                <a:lumMod val="75000"/>
              </a:schemeClr>
            </a:solidFill>
          </a:ln>
          <a:effectLst/>
        </p:spPr>
      </p:pic>
      <p:pic>
        <p:nvPicPr>
          <p:cNvPr id="16" name="Graphic 15">
            <a:extLst>
              <a:ext uri="{FF2B5EF4-FFF2-40B4-BE49-F238E27FC236}">
                <a16:creationId xmlns:a16="http://schemas.microsoft.com/office/drawing/2014/main" id="{96D941A9-E873-9D5E-BEA0-29E0AFB5DC3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414235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6D42F-4CB4-DD3E-A96B-88BED2690339}"/>
            </a:ext>
          </a:extLst>
        </p:cNvPr>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F69AD677-12CC-CC28-CF0B-566376FABEF1}"/>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4DB2C51F-B776-253E-5E2A-94C0733D0C00}"/>
              </a:ext>
              <a:ext uri="{C183D7F6-B498-43B3-948B-1728B52AA6E4}">
                <adec:decorative xmlns:adec="http://schemas.microsoft.com/office/drawing/2017/decorative" val="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20" name="Title 19">
            <a:extLst>
              <a:ext uri="{FF2B5EF4-FFF2-40B4-BE49-F238E27FC236}">
                <a16:creationId xmlns:a16="http://schemas.microsoft.com/office/drawing/2014/main" id="{48F01A39-E35C-2E38-A892-55A002D39486}"/>
              </a:ext>
            </a:extLst>
          </p:cNvPr>
          <p:cNvSpPr>
            <a:spLocks noGrp="1"/>
          </p:cNvSpPr>
          <p:nvPr>
            <p:ph type="title"/>
          </p:nvPr>
        </p:nvSpPr>
        <p:spPr>
          <a:xfrm>
            <a:off x="588261" y="585216"/>
            <a:ext cx="11011601" cy="553998"/>
          </a:xfrm>
        </p:spPr>
        <p:txBody>
          <a:bodyPr/>
          <a:lstStyle/>
          <a:p>
            <a:r>
              <a:rPr lang="en-US" sz="3600"/>
              <a:t>Deliver impact: Analyze usage reports</a:t>
            </a:r>
          </a:p>
        </p:txBody>
      </p:sp>
      <p:sp>
        <p:nvSpPr>
          <p:cNvPr id="8" name="Text Placeholder 1">
            <a:extLst>
              <a:ext uri="{FF2B5EF4-FFF2-40B4-BE49-F238E27FC236}">
                <a16:creationId xmlns:a16="http://schemas.microsoft.com/office/drawing/2014/main" id="{B226C343-B7E9-EC05-3604-81F74DFCDF9F}"/>
              </a:ext>
            </a:extLst>
          </p:cNvPr>
          <p:cNvSpPr txBox="1">
            <a:spLocks/>
          </p:cNvSpPr>
          <p:nvPr/>
        </p:nvSpPr>
        <p:spPr>
          <a:xfrm>
            <a:off x="588962" y="1154883"/>
            <a:ext cx="5595938" cy="519113"/>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0"/>
              </a:spcBef>
              <a:buFont typeface="Arial" panose="020B0604020202020204" pitchFamily="34" charset="0"/>
              <a:buNone/>
            </a:pPr>
            <a:r>
              <a:rPr lang="en-US" sz="1600" b="1">
                <a:solidFill>
                  <a:srgbClr val="0078D4"/>
                </a:solidFill>
                <a:latin typeface="Segoe UI Semibold" panose="020B0502040204020203" pitchFamily="34" charset="0"/>
                <a:cs typeface="Segoe UI Semibold" panose="020B0502040204020203" pitchFamily="34" charset="0"/>
              </a:rPr>
              <a:t>Interpret the Microsoft Copilot Dashboard data</a:t>
            </a:r>
          </a:p>
        </p:txBody>
      </p:sp>
      <p:sp>
        <p:nvSpPr>
          <p:cNvPr id="6" name="Text Placeholder 15">
            <a:extLst>
              <a:ext uri="{FF2B5EF4-FFF2-40B4-BE49-F238E27FC236}">
                <a16:creationId xmlns:a16="http://schemas.microsoft.com/office/drawing/2014/main" id="{29545C26-C56A-BFCC-C718-D63B8D895463}"/>
              </a:ext>
            </a:extLst>
          </p:cNvPr>
          <p:cNvSpPr>
            <a:spLocks noGrp="1"/>
          </p:cNvSpPr>
          <p:nvPr>
            <p:ph type="body" sz="quarter" idx="4294967295"/>
          </p:nvPr>
        </p:nvSpPr>
        <p:spPr>
          <a:xfrm>
            <a:off x="588963" y="1642939"/>
            <a:ext cx="6014750" cy="2432050"/>
          </a:xfrm>
        </p:spPr>
        <p:txBody>
          <a:bodyPr lIns="0">
            <a:noAutofit/>
          </a:bodyPr>
          <a:lstStyle/>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Readiness tab</a:t>
            </a:r>
            <a:r>
              <a:rPr lang="en-US" sz="1200">
                <a:latin typeface="Segoe UI" panose="020B0502040204020203" pitchFamily="34" charset="0"/>
                <a:cs typeface="Segoe UI" panose="020B0502040204020203" pitchFamily="34" charset="0"/>
              </a:rPr>
              <a:t>, you assess your organization’s overall readiness for Copilot rollout based on technical eligibility requirements and overall Microsoft 365 app usage.</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Adoption tab</a:t>
            </a:r>
            <a:r>
              <a:rPr lang="en-US" sz="1200">
                <a:latin typeface="Segoe UI" panose="020B0502040204020203" pitchFamily="34" charset="0"/>
                <a:cs typeface="Segoe UI" panose="020B0502040204020203" pitchFamily="34" charset="0"/>
              </a:rPr>
              <a:t>, you track user adoption trends per Microsoft 365 app and understand how employees are using Copilot features.</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Impact tab</a:t>
            </a:r>
            <a:r>
              <a:rPr lang="en-US" sz="1200">
                <a:latin typeface="Segoe UI" panose="020B0502040204020203" pitchFamily="34" charset="0"/>
                <a:cs typeface="Segoe UI" panose="020B0502040204020203" pitchFamily="34" charset="0"/>
              </a:rPr>
              <a:t>, you gain visibility into total Copilot assisted hours, time savings and behavioral changes between active Copilot users and non-Copilot users. </a:t>
            </a:r>
          </a:p>
          <a:p>
            <a:pPr marL="11112" lvl="1" indent="0">
              <a:spcBef>
                <a:spcPts val="1000"/>
              </a:spcBef>
              <a:buNone/>
              <a:defRPr/>
            </a:pPr>
            <a:r>
              <a:rPr lang="en-US" sz="1200"/>
              <a:t>The </a:t>
            </a:r>
            <a:r>
              <a:rPr lang="en-US" sz="1200">
                <a:solidFill>
                  <a:srgbClr val="0078D4"/>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Learning tab</a:t>
            </a:r>
            <a:r>
              <a:rPr lang="en-US" sz="1200">
                <a:solidFill>
                  <a:srgbClr val="0078D4"/>
                </a:solidFill>
                <a:latin typeface="Segoe UI" panose="020B0502040204020203" pitchFamily="34" charset="0"/>
                <a:cs typeface="Segoe UI" panose="020B0502040204020203" pitchFamily="34" charset="0"/>
              </a:rPr>
              <a:t> </a:t>
            </a:r>
            <a:r>
              <a:rPr lang="en-US" sz="1200"/>
              <a:t>provides information research around the impacts of AI on workplace productivity.</a:t>
            </a:r>
          </a:p>
        </p:txBody>
      </p:sp>
      <p:sp>
        <p:nvSpPr>
          <p:cNvPr id="3" name="Rounded Rectangle 1">
            <a:extLst>
              <a:ext uri="{FF2B5EF4-FFF2-40B4-BE49-F238E27FC236}">
                <a16:creationId xmlns:a16="http://schemas.microsoft.com/office/drawing/2014/main" id="{E73A2195-0F9A-6BB3-B151-4C83999FAF42}"/>
              </a:ext>
              <a:ext uri="{C183D7F6-B498-43B3-948B-1728B52AA6E4}">
                <adec:decorative xmlns:adec="http://schemas.microsoft.com/office/drawing/2017/decorative" val="0"/>
              </a:ext>
            </a:extLst>
          </p:cNvPr>
          <p:cNvSpPr/>
          <p:nvPr/>
        </p:nvSpPr>
        <p:spPr bwMode="auto">
          <a:xfrm>
            <a:off x="495299" y="3962400"/>
            <a:ext cx="6140275" cy="2181615"/>
          </a:xfrm>
          <a:prstGeom prst="roundRect">
            <a:avLst>
              <a:gd name="adj" fmla="val 7376"/>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Instruct users to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access the Copilot Dashboard in Teams or web app</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analyze the tabs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Readiness, Adoption, and Impact tabs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Follow the instructions on the Impact tab under Sentiment section to deliver a survey to users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8">
                  <a:extLst>
                    <a:ext uri="{A12FA001-AC4F-418D-AE19-62706E023703}">
                      <ahyp:hlinkClr xmlns:ahyp="http://schemas.microsoft.com/office/drawing/2018/hyperlinkcolor" val="tx"/>
                    </a:ext>
                  </a:extLst>
                </a:hlinkClick>
              </a:rPr>
              <a:t>Upload</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the survey results through the Microsoft 365 admin center to have them displayed in the Microsoft Copilot Dashboard</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insights on how users feel about the AI assistance they receive from Copilot</a:t>
            </a:r>
          </a:p>
        </p:txBody>
      </p:sp>
      <p:grpSp>
        <p:nvGrpSpPr>
          <p:cNvPr id="11" name="Group 10">
            <a:extLst>
              <a:ext uri="{FF2B5EF4-FFF2-40B4-BE49-F238E27FC236}">
                <a16:creationId xmlns:a16="http://schemas.microsoft.com/office/drawing/2014/main" id="{52212D9F-C69A-21E3-8780-E36DAE588389}"/>
              </a:ext>
              <a:ext uri="{C183D7F6-B498-43B3-948B-1728B52AA6E4}">
                <adec:decorative xmlns:adec="http://schemas.microsoft.com/office/drawing/2017/decorative" val="1"/>
              </a:ext>
            </a:extLst>
          </p:cNvPr>
          <p:cNvGrpSpPr/>
          <p:nvPr/>
        </p:nvGrpSpPr>
        <p:grpSpPr>
          <a:xfrm>
            <a:off x="5719563" y="3618959"/>
            <a:ext cx="748996" cy="748996"/>
            <a:chOff x="5172928" y="4167694"/>
            <a:chExt cx="748996" cy="748996"/>
          </a:xfrm>
        </p:grpSpPr>
        <p:sp>
          <p:nvSpPr>
            <p:cNvPr id="12" name="Oval 1091_1">
              <a:extLst>
                <a:ext uri="{FF2B5EF4-FFF2-40B4-BE49-F238E27FC236}">
                  <a16:creationId xmlns:a16="http://schemas.microsoft.com/office/drawing/2014/main" id="{FCA3C2BD-48A4-1810-22BC-A1BAA671317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392BF42E-6530-8AB2-E340-36385D97230D}"/>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Oval 1091_1">
            <a:extLst>
              <a:ext uri="{FF2B5EF4-FFF2-40B4-BE49-F238E27FC236}">
                <a16:creationId xmlns:a16="http://schemas.microsoft.com/office/drawing/2014/main" id="{4D8ECC48-FAC0-7F49-3784-9E34E5AB610C}"/>
              </a:ext>
              <a:ext uri="{C183D7F6-B498-43B3-948B-1728B52AA6E4}">
                <adec:decorative xmlns:adec="http://schemas.microsoft.com/office/drawing/2017/decorative" val="0"/>
              </a:ext>
            </a:extLst>
          </p:cNvPr>
          <p:cNvSpPr/>
          <p:nvPr/>
        </p:nvSpPr>
        <p:spPr bwMode="auto">
          <a:xfrm>
            <a:off x="7564157" y="2967732"/>
            <a:ext cx="1238319"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Readiness</a:t>
            </a:r>
          </a:p>
        </p:txBody>
      </p:sp>
      <p:pic>
        <p:nvPicPr>
          <p:cNvPr id="19" name="Picture 18" descr="A screenshot of readiness stats">
            <a:extLst>
              <a:ext uri="{FF2B5EF4-FFF2-40B4-BE49-F238E27FC236}">
                <a16:creationId xmlns:a16="http://schemas.microsoft.com/office/drawing/2014/main" id="{2D472B7B-9D7F-9680-A534-592A7529535D}"/>
              </a:ext>
              <a:ext uri="{C183D7F6-B498-43B3-948B-1728B52AA6E4}">
                <adec:decorative xmlns:adec="http://schemas.microsoft.com/office/drawing/2017/decorative" val="0"/>
              </a:ext>
            </a:extLst>
          </p:cNvPr>
          <p:cNvPicPr>
            <a:picLocks noChangeAspect="1"/>
          </p:cNvPicPr>
          <p:nvPr/>
        </p:nvPicPr>
        <p:blipFill>
          <a:blip r:embed="rId9"/>
          <a:srcRect l="1596" t="6425" r="5034" b="11341"/>
          <a:stretch/>
        </p:blipFill>
        <p:spPr>
          <a:xfrm>
            <a:off x="7576513" y="1673996"/>
            <a:ext cx="3867795" cy="1177404"/>
          </a:xfrm>
          <a:prstGeom prst="roundRect">
            <a:avLst>
              <a:gd name="adj" fmla="val 2430"/>
            </a:avLst>
          </a:prstGeom>
          <a:solidFill>
            <a:schemeClr val="bg1"/>
          </a:solidFill>
          <a:ln>
            <a:solidFill>
              <a:schemeClr val="bg1">
                <a:lumMod val="75000"/>
              </a:schemeClr>
            </a:solidFill>
          </a:ln>
          <a:effectLst/>
        </p:spPr>
      </p:pic>
      <p:sp>
        <p:nvSpPr>
          <p:cNvPr id="21" name="Oval 1091_1">
            <a:extLst>
              <a:ext uri="{FF2B5EF4-FFF2-40B4-BE49-F238E27FC236}">
                <a16:creationId xmlns:a16="http://schemas.microsoft.com/office/drawing/2014/main" id="{97ED86D9-1BFE-87D0-9B38-378E611EE994}"/>
              </a:ext>
              <a:ext uri="{C183D7F6-B498-43B3-948B-1728B52AA6E4}">
                <adec:decorative xmlns:adec="http://schemas.microsoft.com/office/drawing/2017/decorative" val="0"/>
              </a:ext>
            </a:extLst>
          </p:cNvPr>
          <p:cNvSpPr/>
          <p:nvPr/>
        </p:nvSpPr>
        <p:spPr bwMode="auto">
          <a:xfrm>
            <a:off x="7564157" y="5778177"/>
            <a:ext cx="1225963"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Adoption</a:t>
            </a:r>
          </a:p>
        </p:txBody>
      </p:sp>
      <p:pic>
        <p:nvPicPr>
          <p:cNvPr id="13" name="Picture 12" descr="A screenshot of adoptions stats">
            <a:extLst>
              <a:ext uri="{FF2B5EF4-FFF2-40B4-BE49-F238E27FC236}">
                <a16:creationId xmlns:a16="http://schemas.microsoft.com/office/drawing/2014/main" id="{2F857DB8-39A6-3623-08DE-FC1FF7A43776}"/>
              </a:ext>
              <a:ext uri="{C183D7F6-B498-43B3-948B-1728B52AA6E4}">
                <adec:decorative xmlns:adec="http://schemas.microsoft.com/office/drawing/2017/decorative" val="0"/>
              </a:ext>
            </a:extLst>
          </p:cNvPr>
          <p:cNvPicPr>
            <a:picLocks noChangeAspect="1"/>
          </p:cNvPicPr>
          <p:nvPr/>
        </p:nvPicPr>
        <p:blipFill rotWithShape="1">
          <a:blip r:embed="rId10"/>
          <a:srcRect l="75779" t="23999" r="1074" b="5456"/>
          <a:stretch/>
        </p:blipFill>
        <p:spPr>
          <a:xfrm>
            <a:off x="7576513" y="3571013"/>
            <a:ext cx="1225963" cy="2097205"/>
          </a:xfrm>
          <a:prstGeom prst="roundRect">
            <a:avLst>
              <a:gd name="adj" fmla="val 7848"/>
            </a:avLst>
          </a:prstGeom>
          <a:solidFill>
            <a:schemeClr val="bg1"/>
          </a:solidFill>
          <a:ln>
            <a:solidFill>
              <a:schemeClr val="bg1">
                <a:lumMod val="75000"/>
              </a:schemeClr>
            </a:solidFill>
          </a:ln>
          <a:effectLst/>
        </p:spPr>
      </p:pic>
      <p:sp>
        <p:nvSpPr>
          <p:cNvPr id="22" name="Oval 1091_1">
            <a:extLst>
              <a:ext uri="{FF2B5EF4-FFF2-40B4-BE49-F238E27FC236}">
                <a16:creationId xmlns:a16="http://schemas.microsoft.com/office/drawing/2014/main" id="{DF3F362A-CD30-2F3A-2294-45F9BEC9EF2C}"/>
              </a:ext>
              <a:ext uri="{C183D7F6-B498-43B3-948B-1728B52AA6E4}">
                <adec:decorative xmlns:adec="http://schemas.microsoft.com/office/drawing/2017/decorative" val="0"/>
              </a:ext>
            </a:extLst>
          </p:cNvPr>
          <p:cNvSpPr/>
          <p:nvPr/>
        </p:nvSpPr>
        <p:spPr bwMode="auto">
          <a:xfrm>
            <a:off x="8918379" y="5778177"/>
            <a:ext cx="1225963"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Impact</a:t>
            </a:r>
          </a:p>
        </p:txBody>
      </p:sp>
      <p:sp>
        <p:nvSpPr>
          <p:cNvPr id="16" name="Rectangle: Rounded Corners 10" descr="A screenshot of impact stats">
            <a:extLst>
              <a:ext uri="{FF2B5EF4-FFF2-40B4-BE49-F238E27FC236}">
                <a16:creationId xmlns:a16="http://schemas.microsoft.com/office/drawing/2014/main" id="{59E28C99-B473-6C47-C3EC-D5614563757E}"/>
              </a:ext>
              <a:ext uri="{C183D7F6-B498-43B3-948B-1728B52AA6E4}">
                <adec:decorative xmlns:adec="http://schemas.microsoft.com/office/drawing/2017/decorative" val="0"/>
              </a:ext>
            </a:extLst>
          </p:cNvPr>
          <p:cNvSpPr/>
          <p:nvPr/>
        </p:nvSpPr>
        <p:spPr bwMode="auto">
          <a:xfrm>
            <a:off x="8844377" y="3571013"/>
            <a:ext cx="2599931" cy="2097205"/>
          </a:xfrm>
          <a:prstGeom prst="roundRect">
            <a:avLst>
              <a:gd name="adj" fmla="val 5751"/>
            </a:avLst>
          </a:prstGeom>
          <a:blipFill dpi="0" rotWithShape="1">
            <a:blip r:embed="rId11">
              <a:extLst>
                <a:ext uri="{28A0092B-C50C-407E-A947-70E740481C1C}">
                  <a14:useLocalDpi xmlns:a14="http://schemas.microsoft.com/office/drawing/2010/main" val="0"/>
                </a:ext>
              </a:extLst>
            </a:blip>
            <a:srcRect/>
            <a:stretch>
              <a:fillRect l="-2603" t="-1746" r="-1559" b="-2547"/>
            </a:stretch>
          </a:blip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D8FF4113-7D25-1C93-9207-B996A65B47D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22958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42F72C7-32DE-A2D0-B10E-1D6161FEEA28}"/>
              </a:ext>
              <a:ext uri="{C183D7F6-B498-43B3-948B-1728B52AA6E4}">
                <adec:decorative xmlns:adec="http://schemas.microsoft.com/office/drawing/2017/decorative" val="1"/>
              </a:ext>
            </a:extLst>
          </p:cNvPr>
          <p:cNvSpPr/>
          <p:nvPr/>
        </p:nvSpPr>
        <p:spPr bwMode="auto">
          <a:xfrm>
            <a:off x="588962" y="1799788"/>
            <a:ext cx="5507037" cy="4469250"/>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10" name="Rectangle: Rounded Corners 9">
            <a:extLst>
              <a:ext uri="{FF2B5EF4-FFF2-40B4-BE49-F238E27FC236}">
                <a16:creationId xmlns:a16="http://schemas.microsoft.com/office/drawing/2014/main" id="{104B6E84-01E2-CFDE-0C16-3D905FAD74D3}"/>
              </a:ext>
              <a:ext uri="{C183D7F6-B498-43B3-948B-1728B52AA6E4}">
                <adec:decorative xmlns:adec="http://schemas.microsoft.com/office/drawing/2017/decorative" val="1"/>
              </a:ext>
            </a:extLst>
          </p:cNvPr>
          <p:cNvSpPr/>
          <p:nvPr/>
        </p:nvSpPr>
        <p:spPr bwMode="auto">
          <a:xfrm>
            <a:off x="6242050" y="1799788"/>
            <a:ext cx="5360670" cy="4469250"/>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85070807-87E1-5EE3-3D54-9F76B1D95C6E}"/>
              </a:ext>
            </a:extLst>
          </p:cNvPr>
          <p:cNvSpPr>
            <a:spLocks noGrp="1"/>
          </p:cNvSpPr>
          <p:nvPr>
            <p:ph type="title"/>
          </p:nvPr>
        </p:nvSpPr>
        <p:spPr>
          <a:xfrm>
            <a:off x="586740" y="457200"/>
            <a:ext cx="11018520" cy="553998"/>
          </a:xfrm>
        </p:spPr>
        <p:txBody>
          <a:bodyPr lIns="0" tIns="0" rIns="0" bIns="0"/>
          <a:lstStyle/>
          <a:p>
            <a:pPr algn="ctr"/>
            <a:r>
              <a:rPr lang="en-US">
                <a:ea typeface="+mj-ea"/>
                <a:cs typeface="+mj-cs"/>
              </a:rPr>
              <a:t>Viva Insights advanced impact reports</a:t>
            </a:r>
          </a:p>
        </p:txBody>
      </p:sp>
      <p:sp>
        <p:nvSpPr>
          <p:cNvPr id="9" name="!!Assess text" descr="Date 2">
            <a:extLst>
              <a:ext uri="{FF2B5EF4-FFF2-40B4-BE49-F238E27FC236}">
                <a16:creationId xmlns:a16="http://schemas.microsoft.com/office/drawing/2014/main" id="{BA4E4B48-2705-0232-7A18-DB1AB5A548B9}"/>
              </a:ext>
            </a:extLst>
          </p:cNvPr>
          <p:cNvSpPr txBox="1"/>
          <p:nvPr/>
        </p:nvSpPr>
        <p:spPr>
          <a:xfrm>
            <a:off x="1979506" y="1246438"/>
            <a:ext cx="8232988" cy="3805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ctr" defTabSz="914367"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mn-cs"/>
              </a:rPr>
              <a:t>Included with Microsoft 365 Copilot</a:t>
            </a:r>
          </a:p>
        </p:txBody>
      </p:sp>
      <p:sp>
        <p:nvSpPr>
          <p:cNvPr id="11" name="Rectangle: Rounded Corners 10">
            <a:extLst>
              <a:ext uri="{FF2B5EF4-FFF2-40B4-BE49-F238E27FC236}">
                <a16:creationId xmlns:a16="http://schemas.microsoft.com/office/drawing/2014/main" id="{1E3363D0-0304-8238-EA5C-A0D06FD3B6AB}"/>
              </a:ext>
            </a:extLst>
          </p:cNvPr>
          <p:cNvSpPr/>
          <p:nvPr/>
        </p:nvSpPr>
        <p:spPr bwMode="auto">
          <a:xfrm>
            <a:off x="757937" y="4816618"/>
            <a:ext cx="5169085"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367"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w="3175">
                  <a:noFill/>
                </a:ln>
                <a:gradFill flip="none" rotWithShape="1">
                  <a:gsLst>
                    <a:gs pos="80000">
                      <a:srgbClr val="702573"/>
                    </a:gs>
                    <a:gs pos="0">
                      <a:srgbClr val="C03BC4"/>
                    </a:gs>
                  </a:gsLst>
                  <a:path path="circle">
                    <a:fillToRect l="100000" t="100000"/>
                  </a:path>
                  <a:tileRect r="-100000" b="-100000"/>
                </a:gradFill>
                <a:effectLst/>
                <a:uLnTx/>
                <a:uFillTx/>
                <a:latin typeface="Segoe UI Semibold"/>
                <a:ea typeface="+mn-ea"/>
                <a:cs typeface="+mn-cs"/>
              </a:rPr>
              <a:t>Copilot business impact reports</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Measure the value of Microsoft 365 Copilot with your key business metrics.</a:t>
            </a:r>
          </a:p>
        </p:txBody>
      </p:sp>
      <p:pic>
        <p:nvPicPr>
          <p:cNvPr id="5" name="Picture 4" descr="A screen capture of a Viva Insights dashboard showing the Copilot adoption summary">
            <a:extLst>
              <a:ext uri="{FF2B5EF4-FFF2-40B4-BE49-F238E27FC236}">
                <a16:creationId xmlns:a16="http://schemas.microsoft.com/office/drawing/2014/main" id="{2BFCE47E-FF7B-BDE7-7967-9B44557E6950}"/>
              </a:ext>
            </a:extLst>
          </p:cNvPr>
          <p:cNvPicPr>
            <a:picLocks noChangeArrowheads="1"/>
          </p:cNvPicPr>
          <p:nvPr/>
        </p:nvPicPr>
        <p:blipFill rotWithShape="1">
          <a:blip r:embed="rId3">
            <a:extLst>
              <a:ext uri="{28A0092B-C50C-407E-A947-70E740481C1C}">
                <a14:useLocalDpi xmlns:a14="http://schemas.microsoft.com/office/drawing/2010/main" val="0"/>
              </a:ext>
            </a:extLst>
          </a:blip>
          <a:srcRect t="1123" b="1123"/>
          <a:stretch/>
        </p:blipFill>
        <p:spPr bwMode="auto">
          <a:xfrm>
            <a:off x="6415500" y="1941513"/>
            <a:ext cx="5013771" cy="2757195"/>
          </a:xfrm>
          <a:prstGeom prst="roundRect">
            <a:avLst>
              <a:gd name="adj" fmla="val 2579"/>
            </a:avLst>
          </a:prstGeom>
          <a:ln w="76200">
            <a:noFill/>
          </a:ln>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EC5F992-A611-20CA-55BE-8AD3A3BBBC4C}"/>
              </a:ext>
            </a:extLst>
          </p:cNvPr>
          <p:cNvSpPr/>
          <p:nvPr/>
        </p:nvSpPr>
        <p:spPr bwMode="auto">
          <a:xfrm>
            <a:off x="6415501" y="4816618"/>
            <a:ext cx="5013770"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367"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w="3175">
                  <a:noFill/>
                </a:ln>
                <a:gradFill flip="none" rotWithShape="1">
                  <a:gsLst>
                    <a:gs pos="80000">
                      <a:srgbClr val="702573"/>
                    </a:gs>
                    <a:gs pos="0">
                      <a:srgbClr val="C03BC4"/>
                    </a:gs>
                  </a:gsLst>
                  <a:path path="circle">
                    <a:fillToRect l="100000" t="100000"/>
                  </a:path>
                  <a:tileRect r="-100000" b="-100000"/>
                </a:gradFill>
                <a:effectLst/>
                <a:uLnTx/>
                <a:uFillTx/>
                <a:latin typeface="Segoe UI Semibold"/>
                <a:ea typeface="+mn-ea"/>
                <a:cs typeface="+mn-cs"/>
              </a:rPr>
              <a:t>Advanced adoption and impact reports</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Get a deeper look into Microsoft 365 Copilot adoption and impact trends with a customizable, prebuilt report.</a:t>
            </a:r>
          </a:p>
        </p:txBody>
      </p:sp>
      <p:pic>
        <p:nvPicPr>
          <p:cNvPr id="3" name="Picture 2">
            <a:extLst>
              <a:ext uri="{FF2B5EF4-FFF2-40B4-BE49-F238E27FC236}">
                <a16:creationId xmlns:a16="http://schemas.microsoft.com/office/drawing/2014/main" id="{B91DCF81-2393-CCEC-06FD-6A1FBF69CE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4079" y="1986993"/>
            <a:ext cx="4876799" cy="2743200"/>
          </a:xfrm>
          <a:prstGeom prst="rect">
            <a:avLst/>
          </a:prstGeom>
        </p:spPr>
      </p:pic>
    </p:spTree>
    <p:extLst>
      <p:ext uri="{BB962C8B-B14F-4D97-AF65-F5344CB8AC3E}">
        <p14:creationId xmlns:p14="http://schemas.microsoft.com/office/powerpoint/2010/main" val="151252894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20618A-D654-9953-6459-469015C642D6}"/>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6330699" cy="1091184"/>
          </a:xfrm>
        </p:spPr>
        <p:txBody>
          <a:bodyPr/>
          <a:lstStyle/>
          <a:p>
            <a:r>
              <a:rPr lang="en-US" sz="5400"/>
              <a:t>Extend &amp; optimize</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2" name="Picture 1">
            <a:hlinkClick r:id="rId3" action="ppaction://hlinksldjump"/>
            <a:extLst>
              <a:ext uri="{FF2B5EF4-FFF2-40B4-BE49-F238E27FC236}">
                <a16:creationId xmlns:a16="http://schemas.microsoft.com/office/drawing/2014/main" id="{D3721773-4ECA-CEA1-08F4-CC8236E0E46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394356" y="3609105"/>
            <a:ext cx="3255562" cy="1831253"/>
          </a:xfrm>
          <a:prstGeom prst="roundRect">
            <a:avLst>
              <a:gd name="adj" fmla="val 2430"/>
            </a:avLst>
          </a:prstGeom>
          <a:solidFill>
            <a:schemeClr val="bg1"/>
          </a:solidFill>
          <a:ln>
            <a:solidFill>
              <a:schemeClr val="bg1">
                <a:lumMod val="75000"/>
              </a:schemeClr>
            </a:solidFill>
          </a:ln>
          <a:effectLst/>
        </p:spPr>
      </p:pic>
      <p:pic>
        <p:nvPicPr>
          <p:cNvPr id="4" name="Picture 3">
            <a:hlinkClick r:id="rId5" action="ppaction://hlinksldjump"/>
            <a:extLst>
              <a:ext uri="{FF2B5EF4-FFF2-40B4-BE49-F238E27FC236}">
                <a16:creationId xmlns:a16="http://schemas.microsoft.com/office/drawing/2014/main" id="{4DBD0CC3-A093-B5A8-FDC6-83365B39BFE3}"/>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7394355" y="1346739"/>
            <a:ext cx="3255562" cy="1831253"/>
          </a:xfrm>
          <a:prstGeom prst="roundRect">
            <a:avLst>
              <a:gd name="adj" fmla="val 2430"/>
            </a:avLst>
          </a:prstGeom>
          <a:solidFill>
            <a:schemeClr val="bg1"/>
          </a:solidFill>
          <a:ln>
            <a:solidFill>
              <a:schemeClr val="bg1">
                <a:lumMod val="75000"/>
              </a:schemeClr>
            </a:solidFill>
          </a:ln>
          <a:effectLst/>
        </p:spPr>
      </p:pic>
      <p:sp>
        <p:nvSpPr>
          <p:cNvPr id="8" name="Rounded Rectangle 6">
            <a:extLst>
              <a:ext uri="{FF2B5EF4-FFF2-40B4-BE49-F238E27FC236}">
                <a16:creationId xmlns:a16="http://schemas.microsoft.com/office/drawing/2014/main" id="{77ED9C54-20F9-CAFD-7FCC-E07850B4F667}"/>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80145906-C208-7BBD-9D41-FAF1BF3A8A23}"/>
              </a:ext>
            </a:extLst>
          </p:cNvPr>
          <p:cNvPicPr>
            <a:picLocks noChangeAspect="1"/>
          </p:cNvPicPr>
          <p:nvPr/>
        </p:nvPicPr>
        <p:blipFill>
          <a:blip r:embed="rId7">
            <a:extLst>
              <a:ext uri="{28A0092B-C50C-407E-A947-70E740481C1C}">
                <a14:useLocalDpi xmlns:a14="http://schemas.microsoft.com/office/drawing/2010/main" val="0"/>
              </a:ext>
            </a:extLst>
          </a:blip>
          <a:srcRect l="21697" t="21697" r="21697" b="21697"/>
          <a:stretch/>
        </p:blipFill>
        <p:spPr>
          <a:xfrm>
            <a:off x="549274" y="559690"/>
            <a:ext cx="893446" cy="781298"/>
          </a:xfrm>
          <a:prstGeom prst="rect">
            <a:avLst/>
          </a:prstGeom>
        </p:spPr>
      </p:pic>
    </p:spTree>
    <p:extLst>
      <p:ext uri="{BB962C8B-B14F-4D97-AF65-F5344CB8AC3E}">
        <p14:creationId xmlns:p14="http://schemas.microsoft.com/office/powerpoint/2010/main" val="110210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9D78EA-E334-9643-239F-982B8590B277}"/>
              </a:ext>
            </a:extLst>
          </p:cNvPr>
          <p:cNvSpPr>
            <a:spLocks noGrp="1"/>
          </p:cNvSpPr>
          <p:nvPr>
            <p:ph type="title"/>
          </p:nvPr>
        </p:nvSpPr>
        <p:spPr>
          <a:xfrm>
            <a:off x="569911" y="2769057"/>
            <a:ext cx="7539373" cy="1231106"/>
          </a:xfrm>
        </p:spPr>
        <p:txBody>
          <a:bodyPr/>
          <a:lstStyle/>
          <a:p>
            <a:r>
              <a:rPr lang="en-US"/>
              <a:t>Design, build, and deploy agents</a:t>
            </a:r>
          </a:p>
        </p:txBody>
      </p:sp>
      <p:sp>
        <p:nvSpPr>
          <p:cNvPr id="5" name="Text Placeholder 4">
            <a:extLst>
              <a:ext uri="{FF2B5EF4-FFF2-40B4-BE49-F238E27FC236}">
                <a16:creationId xmlns:a16="http://schemas.microsoft.com/office/drawing/2014/main" id="{C75485D7-3B01-27A6-F9CA-86915CD50919}"/>
              </a:ext>
            </a:extLst>
          </p:cNvPr>
          <p:cNvSpPr>
            <a:spLocks noGrp="1"/>
          </p:cNvSpPr>
          <p:nvPr>
            <p:ph type="body" sz="quarter" idx="12"/>
          </p:nvPr>
        </p:nvSpPr>
        <p:spPr/>
        <p:txBody>
          <a:bodyPr/>
          <a:lstStyle/>
          <a:p>
            <a:r>
              <a:rPr lang="en-US"/>
              <a:t>Extend &amp; optimize</a:t>
            </a:r>
          </a:p>
        </p:txBody>
      </p:sp>
    </p:spTree>
    <p:extLst>
      <p:ext uri="{BB962C8B-B14F-4D97-AF65-F5344CB8AC3E}">
        <p14:creationId xmlns:p14="http://schemas.microsoft.com/office/powerpoint/2010/main" val="38377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4F56-1897-4314-B37E-3B5707DCEAA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7F61FCC-5D31-A244-6914-8A1321F090BF}"/>
              </a:ext>
              <a:ext uri="{C183D7F6-B498-43B3-948B-1728B52AA6E4}">
                <adec:decorative xmlns:adec="http://schemas.microsoft.com/office/drawing/2017/decorative" val="1"/>
              </a:ext>
            </a:extLst>
          </p:cNvPr>
          <p:cNvGrpSpPr/>
          <p:nvPr/>
        </p:nvGrpSpPr>
        <p:grpSpPr>
          <a:xfrm>
            <a:off x="10122551" y="187953"/>
            <a:ext cx="2069451" cy="459051"/>
            <a:chOff x="10122551" y="187953"/>
            <a:chExt cx="2069451" cy="459051"/>
          </a:xfrm>
        </p:grpSpPr>
        <p:sp>
          <p:nvSpPr>
            <p:cNvPr id="15" name="Round Same Side Corner Rectangle 14">
              <a:extLst>
                <a:ext uri="{FF2B5EF4-FFF2-40B4-BE49-F238E27FC236}">
                  <a16:creationId xmlns:a16="http://schemas.microsoft.com/office/drawing/2014/main" id="{C91AF040-3AE8-8758-5509-D50550251512}"/>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Graphic 15">
              <a:extLst>
                <a:ext uri="{FF2B5EF4-FFF2-40B4-BE49-F238E27FC236}">
                  <a16:creationId xmlns:a16="http://schemas.microsoft.com/office/drawing/2014/main" id="{AE39DEE7-97FE-541E-3285-F021737E0E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1196" y="255696"/>
              <a:ext cx="323566" cy="323566"/>
            </a:xfrm>
            <a:prstGeom prst="rect">
              <a:avLst/>
            </a:prstGeom>
          </p:spPr>
        </p:pic>
        <p:sp>
          <p:nvSpPr>
            <p:cNvPr id="17" name="Rectangle 16">
              <a:extLst>
                <a:ext uri="{FF2B5EF4-FFF2-40B4-BE49-F238E27FC236}">
                  <a16:creationId xmlns:a16="http://schemas.microsoft.com/office/drawing/2014/main" id="{1EC4B43F-EFD8-FF70-A4F0-AB7495CDC9DD}"/>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20" name="Title 19">
            <a:extLst>
              <a:ext uri="{FF2B5EF4-FFF2-40B4-BE49-F238E27FC236}">
                <a16:creationId xmlns:a16="http://schemas.microsoft.com/office/drawing/2014/main" id="{EE98AC5C-5BDB-C268-1C67-046CAD5A0479}"/>
              </a:ext>
            </a:extLst>
          </p:cNvPr>
          <p:cNvSpPr>
            <a:spLocks noGrp="1"/>
          </p:cNvSpPr>
          <p:nvPr>
            <p:ph type="title"/>
          </p:nvPr>
        </p:nvSpPr>
        <p:spPr>
          <a:xfrm>
            <a:off x="467945" y="363818"/>
            <a:ext cx="9150840" cy="923330"/>
          </a:xfrm>
        </p:spPr>
        <p:txBody>
          <a:bodyPr/>
          <a:lstStyle/>
          <a:p>
            <a:r>
              <a:rPr lang="en-US" sz="3000"/>
              <a:t>Extend &amp; optimize: Design, build, and deploy agents</a:t>
            </a:r>
          </a:p>
        </p:txBody>
      </p:sp>
      <p:grpSp>
        <p:nvGrpSpPr>
          <p:cNvPr id="8" name="Group 7">
            <a:extLst>
              <a:ext uri="{FF2B5EF4-FFF2-40B4-BE49-F238E27FC236}">
                <a16:creationId xmlns:a16="http://schemas.microsoft.com/office/drawing/2014/main" id="{B5822129-FEAB-7E9C-E785-7D49CF74136F}"/>
              </a:ext>
              <a:ext uri="{C183D7F6-B498-43B3-948B-1728B52AA6E4}">
                <adec:decorative xmlns:adec="http://schemas.microsoft.com/office/drawing/2017/decorative" val="1"/>
              </a:ext>
            </a:extLst>
          </p:cNvPr>
          <p:cNvGrpSpPr/>
          <p:nvPr/>
        </p:nvGrpSpPr>
        <p:grpSpPr>
          <a:xfrm>
            <a:off x="5119640" y="5131388"/>
            <a:ext cx="748996" cy="748996"/>
            <a:chOff x="5172928" y="4167694"/>
            <a:chExt cx="748996" cy="748996"/>
          </a:xfrm>
        </p:grpSpPr>
        <p:sp>
          <p:nvSpPr>
            <p:cNvPr id="9" name="Oval 1091_1">
              <a:extLst>
                <a:ext uri="{FF2B5EF4-FFF2-40B4-BE49-F238E27FC236}">
                  <a16:creationId xmlns:a16="http://schemas.microsoft.com/office/drawing/2014/main" id="{6B68AA52-C34D-75D9-F349-E89677512986}"/>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0" name="Freeform: Shape 19">
              <a:extLst>
                <a:ext uri="{FF2B5EF4-FFF2-40B4-BE49-F238E27FC236}">
                  <a16:creationId xmlns:a16="http://schemas.microsoft.com/office/drawing/2014/main" id="{361B7426-EC08-0EC7-42C7-BBF67180FF26}"/>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12" name="Text Placeholder 1">
            <a:extLst>
              <a:ext uri="{FF2B5EF4-FFF2-40B4-BE49-F238E27FC236}">
                <a16:creationId xmlns:a16="http://schemas.microsoft.com/office/drawing/2014/main" id="{D08CF8B5-C3FA-7C74-D06A-1A40D96450E4}"/>
              </a:ext>
            </a:extLst>
          </p:cNvPr>
          <p:cNvSpPr txBox="1">
            <a:spLocks/>
          </p:cNvSpPr>
          <p:nvPr/>
        </p:nvSpPr>
        <p:spPr>
          <a:xfrm>
            <a:off x="467945" y="1039936"/>
            <a:ext cx="5595938" cy="323783"/>
          </a:xfrm>
          <a:prstGeom prst="rect">
            <a:avLst/>
          </a:prstGeom>
        </p:spPr>
        <p:txBody>
          <a:bodyPr vert="horz" wrap="square" lIns="0" tIns="0" rIns="0" bIns="0" rtlCol="0">
            <a:norm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32742" rtl="0" eaLnBrk="1" fontAlgn="auto" latinLnBrk="0" hangingPunct="1">
              <a:lnSpc>
                <a:spcPct val="100000"/>
              </a:lnSpc>
              <a:spcBef>
                <a:spcPts val="1000"/>
              </a:spcBef>
              <a:spcAft>
                <a:spcPts val="0"/>
              </a:spcAft>
              <a:buClrTx/>
              <a:buSzPct val="90000"/>
              <a:buFont typeface="Arial" panose="020B0604020202020204" pitchFamily="34" charset="0"/>
              <a:buNone/>
              <a:tabLst/>
              <a:defRPr/>
            </a:pPr>
            <a:r>
              <a:rPr kumimoji="0" lang="en-US" sz="16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Building Copilot agents with Copilot Studio</a:t>
            </a:r>
          </a:p>
        </p:txBody>
      </p:sp>
      <p:sp>
        <p:nvSpPr>
          <p:cNvPr id="13" name="Text Placeholder 15">
            <a:extLst>
              <a:ext uri="{FF2B5EF4-FFF2-40B4-BE49-F238E27FC236}">
                <a16:creationId xmlns:a16="http://schemas.microsoft.com/office/drawing/2014/main" id="{9E7061C5-8D15-0C4D-F998-5036A1A6963A}"/>
              </a:ext>
            </a:extLst>
          </p:cNvPr>
          <p:cNvSpPr txBox="1">
            <a:spLocks/>
          </p:cNvSpPr>
          <p:nvPr/>
        </p:nvSpPr>
        <p:spPr>
          <a:xfrm>
            <a:off x="467945" y="1405344"/>
            <a:ext cx="5954779" cy="309293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Copilot Studio is the platform to build Copilot agents that extend Microsoft 365 Copilot or operate standalone:</a:t>
            </a:r>
          </a:p>
          <a:p>
            <a:pPr marL="296863" marR="0" lvl="1" indent="-285750" algn="l" defTabSz="914400" rtl="0" eaLnBrk="1" fontAlgn="auto" latinLnBrk="0" hangingPunct="1">
              <a:lnSpc>
                <a:spcPct val="90000"/>
              </a:lnSpc>
              <a:spcBef>
                <a:spcPts val="1000"/>
              </a:spcBef>
              <a:spcAft>
                <a:spcPts val="0"/>
              </a:spcAft>
              <a:buClrTx/>
              <a:buSzTx/>
              <a:buFontTx/>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End users can build in the Copilot Studio agent builder, available in Microsoft 365 Copilot BizChat and SharePoint.</a:t>
            </a:r>
          </a:p>
          <a:p>
            <a:pPr marL="296863" marR="0" lvl="1" indent="-285750" algn="l" defTabSz="914400" rtl="0" eaLnBrk="1" fontAlgn="auto" latinLnBrk="0" hangingPunct="1">
              <a:lnSpc>
                <a:spcPct val="90000"/>
              </a:lnSpc>
              <a:spcBef>
                <a:spcPts val="1000"/>
              </a:spcBef>
              <a:spcAft>
                <a:spcPts val="0"/>
              </a:spcAft>
              <a:buClrTx/>
              <a:buSzTx/>
              <a:buFontTx/>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 and developers can build in Copilot Studio, the full featured graphical authoring environment.</a:t>
            </a: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There are countless ways to optimize and reinvent your business processes with </a:t>
            </a: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7"/>
              </a:rPr>
              <a:t>Copilot agents</a:t>
            </a: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Copilot agents can </a:t>
            </a:r>
            <a:r>
              <a:rPr kumimoji="0" lang="en-US" sz="1400" b="1" i="0" u="none" strike="noStrike" kern="1200" cap="none" spc="0" normalizeH="0" baseline="0" noProof="0">
                <a:ln>
                  <a:noFill/>
                </a:ln>
                <a:solidFill>
                  <a:srgbClr val="333333"/>
                </a:solidFill>
                <a:effectLst/>
                <a:uLnTx/>
                <a:uFillTx/>
                <a:latin typeface="Segoe UI"/>
                <a:ea typeface="+mn-ea"/>
                <a:cs typeface="+mn-cs"/>
              </a:rPr>
              <a:t>handle highly variable situations in real time</a:t>
            </a:r>
            <a:r>
              <a:rPr kumimoji="0" lang="en-US" sz="1400" b="0" i="0" u="none" strike="noStrike" kern="1200" cap="none" spc="0" normalizeH="0" baseline="0" noProof="0">
                <a:ln>
                  <a:noFill/>
                </a:ln>
                <a:solidFill>
                  <a:srgbClr val="333333"/>
                </a:solidFill>
                <a:effectLst/>
                <a:uLnTx/>
                <a:uFillTx/>
                <a:latin typeface="Segoe UI"/>
                <a:ea typeface="+mn-ea"/>
                <a:cs typeface="+mn-cs"/>
              </a:rPr>
              <a:t>, using judgment to plan their steps and perform specialized tasks required to complete the job.</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Agents can collaborate with multiple users and other agents to accomplish tasks that </a:t>
            </a:r>
            <a:r>
              <a:rPr kumimoji="0" lang="en-US" sz="1400" b="1" i="0" u="none" strike="noStrike" kern="1200" cap="none" spc="0" normalizeH="0" baseline="0" noProof="0">
                <a:ln>
                  <a:noFill/>
                </a:ln>
                <a:solidFill>
                  <a:srgbClr val="333333"/>
                </a:solidFill>
                <a:effectLst/>
                <a:uLnTx/>
                <a:uFillTx/>
                <a:latin typeface="Segoe UI"/>
                <a:ea typeface="+mn-ea"/>
                <a:cs typeface="+mn-cs"/>
              </a:rPr>
              <a:t>span disconnected systems, and organizational boundaries</a:t>
            </a:r>
            <a:r>
              <a:rPr kumimoji="0" lang="en-US" sz="1400" b="0" i="0" u="none" strike="noStrike" kern="1200" cap="none" spc="0" normalizeH="0" baseline="0" noProof="0">
                <a:ln>
                  <a:noFill/>
                </a:ln>
                <a:solidFill>
                  <a:srgbClr val="333333"/>
                </a:solidFill>
                <a:effectLst/>
                <a:uLnTx/>
                <a:uFillTx/>
                <a:latin typeface="Segoe UI"/>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Using natural language, agents can </a:t>
            </a:r>
            <a:r>
              <a:rPr kumimoji="0" lang="en-US" sz="1400" b="1" i="0" u="none" strike="noStrike" kern="1200" cap="none" spc="0" normalizeH="0" baseline="0" noProof="0">
                <a:ln>
                  <a:noFill/>
                </a:ln>
                <a:solidFill>
                  <a:srgbClr val="333333"/>
                </a:solidFill>
                <a:effectLst/>
                <a:uLnTx/>
                <a:uFillTx/>
                <a:latin typeface="Segoe UI"/>
                <a:ea typeface="+mn-ea"/>
                <a:cs typeface="+mn-cs"/>
              </a:rPr>
              <a:t>enable any employee to design and operate custom tailored agents</a:t>
            </a:r>
            <a:r>
              <a:rPr kumimoji="0" lang="en-US" sz="1400" b="0" i="0" u="none" strike="noStrike" kern="1200" cap="none" spc="0" normalizeH="0" baseline="0" noProof="0">
                <a:ln>
                  <a:noFill/>
                </a:ln>
                <a:solidFill>
                  <a:srgbClr val="333333"/>
                </a:solidFill>
                <a:effectLst/>
                <a:uLnTx/>
                <a:uFillTx/>
                <a:latin typeface="Segoe UI"/>
                <a:ea typeface="+mn-ea"/>
                <a:cs typeface="+mn-cs"/>
              </a:rPr>
              <a:t> for their workflows.</a:t>
            </a:r>
            <a:endParaRPr kumimoji="0" lang="en-US" sz="14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endParaRP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Create an agent in Copilot Studio" descr="Copilot Studio screenshot">
            <a:hlinkClick r:id="" action="ppaction://media"/>
            <a:extLst>
              <a:ext uri="{FF2B5EF4-FFF2-40B4-BE49-F238E27FC236}">
                <a16:creationId xmlns:a16="http://schemas.microsoft.com/office/drawing/2014/main" id="{4D0426F0-5595-E647-CBE3-3A9DF055612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27335" y="1713135"/>
            <a:ext cx="5498540" cy="3092929"/>
          </a:xfrm>
          <a:prstGeom prst="rect">
            <a:avLst/>
          </a:prstGeom>
        </p:spPr>
      </p:pic>
      <p:sp>
        <p:nvSpPr>
          <p:cNvPr id="7" name="Rounded Rectangle 1">
            <a:extLst>
              <a:ext uri="{FF2B5EF4-FFF2-40B4-BE49-F238E27FC236}">
                <a16:creationId xmlns:a16="http://schemas.microsoft.com/office/drawing/2014/main" id="{2B997BE1-5B01-D50D-2B09-F303A81F7A86}"/>
              </a:ext>
              <a:ext uri="{C183D7F6-B498-43B3-948B-1728B52AA6E4}">
                <adec:decorative xmlns:adec="http://schemas.microsoft.com/office/drawing/2017/decorative" val="0"/>
              </a:ext>
            </a:extLst>
          </p:cNvPr>
          <p:cNvSpPr/>
          <p:nvPr/>
        </p:nvSpPr>
        <p:spPr bwMode="auto">
          <a:xfrm>
            <a:off x="588261" y="5505886"/>
            <a:ext cx="5481495" cy="1099212"/>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Determine the path forward for extensibility with our </a:t>
            </a: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9"/>
              </a:rPr>
              <a:t>decision guide</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Try Teams toolkit with Teams AI Library at </a:t>
            </a: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10"/>
              </a:rPr>
              <a:t>aka.ms/</a:t>
            </a:r>
            <a:r>
              <a:rPr kumimoji="0" lang="en-US" sz="11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10"/>
              </a:rPr>
              <a:t>TryTeamsToolkit</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learn more, go to </a:t>
            </a:r>
            <a:r>
              <a:rPr kumimoji="0" lang="nn-NO"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11"/>
              </a:rPr>
              <a:t>Extend Microsoft Microsoft 365 Copilot | Microsoft Learn</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93809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13265">
                <p:cTn id="12" fill="hold" display="0">
                  <p:stCondLst>
                    <p:cond delay="indefinite"/>
                  </p:stCondLst>
                </p:cTn>
                <p:tgtEl>
                  <p:spTgt spid="11"/>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9D78EA-E334-9643-239F-982B8590B277}"/>
              </a:ext>
            </a:extLst>
          </p:cNvPr>
          <p:cNvSpPr>
            <a:spLocks noGrp="1"/>
          </p:cNvSpPr>
          <p:nvPr>
            <p:ph type="title"/>
          </p:nvPr>
        </p:nvSpPr>
        <p:spPr>
          <a:xfrm>
            <a:off x="569911" y="2769057"/>
            <a:ext cx="6820240" cy="1231106"/>
          </a:xfrm>
        </p:spPr>
        <p:txBody>
          <a:bodyPr/>
          <a:lstStyle/>
          <a:p>
            <a:r>
              <a:rPr lang="en-US"/>
              <a:t>Build your own Copilot Studio custom agents</a:t>
            </a:r>
          </a:p>
        </p:txBody>
      </p:sp>
      <p:sp>
        <p:nvSpPr>
          <p:cNvPr id="5" name="Text Placeholder 4">
            <a:extLst>
              <a:ext uri="{FF2B5EF4-FFF2-40B4-BE49-F238E27FC236}">
                <a16:creationId xmlns:a16="http://schemas.microsoft.com/office/drawing/2014/main" id="{C75485D7-3B01-27A6-F9CA-86915CD50919}"/>
              </a:ext>
            </a:extLst>
          </p:cNvPr>
          <p:cNvSpPr>
            <a:spLocks noGrp="1"/>
          </p:cNvSpPr>
          <p:nvPr>
            <p:ph type="body" sz="quarter" idx="12"/>
          </p:nvPr>
        </p:nvSpPr>
        <p:spPr/>
        <p:txBody>
          <a:bodyPr/>
          <a:lstStyle/>
          <a:p>
            <a:r>
              <a:rPr lang="en-US"/>
              <a:t>Extend &amp; optimize</a:t>
            </a:r>
          </a:p>
        </p:txBody>
      </p:sp>
    </p:spTree>
    <p:extLst>
      <p:ext uri="{BB962C8B-B14F-4D97-AF65-F5344CB8AC3E}">
        <p14:creationId xmlns:p14="http://schemas.microsoft.com/office/powerpoint/2010/main" val="168674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1C1EA-7E41-231B-CE64-DD7429EC177B}"/>
              </a:ext>
            </a:extLst>
          </p:cNvPr>
          <p:cNvSpPr>
            <a:spLocks noGrp="1"/>
          </p:cNvSpPr>
          <p:nvPr>
            <p:ph type="title"/>
          </p:nvPr>
        </p:nvSpPr>
        <p:spPr/>
        <p:txBody>
          <a:bodyPr/>
          <a:lstStyle/>
          <a:p>
            <a:pPr algn="ct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Microsoft 365 Copilot implementation</a:t>
            </a:r>
            <a:endParaRPr lang="en-US"/>
          </a:p>
        </p:txBody>
      </p:sp>
      <p:sp useBgFill="1">
        <p:nvSpPr>
          <p:cNvPr id="83" name="Rounded Rectangle 82">
            <a:extLst>
              <a:ext uri="{FF2B5EF4-FFF2-40B4-BE49-F238E27FC236}">
                <a16:creationId xmlns:a16="http://schemas.microsoft.com/office/drawing/2014/main" id="{181F6711-7FDB-F371-6688-0C4D156E33F2}"/>
              </a:ext>
              <a:ext uri="{C183D7F6-B498-43B3-948B-1728B52AA6E4}">
                <adec:decorative xmlns:adec="http://schemas.microsoft.com/office/drawing/2017/decorative" val="1"/>
              </a:ext>
            </a:extLst>
          </p:cNvPr>
          <p:cNvSpPr/>
          <p:nvPr/>
        </p:nvSpPr>
        <p:spPr bwMode="auto">
          <a:xfrm>
            <a:off x="618066" y="1350352"/>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84" name="Picture 83">
            <a:extLst>
              <a:ext uri="{FF2B5EF4-FFF2-40B4-BE49-F238E27FC236}">
                <a16:creationId xmlns:a16="http://schemas.microsoft.com/office/drawing/2014/main" id="{13FDFFC3-CF22-2F72-87F9-D7D60098CBE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712028" y="2726945"/>
            <a:ext cx="688272" cy="660793"/>
          </a:xfrm>
          <a:prstGeom prst="rect">
            <a:avLst/>
          </a:prstGeom>
        </p:spPr>
      </p:pic>
      <p:sp>
        <p:nvSpPr>
          <p:cNvPr id="85" name="TextBox 84">
            <a:extLst>
              <a:ext uri="{FF2B5EF4-FFF2-40B4-BE49-F238E27FC236}">
                <a16:creationId xmlns:a16="http://schemas.microsoft.com/office/drawing/2014/main" id="{2D5AD40A-D362-9FDF-2A83-C1BA5D11693D}"/>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grpSp>
        <p:nvGrpSpPr>
          <p:cNvPr id="86" name="Group 85">
            <a:extLst>
              <a:ext uri="{FF2B5EF4-FFF2-40B4-BE49-F238E27FC236}">
                <a16:creationId xmlns:a16="http://schemas.microsoft.com/office/drawing/2014/main" id="{A9C7A64F-6E2A-97D6-50BA-0B481EEE4FB7}"/>
              </a:ext>
              <a:ext uri="{C183D7F6-B498-43B3-948B-1728B52AA6E4}">
                <adec:decorative xmlns:adec="http://schemas.microsoft.com/office/drawing/2017/decorative" val="1"/>
              </a:ext>
            </a:extLst>
          </p:cNvPr>
          <p:cNvGrpSpPr/>
          <p:nvPr/>
        </p:nvGrpSpPr>
        <p:grpSpPr>
          <a:xfrm>
            <a:off x="3224334" y="2204375"/>
            <a:ext cx="8044789" cy="2495508"/>
            <a:chOff x="3314740" y="2191367"/>
            <a:chExt cx="7954383" cy="2495508"/>
          </a:xfrm>
        </p:grpSpPr>
        <p:grpSp>
          <p:nvGrpSpPr>
            <p:cNvPr id="87" name="Group 86">
              <a:extLst>
                <a:ext uri="{FF2B5EF4-FFF2-40B4-BE49-F238E27FC236}">
                  <a16:creationId xmlns:a16="http://schemas.microsoft.com/office/drawing/2014/main" id="{2B7050F6-58DA-241F-EAE4-D902801D3C4E}"/>
                </a:ext>
              </a:extLst>
            </p:cNvPr>
            <p:cNvGrpSpPr/>
            <p:nvPr/>
          </p:nvGrpSpPr>
          <p:grpSpPr>
            <a:xfrm>
              <a:off x="5765798" y="2191367"/>
              <a:ext cx="5503325" cy="2495508"/>
              <a:chOff x="5765798" y="2217508"/>
              <a:chExt cx="5503325" cy="2495508"/>
            </a:xfrm>
          </p:grpSpPr>
          <p:sp>
            <p:nvSpPr>
              <p:cNvPr id="89" name="Freeform 88">
                <a:extLst>
                  <a:ext uri="{FF2B5EF4-FFF2-40B4-BE49-F238E27FC236}">
                    <a16:creationId xmlns:a16="http://schemas.microsoft.com/office/drawing/2014/main" id="{277874C0-F2B7-7ADD-3412-480D83040329}"/>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rgbClr val="0078D4"/>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0" name="Freeform 89">
                <a:extLst>
                  <a:ext uri="{FF2B5EF4-FFF2-40B4-BE49-F238E27FC236}">
                    <a16:creationId xmlns:a16="http://schemas.microsoft.com/office/drawing/2014/main" id="{9ABF6858-851F-AED6-85E8-0A4A36E5C488}"/>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88" name="Straight Connector 87">
              <a:extLst>
                <a:ext uri="{FF2B5EF4-FFF2-40B4-BE49-F238E27FC236}">
                  <a16:creationId xmlns:a16="http://schemas.microsoft.com/office/drawing/2014/main" id="{13FB0F2A-0B30-9250-5697-09B5008A55CF}"/>
                </a:ext>
              </a:extLst>
            </p:cNvPr>
            <p:cNvCxnSpPr>
              <a:cxnSpLocks/>
            </p:cNvCxnSpPr>
            <p:nvPr/>
          </p:nvCxnSpPr>
          <p:spPr>
            <a:xfrm>
              <a:off x="3314740" y="3516443"/>
              <a:ext cx="2451058" cy="0"/>
            </a:xfrm>
            <a:prstGeom prst="line">
              <a:avLst/>
            </a:prstGeom>
            <a:ln w="25400">
              <a:solidFill>
                <a:srgbClr val="8661C5"/>
              </a:solidFill>
              <a:headEnd type="oval"/>
              <a:tailEnd type="none" w="lg" len="sm"/>
            </a:ln>
          </p:spPr>
          <p:style>
            <a:lnRef idx="1">
              <a:schemeClr val="accent1"/>
            </a:lnRef>
            <a:fillRef idx="0">
              <a:schemeClr val="accent1"/>
            </a:fillRef>
            <a:effectRef idx="0">
              <a:schemeClr val="accent1"/>
            </a:effectRef>
            <a:fontRef idx="minor">
              <a:schemeClr val="tx1"/>
            </a:fontRef>
          </p:style>
        </p:cxnSp>
      </p:grpSp>
      <p:grpSp>
        <p:nvGrpSpPr>
          <p:cNvPr id="91" name="Group 90" descr="Copilot essentials checklist: Sponsor, Scenarios, Security.">
            <a:extLst>
              <a:ext uri="{FF2B5EF4-FFF2-40B4-BE49-F238E27FC236}">
                <a16:creationId xmlns:a16="http://schemas.microsoft.com/office/drawing/2014/main" id="{3538455C-2B2B-AC06-A52A-D728D7186A71}"/>
              </a:ext>
            </a:extLst>
          </p:cNvPr>
          <p:cNvGrpSpPr/>
          <p:nvPr/>
        </p:nvGrpSpPr>
        <p:grpSpPr>
          <a:xfrm>
            <a:off x="3481149" y="2726945"/>
            <a:ext cx="1354422" cy="1602456"/>
            <a:chOff x="3563005" y="2606965"/>
            <a:chExt cx="1374013" cy="1591796"/>
          </a:xfrm>
        </p:grpSpPr>
        <p:sp>
          <p:nvSpPr>
            <p:cNvPr id="92" name="Rectangle: Rounded Corners 25">
              <a:extLst>
                <a:ext uri="{FF2B5EF4-FFF2-40B4-BE49-F238E27FC236}">
                  <a16:creationId xmlns:a16="http://schemas.microsoft.com/office/drawing/2014/main" id="{509BFEE4-079E-9DE3-2170-666055776530}"/>
                </a:ext>
              </a:extLst>
            </p:cNvPr>
            <p:cNvSpPr/>
            <p:nvPr/>
          </p:nvSpPr>
          <p:spPr>
            <a:xfrm>
              <a:off x="3563005" y="2606965"/>
              <a:ext cx="1374013" cy="1591796"/>
            </a:xfrm>
            <a:prstGeom prst="roundRect">
              <a:avLst>
                <a:gd name="adj" fmla="val 7352"/>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93" name="TextBox 92">
              <a:extLst>
                <a:ext uri="{FF2B5EF4-FFF2-40B4-BE49-F238E27FC236}">
                  <a16:creationId xmlns:a16="http://schemas.microsoft.com/office/drawing/2014/main" id="{EFA91714-8B97-D4A0-4BAB-546651E49F4B}"/>
                </a:ext>
              </a:extLst>
            </p:cNvPr>
            <p:cNvSpPr txBox="1"/>
            <p:nvPr/>
          </p:nvSpPr>
          <p:spPr>
            <a:xfrm>
              <a:off x="3821001" y="3435384"/>
              <a:ext cx="777777" cy="7027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sp>
          <p:nvSpPr>
            <p:cNvPr id="94" name="Graphic 69">
              <a:extLst>
                <a:ext uri="{FF2B5EF4-FFF2-40B4-BE49-F238E27FC236}">
                  <a16:creationId xmlns:a16="http://schemas.microsoft.com/office/drawing/2014/main" id="{1BC51AAB-3309-73C2-0288-EED8B151DBC9}"/>
                </a:ext>
              </a:extLst>
            </p:cNvPr>
            <p:cNvSpPr/>
            <p:nvPr/>
          </p:nvSpPr>
          <p:spPr>
            <a:xfrm>
              <a:off x="3704313" y="351154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5" name="Graphic 69">
              <a:extLst>
                <a:ext uri="{FF2B5EF4-FFF2-40B4-BE49-F238E27FC236}">
                  <a16:creationId xmlns:a16="http://schemas.microsoft.com/office/drawing/2014/main" id="{4D628354-C3AA-A8EE-ADA8-278520C2E780}"/>
                </a:ext>
              </a:extLst>
            </p:cNvPr>
            <p:cNvSpPr/>
            <p:nvPr/>
          </p:nvSpPr>
          <p:spPr>
            <a:xfrm>
              <a:off x="3704313" y="372722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6" name="Graphic 69">
              <a:extLst>
                <a:ext uri="{FF2B5EF4-FFF2-40B4-BE49-F238E27FC236}">
                  <a16:creationId xmlns:a16="http://schemas.microsoft.com/office/drawing/2014/main" id="{35255880-A2C8-6BC1-31D5-7AC8BD8358C3}"/>
                </a:ext>
              </a:extLst>
            </p:cNvPr>
            <p:cNvSpPr/>
            <p:nvPr/>
          </p:nvSpPr>
          <p:spPr>
            <a:xfrm>
              <a:off x="3704313" y="3942909"/>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7" name="TextBox 96">
              <a:extLst>
                <a:ext uri="{FF2B5EF4-FFF2-40B4-BE49-F238E27FC236}">
                  <a16:creationId xmlns:a16="http://schemas.microsoft.com/office/drawing/2014/main" id="{2375F659-EC90-B7BB-E702-BFB0115841BD}"/>
                </a:ext>
              </a:extLst>
            </p:cNvPr>
            <p:cNvSpPr txBox="1"/>
            <p:nvPr/>
          </p:nvSpPr>
          <p:spPr>
            <a:xfrm>
              <a:off x="3613806" y="2727128"/>
              <a:ext cx="866683" cy="646331"/>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solidFill>
                  <a:srgbClr val="8661C5"/>
                </a:solidFill>
              </a:endParaRPr>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solidFill>
                  <a:srgbClr val="8661C5"/>
                </a:solidFill>
                <a:cs typeface="Segoe UI"/>
              </a:endParaRPr>
            </a:p>
          </p:txBody>
        </p:sp>
        <p:cxnSp>
          <p:nvCxnSpPr>
            <p:cNvPr id="98" name="Straight Connector 97">
              <a:extLst>
                <a:ext uri="{FF2B5EF4-FFF2-40B4-BE49-F238E27FC236}">
                  <a16:creationId xmlns:a16="http://schemas.microsoft.com/office/drawing/2014/main" id="{D18053D1-C303-7D06-5619-A7E0CBFBC3DF}"/>
                </a:ext>
              </a:extLst>
            </p:cNvPr>
            <p:cNvCxnSpPr>
              <a:cxnSpLocks/>
            </p:cNvCxnSpPr>
            <p:nvPr/>
          </p:nvCxnSpPr>
          <p:spPr>
            <a:xfrm>
              <a:off x="3613806" y="3404132"/>
              <a:ext cx="1255626" cy="0"/>
            </a:xfrm>
            <a:prstGeom prst="line">
              <a:avLst/>
            </a:prstGeom>
            <a:ln>
              <a:solidFill>
                <a:srgbClr val="F4F3F5"/>
              </a:solidFill>
            </a:ln>
          </p:spPr>
          <p:style>
            <a:lnRef idx="1">
              <a:schemeClr val="accent1"/>
            </a:lnRef>
            <a:fillRef idx="0">
              <a:schemeClr val="accent1"/>
            </a:fillRef>
            <a:effectRef idx="0">
              <a:schemeClr val="accent1"/>
            </a:effectRef>
            <a:fontRef idx="minor">
              <a:schemeClr val="tx1"/>
            </a:fontRef>
          </p:style>
        </p:cxnSp>
      </p:grpSp>
      <p:grpSp>
        <p:nvGrpSpPr>
          <p:cNvPr id="99" name="Group 98" descr="Location icon indicating &quot;you are here&quot;, after the Copilot essentials checklist and at the fork between the User Enablement and Technical Readiness paths.">
            <a:extLst>
              <a:ext uri="{FF2B5EF4-FFF2-40B4-BE49-F238E27FC236}">
                <a16:creationId xmlns:a16="http://schemas.microsoft.com/office/drawing/2014/main" id="{0BC23CD1-A2E8-F83A-41A2-7A9D03854E63}"/>
              </a:ext>
            </a:extLst>
          </p:cNvPr>
          <p:cNvGrpSpPr/>
          <p:nvPr/>
        </p:nvGrpSpPr>
        <p:grpSpPr>
          <a:xfrm>
            <a:off x="5068350" y="2728221"/>
            <a:ext cx="1374013" cy="1602457"/>
            <a:chOff x="5068350" y="2661769"/>
            <a:chExt cx="1374013" cy="1602457"/>
          </a:xfrm>
        </p:grpSpPr>
        <p:sp>
          <p:nvSpPr>
            <p:cNvPr id="100" name="Rectangle: Rounded Corners 25">
              <a:extLst>
                <a:ext uri="{FF2B5EF4-FFF2-40B4-BE49-F238E27FC236}">
                  <a16:creationId xmlns:a16="http://schemas.microsoft.com/office/drawing/2014/main" id="{00228D4F-E5C2-53F8-64BD-EC49C55739E9}"/>
                </a:ext>
              </a:extLst>
            </p:cNvPr>
            <p:cNvSpPr/>
            <p:nvPr/>
          </p:nvSpPr>
          <p:spPr>
            <a:xfrm>
              <a:off x="5068350" y="2661769"/>
              <a:ext cx="1374013" cy="1602457"/>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101" name="Graphic 7">
              <a:extLst>
                <a:ext uri="{FF2B5EF4-FFF2-40B4-BE49-F238E27FC236}">
                  <a16:creationId xmlns:a16="http://schemas.microsoft.com/office/drawing/2014/main" id="{5F0D9D8D-A689-B868-0EE0-B86162729F55}"/>
                </a:ext>
              </a:extLst>
            </p:cNvPr>
            <p:cNvSpPr/>
            <p:nvPr/>
          </p:nvSpPr>
          <p:spPr>
            <a:xfrm>
              <a:off x="5563897" y="2926273"/>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2" name="Group 101" descr="User Enablement: Prepare organization and employees for the AI transformation journey.">
            <a:extLst>
              <a:ext uri="{FF2B5EF4-FFF2-40B4-BE49-F238E27FC236}">
                <a16:creationId xmlns:a16="http://schemas.microsoft.com/office/drawing/2014/main" id="{864BCA5E-91C2-E88F-E90C-B1039610787E}"/>
              </a:ext>
            </a:extLst>
          </p:cNvPr>
          <p:cNvGrpSpPr/>
          <p:nvPr/>
        </p:nvGrpSpPr>
        <p:grpSpPr>
          <a:xfrm>
            <a:off x="6696222" y="1550748"/>
            <a:ext cx="4383985" cy="1314317"/>
            <a:chOff x="6696222" y="1484296"/>
            <a:chExt cx="4383985" cy="1314317"/>
          </a:xfrm>
        </p:grpSpPr>
        <p:sp>
          <p:nvSpPr>
            <p:cNvPr id="103" name="Rectangle: Rounded Corners 15">
              <a:extLst>
                <a:ext uri="{FF2B5EF4-FFF2-40B4-BE49-F238E27FC236}">
                  <a16:creationId xmlns:a16="http://schemas.microsoft.com/office/drawing/2014/main" id="{88433C36-F3BC-7CBE-9407-CA6CF7ADD80D}"/>
                </a:ext>
              </a:extLst>
            </p:cNvPr>
            <p:cNvSpPr/>
            <p:nvPr/>
          </p:nvSpPr>
          <p:spPr>
            <a:xfrm>
              <a:off x="6696222" y="1642950"/>
              <a:ext cx="4234226" cy="1155663"/>
            </a:xfrm>
            <a:prstGeom prst="roundRect">
              <a:avLst>
                <a:gd name="adj" fmla="val 7992"/>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104" name="TextBox 103">
              <a:extLst>
                <a:ext uri="{FF2B5EF4-FFF2-40B4-BE49-F238E27FC236}">
                  <a16:creationId xmlns:a16="http://schemas.microsoft.com/office/drawing/2014/main" id="{AD484BB5-7062-B612-1921-C2F72FC13C0B}"/>
                </a:ext>
              </a:extLst>
            </p:cNvPr>
            <p:cNvSpPr txBox="1"/>
            <p:nvPr/>
          </p:nvSpPr>
          <p:spPr>
            <a:xfrm>
              <a:off x="6755290" y="1711621"/>
              <a:ext cx="1963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Human change</a:t>
              </a:r>
            </a:p>
          </p:txBody>
        </p:sp>
        <p:grpSp>
          <p:nvGrpSpPr>
            <p:cNvPr id="105" name="Group 104">
              <a:extLst>
                <a:ext uri="{FF2B5EF4-FFF2-40B4-BE49-F238E27FC236}">
                  <a16:creationId xmlns:a16="http://schemas.microsoft.com/office/drawing/2014/main" id="{BB103861-45DB-F628-DBFA-0824BD6D066D}"/>
                </a:ext>
              </a:extLst>
            </p:cNvPr>
            <p:cNvGrpSpPr/>
            <p:nvPr/>
          </p:nvGrpSpPr>
          <p:grpSpPr>
            <a:xfrm>
              <a:off x="10255431" y="1484296"/>
              <a:ext cx="460064" cy="460064"/>
              <a:chOff x="9329369" y="1297527"/>
              <a:chExt cx="556677" cy="556677"/>
            </a:xfrm>
          </p:grpSpPr>
          <p:sp>
            <p:nvSpPr>
              <p:cNvPr id="107" name="Oval 106">
                <a:extLst>
                  <a:ext uri="{FF2B5EF4-FFF2-40B4-BE49-F238E27FC236}">
                    <a16:creationId xmlns:a16="http://schemas.microsoft.com/office/drawing/2014/main" id="{3177A217-F156-307D-C43B-625919971A2C}"/>
                  </a:ext>
                </a:extLst>
              </p:cNvPr>
              <p:cNvSpPr/>
              <p:nvPr/>
            </p:nvSpPr>
            <p:spPr>
              <a:xfrm>
                <a:off x="9329369" y="1297527"/>
                <a:ext cx="556677" cy="556677"/>
              </a:xfrm>
              <a:prstGeom prst="ellipse">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108" name="Picture 107">
                <a:extLst>
                  <a:ext uri="{FF2B5EF4-FFF2-40B4-BE49-F238E27FC236}">
                    <a16:creationId xmlns:a16="http://schemas.microsoft.com/office/drawing/2014/main" id="{76D34B35-A8CF-4F06-EA9B-46D5894E4EDA}"/>
                  </a:ext>
                </a:extLst>
              </p:cNvPr>
              <p:cNvPicPr>
                <a:picLocks/>
              </p:cNvPicPr>
              <p:nvPr/>
            </p:nvPicPr>
            <p:blipFill>
              <a:blip r:embed="rId2">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106" name="TextBox 105">
              <a:extLst>
                <a:ext uri="{FF2B5EF4-FFF2-40B4-BE49-F238E27FC236}">
                  <a16:creationId xmlns:a16="http://schemas.microsoft.com/office/drawing/2014/main" id="{7E22578D-3986-69AC-EC72-016BBFD007F0}"/>
                </a:ext>
              </a:extLst>
            </p:cNvPr>
            <p:cNvSpPr txBox="1"/>
            <p:nvPr/>
          </p:nvSpPr>
          <p:spPr>
            <a:xfrm>
              <a:off x="6752299" y="2120499"/>
              <a:ext cx="4327908" cy="461665"/>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user enablement 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110" name="Straight Connector 109">
            <a:extLst>
              <a:ext uri="{FF2B5EF4-FFF2-40B4-BE49-F238E27FC236}">
                <a16:creationId xmlns:a16="http://schemas.microsoft.com/office/drawing/2014/main" id="{5D2C1C5B-3AF7-C4E9-E05F-9E8C08E1EE59}"/>
              </a:ext>
              <a:ext uri="{C183D7F6-B498-43B3-948B-1728B52AA6E4}">
                <adec:decorative xmlns:adec="http://schemas.microsoft.com/office/drawing/2017/decorative" val="1"/>
              </a:ext>
            </a:extLst>
          </p:cNvPr>
          <p:cNvCxnSpPr>
            <a:cxnSpLocks/>
          </p:cNvCxnSpPr>
          <p:nvPr/>
        </p:nvCxnSpPr>
        <p:spPr>
          <a:xfrm>
            <a:off x="8803309" y="2976615"/>
            <a:ext cx="0" cy="1097261"/>
          </a:xfrm>
          <a:prstGeom prst="line">
            <a:avLst/>
          </a:prstGeom>
          <a:ln w="25400">
            <a:gradFill>
              <a:gsLst>
                <a:gs pos="0">
                  <a:srgbClr val="C03BC4"/>
                </a:gs>
                <a:gs pos="52000">
                  <a:srgbClr val="0078D4"/>
                </a:gs>
                <a:gs pos="48000">
                  <a:srgbClr val="C03BC4"/>
                </a:gs>
                <a:gs pos="100000">
                  <a:srgbClr val="0078D4"/>
                </a:gs>
              </a:gsLst>
              <a:lin ang="5400000" scaled="1"/>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111" name="Rectangle: Rounded Corners 15">
            <a:extLst>
              <a:ext uri="{FF2B5EF4-FFF2-40B4-BE49-F238E27FC236}">
                <a16:creationId xmlns:a16="http://schemas.microsoft.com/office/drawing/2014/main" id="{380275E8-CCB8-719B-8B98-94BE9138EC60}"/>
              </a:ext>
              <a:ext uri="{C183D7F6-B498-43B3-948B-1728B52AA6E4}">
                <adec:decorative xmlns:adec="http://schemas.microsoft.com/office/drawing/2017/decorative" val="0"/>
              </a:ext>
            </a:extLst>
          </p:cNvPr>
          <p:cNvSpPr/>
          <p:nvPr/>
        </p:nvSpPr>
        <p:spPr>
          <a:xfrm>
            <a:off x="6696221" y="3280661"/>
            <a:ext cx="4234217" cy="479142"/>
          </a:xfrm>
          <a:prstGeom prst="roundRect">
            <a:avLst>
              <a:gd name="adj" fmla="val 15277"/>
            </a:avLst>
          </a:prstGeom>
          <a:solidFill>
            <a:schemeClr val="bg1"/>
          </a:solid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sp>
        <p:nvSpPr>
          <p:cNvPr id="122" name="TextBox 121">
            <a:extLst>
              <a:ext uri="{FF2B5EF4-FFF2-40B4-BE49-F238E27FC236}">
                <a16:creationId xmlns:a16="http://schemas.microsoft.com/office/drawing/2014/main" id="{1CB092FD-9524-72C8-2424-40F4C99EE5CA}"/>
              </a:ext>
            </a:extLst>
          </p:cNvPr>
          <p:cNvSpPr txBox="1"/>
          <p:nvPr/>
        </p:nvSpPr>
        <p:spPr>
          <a:xfrm>
            <a:off x="6741353" y="3557731"/>
            <a:ext cx="4138271" cy="153888"/>
          </a:xfrm>
          <a:prstGeom prst="rect">
            <a:avLst/>
          </a:prstGeom>
          <a:noFill/>
        </p:spPr>
        <p:txBody>
          <a:bodyPr wrap="square" lIns="0" tIns="0" rIns="0" bIns="0" rtlCol="0" anchor="t">
            <a:spAutoFit/>
          </a:bodyPr>
          <a:lstStyle/>
          <a:p>
            <a:pPr algn="ctr" defTabSz="914367">
              <a:defRPr/>
            </a:pPr>
            <a:r>
              <a:rPr lang="en-US" sz="1000" spc="-50">
                <a:solidFill>
                  <a:srgbClr val="8661C5"/>
                </a:solidFill>
                <a:latin typeface="Segoe UI Semibold"/>
                <a:cs typeface="Segoe UI Semibold"/>
              </a:rPr>
              <a:t>Get ready  &gt;  Onboard &amp; engage  &gt;  Deliver impact  &gt;  Extend &amp; optimize</a:t>
            </a:r>
          </a:p>
        </p:txBody>
      </p:sp>
      <p:grpSp>
        <p:nvGrpSpPr>
          <p:cNvPr id="112" name="Group 111" descr="Technical Readiness:">
            <a:extLst>
              <a:ext uri="{FF2B5EF4-FFF2-40B4-BE49-F238E27FC236}">
                <a16:creationId xmlns:a16="http://schemas.microsoft.com/office/drawing/2014/main" id="{918974A9-DD19-DA8D-A149-56B2B4239615}"/>
              </a:ext>
            </a:extLst>
          </p:cNvPr>
          <p:cNvGrpSpPr/>
          <p:nvPr/>
        </p:nvGrpSpPr>
        <p:grpSpPr>
          <a:xfrm>
            <a:off x="6696221" y="4049654"/>
            <a:ext cx="4596215" cy="1314317"/>
            <a:chOff x="6696221" y="3983202"/>
            <a:chExt cx="4596215" cy="1314317"/>
          </a:xfrm>
        </p:grpSpPr>
        <p:sp>
          <p:nvSpPr>
            <p:cNvPr id="113" name="Rectangle: Rounded Corners 15">
              <a:extLst>
                <a:ext uri="{FF2B5EF4-FFF2-40B4-BE49-F238E27FC236}">
                  <a16:creationId xmlns:a16="http://schemas.microsoft.com/office/drawing/2014/main" id="{F8CC6432-DE83-D98F-6E7F-844A16EDFC64}"/>
                </a:ext>
              </a:extLst>
            </p:cNvPr>
            <p:cNvSpPr/>
            <p:nvPr/>
          </p:nvSpPr>
          <p:spPr>
            <a:xfrm>
              <a:off x="6696221" y="4141856"/>
              <a:ext cx="4234217" cy="1155663"/>
            </a:xfrm>
            <a:prstGeom prst="roundRect">
              <a:avLst>
                <a:gd name="adj" fmla="val 7992"/>
              </a:avLst>
            </a:prstGeom>
            <a:solidFill>
              <a:schemeClr val="bg1"/>
            </a:solid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114" name="TextBox 113">
              <a:extLst>
                <a:ext uri="{FF2B5EF4-FFF2-40B4-BE49-F238E27FC236}">
                  <a16:creationId xmlns:a16="http://schemas.microsoft.com/office/drawing/2014/main" id="{5AFB5757-F48D-119C-9892-2AFDBCF1D704}"/>
                </a:ext>
              </a:extLst>
            </p:cNvPr>
            <p:cNvSpPr txBox="1"/>
            <p:nvPr/>
          </p:nvSpPr>
          <p:spPr>
            <a:xfrm>
              <a:off x="6754584" y="4253789"/>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grpSp>
          <p:nvGrpSpPr>
            <p:cNvPr id="115" name="Group 114">
              <a:extLst>
                <a:ext uri="{FF2B5EF4-FFF2-40B4-BE49-F238E27FC236}">
                  <a16:creationId xmlns:a16="http://schemas.microsoft.com/office/drawing/2014/main" id="{21937C60-2F5B-A4F8-B5D1-FE5E59304CDB}"/>
                </a:ext>
              </a:extLst>
            </p:cNvPr>
            <p:cNvGrpSpPr/>
            <p:nvPr/>
          </p:nvGrpSpPr>
          <p:grpSpPr>
            <a:xfrm>
              <a:off x="10255431" y="3983202"/>
              <a:ext cx="460064" cy="460064"/>
              <a:chOff x="9329369" y="1297527"/>
              <a:chExt cx="556677" cy="556677"/>
            </a:xfrm>
          </p:grpSpPr>
          <p:sp>
            <p:nvSpPr>
              <p:cNvPr id="117" name="Oval 116">
                <a:extLst>
                  <a:ext uri="{FF2B5EF4-FFF2-40B4-BE49-F238E27FC236}">
                    <a16:creationId xmlns:a16="http://schemas.microsoft.com/office/drawing/2014/main" id="{063B14F3-42F7-C2CB-16C5-FA13BB2EE1ED}"/>
                  </a:ext>
                </a:extLst>
              </p:cNvPr>
              <p:cNvSpPr/>
              <p:nvPr/>
            </p:nvSpPr>
            <p:spPr>
              <a:xfrm>
                <a:off x="9329369" y="1297527"/>
                <a:ext cx="556677" cy="556677"/>
              </a:xfrm>
              <a:prstGeom prst="ellipse">
                <a:avLst/>
              </a:prstGeom>
              <a:solidFill>
                <a:schemeClr val="bg1"/>
              </a:solidFill>
              <a:ln>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118" name="Picture 117">
                <a:extLst>
                  <a:ext uri="{FF2B5EF4-FFF2-40B4-BE49-F238E27FC236}">
                    <a16:creationId xmlns:a16="http://schemas.microsoft.com/office/drawing/2014/main" id="{1DC7E57C-F970-FE48-9332-139B82FCA85E}"/>
                  </a:ext>
                </a:extLst>
              </p:cNvPr>
              <p:cNvPicPr>
                <a:picLocks/>
              </p:cNvPicPr>
              <p:nvPr/>
            </p:nvPicPr>
            <p:blipFill>
              <a:blip r:embed="rId2">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116" name="TextBox 115">
              <a:extLst>
                <a:ext uri="{FF2B5EF4-FFF2-40B4-BE49-F238E27FC236}">
                  <a16:creationId xmlns:a16="http://schemas.microsoft.com/office/drawing/2014/main" id="{A84EBEE8-EBC5-3451-E8F8-1DB79F4C6338}"/>
                </a:ext>
              </a:extLst>
            </p:cNvPr>
            <p:cNvSpPr txBox="1"/>
            <p:nvPr/>
          </p:nvSpPr>
          <p:spPr>
            <a:xfrm>
              <a:off x="6751593" y="4632407"/>
              <a:ext cx="4540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grpSp>
        <p:nvGrpSpPr>
          <p:cNvPr id="119" name="Group 118" descr="Straight arrow indicating that the leadership journey is a third and separate path.">
            <a:extLst>
              <a:ext uri="{FF2B5EF4-FFF2-40B4-BE49-F238E27FC236}">
                <a16:creationId xmlns:a16="http://schemas.microsoft.com/office/drawing/2014/main" id="{9071ED45-46EE-4F48-EA14-90C4D8C48994}"/>
              </a:ext>
            </a:extLst>
          </p:cNvPr>
          <p:cNvGrpSpPr/>
          <p:nvPr/>
        </p:nvGrpSpPr>
        <p:grpSpPr>
          <a:xfrm>
            <a:off x="915900" y="5478779"/>
            <a:ext cx="10360200" cy="519351"/>
            <a:chOff x="915900" y="5478779"/>
            <a:chExt cx="10360200" cy="519351"/>
          </a:xfrm>
        </p:grpSpPr>
        <p:cxnSp>
          <p:nvCxnSpPr>
            <p:cNvPr id="120" name="Straight Arrow Connector 119">
              <a:extLst>
                <a:ext uri="{FF2B5EF4-FFF2-40B4-BE49-F238E27FC236}">
                  <a16:creationId xmlns:a16="http://schemas.microsoft.com/office/drawing/2014/main" id="{6F9953EC-DFA9-FC20-41BC-A464C97E3A4D}"/>
                </a:ext>
              </a:extLst>
            </p:cNvPr>
            <p:cNvCxnSpPr>
              <a:cxnSpLocks/>
            </p:cNvCxnSpPr>
            <p:nvPr/>
          </p:nvCxnSpPr>
          <p:spPr>
            <a:xfrm>
              <a:off x="915900" y="5738454"/>
              <a:ext cx="10360200"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121" name="Rounded Rectangle 120">
              <a:extLst>
                <a:ext uri="{FF2B5EF4-FFF2-40B4-BE49-F238E27FC236}">
                  <a16:creationId xmlns:a16="http://schemas.microsoft.com/office/drawing/2014/main" id="{A2D50B08-0D4A-FA9C-4DB4-D648087B01BB}"/>
                </a:ext>
              </a:extLst>
            </p:cNvPr>
            <p:cNvSpPr/>
            <p:nvPr/>
          </p:nvSpPr>
          <p:spPr>
            <a:xfrm>
              <a:off x="4844066" y="5478779"/>
              <a:ext cx="2503869" cy="51935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a:solidFill>
                    <a:schemeClr val="bg1"/>
                  </a:solidFill>
                  <a:latin typeface="Segoe UI Semibold" panose="020B0502040204020203" pitchFamily="34" charset="0"/>
                  <a:cs typeface="Segoe UI Semibold" panose="020B0502040204020203" pitchFamily="34" charset="0"/>
                </a:rPr>
                <a:t>Leadership journey</a:t>
              </a:r>
            </a:p>
          </p:txBody>
        </p:sp>
      </p:grpSp>
    </p:spTree>
    <p:extLst>
      <p:ext uri="{BB962C8B-B14F-4D97-AF65-F5344CB8AC3E}">
        <p14:creationId xmlns:p14="http://schemas.microsoft.com/office/powerpoint/2010/main" val="1965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700"/>
                                        <p:tgtEl>
                                          <p:spTgt spid="86"/>
                                        </p:tgtEl>
                                      </p:cBhvr>
                                    </p:animEffect>
                                  </p:childTnLst>
                                </p:cTn>
                              </p:par>
                              <p:par>
                                <p:cTn id="8" presetID="10" presetClass="entr" presetSubtype="0" fill="hold" nodeType="withEffect">
                                  <p:stCondLst>
                                    <p:cond delay="50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42" presetClass="path" presetSubtype="0" decel="50000" fill="hold" nodeType="withEffect">
                                  <p:stCondLst>
                                    <p:cond delay="500"/>
                                  </p:stCondLst>
                                  <p:childTnLst>
                                    <p:animMotion origin="layout" path="M -0.01744 0.00093 L 0.00092 0.00093 " pathEditMode="relative" rAng="0" ptsTypes="AA">
                                      <p:cBhvr>
                                        <p:cTn id="12" dur="500" fill="hold"/>
                                        <p:tgtEl>
                                          <p:spTgt spid="91"/>
                                        </p:tgtEl>
                                        <p:attrNameLst>
                                          <p:attrName>ppt_x</p:attrName>
                                          <p:attrName>ppt_y</p:attrName>
                                        </p:attrNameLst>
                                      </p:cBhvr>
                                      <p:rCtr x="911" y="0"/>
                                    </p:animMotion>
                                  </p:childTnLst>
                                </p:cTn>
                              </p:par>
                              <p:par>
                                <p:cTn id="13" presetID="10" presetClass="entr" presetSubtype="0" fill="hold" nodeType="withEffect">
                                  <p:stCondLst>
                                    <p:cond delay="80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500"/>
                                        <p:tgtEl>
                                          <p:spTgt spid="99"/>
                                        </p:tgtEl>
                                      </p:cBhvr>
                                    </p:animEffect>
                                  </p:childTnLst>
                                </p:cTn>
                              </p:par>
                              <p:par>
                                <p:cTn id="16" presetID="6" presetClass="emph" presetSubtype="0" accel="50000" autoRev="1" fill="hold" nodeType="withEffect">
                                  <p:stCondLst>
                                    <p:cond delay="500"/>
                                  </p:stCondLst>
                                  <p:childTnLst>
                                    <p:animScale>
                                      <p:cBhvr>
                                        <p:cTn id="17" dur="300" fill="hold"/>
                                        <p:tgtEl>
                                          <p:spTgt spid="99"/>
                                        </p:tgtEl>
                                      </p:cBhvr>
                                      <p:by x="85000" y="85000"/>
                                    </p:animScale>
                                  </p:childTnLst>
                                </p:cTn>
                              </p:par>
                              <p:par>
                                <p:cTn id="18" presetID="10" presetClass="entr" presetSubtype="0" fill="hold" nodeType="withEffect">
                                  <p:stCondLst>
                                    <p:cond delay="1000"/>
                                  </p:stCondLst>
                                  <p:childTnLst>
                                    <p:set>
                                      <p:cBhvr>
                                        <p:cTn id="19" dur="1" fill="hold">
                                          <p:stCondLst>
                                            <p:cond delay="0"/>
                                          </p:stCondLst>
                                        </p:cTn>
                                        <p:tgtEl>
                                          <p:spTgt spid="102"/>
                                        </p:tgtEl>
                                        <p:attrNameLst>
                                          <p:attrName>style.visibility</p:attrName>
                                        </p:attrNameLst>
                                      </p:cBhvr>
                                      <p:to>
                                        <p:strVal val="visible"/>
                                      </p:to>
                                    </p:set>
                                    <p:animEffect transition="in" filter="fade">
                                      <p:cBhvr>
                                        <p:cTn id="20" dur="500"/>
                                        <p:tgtEl>
                                          <p:spTgt spid="102"/>
                                        </p:tgtEl>
                                      </p:cBhvr>
                                    </p:animEffect>
                                  </p:childTnLst>
                                </p:cTn>
                              </p:par>
                              <p:par>
                                <p:cTn id="21" presetID="42" presetClass="path" presetSubtype="0" decel="100000" fill="hold" nodeType="withEffect">
                                  <p:stCondLst>
                                    <p:cond delay="1000"/>
                                  </p:stCondLst>
                                  <p:childTnLst>
                                    <p:animMotion origin="layout" path="M 3.54167E-6 -7.40741E-7 L 3.54167E-6 0.03542 " pathEditMode="relative" rAng="0" ptsTypes="AA">
                                      <p:cBhvr>
                                        <p:cTn id="22" dur="700" spd="-100000" fill="hold"/>
                                        <p:tgtEl>
                                          <p:spTgt spid="102"/>
                                        </p:tgtEl>
                                        <p:attrNameLst>
                                          <p:attrName>ppt_x</p:attrName>
                                          <p:attrName>ppt_y</p:attrName>
                                        </p:attrNameLst>
                                      </p:cBhvr>
                                      <p:rCtr x="0" y="1759"/>
                                    </p:animMotion>
                                  </p:childTnLst>
                                </p:cTn>
                              </p:par>
                              <p:par>
                                <p:cTn id="23" presetID="10" presetClass="entr" presetSubtype="0" fill="hold" nodeType="withEffect">
                                  <p:stCondLst>
                                    <p:cond delay="100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par>
                                <p:cTn id="26" presetID="42" presetClass="path" presetSubtype="0" decel="100000" fill="hold" nodeType="withEffect">
                                  <p:stCondLst>
                                    <p:cond delay="1000"/>
                                  </p:stCondLst>
                                  <p:childTnLst>
                                    <p:animMotion origin="layout" path="M -2.08333E-7 -2.59259E-6 L -2.08333E-7 -0.03287 " pathEditMode="relative" rAng="0" ptsTypes="AA">
                                      <p:cBhvr>
                                        <p:cTn id="27" dur="700" spd="-100000" fill="hold"/>
                                        <p:tgtEl>
                                          <p:spTgt spid="112"/>
                                        </p:tgtEl>
                                        <p:attrNameLst>
                                          <p:attrName>ppt_x</p:attrName>
                                          <p:attrName>ppt_y</p:attrName>
                                        </p:attrNameLst>
                                      </p:cBhvr>
                                      <p:rCtr x="0" y="-1644"/>
                                    </p:animMotion>
                                  </p:childTnLst>
                                </p:cTn>
                              </p:par>
                              <p:par>
                                <p:cTn id="28" presetID="10" presetClass="entr" presetSubtype="0" fill="hold" grpId="0" nodeType="withEffect">
                                  <p:stCondLst>
                                    <p:cond delay="50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500"/>
                                        <p:tgtEl>
                                          <p:spTgt spid="122"/>
                                        </p:tgtEl>
                                      </p:cBhvr>
                                    </p:animEffect>
                                  </p:childTnLst>
                                </p:cTn>
                              </p:par>
                              <p:par>
                                <p:cTn id="31" presetID="42" presetClass="path" presetSubtype="0" decel="100000" fill="hold" grpId="1" nodeType="withEffect">
                                  <p:stCondLst>
                                    <p:cond delay="500"/>
                                  </p:stCondLst>
                                  <p:childTnLst>
                                    <p:animMotion origin="layout" path="M -3.54167E-6 2.96296E-6 L -0.01966 -0.0007 " pathEditMode="relative" rAng="0" ptsTypes="AA">
                                      <p:cBhvr>
                                        <p:cTn id="32" dur="700" spd="-100000" fill="hold"/>
                                        <p:tgtEl>
                                          <p:spTgt spid="122"/>
                                        </p:tgtEl>
                                        <p:attrNameLst>
                                          <p:attrName>ppt_x</p:attrName>
                                          <p:attrName>ppt_y</p:attrName>
                                        </p:attrNameLst>
                                      </p:cBhvr>
                                      <p:rCtr x="-990" y="-46"/>
                                    </p:animMotion>
                                  </p:childTnLst>
                                </p:cTn>
                              </p:par>
                            </p:childTnLst>
                          </p:cTn>
                        </p:par>
                        <p:par>
                          <p:cTn id="33" fill="hold">
                            <p:stCondLst>
                              <p:cond delay="1700"/>
                            </p:stCondLst>
                            <p:childTnLst>
                              <p:par>
                                <p:cTn id="34" presetID="10" presetClass="entr" presetSubtype="0" fill="hold" nodeType="after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fade">
                                      <p:cBhvr>
                                        <p:cTn id="36"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0B03-293B-0BD6-FB3A-C5EACAD3970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844785C-7F1C-AC7B-AAD7-0B64D9A1199C}"/>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7614136" y="1300648"/>
            <a:ext cx="4077008" cy="2293317"/>
          </a:xfrm>
          <a:prstGeom prst="roundRect">
            <a:avLst>
              <a:gd name="adj" fmla="val 2430"/>
            </a:avLst>
          </a:prstGeom>
          <a:solidFill>
            <a:schemeClr val="bg1"/>
          </a:solidFill>
          <a:ln>
            <a:solidFill>
              <a:schemeClr val="bg1">
                <a:lumMod val="75000"/>
              </a:schemeClr>
            </a:solidFill>
          </a:ln>
          <a:effectLst/>
        </p:spPr>
      </p:pic>
      <p:sp>
        <p:nvSpPr>
          <p:cNvPr id="5" name="Rounded Rectangle 1">
            <a:extLst>
              <a:ext uri="{FF2B5EF4-FFF2-40B4-BE49-F238E27FC236}">
                <a16:creationId xmlns:a16="http://schemas.microsoft.com/office/drawing/2014/main" id="{F99D51E6-B275-6740-4575-A0258F1189F0}"/>
              </a:ext>
              <a:ext uri="{C183D7F6-B498-43B3-948B-1728B52AA6E4}">
                <adec:decorative xmlns:adec="http://schemas.microsoft.com/office/drawing/2017/decorative" val="1"/>
              </a:ext>
            </a:extLst>
          </p:cNvPr>
          <p:cNvSpPr/>
          <p:nvPr/>
        </p:nvSpPr>
        <p:spPr bwMode="auto">
          <a:xfrm>
            <a:off x="495298" y="4759820"/>
            <a:ext cx="6546633" cy="1595582"/>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The latest workshop materials are published on GitHub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3"/>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3"/>
              </a:rPr>
              <a:t>CopilotStudioWorkshop</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learning path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4"/>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4"/>
              </a:rPr>
              <a:t>CopilotStudioTraining</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Sign up and attend Copilot Studio in a day events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5"/>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5"/>
              </a:rPr>
              <a:t>CopilotStudioInADay</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Check for latest content on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6">
                  <a:extLst>
                    <a:ext uri="{A12FA001-AC4F-418D-AE19-62706E023703}">
                      <ahyp:hlinkClr xmlns:ahyp="http://schemas.microsoft.com/office/drawing/2018/hyperlinkcolor" val="tx"/>
                    </a:ext>
                  </a:extLst>
                </a:hlinkClick>
              </a:rPr>
              <a:t>Microsoft Power Platform Partner Hub</a:t>
            </a:r>
            <a:endPar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20" name="Title 19">
            <a:extLst>
              <a:ext uri="{FF2B5EF4-FFF2-40B4-BE49-F238E27FC236}">
                <a16:creationId xmlns:a16="http://schemas.microsoft.com/office/drawing/2014/main" id="{6BEB4F3F-1278-C304-2933-F80C20B488D2}"/>
              </a:ext>
            </a:extLst>
          </p:cNvPr>
          <p:cNvSpPr>
            <a:spLocks noGrp="1"/>
          </p:cNvSpPr>
          <p:nvPr>
            <p:ph type="title"/>
          </p:nvPr>
        </p:nvSpPr>
        <p:spPr/>
        <p:txBody>
          <a:bodyPr/>
          <a:lstStyle/>
          <a:p>
            <a:r>
              <a:rPr lang="en-US" sz="3600"/>
              <a:t>Extend &amp; optimize: Build your own custom agents</a:t>
            </a:r>
          </a:p>
        </p:txBody>
      </p:sp>
      <p:sp>
        <p:nvSpPr>
          <p:cNvPr id="2" name="Text Placeholder 1">
            <a:extLst>
              <a:ext uri="{FF2B5EF4-FFF2-40B4-BE49-F238E27FC236}">
                <a16:creationId xmlns:a16="http://schemas.microsoft.com/office/drawing/2014/main" id="{A0570DE2-01DD-D935-6772-266C8CB751AC}"/>
              </a:ext>
            </a:extLst>
          </p:cNvPr>
          <p:cNvSpPr>
            <a:spLocks noGrp="1"/>
          </p:cNvSpPr>
          <p:nvPr>
            <p:ph type="body" sz="quarter" idx="4294967295"/>
          </p:nvPr>
        </p:nvSpPr>
        <p:spPr>
          <a:xfrm>
            <a:off x="0" y="1195388"/>
            <a:ext cx="5595938" cy="338137"/>
          </a:xfrm>
        </p:spPr>
        <p:txBody>
          <a:bodyPr lIns="0">
            <a:normAutofit/>
          </a:bodyPr>
          <a:lstStyle/>
          <a:p>
            <a:pPr marL="0" lvl="1" indent="0">
              <a:lnSpc>
                <a:spcPct val="100000"/>
              </a:lnSpc>
              <a:spcBef>
                <a:spcPts val="1000"/>
              </a:spcBef>
              <a:buNone/>
            </a:pPr>
            <a:r>
              <a:rPr lang="en-US" sz="1600" b="1">
                <a:solidFill>
                  <a:srgbClr val="0078D4"/>
                </a:solidFill>
                <a:latin typeface="Segoe UI Semibold" panose="020B0502040204020203" pitchFamily="34" charset="0"/>
                <a:cs typeface="Segoe UI Semibold" panose="020B0502040204020203" pitchFamily="34" charset="0"/>
              </a:rPr>
              <a:t>Microsoft 365 Copilot Studio</a:t>
            </a:r>
          </a:p>
        </p:txBody>
      </p:sp>
      <p:grpSp>
        <p:nvGrpSpPr>
          <p:cNvPr id="14" name="Group 13">
            <a:extLst>
              <a:ext uri="{FF2B5EF4-FFF2-40B4-BE49-F238E27FC236}">
                <a16:creationId xmlns:a16="http://schemas.microsoft.com/office/drawing/2014/main" id="{84D9FFD4-CED7-EABC-89C7-FD22C3B03861}"/>
              </a:ext>
              <a:ext uri="{C183D7F6-B498-43B3-948B-1728B52AA6E4}">
                <adec:decorative xmlns:adec="http://schemas.microsoft.com/office/drawing/2017/decorative" val="1"/>
              </a:ext>
            </a:extLst>
          </p:cNvPr>
          <p:cNvGrpSpPr/>
          <p:nvPr/>
        </p:nvGrpSpPr>
        <p:grpSpPr>
          <a:xfrm>
            <a:off x="6087666" y="4119223"/>
            <a:ext cx="748996" cy="748996"/>
            <a:chOff x="5172928" y="4167694"/>
            <a:chExt cx="748996" cy="748996"/>
          </a:xfrm>
        </p:grpSpPr>
        <p:sp>
          <p:nvSpPr>
            <p:cNvPr id="12" name="Oval 1091_1">
              <a:extLst>
                <a:ext uri="{FF2B5EF4-FFF2-40B4-BE49-F238E27FC236}">
                  <a16:creationId xmlns:a16="http://schemas.microsoft.com/office/drawing/2014/main" id="{3E5876A4-1F1A-BABB-7E04-4D029FDEA9F8}"/>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Freeform: Shape 19">
              <a:extLst>
                <a:ext uri="{FF2B5EF4-FFF2-40B4-BE49-F238E27FC236}">
                  <a16:creationId xmlns:a16="http://schemas.microsoft.com/office/drawing/2014/main" id="{728EAC57-356F-AA04-4427-F7DB3437FCEA}"/>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CB83146F-F83C-A87D-80F5-BD06AD100C15}"/>
              </a:ext>
            </a:extLst>
          </p:cNvPr>
          <p:cNvSpPr txBox="1">
            <a:spLocks/>
          </p:cNvSpPr>
          <p:nvPr/>
        </p:nvSpPr>
        <p:spPr>
          <a:xfrm>
            <a:off x="588261" y="1600275"/>
            <a:ext cx="5954779" cy="309293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Copilot Studio in a Day</a:t>
            </a: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½ day to 1 (one)-day hands-on workshop for subject matter experts and business users, covering the breadth of Microsoft Copilot Studio.</a:t>
            </a: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The goal is for customers to:</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Have enough experience with the product to be able to understand the value and features currently in preview and how they could begin to use it</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Understand how Copilot Studio differentiates from the competition and become Copilot Studio advocates in their organization</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Know what the next steps are to learn more about Copilot Studio and become part of the community</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develop your own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7"/>
              </a:rPr>
              <a:t>custom agents</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for high-value scenarios</a:t>
            </a:r>
            <a:endPar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3" name="Picture 2" descr="Instructions to scan the QR code or visit the aka.ms/CopilotStudioWorkshop to download and unzip the lab files locally, then use the provided credentials to log into aka.ms/CopilotStudioStart to join the workshop.">
            <a:extLst>
              <a:ext uri="{FF2B5EF4-FFF2-40B4-BE49-F238E27FC236}">
                <a16:creationId xmlns:a16="http://schemas.microsoft.com/office/drawing/2014/main" id="{ECC1ED58-5A27-9945-4941-12D6F5B8D44B}"/>
              </a:ext>
            </a:extLst>
          </p:cNvPr>
          <p:cNvPicPr>
            <a:picLocks noChangeAspect="1"/>
          </p:cNvPicPr>
          <p:nvPr/>
        </p:nvPicPr>
        <p:blipFill>
          <a:blip r:embed="rId8"/>
          <a:stretch>
            <a:fillRect/>
          </a:stretch>
        </p:blipFill>
        <p:spPr>
          <a:xfrm>
            <a:off x="7614136" y="3771623"/>
            <a:ext cx="4077008" cy="2293317"/>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89383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9552-5C6C-02A3-2FAE-BEA68B1FF70D}"/>
              </a:ext>
            </a:extLst>
          </p:cNvPr>
          <p:cNvSpPr>
            <a:spLocks noGrp="1"/>
          </p:cNvSpPr>
          <p:nvPr>
            <p:ph type="title"/>
          </p:nvPr>
        </p:nvSpPr>
        <p:spPr>
          <a:xfrm>
            <a:off x="588262" y="2875002"/>
            <a:ext cx="3625930" cy="1107996"/>
          </a:xfrm>
        </p:spPr>
        <p:txBody>
          <a:bodyPr anchor="ctr"/>
          <a:lstStyle/>
          <a:p>
            <a:r>
              <a:rPr lang="en-US"/>
              <a:t>Next steps &amp; resources</a:t>
            </a:r>
          </a:p>
        </p:txBody>
      </p:sp>
      <p:sp useBgFill="1">
        <p:nvSpPr>
          <p:cNvPr id="4" name="Rounded Rectangle 1">
            <a:extLst>
              <a:ext uri="{FF2B5EF4-FFF2-40B4-BE49-F238E27FC236}">
                <a16:creationId xmlns:a16="http://schemas.microsoft.com/office/drawing/2014/main" id="{D293FB64-F3D1-0F67-0674-FAF7649E8A9C}"/>
              </a:ext>
              <a:ext uri="{C183D7F6-B498-43B3-948B-1728B52AA6E4}">
                <adec:decorative xmlns:adec="http://schemas.microsoft.com/office/drawing/2017/decorative" val="1"/>
              </a:ext>
            </a:extLst>
          </p:cNvPr>
          <p:cNvSpPr/>
          <p:nvPr/>
        </p:nvSpPr>
        <p:spPr bwMode="auto">
          <a:xfrm>
            <a:off x="4306956" y="543339"/>
            <a:ext cx="7306291" cy="5669325"/>
          </a:xfrm>
          <a:prstGeom prst="roundRect">
            <a:avLst>
              <a:gd name="adj" fmla="val 2901"/>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 name="Content Placeholder 2">
            <a:extLst>
              <a:ext uri="{FF2B5EF4-FFF2-40B4-BE49-F238E27FC236}">
                <a16:creationId xmlns:a16="http://schemas.microsoft.com/office/drawing/2014/main" id="{28AC1745-918F-5083-69CD-929209CE5F82}"/>
              </a:ext>
            </a:extLst>
          </p:cNvPr>
          <p:cNvSpPr txBox="1">
            <a:spLocks/>
          </p:cNvSpPr>
          <p:nvPr/>
        </p:nvSpPr>
        <p:spPr>
          <a:xfrm>
            <a:off x="4876799" y="1208176"/>
            <a:ext cx="6215269" cy="4339650"/>
          </a:xfrm>
          <a:prstGeom prst="rect">
            <a:avLst/>
          </a:prstGeom>
        </p:spPr>
        <p:txBody>
          <a:bodyPr lIns="0" rIns="0">
            <a:no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requirements</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for Microsoft 365 Copilot</a:t>
            </a:r>
            <a:endParaRPr kumimoji="0" lang="en-US" sz="14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Follow the blog series on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What’s new in Copilot</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to keep up to date on the latest news</a:t>
            </a: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benefits of using Monthly Enterprise Channel in this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Forrester study</a:t>
            </a:r>
            <a:endPar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Read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5"/>
              </a:rPr>
              <a:t>change update channels</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guide for directions on managing update channels across multiple technologies</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6"/>
              </a:rPr>
              <a:t>Microsoft 365 Apps admin center</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and the features available with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7"/>
              </a:rPr>
              <a:t>Cloud Update</a:t>
            </a:r>
            <a:endPar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Follow our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8"/>
              </a:rPr>
              <a:t>guide for Cloud Update</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to get started</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Watch these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9"/>
              </a:rPr>
              <a:t>short tutorial videos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about the latest features in Cloud Update</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Check out our other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0"/>
              </a:rPr>
              <a:t>deployment and servicing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videos for Microsoft 365 Apps</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Work with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1" tooltip="http://aka.ms/appassure"/>
              </a:rPr>
              <a:t>App Assure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 unblock your app compatibility issues</a:t>
            </a:r>
          </a:p>
        </p:txBody>
      </p:sp>
    </p:spTree>
    <p:extLst>
      <p:ext uri="{BB962C8B-B14F-4D97-AF65-F5344CB8AC3E}">
        <p14:creationId xmlns:p14="http://schemas.microsoft.com/office/powerpoint/2010/main" val="4682209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40349E76-1BDE-32AD-7CA6-CBA2C4BFCEBC}"/>
              </a:ext>
              <a:ext uri="{C183D7F6-B498-43B3-948B-1728B52AA6E4}">
                <adec:decorative xmlns:adec="http://schemas.microsoft.com/office/drawing/2017/decorative" val="1"/>
              </a:ext>
            </a:extLst>
          </p:cNvPr>
          <p:cNvSpPr/>
          <p:nvPr/>
        </p:nvSpPr>
        <p:spPr bwMode="auto">
          <a:xfrm>
            <a:off x="604814" y="601059"/>
            <a:ext cx="10982373" cy="563377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Title 4">
            <a:extLst>
              <a:ext uri="{FF2B5EF4-FFF2-40B4-BE49-F238E27FC236}">
                <a16:creationId xmlns:a16="http://schemas.microsoft.com/office/drawing/2014/main" id="{A951CC78-F483-E6E8-FB55-7EEA8EBD0B46}"/>
              </a:ext>
            </a:extLst>
          </p:cNvPr>
          <p:cNvSpPr txBox="1">
            <a:spLocks noGrp="1"/>
          </p:cNvSpPr>
          <p:nvPr>
            <p:ph type="title" idx="4294967295"/>
          </p:nvPr>
        </p:nvSpPr>
        <p:spPr>
          <a:xfrm>
            <a:off x="1224211" y="2063728"/>
            <a:ext cx="4299201" cy="27084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Microsoft investments to </a:t>
            </a:r>
            <a:r>
              <a:rPr kumimoji="0" lang="en-CA" sz="4400" b="1"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accelerate your time to value</a:t>
            </a:r>
          </a:p>
        </p:txBody>
      </p:sp>
      <p:sp>
        <p:nvSpPr>
          <p:cNvPr id="14" name="Text Placeholder 2">
            <a:extLst>
              <a:ext uri="{FF2B5EF4-FFF2-40B4-BE49-F238E27FC236}">
                <a16:creationId xmlns:a16="http://schemas.microsoft.com/office/drawing/2014/main" id="{0F5FFB8E-ABFB-4D72-830F-3D2FD143AA0F}"/>
              </a:ext>
            </a:extLst>
          </p:cNvPr>
          <p:cNvSpPr txBox="1">
            <a:spLocks/>
          </p:cNvSpPr>
          <p:nvPr/>
        </p:nvSpPr>
        <p:spPr>
          <a:xfrm>
            <a:off x="6030831" y="1456051"/>
            <a:ext cx="5095877"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Customers that buy more than 150 Copilot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seats are eligible for Microsoft co-investment in </a:t>
            </a:r>
            <a:r>
              <a:rPr lang="en-US" sz="1800" kern="0">
                <a:solidFill>
                  <a:srgbClr val="0078D4"/>
                </a:solidFill>
                <a:latin typeface="Segoe UI Semibold"/>
                <a:ea typeface="Segoe UI" pitchFamily="34" charset="0"/>
                <a:cs typeface="Segoe UI Semibold"/>
                <a:hlinkClick r:id="rId2">
                  <a:extLst>
                    <a:ext uri="{A12FA001-AC4F-418D-AE19-62706E023703}">
                      <ahyp:hlinkClr xmlns:ahyp="http://schemas.microsoft.com/office/drawing/2018/hyperlinkcolor" val="tx"/>
                    </a:ext>
                  </a:extLst>
                </a:hlinkClick>
              </a:rPr>
              <a:t>partner deployment and adoption services</a:t>
            </a:r>
            <a:r>
              <a:rPr lang="en-US" sz="1800" kern="0">
                <a:solidFill>
                  <a:srgbClr val="0078D4"/>
                </a:solidFill>
                <a:latin typeface="Segoe UI Semibold"/>
                <a:ea typeface="Segoe UI" pitchFamily="34" charset="0"/>
                <a:cs typeface="Segoe UI Semibold"/>
              </a:rPr>
              <a:t> </a:t>
            </a:r>
            <a:r>
              <a:rPr kumimoji="0" lang="en-US" sz="1800" b="0" i="0" u="none" strike="noStrike" kern="1200" cap="none" spc="0" normalizeH="0" baseline="0" noProof="0">
                <a:ln>
                  <a:noFill/>
                </a:ln>
                <a:solidFill>
                  <a:srgbClr val="000000"/>
                </a:solidFill>
                <a:effectLst/>
                <a:uLnTx/>
                <a:uFillTx/>
                <a:latin typeface="Segoe UI"/>
                <a:ea typeface="+mn-ea"/>
                <a:cs typeface="+mn-cs"/>
              </a:rPr>
              <a:t>through eligible Microsoft Partners.</a:t>
            </a:r>
          </a:p>
        </p:txBody>
      </p:sp>
      <p:sp>
        <p:nvSpPr>
          <p:cNvPr id="16" name="Text Placeholder 2">
            <a:extLst>
              <a:ext uri="{FF2B5EF4-FFF2-40B4-BE49-F238E27FC236}">
                <a16:creationId xmlns:a16="http://schemas.microsoft.com/office/drawing/2014/main" id="{9CB3A99D-182D-F523-C296-0FBFB60A4EC5}"/>
              </a:ext>
            </a:extLst>
          </p:cNvPr>
          <p:cNvSpPr txBox="1">
            <a:spLocks/>
          </p:cNvSpPr>
          <p:nvPr/>
        </p:nvSpPr>
        <p:spPr>
          <a:xfrm>
            <a:off x="6030831" y="3623603"/>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Eligible customers can request technical and deployment assistance from </a:t>
            </a:r>
            <a:r>
              <a:rPr lang="en-US" sz="1800" kern="0">
                <a:solidFill>
                  <a:srgbClr val="0078D4"/>
                </a:solidFill>
                <a:latin typeface="Segoe UI Semibold"/>
                <a:ea typeface="Segoe UI" pitchFamily="34" charset="0"/>
                <a:cs typeface="Segoe UI Semibold"/>
                <a:hlinkClick r:id="rId3">
                  <a:extLst>
                    <a:ext uri="{A12FA001-AC4F-418D-AE19-62706E023703}">
                      <ahyp:hlinkClr xmlns:ahyp="http://schemas.microsoft.com/office/drawing/2018/hyperlinkcolor" val="tx"/>
                    </a:ext>
                  </a:extLst>
                </a:hlinkClick>
              </a:rPr>
              <a:t>Microsoft FastTrack</a:t>
            </a:r>
            <a:r>
              <a:rPr kumimoji="0" lang="en-US" sz="1800" b="0" i="0" u="none" strike="noStrike" kern="1200" cap="none" spc="0" normalizeH="0" baseline="0" noProof="0">
                <a:ln>
                  <a:noFill/>
                </a:ln>
                <a:solidFill>
                  <a:srgbClr val="0078D4"/>
                </a:solidFill>
                <a:effectLst/>
                <a:uLnTx/>
                <a:uFillTx/>
                <a:latin typeface="Segoe UI"/>
                <a:ea typeface="+mn-ea"/>
                <a:cs typeface="+mn-cs"/>
              </a:rPr>
              <a:t>.</a:t>
            </a:r>
          </a:p>
        </p:txBody>
      </p:sp>
      <p:sp>
        <p:nvSpPr>
          <p:cNvPr id="17" name="Text Placeholder 2">
            <a:extLst>
              <a:ext uri="{FF2B5EF4-FFF2-40B4-BE49-F238E27FC236}">
                <a16:creationId xmlns:a16="http://schemas.microsoft.com/office/drawing/2014/main" id="{C79F4422-51B8-7427-C25D-C8DF5F283BEC}"/>
              </a:ext>
            </a:extLst>
          </p:cNvPr>
          <p:cNvSpPr txBox="1">
            <a:spLocks/>
          </p:cNvSpPr>
          <p:nvPr/>
        </p:nvSpPr>
        <p:spPr>
          <a:xfrm>
            <a:off x="6030831" y="5270167"/>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Get started on your Copilot journey with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expert-led services through </a:t>
            </a:r>
            <a:r>
              <a:rPr lang="en-US" sz="1800" kern="0">
                <a:solidFill>
                  <a:srgbClr val="0078D4"/>
                </a:solidFill>
                <a:latin typeface="Segoe UI Semibold"/>
                <a:ea typeface="Segoe UI" pitchFamily="34" charset="0"/>
                <a:cs typeface="Segoe UI Semibold"/>
                <a:hlinkClick r:id="rId4">
                  <a:extLst>
                    <a:ext uri="{A12FA001-AC4F-418D-AE19-62706E023703}">
                      <ahyp:hlinkClr xmlns:ahyp="http://schemas.microsoft.com/office/drawing/2018/hyperlinkcolor" val="tx"/>
                    </a:ext>
                  </a:extLst>
                </a:hlinkClick>
              </a:rPr>
              <a:t>Microsoft Unified</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18" name="Graphic 2">
            <a:extLst>
              <a:ext uri="{FF2B5EF4-FFF2-40B4-BE49-F238E27FC236}">
                <a16:creationId xmlns:a16="http://schemas.microsoft.com/office/drawing/2014/main" id="{C02CE47C-FF11-5175-E3B3-149EFE657D29}"/>
              </a:ext>
              <a:ext uri="{C183D7F6-B498-43B3-948B-1728B52AA6E4}">
                <adec:decorative xmlns:adec="http://schemas.microsoft.com/office/drawing/2017/decorative" val="1"/>
              </a:ext>
            </a:extLst>
          </p:cNvPr>
          <p:cNvSpPr/>
          <p:nvPr/>
        </p:nvSpPr>
        <p:spPr>
          <a:xfrm>
            <a:off x="6077860" y="952750"/>
            <a:ext cx="312557" cy="390630"/>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Graphic 5">
            <a:extLst>
              <a:ext uri="{FF2B5EF4-FFF2-40B4-BE49-F238E27FC236}">
                <a16:creationId xmlns:a16="http://schemas.microsoft.com/office/drawing/2014/main" id="{F75B73AC-46DD-E2D9-28FD-55110D0F8740}"/>
              </a:ext>
              <a:ext uri="{C183D7F6-B498-43B3-948B-1728B52AA6E4}">
                <adec:decorative xmlns:adec="http://schemas.microsoft.com/office/drawing/2017/decorative" val="1"/>
              </a:ext>
            </a:extLst>
          </p:cNvPr>
          <p:cNvSpPr/>
          <p:nvPr/>
        </p:nvSpPr>
        <p:spPr>
          <a:xfrm>
            <a:off x="6030831" y="3108065"/>
            <a:ext cx="406614" cy="40286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0" name="Graphic 6">
            <a:extLst>
              <a:ext uri="{FF2B5EF4-FFF2-40B4-BE49-F238E27FC236}">
                <a16:creationId xmlns:a16="http://schemas.microsoft.com/office/drawing/2014/main" id="{18EC4805-1AD7-A888-1CEE-EBC616FB7EFC}"/>
              </a:ext>
              <a:ext uri="{C183D7F6-B498-43B3-948B-1728B52AA6E4}">
                <adec:decorative xmlns:adec="http://schemas.microsoft.com/office/drawing/2017/decorative" val="1"/>
              </a:ext>
            </a:extLst>
          </p:cNvPr>
          <p:cNvSpPr/>
          <p:nvPr/>
        </p:nvSpPr>
        <p:spPr>
          <a:xfrm>
            <a:off x="6038790" y="4766802"/>
            <a:ext cx="390696" cy="39069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21" name="Straight Connector 20">
            <a:extLst>
              <a:ext uri="{FF2B5EF4-FFF2-40B4-BE49-F238E27FC236}">
                <a16:creationId xmlns:a16="http://schemas.microsoft.com/office/drawing/2014/main" id="{BF233DBD-CFDA-6C83-2E2A-51A2D9C57041}"/>
              </a:ext>
              <a:ext uri="{C183D7F6-B498-43B3-948B-1728B52AA6E4}">
                <adec:decorative xmlns:adec="http://schemas.microsoft.com/office/drawing/2017/decorative" val="1"/>
              </a:ext>
            </a:extLst>
          </p:cNvPr>
          <p:cNvCxnSpPr>
            <a:cxnSpLocks/>
          </p:cNvCxnSpPr>
          <p:nvPr/>
        </p:nvCxnSpPr>
        <p:spPr>
          <a:xfrm>
            <a:off x="5570351" y="601059"/>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0C425B-4AAC-F5AB-3D26-2C2F01ECF098}"/>
              </a:ext>
              <a:ext uri="{C183D7F6-B498-43B3-948B-1728B52AA6E4}">
                <adec:decorative xmlns:adec="http://schemas.microsoft.com/office/drawing/2017/decorative" val="1"/>
              </a:ext>
            </a:extLst>
          </p:cNvPr>
          <p:cNvCxnSpPr>
            <a:cxnSpLocks/>
          </p:cNvCxnSpPr>
          <p:nvPr/>
        </p:nvCxnSpPr>
        <p:spPr>
          <a:xfrm rot="5400000">
            <a:off x="8578764" y="-210622"/>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F2C1E3-0802-10FF-6D70-95030B837303}"/>
              </a:ext>
              <a:ext uri="{C183D7F6-B498-43B3-948B-1728B52AA6E4}">
                <adec:decorative xmlns:adec="http://schemas.microsoft.com/office/drawing/2017/decorative" val="1"/>
              </a:ext>
            </a:extLst>
          </p:cNvPr>
          <p:cNvCxnSpPr>
            <a:cxnSpLocks/>
          </p:cNvCxnSpPr>
          <p:nvPr/>
        </p:nvCxnSpPr>
        <p:spPr>
          <a:xfrm rot="5400000">
            <a:off x="8578764" y="1480060"/>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718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ounded Rectangle 1">
            <a:extLst>
              <a:ext uri="{FF2B5EF4-FFF2-40B4-BE49-F238E27FC236}">
                <a16:creationId xmlns:a16="http://schemas.microsoft.com/office/drawing/2014/main" id="{8A2180B5-C07B-077C-E526-88BC71D975D3}"/>
              </a:ext>
              <a:ext uri="{C183D7F6-B498-43B3-948B-1728B52AA6E4}">
                <adec:decorative xmlns:adec="http://schemas.microsoft.com/office/drawing/2017/decorative" val="1"/>
              </a:ext>
            </a:extLst>
          </p:cNvPr>
          <p:cNvSpPr/>
          <p:nvPr/>
        </p:nvSpPr>
        <p:spPr bwMode="auto">
          <a:xfrm>
            <a:off x="579438" y="4572000"/>
            <a:ext cx="5368925" cy="1572768"/>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a:extLst>
              <a:ext uri="{FF2B5EF4-FFF2-40B4-BE49-F238E27FC236}">
                <a16:creationId xmlns:a16="http://schemas.microsoft.com/office/drawing/2014/main" id="{FE97A5A7-804A-200F-4948-5FFFF3CF8027}"/>
              </a:ext>
            </a:extLst>
          </p:cNvPr>
          <p:cNvSpPr>
            <a:spLocks noGrp="1"/>
          </p:cNvSpPr>
          <p:nvPr>
            <p:ph type="title"/>
          </p:nvPr>
        </p:nvSpPr>
        <p:spPr>
          <a:xfrm>
            <a:off x="588261" y="585216"/>
            <a:ext cx="11011601" cy="553998"/>
          </a:xfrm>
        </p:spPr>
        <p:txBody>
          <a:bodyPr>
            <a:noAutofit/>
          </a:bodyPr>
          <a:lstStyle/>
          <a:p>
            <a:r>
              <a:rPr lang="en-US" sz="3600"/>
              <a:t>Copilot resources on Microsoft Adoption</a:t>
            </a:r>
          </a:p>
        </p:txBody>
      </p:sp>
      <p:sp>
        <p:nvSpPr>
          <p:cNvPr id="11" name="TextBox 10">
            <a:extLst>
              <a:ext uri="{FF2B5EF4-FFF2-40B4-BE49-F238E27FC236}">
                <a16:creationId xmlns:a16="http://schemas.microsoft.com/office/drawing/2014/main" id="{D86D3B97-BDDE-D932-C4FF-1B031A91C4D0}"/>
              </a:ext>
            </a:extLst>
          </p:cNvPr>
          <p:cNvSpPr txBox="1"/>
          <p:nvPr/>
        </p:nvSpPr>
        <p:spPr>
          <a:xfrm>
            <a:off x="588261" y="1127114"/>
            <a:ext cx="5959103" cy="461665"/>
          </a:xfrm>
          <a:prstGeom prst="rect">
            <a:avLst/>
          </a:prstGeom>
          <a:noFill/>
        </p:spPr>
        <p:txBody>
          <a:bodyPr wrap="square" lIns="0" r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One site for all your Copilot needs</a:t>
            </a:r>
          </a:p>
        </p:txBody>
      </p:sp>
      <p:sp>
        <p:nvSpPr>
          <p:cNvPr id="13" name="TextBox 12">
            <a:extLst>
              <a:ext uri="{FF2B5EF4-FFF2-40B4-BE49-F238E27FC236}">
                <a16:creationId xmlns:a16="http://schemas.microsoft.com/office/drawing/2014/main" id="{447A2ED5-A782-7713-64ED-A72B06961D26}"/>
              </a:ext>
            </a:extLst>
          </p:cNvPr>
          <p:cNvSpPr txBox="1"/>
          <p:nvPr/>
        </p:nvSpPr>
        <p:spPr>
          <a:xfrm>
            <a:off x="588261" y="2038345"/>
            <a:ext cx="4965517" cy="2262158"/>
          </a:xfrm>
          <a:prstGeom prst="rect">
            <a:avLst/>
          </a:prstGeom>
          <a:noFill/>
        </p:spPr>
        <p:txBody>
          <a:bodyPr wrap="square" lIns="0" rIns="0">
            <a:spAutoFit/>
          </a:bodyPr>
          <a:lstStyle/>
          <a:p>
            <a:pPr marL="0" marR="0" lvl="0" indent="0" algn="l" defTabSz="914363"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https://adoption.microsoft.com/copilot</a:t>
            </a:r>
            <a:endParaRPr kumimoji="0" lang="en-US" sz="2000" b="0" i="0" u="none" strike="noStrike" kern="1200" cap="none" spc="0" normalizeH="0" baseline="0" noProof="0">
              <a:ln>
                <a:noFill/>
              </a:ln>
              <a:solidFill>
                <a:srgbClr val="0078D4"/>
              </a:solidFill>
              <a:effectLst/>
              <a:uLnTx/>
              <a:uFillTx/>
              <a:latin typeface="SegoeUIVariable"/>
              <a:ea typeface="+mn-ea"/>
              <a:cs typeface="+mn-cs"/>
            </a:endParaRP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Resources by role</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Interactive Scenario Library</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Product announcements and news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Links to all other Microsoft sites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Extended links for Small/Medium business, Copilot in Sales, Microsoft Viva, and more</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pic>
        <p:nvPicPr>
          <p:cNvPr id="7" name="Picture 6" descr="Screenshot of the Copilot Success Kit webpage detailing the resources included in the kit.">
            <a:extLst>
              <a:ext uri="{FF2B5EF4-FFF2-40B4-BE49-F238E27FC236}">
                <a16:creationId xmlns:a16="http://schemas.microsoft.com/office/drawing/2014/main" id="{39BE0945-5101-735A-6C52-D5FF2DF199E1}"/>
              </a:ext>
            </a:extLst>
          </p:cNvPr>
          <p:cNvPicPr>
            <a:picLocks noChangeAspect="1"/>
          </p:cNvPicPr>
          <p:nvPr/>
        </p:nvPicPr>
        <p:blipFill rotWithShape="1">
          <a:blip r:embed="rId4"/>
          <a:srcRect l="28608" t="3409" r="28711" b="36241"/>
          <a:stretch/>
        </p:blipFill>
        <p:spPr>
          <a:xfrm>
            <a:off x="6411143" y="1588779"/>
            <a:ext cx="3244992" cy="3526146"/>
          </a:xfrm>
          <a:prstGeom prst="roundRect">
            <a:avLst>
              <a:gd name="adj" fmla="val 3022"/>
            </a:avLst>
          </a:prstGeom>
          <a:ln w="3175">
            <a:solidFill>
              <a:schemeClr val="bg1">
                <a:lumMod val="50000"/>
              </a:schemeClr>
            </a:solidFill>
          </a:ln>
        </p:spPr>
      </p:pic>
      <p:grpSp>
        <p:nvGrpSpPr>
          <p:cNvPr id="4" name="Group 3" descr="Screenshot of the Copilot for Microsoft 365 page on Microsoft Adoption.">
            <a:extLst>
              <a:ext uri="{FF2B5EF4-FFF2-40B4-BE49-F238E27FC236}">
                <a16:creationId xmlns:a16="http://schemas.microsoft.com/office/drawing/2014/main" id="{B8CF8D08-F514-C0B6-75DF-D3FCBF10CBE9}"/>
              </a:ext>
            </a:extLst>
          </p:cNvPr>
          <p:cNvGrpSpPr/>
          <p:nvPr/>
        </p:nvGrpSpPr>
        <p:grpSpPr>
          <a:xfrm>
            <a:off x="6968356" y="3585261"/>
            <a:ext cx="4450555" cy="2556551"/>
            <a:chOff x="6400799" y="163680"/>
            <a:chExt cx="5617030" cy="3425169"/>
          </a:xfrm>
          <a:effectLst/>
        </p:grpSpPr>
        <p:pic>
          <p:nvPicPr>
            <p:cNvPr id="5" name="Picture 4">
              <a:extLst>
                <a:ext uri="{FF2B5EF4-FFF2-40B4-BE49-F238E27FC236}">
                  <a16:creationId xmlns:a16="http://schemas.microsoft.com/office/drawing/2014/main" id="{57FF1765-1439-85DE-2D34-F97A04244BB8}"/>
                </a:ext>
              </a:extLst>
            </p:cNvPr>
            <p:cNvPicPr>
              <a:picLocks noChangeAspect="1"/>
            </p:cNvPicPr>
            <p:nvPr/>
          </p:nvPicPr>
          <p:blipFill rotWithShape="1">
            <a:blip r:embed="rId5"/>
            <a:srcRect l="16572" t="591" r="32575" b="92660"/>
            <a:stretch/>
          </p:blipFill>
          <p:spPr>
            <a:xfrm>
              <a:off x="6400800" y="163680"/>
              <a:ext cx="5617029" cy="1864513"/>
            </a:xfrm>
            <a:prstGeom prst="roundRect">
              <a:avLst>
                <a:gd name="adj" fmla="val 3022"/>
              </a:avLst>
            </a:prstGeom>
            <a:ln w="3175">
              <a:solidFill>
                <a:schemeClr val="bg1">
                  <a:lumMod val="50000"/>
                </a:schemeClr>
              </a:solidFill>
            </a:ln>
          </p:spPr>
        </p:pic>
        <p:pic>
          <p:nvPicPr>
            <p:cNvPr id="3" name="Picture 2">
              <a:extLst>
                <a:ext uri="{FF2B5EF4-FFF2-40B4-BE49-F238E27FC236}">
                  <a16:creationId xmlns:a16="http://schemas.microsoft.com/office/drawing/2014/main" id="{574E55CE-A663-DDD2-1F35-D6370E97DE0C}"/>
                </a:ext>
              </a:extLst>
            </p:cNvPr>
            <p:cNvPicPr>
              <a:picLocks noChangeAspect="1"/>
            </p:cNvPicPr>
            <p:nvPr/>
          </p:nvPicPr>
          <p:blipFill rotWithShape="1">
            <a:blip r:embed="rId5"/>
            <a:srcRect l="16572" t="14445" r="32575" b="79682"/>
            <a:stretch/>
          </p:blipFill>
          <p:spPr>
            <a:xfrm>
              <a:off x="6400799" y="1966304"/>
              <a:ext cx="5617029" cy="1622545"/>
            </a:xfrm>
            <a:prstGeom prst="roundRect">
              <a:avLst>
                <a:gd name="adj" fmla="val 3022"/>
              </a:avLst>
            </a:prstGeom>
            <a:ln w="3175">
              <a:solidFill>
                <a:schemeClr val="bg1">
                  <a:lumMod val="50000"/>
                </a:schemeClr>
              </a:solidFill>
            </a:ln>
          </p:spPr>
        </p:pic>
      </p:grpSp>
      <p:pic>
        <p:nvPicPr>
          <p:cNvPr id="6" name="Picture 5">
            <a:extLst>
              <a:ext uri="{FF2B5EF4-FFF2-40B4-BE49-F238E27FC236}">
                <a16:creationId xmlns:a16="http://schemas.microsoft.com/office/drawing/2014/main" id="{BCDBAB90-921E-F019-AB26-9E7A5531A32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9434" y="4889197"/>
            <a:ext cx="938376" cy="938374"/>
          </a:xfrm>
          <a:prstGeom prst="rect">
            <a:avLst/>
          </a:prstGeom>
        </p:spPr>
      </p:pic>
      <p:sp>
        <p:nvSpPr>
          <p:cNvPr id="8" name="TextBox 7">
            <a:extLst>
              <a:ext uri="{FF2B5EF4-FFF2-40B4-BE49-F238E27FC236}">
                <a16:creationId xmlns:a16="http://schemas.microsoft.com/office/drawing/2014/main" id="{082F9520-5C8D-1AD4-5C65-6EDCB02B3256}"/>
              </a:ext>
            </a:extLst>
          </p:cNvPr>
          <p:cNvSpPr txBox="1"/>
          <p:nvPr/>
        </p:nvSpPr>
        <p:spPr>
          <a:xfrm>
            <a:off x="1861465" y="4924823"/>
            <a:ext cx="3354404" cy="40011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Take the Class! </a:t>
            </a:r>
          </a:p>
        </p:txBody>
      </p:sp>
      <p:sp>
        <p:nvSpPr>
          <p:cNvPr id="9" name="TextBox 8">
            <a:extLst>
              <a:ext uri="{FF2B5EF4-FFF2-40B4-BE49-F238E27FC236}">
                <a16:creationId xmlns:a16="http://schemas.microsoft.com/office/drawing/2014/main" id="{35CB8478-D16D-3C78-15F4-04CA5545F7B9}"/>
              </a:ext>
            </a:extLst>
          </p:cNvPr>
          <p:cNvSpPr txBox="1"/>
          <p:nvPr/>
        </p:nvSpPr>
        <p:spPr>
          <a:xfrm>
            <a:off x="1861465" y="5268725"/>
            <a:ext cx="3748989" cy="52322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Earn your User Enablement badge &amp; validate your skills with </a:t>
            </a:r>
            <a:r>
              <a:rPr kumimoji="0" lang="en-US" sz="1400" b="1" i="0" u="none" strike="noStrike" kern="1200" cap="none" spc="0" normalizeH="0" baseline="0" noProof="0" dirty="0">
                <a:ln>
                  <a:noFill/>
                </a:ln>
                <a:solidFill>
                  <a:srgbClr val="0070C0"/>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MS-4007</a:t>
            </a:r>
            <a:r>
              <a:rPr kumimoji="0" lang="en-US" sz="1400" b="0" i="0" u="none" strike="noStrike" kern="1200" cap="none" spc="0" normalizeH="0" baseline="0" noProof="0" dirty="0">
                <a:ln>
                  <a:noFill/>
                </a:ln>
                <a:solidFill>
                  <a:prstClr val="black"/>
                </a:solidFill>
                <a:effectLst/>
                <a:uLnTx/>
                <a:uFillTx/>
                <a:latin typeface="Segoe UI"/>
                <a:ea typeface="+mn-ea"/>
                <a:cs typeface="+mn-cs"/>
              </a:rPr>
              <a:t> available today! </a:t>
            </a:r>
          </a:p>
        </p:txBody>
      </p:sp>
    </p:spTree>
    <p:extLst>
      <p:ext uri="{BB962C8B-B14F-4D97-AF65-F5344CB8AC3E}">
        <p14:creationId xmlns:p14="http://schemas.microsoft.com/office/powerpoint/2010/main" val="321583703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ounded Rectangle 1">
            <a:extLst>
              <a:ext uri="{FF2B5EF4-FFF2-40B4-BE49-F238E27FC236}">
                <a16:creationId xmlns:a16="http://schemas.microsoft.com/office/drawing/2014/main" id="{AF08D1B4-941A-B44C-55BB-7F1CBFB8042C}"/>
              </a:ext>
              <a:ext uri="{C183D7F6-B498-43B3-948B-1728B52AA6E4}">
                <adec:decorative xmlns:adec="http://schemas.microsoft.com/office/drawing/2017/decorative" val="1"/>
              </a:ext>
            </a:extLst>
          </p:cNvPr>
          <p:cNvSpPr/>
          <p:nvPr/>
        </p:nvSpPr>
        <p:spPr bwMode="auto">
          <a:xfrm>
            <a:off x="6035042" y="3715629"/>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8" name="Rounded Rectangle 1">
            <a:extLst>
              <a:ext uri="{FF2B5EF4-FFF2-40B4-BE49-F238E27FC236}">
                <a16:creationId xmlns:a16="http://schemas.microsoft.com/office/drawing/2014/main" id="{2D62540A-B09E-6E5F-AC20-6902D7CEA206}"/>
              </a:ext>
              <a:ext uri="{C183D7F6-B498-43B3-948B-1728B52AA6E4}">
                <adec:decorative xmlns:adec="http://schemas.microsoft.com/office/drawing/2017/decorative" val="1"/>
              </a:ext>
            </a:extLst>
          </p:cNvPr>
          <p:cNvSpPr/>
          <p:nvPr/>
        </p:nvSpPr>
        <p:spPr bwMode="auto">
          <a:xfrm>
            <a:off x="6035043" y="1558688"/>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28" name="Rounded Rectangle 1">
            <a:extLst>
              <a:ext uri="{FF2B5EF4-FFF2-40B4-BE49-F238E27FC236}">
                <a16:creationId xmlns:a16="http://schemas.microsoft.com/office/drawing/2014/main" id="{7F820153-2145-9256-845A-0C73394BD220}"/>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5" name="Title 1">
            <a:extLst>
              <a:ext uri="{FF2B5EF4-FFF2-40B4-BE49-F238E27FC236}">
                <a16:creationId xmlns:a16="http://schemas.microsoft.com/office/drawing/2014/main" id="{073AC8D5-1461-3C69-7B02-F074C8821C8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078D4"/>
                </a:solidFill>
                <a:effectLst/>
                <a:uLnTx/>
                <a:uFillTx/>
                <a:latin typeface="Segoe UI Semibold"/>
                <a:ea typeface="+mn-ea"/>
                <a:cs typeface="Segoe UI Semibold" panose="020B0502040204020203" pitchFamily="34" charset="0"/>
              </a:rPr>
              <a:t>Microsoft 365 Copilot</a:t>
            </a:r>
          </a:p>
        </p:txBody>
      </p:sp>
      <p:sp>
        <p:nvSpPr>
          <p:cNvPr id="24" name="Title 1">
            <a:extLst>
              <a:ext uri="{FF2B5EF4-FFF2-40B4-BE49-F238E27FC236}">
                <a16:creationId xmlns:a16="http://schemas.microsoft.com/office/drawing/2014/main" id="{54C1F7A4-DBB4-959E-320E-AC7ADE28BD3B}"/>
              </a:ext>
            </a:extLst>
          </p:cNvPr>
          <p:cNvSpPr>
            <a:spLocks noGrp="1"/>
          </p:cNvSpPr>
          <p:nvPr>
            <p:ph type="title"/>
          </p:nvPr>
        </p:nvSpPr>
        <p:spPr/>
        <p:txBody>
          <a:bodyPr/>
          <a:lstStyle/>
          <a:p>
            <a:pPr algn="ctr"/>
            <a:r>
              <a:rPr lang="en-US"/>
              <a:t>Skilling experiences</a:t>
            </a:r>
          </a:p>
        </p:txBody>
      </p:sp>
      <p:sp>
        <p:nvSpPr>
          <p:cNvPr id="6" name="TextBox 5">
            <a:extLst>
              <a:ext uri="{FF2B5EF4-FFF2-40B4-BE49-F238E27FC236}">
                <a16:creationId xmlns:a16="http://schemas.microsoft.com/office/drawing/2014/main" id="{460F6483-EB8A-CC8E-1D6B-425348626F76}"/>
              </a:ext>
            </a:extLst>
          </p:cNvPr>
          <p:cNvSpPr txBox="1"/>
          <p:nvPr/>
        </p:nvSpPr>
        <p:spPr>
          <a:xfrm>
            <a:off x="3524971" y="1789538"/>
            <a:ext cx="1750979" cy="352404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Microsoft </a:t>
            </a:r>
            <a:br>
              <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br>
            <a:r>
              <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Copilot Academy</a:t>
            </a:r>
            <a:endPar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Centralized location to help with the basics of Copilot learning and upskilling, pulling the best content from available free Microsoft sources</a:t>
            </a: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in Teams or webapp</a:t>
            </a:r>
          </a:p>
        </p:txBody>
      </p:sp>
      <p:sp>
        <p:nvSpPr>
          <p:cNvPr id="10" name="TextBox 9">
            <a:extLst>
              <a:ext uri="{FF2B5EF4-FFF2-40B4-BE49-F238E27FC236}">
                <a16:creationId xmlns:a16="http://schemas.microsoft.com/office/drawing/2014/main" id="{E0625864-9F2B-AAB1-7566-9F723F3B22A7}"/>
              </a:ext>
            </a:extLst>
          </p:cNvPr>
          <p:cNvSpPr txBox="1"/>
          <p:nvPr/>
        </p:nvSpPr>
        <p:spPr>
          <a:xfrm>
            <a:off x="8996142" y="1826757"/>
            <a:ext cx="2419947" cy="129266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Microsoft Learn</a:t>
            </a:r>
            <a:endPar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Free, on-demand training content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for skill development</a:t>
            </a: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Step-by-step exercises guiding learners through common Copilot prompts and use cases </a:t>
            </a:r>
          </a:p>
        </p:txBody>
      </p:sp>
      <p:sp>
        <p:nvSpPr>
          <p:cNvPr id="13" name="TextBox 12">
            <a:extLst>
              <a:ext uri="{FF2B5EF4-FFF2-40B4-BE49-F238E27FC236}">
                <a16:creationId xmlns:a16="http://schemas.microsoft.com/office/drawing/2014/main" id="{021C145B-E260-07BA-CD23-31FC50F09238}"/>
              </a:ext>
            </a:extLst>
          </p:cNvPr>
          <p:cNvSpPr txBox="1"/>
          <p:nvPr/>
        </p:nvSpPr>
        <p:spPr>
          <a:xfrm>
            <a:off x="8995689" y="3983698"/>
            <a:ext cx="2361843" cy="1292662"/>
          </a:xfrm>
          <a:prstGeom prst="rect">
            <a:avLst/>
          </a:prstGeom>
          <a:noFill/>
        </p:spPr>
        <p:txBody>
          <a:bodyPr wrap="square" lIns="0" tIns="0" rIns="0" bIns="0" rtlCol="0" anchor="ctr">
            <a:spAutoFit/>
          </a:bodyPr>
          <a:lstStyle/>
          <a:p>
            <a:pPr defTabSz="914400">
              <a:spcAft>
                <a:spcPts val="600"/>
              </a:spcAft>
              <a:defRPr/>
            </a:pPr>
            <a:r>
              <a:rPr kumimoji="0" lang="en-US" sz="1400" b="0" i="0" u="none" strike="noStrike" kern="1200" cap="none" spc="0" normalizeH="0" baseline="0" noProof="0">
                <a:ln>
                  <a:noFill/>
                </a:ln>
                <a:solidFill>
                  <a:srgbClr val="0078D4"/>
                </a:solidFill>
                <a:effectLst/>
                <a:uLnTx/>
                <a:uFillTx/>
                <a:latin typeface="Segoe UI Semibold"/>
                <a:cs typeface="Segoe UI Semibold"/>
                <a:hlinkClick r:id="rId5">
                  <a:extLst>
                    <a:ext uri="{A12FA001-AC4F-418D-AE19-62706E023703}">
                      <ahyp:hlinkClr xmlns:ahyp="http://schemas.microsoft.com/office/drawing/2018/hyperlinkcolor" val="tx"/>
                    </a:ext>
                  </a:extLst>
                </a:hlinkClick>
              </a:rPr>
              <a:t>Copilot </a:t>
            </a:r>
            <a:r>
              <a:rPr lang="en-US" sz="1400">
                <a:solidFill>
                  <a:srgbClr val="0078D4"/>
                </a:solidFill>
                <a:latin typeface="Segoe UI Semibold"/>
                <a:cs typeface="Segoe UI Semibold"/>
                <a:hlinkClick r:id="rId5">
                  <a:extLst>
                    <a:ext uri="{A12FA001-AC4F-418D-AE19-62706E023703}">
                      <ahyp:hlinkClr xmlns:ahyp="http://schemas.microsoft.com/office/drawing/2018/hyperlinkcolor" val="tx"/>
                    </a:ext>
                  </a:extLst>
                </a:hlinkClick>
              </a:rPr>
              <a:t>Prompt Gallery</a:t>
            </a:r>
            <a:endPar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endParaRPr>
          </a:p>
          <a:p>
            <a:pPr marL="112395" marR="0" lvl="0" indent="-11239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Free location to meet, learn about, </a:t>
            </a:r>
            <a:br>
              <a:rPr lang="en-US" sz="1100" b="0" i="0" u="none" strike="noStrike" kern="1200" cap="none" spc="0" normalizeH="0" baseline="0" noProof="0">
                <a:ln>
                  <a:noFill/>
                </a:ln>
                <a:effectLst/>
                <a:uLnTx/>
                <a:uFillTx/>
                <a:latin typeface="Segoe UI"/>
              </a:rPr>
            </a:br>
            <a:r>
              <a:rPr kumimoji="0" lang="en-US" sz="1100" b="0" i="0" u="none" strike="noStrike" kern="1200" cap="none" spc="0" normalizeH="0" baseline="0" noProof="0">
                <a:ln>
                  <a:noFill/>
                </a:ln>
                <a:solidFill>
                  <a:prstClr val="black"/>
                </a:solidFill>
                <a:effectLst/>
                <a:uLnTx/>
                <a:uFillTx/>
                <a:latin typeface="Segoe UI"/>
                <a:ea typeface="+mn-ea"/>
                <a:cs typeface="+mn-cs"/>
              </a:rPr>
              <a:t>and test the capabilities of Copilot</a:t>
            </a:r>
            <a:endParaRPr lang="en-US" sz="1100" b="0" i="0" u="none" strike="noStrike" kern="1200" cap="none" spc="0" normalizeH="0" baseline="0" noProof="0">
              <a:ln>
                <a:noFill/>
              </a:ln>
              <a:solidFill>
                <a:prstClr val="black"/>
              </a:solidFill>
              <a:effectLst/>
              <a:uLnTx/>
              <a:uFillTx/>
              <a:latin typeface="Segoe UI"/>
              <a:cs typeface="Segoe UI"/>
            </a:endParaRPr>
          </a:p>
          <a:p>
            <a:pPr marL="112395" marR="0" lvl="0" indent="-11239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Improve your prompt engineering skills in an interactive hands-on environment</a:t>
            </a:r>
            <a:endParaRPr lang="en-US" sz="1100" b="0" i="0" u="none" strike="noStrike" kern="1200" cap="none" spc="0" normalizeH="0" baseline="0" noProof="0">
              <a:ln>
                <a:noFill/>
              </a:ln>
              <a:solidFill>
                <a:prstClr val="black"/>
              </a:solidFill>
              <a:effectLst/>
              <a:uLnTx/>
              <a:uFillTx/>
              <a:latin typeface="Segoe UI"/>
              <a:cs typeface="Segoe UI"/>
            </a:endParaRPr>
          </a:p>
        </p:txBody>
      </p:sp>
      <p:pic>
        <p:nvPicPr>
          <p:cNvPr id="7" name="Picture 6">
            <a:extLst>
              <a:ext uri="{FF2B5EF4-FFF2-40B4-BE49-F238E27FC236}">
                <a16:creationId xmlns:a16="http://schemas.microsoft.com/office/drawing/2014/main" id="{8FE81D93-A7A3-D7D7-0528-C30901844D6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71791" y="1659957"/>
            <a:ext cx="2679065" cy="3797203"/>
          </a:xfrm>
          <a:prstGeom prst="roundRect">
            <a:avLst>
              <a:gd name="adj" fmla="val 2150"/>
            </a:avLst>
          </a:prstGeom>
          <a:ln w="3175">
            <a:solidFill>
              <a:schemeClr val="bg1">
                <a:lumMod val="50000"/>
              </a:schemeClr>
            </a:solidFill>
          </a:ln>
        </p:spPr>
      </p:pic>
      <p:grpSp>
        <p:nvGrpSpPr>
          <p:cNvPr id="15" name="Group 14">
            <a:extLst>
              <a:ext uri="{FF2B5EF4-FFF2-40B4-BE49-F238E27FC236}">
                <a16:creationId xmlns:a16="http://schemas.microsoft.com/office/drawing/2014/main" id="{B1373133-8B80-F2CB-A523-7CB68471F4CF}"/>
              </a:ext>
              <a:ext uri="{C183D7F6-B498-43B3-948B-1728B52AA6E4}">
                <adec:decorative xmlns:adec="http://schemas.microsoft.com/office/drawing/2017/decorative" val="1"/>
              </a:ext>
            </a:extLst>
          </p:cNvPr>
          <p:cNvGrpSpPr/>
          <p:nvPr/>
        </p:nvGrpSpPr>
        <p:grpSpPr>
          <a:xfrm>
            <a:off x="5534200" y="2462270"/>
            <a:ext cx="500841" cy="2175831"/>
            <a:chOff x="5450066" y="2176512"/>
            <a:chExt cx="584975" cy="2963333"/>
          </a:xfrm>
        </p:grpSpPr>
        <p:cxnSp>
          <p:nvCxnSpPr>
            <p:cNvPr id="16" name="Straight Connector 15">
              <a:extLst>
                <a:ext uri="{FF2B5EF4-FFF2-40B4-BE49-F238E27FC236}">
                  <a16:creationId xmlns:a16="http://schemas.microsoft.com/office/drawing/2014/main" id="{7B1405C0-B684-166F-BE01-935E8464D503}"/>
                </a:ext>
              </a:extLst>
            </p:cNvPr>
            <p:cNvCxnSpPr>
              <a:cxnSpLocks/>
            </p:cNvCxnSpPr>
            <p:nvPr/>
          </p:nvCxnSpPr>
          <p:spPr>
            <a:xfrm>
              <a:off x="5450066" y="3626456"/>
              <a:ext cx="291887" cy="0"/>
            </a:xfrm>
            <a:prstGeom prst="line">
              <a:avLst/>
            </a:prstGeom>
            <a:ln w="25400" cap="rnd">
              <a:solidFill>
                <a:srgbClr val="8661C5"/>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A19BDD-8DA3-A5F7-2929-146942306CF1}"/>
                </a:ext>
              </a:extLst>
            </p:cNvPr>
            <p:cNvCxnSpPr>
              <a:cxnSpLocks/>
            </p:cNvCxnSpPr>
            <p:nvPr/>
          </p:nvCxnSpPr>
          <p:spPr>
            <a:xfrm flipH="1">
              <a:off x="5741953" y="5139845"/>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A804EC-A6E0-668A-D6C4-EEFBC1683E50}"/>
                </a:ext>
              </a:extLst>
            </p:cNvPr>
            <p:cNvCxnSpPr>
              <a:cxnSpLocks/>
            </p:cNvCxnSpPr>
            <p:nvPr/>
          </p:nvCxnSpPr>
          <p:spPr>
            <a:xfrm flipV="1">
              <a:off x="5741953" y="2176512"/>
              <a:ext cx="0" cy="2963333"/>
            </a:xfrm>
            <a:prstGeom prst="line">
              <a:avLst/>
            </a:prstGeom>
            <a:ln w="25400" cap="rnd">
              <a:solidFill>
                <a:srgbClr val="8661C5"/>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1107FE-C167-17B2-CD5B-BC25464C876E}"/>
                </a:ext>
              </a:extLst>
            </p:cNvPr>
            <p:cNvCxnSpPr>
              <a:cxnSpLocks/>
            </p:cNvCxnSpPr>
            <p:nvPr/>
          </p:nvCxnSpPr>
          <p:spPr>
            <a:xfrm flipH="1">
              <a:off x="5741953" y="2176512"/>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grpSp>
      <p:sp>
        <p:nvSpPr>
          <p:cNvPr id="27" name="Rectangle: Rounded Corners 10">
            <a:extLst>
              <a:ext uri="{FF2B5EF4-FFF2-40B4-BE49-F238E27FC236}">
                <a16:creationId xmlns:a16="http://schemas.microsoft.com/office/drawing/2014/main" id="{1CC8216E-32DB-A92C-2CE4-EDA19E394292}"/>
              </a:ext>
              <a:ext uri="{C183D7F6-B498-43B3-948B-1728B52AA6E4}">
                <adec:decorative xmlns:adec="http://schemas.microsoft.com/office/drawing/2017/decorative" val="0"/>
              </a:ext>
            </a:extLst>
          </p:cNvPr>
          <p:cNvSpPr/>
          <p:nvPr/>
        </p:nvSpPr>
        <p:spPr>
          <a:xfrm>
            <a:off x="2485243" y="5956691"/>
            <a:ext cx="7221515" cy="432792"/>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Downloadable assets for customization available at </a:t>
            </a:r>
            <a:r>
              <a:rPr kumimoji="0" lang="en-US" sz="1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adoption.microsoft.com/copilot</a:t>
            </a:r>
            <a:endParaRPr kumimoji="0" lang="en-US" sz="1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9" name="Picture 8">
            <a:extLst>
              <a:ext uri="{FF2B5EF4-FFF2-40B4-BE49-F238E27FC236}">
                <a16:creationId xmlns:a16="http://schemas.microsoft.com/office/drawing/2014/main" id="{F9DDADB4-4601-7585-5274-CD82599E5D6C}"/>
              </a:ext>
              <a:ext uri="{C183D7F6-B498-43B3-948B-1728B52AA6E4}">
                <adec:decorative xmlns:adec="http://schemas.microsoft.com/office/drawing/2017/decorative" val="1"/>
              </a:ext>
            </a:extLst>
          </p:cNvPr>
          <p:cNvPicPr>
            <a:picLocks noChangeAspect="1"/>
          </p:cNvPicPr>
          <p:nvPr/>
        </p:nvPicPr>
        <p:blipFill rotWithShape="1">
          <a:blip r:embed="rId8"/>
          <a:stretch/>
        </p:blipFill>
        <p:spPr>
          <a:xfrm>
            <a:off x="6131412" y="1659957"/>
            <a:ext cx="2680506" cy="1626262"/>
          </a:xfrm>
          <a:prstGeom prst="roundRect">
            <a:avLst>
              <a:gd name="adj" fmla="val 3022"/>
            </a:avLst>
          </a:prstGeom>
          <a:ln w="3175">
            <a:solidFill>
              <a:schemeClr val="bg1">
                <a:lumMod val="50000"/>
              </a:schemeClr>
            </a:solidFill>
          </a:ln>
        </p:spPr>
      </p:pic>
      <p:pic>
        <p:nvPicPr>
          <p:cNvPr id="12" name="Picture 11">
            <a:extLst>
              <a:ext uri="{FF2B5EF4-FFF2-40B4-BE49-F238E27FC236}">
                <a16:creationId xmlns:a16="http://schemas.microsoft.com/office/drawing/2014/main" id="{E1CD80B7-E836-8BC4-1522-691655772ECB}"/>
              </a:ext>
              <a:ext uri="{C183D7F6-B498-43B3-948B-1728B52AA6E4}">
                <adec:decorative xmlns:adec="http://schemas.microsoft.com/office/drawing/2017/decorative" val="1"/>
              </a:ext>
            </a:extLst>
          </p:cNvPr>
          <p:cNvPicPr>
            <a:picLocks noChangeAspect="1"/>
          </p:cNvPicPr>
          <p:nvPr/>
        </p:nvPicPr>
        <p:blipFill rotWithShape="1">
          <a:blip r:embed="rId9"/>
          <a:srcRect l="276" t="-833" r="68" b="-3967"/>
          <a:stretch/>
        </p:blipFill>
        <p:spPr>
          <a:xfrm>
            <a:off x="6131413" y="3816898"/>
            <a:ext cx="2680504" cy="1626262"/>
          </a:xfrm>
          <a:prstGeom prst="roundRect">
            <a:avLst>
              <a:gd name="adj" fmla="val 3022"/>
            </a:avLst>
          </a:prstGeom>
          <a:solidFill>
            <a:srgbClr val="FFFFFF"/>
          </a:solidFill>
          <a:ln w="3175">
            <a:solidFill>
              <a:schemeClr val="bg1">
                <a:lumMod val="50000"/>
              </a:schemeClr>
            </a:solidFill>
          </a:ln>
        </p:spPr>
      </p:pic>
    </p:spTree>
    <p:extLst>
      <p:ext uri="{BB962C8B-B14F-4D97-AF65-F5344CB8AC3E}">
        <p14:creationId xmlns:p14="http://schemas.microsoft.com/office/powerpoint/2010/main" val="405010921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53" name="Title 1">
            <a:extLst>
              <a:ext uri="{FF2B5EF4-FFF2-40B4-BE49-F238E27FC236}">
                <a16:creationId xmlns:a16="http://schemas.microsoft.com/office/drawing/2014/main" id="{AA52225A-5BAF-30D0-8514-BDB8BFDD33EE}"/>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Leadership</a:t>
            </a:r>
          </a:p>
        </p:txBody>
      </p:sp>
      <p:sp>
        <p:nvSpPr>
          <p:cNvPr id="40" name="Title 3">
            <a:extLst>
              <a:ext uri="{FF2B5EF4-FFF2-40B4-BE49-F238E27FC236}">
                <a16:creationId xmlns:a16="http://schemas.microsoft.com/office/drawing/2014/main" id="{A43133C3-261B-DA47-63D2-05389205EF96}"/>
              </a:ext>
            </a:extLst>
          </p:cNvPr>
          <p:cNvSpPr txBox="1">
            <a:spLocks noGrp="1"/>
          </p:cNvSpPr>
          <p:nvPr>
            <p:ph type="title" idx="4294967295"/>
          </p:nvPr>
        </p:nvSpPr>
        <p:spPr>
          <a:xfrm>
            <a:off x="3137551" y="640616"/>
            <a:ext cx="5189732" cy="4985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Segoe UI Semibold"/>
                <a:ea typeface="+mj-ea"/>
                <a:cs typeface="+mj-cs"/>
              </a:rPr>
              <a:t>Copilot Scenario Library</a:t>
            </a:r>
            <a:endParaRPr kumimoji="0" lang="en-US" sz="2800" b="0" i="0" u="none" strike="noStrike" kern="1200" cap="none" spc="0" normalizeH="0" baseline="0" noProof="0" dirty="0">
              <a:ln>
                <a:noFill/>
              </a:ln>
              <a:solidFill>
                <a:srgbClr val="000000"/>
              </a:solidFill>
              <a:effectLst/>
              <a:uLnTx/>
              <a:uFillTx/>
              <a:latin typeface="Segoe UI Semibold"/>
              <a:ea typeface="+mj-ea"/>
              <a:cs typeface="+mj-cs"/>
            </a:endParaRPr>
          </a:p>
        </p:txBody>
      </p:sp>
      <p:sp>
        <p:nvSpPr>
          <p:cNvPr id="11" name="Rounded Rectangle 1">
            <a:extLst>
              <a:ext uri="{FF2B5EF4-FFF2-40B4-BE49-F238E27FC236}">
                <a16:creationId xmlns:a16="http://schemas.microsoft.com/office/drawing/2014/main" id="{9E6C3545-7313-A4ED-CCD4-7DD8DBF2D92A}"/>
              </a:ext>
              <a:ext uri="{C183D7F6-B498-43B3-948B-1728B52AA6E4}">
                <adec:decorative xmlns:adec="http://schemas.microsoft.com/office/drawing/2017/decorative" val="1"/>
              </a:ext>
            </a:extLst>
          </p:cNvPr>
          <p:cNvSpPr/>
          <p:nvPr/>
        </p:nvSpPr>
        <p:spPr bwMode="auto">
          <a:xfrm>
            <a:off x="588962" y="1195922"/>
            <a:ext cx="11010901" cy="3359955"/>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TextBox 11">
            <a:extLst>
              <a:ext uri="{FF2B5EF4-FFF2-40B4-BE49-F238E27FC236}">
                <a16:creationId xmlns:a16="http://schemas.microsoft.com/office/drawing/2014/main" id="{FFBB81AD-7D62-1C37-7514-4E9567FED370}"/>
              </a:ext>
            </a:extLst>
          </p:cNvPr>
          <p:cNvSpPr txBox="1"/>
          <p:nvPr/>
        </p:nvSpPr>
        <p:spPr>
          <a:xfrm>
            <a:off x="1791730" y="1710439"/>
            <a:ext cx="3978875" cy="780598"/>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1A1A"/>
                </a:solidFill>
                <a:effectLst/>
                <a:uLnTx/>
                <a:uFillTx/>
                <a:latin typeface="Segoe UI Semibold"/>
                <a:ea typeface="+mn-ea"/>
                <a:cs typeface="+mn-cs"/>
              </a:rPr>
              <a:t>Copilot brings AI value across </a:t>
            </a:r>
            <a:r>
              <a:rPr kumimoji="0" lang="en-US" sz="2400" b="0" i="0" u="none" strike="noStrike" kern="1200" cap="none" spc="0" normalizeH="0" baseline="0" noProof="0" dirty="0">
                <a:ln>
                  <a:noFill/>
                </a:ln>
                <a:solidFill>
                  <a:srgbClr val="0078D4"/>
                </a:solidFill>
                <a:effectLst/>
                <a:uLnTx/>
                <a:uFillTx/>
                <a:latin typeface="Segoe UI Semibold"/>
                <a:ea typeface="+mn-ea"/>
                <a:cs typeface="+mn-cs"/>
              </a:rPr>
              <a:t>lines of business</a:t>
            </a:r>
          </a:p>
        </p:txBody>
      </p:sp>
      <p:pic>
        <p:nvPicPr>
          <p:cNvPr id="15" name="Picture 2">
            <a:extLst>
              <a:ext uri="{FF2B5EF4-FFF2-40B4-BE49-F238E27FC236}">
                <a16:creationId xmlns:a16="http://schemas.microsoft.com/office/drawing/2014/main" id="{2453EE32-843C-C17A-4206-C781953AABF5}"/>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771" y="1795792"/>
            <a:ext cx="609893" cy="6098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AF2CB9B-4B68-6B22-5853-0D0401F79865}"/>
              </a:ext>
            </a:extLst>
          </p:cNvPr>
          <p:cNvSpPr txBox="1"/>
          <p:nvPr/>
        </p:nvSpPr>
        <p:spPr>
          <a:xfrm>
            <a:off x="867812" y="3300963"/>
            <a:ext cx="5339648" cy="11541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kumimoji="0" lang="en-US" sz="15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Scenario Library</a:t>
            </a:r>
            <a:r>
              <a:rPr kumimoji="0" lang="en-US" sz="15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 </a:t>
            </a: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identify top use cases and business metrics you would like to improve in that functional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Library PPT deck: </a:t>
            </a:r>
            <a:r>
              <a:rPr lang="en-US" sz="1500" b="1">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https://aka.ms/CopilotScenarioLibrarySlides</a:t>
            </a:r>
            <a:endParaRPr lang="en-US" sz="1500" b="1">
              <a:solidFill>
                <a:srgbClr val="0078D4"/>
              </a:solidFill>
              <a:latin typeface="Segoe UI Semibold" panose="020B0502040204020203" pitchFamily="34" charset="0"/>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4" name="Straight Connector 23">
            <a:extLst>
              <a:ext uri="{FF2B5EF4-FFF2-40B4-BE49-F238E27FC236}">
                <a16:creationId xmlns:a16="http://schemas.microsoft.com/office/drawing/2014/main" id="{9AF3A34B-19A7-D9CD-7EA3-C683818F5B7B}"/>
              </a:ext>
              <a:ext uri="{C183D7F6-B498-43B3-948B-1728B52AA6E4}">
                <adec:decorative xmlns:adec="http://schemas.microsoft.com/office/drawing/2017/decorative" val="1"/>
              </a:ext>
            </a:extLst>
          </p:cNvPr>
          <p:cNvCxnSpPr>
            <a:cxnSpLocks/>
          </p:cNvCxnSpPr>
          <p:nvPr/>
        </p:nvCxnSpPr>
        <p:spPr>
          <a:xfrm flipH="1">
            <a:off x="936171" y="2919391"/>
            <a:ext cx="5268686" cy="0"/>
          </a:xfrm>
          <a:prstGeom prst="line">
            <a:avLst/>
          </a:prstGeom>
          <a:ln w="9525">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5" name="Picture 24" descr="A screenshot of the Copilot Scenario library">
            <a:extLst>
              <a:ext uri="{FF2B5EF4-FFF2-40B4-BE49-F238E27FC236}">
                <a16:creationId xmlns:a16="http://schemas.microsoft.com/office/drawing/2014/main" id="{3DA14C31-E934-7F1B-A080-EA75FFB2D40B}"/>
              </a:ext>
            </a:extLst>
          </p:cNvPr>
          <p:cNvPicPr>
            <a:picLocks noChangeAspect="1"/>
          </p:cNvPicPr>
          <p:nvPr/>
        </p:nvPicPr>
        <p:blipFill rotWithShape="1">
          <a:blip r:embed="rId6">
            <a:extLst>
              <a:ext uri="{28A0092B-C50C-407E-A947-70E740481C1C}">
                <a14:useLocalDpi xmlns:a14="http://schemas.microsoft.com/office/drawing/2010/main" val="0"/>
              </a:ext>
            </a:extLst>
          </a:blip>
          <a:srcRect l="8116" t="8103" r="8221" b="6953"/>
          <a:stretch/>
        </p:blipFill>
        <p:spPr>
          <a:xfrm>
            <a:off x="6484526" y="1311022"/>
            <a:ext cx="4978461" cy="3129754"/>
          </a:xfrm>
          <a:prstGeom prst="roundRect">
            <a:avLst>
              <a:gd name="adj" fmla="val 2150"/>
            </a:avLst>
          </a:prstGeom>
          <a:ln w="3175">
            <a:solidFill>
              <a:schemeClr val="bg1">
                <a:lumMod val="50000"/>
              </a:schemeClr>
            </a:solidFill>
          </a:ln>
        </p:spPr>
      </p:pic>
      <p:sp>
        <p:nvSpPr>
          <p:cNvPr id="28" name="Rounded Rectangle 27">
            <a:extLst>
              <a:ext uri="{FF2B5EF4-FFF2-40B4-BE49-F238E27FC236}">
                <a16:creationId xmlns:a16="http://schemas.microsoft.com/office/drawing/2014/main" id="{6AB76948-6251-9128-7631-CE95EC168695}"/>
              </a:ext>
            </a:extLst>
          </p:cNvPr>
          <p:cNvSpPr/>
          <p:nvPr/>
        </p:nvSpPr>
        <p:spPr>
          <a:xfrm>
            <a:off x="541294"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All roles &amp; execs</a:t>
            </a:r>
          </a:p>
        </p:txBody>
      </p:sp>
      <p:sp>
        <p:nvSpPr>
          <p:cNvPr id="27" name="TextBox 26">
            <a:extLst>
              <a:ext uri="{FF2B5EF4-FFF2-40B4-BE49-F238E27FC236}">
                <a16:creationId xmlns:a16="http://schemas.microsoft.com/office/drawing/2014/main" id="{842AE269-2C23-1903-F3B6-2BD45E6EC3D0}"/>
              </a:ext>
            </a:extLst>
          </p:cNvPr>
          <p:cNvSpPr txBox="1"/>
          <p:nvPr/>
        </p:nvSpPr>
        <p:spPr>
          <a:xfrm>
            <a:off x="541294" y="5269849"/>
            <a:ext cx="1222898"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Improve meetings</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Content creation</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Manage daily agenda</a:t>
            </a:r>
          </a:p>
        </p:txBody>
      </p:sp>
      <p:sp>
        <p:nvSpPr>
          <p:cNvPr id="30" name="Rounded Rectangle 29">
            <a:extLst>
              <a:ext uri="{FF2B5EF4-FFF2-40B4-BE49-F238E27FC236}">
                <a16:creationId xmlns:a16="http://schemas.microsoft.com/office/drawing/2014/main" id="{2BE2AA90-401B-67B4-F914-223FBE2B1F3C}"/>
              </a:ext>
            </a:extLst>
          </p:cNvPr>
          <p:cNvSpPr/>
          <p:nvPr/>
        </p:nvSpPr>
        <p:spPr>
          <a:xfrm>
            <a:off x="2146865" y="4846193"/>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HR</a:t>
            </a:r>
          </a:p>
        </p:txBody>
      </p:sp>
      <p:sp>
        <p:nvSpPr>
          <p:cNvPr id="31" name="TextBox 30">
            <a:extLst>
              <a:ext uri="{FF2B5EF4-FFF2-40B4-BE49-F238E27FC236}">
                <a16:creationId xmlns:a16="http://schemas.microsoft.com/office/drawing/2014/main" id="{C6E07BC3-AD4E-F2B3-3331-BA9ABA2FB107}"/>
              </a:ext>
            </a:extLst>
          </p:cNvPr>
          <p:cNvSpPr txBox="1"/>
          <p:nvPr/>
        </p:nvSpPr>
        <p:spPr>
          <a:xfrm>
            <a:off x="2146865" y="5274341"/>
            <a:ext cx="1540202"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Cost per hire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Employee turnover</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Compliance risk reduction</a:t>
            </a:r>
          </a:p>
        </p:txBody>
      </p:sp>
      <p:sp>
        <p:nvSpPr>
          <p:cNvPr id="33" name="Rounded Rectangle 32">
            <a:extLst>
              <a:ext uri="{FF2B5EF4-FFF2-40B4-BE49-F238E27FC236}">
                <a16:creationId xmlns:a16="http://schemas.microsoft.com/office/drawing/2014/main" id="{6DDAA196-2C70-3A65-CAD2-23FF158BF751}"/>
              </a:ext>
            </a:extLst>
          </p:cNvPr>
          <p:cNvSpPr/>
          <p:nvPr/>
        </p:nvSpPr>
        <p:spPr>
          <a:xfrm>
            <a:off x="3752436"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Marketing</a:t>
            </a:r>
          </a:p>
        </p:txBody>
      </p:sp>
      <p:sp>
        <p:nvSpPr>
          <p:cNvPr id="34" name="TextBox 33">
            <a:extLst>
              <a:ext uri="{FF2B5EF4-FFF2-40B4-BE49-F238E27FC236}">
                <a16:creationId xmlns:a16="http://schemas.microsoft.com/office/drawing/2014/main" id="{FCE25347-3CF3-B5DB-0903-8F5AE56D9264}"/>
              </a:ext>
            </a:extLst>
          </p:cNvPr>
          <p:cNvSpPr txBox="1"/>
          <p:nvPr/>
        </p:nvSpPr>
        <p:spPr>
          <a:xfrm>
            <a:off x="3752436" y="5274341"/>
            <a:ext cx="1353633"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Leads created</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Brand value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Cost per lead</a:t>
            </a:r>
          </a:p>
        </p:txBody>
      </p:sp>
      <p:sp>
        <p:nvSpPr>
          <p:cNvPr id="37" name="Rounded Rectangle 36">
            <a:extLst>
              <a:ext uri="{FF2B5EF4-FFF2-40B4-BE49-F238E27FC236}">
                <a16:creationId xmlns:a16="http://schemas.microsoft.com/office/drawing/2014/main" id="{E90D53C4-67C9-A9FA-E37F-B4BF478F2A98}"/>
              </a:ext>
            </a:extLst>
          </p:cNvPr>
          <p:cNvSpPr/>
          <p:nvPr/>
        </p:nvSpPr>
        <p:spPr>
          <a:xfrm>
            <a:off x="5358007"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Operations</a:t>
            </a:r>
          </a:p>
        </p:txBody>
      </p:sp>
      <p:sp>
        <p:nvSpPr>
          <p:cNvPr id="36" name="TextBox 35">
            <a:extLst>
              <a:ext uri="{FF2B5EF4-FFF2-40B4-BE49-F238E27FC236}">
                <a16:creationId xmlns:a16="http://schemas.microsoft.com/office/drawing/2014/main" id="{64E95EAB-4EFD-A890-1F8E-8BCDB2A08B7D}"/>
              </a:ext>
            </a:extLst>
          </p:cNvPr>
          <p:cNvSpPr txBox="1"/>
          <p:nvPr/>
        </p:nvSpPr>
        <p:spPr>
          <a:xfrm>
            <a:off x="5358006" y="5269849"/>
            <a:ext cx="1439453"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Customer retention</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Product time to market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Supply chain efficiencies</a:t>
            </a:r>
          </a:p>
        </p:txBody>
      </p:sp>
      <p:sp>
        <p:nvSpPr>
          <p:cNvPr id="39" name="Rounded Rectangle 38">
            <a:extLst>
              <a:ext uri="{FF2B5EF4-FFF2-40B4-BE49-F238E27FC236}">
                <a16:creationId xmlns:a16="http://schemas.microsoft.com/office/drawing/2014/main" id="{4D989A76-B4D9-189E-3605-D1DF7CAFCDD2}"/>
              </a:ext>
            </a:extLst>
          </p:cNvPr>
          <p:cNvSpPr/>
          <p:nvPr/>
        </p:nvSpPr>
        <p:spPr>
          <a:xfrm>
            <a:off x="6963578"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IT</a:t>
            </a:r>
          </a:p>
        </p:txBody>
      </p:sp>
      <p:sp>
        <p:nvSpPr>
          <p:cNvPr id="41" name="TextBox 40">
            <a:extLst>
              <a:ext uri="{FF2B5EF4-FFF2-40B4-BE49-F238E27FC236}">
                <a16:creationId xmlns:a16="http://schemas.microsoft.com/office/drawing/2014/main" id="{CFA65505-FC70-9495-C92F-A0C302B5C1BC}"/>
              </a:ext>
            </a:extLst>
          </p:cNvPr>
          <p:cNvSpPr txBox="1"/>
          <p:nvPr/>
        </p:nvSpPr>
        <p:spPr>
          <a:xfrm>
            <a:off x="6963578" y="5274341"/>
            <a:ext cx="1540204"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Outstanding support tickets</a:t>
            </a:r>
            <a:b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Application downtime</a:t>
            </a:r>
            <a:b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Departmental spending</a:t>
            </a:r>
          </a:p>
        </p:txBody>
      </p:sp>
      <p:sp>
        <p:nvSpPr>
          <p:cNvPr id="44" name="Rounded Rectangle 43">
            <a:extLst>
              <a:ext uri="{FF2B5EF4-FFF2-40B4-BE49-F238E27FC236}">
                <a16:creationId xmlns:a16="http://schemas.microsoft.com/office/drawing/2014/main" id="{89F83E88-3C0D-D92D-95D1-3E43FE1F1E0F}"/>
              </a:ext>
            </a:extLst>
          </p:cNvPr>
          <p:cNvSpPr/>
          <p:nvPr/>
        </p:nvSpPr>
        <p:spPr>
          <a:xfrm>
            <a:off x="8569149"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Sales</a:t>
            </a:r>
          </a:p>
        </p:txBody>
      </p:sp>
      <p:sp>
        <p:nvSpPr>
          <p:cNvPr id="43" name="TextBox 42">
            <a:extLst>
              <a:ext uri="{FF2B5EF4-FFF2-40B4-BE49-F238E27FC236}">
                <a16:creationId xmlns:a16="http://schemas.microsoft.com/office/drawing/2014/main" id="{04DCC7B2-635F-98DA-3AAB-857383F1AD39}"/>
              </a:ext>
            </a:extLst>
          </p:cNvPr>
          <p:cNvSpPr txBox="1"/>
          <p:nvPr/>
        </p:nvSpPr>
        <p:spPr>
          <a:xfrm>
            <a:off x="8569148" y="5269849"/>
            <a:ext cx="1363705"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Number of opportunities</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Close rate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Revenue per sale</a:t>
            </a:r>
          </a:p>
        </p:txBody>
      </p:sp>
      <p:sp>
        <p:nvSpPr>
          <p:cNvPr id="46" name="Rounded Rectangle 45">
            <a:extLst>
              <a:ext uri="{FF2B5EF4-FFF2-40B4-BE49-F238E27FC236}">
                <a16:creationId xmlns:a16="http://schemas.microsoft.com/office/drawing/2014/main" id="{F9C41AEB-25FF-4776-A630-0B3563192A49}"/>
              </a:ext>
            </a:extLst>
          </p:cNvPr>
          <p:cNvSpPr/>
          <p:nvPr/>
        </p:nvSpPr>
        <p:spPr>
          <a:xfrm>
            <a:off x="10174721"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Finance</a:t>
            </a:r>
          </a:p>
        </p:txBody>
      </p:sp>
      <p:sp>
        <p:nvSpPr>
          <p:cNvPr id="47" name="TextBox 46">
            <a:extLst>
              <a:ext uri="{FF2B5EF4-FFF2-40B4-BE49-F238E27FC236}">
                <a16:creationId xmlns:a16="http://schemas.microsoft.com/office/drawing/2014/main" id="{04AD5ACF-09B6-565A-4D78-86D9AF40411A}"/>
              </a:ext>
            </a:extLst>
          </p:cNvPr>
          <p:cNvSpPr txBox="1"/>
          <p:nvPr/>
        </p:nvSpPr>
        <p:spPr>
          <a:xfrm>
            <a:off x="10174721" y="5274341"/>
            <a:ext cx="1288265"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Accelerate cash flow</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Spend on ERP system</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Risk reduction</a:t>
            </a:r>
          </a:p>
        </p:txBody>
      </p:sp>
      <p:cxnSp>
        <p:nvCxnSpPr>
          <p:cNvPr id="50" name="Straight Arrow Connector 49">
            <a:extLst>
              <a:ext uri="{FF2B5EF4-FFF2-40B4-BE49-F238E27FC236}">
                <a16:creationId xmlns:a16="http://schemas.microsoft.com/office/drawing/2014/main" id="{021871A6-4A0E-E49B-354B-7B2EE7623FCF}"/>
              </a:ext>
              <a:ext uri="{C183D7F6-B498-43B3-948B-1728B52AA6E4}">
                <adec:decorative xmlns:adec="http://schemas.microsoft.com/office/drawing/2017/decorative" val="1"/>
              </a:ext>
            </a:extLst>
          </p:cNvPr>
          <p:cNvCxnSpPr>
            <a:cxnSpLocks/>
          </p:cNvCxnSpPr>
          <p:nvPr/>
        </p:nvCxnSpPr>
        <p:spPr>
          <a:xfrm>
            <a:off x="588962" y="6164245"/>
            <a:ext cx="11010901"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51" name="Rounded Rectangle 21">
            <a:extLst>
              <a:ext uri="{FF2B5EF4-FFF2-40B4-BE49-F238E27FC236}">
                <a16:creationId xmlns:a16="http://schemas.microsoft.com/office/drawing/2014/main" id="{0FB8E02C-FC4A-BB72-1AC8-14D43E674E8E}"/>
              </a:ext>
            </a:extLst>
          </p:cNvPr>
          <p:cNvSpPr/>
          <p:nvPr/>
        </p:nvSpPr>
        <p:spPr>
          <a:xfrm>
            <a:off x="3951292" y="5947849"/>
            <a:ext cx="3638625" cy="432792"/>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sz="1400">
                <a:solidFill>
                  <a:schemeClr val="bg1"/>
                </a:solidFill>
                <a:latin typeface="Segoe UI Semibold" panose="020B0502040204020203" pitchFamily="34" charset="0"/>
                <a:cs typeface="Segoe UI Semibold" panose="020B0502040204020203" pitchFamily="34" charset="0"/>
              </a:rPr>
              <a:t>https://</a:t>
            </a:r>
            <a:r>
              <a:rPr lang="en-US" sz="1400" err="1">
                <a:solidFill>
                  <a:schemeClr val="bg1"/>
                </a:solidFill>
                <a:latin typeface="Segoe UI Semibold" panose="020B0502040204020203" pitchFamily="34" charset="0"/>
                <a:cs typeface="Segoe UI Semibold" panose="020B0502040204020203" pitchFamily="34" charset="0"/>
              </a:rPr>
              <a:t>aka.ms</a:t>
            </a:r>
            <a:r>
              <a:rPr lang="en-US" sz="1400">
                <a:solidFill>
                  <a:schemeClr val="bg1"/>
                </a:solidFill>
                <a:latin typeface="Segoe UI Semibold" panose="020B0502040204020203" pitchFamily="34" charset="0"/>
                <a:cs typeface="Segoe UI Semibold" panose="020B0502040204020203" pitchFamily="34" charset="0"/>
              </a:rPr>
              <a:t>/Copilot/</a:t>
            </a:r>
            <a:r>
              <a:rPr lang="en-US" sz="1400" err="1">
                <a:solidFill>
                  <a:schemeClr val="bg1"/>
                </a:solidFill>
                <a:latin typeface="Segoe UI Semibold" panose="020B0502040204020203" pitchFamily="34" charset="0"/>
                <a:cs typeface="Segoe UI Semibold" panose="020B0502040204020203" pitchFamily="34" charset="0"/>
              </a:rPr>
              <a:t>ScenarioLibrary</a:t>
            </a:r>
            <a:endParaRPr lang="en-US" sz="1400">
              <a:solidFill>
                <a:schemeClr val="bg1"/>
              </a:solidFill>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318958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1000"/>
                                        <p:tgtEl>
                                          <p:spTgt spid="5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1">
            <a:extLst>
              <a:ext uri="{FF2B5EF4-FFF2-40B4-BE49-F238E27FC236}">
                <a16:creationId xmlns:a16="http://schemas.microsoft.com/office/drawing/2014/main" id="{F449BBA6-B25C-FE9C-2B2F-28F5690EBE92}"/>
              </a:ext>
              <a:ext uri="{C183D7F6-B498-43B3-948B-1728B52AA6E4}">
                <adec:decorative xmlns:adec="http://schemas.microsoft.com/office/drawing/2017/decorative" val="1"/>
              </a:ext>
            </a:extLst>
          </p:cNvPr>
          <p:cNvSpPr/>
          <p:nvPr/>
        </p:nvSpPr>
        <p:spPr bwMode="auto">
          <a:xfrm>
            <a:off x="625976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0C37B5A5-3E5A-AF01-1E9F-EE26DFF99CF1}"/>
              </a:ext>
              <a:ext uri="{C183D7F6-B498-43B3-948B-1728B52AA6E4}">
                <adec:decorative xmlns:adec="http://schemas.microsoft.com/office/drawing/2017/decorative" val="1"/>
              </a:ext>
            </a:extLst>
          </p:cNvPr>
          <p:cNvSpPr/>
          <p:nvPr/>
        </p:nvSpPr>
        <p:spPr bwMode="auto">
          <a:xfrm>
            <a:off x="353978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3">
            <a:extLst>
              <a:ext uri="{FF2B5EF4-FFF2-40B4-BE49-F238E27FC236}">
                <a16:creationId xmlns:a16="http://schemas.microsoft.com/office/drawing/2014/main" id="{3D9CC1E3-980A-60F8-E084-9632CFBC268D}"/>
              </a:ext>
              <a:ext uri="{C183D7F6-B498-43B3-948B-1728B52AA6E4}">
                <adec:decorative xmlns:adec="http://schemas.microsoft.com/office/drawing/2017/decorative" val="1"/>
              </a:ext>
            </a:extLst>
          </p:cNvPr>
          <p:cNvSpPr/>
          <p:nvPr/>
        </p:nvSpPr>
        <p:spPr bwMode="auto">
          <a:xfrm>
            <a:off x="8979748"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ounded Rectangle 14">
            <a:extLst>
              <a:ext uri="{FF2B5EF4-FFF2-40B4-BE49-F238E27FC236}">
                <a16:creationId xmlns:a16="http://schemas.microsoft.com/office/drawing/2014/main" id="{13DE24E6-E942-71E4-BAD6-D57A2756BFEF}"/>
              </a:ext>
              <a:ext uri="{C183D7F6-B498-43B3-948B-1728B52AA6E4}">
                <adec:decorative xmlns:adec="http://schemas.microsoft.com/office/drawing/2017/decorative" val="1"/>
              </a:ext>
            </a:extLst>
          </p:cNvPr>
          <p:cNvSpPr/>
          <p:nvPr/>
        </p:nvSpPr>
        <p:spPr bwMode="auto">
          <a:xfrm>
            <a:off x="81980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28A78B43-3CA5-41A0-D65C-2CFDA071349E}"/>
              </a:ext>
              <a:ext uri="{C183D7F6-B498-43B3-948B-1728B52AA6E4}">
                <adec:decorative xmlns:adec="http://schemas.microsoft.com/office/drawing/2017/decorative" val="1"/>
              </a:ext>
            </a:extLst>
          </p:cNvPr>
          <p:cNvCxnSpPr>
            <a:cxnSpLocks/>
          </p:cNvCxnSpPr>
          <p:nvPr/>
        </p:nvCxnSpPr>
        <p:spPr>
          <a:xfrm>
            <a:off x="819807" y="3585667"/>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615F0B3-0F4B-5C37-C5C0-4E9CBFD2911E}"/>
              </a:ext>
              <a:ext uri="{C183D7F6-B498-43B3-948B-1728B52AA6E4}">
                <adec:decorative xmlns:adec="http://schemas.microsoft.com/office/drawing/2017/decorative" val="1"/>
              </a:ext>
            </a:extLst>
          </p:cNvPr>
          <p:cNvCxnSpPr>
            <a:cxnSpLocks/>
          </p:cNvCxnSpPr>
          <p:nvPr/>
        </p:nvCxnSpPr>
        <p:spPr>
          <a:xfrm>
            <a:off x="819807" y="22772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B71EE0C-CB8D-CF05-3578-F5688A4009D2}"/>
              </a:ext>
              <a:ext uri="{C183D7F6-B498-43B3-948B-1728B52AA6E4}">
                <adec:decorative xmlns:adec="http://schemas.microsoft.com/office/drawing/2017/decorative" val="1"/>
              </a:ext>
            </a:extLst>
          </p:cNvPr>
          <p:cNvCxnSpPr>
            <a:cxnSpLocks/>
          </p:cNvCxnSpPr>
          <p:nvPr/>
        </p:nvCxnSpPr>
        <p:spPr>
          <a:xfrm>
            <a:off x="819807" y="271053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BCA9292-F2CC-058A-F171-6D847A02CCEF}"/>
              </a:ext>
              <a:ext uri="{C183D7F6-B498-43B3-948B-1728B52AA6E4}">
                <adec:decorative xmlns:adec="http://schemas.microsoft.com/office/drawing/2017/decorative" val="1"/>
              </a:ext>
            </a:extLst>
          </p:cNvPr>
          <p:cNvCxnSpPr>
            <a:cxnSpLocks/>
          </p:cNvCxnSpPr>
          <p:nvPr/>
        </p:nvCxnSpPr>
        <p:spPr>
          <a:xfrm>
            <a:off x="819807" y="4060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07319C1-6BCA-B38D-223D-C147134D89BD}"/>
              </a:ext>
              <a:ext uri="{C183D7F6-B498-43B3-948B-1728B52AA6E4}">
                <adec:decorative xmlns:adec="http://schemas.microsoft.com/office/drawing/2017/decorative" val="1"/>
              </a:ext>
            </a:extLst>
          </p:cNvPr>
          <p:cNvCxnSpPr>
            <a:cxnSpLocks/>
          </p:cNvCxnSpPr>
          <p:nvPr/>
        </p:nvCxnSpPr>
        <p:spPr>
          <a:xfrm>
            <a:off x="819807" y="445758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CB02C3C-9DFC-E243-8A6A-964FF143C550}"/>
              </a:ext>
              <a:ext uri="{C183D7F6-B498-43B3-948B-1728B52AA6E4}">
                <adec:decorative xmlns:adec="http://schemas.microsoft.com/office/drawing/2017/decorative" val="1"/>
              </a:ext>
            </a:extLst>
          </p:cNvPr>
          <p:cNvCxnSpPr>
            <a:cxnSpLocks/>
          </p:cNvCxnSpPr>
          <p:nvPr/>
        </p:nvCxnSpPr>
        <p:spPr>
          <a:xfrm>
            <a:off x="819807" y="491045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89E5228-6EE7-4223-C50A-04FAFF211845}"/>
              </a:ext>
              <a:ext uri="{C183D7F6-B498-43B3-948B-1728B52AA6E4}">
                <adec:decorative xmlns:adec="http://schemas.microsoft.com/office/drawing/2017/decorative" val="1"/>
              </a:ext>
            </a:extLst>
          </p:cNvPr>
          <p:cNvCxnSpPr>
            <a:cxnSpLocks/>
          </p:cNvCxnSpPr>
          <p:nvPr/>
        </p:nvCxnSpPr>
        <p:spPr>
          <a:xfrm>
            <a:off x="819807" y="532201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F513EF8-AEC6-192C-23CA-EF889505A1C7}"/>
              </a:ext>
              <a:ext uri="{C183D7F6-B498-43B3-948B-1728B52AA6E4}">
                <adec:decorative xmlns:adec="http://schemas.microsoft.com/office/drawing/2017/decorative" val="1"/>
              </a:ext>
            </a:extLst>
          </p:cNvPr>
          <p:cNvCxnSpPr>
            <a:cxnSpLocks/>
          </p:cNvCxnSpPr>
          <p:nvPr/>
        </p:nvCxnSpPr>
        <p:spPr>
          <a:xfrm>
            <a:off x="353978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491D6F1-43C5-FFD1-C4FC-F691EC5B3256}"/>
              </a:ext>
              <a:ext uri="{C183D7F6-B498-43B3-948B-1728B52AA6E4}">
                <adec:decorative xmlns:adec="http://schemas.microsoft.com/office/drawing/2017/decorative" val="1"/>
              </a:ext>
            </a:extLst>
          </p:cNvPr>
          <p:cNvCxnSpPr>
            <a:cxnSpLocks/>
          </p:cNvCxnSpPr>
          <p:nvPr/>
        </p:nvCxnSpPr>
        <p:spPr>
          <a:xfrm>
            <a:off x="3539787" y="229976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0CEC8C0-F1B0-1D7D-5F76-8AF0DEBAD4F8}"/>
              </a:ext>
              <a:ext uri="{C183D7F6-B498-43B3-948B-1728B52AA6E4}">
                <adec:decorative xmlns:adec="http://schemas.microsoft.com/office/drawing/2017/decorative" val="1"/>
              </a:ext>
            </a:extLst>
          </p:cNvPr>
          <p:cNvCxnSpPr>
            <a:cxnSpLocks/>
          </p:cNvCxnSpPr>
          <p:nvPr/>
        </p:nvCxnSpPr>
        <p:spPr>
          <a:xfrm>
            <a:off x="3539787" y="2685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A56AE22-EA46-E80B-390B-2F6327F74B6C}"/>
              </a:ext>
              <a:ext uri="{C183D7F6-B498-43B3-948B-1728B52AA6E4}">
                <adec:decorative xmlns:adec="http://schemas.microsoft.com/office/drawing/2017/decorative" val="1"/>
              </a:ext>
            </a:extLst>
          </p:cNvPr>
          <p:cNvCxnSpPr>
            <a:cxnSpLocks/>
          </p:cNvCxnSpPr>
          <p:nvPr/>
        </p:nvCxnSpPr>
        <p:spPr>
          <a:xfrm>
            <a:off x="3539787" y="312163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66E7DF-2337-2DC1-65B5-9A91311D8CE5}"/>
              </a:ext>
              <a:ext uri="{C183D7F6-B498-43B3-948B-1728B52AA6E4}">
                <adec:decorative xmlns:adec="http://schemas.microsoft.com/office/drawing/2017/decorative" val="1"/>
              </a:ext>
            </a:extLst>
          </p:cNvPr>
          <p:cNvCxnSpPr>
            <a:cxnSpLocks/>
          </p:cNvCxnSpPr>
          <p:nvPr/>
        </p:nvCxnSpPr>
        <p:spPr>
          <a:xfrm>
            <a:off x="353978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39A33C6-C05A-5651-DBE3-0A451DC667A3}"/>
              </a:ext>
              <a:ext uri="{C183D7F6-B498-43B3-948B-1728B52AA6E4}">
                <adec:decorative xmlns:adec="http://schemas.microsoft.com/office/drawing/2017/decorative" val="1"/>
              </a:ext>
            </a:extLst>
          </p:cNvPr>
          <p:cNvCxnSpPr>
            <a:cxnSpLocks/>
          </p:cNvCxnSpPr>
          <p:nvPr/>
        </p:nvCxnSpPr>
        <p:spPr>
          <a:xfrm>
            <a:off x="3539787" y="500449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5A95895-945C-5F91-C969-F52DBA84F819}"/>
              </a:ext>
              <a:ext uri="{C183D7F6-B498-43B3-948B-1728B52AA6E4}">
                <adec:decorative xmlns:adec="http://schemas.microsoft.com/office/drawing/2017/decorative" val="1"/>
              </a:ext>
            </a:extLst>
          </p:cNvPr>
          <p:cNvCxnSpPr>
            <a:cxnSpLocks/>
          </p:cNvCxnSpPr>
          <p:nvPr/>
        </p:nvCxnSpPr>
        <p:spPr>
          <a:xfrm>
            <a:off x="3539787" y="544142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68DD5C3-4F8E-0B3D-B1B0-B401485F2D70}"/>
              </a:ext>
              <a:ext uri="{C183D7F6-B498-43B3-948B-1728B52AA6E4}">
                <adec:decorative xmlns:adec="http://schemas.microsoft.com/office/drawing/2017/decorative" val="1"/>
              </a:ext>
            </a:extLst>
          </p:cNvPr>
          <p:cNvCxnSpPr>
            <a:cxnSpLocks/>
          </p:cNvCxnSpPr>
          <p:nvPr/>
        </p:nvCxnSpPr>
        <p:spPr>
          <a:xfrm>
            <a:off x="625976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73CB940-1DCD-7D04-E5BE-CD823D2E5A82}"/>
              </a:ext>
              <a:ext uri="{C183D7F6-B498-43B3-948B-1728B52AA6E4}">
                <adec:decorative xmlns:adec="http://schemas.microsoft.com/office/drawing/2017/decorative" val="1"/>
              </a:ext>
            </a:extLst>
          </p:cNvPr>
          <p:cNvCxnSpPr>
            <a:cxnSpLocks/>
          </p:cNvCxnSpPr>
          <p:nvPr/>
        </p:nvCxnSpPr>
        <p:spPr>
          <a:xfrm>
            <a:off x="6259767" y="2411693"/>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D1E9E6E-F0D2-722F-A794-1204B3605506}"/>
              </a:ext>
              <a:ext uri="{C183D7F6-B498-43B3-948B-1728B52AA6E4}">
                <adec:decorative xmlns:adec="http://schemas.microsoft.com/office/drawing/2017/decorative" val="1"/>
              </a:ext>
            </a:extLst>
          </p:cNvPr>
          <p:cNvCxnSpPr>
            <a:cxnSpLocks/>
          </p:cNvCxnSpPr>
          <p:nvPr/>
        </p:nvCxnSpPr>
        <p:spPr>
          <a:xfrm>
            <a:off x="6259767" y="284411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DDC9B73-3303-EAC0-7350-672A102BFC27}"/>
              </a:ext>
              <a:ext uri="{C183D7F6-B498-43B3-948B-1728B52AA6E4}">
                <adec:decorative xmlns:adec="http://schemas.microsoft.com/office/drawing/2017/decorative" val="1"/>
              </a:ext>
            </a:extLst>
          </p:cNvPr>
          <p:cNvCxnSpPr>
            <a:cxnSpLocks/>
          </p:cNvCxnSpPr>
          <p:nvPr/>
        </p:nvCxnSpPr>
        <p:spPr>
          <a:xfrm>
            <a:off x="6259767" y="326303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A383A21-B683-F02A-DFEF-8DEEEB9E4141}"/>
              </a:ext>
              <a:ext uri="{C183D7F6-B498-43B3-948B-1728B52AA6E4}">
                <adec:decorative xmlns:adec="http://schemas.microsoft.com/office/drawing/2017/decorative" val="1"/>
              </a:ext>
            </a:extLst>
          </p:cNvPr>
          <p:cNvCxnSpPr>
            <a:cxnSpLocks/>
          </p:cNvCxnSpPr>
          <p:nvPr/>
        </p:nvCxnSpPr>
        <p:spPr>
          <a:xfrm>
            <a:off x="6259767" y="36864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11F82D-1B39-0937-A7A2-551EFC47F1E4}"/>
              </a:ext>
              <a:ext uri="{C183D7F6-B498-43B3-948B-1728B52AA6E4}">
                <adec:decorative xmlns:adec="http://schemas.microsoft.com/office/drawing/2017/decorative" val="1"/>
              </a:ext>
            </a:extLst>
          </p:cNvPr>
          <p:cNvCxnSpPr>
            <a:cxnSpLocks/>
          </p:cNvCxnSpPr>
          <p:nvPr/>
        </p:nvCxnSpPr>
        <p:spPr>
          <a:xfrm>
            <a:off x="625976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354E6C2-6730-2777-A886-A9E2F024C84F}"/>
              </a:ext>
              <a:ext uri="{C183D7F6-B498-43B3-948B-1728B52AA6E4}">
                <adec:decorative xmlns:adec="http://schemas.microsoft.com/office/drawing/2017/decorative" val="1"/>
              </a:ext>
            </a:extLst>
          </p:cNvPr>
          <p:cNvCxnSpPr>
            <a:cxnSpLocks/>
          </p:cNvCxnSpPr>
          <p:nvPr/>
        </p:nvCxnSpPr>
        <p:spPr>
          <a:xfrm>
            <a:off x="8979748"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C2693D-1152-DFC9-DF13-9DF760214ACE}"/>
              </a:ext>
            </a:extLst>
          </p:cNvPr>
          <p:cNvSpPr>
            <a:spLocks noGrp="1"/>
          </p:cNvSpPr>
          <p:nvPr>
            <p:ph type="title"/>
          </p:nvPr>
        </p:nvSpPr>
        <p:spPr/>
        <p:txBody>
          <a:bodyPr/>
          <a:lstStyle/>
          <a:p>
            <a:pPr algn="ctr"/>
            <a:r>
              <a:rPr lang="en-US" noProof="0" dirty="0"/>
              <a:t>Training and documentation by phase</a:t>
            </a:r>
            <a:endParaRPr lang="en-US" dirty="0"/>
          </a:p>
        </p:txBody>
      </p:sp>
      <p:sp>
        <p:nvSpPr>
          <p:cNvPr id="85" name="TextBox 84">
            <a:extLst>
              <a:ext uri="{FF2B5EF4-FFF2-40B4-BE49-F238E27FC236}">
                <a16:creationId xmlns:a16="http://schemas.microsoft.com/office/drawing/2014/main" id="{5DFF0706-DA1C-89C7-EE88-122BAA45D6F0}"/>
              </a:ext>
            </a:extLst>
          </p:cNvPr>
          <p:cNvSpPr txBox="1"/>
          <p:nvPr/>
        </p:nvSpPr>
        <p:spPr>
          <a:xfrm rot="16200000">
            <a:off x="120246" y="2704386"/>
            <a:ext cx="1086836" cy="15234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UI Semibold"/>
                <a:ea typeface="+mn-ea"/>
                <a:cs typeface="Segoe UI" panose="020B0502040204020203" pitchFamily="34" charset="0"/>
              </a:rPr>
              <a:t>User Enablement</a:t>
            </a:r>
          </a:p>
        </p:txBody>
      </p:sp>
      <p:sp>
        <p:nvSpPr>
          <p:cNvPr id="18" name="Rectangle: Rounded Corners 10">
            <a:extLst>
              <a:ext uri="{FF2B5EF4-FFF2-40B4-BE49-F238E27FC236}">
                <a16:creationId xmlns:a16="http://schemas.microsoft.com/office/drawing/2014/main" id="{007DD702-9C6A-6B10-B7DC-B7D8A7D7F721}"/>
              </a:ext>
            </a:extLst>
          </p:cNvPr>
          <p:cNvSpPr/>
          <p:nvPr/>
        </p:nvSpPr>
        <p:spPr>
          <a:xfrm>
            <a:off x="89282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Get ready</a:t>
            </a:r>
          </a:p>
        </p:txBody>
      </p:sp>
      <p:sp>
        <p:nvSpPr>
          <p:cNvPr id="88" name="TextBox 87">
            <a:extLst>
              <a:ext uri="{FF2B5EF4-FFF2-40B4-BE49-F238E27FC236}">
                <a16:creationId xmlns:a16="http://schemas.microsoft.com/office/drawing/2014/main" id="{833D39A7-F513-6731-1583-EE047EC39455}"/>
              </a:ext>
            </a:extLst>
          </p:cNvPr>
          <p:cNvSpPr txBox="1"/>
          <p:nvPr/>
        </p:nvSpPr>
        <p:spPr>
          <a:xfrm>
            <a:off x="1280699" y="1947364"/>
            <a:ext cx="1918608" cy="1249573"/>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Copilot Experiences Explained</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(11 mins)</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Leading in the Era of AI: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Creating an AI Council</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Discover how to drive enablement of Microsoft 365 Copilot in your organization</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(2.5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p:txBody>
      </p:sp>
      <p:sp>
        <p:nvSpPr>
          <p:cNvPr id="20" name="Rectangle: Rounded Corners 10">
            <a:extLst>
              <a:ext uri="{FF2B5EF4-FFF2-40B4-BE49-F238E27FC236}">
                <a16:creationId xmlns:a16="http://schemas.microsoft.com/office/drawing/2014/main" id="{3545D9AB-FCC9-C125-26BE-026CC3BC59F6}"/>
              </a:ext>
            </a:extLst>
          </p:cNvPr>
          <p:cNvSpPr/>
          <p:nvPr/>
        </p:nvSpPr>
        <p:spPr>
          <a:xfrm>
            <a:off x="3612802" y="1444451"/>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Onboard &amp; engage</a:t>
            </a:r>
          </a:p>
        </p:txBody>
      </p:sp>
      <p:sp>
        <p:nvSpPr>
          <p:cNvPr id="188" name="TextBox 187">
            <a:extLst>
              <a:ext uri="{FF2B5EF4-FFF2-40B4-BE49-F238E27FC236}">
                <a16:creationId xmlns:a16="http://schemas.microsoft.com/office/drawing/2014/main" id="{92EE3E19-D6E2-37EB-E726-0CAAD59AC224}"/>
              </a:ext>
            </a:extLst>
          </p:cNvPr>
          <p:cNvSpPr txBox="1"/>
          <p:nvPr/>
        </p:nvSpPr>
        <p:spPr>
          <a:xfrm>
            <a:off x="3973138" y="1947364"/>
            <a:ext cx="1948428" cy="1695849"/>
          </a:xfrm>
          <a:prstGeom prst="rect">
            <a:avLst/>
          </a:prstGeom>
          <a:noFill/>
        </p:spPr>
        <p:txBody>
          <a:bodyPr wrap="square" lIns="0" tIns="0" rIns="0" bIns="0" rtlCol="0" anchor="t">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5">
                  <a:extLst>
                    <a:ext uri="{A12FA001-AC4F-418D-AE19-62706E023703}">
                      <ahyp:hlinkClr xmlns:ahyp="http://schemas.microsoft.com/office/drawing/2018/hyperlinkcolor" val="tx"/>
                    </a:ext>
                  </a:extLst>
                </a:hlinkClick>
              </a:rPr>
              <a:t>User Experience Strategy template</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6">
                  <a:extLst>
                    <a:ext uri="{A12FA001-AC4F-418D-AE19-62706E023703}">
                      <ahyp:hlinkClr xmlns:ahyp="http://schemas.microsoft.com/office/drawing/2018/hyperlinkcolor" val="tx"/>
                    </a:ext>
                  </a:extLst>
                </a:hlinkClick>
              </a:rPr>
              <a:t>Copilot Prompt Gallery</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(including app specific guidance)</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t>Leading in the Era of AI: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t>It’s about Trust</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Learn about Copilot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p:txBody>
      </p:sp>
      <p:sp>
        <p:nvSpPr>
          <p:cNvPr id="22" name="Rectangle: Rounded Corners 10">
            <a:extLst>
              <a:ext uri="{FF2B5EF4-FFF2-40B4-BE49-F238E27FC236}">
                <a16:creationId xmlns:a16="http://schemas.microsoft.com/office/drawing/2014/main" id="{064CC058-517D-433C-C2E3-0262B1585A1A}"/>
              </a:ext>
            </a:extLst>
          </p:cNvPr>
          <p:cNvSpPr/>
          <p:nvPr/>
        </p:nvSpPr>
        <p:spPr>
          <a:xfrm>
            <a:off x="633278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Deliver impact</a:t>
            </a:r>
          </a:p>
        </p:txBody>
      </p:sp>
      <p:sp>
        <p:nvSpPr>
          <p:cNvPr id="214" name="TextBox 213">
            <a:extLst>
              <a:ext uri="{FF2B5EF4-FFF2-40B4-BE49-F238E27FC236}">
                <a16:creationId xmlns:a16="http://schemas.microsoft.com/office/drawing/2014/main" id="{D607DFB6-D8C8-5C39-D1EE-A9E254CAA4EA}"/>
              </a:ext>
            </a:extLst>
          </p:cNvPr>
          <p:cNvSpPr txBox="1"/>
          <p:nvPr/>
        </p:nvSpPr>
        <p:spPr>
          <a:xfrm>
            <a:off x="6693117" y="1947364"/>
            <a:ext cx="2011801"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9">
                  <a:extLst>
                    <a:ext uri="{A12FA001-AC4F-418D-AE19-62706E023703}">
                      <ahyp:hlinkClr xmlns:ahyp="http://schemas.microsoft.com/office/drawing/2018/hyperlinkcolor" val="tx"/>
                    </a:ext>
                  </a:extLst>
                </a:hlinkClick>
              </a:rPr>
              <a:t>Empower your workforce with Microsoft 365 Copilot Use Cases</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(7 business group use cases)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0">
                  <a:extLst>
                    <a:ext uri="{A12FA001-AC4F-418D-AE19-62706E023703}">
                      <ahyp:hlinkClr xmlns:ahyp="http://schemas.microsoft.com/office/drawing/2018/hyperlinkcolor" val="tx"/>
                    </a:ext>
                  </a:extLst>
                </a:hlinkClick>
              </a:rPr>
              <a:t>Craft effective prompts for Microsoft 365 Copilot</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t>Get better results with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t>Copilot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t>Edit a Copilot prompt to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t>make it your own</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3">
                  <a:extLst>
                    <a:ext uri="{A12FA001-AC4F-418D-AE19-62706E023703}">
                      <ahyp:hlinkClr xmlns:ahyp="http://schemas.microsoft.com/office/drawing/2018/hyperlinkcolor" val="tx"/>
                    </a:ext>
                  </a:extLst>
                </a:hlinkClick>
              </a:rPr>
              <a:t>Share your best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p:txBody>
      </p:sp>
      <p:sp>
        <p:nvSpPr>
          <p:cNvPr id="24" name="Rectangle: Rounded Corners 10">
            <a:extLst>
              <a:ext uri="{FF2B5EF4-FFF2-40B4-BE49-F238E27FC236}">
                <a16:creationId xmlns:a16="http://schemas.microsoft.com/office/drawing/2014/main" id="{ECB8E486-9E06-D40A-4FD4-2096D6841CAE}"/>
              </a:ext>
            </a:extLst>
          </p:cNvPr>
          <p:cNvSpPr/>
          <p:nvPr/>
        </p:nvSpPr>
        <p:spPr>
          <a:xfrm>
            <a:off x="9052763" y="1451359"/>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 Extend &amp; optimize</a:t>
            </a:r>
          </a:p>
        </p:txBody>
      </p:sp>
      <p:sp>
        <p:nvSpPr>
          <p:cNvPr id="237" name="TextBox 236">
            <a:extLst>
              <a:ext uri="{FF2B5EF4-FFF2-40B4-BE49-F238E27FC236}">
                <a16:creationId xmlns:a16="http://schemas.microsoft.com/office/drawing/2014/main" id="{21C47E18-1104-B988-0EE3-E604696FDC2A}"/>
              </a:ext>
            </a:extLst>
          </p:cNvPr>
          <p:cNvSpPr txBox="1"/>
          <p:nvPr/>
        </p:nvSpPr>
        <p:spPr>
          <a:xfrm>
            <a:off x="9413098" y="1947364"/>
            <a:ext cx="2008981" cy="276999"/>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4">
                  <a:extLst>
                    <a:ext uri="{A12FA001-AC4F-418D-AE19-62706E023703}">
                      <ahyp:hlinkClr xmlns:ahyp="http://schemas.microsoft.com/office/drawing/2018/hyperlinkcolor" val="tx"/>
                    </a:ext>
                  </a:extLst>
                </a:hlinkClick>
              </a:rPr>
              <a:t>Modern Collaboration Architecture</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1000" b="0" i="0" u="none" strike="noStrike" kern="1200" cap="none" spc="0" normalizeH="0" baseline="0" noProof="0" dirty="0">
                <a:ln>
                  <a:noFill/>
                </a:ln>
                <a:solidFill>
                  <a:srgbClr val="000000"/>
                </a:solidFill>
                <a:effectLst/>
                <a:uLnTx/>
                <a:uFillTx/>
                <a:latin typeface="Segoe UI"/>
                <a:ea typeface="+mn-ea"/>
                <a:cs typeface="Segoe UI"/>
              </a:rPr>
              <a:t>people-centric scenario guidance</a:t>
            </a:r>
          </a:p>
        </p:txBody>
      </p:sp>
      <p:sp>
        <p:nvSpPr>
          <p:cNvPr id="87" name="TextBox 86">
            <a:extLst>
              <a:ext uri="{FF2B5EF4-FFF2-40B4-BE49-F238E27FC236}">
                <a16:creationId xmlns:a16="http://schemas.microsoft.com/office/drawing/2014/main" id="{773532DE-1FC3-211C-1299-DA7D30E640D9}"/>
              </a:ext>
            </a:extLst>
          </p:cNvPr>
          <p:cNvSpPr txBox="1"/>
          <p:nvPr/>
        </p:nvSpPr>
        <p:spPr>
          <a:xfrm rot="16200000">
            <a:off x="27270" y="4830382"/>
            <a:ext cx="1272785" cy="152349"/>
          </a:xfrm>
          <a:prstGeom prst="rect">
            <a:avLst/>
          </a:prstGeom>
          <a:noFill/>
        </p:spPr>
        <p:txBody>
          <a:bodyPr wrap="non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148" name="TextBox 147">
            <a:extLst>
              <a:ext uri="{FF2B5EF4-FFF2-40B4-BE49-F238E27FC236}">
                <a16:creationId xmlns:a16="http://schemas.microsoft.com/office/drawing/2014/main" id="{E3C05B46-1A59-C662-7BC0-AED16362C976}"/>
              </a:ext>
            </a:extLst>
          </p:cNvPr>
          <p:cNvSpPr txBox="1"/>
          <p:nvPr/>
        </p:nvSpPr>
        <p:spPr>
          <a:xfrm>
            <a:off x="1280699" y="3705402"/>
            <a:ext cx="2114894" cy="2542234"/>
          </a:xfrm>
          <a:prstGeom prst="rect">
            <a:avLst/>
          </a:prstGeom>
          <a:noFill/>
        </p:spPr>
        <p:txBody>
          <a:bodyPr wrap="square" lIns="0" tIns="0" rIns="0" bIns="0" rtlCol="0">
            <a:spAutoFit/>
          </a:bodyPr>
          <a:lstStyle>
            <a:defPPr>
              <a:defRPr lang="en-US"/>
            </a:defPPr>
            <a:lvl1pPr marR="0" lvl="0" fontAlgn="auto">
              <a:lnSpc>
                <a:spcPct val="90000"/>
              </a:lnSpc>
              <a:spcBef>
                <a:spcPts val="24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5">
                  <a:extLst>
                    <a:ext uri="{A12FA001-AC4F-418D-AE19-62706E023703}">
                      <ahyp:hlinkClr xmlns:ahyp="http://schemas.microsoft.com/office/drawing/2018/hyperlinkcolor" val="tx"/>
                    </a:ext>
                  </a:extLst>
                </a:hlinkClick>
              </a:rPr>
              <a:t>Prepare your organization for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(1.5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6">
                  <a:extLst>
                    <a:ext uri="{A12FA001-AC4F-418D-AE19-62706E023703}">
                      <ahyp:hlinkClr xmlns:ahyp="http://schemas.microsoft.com/office/drawing/2018/hyperlinkcolor" val="tx"/>
                    </a:ext>
                  </a:extLst>
                </a:hlinkClick>
              </a:rPr>
              <a:t>How Microsoft 365 Copilot works</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br>
              <a:rPr kumimoji="0" lang="en-US" sz="1000" b="0" i="0" u="none" strike="noStrike" kern="1200" cap="none" spc="0" normalizeH="0" baseline="0" noProof="0" dirty="0">
                <a:ln>
                  <a:noFill/>
                </a:ln>
                <a:solidFill>
                  <a:srgbClr val="0078D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(11 mins)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t>How to get ready for Microsoft </a:t>
            </a:r>
            <a:b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t>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(9 mins)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8">
                  <a:extLst>
                    <a:ext uri="{A12FA001-AC4F-418D-AE19-62706E023703}">
                      <ahyp:hlinkClr xmlns:ahyp="http://schemas.microsoft.com/office/drawing/2018/hyperlinkcolor" val="tx"/>
                    </a:ext>
                  </a:extLst>
                </a:hlinkClick>
              </a:rPr>
              <a:t>Data, Privacy, and security for Microsoft 365 Copilot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9">
                  <a:extLst>
                    <a:ext uri="{A12FA001-AC4F-418D-AE19-62706E023703}">
                      <ahyp:hlinkClr xmlns:ahyp="http://schemas.microsoft.com/office/drawing/2018/hyperlinkcolor" val="tx"/>
                    </a:ext>
                  </a:extLst>
                </a:hlinkClick>
              </a:rPr>
              <a:t>Microsoft 365 Copilot requirements</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br>
              <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rPr>
            </a:br>
            <a:r>
              <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rPr>
              <a:t>Microsoft deployment blueprint to implement internal oversharing protections for Microsoft 365 Copilot</a:t>
            </a:r>
            <a:endPar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grpSp>
        <p:nvGrpSpPr>
          <p:cNvPr id="164" name="Group 163">
            <a:extLst>
              <a:ext uri="{FF2B5EF4-FFF2-40B4-BE49-F238E27FC236}">
                <a16:creationId xmlns:a16="http://schemas.microsoft.com/office/drawing/2014/main" id="{6E9F62C0-8C8B-80E7-0EEC-230C1D3994F5}"/>
              </a:ext>
              <a:ext uri="{C183D7F6-B498-43B3-948B-1728B52AA6E4}">
                <adec:decorative xmlns:adec="http://schemas.microsoft.com/office/drawing/2017/decorative" val="1"/>
              </a:ext>
            </a:extLst>
          </p:cNvPr>
          <p:cNvGrpSpPr/>
          <p:nvPr/>
        </p:nvGrpSpPr>
        <p:grpSpPr>
          <a:xfrm>
            <a:off x="981803" y="4980915"/>
            <a:ext cx="177136" cy="259330"/>
            <a:chOff x="197343" y="3413628"/>
            <a:chExt cx="259345" cy="379686"/>
          </a:xfrm>
        </p:grpSpPr>
        <p:pic>
          <p:nvPicPr>
            <p:cNvPr id="165" name="Graphic 164">
              <a:extLst>
                <a:ext uri="{FF2B5EF4-FFF2-40B4-BE49-F238E27FC236}">
                  <a16:creationId xmlns:a16="http://schemas.microsoft.com/office/drawing/2014/main" id="{845CA901-CFE8-53CC-571C-29DD45A0D0F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66" name="TextBox 165">
              <a:extLst>
                <a:ext uri="{FF2B5EF4-FFF2-40B4-BE49-F238E27FC236}">
                  <a16:creationId xmlns:a16="http://schemas.microsoft.com/office/drawing/2014/main" id="{8F3A9056-2CC7-C1DA-39D4-C1EFA45CDE83}"/>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167" name="Group 166">
            <a:extLst>
              <a:ext uri="{FF2B5EF4-FFF2-40B4-BE49-F238E27FC236}">
                <a16:creationId xmlns:a16="http://schemas.microsoft.com/office/drawing/2014/main" id="{EC5613E0-B389-F823-D5F3-9611391638C1}"/>
              </a:ext>
              <a:ext uri="{C183D7F6-B498-43B3-948B-1728B52AA6E4}">
                <adec:decorative xmlns:adec="http://schemas.microsoft.com/office/drawing/2017/decorative" val="1"/>
              </a:ext>
            </a:extLst>
          </p:cNvPr>
          <p:cNvGrpSpPr/>
          <p:nvPr/>
        </p:nvGrpSpPr>
        <p:grpSpPr>
          <a:xfrm>
            <a:off x="972589" y="1925795"/>
            <a:ext cx="195568" cy="259330"/>
            <a:chOff x="183852" y="4434968"/>
            <a:chExt cx="286329" cy="379686"/>
          </a:xfrm>
        </p:grpSpPr>
        <p:pic>
          <p:nvPicPr>
            <p:cNvPr id="168" name="Graphic 167">
              <a:extLst>
                <a:ext uri="{FF2B5EF4-FFF2-40B4-BE49-F238E27FC236}">
                  <a16:creationId xmlns:a16="http://schemas.microsoft.com/office/drawing/2014/main" id="{9365B5F3-C0CE-4A92-1EA6-3A2EBB87849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69" name="TextBox 168">
              <a:extLst>
                <a:ext uri="{FF2B5EF4-FFF2-40B4-BE49-F238E27FC236}">
                  <a16:creationId xmlns:a16="http://schemas.microsoft.com/office/drawing/2014/main" id="{2C9CE66E-FD25-D048-FA0C-957A6FE10527}"/>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70" name="Group 169">
            <a:extLst>
              <a:ext uri="{FF2B5EF4-FFF2-40B4-BE49-F238E27FC236}">
                <a16:creationId xmlns:a16="http://schemas.microsoft.com/office/drawing/2014/main" id="{992AC70A-B7E5-A9C6-83B3-0E945E43F068}"/>
              </a:ext>
              <a:ext uri="{C183D7F6-B498-43B3-948B-1728B52AA6E4}">
                <adec:decorative xmlns:adec="http://schemas.microsoft.com/office/drawing/2017/decorative" val="1"/>
              </a:ext>
            </a:extLst>
          </p:cNvPr>
          <p:cNvGrpSpPr/>
          <p:nvPr/>
        </p:nvGrpSpPr>
        <p:grpSpPr>
          <a:xfrm>
            <a:off x="944054" y="2359293"/>
            <a:ext cx="252634" cy="259330"/>
            <a:chOff x="142075" y="4945638"/>
            <a:chExt cx="369881" cy="379683"/>
          </a:xfrm>
        </p:grpSpPr>
        <p:pic>
          <p:nvPicPr>
            <p:cNvPr id="171" name="Graphic 170">
              <a:extLst>
                <a:ext uri="{FF2B5EF4-FFF2-40B4-BE49-F238E27FC236}">
                  <a16:creationId xmlns:a16="http://schemas.microsoft.com/office/drawing/2014/main" id="{F5508533-2274-AC78-D4A0-440160B2F16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172" name="TextBox 171">
              <a:extLst>
                <a:ext uri="{FF2B5EF4-FFF2-40B4-BE49-F238E27FC236}">
                  <a16:creationId xmlns:a16="http://schemas.microsoft.com/office/drawing/2014/main" id="{4D0D4F06-BC08-AF1A-D744-F48A458E2FD4}"/>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173" name="Group 172">
            <a:extLst>
              <a:ext uri="{FF2B5EF4-FFF2-40B4-BE49-F238E27FC236}">
                <a16:creationId xmlns:a16="http://schemas.microsoft.com/office/drawing/2014/main" id="{E78DFDCA-EA61-E36D-6BA6-CACE9EFDF9B8}"/>
              </a:ext>
              <a:ext uri="{C183D7F6-B498-43B3-948B-1728B52AA6E4}">
                <adec:decorative xmlns:adec="http://schemas.microsoft.com/office/drawing/2017/decorative" val="1"/>
              </a:ext>
            </a:extLst>
          </p:cNvPr>
          <p:cNvGrpSpPr/>
          <p:nvPr/>
        </p:nvGrpSpPr>
        <p:grpSpPr>
          <a:xfrm>
            <a:off x="945497" y="2780560"/>
            <a:ext cx="249748" cy="259330"/>
            <a:chOff x="144189" y="3924298"/>
            <a:chExt cx="365656" cy="379686"/>
          </a:xfrm>
        </p:grpSpPr>
        <p:pic>
          <p:nvPicPr>
            <p:cNvPr id="174" name="Graphic 173">
              <a:extLst>
                <a:ext uri="{FF2B5EF4-FFF2-40B4-BE49-F238E27FC236}">
                  <a16:creationId xmlns:a16="http://schemas.microsoft.com/office/drawing/2014/main" id="{A19611F9-86DB-01F1-0BAC-0C853561D39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175" name="TextBox 174">
              <a:extLst>
                <a:ext uri="{FF2B5EF4-FFF2-40B4-BE49-F238E27FC236}">
                  <a16:creationId xmlns:a16="http://schemas.microsoft.com/office/drawing/2014/main" id="{275502FC-35D7-F563-D6EF-16D5D6EC761A}"/>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176" name="Group 175">
            <a:extLst>
              <a:ext uri="{FF2B5EF4-FFF2-40B4-BE49-F238E27FC236}">
                <a16:creationId xmlns:a16="http://schemas.microsoft.com/office/drawing/2014/main" id="{79B2BF53-301B-ABBF-2C88-99CFDB6A8E7B}"/>
              </a:ext>
              <a:ext uri="{C183D7F6-B498-43B3-948B-1728B52AA6E4}">
                <adec:decorative xmlns:adec="http://schemas.microsoft.com/office/drawing/2017/decorative" val="1"/>
              </a:ext>
            </a:extLst>
          </p:cNvPr>
          <p:cNvGrpSpPr/>
          <p:nvPr/>
        </p:nvGrpSpPr>
        <p:grpSpPr>
          <a:xfrm>
            <a:off x="945497" y="3702163"/>
            <a:ext cx="249748" cy="259330"/>
            <a:chOff x="144189" y="3924298"/>
            <a:chExt cx="365656" cy="379686"/>
          </a:xfrm>
        </p:grpSpPr>
        <p:pic>
          <p:nvPicPr>
            <p:cNvPr id="177" name="Graphic 176">
              <a:extLst>
                <a:ext uri="{FF2B5EF4-FFF2-40B4-BE49-F238E27FC236}">
                  <a16:creationId xmlns:a16="http://schemas.microsoft.com/office/drawing/2014/main" id="{6A3AAD7C-ED4D-6949-66AE-DC972377728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178" name="TextBox 177">
              <a:extLst>
                <a:ext uri="{FF2B5EF4-FFF2-40B4-BE49-F238E27FC236}">
                  <a16:creationId xmlns:a16="http://schemas.microsoft.com/office/drawing/2014/main" id="{70FCA287-CE3B-3C2C-7369-574B3C93ABDE}"/>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179" name="Group 178">
            <a:extLst>
              <a:ext uri="{FF2B5EF4-FFF2-40B4-BE49-F238E27FC236}">
                <a16:creationId xmlns:a16="http://schemas.microsoft.com/office/drawing/2014/main" id="{2E401D6C-E534-ED1B-51B1-B43B1AA7E5A1}"/>
              </a:ext>
              <a:ext uri="{C183D7F6-B498-43B3-948B-1728B52AA6E4}">
                <adec:decorative xmlns:adec="http://schemas.microsoft.com/office/drawing/2017/decorative" val="1"/>
              </a:ext>
            </a:extLst>
          </p:cNvPr>
          <p:cNvGrpSpPr/>
          <p:nvPr/>
        </p:nvGrpSpPr>
        <p:grpSpPr>
          <a:xfrm>
            <a:off x="972589" y="4127532"/>
            <a:ext cx="195568" cy="259330"/>
            <a:chOff x="183852" y="4434968"/>
            <a:chExt cx="286329" cy="379686"/>
          </a:xfrm>
        </p:grpSpPr>
        <p:pic>
          <p:nvPicPr>
            <p:cNvPr id="180" name="Graphic 179">
              <a:extLst>
                <a:ext uri="{FF2B5EF4-FFF2-40B4-BE49-F238E27FC236}">
                  <a16:creationId xmlns:a16="http://schemas.microsoft.com/office/drawing/2014/main" id="{3B09B58C-33A3-11ED-D1F3-3F0BE802542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81" name="TextBox 180">
              <a:extLst>
                <a:ext uri="{FF2B5EF4-FFF2-40B4-BE49-F238E27FC236}">
                  <a16:creationId xmlns:a16="http://schemas.microsoft.com/office/drawing/2014/main" id="{B76D248F-107D-5848-5441-44B2E5289440}"/>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82" name="Group 181">
            <a:extLst>
              <a:ext uri="{FF2B5EF4-FFF2-40B4-BE49-F238E27FC236}">
                <a16:creationId xmlns:a16="http://schemas.microsoft.com/office/drawing/2014/main" id="{9E4E7FB2-F46E-E626-3CFB-849C6777A1CB}"/>
              </a:ext>
              <a:ext uri="{C183D7F6-B498-43B3-948B-1728B52AA6E4}">
                <adec:decorative xmlns:adec="http://schemas.microsoft.com/office/drawing/2017/decorative" val="1"/>
              </a:ext>
            </a:extLst>
          </p:cNvPr>
          <p:cNvGrpSpPr/>
          <p:nvPr/>
        </p:nvGrpSpPr>
        <p:grpSpPr>
          <a:xfrm>
            <a:off x="972589" y="4532717"/>
            <a:ext cx="195568" cy="259330"/>
            <a:chOff x="183852" y="4434968"/>
            <a:chExt cx="286329" cy="379686"/>
          </a:xfrm>
        </p:grpSpPr>
        <p:pic>
          <p:nvPicPr>
            <p:cNvPr id="183" name="Graphic 182">
              <a:extLst>
                <a:ext uri="{FF2B5EF4-FFF2-40B4-BE49-F238E27FC236}">
                  <a16:creationId xmlns:a16="http://schemas.microsoft.com/office/drawing/2014/main" id="{4DD196C1-772A-71C8-94DA-C94035828D6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84" name="TextBox 183">
              <a:extLst>
                <a:ext uri="{FF2B5EF4-FFF2-40B4-BE49-F238E27FC236}">
                  <a16:creationId xmlns:a16="http://schemas.microsoft.com/office/drawing/2014/main" id="{2ACE8348-8B69-F750-C7C4-05F5C37902BD}"/>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85" name="Group 184">
            <a:extLst>
              <a:ext uri="{FF2B5EF4-FFF2-40B4-BE49-F238E27FC236}">
                <a16:creationId xmlns:a16="http://schemas.microsoft.com/office/drawing/2014/main" id="{C0863C79-6040-E7EB-39A3-EF84AC38B33C}"/>
              </a:ext>
              <a:ext uri="{C183D7F6-B498-43B3-948B-1728B52AA6E4}">
                <adec:decorative xmlns:adec="http://schemas.microsoft.com/office/drawing/2017/decorative" val="1"/>
              </a:ext>
            </a:extLst>
          </p:cNvPr>
          <p:cNvGrpSpPr/>
          <p:nvPr/>
        </p:nvGrpSpPr>
        <p:grpSpPr>
          <a:xfrm>
            <a:off x="962068" y="5408395"/>
            <a:ext cx="177136" cy="259330"/>
            <a:chOff x="197343" y="3413628"/>
            <a:chExt cx="259345" cy="379686"/>
          </a:xfrm>
        </p:grpSpPr>
        <p:pic>
          <p:nvPicPr>
            <p:cNvPr id="186" name="Graphic 185">
              <a:extLst>
                <a:ext uri="{FF2B5EF4-FFF2-40B4-BE49-F238E27FC236}">
                  <a16:creationId xmlns:a16="http://schemas.microsoft.com/office/drawing/2014/main" id="{FEAF4B84-EAF6-E076-EDDF-677F2F34AD0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87" name="TextBox 186">
              <a:extLst>
                <a:ext uri="{FF2B5EF4-FFF2-40B4-BE49-F238E27FC236}">
                  <a16:creationId xmlns:a16="http://schemas.microsoft.com/office/drawing/2014/main" id="{9BB79AF2-5B9F-08A9-0D49-8428B67CFD9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189" name="TextBox 188">
            <a:extLst>
              <a:ext uri="{FF2B5EF4-FFF2-40B4-BE49-F238E27FC236}">
                <a16:creationId xmlns:a16="http://schemas.microsoft.com/office/drawing/2014/main" id="{8A3A5249-7834-263D-4044-55DB53D41DA8}"/>
              </a:ext>
            </a:extLst>
          </p:cNvPr>
          <p:cNvSpPr txBox="1"/>
          <p:nvPr/>
        </p:nvSpPr>
        <p:spPr>
          <a:xfrm>
            <a:off x="3973138" y="4225097"/>
            <a:ext cx="2042568"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29">
                  <a:extLst>
                    <a:ext uri="{A12FA001-AC4F-418D-AE19-62706E023703}">
                      <ahyp:hlinkClr xmlns:ahyp="http://schemas.microsoft.com/office/drawing/2018/hyperlinkcolor" val="tx"/>
                    </a:ext>
                  </a:extLst>
                </a:hlinkClick>
              </a:rPr>
              <a:t>Get started with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0">
                  <a:extLst>
                    <a:ext uri="{A12FA001-AC4F-418D-AE19-62706E023703}">
                      <ahyp:hlinkClr xmlns:ahyp="http://schemas.microsoft.com/office/drawing/2018/hyperlinkcolor" val="tx"/>
                    </a:ext>
                  </a:extLst>
                </a:hlinkClick>
              </a:rPr>
              <a:t>Admin steps to get ready for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(46 secs)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1">
                  <a:extLst>
                    <a:ext uri="{A12FA001-AC4F-418D-AE19-62706E023703}">
                      <ahyp:hlinkClr xmlns:ahyp="http://schemas.microsoft.com/office/drawing/2018/hyperlinkcolor" val="tx"/>
                    </a:ext>
                  </a:extLst>
                </a:hlinkClick>
              </a:rPr>
              <a:t>Apply principles of Zero Trust to Microsoft 365 Copilot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nn-NO" sz="1000" b="0" i="0" u="none" strike="noStrike" kern="1200" cap="none" spc="0" normalizeH="0" baseline="0" noProof="0" dirty="0">
                <a:ln>
                  <a:noFill/>
                </a:ln>
                <a:solidFill>
                  <a:srgbClr val="0078D4"/>
                </a:solidFill>
                <a:effectLst/>
                <a:uLnTx/>
                <a:uFillTx/>
                <a:latin typeface="Segoe UI"/>
                <a:ea typeface="+mn-ea"/>
                <a:cs typeface="Segoe UI"/>
                <a:hlinkClick r:id="rId32">
                  <a:extLst>
                    <a:ext uri="{A12FA001-AC4F-418D-AE19-62706E023703}">
                      <ahyp:hlinkClr xmlns:ahyp="http://schemas.microsoft.com/office/drawing/2018/hyperlinkcolor" val="tx"/>
                    </a:ext>
                  </a:extLst>
                </a:hlinkClick>
              </a:rPr>
              <a:t>Enable users for Microsoft 365 Copilot </a:t>
            </a:r>
            <a:endParaRPr kumimoji="0" lang="nn-NO"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3"/>
              </a:rPr>
              <a:t>Get Ready for Microsoft 365 Copilot with SharePoint Adv Management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p:txBody>
      </p:sp>
      <p:grpSp>
        <p:nvGrpSpPr>
          <p:cNvPr id="190" name="Group 189">
            <a:extLst>
              <a:ext uri="{FF2B5EF4-FFF2-40B4-BE49-F238E27FC236}">
                <a16:creationId xmlns:a16="http://schemas.microsoft.com/office/drawing/2014/main" id="{9C6B0F91-A6B9-7DA6-D511-E7458BED060C}"/>
              </a:ext>
              <a:ext uri="{C183D7F6-B498-43B3-948B-1728B52AA6E4}">
                <adec:decorative xmlns:adec="http://schemas.microsoft.com/office/drawing/2017/decorative" val="1"/>
              </a:ext>
            </a:extLst>
          </p:cNvPr>
          <p:cNvGrpSpPr/>
          <p:nvPr/>
        </p:nvGrpSpPr>
        <p:grpSpPr>
          <a:xfrm>
            <a:off x="3674242" y="1925795"/>
            <a:ext cx="177136" cy="259330"/>
            <a:chOff x="197343" y="3413628"/>
            <a:chExt cx="259345" cy="379686"/>
          </a:xfrm>
        </p:grpSpPr>
        <p:pic>
          <p:nvPicPr>
            <p:cNvPr id="191" name="Graphic 190">
              <a:extLst>
                <a:ext uri="{FF2B5EF4-FFF2-40B4-BE49-F238E27FC236}">
                  <a16:creationId xmlns:a16="http://schemas.microsoft.com/office/drawing/2014/main" id="{50321547-04D6-D25F-428A-C44B8CD3C0A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92" name="TextBox 191">
              <a:extLst>
                <a:ext uri="{FF2B5EF4-FFF2-40B4-BE49-F238E27FC236}">
                  <a16:creationId xmlns:a16="http://schemas.microsoft.com/office/drawing/2014/main" id="{DF8FDA8D-362B-BEC6-4465-C3B6FB97E41B}"/>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193" name="Group 192">
            <a:extLst>
              <a:ext uri="{FF2B5EF4-FFF2-40B4-BE49-F238E27FC236}">
                <a16:creationId xmlns:a16="http://schemas.microsoft.com/office/drawing/2014/main" id="{B7E0ED04-4989-5C7C-6125-6E0D13F45742}"/>
              </a:ext>
              <a:ext uri="{C183D7F6-B498-43B3-948B-1728B52AA6E4}">
                <adec:decorative xmlns:adec="http://schemas.microsoft.com/office/drawing/2017/decorative" val="1"/>
              </a:ext>
            </a:extLst>
          </p:cNvPr>
          <p:cNvGrpSpPr/>
          <p:nvPr/>
        </p:nvGrpSpPr>
        <p:grpSpPr>
          <a:xfrm>
            <a:off x="3676935" y="2367938"/>
            <a:ext cx="171750" cy="256637"/>
            <a:chOff x="3810839" y="3861140"/>
            <a:chExt cx="171750" cy="256637"/>
          </a:xfrm>
        </p:grpSpPr>
        <p:pic>
          <p:nvPicPr>
            <p:cNvPr id="194" name="Graphic 193">
              <a:extLst>
                <a:ext uri="{FF2B5EF4-FFF2-40B4-BE49-F238E27FC236}">
                  <a16:creationId xmlns:a16="http://schemas.microsoft.com/office/drawing/2014/main" id="{B4EBF111-DCF6-90B7-6E9D-BF2B3D24CC9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810839" y="3861140"/>
              <a:ext cx="171750" cy="171750"/>
            </a:xfrm>
            <a:prstGeom prst="rect">
              <a:avLst/>
            </a:prstGeom>
          </p:spPr>
        </p:pic>
        <p:sp>
          <p:nvSpPr>
            <p:cNvPr id="195" name="TextBox 194">
              <a:extLst>
                <a:ext uri="{FF2B5EF4-FFF2-40B4-BE49-F238E27FC236}">
                  <a16:creationId xmlns:a16="http://schemas.microsoft.com/office/drawing/2014/main" id="{754A8C3E-3601-ECA7-9EDF-AD9B20100FC6}"/>
                </a:ext>
              </a:extLst>
            </p:cNvPr>
            <p:cNvSpPr txBox="1"/>
            <p:nvPr/>
          </p:nvSpPr>
          <p:spPr>
            <a:xfrm>
              <a:off x="3812397" y="4040833"/>
              <a:ext cx="168636" cy="7694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Tool</a:t>
              </a:r>
            </a:p>
          </p:txBody>
        </p:sp>
      </p:grpSp>
      <p:grpSp>
        <p:nvGrpSpPr>
          <p:cNvPr id="196" name="Group 195">
            <a:extLst>
              <a:ext uri="{FF2B5EF4-FFF2-40B4-BE49-F238E27FC236}">
                <a16:creationId xmlns:a16="http://schemas.microsoft.com/office/drawing/2014/main" id="{9C5B81CB-A370-D03F-BFDA-69B364B0CF15}"/>
              </a:ext>
              <a:ext uri="{C183D7F6-B498-43B3-948B-1728B52AA6E4}">
                <adec:decorative xmlns:adec="http://schemas.microsoft.com/office/drawing/2017/decorative" val="1"/>
              </a:ext>
            </a:extLst>
          </p:cNvPr>
          <p:cNvGrpSpPr/>
          <p:nvPr/>
        </p:nvGrpSpPr>
        <p:grpSpPr>
          <a:xfrm>
            <a:off x="3636493" y="2765452"/>
            <a:ext cx="252634" cy="259330"/>
            <a:chOff x="142075" y="4945638"/>
            <a:chExt cx="369881" cy="379683"/>
          </a:xfrm>
        </p:grpSpPr>
        <p:pic>
          <p:nvPicPr>
            <p:cNvPr id="197" name="Graphic 196">
              <a:extLst>
                <a:ext uri="{FF2B5EF4-FFF2-40B4-BE49-F238E27FC236}">
                  <a16:creationId xmlns:a16="http://schemas.microsoft.com/office/drawing/2014/main" id="{8564A662-3832-D5DE-2B58-0C54C1A7411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198" name="TextBox 197">
              <a:extLst>
                <a:ext uri="{FF2B5EF4-FFF2-40B4-BE49-F238E27FC236}">
                  <a16:creationId xmlns:a16="http://schemas.microsoft.com/office/drawing/2014/main" id="{AC381551-C2DD-7CCF-81CF-A362D195B42D}"/>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199" name="Group 198">
            <a:extLst>
              <a:ext uri="{FF2B5EF4-FFF2-40B4-BE49-F238E27FC236}">
                <a16:creationId xmlns:a16="http://schemas.microsoft.com/office/drawing/2014/main" id="{8EB395A9-B8C6-BE07-0A27-A2814FAEA66A}"/>
              </a:ext>
              <a:ext uri="{C183D7F6-B498-43B3-948B-1728B52AA6E4}">
                <adec:decorative xmlns:adec="http://schemas.microsoft.com/office/drawing/2017/decorative" val="1"/>
              </a:ext>
            </a:extLst>
          </p:cNvPr>
          <p:cNvGrpSpPr/>
          <p:nvPr/>
        </p:nvGrpSpPr>
        <p:grpSpPr>
          <a:xfrm>
            <a:off x="3636493" y="3190816"/>
            <a:ext cx="252634" cy="259330"/>
            <a:chOff x="142075" y="4945638"/>
            <a:chExt cx="369881" cy="379683"/>
          </a:xfrm>
        </p:grpSpPr>
        <p:pic>
          <p:nvPicPr>
            <p:cNvPr id="200" name="Graphic 199">
              <a:extLst>
                <a:ext uri="{FF2B5EF4-FFF2-40B4-BE49-F238E27FC236}">
                  <a16:creationId xmlns:a16="http://schemas.microsoft.com/office/drawing/2014/main" id="{D0CE3C22-DD42-D013-7A8A-9F06ABC0E53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01" name="TextBox 200">
              <a:extLst>
                <a:ext uri="{FF2B5EF4-FFF2-40B4-BE49-F238E27FC236}">
                  <a16:creationId xmlns:a16="http://schemas.microsoft.com/office/drawing/2014/main" id="{2B825131-1F1F-6AFF-20AB-E90E0C59C066}"/>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02" name="Group 201">
            <a:extLst>
              <a:ext uri="{FF2B5EF4-FFF2-40B4-BE49-F238E27FC236}">
                <a16:creationId xmlns:a16="http://schemas.microsoft.com/office/drawing/2014/main" id="{4598BEDD-A16E-27C6-8F87-9B8CC75BBCF1}"/>
              </a:ext>
              <a:ext uri="{C183D7F6-B498-43B3-948B-1728B52AA6E4}">
                <adec:decorative xmlns:adec="http://schemas.microsoft.com/office/drawing/2017/decorative" val="1"/>
              </a:ext>
            </a:extLst>
          </p:cNvPr>
          <p:cNvGrpSpPr/>
          <p:nvPr/>
        </p:nvGrpSpPr>
        <p:grpSpPr>
          <a:xfrm>
            <a:off x="3674242" y="5517721"/>
            <a:ext cx="177136" cy="259330"/>
            <a:chOff x="197343" y="3413628"/>
            <a:chExt cx="259345" cy="379686"/>
          </a:xfrm>
        </p:grpSpPr>
        <p:pic>
          <p:nvPicPr>
            <p:cNvPr id="203" name="Graphic 202">
              <a:extLst>
                <a:ext uri="{FF2B5EF4-FFF2-40B4-BE49-F238E27FC236}">
                  <a16:creationId xmlns:a16="http://schemas.microsoft.com/office/drawing/2014/main" id="{3463B1C4-98BE-353D-71C3-19E795DB11B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04" name="TextBox 203">
              <a:extLst>
                <a:ext uri="{FF2B5EF4-FFF2-40B4-BE49-F238E27FC236}">
                  <a16:creationId xmlns:a16="http://schemas.microsoft.com/office/drawing/2014/main" id="{76F9FD90-C32D-E1D2-F5E0-23ACA29E7144}"/>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05" name="Group 204">
            <a:extLst>
              <a:ext uri="{FF2B5EF4-FFF2-40B4-BE49-F238E27FC236}">
                <a16:creationId xmlns:a16="http://schemas.microsoft.com/office/drawing/2014/main" id="{0179F392-E1C3-935C-853A-8FD9A7279F04}"/>
              </a:ext>
              <a:ext uri="{C183D7F6-B498-43B3-948B-1728B52AA6E4}">
                <adec:decorative xmlns:adec="http://schemas.microsoft.com/office/drawing/2017/decorative" val="1"/>
              </a:ext>
            </a:extLst>
          </p:cNvPr>
          <p:cNvGrpSpPr/>
          <p:nvPr/>
        </p:nvGrpSpPr>
        <p:grpSpPr>
          <a:xfrm>
            <a:off x="3637936" y="4221858"/>
            <a:ext cx="249748" cy="259330"/>
            <a:chOff x="144189" y="3924298"/>
            <a:chExt cx="365656" cy="379686"/>
          </a:xfrm>
        </p:grpSpPr>
        <p:pic>
          <p:nvPicPr>
            <p:cNvPr id="206" name="Graphic 205">
              <a:extLst>
                <a:ext uri="{FF2B5EF4-FFF2-40B4-BE49-F238E27FC236}">
                  <a16:creationId xmlns:a16="http://schemas.microsoft.com/office/drawing/2014/main" id="{828E8C57-48EA-F449-7321-C383E8CE477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07" name="TextBox 206">
              <a:extLst>
                <a:ext uri="{FF2B5EF4-FFF2-40B4-BE49-F238E27FC236}">
                  <a16:creationId xmlns:a16="http://schemas.microsoft.com/office/drawing/2014/main" id="{85F8562D-898F-7ACE-347E-8D008886A3D0}"/>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08" name="Group 207">
            <a:extLst>
              <a:ext uri="{FF2B5EF4-FFF2-40B4-BE49-F238E27FC236}">
                <a16:creationId xmlns:a16="http://schemas.microsoft.com/office/drawing/2014/main" id="{752DB466-B8C7-2D2D-2AE9-7CB6BA36A223}"/>
              </a:ext>
              <a:ext uri="{C183D7F6-B498-43B3-948B-1728B52AA6E4}">
                <adec:decorative xmlns:adec="http://schemas.microsoft.com/office/drawing/2017/decorative" val="1"/>
              </a:ext>
            </a:extLst>
          </p:cNvPr>
          <p:cNvGrpSpPr/>
          <p:nvPr/>
        </p:nvGrpSpPr>
        <p:grpSpPr>
          <a:xfrm>
            <a:off x="3665028" y="4647227"/>
            <a:ext cx="195568" cy="259330"/>
            <a:chOff x="183852" y="4434968"/>
            <a:chExt cx="286329" cy="379686"/>
          </a:xfrm>
        </p:grpSpPr>
        <p:pic>
          <p:nvPicPr>
            <p:cNvPr id="209" name="Graphic 208">
              <a:extLst>
                <a:ext uri="{FF2B5EF4-FFF2-40B4-BE49-F238E27FC236}">
                  <a16:creationId xmlns:a16="http://schemas.microsoft.com/office/drawing/2014/main" id="{C27568C5-5047-405B-4D15-D1F93FC6103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210" name="TextBox 209">
              <a:extLst>
                <a:ext uri="{FF2B5EF4-FFF2-40B4-BE49-F238E27FC236}">
                  <a16:creationId xmlns:a16="http://schemas.microsoft.com/office/drawing/2014/main" id="{BF05AA4B-E8B4-0C06-F3EB-367C239AA155}"/>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211" name="Group 210">
            <a:extLst>
              <a:ext uri="{FF2B5EF4-FFF2-40B4-BE49-F238E27FC236}">
                <a16:creationId xmlns:a16="http://schemas.microsoft.com/office/drawing/2014/main" id="{724EA3CE-E6F2-5E47-0D0E-7EC8C773CD96}"/>
              </a:ext>
              <a:ext uri="{C183D7F6-B498-43B3-948B-1728B52AA6E4}">
                <adec:decorative xmlns:adec="http://schemas.microsoft.com/office/drawing/2017/decorative" val="1"/>
              </a:ext>
            </a:extLst>
          </p:cNvPr>
          <p:cNvGrpSpPr/>
          <p:nvPr/>
        </p:nvGrpSpPr>
        <p:grpSpPr>
          <a:xfrm>
            <a:off x="3674242" y="5090877"/>
            <a:ext cx="177136" cy="259330"/>
            <a:chOff x="197343" y="3413628"/>
            <a:chExt cx="259345" cy="379686"/>
          </a:xfrm>
        </p:grpSpPr>
        <p:pic>
          <p:nvPicPr>
            <p:cNvPr id="212" name="Graphic 211">
              <a:extLst>
                <a:ext uri="{FF2B5EF4-FFF2-40B4-BE49-F238E27FC236}">
                  <a16:creationId xmlns:a16="http://schemas.microsoft.com/office/drawing/2014/main" id="{171538BB-0948-B921-0CE0-F4DD1E7D4A8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13" name="TextBox 212">
              <a:extLst>
                <a:ext uri="{FF2B5EF4-FFF2-40B4-BE49-F238E27FC236}">
                  <a16:creationId xmlns:a16="http://schemas.microsoft.com/office/drawing/2014/main" id="{F922A417-23EF-F77D-FFCA-9A641F0659D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215" name="TextBox 214">
            <a:extLst>
              <a:ext uri="{FF2B5EF4-FFF2-40B4-BE49-F238E27FC236}">
                <a16:creationId xmlns:a16="http://schemas.microsoft.com/office/drawing/2014/main" id="{71F2084D-F135-DAAE-0EEC-35CF7522D124}"/>
              </a:ext>
            </a:extLst>
          </p:cNvPr>
          <p:cNvSpPr txBox="1"/>
          <p:nvPr/>
        </p:nvSpPr>
        <p:spPr>
          <a:xfrm>
            <a:off x="6693118" y="4225097"/>
            <a:ext cx="1873695" cy="707886"/>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6">
                  <a:extLst>
                    <a:ext uri="{A12FA001-AC4F-418D-AE19-62706E023703}">
                      <ahyp:hlinkClr xmlns:ahyp="http://schemas.microsoft.com/office/drawing/2018/hyperlinkcolor" val="tx"/>
                    </a:ext>
                  </a:extLst>
                </a:hlinkClick>
              </a:rPr>
              <a:t>Microsoft 365 Copilot Documentation</a:t>
            </a: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7">
                  <a:extLst>
                    <a:ext uri="{A12FA001-AC4F-418D-AE19-62706E023703}">
                      <ahyp:hlinkClr xmlns:ahyp="http://schemas.microsoft.com/office/drawing/2018/hyperlinkcolor" val="tx"/>
                    </a:ext>
                  </a:extLst>
                </a:hlinkClick>
              </a:rPr>
              <a:t>Copilot Dashboard implementation</a:t>
            </a: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p:txBody>
      </p:sp>
      <p:grpSp>
        <p:nvGrpSpPr>
          <p:cNvPr id="216" name="Group 215">
            <a:extLst>
              <a:ext uri="{FF2B5EF4-FFF2-40B4-BE49-F238E27FC236}">
                <a16:creationId xmlns:a16="http://schemas.microsoft.com/office/drawing/2014/main" id="{2D782281-DE58-6F80-2BB7-C9C2D12AD146}"/>
              </a:ext>
              <a:ext uri="{C183D7F6-B498-43B3-948B-1728B52AA6E4}">
                <adec:decorative xmlns:adec="http://schemas.microsoft.com/office/drawing/2017/decorative" val="1"/>
              </a:ext>
            </a:extLst>
          </p:cNvPr>
          <p:cNvGrpSpPr/>
          <p:nvPr/>
        </p:nvGrpSpPr>
        <p:grpSpPr>
          <a:xfrm>
            <a:off x="6357916" y="1925795"/>
            <a:ext cx="249748" cy="259330"/>
            <a:chOff x="144189" y="3924298"/>
            <a:chExt cx="365656" cy="379686"/>
          </a:xfrm>
        </p:grpSpPr>
        <p:pic>
          <p:nvPicPr>
            <p:cNvPr id="217" name="Graphic 216">
              <a:extLst>
                <a:ext uri="{FF2B5EF4-FFF2-40B4-BE49-F238E27FC236}">
                  <a16:creationId xmlns:a16="http://schemas.microsoft.com/office/drawing/2014/main" id="{6481DA30-4DAC-9641-F9EF-1C24A0F0BF3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18" name="TextBox 217">
              <a:extLst>
                <a:ext uri="{FF2B5EF4-FFF2-40B4-BE49-F238E27FC236}">
                  <a16:creationId xmlns:a16="http://schemas.microsoft.com/office/drawing/2014/main" id="{F4E5F683-2C6E-5C77-A21D-4FB069FC562E}"/>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19" name="Group 218">
            <a:extLst>
              <a:ext uri="{FF2B5EF4-FFF2-40B4-BE49-F238E27FC236}">
                <a16:creationId xmlns:a16="http://schemas.microsoft.com/office/drawing/2014/main" id="{43573311-20C3-2884-825C-8DAEF6F6A6DA}"/>
              </a:ext>
              <a:ext uri="{C183D7F6-B498-43B3-948B-1728B52AA6E4}">
                <adec:decorative xmlns:adec="http://schemas.microsoft.com/office/drawing/2017/decorative" val="1"/>
              </a:ext>
            </a:extLst>
          </p:cNvPr>
          <p:cNvGrpSpPr/>
          <p:nvPr/>
        </p:nvGrpSpPr>
        <p:grpSpPr>
          <a:xfrm>
            <a:off x="6357916" y="2475319"/>
            <a:ext cx="249748" cy="259330"/>
            <a:chOff x="144189" y="3924298"/>
            <a:chExt cx="365656" cy="379686"/>
          </a:xfrm>
        </p:grpSpPr>
        <p:pic>
          <p:nvPicPr>
            <p:cNvPr id="220" name="Graphic 219">
              <a:extLst>
                <a:ext uri="{FF2B5EF4-FFF2-40B4-BE49-F238E27FC236}">
                  <a16:creationId xmlns:a16="http://schemas.microsoft.com/office/drawing/2014/main" id="{4761EEBE-F1D1-582B-C2A3-111539550C6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21" name="TextBox 220">
              <a:extLst>
                <a:ext uri="{FF2B5EF4-FFF2-40B4-BE49-F238E27FC236}">
                  <a16:creationId xmlns:a16="http://schemas.microsoft.com/office/drawing/2014/main" id="{92BDEA24-B797-2AF7-27A8-24E63C4317AA}"/>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22" name="Group 221">
            <a:extLst>
              <a:ext uri="{FF2B5EF4-FFF2-40B4-BE49-F238E27FC236}">
                <a16:creationId xmlns:a16="http://schemas.microsoft.com/office/drawing/2014/main" id="{B02240EC-2A06-14D5-5433-F8DAF92B4472}"/>
              </a:ext>
              <a:ext uri="{C183D7F6-B498-43B3-948B-1728B52AA6E4}">
                <adec:decorative xmlns:adec="http://schemas.microsoft.com/office/drawing/2017/decorative" val="1"/>
              </a:ext>
            </a:extLst>
          </p:cNvPr>
          <p:cNvGrpSpPr/>
          <p:nvPr/>
        </p:nvGrpSpPr>
        <p:grpSpPr>
          <a:xfrm>
            <a:off x="6356473" y="2899786"/>
            <a:ext cx="252634" cy="259330"/>
            <a:chOff x="142075" y="4945638"/>
            <a:chExt cx="369881" cy="379683"/>
          </a:xfrm>
        </p:grpSpPr>
        <p:pic>
          <p:nvPicPr>
            <p:cNvPr id="223" name="Graphic 222">
              <a:extLst>
                <a:ext uri="{FF2B5EF4-FFF2-40B4-BE49-F238E27FC236}">
                  <a16:creationId xmlns:a16="http://schemas.microsoft.com/office/drawing/2014/main" id="{75FEC300-4070-89DD-E4CB-6E64111F189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24" name="TextBox 223">
              <a:extLst>
                <a:ext uri="{FF2B5EF4-FFF2-40B4-BE49-F238E27FC236}">
                  <a16:creationId xmlns:a16="http://schemas.microsoft.com/office/drawing/2014/main" id="{2CE92C3E-1B0A-BEDE-EDBB-E7993CF58442}"/>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25" name="Group 224">
            <a:extLst>
              <a:ext uri="{FF2B5EF4-FFF2-40B4-BE49-F238E27FC236}">
                <a16:creationId xmlns:a16="http://schemas.microsoft.com/office/drawing/2014/main" id="{AB8C140C-EEE3-C82C-C8F0-4D498607A141}"/>
              </a:ext>
              <a:ext uri="{C183D7F6-B498-43B3-948B-1728B52AA6E4}">
                <adec:decorative xmlns:adec="http://schemas.microsoft.com/office/drawing/2017/decorative" val="1"/>
              </a:ext>
            </a:extLst>
          </p:cNvPr>
          <p:cNvGrpSpPr/>
          <p:nvPr/>
        </p:nvGrpSpPr>
        <p:grpSpPr>
          <a:xfrm>
            <a:off x="6356473" y="3333798"/>
            <a:ext cx="252634" cy="259330"/>
            <a:chOff x="142075" y="4945638"/>
            <a:chExt cx="369881" cy="379683"/>
          </a:xfrm>
        </p:grpSpPr>
        <p:pic>
          <p:nvPicPr>
            <p:cNvPr id="226" name="Graphic 225">
              <a:extLst>
                <a:ext uri="{FF2B5EF4-FFF2-40B4-BE49-F238E27FC236}">
                  <a16:creationId xmlns:a16="http://schemas.microsoft.com/office/drawing/2014/main" id="{0DF77DF3-2F71-C0C0-4BCA-3F8ED7B1345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27" name="TextBox 226">
              <a:extLst>
                <a:ext uri="{FF2B5EF4-FFF2-40B4-BE49-F238E27FC236}">
                  <a16:creationId xmlns:a16="http://schemas.microsoft.com/office/drawing/2014/main" id="{50789305-FF7F-D7D7-6B92-DF6A83EEFEFD}"/>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28" name="Group 227">
            <a:extLst>
              <a:ext uri="{FF2B5EF4-FFF2-40B4-BE49-F238E27FC236}">
                <a16:creationId xmlns:a16="http://schemas.microsoft.com/office/drawing/2014/main" id="{47FB747F-7A7E-C511-0767-B44BA560E49C}"/>
              </a:ext>
              <a:ext uri="{C183D7F6-B498-43B3-948B-1728B52AA6E4}">
                <adec:decorative xmlns:adec="http://schemas.microsoft.com/office/drawing/2017/decorative" val="1"/>
              </a:ext>
            </a:extLst>
          </p:cNvPr>
          <p:cNvGrpSpPr/>
          <p:nvPr/>
        </p:nvGrpSpPr>
        <p:grpSpPr>
          <a:xfrm>
            <a:off x="6356473" y="3754663"/>
            <a:ext cx="252634" cy="259330"/>
            <a:chOff x="142075" y="4945638"/>
            <a:chExt cx="369881" cy="379683"/>
          </a:xfrm>
        </p:grpSpPr>
        <p:pic>
          <p:nvPicPr>
            <p:cNvPr id="229" name="Graphic 228">
              <a:extLst>
                <a:ext uri="{FF2B5EF4-FFF2-40B4-BE49-F238E27FC236}">
                  <a16:creationId xmlns:a16="http://schemas.microsoft.com/office/drawing/2014/main" id="{E6529B62-3638-D3A2-A3D2-B6646B99ADC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30" name="TextBox 229">
              <a:extLst>
                <a:ext uri="{FF2B5EF4-FFF2-40B4-BE49-F238E27FC236}">
                  <a16:creationId xmlns:a16="http://schemas.microsoft.com/office/drawing/2014/main" id="{063752ED-0DE5-9B3C-D616-91CD23F3FFE4}"/>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31" name="Group 230">
            <a:extLst>
              <a:ext uri="{FF2B5EF4-FFF2-40B4-BE49-F238E27FC236}">
                <a16:creationId xmlns:a16="http://schemas.microsoft.com/office/drawing/2014/main" id="{A0CF1911-784E-AAA3-62C3-47F8C087D7EA}"/>
              </a:ext>
              <a:ext uri="{C183D7F6-B498-43B3-948B-1728B52AA6E4}">
                <adec:decorative xmlns:adec="http://schemas.microsoft.com/office/drawing/2017/decorative" val="1"/>
              </a:ext>
            </a:extLst>
          </p:cNvPr>
          <p:cNvGrpSpPr/>
          <p:nvPr/>
        </p:nvGrpSpPr>
        <p:grpSpPr>
          <a:xfrm>
            <a:off x="6394222" y="4647227"/>
            <a:ext cx="177136" cy="259330"/>
            <a:chOff x="197343" y="3413628"/>
            <a:chExt cx="259345" cy="379686"/>
          </a:xfrm>
        </p:grpSpPr>
        <p:pic>
          <p:nvPicPr>
            <p:cNvPr id="232" name="Graphic 231">
              <a:extLst>
                <a:ext uri="{FF2B5EF4-FFF2-40B4-BE49-F238E27FC236}">
                  <a16:creationId xmlns:a16="http://schemas.microsoft.com/office/drawing/2014/main" id="{D18B69A2-5029-145E-E248-026F8A3426C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33" name="TextBox 232">
              <a:extLst>
                <a:ext uri="{FF2B5EF4-FFF2-40B4-BE49-F238E27FC236}">
                  <a16:creationId xmlns:a16="http://schemas.microsoft.com/office/drawing/2014/main" id="{E0847E84-480F-ED66-5DDA-D6443B4E49B5}"/>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34" name="Group 233">
            <a:extLst>
              <a:ext uri="{FF2B5EF4-FFF2-40B4-BE49-F238E27FC236}">
                <a16:creationId xmlns:a16="http://schemas.microsoft.com/office/drawing/2014/main" id="{14C2C935-AD40-58A7-F489-8050CCA1F22E}"/>
              </a:ext>
              <a:ext uri="{C183D7F6-B498-43B3-948B-1728B52AA6E4}">
                <adec:decorative xmlns:adec="http://schemas.microsoft.com/office/drawing/2017/decorative" val="1"/>
              </a:ext>
            </a:extLst>
          </p:cNvPr>
          <p:cNvGrpSpPr/>
          <p:nvPr/>
        </p:nvGrpSpPr>
        <p:grpSpPr>
          <a:xfrm>
            <a:off x="6394222" y="4221858"/>
            <a:ext cx="177136" cy="259330"/>
            <a:chOff x="197343" y="3413628"/>
            <a:chExt cx="259345" cy="379686"/>
          </a:xfrm>
        </p:grpSpPr>
        <p:pic>
          <p:nvPicPr>
            <p:cNvPr id="235" name="Graphic 234">
              <a:extLst>
                <a:ext uri="{FF2B5EF4-FFF2-40B4-BE49-F238E27FC236}">
                  <a16:creationId xmlns:a16="http://schemas.microsoft.com/office/drawing/2014/main" id="{556C0D68-B752-0C41-213F-035629951F8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36" name="TextBox 235">
              <a:extLst>
                <a:ext uri="{FF2B5EF4-FFF2-40B4-BE49-F238E27FC236}">
                  <a16:creationId xmlns:a16="http://schemas.microsoft.com/office/drawing/2014/main" id="{58E04A8B-0911-A01A-F1CA-28A32A623E93}"/>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238" name="TextBox 237">
            <a:extLst>
              <a:ext uri="{FF2B5EF4-FFF2-40B4-BE49-F238E27FC236}">
                <a16:creationId xmlns:a16="http://schemas.microsoft.com/office/drawing/2014/main" id="{59818C00-7C3C-B631-291F-22CA8A3B90E8}"/>
              </a:ext>
            </a:extLst>
          </p:cNvPr>
          <p:cNvSpPr txBox="1"/>
          <p:nvPr/>
        </p:nvSpPr>
        <p:spPr>
          <a:xfrm>
            <a:off x="9413100" y="4225097"/>
            <a:ext cx="1959094"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8">
                  <a:extLst>
                    <a:ext uri="{A12FA001-AC4F-418D-AE19-62706E023703}">
                      <ahyp:hlinkClr xmlns:ahyp="http://schemas.microsoft.com/office/drawing/2018/hyperlinkcolor" val="tx"/>
                    </a:ext>
                  </a:extLst>
                </a:hlinkClick>
              </a:rPr>
              <a:t>Extend Microsoft 365 Copilot</a:t>
            </a:r>
            <a:br>
              <a:rPr kumimoji="0" lang="en-US" sz="1000" b="0" i="0" u="none" strike="noStrike" kern="1200" cap="none" spc="0" normalizeH="0" baseline="0" noProof="0">
                <a:ln>
                  <a:noFill/>
                </a:ln>
                <a:solidFill>
                  <a:srgbClr val="0078D4"/>
                </a:solidFill>
                <a:effectLst/>
                <a:uLnTx/>
                <a:uFillTx/>
                <a:latin typeface="Segoe UI"/>
                <a:ea typeface="+mn-ea"/>
                <a:cs typeface="Segoe UI"/>
              </a:rPr>
            </a:b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9">
                  <a:extLst>
                    <a:ext uri="{A12FA001-AC4F-418D-AE19-62706E023703}">
                      <ahyp:hlinkClr xmlns:ahyp="http://schemas.microsoft.com/office/drawing/2018/hyperlinkcolor" val="tx"/>
                    </a:ext>
                  </a:extLst>
                </a:hlinkClick>
              </a:rPr>
              <a:t>Create agents with Microsoft Copilot Studio</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(4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0">
                  <a:extLst>
                    <a:ext uri="{A12FA001-AC4F-418D-AE19-62706E023703}">
                      <ahyp:hlinkClr xmlns:ahyp="http://schemas.microsoft.com/office/drawing/2018/hyperlinkcolor" val="tx"/>
                    </a:ext>
                  </a:extLst>
                </a:hlinkClick>
              </a:rPr>
              <a:t>Optimize and extend Microsoft 365 Copilot</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(1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1">
                  <a:extLst>
                    <a:ext uri="{A12FA001-AC4F-418D-AE19-62706E023703}">
                      <ahyp:hlinkClr xmlns:ahyp="http://schemas.microsoft.com/office/drawing/2018/hyperlinkcolor" val="tx"/>
                    </a:ext>
                  </a:extLst>
                </a:hlinkClick>
              </a:rPr>
              <a:t>Extend and manage Microsoft Copilot Studio </a:t>
            </a:r>
            <a:r>
              <a:rPr kumimoji="0" lang="en-US" sz="1000" b="0" i="0" u="none" strike="noStrike" kern="1200" cap="none" spc="0" normalizeH="0" baseline="0" noProof="0">
                <a:ln>
                  <a:noFill/>
                </a:ln>
                <a:solidFill>
                  <a:srgbClr val="0078D4"/>
                </a:solidFill>
                <a:effectLst/>
                <a:uLnTx/>
                <a:uFillTx/>
                <a:latin typeface="Segoe UI"/>
                <a:ea typeface="+mn-ea"/>
                <a:cs typeface="Segoe UI"/>
              </a:rPr>
              <a:t>agents </a:t>
            </a:r>
            <a:r>
              <a:rPr kumimoji="0" lang="en-US" sz="800" b="0" i="0" u="none" strike="noStrike" kern="1200" cap="none" spc="0" normalizeH="0" baseline="0" noProof="0">
                <a:ln>
                  <a:noFill/>
                </a:ln>
                <a:solidFill>
                  <a:srgbClr val="000000"/>
                </a:solidFill>
                <a:effectLst/>
                <a:uLnTx/>
                <a:uFillTx/>
                <a:latin typeface="Segoe UI"/>
                <a:ea typeface="+mn-ea"/>
                <a:cs typeface="Segoe UI"/>
              </a:rPr>
              <a:t>(2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2">
                  <a:extLst>
                    <a:ext uri="{A12FA001-AC4F-418D-AE19-62706E023703}">
                      <ahyp:hlinkClr xmlns:ahyp="http://schemas.microsoft.com/office/drawing/2018/hyperlinkcolor" val="tx"/>
                    </a:ext>
                  </a:extLst>
                </a:hlinkClick>
              </a:rPr>
              <a:t>Build connectors and plugins for Microsoft 365 Copilot</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(3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p:txBody>
      </p:sp>
      <p:grpSp>
        <p:nvGrpSpPr>
          <p:cNvPr id="239" name="Group 238">
            <a:extLst>
              <a:ext uri="{FF2B5EF4-FFF2-40B4-BE49-F238E27FC236}">
                <a16:creationId xmlns:a16="http://schemas.microsoft.com/office/drawing/2014/main" id="{FE1E44B4-054C-DBF6-4997-0661E9AA7D60}"/>
              </a:ext>
              <a:ext uri="{C183D7F6-B498-43B3-948B-1728B52AA6E4}">
                <adec:decorative xmlns:adec="http://schemas.microsoft.com/office/drawing/2017/decorative" val="1"/>
              </a:ext>
            </a:extLst>
          </p:cNvPr>
          <p:cNvGrpSpPr/>
          <p:nvPr/>
        </p:nvGrpSpPr>
        <p:grpSpPr>
          <a:xfrm>
            <a:off x="9112760" y="1925795"/>
            <a:ext cx="177136" cy="259330"/>
            <a:chOff x="197343" y="3413628"/>
            <a:chExt cx="259345" cy="379686"/>
          </a:xfrm>
        </p:grpSpPr>
        <p:pic>
          <p:nvPicPr>
            <p:cNvPr id="240" name="Graphic 239">
              <a:extLst>
                <a:ext uri="{FF2B5EF4-FFF2-40B4-BE49-F238E27FC236}">
                  <a16:creationId xmlns:a16="http://schemas.microsoft.com/office/drawing/2014/main" id="{F1D4CDB9-8AD4-9298-3E3E-7BDD2A329E0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41" name="TextBox 240">
              <a:extLst>
                <a:ext uri="{FF2B5EF4-FFF2-40B4-BE49-F238E27FC236}">
                  <a16:creationId xmlns:a16="http://schemas.microsoft.com/office/drawing/2014/main" id="{37CD1FF1-7D3A-7E1E-6E90-96D064789E89}"/>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42" name="Group 241">
            <a:extLst>
              <a:ext uri="{FF2B5EF4-FFF2-40B4-BE49-F238E27FC236}">
                <a16:creationId xmlns:a16="http://schemas.microsoft.com/office/drawing/2014/main" id="{62309619-EB1B-F732-19B8-A529EF6B66A1}"/>
              </a:ext>
              <a:ext uri="{C183D7F6-B498-43B3-948B-1728B52AA6E4}">
                <adec:decorative xmlns:adec="http://schemas.microsoft.com/office/drawing/2017/decorative" val="1"/>
              </a:ext>
            </a:extLst>
          </p:cNvPr>
          <p:cNvGrpSpPr/>
          <p:nvPr/>
        </p:nvGrpSpPr>
        <p:grpSpPr>
          <a:xfrm>
            <a:off x="9112760" y="4221858"/>
            <a:ext cx="177136" cy="259330"/>
            <a:chOff x="197343" y="3413628"/>
            <a:chExt cx="259345" cy="379686"/>
          </a:xfrm>
        </p:grpSpPr>
        <p:pic>
          <p:nvPicPr>
            <p:cNvPr id="243" name="Graphic 242">
              <a:extLst>
                <a:ext uri="{FF2B5EF4-FFF2-40B4-BE49-F238E27FC236}">
                  <a16:creationId xmlns:a16="http://schemas.microsoft.com/office/drawing/2014/main" id="{A0F1A2D2-CEF6-9AE4-1D9E-7884E45EC69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44" name="TextBox 243">
              <a:extLst>
                <a:ext uri="{FF2B5EF4-FFF2-40B4-BE49-F238E27FC236}">
                  <a16:creationId xmlns:a16="http://schemas.microsoft.com/office/drawing/2014/main" id="{D8A52784-762E-806E-72A5-CC8DA349F9F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45" name="Group 244">
            <a:extLst>
              <a:ext uri="{FF2B5EF4-FFF2-40B4-BE49-F238E27FC236}">
                <a16:creationId xmlns:a16="http://schemas.microsoft.com/office/drawing/2014/main" id="{D3AA5818-3427-5957-0DB8-9294E13046FE}"/>
              </a:ext>
              <a:ext uri="{C183D7F6-B498-43B3-948B-1728B52AA6E4}">
                <adec:decorative xmlns:adec="http://schemas.microsoft.com/office/drawing/2017/decorative" val="1"/>
              </a:ext>
            </a:extLst>
          </p:cNvPr>
          <p:cNvGrpSpPr/>
          <p:nvPr/>
        </p:nvGrpSpPr>
        <p:grpSpPr>
          <a:xfrm>
            <a:off x="9076454" y="4651731"/>
            <a:ext cx="249748" cy="259330"/>
            <a:chOff x="144189" y="3924298"/>
            <a:chExt cx="365656" cy="379686"/>
          </a:xfrm>
        </p:grpSpPr>
        <p:pic>
          <p:nvPicPr>
            <p:cNvPr id="246" name="Graphic 245">
              <a:extLst>
                <a:ext uri="{FF2B5EF4-FFF2-40B4-BE49-F238E27FC236}">
                  <a16:creationId xmlns:a16="http://schemas.microsoft.com/office/drawing/2014/main" id="{EFD93A61-719F-D55F-59B9-1237292B409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47" name="TextBox 246">
              <a:extLst>
                <a:ext uri="{FF2B5EF4-FFF2-40B4-BE49-F238E27FC236}">
                  <a16:creationId xmlns:a16="http://schemas.microsoft.com/office/drawing/2014/main" id="{A68E7620-E0A6-B027-F5E6-1DB2634E62B2}"/>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48" name="Group 247">
            <a:extLst>
              <a:ext uri="{FF2B5EF4-FFF2-40B4-BE49-F238E27FC236}">
                <a16:creationId xmlns:a16="http://schemas.microsoft.com/office/drawing/2014/main" id="{518BDE39-ED78-BC2B-DAF2-D5963573165D}"/>
              </a:ext>
              <a:ext uri="{C183D7F6-B498-43B3-948B-1728B52AA6E4}">
                <adec:decorative xmlns:adec="http://schemas.microsoft.com/office/drawing/2017/decorative" val="1"/>
              </a:ext>
            </a:extLst>
          </p:cNvPr>
          <p:cNvGrpSpPr/>
          <p:nvPr/>
        </p:nvGrpSpPr>
        <p:grpSpPr>
          <a:xfrm>
            <a:off x="9076454" y="5072182"/>
            <a:ext cx="249748" cy="259330"/>
            <a:chOff x="144189" y="3924298"/>
            <a:chExt cx="365656" cy="379686"/>
          </a:xfrm>
        </p:grpSpPr>
        <p:pic>
          <p:nvPicPr>
            <p:cNvPr id="249" name="Graphic 248">
              <a:extLst>
                <a:ext uri="{FF2B5EF4-FFF2-40B4-BE49-F238E27FC236}">
                  <a16:creationId xmlns:a16="http://schemas.microsoft.com/office/drawing/2014/main" id="{D2E28131-0FC2-2353-6C73-428B3AF93A9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0" name="TextBox 249">
              <a:extLst>
                <a:ext uri="{FF2B5EF4-FFF2-40B4-BE49-F238E27FC236}">
                  <a16:creationId xmlns:a16="http://schemas.microsoft.com/office/drawing/2014/main" id="{6F288644-FA7B-4B52-A205-C109D3B06DA2}"/>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51" name="Group 250">
            <a:extLst>
              <a:ext uri="{FF2B5EF4-FFF2-40B4-BE49-F238E27FC236}">
                <a16:creationId xmlns:a16="http://schemas.microsoft.com/office/drawing/2014/main" id="{93F46E9B-D887-EC16-D5B9-AADA4446EB1B}"/>
              </a:ext>
              <a:ext uri="{C183D7F6-B498-43B3-948B-1728B52AA6E4}">
                <adec:decorative xmlns:adec="http://schemas.microsoft.com/office/drawing/2017/decorative" val="1"/>
              </a:ext>
            </a:extLst>
          </p:cNvPr>
          <p:cNvGrpSpPr/>
          <p:nvPr/>
        </p:nvGrpSpPr>
        <p:grpSpPr>
          <a:xfrm>
            <a:off x="9076454" y="5500610"/>
            <a:ext cx="249748" cy="259330"/>
            <a:chOff x="144189" y="3924298"/>
            <a:chExt cx="365656" cy="379686"/>
          </a:xfrm>
        </p:grpSpPr>
        <p:pic>
          <p:nvPicPr>
            <p:cNvPr id="252" name="Graphic 251">
              <a:extLst>
                <a:ext uri="{FF2B5EF4-FFF2-40B4-BE49-F238E27FC236}">
                  <a16:creationId xmlns:a16="http://schemas.microsoft.com/office/drawing/2014/main" id="{89AC3CF1-3135-5107-5B74-605C3BC91F6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3" name="TextBox 252">
              <a:extLst>
                <a:ext uri="{FF2B5EF4-FFF2-40B4-BE49-F238E27FC236}">
                  <a16:creationId xmlns:a16="http://schemas.microsoft.com/office/drawing/2014/main" id="{3D8A1E35-456C-254B-D534-A331E79EFCAF}"/>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54" name="Group 253">
            <a:extLst>
              <a:ext uri="{FF2B5EF4-FFF2-40B4-BE49-F238E27FC236}">
                <a16:creationId xmlns:a16="http://schemas.microsoft.com/office/drawing/2014/main" id="{0EE955F9-B128-0AD6-6BE9-D2C770BC838D}"/>
              </a:ext>
              <a:ext uri="{C183D7F6-B498-43B3-948B-1728B52AA6E4}">
                <adec:decorative xmlns:adec="http://schemas.microsoft.com/office/drawing/2017/decorative" val="1"/>
              </a:ext>
            </a:extLst>
          </p:cNvPr>
          <p:cNvGrpSpPr/>
          <p:nvPr/>
        </p:nvGrpSpPr>
        <p:grpSpPr>
          <a:xfrm>
            <a:off x="9076454" y="5933735"/>
            <a:ext cx="249748" cy="259330"/>
            <a:chOff x="144189" y="3924298"/>
            <a:chExt cx="365656" cy="379686"/>
          </a:xfrm>
        </p:grpSpPr>
        <p:pic>
          <p:nvPicPr>
            <p:cNvPr id="255" name="Graphic 254">
              <a:extLst>
                <a:ext uri="{FF2B5EF4-FFF2-40B4-BE49-F238E27FC236}">
                  <a16:creationId xmlns:a16="http://schemas.microsoft.com/office/drawing/2014/main" id="{3B9A1132-B9D4-BB9C-4AFD-A74C156295E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6" name="TextBox 255">
              <a:extLst>
                <a:ext uri="{FF2B5EF4-FFF2-40B4-BE49-F238E27FC236}">
                  <a16:creationId xmlns:a16="http://schemas.microsoft.com/office/drawing/2014/main" id="{BC1B0DB1-95CB-51CF-274D-12A719111E19}"/>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cxnSp>
        <p:nvCxnSpPr>
          <p:cNvPr id="257" name="Straight Connector 256">
            <a:extLst>
              <a:ext uri="{FF2B5EF4-FFF2-40B4-BE49-F238E27FC236}">
                <a16:creationId xmlns:a16="http://schemas.microsoft.com/office/drawing/2014/main" id="{06C7E46D-3251-4322-475B-58FC4E7FD5B4}"/>
              </a:ext>
              <a:ext uri="{C183D7F6-B498-43B3-948B-1728B52AA6E4}">
                <adec:decorative xmlns:adec="http://schemas.microsoft.com/office/drawing/2017/decorative" val="1"/>
              </a:ext>
            </a:extLst>
          </p:cNvPr>
          <p:cNvCxnSpPr>
            <a:cxnSpLocks/>
          </p:cNvCxnSpPr>
          <p:nvPr/>
        </p:nvCxnSpPr>
        <p:spPr>
          <a:xfrm>
            <a:off x="8979748"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F6A5FA3D-B840-474C-AAA0-8B9941830EA9}"/>
              </a:ext>
              <a:ext uri="{C183D7F6-B498-43B3-948B-1728B52AA6E4}">
                <adec:decorative xmlns:adec="http://schemas.microsoft.com/office/drawing/2017/decorative" val="1"/>
              </a:ext>
            </a:extLst>
          </p:cNvPr>
          <p:cNvCxnSpPr>
            <a:cxnSpLocks/>
          </p:cNvCxnSpPr>
          <p:nvPr/>
        </p:nvCxnSpPr>
        <p:spPr>
          <a:xfrm>
            <a:off x="8979748" y="501066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CB9B7C91-CA54-CA7C-17A4-8AFE2FF0A79E}"/>
              </a:ext>
              <a:ext uri="{C183D7F6-B498-43B3-948B-1728B52AA6E4}">
                <adec:decorative xmlns:adec="http://schemas.microsoft.com/office/drawing/2017/decorative" val="1"/>
              </a:ext>
            </a:extLst>
          </p:cNvPr>
          <p:cNvCxnSpPr>
            <a:cxnSpLocks/>
          </p:cNvCxnSpPr>
          <p:nvPr/>
        </p:nvCxnSpPr>
        <p:spPr>
          <a:xfrm>
            <a:off x="8979748" y="543408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0C33BA7-61CF-163E-D8D1-C29A7ED848C8}"/>
              </a:ext>
              <a:ext uri="{C183D7F6-B498-43B3-948B-1728B52AA6E4}">
                <adec:decorative xmlns:adec="http://schemas.microsoft.com/office/drawing/2017/decorative" val="1"/>
              </a:ext>
            </a:extLst>
          </p:cNvPr>
          <p:cNvCxnSpPr>
            <a:cxnSpLocks/>
          </p:cNvCxnSpPr>
          <p:nvPr/>
        </p:nvCxnSpPr>
        <p:spPr>
          <a:xfrm>
            <a:off x="8979748" y="586650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2" name="Title 1">
            <a:extLst>
              <a:ext uri="{FF2B5EF4-FFF2-40B4-BE49-F238E27FC236}">
                <a16:creationId xmlns:a16="http://schemas.microsoft.com/office/drawing/2014/main" id="{AFB3EE10-9161-7E07-67E0-36B09145FE81}"/>
              </a:ext>
              <a:ext uri="{C183D7F6-B498-43B3-948B-1728B52AA6E4}">
                <adec:decorative xmlns:adec="http://schemas.microsoft.com/office/drawing/2017/decorative" val="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w="3175">
                  <a:noFill/>
                </a:ln>
                <a:solidFill>
                  <a:srgbClr val="0078D4"/>
                </a:solidFill>
                <a:effectLst/>
                <a:uLnTx/>
                <a:uFillTx/>
                <a:latin typeface="Segoe UI Semibold"/>
                <a:ea typeface="+mn-ea"/>
                <a:cs typeface="Segoe UI Semibold" panose="020B0502040204020203" pitchFamily="34" charset="0"/>
              </a:rPr>
              <a:t>Microsoft 365 Copilot</a:t>
            </a:r>
          </a:p>
        </p:txBody>
      </p:sp>
      <p:grpSp>
        <p:nvGrpSpPr>
          <p:cNvPr id="3" name="Group 2">
            <a:extLst>
              <a:ext uri="{FF2B5EF4-FFF2-40B4-BE49-F238E27FC236}">
                <a16:creationId xmlns:a16="http://schemas.microsoft.com/office/drawing/2014/main" id="{44C91862-F15A-E62B-590B-D81719F84861}"/>
              </a:ext>
              <a:ext uri="{C183D7F6-B498-43B3-948B-1728B52AA6E4}">
                <adec:decorative xmlns:adec="http://schemas.microsoft.com/office/drawing/2017/decorative" val="1"/>
              </a:ext>
            </a:extLst>
          </p:cNvPr>
          <p:cNvGrpSpPr/>
          <p:nvPr/>
        </p:nvGrpSpPr>
        <p:grpSpPr>
          <a:xfrm>
            <a:off x="3630145" y="5938615"/>
            <a:ext cx="252634" cy="259330"/>
            <a:chOff x="142075" y="4945638"/>
            <a:chExt cx="369881" cy="379683"/>
          </a:xfrm>
        </p:grpSpPr>
        <p:pic>
          <p:nvPicPr>
            <p:cNvPr id="4" name="Graphic 3">
              <a:extLst>
                <a:ext uri="{FF2B5EF4-FFF2-40B4-BE49-F238E27FC236}">
                  <a16:creationId xmlns:a16="http://schemas.microsoft.com/office/drawing/2014/main" id="{7F6B7517-2FDF-E272-F478-D005C018A2F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5" name="TextBox 4">
              <a:extLst>
                <a:ext uri="{FF2B5EF4-FFF2-40B4-BE49-F238E27FC236}">
                  <a16:creationId xmlns:a16="http://schemas.microsoft.com/office/drawing/2014/main" id="{DEA1F337-E67F-0C15-E753-F6195BA0A8E2}"/>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cxnSp>
        <p:nvCxnSpPr>
          <p:cNvPr id="6" name="Straight Connector 5">
            <a:extLst>
              <a:ext uri="{FF2B5EF4-FFF2-40B4-BE49-F238E27FC236}">
                <a16:creationId xmlns:a16="http://schemas.microsoft.com/office/drawing/2014/main" id="{0135E4DE-B113-3782-21F3-A22280662AE5}"/>
              </a:ext>
              <a:ext uri="{C183D7F6-B498-43B3-948B-1728B52AA6E4}">
                <adec:decorative xmlns:adec="http://schemas.microsoft.com/office/drawing/2017/decorative" val="1"/>
              </a:ext>
            </a:extLst>
          </p:cNvPr>
          <p:cNvCxnSpPr>
            <a:cxnSpLocks/>
          </p:cNvCxnSpPr>
          <p:nvPr/>
        </p:nvCxnSpPr>
        <p:spPr>
          <a:xfrm>
            <a:off x="819807" y="573754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C037BD2-17D0-20FC-D8AC-BBC0EFBB99BC}"/>
              </a:ext>
              <a:ext uri="{C183D7F6-B498-43B3-948B-1728B52AA6E4}">
                <adec:decorative xmlns:adec="http://schemas.microsoft.com/office/drawing/2017/decorative" val="1"/>
              </a:ext>
            </a:extLst>
          </p:cNvPr>
          <p:cNvGrpSpPr/>
          <p:nvPr/>
        </p:nvGrpSpPr>
        <p:grpSpPr>
          <a:xfrm>
            <a:off x="975010" y="5823932"/>
            <a:ext cx="177136" cy="259330"/>
            <a:chOff x="197343" y="3413628"/>
            <a:chExt cx="259345" cy="379686"/>
          </a:xfrm>
        </p:grpSpPr>
        <p:pic>
          <p:nvPicPr>
            <p:cNvPr id="10" name="Graphic 9">
              <a:extLst>
                <a:ext uri="{FF2B5EF4-FFF2-40B4-BE49-F238E27FC236}">
                  <a16:creationId xmlns:a16="http://schemas.microsoft.com/office/drawing/2014/main" id="{7968BFE4-22BC-CE0F-82BB-EB6283085E2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2" name="TextBox 11">
              <a:extLst>
                <a:ext uri="{FF2B5EF4-FFF2-40B4-BE49-F238E27FC236}">
                  <a16:creationId xmlns:a16="http://schemas.microsoft.com/office/drawing/2014/main" id="{F4E0AD03-A23A-0FFF-7452-0D1FFCFC9DA4}"/>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Tree>
    <p:extLst>
      <p:ext uri="{BB962C8B-B14F-4D97-AF65-F5344CB8AC3E}">
        <p14:creationId xmlns:p14="http://schemas.microsoft.com/office/powerpoint/2010/main" val="402185992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a:xfrm>
            <a:off x="588261" y="585216"/>
            <a:ext cx="11011601" cy="553998"/>
          </a:xfrm>
        </p:spPr>
        <p:txBody>
          <a:bodyPr>
            <a:norm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588261" y="1348014"/>
            <a:ext cx="5252371" cy="5060360"/>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Microsoft 365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The Copilot System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ChatGPT vs. Microsoft 365 Copilot: What's the difference?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How Microsoft 365 Copilot works</a:t>
            </a: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Microsoft Graph connectors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Additional copilot experiences across the Microsoft Cloud</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Microsoft Dynamics 365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Copilot in Power Platform</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Microsoft Security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GitHub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Copilot in Microsoft Stream</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092839" y="1348014"/>
            <a:ext cx="5252371" cy="3103414"/>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Data, privacy, and security for Microsoft 365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Data, privacy, and security for Azure OpenAI Service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Data Protection Addendum</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0047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1.875E-6 7.40741E-7 L -1.875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88261" y="1352827"/>
            <a:ext cx="5252371" cy="4780796"/>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Compliance</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General Data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Security</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030159" y="1352827"/>
            <a:ext cx="5963915" cy="4652556"/>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How to prepare for Microsoft 365 Copilot</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BF3AC4">
                    <a:lumMod val="50000"/>
                  </a:srgbClr>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Transcription Management in Microsoft 365 Copilot</a:t>
            </a:r>
            <a:endParaRPr kumimoji="0" lang="en-US" sz="1400" b="0" i="0" u="sng" strike="noStrike" kern="1200" cap="none" spc="0" normalizeH="0" baseline="0" noProof="0">
              <a:ln>
                <a:noFill/>
              </a:ln>
              <a:solidFill>
                <a:srgbClr val="BF3AC4">
                  <a:lumMod val="50000"/>
                </a:srgbClr>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078D4"/>
                </a:solidFill>
                <a:effectLst/>
                <a:uLnTx/>
                <a:uFillTx/>
                <a:latin typeface="Segoe UI"/>
                <a:ea typeface="+mn-ea"/>
                <a:cs typeface="+mn-cs"/>
                <a:hlinkClick r:id="rId22"/>
              </a:rPr>
              <a:t>Get Ready for Microsoft 365 Copilot with SharePoint Advanced Management</a:t>
            </a:r>
            <a:endParaRPr kumimoji="0" lang="en-US" sz="1400" b="0" i="0" u="none" strike="noStrike" kern="1200" cap="none" spc="0" normalizeH="0" baseline="0" noProof="0">
              <a:ln>
                <a:noFill/>
              </a:ln>
              <a:solidFill>
                <a:srgbClr val="0078D4"/>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rPr>
              <a:t>Microsoft deployment blueprint to implement internal oversharing protections for Microsoft 365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Responsible AI core principles</a:t>
            </a:r>
            <a:endPar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6">
                  <a:extLst>
                    <a:ext uri="{A12FA001-AC4F-418D-AE19-62706E023703}">
                      <ahyp:hlinkClr xmlns:ahyp="http://schemas.microsoft.com/office/drawing/2018/hyperlinkcolor" val="tx"/>
                    </a:ext>
                  </a:extLst>
                </a:hlinkClick>
              </a:rPr>
              <a:t>Microsoft Responsible AI Standard</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7">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3779522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875E-6 -3.33333E-6 L -1.875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0"/>
                                  </p:stCondLst>
                                  <p:childTnLst>
                                    <p:animMotion origin="layout" path="M 3.95833E-6 -7.40741E-7 L 3.95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72FD-2AD1-14A7-0122-F3DF47F60CF6}"/>
              </a:ext>
            </a:extLst>
          </p:cNvPr>
          <p:cNvSpPr>
            <a:spLocks noGrp="1"/>
          </p:cNvSpPr>
          <p:nvPr>
            <p:ph type="title"/>
          </p:nvPr>
        </p:nvSpPr>
        <p:spPr>
          <a:xfrm>
            <a:off x="569911" y="2492058"/>
            <a:ext cx="6092146" cy="1508105"/>
          </a:xfrm>
        </p:spPr>
        <p:txBody>
          <a:bodyPr/>
          <a:lstStyle/>
          <a:p>
            <a:r>
              <a:rPr lang="en-US" sz="1800" b="0">
                <a:latin typeface="+mn-lt"/>
                <a:ea typeface="+mn-ea"/>
                <a:cs typeface="Segoe UI" panose="020B0502040204020203" pitchFamily="34" charset="0"/>
              </a:rPr>
              <a:t>MICROSOFT 365 COPILOT TECHNICAL READINESS</a:t>
            </a:r>
            <a:br>
              <a:rPr lang="en-US" sz="4000">
                <a:latin typeface="+mn-lt"/>
              </a:rPr>
            </a:br>
            <a:r>
              <a:rPr lang="en-US"/>
              <a:t>Modern Management of Microsoft 365 Apps</a:t>
            </a:r>
          </a:p>
        </p:txBody>
      </p:sp>
      <p:sp>
        <p:nvSpPr>
          <p:cNvPr id="3" name="Text Placeholder 2">
            <a:extLst>
              <a:ext uri="{FF2B5EF4-FFF2-40B4-BE49-F238E27FC236}">
                <a16:creationId xmlns:a16="http://schemas.microsoft.com/office/drawing/2014/main" id="{3700F5A6-CBC2-8185-C898-9EDC12962087}"/>
              </a:ext>
            </a:extLst>
          </p:cNvPr>
          <p:cNvSpPr>
            <a:spLocks noGrp="1"/>
          </p:cNvSpPr>
          <p:nvPr>
            <p:ph type="body" sz="quarter" idx="12"/>
          </p:nvPr>
        </p:nvSpPr>
        <p:spPr>
          <a:xfrm>
            <a:off x="582042" y="4215827"/>
            <a:ext cx="8193024" cy="246221"/>
          </a:xfrm>
        </p:spPr>
        <p:txBody>
          <a:bodyPr/>
          <a:lstStyle/>
          <a:p>
            <a:r>
              <a:rPr lang="en-US"/>
              <a:t>The importance of monthly update channels</a:t>
            </a:r>
          </a:p>
        </p:txBody>
      </p:sp>
    </p:spTree>
    <p:extLst>
      <p:ext uri="{BB962C8B-B14F-4D97-AF65-F5344CB8AC3E}">
        <p14:creationId xmlns:p14="http://schemas.microsoft.com/office/powerpoint/2010/main" val="61549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820F-F2B3-CDC3-C125-05BB0E1D341D}"/>
              </a:ext>
            </a:extLst>
          </p:cNvPr>
          <p:cNvSpPr>
            <a:spLocks noGrp="1"/>
          </p:cNvSpPr>
          <p:nvPr>
            <p:ph type="title"/>
          </p:nvPr>
        </p:nvSpPr>
        <p:spPr>
          <a:xfrm>
            <a:off x="588261" y="922436"/>
            <a:ext cx="11011601" cy="553998"/>
          </a:xfrm>
        </p:spPr>
        <p:txBody>
          <a:bodyPr/>
          <a:lstStyle/>
          <a:p>
            <a:pPr algn="ctr"/>
            <a:r>
              <a:rPr lang="en-US"/>
              <a:t>Essentials for Copilot success</a:t>
            </a:r>
          </a:p>
        </p:txBody>
      </p:sp>
      <p:sp>
        <p:nvSpPr>
          <p:cNvPr id="10" name="Rounded Rectangle 1">
            <a:extLst>
              <a:ext uri="{FF2B5EF4-FFF2-40B4-BE49-F238E27FC236}">
                <a16:creationId xmlns:a16="http://schemas.microsoft.com/office/drawing/2014/main" id="{97221CE5-3385-BCD2-00A4-83C8E4E0E8D0}"/>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11" name="Rounded Rectangle 1">
            <a:extLst>
              <a:ext uri="{FF2B5EF4-FFF2-40B4-BE49-F238E27FC236}">
                <a16:creationId xmlns:a16="http://schemas.microsoft.com/office/drawing/2014/main" id="{E6C1EA12-020C-7647-688E-EDC5FA4E48EE}"/>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2" name="Rounded Rectangle 1">
            <a:extLst>
              <a:ext uri="{FF2B5EF4-FFF2-40B4-BE49-F238E27FC236}">
                <a16:creationId xmlns:a16="http://schemas.microsoft.com/office/drawing/2014/main" id="{813F768B-DDDD-E919-691A-AA79CC5DD2EE}"/>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TextBox 14">
            <a:extLst>
              <a:ext uri="{FF2B5EF4-FFF2-40B4-BE49-F238E27FC236}">
                <a16:creationId xmlns:a16="http://schemas.microsoft.com/office/drawing/2014/main" id="{E9470DDE-8A03-D5A1-54AB-6361EE3EC6AF}"/>
              </a:ext>
              <a:ext uri="{C183D7F6-B498-43B3-948B-1728B52AA6E4}">
                <adec:decorative xmlns:adec="http://schemas.microsoft.com/office/drawing/2017/decorative" val="0"/>
              </a:ext>
            </a:extLst>
          </p:cNvPr>
          <p:cNvSpPr txBox="1"/>
          <p:nvPr/>
        </p:nvSpPr>
        <p:spPr>
          <a:xfrm>
            <a:off x="1495943" y="3639003"/>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Nominate and activate your Copilot executive </a:t>
            </a:r>
            <a:r>
              <a:rPr lang="en-US" b="1">
                <a:solidFill>
                  <a:srgbClr val="0078D4"/>
                </a:solidFill>
                <a:latin typeface="Segoe UI Semibold" panose="020B0502040204020203" pitchFamily="34" charset="0"/>
                <a:cs typeface="Segoe UI Semibold" panose="020B0502040204020203" pitchFamily="34" charset="0"/>
              </a:rPr>
              <a:t>sponsors</a:t>
            </a:r>
            <a:r>
              <a:rPr lang="en-US">
                <a:cs typeface="Segoe UI Semibold" panose="020B0502040204020203" pitchFamily="34" charset="0"/>
              </a:rPr>
              <a:t>, in partnership with your AI Council</a:t>
            </a:r>
          </a:p>
        </p:txBody>
      </p:sp>
      <p:sp>
        <p:nvSpPr>
          <p:cNvPr id="13" name="TextBox 12">
            <a:extLst>
              <a:ext uri="{FF2B5EF4-FFF2-40B4-BE49-F238E27FC236}">
                <a16:creationId xmlns:a16="http://schemas.microsoft.com/office/drawing/2014/main" id="{7B0FC43B-3BCC-F73F-8E2E-0B327CF4AF04}"/>
              </a:ext>
              <a:ext uri="{C183D7F6-B498-43B3-948B-1728B52AA6E4}">
                <adec:decorative xmlns:adec="http://schemas.microsoft.com/office/drawing/2017/decorative" val="0"/>
              </a:ext>
            </a:extLst>
          </p:cNvPr>
          <p:cNvSpPr txBox="1"/>
          <p:nvPr/>
        </p:nvSpPr>
        <p:spPr>
          <a:xfrm>
            <a:off x="5041597" y="3639003"/>
            <a:ext cx="2130038"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Accelerate your business impact by defining highest value </a:t>
            </a:r>
            <a:r>
              <a:rPr lang="en-US" b="1">
                <a:solidFill>
                  <a:srgbClr val="0078D4"/>
                </a:solidFill>
                <a:latin typeface="Segoe UI Semibold" panose="020B0502040204020203" pitchFamily="34" charset="0"/>
                <a:cs typeface="Segoe UI Semibold" panose="020B0502040204020203" pitchFamily="34" charset="0"/>
              </a:rPr>
              <a:t>scenarios</a:t>
            </a:r>
          </a:p>
        </p:txBody>
      </p:sp>
      <p:sp>
        <p:nvSpPr>
          <p:cNvPr id="14" name="TextBox 13">
            <a:extLst>
              <a:ext uri="{FF2B5EF4-FFF2-40B4-BE49-F238E27FC236}">
                <a16:creationId xmlns:a16="http://schemas.microsoft.com/office/drawing/2014/main" id="{E6C2DF16-ACD8-4A24-5EAB-C1A361478DAD}"/>
              </a:ext>
              <a:ext uri="{C183D7F6-B498-43B3-948B-1728B52AA6E4}">
                <adec:decorative xmlns:adec="http://schemas.microsoft.com/office/drawing/2017/decorative" val="0"/>
              </a:ext>
            </a:extLst>
          </p:cNvPr>
          <p:cNvSpPr txBox="1"/>
          <p:nvPr/>
        </p:nvSpPr>
        <p:spPr>
          <a:xfrm>
            <a:off x="8390593" y="3639003"/>
            <a:ext cx="2052008"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Define your path to </a:t>
            </a:r>
            <a:r>
              <a:rPr lang="en-US" b="1">
                <a:solidFill>
                  <a:srgbClr val="0078D4"/>
                </a:solidFill>
                <a:latin typeface="Segoe UI Semibold" panose="020B0502040204020203" pitchFamily="34" charset="0"/>
                <a:cs typeface="Segoe UI Semibold" panose="020B0502040204020203" pitchFamily="34" charset="0"/>
              </a:rPr>
              <a:t>secure</a:t>
            </a:r>
            <a:r>
              <a:rPr lang="en-US">
                <a:cs typeface="Segoe UI Semibold" panose="020B0502040204020203" pitchFamily="34" charset="0"/>
              </a:rPr>
              <a:t> your data for compliance and peace of mind</a:t>
            </a:r>
          </a:p>
        </p:txBody>
      </p:sp>
      <p:sp>
        <p:nvSpPr>
          <p:cNvPr id="16" name="Graphic 27">
            <a:extLst>
              <a:ext uri="{FF2B5EF4-FFF2-40B4-BE49-F238E27FC236}">
                <a16:creationId xmlns:a16="http://schemas.microsoft.com/office/drawing/2014/main" id="{96137AB6-554B-2FAD-C7EE-436F777098C6}"/>
              </a:ext>
              <a:ext uri="{C183D7F6-B498-43B3-948B-1728B52AA6E4}">
                <adec:decorative xmlns:adec="http://schemas.microsoft.com/office/drawing/2017/decorative" val="1"/>
              </a:ext>
            </a:extLst>
          </p:cNvPr>
          <p:cNvSpPr/>
          <p:nvPr/>
        </p:nvSpPr>
        <p:spPr>
          <a:xfrm>
            <a:off x="9157464" y="2827790"/>
            <a:ext cx="518266" cy="518318"/>
          </a:xfrm>
          <a:custGeom>
            <a:avLst/>
            <a:gdLst>
              <a:gd name="connsiteX0" fmla="*/ 315619 w 789046"/>
              <a:gd name="connsiteY0" fmla="*/ 0 h 789125"/>
              <a:gd name="connsiteX1" fmla="*/ 473428 w 789046"/>
              <a:gd name="connsiteY1" fmla="*/ 157809 h 789125"/>
              <a:gd name="connsiteX2" fmla="*/ 473428 w 789046"/>
              <a:gd name="connsiteY2" fmla="*/ 236714 h 789125"/>
              <a:gd name="connsiteX3" fmla="*/ 572059 w 789046"/>
              <a:gd name="connsiteY3" fmla="*/ 236714 h 789125"/>
              <a:gd name="connsiteX4" fmla="*/ 631237 w 789046"/>
              <a:gd name="connsiteY4" fmla="*/ 295893 h 789125"/>
              <a:gd name="connsiteX5" fmla="*/ 631237 w 789046"/>
              <a:gd name="connsiteY5" fmla="*/ 355071 h 789125"/>
              <a:gd name="connsiteX6" fmla="*/ 595888 w 789046"/>
              <a:gd name="connsiteY6" fmla="*/ 368051 h 789125"/>
              <a:gd name="connsiteX7" fmla="*/ 591667 w 789046"/>
              <a:gd name="connsiteY7" fmla="*/ 371996 h 789125"/>
              <a:gd name="connsiteX8" fmla="*/ 489209 w 789046"/>
              <a:gd name="connsiteY8" fmla="*/ 420838 h 789125"/>
              <a:gd name="connsiteX9" fmla="*/ 433976 w 789046"/>
              <a:gd name="connsiteY9" fmla="*/ 476703 h 789125"/>
              <a:gd name="connsiteX10" fmla="*/ 433976 w 789046"/>
              <a:gd name="connsiteY10" fmla="*/ 575373 h 789125"/>
              <a:gd name="connsiteX11" fmla="*/ 539708 w 789046"/>
              <a:gd name="connsiteY11" fmla="*/ 789126 h 789125"/>
              <a:gd name="connsiteX12" fmla="*/ 59179 w 789046"/>
              <a:gd name="connsiteY12" fmla="*/ 789047 h 789125"/>
              <a:gd name="connsiteX13" fmla="*/ 0 w 789046"/>
              <a:gd name="connsiteY13" fmla="*/ 729868 h 789125"/>
              <a:gd name="connsiteX14" fmla="*/ 0 w 789046"/>
              <a:gd name="connsiteY14" fmla="*/ 295893 h 789125"/>
              <a:gd name="connsiteX15" fmla="*/ 59179 w 789046"/>
              <a:gd name="connsiteY15" fmla="*/ 236714 h 789125"/>
              <a:gd name="connsiteX16" fmla="*/ 157809 w 789046"/>
              <a:gd name="connsiteY16" fmla="*/ 236714 h 789125"/>
              <a:gd name="connsiteX17" fmla="*/ 157809 w 789046"/>
              <a:gd name="connsiteY17" fmla="*/ 157809 h 789125"/>
              <a:gd name="connsiteX18" fmla="*/ 315619 w 789046"/>
              <a:gd name="connsiteY18" fmla="*/ 0 h 789125"/>
              <a:gd name="connsiteX19" fmla="*/ 642442 w 789046"/>
              <a:gd name="connsiteY19" fmla="*/ 399337 h 789125"/>
              <a:gd name="connsiteX20" fmla="*/ 773266 w 789046"/>
              <a:gd name="connsiteY20" fmla="*/ 460290 h 789125"/>
              <a:gd name="connsiteX21" fmla="*/ 788731 w 789046"/>
              <a:gd name="connsiteY21" fmla="*/ 473389 h 789125"/>
              <a:gd name="connsiteX22" fmla="*/ 789047 w 789046"/>
              <a:gd name="connsiteY22" fmla="*/ 476703 h 789125"/>
              <a:gd name="connsiteX23" fmla="*/ 789047 w 789046"/>
              <a:gd name="connsiteY23" fmla="*/ 575373 h 789125"/>
              <a:gd name="connsiteX24" fmla="*/ 636248 w 789046"/>
              <a:gd name="connsiteY24" fmla="*/ 788218 h 789125"/>
              <a:gd name="connsiteX25" fmla="*/ 626266 w 789046"/>
              <a:gd name="connsiteY25" fmla="*/ 788218 h 789125"/>
              <a:gd name="connsiteX26" fmla="*/ 473586 w 789046"/>
              <a:gd name="connsiteY26" fmla="*/ 585828 h 789125"/>
              <a:gd name="connsiteX27" fmla="*/ 473428 w 789046"/>
              <a:gd name="connsiteY27" fmla="*/ 575412 h 789125"/>
              <a:gd name="connsiteX28" fmla="*/ 473428 w 789046"/>
              <a:gd name="connsiteY28" fmla="*/ 476781 h 789125"/>
              <a:gd name="connsiteX29" fmla="*/ 489209 w 789046"/>
              <a:gd name="connsiteY29" fmla="*/ 460330 h 789125"/>
              <a:gd name="connsiteX30" fmla="*/ 620112 w 789046"/>
              <a:gd name="connsiteY30" fmla="*/ 399376 h 789125"/>
              <a:gd name="connsiteX31" fmla="*/ 641807 w 789046"/>
              <a:gd name="connsiteY31" fmla="*/ 398741 h 789125"/>
              <a:gd name="connsiteX32" fmla="*/ 642442 w 789046"/>
              <a:gd name="connsiteY32" fmla="*/ 399376 h 789125"/>
              <a:gd name="connsiteX33" fmla="*/ 315619 w 789046"/>
              <a:gd name="connsiteY33" fmla="*/ 453702 h 789125"/>
              <a:gd name="connsiteX34" fmla="*/ 256440 w 789046"/>
              <a:gd name="connsiteY34" fmla="*/ 512880 h 789125"/>
              <a:gd name="connsiteX35" fmla="*/ 315619 w 789046"/>
              <a:gd name="connsiteY35" fmla="*/ 572059 h 789125"/>
              <a:gd name="connsiteX36" fmla="*/ 374797 w 789046"/>
              <a:gd name="connsiteY36" fmla="*/ 512880 h 789125"/>
              <a:gd name="connsiteX37" fmla="*/ 315619 w 789046"/>
              <a:gd name="connsiteY37" fmla="*/ 453702 h 789125"/>
              <a:gd name="connsiteX38" fmla="*/ 315619 w 789046"/>
              <a:gd name="connsiteY38" fmla="*/ 78905 h 789125"/>
              <a:gd name="connsiteX39" fmla="*/ 236714 w 789046"/>
              <a:gd name="connsiteY39" fmla="*/ 157809 h 789125"/>
              <a:gd name="connsiteX40" fmla="*/ 236714 w 789046"/>
              <a:gd name="connsiteY40" fmla="*/ 236714 h 789125"/>
              <a:gd name="connsiteX41" fmla="*/ 394523 w 789046"/>
              <a:gd name="connsiteY41" fmla="*/ 236714 h 789125"/>
              <a:gd name="connsiteX42" fmla="*/ 394523 w 789046"/>
              <a:gd name="connsiteY42" fmla="*/ 157809 h 789125"/>
              <a:gd name="connsiteX43" fmla="*/ 315619 w 789046"/>
              <a:gd name="connsiteY43" fmla="*/ 78905 h 7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9046" h="789125">
                <a:moveTo>
                  <a:pt x="315619" y="0"/>
                </a:moveTo>
                <a:cubicBezTo>
                  <a:pt x="402773" y="0"/>
                  <a:pt x="473428" y="70654"/>
                  <a:pt x="473428" y="157809"/>
                </a:cubicBezTo>
                <a:lnTo>
                  <a:pt x="473428" y="236714"/>
                </a:lnTo>
                <a:lnTo>
                  <a:pt x="572059" y="236714"/>
                </a:lnTo>
                <a:cubicBezTo>
                  <a:pt x="604741" y="236714"/>
                  <a:pt x="631237" y="263209"/>
                  <a:pt x="631237" y="295893"/>
                </a:cubicBezTo>
                <a:lnTo>
                  <a:pt x="631237" y="355071"/>
                </a:lnTo>
                <a:cubicBezTo>
                  <a:pt x="618652" y="355071"/>
                  <a:pt x="606106" y="359411"/>
                  <a:pt x="595888" y="368051"/>
                </a:cubicBezTo>
                <a:lnTo>
                  <a:pt x="591667" y="371996"/>
                </a:lnTo>
                <a:cubicBezTo>
                  <a:pt x="559631" y="405333"/>
                  <a:pt x="526334" y="420838"/>
                  <a:pt x="489209" y="420838"/>
                </a:cubicBezTo>
                <a:cubicBezTo>
                  <a:pt x="458318" y="420838"/>
                  <a:pt x="433976" y="446206"/>
                  <a:pt x="433976" y="476703"/>
                </a:cubicBezTo>
                <a:lnTo>
                  <a:pt x="433976" y="575373"/>
                </a:lnTo>
                <a:cubicBezTo>
                  <a:pt x="433976" y="669033"/>
                  <a:pt x="470430" y="741862"/>
                  <a:pt x="539708" y="789126"/>
                </a:cubicBezTo>
                <a:lnTo>
                  <a:pt x="59179" y="789047"/>
                </a:lnTo>
                <a:cubicBezTo>
                  <a:pt x="26495" y="789047"/>
                  <a:pt x="0" y="762550"/>
                  <a:pt x="0" y="729868"/>
                </a:cubicBezTo>
                <a:lnTo>
                  <a:pt x="0" y="295893"/>
                </a:lnTo>
                <a:cubicBezTo>
                  <a:pt x="0" y="263209"/>
                  <a:pt x="26495" y="236714"/>
                  <a:pt x="59179" y="236714"/>
                </a:cubicBezTo>
                <a:lnTo>
                  <a:pt x="157809" y="236714"/>
                </a:lnTo>
                <a:lnTo>
                  <a:pt x="157809" y="157809"/>
                </a:lnTo>
                <a:cubicBezTo>
                  <a:pt x="157809" y="70654"/>
                  <a:pt x="228463" y="0"/>
                  <a:pt x="315619" y="0"/>
                </a:cubicBezTo>
                <a:close/>
                <a:moveTo>
                  <a:pt x="642442" y="399337"/>
                </a:moveTo>
                <a:cubicBezTo>
                  <a:pt x="681579" y="440209"/>
                  <a:pt x="724937" y="460290"/>
                  <a:pt x="773266" y="460290"/>
                </a:cubicBezTo>
                <a:cubicBezTo>
                  <a:pt x="780880" y="460290"/>
                  <a:pt x="787271" y="465932"/>
                  <a:pt x="788731" y="473389"/>
                </a:cubicBezTo>
                <a:lnTo>
                  <a:pt x="789047" y="476703"/>
                </a:lnTo>
                <a:lnTo>
                  <a:pt x="789047" y="575373"/>
                </a:lnTo>
                <a:cubicBezTo>
                  <a:pt x="789047" y="681184"/>
                  <a:pt x="737246" y="753145"/>
                  <a:pt x="636248" y="788218"/>
                </a:cubicBezTo>
                <a:cubicBezTo>
                  <a:pt x="633017" y="789343"/>
                  <a:pt x="629498" y="789343"/>
                  <a:pt x="626266" y="788218"/>
                </a:cubicBezTo>
                <a:cubicBezTo>
                  <a:pt x="528582" y="754289"/>
                  <a:pt x="476939" y="685958"/>
                  <a:pt x="473586" y="585828"/>
                </a:cubicBezTo>
                <a:lnTo>
                  <a:pt x="473428" y="575412"/>
                </a:lnTo>
                <a:lnTo>
                  <a:pt x="473428" y="476781"/>
                </a:lnTo>
                <a:cubicBezTo>
                  <a:pt x="473428" y="467707"/>
                  <a:pt x="480529" y="460330"/>
                  <a:pt x="489209" y="460330"/>
                </a:cubicBezTo>
                <a:cubicBezTo>
                  <a:pt x="537459" y="460330"/>
                  <a:pt x="580857" y="440209"/>
                  <a:pt x="620112" y="399376"/>
                </a:cubicBezTo>
                <a:cubicBezTo>
                  <a:pt x="625927" y="393210"/>
                  <a:pt x="635640" y="392926"/>
                  <a:pt x="641807" y="398741"/>
                </a:cubicBezTo>
                <a:cubicBezTo>
                  <a:pt x="642024" y="398946"/>
                  <a:pt x="642237" y="399159"/>
                  <a:pt x="642442" y="399376"/>
                </a:cubicBezTo>
                <a:close/>
                <a:moveTo>
                  <a:pt x="315619" y="453702"/>
                </a:moveTo>
                <a:cubicBezTo>
                  <a:pt x="282935" y="453702"/>
                  <a:pt x="256440" y="480198"/>
                  <a:pt x="256440" y="512880"/>
                </a:cubicBezTo>
                <a:cubicBezTo>
                  <a:pt x="256440" y="545563"/>
                  <a:pt x="282935" y="572059"/>
                  <a:pt x="315619" y="572059"/>
                </a:cubicBezTo>
                <a:cubicBezTo>
                  <a:pt x="348301" y="572059"/>
                  <a:pt x="374797" y="545563"/>
                  <a:pt x="374797" y="512880"/>
                </a:cubicBezTo>
                <a:cubicBezTo>
                  <a:pt x="374797" y="480198"/>
                  <a:pt x="348301" y="453702"/>
                  <a:pt x="315619" y="453702"/>
                </a:cubicBezTo>
                <a:close/>
                <a:moveTo>
                  <a:pt x="315619" y="78905"/>
                </a:moveTo>
                <a:cubicBezTo>
                  <a:pt x="272041" y="78905"/>
                  <a:pt x="236714" y="114231"/>
                  <a:pt x="236714" y="157809"/>
                </a:cubicBezTo>
                <a:lnTo>
                  <a:pt x="236714" y="236714"/>
                </a:lnTo>
                <a:lnTo>
                  <a:pt x="394523" y="236714"/>
                </a:lnTo>
                <a:lnTo>
                  <a:pt x="394523" y="157809"/>
                </a:lnTo>
                <a:cubicBezTo>
                  <a:pt x="394523" y="114231"/>
                  <a:pt x="359198" y="78905"/>
                  <a:pt x="315619" y="78905"/>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7" name="Graphic 31">
            <a:extLst>
              <a:ext uri="{FF2B5EF4-FFF2-40B4-BE49-F238E27FC236}">
                <a16:creationId xmlns:a16="http://schemas.microsoft.com/office/drawing/2014/main" id="{4F111B1C-B71F-FA4B-E026-0CD39157F2E3}"/>
              </a:ext>
              <a:ext uri="{C183D7F6-B498-43B3-948B-1728B52AA6E4}">
                <adec:decorative xmlns:adec="http://schemas.microsoft.com/office/drawing/2017/decorative" val="1"/>
              </a:ext>
            </a:extLst>
          </p:cNvPr>
          <p:cNvSpPr/>
          <p:nvPr/>
        </p:nvSpPr>
        <p:spPr>
          <a:xfrm>
            <a:off x="5907701" y="2838305"/>
            <a:ext cx="397830" cy="497288"/>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8" name="Graphic 36">
            <a:extLst>
              <a:ext uri="{FF2B5EF4-FFF2-40B4-BE49-F238E27FC236}">
                <a16:creationId xmlns:a16="http://schemas.microsoft.com/office/drawing/2014/main" id="{BBC2D0FE-0982-6893-599D-C84126597C6B}"/>
              </a:ext>
              <a:ext uri="{C183D7F6-B498-43B3-948B-1728B52AA6E4}">
                <adec:decorative xmlns:adec="http://schemas.microsoft.com/office/drawing/2017/decorative" val="1"/>
              </a:ext>
            </a:extLst>
          </p:cNvPr>
          <p:cNvSpPr/>
          <p:nvPr/>
        </p:nvSpPr>
        <p:spPr>
          <a:xfrm>
            <a:off x="2558572" y="2848884"/>
            <a:ext cx="476130" cy="476130"/>
          </a:xfrm>
          <a:custGeom>
            <a:avLst/>
            <a:gdLst>
              <a:gd name="connsiteX0" fmla="*/ 53552 w 476130"/>
              <a:gd name="connsiteY0" fmla="*/ 285616 h 476130"/>
              <a:gd name="connsiteX1" fmla="*/ 193467 w 476130"/>
              <a:gd name="connsiteY1" fmla="*/ 285616 h 476130"/>
              <a:gd name="connsiteX2" fmla="*/ 178704 w 476130"/>
              <a:gd name="connsiteY2" fmla="*/ 322048 h 476130"/>
              <a:gd name="connsiteX3" fmla="*/ 178489 w 476130"/>
              <a:gd name="connsiteY3" fmla="*/ 327286 h 476130"/>
              <a:gd name="connsiteX4" fmla="*/ 178489 w 476130"/>
              <a:gd name="connsiteY4" fmla="*/ 434437 h 476130"/>
              <a:gd name="connsiteX5" fmla="*/ 193491 w 476130"/>
              <a:gd name="connsiteY5" fmla="*/ 476107 h 476130"/>
              <a:gd name="connsiteX6" fmla="*/ 190395 w 476130"/>
              <a:gd name="connsiteY6" fmla="*/ 476131 h 476130"/>
              <a:gd name="connsiteX7" fmla="*/ 12144 w 476130"/>
              <a:gd name="connsiteY7" fmla="*/ 399077 h 476130"/>
              <a:gd name="connsiteX8" fmla="*/ 0 w 476130"/>
              <a:gd name="connsiteY8" fmla="*/ 361074 h 476130"/>
              <a:gd name="connsiteX9" fmla="*/ 0 w 476130"/>
              <a:gd name="connsiteY9" fmla="*/ 339168 h 476130"/>
              <a:gd name="connsiteX10" fmla="*/ 53552 w 476130"/>
              <a:gd name="connsiteY10" fmla="*/ 285616 h 476130"/>
              <a:gd name="connsiteX11" fmla="*/ 303499 w 476130"/>
              <a:gd name="connsiteY11" fmla="*/ 226088 h 476130"/>
              <a:gd name="connsiteX12" fmla="*/ 374933 w 476130"/>
              <a:gd name="connsiteY12" fmla="*/ 226088 h 476130"/>
              <a:gd name="connsiteX13" fmla="*/ 404554 w 476130"/>
              <a:gd name="connsiteY13" fmla="*/ 252828 h 476130"/>
              <a:gd name="connsiteX14" fmla="*/ 404721 w 476130"/>
              <a:gd name="connsiteY14" fmla="*/ 255852 h 476130"/>
              <a:gd name="connsiteX15" fmla="*/ 404697 w 476130"/>
              <a:gd name="connsiteY15" fmla="*/ 285616 h 476130"/>
              <a:gd name="connsiteX16" fmla="*/ 434461 w 476130"/>
              <a:gd name="connsiteY16" fmla="*/ 285616 h 476130"/>
              <a:gd name="connsiteX17" fmla="*/ 476131 w 476130"/>
              <a:gd name="connsiteY17" fmla="*/ 327286 h 476130"/>
              <a:gd name="connsiteX18" fmla="*/ 476131 w 476130"/>
              <a:gd name="connsiteY18" fmla="*/ 434437 h 476130"/>
              <a:gd name="connsiteX19" fmla="*/ 434461 w 476130"/>
              <a:gd name="connsiteY19" fmla="*/ 476107 h 476130"/>
              <a:gd name="connsiteX20" fmla="*/ 243971 w 476130"/>
              <a:gd name="connsiteY20" fmla="*/ 476107 h 476130"/>
              <a:gd name="connsiteX21" fmla="*/ 202301 w 476130"/>
              <a:gd name="connsiteY21" fmla="*/ 434437 h 476130"/>
              <a:gd name="connsiteX22" fmla="*/ 202301 w 476130"/>
              <a:gd name="connsiteY22" fmla="*/ 327286 h 476130"/>
              <a:gd name="connsiteX23" fmla="*/ 243971 w 476130"/>
              <a:gd name="connsiteY23" fmla="*/ 285616 h 476130"/>
              <a:gd name="connsiteX24" fmla="*/ 273735 w 476130"/>
              <a:gd name="connsiteY24" fmla="*/ 285616 h 476130"/>
              <a:gd name="connsiteX25" fmla="*/ 273735 w 476130"/>
              <a:gd name="connsiteY25" fmla="*/ 255852 h 476130"/>
              <a:gd name="connsiteX26" fmla="*/ 300475 w 476130"/>
              <a:gd name="connsiteY26" fmla="*/ 226255 h 476130"/>
              <a:gd name="connsiteX27" fmla="*/ 303499 w 476130"/>
              <a:gd name="connsiteY27" fmla="*/ 226088 h 476130"/>
              <a:gd name="connsiteX28" fmla="*/ 374933 w 476130"/>
              <a:gd name="connsiteY28" fmla="*/ 226088 h 476130"/>
              <a:gd name="connsiteX29" fmla="*/ 303499 w 476130"/>
              <a:gd name="connsiteY29" fmla="*/ 226088 h 476130"/>
              <a:gd name="connsiteX30" fmla="*/ 368980 w 476130"/>
              <a:gd name="connsiteY30" fmla="*/ 261805 h 476130"/>
              <a:gd name="connsiteX31" fmla="*/ 309452 w 476130"/>
              <a:gd name="connsiteY31" fmla="*/ 261805 h 476130"/>
              <a:gd name="connsiteX32" fmla="*/ 309452 w 476130"/>
              <a:gd name="connsiteY32" fmla="*/ 285616 h 476130"/>
              <a:gd name="connsiteX33" fmla="*/ 368980 w 476130"/>
              <a:gd name="connsiteY33" fmla="*/ 285616 h 476130"/>
              <a:gd name="connsiteX34" fmla="*/ 368980 w 476130"/>
              <a:gd name="connsiteY34" fmla="*/ 261805 h 476130"/>
              <a:gd name="connsiteX35" fmla="*/ 190419 w 476130"/>
              <a:gd name="connsiteY35" fmla="*/ 0 h 476130"/>
              <a:gd name="connsiteX36" fmla="*/ 309475 w 476130"/>
              <a:gd name="connsiteY36" fmla="*/ 119056 h 476130"/>
              <a:gd name="connsiteX37" fmla="*/ 190419 w 476130"/>
              <a:gd name="connsiteY37" fmla="*/ 238113 h 476130"/>
              <a:gd name="connsiteX38" fmla="*/ 71362 w 476130"/>
              <a:gd name="connsiteY38" fmla="*/ 119056 h 476130"/>
              <a:gd name="connsiteX39" fmla="*/ 190419 w 476130"/>
              <a:gd name="connsiteY39" fmla="*/ 0 h 4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130" h="476130">
                <a:moveTo>
                  <a:pt x="53552" y="285616"/>
                </a:moveTo>
                <a:lnTo>
                  <a:pt x="193467" y="285616"/>
                </a:lnTo>
                <a:cubicBezTo>
                  <a:pt x="185157" y="295689"/>
                  <a:pt x="179799" y="308285"/>
                  <a:pt x="178704" y="322048"/>
                </a:cubicBezTo>
                <a:lnTo>
                  <a:pt x="178489" y="327286"/>
                </a:lnTo>
                <a:lnTo>
                  <a:pt x="178489" y="434437"/>
                </a:lnTo>
                <a:cubicBezTo>
                  <a:pt x="178489" y="450272"/>
                  <a:pt x="184109" y="464796"/>
                  <a:pt x="193491" y="476107"/>
                </a:cubicBezTo>
                <a:lnTo>
                  <a:pt x="190395" y="476131"/>
                </a:lnTo>
                <a:cubicBezTo>
                  <a:pt x="108960" y="476131"/>
                  <a:pt x="48885" y="450605"/>
                  <a:pt x="12144" y="399077"/>
                </a:cubicBezTo>
                <a:cubicBezTo>
                  <a:pt x="4242" y="387981"/>
                  <a:pt x="-4" y="374697"/>
                  <a:pt x="0" y="361074"/>
                </a:cubicBezTo>
                <a:lnTo>
                  <a:pt x="0" y="339168"/>
                </a:lnTo>
                <a:cubicBezTo>
                  <a:pt x="0" y="309592"/>
                  <a:pt x="23976" y="285616"/>
                  <a:pt x="53552" y="285616"/>
                </a:cubicBezTo>
                <a:close/>
                <a:moveTo>
                  <a:pt x="303499" y="226088"/>
                </a:moveTo>
                <a:lnTo>
                  <a:pt x="374933" y="226088"/>
                </a:lnTo>
                <a:cubicBezTo>
                  <a:pt x="390362" y="226088"/>
                  <a:pt x="403030" y="237803"/>
                  <a:pt x="404554" y="252828"/>
                </a:cubicBezTo>
                <a:lnTo>
                  <a:pt x="404721" y="255852"/>
                </a:lnTo>
                <a:lnTo>
                  <a:pt x="404697" y="285616"/>
                </a:lnTo>
                <a:lnTo>
                  <a:pt x="434461" y="285616"/>
                </a:lnTo>
                <a:cubicBezTo>
                  <a:pt x="457486" y="285616"/>
                  <a:pt x="476131" y="304285"/>
                  <a:pt x="476131" y="327286"/>
                </a:cubicBezTo>
                <a:lnTo>
                  <a:pt x="476131" y="434437"/>
                </a:lnTo>
                <a:cubicBezTo>
                  <a:pt x="476131" y="457451"/>
                  <a:pt x="457474" y="476107"/>
                  <a:pt x="434461" y="476107"/>
                </a:cubicBezTo>
                <a:lnTo>
                  <a:pt x="243971" y="476107"/>
                </a:lnTo>
                <a:cubicBezTo>
                  <a:pt x="220957" y="476107"/>
                  <a:pt x="202301" y="457451"/>
                  <a:pt x="202301" y="434437"/>
                </a:cubicBezTo>
                <a:lnTo>
                  <a:pt x="202301" y="327286"/>
                </a:lnTo>
                <a:cubicBezTo>
                  <a:pt x="202301" y="304285"/>
                  <a:pt x="220969" y="285616"/>
                  <a:pt x="243971" y="285616"/>
                </a:cubicBezTo>
                <a:lnTo>
                  <a:pt x="273735" y="285616"/>
                </a:lnTo>
                <a:lnTo>
                  <a:pt x="273735" y="255852"/>
                </a:lnTo>
                <a:cubicBezTo>
                  <a:pt x="273735" y="240446"/>
                  <a:pt x="285450" y="227755"/>
                  <a:pt x="300475" y="226255"/>
                </a:cubicBezTo>
                <a:lnTo>
                  <a:pt x="303499" y="226088"/>
                </a:lnTo>
                <a:lnTo>
                  <a:pt x="374933" y="226088"/>
                </a:lnTo>
                <a:lnTo>
                  <a:pt x="303499" y="226088"/>
                </a:lnTo>
                <a:close/>
                <a:moveTo>
                  <a:pt x="368980" y="261805"/>
                </a:moveTo>
                <a:lnTo>
                  <a:pt x="309452" y="261805"/>
                </a:lnTo>
                <a:lnTo>
                  <a:pt x="309452" y="285616"/>
                </a:lnTo>
                <a:lnTo>
                  <a:pt x="368980" y="285616"/>
                </a:lnTo>
                <a:lnTo>
                  <a:pt x="368980" y="261805"/>
                </a:lnTo>
                <a:close/>
                <a:moveTo>
                  <a:pt x="190419" y="0"/>
                </a:moveTo>
                <a:cubicBezTo>
                  <a:pt x="256171" y="0"/>
                  <a:pt x="309475" y="53303"/>
                  <a:pt x="309475" y="119056"/>
                </a:cubicBezTo>
                <a:cubicBezTo>
                  <a:pt x="309475" y="184809"/>
                  <a:pt x="256171" y="238113"/>
                  <a:pt x="190419" y="238113"/>
                </a:cubicBezTo>
                <a:cubicBezTo>
                  <a:pt x="124666" y="238113"/>
                  <a:pt x="71362" y="184809"/>
                  <a:pt x="71362" y="119056"/>
                </a:cubicBezTo>
                <a:cubicBezTo>
                  <a:pt x="71362" y="53303"/>
                  <a:pt x="124666" y="0"/>
                  <a:pt x="190419" y="0"/>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098830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200"/>
                                  </p:stCondLst>
                                  <p:childTnLst>
                                    <p:animMotion origin="layout" path="M 0 3.7037E-7 L 0 0.03542 " pathEditMode="relative" rAng="0" ptsTypes="AA">
                                      <p:cBhvr>
                                        <p:cTn id="9" dur="7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00"/>
                                  </p:stCondLst>
                                  <p:childTnLst>
                                    <p:animMotion origin="layout" path="M 0 3.7037E-7 L 0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200"/>
                                  </p:stCondLst>
                                  <p:childTnLst>
                                    <p:animMotion origin="layout" path="M 0 3.7037E-7 L 0 0.03542 " pathEditMode="relative" rAng="0" ptsTypes="AA">
                                      <p:cBhvr>
                                        <p:cTn id="19" dur="700" spd="-100000" fill="hold"/>
                                        <p:tgtEl>
                                          <p:spTgt spid="15"/>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200"/>
                                  </p:stCondLst>
                                  <p:childTnLst>
                                    <p:animMotion origin="layout" path="M 0 3.7037E-7 L 0 0.03542 " pathEditMode="relative" rAng="0" ptsTypes="AA">
                                      <p:cBhvr>
                                        <p:cTn id="24" dur="700" spd="-100000" fill="hold"/>
                                        <p:tgtEl>
                                          <p:spTgt spid="11"/>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grpId="1" nodeType="withEffect">
                                  <p:stCondLst>
                                    <p:cond delay="200"/>
                                  </p:stCondLst>
                                  <p:childTnLst>
                                    <p:animMotion origin="layout" path="M 0 3.7037E-7 L 0 0.03542 " pathEditMode="relative" rAng="0" ptsTypes="AA">
                                      <p:cBhvr>
                                        <p:cTn id="29" dur="700" spd="-100000" fill="hold"/>
                                        <p:tgtEl>
                                          <p:spTgt spid="17"/>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42" presetClass="path" presetSubtype="0" decel="100000" fill="hold" grpId="1" nodeType="withEffect">
                                  <p:stCondLst>
                                    <p:cond delay="200"/>
                                  </p:stCondLst>
                                  <p:childTnLst>
                                    <p:animMotion origin="layout" path="M 0 3.7037E-7 L 0 0.03542 " pathEditMode="relative" rAng="0" ptsTypes="AA">
                                      <p:cBhvr>
                                        <p:cTn id="34" dur="700" spd="-100000" fill="hold"/>
                                        <p:tgtEl>
                                          <p:spTgt spid="13"/>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grpId="1" nodeType="withEffect">
                                  <p:stCondLst>
                                    <p:cond delay="200"/>
                                  </p:stCondLst>
                                  <p:childTnLst>
                                    <p:animMotion origin="layout" path="M 0 3.7037E-7 L 0 0.03542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200"/>
                                  </p:stCondLst>
                                  <p:childTnLst>
                                    <p:animMotion origin="layout" path="M 0 3.7037E-7 L 0 0.03542 " pathEditMode="relative" rAng="0" ptsTypes="AA">
                                      <p:cBhvr>
                                        <p:cTn id="44" dur="700" spd="-100000" fill="hold"/>
                                        <p:tgtEl>
                                          <p:spTgt spid="16"/>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42" presetClass="path" presetSubtype="0" decel="100000" fill="hold" grpId="1" nodeType="withEffect">
                                  <p:stCondLst>
                                    <p:cond delay="200"/>
                                  </p:stCondLst>
                                  <p:childTnLst>
                                    <p:animMotion origin="layout" path="M 0 3.7037E-7 L 0 0.03542 " pathEditMode="relative" rAng="0" ptsTypes="AA">
                                      <p:cBhvr>
                                        <p:cTn id="49" dur="700" spd="-100000" fill="hold"/>
                                        <p:tgtEl>
                                          <p:spTgt spid="1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5" grpId="0"/>
      <p:bldP spid="15" grpId="1"/>
      <p:bldP spid="13" grpId="0"/>
      <p:bldP spid="13" grpId="1"/>
      <p:bldP spid="14" grpId="0"/>
      <p:bldP spid="14" grpId="1"/>
      <p:bldP spid="16" grpId="0" animBg="1"/>
      <p:bldP spid="16" grpId="1" animBg="1"/>
      <p:bldP spid="17" grpId="0" animBg="1"/>
      <p:bldP spid="17" grpId="1" animBg="1"/>
      <p:bldP spid="18" grpId="0" animBg="1"/>
      <p:bldP spid="1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09FB-9412-CE5B-B60B-1CD5DED85563}"/>
              </a:ext>
            </a:extLst>
          </p:cNvPr>
          <p:cNvSpPr>
            <a:spLocks noGrp="1"/>
          </p:cNvSpPr>
          <p:nvPr>
            <p:ph type="title"/>
          </p:nvPr>
        </p:nvSpPr>
        <p:spPr>
          <a:xfrm>
            <a:off x="588261" y="585216"/>
            <a:ext cx="11011601" cy="861774"/>
          </a:xfrm>
        </p:spPr>
        <p:txBody>
          <a:bodyPr/>
          <a:lstStyle/>
          <a:p>
            <a:r>
              <a:rPr lang="en-US"/>
              <a:t>Microsoft 365 Apps | update channels</a:t>
            </a:r>
            <a:br>
              <a:rPr lang="en-US"/>
            </a:br>
            <a:r>
              <a:rPr lang="en-US" sz="2000"/>
              <a:t>Choosing the right update channel that best fits the needs of your organization</a:t>
            </a:r>
          </a:p>
        </p:txBody>
      </p:sp>
      <p:sp>
        <p:nvSpPr>
          <p:cNvPr id="3" name="Rounded Rectangle 2">
            <a:extLst>
              <a:ext uri="{FF2B5EF4-FFF2-40B4-BE49-F238E27FC236}">
                <a16:creationId xmlns:a16="http://schemas.microsoft.com/office/drawing/2014/main" id="{C3A230F7-19A3-1361-6CBF-A3BD0F7CB1A7}"/>
              </a:ext>
              <a:ext uri="{C183D7F6-B498-43B3-948B-1728B52AA6E4}">
                <adec:decorative xmlns:adec="http://schemas.microsoft.com/office/drawing/2017/decorative" val="1"/>
              </a:ext>
            </a:extLst>
          </p:cNvPr>
          <p:cNvSpPr/>
          <p:nvPr/>
        </p:nvSpPr>
        <p:spPr>
          <a:xfrm>
            <a:off x="588262" y="2041743"/>
            <a:ext cx="7077667" cy="3998202"/>
          </a:xfrm>
          <a:prstGeom prst="roundRect">
            <a:avLst>
              <a:gd name="adj" fmla="val 3509"/>
            </a:avLst>
          </a:prstGeom>
          <a:solidFill>
            <a:srgbClr val="F4F3F5"/>
          </a:solidFill>
          <a:ln w="19050">
            <a:gradFill>
              <a:gsLst>
                <a:gs pos="0">
                  <a:schemeClr val="accent2"/>
                </a:gs>
                <a:gs pos="99000">
                  <a:srgbClr val="0078D4"/>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 Placeholder 3">
            <a:extLst>
              <a:ext uri="{FF2B5EF4-FFF2-40B4-BE49-F238E27FC236}">
                <a16:creationId xmlns:a16="http://schemas.microsoft.com/office/drawing/2014/main" id="{5101DDC3-BD5A-2AA1-CB01-A5C4028DAF8E}"/>
              </a:ext>
            </a:extLst>
          </p:cNvPr>
          <p:cNvSpPr txBox="1">
            <a:spLocks/>
          </p:cNvSpPr>
          <p:nvPr/>
        </p:nvSpPr>
        <p:spPr>
          <a:xfrm>
            <a:off x="588261" y="1667449"/>
            <a:ext cx="7466003" cy="262008"/>
          </a:xfrm>
          <a:prstGeom prst="rect">
            <a:avLst/>
          </a:prstGeom>
        </p:spPr>
        <p:txBody>
          <a:bodyPr lIns="27432" tIns="0" rIns="0" bIns="0"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More than </a:t>
            </a:r>
            <a:r>
              <a:rPr kumimoji="0" lang="en-US" sz="1400" b="1"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75%</a:t>
            </a:r>
            <a:r>
              <a:rPr kumimoji="0" lang="en-US" sz="1400" b="0"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 of commercial devices are using a monthly update channel today! </a:t>
            </a:r>
          </a:p>
        </p:txBody>
      </p:sp>
      <p:sp>
        <p:nvSpPr>
          <p:cNvPr id="22" name="Rounded Rectangle 21">
            <a:extLst>
              <a:ext uri="{FF2B5EF4-FFF2-40B4-BE49-F238E27FC236}">
                <a16:creationId xmlns:a16="http://schemas.microsoft.com/office/drawing/2014/main" id="{356C2C40-138B-E896-1A31-0835B841C5DC}"/>
              </a:ext>
              <a:ext uri="{C183D7F6-B498-43B3-948B-1728B52AA6E4}">
                <adec:decorative xmlns:adec="http://schemas.microsoft.com/office/drawing/2017/decorative" val="1"/>
              </a:ext>
            </a:extLst>
          </p:cNvPr>
          <p:cNvSpPr/>
          <p:nvPr/>
        </p:nvSpPr>
        <p:spPr>
          <a:xfrm>
            <a:off x="715258" y="2776443"/>
            <a:ext cx="3070424" cy="3103730"/>
          </a:xfrm>
          <a:prstGeom prst="roundRect">
            <a:avLst>
              <a:gd name="adj" fmla="val 415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88C07E98-1036-0FF7-9996-62A5303496D1}"/>
              </a:ext>
            </a:extLst>
          </p:cNvPr>
          <p:cNvSpPr txBox="1"/>
          <p:nvPr/>
        </p:nvSpPr>
        <p:spPr>
          <a:xfrm>
            <a:off x="1644489" y="2212193"/>
            <a:ext cx="2057012" cy="400110"/>
          </a:xfrm>
          <a:prstGeom prst="rect">
            <a:avLst/>
          </a:prstGeom>
          <a:noFill/>
        </p:spPr>
        <p:txBody>
          <a:bodyPr wrap="square" lIns="91440" rIns="91440" rtlCol="0">
            <a:spAutoFit/>
          </a:bodyPr>
          <a:lstStyle>
            <a:defPPr>
              <a:defRPr lang="en-US"/>
            </a:defPPr>
            <a:lvl1pPr marR="0" lvl="0" indent="0" defTabSz="932742" fontAlgn="auto">
              <a:lnSpc>
                <a:spcPct val="100000"/>
              </a:lnSpc>
              <a:spcBef>
                <a:spcPts val="0"/>
              </a:spcBef>
              <a:spcAft>
                <a:spcPts val="0"/>
              </a:spcAft>
              <a:buClrTx/>
              <a:buSzTx/>
              <a:buFontTx/>
              <a:buNone/>
              <a:tabLst/>
              <a:defRPr kumimoji="0" sz="2000" b="0" i="0" u="none" strike="noStrike" cap="none" spc="0" normalizeH="0" baseline="0">
                <a:ln>
                  <a:noFill/>
                </a:ln>
                <a:solidFill>
                  <a:srgbClr val="4472C4"/>
                </a:solidFill>
                <a:effectLst/>
                <a:uLnTx/>
                <a:uFillTx/>
                <a:cs typeface="Segoe UI Semibold" panose="020B0702040204020203"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Copilot ready!</a:t>
            </a:r>
          </a:p>
        </p:txBody>
      </p:sp>
      <p:pic>
        <p:nvPicPr>
          <p:cNvPr id="41" name="Picture 2">
            <a:extLst>
              <a:ext uri="{FF2B5EF4-FFF2-40B4-BE49-F238E27FC236}">
                <a16:creationId xmlns:a16="http://schemas.microsoft.com/office/drawing/2014/main" id="{6C3A66C5-2FD4-38AD-EF3F-8CF8A66D224C}"/>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741" y="2163517"/>
            <a:ext cx="497462" cy="49746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0BED651-983E-EC97-5914-24E722A8CAA8}"/>
              </a:ext>
              <a:ext uri="{C183D7F6-B498-43B3-948B-1728B52AA6E4}">
                <adec:decorative xmlns:adec="http://schemas.microsoft.com/office/drawing/2017/decorative" val="1"/>
              </a:ext>
            </a:extLst>
          </p:cNvPr>
          <p:cNvGrpSpPr/>
          <p:nvPr/>
        </p:nvGrpSpPr>
        <p:grpSpPr>
          <a:xfrm>
            <a:off x="1037412" y="3380645"/>
            <a:ext cx="654370" cy="654370"/>
            <a:chOff x="1037412" y="3380645"/>
            <a:chExt cx="654370" cy="654370"/>
          </a:xfrm>
        </p:grpSpPr>
        <p:sp>
          <p:nvSpPr>
            <p:cNvPr id="44" name="Oval 43">
              <a:extLst>
                <a:ext uri="{FF2B5EF4-FFF2-40B4-BE49-F238E27FC236}">
                  <a16:creationId xmlns:a16="http://schemas.microsoft.com/office/drawing/2014/main" id="{A15E2FA2-1083-5E97-3304-6FBF7AE90C2F}"/>
                </a:ext>
                <a:ext uri="{C183D7F6-B498-43B3-948B-1728B52AA6E4}">
                  <adec:decorative xmlns:adec="http://schemas.microsoft.com/office/drawing/2017/decorative" val="1"/>
                </a:ext>
              </a:extLst>
            </p:cNvPr>
            <p:cNvSpPr/>
            <p:nvPr/>
          </p:nvSpPr>
          <p:spPr bwMode="auto">
            <a:xfrm>
              <a:off x="1037412" y="3380645"/>
              <a:ext cx="654370" cy="654370"/>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3" name="Graphic 42">
              <a:extLst>
                <a:ext uri="{FF2B5EF4-FFF2-40B4-BE49-F238E27FC236}">
                  <a16:creationId xmlns:a16="http://schemas.microsoft.com/office/drawing/2014/main" id="{51E70F4C-1166-A2AD-5B34-115D89B16AB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3336" y="3456569"/>
              <a:ext cx="502522" cy="502522"/>
            </a:xfrm>
            <a:prstGeom prst="rect">
              <a:avLst/>
            </a:prstGeom>
          </p:spPr>
        </p:pic>
      </p:grpSp>
      <p:sp>
        <p:nvSpPr>
          <p:cNvPr id="23" name="TextBox 22">
            <a:extLst>
              <a:ext uri="{FF2B5EF4-FFF2-40B4-BE49-F238E27FC236}">
                <a16:creationId xmlns:a16="http://schemas.microsoft.com/office/drawing/2014/main" id="{3DD0EE19-99E4-BF05-63F2-EDDB93BC4CAB}"/>
              </a:ext>
            </a:extLst>
          </p:cNvPr>
          <p:cNvSpPr txBox="1"/>
          <p:nvPr/>
        </p:nvSpPr>
        <p:spPr>
          <a:xfrm>
            <a:off x="825937" y="2962104"/>
            <a:ext cx="3181604"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Current Channel (CC)</a:t>
            </a:r>
            <a:endParaRPr kumimoji="0" lang="en-US" sz="1200" b="0" i="0" u="none" strike="noStrike" kern="1200" cap="none" spc="0" normalizeH="0" baseline="30000" noProof="0">
              <a:ln>
                <a:noFill/>
              </a:ln>
              <a:solidFill>
                <a:srgbClr val="0078D4"/>
              </a:solidFill>
              <a:effectLst/>
              <a:uLnTx/>
              <a:uFillTx/>
              <a:latin typeface="Segoe UI Semibold"/>
              <a:ea typeface="+mn-ea"/>
              <a:cs typeface="Segoe UI Semibold" panose="020B0702040204020203" pitchFamily="34" charset="0"/>
            </a:endParaRPr>
          </a:p>
        </p:txBody>
      </p:sp>
      <p:sp>
        <p:nvSpPr>
          <p:cNvPr id="24" name="TextBox 23">
            <a:extLst>
              <a:ext uri="{FF2B5EF4-FFF2-40B4-BE49-F238E27FC236}">
                <a16:creationId xmlns:a16="http://schemas.microsoft.com/office/drawing/2014/main" id="{A4216C4C-1201-5E98-2CC9-00F951FD39CE}"/>
              </a:ext>
            </a:extLst>
          </p:cNvPr>
          <p:cNvSpPr txBox="1"/>
          <p:nvPr/>
        </p:nvSpPr>
        <p:spPr>
          <a:xfrm>
            <a:off x="1795246" y="3338498"/>
            <a:ext cx="192507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General-purpose devices, any type and size organization</a:t>
            </a:r>
            <a:endParaRPr kumimoji="0" lang="en-US" sz="1400" b="0" i="0" u="none" strike="noStrike" kern="1200" cap="none" spc="0" normalizeH="0" baseline="30000" noProof="0">
              <a:ln>
                <a:noFill/>
              </a:ln>
              <a:solidFill>
                <a:prstClr val="black"/>
              </a:solidFill>
              <a:effectLst/>
              <a:uLnTx/>
              <a:uFillTx/>
              <a:latin typeface="Segoe UI"/>
              <a:ea typeface="+mn-ea"/>
              <a:cs typeface="Segoe UI" panose="020B0502040204020203" pitchFamily="34" charset="0"/>
            </a:endParaRPr>
          </a:p>
        </p:txBody>
      </p:sp>
      <p:sp>
        <p:nvSpPr>
          <p:cNvPr id="25" name="TextBox 24">
            <a:extLst>
              <a:ext uri="{FF2B5EF4-FFF2-40B4-BE49-F238E27FC236}">
                <a16:creationId xmlns:a16="http://schemas.microsoft.com/office/drawing/2014/main" id="{53852BC7-8F87-C036-F04B-78850E70100B}"/>
              </a:ext>
            </a:extLst>
          </p:cNvPr>
          <p:cNvSpPr txBox="1"/>
          <p:nvPr/>
        </p:nvSpPr>
        <p:spPr>
          <a:xfrm>
            <a:off x="825937" y="4242293"/>
            <a:ext cx="2875564" cy="997037"/>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8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Most current Office features, latest security value, and performance improvements as soon as they are ready</a:t>
            </a:r>
          </a:p>
        </p:txBody>
      </p:sp>
      <p:sp>
        <p:nvSpPr>
          <p:cNvPr id="14" name="Rounded Rectangle 13">
            <a:extLst>
              <a:ext uri="{FF2B5EF4-FFF2-40B4-BE49-F238E27FC236}">
                <a16:creationId xmlns:a16="http://schemas.microsoft.com/office/drawing/2014/main" id="{DF7A44DF-8EA2-E22A-A8DE-CE089BD2A7F6}"/>
              </a:ext>
              <a:ext uri="{C183D7F6-B498-43B3-948B-1728B52AA6E4}">
                <adec:decorative xmlns:adec="http://schemas.microsoft.com/office/drawing/2017/decorative" val="1"/>
              </a:ext>
            </a:extLst>
          </p:cNvPr>
          <p:cNvSpPr/>
          <p:nvPr/>
        </p:nvSpPr>
        <p:spPr>
          <a:xfrm>
            <a:off x="3939524" y="2776443"/>
            <a:ext cx="3529883" cy="3103730"/>
          </a:xfrm>
          <a:prstGeom prst="roundRect">
            <a:avLst>
              <a:gd name="adj" fmla="val 411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45356C20-B0AC-8CDC-04E1-C1A3DD5A03BD}"/>
              </a:ext>
              <a:ext uri="{C183D7F6-B498-43B3-948B-1728B52AA6E4}">
                <adec:decorative xmlns:adec="http://schemas.microsoft.com/office/drawing/2017/decorative" val="1"/>
              </a:ext>
            </a:extLst>
          </p:cNvPr>
          <p:cNvSpPr/>
          <p:nvPr/>
        </p:nvSpPr>
        <p:spPr>
          <a:xfrm>
            <a:off x="3939524" y="2388477"/>
            <a:ext cx="3529882" cy="3491696"/>
          </a:xfrm>
          <a:prstGeom prst="roundRect">
            <a:avLst>
              <a:gd name="adj" fmla="val 4879"/>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892A83EB-F8D5-088F-A718-5E70EE5CFF7D}"/>
              </a:ext>
            </a:extLst>
          </p:cNvPr>
          <p:cNvSpPr txBox="1"/>
          <p:nvPr/>
        </p:nvSpPr>
        <p:spPr>
          <a:xfrm>
            <a:off x="4201723" y="2218829"/>
            <a:ext cx="3005485" cy="476071"/>
          </a:xfrm>
          <a:prstGeom prst="roundRect">
            <a:avLst>
              <a:gd name="adj" fmla="val 50000"/>
            </a:avLst>
          </a:prstGeom>
          <a:solidFill>
            <a:schemeClr val="accent2"/>
          </a:solid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Recommended for Enterprise</a:t>
            </a:r>
          </a:p>
        </p:txBody>
      </p:sp>
      <p:sp>
        <p:nvSpPr>
          <p:cNvPr id="15" name="TextBox 14">
            <a:extLst>
              <a:ext uri="{FF2B5EF4-FFF2-40B4-BE49-F238E27FC236}">
                <a16:creationId xmlns:a16="http://schemas.microsoft.com/office/drawing/2014/main" id="{552FF7D7-E100-C663-D2CF-6467207F7B27}"/>
              </a:ext>
            </a:extLst>
          </p:cNvPr>
          <p:cNvSpPr txBox="1"/>
          <p:nvPr/>
        </p:nvSpPr>
        <p:spPr>
          <a:xfrm>
            <a:off x="4132945" y="2962104"/>
            <a:ext cx="3272507"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Monthly Enterprise Channel (MEC) </a:t>
            </a:r>
          </a:p>
        </p:txBody>
      </p:sp>
      <p:sp>
        <p:nvSpPr>
          <p:cNvPr id="16" name="TextBox 15">
            <a:extLst>
              <a:ext uri="{FF2B5EF4-FFF2-40B4-BE49-F238E27FC236}">
                <a16:creationId xmlns:a16="http://schemas.microsoft.com/office/drawing/2014/main" id="{8134B790-3D90-41AB-58F6-661CB37AA389}"/>
              </a:ext>
            </a:extLst>
          </p:cNvPr>
          <p:cNvSpPr txBox="1"/>
          <p:nvPr/>
        </p:nvSpPr>
        <p:spPr>
          <a:xfrm>
            <a:off x="5106399" y="3338498"/>
            <a:ext cx="17840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General-purpose apps, large enterprises</a:t>
            </a:r>
            <a:endParaRPr kumimoji="0" lang="en-US" sz="1400" b="0" i="0" u="none" strike="noStrike" kern="1200" cap="none" spc="0" normalizeH="0" baseline="30000" noProof="0">
              <a:ln>
                <a:noFill/>
              </a:ln>
              <a:solidFill>
                <a:prstClr val="black"/>
              </a:solidFill>
              <a:effectLst/>
              <a:uLnTx/>
              <a:uFillTx/>
              <a:latin typeface="Segoe UI"/>
              <a:ea typeface="+mn-ea"/>
              <a:cs typeface="Segoe UI" panose="020B0502040204020203" pitchFamily="34" charset="0"/>
            </a:endParaRPr>
          </a:p>
        </p:txBody>
      </p:sp>
      <p:sp>
        <p:nvSpPr>
          <p:cNvPr id="17" name="TextBox 16">
            <a:extLst>
              <a:ext uri="{FF2B5EF4-FFF2-40B4-BE49-F238E27FC236}">
                <a16:creationId xmlns:a16="http://schemas.microsoft.com/office/drawing/2014/main" id="{08922B8B-F194-76B5-DD5F-E6FCC05AF7FB}"/>
              </a:ext>
            </a:extLst>
          </p:cNvPr>
          <p:cNvSpPr txBox="1"/>
          <p:nvPr/>
        </p:nvSpPr>
        <p:spPr>
          <a:xfrm>
            <a:off x="4178397" y="4242293"/>
            <a:ext cx="2984647" cy="1538723"/>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The latest features on a predictable monthly cadence, additional tools and controls</a:t>
            </a:r>
          </a:p>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All new features, security value, and performance improvements shipped once a month</a:t>
            </a:r>
          </a:p>
        </p:txBody>
      </p:sp>
      <p:sp>
        <p:nvSpPr>
          <p:cNvPr id="6" name="TextBox 5">
            <a:extLst>
              <a:ext uri="{FF2B5EF4-FFF2-40B4-BE49-F238E27FC236}">
                <a16:creationId xmlns:a16="http://schemas.microsoft.com/office/drawing/2014/main" id="{3094C7E6-1823-5178-8F6F-DB54D5749554}"/>
              </a:ext>
            </a:extLst>
          </p:cNvPr>
          <p:cNvSpPr txBox="1"/>
          <p:nvPr/>
        </p:nvSpPr>
        <p:spPr>
          <a:xfrm>
            <a:off x="8025541" y="2962104"/>
            <a:ext cx="3451201"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Semi-Annual Enterprise Channel (SAEC)</a:t>
            </a:r>
          </a:p>
        </p:txBody>
      </p:sp>
      <p:sp>
        <p:nvSpPr>
          <p:cNvPr id="7" name="TextBox 6">
            <a:extLst>
              <a:ext uri="{FF2B5EF4-FFF2-40B4-BE49-F238E27FC236}">
                <a16:creationId xmlns:a16="http://schemas.microsoft.com/office/drawing/2014/main" id="{CC802E90-DAEC-1756-1286-F724DC64C6B8}"/>
              </a:ext>
            </a:extLst>
          </p:cNvPr>
          <p:cNvSpPr txBox="1"/>
          <p:nvPr/>
        </p:nvSpPr>
        <p:spPr>
          <a:xfrm>
            <a:off x="8948973" y="3338498"/>
            <a:ext cx="223979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Non-human devices, specialized and business-critical workloads</a:t>
            </a:r>
          </a:p>
        </p:txBody>
      </p:sp>
      <p:sp>
        <p:nvSpPr>
          <p:cNvPr id="8" name="TextBox 7">
            <a:extLst>
              <a:ext uri="{FF2B5EF4-FFF2-40B4-BE49-F238E27FC236}">
                <a16:creationId xmlns:a16="http://schemas.microsoft.com/office/drawing/2014/main" id="{E44FE81B-3523-2F28-9158-DA023A5083BB}"/>
              </a:ext>
            </a:extLst>
          </p:cNvPr>
          <p:cNvSpPr txBox="1"/>
          <p:nvPr/>
        </p:nvSpPr>
        <p:spPr>
          <a:xfrm>
            <a:off x="8125231" y="4242293"/>
            <a:ext cx="3181604" cy="803137"/>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For select devices in an org where end-users are not present to conduct specialized &amp; automation tasks</a:t>
            </a:r>
          </a:p>
        </p:txBody>
      </p:sp>
      <p:grpSp>
        <p:nvGrpSpPr>
          <p:cNvPr id="10" name="Group 9" descr="Dark box with the words &quot;No Copilot!&quot; over the Semi-annual Enterprise Channel option.">
            <a:extLst>
              <a:ext uri="{FF2B5EF4-FFF2-40B4-BE49-F238E27FC236}">
                <a16:creationId xmlns:a16="http://schemas.microsoft.com/office/drawing/2014/main" id="{4975CE4F-0337-8F3D-5A27-499BF7BC5BDD}"/>
              </a:ext>
            </a:extLst>
          </p:cNvPr>
          <p:cNvGrpSpPr/>
          <p:nvPr/>
        </p:nvGrpSpPr>
        <p:grpSpPr>
          <a:xfrm>
            <a:off x="7901205" y="2776443"/>
            <a:ext cx="3622581" cy="3103730"/>
            <a:chOff x="7901205" y="0"/>
            <a:chExt cx="3622581" cy="3103730"/>
          </a:xfrm>
        </p:grpSpPr>
        <p:sp>
          <p:nvSpPr>
            <p:cNvPr id="34" name="Rounded Rectangle 33">
              <a:extLst>
                <a:ext uri="{FF2B5EF4-FFF2-40B4-BE49-F238E27FC236}">
                  <a16:creationId xmlns:a16="http://schemas.microsoft.com/office/drawing/2014/main" id="{73B860EE-E3DD-A240-5409-C493C2D3374C}"/>
                </a:ext>
              </a:extLst>
            </p:cNvPr>
            <p:cNvSpPr/>
            <p:nvPr/>
          </p:nvSpPr>
          <p:spPr>
            <a:xfrm>
              <a:off x="7901205" y="0"/>
              <a:ext cx="3622581" cy="3103730"/>
            </a:xfrm>
            <a:prstGeom prst="roundRect">
              <a:avLst>
                <a:gd name="adj" fmla="val 4560"/>
              </a:avLst>
            </a:prstGeom>
            <a:gradFill flip="none" rotWithShape="1">
              <a:gsLst>
                <a:gs pos="23000">
                  <a:schemeClr val="tx1">
                    <a:alpha val="63000"/>
                  </a:schemeClr>
                </a:gs>
                <a:gs pos="99000">
                  <a:schemeClr val="tx1">
                    <a:alpha val="65952"/>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B72BE190-B125-E435-E04E-B1EA3A20E4CD}"/>
                </a:ext>
              </a:extLst>
            </p:cNvPr>
            <p:cNvSpPr txBox="1"/>
            <p:nvPr/>
          </p:nvSpPr>
          <p:spPr>
            <a:xfrm rot="18900000">
              <a:off x="7922581" y="1167144"/>
              <a:ext cx="31422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Semibold"/>
                  <a:ea typeface="+mn-ea"/>
                  <a:cs typeface="+mn-cs"/>
                </a:rPr>
                <a:t>No Copilot!</a:t>
              </a:r>
            </a:p>
          </p:txBody>
        </p:sp>
      </p:grpSp>
      <p:sp>
        <p:nvSpPr>
          <p:cNvPr id="12" name="TextBox 11">
            <a:extLst>
              <a:ext uri="{FF2B5EF4-FFF2-40B4-BE49-F238E27FC236}">
                <a16:creationId xmlns:a16="http://schemas.microsoft.com/office/drawing/2014/main" id="{650B0560-F767-314B-C09B-1A86A73ADCF1}"/>
              </a:ext>
            </a:extLst>
          </p:cNvPr>
          <p:cNvSpPr txBox="1"/>
          <p:nvPr/>
        </p:nvSpPr>
        <p:spPr>
          <a:xfrm>
            <a:off x="821708" y="6107825"/>
            <a:ext cx="69995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hlinkClick r:id="rId6">
                  <a:extLst>
                    <a:ext uri="{A12FA001-AC4F-418D-AE19-62706E023703}">
                      <ahyp:hlinkClr xmlns:ahyp="http://schemas.microsoft.com/office/drawing/2018/hyperlinkcolor" val="tx"/>
                    </a:ext>
                  </a:extLst>
                </a:hlinkClick>
              </a:rPr>
              <a:t>Overview of update channels for Microsoft 365 Apps | Microsoft Learn</a:t>
            </a:r>
            <a:endPar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sp>
        <p:nvSpPr>
          <p:cNvPr id="32" name="TextBox 31">
            <a:extLst>
              <a:ext uri="{FF2B5EF4-FFF2-40B4-BE49-F238E27FC236}">
                <a16:creationId xmlns:a16="http://schemas.microsoft.com/office/drawing/2014/main" id="{8CC0DF1B-0353-47DC-6B3D-A67969F20229}"/>
              </a:ext>
            </a:extLst>
          </p:cNvPr>
          <p:cNvSpPr txBox="1"/>
          <p:nvPr/>
        </p:nvSpPr>
        <p:spPr>
          <a:xfrm>
            <a:off x="8125231" y="6107825"/>
            <a:ext cx="318160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Channels explained | YouTube</a:t>
            </a:r>
            <a:endPar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grpSp>
        <p:nvGrpSpPr>
          <p:cNvPr id="5" name="Group 4">
            <a:extLst>
              <a:ext uri="{FF2B5EF4-FFF2-40B4-BE49-F238E27FC236}">
                <a16:creationId xmlns:a16="http://schemas.microsoft.com/office/drawing/2014/main" id="{1EABA283-4FBC-9B7A-A671-15FD341FAA0A}"/>
              </a:ext>
              <a:ext uri="{C183D7F6-B498-43B3-948B-1728B52AA6E4}">
                <adec:decorative xmlns:adec="http://schemas.microsoft.com/office/drawing/2017/decorative" val="1"/>
              </a:ext>
            </a:extLst>
          </p:cNvPr>
          <p:cNvGrpSpPr/>
          <p:nvPr/>
        </p:nvGrpSpPr>
        <p:grpSpPr>
          <a:xfrm>
            <a:off x="4317434" y="3380645"/>
            <a:ext cx="654370" cy="654370"/>
            <a:chOff x="4317434" y="3380645"/>
            <a:chExt cx="654370" cy="654370"/>
          </a:xfrm>
        </p:grpSpPr>
        <p:sp>
          <p:nvSpPr>
            <p:cNvPr id="45" name="Oval 44">
              <a:extLst>
                <a:ext uri="{FF2B5EF4-FFF2-40B4-BE49-F238E27FC236}">
                  <a16:creationId xmlns:a16="http://schemas.microsoft.com/office/drawing/2014/main" id="{A35953C2-6D26-EC0E-7281-2AEBFD4CA55A}"/>
                </a:ext>
                <a:ext uri="{C183D7F6-B498-43B3-948B-1728B52AA6E4}">
                  <adec:decorative xmlns:adec="http://schemas.microsoft.com/office/drawing/2017/decorative" val="1"/>
                </a:ext>
              </a:extLst>
            </p:cNvPr>
            <p:cNvSpPr/>
            <p:nvPr/>
          </p:nvSpPr>
          <p:spPr bwMode="auto">
            <a:xfrm>
              <a:off x="4317434" y="3380645"/>
              <a:ext cx="654370" cy="654370"/>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7" name="Graphic 46">
              <a:extLst>
                <a:ext uri="{FF2B5EF4-FFF2-40B4-BE49-F238E27FC236}">
                  <a16:creationId xmlns:a16="http://schemas.microsoft.com/office/drawing/2014/main" id="{14BC7BA6-9D60-BE0A-5B1D-379ECB5AF4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0942" y="3504153"/>
              <a:ext cx="407354" cy="407354"/>
            </a:xfrm>
            <a:prstGeom prst="rect">
              <a:avLst/>
            </a:prstGeom>
          </p:spPr>
        </p:pic>
      </p:grpSp>
      <p:grpSp>
        <p:nvGrpSpPr>
          <p:cNvPr id="9" name="Group 8">
            <a:extLst>
              <a:ext uri="{FF2B5EF4-FFF2-40B4-BE49-F238E27FC236}">
                <a16:creationId xmlns:a16="http://schemas.microsoft.com/office/drawing/2014/main" id="{7AA9BE04-2484-26DB-61CF-F70A62EFBEB5}"/>
              </a:ext>
              <a:ext uri="{C183D7F6-B498-43B3-948B-1728B52AA6E4}">
                <adec:decorative xmlns:adec="http://schemas.microsoft.com/office/drawing/2017/decorative" val="1"/>
              </a:ext>
            </a:extLst>
          </p:cNvPr>
          <p:cNvGrpSpPr/>
          <p:nvPr/>
        </p:nvGrpSpPr>
        <p:grpSpPr>
          <a:xfrm>
            <a:off x="8196146" y="3380645"/>
            <a:ext cx="654370" cy="654370"/>
            <a:chOff x="8196146" y="3380645"/>
            <a:chExt cx="654370" cy="654370"/>
          </a:xfrm>
        </p:grpSpPr>
        <p:sp>
          <p:nvSpPr>
            <p:cNvPr id="49" name="Oval 48">
              <a:extLst>
                <a:ext uri="{FF2B5EF4-FFF2-40B4-BE49-F238E27FC236}">
                  <a16:creationId xmlns:a16="http://schemas.microsoft.com/office/drawing/2014/main" id="{6A66A7F3-E1E4-1A87-910C-9CFEA50188CC}"/>
                </a:ext>
              </a:extLst>
            </p:cNvPr>
            <p:cNvSpPr/>
            <p:nvPr/>
          </p:nvSpPr>
          <p:spPr bwMode="auto">
            <a:xfrm>
              <a:off x="8196146" y="3380645"/>
              <a:ext cx="654370" cy="654370"/>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51" name="Graphic 50">
              <a:extLst>
                <a:ext uri="{FF2B5EF4-FFF2-40B4-BE49-F238E27FC236}">
                  <a16:creationId xmlns:a16="http://schemas.microsoft.com/office/drawing/2014/main" id="{CF3E1849-98FF-F26D-3864-046263574B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94603" y="3479102"/>
              <a:ext cx="457456" cy="457456"/>
            </a:xfrm>
            <a:prstGeom prst="rect">
              <a:avLst/>
            </a:prstGeom>
          </p:spPr>
        </p:pic>
      </p:grpSp>
    </p:spTree>
    <p:extLst>
      <p:ext uri="{BB962C8B-B14F-4D97-AF65-F5344CB8AC3E}">
        <p14:creationId xmlns:p14="http://schemas.microsoft.com/office/powerpoint/2010/main" val="421107013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6492-E096-AF27-CF9C-72ECF524C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8EEAFE-4C8D-A889-15B7-F47A9BF4C724}"/>
              </a:ext>
            </a:extLst>
          </p:cNvPr>
          <p:cNvSpPr>
            <a:spLocks noGrp="1"/>
          </p:cNvSpPr>
          <p:nvPr>
            <p:ph type="title"/>
          </p:nvPr>
        </p:nvSpPr>
        <p:spPr/>
        <p:txBody>
          <a:bodyPr/>
          <a:lstStyle/>
          <a:p>
            <a:r>
              <a:rPr kumimoji="0" lang="en-US" sz="3600" b="0" i="0" u="none" strike="noStrike" kern="1200" cap="none" spc="-50" normalizeH="0" baseline="0" noProof="0">
                <a:ln w="3175">
                  <a:noFill/>
                </a:ln>
                <a:solidFill>
                  <a:srgbClr val="000000"/>
                </a:solidFill>
                <a:effectLst/>
                <a:uLnTx/>
                <a:uFillTx/>
              </a:rPr>
              <a:t>Modern </a:t>
            </a:r>
            <a:r>
              <a:rPr lang="en-US" spc="-50">
                <a:solidFill>
                  <a:srgbClr val="000000"/>
                </a:solidFill>
              </a:rPr>
              <a:t>management</a:t>
            </a:r>
            <a:r>
              <a:rPr kumimoji="0" lang="en-US" sz="3600" b="0" i="0" u="none" strike="noStrike" kern="1200" cap="none" spc="-50" normalizeH="0" baseline="0" noProof="0">
                <a:ln w="3175">
                  <a:noFill/>
                </a:ln>
                <a:solidFill>
                  <a:srgbClr val="000000"/>
                </a:solidFill>
                <a:effectLst/>
                <a:uLnTx/>
                <a:uFillTx/>
              </a:rPr>
              <a:t>:</a:t>
            </a:r>
            <a:r>
              <a:rPr lang="en-US"/>
              <a:t> Mo</a:t>
            </a:r>
            <a:r>
              <a:rPr kumimoji="0" lang="en-US" sz="3600" b="0" i="0" u="none" strike="noStrike" kern="1200" cap="none" spc="-50" normalizeH="0" baseline="0" noProof="0" err="1">
                <a:ln w="3175">
                  <a:noFill/>
                </a:ln>
                <a:solidFill>
                  <a:srgbClr val="000000"/>
                </a:solidFill>
                <a:effectLst/>
                <a:uLnTx/>
                <a:uFillTx/>
              </a:rPr>
              <a:t>nthly</a:t>
            </a:r>
            <a:r>
              <a:rPr kumimoji="0" lang="en-US" sz="3600" b="0" i="0" u="none" strike="noStrike" kern="1200" cap="none" spc="-50" normalizeH="0" baseline="0" noProof="0">
                <a:ln w="3175">
                  <a:noFill/>
                </a:ln>
                <a:solidFill>
                  <a:srgbClr val="000000"/>
                </a:solidFill>
                <a:effectLst/>
                <a:uLnTx/>
                <a:uFillTx/>
              </a:rPr>
              <a:t> </a:t>
            </a:r>
            <a:r>
              <a:rPr kumimoji="0" lang="en-US" sz="3600" b="0" i="0" u="sng" strike="noStrike" kern="1200" cap="none" spc="-50" normalizeH="0" baseline="0" noProof="0">
                <a:ln w="3175">
                  <a:noFill/>
                </a:ln>
                <a:solidFill>
                  <a:srgbClr val="0078D4"/>
                </a:solidFill>
                <a:effectLst/>
                <a:uLnTx/>
                <a:uFillTx/>
              </a:rPr>
              <a:t>Enterprise</a:t>
            </a:r>
            <a:r>
              <a:rPr kumimoji="0" lang="en-US" sz="3600" b="0" i="0" u="none" strike="noStrike" kern="1200" cap="none" spc="-50" normalizeH="0" baseline="0" noProof="0">
                <a:ln w="3175">
                  <a:noFill/>
                </a:ln>
                <a:solidFill>
                  <a:srgbClr val="000000"/>
                </a:solidFill>
                <a:effectLst/>
                <a:uLnTx/>
                <a:uFillTx/>
              </a:rPr>
              <a:t> Channel</a:t>
            </a:r>
            <a:endParaRPr lang="en-US"/>
          </a:p>
        </p:txBody>
      </p:sp>
      <p:sp>
        <p:nvSpPr>
          <p:cNvPr id="3" name="Rounded Rectangle 29">
            <a:extLst>
              <a:ext uri="{FF2B5EF4-FFF2-40B4-BE49-F238E27FC236}">
                <a16:creationId xmlns:a16="http://schemas.microsoft.com/office/drawing/2014/main" id="{ECFBF005-871D-56BF-BE55-15F5AF71FFC6}"/>
              </a:ext>
              <a:ext uri="{C183D7F6-B498-43B3-948B-1728B52AA6E4}">
                <adec:decorative xmlns:adec="http://schemas.microsoft.com/office/drawing/2017/decorative" val="1"/>
              </a:ext>
            </a:extLst>
          </p:cNvPr>
          <p:cNvSpPr/>
          <p:nvPr/>
        </p:nvSpPr>
        <p:spPr>
          <a:xfrm>
            <a:off x="588263" y="1628384"/>
            <a:ext cx="5433375" cy="3443107"/>
          </a:xfrm>
          <a:prstGeom prst="roundRect">
            <a:avLst>
              <a:gd name="adj" fmla="val 350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TextBox 8">
            <a:extLst>
              <a:ext uri="{FF2B5EF4-FFF2-40B4-BE49-F238E27FC236}">
                <a16:creationId xmlns:a16="http://schemas.microsoft.com/office/drawing/2014/main" id="{348021C3-AFA0-1A79-3F4E-320D3960BD64}"/>
              </a:ext>
            </a:extLst>
          </p:cNvPr>
          <p:cNvSpPr txBox="1"/>
          <p:nvPr/>
        </p:nvSpPr>
        <p:spPr>
          <a:xfrm>
            <a:off x="2690420" y="1407934"/>
            <a:ext cx="1229061" cy="429215"/>
          </a:xfrm>
          <a:prstGeom prst="roundRect">
            <a:avLst>
              <a:gd name="adj" fmla="val 50000"/>
            </a:avLst>
          </a:prstGeom>
          <a:solidFill>
            <a:srgbClr val="0078D4"/>
          </a:solidFill>
        </p:spPr>
        <p:txBody>
          <a:bodyPr wrap="square" rtlCol="0" anchor="ctr">
            <a:spAutoFit/>
          </a:bodyPr>
          <a:lstStyle>
            <a:defPPr>
              <a:defRPr lang="en-US"/>
            </a:defPPr>
            <a:lvl1pPr algn="ctr">
              <a:defRPr sz="1600" b="1">
                <a:gradFill>
                  <a:gsLst>
                    <a:gs pos="10000">
                      <a:schemeClr val="bg1"/>
                    </a:gs>
                    <a:gs pos="62000">
                      <a:schemeClr val="bg1"/>
                    </a:gs>
                  </a:gsLst>
                  <a:lin ang="13500000" scaled="1"/>
                </a:gradFill>
                <a:latin typeface="+mj-lt"/>
              </a:defRPr>
            </a:lvl1pPr>
          </a:lstStyle>
          <a:p>
            <a:r>
              <a:rPr lang="en-US" sz="1800"/>
              <a:t>Drivers</a:t>
            </a:r>
          </a:p>
        </p:txBody>
      </p:sp>
      <p:sp>
        <p:nvSpPr>
          <p:cNvPr id="6" name="Text Placeholder 5">
            <a:extLst>
              <a:ext uri="{FF2B5EF4-FFF2-40B4-BE49-F238E27FC236}">
                <a16:creationId xmlns:a16="http://schemas.microsoft.com/office/drawing/2014/main" id="{F1BAD3E4-F424-90D9-5D64-B8F4884E7D6B}"/>
              </a:ext>
            </a:extLst>
          </p:cNvPr>
          <p:cNvSpPr txBox="1">
            <a:spLocks/>
          </p:cNvSpPr>
          <p:nvPr/>
        </p:nvSpPr>
        <p:spPr>
          <a:xfrm>
            <a:off x="767982" y="2025794"/>
            <a:ext cx="5073937" cy="2812905"/>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a:t>Ensures great </a:t>
            </a:r>
            <a:r>
              <a:rPr lang="en-US" b="1" u="sng"/>
              <a:t>fundamentals</a:t>
            </a:r>
            <a:r>
              <a:rPr lang="en-US"/>
              <a:t> across performance, reliability, compliance, and accessibility</a:t>
            </a:r>
          </a:p>
          <a:p>
            <a:pPr>
              <a:spcBef>
                <a:spcPts val="0"/>
              </a:spcBef>
              <a:spcAft>
                <a:spcPts val="600"/>
              </a:spcAft>
            </a:pPr>
            <a:r>
              <a:rPr lang="en-US"/>
              <a:t>The most </a:t>
            </a:r>
            <a:r>
              <a:rPr lang="en-US" b="1"/>
              <a:t>secure</a:t>
            </a:r>
            <a:r>
              <a:rPr lang="en-US"/>
              <a:t> experiences </a:t>
            </a:r>
          </a:p>
          <a:p>
            <a:pPr>
              <a:spcBef>
                <a:spcPts val="0"/>
              </a:spcBef>
              <a:spcAft>
                <a:spcPts val="600"/>
              </a:spcAft>
            </a:pPr>
            <a:r>
              <a:rPr lang="en-US"/>
              <a:t>Minimize incidents and disruptions</a:t>
            </a:r>
          </a:p>
          <a:p>
            <a:pPr>
              <a:spcBef>
                <a:spcPts val="0"/>
              </a:spcBef>
              <a:spcAft>
                <a:spcPts val="600"/>
              </a:spcAft>
            </a:pPr>
            <a:r>
              <a:rPr lang="en-US"/>
              <a:t>Modern tools to empower end-users to do their best work</a:t>
            </a:r>
          </a:p>
          <a:p>
            <a:pPr>
              <a:spcBef>
                <a:spcPts val="0"/>
              </a:spcBef>
              <a:spcAft>
                <a:spcPts val="600"/>
              </a:spcAft>
            </a:pPr>
            <a:r>
              <a:rPr lang="en-US"/>
              <a:t>The best modern, connected, and collaborative experiences</a:t>
            </a:r>
          </a:p>
          <a:p>
            <a:pPr>
              <a:spcBef>
                <a:spcPts val="0"/>
              </a:spcBef>
              <a:spcAft>
                <a:spcPts val="600"/>
              </a:spcAft>
            </a:pPr>
            <a:r>
              <a:rPr lang="en-US"/>
              <a:t>Alignment with industry best practices for agility</a:t>
            </a:r>
          </a:p>
        </p:txBody>
      </p:sp>
      <p:sp>
        <p:nvSpPr>
          <p:cNvPr id="10" name="Rounded Rectangle 30">
            <a:extLst>
              <a:ext uri="{FF2B5EF4-FFF2-40B4-BE49-F238E27FC236}">
                <a16:creationId xmlns:a16="http://schemas.microsoft.com/office/drawing/2014/main" id="{BFC77485-A004-48BA-5B11-B6E326140242}"/>
              </a:ext>
              <a:ext uri="{C183D7F6-B498-43B3-948B-1728B52AA6E4}">
                <adec:decorative xmlns:adec="http://schemas.microsoft.com/office/drawing/2017/decorative" val="1"/>
              </a:ext>
            </a:extLst>
          </p:cNvPr>
          <p:cNvSpPr/>
          <p:nvPr/>
        </p:nvSpPr>
        <p:spPr>
          <a:xfrm>
            <a:off x="6241537" y="1628384"/>
            <a:ext cx="5433375" cy="3443107"/>
          </a:xfrm>
          <a:prstGeom prst="roundRect">
            <a:avLst>
              <a:gd name="adj" fmla="val 350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TextBox 11">
            <a:extLst>
              <a:ext uri="{FF2B5EF4-FFF2-40B4-BE49-F238E27FC236}">
                <a16:creationId xmlns:a16="http://schemas.microsoft.com/office/drawing/2014/main" id="{6DAA67EC-5420-20AB-95AE-835A0EE39B22}"/>
              </a:ext>
            </a:extLst>
          </p:cNvPr>
          <p:cNvSpPr txBox="1"/>
          <p:nvPr/>
        </p:nvSpPr>
        <p:spPr>
          <a:xfrm>
            <a:off x="8181956" y="1390976"/>
            <a:ext cx="1552536" cy="429215"/>
          </a:xfrm>
          <a:prstGeom prst="roundRect">
            <a:avLst>
              <a:gd name="adj" fmla="val 50000"/>
            </a:avLst>
          </a:prstGeom>
          <a:solidFill>
            <a:srgbClr val="0078D4"/>
          </a:solidFill>
        </p:spPr>
        <p:txBody>
          <a:bodyPr wrap="square" rtlCol="0" anchor="ctr">
            <a:spAutoFit/>
          </a:bodyPr>
          <a:lstStyle>
            <a:defPPr>
              <a:defRPr lang="en-US"/>
            </a:defPPr>
            <a:lvl1pPr algn="ctr">
              <a:defRPr sz="2000" b="1">
                <a:gradFill>
                  <a:gsLst>
                    <a:gs pos="10000">
                      <a:schemeClr val="bg1"/>
                    </a:gs>
                    <a:gs pos="62000">
                      <a:schemeClr val="bg1"/>
                    </a:gs>
                  </a:gsLst>
                  <a:lin ang="13500000" scaled="1"/>
                </a:gradFill>
                <a:latin typeface="+mj-lt"/>
              </a:defRPr>
            </a:lvl1pPr>
          </a:lstStyle>
          <a:p>
            <a:r>
              <a:rPr lang="en-US" sz="1800"/>
              <a:t>Benefits</a:t>
            </a:r>
          </a:p>
        </p:txBody>
      </p:sp>
      <p:sp>
        <p:nvSpPr>
          <p:cNvPr id="11" name="Text Placeholder 5">
            <a:extLst>
              <a:ext uri="{FF2B5EF4-FFF2-40B4-BE49-F238E27FC236}">
                <a16:creationId xmlns:a16="http://schemas.microsoft.com/office/drawing/2014/main" id="{27339544-1000-4EC8-3293-F39AF59514AF}"/>
              </a:ext>
            </a:extLst>
          </p:cNvPr>
          <p:cNvSpPr txBox="1">
            <a:spLocks/>
          </p:cNvSpPr>
          <p:nvPr/>
        </p:nvSpPr>
        <p:spPr>
          <a:xfrm>
            <a:off x="6608451" y="2086090"/>
            <a:ext cx="4699547" cy="280076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70% </a:t>
            </a:r>
            <a:r>
              <a:rPr kumimoji="0" lang="en-US" sz="1600" b="0" i="0" u="none" strike="noStrike" kern="1200" cap="none" spc="0" normalizeH="0" baseline="0" noProof="0">
                <a:ln>
                  <a:noFill/>
                </a:ln>
                <a:solidFill>
                  <a:schemeClr val="tx1"/>
                </a:solidFill>
                <a:effectLst/>
                <a:uLnTx/>
                <a:uFillTx/>
              </a:rPr>
              <a:t>of helpdesk claims eliminated</a:t>
            </a:r>
            <a:endParaRPr kumimoji="0" lang="en-US" sz="1800" b="0" i="0" u="none" strike="noStrike" kern="1200" cap="none" spc="0" normalizeH="0" baseline="0" noProof="0">
              <a:ln>
                <a:noFill/>
              </a:ln>
              <a:solidFill>
                <a:schemeClr val="tx1"/>
              </a:solidFill>
              <a:effectLst/>
              <a:uLnTx/>
              <a:uFillTx/>
            </a:endParaRP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rPr>
              <a:t>Increased</a:t>
            </a:r>
            <a:r>
              <a:rPr kumimoji="0" lang="en-US" sz="1600" b="1" i="0" u="none" strike="noStrike" kern="1200" cap="none" spc="0" normalizeH="0" baseline="0" noProof="0">
                <a:ln>
                  <a:noFill/>
                </a:ln>
                <a:solidFill>
                  <a:schemeClr val="tx1"/>
                </a:solidFill>
                <a:effectLst/>
                <a:uLnTx/>
                <a:uFillTx/>
              </a:rPr>
              <a:t> </a:t>
            </a:r>
            <a:r>
              <a:rPr kumimoji="0" lang="en-US" sz="1600" b="1" i="0" u="none" strike="noStrike" kern="1200" cap="none" spc="0" normalizeH="0" baseline="0" noProof="0">
                <a:ln>
                  <a:noFill/>
                </a:ln>
                <a:solidFill>
                  <a:srgbClr val="0070C0"/>
                </a:solidFill>
                <a:effectLst/>
                <a:uLnTx/>
                <a:uFillTx/>
              </a:rPr>
              <a:t>quality</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 6+ months faster fixes  </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rPr>
              <a:t>Better diagnostics for supportability</a:t>
            </a:r>
            <a:endParaRPr kumimoji="0" lang="en-US" sz="1200" b="0" i="0" u="none" strike="noStrike" kern="1200" cap="none" spc="0" normalizeH="0" baseline="0" noProof="0">
              <a:ln>
                <a:noFill/>
              </a:ln>
              <a:solidFill>
                <a:schemeClr val="tx1"/>
              </a:solidFill>
              <a:effectLst/>
              <a:uLnTx/>
              <a:uFillTx/>
            </a:endParaRP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Performance</a:t>
            </a:r>
            <a:r>
              <a:rPr kumimoji="0" lang="en-US" sz="1600" b="0" i="0" u="none" strike="noStrike" kern="1200" cap="none" spc="0" normalizeH="0" baseline="0" noProof="0">
                <a:ln>
                  <a:noFill/>
                </a:ln>
                <a:solidFill>
                  <a:schemeClr val="tx1"/>
                </a:solidFill>
                <a:effectLst/>
                <a:uLnTx/>
                <a:uFillTx/>
              </a:rPr>
              <a:t> increases (</a:t>
            </a:r>
            <a:r>
              <a:rPr kumimoji="0" lang="en-US" sz="1600" b="1" i="0" u="none" strike="noStrike" kern="1200" cap="none" spc="0" normalizeH="0" baseline="0" noProof="0">
                <a:ln>
                  <a:noFill/>
                </a:ln>
                <a:solidFill>
                  <a:srgbClr val="0070C0"/>
                </a:solidFill>
                <a:effectLst/>
                <a:uLnTx/>
                <a:uFillTx/>
              </a:rPr>
              <a:t>~15%</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vs SAEC*, </a:t>
            </a:r>
            <a:r>
              <a:rPr kumimoji="0" lang="en-US" sz="1600" b="1" i="0" u="none" strike="noStrike" kern="1200" cap="none" spc="0" normalizeH="0" baseline="0" noProof="0">
                <a:ln>
                  <a:noFill/>
                </a:ln>
                <a:solidFill>
                  <a:srgbClr val="0070C0"/>
                </a:solidFill>
                <a:effectLst/>
                <a:uLnTx/>
                <a:uFillTx/>
              </a:rPr>
              <a:t>~50%</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vs Office 2019)</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Security</a:t>
            </a:r>
            <a:r>
              <a:rPr kumimoji="0" lang="en-US" sz="1600" b="0" i="0" u="none" strike="noStrike" kern="1200" cap="none" spc="0" normalizeH="0" baseline="0" noProof="0">
                <a:ln>
                  <a:noFill/>
                </a:ln>
                <a:solidFill>
                  <a:schemeClr val="tx1"/>
                </a:solidFill>
                <a:effectLst/>
                <a:uLnTx/>
                <a:uFillTx/>
              </a:rPr>
              <a:t> features 6+ months faster</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lang="en-US" sz="1600" b="1">
                <a:solidFill>
                  <a:srgbClr val="0070C0"/>
                </a:solidFill>
              </a:rPr>
              <a:t>Higher end user satisfaction </a:t>
            </a:r>
            <a:r>
              <a:rPr kumimoji="0" lang="en-US" sz="1600" b="0" i="0" u="none" strike="noStrike" kern="1200" cap="none" spc="0" normalizeH="0" baseline="0" noProof="0">
                <a:ln>
                  <a:noFill/>
                </a:ln>
                <a:solidFill>
                  <a:schemeClr val="tx1"/>
                </a:solidFill>
                <a:effectLst/>
                <a:uLnTx/>
                <a:uFillTx/>
              </a:rPr>
              <a:t>(NPS +</a:t>
            </a:r>
            <a:r>
              <a:rPr kumimoji="0" lang="en-US" sz="1600" b="1" i="0" u="none" strike="noStrike" kern="1200" cap="none" spc="0" normalizeH="0" baseline="0" noProof="0">
                <a:ln>
                  <a:noFill/>
                </a:ln>
                <a:solidFill>
                  <a:srgbClr val="0070C0"/>
                </a:solidFill>
                <a:effectLst/>
                <a:uLnTx/>
                <a:uFillTx/>
              </a:rPr>
              <a:t>~3%</a:t>
            </a:r>
            <a:r>
              <a:rPr kumimoji="0" lang="en-US" sz="1600" b="0" i="0" u="none" strike="noStrike" kern="1200" cap="none" spc="0" normalizeH="0" baseline="0" noProof="0">
                <a:ln>
                  <a:noFill/>
                </a:ln>
                <a:solidFill>
                  <a:schemeClr val="tx1"/>
                </a:solidFill>
                <a:effectLst/>
                <a:uLnTx/>
                <a:uFillTx/>
              </a:rPr>
              <a:t>)</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Modern Management</a:t>
            </a:r>
            <a:r>
              <a:rPr kumimoji="0" lang="en-US" sz="1600" b="0" i="0" u="none" strike="noStrike" kern="1200" cap="none" spc="0" normalizeH="0" baseline="0" noProof="0">
                <a:ln>
                  <a:noFill/>
                </a:ln>
                <a:solidFill>
                  <a:schemeClr val="tx1"/>
                </a:solidFill>
                <a:effectLst/>
                <a:uLnTx/>
                <a:uFillTx/>
              </a:rPr>
              <a:t>: Safety nets + Insights </a:t>
            </a:r>
            <a:r>
              <a:rPr kumimoji="0" lang="en-US" sz="1200" b="0" i="0" u="none" strike="noStrike" kern="1200" cap="none" spc="0" normalizeH="0" baseline="0" noProof="0">
                <a:ln>
                  <a:noFill/>
                </a:ln>
                <a:solidFill>
                  <a:schemeClr val="tx1"/>
                </a:solidFill>
                <a:effectLst/>
                <a:uLnTx/>
                <a:uFillTx/>
              </a:rPr>
              <a:t>(Rollback, Pause, Exclusion Dates, Servicing Profiles, Apps Health, Inventory, …)</a:t>
            </a:r>
          </a:p>
        </p:txBody>
      </p:sp>
      <p:sp>
        <p:nvSpPr>
          <p:cNvPr id="13" name="Rectangle: Rounded Corners 33">
            <a:extLst>
              <a:ext uri="{FF2B5EF4-FFF2-40B4-BE49-F238E27FC236}">
                <a16:creationId xmlns:a16="http://schemas.microsoft.com/office/drawing/2014/main" id="{3E1C5EF1-76CF-6389-8067-C8EBFEB71AE6}"/>
              </a:ext>
              <a:ext uri="{C183D7F6-B498-43B3-948B-1728B52AA6E4}">
                <adec:decorative xmlns:adec="http://schemas.microsoft.com/office/drawing/2017/decorative" val="1"/>
              </a:ext>
            </a:extLst>
          </p:cNvPr>
          <p:cNvSpPr/>
          <p:nvPr/>
        </p:nvSpPr>
        <p:spPr bwMode="auto">
          <a:xfrm>
            <a:off x="588261" y="5210707"/>
            <a:ext cx="11086651" cy="770993"/>
          </a:xfrm>
          <a:prstGeom prst="roundRect">
            <a:avLst>
              <a:gd name="adj" fmla="val 4583"/>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4" name="Title 1">
            <a:extLst>
              <a:ext uri="{FF2B5EF4-FFF2-40B4-BE49-F238E27FC236}">
                <a16:creationId xmlns:a16="http://schemas.microsoft.com/office/drawing/2014/main" id="{EA2E1DAC-9ABE-78CB-B4CF-19E69609C548}"/>
              </a:ext>
            </a:extLst>
          </p:cNvPr>
          <p:cNvSpPr txBox="1">
            <a:spLocks/>
          </p:cNvSpPr>
          <p:nvPr/>
        </p:nvSpPr>
        <p:spPr>
          <a:xfrm>
            <a:off x="767982" y="5367187"/>
            <a:ext cx="10540016" cy="318817"/>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r>
              <a:rPr lang="en-CA" sz="1400">
                <a:latin typeface="+mn-lt"/>
              </a:rPr>
              <a:t>For more information on the benefits of the Monthly Enterprise Channel, review the </a:t>
            </a:r>
            <a:r>
              <a:rPr lang="en-CA" sz="1400" b="1">
                <a:latin typeface="+mn-lt"/>
              </a:rPr>
              <a:t>Forrester Total Economic Impact (TEI) </a:t>
            </a:r>
            <a:r>
              <a:rPr lang="en-CA" sz="1400">
                <a:latin typeface="+mn-lt"/>
              </a:rPr>
              <a:t>paper:</a:t>
            </a:r>
            <a:endParaRPr lang="en-CA" sz="1400">
              <a:solidFill>
                <a:srgbClr val="0078D4"/>
              </a:solidFill>
              <a:latin typeface="+mn-lt"/>
            </a:endParaRPr>
          </a:p>
        </p:txBody>
      </p:sp>
      <p:sp>
        <p:nvSpPr>
          <p:cNvPr id="15" name="TextBox 14">
            <a:extLst>
              <a:ext uri="{FF2B5EF4-FFF2-40B4-BE49-F238E27FC236}">
                <a16:creationId xmlns:a16="http://schemas.microsoft.com/office/drawing/2014/main" id="{E8E18018-D52E-1E9C-317F-0B36EA82BC96}"/>
              </a:ext>
            </a:extLst>
          </p:cNvPr>
          <p:cNvSpPr txBox="1"/>
          <p:nvPr/>
        </p:nvSpPr>
        <p:spPr>
          <a:xfrm>
            <a:off x="767982" y="5581849"/>
            <a:ext cx="2542272" cy="26161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hlinkClick r:id="rId3"/>
              </a:rPr>
              <a:t>https://aka.ms/M365AppsTEIStudy</a:t>
            </a:r>
            <a:endParaRPr kumimoji="0" lang="en-US" sz="11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74746168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790D4-AE5F-3454-C655-AC88322C14F2}"/>
              </a:ext>
            </a:extLst>
          </p:cNvPr>
          <p:cNvSpPr>
            <a:spLocks noGrp="1"/>
          </p:cNvSpPr>
          <p:nvPr>
            <p:ph type="title"/>
          </p:nvPr>
        </p:nvSpPr>
        <p:spPr/>
        <p:txBody>
          <a:bodyPr/>
          <a:lstStyle/>
          <a:p>
            <a:r>
              <a:rPr lang="en-US"/>
              <a:t>Myths vs reality: semi-annual enterprise channel</a:t>
            </a:r>
          </a:p>
        </p:txBody>
      </p:sp>
      <p:sp>
        <p:nvSpPr>
          <p:cNvPr id="3" name="Text Placeholder 3">
            <a:extLst>
              <a:ext uri="{FF2B5EF4-FFF2-40B4-BE49-F238E27FC236}">
                <a16:creationId xmlns:a16="http://schemas.microsoft.com/office/drawing/2014/main" id="{33ABF3F2-99D6-077E-AA20-3A50C3464F9F}"/>
              </a:ext>
            </a:extLst>
          </p:cNvPr>
          <p:cNvSpPr txBox="1">
            <a:spLocks/>
          </p:cNvSpPr>
          <p:nvPr/>
        </p:nvSpPr>
        <p:spPr>
          <a:xfrm>
            <a:off x="588261" y="1329246"/>
            <a:ext cx="10184123" cy="553998"/>
          </a:xfrm>
          <a:prstGeom prst="rect">
            <a:avLst/>
          </a:prstGeom>
        </p:spPr>
        <p:txBody>
          <a:bodyPr lIns="0" tIns="0" rIns="0" bIns="0"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Microsoft 365 Apps is a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cloud service</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 It is recommended that you stay up to date with the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latest features </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like other productivity apps (Teams, OneDrive, Edge).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Semi-annual</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 is intended for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non-human devices </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and is unique to the Windows client apps. Web, mobile, and macOS all run on monthly.</a:t>
            </a:r>
          </a:p>
        </p:txBody>
      </p:sp>
      <p:sp>
        <p:nvSpPr>
          <p:cNvPr id="4" name="Rectangle: Rounded Corners 25">
            <a:extLst>
              <a:ext uri="{FF2B5EF4-FFF2-40B4-BE49-F238E27FC236}">
                <a16:creationId xmlns:a16="http://schemas.microsoft.com/office/drawing/2014/main" id="{17CCF439-457A-B8B0-A1B1-42B1C4D3B8CE}"/>
              </a:ext>
            </a:extLst>
          </p:cNvPr>
          <p:cNvSpPr/>
          <p:nvPr/>
        </p:nvSpPr>
        <p:spPr>
          <a:xfrm>
            <a:off x="578273" y="2073897"/>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Copilot will be available for SAEC</a:t>
            </a:r>
          </a:p>
        </p:txBody>
      </p:sp>
      <p:sp>
        <p:nvSpPr>
          <p:cNvPr id="8" name="Rectangle: Rounded Corners 29">
            <a:extLst>
              <a:ext uri="{FF2B5EF4-FFF2-40B4-BE49-F238E27FC236}">
                <a16:creationId xmlns:a16="http://schemas.microsoft.com/office/drawing/2014/main" id="{306658A4-2D19-C302-1E85-9CE0D7239181}"/>
              </a:ext>
            </a:extLst>
          </p:cNvPr>
          <p:cNvSpPr/>
          <p:nvPr/>
        </p:nvSpPr>
        <p:spPr>
          <a:xfrm>
            <a:off x="5836073" y="2073275"/>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There are no plans to ship Copilot with SAEC (</a:t>
            </a:r>
            <a:r>
              <a:rPr kumimoji="0" lang="en-US" sz="1100" b="0" i="0" u="none" strike="noStrike" kern="0" cap="none" spc="-10" normalizeH="0" baseline="0" noProof="0">
                <a:ln>
                  <a:noFill/>
                </a:ln>
                <a:solidFill>
                  <a:srgbClr val="0078D4"/>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Link 1</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Link 2</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78D4"/>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Link 3</a:t>
            </a:r>
            <a:r>
              <a:rPr kumimoji="0" lang="en-US" sz="1100" b="0" i="0" u="none" strike="noStrike" kern="0" cap="none" spc="-10" normalizeH="0" baseline="0" noProof="0">
                <a:ln>
                  <a:noFill/>
                </a:ln>
                <a:solidFill>
                  <a:srgbClr val="000000"/>
                </a:solidFill>
                <a:effectLst/>
                <a:uLnTx/>
                <a:uFillTx/>
                <a:latin typeface="Segoe UI"/>
                <a:ea typeface="+mn-ea"/>
                <a:cs typeface="+mn-cs"/>
              </a:rPr>
              <a:t>)</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 speed at which Copilot evolves makes it ineligible for SAEC</a:t>
            </a:r>
          </a:p>
        </p:txBody>
      </p:sp>
      <p:cxnSp>
        <p:nvCxnSpPr>
          <p:cNvPr id="28" name="Straight Arrow Connector 27">
            <a:extLst>
              <a:ext uri="{FF2B5EF4-FFF2-40B4-BE49-F238E27FC236}">
                <a16:creationId xmlns:a16="http://schemas.microsoft.com/office/drawing/2014/main" id="{C867A30B-52A7-0F88-F1A4-FD636DFFF369}"/>
              </a:ext>
              <a:ext uri="{C183D7F6-B498-43B3-948B-1728B52AA6E4}">
                <adec:decorative xmlns:adec="http://schemas.microsoft.com/office/drawing/2017/decorative" val="1"/>
              </a:ext>
            </a:extLst>
          </p:cNvPr>
          <p:cNvCxnSpPr>
            <a:cxnSpLocks/>
          </p:cNvCxnSpPr>
          <p:nvPr/>
        </p:nvCxnSpPr>
        <p:spPr>
          <a:xfrm>
            <a:off x="4697260" y="2350352"/>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1" name="Rectangle: Rounded Corners 32">
            <a:extLst>
              <a:ext uri="{FF2B5EF4-FFF2-40B4-BE49-F238E27FC236}">
                <a16:creationId xmlns:a16="http://schemas.microsoft.com/office/drawing/2014/main" id="{73B9FEB3-A277-BF0F-DC93-2CFB807D0D2B}"/>
              </a:ext>
            </a:extLst>
          </p:cNvPr>
          <p:cNvSpPr/>
          <p:nvPr/>
        </p:nvSpPr>
        <p:spPr>
          <a:xfrm>
            <a:off x="578273" y="2681560"/>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is more reliable</a:t>
            </a:r>
          </a:p>
        </p:txBody>
      </p:sp>
      <p:sp>
        <p:nvSpPr>
          <p:cNvPr id="12" name="Rectangle: Rounded Corners 33">
            <a:extLst>
              <a:ext uri="{FF2B5EF4-FFF2-40B4-BE49-F238E27FC236}">
                <a16:creationId xmlns:a16="http://schemas.microsoft.com/office/drawing/2014/main" id="{523EABF4-6AF1-C84D-FF3A-E5FE77BFDE48}"/>
              </a:ext>
            </a:extLst>
          </p:cNvPr>
          <p:cNvSpPr/>
          <p:nvPr/>
        </p:nvSpPr>
        <p:spPr>
          <a:xfrm>
            <a:off x="5836073" y="2683260"/>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Non-blocking issues can stay unfixed for 6-12 months on SAEC</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Issues are detected and fixed up to 5 months faster on monthly channels</a:t>
            </a:r>
          </a:p>
        </p:txBody>
      </p:sp>
      <p:cxnSp>
        <p:nvCxnSpPr>
          <p:cNvPr id="31" name="Straight Arrow Connector 30">
            <a:extLst>
              <a:ext uri="{FF2B5EF4-FFF2-40B4-BE49-F238E27FC236}">
                <a16:creationId xmlns:a16="http://schemas.microsoft.com/office/drawing/2014/main" id="{6D1867B4-BB5E-41A4-31A1-2A5CA6B402C3}"/>
              </a:ext>
              <a:ext uri="{C183D7F6-B498-43B3-948B-1728B52AA6E4}">
                <adec:decorative xmlns:adec="http://schemas.microsoft.com/office/drawing/2017/decorative" val="1"/>
              </a:ext>
            </a:extLst>
          </p:cNvPr>
          <p:cNvCxnSpPr>
            <a:cxnSpLocks/>
          </p:cNvCxnSpPr>
          <p:nvPr/>
        </p:nvCxnSpPr>
        <p:spPr>
          <a:xfrm>
            <a:off x="4697260" y="2958015"/>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5" name="Rectangle: Rounded Corners 26">
            <a:extLst>
              <a:ext uri="{FF2B5EF4-FFF2-40B4-BE49-F238E27FC236}">
                <a16:creationId xmlns:a16="http://schemas.microsoft.com/office/drawing/2014/main" id="{D951675A-4093-6C0D-CD4F-4E3F661683E0}"/>
              </a:ext>
            </a:extLst>
          </p:cNvPr>
          <p:cNvSpPr/>
          <p:nvPr/>
        </p:nvSpPr>
        <p:spPr>
          <a:xfrm>
            <a:off x="578273" y="3289222"/>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Monthly update channels are less secure</a:t>
            </a:r>
          </a:p>
        </p:txBody>
      </p:sp>
      <p:sp>
        <p:nvSpPr>
          <p:cNvPr id="9" name="Rectangle: Rounded Corners 30">
            <a:extLst>
              <a:ext uri="{FF2B5EF4-FFF2-40B4-BE49-F238E27FC236}">
                <a16:creationId xmlns:a16="http://schemas.microsoft.com/office/drawing/2014/main" id="{A6E88243-E3D8-BF85-C691-A54F2788F5F5}"/>
              </a:ext>
            </a:extLst>
          </p:cNvPr>
          <p:cNvSpPr/>
          <p:nvPr/>
        </p:nvSpPr>
        <p:spPr>
          <a:xfrm>
            <a:off x="5836073" y="3289222"/>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All channels have the same exposure to known vulnerabilities</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Monthly update channels benefit from having access to the latest security </a:t>
            </a:r>
            <a:r>
              <a:rPr kumimoji="0" lang="en-US" sz="1100" b="0" i="1" u="none" strike="noStrike" kern="0" cap="none" spc="-10" normalizeH="0" baseline="0" noProof="0">
                <a:ln>
                  <a:noFill/>
                </a:ln>
                <a:solidFill>
                  <a:srgbClr val="000000"/>
                </a:solidFill>
                <a:effectLst/>
                <a:uLnTx/>
                <a:uFillTx/>
                <a:latin typeface="Segoe UI"/>
                <a:ea typeface="+mn-ea"/>
                <a:cs typeface="+mn-cs"/>
              </a:rPr>
              <a:t>features </a:t>
            </a:r>
            <a:r>
              <a:rPr kumimoji="0" lang="en-US" sz="1100" b="0" i="0" u="none" strike="noStrike" kern="0" cap="none" spc="-10" normalizeH="0" baseline="0" noProof="0">
                <a:ln>
                  <a:noFill/>
                </a:ln>
                <a:solidFill>
                  <a:srgbClr val="000000"/>
                </a:solidFill>
                <a:effectLst/>
                <a:uLnTx/>
                <a:uFillTx/>
                <a:latin typeface="Segoe UI"/>
                <a:ea typeface="+mn-ea"/>
                <a:cs typeface="+mn-cs"/>
              </a:rPr>
              <a:t>sooner</a:t>
            </a:r>
            <a:endParaRPr kumimoji="0" lang="en-US" sz="1100" b="0" i="1" u="none" strike="noStrike" kern="0" cap="none" spc="-10" normalizeH="0" baseline="0" noProof="0">
              <a:ln>
                <a:noFill/>
              </a:ln>
              <a:solidFill>
                <a:srgbClr val="000000"/>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3CBC28B4-ABB5-BC58-BED5-35C91F7AFD6F}"/>
              </a:ext>
              <a:ext uri="{C183D7F6-B498-43B3-948B-1728B52AA6E4}">
                <adec:decorative xmlns:adec="http://schemas.microsoft.com/office/drawing/2017/decorative" val="1"/>
              </a:ext>
            </a:extLst>
          </p:cNvPr>
          <p:cNvCxnSpPr>
            <a:cxnSpLocks/>
          </p:cNvCxnSpPr>
          <p:nvPr/>
        </p:nvCxnSpPr>
        <p:spPr>
          <a:xfrm>
            <a:off x="4697260" y="3565677"/>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6" name="Rectangle: Rounded Corners 27">
            <a:extLst>
              <a:ext uri="{FF2B5EF4-FFF2-40B4-BE49-F238E27FC236}">
                <a16:creationId xmlns:a16="http://schemas.microsoft.com/office/drawing/2014/main" id="{DC672285-831A-A049-FCBD-6F50E86812C0}"/>
              </a:ext>
            </a:extLst>
          </p:cNvPr>
          <p:cNvSpPr/>
          <p:nvPr/>
        </p:nvSpPr>
        <p:spPr>
          <a:xfrm>
            <a:off x="578273" y="3896884"/>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only needs to update once every 6 months</a:t>
            </a:r>
          </a:p>
        </p:txBody>
      </p:sp>
      <p:sp>
        <p:nvSpPr>
          <p:cNvPr id="10" name="Rectangle: Rounded Corners 31">
            <a:extLst>
              <a:ext uri="{FF2B5EF4-FFF2-40B4-BE49-F238E27FC236}">
                <a16:creationId xmlns:a16="http://schemas.microsoft.com/office/drawing/2014/main" id="{C74D39DA-1AC9-A512-8E33-B9966BDEC7B9}"/>
              </a:ext>
            </a:extLst>
          </p:cNvPr>
          <p:cNvSpPr/>
          <p:nvPr/>
        </p:nvSpPr>
        <p:spPr>
          <a:xfrm>
            <a:off x="5836073" y="3892566"/>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Regardless of channel, staying current requires updating at least once a month</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 difference is not when an update installs, but what is included in the update (e.g., security, quality, and features)</a:t>
            </a:r>
          </a:p>
        </p:txBody>
      </p:sp>
      <p:cxnSp>
        <p:nvCxnSpPr>
          <p:cNvPr id="33" name="Straight Arrow Connector 32">
            <a:extLst>
              <a:ext uri="{FF2B5EF4-FFF2-40B4-BE49-F238E27FC236}">
                <a16:creationId xmlns:a16="http://schemas.microsoft.com/office/drawing/2014/main" id="{86BC1ADB-F44B-DA8D-17A7-895F456ECEE0}"/>
              </a:ext>
              <a:ext uri="{C183D7F6-B498-43B3-948B-1728B52AA6E4}">
                <adec:decorative xmlns:adec="http://schemas.microsoft.com/office/drawing/2017/decorative" val="1"/>
              </a:ext>
            </a:extLst>
          </p:cNvPr>
          <p:cNvCxnSpPr>
            <a:cxnSpLocks/>
          </p:cNvCxnSpPr>
          <p:nvPr/>
        </p:nvCxnSpPr>
        <p:spPr>
          <a:xfrm>
            <a:off x="4697260" y="4173339"/>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22" name="Rectangle: Rounded Corners 43">
            <a:extLst>
              <a:ext uri="{FF2B5EF4-FFF2-40B4-BE49-F238E27FC236}">
                <a16:creationId xmlns:a16="http://schemas.microsoft.com/office/drawing/2014/main" id="{162806BC-7FCD-9536-4BCF-AEC2BFC67E5C}"/>
              </a:ext>
            </a:extLst>
          </p:cNvPr>
          <p:cNvSpPr/>
          <p:nvPr/>
        </p:nvSpPr>
        <p:spPr>
          <a:xfrm>
            <a:off x="578273" y="4504547"/>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Users cannot absorb monthly feature updates</a:t>
            </a:r>
          </a:p>
        </p:txBody>
      </p:sp>
      <p:sp>
        <p:nvSpPr>
          <p:cNvPr id="23" name="Rectangle: Rounded Corners 44">
            <a:extLst>
              <a:ext uri="{FF2B5EF4-FFF2-40B4-BE49-F238E27FC236}">
                <a16:creationId xmlns:a16="http://schemas.microsoft.com/office/drawing/2014/main" id="{A2118210-0FD3-9218-B142-4EC94CA4BA79}"/>
              </a:ext>
            </a:extLst>
          </p:cNvPr>
          <p:cNvSpPr/>
          <p:nvPr/>
        </p:nvSpPr>
        <p:spPr>
          <a:xfrm>
            <a:off x="5842087" y="4504545"/>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Higher end user satisfaction on MEC (NPS +~3%)</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SAEC delivers lump-sum feature releases, CC and MEC are incremental </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78D4"/>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Update Under Lock</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0000"/>
                </a:solidFill>
                <a:effectLst/>
                <a:uLnTx/>
                <a:uFillTx/>
                <a:latin typeface="Segoe UI"/>
                <a:ea typeface="+mn-ea"/>
                <a:cs typeface="+mn-cs"/>
              </a:rPr>
              <a:t>minimizes user disruption</a:t>
            </a:r>
          </a:p>
        </p:txBody>
      </p:sp>
      <p:cxnSp>
        <p:nvCxnSpPr>
          <p:cNvPr id="34" name="Straight Arrow Connector 33">
            <a:extLst>
              <a:ext uri="{FF2B5EF4-FFF2-40B4-BE49-F238E27FC236}">
                <a16:creationId xmlns:a16="http://schemas.microsoft.com/office/drawing/2014/main" id="{B60CA084-96E1-8666-1A4F-1C1CF8C63B26}"/>
              </a:ext>
              <a:ext uri="{C183D7F6-B498-43B3-948B-1728B52AA6E4}">
                <adec:decorative xmlns:adec="http://schemas.microsoft.com/office/drawing/2017/decorative" val="1"/>
              </a:ext>
            </a:extLst>
          </p:cNvPr>
          <p:cNvCxnSpPr>
            <a:cxnSpLocks/>
          </p:cNvCxnSpPr>
          <p:nvPr/>
        </p:nvCxnSpPr>
        <p:spPr>
          <a:xfrm>
            <a:off x="4697260" y="4781002"/>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6" name="Rectangle: Rounded Corners 37">
            <a:extLst>
              <a:ext uri="{FF2B5EF4-FFF2-40B4-BE49-F238E27FC236}">
                <a16:creationId xmlns:a16="http://schemas.microsoft.com/office/drawing/2014/main" id="{0BA4D11F-0C0F-E204-9B64-0C1D03B60997}"/>
              </a:ext>
            </a:extLst>
          </p:cNvPr>
          <p:cNvSpPr/>
          <p:nvPr/>
        </p:nvSpPr>
        <p:spPr>
          <a:xfrm>
            <a:off x="578273" y="5112209"/>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Monthly channel updates will kill my network</a:t>
            </a:r>
          </a:p>
        </p:txBody>
      </p:sp>
      <p:sp>
        <p:nvSpPr>
          <p:cNvPr id="17" name="Rectangle: Rounded Corners 38">
            <a:extLst>
              <a:ext uri="{FF2B5EF4-FFF2-40B4-BE49-F238E27FC236}">
                <a16:creationId xmlns:a16="http://schemas.microsoft.com/office/drawing/2014/main" id="{A16184CF-C69E-CDD1-51C4-F2BD6C60EB6F}"/>
              </a:ext>
            </a:extLst>
          </p:cNvPr>
          <p:cNvSpPr/>
          <p:nvPr/>
        </p:nvSpPr>
        <p:spPr>
          <a:xfrm>
            <a:off x="5842087" y="5112209"/>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Leverage </a:t>
            </a:r>
            <a:r>
              <a:rPr kumimoji="0" lang="en-US" sz="1100" b="0" i="0" u="none" strike="noStrike" kern="0" cap="none" spc="-10" normalizeH="0" baseline="0" noProof="0">
                <a:ln>
                  <a:noFill/>
                </a:ln>
                <a:solidFill>
                  <a:srgbClr val="0078D4"/>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Delivery Optimization</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0000"/>
                </a:solidFill>
                <a:effectLst/>
                <a:uLnTx/>
                <a:uFillTx/>
                <a:latin typeface="Segoe UI"/>
                <a:ea typeface="+mn-ea"/>
                <a:cs typeface="+mn-cs"/>
              </a:rPr>
              <a:t>for Microsoft 365 Apps to minimize WAN usage</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Monthly updates are small and incremental, see </a:t>
            </a:r>
            <a:r>
              <a:rPr kumimoji="0" lang="en-US" sz="1100" b="0" i="0" u="none" strike="noStrike" kern="0" cap="none" spc="-10" normalizeH="0" baseline="0" noProof="0">
                <a:ln>
                  <a:noFill/>
                </a:ln>
                <a:solidFill>
                  <a:srgbClr val="0078D4"/>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update size</a:t>
            </a:r>
            <a:endParaRPr kumimoji="0" lang="en-US" sz="1100" b="0" i="0" u="none" strike="noStrike" kern="0" cap="none" spc="-10" normalizeH="0" baseline="0" noProof="0">
              <a:ln>
                <a:noFill/>
              </a:ln>
              <a:solidFill>
                <a:srgbClr val="0078D4"/>
              </a:solidFill>
              <a:effectLst/>
              <a:uLnTx/>
              <a:uFillTx/>
              <a:latin typeface="Segoe UI"/>
              <a:ea typeface="+mn-ea"/>
              <a:cs typeface="+mn-cs"/>
            </a:endParaRPr>
          </a:p>
        </p:txBody>
      </p:sp>
      <p:cxnSp>
        <p:nvCxnSpPr>
          <p:cNvPr id="35" name="Straight Arrow Connector 34">
            <a:extLst>
              <a:ext uri="{FF2B5EF4-FFF2-40B4-BE49-F238E27FC236}">
                <a16:creationId xmlns:a16="http://schemas.microsoft.com/office/drawing/2014/main" id="{040F7985-B49B-7FC9-7ECB-178F8F0C1FB3}"/>
              </a:ext>
              <a:ext uri="{C183D7F6-B498-43B3-948B-1728B52AA6E4}">
                <adec:decorative xmlns:adec="http://schemas.microsoft.com/office/drawing/2017/decorative" val="1"/>
              </a:ext>
            </a:extLst>
          </p:cNvPr>
          <p:cNvCxnSpPr>
            <a:cxnSpLocks/>
          </p:cNvCxnSpPr>
          <p:nvPr/>
        </p:nvCxnSpPr>
        <p:spPr>
          <a:xfrm>
            <a:off x="4697260" y="5388664"/>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9" name="Rectangle: Rounded Corners 40">
            <a:extLst>
              <a:ext uri="{FF2B5EF4-FFF2-40B4-BE49-F238E27FC236}">
                <a16:creationId xmlns:a16="http://schemas.microsoft.com/office/drawing/2014/main" id="{171EBD89-F87B-6DCF-C28C-B6A858DC4879}"/>
              </a:ext>
            </a:extLst>
          </p:cNvPr>
          <p:cNvSpPr/>
          <p:nvPr/>
        </p:nvSpPr>
        <p:spPr>
          <a:xfrm>
            <a:off x="578273" y="5719874"/>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is recommended for Enterprise</a:t>
            </a:r>
          </a:p>
        </p:txBody>
      </p:sp>
      <p:sp>
        <p:nvSpPr>
          <p:cNvPr id="20" name="Rectangle: Rounded Corners 41">
            <a:extLst>
              <a:ext uri="{FF2B5EF4-FFF2-40B4-BE49-F238E27FC236}">
                <a16:creationId xmlns:a16="http://schemas.microsoft.com/office/drawing/2014/main" id="{1CDA14A3-751D-D1CA-95C9-DED2F2641DE4}"/>
              </a:ext>
            </a:extLst>
          </p:cNvPr>
          <p:cNvSpPr/>
          <p:nvPr/>
        </p:nvSpPr>
        <p:spPr>
          <a:xfrm>
            <a:off x="5836073" y="5719874"/>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It was in the past, before we worked with customers to design MEC</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MEC is recommended for Enterprise, SAEC is designed for non-human devices</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CC and MEC are the leading update channels for Enterprise customers</a:t>
            </a:r>
          </a:p>
        </p:txBody>
      </p:sp>
      <p:cxnSp>
        <p:nvCxnSpPr>
          <p:cNvPr id="36" name="Straight Arrow Connector 35">
            <a:extLst>
              <a:ext uri="{FF2B5EF4-FFF2-40B4-BE49-F238E27FC236}">
                <a16:creationId xmlns:a16="http://schemas.microsoft.com/office/drawing/2014/main" id="{69CE7FB0-7424-8F20-B9F2-6E8465B05559}"/>
              </a:ext>
              <a:ext uri="{C183D7F6-B498-43B3-948B-1728B52AA6E4}">
                <adec:decorative xmlns:adec="http://schemas.microsoft.com/office/drawing/2017/decorative" val="1"/>
              </a:ext>
            </a:extLst>
          </p:cNvPr>
          <p:cNvCxnSpPr>
            <a:cxnSpLocks/>
          </p:cNvCxnSpPr>
          <p:nvPr/>
        </p:nvCxnSpPr>
        <p:spPr>
          <a:xfrm>
            <a:off x="4697260" y="5996329"/>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50085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D192-10F0-E61B-EBFD-C2AFB7B69EAC}"/>
              </a:ext>
            </a:extLst>
          </p:cNvPr>
          <p:cNvSpPr>
            <a:spLocks noGrp="1"/>
          </p:cNvSpPr>
          <p:nvPr>
            <p:ph type="title"/>
          </p:nvPr>
        </p:nvSpPr>
        <p:spPr>
          <a:xfrm>
            <a:off x="569911" y="2769057"/>
            <a:ext cx="4989641" cy="1231106"/>
          </a:xfrm>
        </p:spPr>
        <p:txBody>
          <a:bodyPr/>
          <a:lstStyle/>
          <a:p>
            <a:r>
              <a:rPr lang="en-US"/>
              <a:t>Making the move to monthly</a:t>
            </a:r>
          </a:p>
        </p:txBody>
      </p:sp>
    </p:spTree>
    <p:extLst>
      <p:ext uri="{BB962C8B-B14F-4D97-AF65-F5344CB8AC3E}">
        <p14:creationId xmlns:p14="http://schemas.microsoft.com/office/powerpoint/2010/main" val="384436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FF37-D44A-A2BF-89E2-BB3B28170D9A}"/>
              </a:ext>
            </a:extLst>
          </p:cNvPr>
          <p:cNvSpPr>
            <a:spLocks noGrp="1"/>
          </p:cNvSpPr>
          <p:nvPr>
            <p:ph type="title"/>
          </p:nvPr>
        </p:nvSpPr>
        <p:spPr>
          <a:xfrm>
            <a:off x="588261" y="585216"/>
            <a:ext cx="11011601" cy="861774"/>
          </a:xfrm>
        </p:spPr>
        <p:txBody>
          <a:bodyPr/>
          <a:lstStyle/>
          <a:p>
            <a:r>
              <a:rPr lang="en-US"/>
              <a:t>Best practices: moving to monthly</a:t>
            </a:r>
            <a:br>
              <a:rPr lang="en-US"/>
            </a:br>
            <a:r>
              <a:rPr lang="en-US" sz="2000"/>
              <a:t>No need to reinvent the wheel, leverage tried and true update methodologies</a:t>
            </a:r>
          </a:p>
        </p:txBody>
      </p:sp>
      <p:sp>
        <p:nvSpPr>
          <p:cNvPr id="20" name="TextBox 19">
            <a:extLst>
              <a:ext uri="{FF2B5EF4-FFF2-40B4-BE49-F238E27FC236}">
                <a16:creationId xmlns:a16="http://schemas.microsoft.com/office/drawing/2014/main" id="{1782DE3B-E5A7-FA6D-AC09-92AA6B5A9308}"/>
              </a:ext>
            </a:extLst>
          </p:cNvPr>
          <p:cNvSpPr txBox="1"/>
          <p:nvPr/>
        </p:nvSpPr>
        <p:spPr>
          <a:xfrm>
            <a:off x="475608" y="2379913"/>
            <a:ext cx="369331" cy="631904"/>
          </a:xfrm>
          <a:prstGeom prst="rect">
            <a:avLst/>
          </a:prstGeom>
          <a:solidFill>
            <a:schemeClr val="bg1"/>
          </a:solid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Insiders</a:t>
            </a:r>
          </a:p>
        </p:txBody>
      </p:sp>
      <p:sp>
        <p:nvSpPr>
          <p:cNvPr id="12" name="Arrow: Down 24">
            <a:extLst>
              <a:ext uri="{FF2B5EF4-FFF2-40B4-BE49-F238E27FC236}">
                <a16:creationId xmlns:a16="http://schemas.microsoft.com/office/drawing/2014/main" id="{C5403B54-6F7E-0932-9DF9-39F35573E3F1}"/>
              </a:ext>
              <a:ext uri="{C183D7F6-B498-43B3-948B-1728B52AA6E4}">
                <adec:decorative xmlns:adec="http://schemas.microsoft.com/office/drawing/2017/decorative" val="1"/>
              </a:ext>
            </a:extLst>
          </p:cNvPr>
          <p:cNvSpPr/>
          <p:nvPr/>
        </p:nvSpPr>
        <p:spPr>
          <a:xfrm>
            <a:off x="1155495" y="2237381"/>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13" name="Freeform: Shape 26">
            <a:extLst>
              <a:ext uri="{FF2B5EF4-FFF2-40B4-BE49-F238E27FC236}">
                <a16:creationId xmlns:a16="http://schemas.microsoft.com/office/drawing/2014/main" id="{F33521CD-0C34-E01E-6A2F-4C83C1D21680}"/>
              </a:ext>
            </a:extLst>
          </p:cNvPr>
          <p:cNvSpPr/>
          <p:nvPr/>
        </p:nvSpPr>
        <p:spPr>
          <a:xfrm>
            <a:off x="789862" y="1741119"/>
            <a:ext cx="1071391"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Beta Channel</a:t>
            </a:r>
          </a:p>
        </p:txBody>
      </p:sp>
      <p:sp>
        <p:nvSpPr>
          <p:cNvPr id="10" name="Arrow: Down 29">
            <a:extLst>
              <a:ext uri="{FF2B5EF4-FFF2-40B4-BE49-F238E27FC236}">
                <a16:creationId xmlns:a16="http://schemas.microsoft.com/office/drawing/2014/main" id="{964CC184-3E9A-4CAA-5DB0-34DF429B17F7}"/>
              </a:ext>
              <a:ext uri="{C183D7F6-B498-43B3-948B-1728B52AA6E4}">
                <adec:decorative xmlns:adec="http://schemas.microsoft.com/office/drawing/2017/decorative" val="1"/>
              </a:ext>
            </a:extLst>
          </p:cNvPr>
          <p:cNvSpPr/>
          <p:nvPr/>
        </p:nvSpPr>
        <p:spPr>
          <a:xfrm>
            <a:off x="1151349" y="4859593"/>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26" name="TextBox 25">
            <a:extLst>
              <a:ext uri="{FF2B5EF4-FFF2-40B4-BE49-F238E27FC236}">
                <a16:creationId xmlns:a16="http://schemas.microsoft.com/office/drawing/2014/main" id="{B940E4E6-6B6E-490A-0C35-F5C2A8776672}"/>
              </a:ext>
            </a:extLst>
          </p:cNvPr>
          <p:cNvSpPr txBox="1"/>
          <p:nvPr/>
        </p:nvSpPr>
        <p:spPr>
          <a:xfrm>
            <a:off x="2065678" y="1741119"/>
            <a:ext cx="3745617"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released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weekly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insider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Use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to validate new features in active development</a:t>
            </a:r>
          </a:p>
        </p:txBody>
      </p:sp>
      <p:sp>
        <p:nvSpPr>
          <p:cNvPr id="27" name="TextBox 26">
            <a:extLst>
              <a:ext uri="{FF2B5EF4-FFF2-40B4-BE49-F238E27FC236}">
                <a16:creationId xmlns:a16="http://schemas.microsoft.com/office/drawing/2014/main" id="{AD4DD72C-F322-F9A4-3073-4A39BD6D53FD}"/>
              </a:ext>
            </a:extLst>
          </p:cNvPr>
          <p:cNvSpPr txBox="1"/>
          <p:nvPr/>
        </p:nvSpPr>
        <p:spPr>
          <a:xfrm flipH="1">
            <a:off x="1772802" y="2466502"/>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based on feedback and quality </a:t>
            </a:r>
          </a:p>
        </p:txBody>
      </p:sp>
      <p:sp>
        <p:nvSpPr>
          <p:cNvPr id="9" name="Freeform: Shape 38">
            <a:extLst>
              <a:ext uri="{FF2B5EF4-FFF2-40B4-BE49-F238E27FC236}">
                <a16:creationId xmlns:a16="http://schemas.microsoft.com/office/drawing/2014/main" id="{06222EDD-BB54-CB4D-B89B-B971883812A1}"/>
              </a:ext>
              <a:ext uri="{C183D7F6-B498-43B3-948B-1728B52AA6E4}">
                <adec:decorative xmlns:adec="http://schemas.microsoft.com/office/drawing/2017/decorative" val="0"/>
              </a:ext>
            </a:extLst>
          </p:cNvPr>
          <p:cNvSpPr/>
          <p:nvPr/>
        </p:nvSpPr>
        <p:spPr>
          <a:xfrm>
            <a:off x="784752" y="3061765"/>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Current Channel (Preview)</a:t>
            </a:r>
          </a:p>
        </p:txBody>
      </p:sp>
      <p:sp>
        <p:nvSpPr>
          <p:cNvPr id="24" name="TextBox 23">
            <a:extLst>
              <a:ext uri="{FF2B5EF4-FFF2-40B4-BE49-F238E27FC236}">
                <a16:creationId xmlns:a16="http://schemas.microsoft.com/office/drawing/2014/main" id="{2F330AFE-9F50-6A53-9660-99FFB49819FD}"/>
              </a:ext>
            </a:extLst>
          </p:cNvPr>
          <p:cNvSpPr txBox="1"/>
          <p:nvPr/>
        </p:nvSpPr>
        <p:spPr>
          <a:xfrm>
            <a:off x="2062255" y="3061764"/>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multiple</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releases every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until the next version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Use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to preview new features that are about to ship</a:t>
            </a:r>
          </a:p>
        </p:txBody>
      </p:sp>
      <p:sp>
        <p:nvSpPr>
          <p:cNvPr id="25" name="TextBox 24">
            <a:extLst>
              <a:ext uri="{FF2B5EF4-FFF2-40B4-BE49-F238E27FC236}">
                <a16:creationId xmlns:a16="http://schemas.microsoft.com/office/drawing/2014/main" id="{6EB3CB3F-5A74-7115-5AD7-014449D0912B}"/>
              </a:ext>
            </a:extLst>
          </p:cNvPr>
          <p:cNvSpPr txBox="1"/>
          <p:nvPr/>
        </p:nvSpPr>
        <p:spPr>
          <a:xfrm flipH="1">
            <a:off x="1772802" y="3779387"/>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based on feedback and quality </a:t>
            </a:r>
          </a:p>
        </p:txBody>
      </p:sp>
      <p:sp>
        <p:nvSpPr>
          <p:cNvPr id="18" name="TextBox 17">
            <a:extLst>
              <a:ext uri="{FF2B5EF4-FFF2-40B4-BE49-F238E27FC236}">
                <a16:creationId xmlns:a16="http://schemas.microsoft.com/office/drawing/2014/main" id="{31CBEBCA-A47D-5DCD-EE1F-987594AF4B91}"/>
              </a:ext>
            </a:extLst>
          </p:cNvPr>
          <p:cNvSpPr txBox="1"/>
          <p:nvPr/>
        </p:nvSpPr>
        <p:spPr>
          <a:xfrm>
            <a:off x="432751" y="4868973"/>
            <a:ext cx="277484" cy="862031"/>
          </a:xfrm>
          <a:prstGeom prst="rect">
            <a:avLst/>
          </a:prstGeom>
          <a:solidFill>
            <a:schemeClr val="bg1"/>
          </a:solid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Production</a:t>
            </a:r>
          </a:p>
        </p:txBody>
      </p:sp>
      <p:sp>
        <p:nvSpPr>
          <p:cNvPr id="11" name="Freeform: Shape 32">
            <a:extLst>
              <a:ext uri="{FF2B5EF4-FFF2-40B4-BE49-F238E27FC236}">
                <a16:creationId xmlns:a16="http://schemas.microsoft.com/office/drawing/2014/main" id="{8F8B6BE2-599C-105A-F695-5602D36BFD49}"/>
              </a:ext>
            </a:extLst>
          </p:cNvPr>
          <p:cNvSpPr/>
          <p:nvPr/>
        </p:nvSpPr>
        <p:spPr>
          <a:xfrm>
            <a:off x="784752" y="4365238"/>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Current Channel</a:t>
            </a:r>
          </a:p>
        </p:txBody>
      </p:sp>
      <p:sp>
        <p:nvSpPr>
          <p:cNvPr id="28" name="TextBox 27">
            <a:extLst>
              <a:ext uri="{FF2B5EF4-FFF2-40B4-BE49-F238E27FC236}">
                <a16:creationId xmlns:a16="http://schemas.microsoft.com/office/drawing/2014/main" id="{95A6B073-06C8-4CAA-547F-77FAA4B5D3CB}"/>
              </a:ext>
            </a:extLst>
          </p:cNvPr>
          <p:cNvSpPr txBox="1"/>
          <p:nvPr/>
        </p:nvSpPr>
        <p:spPr>
          <a:xfrm>
            <a:off x="2062255" y="4365237"/>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multiple</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releases every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until the next version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Recommended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users that want the latest on release</a:t>
            </a:r>
          </a:p>
        </p:txBody>
      </p:sp>
      <p:sp>
        <p:nvSpPr>
          <p:cNvPr id="29" name="TextBox 28">
            <a:extLst>
              <a:ext uri="{FF2B5EF4-FFF2-40B4-BE49-F238E27FC236}">
                <a16:creationId xmlns:a16="http://schemas.microsoft.com/office/drawing/2014/main" id="{4E2B5D4D-624A-5DD8-28D5-F2316204C341}"/>
              </a:ext>
            </a:extLst>
          </p:cNvPr>
          <p:cNvSpPr txBox="1"/>
          <p:nvPr/>
        </p:nvSpPr>
        <p:spPr>
          <a:xfrm flipH="1">
            <a:off x="1772802" y="5177201"/>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in 4-8 weeks</a:t>
            </a:r>
          </a:p>
        </p:txBody>
      </p:sp>
      <p:sp>
        <p:nvSpPr>
          <p:cNvPr id="4" name="Freeform: Shape 21">
            <a:extLst>
              <a:ext uri="{FF2B5EF4-FFF2-40B4-BE49-F238E27FC236}">
                <a16:creationId xmlns:a16="http://schemas.microsoft.com/office/drawing/2014/main" id="{378B441E-5EA7-5066-B1D4-47697709F3B9}"/>
              </a:ext>
            </a:extLst>
          </p:cNvPr>
          <p:cNvSpPr/>
          <p:nvPr/>
        </p:nvSpPr>
        <p:spPr>
          <a:xfrm>
            <a:off x="784752" y="5677568"/>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Monthly Enterprise Channel</a:t>
            </a:r>
          </a:p>
        </p:txBody>
      </p:sp>
      <p:sp>
        <p:nvSpPr>
          <p:cNvPr id="23" name="TextBox 22">
            <a:extLst>
              <a:ext uri="{FF2B5EF4-FFF2-40B4-BE49-F238E27FC236}">
                <a16:creationId xmlns:a16="http://schemas.microsoft.com/office/drawing/2014/main" id="{E8C0DD48-B75F-3C61-3943-80F22452F999}"/>
              </a:ext>
            </a:extLst>
          </p:cNvPr>
          <p:cNvSpPr txBox="1"/>
          <p:nvPr/>
        </p:nvSpPr>
        <p:spPr>
          <a:xfrm>
            <a:off x="2062255" y="5677567"/>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 on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Patch Tuesday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60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Recommended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enterprise customers</a:t>
            </a:r>
          </a:p>
        </p:txBody>
      </p:sp>
      <p:sp>
        <p:nvSpPr>
          <p:cNvPr id="60" name="TextBox 59">
            <a:extLst>
              <a:ext uri="{FF2B5EF4-FFF2-40B4-BE49-F238E27FC236}">
                <a16:creationId xmlns:a16="http://schemas.microsoft.com/office/drawing/2014/main" id="{FB48FE9E-884D-8952-4D0B-67C9838672A3}"/>
              </a:ext>
            </a:extLst>
          </p:cNvPr>
          <p:cNvSpPr txBox="1"/>
          <p:nvPr/>
        </p:nvSpPr>
        <p:spPr>
          <a:xfrm>
            <a:off x="5904341" y="1741119"/>
            <a:ext cx="5577815" cy="582757"/>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Define your user personas and leverage </a:t>
            </a:r>
            <a:r>
              <a:rPr kumimoji="0" lang="en-US" sz="1200" b="1" i="0" u="none" strike="noStrike" kern="1200" cap="none" spc="0" normalizeH="0" baseline="0" noProof="0">
                <a:ln>
                  <a:noFill/>
                </a:ln>
                <a:solidFill>
                  <a:prstClr val="black"/>
                </a:solidFill>
                <a:effectLst/>
                <a:uLnTx/>
                <a:uFillTx/>
                <a:latin typeface="Segoe UI"/>
                <a:ea typeface="+mn-ea"/>
                <a:cs typeface="+mn-cs"/>
              </a:rPr>
              <a:t>faster update channels </a:t>
            </a:r>
            <a:r>
              <a:rPr kumimoji="0" lang="en-US" sz="1200" b="0" i="0" u="none" strike="noStrike" kern="1200" cap="none" spc="0" normalizeH="0" baseline="0" noProof="0">
                <a:ln>
                  <a:noFill/>
                </a:ln>
                <a:solidFill>
                  <a:prstClr val="black"/>
                </a:solidFill>
                <a:effectLst/>
                <a:uLnTx/>
                <a:uFillTx/>
                <a:latin typeface="Segoe UI"/>
                <a:ea typeface="+mn-ea"/>
                <a:cs typeface="+mn-cs"/>
              </a:rPr>
              <a:t>to validate new features and changes </a:t>
            </a:r>
            <a:r>
              <a:rPr kumimoji="0" lang="en-US" sz="1200" b="1" i="0" u="none" strike="noStrike" kern="1200" cap="none" spc="0" normalizeH="0" baseline="0" noProof="0">
                <a:ln>
                  <a:noFill/>
                </a:ln>
                <a:solidFill>
                  <a:prstClr val="black"/>
                </a:solidFill>
                <a:effectLst/>
                <a:uLnTx/>
                <a:uFillTx/>
                <a:latin typeface="Segoe UI"/>
                <a:ea typeface="+mn-ea"/>
                <a:cs typeface="+mn-cs"/>
              </a:rPr>
              <a:t>before </a:t>
            </a:r>
            <a:r>
              <a:rPr kumimoji="0" lang="en-US" sz="1200" b="0" i="0" u="none" strike="noStrike" kern="1200" cap="none" spc="0" normalizeH="0" baseline="0" noProof="0">
                <a:ln>
                  <a:noFill/>
                </a:ln>
                <a:solidFill>
                  <a:prstClr val="black"/>
                </a:solidFill>
                <a:effectLst/>
                <a:uLnTx/>
                <a:uFillTx/>
                <a:latin typeface="Segoe UI"/>
                <a:ea typeface="+mn-ea"/>
                <a:cs typeface="+mn-cs"/>
              </a:rPr>
              <a:t>broad deployment</a:t>
            </a:r>
          </a:p>
        </p:txBody>
      </p:sp>
      <p:sp>
        <p:nvSpPr>
          <p:cNvPr id="72" name="TextBox 71">
            <a:extLst>
              <a:ext uri="{FF2B5EF4-FFF2-40B4-BE49-F238E27FC236}">
                <a16:creationId xmlns:a16="http://schemas.microsoft.com/office/drawing/2014/main" id="{4AAE41B5-6139-245F-F546-261BD8B043EC}"/>
              </a:ext>
            </a:extLst>
          </p:cNvPr>
          <p:cNvSpPr txBox="1"/>
          <p:nvPr/>
        </p:nvSpPr>
        <p:spPr>
          <a:xfrm>
            <a:off x="6061497" y="2337145"/>
            <a:ext cx="980427" cy="416255"/>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Beta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CC (Preview)</a:t>
            </a:r>
          </a:p>
        </p:txBody>
      </p:sp>
      <p:sp>
        <p:nvSpPr>
          <p:cNvPr id="71" name="Rectangle: Diagonal Corners Snipped 7">
            <a:extLst>
              <a:ext uri="{FF2B5EF4-FFF2-40B4-BE49-F238E27FC236}">
                <a16:creationId xmlns:a16="http://schemas.microsoft.com/office/drawing/2014/main" id="{B073B793-579C-9079-82CE-FF912FB3EE67}"/>
              </a:ext>
            </a:extLst>
          </p:cNvPr>
          <p:cNvSpPr/>
          <p:nvPr/>
        </p:nvSpPr>
        <p:spPr>
          <a:xfrm>
            <a:off x="6098742"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Pioneers</a:t>
            </a:r>
          </a:p>
        </p:txBody>
      </p:sp>
      <p:sp>
        <p:nvSpPr>
          <p:cNvPr id="70" name="TextBox 69">
            <a:extLst>
              <a:ext uri="{FF2B5EF4-FFF2-40B4-BE49-F238E27FC236}">
                <a16:creationId xmlns:a16="http://schemas.microsoft.com/office/drawing/2014/main" id="{37FD449F-AD49-2710-9E2F-BDA46732DA90}"/>
              </a:ext>
            </a:extLst>
          </p:cNvPr>
          <p:cNvSpPr txBox="1"/>
          <p:nvPr/>
        </p:nvSpPr>
        <p:spPr>
          <a:xfrm>
            <a:off x="7593494" y="2337145"/>
            <a:ext cx="915761" cy="416255"/>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Current Channel</a:t>
            </a:r>
          </a:p>
        </p:txBody>
      </p:sp>
      <p:sp>
        <p:nvSpPr>
          <p:cNvPr id="69" name="Rectangle: Diagonal Corners Snipped 8">
            <a:extLst>
              <a:ext uri="{FF2B5EF4-FFF2-40B4-BE49-F238E27FC236}">
                <a16:creationId xmlns:a16="http://schemas.microsoft.com/office/drawing/2014/main" id="{3340E79D-4C86-4749-B192-ED91FBE708B8}"/>
              </a:ext>
            </a:extLst>
          </p:cNvPr>
          <p:cNvSpPr/>
          <p:nvPr/>
        </p:nvSpPr>
        <p:spPr>
          <a:xfrm>
            <a:off x="7593494"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Early adopters</a:t>
            </a:r>
          </a:p>
        </p:txBody>
      </p:sp>
      <p:sp>
        <p:nvSpPr>
          <p:cNvPr id="68" name="TextBox 67">
            <a:extLst>
              <a:ext uri="{FF2B5EF4-FFF2-40B4-BE49-F238E27FC236}">
                <a16:creationId xmlns:a16="http://schemas.microsoft.com/office/drawing/2014/main" id="{B496957D-789E-FC3C-EE0E-9EFD9A7EAF1A}"/>
              </a:ext>
            </a:extLst>
          </p:cNvPr>
          <p:cNvSpPr txBox="1"/>
          <p:nvPr/>
        </p:nvSpPr>
        <p:spPr>
          <a:xfrm>
            <a:off x="9075462" y="2510526"/>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MEC</a:t>
            </a:r>
          </a:p>
        </p:txBody>
      </p:sp>
      <p:sp>
        <p:nvSpPr>
          <p:cNvPr id="67" name="Rectangle: Diagonal Corners Snipped 9">
            <a:extLst>
              <a:ext uri="{FF2B5EF4-FFF2-40B4-BE49-F238E27FC236}">
                <a16:creationId xmlns:a16="http://schemas.microsoft.com/office/drawing/2014/main" id="{D394598E-2B31-84BE-2611-AE7FD64BBC7F}"/>
              </a:ext>
            </a:extLst>
          </p:cNvPr>
          <p:cNvSpPr/>
          <p:nvPr/>
        </p:nvSpPr>
        <p:spPr>
          <a:xfrm>
            <a:off x="9075462"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Broad userbase </a:t>
            </a:r>
          </a:p>
        </p:txBody>
      </p:sp>
      <p:sp>
        <p:nvSpPr>
          <p:cNvPr id="66" name="TextBox 65">
            <a:extLst>
              <a:ext uri="{FF2B5EF4-FFF2-40B4-BE49-F238E27FC236}">
                <a16:creationId xmlns:a16="http://schemas.microsoft.com/office/drawing/2014/main" id="{D658FD41-9855-543E-D75B-2AFD1106AD52}"/>
              </a:ext>
            </a:extLst>
          </p:cNvPr>
          <p:cNvSpPr txBox="1"/>
          <p:nvPr/>
        </p:nvSpPr>
        <p:spPr>
          <a:xfrm>
            <a:off x="10557429" y="25104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SAEC</a:t>
            </a:r>
          </a:p>
        </p:txBody>
      </p:sp>
      <p:sp>
        <p:nvSpPr>
          <p:cNvPr id="65" name="Rectangle: Diagonal Corners Snipped 10">
            <a:extLst>
              <a:ext uri="{FF2B5EF4-FFF2-40B4-BE49-F238E27FC236}">
                <a16:creationId xmlns:a16="http://schemas.microsoft.com/office/drawing/2014/main" id="{007884BA-303F-A6A8-B860-B3CD2A448F06}"/>
              </a:ext>
            </a:extLst>
          </p:cNvPr>
          <p:cNvSpPr/>
          <p:nvPr/>
        </p:nvSpPr>
        <p:spPr>
          <a:xfrm>
            <a:off x="10570213" y="2760279"/>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Non-human devices </a:t>
            </a:r>
          </a:p>
        </p:txBody>
      </p:sp>
      <p:sp>
        <p:nvSpPr>
          <p:cNvPr id="38" name="TextBox 37">
            <a:extLst>
              <a:ext uri="{FF2B5EF4-FFF2-40B4-BE49-F238E27FC236}">
                <a16:creationId xmlns:a16="http://schemas.microsoft.com/office/drawing/2014/main" id="{38EB7EDD-A253-D42E-C820-7E91B9E2C497}"/>
              </a:ext>
            </a:extLst>
          </p:cNvPr>
          <p:cNvSpPr txBox="1"/>
          <p:nvPr/>
        </p:nvSpPr>
        <p:spPr>
          <a:xfrm>
            <a:off x="5947701" y="3510532"/>
            <a:ext cx="5577815" cy="803838"/>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For broad deployment, implement </a:t>
            </a:r>
            <a:r>
              <a:rPr kumimoji="0" lang="en-US" sz="1200" b="1" i="0" u="none" strike="noStrike" kern="1200" cap="none" spc="0" normalizeH="0" baseline="0" noProof="0">
                <a:ln>
                  <a:noFill/>
                </a:ln>
                <a:solidFill>
                  <a:prstClr val="black"/>
                </a:solidFill>
                <a:effectLst/>
                <a:uLnTx/>
                <a:uFillTx/>
                <a:latin typeface="Segoe UI"/>
                <a:ea typeface="+mn-ea"/>
                <a:cs typeface="+mn-cs"/>
              </a:rPr>
              <a:t>custom rollout waves</a:t>
            </a:r>
            <a:r>
              <a:rPr kumimoji="0" lang="en-US" sz="1200" b="0" i="0" u="none" strike="noStrike" kern="1200" cap="none" spc="0" normalizeH="0" baseline="0" noProof="0">
                <a:ln>
                  <a:noFill/>
                </a:ln>
                <a:solidFill>
                  <a:prstClr val="black"/>
                </a:solidFill>
                <a:effectLst/>
                <a:uLnTx/>
                <a:uFillTx/>
                <a:latin typeface="Segoe UI"/>
                <a:ea typeface="+mn-ea"/>
                <a:cs typeface="+mn-cs"/>
              </a:rPr>
              <a:t>, controlling which users go first, while giving sufficient time to pause and rollback if the need arises</a:t>
            </a:r>
          </a:p>
        </p:txBody>
      </p:sp>
      <p:sp>
        <p:nvSpPr>
          <p:cNvPr id="8" name="Arrow: Down 35">
            <a:extLst>
              <a:ext uri="{FF2B5EF4-FFF2-40B4-BE49-F238E27FC236}">
                <a16:creationId xmlns:a16="http://schemas.microsoft.com/office/drawing/2014/main" id="{2C266E0D-723B-F5B4-1CDC-9837A6078D95}"/>
              </a:ext>
              <a:ext uri="{C183D7F6-B498-43B3-948B-1728B52AA6E4}">
                <adec:decorative xmlns:adec="http://schemas.microsoft.com/office/drawing/2017/decorative" val="1"/>
              </a:ext>
            </a:extLst>
          </p:cNvPr>
          <p:cNvSpPr/>
          <p:nvPr/>
        </p:nvSpPr>
        <p:spPr>
          <a:xfrm>
            <a:off x="1151349" y="3536371"/>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19" name="Left Brace 18">
            <a:extLst>
              <a:ext uri="{FF2B5EF4-FFF2-40B4-BE49-F238E27FC236}">
                <a16:creationId xmlns:a16="http://schemas.microsoft.com/office/drawing/2014/main" id="{2DA91EF0-8633-CAD4-A3D3-A361A9242834}"/>
              </a:ext>
              <a:ext uri="{C183D7F6-B498-43B3-948B-1728B52AA6E4}">
                <adec:decorative xmlns:adec="http://schemas.microsoft.com/office/drawing/2017/decorative" val="1"/>
              </a:ext>
            </a:extLst>
          </p:cNvPr>
          <p:cNvSpPr/>
          <p:nvPr/>
        </p:nvSpPr>
        <p:spPr>
          <a:xfrm>
            <a:off x="558442" y="2033538"/>
            <a:ext cx="177777" cy="1325835"/>
          </a:xfrm>
          <a:prstGeom prst="leftBrace">
            <a:avLst/>
          </a:prstGeom>
          <a:ln w="9525">
            <a:solidFill>
              <a:srgbClr val="B1B3B3"/>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Left Brace 16">
            <a:extLst>
              <a:ext uri="{FF2B5EF4-FFF2-40B4-BE49-F238E27FC236}">
                <a16:creationId xmlns:a16="http://schemas.microsoft.com/office/drawing/2014/main" id="{6CFB81B4-6241-9BB6-E138-AEE7075DAC33}"/>
              </a:ext>
              <a:ext uri="{C183D7F6-B498-43B3-948B-1728B52AA6E4}">
                <adec:decorative xmlns:adec="http://schemas.microsoft.com/office/drawing/2017/decorative" val="1"/>
              </a:ext>
            </a:extLst>
          </p:cNvPr>
          <p:cNvSpPr/>
          <p:nvPr/>
        </p:nvSpPr>
        <p:spPr>
          <a:xfrm>
            <a:off x="549175" y="4637661"/>
            <a:ext cx="177777" cy="1325835"/>
          </a:xfrm>
          <a:prstGeom prst="leftBrace">
            <a:avLst/>
          </a:prstGeom>
          <a:ln w="9525">
            <a:solidFill>
              <a:srgbClr val="B1B3B3"/>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0" name="Straight Arrow Connector 29">
            <a:extLst>
              <a:ext uri="{FF2B5EF4-FFF2-40B4-BE49-F238E27FC236}">
                <a16:creationId xmlns:a16="http://schemas.microsoft.com/office/drawing/2014/main" id="{E138B4A9-C889-FB3D-D74B-2878383A9998}"/>
              </a:ext>
              <a:ext uri="{C183D7F6-B498-43B3-948B-1728B52AA6E4}">
                <adec:decorative xmlns:adec="http://schemas.microsoft.com/office/drawing/2017/decorative" val="1"/>
              </a:ext>
            </a:extLst>
          </p:cNvPr>
          <p:cNvCxnSpPr>
            <a:cxnSpLocks/>
          </p:cNvCxnSpPr>
          <p:nvPr/>
        </p:nvCxnSpPr>
        <p:spPr>
          <a:xfrm flipH="1">
            <a:off x="1491473" y="2636637"/>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ADB79C1-4AA1-E95D-DB1E-C743182F3D56}"/>
              </a:ext>
              <a:ext uri="{C183D7F6-B498-43B3-948B-1728B52AA6E4}">
                <adec:decorative xmlns:adec="http://schemas.microsoft.com/office/drawing/2017/decorative" val="1"/>
              </a:ext>
            </a:extLst>
          </p:cNvPr>
          <p:cNvCxnSpPr>
            <a:cxnSpLocks/>
          </p:cNvCxnSpPr>
          <p:nvPr/>
        </p:nvCxnSpPr>
        <p:spPr>
          <a:xfrm flipH="1">
            <a:off x="1491473" y="3949522"/>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955BFD5-579F-F05D-0379-95BA9AE1A093}"/>
              </a:ext>
              <a:ext uri="{C183D7F6-B498-43B3-948B-1728B52AA6E4}">
                <adec:decorative xmlns:adec="http://schemas.microsoft.com/office/drawing/2017/decorative" val="1"/>
              </a:ext>
            </a:extLst>
          </p:cNvPr>
          <p:cNvCxnSpPr>
            <a:cxnSpLocks/>
          </p:cNvCxnSpPr>
          <p:nvPr/>
        </p:nvCxnSpPr>
        <p:spPr>
          <a:xfrm flipH="1">
            <a:off x="1491473" y="5347336"/>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BEF736F-4CA2-BEE2-8DC8-2A6E1DE94A28}"/>
              </a:ext>
            </a:extLst>
          </p:cNvPr>
          <p:cNvSpPr txBox="1"/>
          <p:nvPr/>
        </p:nvSpPr>
        <p:spPr>
          <a:xfrm>
            <a:off x="6997554" y="5119029"/>
            <a:ext cx="582211"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7 days</a:t>
            </a:r>
          </a:p>
        </p:txBody>
      </p:sp>
      <p:sp>
        <p:nvSpPr>
          <p:cNvPr id="47" name="TextBox 46">
            <a:extLst>
              <a:ext uri="{FF2B5EF4-FFF2-40B4-BE49-F238E27FC236}">
                <a16:creationId xmlns:a16="http://schemas.microsoft.com/office/drawing/2014/main" id="{83FE9311-2646-825F-2621-430A99CAE9E8}"/>
              </a:ext>
            </a:extLst>
          </p:cNvPr>
          <p:cNvSpPr txBox="1"/>
          <p:nvPr/>
        </p:nvSpPr>
        <p:spPr>
          <a:xfrm>
            <a:off x="6179708"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1 (UV)</a:t>
            </a:r>
          </a:p>
        </p:txBody>
      </p:sp>
      <p:sp>
        <p:nvSpPr>
          <p:cNvPr id="53" name="TextBox 52">
            <a:extLst>
              <a:ext uri="{FF2B5EF4-FFF2-40B4-BE49-F238E27FC236}">
                <a16:creationId xmlns:a16="http://schemas.microsoft.com/office/drawing/2014/main" id="{77DE438B-2DA4-C620-9D49-E3B897CDD1E7}"/>
              </a:ext>
            </a:extLst>
          </p:cNvPr>
          <p:cNvSpPr txBox="1"/>
          <p:nvPr/>
        </p:nvSpPr>
        <p:spPr>
          <a:xfrm>
            <a:off x="5874607"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1-10% representation</a:t>
            </a:r>
          </a:p>
        </p:txBody>
      </p:sp>
      <p:sp>
        <p:nvSpPr>
          <p:cNvPr id="44" name="TextBox 43">
            <a:extLst>
              <a:ext uri="{FF2B5EF4-FFF2-40B4-BE49-F238E27FC236}">
                <a16:creationId xmlns:a16="http://schemas.microsoft.com/office/drawing/2014/main" id="{AE096E29-5895-A7F2-AC9D-7B7B6E8897AE}"/>
              </a:ext>
            </a:extLst>
          </p:cNvPr>
          <p:cNvSpPr txBox="1"/>
          <p:nvPr/>
        </p:nvSpPr>
        <p:spPr>
          <a:xfrm>
            <a:off x="8297232" y="5119029"/>
            <a:ext cx="713657"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1-5 days</a:t>
            </a:r>
          </a:p>
        </p:txBody>
      </p:sp>
      <p:sp>
        <p:nvSpPr>
          <p:cNvPr id="48" name="TextBox 47">
            <a:extLst>
              <a:ext uri="{FF2B5EF4-FFF2-40B4-BE49-F238E27FC236}">
                <a16:creationId xmlns:a16="http://schemas.microsoft.com/office/drawing/2014/main" id="{B9C54F28-6E04-E5B9-31CE-FFE8CF144EED}"/>
              </a:ext>
            </a:extLst>
          </p:cNvPr>
          <p:cNvSpPr txBox="1"/>
          <p:nvPr/>
        </p:nvSpPr>
        <p:spPr>
          <a:xfrm>
            <a:off x="7557735"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2</a:t>
            </a:r>
          </a:p>
        </p:txBody>
      </p:sp>
      <p:sp>
        <p:nvSpPr>
          <p:cNvPr id="52" name="TextBox 51">
            <a:extLst>
              <a:ext uri="{FF2B5EF4-FFF2-40B4-BE49-F238E27FC236}">
                <a16:creationId xmlns:a16="http://schemas.microsoft.com/office/drawing/2014/main" id="{7A4B7734-8574-81AD-6C3A-7E004538899D}"/>
              </a:ext>
            </a:extLst>
          </p:cNvPr>
          <p:cNvSpPr txBox="1"/>
          <p:nvPr/>
        </p:nvSpPr>
        <p:spPr>
          <a:xfrm>
            <a:off x="7267001"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10-15% of users</a:t>
            </a:r>
          </a:p>
        </p:txBody>
      </p:sp>
      <p:sp>
        <p:nvSpPr>
          <p:cNvPr id="46" name="TextBox 45">
            <a:extLst>
              <a:ext uri="{FF2B5EF4-FFF2-40B4-BE49-F238E27FC236}">
                <a16:creationId xmlns:a16="http://schemas.microsoft.com/office/drawing/2014/main" id="{680E2F1F-C44B-8080-4B71-A41DD0F7C7C8}"/>
              </a:ext>
            </a:extLst>
          </p:cNvPr>
          <p:cNvSpPr txBox="1"/>
          <p:nvPr/>
        </p:nvSpPr>
        <p:spPr>
          <a:xfrm>
            <a:off x="9703587" y="5119029"/>
            <a:ext cx="713657"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1-5 days</a:t>
            </a:r>
          </a:p>
        </p:txBody>
      </p:sp>
      <p:sp>
        <p:nvSpPr>
          <p:cNvPr id="49" name="TextBox 48">
            <a:extLst>
              <a:ext uri="{FF2B5EF4-FFF2-40B4-BE49-F238E27FC236}">
                <a16:creationId xmlns:a16="http://schemas.microsoft.com/office/drawing/2014/main" id="{2F5DE474-0F1B-981E-E65D-BE4B902A6EFE}"/>
              </a:ext>
            </a:extLst>
          </p:cNvPr>
          <p:cNvSpPr txBox="1"/>
          <p:nvPr/>
        </p:nvSpPr>
        <p:spPr>
          <a:xfrm>
            <a:off x="8935762"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3</a:t>
            </a:r>
          </a:p>
        </p:txBody>
      </p:sp>
      <p:sp>
        <p:nvSpPr>
          <p:cNvPr id="54" name="TextBox 53">
            <a:extLst>
              <a:ext uri="{FF2B5EF4-FFF2-40B4-BE49-F238E27FC236}">
                <a16:creationId xmlns:a16="http://schemas.microsoft.com/office/drawing/2014/main" id="{1800EE63-0748-5B75-A2A9-E5222C9410CB}"/>
              </a:ext>
            </a:extLst>
          </p:cNvPr>
          <p:cNvSpPr txBox="1"/>
          <p:nvPr/>
        </p:nvSpPr>
        <p:spPr>
          <a:xfrm>
            <a:off x="8659395"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10-15% of users</a:t>
            </a:r>
          </a:p>
        </p:txBody>
      </p:sp>
      <p:sp>
        <p:nvSpPr>
          <p:cNvPr id="50" name="TextBox 49">
            <a:extLst>
              <a:ext uri="{FF2B5EF4-FFF2-40B4-BE49-F238E27FC236}">
                <a16:creationId xmlns:a16="http://schemas.microsoft.com/office/drawing/2014/main" id="{F035799D-B4F7-8CE2-8DC3-173EA3D9AEA7}"/>
              </a:ext>
            </a:extLst>
          </p:cNvPr>
          <p:cNvSpPr txBox="1"/>
          <p:nvPr/>
        </p:nvSpPr>
        <p:spPr>
          <a:xfrm>
            <a:off x="10311633"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4</a:t>
            </a:r>
          </a:p>
        </p:txBody>
      </p:sp>
      <p:sp>
        <p:nvSpPr>
          <p:cNvPr id="51" name="TextBox 50">
            <a:extLst>
              <a:ext uri="{FF2B5EF4-FFF2-40B4-BE49-F238E27FC236}">
                <a16:creationId xmlns:a16="http://schemas.microsoft.com/office/drawing/2014/main" id="{21007FB1-2C9D-0E05-EA06-8E6B2FDDAF0D}"/>
              </a:ext>
            </a:extLst>
          </p:cNvPr>
          <p:cNvSpPr txBox="1"/>
          <p:nvPr/>
        </p:nvSpPr>
        <p:spPr>
          <a:xfrm>
            <a:off x="10051790"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All remaining devices</a:t>
            </a:r>
          </a:p>
        </p:txBody>
      </p:sp>
      <p:sp>
        <p:nvSpPr>
          <p:cNvPr id="36" name="TextBox 35">
            <a:extLst>
              <a:ext uri="{FF2B5EF4-FFF2-40B4-BE49-F238E27FC236}">
                <a16:creationId xmlns:a16="http://schemas.microsoft.com/office/drawing/2014/main" id="{6FB680E9-B1B2-41C6-0A63-D89CD56CE82D}"/>
              </a:ext>
            </a:extLst>
          </p:cNvPr>
          <p:cNvSpPr txBox="1"/>
          <p:nvPr/>
        </p:nvSpPr>
        <p:spPr>
          <a:xfrm>
            <a:off x="5895374" y="5516209"/>
            <a:ext cx="5630135" cy="756576"/>
          </a:xfrm>
          <a:prstGeom prst="rect">
            <a:avLst/>
          </a:prstGeom>
          <a:noFill/>
        </p:spPr>
        <p:txBody>
          <a:bodyPr wrap="square">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Confidently move to a monthly update channel to take advantage of Microsoft 365 Copilot apps while knowing </a:t>
            </a:r>
            <a:r>
              <a:rPr kumimoji="0" lang="en-US" sz="1200" b="0" i="0" u="none" strike="noStrike" kern="1200" cap="none" spc="0" normalizeH="0" baseline="0" noProof="0">
                <a:ln>
                  <a:noFill/>
                </a:ln>
                <a:solidFill>
                  <a:srgbClr val="000000"/>
                </a:solidFill>
                <a:effectLst/>
                <a:uLnTx/>
                <a:uFillTx/>
                <a:latin typeface="Segoe UI"/>
                <a:ea typeface="+mn-ea"/>
                <a:cs typeface="Segoe UI"/>
              </a:rPr>
              <a:t>App Assure </a:t>
            </a:r>
            <a:r>
              <a:rPr kumimoji="0" lang="en-US" sz="1200" b="0" i="0" u="none" strike="noStrike" kern="1200" cap="none" spc="0" normalizeH="0" baseline="0" noProof="0">
                <a:ln>
                  <a:noFill/>
                </a:ln>
                <a:solidFill>
                  <a:prstClr val="black"/>
                </a:solidFill>
                <a:effectLst/>
                <a:uLnTx/>
                <a:uFillTx/>
                <a:latin typeface="Segoe UI"/>
                <a:ea typeface="+mn-ea"/>
                <a:cs typeface="+mn-cs"/>
              </a:rPr>
              <a:t>will help </a:t>
            </a:r>
            <a:r>
              <a:rPr kumimoji="0" lang="en-US" sz="1200" b="1" i="0" u="none" strike="noStrike" kern="1200" cap="none" spc="0" normalizeH="0" baseline="0" noProof="0">
                <a:ln>
                  <a:noFill/>
                </a:ln>
                <a:solidFill>
                  <a:prstClr val="black"/>
                </a:solidFill>
                <a:effectLst/>
                <a:uLnTx/>
                <a:uFillTx/>
                <a:latin typeface="Segoe UI"/>
                <a:ea typeface="+mn-ea"/>
                <a:cs typeface="+mn-cs"/>
              </a:rPr>
              <a:t>remediate</a:t>
            </a:r>
            <a:r>
              <a:rPr kumimoji="0" lang="en-US" sz="1200" b="0" i="0" u="none" strike="noStrike" kern="1200" cap="none" spc="0" normalizeH="0" baseline="0" noProof="0">
                <a:ln>
                  <a:noFill/>
                </a:ln>
                <a:solidFill>
                  <a:prstClr val="black"/>
                </a:solidFill>
                <a:effectLst/>
                <a:uLnTx/>
                <a:uFillTx/>
                <a:latin typeface="Segoe UI"/>
                <a:ea typeface="+mn-ea"/>
                <a:cs typeface="+mn-cs"/>
              </a:rPr>
              <a:t> any </a:t>
            </a:r>
            <a:r>
              <a:rPr kumimoji="0" lang="en-US" sz="1200" b="1" i="0" u="none" strike="noStrike" kern="1200" cap="none" spc="0" normalizeH="0" baseline="0" noProof="0">
                <a:ln>
                  <a:noFill/>
                </a:ln>
                <a:solidFill>
                  <a:prstClr val="black"/>
                </a:solidFill>
                <a:effectLst/>
                <a:uLnTx/>
                <a:uFillTx/>
                <a:latin typeface="Segoe UI"/>
                <a:ea typeface="+mn-ea"/>
                <a:cs typeface="+mn-cs"/>
              </a:rPr>
              <a:t>app compatibility </a:t>
            </a:r>
            <a:r>
              <a:rPr kumimoji="0" lang="en-US" sz="1200" b="0" i="0" u="none" strike="noStrike" kern="1200" cap="none" spc="0" normalizeH="0" baseline="0" noProof="0">
                <a:ln>
                  <a:noFill/>
                </a:ln>
                <a:solidFill>
                  <a:prstClr val="black"/>
                </a:solidFill>
                <a:effectLst/>
                <a:uLnTx/>
                <a:uFillTx/>
                <a:latin typeface="Segoe UI"/>
                <a:ea typeface="+mn-ea"/>
                <a:cs typeface="+mn-cs"/>
              </a:rPr>
              <a:t>issues: </a:t>
            </a:r>
            <a:r>
              <a:rPr kumimoji="0" lang="en-US" sz="1200" b="0" i="0" u="none" strike="noStrike" kern="1200" cap="none" spc="0" normalizeH="0" baseline="0" noProof="0">
                <a:ln>
                  <a:noFill/>
                </a:ln>
                <a:solidFill>
                  <a:prstClr val="black"/>
                </a:solidFill>
                <a:effectLst/>
                <a:uLnTx/>
                <a:uFillTx/>
                <a:latin typeface="Segoe UI"/>
                <a:ea typeface="+mn-ea"/>
                <a:cs typeface="+mn-cs"/>
                <a:hlinkClick r:id="rId3"/>
              </a:rPr>
              <a:t>http://aka.ms/AppAssure</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41" name="Left Bracket 40">
            <a:extLst>
              <a:ext uri="{FF2B5EF4-FFF2-40B4-BE49-F238E27FC236}">
                <a16:creationId xmlns:a16="http://schemas.microsoft.com/office/drawing/2014/main" id="{9712EEC1-B3B4-C34C-CDE8-CEF45FB7C848}"/>
              </a:ext>
              <a:ext uri="{C183D7F6-B498-43B3-948B-1728B52AA6E4}">
                <adec:decorative xmlns:adec="http://schemas.microsoft.com/office/drawing/2017/decorative" val="1"/>
              </a:ext>
            </a:extLst>
          </p:cNvPr>
          <p:cNvSpPr/>
          <p:nvPr/>
        </p:nvSpPr>
        <p:spPr>
          <a:xfrm rot="16200000">
            <a:off x="7225376"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3" name="Left Bracket 42">
            <a:extLst>
              <a:ext uri="{FF2B5EF4-FFF2-40B4-BE49-F238E27FC236}">
                <a16:creationId xmlns:a16="http://schemas.microsoft.com/office/drawing/2014/main" id="{F586C029-62C2-994E-3C9B-8A92B6B20164}"/>
              </a:ext>
              <a:ext uri="{C183D7F6-B498-43B3-948B-1728B52AA6E4}">
                <adec:decorative xmlns:adec="http://schemas.microsoft.com/office/drawing/2017/decorative" val="1"/>
              </a:ext>
            </a:extLst>
          </p:cNvPr>
          <p:cNvSpPr/>
          <p:nvPr/>
        </p:nvSpPr>
        <p:spPr>
          <a:xfrm rot="16200000">
            <a:off x="8577086"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5" name="Left Bracket 44">
            <a:extLst>
              <a:ext uri="{FF2B5EF4-FFF2-40B4-BE49-F238E27FC236}">
                <a16:creationId xmlns:a16="http://schemas.microsoft.com/office/drawing/2014/main" id="{F3E872AF-3E26-A3DF-3316-9A582D0C9072}"/>
              </a:ext>
              <a:ext uri="{C183D7F6-B498-43B3-948B-1728B52AA6E4}">
                <adec:decorative xmlns:adec="http://schemas.microsoft.com/office/drawing/2017/decorative" val="1"/>
              </a:ext>
            </a:extLst>
          </p:cNvPr>
          <p:cNvSpPr/>
          <p:nvPr/>
        </p:nvSpPr>
        <p:spPr>
          <a:xfrm rot="16200000">
            <a:off x="9974769"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57" name="Plus Sign 86">
            <a:extLst>
              <a:ext uri="{FF2B5EF4-FFF2-40B4-BE49-F238E27FC236}">
                <a16:creationId xmlns:a16="http://schemas.microsoft.com/office/drawing/2014/main" id="{2A04A713-F57A-4436-EDD7-01414492E086}"/>
              </a:ext>
              <a:ext uri="{C183D7F6-B498-43B3-948B-1728B52AA6E4}">
                <adec:decorative xmlns:adec="http://schemas.microsoft.com/office/drawing/2017/decorative" val="1"/>
              </a:ext>
            </a:extLst>
          </p:cNvPr>
          <p:cNvSpPr/>
          <p:nvPr/>
        </p:nvSpPr>
        <p:spPr>
          <a:xfrm>
            <a:off x="7168121" y="293793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58" name="Plus Sign 87">
            <a:extLst>
              <a:ext uri="{FF2B5EF4-FFF2-40B4-BE49-F238E27FC236}">
                <a16:creationId xmlns:a16="http://schemas.microsoft.com/office/drawing/2014/main" id="{A5D8AEF4-2D54-71F2-95B5-3C6B1A315CDF}"/>
              </a:ext>
              <a:ext uri="{C183D7F6-B498-43B3-948B-1728B52AA6E4}">
                <adec:decorative xmlns:adec="http://schemas.microsoft.com/office/drawing/2017/decorative" val="1"/>
              </a:ext>
            </a:extLst>
          </p:cNvPr>
          <p:cNvSpPr/>
          <p:nvPr/>
        </p:nvSpPr>
        <p:spPr>
          <a:xfrm>
            <a:off x="8672243" y="293793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59" name="Plus Sign 88">
            <a:extLst>
              <a:ext uri="{FF2B5EF4-FFF2-40B4-BE49-F238E27FC236}">
                <a16:creationId xmlns:a16="http://schemas.microsoft.com/office/drawing/2014/main" id="{0C044D9A-AD44-7977-09F7-9B4BFE6BB2C8}"/>
              </a:ext>
              <a:ext uri="{C183D7F6-B498-43B3-948B-1728B52AA6E4}">
                <adec:decorative xmlns:adec="http://schemas.microsoft.com/office/drawing/2017/decorative" val="1"/>
              </a:ext>
            </a:extLst>
          </p:cNvPr>
          <p:cNvSpPr/>
          <p:nvPr/>
        </p:nvSpPr>
        <p:spPr>
          <a:xfrm>
            <a:off x="10166995" y="292891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cxnSp>
        <p:nvCxnSpPr>
          <p:cNvPr id="75" name="Straight Connector 74">
            <a:extLst>
              <a:ext uri="{FF2B5EF4-FFF2-40B4-BE49-F238E27FC236}">
                <a16:creationId xmlns:a16="http://schemas.microsoft.com/office/drawing/2014/main" id="{008832BD-4F9A-0BDC-AAFC-923530E2A809}"/>
              </a:ext>
              <a:ext uri="{C183D7F6-B498-43B3-948B-1728B52AA6E4}">
                <adec:decorative xmlns:adec="http://schemas.microsoft.com/office/drawing/2017/decorative" val="1"/>
              </a:ext>
            </a:extLst>
          </p:cNvPr>
          <p:cNvCxnSpPr/>
          <p:nvPr/>
        </p:nvCxnSpPr>
        <p:spPr>
          <a:xfrm>
            <a:off x="5745035" y="1741119"/>
            <a:ext cx="0" cy="4593420"/>
          </a:xfrm>
          <a:prstGeom prst="line">
            <a:avLst/>
          </a:prstGeom>
          <a:ln>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358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42" presetClass="path" presetSubtype="0" decel="100000" fill="hold" nodeType="withEffect">
                                  <p:stCondLst>
                                    <p:cond delay="0"/>
                                  </p:stCondLst>
                                  <p:childTnLst>
                                    <p:animMotion origin="layout" path="M 3.54167E-6 -7.40741E-7 L 3.54167E-6 0.03542 " pathEditMode="relative" rAng="0" ptsTypes="AA">
                                      <p:cBhvr>
                                        <p:cTn id="9" dur="700" spd="-100000" fill="hold"/>
                                        <p:tgtEl>
                                          <p:spTgt spid="75"/>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42" presetClass="path" presetSubtype="0" decel="100000" fill="hold" grpId="1" nodeType="withEffect">
                                  <p:stCondLst>
                                    <p:cond delay="0"/>
                                  </p:stCondLst>
                                  <p:childTnLst>
                                    <p:animMotion origin="layout" path="M 3.54167E-6 -7.40741E-7 L 3.54167E-6 0.03542 " pathEditMode="relative" rAng="0" ptsTypes="AA">
                                      <p:cBhvr>
                                        <p:cTn id="16" dur="700" spd="-100000" fill="hold"/>
                                        <p:tgtEl>
                                          <p:spTgt spid="3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F587-A708-145C-3B91-11B77A9CACCB}"/>
              </a:ext>
            </a:extLst>
          </p:cNvPr>
          <p:cNvSpPr>
            <a:spLocks noGrp="1"/>
          </p:cNvSpPr>
          <p:nvPr>
            <p:ph type="title"/>
          </p:nvPr>
        </p:nvSpPr>
        <p:spPr>
          <a:xfrm>
            <a:off x="588261" y="585216"/>
            <a:ext cx="11011601" cy="523220"/>
          </a:xfrm>
        </p:spPr>
        <p:txBody>
          <a:bodyPr/>
          <a:lstStyle/>
          <a:p>
            <a:pPr algn="ctr"/>
            <a:r>
              <a:rPr lang="en-US" sz="3400"/>
              <a:t>Confidently use </a:t>
            </a:r>
            <a:r>
              <a:rPr lang="en-US" sz="3400">
                <a:gradFill>
                  <a:gsLst>
                    <a:gs pos="0">
                      <a:srgbClr val="0078D4"/>
                    </a:gs>
                    <a:gs pos="99000">
                      <a:srgbClr val="0078D4"/>
                    </a:gs>
                  </a:gsLst>
                  <a:lin ang="5400000" scaled="1"/>
                </a:gradFill>
              </a:rPr>
              <a:t>Microsoft 365 Copilot</a:t>
            </a:r>
            <a:r>
              <a:rPr lang="en-US" sz="3400"/>
              <a:t> with </a:t>
            </a:r>
            <a:r>
              <a:rPr lang="en-US" sz="3400">
                <a:gradFill>
                  <a:gsLst>
                    <a:gs pos="0">
                      <a:srgbClr val="0078D4"/>
                    </a:gs>
                    <a:gs pos="99000">
                      <a:srgbClr val="0078D4"/>
                    </a:gs>
                  </a:gsLst>
                  <a:lin ang="5400000" scaled="1"/>
                </a:gradFill>
              </a:rPr>
              <a:t>App Assure</a:t>
            </a:r>
          </a:p>
        </p:txBody>
      </p:sp>
      <p:pic>
        <p:nvPicPr>
          <p:cNvPr id="15" name="Picture 14">
            <a:extLst>
              <a:ext uri="{FF2B5EF4-FFF2-40B4-BE49-F238E27FC236}">
                <a16:creationId xmlns:a16="http://schemas.microsoft.com/office/drawing/2014/main" id="{69D4AD10-5C91-FAE0-86EE-AB6D2CA5893A}"/>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t="32055" b="33768"/>
          <a:stretch/>
        </p:blipFill>
        <p:spPr>
          <a:xfrm>
            <a:off x="600961" y="1277613"/>
            <a:ext cx="10990078" cy="2361558"/>
          </a:xfrm>
          <a:prstGeom prst="roundRect">
            <a:avLst>
              <a:gd name="adj" fmla="val 5960"/>
            </a:avLst>
          </a:prstGeom>
        </p:spPr>
      </p:pic>
      <p:sp>
        <p:nvSpPr>
          <p:cNvPr id="17" name="Rectangle: Rounded Corners 16" descr="A person walking in a warehouse&#10;&#10;Description automatically generated with low confidence">
            <a:extLst>
              <a:ext uri="{FF2B5EF4-FFF2-40B4-BE49-F238E27FC236}">
                <a16:creationId xmlns:a16="http://schemas.microsoft.com/office/drawing/2014/main" id="{6C3E2DEA-202C-BF5A-2FDE-6CD4AD8736B9}"/>
              </a:ext>
            </a:extLst>
          </p:cNvPr>
          <p:cNvSpPr/>
          <p:nvPr/>
        </p:nvSpPr>
        <p:spPr>
          <a:xfrm>
            <a:off x="1236904" y="1858228"/>
            <a:ext cx="9718192" cy="1269980"/>
          </a:xfrm>
          <a:prstGeom prst="roundRect">
            <a:avLst>
              <a:gd name="adj" fmla="val 9973"/>
            </a:avLst>
          </a:prstGeom>
          <a:noFill/>
          <a:effectLst>
            <a:softEdge rad="63500"/>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a:rPr>
              <a:t>Confidently move to Monthly Enterprise Channel or Current Channel to take advantage of Microsoft 365 Copilot while knowing your apps will just work. Microsoft is committed to ensuring your apps work with the latest versions of our software. If you encounter any app compatibility issues, App Assure will help remediate them at no additional cost!</a:t>
            </a:r>
          </a:p>
        </p:txBody>
      </p:sp>
      <p:sp>
        <p:nvSpPr>
          <p:cNvPr id="5" name="Rounded Rectangle 4">
            <a:extLst>
              <a:ext uri="{FF2B5EF4-FFF2-40B4-BE49-F238E27FC236}">
                <a16:creationId xmlns:a16="http://schemas.microsoft.com/office/drawing/2014/main" id="{A8ECFC50-C98F-1100-34BF-0E35FC7476CE}"/>
              </a:ext>
              <a:ext uri="{C183D7F6-B498-43B3-948B-1728B52AA6E4}">
                <adec:decorative xmlns:adec="http://schemas.microsoft.com/office/drawing/2017/decorative" val="1"/>
              </a:ext>
            </a:extLst>
          </p:cNvPr>
          <p:cNvSpPr/>
          <p:nvPr/>
        </p:nvSpPr>
        <p:spPr>
          <a:xfrm>
            <a:off x="588263" y="3843130"/>
            <a:ext cx="11002776" cy="1889615"/>
          </a:xfrm>
          <a:prstGeom prst="roundRect">
            <a:avLst>
              <a:gd name="adj" fmla="val 1069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5">
            <a:extLst>
              <a:ext uri="{FF2B5EF4-FFF2-40B4-BE49-F238E27FC236}">
                <a16:creationId xmlns:a16="http://schemas.microsoft.com/office/drawing/2014/main" id="{1B23275E-0B6D-A152-8533-6B97DBB76752}"/>
              </a:ext>
            </a:extLst>
          </p:cNvPr>
          <p:cNvSpPr/>
          <p:nvPr/>
        </p:nvSpPr>
        <p:spPr>
          <a:xfrm>
            <a:off x="1440513" y="4239836"/>
            <a:ext cx="2567092" cy="11268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4">
                    <a:lumMod val="75000"/>
                  </a:srgbClr>
                </a:solidFill>
                <a:effectLst/>
                <a:uLnTx/>
                <a:uFillTx/>
                <a:latin typeface="Segoe UI Semibold"/>
                <a:ea typeface="Calibri" panose="020F0502020204030204" pitchFamily="34" charset="0"/>
                <a:cs typeface="Segoe UI"/>
                <a:hlinkClick r:id="rId5">
                  <a:extLst>
                    <a:ext uri="{A12FA001-AC4F-418D-AE19-62706E023703}">
                      <ahyp:hlinkClr xmlns:ahyp="http://schemas.microsoft.com/office/drawing/2018/hyperlinkcolor" val="tx"/>
                    </a:ext>
                  </a:extLst>
                </a:hlinkClick>
              </a:rPr>
              <a:t>App Assure</a:t>
            </a:r>
            <a:r>
              <a:rPr kumimoji="0" lang="en-US" sz="1600" b="0" i="0" u="none" strike="noStrike" kern="1200" cap="none" spc="0" normalizeH="0" baseline="0" noProof="0">
                <a:ln>
                  <a:noFill/>
                </a:ln>
                <a:solidFill>
                  <a:srgbClr val="0078D4">
                    <a:lumMod val="75000"/>
                  </a:srgbClr>
                </a:solidFill>
                <a:effectLst/>
                <a:uLnTx/>
                <a:uFillTx/>
                <a:latin typeface="Segoe UI Semibold"/>
                <a:ea typeface="Calibri" panose="020F0502020204030204" pitchFamily="34" charset="0"/>
                <a:cs typeface="Segoe UI"/>
              </a:rPr>
              <a:t> </a:t>
            </a: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helps customers troubleshoot, root cause and resolve app compatibility issues</a:t>
            </a:r>
            <a:endPar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Segoe UI"/>
            </a:endParaRPr>
          </a:p>
        </p:txBody>
      </p:sp>
      <p:sp>
        <p:nvSpPr>
          <p:cNvPr id="7" name="Rectangle 6">
            <a:extLst>
              <a:ext uri="{FF2B5EF4-FFF2-40B4-BE49-F238E27FC236}">
                <a16:creationId xmlns:a16="http://schemas.microsoft.com/office/drawing/2014/main" id="{D6A355C9-1BF1-5EF8-8201-46D1511DF1D1}"/>
              </a:ext>
            </a:extLst>
          </p:cNvPr>
          <p:cNvSpPr/>
          <p:nvPr/>
        </p:nvSpPr>
        <p:spPr>
          <a:xfrm>
            <a:off x="5005051" y="4371570"/>
            <a:ext cx="2510232" cy="86337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Included as part of your license, this service is at no additional cost</a:t>
            </a:r>
          </a:p>
        </p:txBody>
      </p:sp>
      <p:sp>
        <p:nvSpPr>
          <p:cNvPr id="8" name="Rectangle 7">
            <a:extLst>
              <a:ext uri="{FF2B5EF4-FFF2-40B4-BE49-F238E27FC236}">
                <a16:creationId xmlns:a16="http://schemas.microsoft.com/office/drawing/2014/main" id="{CDDAF6CF-DCDC-1F9B-A7B2-35FF89A598CF}"/>
              </a:ext>
            </a:extLst>
          </p:cNvPr>
          <p:cNvSpPr/>
          <p:nvPr/>
        </p:nvSpPr>
        <p:spPr>
          <a:xfrm>
            <a:off x="8685118" y="4239836"/>
            <a:ext cx="2510232" cy="11268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Customers get a direct line of communication to Microsoft product engineering teams</a:t>
            </a:r>
          </a:p>
        </p:txBody>
      </p:sp>
      <p:sp>
        <p:nvSpPr>
          <p:cNvPr id="11" name="Graphic 9">
            <a:extLst>
              <a:ext uri="{FF2B5EF4-FFF2-40B4-BE49-F238E27FC236}">
                <a16:creationId xmlns:a16="http://schemas.microsoft.com/office/drawing/2014/main" id="{7BD4C0EA-3B2C-ED3F-C289-4694C4ECBE4A}"/>
              </a:ext>
              <a:ext uri="{C183D7F6-B498-43B3-948B-1728B52AA6E4}">
                <adec:decorative xmlns:adec="http://schemas.microsoft.com/office/drawing/2017/decorative" val="1"/>
              </a:ext>
            </a:extLst>
          </p:cNvPr>
          <p:cNvSpPr/>
          <p:nvPr/>
        </p:nvSpPr>
        <p:spPr>
          <a:xfrm>
            <a:off x="904603" y="4529280"/>
            <a:ext cx="438426" cy="547940"/>
          </a:xfrm>
          <a:custGeom>
            <a:avLst/>
            <a:gdLst>
              <a:gd name="connsiteX0" fmla="*/ 438426 w 438426"/>
              <a:gd name="connsiteY0" fmla="*/ 390326 h 547940"/>
              <a:gd name="connsiteX1" fmla="*/ 376800 w 438426"/>
              <a:gd name="connsiteY1" fmla="*/ 328700 h 547940"/>
              <a:gd name="connsiteX2" fmla="*/ 376772 w 438426"/>
              <a:gd name="connsiteY2" fmla="*/ 328700 h 547940"/>
              <a:gd name="connsiteX3" fmla="*/ 61654 w 438426"/>
              <a:gd name="connsiteY3" fmla="*/ 328700 h 547940"/>
              <a:gd name="connsiteX4" fmla="*/ 0 w 438426"/>
              <a:gd name="connsiteY4" fmla="*/ 390299 h 547940"/>
              <a:gd name="connsiteX5" fmla="*/ 0 w 438426"/>
              <a:gd name="connsiteY5" fmla="*/ 390353 h 547940"/>
              <a:gd name="connsiteX6" fmla="*/ 0 w 438426"/>
              <a:gd name="connsiteY6" fmla="*/ 415563 h 547940"/>
              <a:gd name="connsiteX7" fmla="*/ 13975 w 438426"/>
              <a:gd name="connsiteY7" fmla="*/ 459268 h 547940"/>
              <a:gd name="connsiteX8" fmla="*/ 219103 w 438426"/>
              <a:gd name="connsiteY8" fmla="*/ 547940 h 547940"/>
              <a:gd name="connsiteX9" fmla="*/ 424342 w 438426"/>
              <a:gd name="connsiteY9" fmla="*/ 459296 h 547940"/>
              <a:gd name="connsiteX10" fmla="*/ 438426 w 438426"/>
              <a:gd name="connsiteY10" fmla="*/ 415536 h 547940"/>
              <a:gd name="connsiteX11" fmla="*/ 438426 w 438426"/>
              <a:gd name="connsiteY11" fmla="*/ 390353 h 547940"/>
              <a:gd name="connsiteX12" fmla="*/ 356139 w 438426"/>
              <a:gd name="connsiteY12" fmla="*/ 137025 h 547940"/>
              <a:gd name="connsiteX13" fmla="*/ 219147 w 438426"/>
              <a:gd name="connsiteY13" fmla="*/ 0 h 547940"/>
              <a:gd name="connsiteX14" fmla="*/ 108839 w 438426"/>
              <a:gd name="connsiteY14" fmla="*/ 55725 h 547940"/>
              <a:gd name="connsiteX15" fmla="*/ 102701 w 438426"/>
              <a:gd name="connsiteY15" fmla="*/ 54766 h 547940"/>
              <a:gd name="connsiteX16" fmla="*/ 34252 w 438426"/>
              <a:gd name="connsiteY16" fmla="*/ 54766 h 547940"/>
              <a:gd name="connsiteX17" fmla="*/ 13701 w 438426"/>
              <a:gd name="connsiteY17" fmla="*/ 75317 h 547940"/>
              <a:gd name="connsiteX18" fmla="*/ 13701 w 438426"/>
              <a:gd name="connsiteY18" fmla="*/ 225971 h 547940"/>
              <a:gd name="connsiteX19" fmla="*/ 89000 w 438426"/>
              <a:gd name="connsiteY19" fmla="*/ 301380 h 547940"/>
              <a:gd name="connsiteX20" fmla="*/ 89055 w 438426"/>
              <a:gd name="connsiteY20" fmla="*/ 301380 h 547940"/>
              <a:gd name="connsiteX21" fmla="*/ 95906 w 438426"/>
              <a:gd name="connsiteY21" fmla="*/ 301380 h 547940"/>
              <a:gd name="connsiteX22" fmla="*/ 95906 w 438426"/>
              <a:gd name="connsiteY22" fmla="*/ 301271 h 547940"/>
              <a:gd name="connsiteX23" fmla="*/ 96180 w 438426"/>
              <a:gd name="connsiteY23" fmla="*/ 301271 h 547940"/>
              <a:gd name="connsiteX24" fmla="*/ 123569 w 438426"/>
              <a:gd name="connsiteY24" fmla="*/ 273968 h 547940"/>
              <a:gd name="connsiteX25" fmla="*/ 96265 w 438426"/>
              <a:gd name="connsiteY25" fmla="*/ 246577 h 547940"/>
              <a:gd name="connsiteX26" fmla="*/ 74642 w 438426"/>
              <a:gd name="connsiteY26" fmla="*/ 257127 h 547940"/>
              <a:gd name="connsiteX27" fmla="*/ 54803 w 438426"/>
              <a:gd name="connsiteY27" fmla="*/ 225998 h 547940"/>
              <a:gd name="connsiteX28" fmla="*/ 54803 w 438426"/>
              <a:gd name="connsiteY28" fmla="*/ 219175 h 547940"/>
              <a:gd name="connsiteX29" fmla="*/ 75300 w 438426"/>
              <a:gd name="connsiteY29" fmla="*/ 219175 h 547940"/>
              <a:gd name="connsiteX30" fmla="*/ 103249 w 438426"/>
              <a:gd name="connsiteY30" fmla="*/ 210188 h 547940"/>
              <a:gd name="connsiteX31" fmla="*/ 292225 w 438426"/>
              <a:gd name="connsiteY31" fmla="*/ 252975 h 547940"/>
              <a:gd name="connsiteX32" fmla="*/ 356139 w 438426"/>
              <a:gd name="connsiteY32" fmla="*/ 137025 h 547940"/>
              <a:gd name="connsiteX33" fmla="*/ 82123 w 438426"/>
              <a:gd name="connsiteY33" fmla="*/ 134121 h 547940"/>
              <a:gd name="connsiteX34" fmla="*/ 82123 w 438426"/>
              <a:gd name="connsiteY34" fmla="*/ 139930 h 547940"/>
              <a:gd name="connsiteX35" fmla="*/ 82123 w 438426"/>
              <a:gd name="connsiteY35" fmla="*/ 171195 h 547940"/>
              <a:gd name="connsiteX36" fmla="*/ 75272 w 438426"/>
              <a:gd name="connsiteY36" fmla="*/ 178046 h 547940"/>
              <a:gd name="connsiteX37" fmla="*/ 54803 w 438426"/>
              <a:gd name="connsiteY37" fmla="*/ 178046 h 547940"/>
              <a:gd name="connsiteX38" fmla="*/ 54803 w 438426"/>
              <a:gd name="connsiteY38" fmla="*/ 95896 h 547940"/>
              <a:gd name="connsiteX39" fmla="*/ 82150 w 438426"/>
              <a:gd name="connsiteY39" fmla="*/ 95896 h 547940"/>
              <a:gd name="connsiteX40" fmla="*/ 82150 w 438426"/>
              <a:gd name="connsiteY40" fmla="*/ 134121 h 5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8426" h="547940">
                <a:moveTo>
                  <a:pt x="438426" y="390326"/>
                </a:moveTo>
                <a:cubicBezTo>
                  <a:pt x="438426" y="356290"/>
                  <a:pt x="410835" y="328700"/>
                  <a:pt x="376800" y="328700"/>
                </a:cubicBezTo>
                <a:cubicBezTo>
                  <a:pt x="376792" y="328700"/>
                  <a:pt x="376781" y="328700"/>
                  <a:pt x="376772" y="328700"/>
                </a:cubicBezTo>
                <a:lnTo>
                  <a:pt x="61654" y="328700"/>
                </a:lnTo>
                <a:cubicBezTo>
                  <a:pt x="27618" y="328683"/>
                  <a:pt x="15" y="356263"/>
                  <a:pt x="0" y="390299"/>
                </a:cubicBezTo>
                <a:cubicBezTo>
                  <a:pt x="0" y="390318"/>
                  <a:pt x="0" y="390334"/>
                  <a:pt x="0" y="390353"/>
                </a:cubicBezTo>
                <a:lnTo>
                  <a:pt x="0" y="415563"/>
                </a:lnTo>
                <a:cubicBezTo>
                  <a:pt x="0" y="431209"/>
                  <a:pt x="4877" y="446499"/>
                  <a:pt x="13975" y="459268"/>
                </a:cubicBezTo>
                <a:cubicBezTo>
                  <a:pt x="56256" y="518566"/>
                  <a:pt x="125362" y="547940"/>
                  <a:pt x="219103" y="547940"/>
                </a:cubicBezTo>
                <a:cubicBezTo>
                  <a:pt x="312817" y="547940"/>
                  <a:pt x="382006" y="518593"/>
                  <a:pt x="424342" y="459296"/>
                </a:cubicBezTo>
                <a:cubicBezTo>
                  <a:pt x="433480" y="446532"/>
                  <a:pt x="438404" y="431234"/>
                  <a:pt x="438426" y="415536"/>
                </a:cubicBezTo>
                <a:lnTo>
                  <a:pt x="438426" y="390353"/>
                </a:lnTo>
                <a:close/>
                <a:moveTo>
                  <a:pt x="356139" y="137025"/>
                </a:moveTo>
                <a:cubicBezTo>
                  <a:pt x="356147" y="61358"/>
                  <a:pt x="294814" y="10"/>
                  <a:pt x="219147" y="0"/>
                </a:cubicBezTo>
                <a:cubicBezTo>
                  <a:pt x="175614" y="-5"/>
                  <a:pt x="134667" y="20679"/>
                  <a:pt x="108839" y="55725"/>
                </a:cubicBezTo>
                <a:cubicBezTo>
                  <a:pt x="106854" y="55096"/>
                  <a:pt x="104784" y="54773"/>
                  <a:pt x="102701" y="54766"/>
                </a:cubicBezTo>
                <a:lnTo>
                  <a:pt x="34252" y="54766"/>
                </a:lnTo>
                <a:cubicBezTo>
                  <a:pt x="22902" y="54766"/>
                  <a:pt x="13701" y="63967"/>
                  <a:pt x="13701" y="75317"/>
                </a:cubicBezTo>
                <a:lnTo>
                  <a:pt x="13701" y="225971"/>
                </a:lnTo>
                <a:cubicBezTo>
                  <a:pt x="13671" y="267589"/>
                  <a:pt x="47383" y="301350"/>
                  <a:pt x="89000" y="301380"/>
                </a:cubicBezTo>
                <a:cubicBezTo>
                  <a:pt x="89019" y="301380"/>
                  <a:pt x="89037" y="301380"/>
                  <a:pt x="89055" y="301380"/>
                </a:cubicBezTo>
                <a:lnTo>
                  <a:pt x="95906" y="301380"/>
                </a:lnTo>
                <a:lnTo>
                  <a:pt x="95906" y="301271"/>
                </a:lnTo>
                <a:lnTo>
                  <a:pt x="96180" y="301271"/>
                </a:lnTo>
                <a:cubicBezTo>
                  <a:pt x="111283" y="301295"/>
                  <a:pt x="123545" y="289069"/>
                  <a:pt x="123569" y="273968"/>
                </a:cubicBezTo>
                <a:cubicBezTo>
                  <a:pt x="123592" y="258864"/>
                  <a:pt x="111368" y="246602"/>
                  <a:pt x="96265" y="246577"/>
                </a:cubicBezTo>
                <a:cubicBezTo>
                  <a:pt x="87814" y="246563"/>
                  <a:pt x="79832" y="250457"/>
                  <a:pt x="74642" y="257127"/>
                </a:cubicBezTo>
                <a:cubicBezTo>
                  <a:pt x="62526" y="251507"/>
                  <a:pt x="54781" y="239354"/>
                  <a:pt x="54803" y="225998"/>
                </a:cubicBezTo>
                <a:lnTo>
                  <a:pt x="54803" y="219175"/>
                </a:lnTo>
                <a:lnTo>
                  <a:pt x="75300" y="219175"/>
                </a:lnTo>
                <a:cubicBezTo>
                  <a:pt x="85712" y="219175"/>
                  <a:pt x="95385" y="215832"/>
                  <a:pt x="103249" y="210188"/>
                </a:cubicBezTo>
                <a:cubicBezTo>
                  <a:pt x="143618" y="274187"/>
                  <a:pt x="228225" y="293343"/>
                  <a:pt x="292225" y="252975"/>
                </a:cubicBezTo>
                <a:cubicBezTo>
                  <a:pt x="332031" y="227867"/>
                  <a:pt x="356164" y="184087"/>
                  <a:pt x="356139" y="137025"/>
                </a:cubicBezTo>
                <a:close/>
                <a:moveTo>
                  <a:pt x="82123" y="134121"/>
                </a:moveTo>
                <a:cubicBezTo>
                  <a:pt x="82083" y="136057"/>
                  <a:pt x="82083" y="137994"/>
                  <a:pt x="82123" y="139930"/>
                </a:cubicBezTo>
                <a:lnTo>
                  <a:pt x="82123" y="171195"/>
                </a:lnTo>
                <a:cubicBezTo>
                  <a:pt x="82123" y="174979"/>
                  <a:pt x="79056" y="178046"/>
                  <a:pt x="75272" y="178046"/>
                </a:cubicBezTo>
                <a:lnTo>
                  <a:pt x="54803" y="178046"/>
                </a:lnTo>
                <a:lnTo>
                  <a:pt x="54803" y="95896"/>
                </a:lnTo>
                <a:lnTo>
                  <a:pt x="82150" y="95896"/>
                </a:lnTo>
                <a:lnTo>
                  <a:pt x="82150" y="134121"/>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Graphic 11">
            <a:extLst>
              <a:ext uri="{FF2B5EF4-FFF2-40B4-BE49-F238E27FC236}">
                <a16:creationId xmlns:a16="http://schemas.microsoft.com/office/drawing/2014/main" id="{B6669D0B-D0F9-C283-BE09-74B0C5AC3967}"/>
              </a:ext>
              <a:ext uri="{C183D7F6-B498-43B3-948B-1728B52AA6E4}">
                <adec:decorative xmlns:adec="http://schemas.microsoft.com/office/drawing/2017/decorative" val="1"/>
              </a:ext>
            </a:extLst>
          </p:cNvPr>
          <p:cNvSpPr/>
          <p:nvPr/>
        </p:nvSpPr>
        <p:spPr>
          <a:xfrm>
            <a:off x="4445081" y="4556644"/>
            <a:ext cx="493229" cy="493229"/>
          </a:xfrm>
          <a:custGeom>
            <a:avLst/>
            <a:gdLst>
              <a:gd name="connsiteX0" fmla="*/ 89055 w 493229"/>
              <a:gd name="connsiteY0" fmla="*/ 0 h 493229"/>
              <a:gd name="connsiteX1" fmla="*/ 0 w 493229"/>
              <a:gd name="connsiteY1" fmla="*/ 89055 h 493229"/>
              <a:gd name="connsiteX2" fmla="*/ 0 w 493229"/>
              <a:gd name="connsiteY2" fmla="*/ 404174 h 493229"/>
              <a:gd name="connsiteX3" fmla="*/ 89055 w 493229"/>
              <a:gd name="connsiteY3" fmla="*/ 493229 h 493229"/>
              <a:gd name="connsiteX4" fmla="*/ 404174 w 493229"/>
              <a:gd name="connsiteY4" fmla="*/ 493229 h 493229"/>
              <a:gd name="connsiteX5" fmla="*/ 493229 w 493229"/>
              <a:gd name="connsiteY5" fmla="*/ 404174 h 493229"/>
              <a:gd name="connsiteX6" fmla="*/ 493229 w 493229"/>
              <a:gd name="connsiteY6" fmla="*/ 89055 h 493229"/>
              <a:gd name="connsiteX7" fmla="*/ 404174 w 493229"/>
              <a:gd name="connsiteY7" fmla="*/ 0 h 493229"/>
              <a:gd name="connsiteX8" fmla="*/ 89055 w 493229"/>
              <a:gd name="connsiteY8" fmla="*/ 0 h 493229"/>
              <a:gd name="connsiteX9" fmla="*/ 363894 w 493229"/>
              <a:gd name="connsiteY9" fmla="*/ 185783 h 493229"/>
              <a:gd name="connsiteX10" fmla="*/ 226885 w 493229"/>
              <a:gd name="connsiteY10" fmla="*/ 322791 h 493229"/>
              <a:gd name="connsiteX11" fmla="*/ 197840 w 493229"/>
              <a:gd name="connsiteY11" fmla="*/ 322791 h 493229"/>
              <a:gd name="connsiteX12" fmla="*/ 142927 w 493229"/>
              <a:gd name="connsiteY12" fmla="*/ 267878 h 493229"/>
              <a:gd name="connsiteX13" fmla="*/ 141902 w 493229"/>
              <a:gd name="connsiteY13" fmla="*/ 238833 h 493229"/>
              <a:gd name="connsiteX14" fmla="*/ 170947 w 493229"/>
              <a:gd name="connsiteY14" fmla="*/ 237808 h 493229"/>
              <a:gd name="connsiteX15" fmla="*/ 171973 w 493229"/>
              <a:gd name="connsiteY15" fmla="*/ 238833 h 493229"/>
              <a:gd name="connsiteX16" fmla="*/ 212363 w 493229"/>
              <a:gd name="connsiteY16" fmla="*/ 279195 h 493229"/>
              <a:gd name="connsiteX17" fmla="*/ 334848 w 493229"/>
              <a:gd name="connsiteY17" fmla="*/ 156710 h 493229"/>
              <a:gd name="connsiteX18" fmla="*/ 363907 w 493229"/>
              <a:gd name="connsiteY18" fmla="*/ 156219 h 493229"/>
              <a:gd name="connsiteX19" fmla="*/ 364398 w 493229"/>
              <a:gd name="connsiteY19" fmla="*/ 185278 h 493229"/>
              <a:gd name="connsiteX20" fmla="*/ 363894 w 493229"/>
              <a:gd name="connsiteY20" fmla="*/ 185783 h 4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229" h="493229">
                <a:moveTo>
                  <a:pt x="89055" y="0"/>
                </a:moveTo>
                <a:cubicBezTo>
                  <a:pt x="39871" y="0"/>
                  <a:pt x="0" y="39871"/>
                  <a:pt x="0" y="89055"/>
                </a:cubicBezTo>
                <a:lnTo>
                  <a:pt x="0" y="404174"/>
                </a:lnTo>
                <a:cubicBezTo>
                  <a:pt x="0" y="453357"/>
                  <a:pt x="39871" y="493229"/>
                  <a:pt x="89055" y="493229"/>
                </a:cubicBezTo>
                <a:lnTo>
                  <a:pt x="404174" y="493229"/>
                </a:lnTo>
                <a:cubicBezTo>
                  <a:pt x="453357" y="493229"/>
                  <a:pt x="493229" y="453357"/>
                  <a:pt x="493229" y="404174"/>
                </a:cubicBezTo>
                <a:lnTo>
                  <a:pt x="493229" y="89055"/>
                </a:lnTo>
                <a:cubicBezTo>
                  <a:pt x="493229" y="39871"/>
                  <a:pt x="453357" y="0"/>
                  <a:pt x="404174" y="0"/>
                </a:cubicBezTo>
                <a:lnTo>
                  <a:pt x="89055" y="0"/>
                </a:lnTo>
                <a:close/>
                <a:moveTo>
                  <a:pt x="363894" y="185783"/>
                </a:moveTo>
                <a:lnTo>
                  <a:pt x="226885" y="322791"/>
                </a:lnTo>
                <a:cubicBezTo>
                  <a:pt x="218862" y="330806"/>
                  <a:pt x="205863" y="330806"/>
                  <a:pt x="197840" y="322791"/>
                </a:cubicBezTo>
                <a:lnTo>
                  <a:pt x="142927" y="267878"/>
                </a:lnTo>
                <a:cubicBezTo>
                  <a:pt x="134623" y="260140"/>
                  <a:pt x="134164" y="247135"/>
                  <a:pt x="141902" y="238833"/>
                </a:cubicBezTo>
                <a:cubicBezTo>
                  <a:pt x="149639" y="230530"/>
                  <a:pt x="162643" y="230070"/>
                  <a:pt x="170947" y="237808"/>
                </a:cubicBezTo>
                <a:cubicBezTo>
                  <a:pt x="171301" y="238137"/>
                  <a:pt x="171643" y="238479"/>
                  <a:pt x="171973" y="238833"/>
                </a:cubicBezTo>
                <a:lnTo>
                  <a:pt x="212363" y="279195"/>
                </a:lnTo>
                <a:lnTo>
                  <a:pt x="334848" y="156710"/>
                </a:lnTo>
                <a:cubicBezTo>
                  <a:pt x="342737" y="148550"/>
                  <a:pt x="355747" y="148330"/>
                  <a:pt x="363907" y="156219"/>
                </a:cubicBezTo>
                <a:cubicBezTo>
                  <a:pt x="372068" y="164108"/>
                  <a:pt x="372287" y="177118"/>
                  <a:pt x="364398" y="185278"/>
                </a:cubicBezTo>
                <a:cubicBezTo>
                  <a:pt x="364233" y="185450"/>
                  <a:pt x="364063" y="185618"/>
                  <a:pt x="363894" y="18578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Graphic 13">
            <a:extLst>
              <a:ext uri="{FF2B5EF4-FFF2-40B4-BE49-F238E27FC236}">
                <a16:creationId xmlns:a16="http://schemas.microsoft.com/office/drawing/2014/main" id="{99ABB679-AE25-2ED9-053A-936A20AB08C8}"/>
              </a:ext>
              <a:ext uri="{C183D7F6-B498-43B3-948B-1728B52AA6E4}">
                <adec:decorative xmlns:adec="http://schemas.microsoft.com/office/drawing/2017/decorative" val="1"/>
              </a:ext>
            </a:extLst>
          </p:cNvPr>
          <p:cNvSpPr/>
          <p:nvPr/>
        </p:nvSpPr>
        <p:spPr>
          <a:xfrm>
            <a:off x="7963948" y="4556644"/>
            <a:ext cx="549877" cy="493332"/>
          </a:xfrm>
          <a:custGeom>
            <a:avLst/>
            <a:gdLst>
              <a:gd name="connsiteX0" fmla="*/ 205572 w 549877"/>
              <a:gd name="connsiteY0" fmla="*/ 0 h 493332"/>
              <a:gd name="connsiteX1" fmla="*/ 0 w 549877"/>
              <a:gd name="connsiteY1" fmla="*/ 205452 h 493332"/>
              <a:gd name="connsiteX2" fmla="*/ 19323 w 549877"/>
              <a:gd name="connsiteY2" fmla="*/ 292512 h 493332"/>
              <a:gd name="connsiteX3" fmla="*/ 663 w 549877"/>
              <a:gd name="connsiteY3" fmla="*/ 378608 h 493332"/>
              <a:gd name="connsiteX4" fmla="*/ 22263 w 549877"/>
              <a:gd name="connsiteY4" fmla="*/ 410594 h 493332"/>
              <a:gd name="connsiteX5" fmla="*/ 32257 w 549877"/>
              <a:gd name="connsiteY5" fmla="*/ 410668 h 493332"/>
              <a:gd name="connsiteX6" fmla="*/ 120929 w 549877"/>
              <a:gd name="connsiteY6" fmla="*/ 392857 h 493332"/>
              <a:gd name="connsiteX7" fmla="*/ 392755 w 549877"/>
              <a:gd name="connsiteY7" fmla="*/ 289994 h 493332"/>
              <a:gd name="connsiteX8" fmla="*/ 289893 w 549877"/>
              <a:gd name="connsiteY8" fmla="*/ 18167 h 493332"/>
              <a:gd name="connsiteX9" fmla="*/ 205572 w 549877"/>
              <a:gd name="connsiteY9" fmla="*/ 0 h 493332"/>
              <a:gd name="connsiteX10" fmla="*/ 204531 w 549877"/>
              <a:gd name="connsiteY10" fmla="*/ 438426 h 493332"/>
              <a:gd name="connsiteX11" fmla="*/ 344279 w 549877"/>
              <a:gd name="connsiteY11" fmla="*/ 493229 h 493332"/>
              <a:gd name="connsiteX12" fmla="*/ 428895 w 549877"/>
              <a:gd name="connsiteY12" fmla="*/ 475062 h 493332"/>
              <a:gd name="connsiteX13" fmla="*/ 508716 w 549877"/>
              <a:gd name="connsiteY13" fmla="*/ 492599 h 493332"/>
              <a:gd name="connsiteX14" fmla="*/ 549079 w 549877"/>
              <a:gd name="connsiteY14" fmla="*/ 466239 h 493332"/>
              <a:gd name="connsiteX15" fmla="*/ 548915 w 549877"/>
              <a:gd name="connsiteY15" fmla="*/ 451497 h 493332"/>
              <a:gd name="connsiteX16" fmla="*/ 530528 w 549877"/>
              <a:gd name="connsiteY16" fmla="*/ 374690 h 493332"/>
              <a:gd name="connsiteX17" fmla="*/ 431203 w 549877"/>
              <a:gd name="connsiteY17" fmla="*/ 101427 h 493332"/>
              <a:gd name="connsiteX18" fmla="*/ 411495 w 549877"/>
              <a:gd name="connsiteY18" fmla="*/ 93440 h 493332"/>
              <a:gd name="connsiteX19" fmla="*/ 433417 w 549877"/>
              <a:gd name="connsiteY19" fmla="*/ 149558 h 493332"/>
              <a:gd name="connsiteX20" fmla="*/ 508689 w 549877"/>
              <a:gd name="connsiteY20" fmla="*/ 287717 h 493332"/>
              <a:gd name="connsiteX21" fmla="*/ 490467 w 549877"/>
              <a:gd name="connsiteY21" fmla="*/ 362989 h 493332"/>
              <a:gd name="connsiteX22" fmla="*/ 486905 w 549877"/>
              <a:gd name="connsiteY22" fmla="*/ 369922 h 493332"/>
              <a:gd name="connsiteX23" fmla="*/ 488823 w 549877"/>
              <a:gd name="connsiteY23" fmla="*/ 377485 h 493332"/>
              <a:gd name="connsiteX24" fmla="*/ 506415 w 549877"/>
              <a:gd name="connsiteY24" fmla="*/ 450099 h 493332"/>
              <a:gd name="connsiteX25" fmla="*/ 431334 w 549877"/>
              <a:gd name="connsiteY25" fmla="*/ 433384 h 493332"/>
              <a:gd name="connsiteX26" fmla="*/ 424100 w 549877"/>
              <a:gd name="connsiteY26" fmla="*/ 431685 h 493332"/>
              <a:gd name="connsiteX27" fmla="*/ 417442 w 549877"/>
              <a:gd name="connsiteY27" fmla="*/ 435001 h 493332"/>
              <a:gd name="connsiteX28" fmla="*/ 344279 w 549877"/>
              <a:gd name="connsiteY28" fmla="*/ 452127 h 493332"/>
              <a:gd name="connsiteX29" fmla="*/ 264267 w 549877"/>
              <a:gd name="connsiteY29" fmla="*/ 431411 h 493332"/>
              <a:gd name="connsiteX30" fmla="*/ 204531 w 549877"/>
              <a:gd name="connsiteY30" fmla="*/ 438426 h 49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9877" h="493332">
                <a:moveTo>
                  <a:pt x="205572" y="0"/>
                </a:moveTo>
                <a:cubicBezTo>
                  <a:pt x="92071" y="-33"/>
                  <a:pt x="33" y="91951"/>
                  <a:pt x="0" y="205452"/>
                </a:cubicBezTo>
                <a:cubicBezTo>
                  <a:pt x="-9" y="235536"/>
                  <a:pt x="6588" y="265256"/>
                  <a:pt x="19323" y="292512"/>
                </a:cubicBezTo>
                <a:cubicBezTo>
                  <a:pt x="12426" y="321059"/>
                  <a:pt x="6205" y="349768"/>
                  <a:pt x="663" y="378608"/>
                </a:cubicBezTo>
                <a:cubicBezTo>
                  <a:pt x="-2205" y="393405"/>
                  <a:pt x="7465" y="407728"/>
                  <a:pt x="22263" y="410594"/>
                </a:cubicBezTo>
                <a:cubicBezTo>
                  <a:pt x="25561" y="411235"/>
                  <a:pt x="28950" y="411260"/>
                  <a:pt x="32257" y="410668"/>
                </a:cubicBezTo>
                <a:cubicBezTo>
                  <a:pt x="49328" y="407654"/>
                  <a:pt x="86457" y="400804"/>
                  <a:pt x="120929" y="392857"/>
                </a:cubicBezTo>
                <a:cubicBezTo>
                  <a:pt x="224397" y="439514"/>
                  <a:pt x="346096" y="393463"/>
                  <a:pt x="392755" y="289994"/>
                </a:cubicBezTo>
                <a:cubicBezTo>
                  <a:pt x="439412" y="186526"/>
                  <a:pt x="393358" y="64825"/>
                  <a:pt x="289893" y="18167"/>
                </a:cubicBezTo>
                <a:cubicBezTo>
                  <a:pt x="263387" y="6215"/>
                  <a:pt x="234648" y="23"/>
                  <a:pt x="205572" y="0"/>
                </a:cubicBezTo>
                <a:close/>
                <a:moveTo>
                  <a:pt x="204531" y="438426"/>
                </a:moveTo>
                <a:cubicBezTo>
                  <a:pt x="242499" y="473725"/>
                  <a:pt x="292438" y="493309"/>
                  <a:pt x="344279" y="493229"/>
                </a:cubicBezTo>
                <a:cubicBezTo>
                  <a:pt x="374421" y="493229"/>
                  <a:pt x="403056" y="486735"/>
                  <a:pt x="428895" y="475062"/>
                </a:cubicBezTo>
                <a:cubicBezTo>
                  <a:pt x="457475" y="481748"/>
                  <a:pt x="488795" y="488434"/>
                  <a:pt x="508716" y="492599"/>
                </a:cubicBezTo>
                <a:cubicBezTo>
                  <a:pt x="527141" y="496465"/>
                  <a:pt x="545213" y="484664"/>
                  <a:pt x="549079" y="466239"/>
                </a:cubicBezTo>
                <a:cubicBezTo>
                  <a:pt x="550101" y="461372"/>
                  <a:pt x="550044" y="456341"/>
                  <a:pt x="548915" y="451497"/>
                </a:cubicBezTo>
                <a:cubicBezTo>
                  <a:pt x="544476" y="432233"/>
                  <a:pt x="537461" y="402311"/>
                  <a:pt x="530528" y="374690"/>
                </a:cubicBezTo>
                <a:cubicBezTo>
                  <a:pt x="578560" y="271802"/>
                  <a:pt x="534090" y="149459"/>
                  <a:pt x="431203" y="101427"/>
                </a:cubicBezTo>
                <a:cubicBezTo>
                  <a:pt x="424777" y="98426"/>
                  <a:pt x="418198" y="95760"/>
                  <a:pt x="411495" y="93440"/>
                </a:cubicBezTo>
                <a:cubicBezTo>
                  <a:pt x="421218" y="111110"/>
                  <a:pt x="428589" y="129976"/>
                  <a:pt x="433417" y="149558"/>
                </a:cubicBezTo>
                <a:cubicBezTo>
                  <a:pt x="480364" y="179819"/>
                  <a:pt x="508719" y="231862"/>
                  <a:pt x="508689" y="287717"/>
                </a:cubicBezTo>
                <a:cubicBezTo>
                  <a:pt x="508689" y="314899"/>
                  <a:pt x="502113" y="340465"/>
                  <a:pt x="490467" y="362989"/>
                </a:cubicBezTo>
                <a:lnTo>
                  <a:pt x="486905" y="369922"/>
                </a:lnTo>
                <a:lnTo>
                  <a:pt x="488823" y="377485"/>
                </a:lnTo>
                <a:cubicBezTo>
                  <a:pt x="495070" y="402009"/>
                  <a:pt x="501619" y="429548"/>
                  <a:pt x="506415" y="450099"/>
                </a:cubicBezTo>
                <a:cubicBezTo>
                  <a:pt x="485206" y="445633"/>
                  <a:pt x="456598" y="439412"/>
                  <a:pt x="431334" y="433384"/>
                </a:cubicBezTo>
                <a:lnTo>
                  <a:pt x="424100" y="431685"/>
                </a:lnTo>
                <a:lnTo>
                  <a:pt x="417442" y="435001"/>
                </a:lnTo>
                <a:cubicBezTo>
                  <a:pt x="395411" y="445961"/>
                  <a:pt x="370585" y="452127"/>
                  <a:pt x="344279" y="452127"/>
                </a:cubicBezTo>
                <a:cubicBezTo>
                  <a:pt x="316275" y="452179"/>
                  <a:pt x="288725" y="445046"/>
                  <a:pt x="264267" y="431411"/>
                </a:cubicBezTo>
                <a:cubicBezTo>
                  <a:pt x="244740" y="436316"/>
                  <a:pt x="224663" y="438675"/>
                  <a:pt x="204531" y="43842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0" name="Straight Connector 19">
            <a:extLst>
              <a:ext uri="{FF2B5EF4-FFF2-40B4-BE49-F238E27FC236}">
                <a16:creationId xmlns:a16="http://schemas.microsoft.com/office/drawing/2014/main" id="{0650FDF9-D48C-1426-0EFA-94D53FB5F6FE}"/>
              </a:ext>
              <a:ext uri="{C183D7F6-B498-43B3-948B-1728B52AA6E4}">
                <adec:decorative xmlns:adec="http://schemas.microsoft.com/office/drawing/2017/decorative" val="1"/>
              </a:ext>
            </a:extLst>
          </p:cNvPr>
          <p:cNvCxnSpPr/>
          <p:nvPr/>
        </p:nvCxnSpPr>
        <p:spPr>
          <a:xfrm>
            <a:off x="4121427" y="3858451"/>
            <a:ext cx="0" cy="188961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979007-5926-E2E1-65D8-9F1487CED8AA}"/>
              </a:ext>
              <a:ext uri="{C183D7F6-B498-43B3-948B-1728B52AA6E4}">
                <adec:decorative xmlns:adec="http://schemas.microsoft.com/office/drawing/2017/decorative" val="1"/>
              </a:ext>
            </a:extLst>
          </p:cNvPr>
          <p:cNvCxnSpPr/>
          <p:nvPr/>
        </p:nvCxnSpPr>
        <p:spPr>
          <a:xfrm>
            <a:off x="7646505" y="3858451"/>
            <a:ext cx="0" cy="188961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A534FDC-4892-B064-48AF-A57330F04D75}"/>
              </a:ext>
            </a:extLst>
          </p:cNvPr>
          <p:cNvSpPr txBox="1"/>
          <p:nvPr/>
        </p:nvSpPr>
        <p:spPr>
          <a:xfrm>
            <a:off x="579438" y="5972433"/>
            <a:ext cx="11011601" cy="302955"/>
          </a:xfrm>
          <a:prstGeom prst="roundRect">
            <a:avLst>
              <a:gd name="adj" fmla="val 50000"/>
            </a:avLst>
          </a:prstGeom>
          <a:solidFill>
            <a:schemeClr val="accent2"/>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mn-cs"/>
              </a:rPr>
              <a:t>Questions?        </a:t>
            </a:r>
            <a:r>
              <a:rPr kumimoji="0" lang="en-US" sz="1400" b="0" i="0" u="none" strike="noStrike" kern="1200" cap="none" spc="0" normalizeH="0" baseline="0" noProof="0">
                <a:ln>
                  <a:noFill/>
                </a:ln>
                <a:solidFill>
                  <a:srgbClr val="FFFFFF"/>
                </a:solidFill>
                <a:effectLst/>
                <a:uLnTx/>
                <a:uFillTx/>
                <a:latin typeface="Segoe UI"/>
                <a:ea typeface="+mn-ea"/>
                <a:cs typeface="+mn-cs"/>
              </a:rPr>
              <a:t>Email: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achelp@microsoft.com</a:t>
            </a:r>
            <a:r>
              <a:rPr kumimoji="0" lang="en-US" sz="1400" b="0" i="0" u="none" strike="noStrike" kern="1200" cap="none" spc="0" normalizeH="0" baseline="0" noProof="0">
                <a:ln>
                  <a:noFill/>
                </a:ln>
                <a:solidFill>
                  <a:srgbClr val="FFFFFF"/>
                </a:solidFill>
                <a:effectLst/>
                <a:uLnTx/>
                <a:uFillTx/>
                <a:latin typeface="Segoe UI"/>
                <a:ea typeface="+mn-ea"/>
                <a:cs typeface="+mn-cs"/>
              </a:rPr>
              <a:t>    |    Submit a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Request for assistance</a:t>
            </a:r>
            <a:r>
              <a:rPr kumimoji="0" lang="en-US" sz="1400" b="0" i="0" u="none" strike="noStrike" kern="1200" cap="none" spc="0" normalizeH="0" baseline="0" noProof="0">
                <a:ln>
                  <a:noFill/>
                </a:ln>
                <a:solidFill>
                  <a:srgbClr val="FFFFFF"/>
                </a:solidFill>
                <a:effectLst/>
                <a:uLnTx/>
                <a:uFillTx/>
                <a:latin typeface="Segoe UI"/>
                <a:ea typeface="+mn-ea"/>
                <a:cs typeface="+mn-cs"/>
              </a:rPr>
              <a:t>    |    For more information visit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aka.ms/AppAssure</a:t>
            </a: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p:txBody>
      </p:sp>
    </p:spTree>
    <p:extLst>
      <p:ext uri="{BB962C8B-B14F-4D97-AF65-F5344CB8AC3E}">
        <p14:creationId xmlns:p14="http://schemas.microsoft.com/office/powerpoint/2010/main" val="1759050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3.54167E-6 -7.40741E-7 L 3.54167E-6 0.03542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B59D-485E-2BCA-A068-B2C6BCE8631D}"/>
              </a:ext>
            </a:extLst>
          </p:cNvPr>
          <p:cNvSpPr>
            <a:spLocks noGrp="1"/>
          </p:cNvSpPr>
          <p:nvPr>
            <p:ph type="title"/>
          </p:nvPr>
        </p:nvSpPr>
        <p:spPr>
          <a:xfrm>
            <a:off x="588261" y="585216"/>
            <a:ext cx="11011601" cy="861774"/>
          </a:xfrm>
        </p:spPr>
        <p:txBody>
          <a:bodyPr/>
          <a:lstStyle/>
          <a:p>
            <a:r>
              <a:rPr lang="en-US"/>
              <a:t>Management tools for Microsoft 365 Apps</a:t>
            </a:r>
            <a:br>
              <a:rPr lang="en-US"/>
            </a:br>
            <a:r>
              <a:rPr lang="en-US" sz="2000"/>
              <a:t>Planning your update management strategy</a:t>
            </a:r>
          </a:p>
        </p:txBody>
      </p:sp>
      <p:sp>
        <p:nvSpPr>
          <p:cNvPr id="4" name="TextBox 3">
            <a:extLst>
              <a:ext uri="{FF2B5EF4-FFF2-40B4-BE49-F238E27FC236}">
                <a16:creationId xmlns:a16="http://schemas.microsoft.com/office/drawing/2014/main" id="{EEA0AC05-7B1F-9686-BE80-5E46351BFEF9}"/>
              </a:ext>
            </a:extLst>
          </p:cNvPr>
          <p:cNvSpPr txBox="1"/>
          <p:nvPr/>
        </p:nvSpPr>
        <p:spPr>
          <a:xfrm>
            <a:off x="588261" y="1632834"/>
            <a:ext cx="10420562" cy="687111"/>
          </a:xfrm>
          <a:prstGeom prst="rect">
            <a:avLst/>
          </a:prstGeom>
          <a:noFill/>
        </p:spPr>
        <p:txBody>
          <a:bodyPr wrap="square" rtlCol="0">
            <a:spAutoFit/>
          </a:bodyPr>
          <a:lstStyle/>
          <a:p>
            <a:pPr marL="285750" marR="0" lvl="0" indent="-285750" algn="l"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There are multiple tools available for managing Microsoft 365 Apps</a:t>
            </a:r>
          </a:p>
          <a:p>
            <a:pPr marL="285750" marR="0" lvl="0" indent="-285750" algn="l"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Microsoft recommends </a:t>
            </a:r>
            <a:r>
              <a:rPr kumimoji="0" lang="en-US" sz="1600" b="0" i="0" u="none" strike="noStrike" kern="1200" cap="none" spc="0" normalizeH="0" baseline="0" noProof="0">
                <a:ln>
                  <a:noFill/>
                </a:ln>
                <a:solidFill>
                  <a:srgbClr val="000000"/>
                </a:solidFill>
                <a:effectLst/>
                <a:uLnTx/>
                <a:uFillTx/>
                <a:latin typeface="Segoe UI Semibold"/>
                <a:ea typeface="+mn-ea"/>
                <a:cs typeface="+mn-cs"/>
                <a:hlinkClick r:id="rId3"/>
              </a:rPr>
              <a:t>Cloud Update</a:t>
            </a:r>
            <a:r>
              <a:rPr kumimoji="0" lang="en-US" sz="1600" b="0" i="0" u="none" strike="noStrike" kern="1200" cap="none" spc="0" normalizeH="0" baseline="0" noProof="0">
                <a:ln>
                  <a:noFill/>
                </a:ln>
                <a:solidFill>
                  <a:srgbClr val="000000"/>
                </a:solidFill>
                <a:effectLst/>
                <a:uLnTx/>
                <a:uFillTx/>
                <a:latin typeface="Segoe UI Semibold"/>
                <a:ea typeface="+mn-ea"/>
                <a:cs typeface="+mn-cs"/>
              </a:rPr>
              <a:t> for managing Microsoft 365 Apps across your organization</a:t>
            </a:r>
          </a:p>
        </p:txBody>
      </p:sp>
      <p:graphicFrame>
        <p:nvGraphicFramePr>
          <p:cNvPr id="3" name="Table 2">
            <a:extLst>
              <a:ext uri="{FF2B5EF4-FFF2-40B4-BE49-F238E27FC236}">
                <a16:creationId xmlns:a16="http://schemas.microsoft.com/office/drawing/2014/main" id="{AEEEA2C7-425B-5E14-485A-A8CC1BEB441E}"/>
              </a:ext>
            </a:extLst>
          </p:cNvPr>
          <p:cNvGraphicFramePr>
            <a:graphicFrameLocks noGrp="1"/>
          </p:cNvGraphicFramePr>
          <p:nvPr/>
        </p:nvGraphicFramePr>
        <p:xfrm>
          <a:off x="588261" y="2534234"/>
          <a:ext cx="11011602" cy="1838960"/>
        </p:xfrm>
        <a:graphic>
          <a:graphicData uri="http://schemas.openxmlformats.org/drawingml/2006/table">
            <a:tbl>
              <a:tblPr firstRow="1" bandRow="1">
                <a:tableStyleId>{5C22544A-7EE6-4342-B048-85BDC9FD1C3A}</a:tableStyleId>
              </a:tblPr>
              <a:tblGrid>
                <a:gridCol w="2318232">
                  <a:extLst>
                    <a:ext uri="{9D8B030D-6E8A-4147-A177-3AD203B41FA5}">
                      <a16:colId xmlns:a16="http://schemas.microsoft.com/office/drawing/2014/main" val="2945523536"/>
                    </a:ext>
                  </a:extLst>
                </a:gridCol>
                <a:gridCol w="1738674">
                  <a:extLst>
                    <a:ext uri="{9D8B030D-6E8A-4147-A177-3AD203B41FA5}">
                      <a16:colId xmlns:a16="http://schemas.microsoft.com/office/drawing/2014/main" val="1116924590"/>
                    </a:ext>
                  </a:extLst>
                </a:gridCol>
                <a:gridCol w="1738674">
                  <a:extLst>
                    <a:ext uri="{9D8B030D-6E8A-4147-A177-3AD203B41FA5}">
                      <a16:colId xmlns:a16="http://schemas.microsoft.com/office/drawing/2014/main" val="873338005"/>
                    </a:ext>
                  </a:extLst>
                </a:gridCol>
                <a:gridCol w="1738674">
                  <a:extLst>
                    <a:ext uri="{9D8B030D-6E8A-4147-A177-3AD203B41FA5}">
                      <a16:colId xmlns:a16="http://schemas.microsoft.com/office/drawing/2014/main" val="244412487"/>
                    </a:ext>
                  </a:extLst>
                </a:gridCol>
                <a:gridCol w="1738674">
                  <a:extLst>
                    <a:ext uri="{9D8B030D-6E8A-4147-A177-3AD203B41FA5}">
                      <a16:colId xmlns:a16="http://schemas.microsoft.com/office/drawing/2014/main" val="4210992618"/>
                    </a:ext>
                  </a:extLst>
                </a:gridCol>
                <a:gridCol w="1738674">
                  <a:extLst>
                    <a:ext uri="{9D8B030D-6E8A-4147-A177-3AD203B41FA5}">
                      <a16:colId xmlns:a16="http://schemas.microsoft.com/office/drawing/2014/main" val="3552897139"/>
                    </a:ext>
                  </a:extLst>
                </a:gridCol>
              </a:tblGrid>
              <a:tr h="370840">
                <a:tc>
                  <a:txBody>
                    <a:bodyPr/>
                    <a:lstStyle/>
                    <a:p>
                      <a:r>
                        <a:rPr lang="en-US" sz="1600" b="0">
                          <a:gradFill>
                            <a:gsLst>
                              <a:gs pos="0">
                                <a:srgbClr val="0078D4"/>
                              </a:gs>
                              <a:gs pos="100000">
                                <a:srgbClr val="0078D4"/>
                              </a:gs>
                            </a:gsLst>
                            <a:lin ang="5400000" scaled="1"/>
                          </a:gradFill>
                          <a:latin typeface="+mj-lt"/>
                        </a:rPr>
                        <a:t>Planning</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Group Policy</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Microsoft Intune</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Windows Autopatch</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Configuration Manager</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Cloud Update</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597373"/>
                  </a:ext>
                </a:extLst>
              </a:tr>
              <a:tr h="370840">
                <a:tc>
                  <a:txBody>
                    <a:bodyPr/>
                    <a:lstStyle/>
                    <a:p>
                      <a:r>
                        <a:rPr lang="en-US" sz="1400">
                          <a:solidFill>
                            <a:schemeClr val="tx1"/>
                          </a:solidFill>
                        </a:rPr>
                        <a:t>TCO</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Medium</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Medium</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Low</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High</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rPr>
                        <a:t>Low</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5459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Enterprise controls</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Extensive</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rPr>
                        <a:t>Enterprise Ready</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6163908"/>
                  </a:ext>
                </a:extLst>
              </a:tr>
              <a:tr h="370840">
                <a:tc>
                  <a:txBody>
                    <a:bodyPr/>
                    <a:lstStyle/>
                    <a:p>
                      <a:r>
                        <a:rPr lang="en-US" sz="1400">
                          <a:solidFill>
                            <a:schemeClr val="tx1"/>
                          </a:solidFill>
                        </a:rPr>
                        <a:t>Supported enclaves</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 GCC, GCC-H</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 GCC, GCC-H, DoD, AG</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1523444"/>
                  </a:ext>
                </a:extLst>
              </a:tr>
            </a:tbl>
          </a:graphicData>
        </a:graphic>
      </p:graphicFrame>
      <p:sp>
        <p:nvSpPr>
          <p:cNvPr id="31" name="Rounded Rectangle 30">
            <a:extLst>
              <a:ext uri="{FF2B5EF4-FFF2-40B4-BE49-F238E27FC236}">
                <a16:creationId xmlns:a16="http://schemas.microsoft.com/office/drawing/2014/main" id="{53205C57-0385-5D0F-14A9-72720F8E34D0}"/>
              </a:ext>
              <a:ext uri="{C183D7F6-B498-43B3-948B-1728B52AA6E4}">
                <adec:decorative xmlns:adec="http://schemas.microsoft.com/office/drawing/2017/decorative" val="1"/>
              </a:ext>
            </a:extLst>
          </p:cNvPr>
          <p:cNvSpPr/>
          <p:nvPr/>
        </p:nvSpPr>
        <p:spPr bwMode="auto">
          <a:xfrm>
            <a:off x="9846365" y="2517579"/>
            <a:ext cx="1753496" cy="1878868"/>
          </a:xfrm>
          <a:prstGeom prst="roundRect">
            <a:avLst>
              <a:gd name="adj" fmla="val 8623"/>
            </a:avLst>
          </a:prstGeom>
          <a:solidFill>
            <a:srgbClr val="8DC8E8">
              <a:alpha val="4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ounded Rectangle 29">
            <a:extLst>
              <a:ext uri="{FF2B5EF4-FFF2-40B4-BE49-F238E27FC236}">
                <a16:creationId xmlns:a16="http://schemas.microsoft.com/office/drawing/2014/main" id="{E7E8286A-710D-8658-C48A-366012B2B716}"/>
              </a:ext>
              <a:ext uri="{C183D7F6-B498-43B3-948B-1728B52AA6E4}">
                <adec:decorative xmlns:adec="http://schemas.microsoft.com/office/drawing/2017/decorative" val="1"/>
              </a:ext>
            </a:extLst>
          </p:cNvPr>
          <p:cNvSpPr/>
          <p:nvPr/>
        </p:nvSpPr>
        <p:spPr bwMode="auto">
          <a:xfrm>
            <a:off x="588259" y="2517579"/>
            <a:ext cx="11011602" cy="1878868"/>
          </a:xfrm>
          <a:prstGeom prst="roundRect">
            <a:avLst>
              <a:gd name="adj" fmla="val 9613"/>
            </a:avLst>
          </a:prstGeom>
          <a:noFill/>
          <a:ln w="158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Box 28">
            <a:extLst>
              <a:ext uri="{FF2B5EF4-FFF2-40B4-BE49-F238E27FC236}">
                <a16:creationId xmlns:a16="http://schemas.microsoft.com/office/drawing/2014/main" id="{C8540F30-77C3-EF4D-DE6B-DE443CFA97FE}"/>
              </a:ext>
            </a:extLst>
          </p:cNvPr>
          <p:cNvSpPr txBox="1"/>
          <p:nvPr/>
        </p:nvSpPr>
        <p:spPr>
          <a:xfrm>
            <a:off x="588261" y="4706894"/>
            <a:ext cx="3237410" cy="1554480"/>
          </a:xfrm>
          <a:prstGeom prst="roundRect">
            <a:avLst>
              <a:gd name="adj" fmla="val 10699"/>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The benefits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of Cloud Update</a:t>
            </a:r>
          </a:p>
        </p:txBody>
      </p:sp>
      <p:sp>
        <p:nvSpPr>
          <p:cNvPr id="16" name="TextBox 15">
            <a:extLst>
              <a:ext uri="{FF2B5EF4-FFF2-40B4-BE49-F238E27FC236}">
                <a16:creationId xmlns:a16="http://schemas.microsoft.com/office/drawing/2014/main" id="{73A70294-86CF-149A-F6B8-FA03D4AB00C3}"/>
              </a:ext>
            </a:extLst>
          </p:cNvPr>
          <p:cNvSpPr txBox="1"/>
          <p:nvPr/>
        </p:nvSpPr>
        <p:spPr>
          <a:xfrm>
            <a:off x="4472355" y="4647334"/>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27% more</a:t>
            </a:r>
          </a:p>
        </p:txBody>
      </p:sp>
      <p:sp>
        <p:nvSpPr>
          <p:cNvPr id="14" name="TextBox 13">
            <a:extLst>
              <a:ext uri="{FF2B5EF4-FFF2-40B4-BE49-F238E27FC236}">
                <a16:creationId xmlns:a16="http://schemas.microsoft.com/office/drawing/2014/main" id="{DF7D9BA0-BE82-FCDD-46F7-E2FCC8E299DB}"/>
              </a:ext>
            </a:extLst>
          </p:cNvPr>
          <p:cNvSpPr txBox="1"/>
          <p:nvPr/>
        </p:nvSpPr>
        <p:spPr>
          <a:xfrm>
            <a:off x="4397872" y="5875442"/>
            <a:ext cx="17444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Light" panose="020B0502040204020203" pitchFamily="34" charset="0"/>
              </a:rPr>
              <a:t>apps updated at the end of the month</a:t>
            </a:r>
          </a:p>
        </p:txBody>
      </p:sp>
      <p:sp>
        <p:nvSpPr>
          <p:cNvPr id="13" name="TextBox 12">
            <a:extLst>
              <a:ext uri="{FF2B5EF4-FFF2-40B4-BE49-F238E27FC236}">
                <a16:creationId xmlns:a16="http://schemas.microsoft.com/office/drawing/2014/main" id="{7B984164-F4C8-1C0D-07AA-5D891E11BB40}"/>
              </a:ext>
            </a:extLst>
          </p:cNvPr>
          <p:cNvSpPr txBox="1"/>
          <p:nvPr/>
        </p:nvSpPr>
        <p:spPr>
          <a:xfrm>
            <a:off x="6871737" y="4647335"/>
            <a:ext cx="1577975"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Less than 1%</a:t>
            </a:r>
          </a:p>
        </p:txBody>
      </p:sp>
      <p:sp>
        <p:nvSpPr>
          <p:cNvPr id="11" name="TextBox 10">
            <a:extLst>
              <a:ext uri="{FF2B5EF4-FFF2-40B4-BE49-F238E27FC236}">
                <a16:creationId xmlns:a16="http://schemas.microsoft.com/office/drawing/2014/main" id="{21821CEC-2787-D110-3ED8-274A76C0E12A}"/>
              </a:ext>
            </a:extLst>
          </p:cNvPr>
          <p:cNvSpPr txBox="1"/>
          <p:nvPr/>
        </p:nvSpPr>
        <p:spPr>
          <a:xfrm>
            <a:off x="6751112" y="5875441"/>
            <a:ext cx="189439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Light" panose="020B0502040204020203" pitchFamily="34" charset="0"/>
              </a:rPr>
              <a:t>install errors detected using automation</a:t>
            </a:r>
          </a:p>
        </p:txBody>
      </p:sp>
      <p:sp>
        <p:nvSpPr>
          <p:cNvPr id="10" name="TextBox 9">
            <a:extLst>
              <a:ext uri="{FF2B5EF4-FFF2-40B4-BE49-F238E27FC236}">
                <a16:creationId xmlns:a16="http://schemas.microsoft.com/office/drawing/2014/main" id="{3F062CA9-1C59-485B-BC23-95641F626C42}"/>
              </a:ext>
            </a:extLst>
          </p:cNvPr>
          <p:cNvSpPr txBox="1"/>
          <p:nvPr/>
        </p:nvSpPr>
        <p:spPr>
          <a:xfrm>
            <a:off x="9253655" y="4632836"/>
            <a:ext cx="1741349" cy="285281"/>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More than 6hrs</a:t>
            </a:r>
          </a:p>
        </p:txBody>
      </p:sp>
      <p:sp>
        <p:nvSpPr>
          <p:cNvPr id="8" name="TextBox 7">
            <a:extLst>
              <a:ext uri="{FF2B5EF4-FFF2-40B4-BE49-F238E27FC236}">
                <a16:creationId xmlns:a16="http://schemas.microsoft.com/office/drawing/2014/main" id="{B7E6919F-3764-652B-6B1D-DA67BAF03FA7}"/>
              </a:ext>
            </a:extLst>
          </p:cNvPr>
          <p:cNvSpPr txBox="1"/>
          <p:nvPr/>
        </p:nvSpPr>
        <p:spPr>
          <a:xfrm>
            <a:off x="9046070" y="5869225"/>
            <a:ext cx="200624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saved per week troubleshooting updates</a:t>
            </a:r>
          </a:p>
        </p:txBody>
      </p:sp>
      <p:cxnSp>
        <p:nvCxnSpPr>
          <p:cNvPr id="7" name="Straight Connector 6">
            <a:extLst>
              <a:ext uri="{FF2B5EF4-FFF2-40B4-BE49-F238E27FC236}">
                <a16:creationId xmlns:a16="http://schemas.microsoft.com/office/drawing/2014/main" id="{FCFCCA41-C13A-AEAC-BC53-473084E9118F}"/>
              </a:ext>
              <a:ext uri="{C183D7F6-B498-43B3-948B-1728B52AA6E4}">
                <adec:decorative xmlns:adec="http://schemas.microsoft.com/office/drawing/2017/decorative" val="1"/>
              </a:ext>
            </a:extLst>
          </p:cNvPr>
          <p:cNvCxnSpPr>
            <a:cxnSpLocks/>
          </p:cNvCxnSpPr>
          <p:nvPr/>
        </p:nvCxnSpPr>
        <p:spPr>
          <a:xfrm>
            <a:off x="3856383" y="5391211"/>
            <a:ext cx="7246321" cy="0"/>
          </a:xfrm>
          <a:prstGeom prst="line">
            <a:avLst/>
          </a:prstGeom>
          <a:ln w="25400" cap="rnd">
            <a:solidFill>
              <a:schemeClr val="tx2"/>
            </a:solidFill>
            <a:prstDash val="sysDot"/>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71F45E7-60C0-4CBF-FDBA-EC4F70C4CDD1}"/>
              </a:ext>
              <a:ext uri="{C183D7F6-B498-43B3-948B-1728B52AA6E4}">
                <adec:decorative xmlns:adec="http://schemas.microsoft.com/office/drawing/2017/decorative" val="1"/>
              </a:ext>
            </a:extLst>
          </p:cNvPr>
          <p:cNvSpPr/>
          <p:nvPr/>
        </p:nvSpPr>
        <p:spPr bwMode="auto">
          <a:xfrm>
            <a:off x="9633529" y="4992607"/>
            <a:ext cx="835688" cy="835688"/>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Oval 22">
            <a:extLst>
              <a:ext uri="{FF2B5EF4-FFF2-40B4-BE49-F238E27FC236}">
                <a16:creationId xmlns:a16="http://schemas.microsoft.com/office/drawing/2014/main" id="{0927981D-CC67-49B4-1A0F-01C68B574EAF}"/>
              </a:ext>
              <a:ext uri="{C183D7F6-B498-43B3-948B-1728B52AA6E4}">
                <adec:decorative xmlns:adec="http://schemas.microsoft.com/office/drawing/2017/decorative" val="1"/>
              </a:ext>
            </a:extLst>
          </p:cNvPr>
          <p:cNvSpPr/>
          <p:nvPr/>
        </p:nvSpPr>
        <p:spPr bwMode="auto">
          <a:xfrm>
            <a:off x="7242880" y="4992607"/>
            <a:ext cx="835688" cy="835688"/>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Oval 18">
            <a:extLst>
              <a:ext uri="{FF2B5EF4-FFF2-40B4-BE49-F238E27FC236}">
                <a16:creationId xmlns:a16="http://schemas.microsoft.com/office/drawing/2014/main" id="{5D62639D-A750-E5E2-F971-3CFFDFB403C8}"/>
              </a:ext>
              <a:ext uri="{C183D7F6-B498-43B3-948B-1728B52AA6E4}">
                <adec:decorative xmlns:adec="http://schemas.microsoft.com/office/drawing/2017/decorative" val="1"/>
              </a:ext>
            </a:extLst>
          </p:cNvPr>
          <p:cNvSpPr/>
          <p:nvPr/>
        </p:nvSpPr>
        <p:spPr bwMode="auto">
          <a:xfrm>
            <a:off x="4852231" y="4992607"/>
            <a:ext cx="835688" cy="835688"/>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4" name="Graphic 33">
            <a:extLst>
              <a:ext uri="{FF2B5EF4-FFF2-40B4-BE49-F238E27FC236}">
                <a16:creationId xmlns:a16="http://schemas.microsoft.com/office/drawing/2014/main" id="{812739B3-3C96-DA0A-3FE9-8812C1593EC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3751" y="5194128"/>
            <a:ext cx="432650" cy="432648"/>
          </a:xfrm>
          <a:prstGeom prst="rect">
            <a:avLst/>
          </a:prstGeom>
        </p:spPr>
      </p:pic>
      <p:pic>
        <p:nvPicPr>
          <p:cNvPr id="36" name="Graphic 35">
            <a:extLst>
              <a:ext uri="{FF2B5EF4-FFF2-40B4-BE49-F238E27FC236}">
                <a16:creationId xmlns:a16="http://schemas.microsoft.com/office/drawing/2014/main" id="{6717C774-92E6-5102-86DD-64B692B7168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44400" y="5192239"/>
            <a:ext cx="432650" cy="432648"/>
          </a:xfrm>
          <a:prstGeom prst="rect">
            <a:avLst/>
          </a:prstGeom>
        </p:spPr>
      </p:pic>
      <p:pic>
        <p:nvPicPr>
          <p:cNvPr id="38" name="Graphic 37">
            <a:extLst>
              <a:ext uri="{FF2B5EF4-FFF2-40B4-BE49-F238E27FC236}">
                <a16:creationId xmlns:a16="http://schemas.microsoft.com/office/drawing/2014/main" id="{8CA94C0F-44BE-A1EC-ABB9-4AAE8535AB7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35049" y="5194128"/>
            <a:ext cx="432650" cy="432648"/>
          </a:xfrm>
          <a:prstGeom prst="rect">
            <a:avLst/>
          </a:prstGeom>
        </p:spPr>
      </p:pic>
    </p:spTree>
    <p:extLst>
      <p:ext uri="{BB962C8B-B14F-4D97-AF65-F5344CB8AC3E}">
        <p14:creationId xmlns:p14="http://schemas.microsoft.com/office/powerpoint/2010/main" val="1796506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5EEB4423-D137-83BA-EB5E-7F0FEEE2203F}"/>
              </a:ext>
              <a:ext uri="{C183D7F6-B498-43B3-948B-1728B52AA6E4}">
                <adec:decorative xmlns:adec="http://schemas.microsoft.com/office/drawing/2017/decorative" val="1"/>
              </a:ext>
            </a:extLst>
          </p:cNvPr>
          <p:cNvSpPr/>
          <p:nvPr/>
        </p:nvSpPr>
        <p:spPr>
          <a:xfrm>
            <a:off x="3371958"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384E155D-6E9B-0AF6-DE12-18497075A7D0}"/>
              </a:ext>
            </a:extLst>
          </p:cNvPr>
          <p:cNvSpPr>
            <a:spLocks noGrp="1"/>
          </p:cNvSpPr>
          <p:nvPr>
            <p:ph type="title"/>
          </p:nvPr>
        </p:nvSpPr>
        <p:spPr/>
        <p:txBody>
          <a:bodyPr/>
          <a:lstStyle/>
          <a:p>
            <a:r>
              <a:rPr lang="en-US"/>
              <a:t>The benefits of cloud update</a:t>
            </a:r>
            <a:br>
              <a:rPr lang="en-US"/>
            </a:br>
            <a:r>
              <a:rPr lang="en-US" sz="2000"/>
              <a:t>Microsoft 365 Apps admin center (config.office.com)</a:t>
            </a:r>
          </a:p>
        </p:txBody>
      </p:sp>
      <p:sp>
        <p:nvSpPr>
          <p:cNvPr id="4" name="Rounded Rectangle 3">
            <a:extLst>
              <a:ext uri="{FF2B5EF4-FFF2-40B4-BE49-F238E27FC236}">
                <a16:creationId xmlns:a16="http://schemas.microsoft.com/office/drawing/2014/main" id="{4CC3A2A1-4A07-E6F1-8DB4-CED4C7E2BCD4}"/>
              </a:ext>
              <a:ext uri="{C183D7F6-B498-43B3-948B-1728B52AA6E4}">
                <adec:decorative xmlns:adec="http://schemas.microsoft.com/office/drawing/2017/decorative" val="1"/>
              </a:ext>
            </a:extLst>
          </p:cNvPr>
          <p:cNvSpPr/>
          <p:nvPr/>
        </p:nvSpPr>
        <p:spPr>
          <a:xfrm>
            <a:off x="588263"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30129385-2320-897A-400C-93E2CF0AACEC}"/>
              </a:ext>
            </a:extLst>
          </p:cNvPr>
          <p:cNvSpPr txBox="1"/>
          <p:nvPr/>
        </p:nvSpPr>
        <p:spPr>
          <a:xfrm>
            <a:off x="713231" y="2431258"/>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Rich data insights </a:t>
            </a:r>
            <a:r>
              <a:rPr kumimoji="0" lang="en-US" sz="1600" b="0" i="0" u="none" strike="noStrike" kern="1200" cap="none" spc="0" normalizeH="0" baseline="0" noProof="0">
                <a:ln>
                  <a:noFill/>
                </a:ln>
                <a:solidFill>
                  <a:srgbClr val="000000"/>
                </a:solidFill>
                <a:effectLst/>
                <a:uLnTx/>
                <a:uFillTx/>
                <a:latin typeface="Segoe UI"/>
                <a:ea typeface="+mn-ea"/>
                <a:cs typeface="+mn-cs"/>
              </a:rPr>
              <a:t>that keep you informed about the Microsoft 365 Apps across your organization</a:t>
            </a:r>
          </a:p>
        </p:txBody>
      </p:sp>
      <p:sp>
        <p:nvSpPr>
          <p:cNvPr id="25" name="TextBox 24">
            <a:extLst>
              <a:ext uri="{FF2B5EF4-FFF2-40B4-BE49-F238E27FC236}">
                <a16:creationId xmlns:a16="http://schemas.microsoft.com/office/drawing/2014/main" id="{139621E7-9806-9ED8-6852-1A79C4D210AB}"/>
              </a:ext>
            </a:extLst>
          </p:cNvPr>
          <p:cNvSpPr txBox="1"/>
          <p:nvPr/>
        </p:nvSpPr>
        <p:spPr>
          <a:xfrm>
            <a:off x="3496926" y="2431258"/>
            <a:ext cx="2410578"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Automatic updates </a:t>
            </a:r>
            <a:r>
              <a:rPr kumimoji="0" lang="en-US" sz="1600" b="0" i="0" u="none" strike="noStrike" kern="1200" cap="none" spc="0" normalizeH="0" baseline="0" noProof="0">
                <a:ln>
                  <a:noFill/>
                </a:ln>
                <a:solidFill>
                  <a:srgbClr val="000000"/>
                </a:solidFill>
                <a:effectLst/>
                <a:uLnTx/>
                <a:uFillTx/>
                <a:latin typeface="Segoe UI"/>
                <a:ea typeface="+mn-ea"/>
                <a:cs typeface="+mn-cs"/>
              </a:rPr>
              <a:t>that keep your apps up to date with the least amount of effort</a:t>
            </a:r>
          </a:p>
        </p:txBody>
      </p:sp>
      <p:sp>
        <p:nvSpPr>
          <p:cNvPr id="13" name="Freeform 12">
            <a:extLst>
              <a:ext uri="{FF2B5EF4-FFF2-40B4-BE49-F238E27FC236}">
                <a16:creationId xmlns:a16="http://schemas.microsoft.com/office/drawing/2014/main" id="{4403BC09-3ED4-746D-3D2A-731CD5E79E3D}"/>
              </a:ext>
              <a:ext uri="{C183D7F6-B498-43B3-948B-1728B52AA6E4}">
                <adec:decorative xmlns:adec="http://schemas.microsoft.com/office/drawing/2017/decorative" val="1"/>
              </a:ext>
            </a:extLst>
          </p:cNvPr>
          <p:cNvSpPr/>
          <p:nvPr/>
        </p:nvSpPr>
        <p:spPr>
          <a:xfrm>
            <a:off x="825935" y="1982950"/>
            <a:ext cx="358180" cy="358180"/>
          </a:xfrm>
          <a:custGeom>
            <a:avLst/>
            <a:gdLst>
              <a:gd name="connsiteX0" fmla="*/ 0 w 358180"/>
              <a:gd name="connsiteY0" fmla="*/ 14924 h 358180"/>
              <a:gd name="connsiteX1" fmla="*/ 14924 w 358180"/>
              <a:gd name="connsiteY1" fmla="*/ 0 h 358180"/>
              <a:gd name="connsiteX2" fmla="*/ 29848 w 358180"/>
              <a:gd name="connsiteY2" fmla="*/ 14924 h 358180"/>
              <a:gd name="connsiteX3" fmla="*/ 29848 w 358180"/>
              <a:gd name="connsiteY3" fmla="*/ 328332 h 358180"/>
              <a:gd name="connsiteX4" fmla="*/ 343256 w 358180"/>
              <a:gd name="connsiteY4" fmla="*/ 328332 h 358180"/>
              <a:gd name="connsiteX5" fmla="*/ 358181 w 358180"/>
              <a:gd name="connsiteY5" fmla="*/ 343256 h 358180"/>
              <a:gd name="connsiteX6" fmla="*/ 343256 w 358180"/>
              <a:gd name="connsiteY6" fmla="*/ 358181 h 358180"/>
              <a:gd name="connsiteX7" fmla="*/ 14924 w 358180"/>
              <a:gd name="connsiteY7" fmla="*/ 358181 h 358180"/>
              <a:gd name="connsiteX8" fmla="*/ 0 w 358180"/>
              <a:gd name="connsiteY8" fmla="*/ 343256 h 358180"/>
              <a:gd name="connsiteX9" fmla="*/ 0 w 358180"/>
              <a:gd name="connsiteY9" fmla="*/ 14924 h 35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180" h="358180">
                <a:moveTo>
                  <a:pt x="0" y="14924"/>
                </a:moveTo>
                <a:cubicBezTo>
                  <a:pt x="0" y="6682"/>
                  <a:pt x="6682" y="0"/>
                  <a:pt x="14924" y="0"/>
                </a:cubicBezTo>
                <a:cubicBezTo>
                  <a:pt x="23167" y="0"/>
                  <a:pt x="29848" y="6682"/>
                  <a:pt x="29848" y="14924"/>
                </a:cubicBezTo>
                <a:lnTo>
                  <a:pt x="29848" y="328332"/>
                </a:lnTo>
                <a:lnTo>
                  <a:pt x="343256" y="328332"/>
                </a:lnTo>
                <a:cubicBezTo>
                  <a:pt x="351498" y="328332"/>
                  <a:pt x="358181" y="335014"/>
                  <a:pt x="358181" y="343256"/>
                </a:cubicBezTo>
                <a:cubicBezTo>
                  <a:pt x="358181" y="351498"/>
                  <a:pt x="351498" y="358181"/>
                  <a:pt x="343256" y="358181"/>
                </a:cubicBezTo>
                <a:lnTo>
                  <a:pt x="14924" y="358181"/>
                </a:lnTo>
                <a:cubicBezTo>
                  <a:pt x="6682" y="358181"/>
                  <a:pt x="0" y="351498"/>
                  <a:pt x="0" y="343256"/>
                </a:cubicBezTo>
                <a:lnTo>
                  <a:pt x="0" y="1492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Freeform 20">
            <a:extLst>
              <a:ext uri="{FF2B5EF4-FFF2-40B4-BE49-F238E27FC236}">
                <a16:creationId xmlns:a16="http://schemas.microsoft.com/office/drawing/2014/main" id="{456CFB9A-4288-A592-9CD3-944FEEF92EDD}"/>
              </a:ext>
              <a:ext uri="{C183D7F6-B498-43B3-948B-1728B52AA6E4}">
                <adec:decorative xmlns:adec="http://schemas.microsoft.com/office/drawing/2017/decorative" val="1"/>
              </a:ext>
            </a:extLst>
          </p:cNvPr>
          <p:cNvSpPr/>
          <p:nvPr/>
        </p:nvSpPr>
        <p:spPr>
          <a:xfrm>
            <a:off x="875683" y="2042647"/>
            <a:ext cx="278584" cy="248736"/>
          </a:xfrm>
          <a:custGeom>
            <a:avLst/>
            <a:gdLst>
              <a:gd name="connsiteX0" fmla="*/ 278585 w 278584"/>
              <a:gd name="connsiteY0" fmla="*/ 14924 h 248736"/>
              <a:gd name="connsiteX1" fmla="*/ 263661 w 278584"/>
              <a:gd name="connsiteY1" fmla="*/ 0 h 248736"/>
              <a:gd name="connsiteX2" fmla="*/ 254706 w 278584"/>
              <a:gd name="connsiteY2" fmla="*/ 2985 h 248736"/>
              <a:gd name="connsiteX3" fmla="*/ 143272 w 278584"/>
              <a:gd name="connsiteY3" fmla="*/ 86560 h 248736"/>
              <a:gd name="connsiteX4" fmla="*/ 67258 w 278584"/>
              <a:gd name="connsiteY4" fmla="*/ 41867 h 248736"/>
              <a:gd name="connsiteX5" fmla="*/ 53031 w 278584"/>
              <a:gd name="connsiteY5" fmla="*/ 41370 h 248736"/>
              <a:gd name="connsiteX6" fmla="*/ 0 w 278584"/>
              <a:gd name="connsiteY6" fmla="*/ 67875 h 248736"/>
              <a:gd name="connsiteX7" fmla="*/ 0 w 278584"/>
              <a:gd name="connsiteY7" fmla="*/ 248736 h 248736"/>
              <a:gd name="connsiteX8" fmla="*/ 278585 w 278584"/>
              <a:gd name="connsiteY8" fmla="*/ 248736 h 248736"/>
              <a:gd name="connsiteX9" fmla="*/ 278585 w 278584"/>
              <a:gd name="connsiteY9" fmla="*/ 14924 h 24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584" h="248736">
                <a:moveTo>
                  <a:pt x="278585" y="14924"/>
                </a:moveTo>
                <a:cubicBezTo>
                  <a:pt x="278585" y="6682"/>
                  <a:pt x="271903" y="0"/>
                  <a:pt x="263661" y="0"/>
                </a:cubicBezTo>
                <a:cubicBezTo>
                  <a:pt x="260431" y="0"/>
                  <a:pt x="257289" y="1047"/>
                  <a:pt x="254706" y="2985"/>
                </a:cubicBezTo>
                <a:lnTo>
                  <a:pt x="143272" y="86560"/>
                </a:lnTo>
                <a:lnTo>
                  <a:pt x="67258" y="41867"/>
                </a:lnTo>
                <a:cubicBezTo>
                  <a:pt x="62905" y="39304"/>
                  <a:pt x="57552" y="39117"/>
                  <a:pt x="53031" y="41370"/>
                </a:cubicBezTo>
                <a:lnTo>
                  <a:pt x="0" y="67875"/>
                </a:lnTo>
                <a:lnTo>
                  <a:pt x="0" y="248736"/>
                </a:lnTo>
                <a:lnTo>
                  <a:pt x="278585" y="248736"/>
                </a:lnTo>
                <a:lnTo>
                  <a:pt x="278585" y="1492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4">
            <a:extLst>
              <a:ext uri="{FF2B5EF4-FFF2-40B4-BE49-F238E27FC236}">
                <a16:creationId xmlns:a16="http://schemas.microsoft.com/office/drawing/2014/main" id="{EDD01F4B-ECA1-D38F-D9EF-10E07A5F1604}"/>
              </a:ext>
              <a:ext uri="{C183D7F6-B498-43B3-948B-1728B52AA6E4}">
                <adec:decorative xmlns:adec="http://schemas.microsoft.com/office/drawing/2017/decorative" val="1"/>
              </a:ext>
            </a:extLst>
          </p:cNvPr>
          <p:cNvSpPr/>
          <p:nvPr/>
        </p:nvSpPr>
        <p:spPr>
          <a:xfrm>
            <a:off x="6155653"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TextBox 27">
            <a:extLst>
              <a:ext uri="{FF2B5EF4-FFF2-40B4-BE49-F238E27FC236}">
                <a16:creationId xmlns:a16="http://schemas.microsoft.com/office/drawing/2014/main" id="{AFCBDAD0-31CB-33FD-0F93-A9F81A908539}"/>
              </a:ext>
            </a:extLst>
          </p:cNvPr>
          <p:cNvSpPr txBox="1"/>
          <p:nvPr/>
        </p:nvSpPr>
        <p:spPr>
          <a:xfrm>
            <a:off x="6280621" y="2431258"/>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Channel management </a:t>
            </a:r>
            <a:r>
              <a:rPr kumimoji="0" lang="en-US" sz="1600" b="0" i="0" u="none" strike="noStrike" kern="1200" cap="none" spc="0" normalizeH="0" baseline="0" noProof="0">
                <a:ln>
                  <a:noFill/>
                </a:ln>
                <a:solidFill>
                  <a:srgbClr val="000000"/>
                </a:solidFill>
                <a:effectLst/>
                <a:uLnTx/>
                <a:uFillTx/>
                <a:latin typeface="Segoe UI"/>
                <a:ea typeface="+mn-ea"/>
                <a:cs typeface="+mn-cs"/>
              </a:rPr>
              <a:t>simplifies the task of changing update channels and prevents configuration drift</a:t>
            </a:r>
          </a:p>
        </p:txBody>
      </p:sp>
      <p:sp>
        <p:nvSpPr>
          <p:cNvPr id="3" name="Graphic 47">
            <a:extLst>
              <a:ext uri="{FF2B5EF4-FFF2-40B4-BE49-F238E27FC236}">
                <a16:creationId xmlns:a16="http://schemas.microsoft.com/office/drawing/2014/main" id="{39370DA4-D56E-3A9C-B35C-C9CC7DC77260}"/>
              </a:ext>
              <a:ext uri="{C183D7F6-B498-43B3-948B-1728B52AA6E4}">
                <adec:decorative xmlns:adec="http://schemas.microsoft.com/office/drawing/2017/decorative" val="1"/>
              </a:ext>
            </a:extLst>
          </p:cNvPr>
          <p:cNvSpPr/>
          <p:nvPr/>
        </p:nvSpPr>
        <p:spPr>
          <a:xfrm>
            <a:off x="6373426" y="1983049"/>
            <a:ext cx="397978" cy="377980"/>
          </a:xfrm>
          <a:custGeom>
            <a:avLst/>
            <a:gdLst>
              <a:gd name="connsiteX0" fmla="*/ 81327 w 397978"/>
              <a:gd name="connsiteY0" fmla="*/ 94421 h 377980"/>
              <a:gd name="connsiteX1" fmla="*/ 214071 w 397978"/>
              <a:gd name="connsiteY1" fmla="*/ 1790 h 377980"/>
              <a:gd name="connsiteX2" fmla="*/ 306702 w 397978"/>
              <a:gd name="connsiteY2" fmla="*/ 94421 h 377980"/>
              <a:gd name="connsiteX3" fmla="*/ 308433 w 397978"/>
              <a:gd name="connsiteY3" fmla="*/ 94421 h 377980"/>
              <a:gd name="connsiteX4" fmla="*/ 388035 w 397978"/>
              <a:gd name="connsiteY4" fmla="*/ 174011 h 377980"/>
              <a:gd name="connsiteX5" fmla="*/ 387273 w 397978"/>
              <a:gd name="connsiteY5" fmla="*/ 185001 h 377980"/>
              <a:gd name="connsiteX6" fmla="*/ 204957 w 397978"/>
              <a:gd name="connsiteY6" fmla="*/ 169816 h 377980"/>
              <a:gd name="connsiteX7" fmla="*/ 160027 w 397978"/>
              <a:gd name="connsiteY7" fmla="*/ 253612 h 377980"/>
              <a:gd name="connsiteX8" fmla="*/ 79596 w 397978"/>
              <a:gd name="connsiteY8" fmla="*/ 253612 h 377980"/>
              <a:gd name="connsiteX9" fmla="*/ 0 w 397978"/>
              <a:gd name="connsiteY9" fmla="*/ 174017 h 377980"/>
              <a:gd name="connsiteX10" fmla="*/ 79596 w 397978"/>
              <a:gd name="connsiteY10" fmla="*/ 94421 h 377980"/>
              <a:gd name="connsiteX11" fmla="*/ 81327 w 397978"/>
              <a:gd name="connsiteY11" fmla="*/ 94421 h 377980"/>
              <a:gd name="connsiteX12" fmla="*/ 397978 w 397978"/>
              <a:gd name="connsiteY12" fmla="*/ 268537 h 377980"/>
              <a:gd name="connsiteX13" fmla="*/ 288534 w 397978"/>
              <a:gd name="connsiteY13" fmla="*/ 159093 h 377980"/>
              <a:gd name="connsiteX14" fmla="*/ 179090 w 397978"/>
              <a:gd name="connsiteY14" fmla="*/ 268537 h 377980"/>
              <a:gd name="connsiteX15" fmla="*/ 288534 w 397978"/>
              <a:gd name="connsiteY15" fmla="*/ 377981 h 377980"/>
              <a:gd name="connsiteX16" fmla="*/ 397978 w 397978"/>
              <a:gd name="connsiteY16" fmla="*/ 268537 h 377980"/>
              <a:gd name="connsiteX17" fmla="*/ 278585 w 397978"/>
              <a:gd name="connsiteY17" fmla="*/ 208840 h 377980"/>
              <a:gd name="connsiteX18" fmla="*/ 288534 w 397978"/>
              <a:gd name="connsiteY18" fmla="*/ 198890 h 377980"/>
              <a:gd name="connsiteX19" fmla="*/ 298484 w 397978"/>
              <a:gd name="connsiteY19" fmla="*/ 208840 h 377980"/>
              <a:gd name="connsiteX20" fmla="*/ 298484 w 397978"/>
              <a:gd name="connsiteY20" fmla="*/ 304215 h 377980"/>
              <a:gd name="connsiteX21" fmla="*/ 331237 w 397978"/>
              <a:gd name="connsiteY21" fmla="*/ 271442 h 377980"/>
              <a:gd name="connsiteX22" fmla="*/ 345326 w 397978"/>
              <a:gd name="connsiteY22" fmla="*/ 271442 h 377980"/>
              <a:gd name="connsiteX23" fmla="*/ 345326 w 397978"/>
              <a:gd name="connsiteY23" fmla="*/ 285530 h 377980"/>
              <a:gd name="connsiteX24" fmla="*/ 295579 w 397978"/>
              <a:gd name="connsiteY24" fmla="*/ 335278 h 377980"/>
              <a:gd name="connsiteX25" fmla="*/ 281508 w 397978"/>
              <a:gd name="connsiteY25" fmla="*/ 335295 h 377980"/>
              <a:gd name="connsiteX26" fmla="*/ 281490 w 397978"/>
              <a:gd name="connsiteY26" fmla="*/ 335278 h 377980"/>
              <a:gd name="connsiteX27" fmla="*/ 231743 w 397978"/>
              <a:gd name="connsiteY27" fmla="*/ 285530 h 377980"/>
              <a:gd name="connsiteX28" fmla="*/ 231743 w 397978"/>
              <a:gd name="connsiteY28" fmla="*/ 271442 h 377980"/>
              <a:gd name="connsiteX29" fmla="*/ 245831 w 397978"/>
              <a:gd name="connsiteY29" fmla="*/ 271442 h 377980"/>
              <a:gd name="connsiteX30" fmla="*/ 278585 w 397978"/>
              <a:gd name="connsiteY30" fmla="*/ 304215 h 377980"/>
              <a:gd name="connsiteX31" fmla="*/ 278585 w 397978"/>
              <a:gd name="connsiteY31" fmla="*/ 208840 h 37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7978" h="377980">
                <a:moveTo>
                  <a:pt x="81327" y="94421"/>
                </a:moveTo>
                <a:cubicBezTo>
                  <a:pt x="92404" y="32185"/>
                  <a:pt x="151836" y="-9287"/>
                  <a:pt x="214071" y="1790"/>
                </a:cubicBezTo>
                <a:cubicBezTo>
                  <a:pt x="261313" y="10198"/>
                  <a:pt x="298295" y="47180"/>
                  <a:pt x="306702" y="94421"/>
                </a:cubicBezTo>
                <a:lnTo>
                  <a:pt x="308433" y="94421"/>
                </a:lnTo>
                <a:cubicBezTo>
                  <a:pt x="352392" y="94418"/>
                  <a:pt x="388031" y="130052"/>
                  <a:pt x="388035" y="174011"/>
                </a:cubicBezTo>
                <a:cubicBezTo>
                  <a:pt x="388035" y="177688"/>
                  <a:pt x="387780" y="181359"/>
                  <a:pt x="387273" y="185001"/>
                </a:cubicBezTo>
                <a:cubicBezTo>
                  <a:pt x="341121" y="130463"/>
                  <a:pt x="259496" y="123664"/>
                  <a:pt x="204957" y="169816"/>
                </a:cubicBezTo>
                <a:cubicBezTo>
                  <a:pt x="179886" y="191032"/>
                  <a:pt x="163824" y="220990"/>
                  <a:pt x="160027" y="253612"/>
                </a:cubicBezTo>
                <a:lnTo>
                  <a:pt x="79596" y="253612"/>
                </a:lnTo>
                <a:cubicBezTo>
                  <a:pt x="35636" y="253612"/>
                  <a:pt x="0" y="217975"/>
                  <a:pt x="0" y="174017"/>
                </a:cubicBezTo>
                <a:cubicBezTo>
                  <a:pt x="0" y="130057"/>
                  <a:pt x="35636" y="94421"/>
                  <a:pt x="79596" y="94421"/>
                </a:cubicBezTo>
                <a:lnTo>
                  <a:pt x="81327" y="94421"/>
                </a:lnTo>
                <a:close/>
                <a:moveTo>
                  <a:pt x="397978" y="268537"/>
                </a:moveTo>
                <a:cubicBezTo>
                  <a:pt x="397978" y="208092"/>
                  <a:pt x="348979" y="159093"/>
                  <a:pt x="288534" y="159093"/>
                </a:cubicBezTo>
                <a:cubicBezTo>
                  <a:pt x="228089" y="159093"/>
                  <a:pt x="179090" y="208092"/>
                  <a:pt x="179090" y="268537"/>
                </a:cubicBezTo>
                <a:cubicBezTo>
                  <a:pt x="179090" y="328982"/>
                  <a:pt x="228089" y="377981"/>
                  <a:pt x="288534" y="377981"/>
                </a:cubicBezTo>
                <a:cubicBezTo>
                  <a:pt x="348979" y="377981"/>
                  <a:pt x="397978" y="328982"/>
                  <a:pt x="397978" y="268537"/>
                </a:cubicBezTo>
                <a:close/>
                <a:moveTo>
                  <a:pt x="278585" y="208840"/>
                </a:moveTo>
                <a:cubicBezTo>
                  <a:pt x="278585" y="203346"/>
                  <a:pt x="283040" y="198890"/>
                  <a:pt x="288534" y="198890"/>
                </a:cubicBezTo>
                <a:cubicBezTo>
                  <a:pt x="294028" y="198890"/>
                  <a:pt x="298484" y="203346"/>
                  <a:pt x="298484" y="208840"/>
                </a:cubicBezTo>
                <a:lnTo>
                  <a:pt x="298484" y="304215"/>
                </a:lnTo>
                <a:lnTo>
                  <a:pt x="331237" y="271442"/>
                </a:lnTo>
                <a:cubicBezTo>
                  <a:pt x="335128" y="267552"/>
                  <a:pt x="341436" y="267552"/>
                  <a:pt x="345326" y="271442"/>
                </a:cubicBezTo>
                <a:cubicBezTo>
                  <a:pt x="349216" y="275332"/>
                  <a:pt x="349216" y="281640"/>
                  <a:pt x="345326" y="285530"/>
                </a:cubicBezTo>
                <a:lnTo>
                  <a:pt x="295579" y="335278"/>
                </a:lnTo>
                <a:cubicBezTo>
                  <a:pt x="291698" y="339168"/>
                  <a:pt x="285398" y="339176"/>
                  <a:pt x="281508" y="335295"/>
                </a:cubicBezTo>
                <a:cubicBezTo>
                  <a:pt x="281502" y="335289"/>
                  <a:pt x="281496" y="335283"/>
                  <a:pt x="281490" y="335278"/>
                </a:cubicBezTo>
                <a:lnTo>
                  <a:pt x="231743" y="285530"/>
                </a:lnTo>
                <a:cubicBezTo>
                  <a:pt x="227853" y="281640"/>
                  <a:pt x="227853" y="275332"/>
                  <a:pt x="231743" y="271442"/>
                </a:cubicBezTo>
                <a:cubicBezTo>
                  <a:pt x="235633" y="267552"/>
                  <a:pt x="241941" y="267552"/>
                  <a:pt x="245831" y="271442"/>
                </a:cubicBezTo>
                <a:lnTo>
                  <a:pt x="278585" y="304215"/>
                </a:lnTo>
                <a:lnTo>
                  <a:pt x="278585" y="208840"/>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Freeform 6">
            <a:extLst>
              <a:ext uri="{FF2B5EF4-FFF2-40B4-BE49-F238E27FC236}">
                <a16:creationId xmlns:a16="http://schemas.microsoft.com/office/drawing/2014/main" id="{74917E1A-425D-BE1C-7C70-D489C520F5A5}"/>
              </a:ext>
              <a:ext uri="{C183D7F6-B498-43B3-948B-1728B52AA6E4}">
                <adec:decorative xmlns:adec="http://schemas.microsoft.com/office/drawing/2017/decorative" val="1"/>
              </a:ext>
            </a:extLst>
          </p:cNvPr>
          <p:cNvSpPr/>
          <p:nvPr/>
        </p:nvSpPr>
        <p:spPr>
          <a:xfrm>
            <a:off x="3589688" y="1963091"/>
            <a:ext cx="398061" cy="397938"/>
          </a:xfrm>
          <a:custGeom>
            <a:avLst/>
            <a:gdLst>
              <a:gd name="connsiteX0" fmla="*/ 179134 w 398061"/>
              <a:gd name="connsiteY0" fmla="*/ 288495 h 397938"/>
              <a:gd name="connsiteX1" fmla="*/ 137426 w 398061"/>
              <a:gd name="connsiteY1" fmla="*/ 288495 h 397938"/>
              <a:gd name="connsiteX2" fmla="*/ 138580 w 398061"/>
              <a:gd name="connsiteY2" fmla="*/ 294365 h 397938"/>
              <a:gd name="connsiteX3" fmla="*/ 199033 w 398061"/>
              <a:gd name="connsiteY3" fmla="*/ 397939 h 397938"/>
              <a:gd name="connsiteX4" fmla="*/ 227866 w 398061"/>
              <a:gd name="connsiteY4" fmla="*/ 378060 h 397938"/>
              <a:gd name="connsiteX5" fmla="*/ 218932 w 398061"/>
              <a:gd name="connsiteY5" fmla="*/ 378060 h 397938"/>
              <a:gd name="connsiteX6" fmla="*/ 179134 w 398061"/>
              <a:gd name="connsiteY6" fmla="*/ 338262 h 397938"/>
              <a:gd name="connsiteX7" fmla="*/ 179134 w 398061"/>
              <a:gd name="connsiteY7" fmla="*/ 288514 h 397938"/>
              <a:gd name="connsiteX8" fmla="*/ 179134 w 398061"/>
              <a:gd name="connsiteY8" fmla="*/ 258646 h 397938"/>
              <a:gd name="connsiteX9" fmla="*/ 132849 w 398061"/>
              <a:gd name="connsiteY9" fmla="*/ 258646 h 397938"/>
              <a:gd name="connsiteX10" fmla="*/ 130222 w 398061"/>
              <a:gd name="connsiteY10" fmla="*/ 168862 h 397938"/>
              <a:gd name="connsiteX11" fmla="*/ 130899 w 398061"/>
              <a:gd name="connsiteY11" fmla="*/ 159152 h 397938"/>
              <a:gd name="connsiteX12" fmla="*/ 267186 w 398061"/>
              <a:gd name="connsiteY12" fmla="*/ 159152 h 397938"/>
              <a:gd name="connsiteX13" fmla="*/ 268719 w 398061"/>
              <a:gd name="connsiteY13" fmla="*/ 198949 h 397938"/>
              <a:gd name="connsiteX14" fmla="*/ 218932 w 398061"/>
              <a:gd name="connsiteY14" fmla="*/ 198949 h 397938"/>
              <a:gd name="connsiteX15" fmla="*/ 179134 w 398061"/>
              <a:gd name="connsiteY15" fmla="*/ 238747 h 397938"/>
              <a:gd name="connsiteX16" fmla="*/ 179134 w 398061"/>
              <a:gd name="connsiteY16" fmla="*/ 258646 h 397938"/>
              <a:gd name="connsiteX17" fmla="*/ 398062 w 398061"/>
              <a:gd name="connsiteY17" fmla="*/ 198949 h 397938"/>
              <a:gd name="connsiteX18" fmla="*/ 298567 w 398061"/>
              <a:gd name="connsiteY18" fmla="*/ 198949 h 397938"/>
              <a:gd name="connsiteX19" fmla="*/ 297930 w 398061"/>
              <a:gd name="connsiteY19" fmla="*/ 172225 h 397938"/>
              <a:gd name="connsiteX20" fmla="*/ 297174 w 398061"/>
              <a:gd name="connsiteY20" fmla="*/ 159152 h 397938"/>
              <a:gd name="connsiteX21" fmla="*/ 394082 w 398061"/>
              <a:gd name="connsiteY21" fmla="*/ 159152 h 397938"/>
              <a:gd name="connsiteX22" fmla="*/ 398062 w 398061"/>
              <a:gd name="connsiteY22" fmla="*/ 198929 h 397938"/>
              <a:gd name="connsiteX23" fmla="*/ 106940 w 398061"/>
              <a:gd name="connsiteY23" fmla="*/ 288495 h 397938"/>
              <a:gd name="connsiteX24" fmla="*/ 21256 w 398061"/>
              <a:gd name="connsiteY24" fmla="*/ 288514 h 397938"/>
              <a:gd name="connsiteX25" fmla="*/ 24161 w 398061"/>
              <a:gd name="connsiteY25" fmla="*/ 294066 h 397938"/>
              <a:gd name="connsiteX26" fmla="*/ 142599 w 398061"/>
              <a:gd name="connsiteY26" fmla="*/ 389860 h 397938"/>
              <a:gd name="connsiteX27" fmla="*/ 106940 w 398061"/>
              <a:gd name="connsiteY27" fmla="*/ 288514 h 397938"/>
              <a:gd name="connsiteX28" fmla="*/ 100911 w 398061"/>
              <a:gd name="connsiteY28" fmla="*/ 159152 h 397938"/>
              <a:gd name="connsiteX29" fmla="*/ 4003 w 398061"/>
              <a:gd name="connsiteY29" fmla="*/ 159152 h 397938"/>
              <a:gd name="connsiteX30" fmla="*/ 9117 w 398061"/>
              <a:gd name="connsiteY30" fmla="*/ 258646 h 397938"/>
              <a:gd name="connsiteX31" fmla="*/ 102722 w 398061"/>
              <a:gd name="connsiteY31" fmla="*/ 258646 h 397938"/>
              <a:gd name="connsiteX32" fmla="*/ 101588 w 398061"/>
              <a:gd name="connsiteY32" fmla="*/ 247105 h 397938"/>
              <a:gd name="connsiteX33" fmla="*/ 100911 w 398061"/>
              <a:gd name="connsiteY33" fmla="*/ 159152 h 397938"/>
              <a:gd name="connsiteX34" fmla="*/ 255466 w 398061"/>
              <a:gd name="connsiteY34" fmla="*/ 8059 h 397938"/>
              <a:gd name="connsiteX35" fmla="*/ 257615 w 398061"/>
              <a:gd name="connsiteY35" fmla="*/ 11442 h 397938"/>
              <a:gd name="connsiteX36" fmla="*/ 294169 w 398061"/>
              <a:gd name="connsiteY36" fmla="*/ 129303 h 397938"/>
              <a:gd name="connsiteX37" fmla="*/ 385525 w 398061"/>
              <a:gd name="connsiteY37" fmla="*/ 129303 h 397938"/>
              <a:gd name="connsiteX38" fmla="*/ 255466 w 398061"/>
              <a:gd name="connsiteY38" fmla="*/ 8059 h 397938"/>
              <a:gd name="connsiteX39" fmla="*/ 142599 w 398061"/>
              <a:gd name="connsiteY39" fmla="*/ 8059 h 397938"/>
              <a:gd name="connsiteX40" fmla="*/ 140172 w 398061"/>
              <a:gd name="connsiteY40" fmla="*/ 8795 h 397938"/>
              <a:gd name="connsiteX41" fmla="*/ 12540 w 398061"/>
              <a:gd name="connsiteY41" fmla="*/ 129303 h 397938"/>
              <a:gd name="connsiteX42" fmla="*/ 103916 w 398061"/>
              <a:gd name="connsiteY42" fmla="*/ 129303 h 397938"/>
              <a:gd name="connsiteX43" fmla="*/ 105150 w 398061"/>
              <a:gd name="connsiteY43" fmla="*/ 120548 h 397938"/>
              <a:gd name="connsiteX44" fmla="*/ 142619 w 398061"/>
              <a:gd name="connsiteY44" fmla="*/ 8059 h 397938"/>
              <a:gd name="connsiteX45" fmla="*/ 262988 w 398061"/>
              <a:gd name="connsiteY45" fmla="*/ 123035 h 397938"/>
              <a:gd name="connsiteX46" fmla="*/ 199033 w 398061"/>
              <a:gd name="connsiteY46" fmla="*/ 0 h 397938"/>
              <a:gd name="connsiteX47" fmla="*/ 134162 w 398061"/>
              <a:gd name="connsiteY47" fmla="*/ 129303 h 397938"/>
              <a:gd name="connsiteX48" fmla="*/ 263903 w 398061"/>
              <a:gd name="connsiteY48" fmla="*/ 129303 h 397938"/>
              <a:gd name="connsiteX49" fmla="*/ 262988 w 398061"/>
              <a:gd name="connsiteY49" fmla="*/ 123035 h 39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98061" h="397938">
                <a:moveTo>
                  <a:pt x="179134" y="288495"/>
                </a:moveTo>
                <a:lnTo>
                  <a:pt x="137426" y="288495"/>
                </a:lnTo>
                <a:lnTo>
                  <a:pt x="138580" y="294365"/>
                </a:lnTo>
                <a:cubicBezTo>
                  <a:pt x="151275" y="356250"/>
                  <a:pt x="175214" y="397939"/>
                  <a:pt x="199033" y="397939"/>
                </a:cubicBezTo>
                <a:cubicBezTo>
                  <a:pt x="208883" y="397939"/>
                  <a:pt x="218772" y="390815"/>
                  <a:pt x="227866" y="378060"/>
                </a:cubicBezTo>
                <a:lnTo>
                  <a:pt x="218932" y="378060"/>
                </a:lnTo>
                <a:cubicBezTo>
                  <a:pt x="196951" y="378060"/>
                  <a:pt x="179134" y="360242"/>
                  <a:pt x="179134" y="338262"/>
                </a:cubicBezTo>
                <a:lnTo>
                  <a:pt x="179134" y="288514"/>
                </a:lnTo>
                <a:close/>
                <a:moveTo>
                  <a:pt x="179134" y="258646"/>
                </a:moveTo>
                <a:lnTo>
                  <a:pt x="132849" y="258646"/>
                </a:lnTo>
                <a:cubicBezTo>
                  <a:pt x="129371" y="228851"/>
                  <a:pt x="128492" y="198810"/>
                  <a:pt x="130222" y="168862"/>
                </a:cubicBezTo>
                <a:lnTo>
                  <a:pt x="130899" y="159152"/>
                </a:lnTo>
                <a:lnTo>
                  <a:pt x="267186" y="159152"/>
                </a:lnTo>
                <a:cubicBezTo>
                  <a:pt x="268181" y="172006"/>
                  <a:pt x="268719" y="185299"/>
                  <a:pt x="268719" y="198949"/>
                </a:cubicBezTo>
                <a:lnTo>
                  <a:pt x="218932" y="198949"/>
                </a:lnTo>
                <a:cubicBezTo>
                  <a:pt x="196951" y="198949"/>
                  <a:pt x="179134" y="216767"/>
                  <a:pt x="179134" y="238747"/>
                </a:cubicBezTo>
                <a:lnTo>
                  <a:pt x="179134" y="258646"/>
                </a:lnTo>
                <a:close/>
                <a:moveTo>
                  <a:pt x="398062" y="198949"/>
                </a:moveTo>
                <a:lnTo>
                  <a:pt x="298567" y="198949"/>
                </a:lnTo>
                <a:cubicBezTo>
                  <a:pt x="298567" y="189915"/>
                  <a:pt x="298348" y="181001"/>
                  <a:pt x="297930" y="172225"/>
                </a:cubicBezTo>
                <a:lnTo>
                  <a:pt x="297174" y="159152"/>
                </a:lnTo>
                <a:lnTo>
                  <a:pt x="394082" y="159152"/>
                </a:lnTo>
                <a:cubicBezTo>
                  <a:pt x="396669" y="171986"/>
                  <a:pt x="398062" y="185299"/>
                  <a:pt x="398062" y="198929"/>
                </a:cubicBezTo>
                <a:close/>
                <a:moveTo>
                  <a:pt x="106940" y="288495"/>
                </a:moveTo>
                <a:lnTo>
                  <a:pt x="21256" y="288514"/>
                </a:lnTo>
                <a:lnTo>
                  <a:pt x="24161" y="294066"/>
                </a:lnTo>
                <a:cubicBezTo>
                  <a:pt x="49422" y="340401"/>
                  <a:pt x="92007" y="374844"/>
                  <a:pt x="142599" y="389860"/>
                </a:cubicBezTo>
                <a:cubicBezTo>
                  <a:pt x="126481" y="365185"/>
                  <a:pt x="114184" y="329944"/>
                  <a:pt x="106940" y="288514"/>
                </a:cubicBezTo>
                <a:close/>
                <a:moveTo>
                  <a:pt x="100911" y="159152"/>
                </a:moveTo>
                <a:lnTo>
                  <a:pt x="4003" y="159152"/>
                </a:lnTo>
                <a:cubicBezTo>
                  <a:pt x="-2715" y="192218"/>
                  <a:pt x="-956" y="226444"/>
                  <a:pt x="9117" y="258646"/>
                </a:cubicBezTo>
                <a:lnTo>
                  <a:pt x="102722" y="258646"/>
                </a:lnTo>
                <a:lnTo>
                  <a:pt x="101588" y="247105"/>
                </a:lnTo>
                <a:cubicBezTo>
                  <a:pt x="99062" y="217849"/>
                  <a:pt x="98836" y="188443"/>
                  <a:pt x="100911" y="159152"/>
                </a:cubicBezTo>
                <a:close/>
                <a:moveTo>
                  <a:pt x="255466" y="8059"/>
                </a:moveTo>
                <a:lnTo>
                  <a:pt x="257615" y="11442"/>
                </a:lnTo>
                <a:cubicBezTo>
                  <a:pt x="275126" y="39897"/>
                  <a:pt x="287901" y="81227"/>
                  <a:pt x="294169" y="129303"/>
                </a:cubicBezTo>
                <a:lnTo>
                  <a:pt x="385525" y="129303"/>
                </a:lnTo>
                <a:cubicBezTo>
                  <a:pt x="363571" y="70737"/>
                  <a:pt x="315425" y="25855"/>
                  <a:pt x="255466" y="8059"/>
                </a:cubicBezTo>
                <a:close/>
                <a:moveTo>
                  <a:pt x="142599" y="8059"/>
                </a:moveTo>
                <a:lnTo>
                  <a:pt x="140172" y="8795"/>
                </a:lnTo>
                <a:cubicBezTo>
                  <a:pt x="81296" y="27091"/>
                  <a:pt x="34183" y="71574"/>
                  <a:pt x="12540" y="129303"/>
                </a:cubicBezTo>
                <a:lnTo>
                  <a:pt x="103916" y="129303"/>
                </a:lnTo>
                <a:lnTo>
                  <a:pt x="105150" y="120548"/>
                </a:lnTo>
                <a:cubicBezTo>
                  <a:pt x="112054" y="74303"/>
                  <a:pt x="125088" y="34903"/>
                  <a:pt x="142619" y="8059"/>
                </a:cubicBezTo>
                <a:close/>
                <a:moveTo>
                  <a:pt x="262988" y="123035"/>
                </a:moveTo>
                <a:cubicBezTo>
                  <a:pt x="251685" y="50583"/>
                  <a:pt x="225299" y="0"/>
                  <a:pt x="199033" y="0"/>
                </a:cubicBezTo>
                <a:cubicBezTo>
                  <a:pt x="172050" y="0"/>
                  <a:pt x="144888" y="53508"/>
                  <a:pt x="134162" y="129303"/>
                </a:cubicBezTo>
                <a:lnTo>
                  <a:pt x="263903" y="129303"/>
                </a:lnTo>
                <a:lnTo>
                  <a:pt x="262988" y="123035"/>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Freeform 7">
            <a:extLst>
              <a:ext uri="{FF2B5EF4-FFF2-40B4-BE49-F238E27FC236}">
                <a16:creationId xmlns:a16="http://schemas.microsoft.com/office/drawing/2014/main" id="{854E3094-6654-71B2-C3F4-22A928296D12}"/>
              </a:ext>
              <a:ext uri="{C183D7F6-B498-43B3-948B-1728B52AA6E4}">
                <adec:decorative xmlns:adec="http://schemas.microsoft.com/office/drawing/2017/decorative" val="1"/>
              </a:ext>
            </a:extLst>
          </p:cNvPr>
          <p:cNvSpPr/>
          <p:nvPr/>
        </p:nvSpPr>
        <p:spPr>
          <a:xfrm>
            <a:off x="3788721" y="2181939"/>
            <a:ext cx="218888" cy="198989"/>
          </a:xfrm>
          <a:custGeom>
            <a:avLst/>
            <a:gdLst>
              <a:gd name="connsiteX0" fmla="*/ 0 w 218888"/>
              <a:gd name="connsiteY0" fmla="*/ 19899 h 198989"/>
              <a:gd name="connsiteX1" fmla="*/ 19899 w 218888"/>
              <a:gd name="connsiteY1" fmla="*/ 0 h 198989"/>
              <a:gd name="connsiteX2" fmla="*/ 198989 w 218888"/>
              <a:gd name="connsiteY2" fmla="*/ 0 h 198989"/>
              <a:gd name="connsiteX3" fmla="*/ 218888 w 218888"/>
              <a:gd name="connsiteY3" fmla="*/ 19899 h 198989"/>
              <a:gd name="connsiteX4" fmla="*/ 218888 w 218888"/>
              <a:gd name="connsiteY4" fmla="*/ 119394 h 198989"/>
              <a:gd name="connsiteX5" fmla="*/ 198989 w 218888"/>
              <a:gd name="connsiteY5" fmla="*/ 139292 h 198989"/>
              <a:gd name="connsiteX6" fmla="*/ 139292 w 218888"/>
              <a:gd name="connsiteY6" fmla="*/ 139292 h 198989"/>
              <a:gd name="connsiteX7" fmla="*/ 139292 w 218888"/>
              <a:gd name="connsiteY7" fmla="*/ 179090 h 198989"/>
              <a:gd name="connsiteX8" fmla="*/ 149242 w 218888"/>
              <a:gd name="connsiteY8" fmla="*/ 179090 h 198989"/>
              <a:gd name="connsiteX9" fmla="*/ 159191 w 218888"/>
              <a:gd name="connsiteY9" fmla="*/ 189040 h 198989"/>
              <a:gd name="connsiteX10" fmla="*/ 149242 w 218888"/>
              <a:gd name="connsiteY10" fmla="*/ 198989 h 198989"/>
              <a:gd name="connsiteX11" fmla="*/ 69646 w 218888"/>
              <a:gd name="connsiteY11" fmla="*/ 198989 h 198989"/>
              <a:gd name="connsiteX12" fmla="*/ 59697 w 218888"/>
              <a:gd name="connsiteY12" fmla="*/ 189040 h 198989"/>
              <a:gd name="connsiteX13" fmla="*/ 69646 w 218888"/>
              <a:gd name="connsiteY13" fmla="*/ 179090 h 198989"/>
              <a:gd name="connsiteX14" fmla="*/ 79596 w 218888"/>
              <a:gd name="connsiteY14" fmla="*/ 179090 h 198989"/>
              <a:gd name="connsiteX15" fmla="*/ 79596 w 218888"/>
              <a:gd name="connsiteY15" fmla="*/ 139292 h 198989"/>
              <a:gd name="connsiteX16" fmla="*/ 19899 w 218888"/>
              <a:gd name="connsiteY16" fmla="*/ 139292 h 198989"/>
              <a:gd name="connsiteX17" fmla="*/ 0 w 218888"/>
              <a:gd name="connsiteY17" fmla="*/ 119394 h 198989"/>
              <a:gd name="connsiteX18" fmla="*/ 0 w 218888"/>
              <a:gd name="connsiteY18" fmla="*/ 19899 h 19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888" h="198989">
                <a:moveTo>
                  <a:pt x="0" y="19899"/>
                </a:moveTo>
                <a:cubicBezTo>
                  <a:pt x="0" y="8909"/>
                  <a:pt x="8909" y="0"/>
                  <a:pt x="19899" y="0"/>
                </a:cubicBezTo>
                <a:lnTo>
                  <a:pt x="198989" y="0"/>
                </a:lnTo>
                <a:cubicBezTo>
                  <a:pt x="209979" y="0"/>
                  <a:pt x="218888" y="8909"/>
                  <a:pt x="218888" y="19899"/>
                </a:cubicBezTo>
                <a:lnTo>
                  <a:pt x="218888" y="119394"/>
                </a:lnTo>
                <a:cubicBezTo>
                  <a:pt x="218888" y="130384"/>
                  <a:pt x="209979" y="139292"/>
                  <a:pt x="198989" y="139292"/>
                </a:cubicBezTo>
                <a:lnTo>
                  <a:pt x="139292" y="139292"/>
                </a:lnTo>
                <a:lnTo>
                  <a:pt x="139292" y="179090"/>
                </a:lnTo>
                <a:lnTo>
                  <a:pt x="149242" y="179090"/>
                </a:lnTo>
                <a:cubicBezTo>
                  <a:pt x="154736" y="179090"/>
                  <a:pt x="159191" y="183546"/>
                  <a:pt x="159191" y="189040"/>
                </a:cubicBezTo>
                <a:cubicBezTo>
                  <a:pt x="159191" y="194534"/>
                  <a:pt x="154736" y="198989"/>
                  <a:pt x="149242" y="198989"/>
                </a:cubicBezTo>
                <a:lnTo>
                  <a:pt x="69646" y="198989"/>
                </a:lnTo>
                <a:cubicBezTo>
                  <a:pt x="64152" y="198989"/>
                  <a:pt x="59697" y="194534"/>
                  <a:pt x="59697" y="189040"/>
                </a:cubicBezTo>
                <a:cubicBezTo>
                  <a:pt x="59697" y="183546"/>
                  <a:pt x="64152" y="179090"/>
                  <a:pt x="69646" y="179090"/>
                </a:cubicBezTo>
                <a:lnTo>
                  <a:pt x="79596" y="179090"/>
                </a:lnTo>
                <a:lnTo>
                  <a:pt x="79596" y="139292"/>
                </a:lnTo>
                <a:lnTo>
                  <a:pt x="19899" y="139292"/>
                </a:lnTo>
                <a:cubicBezTo>
                  <a:pt x="8909" y="139292"/>
                  <a:pt x="0" y="130384"/>
                  <a:pt x="0" y="119394"/>
                </a:cubicBezTo>
                <a:lnTo>
                  <a:pt x="0" y="19899"/>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ounded Rectangle 15">
            <a:extLst>
              <a:ext uri="{FF2B5EF4-FFF2-40B4-BE49-F238E27FC236}">
                <a16:creationId xmlns:a16="http://schemas.microsoft.com/office/drawing/2014/main" id="{5346DB8F-F754-9E8F-17E1-284A54F2E120}"/>
              </a:ext>
              <a:ext uri="{C183D7F6-B498-43B3-948B-1728B52AA6E4}">
                <adec:decorative xmlns:adec="http://schemas.microsoft.com/office/drawing/2017/decorative" val="1"/>
              </a:ext>
            </a:extLst>
          </p:cNvPr>
          <p:cNvSpPr/>
          <p:nvPr/>
        </p:nvSpPr>
        <p:spPr>
          <a:xfrm>
            <a:off x="8939347"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8CF9F070-E1B3-9C03-4261-1D8FDE5714BA}"/>
              </a:ext>
            </a:extLst>
          </p:cNvPr>
          <p:cNvSpPr txBox="1"/>
          <p:nvPr/>
        </p:nvSpPr>
        <p:spPr>
          <a:xfrm>
            <a:off x="9064315" y="2431258"/>
            <a:ext cx="2410578"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Custom waves </a:t>
            </a:r>
            <a:r>
              <a:rPr kumimoji="0" lang="en-US" sz="1600" b="0" i="0" u="none" strike="noStrike" kern="1200" cap="none" spc="0" normalizeH="0" baseline="0" noProof="0">
                <a:ln>
                  <a:noFill/>
                </a:ln>
                <a:solidFill>
                  <a:srgbClr val="000000"/>
                </a:solidFill>
                <a:effectLst/>
                <a:uLnTx/>
                <a:uFillTx/>
                <a:latin typeface="Segoe UI"/>
                <a:ea typeface="+mn-ea"/>
                <a:cs typeface="+mn-cs"/>
              </a:rPr>
              <a:t>enable you to customize your rollout and define which users goes first</a:t>
            </a:r>
          </a:p>
        </p:txBody>
      </p:sp>
      <p:sp>
        <p:nvSpPr>
          <p:cNvPr id="11" name="Graphic 51">
            <a:extLst>
              <a:ext uri="{FF2B5EF4-FFF2-40B4-BE49-F238E27FC236}">
                <a16:creationId xmlns:a16="http://schemas.microsoft.com/office/drawing/2014/main" id="{C5D7F7F3-A09C-30ED-8B2E-DD8642073FAE}"/>
              </a:ext>
              <a:ext uri="{C183D7F6-B498-43B3-948B-1728B52AA6E4}">
                <adec:decorative xmlns:adec="http://schemas.microsoft.com/office/drawing/2017/decorative" val="1"/>
              </a:ext>
            </a:extLst>
          </p:cNvPr>
          <p:cNvSpPr/>
          <p:nvPr/>
        </p:nvSpPr>
        <p:spPr>
          <a:xfrm>
            <a:off x="9169843" y="1968026"/>
            <a:ext cx="372591" cy="388017"/>
          </a:xfrm>
          <a:custGeom>
            <a:avLst/>
            <a:gdLst>
              <a:gd name="connsiteX0" fmla="*/ 186505 w 372591"/>
              <a:gd name="connsiteY0" fmla="*/ 0 h 388017"/>
              <a:gd name="connsiteX1" fmla="*/ 229924 w 372591"/>
              <a:gd name="connsiteY1" fmla="*/ 5034 h 388017"/>
              <a:gd name="connsiteX2" fmla="*/ 241505 w 372591"/>
              <a:gd name="connsiteY2" fmla="*/ 17949 h 388017"/>
              <a:gd name="connsiteX3" fmla="*/ 244888 w 372591"/>
              <a:gd name="connsiteY3" fmla="*/ 48334 h 388017"/>
              <a:gd name="connsiteX4" fmla="*/ 275310 w 372591"/>
              <a:gd name="connsiteY4" fmla="*/ 72653 h 388017"/>
              <a:gd name="connsiteX5" fmla="*/ 283233 w 372591"/>
              <a:gd name="connsiteY5" fmla="*/ 70542 h 388017"/>
              <a:gd name="connsiteX6" fmla="*/ 311112 w 372591"/>
              <a:gd name="connsiteY6" fmla="*/ 58304 h 388017"/>
              <a:gd name="connsiteX7" fmla="*/ 328026 w 372591"/>
              <a:gd name="connsiteY7" fmla="*/ 61766 h 388017"/>
              <a:gd name="connsiteX8" fmla="*/ 371883 w 372591"/>
              <a:gd name="connsiteY8" fmla="*/ 137223 h 388017"/>
              <a:gd name="connsiteX9" fmla="*/ 366491 w 372591"/>
              <a:gd name="connsiteY9" fmla="*/ 153640 h 388017"/>
              <a:gd name="connsiteX10" fmla="*/ 341776 w 372591"/>
              <a:gd name="connsiteY10" fmla="*/ 171867 h 388017"/>
              <a:gd name="connsiteX11" fmla="*/ 335898 w 372591"/>
              <a:gd name="connsiteY11" fmla="*/ 210284 h 388017"/>
              <a:gd name="connsiteX12" fmla="*/ 341776 w 372591"/>
              <a:gd name="connsiteY12" fmla="*/ 216162 h 388017"/>
              <a:gd name="connsiteX13" fmla="*/ 366510 w 372591"/>
              <a:gd name="connsiteY13" fmla="*/ 234369 h 388017"/>
              <a:gd name="connsiteX14" fmla="*/ 371923 w 372591"/>
              <a:gd name="connsiteY14" fmla="*/ 250806 h 388017"/>
              <a:gd name="connsiteX15" fmla="*/ 328066 w 372591"/>
              <a:gd name="connsiteY15" fmla="*/ 326263 h 388017"/>
              <a:gd name="connsiteX16" fmla="*/ 311191 w 372591"/>
              <a:gd name="connsiteY16" fmla="*/ 329745 h 388017"/>
              <a:gd name="connsiteX17" fmla="*/ 283194 w 372591"/>
              <a:gd name="connsiteY17" fmla="*/ 317467 h 388017"/>
              <a:gd name="connsiteX18" fmla="*/ 247017 w 372591"/>
              <a:gd name="connsiteY18" fmla="*/ 331590 h 388017"/>
              <a:gd name="connsiteX19" fmla="*/ 244868 w 372591"/>
              <a:gd name="connsiteY19" fmla="*/ 339635 h 388017"/>
              <a:gd name="connsiteX20" fmla="*/ 241505 w 372591"/>
              <a:gd name="connsiteY20" fmla="*/ 370000 h 388017"/>
              <a:gd name="connsiteX21" fmla="*/ 230123 w 372591"/>
              <a:gd name="connsiteY21" fmla="*/ 382875 h 388017"/>
              <a:gd name="connsiteX22" fmla="*/ 142449 w 372591"/>
              <a:gd name="connsiteY22" fmla="*/ 382875 h 388017"/>
              <a:gd name="connsiteX23" fmla="*/ 131066 w 372591"/>
              <a:gd name="connsiteY23" fmla="*/ 370000 h 388017"/>
              <a:gd name="connsiteX24" fmla="*/ 127723 w 372591"/>
              <a:gd name="connsiteY24" fmla="*/ 339675 h 388017"/>
              <a:gd name="connsiteX25" fmla="*/ 97284 w 372591"/>
              <a:gd name="connsiteY25" fmla="*/ 315467 h 388017"/>
              <a:gd name="connsiteX26" fmla="*/ 89398 w 372591"/>
              <a:gd name="connsiteY26" fmla="*/ 317587 h 388017"/>
              <a:gd name="connsiteX27" fmla="*/ 61420 w 372591"/>
              <a:gd name="connsiteY27" fmla="*/ 329844 h 388017"/>
              <a:gd name="connsiteX28" fmla="*/ 44526 w 372591"/>
              <a:gd name="connsiteY28" fmla="*/ 326362 h 388017"/>
              <a:gd name="connsiteX29" fmla="*/ 669 w 372591"/>
              <a:gd name="connsiteY29" fmla="*/ 250826 h 388017"/>
              <a:gd name="connsiteX30" fmla="*/ 6081 w 372591"/>
              <a:gd name="connsiteY30" fmla="*/ 234389 h 388017"/>
              <a:gd name="connsiteX31" fmla="*/ 30816 w 372591"/>
              <a:gd name="connsiteY31" fmla="*/ 216162 h 388017"/>
              <a:gd name="connsiteX32" fmla="*/ 36728 w 372591"/>
              <a:gd name="connsiteY32" fmla="*/ 177779 h 388017"/>
              <a:gd name="connsiteX33" fmla="*/ 30816 w 372591"/>
              <a:gd name="connsiteY33" fmla="*/ 171867 h 388017"/>
              <a:gd name="connsiteX34" fmla="*/ 6081 w 372591"/>
              <a:gd name="connsiteY34" fmla="*/ 153679 h 388017"/>
              <a:gd name="connsiteX35" fmla="*/ 689 w 372591"/>
              <a:gd name="connsiteY35" fmla="*/ 137243 h 388017"/>
              <a:gd name="connsiteX36" fmla="*/ 44546 w 372591"/>
              <a:gd name="connsiteY36" fmla="*/ 61786 h 388017"/>
              <a:gd name="connsiteX37" fmla="*/ 61460 w 372591"/>
              <a:gd name="connsiteY37" fmla="*/ 58324 h 388017"/>
              <a:gd name="connsiteX38" fmla="*/ 89319 w 372591"/>
              <a:gd name="connsiteY38" fmla="*/ 70562 h 388017"/>
              <a:gd name="connsiteX39" fmla="*/ 125619 w 372591"/>
              <a:gd name="connsiteY39" fmla="*/ 56216 h 388017"/>
              <a:gd name="connsiteX40" fmla="*/ 127723 w 372591"/>
              <a:gd name="connsiteY40" fmla="*/ 48315 h 388017"/>
              <a:gd name="connsiteX41" fmla="*/ 131106 w 372591"/>
              <a:gd name="connsiteY41" fmla="*/ 17949 h 388017"/>
              <a:gd name="connsiteX42" fmla="*/ 142707 w 372591"/>
              <a:gd name="connsiteY42" fmla="*/ 5015 h 388017"/>
              <a:gd name="connsiteX43" fmla="*/ 186505 w 372591"/>
              <a:gd name="connsiteY43" fmla="*/ 0 h 388017"/>
              <a:gd name="connsiteX44" fmla="*/ 186266 w 372591"/>
              <a:gd name="connsiteY44" fmla="*/ 134318 h 388017"/>
              <a:gd name="connsiteX45" fmla="*/ 126569 w 372591"/>
              <a:gd name="connsiteY45" fmla="*/ 194014 h 388017"/>
              <a:gd name="connsiteX46" fmla="*/ 186266 w 372591"/>
              <a:gd name="connsiteY46" fmla="*/ 253711 h 388017"/>
              <a:gd name="connsiteX47" fmla="*/ 245963 w 372591"/>
              <a:gd name="connsiteY47" fmla="*/ 194014 h 388017"/>
              <a:gd name="connsiteX48" fmla="*/ 186266 w 372591"/>
              <a:gd name="connsiteY48" fmla="*/ 134318 h 38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2591" h="388017">
                <a:moveTo>
                  <a:pt x="186505" y="0"/>
                </a:moveTo>
                <a:cubicBezTo>
                  <a:pt x="201111" y="159"/>
                  <a:pt x="215657" y="1851"/>
                  <a:pt x="229924" y="5034"/>
                </a:cubicBezTo>
                <a:cubicBezTo>
                  <a:pt x="236147" y="6423"/>
                  <a:pt x="240799" y="11612"/>
                  <a:pt x="241505" y="17949"/>
                </a:cubicBezTo>
                <a:lnTo>
                  <a:pt x="244888" y="48334"/>
                </a:lnTo>
                <a:cubicBezTo>
                  <a:pt x="246574" y="63451"/>
                  <a:pt x="260195" y="74339"/>
                  <a:pt x="275310" y="72653"/>
                </a:cubicBezTo>
                <a:cubicBezTo>
                  <a:pt x="278042" y="72349"/>
                  <a:pt x="280712" y="71637"/>
                  <a:pt x="283233" y="70542"/>
                </a:cubicBezTo>
                <a:lnTo>
                  <a:pt x="311112" y="58304"/>
                </a:lnTo>
                <a:cubicBezTo>
                  <a:pt x="316912" y="55749"/>
                  <a:pt x="323696" y="57137"/>
                  <a:pt x="328026" y="61766"/>
                </a:cubicBezTo>
                <a:cubicBezTo>
                  <a:pt x="348162" y="83279"/>
                  <a:pt x="363157" y="109078"/>
                  <a:pt x="371883" y="137223"/>
                </a:cubicBezTo>
                <a:cubicBezTo>
                  <a:pt x="373758" y="143285"/>
                  <a:pt x="371595" y="149870"/>
                  <a:pt x="366491" y="153640"/>
                </a:cubicBezTo>
                <a:lnTo>
                  <a:pt x="341776" y="171867"/>
                </a:lnTo>
                <a:cubicBezTo>
                  <a:pt x="329544" y="180851"/>
                  <a:pt x="326912" y="198052"/>
                  <a:pt x="335898" y="210284"/>
                </a:cubicBezTo>
                <a:cubicBezTo>
                  <a:pt x="337548" y="212528"/>
                  <a:pt x="339530" y="214512"/>
                  <a:pt x="341776" y="216162"/>
                </a:cubicBezTo>
                <a:lnTo>
                  <a:pt x="366510" y="234369"/>
                </a:lnTo>
                <a:cubicBezTo>
                  <a:pt x="371630" y="238136"/>
                  <a:pt x="373803" y="244733"/>
                  <a:pt x="371923" y="250806"/>
                </a:cubicBezTo>
                <a:cubicBezTo>
                  <a:pt x="363193" y="278949"/>
                  <a:pt x="348199" y="304748"/>
                  <a:pt x="328066" y="326263"/>
                </a:cubicBezTo>
                <a:cubicBezTo>
                  <a:pt x="323746" y="330881"/>
                  <a:pt x="316986" y="332276"/>
                  <a:pt x="311191" y="329745"/>
                </a:cubicBezTo>
                <a:lnTo>
                  <a:pt x="283194" y="317467"/>
                </a:lnTo>
                <a:cubicBezTo>
                  <a:pt x="269304" y="311376"/>
                  <a:pt x="253107" y="317700"/>
                  <a:pt x="247017" y="331590"/>
                </a:cubicBezTo>
                <a:cubicBezTo>
                  <a:pt x="245897" y="334147"/>
                  <a:pt x="245171" y="336859"/>
                  <a:pt x="244868" y="339635"/>
                </a:cubicBezTo>
                <a:lnTo>
                  <a:pt x="241505" y="370000"/>
                </a:lnTo>
                <a:cubicBezTo>
                  <a:pt x="240811" y="376265"/>
                  <a:pt x="236256" y="381418"/>
                  <a:pt x="230123" y="382875"/>
                </a:cubicBezTo>
                <a:cubicBezTo>
                  <a:pt x="201300" y="389732"/>
                  <a:pt x="171272" y="389732"/>
                  <a:pt x="142449" y="382875"/>
                </a:cubicBezTo>
                <a:cubicBezTo>
                  <a:pt x="136317" y="381418"/>
                  <a:pt x="131761" y="376265"/>
                  <a:pt x="131066" y="370000"/>
                </a:cubicBezTo>
                <a:lnTo>
                  <a:pt x="127723" y="339675"/>
                </a:lnTo>
                <a:cubicBezTo>
                  <a:pt x="126003" y="324585"/>
                  <a:pt x="112375" y="313746"/>
                  <a:pt x="97284" y="315467"/>
                </a:cubicBezTo>
                <a:cubicBezTo>
                  <a:pt x="94565" y="315778"/>
                  <a:pt x="91907" y="316492"/>
                  <a:pt x="89398" y="317587"/>
                </a:cubicBezTo>
                <a:lnTo>
                  <a:pt x="61420" y="329844"/>
                </a:lnTo>
                <a:cubicBezTo>
                  <a:pt x="55620" y="332386"/>
                  <a:pt x="48849" y="330989"/>
                  <a:pt x="44526" y="326362"/>
                </a:cubicBezTo>
                <a:cubicBezTo>
                  <a:pt x="24383" y="304824"/>
                  <a:pt x="9387" y="278997"/>
                  <a:pt x="669" y="250826"/>
                </a:cubicBezTo>
                <a:cubicBezTo>
                  <a:pt x="-1212" y="244753"/>
                  <a:pt x="961" y="238156"/>
                  <a:pt x="6081" y="234389"/>
                </a:cubicBezTo>
                <a:lnTo>
                  <a:pt x="30816" y="216162"/>
                </a:lnTo>
                <a:cubicBezTo>
                  <a:pt x="43047" y="207195"/>
                  <a:pt x="45695" y="190011"/>
                  <a:pt x="36728" y="177779"/>
                </a:cubicBezTo>
                <a:cubicBezTo>
                  <a:pt x="35071" y="175518"/>
                  <a:pt x="33077" y="173525"/>
                  <a:pt x="30816" y="171867"/>
                </a:cubicBezTo>
                <a:lnTo>
                  <a:pt x="6081" y="153679"/>
                </a:lnTo>
                <a:cubicBezTo>
                  <a:pt x="968" y="149907"/>
                  <a:pt x="-1196" y="143311"/>
                  <a:pt x="689" y="137243"/>
                </a:cubicBezTo>
                <a:cubicBezTo>
                  <a:pt x="9415" y="109098"/>
                  <a:pt x="24410" y="83299"/>
                  <a:pt x="44546" y="61786"/>
                </a:cubicBezTo>
                <a:cubicBezTo>
                  <a:pt x="48877" y="57157"/>
                  <a:pt x="55659" y="55769"/>
                  <a:pt x="61460" y="58324"/>
                </a:cubicBezTo>
                <a:lnTo>
                  <a:pt x="89319" y="70562"/>
                </a:lnTo>
                <a:cubicBezTo>
                  <a:pt x="103304" y="76624"/>
                  <a:pt x="119556" y="70201"/>
                  <a:pt x="125619" y="56216"/>
                </a:cubicBezTo>
                <a:cubicBezTo>
                  <a:pt x="126709" y="53701"/>
                  <a:pt x="127418" y="51038"/>
                  <a:pt x="127723" y="48315"/>
                </a:cubicBezTo>
                <a:lnTo>
                  <a:pt x="131106" y="17949"/>
                </a:lnTo>
                <a:cubicBezTo>
                  <a:pt x="131806" y="11599"/>
                  <a:pt x="136471" y="6398"/>
                  <a:pt x="142707" y="5015"/>
                </a:cubicBezTo>
                <a:cubicBezTo>
                  <a:pt x="156975" y="1851"/>
                  <a:pt x="171561" y="179"/>
                  <a:pt x="186505" y="0"/>
                </a:cubicBezTo>
                <a:close/>
                <a:moveTo>
                  <a:pt x="186266" y="134318"/>
                </a:moveTo>
                <a:cubicBezTo>
                  <a:pt x="153296" y="134318"/>
                  <a:pt x="126569" y="161044"/>
                  <a:pt x="126569" y="194014"/>
                </a:cubicBezTo>
                <a:cubicBezTo>
                  <a:pt x="126569" y="226985"/>
                  <a:pt x="153296" y="253711"/>
                  <a:pt x="186266" y="253711"/>
                </a:cubicBezTo>
                <a:cubicBezTo>
                  <a:pt x="219237" y="253711"/>
                  <a:pt x="245963" y="226985"/>
                  <a:pt x="245963" y="194014"/>
                </a:cubicBezTo>
                <a:cubicBezTo>
                  <a:pt x="245963" y="161044"/>
                  <a:pt x="219237" y="134318"/>
                  <a:pt x="186266" y="13431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ounded Rectangle 16">
            <a:extLst>
              <a:ext uri="{FF2B5EF4-FFF2-40B4-BE49-F238E27FC236}">
                <a16:creationId xmlns:a16="http://schemas.microsoft.com/office/drawing/2014/main" id="{DBC4A3FC-EEE0-94CE-BA52-C1FCDF1DC222}"/>
              </a:ext>
              <a:ext uri="{C183D7F6-B498-43B3-948B-1728B52AA6E4}">
                <adec:decorative xmlns:adec="http://schemas.microsoft.com/office/drawing/2017/decorative" val="1"/>
              </a:ext>
            </a:extLst>
          </p:cNvPr>
          <p:cNvSpPr/>
          <p:nvPr/>
        </p:nvSpPr>
        <p:spPr>
          <a:xfrm>
            <a:off x="588263"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E59BDA74-781A-3BA8-F5C9-2E7D5A342F12}"/>
              </a:ext>
            </a:extLst>
          </p:cNvPr>
          <p:cNvSpPr txBox="1"/>
          <p:nvPr/>
        </p:nvSpPr>
        <p:spPr>
          <a:xfrm>
            <a:off x="713231" y="4721819"/>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Update validation </a:t>
            </a:r>
            <a:r>
              <a:rPr kumimoji="0" lang="en-US" sz="1600" b="0" i="0" u="none" strike="noStrike" kern="1200" cap="none" spc="0" normalizeH="0" baseline="0" noProof="0">
                <a:ln>
                  <a:noFill/>
                </a:ln>
                <a:solidFill>
                  <a:srgbClr val="000000"/>
                </a:solidFill>
                <a:effectLst/>
                <a:uLnTx/>
                <a:uFillTx/>
                <a:latin typeface="Segoe UI"/>
                <a:ea typeface="+mn-ea"/>
                <a:cs typeface="+mn-cs"/>
              </a:rPr>
              <a:t>enables you to validate the latest build before you reach broad deployment</a:t>
            </a:r>
          </a:p>
        </p:txBody>
      </p:sp>
      <p:sp>
        <p:nvSpPr>
          <p:cNvPr id="9" name="Graphic 53">
            <a:extLst>
              <a:ext uri="{FF2B5EF4-FFF2-40B4-BE49-F238E27FC236}">
                <a16:creationId xmlns:a16="http://schemas.microsoft.com/office/drawing/2014/main" id="{55A8A24F-3D1F-8F50-8512-EA37B0A0DB4A}"/>
              </a:ext>
              <a:ext uri="{C183D7F6-B498-43B3-948B-1728B52AA6E4}">
                <adec:decorative xmlns:adec="http://schemas.microsoft.com/office/drawing/2017/decorative" val="1"/>
              </a:ext>
            </a:extLst>
          </p:cNvPr>
          <p:cNvSpPr/>
          <p:nvPr/>
        </p:nvSpPr>
        <p:spPr>
          <a:xfrm>
            <a:off x="845834" y="4214972"/>
            <a:ext cx="318382" cy="397978"/>
          </a:xfrm>
          <a:custGeom>
            <a:avLst/>
            <a:gdLst>
              <a:gd name="connsiteX0" fmla="*/ 194014 w 318382"/>
              <a:gd name="connsiteY0" fmla="*/ 0 h 397978"/>
              <a:gd name="connsiteX1" fmla="*/ 124368 w 318382"/>
              <a:gd name="connsiteY1" fmla="*/ 0 h 397978"/>
              <a:gd name="connsiteX2" fmla="*/ 79874 w 318382"/>
              <a:gd name="connsiteY2" fmla="*/ 39798 h 397978"/>
              <a:gd name="connsiteX3" fmla="*/ 44773 w 318382"/>
              <a:gd name="connsiteY3" fmla="*/ 39798 h 397978"/>
              <a:gd name="connsiteX4" fmla="*/ 0 w 318382"/>
              <a:gd name="connsiteY4" fmla="*/ 84570 h 397978"/>
              <a:gd name="connsiteX5" fmla="*/ 0 w 318382"/>
              <a:gd name="connsiteY5" fmla="*/ 353206 h 397978"/>
              <a:gd name="connsiteX6" fmla="*/ 44773 w 318382"/>
              <a:gd name="connsiteY6" fmla="*/ 397978 h 397978"/>
              <a:gd name="connsiteX7" fmla="*/ 273610 w 318382"/>
              <a:gd name="connsiteY7" fmla="*/ 397978 h 397978"/>
              <a:gd name="connsiteX8" fmla="*/ 318383 w 318382"/>
              <a:gd name="connsiteY8" fmla="*/ 353206 h 397978"/>
              <a:gd name="connsiteX9" fmla="*/ 318383 w 318382"/>
              <a:gd name="connsiteY9" fmla="*/ 84570 h 397978"/>
              <a:gd name="connsiteX10" fmla="*/ 273610 w 318382"/>
              <a:gd name="connsiteY10" fmla="*/ 39798 h 397978"/>
              <a:gd name="connsiteX11" fmla="*/ 238508 w 318382"/>
              <a:gd name="connsiteY11" fmla="*/ 39798 h 397978"/>
              <a:gd name="connsiteX12" fmla="*/ 194014 w 318382"/>
              <a:gd name="connsiteY12" fmla="*/ 0 h 397978"/>
              <a:gd name="connsiteX13" fmla="*/ 124368 w 318382"/>
              <a:gd name="connsiteY13" fmla="*/ 29848 h 397978"/>
              <a:gd name="connsiteX14" fmla="*/ 194014 w 318382"/>
              <a:gd name="connsiteY14" fmla="*/ 29848 h 397978"/>
              <a:gd name="connsiteX15" fmla="*/ 208939 w 318382"/>
              <a:gd name="connsiteY15" fmla="*/ 44773 h 397978"/>
              <a:gd name="connsiteX16" fmla="*/ 194014 w 318382"/>
              <a:gd name="connsiteY16" fmla="*/ 59697 h 397978"/>
              <a:gd name="connsiteX17" fmla="*/ 124368 w 318382"/>
              <a:gd name="connsiteY17" fmla="*/ 59697 h 397978"/>
              <a:gd name="connsiteX18" fmla="*/ 109444 w 318382"/>
              <a:gd name="connsiteY18" fmla="*/ 44773 h 397978"/>
              <a:gd name="connsiteX19" fmla="*/ 124368 w 318382"/>
              <a:gd name="connsiteY19" fmla="*/ 29848 h 397978"/>
              <a:gd name="connsiteX20" fmla="*/ 264258 w 318382"/>
              <a:gd name="connsiteY20" fmla="*/ 133721 h 397978"/>
              <a:gd name="connsiteX21" fmla="*/ 264258 w 318382"/>
              <a:gd name="connsiteY21" fmla="*/ 154814 h 397978"/>
              <a:gd name="connsiteX22" fmla="*/ 224460 w 318382"/>
              <a:gd name="connsiteY22" fmla="*/ 194611 h 397978"/>
              <a:gd name="connsiteX23" fmla="*/ 203367 w 318382"/>
              <a:gd name="connsiteY23" fmla="*/ 194611 h 397978"/>
              <a:gd name="connsiteX24" fmla="*/ 183468 w 318382"/>
              <a:gd name="connsiteY24" fmla="*/ 174712 h 397978"/>
              <a:gd name="connsiteX25" fmla="*/ 182724 w 318382"/>
              <a:gd name="connsiteY25" fmla="*/ 153620 h 397978"/>
              <a:gd name="connsiteX26" fmla="*/ 203817 w 318382"/>
              <a:gd name="connsiteY26" fmla="*/ 152875 h 397978"/>
              <a:gd name="connsiteX27" fmla="*/ 204561 w 318382"/>
              <a:gd name="connsiteY27" fmla="*/ 153620 h 397978"/>
              <a:gd name="connsiteX28" fmla="*/ 213913 w 318382"/>
              <a:gd name="connsiteY28" fmla="*/ 162972 h 397978"/>
              <a:gd name="connsiteX29" fmla="*/ 243165 w 318382"/>
              <a:gd name="connsiteY29" fmla="*/ 133721 h 397978"/>
              <a:gd name="connsiteX30" fmla="*/ 264258 w 318382"/>
              <a:gd name="connsiteY30" fmla="*/ 133721 h 397978"/>
              <a:gd name="connsiteX31" fmla="*/ 264258 w 318382"/>
              <a:gd name="connsiteY31" fmla="*/ 264258 h 397978"/>
              <a:gd name="connsiteX32" fmla="*/ 224460 w 318382"/>
              <a:gd name="connsiteY32" fmla="*/ 304055 h 397978"/>
              <a:gd name="connsiteX33" fmla="*/ 203367 w 318382"/>
              <a:gd name="connsiteY33" fmla="*/ 304055 h 397978"/>
              <a:gd name="connsiteX34" fmla="*/ 183468 w 318382"/>
              <a:gd name="connsiteY34" fmla="*/ 284157 h 397978"/>
              <a:gd name="connsiteX35" fmla="*/ 182724 w 318382"/>
              <a:gd name="connsiteY35" fmla="*/ 263064 h 397978"/>
              <a:gd name="connsiteX36" fmla="*/ 203817 w 318382"/>
              <a:gd name="connsiteY36" fmla="*/ 262319 h 397978"/>
              <a:gd name="connsiteX37" fmla="*/ 204561 w 318382"/>
              <a:gd name="connsiteY37" fmla="*/ 263064 h 397978"/>
              <a:gd name="connsiteX38" fmla="*/ 213913 w 318382"/>
              <a:gd name="connsiteY38" fmla="*/ 272416 h 397978"/>
              <a:gd name="connsiteX39" fmla="*/ 243165 w 318382"/>
              <a:gd name="connsiteY39" fmla="*/ 243165 h 397978"/>
              <a:gd name="connsiteX40" fmla="*/ 264258 w 318382"/>
              <a:gd name="connsiteY40" fmla="*/ 242421 h 397978"/>
              <a:gd name="connsiteX41" fmla="*/ 265002 w 318382"/>
              <a:gd name="connsiteY41" fmla="*/ 263513 h 397978"/>
              <a:gd name="connsiteX42" fmla="*/ 264258 w 318382"/>
              <a:gd name="connsiteY42" fmla="*/ 264258 h 397978"/>
              <a:gd name="connsiteX43" fmla="*/ 59697 w 318382"/>
              <a:gd name="connsiteY43" fmla="*/ 164166 h 397978"/>
              <a:gd name="connsiteX44" fmla="*/ 74621 w 318382"/>
              <a:gd name="connsiteY44" fmla="*/ 149242 h 397978"/>
              <a:gd name="connsiteX45" fmla="*/ 144267 w 318382"/>
              <a:gd name="connsiteY45" fmla="*/ 149242 h 397978"/>
              <a:gd name="connsiteX46" fmla="*/ 159191 w 318382"/>
              <a:gd name="connsiteY46" fmla="*/ 164166 h 397978"/>
              <a:gd name="connsiteX47" fmla="*/ 144267 w 318382"/>
              <a:gd name="connsiteY47" fmla="*/ 179090 h 397978"/>
              <a:gd name="connsiteX48" fmla="*/ 74621 w 318382"/>
              <a:gd name="connsiteY48" fmla="*/ 179090 h 397978"/>
              <a:gd name="connsiteX49" fmla="*/ 59697 w 318382"/>
              <a:gd name="connsiteY49" fmla="*/ 164166 h 397978"/>
              <a:gd name="connsiteX50" fmla="*/ 74621 w 318382"/>
              <a:gd name="connsiteY50" fmla="*/ 258686 h 397978"/>
              <a:gd name="connsiteX51" fmla="*/ 144267 w 318382"/>
              <a:gd name="connsiteY51" fmla="*/ 258686 h 397978"/>
              <a:gd name="connsiteX52" fmla="*/ 159191 w 318382"/>
              <a:gd name="connsiteY52" fmla="*/ 273610 h 397978"/>
              <a:gd name="connsiteX53" fmla="*/ 144267 w 318382"/>
              <a:gd name="connsiteY53" fmla="*/ 288534 h 397978"/>
              <a:gd name="connsiteX54" fmla="*/ 74621 w 318382"/>
              <a:gd name="connsiteY54" fmla="*/ 288534 h 397978"/>
              <a:gd name="connsiteX55" fmla="*/ 59697 w 318382"/>
              <a:gd name="connsiteY55" fmla="*/ 273610 h 397978"/>
              <a:gd name="connsiteX56" fmla="*/ 74621 w 318382"/>
              <a:gd name="connsiteY56" fmla="*/ 258686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82" h="397978">
                <a:moveTo>
                  <a:pt x="194014" y="0"/>
                </a:moveTo>
                <a:lnTo>
                  <a:pt x="124368" y="0"/>
                </a:lnTo>
                <a:cubicBezTo>
                  <a:pt x="101567" y="1"/>
                  <a:pt x="82408" y="17137"/>
                  <a:pt x="79874" y="39798"/>
                </a:cubicBezTo>
                <a:lnTo>
                  <a:pt x="44773" y="39798"/>
                </a:lnTo>
                <a:cubicBezTo>
                  <a:pt x="20045" y="39798"/>
                  <a:pt x="0" y="59843"/>
                  <a:pt x="0" y="84570"/>
                </a:cubicBezTo>
                <a:lnTo>
                  <a:pt x="0" y="353206"/>
                </a:lnTo>
                <a:cubicBezTo>
                  <a:pt x="0" y="377932"/>
                  <a:pt x="20045" y="397978"/>
                  <a:pt x="44773" y="397978"/>
                </a:cubicBezTo>
                <a:lnTo>
                  <a:pt x="273610" y="397978"/>
                </a:lnTo>
                <a:cubicBezTo>
                  <a:pt x="298337" y="397978"/>
                  <a:pt x="318383" y="377932"/>
                  <a:pt x="318383" y="353206"/>
                </a:cubicBezTo>
                <a:lnTo>
                  <a:pt x="318383" y="84570"/>
                </a:lnTo>
                <a:cubicBezTo>
                  <a:pt x="318383" y="59843"/>
                  <a:pt x="298337" y="39798"/>
                  <a:pt x="273610" y="39798"/>
                </a:cubicBezTo>
                <a:lnTo>
                  <a:pt x="238508" y="39798"/>
                </a:lnTo>
                <a:cubicBezTo>
                  <a:pt x="235975" y="17137"/>
                  <a:pt x="216817" y="1"/>
                  <a:pt x="194014" y="0"/>
                </a:cubicBezTo>
                <a:close/>
                <a:moveTo>
                  <a:pt x="124368" y="29848"/>
                </a:moveTo>
                <a:lnTo>
                  <a:pt x="194014" y="29848"/>
                </a:lnTo>
                <a:cubicBezTo>
                  <a:pt x="202257" y="29848"/>
                  <a:pt x="208939" y="36530"/>
                  <a:pt x="208939" y="44773"/>
                </a:cubicBezTo>
                <a:cubicBezTo>
                  <a:pt x="208939" y="53015"/>
                  <a:pt x="202257" y="59697"/>
                  <a:pt x="194014" y="59697"/>
                </a:cubicBezTo>
                <a:lnTo>
                  <a:pt x="124368" y="59697"/>
                </a:lnTo>
                <a:cubicBezTo>
                  <a:pt x="116126" y="59697"/>
                  <a:pt x="109444" y="53015"/>
                  <a:pt x="109444" y="44773"/>
                </a:cubicBezTo>
                <a:cubicBezTo>
                  <a:pt x="109444" y="36530"/>
                  <a:pt x="116126" y="29848"/>
                  <a:pt x="124368" y="29848"/>
                </a:cubicBezTo>
                <a:close/>
                <a:moveTo>
                  <a:pt x="264258" y="133721"/>
                </a:moveTo>
                <a:cubicBezTo>
                  <a:pt x="270078" y="139548"/>
                  <a:pt x="270078" y="148987"/>
                  <a:pt x="264258" y="154814"/>
                </a:cubicBezTo>
                <a:lnTo>
                  <a:pt x="224460" y="194611"/>
                </a:lnTo>
                <a:cubicBezTo>
                  <a:pt x="218633" y="200432"/>
                  <a:pt x="209193" y="200432"/>
                  <a:pt x="203367" y="194611"/>
                </a:cubicBezTo>
                <a:lnTo>
                  <a:pt x="183468" y="174712"/>
                </a:lnTo>
                <a:cubicBezTo>
                  <a:pt x="177439" y="169093"/>
                  <a:pt x="177104" y="159649"/>
                  <a:pt x="182724" y="153620"/>
                </a:cubicBezTo>
                <a:cubicBezTo>
                  <a:pt x="188343" y="147589"/>
                  <a:pt x="197785" y="147256"/>
                  <a:pt x="203817" y="152875"/>
                </a:cubicBezTo>
                <a:cubicBezTo>
                  <a:pt x="204073" y="153114"/>
                  <a:pt x="204322" y="153363"/>
                  <a:pt x="204561" y="153620"/>
                </a:cubicBezTo>
                <a:lnTo>
                  <a:pt x="213913" y="162972"/>
                </a:lnTo>
                <a:lnTo>
                  <a:pt x="243165" y="133721"/>
                </a:lnTo>
                <a:cubicBezTo>
                  <a:pt x="248991" y="127901"/>
                  <a:pt x="258431" y="127901"/>
                  <a:pt x="264258" y="133721"/>
                </a:cubicBezTo>
                <a:close/>
                <a:moveTo>
                  <a:pt x="264258" y="264258"/>
                </a:moveTo>
                <a:lnTo>
                  <a:pt x="224460" y="304055"/>
                </a:lnTo>
                <a:cubicBezTo>
                  <a:pt x="218633" y="309876"/>
                  <a:pt x="209193" y="309876"/>
                  <a:pt x="203367" y="304055"/>
                </a:cubicBezTo>
                <a:lnTo>
                  <a:pt x="183468" y="284157"/>
                </a:lnTo>
                <a:cubicBezTo>
                  <a:pt x="177439" y="278537"/>
                  <a:pt x="177104" y="269093"/>
                  <a:pt x="182724" y="263064"/>
                </a:cubicBezTo>
                <a:cubicBezTo>
                  <a:pt x="188343" y="257034"/>
                  <a:pt x="197785" y="256700"/>
                  <a:pt x="203817" y="262319"/>
                </a:cubicBezTo>
                <a:cubicBezTo>
                  <a:pt x="204073" y="262558"/>
                  <a:pt x="204322" y="262807"/>
                  <a:pt x="204561" y="263064"/>
                </a:cubicBezTo>
                <a:lnTo>
                  <a:pt x="213913" y="272416"/>
                </a:lnTo>
                <a:lnTo>
                  <a:pt x="243165" y="243165"/>
                </a:lnTo>
                <a:cubicBezTo>
                  <a:pt x="248784" y="237135"/>
                  <a:pt x="258228" y="236801"/>
                  <a:pt x="264258" y="242421"/>
                </a:cubicBezTo>
                <a:cubicBezTo>
                  <a:pt x="270287" y="248040"/>
                  <a:pt x="270621" y="257482"/>
                  <a:pt x="265002" y="263513"/>
                </a:cubicBezTo>
                <a:cubicBezTo>
                  <a:pt x="264763" y="263770"/>
                  <a:pt x="264514" y="264019"/>
                  <a:pt x="264258" y="264258"/>
                </a:cubicBezTo>
                <a:close/>
                <a:moveTo>
                  <a:pt x="59697" y="164166"/>
                </a:moveTo>
                <a:cubicBezTo>
                  <a:pt x="59697" y="155924"/>
                  <a:pt x="66379" y="149242"/>
                  <a:pt x="74621" y="149242"/>
                </a:cubicBezTo>
                <a:lnTo>
                  <a:pt x="144267" y="149242"/>
                </a:lnTo>
                <a:cubicBezTo>
                  <a:pt x="152509" y="149242"/>
                  <a:pt x="159191" y="155924"/>
                  <a:pt x="159191" y="164166"/>
                </a:cubicBezTo>
                <a:cubicBezTo>
                  <a:pt x="159191" y="172408"/>
                  <a:pt x="152509" y="179090"/>
                  <a:pt x="144267" y="179090"/>
                </a:cubicBezTo>
                <a:lnTo>
                  <a:pt x="74621" y="179090"/>
                </a:lnTo>
                <a:cubicBezTo>
                  <a:pt x="66379" y="179090"/>
                  <a:pt x="59697" y="172408"/>
                  <a:pt x="59697" y="164166"/>
                </a:cubicBezTo>
                <a:close/>
                <a:moveTo>
                  <a:pt x="74621" y="258686"/>
                </a:moveTo>
                <a:lnTo>
                  <a:pt x="144267" y="258686"/>
                </a:lnTo>
                <a:cubicBezTo>
                  <a:pt x="152509" y="258686"/>
                  <a:pt x="159191" y="265368"/>
                  <a:pt x="159191" y="273610"/>
                </a:cubicBezTo>
                <a:cubicBezTo>
                  <a:pt x="159191" y="281852"/>
                  <a:pt x="152509" y="288534"/>
                  <a:pt x="144267" y="288534"/>
                </a:cubicBezTo>
                <a:lnTo>
                  <a:pt x="74621" y="288534"/>
                </a:lnTo>
                <a:cubicBezTo>
                  <a:pt x="66379" y="288534"/>
                  <a:pt x="59697" y="281852"/>
                  <a:pt x="59697" y="273610"/>
                </a:cubicBezTo>
                <a:cubicBezTo>
                  <a:pt x="59697" y="265368"/>
                  <a:pt x="66379" y="258686"/>
                  <a:pt x="74621" y="25868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ounded Rectangle 17">
            <a:extLst>
              <a:ext uri="{FF2B5EF4-FFF2-40B4-BE49-F238E27FC236}">
                <a16:creationId xmlns:a16="http://schemas.microsoft.com/office/drawing/2014/main" id="{4947D012-F012-1652-0C33-8D4885201CDB}"/>
              </a:ext>
              <a:ext uri="{C183D7F6-B498-43B3-948B-1728B52AA6E4}">
                <adec:decorative xmlns:adec="http://schemas.microsoft.com/office/drawing/2017/decorative" val="1"/>
              </a:ext>
            </a:extLst>
          </p:cNvPr>
          <p:cNvSpPr/>
          <p:nvPr/>
        </p:nvSpPr>
        <p:spPr>
          <a:xfrm>
            <a:off x="3371958"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FF72F26E-38E5-8B27-7694-D5729FD57661}"/>
              </a:ext>
            </a:extLst>
          </p:cNvPr>
          <p:cNvSpPr txBox="1"/>
          <p:nvPr/>
        </p:nvSpPr>
        <p:spPr>
          <a:xfrm>
            <a:off x="3496925" y="4721819"/>
            <a:ext cx="2410579" cy="830997"/>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Pause</a:t>
            </a:r>
            <a:r>
              <a:rPr kumimoji="0" lang="en-US" sz="1600" b="0" i="0" u="none" strike="noStrike" kern="1200" cap="none" spc="0" normalizeH="0" baseline="0" noProof="0">
                <a:ln>
                  <a:noFill/>
                </a:ln>
                <a:solidFill>
                  <a:srgbClr val="000000"/>
                </a:solidFill>
                <a:effectLst/>
                <a:uLnTx/>
                <a:uFillTx/>
                <a:latin typeface="Segoe UI"/>
                <a:ea typeface="+mn-ea"/>
                <a:cs typeface="+mn-cs"/>
              </a:rPr>
              <a:t> your deployments at any time, for as long as you need</a:t>
            </a:r>
          </a:p>
        </p:txBody>
      </p:sp>
      <p:sp>
        <p:nvSpPr>
          <p:cNvPr id="5" name="Graphic 55">
            <a:extLst>
              <a:ext uri="{FF2B5EF4-FFF2-40B4-BE49-F238E27FC236}">
                <a16:creationId xmlns:a16="http://schemas.microsoft.com/office/drawing/2014/main" id="{F376F20C-D416-3C38-B17F-ED854FC7AF69}"/>
              </a:ext>
              <a:ext uri="{C183D7F6-B498-43B3-948B-1728B52AA6E4}">
                <adec:decorative xmlns:adec="http://schemas.microsoft.com/office/drawing/2017/decorative" val="1"/>
              </a:ext>
            </a:extLst>
          </p:cNvPr>
          <p:cNvSpPr/>
          <p:nvPr/>
        </p:nvSpPr>
        <p:spPr>
          <a:xfrm>
            <a:off x="3589731" y="4214972"/>
            <a:ext cx="397978" cy="397978"/>
          </a:xfrm>
          <a:custGeom>
            <a:avLst/>
            <a:gdLst>
              <a:gd name="connsiteX0" fmla="*/ 198989 w 397978"/>
              <a:gd name="connsiteY0" fmla="*/ 0 h 397978"/>
              <a:gd name="connsiteX1" fmla="*/ 0 w 397978"/>
              <a:gd name="connsiteY1" fmla="*/ 198989 h 397978"/>
              <a:gd name="connsiteX2" fmla="*/ 198989 w 397978"/>
              <a:gd name="connsiteY2" fmla="*/ 397978 h 397978"/>
              <a:gd name="connsiteX3" fmla="*/ 397978 w 397978"/>
              <a:gd name="connsiteY3" fmla="*/ 198989 h 397978"/>
              <a:gd name="connsiteX4" fmla="*/ 198989 w 397978"/>
              <a:gd name="connsiteY4" fmla="*/ 0 h 397978"/>
              <a:gd name="connsiteX5" fmla="*/ 169141 w 397978"/>
              <a:gd name="connsiteY5" fmla="*/ 124368 h 397978"/>
              <a:gd name="connsiteX6" fmla="*/ 169141 w 397978"/>
              <a:gd name="connsiteY6" fmla="*/ 273610 h 397978"/>
              <a:gd name="connsiteX7" fmla="*/ 154217 w 397978"/>
              <a:gd name="connsiteY7" fmla="*/ 288534 h 397978"/>
              <a:gd name="connsiteX8" fmla="*/ 139292 w 397978"/>
              <a:gd name="connsiteY8" fmla="*/ 273610 h 397978"/>
              <a:gd name="connsiteX9" fmla="*/ 139292 w 397978"/>
              <a:gd name="connsiteY9" fmla="*/ 124368 h 397978"/>
              <a:gd name="connsiteX10" fmla="*/ 154217 w 397978"/>
              <a:gd name="connsiteY10" fmla="*/ 109444 h 397978"/>
              <a:gd name="connsiteX11" fmla="*/ 169141 w 397978"/>
              <a:gd name="connsiteY11" fmla="*/ 124368 h 397978"/>
              <a:gd name="connsiteX12" fmla="*/ 258686 w 397978"/>
              <a:gd name="connsiteY12" fmla="*/ 124368 h 397978"/>
              <a:gd name="connsiteX13" fmla="*/ 258686 w 397978"/>
              <a:gd name="connsiteY13" fmla="*/ 273610 h 397978"/>
              <a:gd name="connsiteX14" fmla="*/ 243762 w 397978"/>
              <a:gd name="connsiteY14" fmla="*/ 288534 h 397978"/>
              <a:gd name="connsiteX15" fmla="*/ 228838 w 397978"/>
              <a:gd name="connsiteY15" fmla="*/ 273610 h 397978"/>
              <a:gd name="connsiteX16" fmla="*/ 228838 w 397978"/>
              <a:gd name="connsiteY16" fmla="*/ 124368 h 397978"/>
              <a:gd name="connsiteX17" fmla="*/ 243762 w 397978"/>
              <a:gd name="connsiteY17" fmla="*/ 109444 h 397978"/>
              <a:gd name="connsiteX18" fmla="*/ 258686 w 397978"/>
              <a:gd name="connsiteY18" fmla="*/ 124368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978" h="397978">
                <a:moveTo>
                  <a:pt x="198989" y="0"/>
                </a:moveTo>
                <a:cubicBezTo>
                  <a:pt x="89087" y="0"/>
                  <a:pt x="0" y="89087"/>
                  <a:pt x="0" y="198989"/>
                </a:cubicBezTo>
                <a:cubicBezTo>
                  <a:pt x="0" y="308891"/>
                  <a:pt x="89087" y="397978"/>
                  <a:pt x="198989" y="397978"/>
                </a:cubicBezTo>
                <a:cubicBezTo>
                  <a:pt x="308891" y="397978"/>
                  <a:pt x="397978" y="308891"/>
                  <a:pt x="397978" y="198989"/>
                </a:cubicBezTo>
                <a:cubicBezTo>
                  <a:pt x="397978" y="89087"/>
                  <a:pt x="308891" y="0"/>
                  <a:pt x="198989" y="0"/>
                </a:cubicBezTo>
                <a:close/>
                <a:moveTo>
                  <a:pt x="169141" y="124368"/>
                </a:moveTo>
                <a:lnTo>
                  <a:pt x="169141" y="273610"/>
                </a:lnTo>
                <a:cubicBezTo>
                  <a:pt x="169141" y="281852"/>
                  <a:pt x="162459" y="288534"/>
                  <a:pt x="154217" y="288534"/>
                </a:cubicBezTo>
                <a:cubicBezTo>
                  <a:pt x="145974" y="288534"/>
                  <a:pt x="139292" y="281852"/>
                  <a:pt x="139292" y="273610"/>
                </a:cubicBezTo>
                <a:lnTo>
                  <a:pt x="139292" y="124368"/>
                </a:lnTo>
                <a:cubicBezTo>
                  <a:pt x="139292" y="116126"/>
                  <a:pt x="145974" y="109444"/>
                  <a:pt x="154217" y="109444"/>
                </a:cubicBezTo>
                <a:cubicBezTo>
                  <a:pt x="162459" y="109444"/>
                  <a:pt x="169141" y="116126"/>
                  <a:pt x="169141" y="124368"/>
                </a:cubicBezTo>
                <a:close/>
                <a:moveTo>
                  <a:pt x="258686" y="124368"/>
                </a:moveTo>
                <a:lnTo>
                  <a:pt x="258686" y="273610"/>
                </a:lnTo>
                <a:cubicBezTo>
                  <a:pt x="258686" y="281852"/>
                  <a:pt x="252004" y="288534"/>
                  <a:pt x="243762" y="288534"/>
                </a:cubicBezTo>
                <a:cubicBezTo>
                  <a:pt x="235520" y="288534"/>
                  <a:pt x="228838" y="281852"/>
                  <a:pt x="228838" y="273610"/>
                </a:cubicBezTo>
                <a:lnTo>
                  <a:pt x="228838" y="124368"/>
                </a:lnTo>
                <a:cubicBezTo>
                  <a:pt x="228838" y="116126"/>
                  <a:pt x="235520" y="109444"/>
                  <a:pt x="243762" y="109444"/>
                </a:cubicBezTo>
                <a:cubicBezTo>
                  <a:pt x="252004" y="109444"/>
                  <a:pt x="258686" y="116126"/>
                  <a:pt x="258686" y="124368"/>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ounded Rectangle 18">
            <a:extLst>
              <a:ext uri="{FF2B5EF4-FFF2-40B4-BE49-F238E27FC236}">
                <a16:creationId xmlns:a16="http://schemas.microsoft.com/office/drawing/2014/main" id="{3EB678CE-1798-F1FA-003E-012D3AB6D98E}"/>
              </a:ext>
              <a:ext uri="{C183D7F6-B498-43B3-948B-1728B52AA6E4}">
                <adec:decorative xmlns:adec="http://schemas.microsoft.com/office/drawing/2017/decorative" val="1"/>
              </a:ext>
            </a:extLst>
          </p:cNvPr>
          <p:cNvSpPr/>
          <p:nvPr/>
        </p:nvSpPr>
        <p:spPr>
          <a:xfrm>
            <a:off x="6155653"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TextBox 42">
            <a:extLst>
              <a:ext uri="{FF2B5EF4-FFF2-40B4-BE49-F238E27FC236}">
                <a16:creationId xmlns:a16="http://schemas.microsoft.com/office/drawing/2014/main" id="{C45C1501-9258-84BF-F9BD-4CCC91CAAB1D}"/>
              </a:ext>
            </a:extLst>
          </p:cNvPr>
          <p:cNvSpPr txBox="1"/>
          <p:nvPr/>
        </p:nvSpPr>
        <p:spPr>
          <a:xfrm>
            <a:off x="6280620" y="4721819"/>
            <a:ext cx="2410579"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Exclusion windows </a:t>
            </a:r>
            <a:r>
              <a:rPr kumimoji="0" lang="en-US" sz="1600" b="0" i="0" u="none" strike="noStrike" kern="1200" cap="none" spc="0" normalizeH="0" baseline="0" noProof="0">
                <a:ln>
                  <a:noFill/>
                </a:ln>
                <a:solidFill>
                  <a:srgbClr val="000000"/>
                </a:solidFill>
                <a:effectLst/>
                <a:uLnTx/>
                <a:uFillTx/>
                <a:latin typeface="Segoe UI"/>
                <a:ea typeface="+mn-ea"/>
                <a:cs typeface="+mn-cs"/>
              </a:rPr>
              <a:t>enable you to schedule updates around critical freeze periods</a:t>
            </a:r>
          </a:p>
        </p:txBody>
      </p:sp>
      <p:sp>
        <p:nvSpPr>
          <p:cNvPr id="23" name="Graphic 57">
            <a:extLst>
              <a:ext uri="{FF2B5EF4-FFF2-40B4-BE49-F238E27FC236}">
                <a16:creationId xmlns:a16="http://schemas.microsoft.com/office/drawing/2014/main" id="{0488E235-1255-14E1-0002-B11D8C913577}"/>
              </a:ext>
              <a:ext uri="{C183D7F6-B498-43B3-948B-1728B52AA6E4}">
                <adec:decorative xmlns:adec="http://schemas.microsoft.com/office/drawing/2017/decorative" val="1"/>
              </a:ext>
            </a:extLst>
          </p:cNvPr>
          <p:cNvSpPr/>
          <p:nvPr/>
        </p:nvSpPr>
        <p:spPr>
          <a:xfrm>
            <a:off x="6393325" y="4234871"/>
            <a:ext cx="397978" cy="397978"/>
          </a:xfrm>
          <a:custGeom>
            <a:avLst/>
            <a:gdLst>
              <a:gd name="connsiteX0" fmla="*/ 288534 w 397978"/>
              <a:gd name="connsiteY0" fmla="*/ 179090 h 397978"/>
              <a:gd name="connsiteX1" fmla="*/ 397978 w 397978"/>
              <a:gd name="connsiteY1" fmla="*/ 288534 h 397978"/>
              <a:gd name="connsiteX2" fmla="*/ 288534 w 397978"/>
              <a:gd name="connsiteY2" fmla="*/ 397978 h 397978"/>
              <a:gd name="connsiteX3" fmla="*/ 179090 w 397978"/>
              <a:gd name="connsiteY3" fmla="*/ 288534 h 397978"/>
              <a:gd name="connsiteX4" fmla="*/ 288534 w 397978"/>
              <a:gd name="connsiteY4" fmla="*/ 179090 h 397978"/>
              <a:gd name="connsiteX5" fmla="*/ 239265 w 397978"/>
              <a:gd name="connsiteY5" fmla="*/ 239265 h 397978"/>
              <a:gd name="connsiteX6" fmla="*/ 239265 w 397978"/>
              <a:gd name="connsiteY6" fmla="*/ 253333 h 397978"/>
              <a:gd name="connsiteX7" fmla="*/ 274466 w 397978"/>
              <a:gd name="connsiteY7" fmla="*/ 288554 h 397978"/>
              <a:gd name="connsiteX8" fmla="*/ 239304 w 397978"/>
              <a:gd name="connsiteY8" fmla="*/ 323696 h 397978"/>
              <a:gd name="connsiteX9" fmla="*/ 239294 w 397978"/>
              <a:gd name="connsiteY9" fmla="*/ 337774 h 397978"/>
              <a:gd name="connsiteX10" fmla="*/ 253373 w 397978"/>
              <a:gd name="connsiteY10" fmla="*/ 337784 h 397978"/>
              <a:gd name="connsiteX11" fmla="*/ 288534 w 397978"/>
              <a:gd name="connsiteY11" fmla="*/ 302623 h 397978"/>
              <a:gd name="connsiteX12" fmla="*/ 323755 w 397978"/>
              <a:gd name="connsiteY12" fmla="*/ 337824 h 397978"/>
              <a:gd name="connsiteX13" fmla="*/ 337824 w 397978"/>
              <a:gd name="connsiteY13" fmla="*/ 338069 h 397978"/>
              <a:gd name="connsiteX14" fmla="*/ 338069 w 397978"/>
              <a:gd name="connsiteY14" fmla="*/ 324000 h 397978"/>
              <a:gd name="connsiteX15" fmla="*/ 337824 w 397978"/>
              <a:gd name="connsiteY15" fmla="*/ 323755 h 397978"/>
              <a:gd name="connsiteX16" fmla="*/ 302623 w 397978"/>
              <a:gd name="connsiteY16" fmla="*/ 288534 h 397978"/>
              <a:gd name="connsiteX17" fmla="*/ 337864 w 397978"/>
              <a:gd name="connsiteY17" fmla="*/ 253313 h 397978"/>
              <a:gd name="connsiteX18" fmla="*/ 337619 w 397978"/>
              <a:gd name="connsiteY18" fmla="*/ 239245 h 397978"/>
              <a:gd name="connsiteX19" fmla="*/ 323795 w 397978"/>
              <a:gd name="connsiteY19" fmla="*/ 239245 h 397978"/>
              <a:gd name="connsiteX20" fmla="*/ 288554 w 397978"/>
              <a:gd name="connsiteY20" fmla="*/ 274466 h 397978"/>
              <a:gd name="connsiteX21" fmla="*/ 253333 w 397978"/>
              <a:gd name="connsiteY21" fmla="*/ 239245 h 397978"/>
              <a:gd name="connsiteX22" fmla="*/ 239265 w 397978"/>
              <a:gd name="connsiteY22" fmla="*/ 239245 h 397978"/>
              <a:gd name="connsiteX23" fmla="*/ 358181 w 397978"/>
              <a:gd name="connsiteY23" fmla="*/ 109444 h 397978"/>
              <a:gd name="connsiteX24" fmla="*/ 358200 w 397978"/>
              <a:gd name="connsiteY24" fmla="*/ 179548 h 397978"/>
              <a:gd name="connsiteX25" fmla="*/ 179528 w 397978"/>
              <a:gd name="connsiteY25" fmla="*/ 218733 h 397978"/>
              <a:gd name="connsiteX26" fmla="*/ 179528 w 397978"/>
              <a:gd name="connsiteY26" fmla="*/ 358220 h 397978"/>
              <a:gd name="connsiteX27" fmla="*/ 64671 w 397978"/>
              <a:gd name="connsiteY27" fmla="*/ 358181 h 397978"/>
              <a:gd name="connsiteX28" fmla="*/ 0 w 397978"/>
              <a:gd name="connsiteY28" fmla="*/ 293509 h 397978"/>
              <a:gd name="connsiteX29" fmla="*/ 0 w 397978"/>
              <a:gd name="connsiteY29" fmla="*/ 109444 h 397978"/>
              <a:gd name="connsiteX30" fmla="*/ 358181 w 397978"/>
              <a:gd name="connsiteY30" fmla="*/ 109444 h 397978"/>
              <a:gd name="connsiteX31" fmla="*/ 293509 w 397978"/>
              <a:gd name="connsiteY31" fmla="*/ 0 h 397978"/>
              <a:gd name="connsiteX32" fmla="*/ 358181 w 397978"/>
              <a:gd name="connsiteY32" fmla="*/ 64671 h 397978"/>
              <a:gd name="connsiteX33" fmla="*/ 358181 w 397978"/>
              <a:gd name="connsiteY33" fmla="*/ 79596 h 397978"/>
              <a:gd name="connsiteX34" fmla="*/ 0 w 397978"/>
              <a:gd name="connsiteY34" fmla="*/ 79596 h 397978"/>
              <a:gd name="connsiteX35" fmla="*/ 0 w 397978"/>
              <a:gd name="connsiteY35" fmla="*/ 64671 h 397978"/>
              <a:gd name="connsiteX36" fmla="*/ 64671 w 397978"/>
              <a:gd name="connsiteY36" fmla="*/ 0 h 397978"/>
              <a:gd name="connsiteX37" fmla="*/ 293509 w 397978"/>
              <a:gd name="connsiteY37" fmla="*/ 0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7978" h="397978">
                <a:moveTo>
                  <a:pt x="288534" y="179090"/>
                </a:moveTo>
                <a:cubicBezTo>
                  <a:pt x="348979" y="179090"/>
                  <a:pt x="397978" y="228089"/>
                  <a:pt x="397978" y="288534"/>
                </a:cubicBezTo>
                <a:cubicBezTo>
                  <a:pt x="397978" y="348979"/>
                  <a:pt x="348979" y="397978"/>
                  <a:pt x="288534" y="397978"/>
                </a:cubicBezTo>
                <a:cubicBezTo>
                  <a:pt x="228089" y="397978"/>
                  <a:pt x="179090" y="348979"/>
                  <a:pt x="179090" y="288534"/>
                </a:cubicBezTo>
                <a:cubicBezTo>
                  <a:pt x="179090" y="228089"/>
                  <a:pt x="228089" y="179090"/>
                  <a:pt x="288534" y="179090"/>
                </a:cubicBezTo>
                <a:close/>
                <a:moveTo>
                  <a:pt x="239265" y="239265"/>
                </a:moveTo>
                <a:cubicBezTo>
                  <a:pt x="235380" y="243149"/>
                  <a:pt x="235380" y="249449"/>
                  <a:pt x="239265" y="253333"/>
                </a:cubicBezTo>
                <a:lnTo>
                  <a:pt x="274466" y="288554"/>
                </a:lnTo>
                <a:lnTo>
                  <a:pt x="239304" y="323696"/>
                </a:lnTo>
                <a:cubicBezTo>
                  <a:pt x="235414" y="327580"/>
                  <a:pt x="235410" y="333884"/>
                  <a:pt x="239294" y="337774"/>
                </a:cubicBezTo>
                <a:cubicBezTo>
                  <a:pt x="243179" y="341664"/>
                  <a:pt x="249483" y="341668"/>
                  <a:pt x="253373" y="337784"/>
                </a:cubicBezTo>
                <a:lnTo>
                  <a:pt x="288534" y="302623"/>
                </a:lnTo>
                <a:lnTo>
                  <a:pt x="323755" y="337824"/>
                </a:lnTo>
                <a:cubicBezTo>
                  <a:pt x="327572" y="341776"/>
                  <a:pt x="333872" y="341885"/>
                  <a:pt x="337824" y="338069"/>
                </a:cubicBezTo>
                <a:cubicBezTo>
                  <a:pt x="341776" y="334250"/>
                  <a:pt x="341885" y="327952"/>
                  <a:pt x="338069" y="324000"/>
                </a:cubicBezTo>
                <a:cubicBezTo>
                  <a:pt x="337989" y="323917"/>
                  <a:pt x="337907" y="323835"/>
                  <a:pt x="337824" y="323755"/>
                </a:cubicBezTo>
                <a:lnTo>
                  <a:pt x="302623" y="288534"/>
                </a:lnTo>
                <a:lnTo>
                  <a:pt x="337864" y="253313"/>
                </a:lnTo>
                <a:cubicBezTo>
                  <a:pt x="341680" y="249361"/>
                  <a:pt x="341571" y="243061"/>
                  <a:pt x="337619" y="239245"/>
                </a:cubicBezTo>
                <a:cubicBezTo>
                  <a:pt x="333763" y="235522"/>
                  <a:pt x="327652" y="235522"/>
                  <a:pt x="323795" y="239245"/>
                </a:cubicBezTo>
                <a:lnTo>
                  <a:pt x="288554" y="274466"/>
                </a:lnTo>
                <a:lnTo>
                  <a:pt x="253333" y="239245"/>
                </a:lnTo>
                <a:cubicBezTo>
                  <a:pt x="249449" y="235360"/>
                  <a:pt x="243149" y="235360"/>
                  <a:pt x="239265" y="239245"/>
                </a:cubicBezTo>
                <a:close/>
                <a:moveTo>
                  <a:pt x="358181" y="109444"/>
                </a:moveTo>
                <a:lnTo>
                  <a:pt x="358200" y="179548"/>
                </a:lnTo>
                <a:cubicBezTo>
                  <a:pt x="298042" y="141030"/>
                  <a:pt x="218046" y="158572"/>
                  <a:pt x="179528" y="218733"/>
                </a:cubicBezTo>
                <a:cubicBezTo>
                  <a:pt x="152308" y="261245"/>
                  <a:pt x="152308" y="315708"/>
                  <a:pt x="179528" y="358220"/>
                </a:cubicBezTo>
                <a:lnTo>
                  <a:pt x="64671" y="358181"/>
                </a:lnTo>
                <a:cubicBezTo>
                  <a:pt x="28954" y="358181"/>
                  <a:pt x="0" y="329226"/>
                  <a:pt x="0" y="293509"/>
                </a:cubicBezTo>
                <a:lnTo>
                  <a:pt x="0" y="109444"/>
                </a:lnTo>
                <a:lnTo>
                  <a:pt x="358181" y="109444"/>
                </a:lnTo>
                <a:close/>
                <a:moveTo>
                  <a:pt x="293509" y="0"/>
                </a:moveTo>
                <a:cubicBezTo>
                  <a:pt x="329226" y="0"/>
                  <a:pt x="358181" y="28954"/>
                  <a:pt x="358181" y="64671"/>
                </a:cubicBezTo>
                <a:lnTo>
                  <a:pt x="358181" y="79596"/>
                </a:lnTo>
                <a:lnTo>
                  <a:pt x="0" y="79596"/>
                </a:lnTo>
                <a:lnTo>
                  <a:pt x="0" y="64671"/>
                </a:lnTo>
                <a:cubicBezTo>
                  <a:pt x="0" y="28954"/>
                  <a:pt x="28954" y="0"/>
                  <a:pt x="64671" y="0"/>
                </a:cubicBezTo>
                <a:lnTo>
                  <a:pt x="293509" y="0"/>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ounded Rectangle 19">
            <a:extLst>
              <a:ext uri="{FF2B5EF4-FFF2-40B4-BE49-F238E27FC236}">
                <a16:creationId xmlns:a16="http://schemas.microsoft.com/office/drawing/2014/main" id="{FB702569-2C7E-47AB-957F-2B292FE84B3B}"/>
              </a:ext>
              <a:ext uri="{C183D7F6-B498-43B3-948B-1728B52AA6E4}">
                <adec:decorative xmlns:adec="http://schemas.microsoft.com/office/drawing/2017/decorative" val="1"/>
              </a:ext>
            </a:extLst>
          </p:cNvPr>
          <p:cNvSpPr/>
          <p:nvPr/>
        </p:nvSpPr>
        <p:spPr>
          <a:xfrm>
            <a:off x="8939347"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0" name="TextBox 39">
            <a:extLst>
              <a:ext uri="{FF2B5EF4-FFF2-40B4-BE49-F238E27FC236}">
                <a16:creationId xmlns:a16="http://schemas.microsoft.com/office/drawing/2014/main" id="{7E6E7871-F89F-C22D-B293-A5FD10A7104D}"/>
              </a:ext>
            </a:extLst>
          </p:cNvPr>
          <p:cNvSpPr txBox="1"/>
          <p:nvPr/>
        </p:nvSpPr>
        <p:spPr>
          <a:xfrm>
            <a:off x="9064315" y="4721819"/>
            <a:ext cx="2410579"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Rollback</a:t>
            </a:r>
            <a:r>
              <a:rPr kumimoji="0" lang="en-US" sz="1600" b="1" i="0" u="none" strike="noStrike" kern="1200" cap="none" spc="0" normalizeH="0" baseline="0" noProof="0">
                <a:ln>
                  <a:noFill/>
                </a:ln>
                <a:solidFill>
                  <a:srgbClr val="091F2E">
                    <a:lumMod val="75000"/>
                    <a:lumOff val="25000"/>
                  </a:srgbClr>
                </a:solidFill>
                <a:effectLst/>
                <a:uLnTx/>
                <a:uFillTx/>
                <a:latin typeface="Segoe UI"/>
                <a:ea typeface="+mn-ea"/>
                <a:cs typeface="+mn-cs"/>
              </a:rPr>
              <a:t> </a:t>
            </a:r>
            <a:r>
              <a:rPr kumimoji="0" lang="en-US" sz="1600" b="0" i="0" u="none" strike="noStrike" kern="1200" cap="none" spc="0" normalizeH="0" baseline="0" noProof="0">
                <a:ln>
                  <a:noFill/>
                </a:ln>
                <a:solidFill>
                  <a:srgbClr val="000000"/>
                </a:solidFill>
                <a:effectLst/>
                <a:uLnTx/>
                <a:uFillTx/>
                <a:latin typeface="Segoe UI"/>
                <a:ea typeface="+mn-ea"/>
                <a:cs typeface="+mn-cs"/>
              </a:rPr>
              <a:t>offers a safety net, enabling you to rollback to the previous build with flexible targeting</a:t>
            </a:r>
          </a:p>
        </p:txBody>
      </p:sp>
      <p:sp>
        <p:nvSpPr>
          <p:cNvPr id="10" name="Graphic 59">
            <a:extLst>
              <a:ext uri="{FF2B5EF4-FFF2-40B4-BE49-F238E27FC236}">
                <a16:creationId xmlns:a16="http://schemas.microsoft.com/office/drawing/2014/main" id="{F0123ADE-6E82-CEEE-15A6-ADE984AD588B}"/>
              </a:ext>
              <a:ext uri="{C183D7F6-B498-43B3-948B-1728B52AA6E4}">
                <adec:decorative xmlns:adec="http://schemas.microsoft.com/office/drawing/2017/decorative" val="1"/>
              </a:ext>
            </a:extLst>
          </p:cNvPr>
          <p:cNvSpPr/>
          <p:nvPr/>
        </p:nvSpPr>
        <p:spPr>
          <a:xfrm>
            <a:off x="9172020" y="4229894"/>
            <a:ext cx="368168" cy="368149"/>
          </a:xfrm>
          <a:custGeom>
            <a:avLst/>
            <a:gdLst>
              <a:gd name="connsiteX0" fmla="*/ 184089 w 368168"/>
              <a:gd name="connsiteY0" fmla="*/ 39801 h 368149"/>
              <a:gd name="connsiteX1" fmla="*/ 328350 w 368168"/>
              <a:gd name="connsiteY1" fmla="*/ 184074 h 368149"/>
              <a:gd name="connsiteX2" fmla="*/ 184077 w 368168"/>
              <a:gd name="connsiteY2" fmla="*/ 328335 h 368149"/>
              <a:gd name="connsiteX3" fmla="*/ 39816 w 368168"/>
              <a:gd name="connsiteY3" fmla="*/ 184062 h 368149"/>
              <a:gd name="connsiteX4" fmla="*/ 40797 w 368168"/>
              <a:gd name="connsiteY4" fmla="*/ 167273 h 368149"/>
              <a:gd name="connsiteX5" fmla="*/ 21893 w 368168"/>
              <a:gd name="connsiteY5" fmla="*/ 144270 h 368149"/>
              <a:gd name="connsiteX6" fmla="*/ 1397 w 368168"/>
              <a:gd name="connsiteY6" fmla="*/ 161582 h 368149"/>
              <a:gd name="connsiteX7" fmla="*/ 161600 w 368168"/>
              <a:gd name="connsiteY7" fmla="*/ 366752 h 368149"/>
              <a:gd name="connsiteX8" fmla="*/ 366771 w 368168"/>
              <a:gd name="connsiteY8" fmla="*/ 206549 h 368149"/>
              <a:gd name="connsiteX9" fmla="*/ 206567 w 368168"/>
              <a:gd name="connsiteY9" fmla="*/ 1379 h 368149"/>
              <a:gd name="connsiteX10" fmla="*/ 69671 w 368168"/>
              <a:gd name="connsiteY10" fmla="*/ 39880 h 368149"/>
              <a:gd name="connsiteX11" fmla="*/ 69671 w 368168"/>
              <a:gd name="connsiteY11" fmla="*/ 29851 h 368149"/>
              <a:gd name="connsiteX12" fmla="*/ 49762 w 368168"/>
              <a:gd name="connsiteY12" fmla="*/ 9942 h 368149"/>
              <a:gd name="connsiteX13" fmla="*/ 29853 w 368168"/>
              <a:gd name="connsiteY13" fmla="*/ 29851 h 368149"/>
              <a:gd name="connsiteX14" fmla="*/ 29853 w 368168"/>
              <a:gd name="connsiteY14" fmla="*/ 83538 h 368149"/>
              <a:gd name="connsiteX15" fmla="*/ 29196 w 368168"/>
              <a:gd name="connsiteY15" fmla="*/ 84573 h 368149"/>
              <a:gd name="connsiteX16" fmla="*/ 29873 w 368168"/>
              <a:gd name="connsiteY16" fmla="*/ 84573 h 368149"/>
              <a:gd name="connsiteX17" fmla="*/ 29873 w 368168"/>
              <a:gd name="connsiteY17" fmla="*/ 89548 h 368149"/>
              <a:gd name="connsiteX18" fmla="*/ 49772 w 368168"/>
              <a:gd name="connsiteY18" fmla="*/ 109447 h 368149"/>
              <a:gd name="connsiteX19" fmla="*/ 109468 w 368168"/>
              <a:gd name="connsiteY19" fmla="*/ 109447 h 368149"/>
              <a:gd name="connsiteX20" fmla="*/ 129367 w 368168"/>
              <a:gd name="connsiteY20" fmla="*/ 89548 h 368149"/>
              <a:gd name="connsiteX21" fmla="*/ 109468 w 368168"/>
              <a:gd name="connsiteY21" fmla="*/ 69649 h 368149"/>
              <a:gd name="connsiteX22" fmla="*/ 96216 w 368168"/>
              <a:gd name="connsiteY22" fmla="*/ 69649 h 368149"/>
              <a:gd name="connsiteX23" fmla="*/ 184089 w 368168"/>
              <a:gd name="connsiteY23" fmla="*/ 39801 h 36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8168" h="368149">
                <a:moveTo>
                  <a:pt x="184089" y="39801"/>
                </a:moveTo>
                <a:cubicBezTo>
                  <a:pt x="263767" y="39804"/>
                  <a:pt x="328354" y="104397"/>
                  <a:pt x="328350" y="184074"/>
                </a:cubicBezTo>
                <a:cubicBezTo>
                  <a:pt x="328347" y="263751"/>
                  <a:pt x="263755" y="328339"/>
                  <a:pt x="184077" y="328335"/>
                </a:cubicBezTo>
                <a:cubicBezTo>
                  <a:pt x="104401" y="328331"/>
                  <a:pt x="39813" y="263739"/>
                  <a:pt x="39816" y="184062"/>
                </a:cubicBezTo>
                <a:cubicBezTo>
                  <a:pt x="39817" y="178452"/>
                  <a:pt x="40144" y="172845"/>
                  <a:pt x="40797" y="167273"/>
                </a:cubicBezTo>
                <a:cubicBezTo>
                  <a:pt x="42150" y="155572"/>
                  <a:pt x="33653" y="144270"/>
                  <a:pt x="21893" y="144270"/>
                </a:cubicBezTo>
                <a:cubicBezTo>
                  <a:pt x="11645" y="144270"/>
                  <a:pt x="2631" y="151394"/>
                  <a:pt x="1397" y="161582"/>
                </a:cubicBezTo>
                <a:cubicBezTo>
                  <a:pt x="-11020" y="262477"/>
                  <a:pt x="60705" y="354335"/>
                  <a:pt x="161600" y="366752"/>
                </a:cubicBezTo>
                <a:cubicBezTo>
                  <a:pt x="262495" y="379171"/>
                  <a:pt x="354352" y="307445"/>
                  <a:pt x="366771" y="206549"/>
                </a:cubicBezTo>
                <a:cubicBezTo>
                  <a:pt x="379188" y="105655"/>
                  <a:pt x="307463" y="13797"/>
                  <a:pt x="206567" y="1379"/>
                </a:cubicBezTo>
                <a:cubicBezTo>
                  <a:pt x="157620" y="-4645"/>
                  <a:pt x="108302" y="9225"/>
                  <a:pt x="69671" y="39880"/>
                </a:cubicBezTo>
                <a:lnTo>
                  <a:pt x="69671" y="29851"/>
                </a:lnTo>
                <a:cubicBezTo>
                  <a:pt x="69671" y="18856"/>
                  <a:pt x="60757" y="9942"/>
                  <a:pt x="49762" y="9942"/>
                </a:cubicBezTo>
                <a:cubicBezTo>
                  <a:pt x="38766" y="9942"/>
                  <a:pt x="29853" y="18856"/>
                  <a:pt x="29853" y="29851"/>
                </a:cubicBezTo>
                <a:lnTo>
                  <a:pt x="29853" y="83538"/>
                </a:lnTo>
                <a:cubicBezTo>
                  <a:pt x="29633" y="83883"/>
                  <a:pt x="29414" y="84227"/>
                  <a:pt x="29196" y="84573"/>
                </a:cubicBezTo>
                <a:lnTo>
                  <a:pt x="29873" y="84573"/>
                </a:lnTo>
                <a:lnTo>
                  <a:pt x="29873" y="89548"/>
                </a:lnTo>
                <a:cubicBezTo>
                  <a:pt x="29873" y="100538"/>
                  <a:pt x="38782" y="109447"/>
                  <a:pt x="49772" y="109447"/>
                </a:cubicBezTo>
                <a:lnTo>
                  <a:pt x="109468" y="109447"/>
                </a:lnTo>
                <a:cubicBezTo>
                  <a:pt x="120458" y="109447"/>
                  <a:pt x="129367" y="100538"/>
                  <a:pt x="129367" y="89548"/>
                </a:cubicBezTo>
                <a:cubicBezTo>
                  <a:pt x="129367" y="78558"/>
                  <a:pt x="120458" y="69649"/>
                  <a:pt x="109468" y="69649"/>
                </a:cubicBezTo>
                <a:lnTo>
                  <a:pt x="96216" y="69649"/>
                </a:lnTo>
                <a:cubicBezTo>
                  <a:pt x="121398" y="50251"/>
                  <a:pt x="152303" y="39754"/>
                  <a:pt x="184089" y="39801"/>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27126891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11">
            <a:extLst>
              <a:ext uri="{FF2B5EF4-FFF2-40B4-BE49-F238E27FC236}">
                <a16:creationId xmlns:a16="http://schemas.microsoft.com/office/drawing/2014/main" id="{4C2CAB0D-31EB-6901-FDB9-900A4B4A77BB}"/>
              </a:ext>
              <a:ext uri="{C183D7F6-B498-43B3-948B-1728B52AA6E4}">
                <adec:decorative xmlns:adec="http://schemas.microsoft.com/office/drawing/2017/decorative" val="1"/>
              </a:ext>
            </a:extLst>
          </p:cNvPr>
          <p:cNvSpPr/>
          <p:nvPr/>
        </p:nvSpPr>
        <p:spPr bwMode="auto">
          <a:xfrm>
            <a:off x="625976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3" name="Rounded Rectangle 82">
            <a:extLst>
              <a:ext uri="{FF2B5EF4-FFF2-40B4-BE49-F238E27FC236}">
                <a16:creationId xmlns:a16="http://schemas.microsoft.com/office/drawing/2014/main" id="{5414B454-EEB0-82C8-69E7-E2542C5C1AA7}"/>
              </a:ext>
              <a:ext uri="{C183D7F6-B498-43B3-948B-1728B52AA6E4}">
                <adec:decorative xmlns:adec="http://schemas.microsoft.com/office/drawing/2017/decorative" val="1"/>
              </a:ext>
            </a:extLst>
          </p:cNvPr>
          <p:cNvSpPr/>
          <p:nvPr/>
        </p:nvSpPr>
        <p:spPr bwMode="auto">
          <a:xfrm>
            <a:off x="353978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4" name="Rounded Rectangle 13">
            <a:extLst>
              <a:ext uri="{FF2B5EF4-FFF2-40B4-BE49-F238E27FC236}">
                <a16:creationId xmlns:a16="http://schemas.microsoft.com/office/drawing/2014/main" id="{F5387BF8-DA40-30B1-ABF9-CDC84C7E5463}"/>
              </a:ext>
              <a:ext uri="{C183D7F6-B498-43B3-948B-1728B52AA6E4}">
                <adec:decorative xmlns:adec="http://schemas.microsoft.com/office/drawing/2017/decorative" val="1"/>
              </a:ext>
            </a:extLst>
          </p:cNvPr>
          <p:cNvSpPr/>
          <p:nvPr/>
        </p:nvSpPr>
        <p:spPr bwMode="auto">
          <a:xfrm>
            <a:off x="8979748"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6" name="Rounded Rectangle 14">
            <a:extLst>
              <a:ext uri="{FF2B5EF4-FFF2-40B4-BE49-F238E27FC236}">
                <a16:creationId xmlns:a16="http://schemas.microsoft.com/office/drawing/2014/main" id="{8955AFAC-DAC3-C31E-D6B2-16C298244FC7}"/>
              </a:ext>
              <a:ext uri="{C183D7F6-B498-43B3-948B-1728B52AA6E4}">
                <adec:decorative xmlns:adec="http://schemas.microsoft.com/office/drawing/2017/decorative" val="1"/>
              </a:ext>
            </a:extLst>
          </p:cNvPr>
          <p:cNvSpPr/>
          <p:nvPr/>
        </p:nvSpPr>
        <p:spPr bwMode="auto">
          <a:xfrm>
            <a:off x="81980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Rounded Rectangle 11">
            <a:extLst>
              <a:ext uri="{FF2B5EF4-FFF2-40B4-BE49-F238E27FC236}">
                <a16:creationId xmlns:a16="http://schemas.microsoft.com/office/drawing/2014/main" id="{F449BBA6-B25C-FE9C-2B2F-28F5690EBE92}"/>
              </a:ext>
              <a:ext uri="{C183D7F6-B498-43B3-948B-1728B52AA6E4}">
                <adec:decorative xmlns:adec="http://schemas.microsoft.com/office/drawing/2017/decorative" val="1"/>
              </a:ext>
            </a:extLst>
          </p:cNvPr>
          <p:cNvSpPr/>
          <p:nvPr/>
        </p:nvSpPr>
        <p:spPr bwMode="auto">
          <a:xfrm>
            <a:off x="625976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ounded Rectangle 12">
            <a:extLst>
              <a:ext uri="{FF2B5EF4-FFF2-40B4-BE49-F238E27FC236}">
                <a16:creationId xmlns:a16="http://schemas.microsoft.com/office/drawing/2014/main" id="{0C37B5A5-3E5A-AF01-1E9F-EE26DFF99CF1}"/>
              </a:ext>
              <a:ext uri="{C183D7F6-B498-43B3-948B-1728B52AA6E4}">
                <adec:decorative xmlns:adec="http://schemas.microsoft.com/office/drawing/2017/decorative" val="1"/>
              </a:ext>
            </a:extLst>
          </p:cNvPr>
          <p:cNvSpPr/>
          <p:nvPr/>
        </p:nvSpPr>
        <p:spPr bwMode="auto">
          <a:xfrm>
            <a:off x="353978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Rounded Rectangle 13">
            <a:extLst>
              <a:ext uri="{FF2B5EF4-FFF2-40B4-BE49-F238E27FC236}">
                <a16:creationId xmlns:a16="http://schemas.microsoft.com/office/drawing/2014/main" id="{3D9CC1E3-980A-60F8-E084-9632CFBC268D}"/>
              </a:ext>
              <a:ext uri="{C183D7F6-B498-43B3-948B-1728B52AA6E4}">
                <adec:decorative xmlns:adec="http://schemas.microsoft.com/office/drawing/2017/decorative" val="1"/>
              </a:ext>
            </a:extLst>
          </p:cNvPr>
          <p:cNvSpPr/>
          <p:nvPr/>
        </p:nvSpPr>
        <p:spPr bwMode="auto">
          <a:xfrm>
            <a:off x="8979748"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0" name="Rounded Rectangle 14">
            <a:extLst>
              <a:ext uri="{FF2B5EF4-FFF2-40B4-BE49-F238E27FC236}">
                <a16:creationId xmlns:a16="http://schemas.microsoft.com/office/drawing/2014/main" id="{13DE24E6-E942-71E4-BAD6-D57A2756BFEF}"/>
              </a:ext>
              <a:ext uri="{C183D7F6-B498-43B3-948B-1728B52AA6E4}">
                <adec:decorative xmlns:adec="http://schemas.microsoft.com/office/drawing/2017/decorative" val="1"/>
              </a:ext>
            </a:extLst>
          </p:cNvPr>
          <p:cNvSpPr/>
          <p:nvPr/>
        </p:nvSpPr>
        <p:spPr bwMode="auto">
          <a:xfrm>
            <a:off x="81980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62" name="Title 1">
            <a:extLst>
              <a:ext uri="{FF2B5EF4-FFF2-40B4-BE49-F238E27FC236}">
                <a16:creationId xmlns:a16="http://schemas.microsoft.com/office/drawing/2014/main" id="{AFB3EE10-9161-7E07-67E0-36B09145FE8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2" name="Title 1">
            <a:extLst>
              <a:ext uri="{FF2B5EF4-FFF2-40B4-BE49-F238E27FC236}">
                <a16:creationId xmlns:a16="http://schemas.microsoft.com/office/drawing/2014/main" id="{8EC2693D-1152-DFC9-DF13-9DF760214ACE}"/>
              </a:ext>
            </a:extLst>
          </p:cNvPr>
          <p:cNvSpPr>
            <a:spLocks noGrp="1"/>
          </p:cNvSpPr>
          <p:nvPr>
            <p:ph type="title"/>
          </p:nvPr>
        </p:nvSpPr>
        <p:spPr>
          <a:xfrm>
            <a:off x="588261" y="585216"/>
            <a:ext cx="11011601" cy="553998"/>
          </a:xfrm>
        </p:spPr>
        <p:txBody>
          <a:bodyPr/>
          <a:lstStyle/>
          <a:p>
            <a:pPr algn="ctr"/>
            <a:r>
              <a:rPr lang="en-US" noProof="0"/>
              <a:t>Implementation overview</a:t>
            </a:r>
          </a:p>
        </p:txBody>
      </p:sp>
      <p:sp>
        <p:nvSpPr>
          <p:cNvPr id="58" name="TextBox 57">
            <a:extLst>
              <a:ext uri="{FF2B5EF4-FFF2-40B4-BE49-F238E27FC236}">
                <a16:creationId xmlns:a16="http://schemas.microsoft.com/office/drawing/2014/main" id="{660B89E6-9867-C4DB-6F62-F05D371A2C60}"/>
              </a:ext>
            </a:extLst>
          </p:cNvPr>
          <p:cNvSpPr txBox="1"/>
          <p:nvPr/>
        </p:nvSpPr>
        <p:spPr>
          <a:xfrm rot="16200000">
            <a:off x="-258072" y="3131088"/>
            <a:ext cx="1609034" cy="1384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1000" b="1" cap="all" spc="300">
                <a:solidFill>
                  <a:srgbClr val="C03BC4"/>
                </a:solidFill>
                <a:latin typeface="Segoe UI Semibold"/>
                <a:cs typeface="Segoe UI"/>
              </a:rPr>
              <a:t>Human Change</a:t>
            </a:r>
            <a:endParaRPr kumimoji="0" lang="en-US" sz="1000" b="1" i="0" u="none" strike="noStrike" kern="1200" cap="all" spc="300" normalizeH="0" baseline="0" noProof="0">
              <a:ln>
                <a:noFill/>
              </a:ln>
              <a:solidFill>
                <a:srgbClr val="C03BC4"/>
              </a:solidFill>
              <a:effectLst/>
              <a:uLnTx/>
              <a:uFillTx/>
              <a:latin typeface="Segoe UI Semibold"/>
              <a:ea typeface="+mn-ea"/>
              <a:cs typeface="Segoe UI" panose="020B0502040204020203" pitchFamily="34" charset="0"/>
            </a:endParaRPr>
          </a:p>
        </p:txBody>
      </p:sp>
      <p:sp>
        <p:nvSpPr>
          <p:cNvPr id="18" name="Rectangle: Rounded Corners 10">
            <a:extLst>
              <a:ext uri="{FF2B5EF4-FFF2-40B4-BE49-F238E27FC236}">
                <a16:creationId xmlns:a16="http://schemas.microsoft.com/office/drawing/2014/main" id="{007DD702-9C6A-6B10-B7DC-B7D8A7D7F721}"/>
              </a:ext>
              <a:ext uri="{C183D7F6-B498-43B3-948B-1728B52AA6E4}">
                <adec:decorative xmlns:adec="http://schemas.microsoft.com/office/drawing/2017/decorative" val="0"/>
              </a:ext>
            </a:extLst>
          </p:cNvPr>
          <p:cNvSpPr/>
          <p:nvPr/>
        </p:nvSpPr>
        <p:spPr>
          <a:xfrm>
            <a:off x="89282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35" name="TextBox 34">
            <a:extLst>
              <a:ext uri="{FF2B5EF4-FFF2-40B4-BE49-F238E27FC236}">
                <a16:creationId xmlns:a16="http://schemas.microsoft.com/office/drawing/2014/main" id="{6782D7C1-4A3F-A660-81CD-E92F2CE80E29}"/>
              </a:ext>
            </a:extLst>
          </p:cNvPr>
          <p:cNvSpPr txBox="1"/>
          <p:nvPr/>
        </p:nvSpPr>
        <p:spPr>
          <a:xfrm>
            <a:off x="885656" y="190720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User Enablement Workstream</a:t>
            </a:r>
          </a:p>
        </p:txBody>
      </p:sp>
      <p:sp>
        <p:nvSpPr>
          <p:cNvPr id="6" name="TextBox 5">
            <a:extLst>
              <a:ext uri="{FF2B5EF4-FFF2-40B4-BE49-F238E27FC236}">
                <a16:creationId xmlns:a16="http://schemas.microsoft.com/office/drawing/2014/main" id="{ACCA87BF-2A24-699D-ABA7-CEDA89D5D66B}"/>
              </a:ext>
            </a:extLst>
          </p:cNvPr>
          <p:cNvSpPr txBox="1"/>
          <p:nvPr/>
        </p:nvSpPr>
        <p:spPr>
          <a:xfrm>
            <a:off x="884992" y="208706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Secure exec sponsorship, create AI Council, and define RAI principles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Identify success owners, Champions, and early adopter cohorts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Detail high value scenarios and personas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Be intentional with assignment and concentrate seats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Define success criteria, KPIs, and success measurement plan</a:t>
            </a:r>
          </a:p>
        </p:txBody>
      </p:sp>
      <p:sp>
        <p:nvSpPr>
          <p:cNvPr id="20" name="Rectangle: Rounded Corners 10">
            <a:extLst>
              <a:ext uri="{FF2B5EF4-FFF2-40B4-BE49-F238E27FC236}">
                <a16:creationId xmlns:a16="http://schemas.microsoft.com/office/drawing/2014/main" id="{3545D9AB-FCC9-C125-26BE-026CC3BC59F6}"/>
              </a:ext>
            </a:extLst>
          </p:cNvPr>
          <p:cNvSpPr/>
          <p:nvPr/>
        </p:nvSpPr>
        <p:spPr>
          <a:xfrm>
            <a:off x="3612802" y="1444451"/>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4" name="TextBox 3">
            <a:extLst>
              <a:ext uri="{FF2B5EF4-FFF2-40B4-BE49-F238E27FC236}">
                <a16:creationId xmlns:a16="http://schemas.microsoft.com/office/drawing/2014/main" id="{237F1539-94B1-200C-231B-A71547655559}"/>
              </a:ext>
            </a:extLst>
          </p:cNvPr>
          <p:cNvSpPr txBox="1"/>
          <p:nvPr/>
        </p:nvSpPr>
        <p:spPr>
          <a:xfrm>
            <a:off x="3544682" y="187203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Complete User Enablement Strategy training</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Define user experience and feedback strategy </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and deploy training and engagement community (Center of Excellence/Champion Platform)</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Launch employee communications and Champion program </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Onboard executives and user cohorts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user Champions and support staff training</a:t>
            </a:r>
          </a:p>
        </p:txBody>
      </p:sp>
      <p:sp>
        <p:nvSpPr>
          <p:cNvPr id="22" name="Rectangle: Rounded Corners 10">
            <a:extLst>
              <a:ext uri="{FF2B5EF4-FFF2-40B4-BE49-F238E27FC236}">
                <a16:creationId xmlns:a16="http://schemas.microsoft.com/office/drawing/2014/main" id="{064CC058-517D-433C-C2E3-0262B1585A1A}"/>
              </a:ext>
            </a:extLst>
          </p:cNvPr>
          <p:cNvSpPr/>
          <p:nvPr/>
        </p:nvSpPr>
        <p:spPr>
          <a:xfrm>
            <a:off x="633278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5" name="TextBox 4">
            <a:extLst>
              <a:ext uri="{FF2B5EF4-FFF2-40B4-BE49-F238E27FC236}">
                <a16:creationId xmlns:a16="http://schemas.microsoft.com/office/drawing/2014/main" id="{D466380A-22B2-247D-56C1-661539BE8419}"/>
              </a:ext>
            </a:extLst>
          </p:cNvPr>
          <p:cNvSpPr txBox="1"/>
          <p:nvPr/>
        </p:nvSpPr>
        <p:spPr>
          <a:xfrm>
            <a:off x="6267519" y="1872039"/>
            <a:ext cx="2552400" cy="2065181"/>
          </a:xfrm>
          <a:prstGeom prst="rect">
            <a:avLst/>
          </a:prstGeom>
          <a:noFill/>
        </p:spPr>
        <p:txBody>
          <a:bodyPr wrap="square" lIns="360000" tIns="146304" rIns="182880" bIns="146304" rtlCol="0" anchor="t">
            <a:spAutoFit/>
          </a:body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Review success measures and user survey results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Conduct feedback and reporting analysis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extended training and adoption support</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Identify additional optimization scenarios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Iterate user experience strategy</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Gather and amplify success stories</a:t>
            </a:r>
          </a:p>
        </p:txBody>
      </p:sp>
      <p:sp>
        <p:nvSpPr>
          <p:cNvPr id="24" name="Rectangle: Rounded Corners 10">
            <a:extLst>
              <a:ext uri="{FF2B5EF4-FFF2-40B4-BE49-F238E27FC236}">
                <a16:creationId xmlns:a16="http://schemas.microsoft.com/office/drawing/2014/main" id="{ECB8E486-9E06-D40A-4FD4-2096D6841CAE}"/>
              </a:ext>
            </a:extLst>
          </p:cNvPr>
          <p:cNvSpPr/>
          <p:nvPr/>
        </p:nvSpPr>
        <p:spPr>
          <a:xfrm>
            <a:off x="9052763" y="1451359"/>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
        <p:nvSpPr>
          <p:cNvPr id="3" name="TextBox 2">
            <a:extLst>
              <a:ext uri="{FF2B5EF4-FFF2-40B4-BE49-F238E27FC236}">
                <a16:creationId xmlns:a16="http://schemas.microsoft.com/office/drawing/2014/main" id="{3CB6F778-7FB1-27B3-54F3-D6DD67FB12A9}"/>
              </a:ext>
            </a:extLst>
          </p:cNvPr>
          <p:cNvSpPr txBox="1"/>
          <p:nvPr/>
        </p:nvSpPr>
        <p:spPr>
          <a:xfrm>
            <a:off x="9014758" y="187203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Extend to new high value scenarios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business process transformation with Copilot Studio, plugins, and connectors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Drive group and cross-organizational productivity and innovation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Understand custom line of business opportunities</a:t>
            </a:r>
          </a:p>
        </p:txBody>
      </p:sp>
      <p:sp>
        <p:nvSpPr>
          <p:cNvPr id="59" name="Rectangle: Rounded Corners 17">
            <a:extLst>
              <a:ext uri="{FF2B5EF4-FFF2-40B4-BE49-F238E27FC236}">
                <a16:creationId xmlns:a16="http://schemas.microsoft.com/office/drawing/2014/main" id="{DD18E9CD-DDFD-0382-259D-25DBB6308D9A}"/>
              </a:ext>
            </a:extLst>
          </p:cNvPr>
          <p:cNvSpPr/>
          <p:nvPr/>
        </p:nvSpPr>
        <p:spPr>
          <a:xfrm>
            <a:off x="509764" y="5807864"/>
            <a:ext cx="550720" cy="663398"/>
          </a:xfrm>
          <a:prstGeom prst="roundRect">
            <a:avLst>
              <a:gd name="adj" fmla="val 12128"/>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2000" tIns="0" rIns="72000" bIns="7200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Segoe UI Semibold"/>
                <a:cs typeface="Segoe UI Semibold"/>
              </a:rPr>
              <a:t>You are here</a:t>
            </a:r>
            <a:endParaRPr lang="en-GB" sz="800" b="1" i="0" u="none" strike="noStrike" kern="1200" cap="none" spc="0" normalizeH="0" baseline="0" noProof="0">
              <a:ln>
                <a:noFill/>
              </a:ln>
              <a:solidFill>
                <a:prstClr val="white"/>
              </a:solidFill>
              <a:effectLst/>
              <a:uLnTx/>
              <a:uFillTx/>
              <a:latin typeface="Segoe UI Semibold"/>
              <a:cs typeface="Segoe UI Semibold"/>
            </a:endParaRPr>
          </a:p>
        </p:txBody>
      </p:sp>
      <p:sp>
        <p:nvSpPr>
          <p:cNvPr id="61" name="TextBox 60">
            <a:extLst>
              <a:ext uri="{FF2B5EF4-FFF2-40B4-BE49-F238E27FC236}">
                <a16:creationId xmlns:a16="http://schemas.microsoft.com/office/drawing/2014/main" id="{912E5219-DA1B-3804-AF63-38EE290A13DB}"/>
              </a:ext>
            </a:extLst>
          </p:cNvPr>
          <p:cNvSpPr txBox="1"/>
          <p:nvPr/>
        </p:nvSpPr>
        <p:spPr>
          <a:xfrm rot="16200000">
            <a:off x="2694" y="4891422"/>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36" name="TextBox 35">
            <a:extLst>
              <a:ext uri="{FF2B5EF4-FFF2-40B4-BE49-F238E27FC236}">
                <a16:creationId xmlns:a16="http://schemas.microsoft.com/office/drawing/2014/main" id="{D8E906AF-47FB-03F0-5900-B5DDDBE1B0B0}"/>
              </a:ext>
            </a:extLst>
          </p:cNvPr>
          <p:cNvSpPr txBox="1"/>
          <p:nvPr/>
        </p:nvSpPr>
        <p:spPr>
          <a:xfrm>
            <a:off x="885656" y="437630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23" name="TextBox 22">
            <a:extLst>
              <a:ext uri="{FF2B5EF4-FFF2-40B4-BE49-F238E27FC236}">
                <a16:creationId xmlns:a16="http://schemas.microsoft.com/office/drawing/2014/main" id="{4CB98AAA-253F-D5ED-43CE-D31FDA933881}"/>
              </a:ext>
            </a:extLst>
          </p:cNvPr>
          <p:cNvSpPr txBox="1"/>
          <p:nvPr/>
        </p:nvSpPr>
        <p:spPr>
          <a:xfrm>
            <a:off x="884992" y="457339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Perform the Microsoft 365 Copilot Optimization Assessment</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25" name="TextBox 24">
            <a:extLst>
              <a:ext uri="{FF2B5EF4-FFF2-40B4-BE49-F238E27FC236}">
                <a16:creationId xmlns:a16="http://schemas.microsoft.com/office/drawing/2014/main" id="{7A17F623-284A-AF00-05BA-5C1F7C7495FF}"/>
              </a:ext>
            </a:extLst>
          </p:cNvPr>
          <p:cNvSpPr txBox="1"/>
          <p:nvPr/>
        </p:nvSpPr>
        <p:spPr>
          <a:xfrm>
            <a:off x="3544682" y="430937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Assign permissions by role to provide access to the Microsoft 365 Copilot usage report</a:t>
            </a:r>
          </a:p>
        </p:txBody>
      </p:sp>
      <p:sp>
        <p:nvSpPr>
          <p:cNvPr id="28" name="TextBox 27">
            <a:extLst>
              <a:ext uri="{FF2B5EF4-FFF2-40B4-BE49-F238E27FC236}">
                <a16:creationId xmlns:a16="http://schemas.microsoft.com/office/drawing/2014/main" id="{648FA528-F05E-8E20-D65B-F1DB3FF52BD5}"/>
              </a:ext>
            </a:extLst>
          </p:cNvPr>
          <p:cNvSpPr txBox="1"/>
          <p:nvPr/>
        </p:nvSpPr>
        <p:spPr>
          <a:xfrm>
            <a:off x="6267519" y="430937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32" name="TextBox 31">
            <a:extLst>
              <a:ext uri="{FF2B5EF4-FFF2-40B4-BE49-F238E27FC236}">
                <a16:creationId xmlns:a16="http://schemas.microsoft.com/office/drawing/2014/main" id="{D1680652-6228-9B40-4B75-B092F2EEE303}"/>
              </a:ext>
            </a:extLst>
          </p:cNvPr>
          <p:cNvSpPr txBox="1"/>
          <p:nvPr/>
        </p:nvSpPr>
        <p:spPr>
          <a:xfrm>
            <a:off x="9042532" y="4285488"/>
            <a:ext cx="2552400" cy="9264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Copilot agents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7" name="Graphic 17">
            <a:extLst>
              <a:ext uri="{FF2B5EF4-FFF2-40B4-BE49-F238E27FC236}">
                <a16:creationId xmlns:a16="http://schemas.microsoft.com/office/drawing/2014/main" id="{98243905-80D6-3062-A2B7-FBD20D786A66}"/>
              </a:ext>
              <a:ext uri="{C183D7F6-B498-43B3-948B-1728B52AA6E4}">
                <adec:decorative xmlns:adec="http://schemas.microsoft.com/office/drawing/2017/decorative" val="1"/>
              </a:ext>
            </a:extLst>
          </p:cNvPr>
          <p:cNvSpPr>
            <a:spLocks noChangeAspect="1"/>
          </p:cNvSpPr>
          <p:nvPr/>
        </p:nvSpPr>
        <p:spPr>
          <a:xfrm>
            <a:off x="1009755" y="224083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 name="Graphic 17">
            <a:extLst>
              <a:ext uri="{FF2B5EF4-FFF2-40B4-BE49-F238E27FC236}">
                <a16:creationId xmlns:a16="http://schemas.microsoft.com/office/drawing/2014/main" id="{485F5E5F-531C-7253-7E8B-272DFF2A2EF4}"/>
              </a:ext>
              <a:ext uri="{C183D7F6-B498-43B3-948B-1728B52AA6E4}">
                <adec:decorative xmlns:adec="http://schemas.microsoft.com/office/drawing/2017/decorative" val="1"/>
              </a:ext>
            </a:extLst>
          </p:cNvPr>
          <p:cNvSpPr>
            <a:spLocks noChangeAspect="1"/>
          </p:cNvSpPr>
          <p:nvPr/>
        </p:nvSpPr>
        <p:spPr>
          <a:xfrm>
            <a:off x="1009755" y="258861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Graphic 17">
            <a:extLst>
              <a:ext uri="{FF2B5EF4-FFF2-40B4-BE49-F238E27FC236}">
                <a16:creationId xmlns:a16="http://schemas.microsoft.com/office/drawing/2014/main" id="{38A18FFB-239F-CDF8-0AAF-A0BE47DB62D5}"/>
              </a:ext>
              <a:ext uri="{C183D7F6-B498-43B3-948B-1728B52AA6E4}">
                <adec:decorative xmlns:adec="http://schemas.microsoft.com/office/drawing/2017/decorative" val="1"/>
              </a:ext>
            </a:extLst>
          </p:cNvPr>
          <p:cNvSpPr>
            <a:spLocks noChangeAspect="1"/>
          </p:cNvSpPr>
          <p:nvPr/>
        </p:nvSpPr>
        <p:spPr>
          <a:xfrm>
            <a:off x="3665943" y="201810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0" name="Graphic 17">
            <a:extLst>
              <a:ext uri="{FF2B5EF4-FFF2-40B4-BE49-F238E27FC236}">
                <a16:creationId xmlns:a16="http://schemas.microsoft.com/office/drawing/2014/main" id="{573A1C1E-48C9-C7B8-5E21-859F53C55CB1}"/>
              </a:ext>
              <a:ext uri="{C183D7F6-B498-43B3-948B-1728B52AA6E4}">
                <adec:decorative xmlns:adec="http://schemas.microsoft.com/office/drawing/2017/decorative" val="1"/>
              </a:ext>
            </a:extLst>
          </p:cNvPr>
          <p:cNvSpPr>
            <a:spLocks noChangeAspect="1"/>
          </p:cNvSpPr>
          <p:nvPr/>
        </p:nvSpPr>
        <p:spPr>
          <a:xfrm>
            <a:off x="3665943" y="236452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 name="Graphic 17">
            <a:extLst>
              <a:ext uri="{FF2B5EF4-FFF2-40B4-BE49-F238E27FC236}">
                <a16:creationId xmlns:a16="http://schemas.microsoft.com/office/drawing/2014/main" id="{4E49868E-EF58-8260-3351-89A9865C2173}"/>
              </a:ext>
              <a:ext uri="{C183D7F6-B498-43B3-948B-1728B52AA6E4}">
                <adec:decorative xmlns:adec="http://schemas.microsoft.com/office/drawing/2017/decorative" val="1"/>
              </a:ext>
            </a:extLst>
          </p:cNvPr>
          <p:cNvSpPr>
            <a:spLocks noChangeAspect="1"/>
          </p:cNvSpPr>
          <p:nvPr/>
        </p:nvSpPr>
        <p:spPr>
          <a:xfrm>
            <a:off x="3665943" y="272243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Graphic 17">
            <a:extLst>
              <a:ext uri="{FF2B5EF4-FFF2-40B4-BE49-F238E27FC236}">
                <a16:creationId xmlns:a16="http://schemas.microsoft.com/office/drawing/2014/main" id="{CA90090C-A6EF-645E-971D-9B9B51976F66}"/>
              </a:ext>
              <a:ext uri="{C183D7F6-B498-43B3-948B-1728B52AA6E4}">
                <adec:decorative xmlns:adec="http://schemas.microsoft.com/office/drawing/2017/decorative" val="1"/>
              </a:ext>
            </a:extLst>
          </p:cNvPr>
          <p:cNvSpPr>
            <a:spLocks noChangeAspect="1"/>
          </p:cNvSpPr>
          <p:nvPr/>
        </p:nvSpPr>
        <p:spPr>
          <a:xfrm>
            <a:off x="6385278" y="201810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6" name="Graphic 17">
            <a:extLst>
              <a:ext uri="{FF2B5EF4-FFF2-40B4-BE49-F238E27FC236}">
                <a16:creationId xmlns:a16="http://schemas.microsoft.com/office/drawing/2014/main" id="{F854F63C-3E19-B6CE-818B-6C6786D7EE4C}"/>
              </a:ext>
              <a:ext uri="{C183D7F6-B498-43B3-948B-1728B52AA6E4}">
                <adec:decorative xmlns:adec="http://schemas.microsoft.com/office/drawing/2017/decorative" val="1"/>
              </a:ext>
            </a:extLst>
          </p:cNvPr>
          <p:cNvSpPr>
            <a:spLocks noChangeAspect="1"/>
          </p:cNvSpPr>
          <p:nvPr/>
        </p:nvSpPr>
        <p:spPr>
          <a:xfrm>
            <a:off x="6385278" y="236473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7" name="Graphic 17">
            <a:extLst>
              <a:ext uri="{FF2B5EF4-FFF2-40B4-BE49-F238E27FC236}">
                <a16:creationId xmlns:a16="http://schemas.microsoft.com/office/drawing/2014/main" id="{6CF16FA1-3CBE-03F9-9E59-7C02BEB50108}"/>
              </a:ext>
              <a:ext uri="{C183D7F6-B498-43B3-948B-1728B52AA6E4}">
                <adec:decorative xmlns:adec="http://schemas.microsoft.com/office/drawing/2017/decorative" val="1"/>
              </a:ext>
            </a:extLst>
          </p:cNvPr>
          <p:cNvSpPr>
            <a:spLocks noChangeAspect="1"/>
          </p:cNvSpPr>
          <p:nvPr/>
        </p:nvSpPr>
        <p:spPr>
          <a:xfrm>
            <a:off x="9129016" y="20066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Graphic 17">
            <a:extLst>
              <a:ext uri="{FF2B5EF4-FFF2-40B4-BE49-F238E27FC236}">
                <a16:creationId xmlns:a16="http://schemas.microsoft.com/office/drawing/2014/main" id="{A0362EB7-05B0-73D9-1451-0075A2013367}"/>
              </a:ext>
              <a:ext uri="{C183D7F6-B498-43B3-948B-1728B52AA6E4}">
                <adec:decorative xmlns:adec="http://schemas.microsoft.com/office/drawing/2017/decorative" val="1"/>
              </a:ext>
            </a:extLst>
          </p:cNvPr>
          <p:cNvSpPr>
            <a:spLocks noChangeAspect="1"/>
          </p:cNvSpPr>
          <p:nvPr/>
        </p:nvSpPr>
        <p:spPr>
          <a:xfrm>
            <a:off x="9129016" y="222520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Graphic 17">
            <a:extLst>
              <a:ext uri="{FF2B5EF4-FFF2-40B4-BE49-F238E27FC236}">
                <a16:creationId xmlns:a16="http://schemas.microsoft.com/office/drawing/2014/main" id="{4769A65F-363D-1369-365A-D11DB1BE5A17}"/>
              </a:ext>
              <a:ext uri="{C183D7F6-B498-43B3-948B-1728B52AA6E4}">
                <adec:decorative xmlns:adec="http://schemas.microsoft.com/office/drawing/2017/decorative" val="1"/>
              </a:ext>
            </a:extLst>
          </p:cNvPr>
          <p:cNvSpPr>
            <a:spLocks noChangeAspect="1"/>
          </p:cNvSpPr>
          <p:nvPr/>
        </p:nvSpPr>
        <p:spPr>
          <a:xfrm>
            <a:off x="9129016" y="272129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6" name="Graphic 17">
            <a:extLst>
              <a:ext uri="{FF2B5EF4-FFF2-40B4-BE49-F238E27FC236}">
                <a16:creationId xmlns:a16="http://schemas.microsoft.com/office/drawing/2014/main" id="{4F7B5EF0-0D8E-E7E2-032B-1BF63BAB15C5}"/>
              </a:ext>
              <a:ext uri="{C183D7F6-B498-43B3-948B-1728B52AA6E4}">
                <adec:decorative xmlns:adec="http://schemas.microsoft.com/office/drawing/2017/decorative" val="1"/>
              </a:ext>
            </a:extLst>
          </p:cNvPr>
          <p:cNvSpPr>
            <a:spLocks noChangeAspect="1"/>
          </p:cNvSpPr>
          <p:nvPr/>
        </p:nvSpPr>
        <p:spPr>
          <a:xfrm>
            <a:off x="3665943"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7" name="Graphic 17">
            <a:extLst>
              <a:ext uri="{FF2B5EF4-FFF2-40B4-BE49-F238E27FC236}">
                <a16:creationId xmlns:a16="http://schemas.microsoft.com/office/drawing/2014/main" id="{C78B66C6-1F39-0915-F9C8-CEAD8E57654B}"/>
              </a:ext>
              <a:ext uri="{C183D7F6-B498-43B3-948B-1728B52AA6E4}">
                <adec:decorative xmlns:adec="http://schemas.microsoft.com/office/drawing/2017/decorative" val="1"/>
              </a:ext>
            </a:extLst>
          </p:cNvPr>
          <p:cNvSpPr>
            <a:spLocks noChangeAspect="1"/>
          </p:cNvSpPr>
          <p:nvPr/>
        </p:nvSpPr>
        <p:spPr>
          <a:xfrm>
            <a:off x="3665943" y="4800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9" name="Graphic 17">
            <a:extLst>
              <a:ext uri="{FF2B5EF4-FFF2-40B4-BE49-F238E27FC236}">
                <a16:creationId xmlns:a16="http://schemas.microsoft.com/office/drawing/2014/main" id="{30805EFB-1CC9-2384-6BD5-E265E0CF3ECE}"/>
              </a:ext>
              <a:ext uri="{C183D7F6-B498-43B3-948B-1728B52AA6E4}">
                <adec:decorative xmlns:adec="http://schemas.microsoft.com/office/drawing/2017/decorative" val="1"/>
              </a:ext>
            </a:extLst>
          </p:cNvPr>
          <p:cNvSpPr>
            <a:spLocks noChangeAspect="1"/>
          </p:cNvSpPr>
          <p:nvPr/>
        </p:nvSpPr>
        <p:spPr>
          <a:xfrm>
            <a:off x="6385278"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1" name="Graphic 17">
            <a:extLst>
              <a:ext uri="{FF2B5EF4-FFF2-40B4-BE49-F238E27FC236}">
                <a16:creationId xmlns:a16="http://schemas.microsoft.com/office/drawing/2014/main" id="{51F794FA-461E-CDB3-A2B5-A1F988311FF5}"/>
              </a:ext>
              <a:ext uri="{C183D7F6-B498-43B3-948B-1728B52AA6E4}">
                <adec:decorative xmlns:adec="http://schemas.microsoft.com/office/drawing/2017/decorative" val="1"/>
              </a:ext>
            </a:extLst>
          </p:cNvPr>
          <p:cNvSpPr>
            <a:spLocks noChangeAspect="1"/>
          </p:cNvSpPr>
          <p:nvPr/>
        </p:nvSpPr>
        <p:spPr>
          <a:xfrm>
            <a:off x="6385278" y="468003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3" name="Graphic 17">
            <a:extLst>
              <a:ext uri="{FF2B5EF4-FFF2-40B4-BE49-F238E27FC236}">
                <a16:creationId xmlns:a16="http://schemas.microsoft.com/office/drawing/2014/main" id="{0CF6D18C-CE39-B48B-C207-11E6DDA6A39F}"/>
              </a:ext>
              <a:ext uri="{C183D7F6-B498-43B3-948B-1728B52AA6E4}">
                <adec:decorative xmlns:adec="http://schemas.microsoft.com/office/drawing/2017/decorative" val="1"/>
              </a:ext>
            </a:extLst>
          </p:cNvPr>
          <p:cNvSpPr>
            <a:spLocks noChangeAspect="1"/>
          </p:cNvSpPr>
          <p:nvPr/>
        </p:nvSpPr>
        <p:spPr>
          <a:xfrm>
            <a:off x="9129016"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4" name="Graphic 17">
            <a:extLst>
              <a:ext uri="{FF2B5EF4-FFF2-40B4-BE49-F238E27FC236}">
                <a16:creationId xmlns:a16="http://schemas.microsoft.com/office/drawing/2014/main" id="{1E22A4E9-1EC8-C1F4-5B2D-3D141293D78F}"/>
              </a:ext>
              <a:ext uri="{C183D7F6-B498-43B3-948B-1728B52AA6E4}">
                <adec:decorative xmlns:adec="http://schemas.microsoft.com/office/drawing/2017/decorative" val="1"/>
              </a:ext>
            </a:extLst>
          </p:cNvPr>
          <p:cNvSpPr>
            <a:spLocks noChangeAspect="1"/>
          </p:cNvSpPr>
          <p:nvPr/>
        </p:nvSpPr>
        <p:spPr>
          <a:xfrm>
            <a:off x="9129016" y="4800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7" name="Graphic 17">
            <a:extLst>
              <a:ext uri="{FF2B5EF4-FFF2-40B4-BE49-F238E27FC236}">
                <a16:creationId xmlns:a16="http://schemas.microsoft.com/office/drawing/2014/main" id="{7BD645DC-D613-8051-2133-908C44CC8A02}"/>
              </a:ext>
              <a:ext uri="{C183D7F6-B498-43B3-948B-1728B52AA6E4}">
                <adec:decorative xmlns:adec="http://schemas.microsoft.com/office/drawing/2017/decorative" val="1"/>
              </a:ext>
            </a:extLst>
          </p:cNvPr>
          <p:cNvSpPr>
            <a:spLocks noChangeAspect="1"/>
          </p:cNvSpPr>
          <p:nvPr/>
        </p:nvSpPr>
        <p:spPr>
          <a:xfrm>
            <a:off x="1009755" y="306705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8" name="Graphic 17">
            <a:extLst>
              <a:ext uri="{FF2B5EF4-FFF2-40B4-BE49-F238E27FC236}">
                <a16:creationId xmlns:a16="http://schemas.microsoft.com/office/drawing/2014/main" id="{7CD6496C-D075-DAC5-B14C-F2BFBBB792DD}"/>
              </a:ext>
              <a:ext uri="{C183D7F6-B498-43B3-948B-1728B52AA6E4}">
                <adec:decorative xmlns:adec="http://schemas.microsoft.com/office/drawing/2017/decorative" val="1"/>
              </a:ext>
            </a:extLst>
          </p:cNvPr>
          <p:cNvSpPr>
            <a:spLocks noChangeAspect="1"/>
          </p:cNvSpPr>
          <p:nvPr/>
        </p:nvSpPr>
        <p:spPr>
          <a:xfrm>
            <a:off x="1007834" y="344779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9" name="Graphic 17">
            <a:extLst>
              <a:ext uri="{FF2B5EF4-FFF2-40B4-BE49-F238E27FC236}">
                <a16:creationId xmlns:a16="http://schemas.microsoft.com/office/drawing/2014/main" id="{53C40551-B78F-A4DB-1CFA-C125A4522779}"/>
              </a:ext>
              <a:ext uri="{C183D7F6-B498-43B3-948B-1728B52AA6E4}">
                <adec:decorative xmlns:adec="http://schemas.microsoft.com/office/drawing/2017/decorative" val="1"/>
              </a:ext>
            </a:extLst>
          </p:cNvPr>
          <p:cNvSpPr>
            <a:spLocks noChangeAspect="1"/>
          </p:cNvSpPr>
          <p:nvPr/>
        </p:nvSpPr>
        <p:spPr>
          <a:xfrm>
            <a:off x="3665943" y="320551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0" name="Graphic 17">
            <a:extLst>
              <a:ext uri="{FF2B5EF4-FFF2-40B4-BE49-F238E27FC236}">
                <a16:creationId xmlns:a16="http://schemas.microsoft.com/office/drawing/2014/main" id="{E965B766-3B8C-8D38-C983-250F6330F169}"/>
              </a:ext>
              <a:ext uri="{C183D7F6-B498-43B3-948B-1728B52AA6E4}">
                <adec:decorative xmlns:adec="http://schemas.microsoft.com/office/drawing/2017/decorative" val="1"/>
              </a:ext>
            </a:extLst>
          </p:cNvPr>
          <p:cNvSpPr>
            <a:spLocks noChangeAspect="1"/>
          </p:cNvSpPr>
          <p:nvPr/>
        </p:nvSpPr>
        <p:spPr>
          <a:xfrm>
            <a:off x="3665943" y="35620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1" name="Graphic 17">
            <a:extLst>
              <a:ext uri="{FF2B5EF4-FFF2-40B4-BE49-F238E27FC236}">
                <a16:creationId xmlns:a16="http://schemas.microsoft.com/office/drawing/2014/main" id="{D5412BEB-2EEA-2A90-31DE-AEEDA61A0117}"/>
              </a:ext>
              <a:ext uri="{C183D7F6-B498-43B3-948B-1728B52AA6E4}">
                <adec:decorative xmlns:adec="http://schemas.microsoft.com/office/drawing/2017/decorative" val="1"/>
              </a:ext>
            </a:extLst>
          </p:cNvPr>
          <p:cNvSpPr>
            <a:spLocks noChangeAspect="1"/>
          </p:cNvSpPr>
          <p:nvPr/>
        </p:nvSpPr>
        <p:spPr>
          <a:xfrm>
            <a:off x="3665943" y="376814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2" name="Graphic 17">
            <a:extLst>
              <a:ext uri="{FF2B5EF4-FFF2-40B4-BE49-F238E27FC236}">
                <a16:creationId xmlns:a16="http://schemas.microsoft.com/office/drawing/2014/main" id="{4B619473-10A9-87BF-929C-63F55338D3E9}"/>
              </a:ext>
              <a:ext uri="{C183D7F6-B498-43B3-948B-1728B52AA6E4}">
                <adec:decorative xmlns:adec="http://schemas.microsoft.com/office/drawing/2017/decorative" val="1"/>
              </a:ext>
            </a:extLst>
          </p:cNvPr>
          <p:cNvSpPr>
            <a:spLocks noChangeAspect="1"/>
          </p:cNvSpPr>
          <p:nvPr/>
        </p:nvSpPr>
        <p:spPr>
          <a:xfrm>
            <a:off x="3672179" y="546878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3" name="Graphic 17">
            <a:extLst>
              <a:ext uri="{FF2B5EF4-FFF2-40B4-BE49-F238E27FC236}">
                <a16:creationId xmlns:a16="http://schemas.microsoft.com/office/drawing/2014/main" id="{FF3245BB-F10A-C2BE-41A2-4E6B3BBD0C8A}"/>
              </a:ext>
              <a:ext uri="{C183D7F6-B498-43B3-948B-1728B52AA6E4}">
                <adec:decorative xmlns:adec="http://schemas.microsoft.com/office/drawing/2017/decorative" val="1"/>
              </a:ext>
            </a:extLst>
          </p:cNvPr>
          <p:cNvSpPr>
            <a:spLocks noChangeAspect="1"/>
          </p:cNvSpPr>
          <p:nvPr/>
        </p:nvSpPr>
        <p:spPr>
          <a:xfrm>
            <a:off x="6385278" y="272129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4" name="Graphic 17">
            <a:extLst>
              <a:ext uri="{FF2B5EF4-FFF2-40B4-BE49-F238E27FC236}">
                <a16:creationId xmlns:a16="http://schemas.microsoft.com/office/drawing/2014/main" id="{7FBCDB43-8718-11E0-B818-5E9022FB1CBC}"/>
              </a:ext>
              <a:ext uri="{C183D7F6-B498-43B3-948B-1728B52AA6E4}">
                <adec:decorative xmlns:adec="http://schemas.microsoft.com/office/drawing/2017/decorative" val="1"/>
              </a:ext>
            </a:extLst>
          </p:cNvPr>
          <p:cNvSpPr>
            <a:spLocks noChangeAspect="1"/>
          </p:cNvSpPr>
          <p:nvPr/>
        </p:nvSpPr>
        <p:spPr>
          <a:xfrm>
            <a:off x="6385278" y="306634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5" name="Graphic 17">
            <a:extLst>
              <a:ext uri="{FF2B5EF4-FFF2-40B4-BE49-F238E27FC236}">
                <a16:creationId xmlns:a16="http://schemas.microsoft.com/office/drawing/2014/main" id="{886F8962-0EA8-5E0E-CB7A-A2A1E989629E}"/>
              </a:ext>
              <a:ext uri="{C183D7F6-B498-43B3-948B-1728B52AA6E4}">
                <adec:decorative xmlns:adec="http://schemas.microsoft.com/office/drawing/2017/decorative" val="1"/>
              </a:ext>
            </a:extLst>
          </p:cNvPr>
          <p:cNvSpPr>
            <a:spLocks noChangeAspect="1"/>
          </p:cNvSpPr>
          <p:nvPr/>
        </p:nvSpPr>
        <p:spPr>
          <a:xfrm>
            <a:off x="6385278" y="341715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6" name="Graphic 17">
            <a:extLst>
              <a:ext uri="{FF2B5EF4-FFF2-40B4-BE49-F238E27FC236}">
                <a16:creationId xmlns:a16="http://schemas.microsoft.com/office/drawing/2014/main" id="{27CAB6F3-9A3F-A01F-826E-82369EEB46E1}"/>
              </a:ext>
              <a:ext uri="{C183D7F6-B498-43B3-948B-1728B52AA6E4}">
                <adec:decorative xmlns:adec="http://schemas.microsoft.com/office/drawing/2017/decorative" val="1"/>
              </a:ext>
            </a:extLst>
          </p:cNvPr>
          <p:cNvSpPr>
            <a:spLocks noChangeAspect="1"/>
          </p:cNvSpPr>
          <p:nvPr/>
        </p:nvSpPr>
        <p:spPr>
          <a:xfrm>
            <a:off x="6385278" y="363177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7" name="Graphic 17">
            <a:extLst>
              <a:ext uri="{FF2B5EF4-FFF2-40B4-BE49-F238E27FC236}">
                <a16:creationId xmlns:a16="http://schemas.microsoft.com/office/drawing/2014/main" id="{3EC3FCB4-776E-50A9-3CCD-A85323BD9C7F}"/>
              </a:ext>
              <a:ext uri="{C183D7F6-B498-43B3-948B-1728B52AA6E4}">
                <adec:decorative xmlns:adec="http://schemas.microsoft.com/office/drawing/2017/decorative" val="1"/>
              </a:ext>
            </a:extLst>
          </p:cNvPr>
          <p:cNvSpPr>
            <a:spLocks noChangeAspect="1"/>
          </p:cNvSpPr>
          <p:nvPr/>
        </p:nvSpPr>
        <p:spPr>
          <a:xfrm>
            <a:off x="9129016" y="320437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8" name="Graphic 17">
            <a:extLst>
              <a:ext uri="{FF2B5EF4-FFF2-40B4-BE49-F238E27FC236}">
                <a16:creationId xmlns:a16="http://schemas.microsoft.com/office/drawing/2014/main" id="{A615D526-C6F9-9E47-2B8F-7E53796CBAA5}"/>
              </a:ext>
              <a:ext uri="{C183D7F6-B498-43B3-948B-1728B52AA6E4}">
                <adec:decorative xmlns:adec="http://schemas.microsoft.com/office/drawing/2017/decorative" val="1"/>
              </a:ext>
            </a:extLst>
          </p:cNvPr>
          <p:cNvSpPr>
            <a:spLocks noChangeAspect="1"/>
          </p:cNvSpPr>
          <p:nvPr/>
        </p:nvSpPr>
        <p:spPr>
          <a:xfrm>
            <a:off x="1007834" y="376354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9" name="Graphic 17">
            <a:extLst>
              <a:ext uri="{FF2B5EF4-FFF2-40B4-BE49-F238E27FC236}">
                <a16:creationId xmlns:a16="http://schemas.microsoft.com/office/drawing/2014/main" id="{C1730BDF-7353-9462-04DE-2732A4AE3041}"/>
              </a:ext>
              <a:ext uri="{C183D7F6-B498-43B3-948B-1728B52AA6E4}">
                <adec:decorative xmlns:adec="http://schemas.microsoft.com/office/drawing/2017/decorative" val="1"/>
              </a:ext>
            </a:extLst>
          </p:cNvPr>
          <p:cNvSpPr>
            <a:spLocks noChangeAspect="1"/>
          </p:cNvSpPr>
          <p:nvPr/>
        </p:nvSpPr>
        <p:spPr>
          <a:xfrm>
            <a:off x="1009755" y="4728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0" name="Graphic 17">
            <a:extLst>
              <a:ext uri="{FF2B5EF4-FFF2-40B4-BE49-F238E27FC236}">
                <a16:creationId xmlns:a16="http://schemas.microsoft.com/office/drawing/2014/main" id="{057E8E74-CE37-C508-CB07-869636CAB391}"/>
              </a:ext>
              <a:ext uri="{C183D7F6-B498-43B3-948B-1728B52AA6E4}">
                <adec:decorative xmlns:adec="http://schemas.microsoft.com/office/drawing/2017/decorative" val="1"/>
              </a:ext>
            </a:extLst>
          </p:cNvPr>
          <p:cNvSpPr>
            <a:spLocks noChangeAspect="1"/>
          </p:cNvSpPr>
          <p:nvPr/>
        </p:nvSpPr>
        <p:spPr>
          <a:xfrm>
            <a:off x="1009755" y="5096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1" name="Graphic 17">
            <a:extLst>
              <a:ext uri="{FF2B5EF4-FFF2-40B4-BE49-F238E27FC236}">
                <a16:creationId xmlns:a16="http://schemas.microsoft.com/office/drawing/2014/main" id="{990ACDC9-525A-6861-D33A-33220DA046E1}"/>
              </a:ext>
              <a:ext uri="{C183D7F6-B498-43B3-948B-1728B52AA6E4}">
                <adec:decorative xmlns:adec="http://schemas.microsoft.com/office/drawing/2017/decorative" val="1"/>
              </a:ext>
            </a:extLst>
          </p:cNvPr>
          <p:cNvSpPr>
            <a:spLocks noChangeAspect="1"/>
          </p:cNvSpPr>
          <p:nvPr/>
        </p:nvSpPr>
        <p:spPr>
          <a:xfrm>
            <a:off x="1016879" y="543310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3" name="Left Bracket 52">
            <a:extLst>
              <a:ext uri="{FF2B5EF4-FFF2-40B4-BE49-F238E27FC236}">
                <a16:creationId xmlns:a16="http://schemas.microsoft.com/office/drawing/2014/main" id="{8DF29212-2458-F281-7614-28655B26BE4C}"/>
              </a:ext>
              <a:ext uri="{C183D7F6-B498-43B3-948B-1728B52AA6E4}">
                <adec:decorative xmlns:adec="http://schemas.microsoft.com/office/drawing/2017/decorative" val="1"/>
              </a:ext>
            </a:extLst>
          </p:cNvPr>
          <p:cNvSpPr/>
          <p:nvPr/>
        </p:nvSpPr>
        <p:spPr>
          <a:xfrm>
            <a:off x="228893" y="1833340"/>
            <a:ext cx="206953" cy="4171879"/>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cxnSp>
        <p:nvCxnSpPr>
          <p:cNvPr id="54" name="Straight Connector 53">
            <a:extLst>
              <a:ext uri="{FF2B5EF4-FFF2-40B4-BE49-F238E27FC236}">
                <a16:creationId xmlns:a16="http://schemas.microsoft.com/office/drawing/2014/main" id="{0F2760AB-8E2D-845D-B2CD-F1019F8A4FF8}"/>
              </a:ext>
              <a:ext uri="{C183D7F6-B498-43B3-948B-1728B52AA6E4}">
                <adec:decorative xmlns:adec="http://schemas.microsoft.com/office/drawing/2017/decorative" val="1"/>
              </a:ext>
            </a:extLst>
          </p:cNvPr>
          <p:cNvCxnSpPr>
            <a:cxnSpLocks/>
          </p:cNvCxnSpPr>
          <p:nvPr/>
        </p:nvCxnSpPr>
        <p:spPr>
          <a:xfrm>
            <a:off x="435846" y="1833340"/>
            <a:ext cx="324000"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105B6CB-F83B-608F-918D-8FBDC6FE1134}"/>
              </a:ext>
              <a:ext uri="{C183D7F6-B498-43B3-948B-1728B52AA6E4}">
                <adec:decorative xmlns:adec="http://schemas.microsoft.com/office/drawing/2017/decorative" val="1"/>
              </a:ext>
            </a:extLst>
          </p:cNvPr>
          <p:cNvCxnSpPr>
            <a:cxnSpLocks/>
          </p:cNvCxnSpPr>
          <p:nvPr/>
        </p:nvCxnSpPr>
        <p:spPr>
          <a:xfrm>
            <a:off x="435846" y="6005222"/>
            <a:ext cx="324000"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9CD33503-A0D3-4868-1A2A-B44604D055BC}"/>
              </a:ext>
              <a:ext uri="{C183D7F6-B498-43B3-948B-1728B52AA6E4}">
                <adec:decorative xmlns:adec="http://schemas.microsoft.com/office/drawing/2017/decorative" val="1"/>
              </a:ext>
            </a:extLst>
          </p:cNvPr>
          <p:cNvSpPr/>
          <p:nvPr/>
        </p:nvSpPr>
        <p:spPr>
          <a:xfrm>
            <a:off x="14437" y="4079045"/>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80" name="Graphic 79">
            <a:extLst>
              <a:ext uri="{FF2B5EF4-FFF2-40B4-BE49-F238E27FC236}">
                <a16:creationId xmlns:a16="http://schemas.microsoft.com/office/drawing/2014/main" id="{5402D000-CF07-9825-6828-95691089DDF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02" y="4151686"/>
            <a:ext cx="228600" cy="228600"/>
          </a:xfrm>
          <a:prstGeom prst="rect">
            <a:avLst/>
          </a:prstGeom>
        </p:spPr>
      </p:pic>
      <p:cxnSp>
        <p:nvCxnSpPr>
          <p:cNvPr id="81" name="Straight Connector 80">
            <a:extLst>
              <a:ext uri="{FF2B5EF4-FFF2-40B4-BE49-F238E27FC236}">
                <a16:creationId xmlns:a16="http://schemas.microsoft.com/office/drawing/2014/main" id="{462420E8-73DE-02A5-9ABF-7C2571C6978D}"/>
              </a:ext>
              <a:ext uri="{C183D7F6-B498-43B3-948B-1728B52AA6E4}">
                <adec:decorative xmlns:adec="http://schemas.microsoft.com/office/drawing/2017/decorative" val="1"/>
              </a:ext>
            </a:extLst>
          </p:cNvPr>
          <p:cNvCxnSpPr>
            <a:cxnSpLocks/>
          </p:cNvCxnSpPr>
          <p:nvPr/>
        </p:nvCxnSpPr>
        <p:spPr>
          <a:xfrm flipH="1">
            <a:off x="435844" y="4265986"/>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6" name="Rounded Rectangle 2">
            <a:extLst>
              <a:ext uri="{FF2B5EF4-FFF2-40B4-BE49-F238E27FC236}">
                <a16:creationId xmlns:a16="http://schemas.microsoft.com/office/drawing/2014/main" id="{35D3862C-2C7A-8D4B-0AC5-A91DC002C2A7}"/>
              </a:ext>
              <a:ext uri="{C183D7F6-B498-43B3-948B-1728B52AA6E4}">
                <adec:decorative xmlns:adec="http://schemas.microsoft.com/office/drawing/2017/decorative" val="1"/>
              </a:ext>
            </a:extLst>
          </p:cNvPr>
          <p:cNvSpPr/>
          <p:nvPr/>
        </p:nvSpPr>
        <p:spPr>
          <a:xfrm>
            <a:off x="858798" y="4309373"/>
            <a:ext cx="10768140" cy="1778470"/>
          </a:xfrm>
          <a:prstGeom prst="roundRect">
            <a:avLst>
              <a:gd name="adj" fmla="val 3227"/>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60" name="Graphic 7">
            <a:extLst>
              <a:ext uri="{FF2B5EF4-FFF2-40B4-BE49-F238E27FC236}">
                <a16:creationId xmlns:a16="http://schemas.microsoft.com/office/drawing/2014/main" id="{B62DAF33-6D51-24E2-ADC6-DF91513B3216}"/>
              </a:ext>
              <a:ext uri="{C183D7F6-B498-43B3-948B-1728B52AA6E4}">
                <adec:decorative xmlns:adec="http://schemas.microsoft.com/office/drawing/2017/decorative" val="1"/>
              </a:ext>
            </a:extLst>
          </p:cNvPr>
          <p:cNvSpPr/>
          <p:nvPr/>
        </p:nvSpPr>
        <p:spPr>
          <a:xfrm>
            <a:off x="708384" y="5907548"/>
            <a:ext cx="153478" cy="181900"/>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lIns="72000" rIns="72000" b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60408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F7D2C3-71B7-4C45-1720-E02EEA58A529}"/>
              </a:ext>
            </a:extLst>
          </p:cNvPr>
          <p:cNvSpPr txBox="1">
            <a:spLocks noGrp="1"/>
          </p:cNvSpPr>
          <p:nvPr>
            <p:ph type="title" idx="4294967295"/>
          </p:nvPr>
        </p:nvSpPr>
        <p:spPr>
          <a:xfrm>
            <a:off x="588261" y="342314"/>
            <a:ext cx="11011601"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Microsoft 365 Copilot</a:t>
            </a:r>
            <a:endParaRPr kumimoji="0" lang="en-CA" sz="36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endParaRPr>
          </a:p>
        </p:txBody>
      </p:sp>
      <p:sp>
        <p:nvSpPr>
          <p:cNvPr id="7" name="TextBox 6">
            <a:extLst>
              <a:ext uri="{FF2B5EF4-FFF2-40B4-BE49-F238E27FC236}">
                <a16:creationId xmlns:a16="http://schemas.microsoft.com/office/drawing/2014/main" id="{8499BCAD-88D3-E5E5-D492-4A47FD5AB3CD}"/>
              </a:ext>
            </a:extLst>
          </p:cNvPr>
          <p:cNvSpPr txBox="1"/>
          <p:nvPr/>
        </p:nvSpPr>
        <p:spPr>
          <a:xfrm>
            <a:off x="835850" y="832502"/>
            <a:ext cx="10517127" cy="627864"/>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Readiness checklist and key resources</a:t>
            </a:r>
          </a:p>
        </p:txBody>
      </p:sp>
      <p:sp>
        <p:nvSpPr>
          <p:cNvPr id="9" name="Rounded Rectangle 8">
            <a:extLst>
              <a:ext uri="{FF2B5EF4-FFF2-40B4-BE49-F238E27FC236}">
                <a16:creationId xmlns:a16="http://schemas.microsoft.com/office/drawing/2014/main" id="{3C92CD2C-F908-38FE-A6F5-90C6B0B310D6}"/>
              </a:ext>
              <a:ext uri="{C183D7F6-B498-43B3-948B-1728B52AA6E4}">
                <adec:decorative xmlns:adec="http://schemas.microsoft.com/office/drawing/2017/decorative" val="1"/>
              </a:ext>
            </a:extLst>
          </p:cNvPr>
          <p:cNvSpPr/>
          <p:nvPr/>
        </p:nvSpPr>
        <p:spPr bwMode="auto">
          <a:xfrm>
            <a:off x="8967416" y="1866667"/>
            <a:ext cx="268701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ounded Rectangle 9">
            <a:extLst>
              <a:ext uri="{FF2B5EF4-FFF2-40B4-BE49-F238E27FC236}">
                <a16:creationId xmlns:a16="http://schemas.microsoft.com/office/drawing/2014/main" id="{C92D216F-1933-6C1A-9F7B-19FD3AF0BB53}"/>
              </a:ext>
              <a:ext uri="{C183D7F6-B498-43B3-948B-1728B52AA6E4}">
                <adec:decorative xmlns:adec="http://schemas.microsoft.com/office/drawing/2017/decorative" val="1"/>
              </a:ext>
            </a:extLst>
          </p:cNvPr>
          <p:cNvSpPr/>
          <p:nvPr/>
        </p:nvSpPr>
        <p:spPr bwMode="auto">
          <a:xfrm>
            <a:off x="6205792"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37A51B58-6CA3-F495-30C5-B964DAC793FF}"/>
              </a:ext>
              <a:ext uri="{C183D7F6-B498-43B3-948B-1728B52AA6E4}">
                <adec:decorative xmlns:adec="http://schemas.microsoft.com/office/drawing/2017/decorative" val="1"/>
              </a:ext>
            </a:extLst>
          </p:cNvPr>
          <p:cNvSpPr/>
          <p:nvPr/>
        </p:nvSpPr>
        <p:spPr bwMode="auto">
          <a:xfrm>
            <a:off x="67237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ounded Rectangle 13">
            <a:extLst>
              <a:ext uri="{FF2B5EF4-FFF2-40B4-BE49-F238E27FC236}">
                <a16:creationId xmlns:a16="http://schemas.microsoft.com/office/drawing/2014/main" id="{04BBEDEF-D5C6-B739-DCC6-A2EB3E7577EA}"/>
              </a:ext>
              <a:ext uri="{C183D7F6-B498-43B3-948B-1728B52AA6E4}">
                <adec:decorative xmlns:adec="http://schemas.microsoft.com/office/drawing/2017/decorative" val="1"/>
              </a:ext>
            </a:extLst>
          </p:cNvPr>
          <p:cNvSpPr/>
          <p:nvPr/>
        </p:nvSpPr>
        <p:spPr bwMode="auto">
          <a:xfrm>
            <a:off x="343908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7" name="Left Bracket 86">
            <a:extLst>
              <a:ext uri="{FF2B5EF4-FFF2-40B4-BE49-F238E27FC236}">
                <a16:creationId xmlns:a16="http://schemas.microsoft.com/office/drawing/2014/main" id="{764AFA39-EDCC-4E7C-7CB4-4D9F59014820}"/>
              </a:ext>
              <a:ext uri="{C183D7F6-B498-43B3-948B-1728B52AA6E4}">
                <adec:decorative xmlns:adec="http://schemas.microsoft.com/office/drawing/2017/decorative" val="1"/>
              </a:ext>
            </a:extLst>
          </p:cNvPr>
          <p:cNvSpPr/>
          <p:nvPr/>
        </p:nvSpPr>
        <p:spPr>
          <a:xfrm rot="16200000">
            <a:off x="6001223" y="-400944"/>
            <a:ext cx="185675" cy="9694092"/>
          </a:xfrm>
          <a:prstGeom prst="leftBracket">
            <a:avLst>
              <a:gd name="adj" fmla="val 81770"/>
            </a:avLst>
          </a:prstGeom>
          <a:ln w="19050">
            <a:solidFill>
              <a:srgbClr val="8661C5"/>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49" name="TextBox 48">
            <a:extLst>
              <a:ext uri="{FF2B5EF4-FFF2-40B4-BE49-F238E27FC236}">
                <a16:creationId xmlns:a16="http://schemas.microsoft.com/office/drawing/2014/main" id="{3B079F84-E75D-73F0-56D1-5D8D4C2D24CC}"/>
              </a:ext>
            </a:extLst>
          </p:cNvPr>
          <p:cNvSpPr txBox="1"/>
          <p:nvPr/>
        </p:nvSpPr>
        <p:spPr>
          <a:xfrm rot="16200000">
            <a:off x="-365405" y="2880803"/>
            <a:ext cx="1609034" cy="276999"/>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000" b="0" i="0" u="none" strike="noStrike" kern="1200" cap="all" spc="300" normalizeH="0" baseline="0" noProof="0" dirty="0">
                <a:ln>
                  <a:noFill/>
                </a:ln>
                <a:solidFill>
                  <a:srgbClr val="0078D4"/>
                </a:solidFill>
                <a:effectLst/>
                <a:uLnTx/>
                <a:uFillTx/>
                <a:latin typeface="Segoe UI Semibold"/>
                <a:ea typeface="+mn-ea"/>
                <a:cs typeface="Segoe UI" panose="020B0502040204020203" pitchFamily="34" charset="0"/>
              </a:rPr>
              <a:t>TECHNICAL READINESS</a:t>
            </a:r>
          </a:p>
        </p:txBody>
      </p:sp>
      <p:sp>
        <p:nvSpPr>
          <p:cNvPr id="88" name="Rectangle: Rounded Corners 10">
            <a:extLst>
              <a:ext uri="{FF2B5EF4-FFF2-40B4-BE49-F238E27FC236}">
                <a16:creationId xmlns:a16="http://schemas.microsoft.com/office/drawing/2014/main" id="{D84FACEE-C795-2BFB-711F-C0640710C614}"/>
              </a:ext>
            </a:extLst>
          </p:cNvPr>
          <p:cNvSpPr/>
          <p:nvPr/>
        </p:nvSpPr>
        <p:spPr>
          <a:xfrm>
            <a:off x="3341124" y="4369025"/>
            <a:ext cx="5505872" cy="33578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765" b="1" i="0" u="none" strike="noStrike" kern="1200" cap="none" spc="0" normalizeH="0" baseline="0" noProof="0" dirty="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Support continuous learning and optimization</a:t>
            </a:r>
          </a:p>
        </p:txBody>
      </p:sp>
      <p:sp>
        <p:nvSpPr>
          <p:cNvPr id="47" name="Rectangle: Rounded Corners 10">
            <a:extLst>
              <a:ext uri="{FF2B5EF4-FFF2-40B4-BE49-F238E27FC236}">
                <a16:creationId xmlns:a16="http://schemas.microsoft.com/office/drawing/2014/main" id="{F847D019-7414-F48F-459A-00EF3A7262BD}"/>
              </a:ext>
            </a:extLst>
          </p:cNvPr>
          <p:cNvSpPr/>
          <p:nvPr/>
        </p:nvSpPr>
        <p:spPr>
          <a:xfrm>
            <a:off x="809872" y="1460366"/>
            <a:ext cx="2412011"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Get ready</a:t>
            </a:r>
          </a:p>
        </p:txBody>
      </p:sp>
      <p:sp>
        <p:nvSpPr>
          <p:cNvPr id="2" name="TextBox 1">
            <a:extLst>
              <a:ext uri="{FF2B5EF4-FFF2-40B4-BE49-F238E27FC236}">
                <a16:creationId xmlns:a16="http://schemas.microsoft.com/office/drawing/2014/main" id="{17307561-8880-ECEC-16CE-043DF63750AE}"/>
              </a:ext>
            </a:extLst>
          </p:cNvPr>
          <p:cNvSpPr txBox="1"/>
          <p:nvPr/>
        </p:nvSpPr>
        <p:spPr>
          <a:xfrm>
            <a:off x="710442" y="193777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Perform the Microsoft 365 Copilot Optimization Assessment</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15" name="Rectangle: Rounded Corners 10">
            <a:extLst>
              <a:ext uri="{FF2B5EF4-FFF2-40B4-BE49-F238E27FC236}">
                <a16:creationId xmlns:a16="http://schemas.microsoft.com/office/drawing/2014/main" id="{AE96D985-94D5-D00D-0B75-C3EEA5C1BF3E}"/>
              </a:ext>
            </a:extLst>
          </p:cNvPr>
          <p:cNvSpPr/>
          <p:nvPr/>
        </p:nvSpPr>
        <p:spPr>
          <a:xfrm>
            <a:off x="3576583"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Onboard &amp; engage</a:t>
            </a:r>
          </a:p>
        </p:txBody>
      </p:sp>
      <p:sp>
        <p:nvSpPr>
          <p:cNvPr id="3" name="TextBox 2">
            <a:extLst>
              <a:ext uri="{FF2B5EF4-FFF2-40B4-BE49-F238E27FC236}">
                <a16:creationId xmlns:a16="http://schemas.microsoft.com/office/drawing/2014/main" id="{0BD21B0F-EE0F-2DEE-BFCC-383B77E5E045}"/>
              </a:ext>
            </a:extLst>
          </p:cNvPr>
          <p:cNvSpPr txBox="1"/>
          <p:nvPr/>
        </p:nvSpPr>
        <p:spPr>
          <a:xfrm>
            <a:off x="3556101" y="1938804"/>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Apply appropriate data security and governance controls </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Prepare your organization for Microsoft 365 Copilot with setup guide: deploy Microsoft 365 apps, if needed; assign licenses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Assign permissions by role to provide access to the Microsoft 365 Copilot usage report</a:t>
            </a:r>
          </a:p>
        </p:txBody>
      </p:sp>
      <p:sp>
        <p:nvSpPr>
          <p:cNvPr id="48" name="Rectangle: Rounded Corners 10">
            <a:extLst>
              <a:ext uri="{FF2B5EF4-FFF2-40B4-BE49-F238E27FC236}">
                <a16:creationId xmlns:a16="http://schemas.microsoft.com/office/drawing/2014/main" id="{511A9016-E708-AFAF-69E6-3525A5BC3D7F}"/>
              </a:ext>
            </a:extLst>
          </p:cNvPr>
          <p:cNvSpPr/>
          <p:nvPr/>
        </p:nvSpPr>
        <p:spPr>
          <a:xfrm>
            <a:off x="6343295"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Deliver impact</a:t>
            </a:r>
          </a:p>
        </p:txBody>
      </p:sp>
      <p:sp>
        <p:nvSpPr>
          <p:cNvPr id="8" name="TextBox 7">
            <a:extLst>
              <a:ext uri="{FF2B5EF4-FFF2-40B4-BE49-F238E27FC236}">
                <a16:creationId xmlns:a16="http://schemas.microsoft.com/office/drawing/2014/main" id="{E2912866-5F13-B14B-61FF-2D3FA2D3C7B3}"/>
              </a:ext>
            </a:extLst>
          </p:cNvPr>
          <p:cNvSpPr txBox="1"/>
          <p:nvPr/>
        </p:nvSpPr>
        <p:spPr>
          <a:xfrm>
            <a:off x="6278938" y="1938804"/>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16" name="Rectangle: Rounded Corners 10">
            <a:extLst>
              <a:ext uri="{FF2B5EF4-FFF2-40B4-BE49-F238E27FC236}">
                <a16:creationId xmlns:a16="http://schemas.microsoft.com/office/drawing/2014/main" id="{2FDEB8FC-9173-97F5-476A-B908007B0644}"/>
              </a:ext>
            </a:extLst>
          </p:cNvPr>
          <p:cNvSpPr/>
          <p:nvPr/>
        </p:nvSpPr>
        <p:spPr>
          <a:xfrm>
            <a:off x="9104919"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Extend &amp; optimize</a:t>
            </a:r>
          </a:p>
        </p:txBody>
      </p:sp>
      <p:sp>
        <p:nvSpPr>
          <p:cNvPr id="17" name="TextBox 16">
            <a:extLst>
              <a:ext uri="{FF2B5EF4-FFF2-40B4-BE49-F238E27FC236}">
                <a16:creationId xmlns:a16="http://schemas.microsoft.com/office/drawing/2014/main" id="{D6FBE05E-5412-1BB1-46BD-B40F345A3F68}"/>
              </a:ext>
            </a:extLst>
          </p:cNvPr>
          <p:cNvSpPr txBox="1"/>
          <p:nvPr/>
        </p:nvSpPr>
        <p:spPr>
          <a:xfrm>
            <a:off x="9053951" y="1914919"/>
            <a:ext cx="2552400" cy="9264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Design, build, and publish Copilot agents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89" name="Rounded Rectangle 76">
            <a:extLst>
              <a:ext uri="{FF2B5EF4-FFF2-40B4-BE49-F238E27FC236}">
                <a16:creationId xmlns:a16="http://schemas.microsoft.com/office/drawing/2014/main" id="{51A923E4-342F-D212-794E-3454138FFFE9}"/>
              </a:ext>
              <a:ext uri="{C183D7F6-B498-43B3-948B-1728B52AA6E4}">
                <adec:decorative xmlns:adec="http://schemas.microsoft.com/office/drawing/2017/decorative" val="1"/>
              </a:ext>
            </a:extLst>
          </p:cNvPr>
          <p:cNvSpPr/>
          <p:nvPr/>
        </p:nvSpPr>
        <p:spPr bwMode="auto">
          <a:xfrm>
            <a:off x="672370" y="4959642"/>
            <a:ext cx="10982061" cy="154916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0" name="TextBox 89">
            <a:extLst>
              <a:ext uri="{FF2B5EF4-FFF2-40B4-BE49-F238E27FC236}">
                <a16:creationId xmlns:a16="http://schemas.microsoft.com/office/drawing/2014/main" id="{3F68422A-5F3B-263E-90E8-407EECD5AF26}"/>
              </a:ext>
            </a:extLst>
          </p:cNvPr>
          <p:cNvSpPr txBox="1"/>
          <p:nvPr/>
        </p:nvSpPr>
        <p:spPr>
          <a:xfrm rot="16200000">
            <a:off x="-109976" y="5595725"/>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all" spc="300" normalizeH="0" baseline="0" noProof="0" dirty="0">
                <a:ln>
                  <a:noFill/>
                </a:ln>
                <a:solidFill>
                  <a:srgbClr val="0078D4"/>
                </a:solidFill>
                <a:effectLst/>
                <a:uLnTx/>
                <a:uFillTx/>
                <a:latin typeface="Segoe UI Semibold"/>
                <a:ea typeface="+mn-ea"/>
                <a:cs typeface="Segoe UI" panose="020B0502040204020203" pitchFamily="34" charset="0"/>
              </a:rPr>
              <a:t>Microsoft resources</a:t>
            </a:r>
          </a:p>
        </p:txBody>
      </p:sp>
      <p:pic>
        <p:nvPicPr>
          <p:cNvPr id="91" name="Picture 90">
            <a:extLst>
              <a:ext uri="{FF2B5EF4-FFF2-40B4-BE49-F238E27FC236}">
                <a16:creationId xmlns:a16="http://schemas.microsoft.com/office/drawing/2014/main" id="{CD3563B8-3380-ACE4-EF3C-853C9E81DD09}"/>
              </a:ext>
              <a:ext uri="{C183D7F6-B498-43B3-948B-1728B52AA6E4}">
                <adec:decorative xmlns:adec="http://schemas.microsoft.com/office/drawing/2017/decorative" val="1"/>
              </a:ext>
            </a:extLst>
          </p:cNvPr>
          <p:cNvPicPr>
            <a:picLocks noChangeAspect="1"/>
          </p:cNvPicPr>
          <p:nvPr/>
        </p:nvPicPr>
        <p:blipFill>
          <a:blip r:embed="rId3"/>
          <a:srcRect l="-244" t="513" r="16661" b="1640"/>
          <a:stretch/>
        </p:blipFill>
        <p:spPr>
          <a:xfrm>
            <a:off x="823813" y="5829221"/>
            <a:ext cx="955393" cy="551131"/>
          </a:xfrm>
          <a:prstGeom prst="roundRect">
            <a:avLst>
              <a:gd name="adj" fmla="val 8014"/>
            </a:avLst>
          </a:prstGeom>
          <a:ln w="3175">
            <a:solidFill>
              <a:schemeClr val="bg1">
                <a:lumMod val="50000"/>
              </a:schemeClr>
            </a:solidFill>
          </a:ln>
        </p:spPr>
      </p:pic>
      <p:pic>
        <p:nvPicPr>
          <p:cNvPr id="92" name="Picture 91">
            <a:extLst>
              <a:ext uri="{FF2B5EF4-FFF2-40B4-BE49-F238E27FC236}">
                <a16:creationId xmlns:a16="http://schemas.microsoft.com/office/drawing/2014/main" id="{3B79949C-2B75-E469-67C6-1097BCF710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7539" y="5119898"/>
            <a:ext cx="904022" cy="550912"/>
          </a:xfrm>
          <a:prstGeom prst="roundRect">
            <a:avLst>
              <a:gd name="adj" fmla="val 8014"/>
            </a:avLst>
          </a:prstGeom>
          <a:ln w="3175">
            <a:solidFill>
              <a:schemeClr val="bg1">
                <a:lumMod val="50000"/>
              </a:schemeClr>
            </a:solidFill>
          </a:ln>
        </p:spPr>
      </p:pic>
      <p:pic>
        <p:nvPicPr>
          <p:cNvPr id="93" name="Picture 92">
            <a:extLst>
              <a:ext uri="{FF2B5EF4-FFF2-40B4-BE49-F238E27FC236}">
                <a16:creationId xmlns:a16="http://schemas.microsoft.com/office/drawing/2014/main" id="{84C76693-1B2E-63BE-13F7-1D6C44EAB3F0}"/>
              </a:ext>
              <a:ext uri="{C183D7F6-B498-43B3-948B-1728B52AA6E4}">
                <adec:decorative xmlns:adec="http://schemas.microsoft.com/office/drawing/2017/decorative" val="1"/>
              </a:ext>
            </a:extLst>
          </p:cNvPr>
          <p:cNvPicPr>
            <a:picLocks noChangeAspect="1"/>
          </p:cNvPicPr>
          <p:nvPr/>
        </p:nvPicPr>
        <p:blipFill>
          <a:blip r:embed="rId5"/>
          <a:srcRect l="10448" t="2857" r="7463" b="4286"/>
          <a:stretch/>
        </p:blipFill>
        <p:spPr>
          <a:xfrm>
            <a:off x="835204" y="5124102"/>
            <a:ext cx="937971" cy="554909"/>
          </a:xfrm>
          <a:prstGeom prst="roundRect">
            <a:avLst>
              <a:gd name="adj" fmla="val 8014"/>
            </a:avLst>
          </a:prstGeom>
          <a:ln w="3175">
            <a:solidFill>
              <a:schemeClr val="bg1">
                <a:lumMod val="50000"/>
              </a:schemeClr>
            </a:solidFill>
          </a:ln>
        </p:spPr>
      </p:pic>
      <p:sp>
        <p:nvSpPr>
          <p:cNvPr id="94" name="TextBox 93">
            <a:extLst>
              <a:ext uri="{FF2B5EF4-FFF2-40B4-BE49-F238E27FC236}">
                <a16:creationId xmlns:a16="http://schemas.microsoft.com/office/drawing/2014/main" id="{ACE77ACF-D970-E572-20FE-B32D7C2D9858}"/>
              </a:ext>
            </a:extLst>
          </p:cNvPr>
          <p:cNvSpPr txBox="1"/>
          <p:nvPr/>
        </p:nvSpPr>
        <p:spPr>
          <a:xfrm>
            <a:off x="1910677" y="5117901"/>
            <a:ext cx="3857905"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6">
                  <a:extLst>
                    <a:ext uri="{A12FA001-AC4F-418D-AE19-62706E023703}">
                      <ahyp:hlinkClr xmlns:ahyp="http://schemas.microsoft.com/office/drawing/2018/hyperlinkcolor" val="tx"/>
                    </a:ext>
                  </a:extLst>
                </a:hlinkClick>
              </a:rPr>
              <a:t>Microsoft Adoption</a:t>
            </a: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Segoe UI"/>
              </a:rPr>
              <a:t>Resources to ensure you are delivering employee satisfaction and business value.</a:t>
            </a:r>
          </a:p>
        </p:txBody>
      </p:sp>
      <p:sp>
        <p:nvSpPr>
          <p:cNvPr id="95" name="TextBox 94">
            <a:extLst>
              <a:ext uri="{FF2B5EF4-FFF2-40B4-BE49-F238E27FC236}">
                <a16:creationId xmlns:a16="http://schemas.microsoft.com/office/drawing/2014/main" id="{32334759-7B66-B45D-DB22-A4EAC873E32A}"/>
              </a:ext>
            </a:extLst>
          </p:cNvPr>
          <p:cNvSpPr txBox="1"/>
          <p:nvPr/>
        </p:nvSpPr>
        <p:spPr>
          <a:xfrm>
            <a:off x="6940296" y="5116047"/>
            <a:ext cx="4576634"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0"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7">
                  <a:extLst>
                    <a:ext uri="{A12FA001-AC4F-418D-AE19-62706E023703}">
                      <ahyp:hlinkClr xmlns:ahyp="http://schemas.microsoft.com/office/drawing/2018/hyperlinkcolor" val="tx"/>
                    </a:ext>
                  </a:extLst>
                </a:hlinkClick>
              </a:rPr>
              <a:t>Copilot learning hub</a:t>
            </a:r>
            <a:endParaRPr kumimoji="0" lang="en-US" sz="1200" b="0"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8">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Build your skills across Microsoft Copilot with industry leading online training and certification programs.</a:t>
            </a:r>
          </a:p>
        </p:txBody>
      </p:sp>
      <p:sp>
        <p:nvSpPr>
          <p:cNvPr id="26" name="TextBox 25">
            <a:extLst>
              <a:ext uri="{FF2B5EF4-FFF2-40B4-BE49-F238E27FC236}">
                <a16:creationId xmlns:a16="http://schemas.microsoft.com/office/drawing/2014/main" id="{639B42C2-94AD-7949-04D8-92956B5AD34A}"/>
              </a:ext>
            </a:extLst>
          </p:cNvPr>
          <p:cNvSpPr txBox="1"/>
          <p:nvPr/>
        </p:nvSpPr>
        <p:spPr>
          <a:xfrm>
            <a:off x="1910677" y="5831066"/>
            <a:ext cx="3932199" cy="558614"/>
          </a:xfrm>
          <a:prstGeom prst="rect">
            <a:avLst/>
          </a:prstGeom>
          <a:noFill/>
        </p:spPr>
        <p:txBody>
          <a:bodyPr wrap="square" lIns="0" tIns="0" rIns="0" bIns="0" rtlCol="0" anchor="t">
            <a:spAutoFit/>
          </a:bodyPr>
          <a:lstStyle>
            <a:defPPr>
              <a:defRPr lang="en-US"/>
            </a:defPPr>
            <a:lvl1pPr marR="0" lvl="0" indent="0" defTabSz="932472" fontAlgn="base">
              <a:lnSpc>
                <a:spcPct val="90000"/>
              </a:lnSpc>
              <a:spcBef>
                <a:spcPct val="0"/>
              </a:spcBef>
              <a:spcAft>
                <a:spcPts val="900"/>
              </a:spcAft>
              <a:buClrTx/>
              <a:buSzTx/>
              <a:buFontTx/>
              <a:buNone/>
              <a:tabLst/>
              <a:defRPr kumimoji="0" sz="1200" b="1" i="0" u="none" strike="noStrike" cap="none" spc="0" normalizeH="0" baseline="0">
                <a:ln>
                  <a:noFill/>
                </a:ln>
                <a:gradFill>
                  <a:gsLst>
                    <a:gs pos="0">
                      <a:srgbClr val="0078D4"/>
                    </a:gs>
                    <a:gs pos="100000">
                      <a:srgbClr val="0078D4"/>
                    </a:gs>
                  </a:gsLst>
                  <a:lin ang="0" scaled="1"/>
                </a:gradFill>
                <a:effectLst/>
                <a:uLnTx/>
                <a:uFillTx/>
                <a:latin typeface="Segoe UI Semibold"/>
                <a:cs typeface="Segoe UI Semibold"/>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9">
                  <a:extLst>
                    <a:ext uri="{A12FA001-AC4F-418D-AE19-62706E023703}">
                      <ahyp:hlinkClr xmlns:ahyp="http://schemas.microsoft.com/office/drawing/2018/hyperlinkcolor" val="tx"/>
                    </a:ext>
                  </a:extLst>
                </a:hlinkClick>
              </a:rPr>
              <a:t>Microsoft FastTrack</a:t>
            </a:r>
            <a:endPar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endParaRP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Segoe UI"/>
              </a:rPr>
              <a:t>FastTrack is a Microsoft delivered benefit designed to help you deploy Microsoft 365.</a:t>
            </a:r>
          </a:p>
        </p:txBody>
      </p:sp>
      <p:sp>
        <p:nvSpPr>
          <p:cNvPr id="96" name="TextBox 95">
            <a:extLst>
              <a:ext uri="{FF2B5EF4-FFF2-40B4-BE49-F238E27FC236}">
                <a16:creationId xmlns:a16="http://schemas.microsoft.com/office/drawing/2014/main" id="{59D1293B-1C3E-10D2-1AAC-2C9A32F30658}"/>
              </a:ext>
            </a:extLst>
          </p:cNvPr>
          <p:cNvSpPr txBox="1"/>
          <p:nvPr/>
        </p:nvSpPr>
        <p:spPr>
          <a:xfrm>
            <a:off x="6949478" y="5831066"/>
            <a:ext cx="4644905" cy="420115"/>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rPr>
              <a:t>Copilot Dashboard</a:t>
            </a:r>
            <a:endPar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6">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Measure the impact of your Copilot investment with the Copilot Dashboard.</a:t>
            </a:r>
          </a:p>
        </p:txBody>
      </p:sp>
      <p:sp>
        <p:nvSpPr>
          <p:cNvPr id="4" name="Graphic 17">
            <a:extLst>
              <a:ext uri="{FF2B5EF4-FFF2-40B4-BE49-F238E27FC236}">
                <a16:creationId xmlns:a16="http://schemas.microsoft.com/office/drawing/2014/main" id="{395D7C16-17FE-69A6-424C-0A0524F6B782}"/>
              </a:ext>
              <a:ext uri="{C183D7F6-B498-43B3-948B-1728B52AA6E4}">
                <adec:decorative xmlns:adec="http://schemas.microsoft.com/office/drawing/2017/decorative" val="1"/>
              </a:ext>
            </a:extLst>
          </p:cNvPr>
          <p:cNvSpPr>
            <a:spLocks noChangeAspect="1"/>
          </p:cNvSpPr>
          <p:nvPr/>
        </p:nvSpPr>
        <p:spPr>
          <a:xfrm>
            <a:off x="3677362" y="209420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 name="Graphic 17">
            <a:extLst>
              <a:ext uri="{FF2B5EF4-FFF2-40B4-BE49-F238E27FC236}">
                <a16:creationId xmlns:a16="http://schemas.microsoft.com/office/drawing/2014/main" id="{8DBECAF6-4273-4E1E-0AF6-33AA219C0BB5}"/>
              </a:ext>
              <a:ext uri="{C183D7F6-B498-43B3-948B-1728B52AA6E4}">
                <adec:decorative xmlns:adec="http://schemas.microsoft.com/office/drawing/2017/decorative" val="1"/>
              </a:ext>
            </a:extLst>
          </p:cNvPr>
          <p:cNvSpPr>
            <a:spLocks noChangeAspect="1"/>
          </p:cNvSpPr>
          <p:nvPr/>
        </p:nvSpPr>
        <p:spPr>
          <a:xfrm>
            <a:off x="3677362" y="243022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1" name="Graphic 17">
            <a:extLst>
              <a:ext uri="{FF2B5EF4-FFF2-40B4-BE49-F238E27FC236}">
                <a16:creationId xmlns:a16="http://schemas.microsoft.com/office/drawing/2014/main" id="{E1BE4262-329F-43B0-9E39-F52F57AE7EBC}"/>
              </a:ext>
              <a:ext uri="{C183D7F6-B498-43B3-948B-1728B52AA6E4}">
                <adec:decorative xmlns:adec="http://schemas.microsoft.com/office/drawing/2017/decorative" val="1"/>
              </a:ext>
            </a:extLst>
          </p:cNvPr>
          <p:cNvSpPr>
            <a:spLocks noChangeAspect="1"/>
          </p:cNvSpPr>
          <p:nvPr/>
        </p:nvSpPr>
        <p:spPr>
          <a:xfrm>
            <a:off x="6396697" y="209420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 name="Graphic 17">
            <a:extLst>
              <a:ext uri="{FF2B5EF4-FFF2-40B4-BE49-F238E27FC236}">
                <a16:creationId xmlns:a16="http://schemas.microsoft.com/office/drawing/2014/main" id="{A53D521E-606A-2845-D82D-0DDC0B72F5B4}"/>
              </a:ext>
              <a:ext uri="{C183D7F6-B498-43B3-948B-1728B52AA6E4}">
                <adec:decorative xmlns:adec="http://schemas.microsoft.com/office/drawing/2017/decorative" val="1"/>
              </a:ext>
            </a:extLst>
          </p:cNvPr>
          <p:cNvSpPr>
            <a:spLocks noChangeAspect="1"/>
          </p:cNvSpPr>
          <p:nvPr/>
        </p:nvSpPr>
        <p:spPr>
          <a:xfrm>
            <a:off x="6396697" y="23094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8" name="Graphic 17">
            <a:extLst>
              <a:ext uri="{FF2B5EF4-FFF2-40B4-BE49-F238E27FC236}">
                <a16:creationId xmlns:a16="http://schemas.microsoft.com/office/drawing/2014/main" id="{A9DBFCCE-7E5A-7EA3-E8D3-77DC54CEBDC4}"/>
              </a:ext>
              <a:ext uri="{C183D7F6-B498-43B3-948B-1728B52AA6E4}">
                <adec:decorative xmlns:adec="http://schemas.microsoft.com/office/drawing/2017/decorative" val="1"/>
              </a:ext>
            </a:extLst>
          </p:cNvPr>
          <p:cNvSpPr>
            <a:spLocks noChangeAspect="1"/>
          </p:cNvSpPr>
          <p:nvPr/>
        </p:nvSpPr>
        <p:spPr>
          <a:xfrm>
            <a:off x="9140435" y="207078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Graphic 17">
            <a:extLst>
              <a:ext uri="{FF2B5EF4-FFF2-40B4-BE49-F238E27FC236}">
                <a16:creationId xmlns:a16="http://schemas.microsoft.com/office/drawing/2014/main" id="{BCB90429-4005-DC2D-7E87-3FE59273C04B}"/>
              </a:ext>
              <a:ext uri="{C183D7F6-B498-43B3-948B-1728B52AA6E4}">
                <adec:decorative xmlns:adec="http://schemas.microsoft.com/office/drawing/2017/decorative" val="1"/>
              </a:ext>
            </a:extLst>
          </p:cNvPr>
          <p:cNvSpPr>
            <a:spLocks noChangeAspect="1"/>
          </p:cNvSpPr>
          <p:nvPr/>
        </p:nvSpPr>
        <p:spPr>
          <a:xfrm>
            <a:off x="9140435" y="25405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0" name="Graphic 17">
            <a:extLst>
              <a:ext uri="{FF2B5EF4-FFF2-40B4-BE49-F238E27FC236}">
                <a16:creationId xmlns:a16="http://schemas.microsoft.com/office/drawing/2014/main" id="{C54EAB26-D7F0-471E-E1DD-797A8029D1AD}"/>
              </a:ext>
              <a:ext uri="{C183D7F6-B498-43B3-948B-1728B52AA6E4}">
                <adec:decorative xmlns:adec="http://schemas.microsoft.com/office/drawing/2017/decorative" val="1"/>
              </a:ext>
            </a:extLst>
          </p:cNvPr>
          <p:cNvSpPr>
            <a:spLocks noChangeAspect="1"/>
          </p:cNvSpPr>
          <p:nvPr/>
        </p:nvSpPr>
        <p:spPr>
          <a:xfrm>
            <a:off x="3683598" y="305910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Graphic 17">
            <a:extLst>
              <a:ext uri="{FF2B5EF4-FFF2-40B4-BE49-F238E27FC236}">
                <a16:creationId xmlns:a16="http://schemas.microsoft.com/office/drawing/2014/main" id="{466BD646-2DA7-3F92-88D3-E87F12897828}"/>
              </a:ext>
              <a:ext uri="{C183D7F6-B498-43B3-948B-1728B52AA6E4}">
                <adec:decorative xmlns:adec="http://schemas.microsoft.com/office/drawing/2017/decorative" val="1"/>
              </a:ext>
            </a:extLst>
          </p:cNvPr>
          <p:cNvSpPr>
            <a:spLocks noChangeAspect="1"/>
          </p:cNvSpPr>
          <p:nvPr/>
        </p:nvSpPr>
        <p:spPr>
          <a:xfrm>
            <a:off x="835205" y="20944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2" name="Graphic 17">
            <a:extLst>
              <a:ext uri="{FF2B5EF4-FFF2-40B4-BE49-F238E27FC236}">
                <a16:creationId xmlns:a16="http://schemas.microsoft.com/office/drawing/2014/main" id="{0DA817F5-7DA0-CAA6-2516-A349D3C60E77}"/>
              </a:ext>
              <a:ext uri="{C183D7F6-B498-43B3-948B-1728B52AA6E4}">
                <adec:decorative xmlns:adec="http://schemas.microsoft.com/office/drawing/2017/decorative" val="1"/>
              </a:ext>
            </a:extLst>
          </p:cNvPr>
          <p:cNvSpPr>
            <a:spLocks noChangeAspect="1"/>
          </p:cNvSpPr>
          <p:nvPr/>
        </p:nvSpPr>
        <p:spPr>
          <a:xfrm>
            <a:off x="835205" y="243022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3" name="Graphic 17">
            <a:extLst>
              <a:ext uri="{FF2B5EF4-FFF2-40B4-BE49-F238E27FC236}">
                <a16:creationId xmlns:a16="http://schemas.microsoft.com/office/drawing/2014/main" id="{55E44CB6-4583-6A9E-6453-EE3A696735B6}"/>
              </a:ext>
              <a:ext uri="{C183D7F6-B498-43B3-948B-1728B52AA6E4}">
                <adec:decorative xmlns:adec="http://schemas.microsoft.com/office/drawing/2017/decorative" val="1"/>
              </a:ext>
            </a:extLst>
          </p:cNvPr>
          <p:cNvSpPr>
            <a:spLocks noChangeAspect="1"/>
          </p:cNvSpPr>
          <p:nvPr/>
        </p:nvSpPr>
        <p:spPr>
          <a:xfrm>
            <a:off x="842329" y="278279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4" name="Picture 23">
            <a:extLst>
              <a:ext uri="{FF2B5EF4-FFF2-40B4-BE49-F238E27FC236}">
                <a16:creationId xmlns:a16="http://schemas.microsoft.com/office/drawing/2014/main" id="{2B59228F-AE0E-1CE1-9D86-7AC84993190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931736" y="5831066"/>
            <a:ext cx="929921" cy="579944"/>
          </a:xfrm>
          <a:prstGeom prst="roundRect">
            <a:avLst>
              <a:gd name="adj" fmla="val 8014"/>
            </a:avLst>
          </a:prstGeom>
          <a:ln w="3175">
            <a:solidFill>
              <a:schemeClr val="bg1">
                <a:lumMod val="50000"/>
              </a:schemeClr>
            </a:solidFill>
          </a:ln>
        </p:spPr>
      </p:pic>
    </p:spTree>
    <p:extLst>
      <p:ext uri="{BB962C8B-B14F-4D97-AF65-F5344CB8AC3E}">
        <p14:creationId xmlns:p14="http://schemas.microsoft.com/office/powerpoint/2010/main" val="581282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xfrm>
            <a:off x="588261" y="585216"/>
            <a:ext cx="11011601" cy="55399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lvl="0"/>
            <a:r>
              <a:rPr lang="en-US" noProof="0"/>
              <a:t>Implementation project summary</a:t>
            </a:r>
          </a:p>
        </p:txBody>
      </p:sp>
      <p:sp>
        <p:nvSpPr>
          <p:cNvPr id="2" name="TextBox 1">
            <a:extLst>
              <a:ext uri="{FF2B5EF4-FFF2-40B4-BE49-F238E27FC236}">
                <a16:creationId xmlns:a16="http://schemas.microsoft.com/office/drawing/2014/main" id="{4B60F7D9-80E7-750E-A5A6-BF14626BF3E4}"/>
              </a:ext>
            </a:extLst>
          </p:cNvPr>
          <p:cNvSpPr txBox="1"/>
          <p:nvPr/>
        </p:nvSpPr>
        <p:spPr>
          <a:xfrm>
            <a:off x="4903428" y="1049481"/>
            <a:ext cx="2742913" cy="544765"/>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Shared milestone view</a:t>
            </a:r>
          </a:p>
        </p:txBody>
      </p:sp>
      <p:sp>
        <p:nvSpPr>
          <p:cNvPr id="5" name="Text Placeholder 6">
            <a:extLst>
              <a:ext uri="{FF2B5EF4-FFF2-40B4-BE49-F238E27FC236}">
                <a16:creationId xmlns:a16="http://schemas.microsoft.com/office/drawing/2014/main" id="{12B3F72D-DCAC-AC80-2A51-EFD0C27B3171}"/>
              </a:ext>
              <a:ext uri="{C183D7F6-B498-43B3-948B-1728B52AA6E4}">
                <adec:decorative xmlns:adec="http://schemas.microsoft.com/office/drawing/2017/decorative" val="0"/>
              </a:ext>
            </a:extLst>
          </p:cNvPr>
          <p:cNvSpPr txBox="1">
            <a:spLocks/>
          </p:cNvSpPr>
          <p:nvPr/>
        </p:nvSpPr>
        <p:spPr>
          <a:xfrm>
            <a:off x="10267979" y="394493"/>
            <a:ext cx="1165460" cy="324815"/>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a:t>First 30 days</a:t>
            </a:r>
          </a:p>
        </p:txBody>
      </p:sp>
      <p:sp>
        <p:nvSpPr>
          <p:cNvPr id="235" name="Text Placeholder 4">
            <a:extLst>
              <a:ext uri="{FF2B5EF4-FFF2-40B4-BE49-F238E27FC236}">
                <a16:creationId xmlns:a16="http://schemas.microsoft.com/office/drawing/2014/main" id="{9C32F17E-C283-C411-30CE-1EA41EBF2806}"/>
              </a:ext>
            </a:extLst>
          </p:cNvPr>
          <p:cNvSpPr txBox="1">
            <a:spLocks/>
          </p:cNvSpPr>
          <p:nvPr/>
        </p:nvSpPr>
        <p:spPr>
          <a:xfrm>
            <a:off x="843715" y="2058132"/>
            <a:ext cx="864903" cy="878548"/>
          </a:xfrm>
          <a:prstGeom prst="roundRect">
            <a:avLst>
              <a:gd name="adj" fmla="val 10220"/>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Purchase decision</a:t>
            </a:r>
          </a:p>
        </p:txBody>
      </p:sp>
      <p:sp>
        <p:nvSpPr>
          <p:cNvPr id="45" name="Text Placeholder 4">
            <a:extLst>
              <a:ext uri="{FF2B5EF4-FFF2-40B4-BE49-F238E27FC236}">
                <a16:creationId xmlns:a16="http://schemas.microsoft.com/office/drawing/2014/main" id="{30B8B1D4-DD0E-3B9F-BD56-E98C71CC265C}"/>
              </a:ext>
            </a:extLst>
          </p:cNvPr>
          <p:cNvSpPr txBox="1">
            <a:spLocks/>
          </p:cNvSpPr>
          <p:nvPr/>
        </p:nvSpPr>
        <p:spPr>
          <a:xfrm>
            <a:off x="1887522" y="1803152"/>
            <a:ext cx="1306915" cy="1133526"/>
          </a:xfrm>
          <a:prstGeom prst="roundRect">
            <a:avLst>
              <a:gd name="adj" fmla="val 10321"/>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Complete foundational learning</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Assemble team</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Share prioritized scenarios</a:t>
            </a:r>
          </a:p>
        </p:txBody>
      </p:sp>
      <p:sp>
        <p:nvSpPr>
          <p:cNvPr id="50" name="Text Placeholder 6">
            <a:extLst>
              <a:ext uri="{FF2B5EF4-FFF2-40B4-BE49-F238E27FC236}">
                <a16:creationId xmlns:a16="http://schemas.microsoft.com/office/drawing/2014/main" id="{D282B1AA-0999-8E15-60CE-5C3DA265EDDF}"/>
              </a:ext>
            </a:extLst>
          </p:cNvPr>
          <p:cNvSpPr txBox="1">
            <a:spLocks/>
          </p:cNvSpPr>
          <p:nvPr/>
        </p:nvSpPr>
        <p:spPr>
          <a:xfrm>
            <a:off x="3336267" y="1803151"/>
            <a:ext cx="2329377" cy="1133529"/>
          </a:xfrm>
          <a:prstGeom prst="roundRect">
            <a:avLst>
              <a:gd name="adj" fmla="val 7782"/>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Select and validate initial cohort</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Helpdesk onboarding</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Review community management plan</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Launch training content and </a:t>
            </a:r>
            <a:b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b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office hours</a:t>
            </a:r>
          </a:p>
        </p:txBody>
      </p:sp>
      <p:sp>
        <p:nvSpPr>
          <p:cNvPr id="54" name="Text Placeholder 7">
            <a:extLst>
              <a:ext uri="{FF2B5EF4-FFF2-40B4-BE49-F238E27FC236}">
                <a16:creationId xmlns:a16="http://schemas.microsoft.com/office/drawing/2014/main" id="{03DA34CA-2B0A-3027-E19D-5AD83AFCCE41}"/>
              </a:ext>
            </a:extLst>
          </p:cNvPr>
          <p:cNvSpPr txBox="1">
            <a:spLocks/>
          </p:cNvSpPr>
          <p:nvPr/>
        </p:nvSpPr>
        <p:spPr>
          <a:xfrm>
            <a:off x="1341933" y="4468468"/>
            <a:ext cx="1321545" cy="977159"/>
          </a:xfrm>
          <a:prstGeom prst="roundRect">
            <a:avLst>
              <a:gd name="adj" fmla="val 8723"/>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Stakeholder alignment</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Define comms ROB and tools</a:t>
            </a:r>
          </a:p>
        </p:txBody>
      </p:sp>
      <p:sp>
        <p:nvSpPr>
          <p:cNvPr id="233" name="Text Placeholder 4">
            <a:extLst>
              <a:ext uri="{FF2B5EF4-FFF2-40B4-BE49-F238E27FC236}">
                <a16:creationId xmlns:a16="http://schemas.microsoft.com/office/drawing/2014/main" id="{CD4F7168-C589-74EC-E584-CC43DB810FFE}"/>
              </a:ext>
              <a:ext uri="{C183D7F6-B498-43B3-948B-1728B52AA6E4}">
                <adec:decorative xmlns:adec="http://schemas.microsoft.com/office/drawing/2017/decorative" val="0"/>
              </a:ext>
            </a:extLst>
          </p:cNvPr>
          <p:cNvSpPr txBox="1">
            <a:spLocks/>
          </p:cNvSpPr>
          <p:nvPr/>
        </p:nvSpPr>
        <p:spPr>
          <a:xfrm>
            <a:off x="2723276" y="4468468"/>
            <a:ext cx="1403899" cy="982636"/>
          </a:xfrm>
          <a:prstGeom prst="roundRect">
            <a:avLst>
              <a:gd name="adj" fmla="val 10851"/>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Share Optimization Assessment results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Deliver shared implementation plan </a:t>
            </a:r>
          </a:p>
        </p:txBody>
      </p:sp>
      <p:sp>
        <p:nvSpPr>
          <p:cNvPr id="8" name="Rectangle: Rounded Corners 7">
            <a:extLst>
              <a:ext uri="{FF2B5EF4-FFF2-40B4-BE49-F238E27FC236}">
                <a16:creationId xmlns:a16="http://schemas.microsoft.com/office/drawing/2014/main" id="{AB866447-FEA1-0A40-A0DD-AE0A1EB8E420}"/>
              </a:ext>
              <a:ext uri="{C183D7F6-B498-43B3-948B-1728B52AA6E4}">
                <adec:decorative xmlns:adec="http://schemas.microsoft.com/office/drawing/2017/decorative" val="0"/>
              </a:ext>
            </a:extLst>
          </p:cNvPr>
          <p:cNvSpPr/>
          <p:nvPr/>
        </p:nvSpPr>
        <p:spPr>
          <a:xfrm>
            <a:off x="4211547" y="4462995"/>
            <a:ext cx="1283053" cy="982633"/>
          </a:xfrm>
          <a:prstGeom prst="roundRect">
            <a:avLst>
              <a:gd name="adj" fmla="val 10242"/>
            </a:avLst>
          </a:prstGeom>
          <a:solidFill>
            <a:srgbClr val="D59ED7">
              <a:alpha val="47000"/>
            </a:srgbClr>
          </a:solidFill>
        </p:spPr>
        <p:txBody>
          <a:bodyPr vert="horz" lIns="0" tIns="91440" rIns="0" bIns="45720" rtlCol="0" anchor="ctr" anchorCtr="0">
            <a:noAutofit/>
          </a:bodyPr>
          <a:lstStyle/>
          <a:p>
            <a:pPr marL="0" marR="0" lvl="0" indent="0" algn="ctr" defTabSz="914400" rtl="0" eaLnBrk="1" fontAlgn="auto" latinLnBrk="0" hangingPunct="1">
              <a:lnSpc>
                <a:spcPct val="90000"/>
              </a:lnSpc>
              <a:spcBef>
                <a:spcPts val="400"/>
              </a:spcBef>
              <a:spcAft>
                <a:spcPts val="0"/>
              </a:spcAft>
              <a:buClr>
                <a:srgbClr val="8E006C"/>
              </a:buClr>
              <a:buSzTx/>
              <a:buFontTx/>
              <a:buNone/>
              <a:tabLst/>
              <a:defRPr/>
            </a:pPr>
            <a:r>
              <a:rPr kumimoji="0" lang="en-US" sz="1050" b="0" i="0" u="none" strike="noStrike" kern="1200" cap="none" spc="0" normalizeH="0" baseline="0" noProof="0">
                <a:ln>
                  <a:noFill/>
                </a:ln>
                <a:effectLst/>
                <a:uLnTx/>
                <a:uFillTx/>
                <a:latin typeface="Segoe UI"/>
                <a:ea typeface="+mn-ea"/>
                <a:cs typeface="Segoe UI"/>
              </a:rPr>
              <a:t>Ensure data security</a:t>
            </a:r>
            <a:br>
              <a:rPr kumimoji="0" lang="en-US" sz="1200" b="0" i="0" u="none" strike="noStrike" kern="1200" cap="none" spc="0" normalizeH="0" baseline="0" noProof="0">
                <a:ln>
                  <a:noFill/>
                </a:ln>
                <a:effectLst/>
                <a:uLnTx/>
                <a:uFillTx/>
                <a:latin typeface="Segoe UI"/>
                <a:ea typeface="+mn-ea"/>
                <a:cs typeface="Segoe UI"/>
              </a:rPr>
            </a:br>
            <a:r>
              <a:rPr kumimoji="0" lang="en-US" sz="1050" b="0" i="0" u="none" strike="noStrike" kern="1200" cap="none" spc="0" normalizeH="0" baseline="0" noProof="0">
                <a:ln>
                  <a:noFill/>
                </a:ln>
                <a:effectLst/>
                <a:uLnTx/>
                <a:uFillTx/>
                <a:latin typeface="Segoe UI"/>
                <a:ea typeface="+mn-ea"/>
                <a:cs typeface="Segoe UI"/>
              </a:rPr>
              <a:t>controls are in place</a:t>
            </a:r>
          </a:p>
          <a:p>
            <a:pPr marL="0" marR="0" lvl="0" indent="0" algn="ctr" defTabSz="914400" rtl="0" eaLnBrk="1" fontAlgn="auto" latinLnBrk="0" hangingPunct="1">
              <a:lnSpc>
                <a:spcPct val="90000"/>
              </a:lnSpc>
              <a:spcBef>
                <a:spcPts val="400"/>
              </a:spcBef>
              <a:spcAft>
                <a:spcPts val="0"/>
              </a:spcAft>
              <a:buClr>
                <a:srgbClr val="8E006C"/>
              </a:buClr>
              <a:buSzTx/>
              <a:buFontTx/>
              <a:buNone/>
              <a:tabLst/>
              <a:defRPr/>
            </a:pPr>
            <a:r>
              <a:rPr kumimoji="0" lang="en-US" sz="1050" b="0" i="0" u="none" strike="noStrike" kern="1200" cap="none" spc="0" normalizeH="0" baseline="0" noProof="0">
                <a:ln>
                  <a:noFill/>
                </a:ln>
                <a:effectLst/>
                <a:uLnTx/>
                <a:uFillTx/>
                <a:latin typeface="Segoe UI"/>
                <a:ea typeface="+mn-ea"/>
                <a:cs typeface="Segoe UI"/>
              </a:rPr>
              <a:t>Install apps, assign licenses</a:t>
            </a:r>
            <a:endParaRPr kumimoji="0" lang="en-US" sz="105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p:txBody>
      </p:sp>
      <p:sp>
        <p:nvSpPr>
          <p:cNvPr id="6" name="Text Placeholder 6">
            <a:extLst>
              <a:ext uri="{FF2B5EF4-FFF2-40B4-BE49-F238E27FC236}">
                <a16:creationId xmlns:a16="http://schemas.microsoft.com/office/drawing/2014/main" id="{A4411576-5835-B77F-A9EB-51C6D78A9B9C}"/>
              </a:ext>
              <a:ext uri="{C183D7F6-B498-43B3-948B-1728B52AA6E4}">
                <adec:decorative xmlns:adec="http://schemas.microsoft.com/office/drawing/2017/decorative" val="0"/>
              </a:ext>
            </a:extLst>
          </p:cNvPr>
          <p:cNvSpPr txBox="1">
            <a:spLocks/>
          </p:cNvSpPr>
          <p:nvPr/>
        </p:nvSpPr>
        <p:spPr>
          <a:xfrm>
            <a:off x="10267979" y="828440"/>
            <a:ext cx="1165460" cy="324815"/>
          </a:xfrm>
          <a:prstGeom prst="roundRect">
            <a:avLst>
              <a:gd name="adj" fmla="val 7782"/>
            </a:avLst>
          </a:prstGeom>
          <a:solidFill>
            <a:srgbClr val="8DC8E8">
              <a:alpha val="25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a:t>30-60 days</a:t>
            </a:r>
          </a:p>
        </p:txBody>
      </p:sp>
      <p:sp>
        <p:nvSpPr>
          <p:cNvPr id="239" name="Text Placeholder 4">
            <a:extLst>
              <a:ext uri="{FF2B5EF4-FFF2-40B4-BE49-F238E27FC236}">
                <a16:creationId xmlns:a16="http://schemas.microsoft.com/office/drawing/2014/main" id="{9D64D732-D187-FF47-95E6-81D0730C80A6}"/>
              </a:ext>
              <a:ext uri="{C183D7F6-B498-43B3-948B-1728B52AA6E4}">
                <adec:decorative xmlns:adec="http://schemas.microsoft.com/office/drawing/2017/decorative" val="0"/>
              </a:ext>
            </a:extLst>
          </p:cNvPr>
          <p:cNvSpPr txBox="1">
            <a:spLocks/>
          </p:cNvSpPr>
          <p:nvPr/>
        </p:nvSpPr>
        <p:spPr>
          <a:xfrm>
            <a:off x="5793660" y="2120337"/>
            <a:ext cx="2200442" cy="816776"/>
          </a:xfrm>
          <a:prstGeom prst="roundRect">
            <a:avLst>
              <a:gd name="adj" fmla="val 9052"/>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Triage of daily feedback</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Review shared support process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Launch progressive skilling content</a:t>
            </a:r>
          </a:p>
        </p:txBody>
      </p:sp>
      <p:sp>
        <p:nvSpPr>
          <p:cNvPr id="236" name="Text Placeholder 4">
            <a:extLst>
              <a:ext uri="{FF2B5EF4-FFF2-40B4-BE49-F238E27FC236}">
                <a16:creationId xmlns:a16="http://schemas.microsoft.com/office/drawing/2014/main" id="{CDB92B18-36F5-CBE8-9DDB-18D79C75C548}"/>
              </a:ext>
              <a:ext uri="{C183D7F6-B498-43B3-948B-1728B52AA6E4}">
                <adec:decorative xmlns:adec="http://schemas.microsoft.com/office/drawing/2017/decorative" val="0"/>
              </a:ext>
            </a:extLst>
          </p:cNvPr>
          <p:cNvSpPr txBox="1">
            <a:spLocks/>
          </p:cNvSpPr>
          <p:nvPr/>
        </p:nvSpPr>
        <p:spPr>
          <a:xfrm>
            <a:off x="5793661" y="4462995"/>
            <a:ext cx="2265162" cy="982631"/>
          </a:xfrm>
          <a:prstGeom prst="roundRect">
            <a:avLst>
              <a:gd name="adj" fmla="val 8296"/>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a:ea typeface="+mn-ea"/>
                <a:cs typeface="Segoe UI"/>
              </a:rPr>
              <a:t>Ensure reporting roles assigned</a:t>
            </a:r>
            <a:endPar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Update support systems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Enhance Center of Excellence</a:t>
            </a:r>
          </a:p>
        </p:txBody>
      </p:sp>
      <p:sp>
        <p:nvSpPr>
          <p:cNvPr id="240" name="Text Placeholder 4">
            <a:extLst>
              <a:ext uri="{FF2B5EF4-FFF2-40B4-BE49-F238E27FC236}">
                <a16:creationId xmlns:a16="http://schemas.microsoft.com/office/drawing/2014/main" id="{AE113645-517A-EAF9-C3A7-A1A9F039196C}"/>
              </a:ext>
              <a:ext uri="{C183D7F6-B498-43B3-948B-1728B52AA6E4}">
                <adec:decorative xmlns:adec="http://schemas.microsoft.com/office/drawing/2017/decorative" val="0"/>
              </a:ext>
            </a:extLst>
          </p:cNvPr>
          <p:cNvSpPr txBox="1">
            <a:spLocks/>
          </p:cNvSpPr>
          <p:nvPr/>
        </p:nvSpPr>
        <p:spPr>
          <a:xfrm>
            <a:off x="8294257" y="4462995"/>
            <a:ext cx="2063356" cy="982631"/>
          </a:xfrm>
          <a:prstGeom prst="roundRect">
            <a:avLst>
              <a:gd name="adj" fmla="val 8863"/>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Analyze usage reports and Dashboard data</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Summarize risk, issues, and opportunities</a:t>
            </a:r>
          </a:p>
        </p:txBody>
      </p:sp>
      <p:sp>
        <p:nvSpPr>
          <p:cNvPr id="7" name="Text Placeholder 6">
            <a:extLst>
              <a:ext uri="{FF2B5EF4-FFF2-40B4-BE49-F238E27FC236}">
                <a16:creationId xmlns:a16="http://schemas.microsoft.com/office/drawing/2014/main" id="{08271FF1-E51C-00E8-F763-751959B4A3ED}"/>
              </a:ext>
              <a:ext uri="{C183D7F6-B498-43B3-948B-1728B52AA6E4}">
                <adec:decorative xmlns:adec="http://schemas.microsoft.com/office/drawing/2017/decorative" val="0"/>
              </a:ext>
            </a:extLst>
          </p:cNvPr>
          <p:cNvSpPr txBox="1">
            <a:spLocks/>
          </p:cNvSpPr>
          <p:nvPr/>
        </p:nvSpPr>
        <p:spPr>
          <a:xfrm>
            <a:off x="10267979" y="1269431"/>
            <a:ext cx="1165460" cy="324815"/>
          </a:xfrm>
          <a:prstGeom prst="roundRect">
            <a:avLst>
              <a:gd name="adj" fmla="val 7782"/>
            </a:avLst>
          </a:prstGeom>
          <a:solidFill>
            <a:srgbClr val="E8E6DF">
              <a:alpha val="47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a:t>Recurring tasks</a:t>
            </a:r>
          </a:p>
        </p:txBody>
      </p:sp>
      <p:sp>
        <p:nvSpPr>
          <p:cNvPr id="62" name="Text Placeholder 9">
            <a:extLst>
              <a:ext uri="{FF2B5EF4-FFF2-40B4-BE49-F238E27FC236}">
                <a16:creationId xmlns:a16="http://schemas.microsoft.com/office/drawing/2014/main" id="{534A9F0F-E589-04F7-3D45-0675513F47D5}"/>
              </a:ext>
            </a:extLst>
          </p:cNvPr>
          <p:cNvSpPr txBox="1">
            <a:spLocks/>
          </p:cNvSpPr>
          <p:nvPr/>
        </p:nvSpPr>
        <p:spPr>
          <a:xfrm>
            <a:off x="8294256" y="2119901"/>
            <a:ext cx="3010593" cy="821041"/>
          </a:xfrm>
          <a:prstGeom prst="roundRect">
            <a:avLst>
              <a:gd name="adj" fmla="val 10479"/>
            </a:avLst>
          </a:prstGeom>
          <a:solidFill>
            <a:srgbClr val="E8E6DF">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Prepare for and conduct Service Health Review</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Summarize scenario and user recommendations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Launch extensibility skilling content</a:t>
            </a:r>
          </a:p>
        </p:txBody>
      </p:sp>
      <p:sp>
        <p:nvSpPr>
          <p:cNvPr id="3" name="Text Placeholder 4">
            <a:extLst>
              <a:ext uri="{FF2B5EF4-FFF2-40B4-BE49-F238E27FC236}">
                <a16:creationId xmlns:a16="http://schemas.microsoft.com/office/drawing/2014/main" id="{09C2328B-0A5A-0201-796F-E7A431CECA43}"/>
              </a:ext>
              <a:ext uri="{C183D7F6-B498-43B3-948B-1728B52AA6E4}">
                <adec:decorative xmlns:adec="http://schemas.microsoft.com/office/drawing/2017/decorative" val="0"/>
              </a:ext>
            </a:extLst>
          </p:cNvPr>
          <p:cNvSpPr txBox="1">
            <a:spLocks/>
          </p:cNvSpPr>
          <p:nvPr/>
        </p:nvSpPr>
        <p:spPr>
          <a:xfrm>
            <a:off x="10471784" y="4462995"/>
            <a:ext cx="864903" cy="691156"/>
          </a:xfrm>
          <a:prstGeom prst="roundRect">
            <a:avLst>
              <a:gd name="adj" fmla="val 9843"/>
            </a:avLst>
          </a:prstGeom>
          <a:solidFill>
            <a:srgbClr val="E8E6DF">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Prepare AI Council insights</a:t>
            </a:r>
          </a:p>
        </p:txBody>
      </p:sp>
      <p:grpSp>
        <p:nvGrpSpPr>
          <p:cNvPr id="4" name="Group 3">
            <a:extLst>
              <a:ext uri="{FF2B5EF4-FFF2-40B4-BE49-F238E27FC236}">
                <a16:creationId xmlns:a16="http://schemas.microsoft.com/office/drawing/2014/main" id="{6DFEA2E7-EA79-AAB2-929C-2A7048342FC2}"/>
              </a:ext>
              <a:ext uri="{C183D7F6-B498-43B3-948B-1728B52AA6E4}">
                <adec:decorative xmlns:adec="http://schemas.microsoft.com/office/drawing/2017/decorative" val="1"/>
              </a:ext>
            </a:extLst>
          </p:cNvPr>
          <p:cNvGrpSpPr/>
          <p:nvPr/>
        </p:nvGrpSpPr>
        <p:grpSpPr>
          <a:xfrm>
            <a:off x="236960" y="2936678"/>
            <a:ext cx="11067889" cy="1372502"/>
            <a:chOff x="236960" y="2936678"/>
            <a:chExt cx="11067889" cy="1372502"/>
          </a:xfrm>
        </p:grpSpPr>
        <p:sp>
          <p:nvSpPr>
            <p:cNvPr id="47" name="Text Placeholder 11">
              <a:extLst>
                <a:ext uri="{FF2B5EF4-FFF2-40B4-BE49-F238E27FC236}">
                  <a16:creationId xmlns:a16="http://schemas.microsoft.com/office/drawing/2014/main" id="{7CADEDB2-8B05-9151-A476-F8C44DF6BF39}"/>
                </a:ext>
              </a:extLst>
            </p:cNvPr>
            <p:cNvSpPr txBox="1">
              <a:spLocks/>
            </p:cNvSpPr>
            <p:nvPr/>
          </p:nvSpPr>
          <p:spPr>
            <a:xfrm>
              <a:off x="180221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01</a:t>
              </a:r>
            </a:p>
          </p:txBody>
        </p:sp>
        <p:sp>
          <p:nvSpPr>
            <p:cNvPr id="48" name="Text Placeholder 12">
              <a:extLst>
                <a:ext uri="{FF2B5EF4-FFF2-40B4-BE49-F238E27FC236}">
                  <a16:creationId xmlns:a16="http://schemas.microsoft.com/office/drawing/2014/main" id="{A369BDD4-85D8-62A5-EBB8-45F19EEC44DC}"/>
                </a:ext>
              </a:extLst>
            </p:cNvPr>
            <p:cNvSpPr txBox="1">
              <a:spLocks/>
            </p:cNvSpPr>
            <p:nvPr/>
          </p:nvSpPr>
          <p:spPr>
            <a:xfrm>
              <a:off x="261372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02</a:t>
              </a:r>
            </a:p>
          </p:txBody>
        </p:sp>
        <p:sp>
          <p:nvSpPr>
            <p:cNvPr id="49" name="Text Placeholder 19">
              <a:extLst>
                <a:ext uri="{FF2B5EF4-FFF2-40B4-BE49-F238E27FC236}">
                  <a16:creationId xmlns:a16="http://schemas.microsoft.com/office/drawing/2014/main" id="{02A09F74-BDD7-F5A2-BA27-B0C1CFF60814}"/>
                </a:ext>
              </a:extLst>
            </p:cNvPr>
            <p:cNvSpPr txBox="1">
              <a:spLocks/>
            </p:cNvSpPr>
            <p:nvPr/>
          </p:nvSpPr>
          <p:spPr>
            <a:xfrm>
              <a:off x="342522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03</a:t>
              </a:r>
            </a:p>
          </p:txBody>
        </p:sp>
        <p:sp>
          <p:nvSpPr>
            <p:cNvPr id="51" name="Text Placeholder 18">
              <a:extLst>
                <a:ext uri="{FF2B5EF4-FFF2-40B4-BE49-F238E27FC236}">
                  <a16:creationId xmlns:a16="http://schemas.microsoft.com/office/drawing/2014/main" id="{4916632F-B1FE-8CE4-71CA-B0CCC1B6A97C}"/>
                </a:ext>
              </a:extLst>
            </p:cNvPr>
            <p:cNvSpPr txBox="1">
              <a:spLocks/>
            </p:cNvSpPr>
            <p:nvPr/>
          </p:nvSpPr>
          <p:spPr>
            <a:xfrm>
              <a:off x="423673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04</a:t>
              </a:r>
            </a:p>
          </p:txBody>
        </p:sp>
        <p:sp>
          <p:nvSpPr>
            <p:cNvPr id="52" name="Text Placeholder 17">
              <a:extLst>
                <a:ext uri="{FF2B5EF4-FFF2-40B4-BE49-F238E27FC236}">
                  <a16:creationId xmlns:a16="http://schemas.microsoft.com/office/drawing/2014/main" id="{72A265EB-9EF7-69A7-DD73-B33147CFE3F6}"/>
                </a:ext>
              </a:extLst>
            </p:cNvPr>
            <p:cNvSpPr txBox="1">
              <a:spLocks/>
            </p:cNvSpPr>
            <p:nvPr/>
          </p:nvSpPr>
          <p:spPr>
            <a:xfrm>
              <a:off x="504823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05</a:t>
              </a:r>
            </a:p>
          </p:txBody>
        </p:sp>
        <p:sp>
          <p:nvSpPr>
            <p:cNvPr id="55" name="Text Placeholder 15">
              <a:extLst>
                <a:ext uri="{FF2B5EF4-FFF2-40B4-BE49-F238E27FC236}">
                  <a16:creationId xmlns:a16="http://schemas.microsoft.com/office/drawing/2014/main" id="{694009DC-D363-015B-04EF-97CE7E24FB1E}"/>
                </a:ext>
              </a:extLst>
            </p:cNvPr>
            <p:cNvSpPr txBox="1">
              <a:spLocks/>
            </p:cNvSpPr>
            <p:nvPr/>
          </p:nvSpPr>
          <p:spPr>
            <a:xfrm>
              <a:off x="667124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07</a:t>
              </a:r>
            </a:p>
          </p:txBody>
        </p:sp>
        <p:sp>
          <p:nvSpPr>
            <p:cNvPr id="56" name="Text Placeholder 20">
              <a:extLst>
                <a:ext uri="{FF2B5EF4-FFF2-40B4-BE49-F238E27FC236}">
                  <a16:creationId xmlns:a16="http://schemas.microsoft.com/office/drawing/2014/main" id="{804E8B00-5D7F-378E-A672-47CBD7F05D4D}"/>
                </a:ext>
              </a:extLst>
            </p:cNvPr>
            <p:cNvSpPr txBox="1">
              <a:spLocks/>
            </p:cNvSpPr>
            <p:nvPr/>
          </p:nvSpPr>
          <p:spPr>
            <a:xfrm>
              <a:off x="748275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08</a:t>
              </a:r>
            </a:p>
          </p:txBody>
        </p:sp>
        <p:sp>
          <p:nvSpPr>
            <p:cNvPr id="59" name="Text Placeholder 21">
              <a:extLst>
                <a:ext uri="{FF2B5EF4-FFF2-40B4-BE49-F238E27FC236}">
                  <a16:creationId xmlns:a16="http://schemas.microsoft.com/office/drawing/2014/main" id="{07712879-CDD7-1583-C7E0-6A3E6881538C}"/>
                </a:ext>
              </a:extLst>
            </p:cNvPr>
            <p:cNvSpPr txBox="1">
              <a:spLocks/>
            </p:cNvSpPr>
            <p:nvPr/>
          </p:nvSpPr>
          <p:spPr>
            <a:xfrm>
              <a:off x="910576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10</a:t>
              </a:r>
            </a:p>
          </p:txBody>
        </p:sp>
        <p:sp>
          <p:nvSpPr>
            <p:cNvPr id="60" name="Text Placeholder 13">
              <a:extLst>
                <a:ext uri="{FF2B5EF4-FFF2-40B4-BE49-F238E27FC236}">
                  <a16:creationId xmlns:a16="http://schemas.microsoft.com/office/drawing/2014/main" id="{750A1845-C9CF-7527-B7B6-EBDB3B18F0B5}"/>
                </a:ext>
              </a:extLst>
            </p:cNvPr>
            <p:cNvSpPr txBox="1">
              <a:spLocks/>
            </p:cNvSpPr>
            <p:nvPr/>
          </p:nvSpPr>
          <p:spPr>
            <a:xfrm>
              <a:off x="9917267"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11</a:t>
              </a:r>
            </a:p>
          </p:txBody>
        </p:sp>
        <p:sp>
          <p:nvSpPr>
            <p:cNvPr id="65" name="Text Placeholder 22">
              <a:extLst>
                <a:ext uri="{FF2B5EF4-FFF2-40B4-BE49-F238E27FC236}">
                  <a16:creationId xmlns:a16="http://schemas.microsoft.com/office/drawing/2014/main" id="{1BC07FD0-796D-57FF-D2A3-29D3BFBC0DE4}"/>
                </a:ext>
              </a:extLst>
            </p:cNvPr>
            <p:cNvSpPr txBox="1">
              <a:spLocks/>
            </p:cNvSpPr>
            <p:nvPr/>
          </p:nvSpPr>
          <p:spPr>
            <a:xfrm>
              <a:off x="236960" y="3294856"/>
              <a:ext cx="665162" cy="268288"/>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tx1"/>
                  </a:solidFill>
                  <a:effectLst/>
                  <a:uLnTx/>
                  <a:uFillTx/>
                  <a:latin typeface="Segoe UI Semibold"/>
                  <a:ea typeface="+mn-ea"/>
                  <a:cs typeface="+mn-cs"/>
                </a:rPr>
                <a:t>Weeks</a:t>
              </a:r>
            </a:p>
          </p:txBody>
        </p:sp>
        <p:grpSp>
          <p:nvGrpSpPr>
            <p:cNvPr id="139" name="Group 138">
              <a:extLst>
                <a:ext uri="{FF2B5EF4-FFF2-40B4-BE49-F238E27FC236}">
                  <a16:creationId xmlns:a16="http://schemas.microsoft.com/office/drawing/2014/main" id="{C80A5F34-E9DF-037B-45C7-CDF121B8AE9C}"/>
                </a:ext>
              </a:extLst>
            </p:cNvPr>
            <p:cNvGrpSpPr/>
            <p:nvPr/>
          </p:nvGrpSpPr>
          <p:grpSpPr>
            <a:xfrm>
              <a:off x="1150731" y="2936678"/>
              <a:ext cx="256032" cy="1367350"/>
              <a:chOff x="1098343" y="3580937"/>
              <a:chExt cx="256032" cy="1426311"/>
            </a:xfrm>
          </p:grpSpPr>
          <p:cxnSp>
            <p:nvCxnSpPr>
              <p:cNvPr id="140" name="Straight Connector 139">
                <a:extLst>
                  <a:ext uri="{FF2B5EF4-FFF2-40B4-BE49-F238E27FC236}">
                    <a16:creationId xmlns:a16="http://schemas.microsoft.com/office/drawing/2014/main" id="{4385ED97-424B-B67F-85F3-7F00CB4C786D}"/>
                  </a:ext>
                </a:extLst>
              </p:cNvPr>
              <p:cNvCxnSpPr>
                <a:cxnSpLocks/>
                <a:endCxn id="235" idx="2"/>
              </p:cNvCxnSpPr>
              <p:nvPr userDrawn="1"/>
            </p:nvCxnSpPr>
            <p:spPr>
              <a:xfrm flipV="1">
                <a:off x="1226359" y="3580937"/>
                <a:ext cx="0" cy="1325880"/>
              </a:xfrm>
              <a:prstGeom prst="line">
                <a:avLst/>
              </a:prstGeom>
              <a:noFill/>
              <a:ln w="6350" cap="flat" cmpd="sng" algn="ctr">
                <a:solidFill>
                  <a:srgbClr val="9399A1"/>
                </a:solidFill>
                <a:prstDash val="solid"/>
                <a:miter lim="800000"/>
              </a:ln>
              <a:effectLst/>
            </p:spPr>
          </p:cxnSp>
          <p:sp>
            <p:nvSpPr>
              <p:cNvPr id="141" name="Oval 140">
                <a:extLst>
                  <a:ext uri="{FF2B5EF4-FFF2-40B4-BE49-F238E27FC236}">
                    <a16:creationId xmlns:a16="http://schemas.microsoft.com/office/drawing/2014/main" id="{EEBDF4EC-38E1-1B72-4A7D-157A5917EAB8}"/>
                  </a:ext>
                </a:extLst>
              </p:cNvPr>
              <p:cNvSpPr/>
              <p:nvPr userDrawn="1"/>
            </p:nvSpPr>
            <p:spPr>
              <a:xfrm>
                <a:off x="1098343"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cxnSp>
          <p:nvCxnSpPr>
            <p:cNvPr id="138" name="Straight Connector 137">
              <a:extLst>
                <a:ext uri="{FF2B5EF4-FFF2-40B4-BE49-F238E27FC236}">
                  <a16:creationId xmlns:a16="http://schemas.microsoft.com/office/drawing/2014/main" id="{CD693A56-9D75-BB10-466D-B232B2B44688}"/>
                </a:ext>
              </a:extLst>
            </p:cNvPr>
            <p:cNvCxnSpPr/>
            <p:nvPr/>
          </p:nvCxnSpPr>
          <p:spPr>
            <a:xfrm>
              <a:off x="1278747" y="4175168"/>
              <a:ext cx="9736242" cy="0"/>
            </a:xfrm>
            <a:prstGeom prst="line">
              <a:avLst/>
            </a:prstGeom>
            <a:noFill/>
            <a:ln w="36068" cap="flat" cmpd="sng" algn="ctr">
              <a:solidFill>
                <a:srgbClr val="C03BC4"/>
              </a:solidFill>
              <a:prstDash val="solid"/>
              <a:miter lim="800000"/>
            </a:ln>
            <a:effectLst/>
          </p:spPr>
        </p:cxnSp>
        <p:grpSp>
          <p:nvGrpSpPr>
            <p:cNvPr id="142" name="Group 141">
              <a:extLst>
                <a:ext uri="{FF2B5EF4-FFF2-40B4-BE49-F238E27FC236}">
                  <a16:creationId xmlns:a16="http://schemas.microsoft.com/office/drawing/2014/main" id="{2F442E63-A004-0F3C-FEA4-311972968992}"/>
                </a:ext>
              </a:extLst>
            </p:cNvPr>
            <p:cNvGrpSpPr/>
            <p:nvPr/>
          </p:nvGrpSpPr>
          <p:grpSpPr>
            <a:xfrm>
              <a:off x="2047429" y="3736399"/>
              <a:ext cx="128016" cy="502920"/>
              <a:chOff x="1973856" y="4439619"/>
              <a:chExt cx="128016" cy="502920"/>
            </a:xfrm>
          </p:grpSpPr>
          <p:cxnSp>
            <p:nvCxnSpPr>
              <p:cNvPr id="143" name="Straight Connector 142">
                <a:extLst>
                  <a:ext uri="{FF2B5EF4-FFF2-40B4-BE49-F238E27FC236}">
                    <a16:creationId xmlns:a16="http://schemas.microsoft.com/office/drawing/2014/main" id="{2A345C6D-BB2A-995A-5E0F-D3988CF8F869}"/>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44" name="Oval 143">
                <a:extLst>
                  <a:ext uri="{FF2B5EF4-FFF2-40B4-BE49-F238E27FC236}">
                    <a16:creationId xmlns:a16="http://schemas.microsoft.com/office/drawing/2014/main" id="{1E852972-1CDB-2C8F-A279-1C96A5B2E86F}"/>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45" name="Group 144">
              <a:extLst>
                <a:ext uri="{FF2B5EF4-FFF2-40B4-BE49-F238E27FC236}">
                  <a16:creationId xmlns:a16="http://schemas.microsoft.com/office/drawing/2014/main" id="{1A1ACE16-D531-257A-1C79-1AE932598551}"/>
                </a:ext>
              </a:extLst>
            </p:cNvPr>
            <p:cNvGrpSpPr/>
            <p:nvPr/>
          </p:nvGrpSpPr>
          <p:grpSpPr>
            <a:xfrm>
              <a:off x="2837508" y="3736399"/>
              <a:ext cx="128016" cy="502920"/>
              <a:chOff x="1973856" y="4439619"/>
              <a:chExt cx="128016" cy="502920"/>
            </a:xfrm>
          </p:grpSpPr>
          <p:cxnSp>
            <p:nvCxnSpPr>
              <p:cNvPr id="146" name="Straight Connector 145">
                <a:extLst>
                  <a:ext uri="{FF2B5EF4-FFF2-40B4-BE49-F238E27FC236}">
                    <a16:creationId xmlns:a16="http://schemas.microsoft.com/office/drawing/2014/main" id="{CCBAF38A-FC34-996C-A7CF-F66064F629BB}"/>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47" name="Oval 146">
                <a:extLst>
                  <a:ext uri="{FF2B5EF4-FFF2-40B4-BE49-F238E27FC236}">
                    <a16:creationId xmlns:a16="http://schemas.microsoft.com/office/drawing/2014/main" id="{0331E170-BAF3-4A47-BE9E-FA4816CF25C0}"/>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48" name="Group 147">
              <a:extLst>
                <a:ext uri="{FF2B5EF4-FFF2-40B4-BE49-F238E27FC236}">
                  <a16:creationId xmlns:a16="http://schemas.microsoft.com/office/drawing/2014/main" id="{2028DFCC-92D2-9A2F-3190-A7D3C6668350}"/>
                </a:ext>
              </a:extLst>
            </p:cNvPr>
            <p:cNvGrpSpPr/>
            <p:nvPr/>
          </p:nvGrpSpPr>
          <p:grpSpPr>
            <a:xfrm>
              <a:off x="4464154" y="3736399"/>
              <a:ext cx="128016" cy="502920"/>
              <a:chOff x="1973856" y="4439619"/>
              <a:chExt cx="128016" cy="502920"/>
            </a:xfrm>
          </p:grpSpPr>
          <p:cxnSp>
            <p:nvCxnSpPr>
              <p:cNvPr id="149" name="Straight Connector 148">
                <a:extLst>
                  <a:ext uri="{FF2B5EF4-FFF2-40B4-BE49-F238E27FC236}">
                    <a16:creationId xmlns:a16="http://schemas.microsoft.com/office/drawing/2014/main" id="{39B8CD95-086B-7756-159D-38CFA6C38A5B}"/>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50" name="Oval 149">
                <a:extLst>
                  <a:ext uri="{FF2B5EF4-FFF2-40B4-BE49-F238E27FC236}">
                    <a16:creationId xmlns:a16="http://schemas.microsoft.com/office/drawing/2014/main" id="{161926C6-959B-B22E-70FF-9845E782EE37}"/>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1" name="Group 150">
              <a:extLst>
                <a:ext uri="{FF2B5EF4-FFF2-40B4-BE49-F238E27FC236}">
                  <a16:creationId xmlns:a16="http://schemas.microsoft.com/office/drawing/2014/main" id="{9A84A1EE-420A-408F-17D8-049218D1DE25}"/>
                </a:ext>
              </a:extLst>
            </p:cNvPr>
            <p:cNvGrpSpPr/>
            <p:nvPr/>
          </p:nvGrpSpPr>
          <p:grpSpPr>
            <a:xfrm>
              <a:off x="5271841" y="3736399"/>
              <a:ext cx="128016" cy="502920"/>
              <a:chOff x="1973856" y="4439619"/>
              <a:chExt cx="128016" cy="502920"/>
            </a:xfrm>
          </p:grpSpPr>
          <p:cxnSp>
            <p:nvCxnSpPr>
              <p:cNvPr id="152" name="Straight Connector 151">
                <a:extLst>
                  <a:ext uri="{FF2B5EF4-FFF2-40B4-BE49-F238E27FC236}">
                    <a16:creationId xmlns:a16="http://schemas.microsoft.com/office/drawing/2014/main" id="{00795C90-EB7F-464D-69E9-ECC943EEE3FD}"/>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53" name="Oval 152">
                <a:extLst>
                  <a:ext uri="{FF2B5EF4-FFF2-40B4-BE49-F238E27FC236}">
                    <a16:creationId xmlns:a16="http://schemas.microsoft.com/office/drawing/2014/main" id="{01741351-E588-A809-4960-2FC9979C4D39}"/>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4" name="Group 153">
              <a:extLst>
                <a:ext uri="{FF2B5EF4-FFF2-40B4-BE49-F238E27FC236}">
                  <a16:creationId xmlns:a16="http://schemas.microsoft.com/office/drawing/2014/main" id="{671CE640-A99D-BE4D-0CA3-D949D2257517}"/>
                </a:ext>
              </a:extLst>
            </p:cNvPr>
            <p:cNvGrpSpPr/>
            <p:nvPr/>
          </p:nvGrpSpPr>
          <p:grpSpPr>
            <a:xfrm>
              <a:off x="6893881" y="3736399"/>
              <a:ext cx="128016" cy="502920"/>
              <a:chOff x="6841493" y="4439619"/>
              <a:chExt cx="128016" cy="502920"/>
            </a:xfrm>
          </p:grpSpPr>
          <p:cxnSp>
            <p:nvCxnSpPr>
              <p:cNvPr id="155" name="Straight Connector 154">
                <a:extLst>
                  <a:ext uri="{FF2B5EF4-FFF2-40B4-BE49-F238E27FC236}">
                    <a16:creationId xmlns:a16="http://schemas.microsoft.com/office/drawing/2014/main" id="{E26EF808-4852-8E98-A225-523360DBFE23}"/>
                  </a:ext>
                </a:extLst>
              </p:cNvPr>
              <p:cNvCxnSpPr>
                <a:cxnSpLocks/>
              </p:cNvCxnSpPr>
              <p:nvPr userDrawn="1"/>
            </p:nvCxnSpPr>
            <p:spPr>
              <a:xfrm rot="16200000">
                <a:off x="6686045" y="4659075"/>
                <a:ext cx="438912" cy="0"/>
              </a:xfrm>
              <a:prstGeom prst="line">
                <a:avLst/>
              </a:prstGeom>
              <a:noFill/>
              <a:ln w="6350" cap="flat" cmpd="sng" algn="ctr">
                <a:solidFill>
                  <a:srgbClr val="9399A1"/>
                </a:solidFill>
                <a:prstDash val="solid"/>
                <a:miter lim="800000"/>
              </a:ln>
              <a:effectLst/>
            </p:spPr>
          </p:cxnSp>
          <p:sp>
            <p:nvSpPr>
              <p:cNvPr id="156" name="Oval 155">
                <a:extLst>
                  <a:ext uri="{FF2B5EF4-FFF2-40B4-BE49-F238E27FC236}">
                    <a16:creationId xmlns:a16="http://schemas.microsoft.com/office/drawing/2014/main" id="{615C8B61-72E7-0B9D-46DA-03D0BC9EE920}"/>
                  </a:ext>
                </a:extLst>
              </p:cNvPr>
              <p:cNvSpPr/>
              <p:nvPr userDrawn="1"/>
            </p:nvSpPr>
            <p:spPr>
              <a:xfrm>
                <a:off x="6841493"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9" name="Group 158">
              <a:extLst>
                <a:ext uri="{FF2B5EF4-FFF2-40B4-BE49-F238E27FC236}">
                  <a16:creationId xmlns:a16="http://schemas.microsoft.com/office/drawing/2014/main" id="{DF5334FC-F3DD-1E98-8A3D-263A8FFF714F}"/>
                </a:ext>
              </a:extLst>
            </p:cNvPr>
            <p:cNvGrpSpPr/>
            <p:nvPr/>
          </p:nvGrpSpPr>
          <p:grpSpPr>
            <a:xfrm>
              <a:off x="7705902" y="3736399"/>
              <a:ext cx="128016" cy="502920"/>
              <a:chOff x="1973856" y="4439619"/>
              <a:chExt cx="128016" cy="502920"/>
            </a:xfrm>
          </p:grpSpPr>
          <p:cxnSp>
            <p:nvCxnSpPr>
              <p:cNvPr id="160" name="Straight Connector 159">
                <a:extLst>
                  <a:ext uri="{FF2B5EF4-FFF2-40B4-BE49-F238E27FC236}">
                    <a16:creationId xmlns:a16="http://schemas.microsoft.com/office/drawing/2014/main" id="{C6B05AD3-D05D-C91D-2B5E-FD9E5E83F519}"/>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1" name="Oval 160">
                <a:extLst>
                  <a:ext uri="{FF2B5EF4-FFF2-40B4-BE49-F238E27FC236}">
                    <a16:creationId xmlns:a16="http://schemas.microsoft.com/office/drawing/2014/main" id="{E95B2830-C325-0DEA-52E5-0507AE41C3D8}"/>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2" name="Group 161">
              <a:extLst>
                <a:ext uri="{FF2B5EF4-FFF2-40B4-BE49-F238E27FC236}">
                  <a16:creationId xmlns:a16="http://schemas.microsoft.com/office/drawing/2014/main" id="{946264B7-124B-CE90-84CB-25CC1CB2CBD2}"/>
                </a:ext>
              </a:extLst>
            </p:cNvPr>
            <p:cNvGrpSpPr/>
            <p:nvPr/>
          </p:nvGrpSpPr>
          <p:grpSpPr>
            <a:xfrm>
              <a:off x="9327941" y="3736399"/>
              <a:ext cx="128016" cy="502920"/>
              <a:chOff x="1973856" y="4439619"/>
              <a:chExt cx="128016" cy="502920"/>
            </a:xfrm>
          </p:grpSpPr>
          <p:cxnSp>
            <p:nvCxnSpPr>
              <p:cNvPr id="163" name="Straight Connector 162">
                <a:extLst>
                  <a:ext uri="{FF2B5EF4-FFF2-40B4-BE49-F238E27FC236}">
                    <a16:creationId xmlns:a16="http://schemas.microsoft.com/office/drawing/2014/main" id="{B4F379FE-4F85-1D0F-E461-80F3A1829CF3}"/>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5" name="Oval 164">
                <a:extLst>
                  <a:ext uri="{FF2B5EF4-FFF2-40B4-BE49-F238E27FC236}">
                    <a16:creationId xmlns:a16="http://schemas.microsoft.com/office/drawing/2014/main" id="{7DDB68DD-D6CD-8C25-5AFA-98804D197F1F}"/>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6" name="Group 165">
              <a:extLst>
                <a:ext uri="{FF2B5EF4-FFF2-40B4-BE49-F238E27FC236}">
                  <a16:creationId xmlns:a16="http://schemas.microsoft.com/office/drawing/2014/main" id="{819CC14C-8AAA-6B24-0437-545FE5C807D1}"/>
                </a:ext>
              </a:extLst>
            </p:cNvPr>
            <p:cNvGrpSpPr/>
            <p:nvPr/>
          </p:nvGrpSpPr>
          <p:grpSpPr>
            <a:xfrm>
              <a:off x="10139962" y="3736399"/>
              <a:ext cx="128016" cy="502920"/>
              <a:chOff x="1973856" y="4439619"/>
              <a:chExt cx="128016" cy="502920"/>
            </a:xfrm>
          </p:grpSpPr>
          <p:cxnSp>
            <p:nvCxnSpPr>
              <p:cNvPr id="167" name="Straight Connector 166">
                <a:extLst>
                  <a:ext uri="{FF2B5EF4-FFF2-40B4-BE49-F238E27FC236}">
                    <a16:creationId xmlns:a16="http://schemas.microsoft.com/office/drawing/2014/main" id="{EFA84D4C-D592-1552-2ED4-6ADF95C232CE}"/>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8" name="Oval 167">
                <a:extLst>
                  <a:ext uri="{FF2B5EF4-FFF2-40B4-BE49-F238E27FC236}">
                    <a16:creationId xmlns:a16="http://schemas.microsoft.com/office/drawing/2014/main" id="{ED7CC672-8E95-15DF-C5C8-638A820E2C22}"/>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9" name="Group 168">
              <a:extLst>
                <a:ext uri="{FF2B5EF4-FFF2-40B4-BE49-F238E27FC236}">
                  <a16:creationId xmlns:a16="http://schemas.microsoft.com/office/drawing/2014/main" id="{E57FABF8-C9CD-DE83-6F09-FFAD36D7A845}"/>
                </a:ext>
              </a:extLst>
            </p:cNvPr>
            <p:cNvGrpSpPr/>
            <p:nvPr/>
          </p:nvGrpSpPr>
          <p:grpSpPr>
            <a:xfrm>
              <a:off x="3584792" y="3736399"/>
              <a:ext cx="256032" cy="567629"/>
              <a:chOff x="3532404" y="4439619"/>
              <a:chExt cx="256032" cy="567629"/>
            </a:xfrm>
          </p:grpSpPr>
          <p:cxnSp>
            <p:nvCxnSpPr>
              <p:cNvPr id="170" name="Straight Connector 169">
                <a:extLst>
                  <a:ext uri="{FF2B5EF4-FFF2-40B4-BE49-F238E27FC236}">
                    <a16:creationId xmlns:a16="http://schemas.microsoft.com/office/drawing/2014/main" id="{2F3912D4-8386-876D-B05F-2FB867B023C1}"/>
                  </a:ext>
                </a:extLst>
              </p:cNvPr>
              <p:cNvCxnSpPr>
                <a:cxnSpLocks/>
                <a:endCxn id="49" idx="2"/>
              </p:cNvCxnSpPr>
              <p:nvPr userDrawn="1"/>
            </p:nvCxnSpPr>
            <p:spPr>
              <a:xfrm flipV="1">
                <a:off x="3660874" y="4439619"/>
                <a:ext cx="0" cy="567629"/>
              </a:xfrm>
              <a:prstGeom prst="line">
                <a:avLst/>
              </a:prstGeom>
              <a:noFill/>
              <a:ln w="6350" cap="flat" cmpd="sng" algn="ctr">
                <a:solidFill>
                  <a:srgbClr val="9399A1"/>
                </a:solidFill>
                <a:prstDash val="solid"/>
                <a:miter lim="800000"/>
              </a:ln>
              <a:effectLst/>
            </p:spPr>
          </p:cxnSp>
          <p:sp>
            <p:nvSpPr>
              <p:cNvPr id="171" name="Oval 170">
                <a:extLst>
                  <a:ext uri="{FF2B5EF4-FFF2-40B4-BE49-F238E27FC236}">
                    <a16:creationId xmlns:a16="http://schemas.microsoft.com/office/drawing/2014/main" id="{CF1AAC4B-E3AA-54A3-5E59-A0F9C3418F17}"/>
                  </a:ext>
                </a:extLst>
              </p:cNvPr>
              <p:cNvSpPr/>
              <p:nvPr userDrawn="1"/>
            </p:nvSpPr>
            <p:spPr>
              <a:xfrm>
                <a:off x="3532404"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2" name="Group 171">
              <a:extLst>
                <a:ext uri="{FF2B5EF4-FFF2-40B4-BE49-F238E27FC236}">
                  <a16:creationId xmlns:a16="http://schemas.microsoft.com/office/drawing/2014/main" id="{95E292F0-3E3C-EBDA-0752-6E5EA7CAFE4C}"/>
                </a:ext>
              </a:extLst>
            </p:cNvPr>
            <p:cNvGrpSpPr/>
            <p:nvPr/>
          </p:nvGrpSpPr>
          <p:grpSpPr>
            <a:xfrm>
              <a:off x="6018853" y="3390445"/>
              <a:ext cx="256032" cy="913583"/>
              <a:chOff x="5966465" y="4093665"/>
              <a:chExt cx="256032" cy="913583"/>
            </a:xfrm>
          </p:grpSpPr>
          <p:cxnSp>
            <p:nvCxnSpPr>
              <p:cNvPr id="173" name="Straight Connector 172">
                <a:extLst>
                  <a:ext uri="{FF2B5EF4-FFF2-40B4-BE49-F238E27FC236}">
                    <a16:creationId xmlns:a16="http://schemas.microsoft.com/office/drawing/2014/main" id="{33B0D0E6-CA07-51C7-2B05-16D7E6165FA5}"/>
                  </a:ext>
                </a:extLst>
              </p:cNvPr>
              <p:cNvCxnSpPr>
                <a:cxnSpLocks/>
              </p:cNvCxnSpPr>
              <p:nvPr/>
            </p:nvCxnSpPr>
            <p:spPr>
              <a:xfrm flipV="1">
                <a:off x="6094481" y="4093665"/>
                <a:ext cx="0" cy="813152"/>
              </a:xfrm>
              <a:prstGeom prst="line">
                <a:avLst/>
              </a:prstGeom>
              <a:noFill/>
              <a:ln w="6350" cap="flat" cmpd="sng" algn="ctr">
                <a:solidFill>
                  <a:srgbClr val="9399A1"/>
                </a:solidFill>
                <a:prstDash val="solid"/>
                <a:miter lim="800000"/>
              </a:ln>
              <a:effectLst/>
            </p:spPr>
          </p:cxnSp>
          <p:sp>
            <p:nvSpPr>
              <p:cNvPr id="174" name="Oval 173">
                <a:extLst>
                  <a:ext uri="{FF2B5EF4-FFF2-40B4-BE49-F238E27FC236}">
                    <a16:creationId xmlns:a16="http://schemas.microsoft.com/office/drawing/2014/main" id="{0DEDC587-2E4C-04AD-53DB-4167F58DEEF6}"/>
                  </a:ext>
                </a:extLst>
              </p:cNvPr>
              <p:cNvSpPr/>
              <p:nvPr userDrawn="1"/>
            </p:nvSpPr>
            <p:spPr>
              <a:xfrm>
                <a:off x="5966465"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5" name="Group 174">
              <a:extLst>
                <a:ext uri="{FF2B5EF4-FFF2-40B4-BE49-F238E27FC236}">
                  <a16:creationId xmlns:a16="http://schemas.microsoft.com/office/drawing/2014/main" id="{D28B3195-DA98-236C-D7DF-EE309F83FA61}"/>
                </a:ext>
              </a:extLst>
            </p:cNvPr>
            <p:cNvGrpSpPr/>
            <p:nvPr/>
          </p:nvGrpSpPr>
          <p:grpSpPr>
            <a:xfrm>
              <a:off x="8452913" y="3390445"/>
              <a:ext cx="256032" cy="913583"/>
              <a:chOff x="8400525" y="4093665"/>
              <a:chExt cx="256032" cy="913583"/>
            </a:xfrm>
          </p:grpSpPr>
          <p:cxnSp>
            <p:nvCxnSpPr>
              <p:cNvPr id="176" name="Straight Connector 175">
                <a:extLst>
                  <a:ext uri="{FF2B5EF4-FFF2-40B4-BE49-F238E27FC236}">
                    <a16:creationId xmlns:a16="http://schemas.microsoft.com/office/drawing/2014/main" id="{F7B8B1CF-A95A-3F59-4DE0-EC26FE611989}"/>
                  </a:ext>
                </a:extLst>
              </p:cNvPr>
              <p:cNvCxnSpPr>
                <a:cxnSpLocks/>
              </p:cNvCxnSpPr>
              <p:nvPr userDrawn="1"/>
            </p:nvCxnSpPr>
            <p:spPr>
              <a:xfrm flipV="1">
                <a:off x="8528541" y="4093665"/>
                <a:ext cx="0" cy="813152"/>
              </a:xfrm>
              <a:prstGeom prst="line">
                <a:avLst/>
              </a:prstGeom>
              <a:noFill/>
              <a:ln w="6350" cap="flat" cmpd="sng" algn="ctr">
                <a:solidFill>
                  <a:srgbClr val="9399A1"/>
                </a:solidFill>
                <a:prstDash val="solid"/>
                <a:miter lim="800000"/>
              </a:ln>
              <a:effectLst/>
            </p:spPr>
          </p:cxnSp>
          <p:sp>
            <p:nvSpPr>
              <p:cNvPr id="177" name="Oval 176">
                <a:extLst>
                  <a:ext uri="{FF2B5EF4-FFF2-40B4-BE49-F238E27FC236}">
                    <a16:creationId xmlns:a16="http://schemas.microsoft.com/office/drawing/2014/main" id="{DB67D412-9B94-0F07-110D-F19CF9691E9F}"/>
                  </a:ext>
                </a:extLst>
              </p:cNvPr>
              <p:cNvSpPr/>
              <p:nvPr userDrawn="1"/>
            </p:nvSpPr>
            <p:spPr>
              <a:xfrm>
                <a:off x="8400525"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8" name="Group 177">
              <a:extLst>
                <a:ext uri="{FF2B5EF4-FFF2-40B4-BE49-F238E27FC236}">
                  <a16:creationId xmlns:a16="http://schemas.microsoft.com/office/drawing/2014/main" id="{A7DF5731-B8C4-3E7B-47FC-D2308F694743}"/>
                </a:ext>
              </a:extLst>
            </p:cNvPr>
            <p:cNvGrpSpPr/>
            <p:nvPr/>
          </p:nvGrpSpPr>
          <p:grpSpPr>
            <a:xfrm>
              <a:off x="10886973" y="2936678"/>
              <a:ext cx="256032" cy="1372502"/>
              <a:chOff x="10834585" y="3660289"/>
              <a:chExt cx="256032" cy="1352111"/>
            </a:xfrm>
          </p:grpSpPr>
          <p:cxnSp>
            <p:nvCxnSpPr>
              <p:cNvPr id="180" name="Straight Connector 179">
                <a:extLst>
                  <a:ext uri="{FF2B5EF4-FFF2-40B4-BE49-F238E27FC236}">
                    <a16:creationId xmlns:a16="http://schemas.microsoft.com/office/drawing/2014/main" id="{30E11E4D-A202-247A-D41D-B4797F4B4AAC}"/>
                  </a:ext>
                </a:extLst>
              </p:cNvPr>
              <p:cNvCxnSpPr>
                <a:cxnSpLocks/>
              </p:cNvCxnSpPr>
              <p:nvPr userDrawn="1"/>
            </p:nvCxnSpPr>
            <p:spPr>
              <a:xfrm flipV="1">
                <a:off x="10962601" y="3660289"/>
                <a:ext cx="0" cy="1246528"/>
              </a:xfrm>
              <a:prstGeom prst="line">
                <a:avLst/>
              </a:prstGeom>
              <a:noFill/>
              <a:ln w="6350" cap="flat" cmpd="sng" algn="ctr">
                <a:solidFill>
                  <a:srgbClr val="9399A1"/>
                </a:solidFill>
                <a:prstDash val="solid"/>
                <a:miter lim="800000"/>
              </a:ln>
              <a:effectLst/>
            </p:spPr>
          </p:cxnSp>
          <p:sp>
            <p:nvSpPr>
              <p:cNvPr id="181" name="Oval 180">
                <a:extLst>
                  <a:ext uri="{FF2B5EF4-FFF2-40B4-BE49-F238E27FC236}">
                    <a16:creationId xmlns:a16="http://schemas.microsoft.com/office/drawing/2014/main" id="{956BE044-8CDB-C9BA-D3F2-6DB8CC6E3D85}"/>
                  </a:ext>
                </a:extLst>
              </p:cNvPr>
              <p:cNvSpPr/>
              <p:nvPr userDrawn="1"/>
            </p:nvSpPr>
            <p:spPr>
              <a:xfrm>
                <a:off x="10834585" y="4756368"/>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sp>
          <p:nvSpPr>
            <p:cNvPr id="46" name="Text Placeholder 5">
              <a:extLst>
                <a:ext uri="{FF2B5EF4-FFF2-40B4-BE49-F238E27FC236}">
                  <a16:creationId xmlns:a16="http://schemas.microsoft.com/office/drawing/2014/main" id="{1629CAF6-FCF6-07A2-12AD-0E5E38055730}"/>
                </a:ext>
              </a:extLst>
            </p:cNvPr>
            <p:cNvSpPr txBox="1">
              <a:spLocks/>
            </p:cNvSpPr>
            <p:nvPr/>
          </p:nvSpPr>
          <p:spPr>
            <a:xfrm>
              <a:off x="99071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00</a:t>
              </a:r>
            </a:p>
          </p:txBody>
        </p:sp>
        <p:sp>
          <p:nvSpPr>
            <p:cNvPr id="53" name="Text Placeholder 16">
              <a:extLst>
                <a:ext uri="{FF2B5EF4-FFF2-40B4-BE49-F238E27FC236}">
                  <a16:creationId xmlns:a16="http://schemas.microsoft.com/office/drawing/2014/main" id="{DEEB9612-7F17-C10E-0E93-B23119BD3E32}"/>
                </a:ext>
              </a:extLst>
            </p:cNvPr>
            <p:cNvSpPr txBox="1">
              <a:spLocks/>
            </p:cNvSpPr>
            <p:nvPr/>
          </p:nvSpPr>
          <p:spPr>
            <a:xfrm>
              <a:off x="585974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06</a:t>
              </a:r>
            </a:p>
          </p:txBody>
        </p:sp>
        <p:sp>
          <p:nvSpPr>
            <p:cNvPr id="57" name="Text Placeholder 14">
              <a:extLst>
                <a:ext uri="{FF2B5EF4-FFF2-40B4-BE49-F238E27FC236}">
                  <a16:creationId xmlns:a16="http://schemas.microsoft.com/office/drawing/2014/main" id="{86A5B0AA-14C0-5780-419B-FFBC75425E09}"/>
                </a:ext>
              </a:extLst>
            </p:cNvPr>
            <p:cNvSpPr txBox="1">
              <a:spLocks/>
            </p:cNvSpPr>
            <p:nvPr/>
          </p:nvSpPr>
          <p:spPr>
            <a:xfrm>
              <a:off x="829425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09</a:t>
              </a:r>
            </a:p>
          </p:txBody>
        </p:sp>
        <p:sp>
          <p:nvSpPr>
            <p:cNvPr id="61" name="Text Placeholder 10">
              <a:extLst>
                <a:ext uri="{FF2B5EF4-FFF2-40B4-BE49-F238E27FC236}">
                  <a16:creationId xmlns:a16="http://schemas.microsoft.com/office/drawing/2014/main" id="{F6EB3F06-ACF2-4777-32B8-CCDB456E0639}"/>
                </a:ext>
              </a:extLst>
            </p:cNvPr>
            <p:cNvSpPr txBox="1">
              <a:spLocks/>
            </p:cNvSpPr>
            <p:nvPr/>
          </p:nvSpPr>
          <p:spPr>
            <a:xfrm>
              <a:off x="10728777"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12</a:t>
              </a:r>
            </a:p>
          </p:txBody>
        </p:sp>
      </p:grpSp>
    </p:spTree>
    <p:extLst>
      <p:ext uri="{BB962C8B-B14F-4D97-AF65-F5344CB8AC3E}">
        <p14:creationId xmlns:p14="http://schemas.microsoft.com/office/powerpoint/2010/main" val="392782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24d2b90-11f2-4fdf-990a-54fa46247cf8">
      <Terms xmlns="http://schemas.microsoft.com/office/infopath/2007/PartnerControls"/>
    </lcf76f155ced4ddcb4097134ff3c332f>
    <TaxCatchAll xmlns="b817b00b-f121-400f-976b-40959b1c7d14" xsi:nil="true"/>
    <MCpostdate xmlns="324d2b90-11f2-4fdf-990a-54fa46247cf8" xsi:nil="true"/>
    <Recipients xmlns="324d2b90-11f2-4fdf-990a-54fa46247cf8" xsi:nil="true"/>
    <MCpostID xmlns="324d2b90-11f2-4fdf-990a-54fa46247c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http://schemas.microsoft.com/sharepoint/v3"/>
    <ds:schemaRef ds:uri="http://purl.org/dc/dcmitype/"/>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b817b00b-f121-400f-976b-40959b1c7d14"/>
    <ds:schemaRef ds:uri="324d2b90-11f2-4fdf-990a-54fa46247cf8"/>
  </ds:schemaRefs>
</ds:datastoreItem>
</file>

<file path=customXml/itemProps2.xml><?xml version="1.0" encoding="utf-8"?>
<ds:datastoreItem xmlns:ds="http://schemas.openxmlformats.org/officeDocument/2006/customXml" ds:itemID="{54FA6251-1594-40F0-BED2-145B62E791C2}">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LIGHT MODE</Template>
  <TotalTime>0</TotalTime>
  <Words>10678</Words>
  <Application>Microsoft Office PowerPoint</Application>
  <PresentationFormat>Widescreen</PresentationFormat>
  <Paragraphs>1163</Paragraphs>
  <Slides>67</Slides>
  <Notes>37</Notes>
  <HiddenSlides>1</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67</vt:i4>
      </vt:variant>
    </vt:vector>
  </HeadingPairs>
  <TitlesOfParts>
    <vt:vector size="84" baseType="lpstr">
      <vt:lpstr>Aptos</vt:lpstr>
      <vt:lpstr>Aptos_MSFontService</vt:lpstr>
      <vt:lpstr>Arial</vt:lpstr>
      <vt:lpstr>Calibri</vt:lpstr>
      <vt:lpstr>Courier New</vt:lpstr>
      <vt:lpstr>Segoe</vt:lpstr>
      <vt:lpstr>Segoe Sans Display</vt:lpstr>
      <vt:lpstr>Segoe Sans Display Semibold</vt:lpstr>
      <vt:lpstr>Segoe Sans Text</vt:lpstr>
      <vt:lpstr>Segoe UI</vt:lpstr>
      <vt:lpstr>Segoe UI Light</vt:lpstr>
      <vt:lpstr>Segoe UI Semibold</vt:lpstr>
      <vt:lpstr>SegoeUIVariable</vt:lpstr>
      <vt:lpstr>System Font Regular</vt:lpstr>
      <vt:lpstr>Times New Roman</vt:lpstr>
      <vt:lpstr>Wingdings</vt:lpstr>
      <vt:lpstr>LIGHT MODE</vt:lpstr>
      <vt:lpstr>Speaker notes</vt:lpstr>
      <vt:lpstr>Microsoft 365 Copilot Technical Readiness Guide</vt:lpstr>
      <vt:lpstr>Table of contents</vt:lpstr>
      <vt:lpstr>The journey to becoming AI powered</vt:lpstr>
      <vt:lpstr>Microsoft 365 Copilot implementation</vt:lpstr>
      <vt:lpstr>Essentials for Copilot success</vt:lpstr>
      <vt:lpstr>Implementation overview</vt:lpstr>
      <vt:lpstr>Microsoft 365 Copilot</vt:lpstr>
      <vt:lpstr>Implementation project summary</vt:lpstr>
      <vt:lpstr>Get ready</vt:lpstr>
      <vt:lpstr>Perform the  Microsoft 365 Copilot Optimization Assessment</vt:lpstr>
      <vt:lpstr>Perform the Microsoft 365 Copilot Optimization Assessment</vt:lpstr>
      <vt:lpstr>Address security, governance, and data access questions</vt:lpstr>
      <vt:lpstr>Address security, governance,  and data access questions</vt:lpstr>
      <vt:lpstr>Build Microsoft 365 Copilot implementation plan</vt:lpstr>
      <vt:lpstr>Build an implementation plan</vt:lpstr>
      <vt:lpstr>Use SharePoint Advanced Management to get your organization ready for Copilot</vt:lpstr>
      <vt:lpstr>Onboard &amp; engage</vt:lpstr>
      <vt:lpstr>Ensure appropriate Data Security controls are in place </vt:lpstr>
      <vt:lpstr>Securing and governing Microsoft 365 Copilot</vt:lpstr>
      <vt:lpstr>Get started with Microsoft 365 Copilot</vt:lpstr>
      <vt:lpstr>Continue to the Core path as needed</vt:lpstr>
      <vt:lpstr>Continue to the Best-in-Class path as needed</vt:lpstr>
      <vt:lpstr>Apply appropriate controls to address oversharing</vt:lpstr>
      <vt:lpstr>Microsoft deployment blueprint to implement internal oversharing protections for Microsoft 365 Copilot</vt:lpstr>
      <vt:lpstr>Options to secure and govern Microsoft 365 Copilot</vt:lpstr>
      <vt:lpstr>Apply appropriate Data Security controls</vt:lpstr>
      <vt:lpstr>Restricted SharePoint Search</vt:lpstr>
      <vt:lpstr>Prepare your organization for Microsoft 365 Copilot with setup guides</vt:lpstr>
      <vt:lpstr>Readout to the shared team</vt:lpstr>
      <vt:lpstr>Onboard &amp; engage: Setup guides</vt:lpstr>
      <vt:lpstr>Onboard &amp; engage: Deploy apps/configure channel</vt:lpstr>
      <vt:lpstr>Microsoft 365 Apps: Leverage App Assure if you encounter in application compatibility issue moving to a monthly update channel!</vt:lpstr>
      <vt:lpstr>Onboard &amp; engage: Assign licenses</vt:lpstr>
      <vt:lpstr>Pinning Microsoft Copilot</vt:lpstr>
      <vt:lpstr>Assign permissions by role (usage reports)</vt:lpstr>
      <vt:lpstr>Onboard &amp; engage: Assign permissions by role</vt:lpstr>
      <vt:lpstr>Deliver impact</vt:lpstr>
      <vt:lpstr>Establish a service management plan</vt:lpstr>
      <vt:lpstr>Deliver impact: Establish service management plan</vt:lpstr>
      <vt:lpstr>Shared deliverable: Service Health Reviews</vt:lpstr>
      <vt:lpstr>Analyze usage reports</vt:lpstr>
      <vt:lpstr>Deliver impact: Access usage reports</vt:lpstr>
      <vt:lpstr>Deliver impact: Analyze usage reports</vt:lpstr>
      <vt:lpstr>Viva Insights advanced impact reports</vt:lpstr>
      <vt:lpstr>Extend &amp; optimize</vt:lpstr>
      <vt:lpstr>Design, build, and deploy agents</vt:lpstr>
      <vt:lpstr>Extend &amp; optimize: Design, build, and deploy agents</vt:lpstr>
      <vt:lpstr>Build your own Copilot Studio custom agents</vt:lpstr>
      <vt:lpstr>Extend &amp; optimize: Build your own custom agents</vt:lpstr>
      <vt:lpstr>Next steps &amp; resources</vt:lpstr>
      <vt:lpstr>Microsoft investments to accelerate your time to value</vt:lpstr>
      <vt:lpstr>Copilot resources on Microsoft Adoption</vt:lpstr>
      <vt:lpstr>Skilling experiences</vt:lpstr>
      <vt:lpstr>Copilot Scenario Library</vt:lpstr>
      <vt:lpstr>Training and documentation by phase</vt:lpstr>
      <vt:lpstr>Links to learn more (1 of 2)</vt:lpstr>
      <vt:lpstr>Links to learn more (2 of 2)</vt:lpstr>
      <vt:lpstr>MICROSOFT 365 COPILOT TECHNICAL READINESS Modern Management of Microsoft 365 Apps</vt:lpstr>
      <vt:lpstr>Microsoft 365 Apps | update channels Choosing the right update channel that best fits the needs of your organization</vt:lpstr>
      <vt:lpstr>Modern management: Monthly Enterprise Channel</vt:lpstr>
      <vt:lpstr>Myths vs reality: semi-annual enterprise channel</vt:lpstr>
      <vt:lpstr>Making the move to monthly</vt:lpstr>
      <vt:lpstr>Best practices: moving to monthly No need to reinvent the wheel, leverage tried and true update methodologies</vt:lpstr>
      <vt:lpstr>Confidently use Microsoft 365 Copilot with App Assure</vt:lpstr>
      <vt:lpstr>Management tools for Microsoft 365 Apps Planning your update management strategy</vt:lpstr>
      <vt:lpstr>The benefits of cloud update Microsoft 365 Apps admin center (config.office.com)</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notes</dc:title>
  <dc:subject>&lt;Event name&gt;</dc:subject>
  <dc:creator>ogordon@microsoft.com;Bryan.Wofford@microsoft.com</dc:creator>
  <cp:keywords/>
  <dc:description/>
  <cp:lastModifiedBy>Jessie Hwang (MCAG)</cp:lastModifiedBy>
  <cp:revision>1</cp:revision>
  <dcterms:created xsi:type="dcterms:W3CDTF">2024-09-05T14:34:13Z</dcterms:created>
  <dcterms:modified xsi:type="dcterms:W3CDTF">2025-01-15T07:36:48Z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MediaServiceImageTags">
    <vt:lpwstr/>
  </property>
</Properties>
</file>