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4" autoAdjust="0"/>
  </p:normalViewPr>
  <p:slideViewPr>
    <p:cSldViewPr snapToGrid="0" snapToObjects="1">
      <p:cViewPr varScale="1">
        <p:scale>
          <a:sx n="144" d="100"/>
          <a:sy n="144" d="100"/>
        </p:scale>
        <p:origin x="138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adoption.microsoft.com/files/copilot-studio/Microsoft-Copilot-Studio-scenarios.pptx" TargetMode="External"/><Relationship Id="rId3" Type="http://schemas.openxmlformats.org/officeDocument/2006/relationships/hyperlink" Target="https://learn.microsoft.com/en-us/microsoft-copilot-studio/guidance/overview" TargetMode="External"/><Relationship Id="rId7" Type="http://schemas.openxmlformats.org/officeDocument/2006/relationships/hyperlink" Target="https://aka.ms/CopilotStudioAp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earn.microsoft.com/en-us/microsoft-copilot-studio/workflows-experience/flows-overview" TargetMode="External"/><Relationship Id="rId5" Type="http://schemas.openxmlformats.org/officeDocument/2006/relationships/hyperlink" Target="https://learn.microsoft.com/en-us/microsoft-copilot-studio/create-automation-natural-language" TargetMode="External"/><Relationship Id="rId4" Type="http://schemas.openxmlformats.org/officeDocument/2006/relationships/hyperlink" Target="https://aka.ms/CopilotStudioDeepDiveDeck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.microsoft.com/en-us/microsoft-agent-365/builder/overview" TargetMode="External"/><Relationship Id="rId3" Type="http://schemas.openxmlformats.org/officeDocument/2006/relationships/hyperlink" Target="https://aka.ms/GovSecAgentsWebinar" TargetMode="External"/><Relationship Id="rId7" Type="http://schemas.openxmlformats.org/officeDocument/2006/relationships/hyperlink" Target="https://aka.ms/AgentCostManagement_Eboo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ka.ms/AgentGovernanceControlsDeck" TargetMode="External"/><Relationship Id="rId5" Type="http://schemas.openxmlformats.org/officeDocument/2006/relationships/hyperlink" Target="https://aka.ms/AgentGovernanceAndSecurity" TargetMode="External"/><Relationship Id="rId4" Type="http://schemas.openxmlformats.org/officeDocument/2006/relationships/hyperlink" Target="https://learn.microsoft.com/en-us/microsoft-copilot-studio/guidance/sec-gov-intro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en-us/agents/adoption-maturity-model/" TargetMode="External"/><Relationship Id="rId7" Type="http://schemas.openxmlformats.org/officeDocument/2006/relationships/hyperlink" Target="https://learn.microsoft.com/en-us/microsoft-copilot-studio/guidance/community-framework-overview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earn.microsoft.com/en-us/agents/center-of-excellence/" TargetMode="External"/><Relationship Id="rId5" Type="http://schemas.openxmlformats.org/officeDocument/2006/relationships/hyperlink" Target="https://learn.microsoft.com/en-us/agents/adoption-patterns/" TargetMode="External"/><Relationship Id="rId4" Type="http://schemas.openxmlformats.org/officeDocument/2006/relationships/hyperlink" Target="https://aka.ms/AgentReadines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crosoft corporate logo featuring a four-pane colored square in red, green, blue, and yellow, followed by the word Microsoft in g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65760"/>
            <a:ext cx="1325880" cy="282577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21792" y="932688"/>
            <a:ext cx="10881360" cy="566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 Semibold"/>
                <a:ea typeface="+mn-ea"/>
                <a:cs typeface="+mn-cs"/>
              </a:rPr>
              <a:t>Copilot Studio — Maker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481328"/>
            <a:ext cx="10881360" cy="2077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1350" b="0" i="0" dirty="0">
                <a:solidFill>
                  <a:srgbClr val="4C5A63"/>
                </a:solidFill>
                <a:latin typeface="Segoe Sans Display"/>
              </a:rPr>
              <a:t>Build your first </a:t>
            </a:r>
            <a:r>
              <a:rPr lang="en-US" sz="1350" b="0" i="0" dirty="0">
                <a:solidFill>
                  <a:srgbClr val="4C5A63"/>
                </a:solidFill>
                <a:latin typeface="Segoe Sans Display"/>
              </a:rPr>
              <a:t>solution</a:t>
            </a:r>
            <a:r>
              <a:rPr sz="1350" b="0" i="0" dirty="0">
                <a:solidFill>
                  <a:srgbClr val="4C5A63"/>
                </a:solidFill>
                <a:latin typeface="Segoe Sans Display"/>
              </a:rPr>
              <a:t>, then scale what works.</a:t>
            </a:r>
          </a:p>
        </p:txBody>
      </p:sp>
      <p:sp>
        <p:nvSpPr>
          <p:cNvPr id="5" name="Rounded Rectangle 4">
            <a:hlinkClick r:id="rId3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188366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Oval 5">
            <a:hlinkClick r:id="rId3"/>
          </p:cNvPr>
          <p:cNvSpPr/>
          <p:nvPr/>
        </p:nvSpPr>
        <p:spPr>
          <a:xfrm>
            <a:off x="841247" y="2056637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1872" y="195681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3"/>
              </a:rPr>
              <a:t>Plan and scale solutions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The guidance hub for planning, building and scaling Copilot Studio projects — architecture, lifecycle and proven practices. Start here if you're not sure where to start.</a:t>
            </a:r>
          </a:p>
        </p:txBody>
      </p:sp>
      <p:sp>
        <p:nvSpPr>
          <p:cNvPr id="8" name="Rounded Rectangle 7">
            <a:hlinkClick r:id="rId4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604516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Oval 8">
            <a:hlinkClick r:id="rId4"/>
          </p:cNvPr>
          <p:cNvSpPr/>
          <p:nvPr/>
        </p:nvSpPr>
        <p:spPr>
          <a:xfrm>
            <a:off x="841247" y="2777490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61872" y="2677668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4"/>
              </a:rPr>
              <a:t>Explore the technical overview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DECK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slide-based deep dive into how Copilot Studio actually works and how the pieces fit together. Useful for briefing your own team.</a:t>
            </a:r>
          </a:p>
        </p:txBody>
      </p:sp>
      <p:sp>
        <p:nvSpPr>
          <p:cNvPr id="11" name="Rounded Rectangle 10">
            <a:hlinkClick r:id="rId5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325368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Oval 11">
            <a:hlinkClick r:id="rId5"/>
          </p:cNvPr>
          <p:cNvSpPr/>
          <p:nvPr/>
        </p:nvSpPr>
        <p:spPr>
          <a:xfrm>
            <a:off x="841247" y="3498342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1872" y="3398520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5"/>
              </a:rPr>
              <a:t>Build an agent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Step-by-step walkthrough for creating an agent by describing it in plain language, then refining its instructions, knowledge and tools.</a:t>
            </a:r>
          </a:p>
        </p:txBody>
      </p:sp>
      <p:sp>
        <p:nvSpPr>
          <p:cNvPr id="14" name="Rounded Rectangle 13">
            <a:hlinkClick r:id="rId6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046220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Oval 14">
            <a:hlinkClick r:id="rId6"/>
          </p:cNvPr>
          <p:cNvSpPr/>
          <p:nvPr/>
        </p:nvSpPr>
        <p:spPr>
          <a:xfrm>
            <a:off x="841247" y="4219194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1872" y="4119372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6"/>
              </a:rPr>
              <a:t>Build a workflow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to automate multi-step processes across your connected systems, so agents can take action rather than just answer questions.</a:t>
            </a:r>
          </a:p>
        </p:txBody>
      </p:sp>
      <p:sp>
        <p:nvSpPr>
          <p:cNvPr id="17" name="Rounded Rectangle 16">
            <a:hlinkClick r:id="rId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767072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8" name="Oval 17">
            <a:hlinkClick r:id="rId7"/>
          </p:cNvPr>
          <p:cNvSpPr/>
          <p:nvPr/>
        </p:nvSpPr>
        <p:spPr>
          <a:xfrm>
            <a:off x="841247" y="4940046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61872" y="4840224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7"/>
              </a:rPr>
              <a:t>Build an app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Go beyond chat by pairing an interface with your agents and data to deliver a complete solution to end users.</a:t>
            </a:r>
          </a:p>
        </p:txBody>
      </p:sp>
      <p:sp>
        <p:nvSpPr>
          <p:cNvPr id="20" name="Rounded Rectangle 19">
            <a:hlinkClick r:id="rId8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548792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Oval 20">
            <a:hlinkClick r:id="rId8"/>
          </p:cNvPr>
          <p:cNvSpPr/>
          <p:nvPr/>
        </p:nvSpPr>
        <p:spPr>
          <a:xfrm>
            <a:off x="841247" y="5660898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61872" y="556107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8"/>
              </a:rPr>
              <a:t>Explore use cases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DECK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ready-made scenario deck spanning departments and roles. The fastest way to find a first build worth doing.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60" y="6355080"/>
            <a:ext cx="2743200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sz="1100" b="0" i="0" dirty="0">
                <a:solidFill>
                  <a:srgbClr val="091F2C"/>
                </a:solidFill>
                <a:latin typeface="Segoe Sans Display"/>
              </a:rPr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crosoft corporate logo featuring a four-pane colored square in red, green, blue, and yellow, followed by the word Microsoft in g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65760"/>
            <a:ext cx="1325880" cy="282577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21792" y="932688"/>
            <a:ext cx="10881360" cy="566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 Semibold"/>
                <a:ea typeface="+mn-ea"/>
                <a:cs typeface="+mn-cs"/>
              </a:rPr>
              <a:t>Copilot Studio — IT admin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481328"/>
            <a:ext cx="10881360" cy="3108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1350" b="0" i="0">
                <a:solidFill>
                  <a:srgbClr val="4C5A63"/>
                </a:solidFill>
                <a:latin typeface="Segoe Sans Display"/>
              </a:rPr>
              <a:t>Set up the guardrails, controls and cost management before you scale.</a:t>
            </a:r>
          </a:p>
        </p:txBody>
      </p:sp>
      <p:sp>
        <p:nvSpPr>
          <p:cNvPr id="5" name="Rounded Rectangle 4">
            <a:hlinkClick r:id="rId3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188366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Oval 5">
            <a:hlinkClick r:id="rId3"/>
          </p:cNvPr>
          <p:cNvSpPr/>
          <p:nvPr/>
        </p:nvSpPr>
        <p:spPr>
          <a:xfrm>
            <a:off x="841247" y="2056637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1872" y="195681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3"/>
              </a:rPr>
              <a:t>Learn about security and governance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VIDEO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An on-demand webinar covering how to secure and govern agents across your tenant. Good orientation before reading the detailed guidance.</a:t>
            </a:r>
          </a:p>
        </p:txBody>
      </p:sp>
      <p:sp>
        <p:nvSpPr>
          <p:cNvPr id="8" name="Rounded Rectangle 7">
            <a:hlinkClick r:id="rId4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604516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Oval 8">
            <a:hlinkClick r:id="rId4"/>
          </p:cNvPr>
          <p:cNvSpPr/>
          <p:nvPr/>
        </p:nvSpPr>
        <p:spPr>
          <a:xfrm>
            <a:off x="841247" y="2777490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61872" y="2677668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4"/>
              </a:rPr>
              <a:t>Manage Copilot Studio projects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The documentation entry point for the security and governance model — environments, data protection, identity and admin controls.</a:t>
            </a:r>
          </a:p>
        </p:txBody>
      </p:sp>
      <p:sp>
        <p:nvSpPr>
          <p:cNvPr id="11" name="Rounded Rectangle 10">
            <a:hlinkClick r:id="rId5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325368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Oval 11">
            <a:hlinkClick r:id="rId5"/>
          </p:cNvPr>
          <p:cNvSpPr/>
          <p:nvPr/>
        </p:nvSpPr>
        <p:spPr>
          <a:xfrm>
            <a:off x="841247" y="3498342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1872" y="3398520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5"/>
              </a:rPr>
              <a:t>Review security and governance guidance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WHITEPAPER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The in-depth reference on administering and governing agents. The most complete single document in this pack.</a:t>
            </a:r>
          </a:p>
        </p:txBody>
      </p:sp>
      <p:sp>
        <p:nvSpPr>
          <p:cNvPr id="14" name="Rounded Rectangle 13">
            <a:hlinkClick r:id="rId6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046220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Oval 14">
            <a:hlinkClick r:id="rId6"/>
          </p:cNvPr>
          <p:cNvSpPr/>
          <p:nvPr/>
        </p:nvSpPr>
        <p:spPr>
          <a:xfrm>
            <a:off x="841247" y="4219194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1872" y="4119372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6"/>
              </a:rPr>
              <a:t>Explore governance controls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DECK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catalog of the specific controls available to admins and when to apply each one. Use it as a checklist when configuring your tenant.</a:t>
            </a:r>
          </a:p>
        </p:txBody>
      </p:sp>
      <p:sp>
        <p:nvSpPr>
          <p:cNvPr id="17" name="Rounded Rectangle 16">
            <a:hlinkClick r:id="rId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767072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8" name="Oval 17">
            <a:hlinkClick r:id="rId7"/>
          </p:cNvPr>
          <p:cNvSpPr/>
          <p:nvPr/>
        </p:nvSpPr>
        <p:spPr>
          <a:xfrm>
            <a:off x="841247" y="4940046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61872" y="4840224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7"/>
              </a:rPr>
              <a:t>Manage costs and usage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E-BOOK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licensing, capacity and metering work, and how to keep agent spend predictable as usage grows.</a:t>
            </a:r>
          </a:p>
        </p:txBody>
      </p:sp>
      <p:sp>
        <p:nvSpPr>
          <p:cNvPr id="20" name="Rounded Rectangle 19">
            <a:hlinkClick r:id="rId8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548792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Oval 20">
            <a:hlinkClick r:id="rId8"/>
          </p:cNvPr>
          <p:cNvSpPr/>
          <p:nvPr/>
        </p:nvSpPr>
        <p:spPr>
          <a:xfrm>
            <a:off x="841247" y="5660898"/>
            <a:ext cx="310896" cy="310896"/>
          </a:xfrm>
          <a:prstGeom prst="ellipse">
            <a:avLst/>
          </a:prstGeom>
          <a:solidFill>
            <a:srgbClr val="C03B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61872" y="556107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8"/>
              </a:rPr>
              <a:t>Integrate with Agent 365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agents you build connect into Agent 365 for centralized visibility, control and lifecycle management alongside the rest of your estate.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60" y="6355080"/>
            <a:ext cx="2743200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sz="1100" b="0" i="0">
                <a:solidFill>
                  <a:srgbClr val="091F2C"/>
                </a:solidFill>
                <a:latin typeface="Segoe Sans Display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crosoft corporate logo featuring a four-pane colored square in red, green, blue, and yellow, followed by the word Microsoft in g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65760"/>
            <a:ext cx="1325880" cy="282577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21792" y="932688"/>
            <a:ext cx="10881360" cy="566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 Semibold"/>
                <a:ea typeface="+mn-ea"/>
                <a:cs typeface="+mn-cs"/>
              </a:rPr>
              <a:t>Copilot Studio — Adoption champion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481328"/>
            <a:ext cx="10881360" cy="3108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1350" b="0" i="0">
                <a:solidFill>
                  <a:srgbClr val="4C5A63"/>
                </a:solidFill>
                <a:latin typeface="Segoe Sans Display"/>
              </a:rPr>
              <a:t>Build readiness, community and momentum across your organization.</a:t>
            </a:r>
          </a:p>
        </p:txBody>
      </p:sp>
      <p:sp>
        <p:nvSpPr>
          <p:cNvPr id="5" name="Rounded Rectangle 4">
            <a:hlinkClick r:id="rId3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1883664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Oval 5">
            <a:hlinkClick r:id="rId3"/>
          </p:cNvPr>
          <p:cNvSpPr/>
          <p:nvPr/>
        </p:nvSpPr>
        <p:spPr>
          <a:xfrm>
            <a:off x="841247" y="2128723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1872" y="1956816"/>
            <a:ext cx="10040112" cy="6547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3"/>
              </a:rPr>
              <a:t>Understand the adoption maturity model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staged model for benchmarking where your organization sits on the agent adoption journey and what the next stage requires.</a:t>
            </a:r>
          </a:p>
        </p:txBody>
      </p:sp>
      <p:sp>
        <p:nvSpPr>
          <p:cNvPr id="8" name="Rounded Rectangle 7">
            <a:hlinkClick r:id="rId4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748686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Oval 8">
            <a:hlinkClick r:id="rId4"/>
          </p:cNvPr>
          <p:cNvSpPr/>
          <p:nvPr/>
        </p:nvSpPr>
        <p:spPr>
          <a:xfrm>
            <a:off x="841247" y="2993745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61872" y="2821838"/>
            <a:ext cx="10040112" cy="6547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4"/>
              </a:rPr>
              <a:t>Assess organizational readiness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ASSESSMENT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An interactive assessment that scores your readiness and returns tailored recommendations. Takes minutes and gives you a baseline.</a:t>
            </a:r>
          </a:p>
        </p:txBody>
      </p:sp>
      <p:sp>
        <p:nvSpPr>
          <p:cNvPr id="11" name="Rounded Rectangle 10">
            <a:hlinkClick r:id="rId5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613708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Oval 11">
            <a:hlinkClick r:id="rId5"/>
          </p:cNvPr>
          <p:cNvSpPr/>
          <p:nvPr/>
        </p:nvSpPr>
        <p:spPr>
          <a:xfrm>
            <a:off x="841247" y="3858768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1872" y="3686860"/>
            <a:ext cx="10040112" cy="6547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5"/>
              </a:rPr>
              <a:t>Explore transformation patterns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Repeatable patterns showing how organizations reshape work around agents — what to copy rather than invent.</a:t>
            </a:r>
          </a:p>
        </p:txBody>
      </p:sp>
      <p:sp>
        <p:nvSpPr>
          <p:cNvPr id="14" name="Rounded Rectangle 13">
            <a:hlinkClick r:id="rId6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478731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Oval 14">
            <a:hlinkClick r:id="rId6"/>
          </p:cNvPr>
          <p:cNvSpPr/>
          <p:nvPr/>
        </p:nvSpPr>
        <p:spPr>
          <a:xfrm>
            <a:off x="841247" y="4723790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1872" y="4551883"/>
            <a:ext cx="10040112" cy="6547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6"/>
              </a:rPr>
              <a:t>Build a Center of Excellence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to stand up a CoE: the roles to fill, the governance cadence to run and the measures that show it's working.</a:t>
            </a:r>
          </a:p>
        </p:txBody>
      </p:sp>
      <p:sp>
        <p:nvSpPr>
          <p:cNvPr id="17" name="Rounded Rectangle 16">
            <a:hlinkClick r:id="rId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5343753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8" name="Oval 17">
            <a:hlinkClick r:id="rId7"/>
          </p:cNvPr>
          <p:cNvSpPr/>
          <p:nvPr/>
        </p:nvSpPr>
        <p:spPr>
          <a:xfrm>
            <a:off x="841247" y="5588812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61872" y="5416905"/>
            <a:ext cx="10040112" cy="6547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7"/>
              </a:rPr>
              <a:t>Build a thriving community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framework for growing an internal maker community — champions, events and the habits that keep momentum going.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95360" y="6355080"/>
            <a:ext cx="2743200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sz="1100" b="0" i="0">
                <a:solidFill>
                  <a:srgbClr val="091F2C"/>
                </a:solidFill>
                <a:latin typeface="Segoe Sans Display"/>
              </a:rPr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522</Words>
  <Application>Microsoft Office PowerPoint</Application>
  <PresentationFormat>Widescreen</PresentationFormat>
  <Paragraphs>60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Segoe Sans Display</vt:lpstr>
      <vt:lpstr>Segoe Sans Display Semibold</vt:lpstr>
      <vt:lpstr>Office Theme</vt:lpstr>
      <vt:lpstr>Copilot Studio — Maker resources</vt:lpstr>
      <vt:lpstr>Copilot Studio — IT admin resources</vt:lpstr>
      <vt:lpstr>Copilot Studio — Adoption champion resources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Copilot Studio starter pack</dc:title>
  <dc:subject>Microsoft Copilot Studio adoption resources</dc:subject>
  <dc:creator>Microsoft</dc:creator>
  <cp:keywords/>
  <dc:description>generated using python-pptx</dc:description>
  <cp:lastModifiedBy>Jack Rowbotham</cp:lastModifiedBy>
  <cp:revision>4</cp:revision>
  <dcterms:created xsi:type="dcterms:W3CDTF">2013-01-27T09:14:16Z</dcterms:created>
  <dcterms:modified xsi:type="dcterms:W3CDTF">2026-09-10T03:10:23Z</dcterms:modified>
  <cp:category/>
</cp:coreProperties>
</file>