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3" d="100"/>
          <a:sy n="143" d="100"/>
        </p:scale>
        <p:origin x="126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adoption.microsoft.com/files/copilot-studio/Microsoft-Copilot-Studio-scenarios.pptx" TargetMode="External"/><Relationship Id="rId3" Type="http://schemas.openxmlformats.org/officeDocument/2006/relationships/hyperlink" Target="https://learn.microsoft.com/en-us/microsoft-copilot-studio/guidance/overview" TargetMode="External"/><Relationship Id="rId7" Type="http://schemas.openxmlformats.org/officeDocument/2006/relationships/hyperlink" Target="https://aka.ms/CopilotStudioApp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learn.microsoft.com/en-us/microsoft-copilot-studio/workflows-experience/flows-overview" TargetMode="External"/><Relationship Id="rId5" Type="http://schemas.openxmlformats.org/officeDocument/2006/relationships/hyperlink" Target="https://learn.microsoft.com/en-us/microsoft-copilot-studio/create-automation-natural-language" TargetMode="External"/><Relationship Id="rId4" Type="http://schemas.openxmlformats.org/officeDocument/2006/relationships/hyperlink" Target="https://aka.ms/CopilotStudioDeepDiveDec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crosoft corporate logo featuring a four-pane colored square in red, green, blue, and yellow, followed by the word Microsoft in gray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365760"/>
            <a:ext cx="1325880" cy="2825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1792" y="932688"/>
            <a:ext cx="1088136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sz="3200" b="1" i="0">
                <a:solidFill>
                  <a:srgbClr val="091F2C"/>
                </a:solidFill>
                <a:latin typeface="Segoe Sans Display Semibold"/>
              </a:rPr>
              <a:t>Copilot Studio — Maker resources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481328"/>
            <a:ext cx="10881360" cy="2077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sz="1350" b="0" i="0" dirty="0">
                <a:solidFill>
                  <a:srgbClr val="4C5A63"/>
                </a:solidFill>
                <a:latin typeface="Segoe Sans Display"/>
              </a:rPr>
              <a:t>Build your first </a:t>
            </a:r>
            <a:r>
              <a:rPr lang="en-US" sz="1350" b="0" i="0" dirty="0">
                <a:solidFill>
                  <a:srgbClr val="4C5A63"/>
                </a:solidFill>
                <a:latin typeface="Segoe Sans Display"/>
              </a:rPr>
              <a:t>solution</a:t>
            </a:r>
            <a:r>
              <a:rPr sz="1350" b="0" i="0" dirty="0">
                <a:solidFill>
                  <a:srgbClr val="4C5A63"/>
                </a:solidFill>
                <a:latin typeface="Segoe Sans Display"/>
              </a:rPr>
              <a:t>, then scale what works.</a:t>
            </a:r>
          </a:p>
        </p:txBody>
      </p:sp>
      <p:sp>
        <p:nvSpPr>
          <p:cNvPr id="5" name="Rounded Rectangle 4">
            <a:hlinkClick r:id="rId3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1883664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6" name="Oval 5">
            <a:hlinkClick r:id="rId3"/>
          </p:cNvPr>
          <p:cNvSpPr/>
          <p:nvPr/>
        </p:nvSpPr>
        <p:spPr>
          <a:xfrm>
            <a:off x="841247" y="2056637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1872" y="1956816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3"/>
              </a:rPr>
              <a:t>Plan and scale solutions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The guidance hub for planning, building and scaling Copilot Studio projects — architecture, lifecycle and proven practices. Start here if you're not sure where to start.</a:t>
            </a:r>
          </a:p>
        </p:txBody>
      </p:sp>
      <p:sp>
        <p:nvSpPr>
          <p:cNvPr id="8" name="Rounded Rectangle 7">
            <a:hlinkClick r:id="rId4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2604516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9" name="Oval 8">
            <a:hlinkClick r:id="rId4"/>
          </p:cNvPr>
          <p:cNvSpPr/>
          <p:nvPr/>
        </p:nvSpPr>
        <p:spPr>
          <a:xfrm>
            <a:off x="841247" y="2777490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61872" y="2677668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4"/>
              </a:rPr>
              <a:t>Explore the technical overview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DECK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A slide-based deep dive into how Copilot Studio actually works and how the pieces fit together. Useful for briefing your own team.</a:t>
            </a:r>
          </a:p>
        </p:txBody>
      </p:sp>
      <p:sp>
        <p:nvSpPr>
          <p:cNvPr id="11" name="Rounded Rectangle 10">
            <a:hlinkClick r:id="rId5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3325368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Oval 11">
            <a:hlinkClick r:id="rId5"/>
          </p:cNvPr>
          <p:cNvSpPr/>
          <p:nvPr/>
        </p:nvSpPr>
        <p:spPr>
          <a:xfrm>
            <a:off x="841247" y="3498342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61872" y="3398520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5"/>
              </a:rPr>
              <a:t>Build an agent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Step-by-step walkthrough for creating an agent by describing it in plain language, then refining its instructions, knowledge and tools.</a:t>
            </a:r>
          </a:p>
        </p:txBody>
      </p:sp>
      <p:sp>
        <p:nvSpPr>
          <p:cNvPr id="14" name="Rounded Rectangle 13">
            <a:hlinkClick r:id="rId6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4046220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Oval 14">
            <a:hlinkClick r:id="rId6"/>
          </p:cNvPr>
          <p:cNvSpPr/>
          <p:nvPr/>
        </p:nvSpPr>
        <p:spPr>
          <a:xfrm>
            <a:off x="841247" y="4219194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61872" y="4119372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6"/>
              </a:rPr>
              <a:t>Build a workflow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How to automate multi-step processes across your connected systems, so agents can take action rather than just answer questions.</a:t>
            </a:r>
          </a:p>
        </p:txBody>
      </p:sp>
      <p:sp>
        <p:nvSpPr>
          <p:cNvPr id="17" name="Rounded Rectangle 16">
            <a:hlinkClick r:id="rId7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4767072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8" name="Oval 17">
            <a:hlinkClick r:id="rId7"/>
          </p:cNvPr>
          <p:cNvSpPr/>
          <p:nvPr/>
        </p:nvSpPr>
        <p:spPr>
          <a:xfrm>
            <a:off x="841247" y="4940046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61872" y="4840224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7"/>
              </a:rPr>
              <a:t>Build an app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Go beyond chat by pairing an interface with your agents and data to deliver a complete solution to end users.</a:t>
            </a:r>
          </a:p>
        </p:txBody>
      </p:sp>
      <p:sp>
        <p:nvSpPr>
          <p:cNvPr id="20" name="Rounded Rectangle 19">
            <a:hlinkClick r:id="rId8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5487924"/>
            <a:ext cx="10908792" cy="65684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1" name="Oval 20">
            <a:hlinkClick r:id="rId8"/>
          </p:cNvPr>
          <p:cNvSpPr/>
          <p:nvPr/>
        </p:nvSpPr>
        <p:spPr>
          <a:xfrm>
            <a:off x="841247" y="5660898"/>
            <a:ext cx="310896" cy="310896"/>
          </a:xfrm>
          <a:prstGeom prst="ellipse">
            <a:avLst/>
          </a:prstGeom>
          <a:solidFill>
            <a:srgbClr val="007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61872" y="5561076"/>
            <a:ext cx="10040112" cy="5105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8"/>
              </a:rPr>
              <a:t>Explore use cases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DECK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A ready-made scenario deck spanning departments and roles. The fastest way to find a first build worth doing.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185</Words>
  <Application>Microsoft Office PowerPoint</Application>
  <PresentationFormat>Widescreen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Segoe Sans Display</vt:lpstr>
      <vt:lpstr>Segoe Sans Display Semibold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Makers pack</dc:title>
  <dc:subject>Microsoft Copilot Studio adoption resources</dc:subject>
  <dc:creator>Microsoft</dc:creator>
  <cp:keywords/>
  <dc:description>generated using python-pptx</dc:description>
  <cp:lastModifiedBy>Jack Rowbotham</cp:lastModifiedBy>
  <cp:revision>3</cp:revision>
  <dcterms:created xsi:type="dcterms:W3CDTF">2013-01-27T09:14:16Z</dcterms:created>
  <dcterms:modified xsi:type="dcterms:W3CDTF">2026-09-10T03:09:35Z</dcterms:modified>
  <cp:category/>
</cp:coreProperties>
</file>