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80" r:id="rId4"/>
    <p:sldMasterId id="2147483911" r:id="rId5"/>
    <p:sldMasterId id="2147484919" r:id="rId6"/>
    <p:sldMasterId id="2147484994" r:id="rId7"/>
    <p:sldMasterId id="2147485020" r:id="rId8"/>
  </p:sldMasterIdLst>
  <p:notesMasterIdLst>
    <p:notesMasterId r:id="rId79"/>
  </p:notesMasterIdLst>
  <p:sldIdLst>
    <p:sldId id="2147483228" r:id="rId9"/>
    <p:sldId id="2147483349" r:id="rId10"/>
    <p:sldId id="2147483350" r:id="rId11"/>
    <p:sldId id="290" r:id="rId12"/>
    <p:sldId id="292" r:id="rId13"/>
    <p:sldId id="2147483388" r:id="rId14"/>
    <p:sldId id="2147483351" r:id="rId15"/>
    <p:sldId id="2147483194" r:id="rId16"/>
    <p:sldId id="2147483195" r:id="rId17"/>
    <p:sldId id="2147483372" r:id="rId18"/>
    <p:sldId id="2147483190" r:id="rId19"/>
    <p:sldId id="2147483191" r:id="rId20"/>
    <p:sldId id="2147483373" r:id="rId21"/>
    <p:sldId id="2147483184" r:id="rId22"/>
    <p:sldId id="2147483185" r:id="rId23"/>
    <p:sldId id="2147483371" r:id="rId24"/>
    <p:sldId id="2147483165" r:id="rId25"/>
    <p:sldId id="2147483166" r:id="rId26"/>
    <p:sldId id="2147483364" r:id="rId27"/>
    <p:sldId id="2147483167" r:id="rId28"/>
    <p:sldId id="2147483200" r:id="rId29"/>
    <p:sldId id="2147483370" r:id="rId30"/>
    <p:sldId id="2147483352" r:id="rId31"/>
    <p:sldId id="2147483163" r:id="rId32"/>
    <p:sldId id="2147483164" r:id="rId33"/>
    <p:sldId id="2147483365" r:id="rId34"/>
    <p:sldId id="2147483171" r:id="rId35"/>
    <p:sldId id="2147483172" r:id="rId36"/>
    <p:sldId id="2147483366" r:id="rId37"/>
    <p:sldId id="2147483201" r:id="rId38"/>
    <p:sldId id="2147483202" r:id="rId39"/>
    <p:sldId id="2147483367" r:id="rId40"/>
    <p:sldId id="2147483180" r:id="rId41"/>
    <p:sldId id="2147483181" r:id="rId42"/>
    <p:sldId id="2147483368" r:id="rId43"/>
    <p:sldId id="2147483182" r:id="rId44"/>
    <p:sldId id="2147483183" r:id="rId45"/>
    <p:sldId id="2147483369" r:id="rId46"/>
    <p:sldId id="2147483353" r:id="rId47"/>
    <p:sldId id="2147483178" r:id="rId48"/>
    <p:sldId id="2147483179" r:id="rId49"/>
    <p:sldId id="2147483374" r:id="rId50"/>
    <p:sldId id="2147483188" r:id="rId51"/>
    <p:sldId id="2147483189" r:id="rId52"/>
    <p:sldId id="2147483375" r:id="rId53"/>
    <p:sldId id="2147483169" r:id="rId54"/>
    <p:sldId id="2147483170" r:id="rId55"/>
    <p:sldId id="2147483378" r:id="rId56"/>
    <p:sldId id="2147483192" r:id="rId57"/>
    <p:sldId id="2147483193" r:id="rId58"/>
    <p:sldId id="2147483376" r:id="rId59"/>
    <p:sldId id="2147483196" r:id="rId60"/>
    <p:sldId id="2147483197" r:id="rId61"/>
    <p:sldId id="2147483377" r:id="rId62"/>
    <p:sldId id="2147483354" r:id="rId63"/>
    <p:sldId id="2147483174" r:id="rId64"/>
    <p:sldId id="2147483175" r:id="rId65"/>
    <p:sldId id="2147483380" r:id="rId66"/>
    <p:sldId id="2147483198" r:id="rId67"/>
    <p:sldId id="2147483199" r:id="rId68"/>
    <p:sldId id="2147483381" r:id="rId69"/>
    <p:sldId id="2147483203" r:id="rId70"/>
    <p:sldId id="2147483204" r:id="rId71"/>
    <p:sldId id="2147483382" r:id="rId72"/>
    <p:sldId id="2147483207" r:id="rId73"/>
    <p:sldId id="2147483208" r:id="rId74"/>
    <p:sldId id="2147483383" r:id="rId75"/>
    <p:sldId id="2147483209" r:id="rId76"/>
    <p:sldId id="2147483210" r:id="rId77"/>
    <p:sldId id="214748338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969622-0BCD-4272-B4D1-9776D013C41E}">
          <p14:sldIdLst>
            <p14:sldId id="2147483228"/>
            <p14:sldId id="2147483349"/>
            <p14:sldId id="2147483350"/>
            <p14:sldId id="290"/>
            <p14:sldId id="292"/>
            <p14:sldId id="2147483388"/>
          </p14:sldIdLst>
        </p14:section>
        <p14:section name="Public Sector" id="{37763BF0-4497-471B-AB46-1F9D91D230C4}">
          <p14:sldIdLst>
            <p14:sldId id="2147483351"/>
            <p14:sldId id="2147483194"/>
            <p14:sldId id="2147483195"/>
            <p14:sldId id="2147483372"/>
            <p14:sldId id="2147483190"/>
            <p14:sldId id="2147483191"/>
            <p14:sldId id="2147483373"/>
            <p14:sldId id="2147483184"/>
            <p14:sldId id="2147483185"/>
            <p14:sldId id="2147483371"/>
            <p14:sldId id="2147483165"/>
            <p14:sldId id="2147483166"/>
            <p14:sldId id="2147483364"/>
            <p14:sldId id="2147483167"/>
            <p14:sldId id="2147483200"/>
            <p14:sldId id="2147483370"/>
          </p14:sldIdLst>
        </p14:section>
        <p14:section name="Retail" id="{BD7E8FD8-051E-4D03-90A3-7A98FA005998}">
          <p14:sldIdLst>
            <p14:sldId id="2147483352"/>
            <p14:sldId id="2147483163"/>
            <p14:sldId id="2147483164"/>
            <p14:sldId id="2147483365"/>
            <p14:sldId id="2147483171"/>
            <p14:sldId id="2147483172"/>
            <p14:sldId id="2147483366"/>
            <p14:sldId id="2147483201"/>
            <p14:sldId id="2147483202"/>
            <p14:sldId id="2147483367"/>
            <p14:sldId id="2147483180"/>
            <p14:sldId id="2147483181"/>
            <p14:sldId id="2147483368"/>
            <p14:sldId id="2147483182"/>
            <p14:sldId id="2147483183"/>
            <p14:sldId id="2147483369"/>
          </p14:sldIdLst>
        </p14:section>
        <p14:section name="Finance" id="{DFB78521-64E8-467F-A968-9D536D08B115}">
          <p14:sldIdLst>
            <p14:sldId id="2147483353"/>
            <p14:sldId id="2147483178"/>
            <p14:sldId id="2147483179"/>
            <p14:sldId id="2147483374"/>
            <p14:sldId id="2147483188"/>
            <p14:sldId id="2147483189"/>
            <p14:sldId id="2147483375"/>
            <p14:sldId id="2147483169"/>
            <p14:sldId id="2147483170"/>
            <p14:sldId id="2147483378"/>
            <p14:sldId id="2147483192"/>
            <p14:sldId id="2147483193"/>
            <p14:sldId id="2147483376"/>
            <p14:sldId id="2147483196"/>
            <p14:sldId id="2147483197"/>
            <p14:sldId id="2147483377"/>
          </p14:sldIdLst>
        </p14:section>
        <p14:section name="Manufacturing" id="{BEF5B87B-5405-4EEB-8D52-0B87F0B9D66B}">
          <p14:sldIdLst>
            <p14:sldId id="2147483354"/>
            <p14:sldId id="2147483174"/>
            <p14:sldId id="2147483175"/>
            <p14:sldId id="2147483380"/>
            <p14:sldId id="2147483198"/>
            <p14:sldId id="2147483199"/>
            <p14:sldId id="2147483381"/>
            <p14:sldId id="2147483203"/>
            <p14:sldId id="2147483204"/>
            <p14:sldId id="2147483382"/>
            <p14:sldId id="2147483207"/>
            <p14:sldId id="2147483208"/>
            <p14:sldId id="2147483383"/>
            <p14:sldId id="2147483209"/>
            <p14:sldId id="2147483210"/>
            <p14:sldId id="214748338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F6B318-D903-8F0E-55F8-8E0F5A7A5FD2}" name="Swanson, Chethan" initials="CS" userId="S::chethan.swanson@accenture.com::ddea0000-4ecf-4f5a-8621-0ea8498a82db" providerId="AD"/>
  <p188:author id="{D644831C-48C7-8DDD-4545-149A1AD4780F}" name="Truong, Linda" initials="LT" userId="S::linda.truong@accenture.com::ccf1549b-a28c-4fe3-8c7c-7b7ef78110c0" providerId="AD"/>
  <p188:author id="{2DFD085A-86D7-15A4-5400-9920F6AAAC53}" name="Dougherty, Jenn" initials="DJ" userId="S::jennifer.a.dougherty@accenture.com::35197c70-d957-4790-a7d1-89c0cb5486ad" providerId="AD"/>
  <p188:author id="{37A8E665-555B-F531-D128-CA4CCF65D04B}" name="Poolan Marikannan, Booma" initials="BP" userId="S::booma.p.m@accenture.com::a9890f4a-904f-4d0c-9177-fb6723d6b333" providerId="AD"/>
  <p188:author id="{3FEF826F-11F7-E1E8-4C70-E577DE284A11}" name="Maldonado, Carlos" initials="CM" userId="S::carlos.a.maldonado@accenture.com::bc8b24a8-c227-45c8-bf2a-83b6677527b7" providerId="AD"/>
  <p188:author id="{2DF0A17C-4380-59D3-1AA0-51CEC7F6DBD4}" name="Kumar Sonu, Atul" initials="AS" userId="S::atul.k.sonu@accenture.com::21847e22-4d8c-40a9-9ae3-5e4bfc1abfb9" providerId="AD"/>
  <p188:author id="{DF25B97F-0821-5B7E-589F-DA518F2D06AB}" name="David, Calvin" initials="CD" userId="S::calvin.a.david@accenture.com::c7c662e9-4156-4abf-a4a3-93dbdd2cfd88" providerId="AD"/>
  <p188:author id="{37283886-1FB1-8AA4-685A-4EA2FBF13817}" name="Ha, Grady" initials="HG" userId="S::grady.ha@accenture.com::448d8414-6c11-4736-ab35-eb9b1477876b" providerId="AD"/>
  <p188:author id="{BEB17A88-15AA-DB49-BFF5-3C4185A72704}" name="Roy, Kamal Gupta" initials="KR" userId="S::kamal.gupta.roy@accenture.com::d14f8022-9c53-4ede-b649-2290f340ba79" providerId="AD"/>
  <p188:author id="{03F6988E-870C-36EE-8D09-A97232D89303}" name="Singh, Miska" initials="SM" userId="S::miska.singh@accenture.com::74798bad-8261-42a3-a0c9-eaed9e091b64" providerId="AD"/>
  <p188:author id="{5DBC029A-8271-9BB7-2718-07F6F1A9BAF1}" name="Saini, Anubha" initials="AS" userId="S::anubha.saini@accenture.com::cac98120-a3ba-4d24-bdfb-107187baa858" providerId="AD"/>
  <p188:author id="{D57F72A0-04C0-734A-98F8-85393EE7AB83}" name="Badgujar, Aishwarya" initials="" userId="S::aishwarya.badgujar@accenture.com::068fb23b-d54d-434d-9f9f-44fcd435e964" providerId="AD"/>
  <p188:author id="{42581EAF-F811-E8D0-C726-FFBE32B2AC10}" name="Banerjee, Labani" initials="LB" userId="S::labani.banerjee@accenture.com::4e377526-49e8-4486-92e5-bf08c23e3e89" providerId="AD"/>
  <p188:author id="{FCBF1EAF-412A-B0AA-7067-289DA590E77E}" name="Goswami, Rahul" initials="RG" userId="S::rahul.b.goswami@accenture.com::954b823a-c62e-49a3-82ab-41251846f34a" providerId="AD"/>
  <p188:author id="{19CCB4B5-816C-F2CF-EE5F-91D1E4F140A9}" name="Riley, Adam" initials="AR" userId="S::adam.riley@accenture.com::9ef553a3-7d37-4e9f-9d04-7aa15c5b27ec" providerId="AD"/>
  <p188:author id="{6FFDFEC8-DC0C-A1BB-2E8D-6EEC346C14B6}" name="Singhal, Akshita" initials="AS" userId="S::akshita.singhal@accenture.com::5756b00f-2298-4202-a087-368d6ed616f7" providerId="AD"/>
  <p188:author id="{BD45FBCE-B5F0-29E3-AF3E-8E067EEBB580}" name="Mohamedali, Mohamed" initials="MM" userId="S::mohamed.mohamedali@accenture.com::c34bb293-32f5-4b81-974b-dd0646678ac5" providerId="AD"/>
  <p188:author id="{23D922CF-7F9E-1937-256D-B78A9F7B3649}" name="Malhotra, Reema" initials="RM" userId="S::reema.malhotra@accenture.com::2de6546e-400a-487b-831a-b75427be9e87" providerId="AD"/>
  <p188:author id="{3CFDEBCF-C66A-DB87-4B21-A2E9C83D3AEF}" name="Bhattacharjee, Sagar" initials="SB" userId="S::sagar.bhattacharjee@accenture.com::f775d6af-bdcf-4475-b411-edfa9d310a0b" providerId="AD"/>
  <p188:author id="{7F220ADD-A3D9-0441-99A3-250F7B26F63F}" name="Erica Dannen (she/her/hers)" initials="ED" userId="S::ericab@microsoft.com::2284ac04-fdb4-40de-a1d5-cbf118a38d01" providerId="AD"/>
  <p188:author id="{A68646EB-564F-0E34-1837-6235CF60DA77}" name="Singh, Chetali" initials="CS" userId="S::chetali.singh@accenture.com::100cd11a-d4dd-44dd-a76e-de8722452a26" providerId="AD"/>
  <p188:author id="{5AEC9AF8-2760-272E-F91A-80E1486098D6}" name="Dehiya, Galav" initials="GD" userId="S::galav.dehiya@accenture.com::72d15441-e857-4de9-b17e-b3c4897e2576" providerId="AD"/>
  <p188:author id="{EB080EFA-DBCB-26E8-B5E6-68FBD054168C}" name="Zoie Brown Galbraith" initials="ZB" userId="S::zoieb@microsoft.com::287beb20-ab33-48a2-9f17-4a81b6c0b9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F0F8FF"/>
    <a:srgbClr val="48C5B1"/>
    <a:srgbClr val="E1D3C7"/>
    <a:srgbClr val="8DC8E8"/>
    <a:srgbClr val="FFE399"/>
    <a:srgbClr val="B9DCD2"/>
    <a:srgbClr val="8C8279"/>
    <a:srgbClr val="460073"/>
    <a:srgbClr val="A21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4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8/10/relationships/authors" Targe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3921A-0F77-4F18-8C92-E6FD8BDD4E98}"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5BD8F-CE2F-48EA-AEBA-C11214319905}" type="slidenum">
              <a:rPr lang="en-US" smtClean="0"/>
              <a:t>‹#›</a:t>
            </a:fld>
            <a:endParaRPr lang="en-US"/>
          </a:p>
        </p:txBody>
      </p:sp>
    </p:spTree>
    <p:extLst>
      <p:ext uri="{BB962C8B-B14F-4D97-AF65-F5344CB8AC3E}">
        <p14:creationId xmlns:p14="http://schemas.microsoft.com/office/powerpoint/2010/main" val="552343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28BAF-0219-4424-42C6-E118D078A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6E172-9C8B-B27A-7907-EDD2BDF09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FC18F-622B-436F-86C9-7BA57BDE19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3F00D3-8974-8611-03B1-86179A699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2712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796B-8A34-93AB-1F77-263DDEF24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B0A0D-4BD4-98DB-41DD-CC8E3307E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D2DA8-4EDA-3050-C7FD-B18C25B79A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7942D2-B13F-9BC8-FD72-38E7EFA74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427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9301F-E89B-F490-9982-09F8E2261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13406-5A21-3491-4F12-41ED55691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9BD46F-7C5D-6571-5183-1443925C93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294527-FAD6-D2AA-6858-C73ACD82C3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1312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F64DA-974F-A394-6659-7194F7E9C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13C5D-E4BA-A5C2-5955-3C97D70712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67996-AD68-3780-0776-D188561942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89ADC7-A214-0F0B-F35C-C57FE8716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543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502E-5F5E-8AC0-B476-A8289E1E3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B600C-3B3F-15CD-0885-A1B538867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94F79-EE1B-6D25-FBBF-9A35C79681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8F3080-4BFB-7B2A-7A54-AEE65CE938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215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21</a:t>
            </a:fld>
            <a:endParaRPr lang="en-US"/>
          </a:p>
        </p:txBody>
      </p:sp>
    </p:spTree>
    <p:extLst>
      <p:ext uri="{BB962C8B-B14F-4D97-AF65-F5344CB8AC3E}">
        <p14:creationId xmlns:p14="http://schemas.microsoft.com/office/powerpoint/2010/main" val="4252152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A6306-ABA8-698A-F693-B6BB32D59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07936-DFFD-0AD3-09F9-05A230D39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13B93-4753-0387-FD70-F29270B87E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15B741-AA9D-512B-2178-2987427033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53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F33F2-4C15-F1CA-3883-210ADD640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DF5A8-08D7-2BC2-84B7-256DB07E8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734F6-A70F-D8AB-0B17-BDB9D14237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D58005-B11D-60CC-7F67-F3A3C6DE7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23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25</a:t>
            </a:fld>
            <a:endParaRPr lang="en-US"/>
          </a:p>
        </p:txBody>
      </p:sp>
    </p:spTree>
    <p:extLst>
      <p:ext uri="{BB962C8B-B14F-4D97-AF65-F5344CB8AC3E}">
        <p14:creationId xmlns:p14="http://schemas.microsoft.com/office/powerpoint/2010/main" val="2805554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2E2A7-3F8B-CA2D-9937-C8609680F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35F09-0817-15E0-1E13-755E4273C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4A9E5-21C3-25A7-D347-878CE197DE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79037F-A6FE-C22C-00AB-48226779DC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305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B6544-CA88-313A-F74D-5876085C6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11E2E-7C76-6D9A-F542-2A3146ECB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71B2D-8C8D-E737-6EE8-34A2EC9162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6E6707-DAC2-EB35-B389-594B65224D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7220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28</a:t>
            </a:fld>
            <a:endParaRPr lang="en-US"/>
          </a:p>
        </p:txBody>
      </p:sp>
    </p:spTree>
    <p:extLst>
      <p:ext uri="{BB962C8B-B14F-4D97-AF65-F5344CB8AC3E}">
        <p14:creationId xmlns:p14="http://schemas.microsoft.com/office/powerpoint/2010/main" val="180708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5A82D-A0AB-372B-E2D5-E9BBB8C11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2921A-DC33-D956-8165-695A5B7A7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5DC4A-152D-93CD-AB26-E13738F5C4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8E2E97-DFE5-9638-BDB4-52FB6BF6FD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4247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47D7-A917-1FE7-7133-38FA30B1D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4BC75-4179-E4AE-355B-E17EAA810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93FE4-8D9A-97D7-DAC2-0810CF13C1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1FC6B0-DD84-1481-A50C-A8A7B84540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0168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31</a:t>
            </a:fld>
            <a:endParaRPr lang="en-US"/>
          </a:p>
        </p:txBody>
      </p:sp>
    </p:spTree>
    <p:extLst>
      <p:ext uri="{BB962C8B-B14F-4D97-AF65-F5344CB8AC3E}">
        <p14:creationId xmlns:p14="http://schemas.microsoft.com/office/powerpoint/2010/main" val="2518609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A1110-97BF-6CEC-28D9-CB7AF397ED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10729-755D-9E36-3F5D-CB317F29E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09212-381E-6316-AD50-6C814AFC60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2821C8-C4D1-50C1-2A2F-87BEF9F90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5790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59953-47C8-3AC8-B0B9-FA95CE6FA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A0C6F-DB4D-3197-931A-58F1B7009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AA576A-1E00-44D2-9A96-E023CE80A2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DF887A-1BBA-7CC5-57F0-47A09B7A74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1686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34</a:t>
            </a:fld>
            <a:endParaRPr lang="en-US"/>
          </a:p>
        </p:txBody>
      </p:sp>
    </p:spTree>
    <p:extLst>
      <p:ext uri="{BB962C8B-B14F-4D97-AF65-F5344CB8AC3E}">
        <p14:creationId xmlns:p14="http://schemas.microsoft.com/office/powerpoint/2010/main" val="4192283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BDF3-DC34-E058-1277-45B284439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13281-B398-2EE2-0A4F-F8D9F7303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97C40-D467-1815-101C-16DBC7E9D0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F1107C-EFFA-030E-FD0B-E957288A1F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7649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3ECF-4407-0F57-1EAF-B6F73CD72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40722-B68E-A73F-3915-AFB0522C7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0ED106-6A0D-D22C-9214-D3583D840F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E7A117-1523-70E2-9AC1-B2F1617C8B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32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9</a:t>
            </a:fld>
            <a:endParaRPr lang="en-US"/>
          </a:p>
        </p:txBody>
      </p:sp>
    </p:spTree>
    <p:extLst>
      <p:ext uri="{BB962C8B-B14F-4D97-AF65-F5344CB8AC3E}">
        <p14:creationId xmlns:p14="http://schemas.microsoft.com/office/powerpoint/2010/main" val="2675130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37</a:t>
            </a:fld>
            <a:endParaRPr lang="en-US"/>
          </a:p>
        </p:txBody>
      </p:sp>
    </p:spTree>
    <p:extLst>
      <p:ext uri="{BB962C8B-B14F-4D97-AF65-F5344CB8AC3E}">
        <p14:creationId xmlns:p14="http://schemas.microsoft.com/office/powerpoint/2010/main" val="2956584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668AF-B400-7068-6084-1D01E5500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04E04-50EA-1032-1D32-F011329E9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E9F8C-F38A-457A-9CEE-E7EB076DA4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8E5CB2-1737-C453-21D7-6C7502DE16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1102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AB1C3-41D9-AA64-D045-4E19EC987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127F7-A75E-5996-D901-A40F1AB47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935E05-7018-FE3E-6397-C719C79632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B26E5B-6E6F-1525-9395-F568B6223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004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5E336-13FE-73F8-ECE4-4E755F442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C87DC-BB76-3933-EBA7-A5852946F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8F6E1-D713-A28D-BEC0-37492C9952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1C8077-E108-8773-5AB7-A89F49B565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836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41</a:t>
            </a:fld>
            <a:endParaRPr lang="en-US"/>
          </a:p>
        </p:txBody>
      </p:sp>
    </p:spTree>
    <p:extLst>
      <p:ext uri="{BB962C8B-B14F-4D97-AF65-F5344CB8AC3E}">
        <p14:creationId xmlns:p14="http://schemas.microsoft.com/office/powerpoint/2010/main" val="2687184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E86C3-1B23-1470-DC1D-BECDFFBAF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E4A256-872C-4D3E-ED25-F2CF87426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2CFA9-4A64-3664-0DB9-D571EDBAA2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698950-60AC-E1FC-A2C7-A4A5FC980D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052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DD694-0896-A11E-9733-57B95DAC9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4EB1D-89ED-59AE-05AC-38503A182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0BE66-57F2-7EDE-A23B-1D84611376F9}"/>
              </a:ext>
            </a:extLst>
          </p:cNvPr>
          <p:cNvSpPr>
            <a:spLocks noGrp="1"/>
          </p:cNvSpPr>
          <p:nvPr>
            <p:ph type="body" idx="1"/>
          </p:nvPr>
        </p:nvSpPr>
        <p:spPr/>
        <p:txBody>
          <a:bodyPr/>
          <a:lstStyle/>
          <a:p>
            <a:endParaRPr kumimoji="0" lang="en-US" sz="900" b="0" i="0" u="none" strike="noStrike" kern="0" cap="none" spc="0" normalizeH="0" baseline="0">
              <a:ln>
                <a:noFill/>
              </a:ln>
              <a:solidFill>
                <a:srgbClr val="000000"/>
              </a:solidFill>
              <a:effectLst/>
              <a:uLnTx/>
              <a:uFillTx/>
              <a:latin typeface="Segoe Sans Display" pitchFamily="2" charset="0"/>
              <a:cs typeface="Segoe Sans Display" pitchFamily="2" charset="0"/>
            </a:endParaRPr>
          </a:p>
        </p:txBody>
      </p:sp>
      <p:sp>
        <p:nvSpPr>
          <p:cNvPr id="4" name="Slide Number Placeholder 3">
            <a:extLst>
              <a:ext uri="{FF2B5EF4-FFF2-40B4-BE49-F238E27FC236}">
                <a16:creationId xmlns:a16="http://schemas.microsoft.com/office/drawing/2014/main" id="{42719E75-43DC-F880-3175-CE7E4C2817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881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44</a:t>
            </a:fld>
            <a:endParaRPr lang="en-US"/>
          </a:p>
        </p:txBody>
      </p:sp>
    </p:spTree>
    <p:extLst>
      <p:ext uri="{BB962C8B-B14F-4D97-AF65-F5344CB8AC3E}">
        <p14:creationId xmlns:p14="http://schemas.microsoft.com/office/powerpoint/2010/main" val="2269423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931CC-9834-F996-B94E-C666C99F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4645B-DE18-D3DE-1D29-58C2EF682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D4C59-1647-06B2-B2B7-E3C7815BA1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C25149-5F21-42B8-050C-C9DC8D526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975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91FE9-3C41-C5FA-6711-E908A005F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F4127-1F60-B202-09F0-857BDA11A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869D5-8CE0-68D3-5CD4-F2DA41AEE868}"/>
              </a:ext>
            </a:extLst>
          </p:cNvPr>
          <p:cNvSpPr>
            <a:spLocks noGrp="1"/>
          </p:cNvSpPr>
          <p:nvPr>
            <p:ph type="body" idx="1"/>
          </p:nvPr>
        </p:nvSpPr>
        <p:spPr/>
        <p:txBody>
          <a:bodyPr/>
          <a:lstStyle/>
          <a:p>
            <a:endParaRPr kumimoji="0" lang="en-US" sz="1050" b="0" i="0" u="none" strike="noStrike" kern="1200" cap="none" spc="0" normalizeH="0" baseline="0">
              <a:ln>
                <a:noFill/>
              </a:ln>
              <a:solidFill>
                <a:srgbClr val="000000"/>
              </a:solidFill>
              <a:effectLst/>
              <a:uLnTx/>
              <a:uFillTx/>
              <a:latin typeface="Segoe Sans Display" pitchFamily="2" charset="0"/>
              <a:cs typeface="Segoe Sans Display" pitchFamily="2" charset="0"/>
            </a:endParaRPr>
          </a:p>
        </p:txBody>
      </p:sp>
      <p:sp>
        <p:nvSpPr>
          <p:cNvPr id="4" name="Slide Number Placeholder 3">
            <a:extLst>
              <a:ext uri="{FF2B5EF4-FFF2-40B4-BE49-F238E27FC236}">
                <a16:creationId xmlns:a16="http://schemas.microsoft.com/office/drawing/2014/main" id="{CAAC0088-B0F1-7BA8-944B-E88B7F900C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648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61ECB-90A7-B58C-921B-E1FF788E8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710D2-5EC6-719C-EC42-DA652E3C0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C4F9A-0947-9603-D7CE-1B39775319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16057D-826E-1D62-4165-2CF6D94247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31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47</a:t>
            </a:fld>
            <a:endParaRPr lang="en-US"/>
          </a:p>
        </p:txBody>
      </p:sp>
    </p:spTree>
    <p:extLst>
      <p:ext uri="{BB962C8B-B14F-4D97-AF65-F5344CB8AC3E}">
        <p14:creationId xmlns:p14="http://schemas.microsoft.com/office/powerpoint/2010/main" val="1272799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545B-FF54-D2B6-4AEA-DA20C1D26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C2B3E-E878-DA74-F2DD-E3BDC5172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2224C-10EE-A91C-CC31-599372B3A0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952E43-DA7C-29D4-CF3A-1F05F5D4D7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8635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158C-0B8A-22C1-9ECC-DC271CCD9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52E47-D698-42E1-3453-1A806039C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11BCF-CF7F-7542-913D-8605EF0059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D9A8FF-1605-C123-A17D-9FE92DBC87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15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5F7B-B17D-7B71-2BAB-1708F8F27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7D45B-6E3A-52A6-501E-58D20873F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2EB0-5060-D19F-6D7B-D870A0C594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9967B8-38B5-CF90-ED3E-5BF6ACF248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75358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4D438-6BB4-53EA-F586-FA8C289DB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00B8E-8A5D-2717-2121-EB38DC14B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01079-B0A1-3583-3EB2-EACBE3DE57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E87C0E-B0A1-7984-A125-5EAABFE363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410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53</a:t>
            </a:fld>
            <a:endParaRPr lang="en-US"/>
          </a:p>
        </p:txBody>
      </p:sp>
    </p:spTree>
    <p:extLst>
      <p:ext uri="{BB962C8B-B14F-4D97-AF65-F5344CB8AC3E}">
        <p14:creationId xmlns:p14="http://schemas.microsoft.com/office/powerpoint/2010/main" val="2844001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53414-0D14-0DE0-092A-83242EF89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7E606-2DAA-5D89-97A3-CFAA310D9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FBC63-A60E-EDA1-246A-FC6F8F9A84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A0515B-967E-7592-107C-7CA2017BE3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46639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F7BC-7CFC-0AE3-0343-6F40C9D80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53E37-0DE8-ED77-125F-C8006B09C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8B5A0-D417-FD87-DE26-7B497241E0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37512-A748-1BC8-E52C-AB7F5F0293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2040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2391-569C-53B6-9ECC-130311531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09C53-57CE-A0C4-647F-6272B2B2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B9F3E-49B2-3AA3-98E3-4BA330CBE2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31F4B2-67D7-C3FA-EFD8-E71AB1ED50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8545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57</a:t>
            </a:fld>
            <a:endParaRPr lang="en-US"/>
          </a:p>
        </p:txBody>
      </p:sp>
    </p:spTree>
    <p:extLst>
      <p:ext uri="{BB962C8B-B14F-4D97-AF65-F5344CB8AC3E}">
        <p14:creationId xmlns:p14="http://schemas.microsoft.com/office/powerpoint/2010/main" val="374586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ECD1-C632-4C60-7563-0CAAF90FD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4A4166-1E9C-C12B-637A-5F6CD2B5C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820B5-1D51-6949-5F52-890D1DD679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3F4430-A26C-B9EE-8B79-DF97E68F60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9227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07EE-455B-3134-DCCD-E809D120E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C8F68-B6C7-C364-51CE-EC8D3B1BF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46FE-63E6-392E-DEC8-062F162C2E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C00190-D6C3-3EAA-F304-4D78996480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7711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203F-7E00-B6F7-147C-383F992F3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85CA2-0796-83DF-8E1B-43FACB267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ACCF8-D4AB-20F8-7387-24F40DE8D2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48E8A7-CFF5-97E3-5B00-8E74158D43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8128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87FC3-4134-0A45-A895-124911500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E4356-88F5-88F8-8BF1-F8D0DF9A5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4EA42-5620-E9E5-12E7-F85A2C35FB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E07E8B-652A-A05E-5EE9-C936203D6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2130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BD61-4151-644E-821B-008CA8D4F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8730D-BFA0-74CD-F571-0C0F3E6D0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87938-7FF3-5091-8E57-DE657299B8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EC3584-19AE-3325-597A-9FD9161940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5488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63</a:t>
            </a:fld>
            <a:endParaRPr lang="en-US"/>
          </a:p>
        </p:txBody>
      </p:sp>
    </p:spTree>
    <p:extLst>
      <p:ext uri="{BB962C8B-B14F-4D97-AF65-F5344CB8AC3E}">
        <p14:creationId xmlns:p14="http://schemas.microsoft.com/office/powerpoint/2010/main" val="1572104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E0A3E-2822-5575-ABCE-D00A4ACCA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6FDEB-B859-A103-FFF5-E53E9E550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3340B-DDC7-6028-A268-BA66CBC9A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A5EB18-1242-1DCA-3F03-2981F2CEF0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27828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9982-8581-E158-10AE-D7AF639E8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02FFB-BBEF-0E53-8A62-2BCF93874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AD4D7-1787-04A7-E4A4-4D872FB104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54BAD-5199-4296-D95E-BE50218FDE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2901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CA19-2C5F-90A7-7B3B-31AEDC89D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A707E-F065-F08C-FC11-46723ED2E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25AC7-EA4B-F0BE-8FB6-F0A56647F3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2438FE-90B1-5B71-456A-BB67ADA1D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2957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589C4-0BA2-BAF9-DC43-49ECE2CE3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F419B-A803-FD5B-2568-ED62B717B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CA870-C3E7-42CB-C0E8-493E5E7140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C9E5EB-1A84-42F4-F186-10E403A59B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653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69</a:t>
            </a:fld>
            <a:endParaRPr lang="en-US"/>
          </a:p>
        </p:txBody>
      </p:sp>
    </p:spTree>
    <p:extLst>
      <p:ext uri="{BB962C8B-B14F-4D97-AF65-F5344CB8AC3E}">
        <p14:creationId xmlns:p14="http://schemas.microsoft.com/office/powerpoint/2010/main" val="2389956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12</a:t>
            </a:fld>
            <a:endParaRPr lang="en-US"/>
          </a:p>
        </p:txBody>
      </p:sp>
    </p:spTree>
    <p:extLst>
      <p:ext uri="{BB962C8B-B14F-4D97-AF65-F5344CB8AC3E}">
        <p14:creationId xmlns:p14="http://schemas.microsoft.com/office/powerpoint/2010/main" val="33558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4884F-E18C-A96C-91E1-DB6052972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5E21D-30B5-80AB-0975-FEA958AFC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B1FD8-7AA6-81E7-809E-7F39A549CB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A73BD2-23F6-21EB-22F2-7FCD2C56F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273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165C5-0041-95AC-1C10-C001C10BF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695B2-783E-0A54-CC1E-CFDEAD74E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52F45-70CE-B588-A8AE-7C37FEF797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8A40EF-338E-7377-5143-4B20008EBF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589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0F9A-CED4-32A9-0384-7B187F0C8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90721-FFD9-B45F-1608-485EA2EFD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903C9-D3DA-E79F-1DA0-6E05883BAF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E2A6B0-7B5C-8B8B-6F2F-71B1C1BF53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A65AD-5A8D-4118-97FC-24037657BE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989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35BD8F-CE2F-48EA-AEBA-C11214319905}" type="slidenum">
              <a:rPr lang="en-US" smtClean="0"/>
              <a:t>15</a:t>
            </a:fld>
            <a:endParaRPr lang="en-US"/>
          </a:p>
        </p:txBody>
      </p:sp>
    </p:spTree>
    <p:extLst>
      <p:ext uri="{BB962C8B-B14F-4D97-AF65-F5344CB8AC3E}">
        <p14:creationId xmlns:p14="http://schemas.microsoft.com/office/powerpoint/2010/main" val="3949238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365copilot.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365copilot.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9.jpe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 Id="rId5" Type="http://schemas.openxmlformats.org/officeDocument/2006/relationships/image" Target="../media/image30.jpeg"/><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3.xml"/><Relationship Id="rId5" Type="http://schemas.openxmlformats.org/officeDocument/2006/relationships/image" Target="../media/image39.jpe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3.xml"/><Relationship Id="rId5" Type="http://schemas.openxmlformats.org/officeDocument/2006/relationships/image" Target="../media/image48.jpeg"/><Relationship Id="rId4" Type="http://schemas.openxmlformats.org/officeDocument/2006/relationships/image" Target="../media/image4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3.xml"/><Relationship Id="rId4" Type="http://schemas.openxmlformats.org/officeDocument/2006/relationships/image" Target="../media/image72.sv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CN+MS 2024 Titl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2025</a:t>
            </a:r>
            <a:endParaRPr lang="en-US" sz="800" spc="50">
              <a:latin typeface="+mn-lt"/>
              <a:cs typeface="Graphik"/>
            </a:endParaRPr>
          </a:p>
        </p:txBody>
      </p:sp>
      <p:sp>
        <p:nvSpPr>
          <p:cNvPr id="8" name="Footer Placeholder 3">
            <a:extLst>
              <a:ext uri="{FF2B5EF4-FFF2-40B4-BE49-F238E27FC236}">
                <a16:creationId xmlns:a16="http://schemas.microsoft.com/office/drawing/2014/main" id="{A36D091D-FF87-868E-AD3D-65F19D6E3C5E}"/>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2025 Accenture. All rights reserved.</a:t>
            </a:r>
          </a:p>
        </p:txBody>
      </p:sp>
      <p:sp>
        <p:nvSpPr>
          <p:cNvPr id="10" name="Slide Number Placeholder 1">
            <a:extLst>
              <a:ext uri="{FF2B5EF4-FFF2-40B4-BE49-F238E27FC236}">
                <a16:creationId xmlns:a16="http://schemas.microsoft.com/office/drawing/2014/main" id="{293F757F-855A-DF0C-CFB2-70C988210EF8}"/>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5" name="Title Placeholder 1">
            <a:extLst>
              <a:ext uri="{FF2B5EF4-FFF2-40B4-BE49-F238E27FC236}">
                <a16:creationId xmlns:a16="http://schemas.microsoft.com/office/drawing/2014/main" id="{65FEC3B1-2C12-280D-D4D7-D6F39D8F5CD2}"/>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Place headline here (20pt)</a:t>
            </a:r>
          </a:p>
        </p:txBody>
      </p:sp>
      <p:sp>
        <p:nvSpPr>
          <p:cNvPr id="13" name="Text Placeholder 2">
            <a:extLst>
              <a:ext uri="{FF2B5EF4-FFF2-40B4-BE49-F238E27FC236}">
                <a16:creationId xmlns:a16="http://schemas.microsoft.com/office/drawing/2014/main" id="{EE22CB22-6282-EAA1-CB68-C026ED52FA95}"/>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Tree>
    <p:extLst>
      <p:ext uri="{BB962C8B-B14F-4D97-AF65-F5344CB8AC3E}">
        <p14:creationId xmlns:p14="http://schemas.microsoft.com/office/powerpoint/2010/main" val="115409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CN+MS 2024 3 Colum Icons">
    <p:spTree>
      <p:nvGrpSpPr>
        <p:cNvPr id="1" name=""/>
        <p:cNvGrpSpPr/>
        <p:nvPr/>
      </p:nvGrpSpPr>
      <p:grpSpPr>
        <a:xfrm>
          <a:off x="0" y="0"/>
          <a:ext cx="0" cy="0"/>
          <a:chOff x="0" y="0"/>
          <a:chExt cx="0" cy="0"/>
        </a:xfrm>
      </p:grpSpPr>
      <p:pic>
        <p:nvPicPr>
          <p:cNvPr id="7" name="Picture 6" descr="A purple arrow on a black background&#10;&#10;Description automatically generated">
            <a:extLst>
              <a:ext uri="{FF2B5EF4-FFF2-40B4-BE49-F238E27FC236}">
                <a16:creationId xmlns:a16="http://schemas.microsoft.com/office/drawing/2014/main" id="{0E0E2C74-322C-6EFE-E3C7-04D308331E3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8" name="object 2">
            <a:extLst>
              <a:ext uri="{FF2B5EF4-FFF2-40B4-BE49-F238E27FC236}">
                <a16:creationId xmlns:a16="http://schemas.microsoft.com/office/drawing/2014/main" id="{1D7F5292-861F-38CD-4289-4D75C660B6D8}"/>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9" name="Footer Placeholder 3">
            <a:extLst>
              <a:ext uri="{FF2B5EF4-FFF2-40B4-BE49-F238E27FC236}">
                <a16:creationId xmlns:a16="http://schemas.microsoft.com/office/drawing/2014/main" id="{2E2999D5-9368-B065-A31C-9C9D1D2F5EB2}"/>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10" name="Slide Number Placeholder 1">
            <a:extLst>
              <a:ext uri="{FF2B5EF4-FFF2-40B4-BE49-F238E27FC236}">
                <a16:creationId xmlns:a16="http://schemas.microsoft.com/office/drawing/2014/main" id="{339DA26A-FDFE-86D1-9C38-B9DED56E82EC}"/>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11" name="Picture Placeholder 13">
            <a:extLst>
              <a:ext uri="{FF2B5EF4-FFF2-40B4-BE49-F238E27FC236}">
                <a16:creationId xmlns:a16="http://schemas.microsoft.com/office/drawing/2014/main" id="{FAF95EA0-2386-503D-0A32-F9FED66C056C}"/>
              </a:ext>
            </a:extLst>
          </p:cNvPr>
          <p:cNvSpPr>
            <a:spLocks noGrp="1"/>
          </p:cNvSpPr>
          <p:nvPr>
            <p:ph type="pic" sz="quarter" idx="14" hasCustomPrompt="1"/>
          </p:nvPr>
        </p:nvSpPr>
        <p:spPr>
          <a:xfrm>
            <a:off x="1465776" y="2070308"/>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2" name="Text Placeholder 21">
            <a:extLst>
              <a:ext uri="{FF2B5EF4-FFF2-40B4-BE49-F238E27FC236}">
                <a16:creationId xmlns:a16="http://schemas.microsoft.com/office/drawing/2014/main" id="{80BCE926-E3E1-DF8E-0C39-1B55065DD1BA}"/>
              </a:ext>
            </a:extLst>
          </p:cNvPr>
          <p:cNvSpPr>
            <a:spLocks noGrp="1"/>
          </p:cNvSpPr>
          <p:nvPr>
            <p:ph type="body" sz="quarter" idx="19" hasCustomPrompt="1"/>
          </p:nvPr>
        </p:nvSpPr>
        <p:spPr>
          <a:xfrm>
            <a:off x="1129420" y="3870333"/>
            <a:ext cx="1985504" cy="1971541"/>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13" name="Text Placeholder 21">
            <a:extLst>
              <a:ext uri="{FF2B5EF4-FFF2-40B4-BE49-F238E27FC236}">
                <a16:creationId xmlns:a16="http://schemas.microsoft.com/office/drawing/2014/main" id="{6C58EC59-A33C-726E-15B9-D2A417AB3A9F}"/>
              </a:ext>
            </a:extLst>
          </p:cNvPr>
          <p:cNvSpPr>
            <a:spLocks noGrp="1"/>
          </p:cNvSpPr>
          <p:nvPr>
            <p:ph type="body" sz="quarter" idx="20" hasCustomPrompt="1"/>
          </p:nvPr>
        </p:nvSpPr>
        <p:spPr>
          <a:xfrm>
            <a:off x="4438695" y="3862262"/>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14" name="Text Placeholder 21">
            <a:extLst>
              <a:ext uri="{FF2B5EF4-FFF2-40B4-BE49-F238E27FC236}">
                <a16:creationId xmlns:a16="http://schemas.microsoft.com/office/drawing/2014/main" id="{ECBAADE7-88AD-1BCE-2252-381D5AABD293}"/>
              </a:ext>
            </a:extLst>
          </p:cNvPr>
          <p:cNvSpPr>
            <a:spLocks noGrp="1"/>
          </p:cNvSpPr>
          <p:nvPr>
            <p:ph type="body" sz="quarter" idx="21" hasCustomPrompt="1"/>
          </p:nvPr>
        </p:nvSpPr>
        <p:spPr>
          <a:xfrm>
            <a:off x="7758952" y="3862262"/>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17" name="Picture Placeholder 13">
            <a:extLst>
              <a:ext uri="{FF2B5EF4-FFF2-40B4-BE49-F238E27FC236}">
                <a16:creationId xmlns:a16="http://schemas.microsoft.com/office/drawing/2014/main" id="{338A7CD6-4BEA-3D7B-F0BF-A33407A138A4}"/>
              </a:ext>
            </a:extLst>
          </p:cNvPr>
          <p:cNvSpPr>
            <a:spLocks noGrp="1"/>
          </p:cNvSpPr>
          <p:nvPr>
            <p:ph type="pic" sz="quarter" idx="24" hasCustomPrompt="1"/>
          </p:nvPr>
        </p:nvSpPr>
        <p:spPr>
          <a:xfrm>
            <a:off x="4775052" y="2062235"/>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8" name="Picture Placeholder 13">
            <a:extLst>
              <a:ext uri="{FF2B5EF4-FFF2-40B4-BE49-F238E27FC236}">
                <a16:creationId xmlns:a16="http://schemas.microsoft.com/office/drawing/2014/main" id="{98B3D274-D644-C122-867D-1F3B34E8BE7E}"/>
              </a:ext>
            </a:extLst>
          </p:cNvPr>
          <p:cNvSpPr>
            <a:spLocks noGrp="1"/>
          </p:cNvSpPr>
          <p:nvPr>
            <p:ph type="pic" sz="quarter" idx="25" hasCustomPrompt="1"/>
          </p:nvPr>
        </p:nvSpPr>
        <p:spPr>
          <a:xfrm>
            <a:off x="8095308" y="2062235"/>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36" name="Title Placeholder 1">
            <a:extLst>
              <a:ext uri="{FF2B5EF4-FFF2-40B4-BE49-F238E27FC236}">
                <a16:creationId xmlns:a16="http://schemas.microsoft.com/office/drawing/2014/main" id="{71024EF9-DDFA-595B-B6EE-2A82C04145FF}"/>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3 Column slide with icons. Place headline here (20pt)</a:t>
            </a:r>
          </a:p>
        </p:txBody>
      </p:sp>
      <p:sp>
        <p:nvSpPr>
          <p:cNvPr id="37" name="Text Placeholder 2">
            <a:extLst>
              <a:ext uri="{FF2B5EF4-FFF2-40B4-BE49-F238E27FC236}">
                <a16:creationId xmlns:a16="http://schemas.microsoft.com/office/drawing/2014/main" id="{25CCE068-E493-A64E-3055-E9867149A4FA}"/>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2" name="Rectangle 1">
            <a:extLst>
              <a:ext uri="{FF2B5EF4-FFF2-40B4-BE49-F238E27FC236}">
                <a16:creationId xmlns:a16="http://schemas.microsoft.com/office/drawing/2014/main" id="{BE93C4B6-1047-55C9-1906-170D702DF8C2}"/>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1655359150"/>
      </p:ext>
    </p:extLst>
  </p:cSld>
  <p:clrMapOvr>
    <a:masterClrMapping/>
  </p:clrMapOvr>
  <p:extLst>
    <p:ext uri="{DCECCB84-F9BA-43D5-87BE-67443E8EF086}">
      <p15:sldGuideLst xmlns:p15="http://schemas.microsoft.com/office/powerpoint/2012/main">
        <p15:guide id="1" orient="horz" pos="3703">
          <p15:clr>
            <a:srgbClr val="C35EA4"/>
          </p15:clr>
        </p15:guide>
        <p15:guide id="2" orient="horz" pos="932">
          <p15:clr>
            <a:srgbClr val="547EB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7891B-DD39-A0AD-D35C-06F450934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47EEE2-320B-981F-BAB0-A65919C021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ACC46-3F61-3D75-7934-8E93575C3D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2DCD1E8-F3F5-EAD1-69F4-07B85D1CAC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093893-E031-E1A2-D287-E78299316EEA}"/>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634640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7439784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3992D8-F43D-48CD-A91A-291B69BDF800}"/>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43B0CFD8-B921-4C4F-85DF-2C2E3A332802}"/>
              </a:ext>
            </a:extLst>
          </p:cNvPr>
          <p:cNvSpPr>
            <a:spLocks noGrp="1"/>
          </p:cNvSpPr>
          <p:nvPr>
            <p:ph type="sldNum" sz="quarter" idx="11"/>
          </p:nvPr>
        </p:nvSpPr>
        <p:spPr/>
        <p:txBody>
          <a:bodyPr/>
          <a:lstStyle/>
          <a:p>
            <a:fld id="{7F8EB60C-7CC2-49F0-B2EE-C81F067DE041}" type="slidenum">
              <a:rPr lang="en-US" smtClean="0"/>
              <a:pPr/>
              <a:t>‹#›</a:t>
            </a:fld>
            <a:endParaRPr lang="en-US"/>
          </a:p>
        </p:txBody>
      </p:sp>
    </p:spTree>
    <p:extLst>
      <p:ext uri="{BB962C8B-B14F-4D97-AF65-F5344CB8AC3E}">
        <p14:creationId xmlns:p14="http://schemas.microsoft.com/office/powerpoint/2010/main" val="428367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ng Headline-subtitle and 1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699EEA-1839-42AE-A096-1905CABA2755}"/>
              </a:ext>
            </a:extLst>
          </p:cNvPr>
          <p:cNvSpPr>
            <a:spLocks noGrp="1"/>
          </p:cNvSpPr>
          <p:nvPr>
            <p:ph type="sldNum" sz="quarter" idx="12"/>
          </p:nvPr>
        </p:nvSpPr>
        <p:spPr/>
        <p:txBody>
          <a:bodyPr/>
          <a:lstStyle/>
          <a:p>
            <a:fld id="{1F90F471-3972-4120-B8B3-0237DE626C35}" type="slidenum">
              <a:rPr lang="en-US" smtClean="0"/>
              <a:pPr/>
              <a:t>‹#›</a:t>
            </a:fld>
            <a:endParaRPr lang="en-US"/>
          </a:p>
        </p:txBody>
      </p:sp>
      <p:sp>
        <p:nvSpPr>
          <p:cNvPr id="2" name="Title 1">
            <a:extLst>
              <a:ext uri="{FF2B5EF4-FFF2-40B4-BE49-F238E27FC236}">
                <a16:creationId xmlns:a16="http://schemas.microsoft.com/office/drawing/2014/main" id="{309EC595-3BDB-489C-AB5C-4C48BF9B07CB}"/>
              </a:ext>
            </a:extLst>
          </p:cNvPr>
          <p:cNvSpPr>
            <a:spLocks noGrp="1"/>
          </p:cNvSpPr>
          <p:nvPr>
            <p:ph type="title" hasCustomPrompt="1"/>
          </p:nvPr>
        </p:nvSpPr>
        <p:spPr>
          <a:xfrm>
            <a:off x="381000" y="381000"/>
            <a:ext cx="11430000" cy="800100"/>
          </a:xfrm>
        </p:spPr>
        <p:txBody>
          <a:bodyPr/>
          <a:lstStyle>
            <a:lvl1pPr>
              <a:defRPr sz="3600"/>
            </a:lvl1pPr>
          </a:lstStyle>
          <a:p>
            <a:r>
              <a:rPr lang="en-GB"/>
              <a:t>Place headline here (36pt, min 30pt)</a:t>
            </a:r>
            <a:endParaRPr lang="en-US"/>
          </a:p>
        </p:txBody>
      </p:sp>
      <p:sp>
        <p:nvSpPr>
          <p:cNvPr id="4" name="Text Placeholder 3">
            <a:extLst>
              <a:ext uri="{FF2B5EF4-FFF2-40B4-BE49-F238E27FC236}">
                <a16:creationId xmlns:a16="http://schemas.microsoft.com/office/drawing/2014/main" id="{BB385C65-6BFC-4F61-A214-71B69537BB4B}"/>
              </a:ext>
            </a:extLst>
          </p:cNvPr>
          <p:cNvSpPr>
            <a:spLocks noGrp="1"/>
          </p:cNvSpPr>
          <p:nvPr>
            <p:ph type="body" sz="quarter" idx="11" hasCustomPrompt="1"/>
          </p:nvPr>
        </p:nvSpPr>
        <p:spPr>
          <a:xfrm>
            <a:off x="381000" y="1234440"/>
            <a:ext cx="11430000" cy="384048"/>
          </a:xfrm>
        </p:spPr>
        <p:txBody>
          <a:bodyPr anchor="t"/>
          <a:lstStyle>
            <a:lvl1pPr marL="0" indent="0">
              <a:spcAft>
                <a:spcPts val="0"/>
              </a:spcAft>
              <a:buNone/>
              <a:defRPr>
                <a:solidFill>
                  <a:schemeClr val="accent1"/>
                </a:solidFill>
                <a:latin typeface="GT Sectra Fine Rg" panose="00000500000000000000" pitchFamily="50" charset="0"/>
              </a:defRPr>
            </a:lvl1pPr>
          </a:lstStyle>
          <a:p>
            <a:pPr lvl="0"/>
            <a:r>
              <a:rPr lang="en-GB"/>
              <a:t>Place subtitle here in GT Sectra Fine </a:t>
            </a:r>
            <a:r>
              <a:rPr lang="en-GB" err="1"/>
              <a:t>Rg</a:t>
            </a:r>
            <a:r>
              <a:rPr lang="en-GB"/>
              <a:t> 20pt</a:t>
            </a:r>
            <a:endParaRPr lang="en-US"/>
          </a:p>
        </p:txBody>
      </p:sp>
      <p:sp>
        <p:nvSpPr>
          <p:cNvPr id="8" name="Content Placeholder 7">
            <a:extLst>
              <a:ext uri="{FF2B5EF4-FFF2-40B4-BE49-F238E27FC236}">
                <a16:creationId xmlns:a16="http://schemas.microsoft.com/office/drawing/2014/main" id="{2A49B96C-8E74-4C8B-BDE4-9B82801CA0EE}"/>
              </a:ext>
            </a:extLst>
          </p:cNvPr>
          <p:cNvSpPr>
            <a:spLocks noGrp="1"/>
          </p:cNvSpPr>
          <p:nvPr>
            <p:ph sz="quarter" idx="10" hasCustomPrompt="1"/>
          </p:nvPr>
        </p:nvSpPr>
        <p:spPr>
          <a:xfrm>
            <a:off x="381001" y="1949194"/>
            <a:ext cx="11430000" cy="4362706"/>
          </a:xfrm>
        </p:spPr>
        <p:txBody>
          <a:bodyPr/>
          <a:lstStyle/>
          <a:p>
            <a:pPr lvl="0"/>
            <a:r>
              <a:rPr lang="en-US"/>
              <a:t>Place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962989"/>
      </p:ext>
    </p:extLst>
  </p:cSld>
  <p:clrMapOvr>
    <a:masterClrMapping/>
  </p:clrMapOvr>
  <p:extLst>
    <p:ext uri="{DCECCB84-F9BA-43D5-87BE-67443E8EF086}">
      <p15:sldGuideLst xmlns:p15="http://schemas.microsoft.com/office/powerpoint/2012/main">
        <p15:guide id="1" orient="horz" pos="931">
          <p15:clr>
            <a:srgbClr val="547EB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56161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cenario six steps">
    <p:spTree>
      <p:nvGrpSpPr>
        <p:cNvPr id="1" name=""/>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F195814D-E267-7072-10F7-BF43FCFF4D2E}"/>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defTabSz="932742">
              <a:spcBef>
                <a:spcPts val="1200"/>
              </a:spcBef>
              <a:buSzPct val="100000"/>
            </a:pPr>
            <a:endParaRPr lang="en-US">
              <a:solidFill>
                <a:schemeClr val="tx1"/>
              </a:solidFill>
              <a:latin typeface="+mj-lt"/>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38" name="TextBox 37">
            <a:extLst>
              <a:ext uri="{FF2B5EF4-FFF2-40B4-BE49-F238E27FC236}">
                <a16:creationId xmlns:a16="http://schemas.microsoft.com/office/drawing/2014/main" id="{17FD8A26-5C7E-ACBF-9993-A64D1853B2F4}"/>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US" sz="2000">
              <a:solidFill>
                <a:schemeClr val="bg1"/>
              </a:solidFill>
            </a:endParaRPr>
          </a:p>
        </p:txBody>
      </p: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304797" y="383209"/>
            <a:ext cx="2043116" cy="369332"/>
          </a:xfrm>
        </p:spPr>
        <p:txBody>
          <a:bodyPr anchor="ctr"/>
          <a:lstStyle>
            <a:lvl1pPr>
              <a:defRPr sz="2400">
                <a:solidFill>
                  <a:schemeClr val="bg1"/>
                </a:solidFill>
              </a:defRPr>
            </a:lvl1pPr>
          </a:lstStyle>
          <a:p>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chemeClr val="tx1"/>
                </a:solidFill>
                <a:effectLst/>
                <a:uLnTx/>
                <a:uFillTx/>
                <a:latin typeface="+mj-lt"/>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chemeClr val="tx1"/>
                </a:solidFill>
                <a:effectLst/>
                <a:uLnTx/>
                <a:uFillTx/>
                <a:latin typeface="+mj-lt"/>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2503808" y="429376"/>
            <a:ext cx="4108470" cy="276999"/>
          </a:xfrm>
        </p:spPr>
        <p:txBody>
          <a:bodyPr anchor="ctr"/>
          <a:lstStyle>
            <a:lvl1pPr marL="0" indent="0">
              <a:spcBef>
                <a:spcPts val="0"/>
              </a:spcBef>
              <a:buNone/>
              <a:defRPr sz="1800" spc="-50" baseline="0">
                <a:solidFill>
                  <a:schemeClr val="tx1"/>
                </a:solidFill>
                <a:latin typeface="+mj-lt"/>
              </a:defRPr>
            </a:lvl1pPr>
            <a:lvl2pPr marL="228600" indent="0">
              <a:buNone/>
              <a:defRPr/>
            </a:lvl2pPr>
          </a:lstStyle>
          <a:p>
            <a:pPr lvl="0"/>
            <a:r>
              <a:rPr lang="en-US"/>
              <a:t>Click to edit</a:t>
            </a:r>
          </a:p>
        </p:txBody>
      </p:sp>
      <p:sp>
        <p:nvSpPr>
          <p:cNvPr id="80" name="Text Placeholder 11">
            <a:extLst>
              <a:ext uri="{FF2B5EF4-FFF2-40B4-BE49-F238E27FC236}">
                <a16:creationId xmlns:a16="http://schemas.microsoft.com/office/drawing/2014/main" id="{05961624-9C51-A7B8-2A60-97B4BCCF5D7F}"/>
              </a:ext>
            </a:extLst>
          </p:cNvPr>
          <p:cNvSpPr>
            <a:spLocks noGrp="1"/>
          </p:cNvSpPr>
          <p:nvPr>
            <p:ph type="body" sz="quarter" idx="41"/>
          </p:nvPr>
        </p:nvSpPr>
        <p:spPr>
          <a:xfrm>
            <a:off x="3182890"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vl3pPr>
              <a:defRPr lang="en-US" dirty="0"/>
            </a:lvl3pPr>
          </a:lstStyle>
          <a:p>
            <a:pPr lvl="0"/>
            <a:r>
              <a:rPr lang="en-US"/>
              <a:t>Click to edit Master text styles</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2" name="Text Placeholder 11">
            <a:extLst>
              <a:ext uri="{FF2B5EF4-FFF2-40B4-BE49-F238E27FC236}">
                <a16:creationId xmlns:a16="http://schemas.microsoft.com/office/drawing/2014/main" id="{A792B995-CAB9-3EE3-9521-7A8C4BAE128C}"/>
              </a:ext>
            </a:extLst>
          </p:cNvPr>
          <p:cNvSpPr>
            <a:spLocks noGrp="1"/>
          </p:cNvSpPr>
          <p:nvPr>
            <p:ph type="body" sz="quarter" idx="44"/>
          </p:nvPr>
        </p:nvSpPr>
        <p:spPr>
          <a:xfrm>
            <a:off x="8950475"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stStyle>
          <a:p>
            <a:pPr lvl="0"/>
            <a:r>
              <a:rPr lang="en-US"/>
              <a:t>Click to edit Master text styles</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1" name="Text Placeholder 11">
            <a:extLst>
              <a:ext uri="{FF2B5EF4-FFF2-40B4-BE49-F238E27FC236}">
                <a16:creationId xmlns:a16="http://schemas.microsoft.com/office/drawing/2014/main" id="{DC2F211B-3573-06B9-E31E-1BD1F5F8E1D8}"/>
              </a:ext>
            </a:extLst>
          </p:cNvPr>
          <p:cNvSpPr>
            <a:spLocks noGrp="1"/>
          </p:cNvSpPr>
          <p:nvPr>
            <p:ph type="body" sz="quarter" idx="47"/>
          </p:nvPr>
        </p:nvSpPr>
        <p:spPr>
          <a:xfrm>
            <a:off x="6066682"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vl3pPr>
              <a:defRPr lang="en-US" dirty="0"/>
            </a:lvl3pPr>
          </a:lstStyle>
          <a:p>
            <a:pPr lvl="0"/>
            <a:r>
              <a:rPr lang="en-US"/>
              <a:t>Click to edit Master text styles</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b">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5pPr>
              <a:defRPr/>
            </a:lvl5pPr>
          </a:lstStyle>
          <a:p>
            <a:pPr lvl="0"/>
            <a:r>
              <a:rPr lang="en-US"/>
              <a:t>Click to edit Master text styles</a:t>
            </a:r>
          </a:p>
          <a:p>
            <a:pPr lvl="2"/>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1" name="Text Placeholder 11">
            <a:extLst>
              <a:ext uri="{FF2B5EF4-FFF2-40B4-BE49-F238E27FC236}">
                <a16:creationId xmlns:a16="http://schemas.microsoft.com/office/drawing/2014/main" id="{FC68DE7A-EB9D-4A01-4BAC-B775ADA5B66A}"/>
              </a:ext>
            </a:extLst>
          </p:cNvPr>
          <p:cNvSpPr>
            <a:spLocks noGrp="1"/>
          </p:cNvSpPr>
          <p:nvPr>
            <p:ph type="body" sz="quarter" idx="53"/>
          </p:nvPr>
        </p:nvSpPr>
        <p:spPr>
          <a:xfrm>
            <a:off x="8950475" y="5334522"/>
            <a:ext cx="2572262" cy="712876"/>
          </a:xfrm>
          <a:prstGeom prst="roundRect">
            <a:avLst>
              <a:gd name="adj" fmla="val 9576"/>
            </a:avLst>
          </a:prstGeom>
          <a:solidFill>
            <a:schemeClr val="bg1">
              <a:lumMod val="95000"/>
              <a:alpha val="50000"/>
            </a:schemeClr>
          </a:solidFill>
        </p:spPr>
        <p:txBody>
          <a:bodyPr vert="horz" wrap="square" lIns="0" tIns="0" rIns="0" bIns="0" rtlCol="0" anchor="b">
            <a:noAutofit/>
          </a:bodyPr>
          <a:lstStyle>
            <a:lvl1pPr marL="0" indent="0">
              <a:buNone/>
              <a:defRPr lang="en-US" sz="900" dirty="0"/>
            </a:lvl1pPr>
          </a:lstStyle>
          <a:p>
            <a:pPr lvl="0"/>
            <a:r>
              <a:rPr lang="en-US"/>
              <a:t>Click to edit Master text styles</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4" name="Text Placeholder 11">
            <a:extLst>
              <a:ext uri="{FF2B5EF4-FFF2-40B4-BE49-F238E27FC236}">
                <a16:creationId xmlns:a16="http://schemas.microsoft.com/office/drawing/2014/main" id="{10084D1F-A3DD-D1B3-2BFA-AD9C1194CE60}"/>
              </a:ext>
            </a:extLst>
          </p:cNvPr>
          <p:cNvSpPr>
            <a:spLocks noGrp="1"/>
          </p:cNvSpPr>
          <p:nvPr>
            <p:ph type="body" sz="quarter" idx="56"/>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b">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5pPr>
              <a:defRPr/>
            </a:lvl5pPr>
          </a:lstStyle>
          <a:p>
            <a:pPr lvl="0"/>
            <a:r>
              <a:rPr lang="en-US"/>
              <a:t>Click to edit Master text styles</a:t>
            </a:r>
          </a:p>
          <a:p>
            <a:pPr lvl="2"/>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5998464"/>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solidFill>
                  <a:schemeClr val="tx1"/>
                </a:solidFill>
                <a:latin typeface="+mn-lt"/>
              </a:rPr>
              <a:t>1</a:t>
            </a:r>
            <a:r>
              <a:rPr lang="en-US" noProof="0">
                <a:solidFill>
                  <a:schemeClr val="tx1"/>
                </a:solidFill>
                <a:latin typeface="+mn-lt"/>
              </a:rPr>
              <a:t>Access M365 Copilot Chat at </a:t>
            </a:r>
            <a:r>
              <a:rPr lang="en-US" noProof="0">
                <a:solidFill>
                  <a:schemeClr val="tx1"/>
                </a:solidFill>
                <a:latin typeface="+mn-lt"/>
                <a:hlinkClick r:id="rId2"/>
              </a:rPr>
              <a:t>m365copilot.com</a:t>
            </a:r>
            <a:r>
              <a:rPr lang="en-US" noProof="0">
                <a:solidFill>
                  <a:schemeClr val="tx1"/>
                </a:solidFill>
                <a:latin typeface="+mn-lt"/>
              </a:rPr>
              <a:t>, or the Microsoft 365 Copilot Chat mobile app and set toggle to “Web”.</a:t>
            </a:r>
          </a:p>
          <a:p>
            <a:r>
              <a:rPr lang="en-US" baseline="30000" noProof="0">
                <a:solidFill>
                  <a:schemeClr val="tx1"/>
                </a:solidFill>
                <a:latin typeface="+mn-lt"/>
              </a:rPr>
              <a:t>2</a:t>
            </a:r>
            <a:r>
              <a:rPr lang="en-US" noProof="0">
                <a:solidFill>
                  <a:schemeClr val="tx1"/>
                </a:solidFill>
                <a:latin typeface="+mn-lt"/>
              </a:rPr>
              <a:t>Access M365 Copilot Chat at </a:t>
            </a:r>
            <a:r>
              <a:rPr lang="en-US" noProof="0">
                <a:solidFill>
                  <a:schemeClr val="tx1"/>
                </a:solidFill>
                <a:latin typeface="+mn-lt"/>
                <a:hlinkClick r:id="rId2"/>
              </a:rPr>
              <a:t>m365copilot.com</a:t>
            </a:r>
            <a:r>
              <a:rPr lang="en-US" noProof="0">
                <a:solidFill>
                  <a:schemeClr val="tx1"/>
                </a:solidFill>
                <a:latin typeface="+mn-lt"/>
              </a:rPr>
              <a:t>, the Microsoft 365 Copilot Chat mobile app, or the M365 Copilot Chat app in Teams, and set toggle to “Work”.</a:t>
            </a:r>
          </a:p>
          <a:p>
            <a:r>
              <a:rPr lang="en-US" baseline="30000" noProof="0">
                <a:solidFill>
                  <a:schemeClr val="tx1"/>
                </a:solidFill>
                <a:latin typeface="+mn-lt"/>
              </a:rPr>
              <a:t>3</a:t>
            </a:r>
            <a:r>
              <a:rPr lang="en-US" noProof="0">
                <a:solidFill>
                  <a:schemeClr val="tx1"/>
                </a:solidFill>
                <a:latin typeface="+mn-lt"/>
              </a:rPr>
              <a:t>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10" name="Rectangle: Top Corners Rounded 73">
            <a:extLst>
              <a:ext uri="{FF2B5EF4-FFF2-40B4-BE49-F238E27FC236}">
                <a16:creationId xmlns:a16="http://schemas.microsoft.com/office/drawing/2014/main" id="{71E6113E-1519-BF2E-489E-264F3F59A11D}"/>
              </a:ext>
            </a:extLst>
          </p:cNvPr>
          <p:cNvSpPr>
            <a:spLocks/>
          </p:cNvSpPr>
          <p:nvPr userDrawn="1"/>
        </p:nvSpPr>
        <p:spPr bwMode="auto">
          <a:xfrm rot="16200000" flipV="1">
            <a:off x="6107793" y="-1681313"/>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IN" sz="2000" b="0" i="0" u="none" strike="noStrike" kern="0" cap="none" spc="0" normalizeH="0" baseline="0">
              <a:ln>
                <a:noFill/>
              </a:ln>
              <a:solidFill>
                <a:srgbClr val="FFFFFF"/>
              </a:solidFill>
              <a:effectLst/>
              <a:uLnTx/>
              <a:uFillTx/>
              <a:latin typeface="Segoe UI"/>
              <a:cs typeface="Segoe UI" pitchFamily="34" charset="0"/>
            </a:endParaRPr>
          </a:p>
        </p:txBody>
      </p:sp>
      <p:grpSp>
        <p:nvGrpSpPr>
          <p:cNvPr id="11" name="Group 10">
            <a:extLst>
              <a:ext uri="{FF2B5EF4-FFF2-40B4-BE49-F238E27FC236}">
                <a16:creationId xmlns:a16="http://schemas.microsoft.com/office/drawing/2014/main" id="{0036987A-11FB-36EF-A6DE-20C0D9B1E91C}"/>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12" name="Oval 11">
              <a:extLst>
                <a:ext uri="{FF2B5EF4-FFF2-40B4-BE49-F238E27FC236}">
                  <a16:creationId xmlns:a16="http://schemas.microsoft.com/office/drawing/2014/main" id="{A7F32531-6C74-E417-9733-07DB74519FBE}"/>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13" name="Rectangle 89">
              <a:extLst>
                <a:ext uri="{FF2B5EF4-FFF2-40B4-BE49-F238E27FC236}">
                  <a16:creationId xmlns:a16="http://schemas.microsoft.com/office/drawing/2014/main" id="{FD43D6A7-EDF5-3AEA-AED8-576A795FCBF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14" name="Group 13">
            <a:extLst>
              <a:ext uri="{FF2B5EF4-FFF2-40B4-BE49-F238E27FC236}">
                <a16:creationId xmlns:a16="http://schemas.microsoft.com/office/drawing/2014/main" id="{1CB6D6F3-A926-23A6-BAF7-4DDFACF38761}"/>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15" name="Oval 14">
              <a:extLst>
                <a:ext uri="{FF2B5EF4-FFF2-40B4-BE49-F238E27FC236}">
                  <a16:creationId xmlns:a16="http://schemas.microsoft.com/office/drawing/2014/main" id="{4189969F-7AA7-29A3-0D13-5C055C6A98FB}"/>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16" name="Rectangle 89">
              <a:extLst>
                <a:ext uri="{FF2B5EF4-FFF2-40B4-BE49-F238E27FC236}">
                  <a16:creationId xmlns:a16="http://schemas.microsoft.com/office/drawing/2014/main" id="{9566518A-B60A-A510-806F-C9142BE2E763}"/>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17" name="Group 16">
            <a:extLst>
              <a:ext uri="{FF2B5EF4-FFF2-40B4-BE49-F238E27FC236}">
                <a16:creationId xmlns:a16="http://schemas.microsoft.com/office/drawing/2014/main" id="{C4278E3D-7141-23A7-6575-91C60C781B8F}"/>
              </a:ext>
              <a:ext uri="{C183D7F6-B498-43B3-948B-1728B52AA6E4}">
                <adec:decorative xmlns:adec="http://schemas.microsoft.com/office/drawing/2017/decorative" val="1"/>
              </a:ext>
            </a:extLst>
          </p:cNvPr>
          <p:cNvGrpSpPr/>
          <p:nvPr userDrawn="1"/>
        </p:nvGrpSpPr>
        <p:grpSpPr>
          <a:xfrm flipH="1">
            <a:off x="5805591" y="3859456"/>
            <a:ext cx="210652" cy="210652"/>
            <a:chOff x="5214995" y="-1168400"/>
            <a:chExt cx="431800" cy="431800"/>
          </a:xfrm>
        </p:grpSpPr>
        <p:sp>
          <p:nvSpPr>
            <p:cNvPr id="18" name="Oval 17">
              <a:extLst>
                <a:ext uri="{FF2B5EF4-FFF2-40B4-BE49-F238E27FC236}">
                  <a16:creationId xmlns:a16="http://schemas.microsoft.com/office/drawing/2014/main" id="{37B48062-8275-A547-F200-5574F6D7C938}"/>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19" name="Rectangle 89">
              <a:extLst>
                <a:ext uri="{FF2B5EF4-FFF2-40B4-BE49-F238E27FC236}">
                  <a16:creationId xmlns:a16="http://schemas.microsoft.com/office/drawing/2014/main" id="{AB507B7F-E651-DEC6-AF69-259802A62989}"/>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20" name="Group 19">
            <a:extLst>
              <a:ext uri="{FF2B5EF4-FFF2-40B4-BE49-F238E27FC236}">
                <a16:creationId xmlns:a16="http://schemas.microsoft.com/office/drawing/2014/main" id="{EC9A5618-0792-BF2F-F6C3-A35C726DFDF7}"/>
              </a:ext>
              <a:ext uri="{C183D7F6-B498-43B3-948B-1728B52AA6E4}">
                <adec:decorative xmlns:adec="http://schemas.microsoft.com/office/drawing/2017/decorative" val="1"/>
              </a:ext>
            </a:extLst>
          </p:cNvPr>
          <p:cNvGrpSpPr/>
          <p:nvPr userDrawn="1"/>
        </p:nvGrpSpPr>
        <p:grpSpPr>
          <a:xfrm flipH="1">
            <a:off x="8689384" y="3859456"/>
            <a:ext cx="210652" cy="210652"/>
            <a:chOff x="5214995" y="-1168400"/>
            <a:chExt cx="431800" cy="431800"/>
          </a:xfrm>
        </p:grpSpPr>
        <p:sp>
          <p:nvSpPr>
            <p:cNvPr id="21" name="Oval 20">
              <a:extLst>
                <a:ext uri="{FF2B5EF4-FFF2-40B4-BE49-F238E27FC236}">
                  <a16:creationId xmlns:a16="http://schemas.microsoft.com/office/drawing/2014/main" id="{1B8894A5-2F17-DE8D-D885-8A87A2C510D5}"/>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22" name="Rectangle 89">
              <a:extLst>
                <a:ext uri="{FF2B5EF4-FFF2-40B4-BE49-F238E27FC236}">
                  <a16:creationId xmlns:a16="http://schemas.microsoft.com/office/drawing/2014/main" id="{D517764B-FA3F-B004-A6C3-ADCA0367DA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pic>
        <p:nvPicPr>
          <p:cNvPr id="4" name="Picture 3" descr="A purple arrow on a black background&#10;&#10;Description automatically generated">
            <a:extLst>
              <a:ext uri="{FF2B5EF4-FFF2-40B4-BE49-F238E27FC236}">
                <a16:creationId xmlns:a16="http://schemas.microsoft.com/office/drawing/2014/main" id="{2D1F9EF4-6CBA-7A2D-938B-7367D7F60A7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6" name="object 2">
            <a:extLst>
              <a:ext uri="{FF2B5EF4-FFF2-40B4-BE49-F238E27FC236}">
                <a16:creationId xmlns:a16="http://schemas.microsoft.com/office/drawing/2014/main" id="{35C86434-5050-8271-9323-E922AE5FE08D}"/>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2025</a:t>
            </a:r>
            <a:endParaRPr lang="en-US" sz="800" spc="50">
              <a:latin typeface="+mn-lt"/>
              <a:cs typeface="Graphik"/>
            </a:endParaRPr>
          </a:p>
        </p:txBody>
      </p:sp>
      <p:sp>
        <p:nvSpPr>
          <p:cNvPr id="8" name="Footer Placeholder 3">
            <a:extLst>
              <a:ext uri="{FF2B5EF4-FFF2-40B4-BE49-F238E27FC236}">
                <a16:creationId xmlns:a16="http://schemas.microsoft.com/office/drawing/2014/main" id="{D9DF46CF-3BD8-A26C-7238-837EDAD5BC35}"/>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2025 Accenture. All rights reserved.</a:t>
            </a:r>
          </a:p>
        </p:txBody>
      </p:sp>
      <p:sp>
        <p:nvSpPr>
          <p:cNvPr id="23" name="Slide Number Placeholder 3">
            <a:extLst>
              <a:ext uri="{FF2B5EF4-FFF2-40B4-BE49-F238E27FC236}">
                <a16:creationId xmlns:a16="http://schemas.microsoft.com/office/drawing/2014/main" id="{19B017C9-7C68-501E-F0E8-75B53D4E509D}"/>
              </a:ext>
            </a:extLst>
          </p:cNvPr>
          <p:cNvSpPr>
            <a:spLocks noGrp="1"/>
          </p:cNvSpPr>
          <p:nvPr>
            <p:ph type="sldNum" sz="quarter" idx="12"/>
          </p:nvPr>
        </p:nvSpPr>
        <p:spPr>
          <a:xfrm>
            <a:off x="11633280" y="6409515"/>
            <a:ext cx="401004" cy="365125"/>
          </a:xfrm>
        </p:spPr>
        <p:txBody>
          <a:bodyPr/>
          <a:lstStyle>
            <a:lvl1pPr algn="ctr">
              <a:defRPr lang="en-US" sz="800" kern="1200" smtClean="0">
                <a:solidFill>
                  <a:schemeClr val="tx1">
                    <a:lumMod val="75000"/>
                    <a:lumOff val="25000"/>
                  </a:schemeClr>
                </a:solidFill>
                <a:latin typeface="+mn-lt"/>
                <a:ea typeface="+mn-ea"/>
                <a:cs typeface="+mn-cs"/>
              </a:defRPr>
            </a:lvl1pPr>
          </a:lstStyle>
          <a:p>
            <a:fld id="{BCB20294-7463-45E0-952B-417A59F582B7}" type="slidenum">
              <a:rPr lang="en-US" smtClean="0"/>
              <a:pPr/>
              <a:t>‹#›</a:t>
            </a:fld>
            <a:endParaRPr lang="en-US"/>
          </a:p>
        </p:txBody>
      </p:sp>
    </p:spTree>
    <p:extLst>
      <p:ext uri="{BB962C8B-B14F-4D97-AF65-F5344CB8AC3E}">
        <p14:creationId xmlns:p14="http://schemas.microsoft.com/office/powerpoint/2010/main" val="7574295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cenario six steps">
    <p:spTree>
      <p:nvGrpSpPr>
        <p:cNvPr id="1" name=""/>
        <p:cNvGrpSpPr/>
        <p:nvPr/>
      </p:nvGrpSpPr>
      <p:grpSpPr>
        <a:xfrm>
          <a:off x="0" y="0"/>
          <a:ext cx="0" cy="0"/>
          <a:chOff x="0" y="0"/>
          <a:chExt cx="0" cy="0"/>
        </a:xfrm>
      </p:grpSpPr>
      <p:sp>
        <p:nvSpPr>
          <p:cNvPr id="4" name="Rectangle: Top Corners Rounded 73">
            <a:extLst>
              <a:ext uri="{FF2B5EF4-FFF2-40B4-BE49-F238E27FC236}">
                <a16:creationId xmlns:a16="http://schemas.microsoft.com/office/drawing/2014/main" id="{69CAD30B-183C-B566-1DD0-14C83947DC2D}"/>
              </a:ext>
            </a:extLst>
          </p:cNvPr>
          <p:cNvSpPr>
            <a:spLocks/>
          </p:cNvSpPr>
          <p:nvPr userDrawn="1"/>
        </p:nvSpPr>
        <p:spPr bwMode="auto">
          <a:xfrm rot="16200000" flipV="1">
            <a:off x="6111708" y="-1675711"/>
            <a:ext cx="2612241" cy="8679949"/>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158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IN" sz="2000" b="0" i="0" u="none" strike="noStrike" kern="0" cap="none" spc="0" normalizeH="0" baseline="0">
              <a:ln>
                <a:noFill/>
              </a:ln>
              <a:solidFill>
                <a:srgbClr val="FFFFFF"/>
              </a:solidFill>
              <a:effectLst/>
              <a:uLnTx/>
              <a:uFillTx/>
              <a:latin typeface="Segoe UI"/>
              <a:cs typeface="Segoe UI" pitchFamily="34" charset="0"/>
            </a:endParaRPr>
          </a:p>
        </p:txBody>
      </p:sp>
      <p:sp>
        <p:nvSpPr>
          <p:cNvPr id="36" name="Rectangle: Rounded Corners 35">
            <a:extLst>
              <a:ext uri="{FF2B5EF4-FFF2-40B4-BE49-F238E27FC236}">
                <a16:creationId xmlns:a16="http://schemas.microsoft.com/office/drawing/2014/main" id="{F195814D-E267-7072-10F7-BF43FCFF4D2E}"/>
              </a:ext>
            </a:extLst>
          </p:cNvPr>
          <p:cNvSpPr>
            <a:spLocks/>
          </p:cNvSpPr>
          <p:nvPr userDrawn="1"/>
        </p:nvSpPr>
        <p:spPr bwMode="auto">
          <a:xfrm>
            <a:off x="2179638" y="304726"/>
            <a:ext cx="4582191" cy="526298"/>
          </a:xfrm>
          <a:prstGeom prst="roundRect">
            <a:avLst/>
          </a:prstGeom>
          <a:solidFill>
            <a:srgbClr val="DDEEF8"/>
          </a:solidFill>
          <a:ln>
            <a:solidFill>
              <a:schemeClr val="bg1"/>
            </a:solidFill>
            <a:headEnd type="none" w="med" len="med"/>
            <a:tailEnd type="none" w="med" len="med"/>
          </a:ln>
          <a:effectLst>
            <a:outerShdw blurRad="254000" algn="ctr" rotWithShape="0">
              <a:schemeClr val="bg1">
                <a:lumMod val="75000"/>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11480" tIns="91440" rIns="91440" bIns="91440" numCol="1" spcCol="0" rtlCol="0" fromWordArt="0" anchor="ctr" anchorCtr="0" forceAA="0" compatLnSpc="1">
            <a:prstTxWarp prst="textNoShape">
              <a:avLst/>
            </a:prstTxWarp>
            <a:noAutofit/>
          </a:bodyPr>
          <a:lstStyle/>
          <a:p>
            <a:pPr defTabSz="932742">
              <a:spcBef>
                <a:spcPts val="1200"/>
              </a:spcBef>
              <a:buSzPct val="100000"/>
            </a:pPr>
            <a:endParaRPr lang="en-US">
              <a:solidFill>
                <a:schemeClr val="tx1"/>
              </a:solidFill>
              <a:latin typeface="+mj-lt"/>
            </a:endParaRPr>
          </a:p>
        </p:txBody>
      </p:sp>
      <p:sp>
        <p:nvSpPr>
          <p:cNvPr id="37" name="Step 5 Top">
            <a:extLst>
              <a:ext uri="{FF2B5EF4-FFF2-40B4-BE49-F238E27FC236}">
                <a16:creationId xmlns:a16="http://schemas.microsoft.com/office/drawing/2014/main" id="{6A995B05-0623-381A-BC20-075E020B55FB}"/>
              </a:ext>
            </a:extLst>
          </p:cNvPr>
          <p:cNvSpPr>
            <a:spLocks noGrp="1"/>
          </p:cNvSpPr>
          <p:nvPr>
            <p:ph type="body" sz="quarter" idx="32"/>
          </p:nvPr>
        </p:nvSpPr>
        <p:spPr>
          <a:xfrm>
            <a:off x="311388" y="1026303"/>
            <a:ext cx="2431246" cy="1131079"/>
          </a:xfrm>
        </p:spPr>
        <p:txBody>
          <a:bodyPr lIns="0" tIns="0" rIns="0" bIns="0">
            <a:noAutofit/>
          </a:bodyPr>
          <a:lstStyle>
            <a:lvl1pPr marL="0" indent="0">
              <a:spcBef>
                <a:spcPts val="0"/>
              </a:spcBef>
              <a:buNone/>
              <a:defRPr kumimoji="0" lang="en-US" sz="1050" b="0" i="0" u="none" strike="noStrike" kern="100" cap="none" normalizeH="0" baseline="0" dirty="0">
                <a:ln>
                  <a:noFill/>
                </a:ln>
                <a:solidFill>
                  <a:schemeClr val="tx1"/>
                </a:solidFill>
                <a:effectLst/>
                <a:uLnTx/>
                <a:uFillTx/>
                <a:latin typeface="+mn-lt"/>
                <a:ea typeface="Aptos" panose="020B0004020202020204" pitchFamily="34" charset="0"/>
                <a:cs typeface="Times New Roman" panose="02020603050405020304" pitchFamily="18" charset="0"/>
              </a:defRPr>
            </a:lvl1pPr>
          </a:lstStyle>
          <a:p>
            <a:pPr marL="0" marR="0" lvl="0" indent="0" algn="l" defTabSz="914400" rtl="0" eaLnBrk="1" fontAlgn="auto" latinLnBrk="0" hangingPunct="1">
              <a:spcBef>
                <a:spcPts val="0"/>
              </a:spcBef>
              <a:spcAft>
                <a:spcPts val="0"/>
              </a:spcAft>
              <a:buClrTx/>
              <a:buSzTx/>
              <a:buFontTx/>
              <a:buNone/>
              <a:tabLst/>
              <a:defRPr/>
            </a:pPr>
            <a:r>
              <a:rPr lang="en-US"/>
              <a:t>Click to edit Master text styles</a:t>
            </a:r>
          </a:p>
        </p:txBody>
      </p:sp>
      <p:sp>
        <p:nvSpPr>
          <p:cNvPr id="38" name="TextBox 37">
            <a:extLst>
              <a:ext uri="{FF2B5EF4-FFF2-40B4-BE49-F238E27FC236}">
                <a16:creationId xmlns:a16="http://schemas.microsoft.com/office/drawing/2014/main" id="{17FD8A26-5C7E-ACBF-9993-A64D1853B2F4}"/>
              </a:ext>
            </a:extLst>
          </p:cNvPr>
          <p:cNvSpPr txBox="1">
            <a:spLocks/>
          </p:cNvSpPr>
          <p:nvPr userDrawn="1"/>
        </p:nvSpPr>
        <p:spPr>
          <a:xfrm>
            <a:off x="0" y="304726"/>
            <a:ext cx="2431247" cy="526298"/>
          </a:xfrm>
          <a:custGeom>
            <a:avLst/>
            <a:gdLst>
              <a:gd name="connsiteX0" fmla="*/ 1993 w 2431247"/>
              <a:gd name="connsiteY0" fmla="*/ 0 h 526298"/>
              <a:gd name="connsiteX1" fmla="*/ 2338766 w 2431247"/>
              <a:gd name="connsiteY1" fmla="*/ 0 h 526298"/>
              <a:gd name="connsiteX2" fmla="*/ 2431247 w 2431247"/>
              <a:gd name="connsiteY2" fmla="*/ 92481 h 526298"/>
              <a:gd name="connsiteX3" fmla="*/ 2431247 w 2431247"/>
              <a:gd name="connsiteY3" fmla="*/ 433817 h 526298"/>
              <a:gd name="connsiteX4" fmla="*/ 2338766 w 2431247"/>
              <a:gd name="connsiteY4" fmla="*/ 526298 h 526298"/>
              <a:gd name="connsiteX5" fmla="*/ 1993 w 2431247"/>
              <a:gd name="connsiteY5" fmla="*/ 526298 h 526298"/>
              <a:gd name="connsiteX6" fmla="*/ 0 w 2431247"/>
              <a:gd name="connsiteY6" fmla="*/ 525896 h 526298"/>
              <a:gd name="connsiteX7" fmla="*/ 0 w 2431247"/>
              <a:gd name="connsiteY7" fmla="*/ 402 h 52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1247" h="526298">
                <a:moveTo>
                  <a:pt x="1993" y="0"/>
                </a:moveTo>
                <a:lnTo>
                  <a:pt x="2338766" y="0"/>
                </a:lnTo>
                <a:cubicBezTo>
                  <a:pt x="2389842" y="0"/>
                  <a:pt x="2431247" y="41405"/>
                  <a:pt x="2431247" y="92481"/>
                </a:cubicBezTo>
                <a:lnTo>
                  <a:pt x="2431247" y="433817"/>
                </a:lnTo>
                <a:cubicBezTo>
                  <a:pt x="2431247" y="484893"/>
                  <a:pt x="2389842" y="526298"/>
                  <a:pt x="2338766" y="526298"/>
                </a:cubicBezTo>
                <a:lnTo>
                  <a:pt x="1993" y="526298"/>
                </a:lnTo>
                <a:lnTo>
                  <a:pt x="0" y="525896"/>
                </a:lnTo>
                <a:lnTo>
                  <a:pt x="0" y="402"/>
                </a:lnTo>
                <a:close/>
              </a:path>
            </a:pathLst>
          </a:custGeom>
          <a:gradFill flip="none" rotWithShape="1">
            <a:gsLst>
              <a:gs pos="35000">
                <a:srgbClr val="0078D4"/>
              </a:gs>
              <a:gs pos="0">
                <a:srgbClr val="C03BC4"/>
              </a:gs>
            </a:gsLst>
            <a:path path="circle">
              <a:fillToRect l="100000" t="100000"/>
            </a:path>
            <a:tileRect r="-100000" b="-100000"/>
          </a:gradFill>
          <a:effectLst/>
        </p:spPr>
        <p:txBody>
          <a:bodyPr vert="horz" wrap="square" lIns="310896" tIns="0" rIns="0" bIns="0" rtlCol="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1" i="0" kern="1200" spc="0" baseline="0">
                <a:solidFill>
                  <a:srgbClr val="FFFFFF"/>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endParaRPr lang="en-US" sz="2000">
              <a:solidFill>
                <a:schemeClr val="bg1"/>
              </a:solidFill>
            </a:endParaRPr>
          </a:p>
        </p:txBody>
      </p:sp>
      <p:sp>
        <p:nvSpPr>
          <p:cNvPr id="40" name="Title 12">
            <a:extLst>
              <a:ext uri="{FF2B5EF4-FFF2-40B4-BE49-F238E27FC236}">
                <a16:creationId xmlns:a16="http://schemas.microsoft.com/office/drawing/2014/main" id="{26B05CF8-4E6B-B8CC-5AA9-B8ED44639968}"/>
              </a:ext>
            </a:extLst>
          </p:cNvPr>
          <p:cNvSpPr>
            <a:spLocks noGrp="1"/>
          </p:cNvSpPr>
          <p:nvPr>
            <p:ph type="title"/>
          </p:nvPr>
        </p:nvSpPr>
        <p:spPr>
          <a:xfrm>
            <a:off x="304797" y="383209"/>
            <a:ext cx="2043116" cy="369332"/>
          </a:xfrm>
        </p:spPr>
        <p:txBody>
          <a:bodyPr anchor="ctr"/>
          <a:lstStyle>
            <a:lvl1pPr>
              <a:defRPr sz="2400">
                <a:solidFill>
                  <a:schemeClr val="bg1"/>
                </a:solidFill>
              </a:defRPr>
            </a:lvl1pPr>
          </a:lstStyle>
          <a:p>
            <a:r>
              <a:rPr lang="en-US"/>
              <a:t>Click to edit</a:t>
            </a:r>
          </a:p>
        </p:txBody>
      </p:sp>
      <p:sp>
        <p:nvSpPr>
          <p:cNvPr id="75" name="Scenario Level">
            <a:extLst>
              <a:ext uri="{FF2B5EF4-FFF2-40B4-BE49-F238E27FC236}">
                <a16:creationId xmlns:a16="http://schemas.microsoft.com/office/drawing/2014/main" id="{1BB75DAB-4D8A-2933-BB52-0C94AA4816E3}"/>
              </a:ext>
            </a:extLst>
          </p:cNvPr>
          <p:cNvSpPr txBox="1"/>
          <p:nvPr userDrawn="1"/>
        </p:nvSpPr>
        <p:spPr>
          <a:xfrm>
            <a:off x="10895070"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chemeClr val="tx1"/>
                </a:solidFill>
                <a:effectLst/>
                <a:uLnTx/>
                <a:uFillTx/>
                <a:latin typeface="+mj-lt"/>
                <a:cs typeface="Segoe UI Semibold" panose="020B0502040204020203" pitchFamily="34" charset="0"/>
              </a:rPr>
              <a:t>Scenario level:</a:t>
            </a:r>
          </a:p>
        </p:txBody>
      </p:sp>
      <p:sp>
        <p:nvSpPr>
          <p:cNvPr id="5" name="Level">
            <a:extLst>
              <a:ext uri="{FF2B5EF4-FFF2-40B4-BE49-F238E27FC236}">
                <a16:creationId xmlns:a16="http://schemas.microsoft.com/office/drawing/2014/main" id="{D78A2D53-01ED-9D74-9712-451C6F321482}"/>
              </a:ext>
            </a:extLst>
          </p:cNvPr>
          <p:cNvSpPr>
            <a:spLocks noGrp="1"/>
          </p:cNvSpPr>
          <p:nvPr>
            <p:ph type="body" sz="quarter" idx="30"/>
          </p:nvPr>
        </p:nvSpPr>
        <p:spPr>
          <a:xfrm>
            <a:off x="10430351" y="521099"/>
            <a:ext cx="1456966" cy="175614"/>
          </a:xfrm>
        </p:spPr>
        <p:txBody>
          <a:bodyPr/>
          <a:lstStyle>
            <a:lvl1pPr marL="0" indent="0" algn="r">
              <a:spcBef>
                <a:spcPts val="0"/>
              </a:spcBef>
              <a:buNone/>
              <a:defRPr sz="1100" b="0" i="0" spc="0" baseline="0">
                <a:solidFill>
                  <a:srgbClr val="0078D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Click to edit </a:t>
            </a:r>
          </a:p>
        </p:txBody>
      </p:sp>
      <p:sp>
        <p:nvSpPr>
          <p:cNvPr id="84" name="Available with">
            <a:extLst>
              <a:ext uri="{FF2B5EF4-FFF2-40B4-BE49-F238E27FC236}">
                <a16:creationId xmlns:a16="http://schemas.microsoft.com/office/drawing/2014/main" id="{8D8427AA-F015-D373-46E2-2EB1053D80CE}"/>
              </a:ext>
            </a:extLst>
          </p:cNvPr>
          <p:cNvSpPr txBox="1"/>
          <p:nvPr userDrawn="1"/>
        </p:nvSpPr>
        <p:spPr>
          <a:xfrm>
            <a:off x="9126798" y="358721"/>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chemeClr val="tx1"/>
                </a:solidFill>
                <a:effectLst/>
                <a:uLnTx/>
                <a:uFillTx/>
                <a:latin typeface="+mj-lt"/>
                <a:cs typeface="Segoe UI Semibold" panose="020B0502040204020203" pitchFamily="34" charset="0"/>
              </a:rPr>
              <a:t>Available with:</a:t>
            </a:r>
          </a:p>
        </p:txBody>
      </p:sp>
      <p:sp>
        <p:nvSpPr>
          <p:cNvPr id="103" name="Licenses">
            <a:extLst>
              <a:ext uri="{FF2B5EF4-FFF2-40B4-BE49-F238E27FC236}">
                <a16:creationId xmlns:a16="http://schemas.microsoft.com/office/drawing/2014/main" id="{6B562108-00FE-5F42-7550-13BB7DE58EA1}"/>
              </a:ext>
            </a:extLst>
          </p:cNvPr>
          <p:cNvSpPr>
            <a:spLocks noGrp="1"/>
          </p:cNvSpPr>
          <p:nvPr>
            <p:ph type="body" sz="quarter" idx="17"/>
          </p:nvPr>
        </p:nvSpPr>
        <p:spPr>
          <a:xfrm>
            <a:off x="7149557" y="521100"/>
            <a:ext cx="2969488" cy="169277"/>
          </a:xfrm>
        </p:spPr>
        <p:txBody>
          <a:bodyPr/>
          <a:lstStyle>
            <a:lvl1pPr marL="0" indent="0" algn="r">
              <a:spcBef>
                <a:spcPts val="0"/>
              </a:spcBef>
              <a:buNone/>
              <a:defRPr sz="1100" b="0" i="0" spc="0" baseline="0">
                <a:solidFill>
                  <a:srgbClr val="C03BC4"/>
                </a:solidFill>
                <a:latin typeface="+mj-lt"/>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Click to edit</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Text Placeholder 70">
            <a:extLst>
              <a:ext uri="{FF2B5EF4-FFF2-40B4-BE49-F238E27FC236}">
                <a16:creationId xmlns:a16="http://schemas.microsoft.com/office/drawing/2014/main" id="{82157D41-F80D-AE68-F668-478CD741D476}"/>
              </a:ext>
            </a:extLst>
          </p:cNvPr>
          <p:cNvSpPr>
            <a:spLocks noGrp="1"/>
          </p:cNvSpPr>
          <p:nvPr>
            <p:ph type="body" sz="quarter" idx="33"/>
          </p:nvPr>
        </p:nvSpPr>
        <p:spPr>
          <a:xfrm>
            <a:off x="2503808" y="429376"/>
            <a:ext cx="4108470" cy="276999"/>
          </a:xfrm>
        </p:spPr>
        <p:txBody>
          <a:bodyPr anchor="ctr"/>
          <a:lstStyle>
            <a:lvl1pPr marL="0" indent="0">
              <a:spcBef>
                <a:spcPts val="0"/>
              </a:spcBef>
              <a:buNone/>
              <a:defRPr sz="1800" spc="-50" baseline="0">
                <a:solidFill>
                  <a:schemeClr val="tx1"/>
                </a:solidFill>
                <a:latin typeface="+mj-lt"/>
              </a:defRPr>
            </a:lvl1pPr>
            <a:lvl2pPr marL="228600" indent="0">
              <a:buNone/>
              <a:defRPr/>
            </a:lvl2pPr>
          </a:lstStyle>
          <a:p>
            <a:pPr lvl="0"/>
            <a:r>
              <a:rPr lang="en-US"/>
              <a:t>Click to edit</a:t>
            </a:r>
          </a:p>
        </p:txBody>
      </p:sp>
      <p:grpSp>
        <p:nvGrpSpPr>
          <p:cNvPr id="45" name="Group 44">
            <a:extLst>
              <a:ext uri="{FF2B5EF4-FFF2-40B4-BE49-F238E27FC236}">
                <a16:creationId xmlns:a16="http://schemas.microsoft.com/office/drawing/2014/main" id="{68467A5F-7BA2-6E3A-1EFE-31FAA4F5B267}"/>
              </a:ext>
              <a:ext uri="{C183D7F6-B498-43B3-948B-1728B52AA6E4}">
                <adec:decorative xmlns:adec="http://schemas.microsoft.com/office/drawing/2017/decorative" val="1"/>
              </a:ext>
            </a:extLst>
          </p:cNvPr>
          <p:cNvGrpSpPr/>
          <p:nvPr userDrawn="1"/>
        </p:nvGrpSpPr>
        <p:grpSpPr>
          <a:xfrm>
            <a:off x="5805591" y="1247214"/>
            <a:ext cx="210652" cy="210652"/>
            <a:chOff x="5214995" y="-1168400"/>
            <a:chExt cx="431800" cy="431800"/>
          </a:xfrm>
        </p:grpSpPr>
        <p:sp>
          <p:nvSpPr>
            <p:cNvPr id="46" name="Oval 45">
              <a:extLst>
                <a:ext uri="{FF2B5EF4-FFF2-40B4-BE49-F238E27FC236}">
                  <a16:creationId xmlns:a16="http://schemas.microsoft.com/office/drawing/2014/main" id="{1514AE07-2437-886C-64BF-90FCDB18900D}"/>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47" name="Rectangle 89">
              <a:extLst>
                <a:ext uri="{FF2B5EF4-FFF2-40B4-BE49-F238E27FC236}">
                  <a16:creationId xmlns:a16="http://schemas.microsoft.com/office/drawing/2014/main" id="{F1304105-F302-1DA2-7A52-41BBBCC44EED}"/>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5C32FE7B-F07D-C499-EA83-97D8A5B9D99A}"/>
              </a:ext>
              <a:ext uri="{C183D7F6-B498-43B3-948B-1728B52AA6E4}">
                <adec:decorative xmlns:adec="http://schemas.microsoft.com/office/drawing/2017/decorative" val="1"/>
              </a:ext>
            </a:extLst>
          </p:cNvPr>
          <p:cNvGrpSpPr/>
          <p:nvPr userDrawn="1"/>
        </p:nvGrpSpPr>
        <p:grpSpPr>
          <a:xfrm>
            <a:off x="8689384" y="1247214"/>
            <a:ext cx="210652" cy="210652"/>
            <a:chOff x="5214995" y="-1168400"/>
            <a:chExt cx="431800" cy="431800"/>
          </a:xfrm>
        </p:grpSpPr>
        <p:sp>
          <p:nvSpPr>
            <p:cNvPr id="58" name="Oval 57">
              <a:extLst>
                <a:ext uri="{FF2B5EF4-FFF2-40B4-BE49-F238E27FC236}">
                  <a16:creationId xmlns:a16="http://schemas.microsoft.com/office/drawing/2014/main" id="{4D7ABAD2-6246-A1F3-5E86-044B3D8C307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59" name="Rectangle 89">
              <a:extLst>
                <a:ext uri="{FF2B5EF4-FFF2-40B4-BE49-F238E27FC236}">
                  <a16:creationId xmlns:a16="http://schemas.microsoft.com/office/drawing/2014/main" id="{0E6F2315-5317-6C1E-5DF8-4BE9FE7C7CA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60" name="Group 59">
            <a:extLst>
              <a:ext uri="{FF2B5EF4-FFF2-40B4-BE49-F238E27FC236}">
                <a16:creationId xmlns:a16="http://schemas.microsoft.com/office/drawing/2014/main" id="{39B13FA4-84C5-6F46-C1BB-22875F9B20B8}"/>
              </a:ext>
              <a:ext uri="{C183D7F6-B498-43B3-948B-1728B52AA6E4}">
                <adec:decorative xmlns:adec="http://schemas.microsoft.com/office/drawing/2017/decorative" val="1"/>
              </a:ext>
            </a:extLst>
          </p:cNvPr>
          <p:cNvGrpSpPr/>
          <p:nvPr userDrawn="1"/>
        </p:nvGrpSpPr>
        <p:grpSpPr>
          <a:xfrm rot="5400000">
            <a:off x="11648565" y="3486389"/>
            <a:ext cx="210652" cy="210652"/>
            <a:chOff x="5214995" y="-1168400"/>
            <a:chExt cx="431800" cy="431800"/>
          </a:xfrm>
        </p:grpSpPr>
        <p:sp>
          <p:nvSpPr>
            <p:cNvPr id="61" name="Oval 60">
              <a:extLst>
                <a:ext uri="{FF2B5EF4-FFF2-40B4-BE49-F238E27FC236}">
                  <a16:creationId xmlns:a16="http://schemas.microsoft.com/office/drawing/2014/main" id="{47D4A430-8084-5075-B04A-2E8CDD118B76}"/>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62" name="Rectangle 89">
              <a:extLst>
                <a:ext uri="{FF2B5EF4-FFF2-40B4-BE49-F238E27FC236}">
                  <a16:creationId xmlns:a16="http://schemas.microsoft.com/office/drawing/2014/main" id="{ABE5358E-92F9-96A5-6FDB-150E91A8AF78}"/>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sp>
        <p:nvSpPr>
          <p:cNvPr id="80" name="Text Placeholder 11">
            <a:extLst>
              <a:ext uri="{FF2B5EF4-FFF2-40B4-BE49-F238E27FC236}">
                <a16:creationId xmlns:a16="http://schemas.microsoft.com/office/drawing/2014/main" id="{05961624-9C51-A7B8-2A60-97B4BCCF5D7F}"/>
              </a:ext>
            </a:extLst>
          </p:cNvPr>
          <p:cNvSpPr>
            <a:spLocks noGrp="1"/>
          </p:cNvSpPr>
          <p:nvPr>
            <p:ph type="body" sz="quarter" idx="41"/>
          </p:nvPr>
        </p:nvSpPr>
        <p:spPr>
          <a:xfrm>
            <a:off x="3182890"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vl3pPr>
              <a:defRPr lang="en-US" dirty="0"/>
            </a:lvl3pPr>
          </a:lstStyle>
          <a:p>
            <a:pPr lvl="0"/>
            <a:r>
              <a:rPr lang="en-US"/>
              <a:t>Click to edit Master text styles</a:t>
            </a:r>
          </a:p>
        </p:txBody>
      </p:sp>
      <p:sp>
        <p:nvSpPr>
          <p:cNvPr id="81" name="Step 1 Title">
            <a:extLst>
              <a:ext uri="{FF2B5EF4-FFF2-40B4-BE49-F238E27FC236}">
                <a16:creationId xmlns:a16="http://schemas.microsoft.com/office/drawing/2014/main" id="{7E33DF77-DD28-CC24-9FC2-0AD434BCF4C0}"/>
              </a:ext>
            </a:extLst>
          </p:cNvPr>
          <p:cNvSpPr>
            <a:spLocks noGrp="1"/>
          </p:cNvSpPr>
          <p:nvPr>
            <p:ph type="body" sz="quarter" idx="11"/>
          </p:nvPr>
        </p:nvSpPr>
        <p:spPr>
          <a:xfrm>
            <a:off x="3182890" y="1112478"/>
            <a:ext cx="2572262" cy="153888"/>
          </a:xfrm>
          <a:prstGeom prst="rect">
            <a:avLst/>
          </a:prstGeom>
          <a:noFill/>
          <a:effectLst/>
        </p:spPr>
        <p:txBody>
          <a:bodyPr lIns="0" tIns="0" rIns="0" bIns="0" anchor="ctr" anchorCtr="0">
            <a:spAutoFit/>
          </a:bodyPr>
          <a:lstStyle>
            <a:lvl1pPr marL="114300" indent="-114300" algn="l">
              <a:buFont typeface="+mj-lt"/>
              <a:buAutoNum type="arabicPeriod"/>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2" name="Step 1 Top">
            <a:extLst>
              <a:ext uri="{FF2B5EF4-FFF2-40B4-BE49-F238E27FC236}">
                <a16:creationId xmlns:a16="http://schemas.microsoft.com/office/drawing/2014/main" id="{4B00355E-1235-20E9-A051-604C9CFEC8E8}"/>
              </a:ext>
            </a:extLst>
          </p:cNvPr>
          <p:cNvSpPr>
            <a:spLocks noGrp="1"/>
          </p:cNvSpPr>
          <p:nvPr>
            <p:ph type="body" sz="quarter" idx="18"/>
          </p:nvPr>
        </p:nvSpPr>
        <p:spPr>
          <a:xfrm>
            <a:off x="3182890"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0" name="Step 1 Title">
            <a:extLst>
              <a:ext uri="{FF2B5EF4-FFF2-40B4-BE49-F238E27FC236}">
                <a16:creationId xmlns:a16="http://schemas.microsoft.com/office/drawing/2014/main" id="{2F0B0E91-BF30-3362-2F5C-B3C5D2B134A1}"/>
              </a:ext>
            </a:extLst>
          </p:cNvPr>
          <p:cNvSpPr>
            <a:spLocks noGrp="1"/>
          </p:cNvSpPr>
          <p:nvPr>
            <p:ph type="body" sz="quarter" idx="42"/>
          </p:nvPr>
        </p:nvSpPr>
        <p:spPr>
          <a:xfrm>
            <a:off x="6066682" y="1112478"/>
            <a:ext cx="2572262" cy="153888"/>
          </a:xfrm>
          <a:prstGeom prst="rect">
            <a:avLst/>
          </a:prstGeom>
          <a:noFill/>
          <a:effectLst/>
        </p:spPr>
        <p:txBody>
          <a:bodyPr lIns="0" tIns="0" rIns="0" bIns="0" anchor="ctr" anchorCtr="0">
            <a:spAutoFit/>
          </a:bodyPr>
          <a:lstStyle>
            <a:lvl1pPr marL="114300" indent="-114300" algn="l">
              <a:buFont typeface="+mj-lt"/>
              <a:buAutoNum type="arabicPeriod" startAt="2"/>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1" name="Step 1 Top">
            <a:extLst>
              <a:ext uri="{FF2B5EF4-FFF2-40B4-BE49-F238E27FC236}">
                <a16:creationId xmlns:a16="http://schemas.microsoft.com/office/drawing/2014/main" id="{4F227FB4-9BBF-2C43-E0ED-95EC51590A0D}"/>
              </a:ext>
            </a:extLst>
          </p:cNvPr>
          <p:cNvSpPr>
            <a:spLocks noGrp="1"/>
          </p:cNvSpPr>
          <p:nvPr>
            <p:ph type="body" sz="quarter" idx="43"/>
          </p:nvPr>
        </p:nvSpPr>
        <p:spPr>
          <a:xfrm>
            <a:off x="6066682"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92" name="Text Placeholder 11">
            <a:extLst>
              <a:ext uri="{FF2B5EF4-FFF2-40B4-BE49-F238E27FC236}">
                <a16:creationId xmlns:a16="http://schemas.microsoft.com/office/drawing/2014/main" id="{A792B995-CAB9-3EE3-9521-7A8C4BAE128C}"/>
              </a:ext>
            </a:extLst>
          </p:cNvPr>
          <p:cNvSpPr>
            <a:spLocks noGrp="1"/>
          </p:cNvSpPr>
          <p:nvPr>
            <p:ph type="body" sz="quarter" idx="44"/>
          </p:nvPr>
        </p:nvSpPr>
        <p:spPr>
          <a:xfrm>
            <a:off x="8950475"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stStyle>
          <a:p>
            <a:pPr lvl="0"/>
            <a:r>
              <a:rPr lang="en-US"/>
              <a:t>Click to edit Master text styles</a:t>
            </a:r>
          </a:p>
        </p:txBody>
      </p:sp>
      <p:sp>
        <p:nvSpPr>
          <p:cNvPr id="93" name="Step 1 Title">
            <a:extLst>
              <a:ext uri="{FF2B5EF4-FFF2-40B4-BE49-F238E27FC236}">
                <a16:creationId xmlns:a16="http://schemas.microsoft.com/office/drawing/2014/main" id="{78B57A65-16AE-5996-C81D-89A1171052DC}"/>
              </a:ext>
            </a:extLst>
          </p:cNvPr>
          <p:cNvSpPr>
            <a:spLocks noGrp="1"/>
          </p:cNvSpPr>
          <p:nvPr>
            <p:ph type="body" sz="quarter" idx="45"/>
          </p:nvPr>
        </p:nvSpPr>
        <p:spPr>
          <a:xfrm>
            <a:off x="8950475" y="1112478"/>
            <a:ext cx="2572262" cy="153888"/>
          </a:xfrm>
          <a:prstGeom prst="rect">
            <a:avLst/>
          </a:prstGeom>
          <a:noFill/>
          <a:effectLst/>
        </p:spPr>
        <p:txBody>
          <a:bodyPr lIns="0" tIns="0" rIns="0" bIns="0" anchor="ctr" anchorCtr="0">
            <a:spAutoFit/>
          </a:bodyPr>
          <a:lstStyle>
            <a:lvl1pPr marL="114300" indent="-114300" algn="l">
              <a:buFont typeface="+mj-lt"/>
              <a:buAutoNum type="arabicPeriod" startAt="3"/>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94" name="Step 1 Top">
            <a:extLst>
              <a:ext uri="{FF2B5EF4-FFF2-40B4-BE49-F238E27FC236}">
                <a16:creationId xmlns:a16="http://schemas.microsoft.com/office/drawing/2014/main" id="{6B743263-A0E0-B08F-8640-1A6F2A474017}"/>
              </a:ext>
            </a:extLst>
          </p:cNvPr>
          <p:cNvSpPr>
            <a:spLocks noGrp="1"/>
          </p:cNvSpPr>
          <p:nvPr>
            <p:ph type="body" sz="quarter" idx="46"/>
          </p:nvPr>
        </p:nvSpPr>
        <p:spPr>
          <a:xfrm>
            <a:off x="8950475" y="1438715"/>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01" name="Text Placeholder 11">
            <a:extLst>
              <a:ext uri="{FF2B5EF4-FFF2-40B4-BE49-F238E27FC236}">
                <a16:creationId xmlns:a16="http://schemas.microsoft.com/office/drawing/2014/main" id="{DC2F211B-3573-06B9-E31E-1BD1F5F8E1D8}"/>
              </a:ext>
            </a:extLst>
          </p:cNvPr>
          <p:cNvSpPr>
            <a:spLocks noGrp="1"/>
          </p:cNvSpPr>
          <p:nvPr>
            <p:ph type="body" sz="quarter" idx="47"/>
          </p:nvPr>
        </p:nvSpPr>
        <p:spPr>
          <a:xfrm>
            <a:off x="6066682" y="2725494"/>
            <a:ext cx="2572262" cy="712876"/>
          </a:xfrm>
          <a:prstGeom prst="roundRect">
            <a:avLst>
              <a:gd name="adj" fmla="val 9576"/>
            </a:avLst>
          </a:prstGeom>
        </p:spPr>
        <p:txBody>
          <a:bodyPr vert="horz" wrap="square" lIns="0" tIns="0" rIns="0" bIns="0" rtlCol="0" anchor="b">
            <a:noAutofit/>
          </a:bodyPr>
          <a:lstStyle>
            <a:lvl1pPr marL="0" indent="0">
              <a:buNone/>
              <a:defRPr lang="en-US" sz="900" dirty="0"/>
            </a:lvl1pPr>
            <a:lvl3pPr>
              <a:defRPr lang="en-US" dirty="0"/>
            </a:lvl3pPr>
          </a:lstStyle>
          <a:p>
            <a:pPr lvl="0"/>
            <a:r>
              <a:rPr lang="en-US"/>
              <a:t>Click to edit Master text styles</a:t>
            </a:r>
          </a:p>
        </p:txBody>
      </p:sp>
      <p:sp>
        <p:nvSpPr>
          <p:cNvPr id="102" name="Text Placeholder 11">
            <a:extLst>
              <a:ext uri="{FF2B5EF4-FFF2-40B4-BE49-F238E27FC236}">
                <a16:creationId xmlns:a16="http://schemas.microsoft.com/office/drawing/2014/main" id="{B7B6A3B2-F891-96DB-EDD6-15440AF2E8CD}"/>
              </a:ext>
            </a:extLst>
          </p:cNvPr>
          <p:cNvSpPr>
            <a:spLocks noGrp="1"/>
          </p:cNvSpPr>
          <p:nvPr>
            <p:ph type="body" sz="quarter" idx="48"/>
          </p:nvPr>
        </p:nvSpPr>
        <p:spPr>
          <a:xfrm>
            <a:off x="3182890" y="5334522"/>
            <a:ext cx="2572262" cy="712876"/>
          </a:xfrm>
          <a:prstGeom prst="roundRect">
            <a:avLst>
              <a:gd name="adj" fmla="val 9576"/>
            </a:avLst>
          </a:prstGeom>
          <a:solidFill>
            <a:schemeClr val="bg1">
              <a:lumMod val="95000"/>
              <a:alpha val="50000"/>
            </a:schemeClr>
          </a:solidFill>
        </p:spPr>
        <p:txBody>
          <a:bodyPr lIns="0" tIns="0" rIns="0" bIns="0" anchor="b">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5pPr>
              <a:defRPr/>
            </a:lvl5pPr>
          </a:lstStyle>
          <a:p>
            <a:pPr lvl="0"/>
            <a:r>
              <a:rPr lang="en-US"/>
              <a:t>Click to edit Master text styles</a:t>
            </a:r>
          </a:p>
          <a:p>
            <a:pPr lvl="2"/>
            <a:r>
              <a:rPr lang="en-US"/>
              <a:t>Level 2</a:t>
            </a:r>
          </a:p>
        </p:txBody>
      </p:sp>
      <p:sp>
        <p:nvSpPr>
          <p:cNvPr id="104" name="Step 1 Title">
            <a:extLst>
              <a:ext uri="{FF2B5EF4-FFF2-40B4-BE49-F238E27FC236}">
                <a16:creationId xmlns:a16="http://schemas.microsoft.com/office/drawing/2014/main" id="{0F93BF10-EBCF-85EF-D1B2-A7563451D76D}"/>
              </a:ext>
            </a:extLst>
          </p:cNvPr>
          <p:cNvSpPr>
            <a:spLocks noGrp="1"/>
          </p:cNvSpPr>
          <p:nvPr>
            <p:ph type="body" sz="quarter" idx="49"/>
          </p:nvPr>
        </p:nvSpPr>
        <p:spPr>
          <a:xfrm>
            <a:off x="3182890"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6"/>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05" name="Step 1 Top">
            <a:extLst>
              <a:ext uri="{FF2B5EF4-FFF2-40B4-BE49-F238E27FC236}">
                <a16:creationId xmlns:a16="http://schemas.microsoft.com/office/drawing/2014/main" id="{C1C2FA4E-D061-ECCE-C8BB-24C647D60102}"/>
              </a:ext>
            </a:extLst>
          </p:cNvPr>
          <p:cNvSpPr>
            <a:spLocks noGrp="1"/>
          </p:cNvSpPr>
          <p:nvPr>
            <p:ph type="body" sz="quarter" idx="50"/>
          </p:nvPr>
        </p:nvSpPr>
        <p:spPr>
          <a:xfrm>
            <a:off x="3182890"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19" name="Step 1 Title">
            <a:extLst>
              <a:ext uri="{FF2B5EF4-FFF2-40B4-BE49-F238E27FC236}">
                <a16:creationId xmlns:a16="http://schemas.microsoft.com/office/drawing/2014/main" id="{9CB910C7-53F5-CD35-F7B3-ED8F5DD4F6A1}"/>
              </a:ext>
            </a:extLst>
          </p:cNvPr>
          <p:cNvSpPr>
            <a:spLocks noGrp="1"/>
          </p:cNvSpPr>
          <p:nvPr>
            <p:ph type="body" sz="quarter" idx="51"/>
          </p:nvPr>
        </p:nvSpPr>
        <p:spPr>
          <a:xfrm>
            <a:off x="6066682"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5"/>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0" name="Step 1 Top">
            <a:extLst>
              <a:ext uri="{FF2B5EF4-FFF2-40B4-BE49-F238E27FC236}">
                <a16:creationId xmlns:a16="http://schemas.microsoft.com/office/drawing/2014/main" id="{E81FD2D6-1B95-AE76-667E-A7ADD3CD3A50}"/>
              </a:ext>
            </a:extLst>
          </p:cNvPr>
          <p:cNvSpPr>
            <a:spLocks noGrp="1"/>
          </p:cNvSpPr>
          <p:nvPr>
            <p:ph type="body" sz="quarter" idx="52"/>
          </p:nvPr>
        </p:nvSpPr>
        <p:spPr>
          <a:xfrm>
            <a:off x="6066682"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1" name="Text Placeholder 11">
            <a:extLst>
              <a:ext uri="{FF2B5EF4-FFF2-40B4-BE49-F238E27FC236}">
                <a16:creationId xmlns:a16="http://schemas.microsoft.com/office/drawing/2014/main" id="{FC68DE7A-EB9D-4A01-4BAC-B775ADA5B66A}"/>
              </a:ext>
            </a:extLst>
          </p:cNvPr>
          <p:cNvSpPr>
            <a:spLocks noGrp="1"/>
          </p:cNvSpPr>
          <p:nvPr>
            <p:ph type="body" sz="quarter" idx="53"/>
          </p:nvPr>
        </p:nvSpPr>
        <p:spPr>
          <a:xfrm>
            <a:off x="8950475" y="5334522"/>
            <a:ext cx="2572262" cy="712876"/>
          </a:xfrm>
          <a:prstGeom prst="roundRect">
            <a:avLst>
              <a:gd name="adj" fmla="val 9576"/>
            </a:avLst>
          </a:prstGeom>
          <a:solidFill>
            <a:schemeClr val="bg1">
              <a:lumMod val="95000"/>
              <a:alpha val="50000"/>
            </a:schemeClr>
          </a:solidFill>
        </p:spPr>
        <p:txBody>
          <a:bodyPr vert="horz" wrap="square" lIns="0" tIns="0" rIns="0" bIns="0" rtlCol="0" anchor="b">
            <a:noAutofit/>
          </a:bodyPr>
          <a:lstStyle>
            <a:lvl1pPr marL="0" indent="0">
              <a:buNone/>
              <a:defRPr lang="en-US" sz="900" dirty="0"/>
            </a:lvl1pPr>
          </a:lstStyle>
          <a:p>
            <a:pPr lvl="0"/>
            <a:r>
              <a:rPr lang="en-US"/>
              <a:t>Click to edit Master text styles</a:t>
            </a:r>
          </a:p>
        </p:txBody>
      </p:sp>
      <p:sp>
        <p:nvSpPr>
          <p:cNvPr id="122" name="Step 1 Title">
            <a:extLst>
              <a:ext uri="{FF2B5EF4-FFF2-40B4-BE49-F238E27FC236}">
                <a16:creationId xmlns:a16="http://schemas.microsoft.com/office/drawing/2014/main" id="{A1FCE115-20B6-1C4D-4833-053AE41AEBD7}"/>
              </a:ext>
            </a:extLst>
          </p:cNvPr>
          <p:cNvSpPr>
            <a:spLocks noGrp="1"/>
          </p:cNvSpPr>
          <p:nvPr>
            <p:ph type="body" sz="quarter" idx="54"/>
          </p:nvPr>
        </p:nvSpPr>
        <p:spPr>
          <a:xfrm>
            <a:off x="8950475" y="3725103"/>
            <a:ext cx="2572262" cy="153888"/>
          </a:xfrm>
          <a:prstGeom prst="rect">
            <a:avLst/>
          </a:prstGeom>
          <a:noFill/>
          <a:effectLst/>
        </p:spPr>
        <p:txBody>
          <a:bodyPr lIns="0" tIns="0" rIns="0" bIns="0" anchor="ctr" anchorCtr="0">
            <a:spAutoFit/>
          </a:bodyPr>
          <a:lstStyle>
            <a:lvl1pPr marL="114300" indent="-114300" algn="l">
              <a:buFont typeface="+mj-lt"/>
              <a:buAutoNum type="arabicPeriod" startAt="4"/>
              <a:defRPr sz="10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123" name="Step 1 Top">
            <a:extLst>
              <a:ext uri="{FF2B5EF4-FFF2-40B4-BE49-F238E27FC236}">
                <a16:creationId xmlns:a16="http://schemas.microsoft.com/office/drawing/2014/main" id="{3D5F63B4-9275-D6B7-3A0E-699C0C868EA5}"/>
              </a:ext>
            </a:extLst>
          </p:cNvPr>
          <p:cNvSpPr>
            <a:spLocks noGrp="1"/>
          </p:cNvSpPr>
          <p:nvPr>
            <p:ph type="body" sz="quarter" idx="55"/>
          </p:nvPr>
        </p:nvSpPr>
        <p:spPr>
          <a:xfrm>
            <a:off x="8950475" y="4050957"/>
            <a:ext cx="2572262" cy="626701"/>
          </a:xfrm>
        </p:spPr>
        <p:txBody>
          <a:bodyPr lIns="0" tIns="0" rIns="0" bIns="0">
            <a:noAutofit/>
          </a:bodyPr>
          <a:lstStyle>
            <a:lvl1pPr marL="0" indent="0">
              <a:spcBef>
                <a:spcPts val="0"/>
              </a:spcBef>
              <a:buNone/>
              <a:defRPr sz="900"/>
            </a:lvl1pPr>
          </a:lstStyle>
          <a:p>
            <a:pPr lvl="0"/>
            <a:r>
              <a:rPr lang="en-US"/>
              <a:t>Click to edit Master text styles</a:t>
            </a:r>
          </a:p>
        </p:txBody>
      </p:sp>
      <p:sp>
        <p:nvSpPr>
          <p:cNvPr id="124" name="Text Placeholder 11">
            <a:extLst>
              <a:ext uri="{FF2B5EF4-FFF2-40B4-BE49-F238E27FC236}">
                <a16:creationId xmlns:a16="http://schemas.microsoft.com/office/drawing/2014/main" id="{10084D1F-A3DD-D1B3-2BFA-AD9C1194CE60}"/>
              </a:ext>
            </a:extLst>
          </p:cNvPr>
          <p:cNvSpPr>
            <a:spLocks noGrp="1"/>
          </p:cNvSpPr>
          <p:nvPr>
            <p:ph type="body" sz="quarter" idx="56"/>
          </p:nvPr>
        </p:nvSpPr>
        <p:spPr>
          <a:xfrm>
            <a:off x="6066682" y="5334522"/>
            <a:ext cx="2572262" cy="712876"/>
          </a:xfrm>
          <a:prstGeom prst="roundRect">
            <a:avLst>
              <a:gd name="adj" fmla="val 9576"/>
            </a:avLst>
          </a:prstGeom>
          <a:solidFill>
            <a:schemeClr val="bg1">
              <a:lumMod val="95000"/>
              <a:alpha val="50000"/>
            </a:schemeClr>
          </a:solidFill>
        </p:spPr>
        <p:txBody>
          <a:bodyPr lIns="0" tIns="0" rIns="0" bIns="0" anchor="b">
            <a:noAutofit/>
          </a:bodyPr>
          <a:lstStyle>
            <a:lvl1pPr marL="0" indent="0">
              <a:spcBef>
                <a:spcPts val="0"/>
              </a:spcBef>
              <a:spcAft>
                <a:spcPts val="100"/>
              </a:spcAft>
              <a:buNone/>
              <a:defRPr sz="900"/>
            </a:lvl1pPr>
            <a:lvl2pPr marL="0" indent="0">
              <a:spcBef>
                <a:spcPts val="0"/>
              </a:spcBef>
              <a:spcAft>
                <a:spcPts val="200"/>
              </a:spcAft>
              <a:buNone/>
              <a:defRPr sz="900"/>
            </a:lvl2pPr>
            <a:lvl3pPr marL="0" indent="0">
              <a:spcBef>
                <a:spcPts val="0"/>
              </a:spcBef>
              <a:spcAft>
                <a:spcPts val="100"/>
              </a:spcAft>
              <a:buNone/>
              <a:defRPr sz="900">
                <a:latin typeface="+mj-lt"/>
              </a:defRPr>
            </a:lvl3pPr>
            <a:lvl5pPr>
              <a:defRPr/>
            </a:lvl5pPr>
          </a:lstStyle>
          <a:p>
            <a:pPr lvl="0"/>
            <a:r>
              <a:rPr lang="en-US"/>
              <a:t>Click to edit Master text styles</a:t>
            </a:r>
          </a:p>
          <a:p>
            <a:pPr lvl="2"/>
            <a:r>
              <a:rPr lang="en-US"/>
              <a:t>Level 2</a:t>
            </a:r>
          </a:p>
        </p:txBody>
      </p:sp>
      <p:sp>
        <p:nvSpPr>
          <p:cNvPr id="7" name="Footnote">
            <a:extLst>
              <a:ext uri="{FF2B5EF4-FFF2-40B4-BE49-F238E27FC236}">
                <a16:creationId xmlns:a16="http://schemas.microsoft.com/office/drawing/2014/main" id="{AC05EA29-0447-0506-FB1B-E11117B0DF2E}"/>
              </a:ext>
            </a:extLst>
          </p:cNvPr>
          <p:cNvSpPr txBox="1">
            <a:spLocks/>
          </p:cNvSpPr>
          <p:nvPr userDrawn="1"/>
        </p:nvSpPr>
        <p:spPr>
          <a:xfrm>
            <a:off x="320040" y="5998803"/>
            <a:ext cx="9597418"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7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aseline="30000" noProof="0">
                <a:solidFill>
                  <a:schemeClr val="tx1"/>
                </a:solidFill>
                <a:latin typeface="+mn-lt"/>
              </a:rPr>
              <a:t>1</a:t>
            </a:r>
            <a:r>
              <a:rPr lang="en-US" noProof="0">
                <a:solidFill>
                  <a:schemeClr val="tx1"/>
                </a:solidFill>
                <a:latin typeface="+mn-lt"/>
              </a:rPr>
              <a:t>Access M365 Copilot Chat at </a:t>
            </a:r>
            <a:r>
              <a:rPr lang="en-US" noProof="0">
                <a:solidFill>
                  <a:schemeClr val="tx1"/>
                </a:solidFill>
                <a:latin typeface="+mn-lt"/>
                <a:hlinkClick r:id="rId2"/>
              </a:rPr>
              <a:t>m365copilot.com</a:t>
            </a:r>
            <a:r>
              <a:rPr lang="en-US" noProof="0">
                <a:solidFill>
                  <a:schemeClr val="tx1"/>
                </a:solidFill>
                <a:latin typeface="+mn-lt"/>
              </a:rPr>
              <a:t>, or the Microsoft 365 Copilot Chat mobile app and set toggle to “Web”.</a:t>
            </a:r>
          </a:p>
          <a:p>
            <a:r>
              <a:rPr lang="en-US" baseline="30000" noProof="0">
                <a:solidFill>
                  <a:schemeClr val="tx1"/>
                </a:solidFill>
                <a:latin typeface="+mn-lt"/>
              </a:rPr>
              <a:t>2</a:t>
            </a:r>
            <a:r>
              <a:rPr lang="en-US" noProof="0">
                <a:solidFill>
                  <a:schemeClr val="tx1"/>
                </a:solidFill>
                <a:latin typeface="+mn-lt"/>
              </a:rPr>
              <a:t>Access M365 Copilot Chat at </a:t>
            </a:r>
            <a:r>
              <a:rPr lang="en-US" noProof="0">
                <a:solidFill>
                  <a:schemeClr val="tx1"/>
                </a:solidFill>
                <a:latin typeface="+mn-lt"/>
                <a:hlinkClick r:id="rId2"/>
              </a:rPr>
              <a:t>m365copilot.com</a:t>
            </a:r>
            <a:r>
              <a:rPr lang="en-US" noProof="0">
                <a:solidFill>
                  <a:schemeClr val="tx1"/>
                </a:solidFill>
                <a:latin typeface="+mn-lt"/>
              </a:rPr>
              <a:t>, the Microsoft 365 Copilot Chat mobile app, or the M365 Copilot Chat app in Teams, and set toggle to “Work”.</a:t>
            </a:r>
          </a:p>
          <a:p>
            <a:r>
              <a:rPr lang="en-US" baseline="30000" noProof="0">
                <a:solidFill>
                  <a:schemeClr val="tx1"/>
                </a:solidFill>
                <a:latin typeface="+mn-lt"/>
              </a:rPr>
              <a:t>3</a:t>
            </a:r>
            <a:r>
              <a:rPr lang="en-US" noProof="0">
                <a:solidFill>
                  <a:schemeClr val="tx1"/>
                </a:solidFill>
                <a:latin typeface="+mn-lt"/>
              </a:rPr>
              <a:t>Agents allow Copilot to access your organization-specific apps. In the past this would have required an API call to get data from a system of record.</a:t>
            </a:r>
          </a:p>
          <a:p>
            <a:r>
              <a:rPr kumimoji="0" lang="en-US" sz="7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The content in this example scenario is for demonstration purposes only. You should evaluate how Copilot aligns with your organization’s business processes, regulatory requirements, and responsible AI principles.</a:t>
            </a:r>
          </a:p>
        </p:txBody>
      </p:sp>
      <p:sp>
        <p:nvSpPr>
          <p:cNvPr id="2" name="Text Placeholder 8">
            <a:extLst>
              <a:ext uri="{FF2B5EF4-FFF2-40B4-BE49-F238E27FC236}">
                <a16:creationId xmlns:a16="http://schemas.microsoft.com/office/drawing/2014/main" id="{A1FD8182-9192-3293-3C25-613D50894B80}"/>
              </a:ext>
            </a:extLst>
          </p:cNvPr>
          <p:cNvSpPr>
            <a:spLocks noGrp="1"/>
          </p:cNvSpPr>
          <p:nvPr>
            <p:ph type="body" sz="quarter" idx="64"/>
          </p:nvPr>
        </p:nvSpPr>
        <p:spPr>
          <a:xfrm>
            <a:off x="320721" y="4709762"/>
            <a:ext cx="1131651" cy="219456"/>
          </a:xfrm>
          <a:prstGeom prst="roundRect">
            <a:avLst>
              <a:gd name="adj" fmla="val 50000"/>
            </a:avLst>
          </a:prstGeom>
          <a:solidFill>
            <a:srgbClr val="C03BC4"/>
          </a:solidFill>
          <a:ln w="12700">
            <a:solidFill>
              <a:srgbClr val="C03BC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sp>
        <p:nvSpPr>
          <p:cNvPr id="3" name="Text Placeholder 8">
            <a:extLst>
              <a:ext uri="{FF2B5EF4-FFF2-40B4-BE49-F238E27FC236}">
                <a16:creationId xmlns:a16="http://schemas.microsoft.com/office/drawing/2014/main" id="{DD81CAF3-1B44-C8D0-3BB0-F3DD087633FA}"/>
              </a:ext>
            </a:extLst>
          </p:cNvPr>
          <p:cNvSpPr>
            <a:spLocks noGrp="1"/>
          </p:cNvSpPr>
          <p:nvPr>
            <p:ph type="body" sz="quarter" idx="65"/>
          </p:nvPr>
        </p:nvSpPr>
        <p:spPr>
          <a:xfrm>
            <a:off x="320721" y="3467940"/>
            <a:ext cx="1131650" cy="219456"/>
          </a:xfrm>
          <a:prstGeom prst="roundRect">
            <a:avLst>
              <a:gd name="adj" fmla="val 50000"/>
            </a:avLst>
          </a:prstGeom>
          <a:solidFill>
            <a:srgbClr val="0078D4"/>
          </a:solidFill>
          <a:ln w="12700">
            <a:solidFill>
              <a:srgbClr val="0078D4"/>
            </a:solidFill>
          </a:ln>
          <a:effectLst>
            <a:outerShdw blurRad="63500" dist="63500" dir="2700000" algn="tl" rotWithShape="0">
              <a:prstClr val="black">
                <a:alpha val="20000"/>
              </a:prstClr>
            </a:outerShdw>
          </a:effectLst>
        </p:spPr>
        <p:txBody>
          <a:bodyPr lIns="0" tIns="36576" rIns="0" bIns="36576" anchor="ctr">
            <a:noAutofit/>
          </a:bodyPr>
          <a:lstStyle>
            <a:lvl1pPr marL="0" indent="0" algn="ctr">
              <a:buNone/>
              <a:defRPr sz="900">
                <a:solidFill>
                  <a:schemeClr val="bg1"/>
                </a:solidFill>
                <a:latin typeface="+mj-lt"/>
              </a:defRPr>
            </a:lvl1pPr>
            <a:lvl2pPr marL="228600" indent="0">
              <a:buNone/>
              <a:defRPr/>
            </a:lvl2pPr>
          </a:lstStyle>
          <a:p>
            <a:pPr lvl="0"/>
            <a:r>
              <a:rPr lang="en-US"/>
              <a:t>Click to edit</a:t>
            </a:r>
          </a:p>
        </p:txBody>
      </p:sp>
      <p:grpSp>
        <p:nvGrpSpPr>
          <p:cNvPr id="6" name="Group 5">
            <a:extLst>
              <a:ext uri="{FF2B5EF4-FFF2-40B4-BE49-F238E27FC236}">
                <a16:creationId xmlns:a16="http://schemas.microsoft.com/office/drawing/2014/main" id="{3D85F7F5-629E-9848-5530-5E22915E5AB7}"/>
              </a:ext>
              <a:ext uri="{C183D7F6-B498-43B3-948B-1728B52AA6E4}">
                <adec:decorative xmlns:adec="http://schemas.microsoft.com/office/drawing/2017/decorative" val="1"/>
              </a:ext>
            </a:extLst>
          </p:cNvPr>
          <p:cNvGrpSpPr/>
          <p:nvPr userDrawn="1"/>
        </p:nvGrpSpPr>
        <p:grpSpPr>
          <a:xfrm rot="10800000">
            <a:off x="8706865" y="3865058"/>
            <a:ext cx="210652" cy="210652"/>
            <a:chOff x="5214995" y="-1168400"/>
            <a:chExt cx="431800" cy="431800"/>
          </a:xfrm>
        </p:grpSpPr>
        <p:sp>
          <p:nvSpPr>
            <p:cNvPr id="8" name="Oval 7">
              <a:extLst>
                <a:ext uri="{FF2B5EF4-FFF2-40B4-BE49-F238E27FC236}">
                  <a16:creationId xmlns:a16="http://schemas.microsoft.com/office/drawing/2014/main" id="{3BA35EB5-1CCE-07E5-D98D-E2CE7966E784}"/>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9" name="Rectangle 89">
              <a:extLst>
                <a:ext uri="{FF2B5EF4-FFF2-40B4-BE49-F238E27FC236}">
                  <a16:creationId xmlns:a16="http://schemas.microsoft.com/office/drawing/2014/main" id="{09754E23-14AC-E93B-8CD0-017310BC5DF6}"/>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grpSp>
        <p:nvGrpSpPr>
          <p:cNvPr id="13" name="Group 12">
            <a:extLst>
              <a:ext uri="{FF2B5EF4-FFF2-40B4-BE49-F238E27FC236}">
                <a16:creationId xmlns:a16="http://schemas.microsoft.com/office/drawing/2014/main" id="{3C1EC4D5-F4F3-FD05-51E3-1CBBD33EF16E}"/>
              </a:ext>
              <a:ext uri="{C183D7F6-B498-43B3-948B-1728B52AA6E4}">
                <adec:decorative xmlns:adec="http://schemas.microsoft.com/office/drawing/2017/decorative" val="1"/>
              </a:ext>
            </a:extLst>
          </p:cNvPr>
          <p:cNvGrpSpPr/>
          <p:nvPr userDrawn="1"/>
        </p:nvGrpSpPr>
        <p:grpSpPr>
          <a:xfrm rot="10800000">
            <a:off x="5831616" y="3866381"/>
            <a:ext cx="210652" cy="210652"/>
            <a:chOff x="5214995" y="-1168400"/>
            <a:chExt cx="431800" cy="431800"/>
          </a:xfrm>
        </p:grpSpPr>
        <p:sp>
          <p:nvSpPr>
            <p:cNvPr id="14" name="Oval 13">
              <a:extLst>
                <a:ext uri="{FF2B5EF4-FFF2-40B4-BE49-F238E27FC236}">
                  <a16:creationId xmlns:a16="http://schemas.microsoft.com/office/drawing/2014/main" id="{34371CCE-0C0E-1B39-3EFD-D030B251D361}"/>
                </a:ext>
              </a:extLst>
            </p:cNvPr>
            <p:cNvSpPr/>
            <p:nvPr/>
          </p:nvSpPr>
          <p:spPr bwMode="auto">
            <a:xfrm>
              <a:off x="5214995" y="-1168400"/>
              <a:ext cx="431800" cy="431800"/>
            </a:xfrm>
            <a:prstGeom prst="ellipse">
              <a:avLst/>
            </a:prstGeom>
            <a:gradFill flip="none" rotWithShape="1">
              <a:gsLst>
                <a:gs pos="60000">
                  <a:srgbClr val="0078D4"/>
                </a:gs>
                <a:gs pos="4000">
                  <a:srgbClr val="C03BC4"/>
                </a:gs>
              </a:gsLst>
              <a:path path="circle">
                <a:fillToRect l="100000" t="100000"/>
              </a:path>
              <a:tileRect r="-100000" b="-100000"/>
            </a:gra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defTabSz="932742">
                <a:spcBef>
                  <a:spcPct val="20000"/>
                </a:spcBef>
                <a:buSzPct val="90000"/>
              </a:pPr>
              <a:endParaRPr lang="en-US" sz="2000" b="1">
                <a:solidFill>
                  <a:schemeClr val="bg1"/>
                </a:solidFill>
                <a:latin typeface="+mj-lt"/>
                <a:cs typeface="Segoe UI Semibold" panose="020B0502040204020203" pitchFamily="34" charset="0"/>
              </a:endParaRPr>
            </a:p>
          </p:txBody>
        </p:sp>
        <p:sp>
          <p:nvSpPr>
            <p:cNvPr id="15" name="Rectangle 89">
              <a:extLst>
                <a:ext uri="{FF2B5EF4-FFF2-40B4-BE49-F238E27FC236}">
                  <a16:creationId xmlns:a16="http://schemas.microsoft.com/office/drawing/2014/main" id="{7F31363F-39CC-F0C1-3154-555D06FC36DE}"/>
                </a:ext>
              </a:extLst>
            </p:cNvPr>
            <p:cNvSpPr/>
            <p:nvPr/>
          </p:nvSpPr>
          <p:spPr bwMode="auto">
            <a:xfrm rot="2700000">
              <a:off x="5334303" y="-1026795"/>
              <a:ext cx="148589" cy="1485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latin typeface="Segoe UI"/>
                <a:ea typeface="+mn-ea"/>
                <a:cs typeface="Segoe UI" pitchFamily="34" charset="0"/>
              </a:endParaRPr>
            </a:p>
          </p:txBody>
        </p:sp>
      </p:grpSp>
      <p:pic>
        <p:nvPicPr>
          <p:cNvPr id="10" name="Picture 9" descr="A purple arrow on a black background&#10;&#10;Description automatically generated">
            <a:extLst>
              <a:ext uri="{FF2B5EF4-FFF2-40B4-BE49-F238E27FC236}">
                <a16:creationId xmlns:a16="http://schemas.microsoft.com/office/drawing/2014/main" id="{EE8EC0E8-5206-4574-DAED-E08BC026CC0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11" name="object 2">
            <a:extLst>
              <a:ext uri="{FF2B5EF4-FFF2-40B4-BE49-F238E27FC236}">
                <a16:creationId xmlns:a16="http://schemas.microsoft.com/office/drawing/2014/main" id="{18C568EF-C15B-1554-C5FC-64B5E9384F49}"/>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2025</a:t>
            </a:r>
            <a:endParaRPr lang="en-US" sz="800" spc="50">
              <a:latin typeface="+mn-lt"/>
              <a:cs typeface="Graphik"/>
            </a:endParaRPr>
          </a:p>
        </p:txBody>
      </p:sp>
      <p:sp>
        <p:nvSpPr>
          <p:cNvPr id="12" name="Footer Placeholder 3">
            <a:extLst>
              <a:ext uri="{FF2B5EF4-FFF2-40B4-BE49-F238E27FC236}">
                <a16:creationId xmlns:a16="http://schemas.microsoft.com/office/drawing/2014/main" id="{F192BC1B-13FA-ABC2-5AE2-BE72B7D777EE}"/>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2025 Accenture. All rights reserved.</a:t>
            </a:r>
          </a:p>
        </p:txBody>
      </p:sp>
      <p:sp>
        <p:nvSpPr>
          <p:cNvPr id="17" name="Slide Number Placeholder 3">
            <a:extLst>
              <a:ext uri="{FF2B5EF4-FFF2-40B4-BE49-F238E27FC236}">
                <a16:creationId xmlns:a16="http://schemas.microsoft.com/office/drawing/2014/main" id="{7921DAF6-6EAB-A378-E669-ED33CA1C7C49}"/>
              </a:ext>
            </a:extLst>
          </p:cNvPr>
          <p:cNvSpPr>
            <a:spLocks noGrp="1"/>
          </p:cNvSpPr>
          <p:nvPr>
            <p:ph type="sldNum" sz="quarter" idx="12"/>
          </p:nvPr>
        </p:nvSpPr>
        <p:spPr>
          <a:xfrm>
            <a:off x="11633280" y="6409515"/>
            <a:ext cx="401004" cy="365125"/>
          </a:xfrm>
        </p:spPr>
        <p:txBody>
          <a:bodyPr/>
          <a:lstStyle>
            <a:lvl1pPr algn="ctr">
              <a:defRPr lang="en-US" sz="800" kern="1200" smtClean="0">
                <a:solidFill>
                  <a:schemeClr val="tx1">
                    <a:lumMod val="75000"/>
                    <a:lumOff val="25000"/>
                  </a:schemeClr>
                </a:solidFill>
                <a:latin typeface="+mn-lt"/>
                <a:ea typeface="+mn-ea"/>
                <a:cs typeface="+mn-cs"/>
              </a:defRPr>
            </a:lvl1pPr>
          </a:lstStyle>
          <a:p>
            <a:fld id="{BCB20294-7463-45E0-952B-417A59F582B7}" type="slidenum">
              <a:rPr lang="en-US" smtClean="0"/>
              <a:pPr/>
              <a:t>‹#›</a:t>
            </a:fld>
            <a:endParaRPr lang="en-US"/>
          </a:p>
        </p:txBody>
      </p:sp>
    </p:spTree>
    <p:extLst>
      <p:ext uri="{BB962C8B-B14F-4D97-AF65-F5344CB8AC3E}">
        <p14:creationId xmlns:p14="http://schemas.microsoft.com/office/powerpoint/2010/main" val="3489576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3520-BF2C-049C-195B-8EF78F28E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1219FE-27AD-9806-D5BE-0411F797C8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6C866A-0F54-B542-CD14-71BD8DEA6C8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B192D72-DDA1-EF6F-2AD2-0EA553EB1EAB}"/>
              </a:ext>
            </a:extLst>
          </p:cNvPr>
          <p:cNvSpPr>
            <a:spLocks noGrp="1"/>
          </p:cNvSpPr>
          <p:nvPr>
            <p:ph type="ftr" sz="quarter" idx="11"/>
          </p:nvPr>
        </p:nvSpPr>
        <p:spPr/>
        <p:txBody>
          <a:bodyPr/>
          <a:lstStyle/>
          <a:p>
            <a:pPr defTabSz="228463">
              <a:spcAft>
                <a:spcPts val="1200"/>
              </a:spcAft>
              <a:defRPr/>
            </a:pPr>
            <a:endParaRPr lang="en-GB"/>
          </a:p>
        </p:txBody>
      </p:sp>
      <p:sp>
        <p:nvSpPr>
          <p:cNvPr id="6" name="Slide Number Placeholder 5">
            <a:extLst>
              <a:ext uri="{FF2B5EF4-FFF2-40B4-BE49-F238E27FC236}">
                <a16:creationId xmlns:a16="http://schemas.microsoft.com/office/drawing/2014/main" id="{1BABD366-53BB-B7DB-A9B5-89FFDD794AF0}"/>
              </a:ext>
            </a:extLst>
          </p:cNvPr>
          <p:cNvSpPr>
            <a:spLocks noGrp="1"/>
          </p:cNvSpPr>
          <p:nvPr>
            <p:ph type="sldNum" sz="quarter" idx="12"/>
          </p:nvPr>
        </p:nvSpPr>
        <p:spPr/>
        <p:txBody>
          <a:bodyPr/>
          <a:lstStyle/>
          <a:p>
            <a:fld id="{1F90F471-3972-4120-B8B3-0237DE626C35}" type="slidenum">
              <a:rPr lang="en-US" smtClean="0"/>
              <a:pPr/>
              <a:t>‹#›</a:t>
            </a:fld>
            <a:endParaRPr lang="en-US"/>
          </a:p>
        </p:txBody>
      </p:sp>
    </p:spTree>
    <p:extLst>
      <p:ext uri="{BB962C8B-B14F-4D97-AF65-F5344CB8AC3E}">
        <p14:creationId xmlns:p14="http://schemas.microsoft.com/office/powerpoint/2010/main" val="2539501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81786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571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753918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522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CN+MS 2024 Title Body">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8" name="Footer Placeholder 3">
            <a:extLst>
              <a:ext uri="{FF2B5EF4-FFF2-40B4-BE49-F238E27FC236}">
                <a16:creationId xmlns:a16="http://schemas.microsoft.com/office/drawing/2014/main" id="{A36D091D-FF87-868E-AD3D-65F19D6E3C5E}"/>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10" name="Slide Number Placeholder 1">
            <a:extLst>
              <a:ext uri="{FF2B5EF4-FFF2-40B4-BE49-F238E27FC236}">
                <a16:creationId xmlns:a16="http://schemas.microsoft.com/office/drawing/2014/main" id="{293F757F-855A-DF0C-CFB2-70C988210EF8}"/>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5" name="Title Placeholder 1">
            <a:extLst>
              <a:ext uri="{FF2B5EF4-FFF2-40B4-BE49-F238E27FC236}">
                <a16:creationId xmlns:a16="http://schemas.microsoft.com/office/drawing/2014/main" id="{65FEC3B1-2C12-280D-D4D7-D6F39D8F5CD2}"/>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Place headline here (20pt)</a:t>
            </a:r>
          </a:p>
        </p:txBody>
      </p:sp>
      <p:sp>
        <p:nvSpPr>
          <p:cNvPr id="13" name="Text Placeholder 2">
            <a:extLst>
              <a:ext uri="{FF2B5EF4-FFF2-40B4-BE49-F238E27FC236}">
                <a16:creationId xmlns:a16="http://schemas.microsoft.com/office/drawing/2014/main" id="{EE22CB22-6282-EAA1-CB68-C026ED52FA95}"/>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3" name="Text Placeholder 2">
            <a:extLst>
              <a:ext uri="{FF2B5EF4-FFF2-40B4-BE49-F238E27FC236}">
                <a16:creationId xmlns:a16="http://schemas.microsoft.com/office/drawing/2014/main" id="{1F104885-C2CD-47EF-FE76-767323338609}"/>
              </a:ext>
            </a:extLst>
          </p:cNvPr>
          <p:cNvSpPr>
            <a:spLocks noGrp="1"/>
          </p:cNvSpPr>
          <p:nvPr>
            <p:ph idx="10" hasCustomPrompt="1"/>
          </p:nvPr>
        </p:nvSpPr>
        <p:spPr>
          <a:xfrm>
            <a:off x="782578" y="1977803"/>
            <a:ext cx="10021722" cy="3527642"/>
          </a:xfrm>
          <a:prstGeom prst="rect">
            <a:avLst/>
          </a:prstGeom>
        </p:spPr>
        <p:txBody>
          <a:bodyPr vert="horz" lIns="0" tIns="0" rIns="0" bIns="0" rtlCol="0">
            <a:noAutofit/>
          </a:bodyPr>
          <a:lstStyle>
            <a:lvl1pPr marL="0" indent="0">
              <a:buNone/>
              <a:defRPr sz="1600" b="0" i="0">
                <a:latin typeface="Graphik Light" panose="020B0403030202060203" pitchFamily="34" charset="77"/>
              </a:defRPr>
            </a:lvl1pPr>
          </a:lstStyle>
          <a:p>
            <a:pPr lvl="0"/>
            <a:r>
              <a:rPr lang="en-US"/>
              <a:t>Body copy here</a:t>
            </a:r>
          </a:p>
        </p:txBody>
      </p:sp>
      <p:sp>
        <p:nvSpPr>
          <p:cNvPr id="6" name="Rectangle 5">
            <a:extLst>
              <a:ext uri="{FF2B5EF4-FFF2-40B4-BE49-F238E27FC236}">
                <a16:creationId xmlns:a16="http://schemas.microsoft.com/office/drawing/2014/main" id="{0AC9C42B-FC00-617D-E5EB-B155A76323F8}"/>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17515148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458188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802185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148746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49019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52180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84664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3779632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97625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1052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71958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CN+MS 2024 6 profile">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5" name="Picture Placeholder 13">
            <a:extLst>
              <a:ext uri="{FF2B5EF4-FFF2-40B4-BE49-F238E27FC236}">
                <a16:creationId xmlns:a16="http://schemas.microsoft.com/office/drawing/2014/main" id="{F98EEC47-ED49-22D4-6DF3-6DF0246656E2}"/>
              </a:ext>
            </a:extLst>
          </p:cNvPr>
          <p:cNvSpPr>
            <a:spLocks noGrp="1"/>
          </p:cNvSpPr>
          <p:nvPr>
            <p:ph type="pic" sz="quarter" idx="14" hasCustomPrompt="1"/>
          </p:nvPr>
        </p:nvSpPr>
        <p:spPr>
          <a:xfrm>
            <a:off x="786162"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18" name="Text Placeholder 21">
            <a:extLst>
              <a:ext uri="{FF2B5EF4-FFF2-40B4-BE49-F238E27FC236}">
                <a16:creationId xmlns:a16="http://schemas.microsoft.com/office/drawing/2014/main" id="{DF09767F-D5D7-96CD-D883-B60DF98E274B}"/>
              </a:ext>
            </a:extLst>
          </p:cNvPr>
          <p:cNvSpPr>
            <a:spLocks noGrp="1"/>
          </p:cNvSpPr>
          <p:nvPr>
            <p:ph type="body" sz="quarter" idx="19" hasCustomPrompt="1"/>
          </p:nvPr>
        </p:nvSpPr>
        <p:spPr>
          <a:xfrm>
            <a:off x="782578"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0" name="Picture Placeholder 13">
            <a:extLst>
              <a:ext uri="{FF2B5EF4-FFF2-40B4-BE49-F238E27FC236}">
                <a16:creationId xmlns:a16="http://schemas.microsoft.com/office/drawing/2014/main" id="{FBFA117A-152F-50DE-D058-23A4C5BDCC6C}"/>
              </a:ext>
            </a:extLst>
          </p:cNvPr>
          <p:cNvSpPr>
            <a:spLocks noGrp="1"/>
          </p:cNvSpPr>
          <p:nvPr>
            <p:ph type="pic" sz="quarter" idx="20" hasCustomPrompt="1"/>
          </p:nvPr>
        </p:nvSpPr>
        <p:spPr>
          <a:xfrm>
            <a:off x="2637989"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1" name="Text Placeholder 21">
            <a:extLst>
              <a:ext uri="{FF2B5EF4-FFF2-40B4-BE49-F238E27FC236}">
                <a16:creationId xmlns:a16="http://schemas.microsoft.com/office/drawing/2014/main" id="{184A6BD6-2CE4-4D1F-C72A-6C3A0AF62A93}"/>
              </a:ext>
            </a:extLst>
          </p:cNvPr>
          <p:cNvSpPr>
            <a:spLocks noGrp="1"/>
          </p:cNvSpPr>
          <p:nvPr>
            <p:ph type="body" sz="quarter" idx="21" hasCustomPrompt="1"/>
          </p:nvPr>
        </p:nvSpPr>
        <p:spPr>
          <a:xfrm>
            <a:off x="2634404"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2" name="Picture Placeholder 13">
            <a:extLst>
              <a:ext uri="{FF2B5EF4-FFF2-40B4-BE49-F238E27FC236}">
                <a16:creationId xmlns:a16="http://schemas.microsoft.com/office/drawing/2014/main" id="{5314B859-F96F-F1C7-A6F2-F4CDAB44FE87}"/>
              </a:ext>
            </a:extLst>
          </p:cNvPr>
          <p:cNvSpPr>
            <a:spLocks noGrp="1"/>
          </p:cNvSpPr>
          <p:nvPr>
            <p:ph type="pic" sz="quarter" idx="22" hasCustomPrompt="1"/>
          </p:nvPr>
        </p:nvSpPr>
        <p:spPr>
          <a:xfrm>
            <a:off x="4486231"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3" name="Text Placeholder 21">
            <a:extLst>
              <a:ext uri="{FF2B5EF4-FFF2-40B4-BE49-F238E27FC236}">
                <a16:creationId xmlns:a16="http://schemas.microsoft.com/office/drawing/2014/main" id="{362A92BE-4248-9F12-5C64-4A823DC66CD0}"/>
              </a:ext>
            </a:extLst>
          </p:cNvPr>
          <p:cNvSpPr>
            <a:spLocks noGrp="1"/>
          </p:cNvSpPr>
          <p:nvPr>
            <p:ph type="body" sz="quarter" idx="23" hasCustomPrompt="1"/>
          </p:nvPr>
        </p:nvSpPr>
        <p:spPr>
          <a:xfrm>
            <a:off x="4482646"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4" name="Picture Placeholder 13">
            <a:extLst>
              <a:ext uri="{FF2B5EF4-FFF2-40B4-BE49-F238E27FC236}">
                <a16:creationId xmlns:a16="http://schemas.microsoft.com/office/drawing/2014/main" id="{43657A5D-F3CF-C9BE-6DEC-DB1F66F004EE}"/>
              </a:ext>
            </a:extLst>
          </p:cNvPr>
          <p:cNvSpPr>
            <a:spLocks noGrp="1"/>
          </p:cNvSpPr>
          <p:nvPr>
            <p:ph type="pic" sz="quarter" idx="24" hasCustomPrompt="1"/>
          </p:nvPr>
        </p:nvSpPr>
        <p:spPr>
          <a:xfrm>
            <a:off x="6338057"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5" name="Text Placeholder 21">
            <a:extLst>
              <a:ext uri="{FF2B5EF4-FFF2-40B4-BE49-F238E27FC236}">
                <a16:creationId xmlns:a16="http://schemas.microsoft.com/office/drawing/2014/main" id="{74DE70BD-CFEC-D5AC-038D-45A8C3E9271C}"/>
              </a:ext>
            </a:extLst>
          </p:cNvPr>
          <p:cNvSpPr>
            <a:spLocks noGrp="1"/>
          </p:cNvSpPr>
          <p:nvPr>
            <p:ph type="body" sz="quarter" idx="25" hasCustomPrompt="1"/>
          </p:nvPr>
        </p:nvSpPr>
        <p:spPr>
          <a:xfrm>
            <a:off x="6334472"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6" name="Picture Placeholder 13">
            <a:extLst>
              <a:ext uri="{FF2B5EF4-FFF2-40B4-BE49-F238E27FC236}">
                <a16:creationId xmlns:a16="http://schemas.microsoft.com/office/drawing/2014/main" id="{254A3C40-FBCE-9FDA-38F2-936265049440}"/>
              </a:ext>
            </a:extLst>
          </p:cNvPr>
          <p:cNvSpPr>
            <a:spLocks noGrp="1"/>
          </p:cNvSpPr>
          <p:nvPr>
            <p:ph type="pic" sz="quarter" idx="26" hasCustomPrompt="1"/>
          </p:nvPr>
        </p:nvSpPr>
        <p:spPr>
          <a:xfrm>
            <a:off x="8189883"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7" name="Text Placeholder 21">
            <a:extLst>
              <a:ext uri="{FF2B5EF4-FFF2-40B4-BE49-F238E27FC236}">
                <a16:creationId xmlns:a16="http://schemas.microsoft.com/office/drawing/2014/main" id="{029BD4B0-082C-6247-E841-4121D268672A}"/>
              </a:ext>
            </a:extLst>
          </p:cNvPr>
          <p:cNvSpPr>
            <a:spLocks noGrp="1"/>
          </p:cNvSpPr>
          <p:nvPr>
            <p:ph type="body" sz="quarter" idx="27" hasCustomPrompt="1"/>
          </p:nvPr>
        </p:nvSpPr>
        <p:spPr>
          <a:xfrm>
            <a:off x="8186299"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8" name="Picture Placeholder 13">
            <a:extLst>
              <a:ext uri="{FF2B5EF4-FFF2-40B4-BE49-F238E27FC236}">
                <a16:creationId xmlns:a16="http://schemas.microsoft.com/office/drawing/2014/main" id="{AC780212-C27A-7892-AD40-2F697CA1B4FB}"/>
              </a:ext>
            </a:extLst>
          </p:cNvPr>
          <p:cNvSpPr>
            <a:spLocks noGrp="1"/>
          </p:cNvSpPr>
          <p:nvPr>
            <p:ph type="pic" sz="quarter" idx="28" hasCustomPrompt="1"/>
          </p:nvPr>
        </p:nvSpPr>
        <p:spPr>
          <a:xfrm>
            <a:off x="10041709" y="2057833"/>
            <a:ext cx="1371167" cy="1371167"/>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9" name="Text Placeholder 21">
            <a:extLst>
              <a:ext uri="{FF2B5EF4-FFF2-40B4-BE49-F238E27FC236}">
                <a16:creationId xmlns:a16="http://schemas.microsoft.com/office/drawing/2014/main" id="{B9A860A3-76AB-8F55-927A-81AF4A2FD996}"/>
              </a:ext>
            </a:extLst>
          </p:cNvPr>
          <p:cNvSpPr>
            <a:spLocks noGrp="1"/>
          </p:cNvSpPr>
          <p:nvPr>
            <p:ph type="body" sz="quarter" idx="29" hasCustomPrompt="1"/>
          </p:nvPr>
        </p:nvSpPr>
        <p:spPr>
          <a:xfrm>
            <a:off x="10038125" y="3658770"/>
            <a:ext cx="1371167" cy="934868"/>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40" name="Footer Placeholder 3">
            <a:extLst>
              <a:ext uri="{FF2B5EF4-FFF2-40B4-BE49-F238E27FC236}">
                <a16:creationId xmlns:a16="http://schemas.microsoft.com/office/drawing/2014/main" id="{91BF15AC-C435-B6C6-5A9F-6080086CE5D5}"/>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41" name="Slide Number Placeholder 1">
            <a:extLst>
              <a:ext uri="{FF2B5EF4-FFF2-40B4-BE49-F238E27FC236}">
                <a16:creationId xmlns:a16="http://schemas.microsoft.com/office/drawing/2014/main" id="{DCF2D2BC-23F6-4560-57B1-CB64FA8189D3}"/>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7" name="Title Placeholder 1">
            <a:extLst>
              <a:ext uri="{FF2B5EF4-FFF2-40B4-BE49-F238E27FC236}">
                <a16:creationId xmlns:a16="http://schemas.microsoft.com/office/drawing/2014/main" id="{010645AE-B8CC-90D4-0C14-713B57E6D57D}"/>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Place headline here (20pt)</a:t>
            </a:r>
          </a:p>
        </p:txBody>
      </p:sp>
      <p:sp>
        <p:nvSpPr>
          <p:cNvPr id="8" name="Text Placeholder 2">
            <a:extLst>
              <a:ext uri="{FF2B5EF4-FFF2-40B4-BE49-F238E27FC236}">
                <a16:creationId xmlns:a16="http://schemas.microsoft.com/office/drawing/2014/main" id="{40A6922A-0492-056F-4E93-42CDEA6C5980}"/>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3" name="Rectangle 2">
            <a:extLst>
              <a:ext uri="{FF2B5EF4-FFF2-40B4-BE49-F238E27FC236}">
                <a16:creationId xmlns:a16="http://schemas.microsoft.com/office/drawing/2014/main" id="{2E8BE638-634A-84EA-BFC8-F90F0F0401B2}"/>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39527061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380068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2650654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1505801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852166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314083836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4598943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69295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37524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34959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25608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CN+MS 2024 Profile 12">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5" name="Picture Placeholder 13">
            <a:extLst>
              <a:ext uri="{FF2B5EF4-FFF2-40B4-BE49-F238E27FC236}">
                <a16:creationId xmlns:a16="http://schemas.microsoft.com/office/drawing/2014/main" id="{F98EEC47-ED49-22D4-6DF3-6DF0246656E2}"/>
              </a:ext>
            </a:extLst>
          </p:cNvPr>
          <p:cNvSpPr>
            <a:spLocks noGrp="1"/>
          </p:cNvSpPr>
          <p:nvPr>
            <p:ph type="pic" sz="quarter" idx="14" hasCustomPrompt="1"/>
          </p:nvPr>
        </p:nvSpPr>
        <p:spPr>
          <a:xfrm>
            <a:off x="786163"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18" name="Text Placeholder 21">
            <a:extLst>
              <a:ext uri="{FF2B5EF4-FFF2-40B4-BE49-F238E27FC236}">
                <a16:creationId xmlns:a16="http://schemas.microsoft.com/office/drawing/2014/main" id="{DF09767F-D5D7-96CD-D883-B60DF98E274B}"/>
              </a:ext>
            </a:extLst>
          </p:cNvPr>
          <p:cNvSpPr>
            <a:spLocks noGrp="1"/>
          </p:cNvSpPr>
          <p:nvPr>
            <p:ph type="body" sz="quarter" idx="19" hasCustomPrompt="1"/>
          </p:nvPr>
        </p:nvSpPr>
        <p:spPr>
          <a:xfrm>
            <a:off x="782579"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0" name="Picture Placeholder 13">
            <a:extLst>
              <a:ext uri="{FF2B5EF4-FFF2-40B4-BE49-F238E27FC236}">
                <a16:creationId xmlns:a16="http://schemas.microsoft.com/office/drawing/2014/main" id="{FBFA117A-152F-50DE-D058-23A4C5BDCC6C}"/>
              </a:ext>
            </a:extLst>
          </p:cNvPr>
          <p:cNvSpPr>
            <a:spLocks noGrp="1"/>
          </p:cNvSpPr>
          <p:nvPr>
            <p:ph type="pic" sz="quarter" idx="20" hasCustomPrompt="1"/>
          </p:nvPr>
        </p:nvSpPr>
        <p:spPr>
          <a:xfrm>
            <a:off x="2664046"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1" name="Text Placeholder 21">
            <a:extLst>
              <a:ext uri="{FF2B5EF4-FFF2-40B4-BE49-F238E27FC236}">
                <a16:creationId xmlns:a16="http://schemas.microsoft.com/office/drawing/2014/main" id="{184A6BD6-2CE4-4D1F-C72A-6C3A0AF62A93}"/>
              </a:ext>
            </a:extLst>
          </p:cNvPr>
          <p:cNvSpPr>
            <a:spLocks noGrp="1"/>
          </p:cNvSpPr>
          <p:nvPr>
            <p:ph type="body" sz="quarter" idx="21" hasCustomPrompt="1"/>
          </p:nvPr>
        </p:nvSpPr>
        <p:spPr>
          <a:xfrm>
            <a:off x="2663804"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2" name="Picture Placeholder 13">
            <a:extLst>
              <a:ext uri="{FF2B5EF4-FFF2-40B4-BE49-F238E27FC236}">
                <a16:creationId xmlns:a16="http://schemas.microsoft.com/office/drawing/2014/main" id="{5314B859-F96F-F1C7-A6F2-F4CDAB44FE87}"/>
              </a:ext>
            </a:extLst>
          </p:cNvPr>
          <p:cNvSpPr>
            <a:spLocks noGrp="1"/>
          </p:cNvSpPr>
          <p:nvPr>
            <p:ph type="pic" sz="quarter" idx="22" hasCustomPrompt="1"/>
          </p:nvPr>
        </p:nvSpPr>
        <p:spPr>
          <a:xfrm>
            <a:off x="4541928"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3" name="Text Placeholder 21">
            <a:extLst>
              <a:ext uri="{FF2B5EF4-FFF2-40B4-BE49-F238E27FC236}">
                <a16:creationId xmlns:a16="http://schemas.microsoft.com/office/drawing/2014/main" id="{362A92BE-4248-9F12-5C64-4A823DC66CD0}"/>
              </a:ext>
            </a:extLst>
          </p:cNvPr>
          <p:cNvSpPr>
            <a:spLocks noGrp="1"/>
          </p:cNvSpPr>
          <p:nvPr>
            <p:ph type="body" sz="quarter" idx="23" hasCustomPrompt="1"/>
          </p:nvPr>
        </p:nvSpPr>
        <p:spPr>
          <a:xfrm>
            <a:off x="4538763"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4" name="Picture Placeholder 13">
            <a:extLst>
              <a:ext uri="{FF2B5EF4-FFF2-40B4-BE49-F238E27FC236}">
                <a16:creationId xmlns:a16="http://schemas.microsoft.com/office/drawing/2014/main" id="{43657A5D-F3CF-C9BE-6DEC-DB1F66F004EE}"/>
              </a:ext>
            </a:extLst>
          </p:cNvPr>
          <p:cNvSpPr>
            <a:spLocks noGrp="1"/>
          </p:cNvSpPr>
          <p:nvPr>
            <p:ph type="pic" sz="quarter" idx="24" hasCustomPrompt="1"/>
          </p:nvPr>
        </p:nvSpPr>
        <p:spPr>
          <a:xfrm>
            <a:off x="6419811"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5" name="Text Placeholder 21">
            <a:extLst>
              <a:ext uri="{FF2B5EF4-FFF2-40B4-BE49-F238E27FC236}">
                <a16:creationId xmlns:a16="http://schemas.microsoft.com/office/drawing/2014/main" id="{74DE70BD-CFEC-D5AC-038D-45A8C3E9271C}"/>
              </a:ext>
            </a:extLst>
          </p:cNvPr>
          <p:cNvSpPr>
            <a:spLocks noGrp="1"/>
          </p:cNvSpPr>
          <p:nvPr>
            <p:ph type="body" sz="quarter" idx="25" hasCustomPrompt="1"/>
          </p:nvPr>
        </p:nvSpPr>
        <p:spPr>
          <a:xfrm>
            <a:off x="6425557"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6" name="Picture Placeholder 13">
            <a:extLst>
              <a:ext uri="{FF2B5EF4-FFF2-40B4-BE49-F238E27FC236}">
                <a16:creationId xmlns:a16="http://schemas.microsoft.com/office/drawing/2014/main" id="{254A3C40-FBCE-9FDA-38F2-936265049440}"/>
              </a:ext>
            </a:extLst>
          </p:cNvPr>
          <p:cNvSpPr>
            <a:spLocks noGrp="1"/>
          </p:cNvSpPr>
          <p:nvPr>
            <p:ph type="pic" sz="quarter" idx="26" hasCustomPrompt="1"/>
          </p:nvPr>
        </p:nvSpPr>
        <p:spPr>
          <a:xfrm>
            <a:off x="8297693"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7" name="Text Placeholder 21">
            <a:extLst>
              <a:ext uri="{FF2B5EF4-FFF2-40B4-BE49-F238E27FC236}">
                <a16:creationId xmlns:a16="http://schemas.microsoft.com/office/drawing/2014/main" id="{029BD4B0-082C-6247-E841-4121D268672A}"/>
              </a:ext>
            </a:extLst>
          </p:cNvPr>
          <p:cNvSpPr>
            <a:spLocks noGrp="1"/>
          </p:cNvSpPr>
          <p:nvPr>
            <p:ph type="body" sz="quarter" idx="27" hasCustomPrompt="1"/>
          </p:nvPr>
        </p:nvSpPr>
        <p:spPr>
          <a:xfrm>
            <a:off x="8297693"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38" name="Picture Placeholder 13">
            <a:extLst>
              <a:ext uri="{FF2B5EF4-FFF2-40B4-BE49-F238E27FC236}">
                <a16:creationId xmlns:a16="http://schemas.microsoft.com/office/drawing/2014/main" id="{AC780212-C27A-7892-AD40-2F697CA1B4FB}"/>
              </a:ext>
            </a:extLst>
          </p:cNvPr>
          <p:cNvSpPr>
            <a:spLocks noGrp="1"/>
          </p:cNvSpPr>
          <p:nvPr>
            <p:ph type="pic" sz="quarter" idx="28" hasCustomPrompt="1"/>
          </p:nvPr>
        </p:nvSpPr>
        <p:spPr>
          <a:xfrm>
            <a:off x="10175575" y="1611888"/>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39" name="Text Placeholder 21">
            <a:extLst>
              <a:ext uri="{FF2B5EF4-FFF2-40B4-BE49-F238E27FC236}">
                <a16:creationId xmlns:a16="http://schemas.microsoft.com/office/drawing/2014/main" id="{B9A860A3-76AB-8F55-927A-81AF4A2FD996}"/>
              </a:ext>
            </a:extLst>
          </p:cNvPr>
          <p:cNvSpPr>
            <a:spLocks noGrp="1"/>
          </p:cNvSpPr>
          <p:nvPr>
            <p:ph type="body" sz="quarter" idx="29" hasCustomPrompt="1"/>
          </p:nvPr>
        </p:nvSpPr>
        <p:spPr>
          <a:xfrm>
            <a:off x="10171990" y="2833778"/>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43" name="Picture Placeholder 13">
            <a:extLst>
              <a:ext uri="{FF2B5EF4-FFF2-40B4-BE49-F238E27FC236}">
                <a16:creationId xmlns:a16="http://schemas.microsoft.com/office/drawing/2014/main" id="{B85DC842-7677-883B-AF21-94D156613624}"/>
              </a:ext>
            </a:extLst>
          </p:cNvPr>
          <p:cNvSpPr>
            <a:spLocks noGrp="1"/>
          </p:cNvSpPr>
          <p:nvPr>
            <p:ph type="pic" sz="quarter" idx="30" hasCustomPrompt="1"/>
          </p:nvPr>
        </p:nvSpPr>
        <p:spPr>
          <a:xfrm>
            <a:off x="786163"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44" name="Text Placeholder 21">
            <a:extLst>
              <a:ext uri="{FF2B5EF4-FFF2-40B4-BE49-F238E27FC236}">
                <a16:creationId xmlns:a16="http://schemas.microsoft.com/office/drawing/2014/main" id="{12FF48D2-158D-8077-50AE-1ED5DE94875B}"/>
              </a:ext>
            </a:extLst>
          </p:cNvPr>
          <p:cNvSpPr>
            <a:spLocks noGrp="1"/>
          </p:cNvSpPr>
          <p:nvPr>
            <p:ph type="body" sz="quarter" idx="31" hasCustomPrompt="1"/>
          </p:nvPr>
        </p:nvSpPr>
        <p:spPr>
          <a:xfrm>
            <a:off x="782579"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45" name="Picture Placeholder 13">
            <a:extLst>
              <a:ext uri="{FF2B5EF4-FFF2-40B4-BE49-F238E27FC236}">
                <a16:creationId xmlns:a16="http://schemas.microsoft.com/office/drawing/2014/main" id="{DEAEB710-FC81-CF06-E6D3-899875B3DCCD}"/>
              </a:ext>
            </a:extLst>
          </p:cNvPr>
          <p:cNvSpPr>
            <a:spLocks noGrp="1"/>
          </p:cNvSpPr>
          <p:nvPr>
            <p:ph type="pic" sz="quarter" idx="32" hasCustomPrompt="1"/>
          </p:nvPr>
        </p:nvSpPr>
        <p:spPr>
          <a:xfrm>
            <a:off x="2664046"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46" name="Text Placeholder 21">
            <a:extLst>
              <a:ext uri="{FF2B5EF4-FFF2-40B4-BE49-F238E27FC236}">
                <a16:creationId xmlns:a16="http://schemas.microsoft.com/office/drawing/2014/main" id="{7BCA3163-CC15-CDC9-63F1-33C33181060B}"/>
              </a:ext>
            </a:extLst>
          </p:cNvPr>
          <p:cNvSpPr>
            <a:spLocks noGrp="1"/>
          </p:cNvSpPr>
          <p:nvPr>
            <p:ph type="body" sz="quarter" idx="33" hasCustomPrompt="1"/>
          </p:nvPr>
        </p:nvSpPr>
        <p:spPr>
          <a:xfrm>
            <a:off x="2663804"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47" name="Picture Placeholder 13">
            <a:extLst>
              <a:ext uri="{FF2B5EF4-FFF2-40B4-BE49-F238E27FC236}">
                <a16:creationId xmlns:a16="http://schemas.microsoft.com/office/drawing/2014/main" id="{4C3005C4-1E0F-AF0A-84EF-8D37DB9CA839}"/>
              </a:ext>
            </a:extLst>
          </p:cNvPr>
          <p:cNvSpPr>
            <a:spLocks noGrp="1"/>
          </p:cNvSpPr>
          <p:nvPr>
            <p:ph type="pic" sz="quarter" idx="34" hasCustomPrompt="1"/>
          </p:nvPr>
        </p:nvSpPr>
        <p:spPr>
          <a:xfrm>
            <a:off x="4541928"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48" name="Text Placeholder 21">
            <a:extLst>
              <a:ext uri="{FF2B5EF4-FFF2-40B4-BE49-F238E27FC236}">
                <a16:creationId xmlns:a16="http://schemas.microsoft.com/office/drawing/2014/main" id="{2D35DCDE-9962-0D2F-82D7-1300A841BD80}"/>
              </a:ext>
            </a:extLst>
          </p:cNvPr>
          <p:cNvSpPr>
            <a:spLocks noGrp="1"/>
          </p:cNvSpPr>
          <p:nvPr>
            <p:ph type="body" sz="quarter" idx="35" hasCustomPrompt="1"/>
          </p:nvPr>
        </p:nvSpPr>
        <p:spPr>
          <a:xfrm>
            <a:off x="4538763"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49" name="Picture Placeholder 13">
            <a:extLst>
              <a:ext uri="{FF2B5EF4-FFF2-40B4-BE49-F238E27FC236}">
                <a16:creationId xmlns:a16="http://schemas.microsoft.com/office/drawing/2014/main" id="{2D266D90-66CF-31DA-0254-411EE92B517C}"/>
              </a:ext>
            </a:extLst>
          </p:cNvPr>
          <p:cNvSpPr>
            <a:spLocks noGrp="1"/>
          </p:cNvSpPr>
          <p:nvPr>
            <p:ph type="pic" sz="quarter" idx="36" hasCustomPrompt="1"/>
          </p:nvPr>
        </p:nvSpPr>
        <p:spPr>
          <a:xfrm>
            <a:off x="6419811"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50" name="Text Placeholder 21">
            <a:extLst>
              <a:ext uri="{FF2B5EF4-FFF2-40B4-BE49-F238E27FC236}">
                <a16:creationId xmlns:a16="http://schemas.microsoft.com/office/drawing/2014/main" id="{C8DD522C-5536-1333-C084-763A664A1DA5}"/>
              </a:ext>
            </a:extLst>
          </p:cNvPr>
          <p:cNvSpPr>
            <a:spLocks noGrp="1"/>
          </p:cNvSpPr>
          <p:nvPr>
            <p:ph type="body" sz="quarter" idx="37" hasCustomPrompt="1"/>
          </p:nvPr>
        </p:nvSpPr>
        <p:spPr>
          <a:xfrm>
            <a:off x="6425557"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51" name="Picture Placeholder 13">
            <a:extLst>
              <a:ext uri="{FF2B5EF4-FFF2-40B4-BE49-F238E27FC236}">
                <a16:creationId xmlns:a16="http://schemas.microsoft.com/office/drawing/2014/main" id="{D0D8CBCE-06A4-E765-1085-B7F161459294}"/>
              </a:ext>
            </a:extLst>
          </p:cNvPr>
          <p:cNvSpPr>
            <a:spLocks noGrp="1"/>
          </p:cNvSpPr>
          <p:nvPr>
            <p:ph type="pic" sz="quarter" idx="38" hasCustomPrompt="1"/>
          </p:nvPr>
        </p:nvSpPr>
        <p:spPr>
          <a:xfrm>
            <a:off x="8297693"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52" name="Text Placeholder 21">
            <a:extLst>
              <a:ext uri="{FF2B5EF4-FFF2-40B4-BE49-F238E27FC236}">
                <a16:creationId xmlns:a16="http://schemas.microsoft.com/office/drawing/2014/main" id="{27B2DB71-DF99-89F6-B388-F9D68F68BB19}"/>
              </a:ext>
            </a:extLst>
          </p:cNvPr>
          <p:cNvSpPr>
            <a:spLocks noGrp="1"/>
          </p:cNvSpPr>
          <p:nvPr>
            <p:ph type="body" sz="quarter" idx="39" hasCustomPrompt="1"/>
          </p:nvPr>
        </p:nvSpPr>
        <p:spPr>
          <a:xfrm>
            <a:off x="8297693"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53" name="Picture Placeholder 13">
            <a:extLst>
              <a:ext uri="{FF2B5EF4-FFF2-40B4-BE49-F238E27FC236}">
                <a16:creationId xmlns:a16="http://schemas.microsoft.com/office/drawing/2014/main" id="{834F51A1-98E9-54B7-0070-6351890E7990}"/>
              </a:ext>
            </a:extLst>
          </p:cNvPr>
          <p:cNvSpPr>
            <a:spLocks noGrp="1"/>
          </p:cNvSpPr>
          <p:nvPr>
            <p:ph type="pic" sz="quarter" idx="40" hasCustomPrompt="1"/>
          </p:nvPr>
        </p:nvSpPr>
        <p:spPr>
          <a:xfrm>
            <a:off x="10175575" y="4019994"/>
            <a:ext cx="1117452" cy="1117452"/>
          </a:xfrm>
          <a:solidFill>
            <a:schemeClr val="bg1">
              <a:lumMod val="95000"/>
            </a:schemeClr>
          </a:solidFill>
        </p:spPr>
        <p:txBody>
          <a:bodyPr lIns="91440" tIns="0"/>
          <a:lstStyle>
            <a:lvl1pPr marL="0" indent="0">
              <a:buNone/>
              <a:defRPr sz="1799" b="0"/>
            </a:lvl1pPr>
          </a:lstStyle>
          <a:p>
            <a:r>
              <a:rPr lang="en-GB"/>
              <a:t>Add profile photo</a:t>
            </a:r>
            <a:endParaRPr lang="en-US"/>
          </a:p>
        </p:txBody>
      </p:sp>
      <p:sp>
        <p:nvSpPr>
          <p:cNvPr id="54" name="Text Placeholder 21">
            <a:extLst>
              <a:ext uri="{FF2B5EF4-FFF2-40B4-BE49-F238E27FC236}">
                <a16:creationId xmlns:a16="http://schemas.microsoft.com/office/drawing/2014/main" id="{75FF7D3F-C6B6-6E64-EECE-62956ECADA02}"/>
              </a:ext>
            </a:extLst>
          </p:cNvPr>
          <p:cNvSpPr>
            <a:spLocks noGrp="1"/>
          </p:cNvSpPr>
          <p:nvPr>
            <p:ph type="body" sz="quarter" idx="41" hasCustomPrompt="1"/>
          </p:nvPr>
        </p:nvSpPr>
        <p:spPr>
          <a:xfrm>
            <a:off x="10171990" y="5241884"/>
            <a:ext cx="1117452" cy="761885"/>
          </a:xfrm>
        </p:spPr>
        <p:txBody>
          <a:bodyPr/>
          <a:lstStyle>
            <a:lvl1pPr marL="0" indent="0">
              <a:lnSpc>
                <a:spcPct val="80000"/>
              </a:lnSpc>
              <a:spcAft>
                <a:spcPts val="600"/>
              </a:spcAft>
              <a:buFont typeface="Graphik" panose="020B0604020202020204" pitchFamily="34" charset="0"/>
              <a:buNone/>
              <a:defRPr sz="1400" b="0" i="0">
                <a:latin typeface="Graphik Medium" panose="020B0503030202060203" pitchFamily="34" charset="77"/>
              </a:defRPr>
            </a:lvl1pPr>
            <a:lvl2pPr marL="0" indent="0">
              <a:spcAft>
                <a:spcPts val="600"/>
              </a:spcAft>
              <a:buNone/>
              <a:defRPr sz="1200" b="0" i="0">
                <a:latin typeface="Graphik Light" panose="020B0403030202060203" pitchFamily="34" charset="77"/>
              </a:defRPr>
            </a:lvl2pPr>
            <a:lvl3pPr marL="0" indent="0">
              <a:spcAft>
                <a:spcPts val="600"/>
              </a:spcAft>
              <a:buNone/>
              <a:defRPr sz="1200"/>
            </a:lvl3pPr>
            <a:lvl4pPr marL="182770" indent="-182770">
              <a:spcAft>
                <a:spcPts val="600"/>
              </a:spcAft>
              <a:buFont typeface="Graphik" panose="020B0604020202020204" pitchFamily="34" charset="0"/>
              <a:buChar char="•"/>
              <a:defRPr sz="1200"/>
            </a:lvl4pPr>
            <a:lvl5pPr>
              <a:spcAft>
                <a:spcPts val="600"/>
              </a:spcAft>
              <a:defRPr sz="1599"/>
            </a:lvl5pPr>
          </a:lstStyle>
          <a:p>
            <a:pPr lvl="0"/>
            <a:r>
              <a:rPr lang="en-US"/>
              <a:t>First name</a:t>
            </a:r>
            <a:br>
              <a:rPr lang="en-US"/>
            </a:br>
            <a:r>
              <a:rPr lang="en-US"/>
              <a:t>Last name</a:t>
            </a:r>
          </a:p>
          <a:p>
            <a:pPr lvl="1"/>
            <a:r>
              <a:rPr lang="en-US"/>
              <a:t>Role 12pt</a:t>
            </a:r>
          </a:p>
        </p:txBody>
      </p:sp>
      <p:sp>
        <p:nvSpPr>
          <p:cNvPr id="55" name="Footer Placeholder 3">
            <a:extLst>
              <a:ext uri="{FF2B5EF4-FFF2-40B4-BE49-F238E27FC236}">
                <a16:creationId xmlns:a16="http://schemas.microsoft.com/office/drawing/2014/main" id="{71F6E188-FB72-ACF4-970E-C2947ADD1EE4}"/>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56" name="Slide Number Placeholder 1">
            <a:extLst>
              <a:ext uri="{FF2B5EF4-FFF2-40B4-BE49-F238E27FC236}">
                <a16:creationId xmlns:a16="http://schemas.microsoft.com/office/drawing/2014/main" id="{F8DA6246-B835-CF54-E688-0F0E50E6C7B6}"/>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7" name="Title Placeholder 1">
            <a:extLst>
              <a:ext uri="{FF2B5EF4-FFF2-40B4-BE49-F238E27FC236}">
                <a16:creationId xmlns:a16="http://schemas.microsoft.com/office/drawing/2014/main" id="{1C0434BA-6FA7-3CC9-EEAF-D173AF0C70DF}"/>
              </a:ext>
            </a:extLst>
          </p:cNvPr>
          <p:cNvSpPr>
            <a:spLocks noGrp="1"/>
          </p:cNvSpPr>
          <p:nvPr>
            <p:ph type="title" hasCustomPrompt="1"/>
          </p:nvPr>
        </p:nvSpPr>
        <p:spPr>
          <a:xfrm>
            <a:off x="782577" y="600637"/>
            <a:ext cx="10506865" cy="335235"/>
          </a:xfrm>
          <a:prstGeom prst="rect">
            <a:avLst/>
          </a:prstGeom>
        </p:spPr>
        <p:txBody>
          <a:bodyPr vert="horz" lIns="0" tIns="0" rIns="0" bIns="0" rtlCol="0" anchor="t">
            <a:noAutofit/>
          </a:bodyPr>
          <a:lstStyle>
            <a:lvl1pPr>
              <a:defRPr sz="2000"/>
            </a:lvl1pPr>
          </a:lstStyle>
          <a:p>
            <a:r>
              <a:rPr lang="en-US"/>
              <a:t>Place headline here (20pt)</a:t>
            </a:r>
          </a:p>
        </p:txBody>
      </p:sp>
      <p:sp>
        <p:nvSpPr>
          <p:cNvPr id="8" name="Text Placeholder 2">
            <a:extLst>
              <a:ext uri="{FF2B5EF4-FFF2-40B4-BE49-F238E27FC236}">
                <a16:creationId xmlns:a16="http://schemas.microsoft.com/office/drawing/2014/main" id="{7324F0F1-2DD6-C854-977E-1E4C27EAE5F0}"/>
              </a:ext>
            </a:extLst>
          </p:cNvPr>
          <p:cNvSpPr>
            <a:spLocks noGrp="1"/>
          </p:cNvSpPr>
          <p:nvPr>
            <p:ph idx="1" hasCustomPrompt="1"/>
          </p:nvPr>
        </p:nvSpPr>
        <p:spPr>
          <a:xfrm>
            <a:off x="782578" y="1002669"/>
            <a:ext cx="10506864"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3" name="Rectangle 2">
            <a:extLst>
              <a:ext uri="{FF2B5EF4-FFF2-40B4-BE49-F238E27FC236}">
                <a16:creationId xmlns:a16="http://schemas.microsoft.com/office/drawing/2014/main" id="{4CDEBBBC-F8AF-4EB2-A28B-21CDAB0FE662}"/>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38838534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4112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68326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905658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60768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5399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00625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0089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41027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27962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5458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CN+MS 2024 2 Column">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20" name="Footer Placeholder 3">
            <a:extLst>
              <a:ext uri="{FF2B5EF4-FFF2-40B4-BE49-F238E27FC236}">
                <a16:creationId xmlns:a16="http://schemas.microsoft.com/office/drawing/2014/main" id="{212BC900-C67C-12C6-5B25-6694C6470658}"/>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21" name="Slide Number Placeholder 1">
            <a:extLst>
              <a:ext uri="{FF2B5EF4-FFF2-40B4-BE49-F238E27FC236}">
                <a16:creationId xmlns:a16="http://schemas.microsoft.com/office/drawing/2014/main" id="{6134B9DB-0575-A48F-E4AA-0DC87AD5369A}"/>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8" name="Title Placeholder 1">
            <a:extLst>
              <a:ext uri="{FF2B5EF4-FFF2-40B4-BE49-F238E27FC236}">
                <a16:creationId xmlns:a16="http://schemas.microsoft.com/office/drawing/2014/main" id="{9F3AD177-0F7C-941A-F807-BC2F7B7ABC71}"/>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2 Column slide. Place headline here (20pt)</a:t>
            </a:r>
          </a:p>
        </p:txBody>
      </p:sp>
      <p:sp>
        <p:nvSpPr>
          <p:cNvPr id="10" name="Text Placeholder 2">
            <a:extLst>
              <a:ext uri="{FF2B5EF4-FFF2-40B4-BE49-F238E27FC236}">
                <a16:creationId xmlns:a16="http://schemas.microsoft.com/office/drawing/2014/main" id="{574A44E1-B568-9EE2-C4F3-9F7804AC9556}"/>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11" name="Text Placeholder 2">
            <a:extLst>
              <a:ext uri="{FF2B5EF4-FFF2-40B4-BE49-F238E27FC236}">
                <a16:creationId xmlns:a16="http://schemas.microsoft.com/office/drawing/2014/main" id="{0FF92A1C-2715-FC28-5F3E-AB4472768089}"/>
              </a:ext>
            </a:extLst>
          </p:cNvPr>
          <p:cNvSpPr>
            <a:spLocks noGrp="1"/>
          </p:cNvSpPr>
          <p:nvPr>
            <p:ph idx="10" hasCustomPrompt="1"/>
          </p:nvPr>
        </p:nvSpPr>
        <p:spPr>
          <a:xfrm>
            <a:off x="1498254" y="2369602"/>
            <a:ext cx="4030460" cy="264927"/>
          </a:xfrm>
          <a:prstGeom prst="rect">
            <a:avLst/>
          </a:prstGeom>
        </p:spPr>
        <p:txBody>
          <a:bodyPr vert="horz" lIns="0" tIns="0" rIns="0" bIns="0" rtlCol="0">
            <a:noAutofit/>
          </a:bodyPr>
          <a:lstStyle>
            <a:lvl1pPr marL="0" indent="0">
              <a:buNone/>
              <a:defRPr sz="1600" b="1" i="0">
                <a:solidFill>
                  <a:srgbClr val="A100FF"/>
                </a:solidFill>
                <a:latin typeface="Graphik Semibold" panose="020B0503030202060203" pitchFamily="34" charset="77"/>
              </a:defRPr>
            </a:lvl1pPr>
          </a:lstStyle>
          <a:p>
            <a:pPr lvl="0"/>
            <a:r>
              <a:rPr lang="en-US"/>
              <a:t>Column 1 title goes here</a:t>
            </a:r>
          </a:p>
        </p:txBody>
      </p:sp>
      <p:sp>
        <p:nvSpPr>
          <p:cNvPr id="15" name="Text Placeholder 2">
            <a:extLst>
              <a:ext uri="{FF2B5EF4-FFF2-40B4-BE49-F238E27FC236}">
                <a16:creationId xmlns:a16="http://schemas.microsoft.com/office/drawing/2014/main" id="{550B1AFC-01F0-3EEB-AB10-2F5EB3056D56}"/>
              </a:ext>
            </a:extLst>
          </p:cNvPr>
          <p:cNvSpPr>
            <a:spLocks noGrp="1"/>
          </p:cNvSpPr>
          <p:nvPr>
            <p:ph idx="11" hasCustomPrompt="1"/>
          </p:nvPr>
        </p:nvSpPr>
        <p:spPr>
          <a:xfrm>
            <a:off x="1498255" y="2781558"/>
            <a:ext cx="4030460" cy="2608187"/>
          </a:xfrm>
          <a:prstGeom prst="rect">
            <a:avLst/>
          </a:prstGeom>
        </p:spPr>
        <p:txBody>
          <a:bodyPr vert="horz" lIns="0" tIns="0" rIns="0" bIns="0" rtlCol="0">
            <a:noAutofit/>
          </a:bodyPr>
          <a:lstStyle>
            <a:lvl1pPr marL="0" indent="0">
              <a:buNone/>
              <a:defRPr sz="14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a:t>
            </a:r>
            <a:r>
              <a:rPr lang="en-US" sz="1400" err="1">
                <a:latin typeface="Graphik Light" panose="020B0403030202060203" pitchFamily="34" charset="77"/>
              </a:rPr>
              <a:t>dictumst</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Adipiscing</a:t>
            </a:r>
            <a:r>
              <a:rPr lang="en-US" sz="1400">
                <a:latin typeface="Graphik Light" panose="020B0403030202060203" pitchFamily="34" charset="77"/>
              </a:rPr>
              <a:t> non </a:t>
            </a:r>
            <a:r>
              <a:rPr lang="en-US" sz="1400" err="1">
                <a:latin typeface="Graphik Light" panose="020B0403030202060203" pitchFamily="34" charset="77"/>
              </a:rPr>
              <a:t>porttitor</a:t>
            </a:r>
            <a:r>
              <a:rPr lang="en-US" sz="1400">
                <a:latin typeface="Graphik Light" panose="020B0403030202060203" pitchFamily="34" charset="77"/>
              </a:rPr>
              <a:t> magna </a:t>
            </a:r>
            <a:r>
              <a:rPr lang="en-US" sz="1400" err="1">
                <a:latin typeface="Graphik Light" panose="020B0403030202060203" pitchFamily="34" charset="77"/>
              </a:rPr>
              <a:t>felis</a:t>
            </a:r>
            <a:r>
              <a:rPr lang="en-US" sz="1400">
                <a:latin typeface="Graphik Light" panose="020B0403030202060203" pitchFamily="34" charset="77"/>
              </a:rPr>
              <a:t> lorem. </a:t>
            </a:r>
            <a:r>
              <a:rPr lang="en-US" sz="1400" err="1">
                <a:latin typeface="Graphik Light" panose="020B0403030202060203" pitchFamily="34" charset="77"/>
              </a:rPr>
              <a:t>Porttitor</a:t>
            </a:r>
            <a:r>
              <a:rPr lang="en-US" sz="1400">
                <a:latin typeface="Graphik Light" panose="020B0403030202060203" pitchFamily="34" charset="77"/>
              </a:rPr>
              <a:t> </a:t>
            </a:r>
            <a:r>
              <a:rPr lang="en-US" sz="1400" err="1">
                <a:latin typeface="Graphik Light" panose="020B0403030202060203" pitchFamily="34" charset="77"/>
              </a:rPr>
              <a:t>felis</a:t>
            </a:r>
            <a:r>
              <a:rPr lang="en-US" sz="1400">
                <a:latin typeface="Graphik Light" panose="020B0403030202060203" pitchFamily="34" charset="77"/>
              </a:rPr>
              <a:t> </a:t>
            </a:r>
            <a:r>
              <a:rPr lang="en-US" sz="1400" err="1">
                <a:latin typeface="Graphik Light" panose="020B0403030202060203" pitchFamily="34" charset="77"/>
              </a:rPr>
              <a:t>est</a:t>
            </a:r>
            <a:r>
              <a:rPr lang="en-US" sz="1400">
                <a:latin typeface="Graphik Light" panose="020B0403030202060203" pitchFamily="34" charset="77"/>
              </a:rPr>
              <a:t> </a:t>
            </a:r>
            <a:r>
              <a:rPr lang="en-US" sz="1400" err="1">
                <a:latin typeface="Graphik Light" panose="020B0403030202060203" pitchFamily="34" charset="77"/>
              </a:rPr>
              <a:t>pellentesque</a:t>
            </a:r>
            <a:r>
              <a:rPr lang="en-US" sz="1400">
                <a:latin typeface="Graphik Light" panose="020B0403030202060203" pitchFamily="34" charset="77"/>
              </a:rPr>
              <a:t> </a:t>
            </a:r>
            <a:r>
              <a:rPr lang="en-US" sz="1400" err="1">
                <a:latin typeface="Graphik Light" panose="020B0403030202060203" pitchFamily="34" charset="77"/>
              </a:rPr>
              <a:t>imperdiet</a:t>
            </a:r>
            <a:r>
              <a:rPr lang="en-US" sz="1400">
                <a:latin typeface="Graphik Light" panose="020B0403030202060203" pitchFamily="34" charset="77"/>
              </a:rPr>
              <a:t> </a:t>
            </a:r>
            <a:r>
              <a:rPr lang="en-US" sz="1400" err="1">
                <a:latin typeface="Graphik Light" panose="020B0403030202060203" pitchFamily="34" charset="77"/>
              </a:rPr>
              <a:t>urna</a:t>
            </a:r>
            <a:r>
              <a:rPr lang="en-US" sz="1400">
                <a:latin typeface="Graphik Light" panose="020B0403030202060203" pitchFamily="34" charset="77"/>
              </a:rPr>
              <a:t> </a:t>
            </a:r>
            <a:r>
              <a:rPr lang="en-US" sz="1400" err="1">
                <a:latin typeface="Graphik Light" panose="020B0403030202060203" pitchFamily="34" charset="77"/>
              </a:rPr>
              <a:t>varius</a:t>
            </a:r>
            <a:r>
              <a:rPr lang="en-US" sz="1400">
                <a:latin typeface="Graphik Light" panose="020B0403030202060203" pitchFamily="34" charset="77"/>
              </a:rPr>
              <a:t> cursus at </a:t>
            </a:r>
            <a:r>
              <a:rPr lang="en-US" sz="1400" err="1">
                <a:latin typeface="Graphik Light" panose="020B0403030202060203" pitchFamily="34" charset="77"/>
              </a:rPr>
              <a:t>arcu</a:t>
            </a:r>
            <a:r>
              <a:rPr lang="en-US" sz="1400">
                <a:latin typeface="Graphik Light" panose="020B0403030202060203" pitchFamily="34" charset="77"/>
              </a:rPr>
              <a:t>. </a:t>
            </a:r>
            <a:r>
              <a:rPr lang="en-US" sz="1400" err="1">
                <a:latin typeface="Graphik Light" panose="020B0403030202060203" pitchFamily="34" charset="77"/>
              </a:rPr>
              <a:t>Sodales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lorem </a:t>
            </a:r>
            <a:r>
              <a:rPr lang="en-US" sz="1400" err="1">
                <a:latin typeface="Graphik Light" panose="020B0403030202060203" pitchFamily="34" charset="77"/>
              </a:rPr>
              <a:t>elit</a:t>
            </a:r>
            <a:r>
              <a:rPr lang="en-US" sz="1400">
                <a:latin typeface="Graphik Light" panose="020B0403030202060203" pitchFamily="34" charset="77"/>
              </a:rPr>
              <a:t>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vitae </a:t>
            </a:r>
            <a:r>
              <a:rPr lang="en-US" sz="1400" err="1">
                <a:latin typeface="Graphik Light" panose="020B0403030202060203" pitchFamily="34" charset="77"/>
              </a:rPr>
              <a:t>volutpat</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a:t>
            </a:r>
          </a:p>
          <a:p>
            <a:pPr lvl="0"/>
            <a:endParaRPr lang="en-US"/>
          </a:p>
        </p:txBody>
      </p:sp>
      <p:sp>
        <p:nvSpPr>
          <p:cNvPr id="22" name="Text Placeholder 2">
            <a:extLst>
              <a:ext uri="{FF2B5EF4-FFF2-40B4-BE49-F238E27FC236}">
                <a16:creationId xmlns:a16="http://schemas.microsoft.com/office/drawing/2014/main" id="{EF06581D-656C-259D-13EB-9E422B1DED1F}"/>
              </a:ext>
            </a:extLst>
          </p:cNvPr>
          <p:cNvSpPr>
            <a:spLocks noGrp="1"/>
          </p:cNvSpPr>
          <p:nvPr>
            <p:ph idx="12" hasCustomPrompt="1"/>
          </p:nvPr>
        </p:nvSpPr>
        <p:spPr>
          <a:xfrm>
            <a:off x="6665125" y="2369602"/>
            <a:ext cx="4030460" cy="264927"/>
          </a:xfrm>
          <a:prstGeom prst="rect">
            <a:avLst/>
          </a:prstGeom>
        </p:spPr>
        <p:txBody>
          <a:bodyPr vert="horz" lIns="0" tIns="0" rIns="0" bIns="0" rtlCol="0">
            <a:noAutofit/>
          </a:bodyPr>
          <a:lstStyle>
            <a:lvl1pPr marL="0" indent="0">
              <a:buNone/>
              <a:defRPr sz="1600" b="1" i="0">
                <a:solidFill>
                  <a:schemeClr val="accent2"/>
                </a:solidFill>
                <a:latin typeface="Graphik Semibold" panose="020B0503030202060203" pitchFamily="34" charset="77"/>
              </a:defRPr>
            </a:lvl1pPr>
          </a:lstStyle>
          <a:p>
            <a:pPr lvl="0"/>
            <a:r>
              <a:rPr lang="en-US"/>
              <a:t>Column 2 title goes here</a:t>
            </a:r>
          </a:p>
        </p:txBody>
      </p:sp>
      <p:sp>
        <p:nvSpPr>
          <p:cNvPr id="23" name="Text Placeholder 2">
            <a:extLst>
              <a:ext uri="{FF2B5EF4-FFF2-40B4-BE49-F238E27FC236}">
                <a16:creationId xmlns:a16="http://schemas.microsoft.com/office/drawing/2014/main" id="{82296EF2-18D7-8AA2-C2B0-F8FB00A95771}"/>
              </a:ext>
            </a:extLst>
          </p:cNvPr>
          <p:cNvSpPr>
            <a:spLocks noGrp="1"/>
          </p:cNvSpPr>
          <p:nvPr>
            <p:ph idx="13" hasCustomPrompt="1"/>
          </p:nvPr>
        </p:nvSpPr>
        <p:spPr>
          <a:xfrm>
            <a:off x="6665126" y="2781558"/>
            <a:ext cx="4030460" cy="2608187"/>
          </a:xfrm>
          <a:prstGeom prst="rect">
            <a:avLst/>
          </a:prstGeom>
        </p:spPr>
        <p:txBody>
          <a:bodyPr vert="horz" lIns="0" tIns="0" rIns="0" bIns="0" rtlCol="0">
            <a:noAutofit/>
          </a:bodyPr>
          <a:lstStyle>
            <a:lvl1pPr marL="0" indent="0">
              <a:buNone/>
              <a:defRPr sz="14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a:t>
            </a:r>
            <a:r>
              <a:rPr lang="en-US" sz="1400" err="1">
                <a:latin typeface="Graphik Light" panose="020B0403030202060203" pitchFamily="34" charset="77"/>
              </a:rPr>
              <a:t>dictumst</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Adipiscing</a:t>
            </a:r>
            <a:r>
              <a:rPr lang="en-US" sz="1400">
                <a:latin typeface="Graphik Light" panose="020B0403030202060203" pitchFamily="34" charset="77"/>
              </a:rPr>
              <a:t> non </a:t>
            </a:r>
            <a:r>
              <a:rPr lang="en-US" sz="1400" err="1">
                <a:latin typeface="Graphik Light" panose="020B0403030202060203" pitchFamily="34" charset="77"/>
              </a:rPr>
              <a:t>porttitor</a:t>
            </a:r>
            <a:r>
              <a:rPr lang="en-US" sz="1400">
                <a:latin typeface="Graphik Light" panose="020B0403030202060203" pitchFamily="34" charset="77"/>
              </a:rPr>
              <a:t> magna </a:t>
            </a:r>
            <a:r>
              <a:rPr lang="en-US" sz="1400" err="1">
                <a:latin typeface="Graphik Light" panose="020B0403030202060203" pitchFamily="34" charset="77"/>
              </a:rPr>
              <a:t>felis</a:t>
            </a:r>
            <a:r>
              <a:rPr lang="en-US" sz="1400">
                <a:latin typeface="Graphik Light" panose="020B0403030202060203" pitchFamily="34" charset="77"/>
              </a:rPr>
              <a:t> lorem. </a:t>
            </a:r>
            <a:r>
              <a:rPr lang="en-US" sz="1400" err="1">
                <a:latin typeface="Graphik Light" panose="020B0403030202060203" pitchFamily="34" charset="77"/>
              </a:rPr>
              <a:t>Porttitor</a:t>
            </a:r>
            <a:r>
              <a:rPr lang="en-US" sz="1400">
                <a:latin typeface="Graphik Light" panose="020B0403030202060203" pitchFamily="34" charset="77"/>
              </a:rPr>
              <a:t> </a:t>
            </a:r>
            <a:r>
              <a:rPr lang="en-US" sz="1400" err="1">
                <a:latin typeface="Graphik Light" panose="020B0403030202060203" pitchFamily="34" charset="77"/>
              </a:rPr>
              <a:t>felis</a:t>
            </a:r>
            <a:r>
              <a:rPr lang="en-US" sz="1400">
                <a:latin typeface="Graphik Light" panose="020B0403030202060203" pitchFamily="34" charset="77"/>
              </a:rPr>
              <a:t> </a:t>
            </a:r>
            <a:r>
              <a:rPr lang="en-US" sz="1400" err="1">
                <a:latin typeface="Graphik Light" panose="020B0403030202060203" pitchFamily="34" charset="77"/>
              </a:rPr>
              <a:t>est</a:t>
            </a:r>
            <a:r>
              <a:rPr lang="en-US" sz="1400">
                <a:latin typeface="Graphik Light" panose="020B0403030202060203" pitchFamily="34" charset="77"/>
              </a:rPr>
              <a:t> </a:t>
            </a:r>
            <a:r>
              <a:rPr lang="en-US" sz="1400" err="1">
                <a:latin typeface="Graphik Light" panose="020B0403030202060203" pitchFamily="34" charset="77"/>
              </a:rPr>
              <a:t>pellentesque</a:t>
            </a:r>
            <a:r>
              <a:rPr lang="en-US" sz="1400">
                <a:latin typeface="Graphik Light" panose="020B0403030202060203" pitchFamily="34" charset="77"/>
              </a:rPr>
              <a:t> </a:t>
            </a:r>
            <a:r>
              <a:rPr lang="en-US" sz="1400" err="1">
                <a:latin typeface="Graphik Light" panose="020B0403030202060203" pitchFamily="34" charset="77"/>
              </a:rPr>
              <a:t>imperdiet</a:t>
            </a:r>
            <a:r>
              <a:rPr lang="en-US" sz="1400">
                <a:latin typeface="Graphik Light" panose="020B0403030202060203" pitchFamily="34" charset="77"/>
              </a:rPr>
              <a:t> </a:t>
            </a:r>
            <a:r>
              <a:rPr lang="en-US" sz="1400" err="1">
                <a:latin typeface="Graphik Light" panose="020B0403030202060203" pitchFamily="34" charset="77"/>
              </a:rPr>
              <a:t>urna</a:t>
            </a:r>
            <a:r>
              <a:rPr lang="en-US" sz="1400">
                <a:latin typeface="Graphik Light" panose="020B0403030202060203" pitchFamily="34" charset="77"/>
              </a:rPr>
              <a:t> </a:t>
            </a:r>
            <a:r>
              <a:rPr lang="en-US" sz="1400" err="1">
                <a:latin typeface="Graphik Light" panose="020B0403030202060203" pitchFamily="34" charset="77"/>
              </a:rPr>
              <a:t>varius</a:t>
            </a:r>
            <a:r>
              <a:rPr lang="en-US" sz="1400">
                <a:latin typeface="Graphik Light" panose="020B0403030202060203" pitchFamily="34" charset="77"/>
              </a:rPr>
              <a:t> cursus at </a:t>
            </a:r>
            <a:r>
              <a:rPr lang="en-US" sz="1400" err="1">
                <a:latin typeface="Graphik Light" panose="020B0403030202060203" pitchFamily="34" charset="77"/>
              </a:rPr>
              <a:t>arcu</a:t>
            </a:r>
            <a:r>
              <a:rPr lang="en-US" sz="1400">
                <a:latin typeface="Graphik Light" panose="020B0403030202060203" pitchFamily="34" charset="77"/>
              </a:rPr>
              <a:t>. </a:t>
            </a:r>
            <a:r>
              <a:rPr lang="en-US" sz="1400" err="1">
                <a:latin typeface="Graphik Light" panose="020B0403030202060203" pitchFamily="34" charset="77"/>
              </a:rPr>
              <a:t>Sodales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lorem </a:t>
            </a:r>
            <a:r>
              <a:rPr lang="en-US" sz="1400" err="1">
                <a:latin typeface="Graphik Light" panose="020B0403030202060203" pitchFamily="34" charset="77"/>
              </a:rPr>
              <a:t>elit</a:t>
            </a:r>
            <a:r>
              <a:rPr lang="en-US" sz="1400">
                <a:latin typeface="Graphik Light" panose="020B0403030202060203" pitchFamily="34" charset="77"/>
              </a:rPr>
              <a:t>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vitae </a:t>
            </a:r>
            <a:r>
              <a:rPr lang="en-US" sz="1400" err="1">
                <a:latin typeface="Graphik Light" panose="020B0403030202060203" pitchFamily="34" charset="77"/>
              </a:rPr>
              <a:t>volutpat</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a:t>
            </a:r>
          </a:p>
          <a:p>
            <a:pPr lvl="0"/>
            <a:endParaRPr lang="en-US"/>
          </a:p>
        </p:txBody>
      </p:sp>
      <p:sp>
        <p:nvSpPr>
          <p:cNvPr id="3" name="Rectangle 2">
            <a:extLst>
              <a:ext uri="{FF2B5EF4-FFF2-40B4-BE49-F238E27FC236}">
                <a16:creationId xmlns:a16="http://schemas.microsoft.com/office/drawing/2014/main" id="{EE233381-E75A-3629-B0A3-BFD304470DCF}"/>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3132482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54711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02810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84840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2043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9677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7838442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612355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39164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979034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364211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CN+MS 2024 3 Column">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50" name="Footer Placeholder 3">
            <a:extLst>
              <a:ext uri="{FF2B5EF4-FFF2-40B4-BE49-F238E27FC236}">
                <a16:creationId xmlns:a16="http://schemas.microsoft.com/office/drawing/2014/main" id="{DEDE8D31-B476-B2BD-7686-E18C8BEC66DE}"/>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51" name="Slide Number Placeholder 1">
            <a:extLst>
              <a:ext uri="{FF2B5EF4-FFF2-40B4-BE49-F238E27FC236}">
                <a16:creationId xmlns:a16="http://schemas.microsoft.com/office/drawing/2014/main" id="{4950D068-1ADD-3359-BB8E-66557E38BDE1}"/>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5" name="Title Placeholder 1">
            <a:extLst>
              <a:ext uri="{FF2B5EF4-FFF2-40B4-BE49-F238E27FC236}">
                <a16:creationId xmlns:a16="http://schemas.microsoft.com/office/drawing/2014/main" id="{5B74E4B6-3095-583B-CD72-09484790D69A}"/>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3 Column slide. Place headline here (20pt)</a:t>
            </a:r>
          </a:p>
        </p:txBody>
      </p:sp>
      <p:sp>
        <p:nvSpPr>
          <p:cNvPr id="7" name="Text Placeholder 2">
            <a:extLst>
              <a:ext uri="{FF2B5EF4-FFF2-40B4-BE49-F238E27FC236}">
                <a16:creationId xmlns:a16="http://schemas.microsoft.com/office/drawing/2014/main" id="{D39B78B9-466A-C540-6F2B-50BA6AB51E48}"/>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11" name="Text Placeholder 2">
            <a:extLst>
              <a:ext uri="{FF2B5EF4-FFF2-40B4-BE49-F238E27FC236}">
                <a16:creationId xmlns:a16="http://schemas.microsoft.com/office/drawing/2014/main" id="{3E3F5242-208F-0D1F-74B7-3FB487C61312}"/>
              </a:ext>
            </a:extLst>
          </p:cNvPr>
          <p:cNvSpPr>
            <a:spLocks noGrp="1"/>
          </p:cNvSpPr>
          <p:nvPr>
            <p:ph idx="10" hasCustomPrompt="1"/>
          </p:nvPr>
        </p:nvSpPr>
        <p:spPr>
          <a:xfrm>
            <a:off x="782578" y="2007631"/>
            <a:ext cx="3053113" cy="264927"/>
          </a:xfrm>
          <a:prstGeom prst="rect">
            <a:avLst/>
          </a:prstGeom>
        </p:spPr>
        <p:txBody>
          <a:bodyPr vert="horz" lIns="0" tIns="0" rIns="0" bIns="0" rtlCol="0">
            <a:noAutofit/>
          </a:bodyPr>
          <a:lstStyle>
            <a:lvl1pPr marL="0" indent="0">
              <a:buNone/>
              <a:defRPr sz="1600" b="1" i="0">
                <a:solidFill>
                  <a:srgbClr val="A100FF"/>
                </a:solidFill>
                <a:latin typeface="Graphik Semibold" panose="020B0503030202060203" pitchFamily="34" charset="77"/>
              </a:defRPr>
            </a:lvl1pPr>
          </a:lstStyle>
          <a:p>
            <a:pPr lvl="0"/>
            <a:r>
              <a:rPr lang="en-US"/>
              <a:t>Column 1 title goes here</a:t>
            </a:r>
          </a:p>
        </p:txBody>
      </p:sp>
      <p:sp>
        <p:nvSpPr>
          <p:cNvPr id="12" name="Text Placeholder 2">
            <a:extLst>
              <a:ext uri="{FF2B5EF4-FFF2-40B4-BE49-F238E27FC236}">
                <a16:creationId xmlns:a16="http://schemas.microsoft.com/office/drawing/2014/main" id="{19BA0B37-3839-36E7-1434-21948E8D1C87}"/>
              </a:ext>
            </a:extLst>
          </p:cNvPr>
          <p:cNvSpPr>
            <a:spLocks noGrp="1"/>
          </p:cNvSpPr>
          <p:nvPr>
            <p:ph idx="11" hasCustomPrompt="1"/>
          </p:nvPr>
        </p:nvSpPr>
        <p:spPr>
          <a:xfrm>
            <a:off x="782579" y="2419587"/>
            <a:ext cx="3053113" cy="2608187"/>
          </a:xfrm>
          <a:prstGeom prst="rect">
            <a:avLst/>
          </a:prstGeom>
        </p:spPr>
        <p:txBody>
          <a:bodyPr vert="horz" lIns="0" tIns="0" rIns="0" bIns="0" rtlCol="0">
            <a:noAutofit/>
          </a:bodyPr>
          <a:lstStyle>
            <a:lvl1pPr marL="0" indent="0">
              <a:buNone/>
              <a:defRPr sz="14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a:t>
            </a:r>
            <a:r>
              <a:rPr lang="en-US" sz="1400" err="1">
                <a:latin typeface="Graphik Light" panose="020B0403030202060203" pitchFamily="34" charset="77"/>
              </a:rPr>
              <a:t>dictumst</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Adipiscing</a:t>
            </a:r>
            <a:r>
              <a:rPr lang="en-US" sz="1400">
                <a:latin typeface="Graphik Light" panose="020B0403030202060203" pitchFamily="34" charset="77"/>
              </a:rPr>
              <a:t> non </a:t>
            </a:r>
            <a:r>
              <a:rPr lang="en-US" sz="1400" err="1">
                <a:latin typeface="Graphik Light" panose="020B0403030202060203" pitchFamily="34" charset="77"/>
              </a:rPr>
              <a:t>porttitor</a:t>
            </a:r>
            <a:r>
              <a:rPr lang="en-US" sz="1400">
                <a:latin typeface="Graphik Light" panose="020B0403030202060203" pitchFamily="34" charset="77"/>
              </a:rPr>
              <a:t> magna </a:t>
            </a:r>
            <a:r>
              <a:rPr lang="en-US" sz="1400" err="1">
                <a:latin typeface="Graphik Light" panose="020B0403030202060203" pitchFamily="34" charset="77"/>
              </a:rPr>
              <a:t>felis</a:t>
            </a:r>
            <a:r>
              <a:rPr lang="en-US" sz="1400">
                <a:latin typeface="Graphik Light" panose="020B0403030202060203" pitchFamily="34" charset="77"/>
              </a:rPr>
              <a:t> lorem. </a:t>
            </a:r>
            <a:r>
              <a:rPr lang="en-US" sz="1400" err="1">
                <a:latin typeface="Graphik Light" panose="020B0403030202060203" pitchFamily="34" charset="77"/>
              </a:rPr>
              <a:t>Porttitor</a:t>
            </a:r>
            <a:r>
              <a:rPr lang="en-US" sz="1400">
                <a:latin typeface="Graphik Light" panose="020B0403030202060203" pitchFamily="34" charset="77"/>
              </a:rPr>
              <a:t> </a:t>
            </a:r>
            <a:r>
              <a:rPr lang="en-US" sz="1400" err="1">
                <a:latin typeface="Graphik Light" panose="020B0403030202060203" pitchFamily="34" charset="77"/>
              </a:rPr>
              <a:t>felis</a:t>
            </a:r>
            <a:r>
              <a:rPr lang="en-US" sz="1400">
                <a:latin typeface="Graphik Light" panose="020B0403030202060203" pitchFamily="34" charset="77"/>
              </a:rPr>
              <a:t> </a:t>
            </a:r>
            <a:r>
              <a:rPr lang="en-US" sz="1400" err="1">
                <a:latin typeface="Graphik Light" panose="020B0403030202060203" pitchFamily="34" charset="77"/>
              </a:rPr>
              <a:t>est</a:t>
            </a:r>
            <a:r>
              <a:rPr lang="en-US" sz="1400">
                <a:latin typeface="Graphik Light" panose="020B0403030202060203" pitchFamily="34" charset="77"/>
              </a:rPr>
              <a:t> </a:t>
            </a:r>
            <a:r>
              <a:rPr lang="en-US" sz="1400" err="1">
                <a:latin typeface="Graphik Light" panose="020B0403030202060203" pitchFamily="34" charset="77"/>
              </a:rPr>
              <a:t>pellentesque</a:t>
            </a:r>
            <a:r>
              <a:rPr lang="en-US" sz="1400">
                <a:latin typeface="Graphik Light" panose="020B0403030202060203" pitchFamily="34" charset="77"/>
              </a:rPr>
              <a:t> </a:t>
            </a:r>
            <a:r>
              <a:rPr lang="en-US" sz="1400" err="1">
                <a:latin typeface="Graphik Light" panose="020B0403030202060203" pitchFamily="34" charset="77"/>
              </a:rPr>
              <a:t>imperdiet</a:t>
            </a:r>
            <a:r>
              <a:rPr lang="en-US" sz="1400">
                <a:latin typeface="Graphik Light" panose="020B0403030202060203" pitchFamily="34" charset="77"/>
              </a:rPr>
              <a:t> </a:t>
            </a:r>
            <a:r>
              <a:rPr lang="en-US" sz="1400" err="1">
                <a:latin typeface="Graphik Light" panose="020B0403030202060203" pitchFamily="34" charset="77"/>
              </a:rPr>
              <a:t>urna</a:t>
            </a:r>
            <a:r>
              <a:rPr lang="en-US" sz="1400">
                <a:latin typeface="Graphik Light" panose="020B0403030202060203" pitchFamily="34" charset="77"/>
              </a:rPr>
              <a:t>.</a:t>
            </a:r>
          </a:p>
          <a:p>
            <a:pPr lvl="0"/>
            <a:endParaRPr lang="en-US"/>
          </a:p>
        </p:txBody>
      </p:sp>
      <p:sp>
        <p:nvSpPr>
          <p:cNvPr id="13" name="Text Placeholder 2">
            <a:extLst>
              <a:ext uri="{FF2B5EF4-FFF2-40B4-BE49-F238E27FC236}">
                <a16:creationId xmlns:a16="http://schemas.microsoft.com/office/drawing/2014/main" id="{2003ADAE-0B76-7672-06CA-5DEB09A56579}"/>
              </a:ext>
            </a:extLst>
          </p:cNvPr>
          <p:cNvSpPr>
            <a:spLocks noGrp="1"/>
          </p:cNvSpPr>
          <p:nvPr>
            <p:ph idx="12" hasCustomPrompt="1"/>
          </p:nvPr>
        </p:nvSpPr>
        <p:spPr>
          <a:xfrm>
            <a:off x="4333078" y="2007631"/>
            <a:ext cx="3053113" cy="264927"/>
          </a:xfrm>
          <a:prstGeom prst="rect">
            <a:avLst/>
          </a:prstGeom>
        </p:spPr>
        <p:txBody>
          <a:bodyPr vert="horz" lIns="0" tIns="0" rIns="0" bIns="0" rtlCol="0">
            <a:noAutofit/>
          </a:bodyPr>
          <a:lstStyle>
            <a:lvl1pPr marL="0" indent="0">
              <a:buNone/>
              <a:defRPr sz="1600" b="1" i="0">
                <a:solidFill>
                  <a:schemeClr val="accent2"/>
                </a:solidFill>
                <a:latin typeface="Graphik Semibold" panose="020B0503030202060203" pitchFamily="34" charset="77"/>
              </a:defRPr>
            </a:lvl1pPr>
          </a:lstStyle>
          <a:p>
            <a:pPr lvl="0"/>
            <a:r>
              <a:rPr lang="en-US"/>
              <a:t>Column 2 title goes here</a:t>
            </a:r>
          </a:p>
        </p:txBody>
      </p:sp>
      <p:sp>
        <p:nvSpPr>
          <p:cNvPr id="14" name="Text Placeholder 2">
            <a:extLst>
              <a:ext uri="{FF2B5EF4-FFF2-40B4-BE49-F238E27FC236}">
                <a16:creationId xmlns:a16="http://schemas.microsoft.com/office/drawing/2014/main" id="{03A37F89-D9EC-DC4C-1B99-27D87754C2B5}"/>
              </a:ext>
            </a:extLst>
          </p:cNvPr>
          <p:cNvSpPr>
            <a:spLocks noGrp="1"/>
          </p:cNvSpPr>
          <p:nvPr>
            <p:ph idx="13" hasCustomPrompt="1"/>
          </p:nvPr>
        </p:nvSpPr>
        <p:spPr>
          <a:xfrm>
            <a:off x="4333078" y="2419587"/>
            <a:ext cx="3053113" cy="2608187"/>
          </a:xfrm>
          <a:prstGeom prst="rect">
            <a:avLst/>
          </a:prstGeom>
        </p:spPr>
        <p:txBody>
          <a:bodyPr vert="horz" lIns="0" tIns="0" rIns="0" bIns="0" rtlCol="0">
            <a:noAutofit/>
          </a:bodyPr>
          <a:lstStyle>
            <a:lvl1pPr marL="0" indent="0">
              <a:buNone/>
              <a:defRPr sz="14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a:t>
            </a:r>
            <a:r>
              <a:rPr lang="en-US" sz="1400" err="1">
                <a:latin typeface="Graphik Light" panose="020B0403030202060203" pitchFamily="34" charset="77"/>
              </a:rPr>
              <a:t>dictumst</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Adipiscing</a:t>
            </a:r>
            <a:r>
              <a:rPr lang="en-US" sz="1400">
                <a:latin typeface="Graphik Light" panose="020B0403030202060203" pitchFamily="34" charset="77"/>
              </a:rPr>
              <a:t> non </a:t>
            </a:r>
            <a:r>
              <a:rPr lang="en-US" sz="1400" err="1">
                <a:latin typeface="Graphik Light" panose="020B0403030202060203" pitchFamily="34" charset="77"/>
              </a:rPr>
              <a:t>porttitor</a:t>
            </a:r>
            <a:r>
              <a:rPr lang="en-US" sz="1400">
                <a:latin typeface="Graphik Light" panose="020B0403030202060203" pitchFamily="34" charset="77"/>
              </a:rPr>
              <a:t> magna </a:t>
            </a:r>
            <a:r>
              <a:rPr lang="en-US" sz="1400" err="1">
                <a:latin typeface="Graphik Light" panose="020B0403030202060203" pitchFamily="34" charset="77"/>
              </a:rPr>
              <a:t>felis</a:t>
            </a:r>
            <a:r>
              <a:rPr lang="en-US" sz="1400">
                <a:latin typeface="Graphik Light" panose="020B0403030202060203" pitchFamily="34" charset="77"/>
              </a:rPr>
              <a:t> lorem. </a:t>
            </a:r>
            <a:r>
              <a:rPr lang="en-US" sz="1400" err="1">
                <a:latin typeface="Graphik Light" panose="020B0403030202060203" pitchFamily="34" charset="77"/>
              </a:rPr>
              <a:t>Porttitor</a:t>
            </a:r>
            <a:r>
              <a:rPr lang="en-US" sz="1400">
                <a:latin typeface="Graphik Light" panose="020B0403030202060203" pitchFamily="34" charset="77"/>
              </a:rPr>
              <a:t> </a:t>
            </a:r>
            <a:r>
              <a:rPr lang="en-US" sz="1400" err="1">
                <a:latin typeface="Graphik Light" panose="020B0403030202060203" pitchFamily="34" charset="77"/>
              </a:rPr>
              <a:t>felis</a:t>
            </a:r>
            <a:r>
              <a:rPr lang="en-US" sz="1400">
                <a:latin typeface="Graphik Light" panose="020B0403030202060203" pitchFamily="34" charset="77"/>
              </a:rPr>
              <a:t> </a:t>
            </a:r>
            <a:r>
              <a:rPr lang="en-US" sz="1400" err="1">
                <a:latin typeface="Graphik Light" panose="020B0403030202060203" pitchFamily="34" charset="77"/>
              </a:rPr>
              <a:t>est</a:t>
            </a:r>
            <a:r>
              <a:rPr lang="en-US" sz="1400">
                <a:latin typeface="Graphik Light" panose="020B0403030202060203" pitchFamily="34" charset="77"/>
              </a:rPr>
              <a:t> </a:t>
            </a:r>
            <a:r>
              <a:rPr lang="en-US" sz="1400" err="1">
                <a:latin typeface="Graphik Light" panose="020B0403030202060203" pitchFamily="34" charset="77"/>
              </a:rPr>
              <a:t>pellentesque</a:t>
            </a:r>
            <a:r>
              <a:rPr lang="en-US" sz="1400">
                <a:latin typeface="Graphik Light" panose="020B0403030202060203" pitchFamily="34" charset="77"/>
              </a:rPr>
              <a:t> </a:t>
            </a:r>
            <a:r>
              <a:rPr lang="en-US" sz="1400" err="1">
                <a:latin typeface="Graphik Light" panose="020B0403030202060203" pitchFamily="34" charset="77"/>
              </a:rPr>
              <a:t>imperdiet</a:t>
            </a:r>
            <a:r>
              <a:rPr lang="en-US" sz="1400">
                <a:latin typeface="Graphik Light" panose="020B0403030202060203" pitchFamily="34" charset="77"/>
              </a:rPr>
              <a:t> </a:t>
            </a:r>
            <a:r>
              <a:rPr lang="en-US" sz="1400" err="1">
                <a:latin typeface="Graphik Light" panose="020B0403030202060203" pitchFamily="34" charset="77"/>
              </a:rPr>
              <a:t>urna</a:t>
            </a:r>
            <a:r>
              <a:rPr lang="en-US" sz="1400">
                <a:latin typeface="Graphik Light" panose="020B0403030202060203" pitchFamily="34" charset="77"/>
              </a:rPr>
              <a:t>.</a:t>
            </a:r>
          </a:p>
          <a:p>
            <a:pPr lvl="0"/>
            <a:endParaRPr lang="en-US"/>
          </a:p>
        </p:txBody>
      </p:sp>
      <p:sp>
        <p:nvSpPr>
          <p:cNvPr id="15" name="Text Placeholder 2">
            <a:extLst>
              <a:ext uri="{FF2B5EF4-FFF2-40B4-BE49-F238E27FC236}">
                <a16:creationId xmlns:a16="http://schemas.microsoft.com/office/drawing/2014/main" id="{280C0BC1-2654-D100-279E-FE1828F4470C}"/>
              </a:ext>
            </a:extLst>
          </p:cNvPr>
          <p:cNvSpPr>
            <a:spLocks noGrp="1"/>
          </p:cNvSpPr>
          <p:nvPr>
            <p:ph idx="14" hasCustomPrompt="1"/>
          </p:nvPr>
        </p:nvSpPr>
        <p:spPr>
          <a:xfrm>
            <a:off x="7883577" y="2007631"/>
            <a:ext cx="3053113" cy="264927"/>
          </a:xfrm>
          <a:prstGeom prst="rect">
            <a:avLst/>
          </a:prstGeom>
        </p:spPr>
        <p:txBody>
          <a:bodyPr vert="horz" lIns="0" tIns="0" rIns="0" bIns="0" rtlCol="0">
            <a:noAutofit/>
          </a:bodyPr>
          <a:lstStyle>
            <a:lvl1pPr marL="0" indent="0">
              <a:buNone/>
              <a:defRPr sz="1600" b="1" i="0">
                <a:solidFill>
                  <a:srgbClr val="A100FF"/>
                </a:solidFill>
                <a:latin typeface="Graphik Semibold" panose="020B0503030202060203" pitchFamily="34" charset="77"/>
              </a:defRPr>
            </a:lvl1pPr>
          </a:lstStyle>
          <a:p>
            <a:pPr lvl="0"/>
            <a:r>
              <a:rPr lang="en-US"/>
              <a:t>Column 3 title goes here</a:t>
            </a:r>
          </a:p>
        </p:txBody>
      </p:sp>
      <p:sp>
        <p:nvSpPr>
          <p:cNvPr id="16" name="Text Placeholder 2">
            <a:extLst>
              <a:ext uri="{FF2B5EF4-FFF2-40B4-BE49-F238E27FC236}">
                <a16:creationId xmlns:a16="http://schemas.microsoft.com/office/drawing/2014/main" id="{66968681-A177-DCCE-EC67-94CA64A2A554}"/>
              </a:ext>
            </a:extLst>
          </p:cNvPr>
          <p:cNvSpPr>
            <a:spLocks noGrp="1"/>
          </p:cNvSpPr>
          <p:nvPr>
            <p:ph idx="15" hasCustomPrompt="1"/>
          </p:nvPr>
        </p:nvSpPr>
        <p:spPr>
          <a:xfrm>
            <a:off x="7883577" y="2419587"/>
            <a:ext cx="3053113" cy="2608187"/>
          </a:xfrm>
          <a:prstGeom prst="rect">
            <a:avLst/>
          </a:prstGeom>
        </p:spPr>
        <p:txBody>
          <a:bodyPr vert="horz" lIns="0" tIns="0" rIns="0" bIns="0" rtlCol="0">
            <a:noAutofit/>
          </a:bodyPr>
          <a:lstStyle>
            <a:lvl1pPr marL="0" indent="0">
              <a:buNone/>
              <a:defRPr sz="14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a:t>
            </a:r>
            <a:r>
              <a:rPr lang="en-US" sz="1400" err="1">
                <a:latin typeface="Graphik Light" panose="020B0403030202060203" pitchFamily="34" charset="77"/>
              </a:rPr>
              <a:t>dictumst</a:t>
            </a:r>
            <a:r>
              <a:rPr lang="en-US" sz="1400">
                <a:latin typeface="Graphik Light" panose="020B0403030202060203" pitchFamily="34" charset="77"/>
              </a:rPr>
              <a:t>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Adipiscing</a:t>
            </a:r>
            <a:r>
              <a:rPr lang="en-US" sz="1400">
                <a:latin typeface="Graphik Light" panose="020B0403030202060203" pitchFamily="34" charset="77"/>
              </a:rPr>
              <a:t> non </a:t>
            </a:r>
            <a:r>
              <a:rPr lang="en-US" sz="1400" err="1">
                <a:latin typeface="Graphik Light" panose="020B0403030202060203" pitchFamily="34" charset="77"/>
              </a:rPr>
              <a:t>porttitor</a:t>
            </a:r>
            <a:r>
              <a:rPr lang="en-US" sz="1400">
                <a:latin typeface="Graphik Light" panose="020B0403030202060203" pitchFamily="34" charset="77"/>
              </a:rPr>
              <a:t> magna </a:t>
            </a:r>
            <a:r>
              <a:rPr lang="en-US" sz="1400" err="1">
                <a:latin typeface="Graphik Light" panose="020B0403030202060203" pitchFamily="34" charset="77"/>
              </a:rPr>
              <a:t>felis</a:t>
            </a:r>
            <a:r>
              <a:rPr lang="en-US" sz="1400">
                <a:latin typeface="Graphik Light" panose="020B0403030202060203" pitchFamily="34" charset="77"/>
              </a:rPr>
              <a:t> lorem. </a:t>
            </a:r>
            <a:r>
              <a:rPr lang="en-US" sz="1400" err="1">
                <a:latin typeface="Graphik Light" panose="020B0403030202060203" pitchFamily="34" charset="77"/>
              </a:rPr>
              <a:t>Porttitor</a:t>
            </a:r>
            <a:r>
              <a:rPr lang="en-US" sz="1400">
                <a:latin typeface="Graphik Light" panose="020B0403030202060203" pitchFamily="34" charset="77"/>
              </a:rPr>
              <a:t> </a:t>
            </a:r>
            <a:r>
              <a:rPr lang="en-US" sz="1400" err="1">
                <a:latin typeface="Graphik Light" panose="020B0403030202060203" pitchFamily="34" charset="77"/>
              </a:rPr>
              <a:t>felis</a:t>
            </a:r>
            <a:r>
              <a:rPr lang="en-US" sz="1400">
                <a:latin typeface="Graphik Light" panose="020B0403030202060203" pitchFamily="34" charset="77"/>
              </a:rPr>
              <a:t> </a:t>
            </a:r>
            <a:r>
              <a:rPr lang="en-US" sz="1400" err="1">
                <a:latin typeface="Graphik Light" panose="020B0403030202060203" pitchFamily="34" charset="77"/>
              </a:rPr>
              <a:t>est</a:t>
            </a:r>
            <a:r>
              <a:rPr lang="en-US" sz="1400">
                <a:latin typeface="Graphik Light" panose="020B0403030202060203" pitchFamily="34" charset="77"/>
              </a:rPr>
              <a:t> </a:t>
            </a:r>
            <a:r>
              <a:rPr lang="en-US" sz="1400" err="1">
                <a:latin typeface="Graphik Light" panose="020B0403030202060203" pitchFamily="34" charset="77"/>
              </a:rPr>
              <a:t>pellentesque</a:t>
            </a:r>
            <a:r>
              <a:rPr lang="en-US" sz="1400">
                <a:latin typeface="Graphik Light" panose="020B0403030202060203" pitchFamily="34" charset="77"/>
              </a:rPr>
              <a:t> </a:t>
            </a:r>
            <a:r>
              <a:rPr lang="en-US" sz="1400" err="1">
                <a:latin typeface="Graphik Light" panose="020B0403030202060203" pitchFamily="34" charset="77"/>
              </a:rPr>
              <a:t>imperdiet</a:t>
            </a:r>
            <a:r>
              <a:rPr lang="en-US" sz="1400">
                <a:latin typeface="Graphik Light" panose="020B0403030202060203" pitchFamily="34" charset="77"/>
              </a:rPr>
              <a:t> </a:t>
            </a:r>
            <a:r>
              <a:rPr lang="en-US" sz="1400" err="1">
                <a:latin typeface="Graphik Light" panose="020B0403030202060203" pitchFamily="34" charset="77"/>
              </a:rPr>
              <a:t>urna</a:t>
            </a:r>
            <a:r>
              <a:rPr lang="en-US" sz="1400">
                <a:latin typeface="Graphik Light" panose="020B0403030202060203" pitchFamily="34" charset="77"/>
              </a:rPr>
              <a:t>.</a:t>
            </a:r>
          </a:p>
          <a:p>
            <a:pPr lvl="0"/>
            <a:endParaRPr lang="en-US"/>
          </a:p>
        </p:txBody>
      </p:sp>
      <p:sp>
        <p:nvSpPr>
          <p:cNvPr id="3" name="Rectangle 2">
            <a:extLst>
              <a:ext uri="{FF2B5EF4-FFF2-40B4-BE49-F238E27FC236}">
                <a16:creationId xmlns:a16="http://schemas.microsoft.com/office/drawing/2014/main" id="{3177E9C9-2BCB-FEEE-DB04-568E5D85A658}"/>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34421217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7644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372641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763878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09197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47844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172508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385003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047841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2458398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65167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CN+MS 2024 4 Column">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18" name="Title Placeholder 1">
            <a:extLst>
              <a:ext uri="{FF2B5EF4-FFF2-40B4-BE49-F238E27FC236}">
                <a16:creationId xmlns:a16="http://schemas.microsoft.com/office/drawing/2014/main" id="{9BE3DF2E-CBE5-C155-AD40-5B3B1BE2D159}"/>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4 Column slide. Place headline here (20pt)</a:t>
            </a:r>
          </a:p>
        </p:txBody>
      </p:sp>
      <p:sp>
        <p:nvSpPr>
          <p:cNvPr id="19" name="Text Placeholder 2">
            <a:extLst>
              <a:ext uri="{FF2B5EF4-FFF2-40B4-BE49-F238E27FC236}">
                <a16:creationId xmlns:a16="http://schemas.microsoft.com/office/drawing/2014/main" id="{D21400D6-14F9-8A38-D5DA-CE0A5858F4A1}"/>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20" name="Text Placeholder 2">
            <a:extLst>
              <a:ext uri="{FF2B5EF4-FFF2-40B4-BE49-F238E27FC236}">
                <a16:creationId xmlns:a16="http://schemas.microsoft.com/office/drawing/2014/main" id="{9CE697E3-00B8-DF52-000E-810AC51EEFF0}"/>
              </a:ext>
            </a:extLst>
          </p:cNvPr>
          <p:cNvSpPr>
            <a:spLocks noGrp="1"/>
          </p:cNvSpPr>
          <p:nvPr>
            <p:ph idx="10" hasCustomPrompt="1"/>
          </p:nvPr>
        </p:nvSpPr>
        <p:spPr>
          <a:xfrm>
            <a:off x="782578" y="2007632"/>
            <a:ext cx="2116736" cy="254598"/>
          </a:xfrm>
          <a:prstGeom prst="rect">
            <a:avLst/>
          </a:prstGeom>
        </p:spPr>
        <p:txBody>
          <a:bodyPr vert="horz" lIns="0" tIns="0" rIns="0" bIns="0" rtlCol="0">
            <a:noAutofit/>
          </a:bodyPr>
          <a:lstStyle>
            <a:lvl1pPr marL="0" indent="0">
              <a:buNone/>
              <a:defRPr sz="1400" b="1" i="0">
                <a:solidFill>
                  <a:srgbClr val="A100FF"/>
                </a:solidFill>
                <a:latin typeface="Graphik Semibold" panose="020B0503030202060203" pitchFamily="34" charset="77"/>
              </a:defRPr>
            </a:lvl1pPr>
          </a:lstStyle>
          <a:p>
            <a:pPr lvl="0"/>
            <a:r>
              <a:rPr lang="en-US"/>
              <a:t>Column title goes here</a:t>
            </a:r>
          </a:p>
        </p:txBody>
      </p:sp>
      <p:sp>
        <p:nvSpPr>
          <p:cNvPr id="21" name="Text Placeholder 2">
            <a:extLst>
              <a:ext uri="{FF2B5EF4-FFF2-40B4-BE49-F238E27FC236}">
                <a16:creationId xmlns:a16="http://schemas.microsoft.com/office/drawing/2014/main" id="{8D0552D2-55FF-A7F2-4174-461788E96F61}"/>
              </a:ext>
            </a:extLst>
          </p:cNvPr>
          <p:cNvSpPr>
            <a:spLocks noGrp="1"/>
          </p:cNvSpPr>
          <p:nvPr>
            <p:ph idx="11" hasCustomPrompt="1"/>
          </p:nvPr>
        </p:nvSpPr>
        <p:spPr>
          <a:xfrm>
            <a:off x="782580" y="2419587"/>
            <a:ext cx="2116736" cy="2608187"/>
          </a:xfrm>
          <a:prstGeom prst="rect">
            <a:avLst/>
          </a:prstGeom>
        </p:spPr>
        <p:txBody>
          <a:bodyPr vert="horz" lIns="0" tIns="0" rIns="0" bIns="0" rtlCol="0">
            <a:noAutofit/>
          </a:bodyPr>
          <a:lstStyle>
            <a:lvl1pPr marL="0" indent="0">
              <a:buNone/>
              <a:defRPr sz="12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dictums.</a:t>
            </a:r>
            <a:endParaRPr lang="en-US"/>
          </a:p>
        </p:txBody>
      </p:sp>
      <p:sp>
        <p:nvSpPr>
          <p:cNvPr id="22" name="Text Placeholder 2">
            <a:extLst>
              <a:ext uri="{FF2B5EF4-FFF2-40B4-BE49-F238E27FC236}">
                <a16:creationId xmlns:a16="http://schemas.microsoft.com/office/drawing/2014/main" id="{CF5820F0-C478-0642-1EA5-97F55B11D01B}"/>
              </a:ext>
            </a:extLst>
          </p:cNvPr>
          <p:cNvSpPr>
            <a:spLocks noGrp="1"/>
          </p:cNvSpPr>
          <p:nvPr>
            <p:ph idx="12" hasCustomPrompt="1"/>
          </p:nvPr>
        </p:nvSpPr>
        <p:spPr>
          <a:xfrm>
            <a:off x="3619280" y="2007632"/>
            <a:ext cx="2116736" cy="254598"/>
          </a:xfrm>
          <a:prstGeom prst="rect">
            <a:avLst/>
          </a:prstGeom>
        </p:spPr>
        <p:txBody>
          <a:bodyPr vert="horz" lIns="0" tIns="0" rIns="0" bIns="0" rtlCol="0">
            <a:noAutofit/>
          </a:bodyPr>
          <a:lstStyle>
            <a:lvl1pPr marL="0" indent="0">
              <a:buNone/>
              <a:defRPr sz="1400" b="1" i="0">
                <a:solidFill>
                  <a:schemeClr val="accent2"/>
                </a:solidFill>
                <a:latin typeface="Graphik Semibold" panose="020B0503030202060203" pitchFamily="34" charset="77"/>
              </a:defRPr>
            </a:lvl1pPr>
          </a:lstStyle>
          <a:p>
            <a:pPr lvl="0"/>
            <a:r>
              <a:rPr lang="en-US"/>
              <a:t>Column  title goes here</a:t>
            </a:r>
          </a:p>
        </p:txBody>
      </p:sp>
      <p:sp>
        <p:nvSpPr>
          <p:cNvPr id="23" name="Text Placeholder 2">
            <a:extLst>
              <a:ext uri="{FF2B5EF4-FFF2-40B4-BE49-F238E27FC236}">
                <a16:creationId xmlns:a16="http://schemas.microsoft.com/office/drawing/2014/main" id="{5BCAA51C-215C-F287-9B9D-78B645C4ADC6}"/>
              </a:ext>
            </a:extLst>
          </p:cNvPr>
          <p:cNvSpPr>
            <a:spLocks noGrp="1"/>
          </p:cNvSpPr>
          <p:nvPr>
            <p:ph idx="13" hasCustomPrompt="1"/>
          </p:nvPr>
        </p:nvSpPr>
        <p:spPr>
          <a:xfrm>
            <a:off x="3638212" y="2419587"/>
            <a:ext cx="2116736" cy="2608187"/>
          </a:xfrm>
          <a:prstGeom prst="rect">
            <a:avLst/>
          </a:prstGeom>
        </p:spPr>
        <p:txBody>
          <a:bodyPr vert="horz" lIns="0" tIns="0" rIns="0" bIns="0" rtlCol="0">
            <a:noAutofit/>
          </a:bodyPr>
          <a:lstStyle>
            <a:lvl1pPr marL="0" indent="0">
              <a:buNone/>
              <a:defRPr sz="12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endParaRPr lang="en-US"/>
          </a:p>
        </p:txBody>
      </p:sp>
      <p:sp>
        <p:nvSpPr>
          <p:cNvPr id="24" name="Text Placeholder 2">
            <a:extLst>
              <a:ext uri="{FF2B5EF4-FFF2-40B4-BE49-F238E27FC236}">
                <a16:creationId xmlns:a16="http://schemas.microsoft.com/office/drawing/2014/main" id="{6D7CD0E0-933F-E2FE-B1AA-524EAA85AC97}"/>
              </a:ext>
            </a:extLst>
          </p:cNvPr>
          <p:cNvSpPr>
            <a:spLocks noGrp="1"/>
          </p:cNvSpPr>
          <p:nvPr>
            <p:ph idx="14" hasCustomPrompt="1"/>
          </p:nvPr>
        </p:nvSpPr>
        <p:spPr>
          <a:xfrm>
            <a:off x="6455982" y="2007632"/>
            <a:ext cx="2116736" cy="254598"/>
          </a:xfrm>
          <a:prstGeom prst="rect">
            <a:avLst/>
          </a:prstGeom>
        </p:spPr>
        <p:txBody>
          <a:bodyPr vert="horz" lIns="0" tIns="0" rIns="0" bIns="0" rtlCol="0">
            <a:noAutofit/>
          </a:bodyPr>
          <a:lstStyle>
            <a:lvl1pPr marL="0" indent="0">
              <a:buNone/>
              <a:defRPr sz="1400" b="1" i="0">
                <a:solidFill>
                  <a:srgbClr val="A100FF"/>
                </a:solidFill>
                <a:latin typeface="Graphik Semibold" panose="020B0503030202060203" pitchFamily="34" charset="77"/>
              </a:defRPr>
            </a:lvl1pPr>
          </a:lstStyle>
          <a:p>
            <a:pPr lvl="0"/>
            <a:r>
              <a:rPr lang="en-US"/>
              <a:t>Column title goes here</a:t>
            </a:r>
          </a:p>
        </p:txBody>
      </p:sp>
      <p:sp>
        <p:nvSpPr>
          <p:cNvPr id="30" name="Text Placeholder 2">
            <a:extLst>
              <a:ext uri="{FF2B5EF4-FFF2-40B4-BE49-F238E27FC236}">
                <a16:creationId xmlns:a16="http://schemas.microsoft.com/office/drawing/2014/main" id="{A28CE74A-488E-9D2F-EC30-83199FA9F95A}"/>
              </a:ext>
            </a:extLst>
          </p:cNvPr>
          <p:cNvSpPr>
            <a:spLocks noGrp="1"/>
          </p:cNvSpPr>
          <p:nvPr>
            <p:ph idx="15" hasCustomPrompt="1"/>
          </p:nvPr>
        </p:nvSpPr>
        <p:spPr>
          <a:xfrm>
            <a:off x="6465449" y="2419587"/>
            <a:ext cx="2116736" cy="2608187"/>
          </a:xfrm>
          <a:prstGeom prst="rect">
            <a:avLst/>
          </a:prstGeom>
        </p:spPr>
        <p:txBody>
          <a:bodyPr vert="horz" lIns="0" tIns="0" rIns="0" bIns="0" rtlCol="0">
            <a:noAutofit/>
          </a:bodyPr>
          <a:lstStyle>
            <a:lvl1pPr marL="0" indent="0">
              <a:buNone/>
              <a:defRPr sz="12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r>
              <a:rPr lang="en-US" sz="1400">
                <a:latin typeface="Graphik Light" panose="020B0403030202060203" pitchFamily="34" charset="77"/>
              </a:rPr>
              <a:t> </a:t>
            </a:r>
            <a:r>
              <a:rPr lang="en-US" sz="1400" err="1">
                <a:latin typeface="Graphik Light" panose="020B0403030202060203" pitchFamily="34" charset="77"/>
              </a:rPr>
              <a:t>facilisi</a:t>
            </a:r>
            <a:r>
              <a:rPr lang="en-US" sz="1400">
                <a:latin typeface="Graphik Light" panose="020B0403030202060203" pitchFamily="34" charset="77"/>
              </a:rPr>
              <a:t> dictum </a:t>
            </a:r>
            <a:r>
              <a:rPr lang="en-US" sz="1400" err="1">
                <a:latin typeface="Graphik Light" panose="020B0403030202060203" pitchFamily="34" charset="77"/>
              </a:rPr>
              <a:t>proin</a:t>
            </a:r>
            <a:r>
              <a:rPr lang="en-US" sz="1400">
                <a:latin typeface="Graphik Light" panose="020B0403030202060203" pitchFamily="34" charset="77"/>
              </a:rPr>
              <a:t> </a:t>
            </a:r>
            <a:r>
              <a:rPr lang="en-US" sz="1400" err="1">
                <a:latin typeface="Graphik Light" panose="020B0403030202060203" pitchFamily="34" charset="77"/>
              </a:rPr>
              <a:t>sagittis</a:t>
            </a:r>
            <a:r>
              <a:rPr lang="en-US" sz="1400">
                <a:latin typeface="Graphik Light" panose="020B0403030202060203" pitchFamily="34" charset="77"/>
              </a:rPr>
              <a:t> </a:t>
            </a:r>
            <a:r>
              <a:rPr lang="en-US" sz="1400" err="1">
                <a:latin typeface="Graphik Light" panose="020B0403030202060203" pitchFamily="34" charset="77"/>
              </a:rPr>
              <a:t>lacus</a:t>
            </a:r>
            <a:r>
              <a:rPr lang="en-US" sz="1400">
                <a:latin typeface="Graphik Light" panose="020B0403030202060203" pitchFamily="34" charset="77"/>
              </a:rPr>
              <a:t> </a:t>
            </a:r>
            <a:r>
              <a:rPr lang="en-US" sz="1400" err="1">
                <a:latin typeface="Graphik Light" panose="020B0403030202060203" pitchFamily="34" charset="77"/>
              </a:rPr>
              <a:t>etiam</a:t>
            </a:r>
            <a:r>
              <a:rPr lang="en-US" sz="1400">
                <a:latin typeface="Graphik Light" panose="020B0403030202060203" pitchFamily="34" charset="77"/>
              </a:rPr>
              <a:t> dictums.</a:t>
            </a:r>
            <a:endParaRPr lang="en-US"/>
          </a:p>
        </p:txBody>
      </p:sp>
      <p:sp>
        <p:nvSpPr>
          <p:cNvPr id="31" name="Text Placeholder 2">
            <a:extLst>
              <a:ext uri="{FF2B5EF4-FFF2-40B4-BE49-F238E27FC236}">
                <a16:creationId xmlns:a16="http://schemas.microsoft.com/office/drawing/2014/main" id="{BE91EE80-6DF0-9ABE-50D9-0DE0CA32CA2C}"/>
              </a:ext>
            </a:extLst>
          </p:cNvPr>
          <p:cNvSpPr>
            <a:spLocks noGrp="1"/>
          </p:cNvSpPr>
          <p:nvPr>
            <p:ph idx="16" hasCustomPrompt="1"/>
          </p:nvPr>
        </p:nvSpPr>
        <p:spPr>
          <a:xfrm>
            <a:off x="9292683" y="2007632"/>
            <a:ext cx="2116736" cy="254598"/>
          </a:xfrm>
          <a:prstGeom prst="rect">
            <a:avLst/>
          </a:prstGeom>
        </p:spPr>
        <p:txBody>
          <a:bodyPr vert="horz" lIns="0" tIns="0" rIns="0" bIns="0" rtlCol="0">
            <a:noAutofit/>
          </a:bodyPr>
          <a:lstStyle>
            <a:lvl1pPr marL="0" indent="0">
              <a:buNone/>
              <a:defRPr sz="1400" b="1" i="0">
                <a:solidFill>
                  <a:schemeClr val="accent2"/>
                </a:solidFill>
                <a:latin typeface="Graphik Semibold" panose="020B0503030202060203" pitchFamily="34" charset="77"/>
              </a:defRPr>
            </a:lvl1pPr>
          </a:lstStyle>
          <a:p>
            <a:pPr lvl="0"/>
            <a:r>
              <a:rPr lang="en-US"/>
              <a:t>Column title goes here</a:t>
            </a:r>
          </a:p>
        </p:txBody>
      </p:sp>
      <p:sp>
        <p:nvSpPr>
          <p:cNvPr id="32" name="Text Placeholder 2">
            <a:extLst>
              <a:ext uri="{FF2B5EF4-FFF2-40B4-BE49-F238E27FC236}">
                <a16:creationId xmlns:a16="http://schemas.microsoft.com/office/drawing/2014/main" id="{77F5B407-8A7D-453B-E7CF-0ED09A275570}"/>
              </a:ext>
            </a:extLst>
          </p:cNvPr>
          <p:cNvSpPr>
            <a:spLocks noGrp="1"/>
          </p:cNvSpPr>
          <p:nvPr>
            <p:ph idx="17" hasCustomPrompt="1"/>
          </p:nvPr>
        </p:nvSpPr>
        <p:spPr>
          <a:xfrm>
            <a:off x="9292685" y="2419587"/>
            <a:ext cx="2116736" cy="2608187"/>
          </a:xfrm>
          <a:prstGeom prst="rect">
            <a:avLst/>
          </a:prstGeom>
        </p:spPr>
        <p:txBody>
          <a:bodyPr vert="horz" lIns="0" tIns="0" rIns="0" bIns="0" rtlCol="0">
            <a:noAutofit/>
          </a:bodyPr>
          <a:lstStyle>
            <a:lvl1pPr marL="0" indent="0">
              <a:buNone/>
              <a:defRPr sz="1200" b="0" i="0">
                <a:latin typeface="Graphik Light" panose="020B0403030202060203" pitchFamily="34" charset="77"/>
              </a:defRPr>
            </a:lvl1pPr>
          </a:lstStyle>
          <a:p>
            <a:pPr marL="0" marR="0" lvl="0" indent="0" algn="l" defTabSz="2284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t>Body copy goes here. </a:t>
            </a:r>
            <a:r>
              <a:rPr lang="en-US" sz="1400">
                <a:latin typeface="Graphik Light" panose="020B0403030202060203" pitchFamily="34" charset="77"/>
              </a:rPr>
              <a:t>Lorem ipsum dolor sit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consectetur</a:t>
            </a:r>
            <a:r>
              <a:rPr lang="en-US" sz="1400">
                <a:latin typeface="Graphik Light" panose="020B0403030202060203" pitchFamily="34" charset="77"/>
              </a:rPr>
              <a:t>. </a:t>
            </a:r>
            <a:r>
              <a:rPr lang="en-US" sz="1400" err="1">
                <a:latin typeface="Graphik Light" panose="020B0403030202060203" pitchFamily="34" charset="77"/>
              </a:rPr>
              <a:t>Odio</a:t>
            </a:r>
            <a:r>
              <a:rPr lang="en-US" sz="1400">
                <a:latin typeface="Graphik Light" panose="020B0403030202060203" pitchFamily="34" charset="77"/>
              </a:rPr>
              <a:t> vitae </a:t>
            </a:r>
            <a:r>
              <a:rPr lang="en-US" sz="1400" err="1">
                <a:latin typeface="Graphik Light" panose="020B0403030202060203" pitchFamily="34" charset="77"/>
              </a:rPr>
              <a:t>tortor</a:t>
            </a:r>
            <a:r>
              <a:rPr lang="en-US" sz="1400">
                <a:latin typeface="Graphik Light" panose="020B0403030202060203" pitchFamily="34" charset="77"/>
              </a:rPr>
              <a:t> cursus </a:t>
            </a:r>
            <a:r>
              <a:rPr lang="en-US" sz="1400" err="1">
                <a:latin typeface="Graphik Light" panose="020B0403030202060203" pitchFamily="34" charset="77"/>
              </a:rPr>
              <a:t>bibendum</a:t>
            </a:r>
            <a:r>
              <a:rPr lang="en-US" sz="1400">
                <a:latin typeface="Graphik Light" panose="020B0403030202060203" pitchFamily="34" charset="77"/>
              </a:rPr>
              <a:t>. In </a:t>
            </a:r>
            <a:r>
              <a:rPr lang="en-US" sz="1400" err="1">
                <a:latin typeface="Graphik Light" panose="020B0403030202060203" pitchFamily="34" charset="77"/>
              </a:rPr>
              <a:t>purus</a:t>
            </a:r>
            <a:r>
              <a:rPr lang="en-US" sz="1400">
                <a:latin typeface="Graphik Light" panose="020B0403030202060203" pitchFamily="34" charset="77"/>
              </a:rPr>
              <a:t> </a:t>
            </a:r>
            <a:r>
              <a:rPr lang="en-US" sz="1400" err="1">
                <a:latin typeface="Graphik Light" panose="020B0403030202060203" pitchFamily="34" charset="77"/>
              </a:rPr>
              <a:t>amet</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neque</a:t>
            </a:r>
            <a:r>
              <a:rPr lang="en-US" sz="1400">
                <a:latin typeface="Graphik Light" panose="020B0403030202060203" pitchFamily="34" charset="77"/>
              </a:rPr>
              <a:t> et. Sed </a:t>
            </a:r>
            <a:r>
              <a:rPr lang="en-US" sz="1400" err="1">
                <a:latin typeface="Graphik Light" panose="020B0403030202060203" pitchFamily="34" charset="77"/>
              </a:rPr>
              <a:t>dignissim</a:t>
            </a:r>
            <a:r>
              <a:rPr lang="en-US" sz="1400">
                <a:latin typeface="Graphik Light" panose="020B0403030202060203" pitchFamily="34" charset="77"/>
              </a:rPr>
              <a:t> id </a:t>
            </a:r>
            <a:r>
              <a:rPr lang="en-US" sz="1400" err="1">
                <a:latin typeface="Graphik Light" panose="020B0403030202060203" pitchFamily="34" charset="77"/>
              </a:rPr>
              <a:t>quis</a:t>
            </a:r>
            <a:r>
              <a:rPr lang="en-US" sz="1400">
                <a:latin typeface="Graphik Light" panose="020B0403030202060203" pitchFamily="34" charset="77"/>
              </a:rPr>
              <a:t> </a:t>
            </a:r>
            <a:r>
              <a:rPr lang="en-US" sz="1400" err="1">
                <a:latin typeface="Graphik Light" panose="020B0403030202060203" pitchFamily="34" charset="77"/>
              </a:rPr>
              <a:t>morbi</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nibh</a:t>
            </a:r>
            <a:r>
              <a:rPr lang="en-US" sz="1400">
                <a:latin typeface="Graphik Light" panose="020B0403030202060203" pitchFamily="34" charset="77"/>
              </a:rPr>
              <a:t> </a:t>
            </a:r>
            <a:r>
              <a:rPr lang="en-US" sz="1400" err="1">
                <a:latin typeface="Graphik Light" panose="020B0403030202060203" pitchFamily="34" charset="77"/>
              </a:rPr>
              <a:t>tristique</a:t>
            </a:r>
            <a:r>
              <a:rPr lang="en-US" sz="1400">
                <a:latin typeface="Graphik Light" panose="020B0403030202060203" pitchFamily="34" charset="77"/>
              </a:rPr>
              <a:t> </a:t>
            </a:r>
            <a:r>
              <a:rPr lang="en-US" sz="1400" err="1">
                <a:latin typeface="Graphik Light" panose="020B0403030202060203" pitchFamily="34" charset="77"/>
              </a:rPr>
              <a:t>lectus</a:t>
            </a:r>
            <a:r>
              <a:rPr lang="en-US" sz="1400">
                <a:latin typeface="Graphik Light" panose="020B0403030202060203" pitchFamily="34" charset="77"/>
              </a:rPr>
              <a:t> </a:t>
            </a:r>
            <a:r>
              <a:rPr lang="en-US" sz="1400" err="1">
                <a:latin typeface="Graphik Light" panose="020B0403030202060203" pitchFamily="34" charset="77"/>
              </a:rPr>
              <a:t>scelerisque</a:t>
            </a:r>
            <a:r>
              <a:rPr lang="en-US" sz="1400">
                <a:latin typeface="Graphik Light" panose="020B0403030202060203" pitchFamily="34" charset="77"/>
              </a:rPr>
              <a:t> </a:t>
            </a:r>
            <a:r>
              <a:rPr lang="en-US" sz="1400" err="1">
                <a:latin typeface="Graphik Light" panose="020B0403030202060203" pitchFamily="34" charset="77"/>
              </a:rPr>
              <a:t>arcu</a:t>
            </a:r>
            <a:r>
              <a:rPr lang="en-US" sz="1400">
                <a:latin typeface="Graphik Light" panose="020B0403030202060203" pitchFamily="34" charset="77"/>
              </a:rPr>
              <a:t> convallis </a:t>
            </a:r>
            <a:r>
              <a:rPr lang="en-US" sz="1400" err="1">
                <a:latin typeface="Graphik Light" panose="020B0403030202060203" pitchFamily="34" charset="77"/>
              </a:rPr>
              <a:t>ullamcorper</a:t>
            </a:r>
            <a:r>
              <a:rPr lang="en-US" sz="1400">
                <a:latin typeface="Graphik Light" panose="020B0403030202060203" pitchFamily="34" charset="77"/>
              </a:rPr>
              <a:t> </a:t>
            </a:r>
            <a:r>
              <a:rPr lang="en-US" sz="1400" err="1">
                <a:latin typeface="Graphik Light" panose="020B0403030202060203" pitchFamily="34" charset="77"/>
              </a:rPr>
              <a:t>venenatis</a:t>
            </a:r>
            <a:r>
              <a:rPr lang="en-US" sz="1400">
                <a:latin typeface="Graphik Light" panose="020B0403030202060203" pitchFamily="34" charset="77"/>
              </a:rPr>
              <a:t>. </a:t>
            </a:r>
            <a:r>
              <a:rPr lang="en-US" sz="1400" err="1">
                <a:latin typeface="Graphik Light" panose="020B0403030202060203" pitchFamily="34" charset="77"/>
              </a:rPr>
              <a:t>Enim</a:t>
            </a:r>
            <a:r>
              <a:rPr lang="en-US" sz="1400">
                <a:latin typeface="Graphik Light" panose="020B0403030202060203" pitchFamily="34" charset="77"/>
              </a:rPr>
              <a:t> </a:t>
            </a:r>
            <a:r>
              <a:rPr lang="en-US" sz="1400" err="1">
                <a:latin typeface="Graphik Light" panose="020B0403030202060203" pitchFamily="34" charset="77"/>
              </a:rPr>
              <a:t>aliquam</a:t>
            </a:r>
            <a:r>
              <a:rPr lang="en-US" sz="1400">
                <a:latin typeface="Graphik Light" panose="020B0403030202060203" pitchFamily="34" charset="77"/>
              </a:rPr>
              <a:t> </a:t>
            </a:r>
            <a:r>
              <a:rPr lang="en-US" sz="1400" err="1">
                <a:latin typeface="Graphik Light" panose="020B0403030202060203" pitchFamily="34" charset="77"/>
              </a:rPr>
              <a:t>quis</a:t>
            </a:r>
            <a:r>
              <a:rPr lang="en-US" sz="1400">
                <a:latin typeface="Graphik Light" panose="020B0403030202060203" pitchFamily="34" charset="77"/>
              </a:rPr>
              <a:t> a </a:t>
            </a:r>
            <a:r>
              <a:rPr lang="en-US" sz="1400" err="1">
                <a:latin typeface="Graphik Light" panose="020B0403030202060203" pitchFamily="34" charset="77"/>
              </a:rPr>
              <a:t>donec</a:t>
            </a:r>
            <a:r>
              <a:rPr lang="en-US" sz="1400">
                <a:latin typeface="Graphik Light" panose="020B0403030202060203" pitchFamily="34" charset="77"/>
              </a:rPr>
              <a:t>. </a:t>
            </a:r>
            <a:r>
              <a:rPr lang="en-US" sz="1400" err="1">
                <a:latin typeface="Graphik Light" panose="020B0403030202060203" pitchFamily="34" charset="77"/>
              </a:rPr>
              <a:t>Condimentum</a:t>
            </a:r>
            <a:endParaRPr lang="en-US"/>
          </a:p>
        </p:txBody>
      </p:sp>
      <p:sp>
        <p:nvSpPr>
          <p:cNvPr id="3" name="Rectangle 2">
            <a:extLst>
              <a:ext uri="{FF2B5EF4-FFF2-40B4-BE49-F238E27FC236}">
                <a16:creationId xmlns:a16="http://schemas.microsoft.com/office/drawing/2014/main" id="{A1420337-EA43-A2F2-1A0C-2EEC31D1E40D}"/>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37321695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62295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188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313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201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1423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FC2122-D0AB-B54C-3BD9-B65B42E33A15}"/>
              </a:ext>
            </a:extLst>
          </p:cNvPr>
          <p:cNvPicPr>
            <a:picLocks noChangeAspect="1"/>
          </p:cNvPicPr>
          <p:nvPr userDrawn="1"/>
        </p:nvPicPr>
        <p:blipFill>
          <a:blip r:embed="rId2"/>
          <a:stretch>
            <a:fillRect/>
          </a:stretch>
        </p:blipFill>
        <p:spPr>
          <a:xfrm>
            <a:off x="0" y="1042"/>
            <a:ext cx="12192000" cy="6855916"/>
          </a:xfrm>
          <a:prstGeom prst="rect">
            <a:avLst/>
          </a:prstGeom>
        </p:spPr>
      </p:pic>
    </p:spTree>
    <p:extLst>
      <p:ext uri="{BB962C8B-B14F-4D97-AF65-F5344CB8AC3E}">
        <p14:creationId xmlns:p14="http://schemas.microsoft.com/office/powerpoint/2010/main" val="79557709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256956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95910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7051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333037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CN+MS 2024 5 Colum Icons">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0F88B-2394-BA53-3960-379E8C2D4BB2}"/>
              </a:ext>
            </a:extLst>
          </p:cNvPr>
          <p:cNvSpPr txBox="1"/>
          <p:nvPr userDrawn="1"/>
        </p:nvSpPr>
        <p:spPr>
          <a:xfrm>
            <a:off x="9904614" y="6572699"/>
            <a:ext cx="0" cy="0"/>
          </a:xfrm>
          <a:prstGeom prst="rect">
            <a:avLst/>
          </a:prstGeom>
          <a:noFill/>
        </p:spPr>
        <p:txBody>
          <a:bodyPr wrap="none" lIns="0" tIns="0" rIns="0" bIns="0" rtlCol="0">
            <a:noAutofit/>
          </a:bodyPr>
          <a:lstStyle/>
          <a:p>
            <a:pPr algn="l" defTabSz="228554">
              <a:spcAft>
                <a:spcPts val="1200"/>
              </a:spcAft>
            </a:pPr>
            <a:endParaRPr lang="en-US" sz="1800" noProof="0"/>
          </a:p>
        </p:txBody>
      </p:sp>
      <p:pic>
        <p:nvPicPr>
          <p:cNvPr id="9" name="Picture 8" descr="A purple arrow on a black background&#10;&#10;Description automatically generated">
            <a:extLst>
              <a:ext uri="{FF2B5EF4-FFF2-40B4-BE49-F238E27FC236}">
                <a16:creationId xmlns:a16="http://schemas.microsoft.com/office/drawing/2014/main" id="{A9C86C1E-45CB-A49B-0CD5-3269E10507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2" name="object 2">
            <a:extLst>
              <a:ext uri="{FF2B5EF4-FFF2-40B4-BE49-F238E27FC236}">
                <a16:creationId xmlns:a16="http://schemas.microsoft.com/office/drawing/2014/main" id="{E06B21E2-03BD-C5BE-6866-AD3ED6BA9E2B}"/>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18" name="Picture Placeholder 13">
            <a:extLst>
              <a:ext uri="{FF2B5EF4-FFF2-40B4-BE49-F238E27FC236}">
                <a16:creationId xmlns:a16="http://schemas.microsoft.com/office/drawing/2014/main" id="{7C9E3EB1-9989-2E4E-363D-98D30F61A7DC}"/>
              </a:ext>
            </a:extLst>
          </p:cNvPr>
          <p:cNvSpPr>
            <a:spLocks noGrp="1"/>
          </p:cNvSpPr>
          <p:nvPr>
            <p:ph type="pic" sz="quarter" idx="14" hasCustomPrompt="1"/>
          </p:nvPr>
        </p:nvSpPr>
        <p:spPr>
          <a:xfrm>
            <a:off x="713771" y="2098874"/>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9" name="Text Placeholder 21">
            <a:extLst>
              <a:ext uri="{FF2B5EF4-FFF2-40B4-BE49-F238E27FC236}">
                <a16:creationId xmlns:a16="http://schemas.microsoft.com/office/drawing/2014/main" id="{E3F9C5B0-E3FD-994A-56B8-9CFBC58A6C87}"/>
              </a:ext>
            </a:extLst>
          </p:cNvPr>
          <p:cNvSpPr>
            <a:spLocks noGrp="1"/>
          </p:cNvSpPr>
          <p:nvPr>
            <p:ph type="body" sz="quarter" idx="19" hasCustomPrompt="1"/>
          </p:nvPr>
        </p:nvSpPr>
        <p:spPr>
          <a:xfrm>
            <a:off x="377415" y="3898899"/>
            <a:ext cx="1985504" cy="1971541"/>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20" name="Text Placeholder 21">
            <a:extLst>
              <a:ext uri="{FF2B5EF4-FFF2-40B4-BE49-F238E27FC236}">
                <a16:creationId xmlns:a16="http://schemas.microsoft.com/office/drawing/2014/main" id="{DFEB2D30-BC07-1B39-BE2F-F329C307FCB4}"/>
              </a:ext>
            </a:extLst>
          </p:cNvPr>
          <p:cNvSpPr>
            <a:spLocks noGrp="1"/>
          </p:cNvSpPr>
          <p:nvPr>
            <p:ph type="body" sz="quarter" idx="20" hasCustomPrompt="1"/>
          </p:nvPr>
        </p:nvSpPr>
        <p:spPr>
          <a:xfrm>
            <a:off x="2739435" y="3898900"/>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21" name="Text Placeholder 21">
            <a:extLst>
              <a:ext uri="{FF2B5EF4-FFF2-40B4-BE49-F238E27FC236}">
                <a16:creationId xmlns:a16="http://schemas.microsoft.com/office/drawing/2014/main" id="{166ADA24-F97F-C515-0EFF-243B0B68BA3F}"/>
              </a:ext>
            </a:extLst>
          </p:cNvPr>
          <p:cNvSpPr>
            <a:spLocks noGrp="1"/>
          </p:cNvSpPr>
          <p:nvPr>
            <p:ph type="body" sz="quarter" idx="21" hasCustomPrompt="1"/>
          </p:nvPr>
        </p:nvSpPr>
        <p:spPr>
          <a:xfrm>
            <a:off x="5101455" y="3898900"/>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22" name="Text Placeholder 21">
            <a:extLst>
              <a:ext uri="{FF2B5EF4-FFF2-40B4-BE49-F238E27FC236}">
                <a16:creationId xmlns:a16="http://schemas.microsoft.com/office/drawing/2014/main" id="{C6054F8F-DFE3-31CE-B487-5C0652211B49}"/>
              </a:ext>
            </a:extLst>
          </p:cNvPr>
          <p:cNvSpPr>
            <a:spLocks noGrp="1"/>
          </p:cNvSpPr>
          <p:nvPr>
            <p:ph type="body" sz="quarter" idx="22" hasCustomPrompt="1"/>
          </p:nvPr>
        </p:nvSpPr>
        <p:spPr>
          <a:xfrm>
            <a:off x="7463475" y="3898900"/>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599"/>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23" name="Text Placeholder 21">
            <a:extLst>
              <a:ext uri="{FF2B5EF4-FFF2-40B4-BE49-F238E27FC236}">
                <a16:creationId xmlns:a16="http://schemas.microsoft.com/office/drawing/2014/main" id="{47E349A7-6D9F-9F60-31E4-1EACABD81A10}"/>
              </a:ext>
            </a:extLst>
          </p:cNvPr>
          <p:cNvSpPr>
            <a:spLocks noGrp="1"/>
          </p:cNvSpPr>
          <p:nvPr>
            <p:ph type="body" sz="quarter" idx="23" hasCustomPrompt="1"/>
          </p:nvPr>
        </p:nvSpPr>
        <p:spPr>
          <a:xfrm>
            <a:off x="9825496" y="3898900"/>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Semibold"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24" name="Picture Placeholder 13">
            <a:extLst>
              <a:ext uri="{FF2B5EF4-FFF2-40B4-BE49-F238E27FC236}">
                <a16:creationId xmlns:a16="http://schemas.microsoft.com/office/drawing/2014/main" id="{3DE50BBD-E708-AD7F-1C2A-07E6EA275737}"/>
              </a:ext>
            </a:extLst>
          </p:cNvPr>
          <p:cNvSpPr>
            <a:spLocks noGrp="1"/>
          </p:cNvSpPr>
          <p:nvPr>
            <p:ph type="pic" sz="quarter" idx="24" hasCustomPrompt="1"/>
          </p:nvPr>
        </p:nvSpPr>
        <p:spPr>
          <a:xfrm>
            <a:off x="3075792" y="2098874"/>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30" name="Picture Placeholder 13">
            <a:extLst>
              <a:ext uri="{FF2B5EF4-FFF2-40B4-BE49-F238E27FC236}">
                <a16:creationId xmlns:a16="http://schemas.microsoft.com/office/drawing/2014/main" id="{9D98980D-89A6-2596-8E44-8A99385C5613}"/>
              </a:ext>
            </a:extLst>
          </p:cNvPr>
          <p:cNvSpPr>
            <a:spLocks noGrp="1"/>
          </p:cNvSpPr>
          <p:nvPr>
            <p:ph type="pic" sz="quarter" idx="25" hasCustomPrompt="1"/>
          </p:nvPr>
        </p:nvSpPr>
        <p:spPr>
          <a:xfrm>
            <a:off x="5437811" y="2098874"/>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31" name="Picture Placeholder 13">
            <a:extLst>
              <a:ext uri="{FF2B5EF4-FFF2-40B4-BE49-F238E27FC236}">
                <a16:creationId xmlns:a16="http://schemas.microsoft.com/office/drawing/2014/main" id="{1915B64D-ED49-55AC-9F3A-12E68A271F5A}"/>
              </a:ext>
            </a:extLst>
          </p:cNvPr>
          <p:cNvSpPr>
            <a:spLocks noGrp="1"/>
          </p:cNvSpPr>
          <p:nvPr>
            <p:ph type="pic" sz="quarter" idx="26" hasCustomPrompt="1"/>
          </p:nvPr>
        </p:nvSpPr>
        <p:spPr>
          <a:xfrm>
            <a:off x="7799832" y="2098874"/>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32" name="Picture Placeholder 13">
            <a:extLst>
              <a:ext uri="{FF2B5EF4-FFF2-40B4-BE49-F238E27FC236}">
                <a16:creationId xmlns:a16="http://schemas.microsoft.com/office/drawing/2014/main" id="{D7FDB8AB-320D-80D2-9420-C5E531571707}"/>
              </a:ext>
            </a:extLst>
          </p:cNvPr>
          <p:cNvSpPr>
            <a:spLocks noGrp="1"/>
          </p:cNvSpPr>
          <p:nvPr>
            <p:ph type="pic" sz="quarter" idx="27" hasCustomPrompt="1"/>
          </p:nvPr>
        </p:nvSpPr>
        <p:spPr>
          <a:xfrm>
            <a:off x="10161852" y="2098874"/>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5" name="Title Placeholder 1">
            <a:extLst>
              <a:ext uri="{FF2B5EF4-FFF2-40B4-BE49-F238E27FC236}">
                <a16:creationId xmlns:a16="http://schemas.microsoft.com/office/drawing/2014/main" id="{DEF4B969-FA81-1E77-449D-887EAE2527D7}"/>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5 Column slide with icons. Place headline here (20pt)</a:t>
            </a:r>
          </a:p>
        </p:txBody>
      </p:sp>
      <p:sp>
        <p:nvSpPr>
          <p:cNvPr id="7" name="Text Placeholder 2">
            <a:extLst>
              <a:ext uri="{FF2B5EF4-FFF2-40B4-BE49-F238E27FC236}">
                <a16:creationId xmlns:a16="http://schemas.microsoft.com/office/drawing/2014/main" id="{B5B5FF60-DF64-9790-0D24-9C61B6CAC510}"/>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3" name="Rectangle 2">
            <a:extLst>
              <a:ext uri="{FF2B5EF4-FFF2-40B4-BE49-F238E27FC236}">
                <a16:creationId xmlns:a16="http://schemas.microsoft.com/office/drawing/2014/main" id="{1588B202-05EF-EAD9-BF4C-37CF3630C6D5}"/>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9861519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538152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217408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825934176"/>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246856731"/>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71945283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9580427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8619841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677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B5C5-638A-9161-1B9C-2957CA50F1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FE07D-0C02-0E6B-70FE-4E75F1486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599058-3097-DF18-4A03-9026E93FBD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5B499F-985F-1E6D-0635-F82BC7C77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FF392-284E-BF22-3185-B3AF9AFB0B28}"/>
              </a:ext>
            </a:extLst>
          </p:cNvPr>
          <p:cNvSpPr>
            <a:spLocks noGrp="1"/>
          </p:cNvSpPr>
          <p:nvPr>
            <p:ph type="sldNum" sz="quarter" idx="12"/>
          </p:nvPr>
        </p:nvSpPr>
        <p:spPr/>
        <p:txBody>
          <a:bodyPr/>
          <a:lstStyle/>
          <a:p>
            <a:fld id="{397B2FCE-A089-4771-BD40-3FA580C2FECB}" type="slidenum">
              <a:rPr lang="en-US" smtClean="0"/>
              <a:t>‹#›</a:t>
            </a:fld>
            <a:endParaRPr lang="en-US"/>
          </a:p>
        </p:txBody>
      </p:sp>
    </p:spTree>
    <p:extLst>
      <p:ext uri="{BB962C8B-B14F-4D97-AF65-F5344CB8AC3E}">
        <p14:creationId xmlns:p14="http://schemas.microsoft.com/office/powerpoint/2010/main" val="8954413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4AFE-ADC9-AC1C-19DB-3821A0E3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A5EBC-8441-7A62-E179-DFBC7EA03C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71319-9C35-5D71-23A4-E562DD072C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4292B15-F8BD-4C99-751B-75914378E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D57F4-41DC-6B38-4D0B-60B36B540901}"/>
              </a:ext>
            </a:extLst>
          </p:cNvPr>
          <p:cNvSpPr>
            <a:spLocks noGrp="1"/>
          </p:cNvSpPr>
          <p:nvPr>
            <p:ph type="sldNum" sz="quarter" idx="12"/>
          </p:nvPr>
        </p:nvSpPr>
        <p:spPr/>
        <p:txBody>
          <a:bodyPr/>
          <a:lstStyle/>
          <a:p>
            <a:fld id="{397B2FCE-A089-4771-BD40-3FA580C2FECB}" type="slidenum">
              <a:rPr lang="en-US" smtClean="0"/>
              <a:t>‹#›</a:t>
            </a:fld>
            <a:endParaRPr lang="en-US"/>
          </a:p>
        </p:txBody>
      </p:sp>
    </p:spTree>
    <p:extLst>
      <p:ext uri="{BB962C8B-B14F-4D97-AF65-F5344CB8AC3E}">
        <p14:creationId xmlns:p14="http://schemas.microsoft.com/office/powerpoint/2010/main" val="3292252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N+MS 2024 4 Colum Icons">
    <p:spTree>
      <p:nvGrpSpPr>
        <p:cNvPr id="1" name=""/>
        <p:cNvGrpSpPr/>
        <p:nvPr/>
      </p:nvGrpSpPr>
      <p:grpSpPr>
        <a:xfrm>
          <a:off x="0" y="0"/>
          <a:ext cx="0" cy="0"/>
          <a:chOff x="0" y="0"/>
          <a:chExt cx="0" cy="0"/>
        </a:xfrm>
      </p:grpSpPr>
      <p:pic>
        <p:nvPicPr>
          <p:cNvPr id="2" name="Picture 1" descr="A purple arrow on a black background&#10;&#10;Description automatically generated">
            <a:extLst>
              <a:ext uri="{FF2B5EF4-FFF2-40B4-BE49-F238E27FC236}">
                <a16:creationId xmlns:a16="http://schemas.microsoft.com/office/drawing/2014/main" id="{89A0D449-9A7C-9EB6-F397-CDB3AF41603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47029" y="6522633"/>
            <a:ext cx="150001" cy="164532"/>
          </a:xfrm>
          <a:prstGeom prst="rect">
            <a:avLst/>
          </a:prstGeom>
        </p:spPr>
      </p:pic>
      <p:sp>
        <p:nvSpPr>
          <p:cNvPr id="3" name="object 2">
            <a:extLst>
              <a:ext uri="{FF2B5EF4-FFF2-40B4-BE49-F238E27FC236}">
                <a16:creationId xmlns:a16="http://schemas.microsoft.com/office/drawing/2014/main" id="{8CA06FA0-4A90-C53B-4EE5-A0D7CC670AA1}"/>
              </a:ext>
            </a:extLst>
          </p:cNvPr>
          <p:cNvSpPr txBox="1"/>
          <p:nvPr userDrawn="1"/>
        </p:nvSpPr>
        <p:spPr>
          <a:xfrm>
            <a:off x="239712" y="170835"/>
            <a:ext cx="2713227" cy="135932"/>
          </a:xfrm>
          <a:prstGeom prst="rect">
            <a:avLst/>
          </a:prstGeom>
        </p:spPr>
        <p:txBody>
          <a:bodyPr vert="horz" wrap="square" lIns="0" tIns="12697" rIns="0" bIns="0" rtlCol="0">
            <a:spAutoFit/>
          </a:bodyPr>
          <a:lstStyle/>
          <a:p>
            <a:pPr marL="12697" algn="l">
              <a:lnSpc>
                <a:spcPct val="100000"/>
              </a:lnSpc>
              <a:spcBef>
                <a:spcPts val="100"/>
              </a:spcBef>
            </a:pPr>
            <a:r>
              <a:rPr lang="en-US" sz="800" b="1" spc="20">
                <a:solidFill>
                  <a:srgbClr val="072321"/>
                </a:solidFill>
                <a:latin typeface="Graphik Semibold" panose="020B0503030202060203" pitchFamily="34" charset="77"/>
                <a:cs typeface="Graphik Semibold"/>
              </a:rPr>
              <a:t>Accenture + Microsoft  </a:t>
            </a:r>
            <a:r>
              <a:rPr lang="en-US" sz="800" b="1" spc="20">
                <a:solidFill>
                  <a:srgbClr val="072321"/>
                </a:solidFill>
                <a:latin typeface="Graphik Semibold" panose="020B0503030202060203" pitchFamily="34" charset="77"/>
                <a:cs typeface="Graphik Light"/>
              </a:rPr>
              <a:t>|  </a:t>
            </a:r>
            <a:r>
              <a:rPr lang="en-US" sz="800" spc="50">
                <a:solidFill>
                  <a:srgbClr val="072321"/>
                </a:solidFill>
                <a:latin typeface="+mn-lt"/>
                <a:cs typeface="Graphik Light"/>
              </a:rPr>
              <a:t>2024</a:t>
            </a:r>
            <a:endParaRPr lang="en-US" sz="800" spc="50">
              <a:latin typeface="+mn-lt"/>
              <a:cs typeface="Graphik"/>
            </a:endParaRPr>
          </a:p>
        </p:txBody>
      </p:sp>
      <p:sp>
        <p:nvSpPr>
          <p:cNvPr id="4" name="Footer Placeholder 3">
            <a:extLst>
              <a:ext uri="{FF2B5EF4-FFF2-40B4-BE49-F238E27FC236}">
                <a16:creationId xmlns:a16="http://schemas.microsoft.com/office/drawing/2014/main" id="{8664C9D5-6ADC-85F5-0D04-056E81729109}"/>
              </a:ext>
            </a:extLst>
          </p:cNvPr>
          <p:cNvSpPr txBox="1"/>
          <p:nvPr userDrawn="1"/>
        </p:nvSpPr>
        <p:spPr>
          <a:xfrm>
            <a:off x="7518480" y="6488234"/>
            <a:ext cx="4114800" cy="198318"/>
          </a:xfrm>
          <a:prstGeom prst="rect">
            <a:avLst/>
          </a:prstGeom>
          <a:noFill/>
        </p:spPr>
        <p:txBody>
          <a:bodyPr wrap="square" lIns="0" tIns="0" rIns="0" bIns="0" rtlCol="0" anchor="ctr">
            <a:noAutofit/>
          </a:bodyPr>
          <a:lstStyle>
            <a:defPPr>
              <a:defRPr lang="en-US"/>
            </a:defPPr>
            <a:lvl1pPr algn="r" rtl="0" fontAlgn="base">
              <a:spcBef>
                <a:spcPct val="0"/>
              </a:spcBef>
              <a:spcAft>
                <a:spcPct val="0"/>
              </a:spcAft>
              <a:defRPr lang="en-US" sz="800" kern="1200" dirty="0">
                <a:solidFill>
                  <a:schemeClr val="tx1">
                    <a:alpha val="75000"/>
                  </a:schemeClr>
                </a:solidFill>
                <a:latin typeface="+mn-lt"/>
                <a:ea typeface="+mn-ea"/>
                <a:cs typeface="+mn-cs"/>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pPr defTabSz="228463">
              <a:spcAft>
                <a:spcPts val="1200"/>
              </a:spcAft>
              <a:defRPr/>
            </a:pPr>
            <a:r>
              <a:rPr lang="en-GB" sz="800">
                <a:solidFill>
                  <a:schemeClr val="tx1">
                    <a:lumMod val="75000"/>
                    <a:lumOff val="25000"/>
                  </a:schemeClr>
                </a:solidFill>
              </a:rPr>
              <a:t>Copyright © 2024 Accenture. All rights reserved.</a:t>
            </a:r>
          </a:p>
        </p:txBody>
      </p:sp>
      <p:sp>
        <p:nvSpPr>
          <p:cNvPr id="5" name="Slide Number Placeholder 1">
            <a:extLst>
              <a:ext uri="{FF2B5EF4-FFF2-40B4-BE49-F238E27FC236}">
                <a16:creationId xmlns:a16="http://schemas.microsoft.com/office/drawing/2014/main" id="{D0680F89-7159-E465-3713-A1BF2004D2EA}"/>
              </a:ext>
            </a:extLst>
          </p:cNvPr>
          <p:cNvSpPr txBox="1">
            <a:spLocks/>
          </p:cNvSpPr>
          <p:nvPr userDrawn="1"/>
        </p:nvSpPr>
        <p:spPr>
          <a:xfrm>
            <a:off x="11688026" y="6490026"/>
            <a:ext cx="326254" cy="201168"/>
          </a:xfrm>
          <a:prstGeom prst="rect">
            <a:avLst/>
          </a:prstGeom>
        </p:spPr>
        <p:txBody>
          <a:bodyPr vert="horz" wrap="none" lIns="0" tIns="0" rIns="0" bIns="0" rtlCol="0" anchor="ctr"/>
          <a:lstStyle>
            <a:defPPr>
              <a:defRPr lang="en-US"/>
            </a:defPPr>
            <a:lvl1pPr algn="r" rtl="0" fontAlgn="base">
              <a:spcBef>
                <a:spcPct val="0"/>
              </a:spcBef>
              <a:spcAft>
                <a:spcPct val="0"/>
              </a:spcAft>
              <a:defRPr sz="800" kern="1200">
                <a:solidFill>
                  <a:schemeClr val="tx1"/>
                </a:solidFill>
                <a:latin typeface="Arial" charset="0"/>
                <a:ea typeface="+mn-ea"/>
                <a:cs typeface="Arial" charset="0"/>
              </a:defRPr>
            </a:lvl1pPr>
            <a:lvl2pPr marL="609443" algn="l" rtl="0" fontAlgn="base">
              <a:spcBef>
                <a:spcPct val="0"/>
              </a:spcBef>
              <a:spcAft>
                <a:spcPct val="0"/>
              </a:spcAft>
              <a:defRPr kern="1200">
                <a:solidFill>
                  <a:schemeClr val="tx1"/>
                </a:solidFill>
                <a:latin typeface="Arial" charset="0"/>
                <a:ea typeface="+mn-ea"/>
                <a:cs typeface="Arial" charset="0"/>
              </a:defRPr>
            </a:lvl2pPr>
            <a:lvl3pPr marL="1218885" algn="l" rtl="0" fontAlgn="base">
              <a:spcBef>
                <a:spcPct val="0"/>
              </a:spcBef>
              <a:spcAft>
                <a:spcPct val="0"/>
              </a:spcAft>
              <a:defRPr kern="1200">
                <a:solidFill>
                  <a:schemeClr val="tx1"/>
                </a:solidFill>
                <a:latin typeface="Arial" charset="0"/>
                <a:ea typeface="+mn-ea"/>
                <a:cs typeface="Arial" charset="0"/>
              </a:defRPr>
            </a:lvl3pPr>
            <a:lvl4pPr marL="1828328" algn="l" rtl="0" fontAlgn="base">
              <a:spcBef>
                <a:spcPct val="0"/>
              </a:spcBef>
              <a:spcAft>
                <a:spcPct val="0"/>
              </a:spcAft>
              <a:defRPr kern="1200">
                <a:solidFill>
                  <a:schemeClr val="tx1"/>
                </a:solidFill>
                <a:latin typeface="Arial" charset="0"/>
                <a:ea typeface="+mn-ea"/>
                <a:cs typeface="Arial" charset="0"/>
              </a:defRPr>
            </a:lvl4pPr>
            <a:lvl5pPr marL="2437771" algn="l" rtl="0" fontAlgn="base">
              <a:spcBef>
                <a:spcPct val="0"/>
              </a:spcBef>
              <a:spcAft>
                <a:spcPct val="0"/>
              </a:spcAft>
              <a:defRPr kern="1200">
                <a:solidFill>
                  <a:schemeClr val="tx1"/>
                </a:solidFill>
                <a:latin typeface="Arial" charset="0"/>
                <a:ea typeface="+mn-ea"/>
                <a:cs typeface="Arial" charset="0"/>
              </a:defRPr>
            </a:lvl5pPr>
            <a:lvl6pPr marL="3047213" algn="l" defTabSz="1218885" rtl="0" eaLnBrk="1" latinLnBrk="0" hangingPunct="1">
              <a:defRPr kern="1200">
                <a:solidFill>
                  <a:schemeClr val="tx1"/>
                </a:solidFill>
                <a:latin typeface="Arial" charset="0"/>
                <a:ea typeface="+mn-ea"/>
                <a:cs typeface="Arial" charset="0"/>
              </a:defRPr>
            </a:lvl6pPr>
            <a:lvl7pPr marL="3656656" algn="l" defTabSz="1218885" rtl="0" eaLnBrk="1" latinLnBrk="0" hangingPunct="1">
              <a:defRPr kern="1200">
                <a:solidFill>
                  <a:schemeClr val="tx1"/>
                </a:solidFill>
                <a:latin typeface="Arial" charset="0"/>
                <a:ea typeface="+mn-ea"/>
                <a:cs typeface="Arial" charset="0"/>
              </a:defRPr>
            </a:lvl7pPr>
            <a:lvl8pPr marL="4266097" algn="l" defTabSz="1218885" rtl="0" eaLnBrk="1" latinLnBrk="0" hangingPunct="1">
              <a:defRPr kern="1200">
                <a:solidFill>
                  <a:schemeClr val="tx1"/>
                </a:solidFill>
                <a:latin typeface="Arial" charset="0"/>
                <a:ea typeface="+mn-ea"/>
                <a:cs typeface="Arial" charset="0"/>
              </a:defRPr>
            </a:lvl8pPr>
            <a:lvl9pPr marL="4875541" algn="l" defTabSz="1218885" rtl="0" eaLnBrk="1" latinLnBrk="0" hangingPunct="1">
              <a:defRPr kern="1200">
                <a:solidFill>
                  <a:schemeClr val="tx1"/>
                </a:solidFill>
                <a:latin typeface="Arial" charset="0"/>
                <a:ea typeface="+mn-ea"/>
                <a:cs typeface="Arial" charset="0"/>
              </a:defRPr>
            </a:lvl9pPr>
          </a:lstStyle>
          <a:p>
            <a:fld id="{1F90F471-3972-4120-B8B3-0237DE626C35}" type="slidenum">
              <a:rPr lang="en-US" sz="800" smtClean="0">
                <a:solidFill>
                  <a:schemeClr val="tx1">
                    <a:lumMod val="75000"/>
                    <a:lumOff val="25000"/>
                  </a:schemeClr>
                </a:solidFill>
              </a:rPr>
              <a:pPr/>
              <a:t>‹#›</a:t>
            </a:fld>
            <a:endParaRPr lang="en-US" sz="800">
              <a:solidFill>
                <a:schemeClr val="tx1">
                  <a:lumMod val="75000"/>
                  <a:lumOff val="25000"/>
                </a:schemeClr>
              </a:solidFill>
            </a:endParaRPr>
          </a:p>
        </p:txBody>
      </p:sp>
      <p:sp>
        <p:nvSpPr>
          <p:cNvPr id="6" name="Picture Placeholder 13">
            <a:extLst>
              <a:ext uri="{FF2B5EF4-FFF2-40B4-BE49-F238E27FC236}">
                <a16:creationId xmlns:a16="http://schemas.microsoft.com/office/drawing/2014/main" id="{5EC3E4FF-1B83-E86C-A41C-801761DEA270}"/>
              </a:ext>
            </a:extLst>
          </p:cNvPr>
          <p:cNvSpPr>
            <a:spLocks noGrp="1"/>
          </p:cNvSpPr>
          <p:nvPr>
            <p:ph type="pic" sz="quarter" idx="14" hasCustomPrompt="1"/>
          </p:nvPr>
        </p:nvSpPr>
        <p:spPr>
          <a:xfrm>
            <a:off x="1791152" y="1946509"/>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7" name="Text Placeholder 21">
            <a:extLst>
              <a:ext uri="{FF2B5EF4-FFF2-40B4-BE49-F238E27FC236}">
                <a16:creationId xmlns:a16="http://schemas.microsoft.com/office/drawing/2014/main" id="{4AD8D147-9B62-69EE-1B98-DB374D4AD237}"/>
              </a:ext>
            </a:extLst>
          </p:cNvPr>
          <p:cNvSpPr>
            <a:spLocks noGrp="1"/>
          </p:cNvSpPr>
          <p:nvPr>
            <p:ph type="body" sz="quarter" idx="19" hasCustomPrompt="1"/>
          </p:nvPr>
        </p:nvSpPr>
        <p:spPr>
          <a:xfrm>
            <a:off x="1454796" y="3746535"/>
            <a:ext cx="1985504" cy="1971541"/>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8" name="Text Placeholder 21">
            <a:extLst>
              <a:ext uri="{FF2B5EF4-FFF2-40B4-BE49-F238E27FC236}">
                <a16:creationId xmlns:a16="http://schemas.microsoft.com/office/drawing/2014/main" id="{1F423D6D-1DA3-365F-658B-BDDAA5F0ED51}"/>
              </a:ext>
            </a:extLst>
          </p:cNvPr>
          <p:cNvSpPr>
            <a:spLocks noGrp="1"/>
          </p:cNvSpPr>
          <p:nvPr>
            <p:ph type="body" sz="quarter" idx="20" hasCustomPrompt="1"/>
          </p:nvPr>
        </p:nvSpPr>
        <p:spPr>
          <a:xfrm>
            <a:off x="3816816" y="3746536"/>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9" name="Text Placeholder 21">
            <a:extLst>
              <a:ext uri="{FF2B5EF4-FFF2-40B4-BE49-F238E27FC236}">
                <a16:creationId xmlns:a16="http://schemas.microsoft.com/office/drawing/2014/main" id="{BFE8EBEA-709A-542B-4DB6-5DA121944404}"/>
              </a:ext>
            </a:extLst>
          </p:cNvPr>
          <p:cNvSpPr>
            <a:spLocks noGrp="1"/>
          </p:cNvSpPr>
          <p:nvPr>
            <p:ph type="body" sz="quarter" idx="21" hasCustomPrompt="1"/>
          </p:nvPr>
        </p:nvSpPr>
        <p:spPr>
          <a:xfrm>
            <a:off x="6178836" y="3746536"/>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400"/>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10" name="Text Placeholder 21">
            <a:extLst>
              <a:ext uri="{FF2B5EF4-FFF2-40B4-BE49-F238E27FC236}">
                <a16:creationId xmlns:a16="http://schemas.microsoft.com/office/drawing/2014/main" id="{5956348C-B0DE-DF4C-FFD4-CF56ECA881DC}"/>
              </a:ext>
            </a:extLst>
          </p:cNvPr>
          <p:cNvSpPr>
            <a:spLocks noGrp="1"/>
          </p:cNvSpPr>
          <p:nvPr>
            <p:ph type="body" sz="quarter" idx="22" hasCustomPrompt="1"/>
          </p:nvPr>
        </p:nvSpPr>
        <p:spPr>
          <a:xfrm>
            <a:off x="8540856" y="3746536"/>
            <a:ext cx="1985504" cy="1979613"/>
          </a:xfrm>
        </p:spPr>
        <p:txBody>
          <a:bodyPr/>
          <a:lstStyle>
            <a:lvl1pPr marL="0" indent="0" algn="ctr">
              <a:lnSpc>
                <a:spcPct val="90000"/>
              </a:lnSpc>
              <a:spcAft>
                <a:spcPts val="600"/>
              </a:spcAft>
              <a:buFont typeface="Graphik" panose="020B0604020202020204" pitchFamily="34" charset="0"/>
              <a:buNone/>
              <a:defRPr sz="1600" b="0" i="0">
                <a:latin typeface="Graphik Medium" panose="020B0503030202060203" pitchFamily="34" charset="77"/>
              </a:defRPr>
            </a:lvl1pPr>
            <a:lvl2pPr marL="0" indent="0" algn="ctr">
              <a:spcAft>
                <a:spcPts val="600"/>
              </a:spcAft>
              <a:buNone/>
              <a:defRPr sz="1599"/>
            </a:lvl2pPr>
            <a:lvl3pPr marL="0" indent="0" algn="ctr">
              <a:spcAft>
                <a:spcPts val="600"/>
              </a:spcAft>
              <a:buNone/>
              <a:defRPr sz="1200"/>
            </a:lvl3pPr>
            <a:lvl4pPr marL="182770" indent="-182770" algn="ctr">
              <a:spcAft>
                <a:spcPts val="600"/>
              </a:spcAft>
              <a:buFont typeface="Graphik" panose="020B0604020202020204" pitchFamily="34" charset="0"/>
              <a:buChar char="•"/>
              <a:defRPr sz="1200"/>
            </a:lvl4pPr>
            <a:lvl5pPr>
              <a:spcAft>
                <a:spcPts val="600"/>
              </a:spcAft>
              <a:defRPr sz="1599"/>
            </a:lvl5pPr>
          </a:lstStyle>
          <a:p>
            <a:pPr lvl="0"/>
            <a:r>
              <a:rPr lang="en-US"/>
              <a:t>Headline 16pt</a:t>
            </a:r>
          </a:p>
          <a:p>
            <a:pPr lvl="1"/>
            <a:r>
              <a:rPr lang="en-US"/>
              <a:t>Details 14pt</a:t>
            </a:r>
          </a:p>
        </p:txBody>
      </p:sp>
      <p:sp>
        <p:nvSpPr>
          <p:cNvPr id="11" name="Picture Placeholder 13">
            <a:extLst>
              <a:ext uri="{FF2B5EF4-FFF2-40B4-BE49-F238E27FC236}">
                <a16:creationId xmlns:a16="http://schemas.microsoft.com/office/drawing/2014/main" id="{05420AE3-65C8-2AF0-1C70-2059087CA599}"/>
              </a:ext>
            </a:extLst>
          </p:cNvPr>
          <p:cNvSpPr>
            <a:spLocks noGrp="1"/>
          </p:cNvSpPr>
          <p:nvPr>
            <p:ph type="pic" sz="quarter" idx="24" hasCustomPrompt="1"/>
          </p:nvPr>
        </p:nvSpPr>
        <p:spPr>
          <a:xfrm>
            <a:off x="4153173" y="1946509"/>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2" name="Picture Placeholder 13">
            <a:extLst>
              <a:ext uri="{FF2B5EF4-FFF2-40B4-BE49-F238E27FC236}">
                <a16:creationId xmlns:a16="http://schemas.microsoft.com/office/drawing/2014/main" id="{0F29BDF2-6506-99DA-E437-17DD7AFC9C19}"/>
              </a:ext>
            </a:extLst>
          </p:cNvPr>
          <p:cNvSpPr>
            <a:spLocks noGrp="1"/>
          </p:cNvSpPr>
          <p:nvPr>
            <p:ph type="pic" sz="quarter" idx="25" hasCustomPrompt="1"/>
          </p:nvPr>
        </p:nvSpPr>
        <p:spPr>
          <a:xfrm>
            <a:off x="6515192" y="1946509"/>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3" name="Picture Placeholder 13">
            <a:extLst>
              <a:ext uri="{FF2B5EF4-FFF2-40B4-BE49-F238E27FC236}">
                <a16:creationId xmlns:a16="http://schemas.microsoft.com/office/drawing/2014/main" id="{3476DFDE-04D6-D30A-CE67-0711DF1AA32E}"/>
              </a:ext>
            </a:extLst>
          </p:cNvPr>
          <p:cNvSpPr>
            <a:spLocks noGrp="1"/>
          </p:cNvSpPr>
          <p:nvPr>
            <p:ph type="pic" sz="quarter" idx="26" hasCustomPrompt="1"/>
          </p:nvPr>
        </p:nvSpPr>
        <p:spPr>
          <a:xfrm>
            <a:off x="8877213" y="1946509"/>
            <a:ext cx="1312792" cy="1312792"/>
          </a:xfrm>
          <a:noFill/>
        </p:spPr>
        <p:txBody>
          <a:bodyPr/>
          <a:lstStyle>
            <a:lvl1pPr marL="0" indent="0" algn="ctr">
              <a:buFont typeface="Graphik" panose="020B0604020202020204" pitchFamily="34" charset="0"/>
              <a:buNone/>
              <a:defRPr sz="1799" b="0"/>
            </a:lvl1pPr>
          </a:lstStyle>
          <a:p>
            <a:r>
              <a:rPr lang="en-GB"/>
              <a:t>Add icon</a:t>
            </a:r>
            <a:endParaRPr lang="en-US"/>
          </a:p>
        </p:txBody>
      </p:sp>
      <p:sp>
        <p:nvSpPr>
          <p:cNvPr id="18" name="Title Placeholder 1">
            <a:extLst>
              <a:ext uri="{FF2B5EF4-FFF2-40B4-BE49-F238E27FC236}">
                <a16:creationId xmlns:a16="http://schemas.microsoft.com/office/drawing/2014/main" id="{738B883D-06F5-2252-CE50-ADD101CCB79E}"/>
              </a:ext>
            </a:extLst>
          </p:cNvPr>
          <p:cNvSpPr>
            <a:spLocks noGrp="1"/>
          </p:cNvSpPr>
          <p:nvPr>
            <p:ph type="title" hasCustomPrompt="1"/>
          </p:nvPr>
        </p:nvSpPr>
        <p:spPr>
          <a:xfrm>
            <a:off x="782578" y="600637"/>
            <a:ext cx="10021722" cy="335235"/>
          </a:xfrm>
          <a:prstGeom prst="rect">
            <a:avLst/>
          </a:prstGeom>
        </p:spPr>
        <p:txBody>
          <a:bodyPr vert="horz" lIns="0" tIns="0" rIns="0" bIns="0" rtlCol="0" anchor="t">
            <a:noAutofit/>
          </a:bodyPr>
          <a:lstStyle>
            <a:lvl1pPr>
              <a:defRPr sz="2000"/>
            </a:lvl1pPr>
          </a:lstStyle>
          <a:p>
            <a:r>
              <a:rPr lang="en-US"/>
              <a:t>4 Column slide with icons. Place headline here (20pt)</a:t>
            </a:r>
          </a:p>
        </p:txBody>
      </p:sp>
      <p:sp>
        <p:nvSpPr>
          <p:cNvPr id="19" name="Text Placeholder 2">
            <a:extLst>
              <a:ext uri="{FF2B5EF4-FFF2-40B4-BE49-F238E27FC236}">
                <a16:creationId xmlns:a16="http://schemas.microsoft.com/office/drawing/2014/main" id="{672A22AE-00D9-B7CD-7A63-29540B71A104}"/>
              </a:ext>
            </a:extLst>
          </p:cNvPr>
          <p:cNvSpPr>
            <a:spLocks noGrp="1"/>
          </p:cNvSpPr>
          <p:nvPr>
            <p:ph idx="1" hasCustomPrompt="1"/>
          </p:nvPr>
        </p:nvSpPr>
        <p:spPr>
          <a:xfrm>
            <a:off x="782578" y="1002669"/>
            <a:ext cx="10021722" cy="456776"/>
          </a:xfrm>
          <a:prstGeom prst="rect">
            <a:avLst/>
          </a:prstGeom>
        </p:spPr>
        <p:txBody>
          <a:bodyPr vert="horz" lIns="0" tIns="0" rIns="0" bIns="0" rtlCol="0">
            <a:noAutofit/>
          </a:bodyPr>
          <a:lstStyle>
            <a:lvl1pPr marL="0" indent="0">
              <a:buNone/>
              <a:defRPr b="0" i="0">
                <a:latin typeface="Graphik Light" panose="020B0403030202060203" pitchFamily="34" charset="77"/>
              </a:defRPr>
            </a:lvl1pPr>
          </a:lstStyle>
          <a:p>
            <a:pPr lvl="0"/>
            <a:r>
              <a:rPr lang="en-US"/>
              <a:t>Subhead goes here</a:t>
            </a:r>
          </a:p>
        </p:txBody>
      </p:sp>
      <p:sp>
        <p:nvSpPr>
          <p:cNvPr id="14" name="Rectangle 13">
            <a:extLst>
              <a:ext uri="{FF2B5EF4-FFF2-40B4-BE49-F238E27FC236}">
                <a16:creationId xmlns:a16="http://schemas.microsoft.com/office/drawing/2014/main" id="{4C14720B-7CF6-E25B-70BF-4591F833728C}"/>
              </a:ext>
            </a:extLst>
          </p:cNvPr>
          <p:cNvSpPr/>
          <p:nvPr userDrawn="1"/>
        </p:nvSpPr>
        <p:spPr>
          <a:xfrm>
            <a:off x="11804128" y="0"/>
            <a:ext cx="387870" cy="6858000"/>
          </a:xfrm>
          <a:prstGeom prst="rect">
            <a:avLst/>
          </a:prstGeom>
          <a:gradFill flip="none" rotWithShape="1">
            <a:gsLst>
              <a:gs pos="0">
                <a:srgbClr val="A3E6FF">
                  <a:alpha val="63000"/>
                </a:srgbClr>
              </a:gs>
              <a:gs pos="59000">
                <a:schemeClr val="accent1">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19" bIns="91419" rtlCol="0" anchor="ctr"/>
          <a:lstStyle/>
          <a:p>
            <a:pPr algn="ctr"/>
            <a:endParaRPr lang="en-US" sz="1800" err="1"/>
          </a:p>
        </p:txBody>
      </p:sp>
    </p:spTree>
    <p:extLst>
      <p:ext uri="{BB962C8B-B14F-4D97-AF65-F5344CB8AC3E}">
        <p14:creationId xmlns:p14="http://schemas.microsoft.com/office/powerpoint/2010/main" val="407876230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EF13-687E-8541-75BB-750D0503D1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5BD19-E41A-00C5-FB97-8CA60BB078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C1A2B6-3E36-5FF2-87FA-B8DBA15F77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03F6B74-50EE-F159-3550-BD3A35183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4DD0A-27CA-AAAB-BA9A-297FD7F6FDD3}"/>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301896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419B-49E1-2E68-5E69-21E41F377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BA7D9-B58C-90F4-438C-C3A09126CE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1D2F9-C827-2E0C-7F31-2B21C9AE468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A711DA1B-FAD8-BD09-D16B-A0849A3C3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0BB5A1-FE31-8751-164E-BF6613E94D08}"/>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35652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17A1-ABD8-F479-AE38-32E2D0749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CBAEB9-3C7D-B569-FAEE-3E4FE22633A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5AE764-1A83-21B0-885B-26A0A52735E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A989D15-FC7F-27C3-D0E0-98A1EEB68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16F2BD-1411-7445-A86D-DC7E99BBD479}"/>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2435223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E81C-C056-E159-A2BA-776731A361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EBDB9-43E6-00D8-22BE-7D3A4D4B8D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F12ECF-1A49-0521-8797-04D569D937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0C6A8A-E90B-B714-1BC3-DA4751FE8E9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E91BCB5-3855-6821-2ADC-C925BF67E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C6647E-6DCF-C0A3-F4D1-401FC7D47D73}"/>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5737081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B0AA-759E-CA78-0F78-AFB960EE38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32552-F0E8-1C39-6624-4F3D752F0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84C514-0DA1-7E27-C2B5-E21957181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006FBD-508C-A61D-2741-FFFE738CA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BC5B3-1CC6-37FE-3865-C80401204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2A2257-C168-2FC3-B520-097CDAB14A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1AA4DDC-0DF0-75B9-B474-E0BAD43EB7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F2367E3-8521-EF47-C0ED-5893BD616C04}"/>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6894487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9601-C503-1199-A647-E8B715DFB1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62EA59-F861-1F90-DED2-270B36634D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C250B7C-BC8B-073B-7F6E-50A6A0E2E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B479503-CFAC-9AE2-B9AD-7C093CE8FF7F}"/>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1579121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77DFCF-5A06-D891-32A4-C03591C63C3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60CF600B-CFDD-E149-4C3E-973F32322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FDBAB1-083D-B0E2-3032-7A47CD3F1788}"/>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397636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6A7D-4701-849E-2551-7C2B89365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B677D2-9220-57B2-863D-475FE10731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5CFD2-BE03-159A-0BD4-6D65613B7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8164E-8A7D-DA94-93B8-2B070E447C2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D6BAEF9-D26E-022A-3698-D96D8D128B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4B1A0-B620-5D22-96F6-8DBD383BF146}"/>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469703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2F1F9-EFA6-BB2E-9DD3-D844EB84C5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C10F60-FA40-7A14-1F86-6292E6A006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208B5-93B8-465F-E078-3A4B72B91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FAF86-AC2A-144B-EB2D-DA211E8F4AE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D9C49FE-8916-4A74-428C-0E85666752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942D4D-8420-48BA-9BC3-F214580ACD96}"/>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886378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3CD5-0D0B-F27D-EACD-51D242C768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293222-D97B-0868-C05E-4F2E41820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6313E-239D-F96A-D01D-81057636317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D140860-DCEE-7D43-CA82-2710E7E21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511620-77EF-C772-6A9B-FC96716B235C}"/>
              </a:ext>
            </a:extLst>
          </p:cNvPr>
          <p:cNvSpPr>
            <a:spLocks noGrp="1"/>
          </p:cNvSpPr>
          <p:nvPr>
            <p:ph type="sldNum" sz="quarter" idx="12"/>
          </p:nvPr>
        </p:nvSpPr>
        <p:spPr>
          <a:xfrm>
            <a:off x="8610600" y="6356350"/>
            <a:ext cx="2743200" cy="365125"/>
          </a:xfrm>
          <a:prstGeom prst="rect">
            <a:avLst/>
          </a:prstGeom>
        </p:spPr>
        <p:txBody>
          <a:bodyPr/>
          <a:lstStyle/>
          <a:p>
            <a:fld id="{BCB20294-7463-45E0-952B-417A59F582B7}" type="slidenum">
              <a:rPr lang="en-US" smtClean="0"/>
              <a:t>‹#›</a:t>
            </a:fld>
            <a:endParaRPr lang="en-US"/>
          </a:p>
        </p:txBody>
      </p:sp>
    </p:spTree>
    <p:extLst>
      <p:ext uri="{BB962C8B-B14F-4D97-AF65-F5344CB8AC3E}">
        <p14:creationId xmlns:p14="http://schemas.microsoft.com/office/powerpoint/2010/main" val="3235691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1.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16" Type="http://schemas.openxmlformats.org/officeDocument/2006/relationships/slideLayout" Target="../slideLayouts/slideLayout3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66" Type="http://schemas.openxmlformats.org/officeDocument/2006/relationships/slideLayout" Target="../slideLayouts/slideLayout81.xml"/><Relationship Id="rId74" Type="http://schemas.openxmlformats.org/officeDocument/2006/relationships/slideLayout" Target="../slideLayouts/slideLayout89.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77" Type="http://schemas.openxmlformats.org/officeDocument/2006/relationships/image" Target="../media/image3.svg"/><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image" Target="../media/image2.png"/><Relationship Id="rId7" Type="http://schemas.openxmlformats.org/officeDocument/2006/relationships/slideLayout" Target="../slideLayouts/slideLayout22.xml"/><Relationship Id="rId71" Type="http://schemas.openxmlformats.org/officeDocument/2006/relationships/slideLayout" Target="../slideLayouts/slideLayout86.xml"/><Relationship Id="rId2" Type="http://schemas.openxmlformats.org/officeDocument/2006/relationships/slideLayout" Target="../slideLayouts/slideLayout17.xml"/><Relationship Id="rId2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4.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1000"/>
            <a:ext cx="11430000"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a:t>First level (bullet 20pt)</a:t>
            </a:r>
          </a:p>
          <a:p>
            <a:pPr lvl="1"/>
            <a:r>
              <a:rPr lang="en-US"/>
              <a:t>Second level (bullet 20pt)</a:t>
            </a:r>
          </a:p>
          <a:p>
            <a:pPr lvl="2"/>
            <a:r>
              <a:rPr lang="en-US"/>
              <a:t>Third level (bullet 20pt)</a:t>
            </a:r>
          </a:p>
          <a:p>
            <a:pPr lvl="3"/>
            <a:r>
              <a:rPr lang="en-US"/>
              <a:t>Fourth level (bullet 18pt)</a:t>
            </a:r>
          </a:p>
          <a:p>
            <a:pPr lvl="4"/>
            <a:r>
              <a:rPr lang="en-US"/>
              <a:t>Fifth level (bullet 18pt)</a:t>
            </a:r>
          </a:p>
          <a:p>
            <a:pPr lvl="5"/>
            <a:r>
              <a:rPr lang="en-US"/>
              <a:t>Sixth level (copy 16pt)</a:t>
            </a:r>
          </a:p>
          <a:p>
            <a:pPr lvl="6"/>
            <a:r>
              <a:rPr lang="en-US"/>
              <a:t>Seventh level (small copy 12pt)</a:t>
            </a:r>
          </a:p>
          <a:p>
            <a:pPr lvl="7"/>
            <a:r>
              <a:rPr lang="en-US"/>
              <a:t>EIGHT LEVEL (DESCRIPTOR 10PT)</a:t>
            </a:r>
          </a:p>
          <a:p>
            <a:pPr lvl="8"/>
            <a:r>
              <a:rPr lang="en-US"/>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3851" rtl="0" eaLnBrk="1" latinLnBrk="0" hangingPunct="1">
              <a:defRPr lang="en-US" sz="800" kern="1200" smtClean="0">
                <a:solidFill>
                  <a:schemeClr val="tx1">
                    <a:alpha val="75000"/>
                  </a:schemeClr>
                </a:solidFill>
                <a:latin typeface="+mn-lt"/>
                <a:ea typeface="+mn-ea"/>
                <a:cs typeface="+mn-cs"/>
              </a:defRPr>
            </a:lvl1pPr>
          </a:lstStyle>
          <a:p>
            <a:endParaRPr lang="en-US"/>
          </a:p>
        </p:txBody>
      </p:sp>
      <p:sp>
        <p:nvSpPr>
          <p:cNvPr id="10" name="Footer Placeholder 3">
            <a:extLst>
              <a:ext uri="{FF2B5EF4-FFF2-40B4-BE49-F238E27FC236}">
                <a16:creationId xmlns:a16="http://schemas.microsoft.com/office/drawing/2014/main" id="{9624E0B2-760E-457A-8367-213CE89D650B}"/>
              </a:ext>
            </a:extLst>
          </p:cNvPr>
          <p:cNvSpPr>
            <a:spLocks noGrp="1"/>
          </p:cNvSpPr>
          <p:nvPr>
            <p:ph type="ftr" sz="quarter" idx="3"/>
          </p:nvPr>
        </p:nvSpPr>
        <p:spPr>
          <a:xfrm>
            <a:off x="7315201"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defTabSz="228463">
              <a:spcAft>
                <a:spcPts val="1200"/>
              </a:spcAft>
              <a:defRPr/>
            </a:pPr>
            <a:endParaRPr lang="en-GB"/>
          </a:p>
        </p:txBody>
      </p:sp>
      <p:sp>
        <p:nvSpPr>
          <p:cNvPr id="4" name="Slide Number Placeholder 3">
            <a:extLst>
              <a:ext uri="{FF2B5EF4-FFF2-40B4-BE49-F238E27FC236}">
                <a16:creationId xmlns:a16="http://schemas.microsoft.com/office/drawing/2014/main" id="{B069DFD1-72F5-4590-A067-19F2501AABC0}"/>
              </a:ext>
            </a:extLst>
          </p:cNvPr>
          <p:cNvSpPr>
            <a:spLocks noGrp="1"/>
          </p:cNvSpPr>
          <p:nvPr>
            <p:ph type="sldNum" sz="quarter" idx="4"/>
          </p:nvPr>
        </p:nvSpPr>
        <p:spPr>
          <a:xfrm>
            <a:off x="11484746" y="6490026"/>
            <a:ext cx="326254" cy="201168"/>
          </a:xfrm>
          <a:prstGeom prst="rect">
            <a:avLst/>
          </a:prstGeom>
        </p:spPr>
        <p:txBody>
          <a:bodyPr vert="horz" wrap="none" lIns="0" tIns="0" rIns="0" bIns="0" rtlCol="0" anchor="ctr"/>
          <a:lstStyle>
            <a:lvl1pPr algn="r">
              <a:defRPr sz="800">
                <a:solidFill>
                  <a:schemeClr val="tx1"/>
                </a:solidFill>
              </a:defRPr>
            </a:lvl1pPr>
          </a:lstStyle>
          <a:p>
            <a:fld id="{1F90F471-3972-4120-B8B3-0237DE626C35}" type="slidenum">
              <a:rPr lang="en-US" smtClean="0"/>
              <a:pPr/>
              <a:t>‹#›</a:t>
            </a:fld>
            <a:endParaRPr lang="en-US"/>
          </a:p>
        </p:txBody>
      </p:sp>
    </p:spTree>
    <p:extLst>
      <p:ext uri="{BB962C8B-B14F-4D97-AF65-F5344CB8AC3E}">
        <p14:creationId xmlns:p14="http://schemas.microsoft.com/office/powerpoint/2010/main" val="3668317557"/>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9" r:id="rId3"/>
    <p:sldLayoutId id="2147484890" r:id="rId4"/>
    <p:sldLayoutId id="2147484891" r:id="rId5"/>
    <p:sldLayoutId id="2147484894" r:id="rId6"/>
    <p:sldLayoutId id="2147484895" r:id="rId7"/>
    <p:sldLayoutId id="2147484896" r:id="rId8"/>
    <p:sldLayoutId id="2147484897" r:id="rId9"/>
    <p:sldLayoutId id="2147484898" r:id="rId10"/>
    <p:sldLayoutId id="2147484899" r:id="rId11"/>
    <p:sldLayoutId id="2147484901" r:id="rId12"/>
    <p:sldLayoutId id="2147484903" r:id="rId13"/>
    <p:sldLayoutId id="2147484904" r:id="rId14"/>
  </p:sldLayoutIdLst>
  <p:hf sldNum="0" hdr="0" ftr="0" dt="0"/>
  <p:txStyles>
    <p:titleStyle>
      <a:lvl1pPr algn="l" defTabSz="913851" rtl="0" eaLnBrk="1" latinLnBrk="0" hangingPunct="1">
        <a:lnSpc>
          <a:spcPct val="80000"/>
        </a:lnSpc>
        <a:spcBef>
          <a:spcPct val="0"/>
        </a:spcBef>
        <a:buNone/>
        <a:defRPr sz="3598" b="1" kern="1200">
          <a:solidFill>
            <a:schemeClr val="tx1"/>
          </a:solidFill>
          <a:latin typeface="+mj-lt"/>
          <a:ea typeface="+mj-ea"/>
          <a:cs typeface="+mj-cs"/>
        </a:defRPr>
      </a:lvl1pPr>
    </p:titleStyle>
    <p:bodyStyle>
      <a:lvl1pPr marL="228463" indent="-228463" algn="l" defTabSz="228463" rtl="0" eaLnBrk="1" latinLnBrk="0" hangingPunct="1">
        <a:lnSpc>
          <a:spcPct val="100000"/>
        </a:lnSpc>
        <a:spcBef>
          <a:spcPts val="0"/>
        </a:spcBef>
        <a:spcAft>
          <a:spcPts val="600"/>
        </a:spcAft>
        <a:buFont typeface="Arial" panose="020B0604020202020204" pitchFamily="34" charset="0"/>
        <a:buChar char="•"/>
        <a:defRPr sz="1999" b="0" kern="1200">
          <a:solidFill>
            <a:schemeClr val="tx1"/>
          </a:solidFill>
          <a:latin typeface="+mn-lt"/>
          <a:ea typeface="+mn-ea"/>
          <a:cs typeface="+mn-cs"/>
        </a:defRPr>
      </a:lvl1pPr>
      <a:lvl2pPr marL="456926" indent="-228463" algn="l" defTabSz="228463" rtl="0" eaLnBrk="1" latinLnBrk="0" hangingPunct="1">
        <a:lnSpc>
          <a:spcPct val="100000"/>
        </a:lnSpc>
        <a:spcBef>
          <a:spcPts val="0"/>
        </a:spcBef>
        <a:spcAft>
          <a:spcPts val="600"/>
        </a:spcAft>
        <a:buClrTx/>
        <a:buFont typeface="Arial" panose="020B0503030202060203" pitchFamily="34" charset="0"/>
        <a:buChar char="–"/>
        <a:defRPr sz="1999" kern="1200">
          <a:solidFill>
            <a:schemeClr val="tx1"/>
          </a:solidFill>
          <a:latin typeface="+mn-lt"/>
          <a:ea typeface="+mn-ea"/>
          <a:cs typeface="+mn-cs"/>
        </a:defRPr>
      </a:lvl2pPr>
      <a:lvl3pPr marL="685389" indent="-228463" algn="l" defTabSz="228463" rtl="0" eaLnBrk="1" latinLnBrk="0" hangingPunct="1">
        <a:lnSpc>
          <a:spcPct val="100000"/>
        </a:lnSpc>
        <a:spcBef>
          <a:spcPts val="0"/>
        </a:spcBef>
        <a:spcAft>
          <a:spcPts val="600"/>
        </a:spcAft>
        <a:buFont typeface="Arial" panose="020B0604020202020204" pitchFamily="34" charset="0"/>
        <a:buChar char="•"/>
        <a:defRPr sz="1999" kern="1200">
          <a:solidFill>
            <a:schemeClr val="tx1"/>
          </a:solidFill>
          <a:latin typeface="+mn-lt"/>
          <a:ea typeface="+mn-ea"/>
          <a:cs typeface="+mn-cs"/>
        </a:defRPr>
      </a:lvl3pPr>
      <a:lvl4pPr marL="913851" indent="-228463" algn="l" defTabSz="228463" rtl="0" eaLnBrk="1" latinLnBrk="0" hangingPunct="1">
        <a:lnSpc>
          <a:spcPct val="100000"/>
        </a:lnSpc>
        <a:spcBef>
          <a:spcPts val="0"/>
        </a:spcBef>
        <a:spcAft>
          <a:spcPts val="600"/>
        </a:spcAft>
        <a:buFont typeface="Arial" panose="020B0503030202060203" pitchFamily="34" charset="0"/>
        <a:buChar char="–"/>
        <a:defRPr sz="1799" kern="1200">
          <a:solidFill>
            <a:schemeClr val="tx1"/>
          </a:solidFill>
          <a:latin typeface="+mn-lt"/>
          <a:ea typeface="+mn-ea"/>
          <a:cs typeface="+mn-cs"/>
        </a:defRPr>
      </a:lvl4pPr>
      <a:lvl5pPr marL="1142314" indent="-228463" algn="l" defTabSz="228463" rtl="0" eaLnBrk="1" latinLnBrk="0" hangingPunct="1">
        <a:lnSpc>
          <a:spcPct val="100000"/>
        </a:lnSpc>
        <a:spcBef>
          <a:spcPts val="0"/>
        </a:spcBef>
        <a:spcAft>
          <a:spcPts val="600"/>
        </a:spcAft>
        <a:buFont typeface="Arial" panose="020B0604020202020204" pitchFamily="34" charset="0"/>
        <a:buChar char="•"/>
        <a:defRPr sz="1799"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Arial" panose="020B0503030202060203" pitchFamily="34" charset="0"/>
        <a:buNone/>
        <a:tabLst/>
        <a:defRPr sz="1599"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Arial" panose="020B0604020202020204" pitchFamily="34" charset="0"/>
        <a:buNone/>
        <a:defRPr sz="10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3851" rtl="0" eaLnBrk="1" latinLnBrk="0" hangingPunct="1">
        <a:defRPr sz="1399" kern="1200">
          <a:solidFill>
            <a:schemeClr val="tx1"/>
          </a:solidFill>
          <a:latin typeface="+mn-lt"/>
          <a:ea typeface="+mn-ea"/>
          <a:cs typeface="+mn-cs"/>
        </a:defRPr>
      </a:lvl1pPr>
      <a:lvl2pPr marL="456926" algn="l" defTabSz="913851" rtl="0" eaLnBrk="1" latinLnBrk="0" hangingPunct="1">
        <a:defRPr sz="1399" kern="1200">
          <a:solidFill>
            <a:schemeClr val="tx1"/>
          </a:solidFill>
          <a:latin typeface="+mn-lt"/>
          <a:ea typeface="+mn-ea"/>
          <a:cs typeface="+mn-cs"/>
        </a:defRPr>
      </a:lvl2pPr>
      <a:lvl3pPr marL="913851" algn="l" defTabSz="913851" rtl="0" eaLnBrk="1" latinLnBrk="0" hangingPunct="1">
        <a:defRPr sz="1399" kern="1200">
          <a:solidFill>
            <a:schemeClr val="tx1"/>
          </a:solidFill>
          <a:latin typeface="+mn-lt"/>
          <a:ea typeface="+mn-ea"/>
          <a:cs typeface="+mn-cs"/>
        </a:defRPr>
      </a:lvl3pPr>
      <a:lvl4pPr marL="1370777" algn="l" defTabSz="913851" rtl="0" eaLnBrk="1" latinLnBrk="0" hangingPunct="1">
        <a:defRPr sz="1399" kern="1200">
          <a:solidFill>
            <a:schemeClr val="tx1"/>
          </a:solidFill>
          <a:latin typeface="+mn-lt"/>
          <a:ea typeface="+mn-ea"/>
          <a:cs typeface="+mn-cs"/>
        </a:defRPr>
      </a:lvl4pPr>
      <a:lvl5pPr marL="1827702" algn="l" defTabSz="913851" rtl="0" eaLnBrk="1" latinLnBrk="0" hangingPunct="1">
        <a:defRPr sz="1399" kern="1200">
          <a:solidFill>
            <a:schemeClr val="tx1"/>
          </a:solidFill>
          <a:latin typeface="+mn-lt"/>
          <a:ea typeface="+mn-ea"/>
          <a:cs typeface="+mn-cs"/>
        </a:defRPr>
      </a:lvl5pPr>
      <a:lvl6pPr marL="2284629" algn="l" defTabSz="913851" rtl="0" eaLnBrk="1" latinLnBrk="0" hangingPunct="1">
        <a:defRPr sz="1399" kern="1200">
          <a:solidFill>
            <a:schemeClr val="tx1"/>
          </a:solidFill>
          <a:latin typeface="+mn-lt"/>
          <a:ea typeface="+mn-ea"/>
          <a:cs typeface="+mn-cs"/>
        </a:defRPr>
      </a:lvl6pPr>
      <a:lvl7pPr marL="2741555" algn="l" defTabSz="913851" rtl="0" eaLnBrk="1" latinLnBrk="0" hangingPunct="1">
        <a:defRPr sz="1399" kern="1200">
          <a:solidFill>
            <a:schemeClr val="tx1"/>
          </a:solidFill>
          <a:latin typeface="+mn-lt"/>
          <a:ea typeface="+mn-ea"/>
          <a:cs typeface="+mn-cs"/>
        </a:defRPr>
      </a:lvl7pPr>
      <a:lvl8pPr marL="3198480" algn="l" defTabSz="913851" rtl="0" eaLnBrk="1" latinLnBrk="0" hangingPunct="1">
        <a:defRPr sz="1399" kern="1200">
          <a:solidFill>
            <a:schemeClr val="tx1"/>
          </a:solidFill>
          <a:latin typeface="+mn-lt"/>
          <a:ea typeface="+mn-ea"/>
          <a:cs typeface="+mn-cs"/>
        </a:defRPr>
      </a:lvl8pPr>
      <a:lvl9pPr marL="3655406" algn="l" defTabSz="913851"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1000"/>
            <a:ext cx="11430000" cy="990601"/>
          </a:xfrm>
          <a:prstGeom prst="rect">
            <a:avLst/>
          </a:prstGeom>
        </p:spPr>
        <p:txBody>
          <a:bodyPr vert="horz" lIns="0" tIns="0" rIns="0" bIns="0" rtlCol="0" anchor="t">
            <a:noAutofit/>
          </a:bodyPr>
          <a:lstStyle/>
          <a:p>
            <a:r>
              <a:rPr lang="en-US"/>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a:t>First level (bullet 20pt)</a:t>
            </a:r>
          </a:p>
          <a:p>
            <a:pPr lvl="1"/>
            <a:r>
              <a:rPr lang="en-US"/>
              <a:t>Second level (bullet 20pt)</a:t>
            </a:r>
          </a:p>
          <a:p>
            <a:pPr lvl="2"/>
            <a:r>
              <a:rPr lang="en-US"/>
              <a:t>Third level (bullet 20pt)</a:t>
            </a:r>
          </a:p>
          <a:p>
            <a:pPr lvl="3"/>
            <a:r>
              <a:rPr lang="en-US"/>
              <a:t>Fourth level (bullet 18pt)</a:t>
            </a:r>
          </a:p>
          <a:p>
            <a:pPr lvl="4"/>
            <a:r>
              <a:rPr lang="en-US"/>
              <a:t>Fifth level (bullet 18pt)</a:t>
            </a:r>
          </a:p>
          <a:p>
            <a:pPr lvl="5"/>
            <a:r>
              <a:rPr lang="en-US"/>
              <a:t>Sixth level (copy 16pt)</a:t>
            </a:r>
          </a:p>
          <a:p>
            <a:pPr lvl="6"/>
            <a:r>
              <a:rPr lang="en-US"/>
              <a:t>Seventh level (small copy 12pt)</a:t>
            </a:r>
          </a:p>
          <a:p>
            <a:pPr lvl="7"/>
            <a:r>
              <a:rPr lang="en-US"/>
              <a:t>EIGHT LEVEL (DESCRIPTOR 10PT)</a:t>
            </a:r>
          </a:p>
          <a:p>
            <a:pPr lvl="8"/>
            <a:r>
              <a:rPr lang="en-US"/>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3851" rtl="0" eaLnBrk="1" latinLnBrk="0" hangingPunct="1">
              <a:defRPr lang="en-US" sz="800" kern="1200" smtClean="0">
                <a:solidFill>
                  <a:schemeClr val="tx1">
                    <a:alpha val="75000"/>
                  </a:schemeClr>
                </a:solidFill>
                <a:latin typeface="+mn-lt"/>
                <a:ea typeface="+mn-ea"/>
                <a:cs typeface="+mn-cs"/>
              </a:defRPr>
            </a:lvl1pPr>
          </a:lstStyle>
          <a:p>
            <a:endParaRPr lang="en-US"/>
          </a:p>
        </p:txBody>
      </p:sp>
      <p:sp>
        <p:nvSpPr>
          <p:cNvPr id="10" name="Footer Placeholder 3">
            <a:extLst>
              <a:ext uri="{FF2B5EF4-FFF2-40B4-BE49-F238E27FC236}">
                <a16:creationId xmlns:a16="http://schemas.microsoft.com/office/drawing/2014/main" id="{9624E0B2-760E-457A-8367-213CE89D650B}"/>
              </a:ext>
            </a:extLst>
          </p:cNvPr>
          <p:cNvSpPr>
            <a:spLocks noGrp="1"/>
          </p:cNvSpPr>
          <p:nvPr>
            <p:ph type="ftr" sz="quarter" idx="3"/>
          </p:nvPr>
        </p:nvSpPr>
        <p:spPr>
          <a:xfrm>
            <a:off x="7315201" y="6488234"/>
            <a:ext cx="4114800" cy="198318"/>
          </a:xfrm>
          <a:prstGeom prst="rect">
            <a:avLst/>
          </a:prstGeom>
          <a:noFill/>
        </p:spPr>
        <p:txBody>
          <a:bodyPr wrap="square" lIns="0" tIns="0" rIns="0" bIns="0" rtlCol="0" anchor="ctr">
            <a:noAutofit/>
          </a:bodyPr>
          <a:lstStyle>
            <a:lvl1pPr algn="r">
              <a:defRPr lang="en-US" sz="800" kern="1200" dirty="0">
                <a:solidFill>
                  <a:schemeClr val="tx1">
                    <a:alpha val="75000"/>
                  </a:schemeClr>
                </a:solidFill>
                <a:latin typeface="+mn-lt"/>
                <a:ea typeface="+mn-ea"/>
                <a:cs typeface="+mn-cs"/>
              </a:defRPr>
            </a:lvl1pPr>
          </a:lstStyle>
          <a:p>
            <a:pPr defTabSz="228463">
              <a:spcAft>
                <a:spcPts val="1200"/>
              </a:spcAft>
              <a:defRPr/>
            </a:pPr>
            <a:endParaRPr lang="en-GB"/>
          </a:p>
        </p:txBody>
      </p:sp>
      <p:sp>
        <p:nvSpPr>
          <p:cNvPr id="4" name="Slide Number Placeholder 3">
            <a:extLst>
              <a:ext uri="{FF2B5EF4-FFF2-40B4-BE49-F238E27FC236}">
                <a16:creationId xmlns:a16="http://schemas.microsoft.com/office/drawing/2014/main" id="{B069DFD1-72F5-4590-A067-19F2501AABC0}"/>
              </a:ext>
            </a:extLst>
          </p:cNvPr>
          <p:cNvSpPr>
            <a:spLocks noGrp="1"/>
          </p:cNvSpPr>
          <p:nvPr>
            <p:ph type="sldNum" sz="quarter" idx="4"/>
          </p:nvPr>
        </p:nvSpPr>
        <p:spPr>
          <a:xfrm>
            <a:off x="11484746" y="6490026"/>
            <a:ext cx="326254" cy="201168"/>
          </a:xfrm>
          <a:prstGeom prst="rect">
            <a:avLst/>
          </a:prstGeom>
        </p:spPr>
        <p:txBody>
          <a:bodyPr vert="horz" wrap="none" lIns="0" tIns="0" rIns="0" bIns="0" rtlCol="0" anchor="ctr"/>
          <a:lstStyle>
            <a:lvl1pPr algn="r">
              <a:defRPr sz="800">
                <a:solidFill>
                  <a:schemeClr val="tx1"/>
                </a:solidFill>
              </a:defRPr>
            </a:lvl1pPr>
          </a:lstStyle>
          <a:p>
            <a:fld id="{1F90F471-3972-4120-B8B3-0237DE626C35}" type="slidenum">
              <a:rPr lang="en-US" smtClean="0"/>
              <a:pPr/>
              <a:t>‹#›</a:t>
            </a:fld>
            <a:endParaRPr lang="en-US"/>
          </a:p>
        </p:txBody>
      </p:sp>
    </p:spTree>
    <p:extLst>
      <p:ext uri="{BB962C8B-B14F-4D97-AF65-F5344CB8AC3E}">
        <p14:creationId xmlns:p14="http://schemas.microsoft.com/office/powerpoint/2010/main" val="472643478"/>
      </p:ext>
    </p:extLst>
  </p:cSld>
  <p:clrMap bg1="lt1" tx1="dk1" bg2="lt2" tx2="dk2" accent1="accent1" accent2="accent2" accent3="accent3" accent4="accent4" accent5="accent5" accent6="accent6" hlink="hlink" folHlink="folHlink"/>
  <p:sldLayoutIdLst>
    <p:sldLayoutId id="2147485024" r:id="rId1"/>
  </p:sldLayoutIdLst>
  <p:hf sldNum="0" hdr="0" ftr="0" dt="0"/>
  <p:txStyles>
    <p:titleStyle>
      <a:lvl1pPr algn="l" defTabSz="913851" rtl="0" eaLnBrk="1" latinLnBrk="0" hangingPunct="1">
        <a:lnSpc>
          <a:spcPct val="80000"/>
        </a:lnSpc>
        <a:spcBef>
          <a:spcPct val="0"/>
        </a:spcBef>
        <a:buNone/>
        <a:defRPr sz="3598" b="1" kern="1200">
          <a:solidFill>
            <a:schemeClr val="tx1"/>
          </a:solidFill>
          <a:latin typeface="+mj-lt"/>
          <a:ea typeface="+mj-ea"/>
          <a:cs typeface="+mj-cs"/>
        </a:defRPr>
      </a:lvl1pPr>
    </p:titleStyle>
    <p:bodyStyle>
      <a:lvl1pPr marL="228463" indent="-228463" algn="l" defTabSz="228463" rtl="0" eaLnBrk="1" latinLnBrk="0" hangingPunct="1">
        <a:lnSpc>
          <a:spcPct val="100000"/>
        </a:lnSpc>
        <a:spcBef>
          <a:spcPts val="0"/>
        </a:spcBef>
        <a:spcAft>
          <a:spcPts val="600"/>
        </a:spcAft>
        <a:buFont typeface="Arial" panose="020B0604020202020204" pitchFamily="34" charset="0"/>
        <a:buChar char="•"/>
        <a:defRPr sz="1999" b="0" kern="1200">
          <a:solidFill>
            <a:schemeClr val="tx1"/>
          </a:solidFill>
          <a:latin typeface="+mn-lt"/>
          <a:ea typeface="+mn-ea"/>
          <a:cs typeface="+mn-cs"/>
        </a:defRPr>
      </a:lvl1pPr>
      <a:lvl2pPr marL="456926" indent="-228463" algn="l" defTabSz="228463" rtl="0" eaLnBrk="1" latinLnBrk="0" hangingPunct="1">
        <a:lnSpc>
          <a:spcPct val="100000"/>
        </a:lnSpc>
        <a:spcBef>
          <a:spcPts val="0"/>
        </a:spcBef>
        <a:spcAft>
          <a:spcPts val="600"/>
        </a:spcAft>
        <a:buClrTx/>
        <a:buFont typeface="Arial" panose="020B0503030202060203" pitchFamily="34" charset="0"/>
        <a:buChar char="–"/>
        <a:defRPr sz="1999" kern="1200">
          <a:solidFill>
            <a:schemeClr val="tx1"/>
          </a:solidFill>
          <a:latin typeface="+mn-lt"/>
          <a:ea typeface="+mn-ea"/>
          <a:cs typeface="+mn-cs"/>
        </a:defRPr>
      </a:lvl2pPr>
      <a:lvl3pPr marL="685389" indent="-228463" algn="l" defTabSz="228463" rtl="0" eaLnBrk="1" latinLnBrk="0" hangingPunct="1">
        <a:lnSpc>
          <a:spcPct val="100000"/>
        </a:lnSpc>
        <a:spcBef>
          <a:spcPts val="0"/>
        </a:spcBef>
        <a:spcAft>
          <a:spcPts val="600"/>
        </a:spcAft>
        <a:buFont typeface="Arial" panose="020B0604020202020204" pitchFamily="34" charset="0"/>
        <a:buChar char="•"/>
        <a:defRPr sz="1999" kern="1200">
          <a:solidFill>
            <a:schemeClr val="tx1"/>
          </a:solidFill>
          <a:latin typeface="+mn-lt"/>
          <a:ea typeface="+mn-ea"/>
          <a:cs typeface="+mn-cs"/>
        </a:defRPr>
      </a:lvl3pPr>
      <a:lvl4pPr marL="913851" indent="-228463" algn="l" defTabSz="228463" rtl="0" eaLnBrk="1" latinLnBrk="0" hangingPunct="1">
        <a:lnSpc>
          <a:spcPct val="100000"/>
        </a:lnSpc>
        <a:spcBef>
          <a:spcPts val="0"/>
        </a:spcBef>
        <a:spcAft>
          <a:spcPts val="600"/>
        </a:spcAft>
        <a:buFont typeface="Arial" panose="020B0503030202060203" pitchFamily="34" charset="0"/>
        <a:buChar char="–"/>
        <a:defRPr sz="1799" kern="1200">
          <a:solidFill>
            <a:schemeClr val="tx1"/>
          </a:solidFill>
          <a:latin typeface="+mn-lt"/>
          <a:ea typeface="+mn-ea"/>
          <a:cs typeface="+mn-cs"/>
        </a:defRPr>
      </a:lvl4pPr>
      <a:lvl5pPr marL="1142314" indent="-228463" algn="l" defTabSz="228463" rtl="0" eaLnBrk="1" latinLnBrk="0" hangingPunct="1">
        <a:lnSpc>
          <a:spcPct val="100000"/>
        </a:lnSpc>
        <a:spcBef>
          <a:spcPts val="0"/>
        </a:spcBef>
        <a:spcAft>
          <a:spcPts val="600"/>
        </a:spcAft>
        <a:buFont typeface="Arial" panose="020B0604020202020204" pitchFamily="34" charset="0"/>
        <a:buChar char="•"/>
        <a:defRPr sz="1799" kern="1200">
          <a:solidFill>
            <a:schemeClr val="tx1"/>
          </a:solidFill>
          <a:latin typeface="+mn-lt"/>
          <a:ea typeface="+mn-ea"/>
          <a:cs typeface="+mn-cs"/>
        </a:defRPr>
      </a:lvl5pPr>
      <a:lvl6pPr marL="11107" indent="0" algn="l" defTabSz="228463" rtl="0" eaLnBrk="1" latinLnBrk="0" hangingPunct="1">
        <a:lnSpc>
          <a:spcPct val="90000"/>
        </a:lnSpc>
        <a:spcBef>
          <a:spcPts val="0"/>
        </a:spcBef>
        <a:spcAft>
          <a:spcPts val="600"/>
        </a:spcAft>
        <a:buFont typeface="Arial" panose="020B0503030202060203" pitchFamily="34" charset="0"/>
        <a:buNone/>
        <a:tabLst/>
        <a:defRPr sz="1599" kern="1200">
          <a:solidFill>
            <a:schemeClr val="tx1"/>
          </a:solidFill>
          <a:latin typeface="+mn-lt"/>
          <a:ea typeface="+mn-ea"/>
          <a:cs typeface="+mn-cs"/>
        </a:defRPr>
      </a:lvl6pPr>
      <a:lvl7pPr marL="0" indent="0" algn="l" defTabSz="228463"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7pPr>
      <a:lvl8pPr marL="0" indent="0" algn="l" defTabSz="228463" rtl="0" eaLnBrk="1" latinLnBrk="0" hangingPunct="1">
        <a:lnSpc>
          <a:spcPct val="90000"/>
        </a:lnSpc>
        <a:spcBef>
          <a:spcPts val="0"/>
        </a:spcBef>
        <a:spcAft>
          <a:spcPts val="600"/>
        </a:spcAft>
        <a:buFont typeface="Arial" panose="020B0604020202020204" pitchFamily="34" charset="0"/>
        <a:buNone/>
        <a:defRPr sz="1000" b="1" kern="1200">
          <a:solidFill>
            <a:schemeClr val="tx1"/>
          </a:solidFill>
          <a:latin typeface="+mn-lt"/>
          <a:ea typeface="+mn-ea"/>
          <a:cs typeface="+mn-cs"/>
        </a:defRPr>
      </a:lvl8pPr>
      <a:lvl9pPr marL="0" indent="0" algn="l" defTabSz="228463" rtl="0" eaLnBrk="1" latinLnBrk="0" hangingPunct="1">
        <a:lnSpc>
          <a:spcPct val="90000"/>
        </a:lnSpc>
        <a:spcBef>
          <a:spcPts val="0"/>
        </a:spcBef>
        <a:spcAft>
          <a:spcPts val="6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3851" rtl="0" eaLnBrk="1" latinLnBrk="0" hangingPunct="1">
        <a:defRPr sz="1399" kern="1200">
          <a:solidFill>
            <a:schemeClr val="tx1"/>
          </a:solidFill>
          <a:latin typeface="+mn-lt"/>
          <a:ea typeface="+mn-ea"/>
          <a:cs typeface="+mn-cs"/>
        </a:defRPr>
      </a:lvl1pPr>
      <a:lvl2pPr marL="456926" algn="l" defTabSz="913851" rtl="0" eaLnBrk="1" latinLnBrk="0" hangingPunct="1">
        <a:defRPr sz="1399" kern="1200">
          <a:solidFill>
            <a:schemeClr val="tx1"/>
          </a:solidFill>
          <a:latin typeface="+mn-lt"/>
          <a:ea typeface="+mn-ea"/>
          <a:cs typeface="+mn-cs"/>
        </a:defRPr>
      </a:lvl2pPr>
      <a:lvl3pPr marL="913851" algn="l" defTabSz="913851" rtl="0" eaLnBrk="1" latinLnBrk="0" hangingPunct="1">
        <a:defRPr sz="1399" kern="1200">
          <a:solidFill>
            <a:schemeClr val="tx1"/>
          </a:solidFill>
          <a:latin typeface="+mn-lt"/>
          <a:ea typeface="+mn-ea"/>
          <a:cs typeface="+mn-cs"/>
        </a:defRPr>
      </a:lvl3pPr>
      <a:lvl4pPr marL="1370777" algn="l" defTabSz="913851" rtl="0" eaLnBrk="1" latinLnBrk="0" hangingPunct="1">
        <a:defRPr sz="1399" kern="1200">
          <a:solidFill>
            <a:schemeClr val="tx1"/>
          </a:solidFill>
          <a:latin typeface="+mn-lt"/>
          <a:ea typeface="+mn-ea"/>
          <a:cs typeface="+mn-cs"/>
        </a:defRPr>
      </a:lvl4pPr>
      <a:lvl5pPr marL="1827702" algn="l" defTabSz="913851" rtl="0" eaLnBrk="1" latinLnBrk="0" hangingPunct="1">
        <a:defRPr sz="1399" kern="1200">
          <a:solidFill>
            <a:schemeClr val="tx1"/>
          </a:solidFill>
          <a:latin typeface="+mn-lt"/>
          <a:ea typeface="+mn-ea"/>
          <a:cs typeface="+mn-cs"/>
        </a:defRPr>
      </a:lvl5pPr>
      <a:lvl6pPr marL="2284629" algn="l" defTabSz="913851" rtl="0" eaLnBrk="1" latinLnBrk="0" hangingPunct="1">
        <a:defRPr sz="1399" kern="1200">
          <a:solidFill>
            <a:schemeClr val="tx1"/>
          </a:solidFill>
          <a:latin typeface="+mn-lt"/>
          <a:ea typeface="+mn-ea"/>
          <a:cs typeface="+mn-cs"/>
        </a:defRPr>
      </a:lvl6pPr>
      <a:lvl7pPr marL="2741555" algn="l" defTabSz="913851" rtl="0" eaLnBrk="1" latinLnBrk="0" hangingPunct="1">
        <a:defRPr sz="1399" kern="1200">
          <a:solidFill>
            <a:schemeClr val="tx1"/>
          </a:solidFill>
          <a:latin typeface="+mn-lt"/>
          <a:ea typeface="+mn-ea"/>
          <a:cs typeface="+mn-cs"/>
        </a:defRPr>
      </a:lvl7pPr>
      <a:lvl8pPr marL="3198480" algn="l" defTabSz="913851" rtl="0" eaLnBrk="1" latinLnBrk="0" hangingPunct="1">
        <a:defRPr sz="1399" kern="1200">
          <a:solidFill>
            <a:schemeClr val="tx1"/>
          </a:solidFill>
          <a:latin typeface="+mn-lt"/>
          <a:ea typeface="+mn-ea"/>
          <a:cs typeface="+mn-cs"/>
        </a:defRPr>
      </a:lvl8pPr>
      <a:lvl9pPr marL="3655406" algn="l" defTabSz="913851" rtl="0" eaLnBrk="1" latinLnBrk="0" hangingPunct="1">
        <a:defRPr sz="1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C35EA4"/>
          </p15:clr>
        </p15:guide>
        <p15:guide id="2" orient="horz" pos="3976">
          <p15:clr>
            <a:srgbClr val="C35EA4"/>
          </p15:clr>
        </p15:guide>
        <p15:guide id="3" pos="240">
          <p15:clr>
            <a:srgbClr val="C35EA4"/>
          </p15:clr>
        </p15:guide>
        <p15:guide id="4" pos="744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6">
            <a:extLst>
              <a:ext uri="{96DAC541-7B7A-43D3-8B79-37D633B846F1}">
                <asvg:svgBlip xmlns:asvg="http://schemas.microsoft.com/office/drawing/2016/SVG/main" r:embed="rId7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78602228"/>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 id="2147484932" r:id="rId13"/>
    <p:sldLayoutId id="2147484933" r:id="rId14"/>
    <p:sldLayoutId id="2147484934" r:id="rId15"/>
    <p:sldLayoutId id="2147484935" r:id="rId16"/>
    <p:sldLayoutId id="2147484936" r:id="rId17"/>
    <p:sldLayoutId id="2147484937" r:id="rId18"/>
    <p:sldLayoutId id="2147484938" r:id="rId19"/>
    <p:sldLayoutId id="2147484939" r:id="rId20"/>
    <p:sldLayoutId id="2147484940" r:id="rId21"/>
    <p:sldLayoutId id="2147484941" r:id="rId22"/>
    <p:sldLayoutId id="2147484942" r:id="rId23"/>
    <p:sldLayoutId id="2147484943" r:id="rId24"/>
    <p:sldLayoutId id="2147484944" r:id="rId25"/>
    <p:sldLayoutId id="2147484945" r:id="rId26"/>
    <p:sldLayoutId id="2147484946" r:id="rId27"/>
    <p:sldLayoutId id="2147484947" r:id="rId28"/>
    <p:sldLayoutId id="2147484948" r:id="rId29"/>
    <p:sldLayoutId id="2147484949" r:id="rId30"/>
    <p:sldLayoutId id="2147484950" r:id="rId31"/>
    <p:sldLayoutId id="2147484951" r:id="rId32"/>
    <p:sldLayoutId id="2147484952" r:id="rId33"/>
    <p:sldLayoutId id="2147484953" r:id="rId34"/>
    <p:sldLayoutId id="2147484954" r:id="rId35"/>
    <p:sldLayoutId id="2147484955" r:id="rId36"/>
    <p:sldLayoutId id="2147484956" r:id="rId37"/>
    <p:sldLayoutId id="2147484957" r:id="rId38"/>
    <p:sldLayoutId id="2147484958" r:id="rId39"/>
    <p:sldLayoutId id="2147484959" r:id="rId40"/>
    <p:sldLayoutId id="2147484960" r:id="rId41"/>
    <p:sldLayoutId id="2147484961" r:id="rId42"/>
    <p:sldLayoutId id="2147484962" r:id="rId43"/>
    <p:sldLayoutId id="2147484963" r:id="rId44"/>
    <p:sldLayoutId id="2147484964" r:id="rId45"/>
    <p:sldLayoutId id="2147484965" r:id="rId46"/>
    <p:sldLayoutId id="2147484966" r:id="rId47"/>
    <p:sldLayoutId id="2147484967" r:id="rId48"/>
    <p:sldLayoutId id="2147484968" r:id="rId49"/>
    <p:sldLayoutId id="2147484969" r:id="rId50"/>
    <p:sldLayoutId id="2147484970" r:id="rId51"/>
    <p:sldLayoutId id="2147484971" r:id="rId52"/>
    <p:sldLayoutId id="2147484972" r:id="rId53"/>
    <p:sldLayoutId id="2147484973" r:id="rId54"/>
    <p:sldLayoutId id="2147484974" r:id="rId55"/>
    <p:sldLayoutId id="2147484975" r:id="rId56"/>
    <p:sldLayoutId id="2147484976" r:id="rId57"/>
    <p:sldLayoutId id="2147484977" r:id="rId58"/>
    <p:sldLayoutId id="2147484978" r:id="rId59"/>
    <p:sldLayoutId id="2147484979" r:id="rId60"/>
    <p:sldLayoutId id="2147484980" r:id="rId61"/>
    <p:sldLayoutId id="2147484981" r:id="rId62"/>
    <p:sldLayoutId id="2147484982" r:id="rId63"/>
    <p:sldLayoutId id="2147484983" r:id="rId64"/>
    <p:sldLayoutId id="2147484984" r:id="rId65"/>
    <p:sldLayoutId id="2147484985" r:id="rId66"/>
    <p:sldLayoutId id="2147484986" r:id="rId67"/>
    <p:sldLayoutId id="2147484987" r:id="rId68"/>
    <p:sldLayoutId id="2147484988" r:id="rId69"/>
    <p:sldLayoutId id="2147484989" r:id="rId70"/>
    <p:sldLayoutId id="2147484990" r:id="rId71"/>
    <p:sldLayoutId id="2147484991" r:id="rId72"/>
    <p:sldLayoutId id="2147484992" r:id="rId73"/>
    <p:sldLayoutId id="2147484993"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FF891-373B-080C-639A-07E01CF13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F7530-45E3-FFF2-7B68-BE2A04FCF7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272822"/>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Lst>
  <p:txStyles>
    <p:titleStyle>
      <a:lvl1pPr algn="l" defTabSz="914400" rtl="0" eaLnBrk="1" latinLnBrk="0" hangingPunct="1">
        <a:lnSpc>
          <a:spcPct val="90000"/>
        </a:lnSpc>
        <a:spcBef>
          <a:spcPct val="0"/>
        </a:spcBef>
        <a:buNone/>
        <a:defRPr sz="4400" b="0" i="0" kern="1200">
          <a:solidFill>
            <a:schemeClr val="tx1"/>
          </a:solidFill>
          <a:latin typeface="Segoe Sans Display" pitchFamily="2" charset="0"/>
          <a:ea typeface="+mj-ea"/>
          <a:cs typeface="Segoe Sans Display"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Sans Display" pitchFamily="2" charset="0"/>
          <a:ea typeface="+mn-ea"/>
          <a:cs typeface="Segoe Sans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Sans Display" pitchFamily="2" charset="0"/>
          <a:ea typeface="+mn-ea"/>
          <a:cs typeface="Segoe Sans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Sans Display" pitchFamily="2" charset="0"/>
          <a:ea typeface="+mn-ea"/>
          <a:cs typeface="Segoe Sans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Sans Display" pitchFamily="2" charset="0"/>
          <a:ea typeface="+mn-ea"/>
          <a:cs typeface="Segoe Sans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A6296E6-A69F-4136-B9BE-F650A3DF6450}"/>
              </a:ext>
            </a:extLst>
          </p:cNvPr>
          <p:cNvSpPr>
            <a:spLocks noGrp="1"/>
          </p:cNvSpPr>
          <p:nvPr>
            <p:ph type="ftr" sz="quarter" idx="3"/>
          </p:nvPr>
        </p:nvSpPr>
        <p:spPr>
          <a:xfrm>
            <a:off x="8251825" y="6480578"/>
            <a:ext cx="3175200" cy="132523"/>
          </a:xfrm>
          <a:prstGeom prst="rect">
            <a:avLst/>
          </a:prstGeom>
        </p:spPr>
        <p:txBody>
          <a:bodyPr vert="horz" wrap="none" lIns="0" tIns="0" rIns="0" bIns="0" rtlCol="0" anchor="ctr">
            <a:noAutofit/>
          </a:bodyPr>
          <a:lstStyle>
            <a:lvl1pPr algn="r">
              <a:defRPr sz="800">
                <a:solidFill>
                  <a:schemeClr val="tx1">
                    <a:alpha val="65000"/>
                  </a:schemeClr>
                </a:solidFill>
              </a:defRPr>
            </a:lvl1pPr>
          </a:lstStyle>
          <a:p>
            <a:endParaRPr lang="en-US"/>
          </a:p>
        </p:txBody>
      </p:sp>
      <p:sp>
        <p:nvSpPr>
          <p:cNvPr id="6" name="Slide Number Placeholder 5">
            <a:extLst>
              <a:ext uri="{FF2B5EF4-FFF2-40B4-BE49-F238E27FC236}">
                <a16:creationId xmlns:a16="http://schemas.microsoft.com/office/drawing/2014/main" id="{83516AA6-7BAE-48E9-A6DB-33C7D7A17B80}"/>
              </a:ext>
            </a:extLst>
          </p:cNvPr>
          <p:cNvSpPr>
            <a:spLocks noGrp="1"/>
          </p:cNvSpPr>
          <p:nvPr>
            <p:ph type="sldNum" sz="quarter" idx="4"/>
          </p:nvPr>
        </p:nvSpPr>
        <p:spPr>
          <a:xfrm>
            <a:off x="11427813" y="6480578"/>
            <a:ext cx="381600" cy="132523"/>
          </a:xfrm>
          <a:prstGeom prst="rect">
            <a:avLst/>
          </a:prstGeom>
        </p:spPr>
        <p:txBody>
          <a:bodyPr vert="horz" wrap="none" lIns="0" tIns="0" rIns="0" bIns="0" rtlCol="0" anchor="ctr">
            <a:noAutofit/>
          </a:bodyPr>
          <a:lstStyle>
            <a:lvl1pPr algn="r">
              <a:defRPr sz="800">
                <a:solidFill>
                  <a:schemeClr val="tx1">
                    <a:alpha val="65000"/>
                  </a:schemeClr>
                </a:solidFill>
              </a:defRPr>
            </a:lvl1pPr>
          </a:lstStyle>
          <a:p>
            <a:fld id="{7F8EB60C-7CC2-49F0-B2EE-C81F067DE041}" type="slidenum">
              <a:rPr lang="en-US" smtClean="0"/>
              <a:pPr/>
              <a:t>‹#›</a:t>
            </a:fld>
            <a:endParaRPr lang="en-US"/>
          </a:p>
        </p:txBody>
      </p:sp>
      <p:sp>
        <p:nvSpPr>
          <p:cNvPr id="2" name="Title Placeholder 1">
            <a:extLst>
              <a:ext uri="{FF2B5EF4-FFF2-40B4-BE49-F238E27FC236}">
                <a16:creationId xmlns:a16="http://schemas.microsoft.com/office/drawing/2014/main" id="{9A2D51E3-A1D7-490E-A8E4-BCE05E45A94A}"/>
              </a:ext>
            </a:extLst>
          </p:cNvPr>
          <p:cNvSpPr>
            <a:spLocks noGrp="1"/>
          </p:cNvSpPr>
          <p:nvPr>
            <p:ph type="title"/>
          </p:nvPr>
        </p:nvSpPr>
        <p:spPr>
          <a:xfrm>
            <a:off x="349200" y="346108"/>
            <a:ext cx="11460213" cy="498598"/>
          </a:xfrm>
          <a:prstGeom prst="rect">
            <a:avLst/>
          </a:prstGeom>
        </p:spPr>
        <p:txBody>
          <a:bodyPr vert="horz" wrap="square"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9430ECA2-8DCA-43AA-8405-1F532ACC0FDA}"/>
              </a:ext>
            </a:extLst>
          </p:cNvPr>
          <p:cNvSpPr>
            <a:spLocks noGrp="1"/>
          </p:cNvSpPr>
          <p:nvPr>
            <p:ph type="body" idx="1"/>
          </p:nvPr>
        </p:nvSpPr>
        <p:spPr>
          <a:xfrm>
            <a:off x="381000" y="1717675"/>
            <a:ext cx="11428412" cy="43243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397287"/>
      </p:ext>
    </p:extLst>
  </p:cSld>
  <p:clrMap bg1="lt1" tx1="dk1" bg2="lt2" tx2="dk2" accent1="accent1" accent2="accent2" accent3="accent3" accent4="accent4" accent5="accent5" accent6="accent6" hlink="hlink" folHlink="folHlink"/>
  <p:sldLayoutIdLst>
    <p:sldLayoutId id="2147485021" r:id="rId1"/>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000" kern="1200">
          <a:solidFill>
            <a:schemeClr val="tx1"/>
          </a:solidFill>
          <a:latin typeface="+mj-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Graphik" panose="020B0503030202060203" pitchFamily="34" charset="0"/>
        <a:buChar char="–"/>
        <a:defRPr sz="1600" kern="1200">
          <a:solidFill>
            <a:schemeClr val="tx1"/>
          </a:solidFill>
          <a:latin typeface="+mn-lt"/>
          <a:ea typeface="+mn-ea"/>
          <a:cs typeface="+mn-cs"/>
        </a:defRPr>
      </a:lvl4pPr>
      <a:lvl5pPr marL="54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5ACBF0"/>
          </p15:clr>
        </p15:guide>
        <p15:guide id="2" pos="622">
          <p15:clr>
            <a:srgbClr val="C35EA4"/>
          </p15:clr>
        </p15:guide>
        <p15:guide id="3" pos="860">
          <p15:clr>
            <a:srgbClr val="A4A3A4"/>
          </p15:clr>
        </p15:guide>
        <p15:guide id="4" pos="1241">
          <p15:clr>
            <a:srgbClr val="A4A3A4"/>
          </p15:clr>
        </p15:guide>
        <p15:guide id="5" pos="1480">
          <p15:clr>
            <a:srgbClr val="A4A3A4"/>
          </p15:clr>
        </p15:guide>
        <p15:guide id="6" pos="1861">
          <p15:clr>
            <a:srgbClr val="A4A3A4"/>
          </p15:clr>
        </p15:guide>
        <p15:guide id="7" pos="2100">
          <p15:clr>
            <a:srgbClr val="A4A3A4"/>
          </p15:clr>
        </p15:guide>
        <p15:guide id="8" pos="2482">
          <p15:clr>
            <a:srgbClr val="A4A3A4"/>
          </p15:clr>
        </p15:guide>
        <p15:guide id="9" pos="2719">
          <p15:clr>
            <a:srgbClr val="A4A3A4"/>
          </p15:clr>
        </p15:guide>
        <p15:guide id="10" pos="3101">
          <p15:clr>
            <a:srgbClr val="A4A3A4"/>
          </p15:clr>
        </p15:guide>
        <p15:guide id="11" pos="3338">
          <p15:clr>
            <a:srgbClr val="A4A3A4"/>
          </p15:clr>
        </p15:guide>
        <p15:guide id="12" pos="3720">
          <p15:clr>
            <a:srgbClr val="A4A3A4"/>
          </p15:clr>
        </p15:guide>
        <p15:guide id="13" pos="3959">
          <p15:clr>
            <a:srgbClr val="A4A3A4"/>
          </p15:clr>
        </p15:guide>
        <p15:guide id="14" pos="4340">
          <p15:clr>
            <a:srgbClr val="A4A3A4"/>
          </p15:clr>
        </p15:guide>
        <p15:guide id="15" pos="4578">
          <p15:clr>
            <a:srgbClr val="A4A3A4"/>
          </p15:clr>
        </p15:guide>
        <p15:guide id="16" pos="4960">
          <p15:clr>
            <a:srgbClr val="A4A3A4"/>
          </p15:clr>
        </p15:guide>
        <p15:guide id="17" pos="5198">
          <p15:clr>
            <a:srgbClr val="A4A3A4"/>
          </p15:clr>
        </p15:guide>
        <p15:guide id="18" pos="5580">
          <p15:clr>
            <a:srgbClr val="A4A3A4"/>
          </p15:clr>
        </p15:guide>
        <p15:guide id="19" pos="5818">
          <p15:clr>
            <a:srgbClr val="A4A3A4"/>
          </p15:clr>
        </p15:guide>
        <p15:guide id="20" pos="6199">
          <p15:clr>
            <a:srgbClr val="A4A3A4"/>
          </p15:clr>
        </p15:guide>
        <p15:guide id="21" pos="6438">
          <p15:clr>
            <a:srgbClr val="A4A3A4"/>
          </p15:clr>
        </p15:guide>
        <p15:guide id="22" pos="6820">
          <p15:clr>
            <a:srgbClr val="A4A3A4"/>
          </p15:clr>
        </p15:guide>
        <p15:guide id="23" pos="7057">
          <p15:clr>
            <a:srgbClr val="C35EA4"/>
          </p15:clr>
        </p15:guide>
        <p15:guide id="24" pos="7439">
          <p15:clr>
            <a:srgbClr val="5ACBF0"/>
          </p15:clr>
        </p15:guide>
        <p15:guide id="25" orient="horz" pos="240">
          <p15:clr>
            <a:srgbClr val="5ACBF0"/>
          </p15:clr>
        </p15:guide>
        <p15:guide id="26" orient="horz" pos="4148">
          <p15:clr>
            <a:srgbClr val="5ACBF0"/>
          </p15:clr>
        </p15:guide>
        <p15:guide id="27" orient="horz" pos="4084">
          <p15:clr>
            <a:srgbClr val="5ACBF0"/>
          </p15:clr>
        </p15:guide>
        <p15:guide id="28" orient="horz" pos="3976">
          <p15:clr>
            <a:srgbClr val="9FCC3B"/>
          </p15:clr>
        </p15:guide>
        <p15:guide id="29" orient="horz" pos="3806">
          <p15:clr>
            <a:srgbClr val="C35EA4"/>
          </p15:clr>
        </p15:guide>
        <p15:guide id="30" orient="horz" pos="911">
          <p15:clr>
            <a:srgbClr val="9FCC3B"/>
          </p15:clr>
        </p15:guide>
        <p15:guide id="31" orient="horz" pos="108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svg"/><Relationship Id="rId26" Type="http://schemas.openxmlformats.org/officeDocument/2006/relationships/image" Target="../media/image115.svg"/><Relationship Id="rId3" Type="http://schemas.openxmlformats.org/officeDocument/2006/relationships/image" Target="../media/image2.png"/><Relationship Id="rId21" Type="http://schemas.openxmlformats.org/officeDocument/2006/relationships/image" Target="../media/image110.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4.xml"/><Relationship Id="rId16" Type="http://schemas.openxmlformats.org/officeDocument/2006/relationships/image" Target="../media/image105.svg"/><Relationship Id="rId20" Type="http://schemas.openxmlformats.org/officeDocument/2006/relationships/image" Target="../media/image109.svg"/><Relationship Id="rId29" Type="http://schemas.openxmlformats.org/officeDocument/2006/relationships/image" Target="../media/image118.png"/><Relationship Id="rId1" Type="http://schemas.openxmlformats.org/officeDocument/2006/relationships/slideLayout" Target="../slideLayouts/slideLayout71.xml"/><Relationship Id="rId6" Type="http://schemas.openxmlformats.org/officeDocument/2006/relationships/image" Target="../media/image95.svg"/><Relationship Id="rId11" Type="http://schemas.openxmlformats.org/officeDocument/2006/relationships/image" Target="../media/image100.png"/><Relationship Id="rId24" Type="http://schemas.openxmlformats.org/officeDocument/2006/relationships/image" Target="../media/image113.sv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sv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svg"/><Relationship Id="rId27" Type="http://schemas.openxmlformats.org/officeDocument/2006/relationships/image" Target="../media/image116.png"/><Relationship Id="rId30" Type="http://schemas.openxmlformats.org/officeDocument/2006/relationships/image" Target="../media/image11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5.svg"/><Relationship Id="rId26" Type="http://schemas.openxmlformats.org/officeDocument/2006/relationships/image" Target="../media/image111.svg"/><Relationship Id="rId3" Type="http://schemas.openxmlformats.org/officeDocument/2006/relationships/image" Target="../media/image2.png"/><Relationship Id="rId21" Type="http://schemas.openxmlformats.org/officeDocument/2006/relationships/image" Target="../media/image112.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4.png"/><Relationship Id="rId25" Type="http://schemas.openxmlformats.org/officeDocument/2006/relationships/image" Target="../media/image110.png"/><Relationship Id="rId2" Type="http://schemas.openxmlformats.org/officeDocument/2006/relationships/notesSlide" Target="../notesSlides/notesSlide7.xml"/><Relationship Id="rId16" Type="http://schemas.openxmlformats.org/officeDocument/2006/relationships/image" Target="../media/image109.svg"/><Relationship Id="rId20" Type="http://schemas.openxmlformats.org/officeDocument/2006/relationships/image" Target="../media/image107.svg"/><Relationship Id="rId29" Type="http://schemas.openxmlformats.org/officeDocument/2006/relationships/image" Target="../media/image122.png"/><Relationship Id="rId1" Type="http://schemas.openxmlformats.org/officeDocument/2006/relationships/slideLayout" Target="../slideLayouts/slideLayout71.xml"/><Relationship Id="rId6" Type="http://schemas.openxmlformats.org/officeDocument/2006/relationships/image" Target="../media/image95.svg"/><Relationship Id="rId11" Type="http://schemas.openxmlformats.org/officeDocument/2006/relationships/image" Target="../media/image100.png"/><Relationship Id="rId24" Type="http://schemas.openxmlformats.org/officeDocument/2006/relationships/image" Target="../media/image117.svg"/><Relationship Id="rId5" Type="http://schemas.openxmlformats.org/officeDocument/2006/relationships/image" Target="../media/image94.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svg"/><Relationship Id="rId10" Type="http://schemas.openxmlformats.org/officeDocument/2006/relationships/image" Target="../media/image99.svg"/><Relationship Id="rId19" Type="http://schemas.openxmlformats.org/officeDocument/2006/relationships/image" Target="../media/image106.png"/><Relationship Id="rId4" Type="http://schemas.openxmlformats.org/officeDocument/2006/relationships/image" Target="../media/image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3.svg"/><Relationship Id="rId27" Type="http://schemas.openxmlformats.org/officeDocument/2006/relationships/image" Target="../media/image120.png"/><Relationship Id="rId30" Type="http://schemas.openxmlformats.org/officeDocument/2006/relationships/image" Target="../media/image12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4.png"/><Relationship Id="rId18" Type="http://schemas.openxmlformats.org/officeDocument/2006/relationships/image" Target="../media/image97.svg"/><Relationship Id="rId26" Type="http://schemas.openxmlformats.org/officeDocument/2006/relationships/image" Target="../media/image122.png"/><Relationship Id="rId3" Type="http://schemas.openxmlformats.org/officeDocument/2006/relationships/image" Target="../media/image2.png"/><Relationship Id="rId21" Type="http://schemas.openxmlformats.org/officeDocument/2006/relationships/image" Target="../media/image112.png"/><Relationship Id="rId7" Type="http://schemas.openxmlformats.org/officeDocument/2006/relationships/image" Target="../media/image94.png"/><Relationship Id="rId12" Type="http://schemas.openxmlformats.org/officeDocument/2006/relationships/image" Target="../media/image101.svg"/><Relationship Id="rId17" Type="http://schemas.openxmlformats.org/officeDocument/2006/relationships/image" Target="../media/image96.png"/><Relationship Id="rId25" Type="http://schemas.openxmlformats.org/officeDocument/2006/relationships/image" Target="../media/image124.png"/><Relationship Id="rId2" Type="http://schemas.openxmlformats.org/officeDocument/2006/relationships/notesSlide" Target="../notesSlides/notesSlide10.xml"/><Relationship Id="rId16" Type="http://schemas.openxmlformats.org/officeDocument/2006/relationships/image" Target="../media/image107.svg"/><Relationship Id="rId20" Type="http://schemas.openxmlformats.org/officeDocument/2006/relationships/image" Target="../media/image103.svg"/><Relationship Id="rId29" Type="http://schemas.openxmlformats.org/officeDocument/2006/relationships/image" Target="../media/image126.svg"/><Relationship Id="rId1" Type="http://schemas.openxmlformats.org/officeDocument/2006/relationships/slideLayout" Target="../slideLayouts/slideLayout71.xml"/><Relationship Id="rId6" Type="http://schemas.openxmlformats.org/officeDocument/2006/relationships/image" Target="../media/image117.svg"/><Relationship Id="rId11" Type="http://schemas.openxmlformats.org/officeDocument/2006/relationships/image" Target="../media/image100.png"/><Relationship Id="rId24" Type="http://schemas.openxmlformats.org/officeDocument/2006/relationships/image" Target="../media/image111.svg"/><Relationship Id="rId5" Type="http://schemas.openxmlformats.org/officeDocument/2006/relationships/image" Target="../media/image116.png"/><Relationship Id="rId15" Type="http://schemas.openxmlformats.org/officeDocument/2006/relationships/image" Target="../media/image106.png"/><Relationship Id="rId23" Type="http://schemas.openxmlformats.org/officeDocument/2006/relationships/image" Target="../media/image110.png"/><Relationship Id="rId28" Type="http://schemas.openxmlformats.org/officeDocument/2006/relationships/image" Target="../media/image125.png"/><Relationship Id="rId10" Type="http://schemas.openxmlformats.org/officeDocument/2006/relationships/image" Target="../media/image99.svg"/><Relationship Id="rId19" Type="http://schemas.openxmlformats.org/officeDocument/2006/relationships/image" Target="../media/image102.png"/><Relationship Id="rId4" Type="http://schemas.openxmlformats.org/officeDocument/2006/relationships/image" Target="../media/image3.svg"/><Relationship Id="rId9" Type="http://schemas.openxmlformats.org/officeDocument/2006/relationships/image" Target="../media/image98.png"/><Relationship Id="rId14" Type="http://schemas.openxmlformats.org/officeDocument/2006/relationships/image" Target="../media/image105.svg"/><Relationship Id="rId22" Type="http://schemas.openxmlformats.org/officeDocument/2006/relationships/image" Target="../media/image113.svg"/><Relationship Id="rId27" Type="http://schemas.openxmlformats.org/officeDocument/2006/relationships/image" Target="../media/image12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5.svg"/><Relationship Id="rId26" Type="http://schemas.openxmlformats.org/officeDocument/2006/relationships/image" Target="../media/image111.svg"/><Relationship Id="rId3" Type="http://schemas.openxmlformats.org/officeDocument/2006/relationships/image" Target="../media/image2.png"/><Relationship Id="rId21" Type="http://schemas.openxmlformats.org/officeDocument/2006/relationships/image" Target="../media/image112.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4.png"/><Relationship Id="rId25" Type="http://schemas.openxmlformats.org/officeDocument/2006/relationships/image" Target="../media/image110.png"/><Relationship Id="rId2" Type="http://schemas.openxmlformats.org/officeDocument/2006/relationships/notesSlide" Target="../notesSlides/notesSlide12.xml"/><Relationship Id="rId16" Type="http://schemas.openxmlformats.org/officeDocument/2006/relationships/image" Target="../media/image109.svg"/><Relationship Id="rId20" Type="http://schemas.openxmlformats.org/officeDocument/2006/relationships/image" Target="../media/image107.svg"/><Relationship Id="rId29" Type="http://schemas.openxmlformats.org/officeDocument/2006/relationships/image" Target="../media/image123.svg"/><Relationship Id="rId1" Type="http://schemas.openxmlformats.org/officeDocument/2006/relationships/slideLayout" Target="../slideLayouts/slideLayout71.xml"/><Relationship Id="rId6" Type="http://schemas.openxmlformats.org/officeDocument/2006/relationships/image" Target="../media/image95.svg"/><Relationship Id="rId11" Type="http://schemas.openxmlformats.org/officeDocument/2006/relationships/image" Target="../media/image100.png"/><Relationship Id="rId24" Type="http://schemas.openxmlformats.org/officeDocument/2006/relationships/image" Target="../media/image117.svg"/><Relationship Id="rId5" Type="http://schemas.openxmlformats.org/officeDocument/2006/relationships/image" Target="../media/image94.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2.png"/><Relationship Id="rId10" Type="http://schemas.openxmlformats.org/officeDocument/2006/relationships/image" Target="../media/image99.svg"/><Relationship Id="rId19" Type="http://schemas.openxmlformats.org/officeDocument/2006/relationships/image" Target="../media/image106.png"/><Relationship Id="rId31" Type="http://schemas.openxmlformats.org/officeDocument/2006/relationships/image" Target="../media/image128.svg"/><Relationship Id="rId4" Type="http://schemas.openxmlformats.org/officeDocument/2006/relationships/image" Target="../media/image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3.svg"/><Relationship Id="rId27" Type="http://schemas.openxmlformats.org/officeDocument/2006/relationships/image" Target="../media/image124.png"/><Relationship Id="rId30" Type="http://schemas.openxmlformats.org/officeDocument/2006/relationships/image" Target="../media/image127.png"/></Relationships>
</file>

<file path=ppt/slides/_rels/slide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107.svg"/><Relationship Id="rId26" Type="http://schemas.openxmlformats.org/officeDocument/2006/relationships/image" Target="../media/image111.svg"/><Relationship Id="rId3" Type="http://schemas.openxmlformats.org/officeDocument/2006/relationships/image" Target="../media/image2.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svg"/><Relationship Id="rId17" Type="http://schemas.openxmlformats.org/officeDocument/2006/relationships/image" Target="../media/image106.png"/><Relationship Id="rId25" Type="http://schemas.openxmlformats.org/officeDocument/2006/relationships/image" Target="../media/image110.png"/><Relationship Id="rId2" Type="http://schemas.openxmlformats.org/officeDocument/2006/relationships/notesSlide" Target="../notesSlides/notesSlide15.xml"/><Relationship Id="rId16" Type="http://schemas.openxmlformats.org/officeDocument/2006/relationships/image" Target="../media/image105.svg"/><Relationship Id="rId20" Type="http://schemas.openxmlformats.org/officeDocument/2006/relationships/image" Target="../media/image97.svg"/><Relationship Id="rId29" Type="http://schemas.openxmlformats.org/officeDocument/2006/relationships/image" Target="../media/image127.png"/><Relationship Id="rId1" Type="http://schemas.openxmlformats.org/officeDocument/2006/relationships/slideLayout" Target="../slideLayouts/slideLayout71.xml"/><Relationship Id="rId6" Type="http://schemas.openxmlformats.org/officeDocument/2006/relationships/image" Target="../media/image95.svg"/><Relationship Id="rId11" Type="http://schemas.openxmlformats.org/officeDocument/2006/relationships/image" Target="../media/image102.png"/><Relationship Id="rId24" Type="http://schemas.openxmlformats.org/officeDocument/2006/relationships/image" Target="../media/image117.sv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6.png"/><Relationship Id="rId28" Type="http://schemas.openxmlformats.org/officeDocument/2006/relationships/image" Target="../media/image123.svg"/><Relationship Id="rId10" Type="http://schemas.openxmlformats.org/officeDocument/2006/relationships/image" Target="../media/image101.svg"/><Relationship Id="rId19" Type="http://schemas.openxmlformats.org/officeDocument/2006/relationships/image" Target="../media/image96.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3.svg"/><Relationship Id="rId27" Type="http://schemas.openxmlformats.org/officeDocument/2006/relationships/image" Target="../media/image122.png"/><Relationship Id="rId30" Type="http://schemas.openxmlformats.org/officeDocument/2006/relationships/image" Target="../media/image12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8.png"/><Relationship Id="rId18" Type="http://schemas.openxmlformats.org/officeDocument/2006/relationships/image" Target="../media/image113.svg"/><Relationship Id="rId26" Type="http://schemas.openxmlformats.org/officeDocument/2006/relationships/image" Target="../media/image120.png"/><Relationship Id="rId3" Type="http://schemas.openxmlformats.org/officeDocument/2006/relationships/image" Target="../media/image2.png"/><Relationship Id="rId21" Type="http://schemas.openxmlformats.org/officeDocument/2006/relationships/image" Target="../media/image94.png"/><Relationship Id="rId7" Type="http://schemas.openxmlformats.org/officeDocument/2006/relationships/image" Target="../media/image100.png"/><Relationship Id="rId12" Type="http://schemas.openxmlformats.org/officeDocument/2006/relationships/image" Target="../media/image99.svg"/><Relationship Id="rId17" Type="http://schemas.openxmlformats.org/officeDocument/2006/relationships/image" Target="../media/image112.png"/><Relationship Id="rId25" Type="http://schemas.openxmlformats.org/officeDocument/2006/relationships/image" Target="../media/image124.png"/><Relationship Id="rId2" Type="http://schemas.openxmlformats.org/officeDocument/2006/relationships/notesSlide" Target="../notesSlides/notesSlide19.xml"/><Relationship Id="rId16" Type="http://schemas.openxmlformats.org/officeDocument/2006/relationships/image" Target="../media/image97.svg"/><Relationship Id="rId20" Type="http://schemas.openxmlformats.org/officeDocument/2006/relationships/image" Target="../media/image111.svg"/><Relationship Id="rId29" Type="http://schemas.openxmlformats.org/officeDocument/2006/relationships/image" Target="../media/image123.svg"/><Relationship Id="rId1" Type="http://schemas.openxmlformats.org/officeDocument/2006/relationships/slideLayout" Target="../slideLayouts/slideLayout71.xml"/><Relationship Id="rId6" Type="http://schemas.openxmlformats.org/officeDocument/2006/relationships/image" Target="../media/image103.svg"/><Relationship Id="rId11" Type="http://schemas.openxmlformats.org/officeDocument/2006/relationships/image" Target="../media/image98.png"/><Relationship Id="rId24" Type="http://schemas.openxmlformats.org/officeDocument/2006/relationships/image" Target="../media/image117.svg"/><Relationship Id="rId5" Type="http://schemas.openxmlformats.org/officeDocument/2006/relationships/image" Target="../media/image102.png"/><Relationship Id="rId15" Type="http://schemas.openxmlformats.org/officeDocument/2006/relationships/image" Target="../media/image96.png"/><Relationship Id="rId23" Type="http://schemas.openxmlformats.org/officeDocument/2006/relationships/image" Target="../media/image116.png"/><Relationship Id="rId28" Type="http://schemas.openxmlformats.org/officeDocument/2006/relationships/image" Target="../media/image122.png"/><Relationship Id="rId10" Type="http://schemas.openxmlformats.org/officeDocument/2006/relationships/image" Target="../media/image130.svg"/><Relationship Id="rId19" Type="http://schemas.openxmlformats.org/officeDocument/2006/relationships/image" Target="../media/image110.png"/><Relationship Id="rId4" Type="http://schemas.openxmlformats.org/officeDocument/2006/relationships/image" Target="../media/image3.svg"/><Relationship Id="rId9" Type="http://schemas.openxmlformats.org/officeDocument/2006/relationships/image" Target="../media/image129.png"/><Relationship Id="rId14" Type="http://schemas.openxmlformats.org/officeDocument/2006/relationships/image" Target="../media/image109.svg"/><Relationship Id="rId22" Type="http://schemas.openxmlformats.org/officeDocument/2006/relationships/image" Target="../media/image95.svg"/><Relationship Id="rId27" Type="http://schemas.openxmlformats.org/officeDocument/2006/relationships/image" Target="../media/image12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101.svg"/><Relationship Id="rId26" Type="http://schemas.openxmlformats.org/officeDocument/2006/relationships/image" Target="../media/image131.png"/><Relationship Id="rId3" Type="http://schemas.openxmlformats.org/officeDocument/2006/relationships/image" Target="../media/image2.png"/><Relationship Id="rId21" Type="http://schemas.openxmlformats.org/officeDocument/2006/relationships/image" Target="../media/image116.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100.png"/><Relationship Id="rId25" Type="http://schemas.openxmlformats.org/officeDocument/2006/relationships/image" Target="../media/image124.png"/><Relationship Id="rId33" Type="http://schemas.openxmlformats.org/officeDocument/2006/relationships/image" Target="../media/image128.svg"/><Relationship Id="rId2" Type="http://schemas.openxmlformats.org/officeDocument/2006/relationships/notesSlide" Target="../notesSlides/notesSlide22.xml"/><Relationship Id="rId16" Type="http://schemas.openxmlformats.org/officeDocument/2006/relationships/image" Target="../media/image95.svg"/><Relationship Id="rId20" Type="http://schemas.openxmlformats.org/officeDocument/2006/relationships/image" Target="../media/image113.svg"/><Relationship Id="rId29" Type="http://schemas.openxmlformats.org/officeDocument/2006/relationships/image" Target="../media/image121.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11.svg"/><Relationship Id="rId32" Type="http://schemas.openxmlformats.org/officeDocument/2006/relationships/image" Target="../media/image127.png"/><Relationship Id="rId5" Type="http://schemas.openxmlformats.org/officeDocument/2006/relationships/image" Target="../media/image96.png"/><Relationship Id="rId15" Type="http://schemas.openxmlformats.org/officeDocument/2006/relationships/image" Target="../media/image94.png"/><Relationship Id="rId23" Type="http://schemas.openxmlformats.org/officeDocument/2006/relationships/image" Target="../media/image110.png"/><Relationship Id="rId28" Type="http://schemas.openxmlformats.org/officeDocument/2006/relationships/image" Target="../media/image120.png"/><Relationship Id="rId10" Type="http://schemas.openxmlformats.org/officeDocument/2006/relationships/image" Target="../media/image103.svg"/><Relationship Id="rId19" Type="http://schemas.openxmlformats.org/officeDocument/2006/relationships/image" Target="../media/image112.png"/><Relationship Id="rId31" Type="http://schemas.openxmlformats.org/officeDocument/2006/relationships/image" Target="../media/image123.svg"/><Relationship Id="rId4" Type="http://schemas.openxmlformats.org/officeDocument/2006/relationships/image" Target="../media/image3.svg"/><Relationship Id="rId9" Type="http://schemas.openxmlformats.org/officeDocument/2006/relationships/image" Target="../media/image102.png"/><Relationship Id="rId14" Type="http://schemas.openxmlformats.org/officeDocument/2006/relationships/image" Target="../media/image109.svg"/><Relationship Id="rId22" Type="http://schemas.openxmlformats.org/officeDocument/2006/relationships/image" Target="../media/image117.svg"/><Relationship Id="rId27" Type="http://schemas.openxmlformats.org/officeDocument/2006/relationships/image" Target="../media/image132.svg"/><Relationship Id="rId30" Type="http://schemas.openxmlformats.org/officeDocument/2006/relationships/image" Target="../media/image122.png"/><Relationship Id="rId8" Type="http://schemas.openxmlformats.org/officeDocument/2006/relationships/image" Target="../media/image99.svg"/></Relationships>
</file>

<file path=ppt/slides/_rels/slide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103.svg"/><Relationship Id="rId26" Type="http://schemas.openxmlformats.org/officeDocument/2006/relationships/image" Target="../media/image116.png"/><Relationship Id="rId3" Type="http://schemas.openxmlformats.org/officeDocument/2006/relationships/image" Target="../media/image2.pn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102.png"/><Relationship Id="rId25" Type="http://schemas.openxmlformats.org/officeDocument/2006/relationships/image" Target="../media/image135.png"/><Relationship Id="rId2" Type="http://schemas.openxmlformats.org/officeDocument/2006/relationships/notesSlide" Target="../notesSlides/notesSlide25.xml"/><Relationship Id="rId16" Type="http://schemas.openxmlformats.org/officeDocument/2006/relationships/image" Target="../media/image101.svg"/><Relationship Id="rId20" Type="http://schemas.openxmlformats.org/officeDocument/2006/relationships/image" Target="../media/image111.svg"/><Relationship Id="rId29" Type="http://schemas.openxmlformats.org/officeDocument/2006/relationships/image" Target="../media/image120.pn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34.png"/><Relationship Id="rId32" Type="http://schemas.openxmlformats.org/officeDocument/2006/relationships/image" Target="../media/image128.svg"/><Relationship Id="rId5" Type="http://schemas.openxmlformats.org/officeDocument/2006/relationships/image" Target="../media/image96.png"/><Relationship Id="rId15" Type="http://schemas.openxmlformats.org/officeDocument/2006/relationships/image" Target="../media/image100.png"/><Relationship Id="rId23" Type="http://schemas.openxmlformats.org/officeDocument/2006/relationships/image" Target="../media/image133.png"/><Relationship Id="rId28" Type="http://schemas.openxmlformats.org/officeDocument/2006/relationships/image" Target="../media/image124.png"/><Relationship Id="rId10" Type="http://schemas.openxmlformats.org/officeDocument/2006/relationships/image" Target="../media/image95.svg"/><Relationship Id="rId19" Type="http://schemas.openxmlformats.org/officeDocument/2006/relationships/image" Target="../media/image110.png"/><Relationship Id="rId31" Type="http://schemas.openxmlformats.org/officeDocument/2006/relationships/image" Target="../media/image127.png"/><Relationship Id="rId4" Type="http://schemas.openxmlformats.org/officeDocument/2006/relationships/image" Target="../media/image3.svg"/><Relationship Id="rId9" Type="http://schemas.openxmlformats.org/officeDocument/2006/relationships/image" Target="../media/image94.png"/><Relationship Id="rId14" Type="http://schemas.openxmlformats.org/officeDocument/2006/relationships/image" Target="../media/image109.svg"/><Relationship Id="rId22" Type="http://schemas.openxmlformats.org/officeDocument/2006/relationships/image" Target="../media/image113.svg"/><Relationship Id="rId27" Type="http://schemas.openxmlformats.org/officeDocument/2006/relationships/image" Target="../media/image117.svg"/><Relationship Id="rId30" Type="http://schemas.openxmlformats.org/officeDocument/2006/relationships/image" Target="../media/image121.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95.svg"/><Relationship Id="rId26" Type="http://schemas.openxmlformats.org/officeDocument/2006/relationships/image" Target="../media/image120.png"/><Relationship Id="rId3" Type="http://schemas.openxmlformats.org/officeDocument/2006/relationships/image" Target="../media/image2.png"/><Relationship Id="rId21" Type="http://schemas.openxmlformats.org/officeDocument/2006/relationships/image" Target="../media/image110.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94.png"/><Relationship Id="rId25" Type="http://schemas.openxmlformats.org/officeDocument/2006/relationships/image" Target="../media/image124.png"/><Relationship Id="rId2" Type="http://schemas.openxmlformats.org/officeDocument/2006/relationships/notesSlide" Target="../notesSlides/notesSlide28.xml"/><Relationship Id="rId16" Type="http://schemas.openxmlformats.org/officeDocument/2006/relationships/image" Target="../media/image103.svg"/><Relationship Id="rId20" Type="http://schemas.openxmlformats.org/officeDocument/2006/relationships/image" Target="../media/image113.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17.svg"/><Relationship Id="rId5" Type="http://schemas.openxmlformats.org/officeDocument/2006/relationships/image" Target="../media/image96.png"/><Relationship Id="rId15" Type="http://schemas.openxmlformats.org/officeDocument/2006/relationships/image" Target="../media/image102.png"/><Relationship Id="rId23" Type="http://schemas.openxmlformats.org/officeDocument/2006/relationships/image" Target="../media/image116.png"/><Relationship Id="rId10" Type="http://schemas.openxmlformats.org/officeDocument/2006/relationships/image" Target="../media/image101.svg"/><Relationship Id="rId19" Type="http://schemas.openxmlformats.org/officeDocument/2006/relationships/image" Target="../media/image112.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1.svg"/><Relationship Id="rId27" Type="http://schemas.openxmlformats.org/officeDocument/2006/relationships/image" Target="../media/image121.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94.png"/><Relationship Id="rId18" Type="http://schemas.openxmlformats.org/officeDocument/2006/relationships/image" Target="../media/image111.svg"/><Relationship Id="rId26" Type="http://schemas.openxmlformats.org/officeDocument/2006/relationships/image" Target="../media/image122.png"/><Relationship Id="rId3" Type="http://schemas.openxmlformats.org/officeDocument/2006/relationships/image" Target="../media/image2.png"/><Relationship Id="rId21" Type="http://schemas.openxmlformats.org/officeDocument/2006/relationships/image" Target="../media/image116.png"/><Relationship Id="rId7" Type="http://schemas.openxmlformats.org/officeDocument/2006/relationships/image" Target="../media/image98.png"/><Relationship Id="rId12" Type="http://schemas.openxmlformats.org/officeDocument/2006/relationships/image" Target="../media/image109.svg"/><Relationship Id="rId17" Type="http://schemas.openxmlformats.org/officeDocument/2006/relationships/image" Target="../media/image110.png"/><Relationship Id="rId25" Type="http://schemas.openxmlformats.org/officeDocument/2006/relationships/image" Target="../media/image121.svg"/><Relationship Id="rId2" Type="http://schemas.openxmlformats.org/officeDocument/2006/relationships/notesSlide" Target="../notesSlides/notesSlide31.xml"/><Relationship Id="rId16" Type="http://schemas.openxmlformats.org/officeDocument/2006/relationships/image" Target="../media/image113.svg"/><Relationship Id="rId20" Type="http://schemas.openxmlformats.org/officeDocument/2006/relationships/image" Target="../media/image103.svg"/><Relationship Id="rId29" Type="http://schemas.openxmlformats.org/officeDocument/2006/relationships/image" Target="../media/image128.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08.png"/><Relationship Id="rId24" Type="http://schemas.openxmlformats.org/officeDocument/2006/relationships/image" Target="../media/image120.png"/><Relationship Id="rId5" Type="http://schemas.openxmlformats.org/officeDocument/2006/relationships/image" Target="../media/image96.png"/><Relationship Id="rId15" Type="http://schemas.openxmlformats.org/officeDocument/2006/relationships/image" Target="../media/image112.png"/><Relationship Id="rId23" Type="http://schemas.openxmlformats.org/officeDocument/2006/relationships/image" Target="../media/image124.png"/><Relationship Id="rId28" Type="http://schemas.openxmlformats.org/officeDocument/2006/relationships/image" Target="../media/image127.png"/><Relationship Id="rId10" Type="http://schemas.openxmlformats.org/officeDocument/2006/relationships/image" Target="../media/image101.svg"/><Relationship Id="rId19" Type="http://schemas.openxmlformats.org/officeDocument/2006/relationships/image" Target="../media/image102.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95.svg"/><Relationship Id="rId22" Type="http://schemas.openxmlformats.org/officeDocument/2006/relationships/image" Target="../media/image117.svg"/><Relationship Id="rId27" Type="http://schemas.openxmlformats.org/officeDocument/2006/relationships/image" Target="../media/image12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6.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95.svg"/><Relationship Id="rId26" Type="http://schemas.openxmlformats.org/officeDocument/2006/relationships/image" Target="../media/image111.svg"/><Relationship Id="rId3" Type="http://schemas.openxmlformats.org/officeDocument/2006/relationships/image" Target="../media/image2.png"/><Relationship Id="rId21" Type="http://schemas.openxmlformats.org/officeDocument/2006/relationships/image" Target="../media/image112.png"/><Relationship Id="rId34" Type="http://schemas.openxmlformats.org/officeDocument/2006/relationships/image" Target="../media/image125.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94.png"/><Relationship Id="rId25" Type="http://schemas.openxmlformats.org/officeDocument/2006/relationships/image" Target="../media/image110.png"/><Relationship Id="rId33" Type="http://schemas.openxmlformats.org/officeDocument/2006/relationships/image" Target="../media/image128.svg"/><Relationship Id="rId2" Type="http://schemas.openxmlformats.org/officeDocument/2006/relationships/notesSlide" Target="../notesSlides/notesSlide35.xml"/><Relationship Id="rId16" Type="http://schemas.openxmlformats.org/officeDocument/2006/relationships/image" Target="../media/image103.svg"/><Relationship Id="rId20" Type="http://schemas.openxmlformats.org/officeDocument/2006/relationships/image" Target="../media/image115.svg"/><Relationship Id="rId29" Type="http://schemas.openxmlformats.org/officeDocument/2006/relationships/image" Target="../media/image124.pn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17.svg"/><Relationship Id="rId32" Type="http://schemas.openxmlformats.org/officeDocument/2006/relationships/image" Target="../media/image127.png"/><Relationship Id="rId5" Type="http://schemas.openxmlformats.org/officeDocument/2006/relationships/image" Target="../media/image96.png"/><Relationship Id="rId15" Type="http://schemas.openxmlformats.org/officeDocument/2006/relationships/image" Target="../media/image102.png"/><Relationship Id="rId23" Type="http://schemas.openxmlformats.org/officeDocument/2006/relationships/image" Target="../media/image116.png"/><Relationship Id="rId28" Type="http://schemas.openxmlformats.org/officeDocument/2006/relationships/image" Target="../media/image119.svg"/><Relationship Id="rId10" Type="http://schemas.openxmlformats.org/officeDocument/2006/relationships/image" Target="../media/image101.svg"/><Relationship Id="rId19" Type="http://schemas.openxmlformats.org/officeDocument/2006/relationships/image" Target="../media/image114.png"/><Relationship Id="rId31" Type="http://schemas.openxmlformats.org/officeDocument/2006/relationships/image" Target="../media/image123.sv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3.svg"/><Relationship Id="rId27" Type="http://schemas.openxmlformats.org/officeDocument/2006/relationships/image" Target="../media/image118.png"/><Relationship Id="rId30" Type="http://schemas.openxmlformats.org/officeDocument/2006/relationships/image" Target="../media/image122.png"/><Relationship Id="rId35" Type="http://schemas.openxmlformats.org/officeDocument/2006/relationships/image" Target="../media/image126.svg"/><Relationship Id="rId8" Type="http://schemas.openxmlformats.org/officeDocument/2006/relationships/image" Target="../media/image9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111.svg"/><Relationship Id="rId3" Type="http://schemas.openxmlformats.org/officeDocument/2006/relationships/image" Target="../media/image2.png"/><Relationship Id="rId21" Type="http://schemas.openxmlformats.org/officeDocument/2006/relationships/image" Target="../media/image102.pn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23.svg"/><Relationship Id="rId2" Type="http://schemas.openxmlformats.org/officeDocument/2006/relationships/notesSlide" Target="../notesSlides/notesSlide38.xml"/><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22.png"/><Relationship Id="rId5" Type="http://schemas.openxmlformats.org/officeDocument/2006/relationships/image" Target="../media/image96.png"/><Relationship Id="rId15" Type="http://schemas.openxmlformats.org/officeDocument/2006/relationships/image" Target="../media/image112.png"/><Relationship Id="rId23" Type="http://schemas.openxmlformats.org/officeDocument/2006/relationships/image" Target="../media/image124.png"/><Relationship Id="rId10" Type="http://schemas.openxmlformats.org/officeDocument/2006/relationships/image" Target="../media/image101.svg"/><Relationship Id="rId19" Type="http://schemas.openxmlformats.org/officeDocument/2006/relationships/image" Target="../media/image116.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03.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95.svg"/><Relationship Id="rId26" Type="http://schemas.openxmlformats.org/officeDocument/2006/relationships/image" Target="../media/image117.svg"/><Relationship Id="rId3" Type="http://schemas.openxmlformats.org/officeDocument/2006/relationships/image" Target="../media/image2.png"/><Relationship Id="rId21" Type="http://schemas.openxmlformats.org/officeDocument/2006/relationships/image" Target="../media/image110.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94.png"/><Relationship Id="rId25" Type="http://schemas.openxmlformats.org/officeDocument/2006/relationships/image" Target="../media/image116.png"/><Relationship Id="rId2" Type="http://schemas.openxmlformats.org/officeDocument/2006/relationships/notesSlide" Target="../notesSlides/notesSlide41.xml"/><Relationship Id="rId16" Type="http://schemas.openxmlformats.org/officeDocument/2006/relationships/image" Target="../media/image103.svg"/><Relationship Id="rId20" Type="http://schemas.openxmlformats.org/officeDocument/2006/relationships/image" Target="../media/image113.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19.svg"/><Relationship Id="rId5" Type="http://schemas.openxmlformats.org/officeDocument/2006/relationships/image" Target="../media/image96.png"/><Relationship Id="rId15" Type="http://schemas.openxmlformats.org/officeDocument/2006/relationships/image" Target="../media/image102.png"/><Relationship Id="rId23" Type="http://schemas.openxmlformats.org/officeDocument/2006/relationships/image" Target="../media/image118.png"/><Relationship Id="rId10" Type="http://schemas.openxmlformats.org/officeDocument/2006/relationships/image" Target="../media/image101.svg"/><Relationship Id="rId19" Type="http://schemas.openxmlformats.org/officeDocument/2006/relationships/image" Target="../media/image112.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1.svg"/><Relationship Id="rId27" Type="http://schemas.openxmlformats.org/officeDocument/2006/relationships/image" Target="../media/image1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117.svg"/><Relationship Id="rId3" Type="http://schemas.openxmlformats.org/officeDocument/2006/relationships/image" Target="../media/image2.png"/><Relationship Id="rId21" Type="http://schemas.openxmlformats.org/officeDocument/2006/relationships/image" Target="../media/image110.pn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6.png"/><Relationship Id="rId25" Type="http://schemas.openxmlformats.org/officeDocument/2006/relationships/image" Target="../media/image123.svg"/><Relationship Id="rId2" Type="http://schemas.openxmlformats.org/officeDocument/2006/relationships/notesSlide" Target="../notesSlides/notesSlide43.xml"/><Relationship Id="rId16" Type="http://schemas.openxmlformats.org/officeDocument/2006/relationships/image" Target="../media/image113.svg"/><Relationship Id="rId20" Type="http://schemas.openxmlformats.org/officeDocument/2006/relationships/image" Target="../media/image103.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22.png"/><Relationship Id="rId5" Type="http://schemas.openxmlformats.org/officeDocument/2006/relationships/image" Target="../media/image96.png"/><Relationship Id="rId15" Type="http://schemas.openxmlformats.org/officeDocument/2006/relationships/image" Target="../media/image112.png"/><Relationship Id="rId23" Type="http://schemas.openxmlformats.org/officeDocument/2006/relationships/image" Target="../media/image124.png"/><Relationship Id="rId10" Type="http://schemas.openxmlformats.org/officeDocument/2006/relationships/image" Target="../media/image101.svg"/><Relationship Id="rId19" Type="http://schemas.openxmlformats.org/officeDocument/2006/relationships/image" Target="../media/image102.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1.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8.png"/><Relationship Id="rId18" Type="http://schemas.openxmlformats.org/officeDocument/2006/relationships/image" Target="../media/image103.svg"/><Relationship Id="rId26" Type="http://schemas.openxmlformats.org/officeDocument/2006/relationships/image" Target="../media/image119.svg"/><Relationship Id="rId3" Type="http://schemas.openxmlformats.org/officeDocument/2006/relationships/image" Target="../media/image2.png"/><Relationship Id="rId21" Type="http://schemas.openxmlformats.org/officeDocument/2006/relationships/image" Target="../media/image116.png"/><Relationship Id="rId7" Type="http://schemas.openxmlformats.org/officeDocument/2006/relationships/image" Target="../media/image98.png"/><Relationship Id="rId12" Type="http://schemas.openxmlformats.org/officeDocument/2006/relationships/image" Target="../media/image130.svg"/><Relationship Id="rId17" Type="http://schemas.openxmlformats.org/officeDocument/2006/relationships/image" Target="../media/image102.png"/><Relationship Id="rId25" Type="http://schemas.openxmlformats.org/officeDocument/2006/relationships/image" Target="../media/image118.png"/><Relationship Id="rId2" Type="http://schemas.openxmlformats.org/officeDocument/2006/relationships/notesSlide" Target="../notesSlides/notesSlide46.xml"/><Relationship Id="rId16" Type="http://schemas.openxmlformats.org/officeDocument/2006/relationships/image" Target="../media/image95.svg"/><Relationship Id="rId20" Type="http://schemas.openxmlformats.org/officeDocument/2006/relationships/image" Target="../media/image121.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129.png"/><Relationship Id="rId24" Type="http://schemas.openxmlformats.org/officeDocument/2006/relationships/image" Target="../media/image111.svg"/><Relationship Id="rId5" Type="http://schemas.openxmlformats.org/officeDocument/2006/relationships/image" Target="../media/image96.png"/><Relationship Id="rId15" Type="http://schemas.openxmlformats.org/officeDocument/2006/relationships/image" Target="../media/image94.png"/><Relationship Id="rId23" Type="http://schemas.openxmlformats.org/officeDocument/2006/relationships/image" Target="../media/image110.png"/><Relationship Id="rId28" Type="http://schemas.openxmlformats.org/officeDocument/2006/relationships/image" Target="../media/image113.svg"/><Relationship Id="rId10" Type="http://schemas.openxmlformats.org/officeDocument/2006/relationships/image" Target="../media/image101.svg"/><Relationship Id="rId19" Type="http://schemas.openxmlformats.org/officeDocument/2006/relationships/image" Target="../media/image120.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09.svg"/><Relationship Id="rId22" Type="http://schemas.openxmlformats.org/officeDocument/2006/relationships/image" Target="../media/image117.svg"/><Relationship Id="rId27" Type="http://schemas.openxmlformats.org/officeDocument/2006/relationships/image" Target="../media/image11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1.svg"/><Relationship Id="rId26" Type="http://schemas.openxmlformats.org/officeDocument/2006/relationships/image" Target="../media/image139.png"/><Relationship Id="rId39" Type="http://schemas.openxmlformats.org/officeDocument/2006/relationships/image" Target="../media/image125.png"/><Relationship Id="rId21" Type="http://schemas.openxmlformats.org/officeDocument/2006/relationships/image" Target="../media/image106.png"/><Relationship Id="rId34" Type="http://schemas.openxmlformats.org/officeDocument/2006/relationships/image" Target="../media/image144.sv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38.png"/><Relationship Id="rId33" Type="http://schemas.openxmlformats.org/officeDocument/2006/relationships/image" Target="../media/image143.png"/><Relationship Id="rId38" Type="http://schemas.openxmlformats.org/officeDocument/2006/relationships/image" Target="../media/image128.svg"/><Relationship Id="rId2" Type="http://schemas.openxmlformats.org/officeDocument/2006/relationships/notesSlide" Target="../notesSlides/notesSlide50.xml"/><Relationship Id="rId16" Type="http://schemas.openxmlformats.org/officeDocument/2006/relationships/image" Target="../media/image117.svg"/><Relationship Id="rId20" Type="http://schemas.openxmlformats.org/officeDocument/2006/relationships/image" Target="../media/image105.svg"/><Relationship Id="rId29" Type="http://schemas.openxmlformats.org/officeDocument/2006/relationships/image" Target="../media/image142.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37.svg"/><Relationship Id="rId32" Type="http://schemas.openxmlformats.org/officeDocument/2006/relationships/image" Target="../media/image103.svg"/><Relationship Id="rId37" Type="http://schemas.openxmlformats.org/officeDocument/2006/relationships/image" Target="../media/image127.png"/><Relationship Id="rId40" Type="http://schemas.openxmlformats.org/officeDocument/2006/relationships/image" Target="../media/image126.svg"/><Relationship Id="rId5" Type="http://schemas.openxmlformats.org/officeDocument/2006/relationships/image" Target="../media/image96.png"/><Relationship Id="rId15" Type="http://schemas.openxmlformats.org/officeDocument/2006/relationships/image" Target="../media/image116.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23.svg"/><Relationship Id="rId10" Type="http://schemas.openxmlformats.org/officeDocument/2006/relationships/image" Target="../media/image101.svg"/><Relationship Id="rId19" Type="http://schemas.openxmlformats.org/officeDocument/2006/relationships/image" Target="../media/image104.png"/><Relationship Id="rId31" Type="http://schemas.openxmlformats.org/officeDocument/2006/relationships/image" Target="../media/image102.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13.svg"/><Relationship Id="rId22" Type="http://schemas.openxmlformats.org/officeDocument/2006/relationships/image" Target="../media/image107.svg"/><Relationship Id="rId27" Type="http://schemas.openxmlformats.org/officeDocument/2006/relationships/image" Target="../media/image140.svg"/><Relationship Id="rId30" Type="http://schemas.openxmlformats.org/officeDocument/2006/relationships/image" Target="../media/image124.png"/><Relationship Id="rId35" Type="http://schemas.openxmlformats.org/officeDocument/2006/relationships/image" Target="../media/image122.png"/><Relationship Id="rId8" Type="http://schemas.openxmlformats.org/officeDocument/2006/relationships/image" Target="../media/image99.svg"/><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2.xml"/><Relationship Id="rId4" Type="http://schemas.openxmlformats.org/officeDocument/2006/relationships/image" Target="../media/image92.pn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3.xml"/></Relationships>
</file>

<file path=ppt/slides/_rels/slide61.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1.svg"/><Relationship Id="rId26" Type="http://schemas.openxmlformats.org/officeDocument/2006/relationships/image" Target="../media/image124.png"/><Relationship Id="rId3" Type="http://schemas.openxmlformats.org/officeDocument/2006/relationships/image" Target="../media/image2.png"/><Relationship Id="rId21" Type="http://schemas.openxmlformats.org/officeDocument/2006/relationships/image" Target="../media/image106.png"/><Relationship Id="rId34" Type="http://schemas.openxmlformats.org/officeDocument/2006/relationships/image" Target="../media/image126.sv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38.png"/><Relationship Id="rId33" Type="http://schemas.openxmlformats.org/officeDocument/2006/relationships/image" Target="../media/image125.png"/><Relationship Id="rId2" Type="http://schemas.openxmlformats.org/officeDocument/2006/relationships/notesSlide" Target="../notesSlides/notesSlide52.xml"/><Relationship Id="rId16" Type="http://schemas.openxmlformats.org/officeDocument/2006/relationships/image" Target="../media/image117.svg"/><Relationship Id="rId20" Type="http://schemas.openxmlformats.org/officeDocument/2006/relationships/image" Target="../media/image105.svg"/><Relationship Id="rId29" Type="http://schemas.openxmlformats.org/officeDocument/2006/relationships/image" Target="../media/image122.pn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37.svg"/><Relationship Id="rId32" Type="http://schemas.openxmlformats.org/officeDocument/2006/relationships/image" Target="../media/image128.svg"/><Relationship Id="rId5" Type="http://schemas.openxmlformats.org/officeDocument/2006/relationships/image" Target="../media/image96.png"/><Relationship Id="rId15" Type="http://schemas.openxmlformats.org/officeDocument/2006/relationships/image" Target="../media/image116.png"/><Relationship Id="rId23" Type="http://schemas.openxmlformats.org/officeDocument/2006/relationships/image" Target="../media/image136.png"/><Relationship Id="rId28" Type="http://schemas.openxmlformats.org/officeDocument/2006/relationships/image" Target="../media/image103.svg"/><Relationship Id="rId36" Type="http://schemas.openxmlformats.org/officeDocument/2006/relationships/image" Target="../media/image144.svg"/><Relationship Id="rId10" Type="http://schemas.openxmlformats.org/officeDocument/2006/relationships/image" Target="../media/image101.svg"/><Relationship Id="rId19" Type="http://schemas.openxmlformats.org/officeDocument/2006/relationships/image" Target="../media/image104.png"/><Relationship Id="rId31" Type="http://schemas.openxmlformats.org/officeDocument/2006/relationships/image" Target="../media/image127.pn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13.svg"/><Relationship Id="rId22" Type="http://schemas.openxmlformats.org/officeDocument/2006/relationships/image" Target="../media/image107.svg"/><Relationship Id="rId27" Type="http://schemas.openxmlformats.org/officeDocument/2006/relationships/image" Target="../media/image102.png"/><Relationship Id="rId30" Type="http://schemas.openxmlformats.org/officeDocument/2006/relationships/image" Target="../media/image123.svg"/><Relationship Id="rId35" Type="http://schemas.openxmlformats.org/officeDocument/2006/relationships/image" Target="../media/image143.png"/><Relationship Id="rId8" Type="http://schemas.openxmlformats.org/officeDocument/2006/relationships/image" Target="../media/image99.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6.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12.png"/><Relationship Id="rId18" Type="http://schemas.openxmlformats.org/officeDocument/2006/relationships/image" Target="../media/image111.svg"/><Relationship Id="rId26" Type="http://schemas.openxmlformats.org/officeDocument/2006/relationships/image" Target="../media/image122.png"/><Relationship Id="rId3" Type="http://schemas.openxmlformats.org/officeDocument/2006/relationships/image" Target="../media/image2.png"/><Relationship Id="rId21" Type="http://schemas.openxmlformats.org/officeDocument/2006/relationships/image" Target="../media/image106.pn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03.svg"/><Relationship Id="rId2" Type="http://schemas.openxmlformats.org/officeDocument/2006/relationships/notesSlide" Target="../notesSlides/notesSlide55.xml"/><Relationship Id="rId16" Type="http://schemas.openxmlformats.org/officeDocument/2006/relationships/image" Target="../media/image117.svg"/><Relationship Id="rId20" Type="http://schemas.openxmlformats.org/officeDocument/2006/relationships/image" Target="../media/image105.svg"/><Relationship Id="rId29" Type="http://schemas.openxmlformats.org/officeDocument/2006/relationships/image" Target="../media/image128.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7.png"/><Relationship Id="rId10" Type="http://schemas.openxmlformats.org/officeDocument/2006/relationships/image" Target="../media/image101.svg"/><Relationship Id="rId19" Type="http://schemas.openxmlformats.org/officeDocument/2006/relationships/image" Target="../media/image104.png"/><Relationship Id="rId31" Type="http://schemas.openxmlformats.org/officeDocument/2006/relationships/image" Target="../media/image126.sv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13.svg"/><Relationship Id="rId22" Type="http://schemas.openxmlformats.org/officeDocument/2006/relationships/image" Target="../media/image107.svg"/><Relationship Id="rId27" Type="http://schemas.openxmlformats.org/officeDocument/2006/relationships/image" Target="../media/image123.svg"/><Relationship Id="rId30" Type="http://schemas.openxmlformats.org/officeDocument/2006/relationships/image" Target="../media/image12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1.svg"/><Relationship Id="rId26" Type="http://schemas.openxmlformats.org/officeDocument/2006/relationships/image" Target="../media/image141.png"/><Relationship Id="rId3" Type="http://schemas.openxmlformats.org/officeDocument/2006/relationships/image" Target="../media/image2.png"/><Relationship Id="rId21" Type="http://schemas.openxmlformats.org/officeDocument/2006/relationships/image" Target="../media/image106.png"/><Relationship Id="rId34" Type="http://schemas.openxmlformats.org/officeDocument/2006/relationships/image" Target="../media/image125.pn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40.svg"/><Relationship Id="rId33" Type="http://schemas.openxmlformats.org/officeDocument/2006/relationships/image" Target="../media/image128.svg"/><Relationship Id="rId2" Type="http://schemas.openxmlformats.org/officeDocument/2006/relationships/notesSlide" Target="../notesSlides/notesSlide57.xml"/><Relationship Id="rId16" Type="http://schemas.openxmlformats.org/officeDocument/2006/relationships/image" Target="../media/image117.svg"/><Relationship Id="rId20" Type="http://schemas.openxmlformats.org/officeDocument/2006/relationships/image" Target="../media/image105.svg"/><Relationship Id="rId29" Type="http://schemas.openxmlformats.org/officeDocument/2006/relationships/image" Target="../media/image103.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39.png"/><Relationship Id="rId32" Type="http://schemas.openxmlformats.org/officeDocument/2006/relationships/image" Target="../media/image127.png"/><Relationship Id="rId5" Type="http://schemas.openxmlformats.org/officeDocument/2006/relationships/image" Target="../media/image9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02.png"/><Relationship Id="rId10" Type="http://schemas.openxmlformats.org/officeDocument/2006/relationships/image" Target="../media/image101.svg"/><Relationship Id="rId19" Type="http://schemas.openxmlformats.org/officeDocument/2006/relationships/image" Target="../media/image104.png"/><Relationship Id="rId31" Type="http://schemas.openxmlformats.org/officeDocument/2006/relationships/image" Target="../media/image123.sv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13.svg"/><Relationship Id="rId22" Type="http://schemas.openxmlformats.org/officeDocument/2006/relationships/image" Target="../media/image107.svg"/><Relationship Id="rId27" Type="http://schemas.openxmlformats.org/officeDocument/2006/relationships/image" Target="../media/image142.svg"/><Relationship Id="rId30" Type="http://schemas.openxmlformats.org/officeDocument/2006/relationships/image" Target="../media/image122.png"/><Relationship Id="rId35" Type="http://schemas.openxmlformats.org/officeDocument/2006/relationships/image" Target="../media/image126.svg"/><Relationship Id="rId8" Type="http://schemas.openxmlformats.org/officeDocument/2006/relationships/image" Target="../media/image99.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12.png"/><Relationship Id="rId18" Type="http://schemas.openxmlformats.org/officeDocument/2006/relationships/image" Target="../media/image111.svg"/><Relationship Id="rId26" Type="http://schemas.openxmlformats.org/officeDocument/2006/relationships/image" Target="../media/image122.png"/><Relationship Id="rId3" Type="http://schemas.openxmlformats.org/officeDocument/2006/relationships/image" Target="../media/image2.png"/><Relationship Id="rId21" Type="http://schemas.openxmlformats.org/officeDocument/2006/relationships/image" Target="../media/image106.png"/><Relationship Id="rId7" Type="http://schemas.openxmlformats.org/officeDocument/2006/relationships/image" Target="../media/image98.png"/><Relationship Id="rId12" Type="http://schemas.openxmlformats.org/officeDocument/2006/relationships/image" Target="../media/image95.svg"/><Relationship Id="rId17" Type="http://schemas.openxmlformats.org/officeDocument/2006/relationships/image" Target="../media/image110.png"/><Relationship Id="rId25" Type="http://schemas.openxmlformats.org/officeDocument/2006/relationships/image" Target="../media/image103.svg"/><Relationship Id="rId2" Type="http://schemas.openxmlformats.org/officeDocument/2006/relationships/notesSlide" Target="../notesSlides/notesSlide60.xml"/><Relationship Id="rId16" Type="http://schemas.openxmlformats.org/officeDocument/2006/relationships/image" Target="../media/image117.svg"/><Relationship Id="rId20" Type="http://schemas.openxmlformats.org/officeDocument/2006/relationships/image" Target="../media/image105.svg"/><Relationship Id="rId29" Type="http://schemas.openxmlformats.org/officeDocument/2006/relationships/image" Target="../media/image128.svg"/><Relationship Id="rId1" Type="http://schemas.openxmlformats.org/officeDocument/2006/relationships/slideLayout" Target="../slideLayouts/slideLayout71.xml"/><Relationship Id="rId6" Type="http://schemas.openxmlformats.org/officeDocument/2006/relationships/image" Target="../media/image97.svg"/><Relationship Id="rId11" Type="http://schemas.openxmlformats.org/officeDocument/2006/relationships/image" Target="../media/image94.png"/><Relationship Id="rId24"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7.png"/><Relationship Id="rId10" Type="http://schemas.openxmlformats.org/officeDocument/2006/relationships/image" Target="../media/image101.svg"/><Relationship Id="rId19" Type="http://schemas.openxmlformats.org/officeDocument/2006/relationships/image" Target="../media/image104.png"/><Relationship Id="rId31" Type="http://schemas.openxmlformats.org/officeDocument/2006/relationships/image" Target="../media/image126.svg"/><Relationship Id="rId4" Type="http://schemas.openxmlformats.org/officeDocument/2006/relationships/image" Target="../media/image3.svg"/><Relationship Id="rId9" Type="http://schemas.openxmlformats.org/officeDocument/2006/relationships/image" Target="../media/image100.png"/><Relationship Id="rId14" Type="http://schemas.openxmlformats.org/officeDocument/2006/relationships/image" Target="../media/image113.svg"/><Relationship Id="rId22" Type="http://schemas.openxmlformats.org/officeDocument/2006/relationships/image" Target="../media/image107.svg"/><Relationship Id="rId27" Type="http://schemas.openxmlformats.org/officeDocument/2006/relationships/image" Target="../media/image123.svg"/><Relationship Id="rId30" Type="http://schemas.openxmlformats.org/officeDocument/2006/relationships/image" Target="../media/image1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9F46-9E07-AC31-D762-8F4BA217E6DE}"/>
              </a:ext>
            </a:extLst>
          </p:cNvPr>
          <p:cNvSpPr>
            <a:spLocks noGrp="1"/>
          </p:cNvSpPr>
          <p:nvPr>
            <p:ph type="title"/>
          </p:nvPr>
        </p:nvSpPr>
        <p:spPr>
          <a:xfrm>
            <a:off x="461297" y="2444215"/>
            <a:ext cx="4741606" cy="1107996"/>
          </a:xfrm>
        </p:spPr>
        <p:txBody>
          <a:bodyPr/>
          <a:lstStyle/>
          <a:p>
            <a:r>
              <a:rPr lang="en-US" sz="3600" dirty="0">
                <a:cs typeface="Segoe Sans Display"/>
              </a:rPr>
              <a:t>Copilot Studio </a:t>
            </a:r>
            <a:br>
              <a:rPr lang="en-US" sz="3600" dirty="0">
                <a:cs typeface="Segoe Sans Display"/>
              </a:rPr>
            </a:br>
            <a:r>
              <a:rPr lang="en-US" sz="3600" dirty="0">
                <a:cs typeface="Segoe Sans Display"/>
              </a:rPr>
              <a:t>new industry scenarios</a:t>
            </a:r>
          </a:p>
        </p:txBody>
      </p:sp>
      <p:sp>
        <p:nvSpPr>
          <p:cNvPr id="3" name="Text Placeholder 2">
            <a:extLst>
              <a:ext uri="{FF2B5EF4-FFF2-40B4-BE49-F238E27FC236}">
                <a16:creationId xmlns:a16="http://schemas.microsoft.com/office/drawing/2014/main" id="{E5AFFC5C-0A4F-0A98-AFB9-3D8BAA7FB077}"/>
              </a:ext>
            </a:extLst>
          </p:cNvPr>
          <p:cNvSpPr>
            <a:spLocks noGrp="1"/>
          </p:cNvSpPr>
          <p:nvPr>
            <p:ph type="body" sz="quarter" idx="12"/>
          </p:nvPr>
        </p:nvSpPr>
        <p:spPr>
          <a:xfrm>
            <a:off x="461297" y="3876368"/>
            <a:ext cx="4495800" cy="246221"/>
          </a:xfrm>
        </p:spPr>
        <p:txBody>
          <a:bodyPr vert="horz" wrap="square" lIns="0" tIns="0" rIns="0" bIns="0" rtlCol="0" anchor="t">
            <a:spAutoFit/>
          </a:bodyPr>
          <a:lstStyle/>
          <a:p>
            <a:r>
              <a:rPr lang="en-US">
                <a:cs typeface="Segoe Sans Display"/>
              </a:rPr>
              <a:t>August 2025</a:t>
            </a:r>
          </a:p>
        </p:txBody>
      </p:sp>
      <p:pic>
        <p:nvPicPr>
          <p:cNvPr id="6" name="Picture Placeholder 5">
            <a:extLst>
              <a:ext uri="{FF2B5EF4-FFF2-40B4-BE49-F238E27FC236}">
                <a16:creationId xmlns:a16="http://schemas.microsoft.com/office/drawing/2014/main" id="{1723CDBF-981B-F8A6-743D-038DC2024973}"/>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0" r="40"/>
          <a:stretch>
            <a:fillRect/>
          </a:stretch>
        </p:blipFill>
        <p:spPr/>
      </p:pic>
    </p:spTree>
    <p:extLst>
      <p:ext uri="{BB962C8B-B14F-4D97-AF65-F5344CB8AC3E}">
        <p14:creationId xmlns:p14="http://schemas.microsoft.com/office/powerpoint/2010/main" val="373728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B5588-B3C9-C5C0-442F-6D49649DA8F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56689BB-3C0F-8A4E-98FF-2CB6D715A4B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986169" y="2886075"/>
            <a:ext cx="6858000" cy="1371600"/>
          </a:xfrm>
          <a:prstGeom prst="rect">
            <a:avLst/>
          </a:prstGeom>
        </p:spPr>
      </p:pic>
      <p:sp>
        <p:nvSpPr>
          <p:cNvPr id="223" name="Rounded Rectangle 19">
            <a:extLst>
              <a:ext uri="{FF2B5EF4-FFF2-40B4-BE49-F238E27FC236}">
                <a16:creationId xmlns:a16="http://schemas.microsoft.com/office/drawing/2014/main" id="{C16228FE-E047-CB88-843F-B3C8B90ED6FB}"/>
              </a:ext>
            </a:extLst>
          </p:cNvPr>
          <p:cNvSpPr/>
          <p:nvPr/>
        </p:nvSpPr>
        <p:spPr>
          <a:xfrm>
            <a:off x="719332" y="4656789"/>
            <a:ext cx="3705033" cy="53948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D1BBC5F-A841-BD3B-BACB-51EA39A00A19}"/>
              </a:ext>
            </a:extLst>
          </p:cNvPr>
          <p:cNvSpPr/>
          <p:nvPr/>
        </p:nvSpPr>
        <p:spPr>
          <a:xfrm>
            <a:off x="694934" y="1384667"/>
            <a:ext cx="3693840" cy="321656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4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(SharePoint) in PDF, DOCX, PPTX </a:t>
            </a:r>
            <a:r>
              <a:rPr lang="en-US" sz="900">
                <a:solidFill>
                  <a:prstClr val="black"/>
                </a:solidFill>
                <a:latin typeface="Segoe Sans Display" pitchFamily="2" charset="0"/>
                <a:cs typeface="Segoe Sans Display" pitchFamily="2" charset="0"/>
                <a:sym typeface="DM Sans Light"/>
              </a:rPr>
              <a:t>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format for policy documents, internal wikis, and knowledge base </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Pull historical &amp; contextual data from CRM (Dynamics 365) in PDF, PPTX, DOCX format for historical ticket data, FAQs, and service manuals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Integration with Communication &amp; Messaging (Teams) in real-time messaging format for routing complex queries and notifications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Connected with Communication &amp; Messaging via email communication history and context sharing</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900">
                <a:solidFill>
                  <a:prstClr val="black"/>
                </a:solidFill>
                <a:latin typeface="Segoe Sans Display" pitchFamily="2" charset="0"/>
                <a:cs typeface="Segoe Sans Display" pitchFamily="2" charset="0"/>
                <a:sym typeface="DM Sans Light"/>
              </a:rPr>
              <a:t>E</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scalation logic based on query complexity, urgency, and agent expertise matching</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900">
                <a:solidFill>
                  <a:prstClr val="black"/>
                </a:solidFill>
                <a:latin typeface="Segoe Sans Display" pitchFamily="2" charset="0"/>
                <a:cs typeface="Segoe Sans Display" pitchFamily="2" charset="0"/>
                <a:sym typeface="DM Sans Light"/>
              </a:rPr>
              <a:t>PII includes citizen data (name, contact information, case history, service requests)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900">
                <a:solidFill>
                  <a:prstClr val="black"/>
                </a:solidFill>
                <a:latin typeface="Segoe Sans Display" pitchFamily="2" charset="0"/>
                <a:cs typeface="Segoe Sans Display" pitchFamily="2" charset="0"/>
                <a:sym typeface="DM Sans Light"/>
              </a:rPr>
              <a:t>*Agent authentication should align with portal identity providers; no auth is needed for public-facing documents or websites.</a:t>
            </a: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lang="en-US" sz="900">
              <a:solidFill>
                <a:prstClr val="black"/>
              </a:solidFill>
              <a:latin typeface="Segoe Sans Display" pitchFamily="2" charset="0"/>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lang="en-US" sz="1050">
              <a:solidFill>
                <a:prstClr val="black"/>
              </a:solidFill>
              <a:latin typeface="Segoe Sans Display" pitchFamily="2" charset="0"/>
              <a:cs typeface="Segoe Sans Display" pitchFamily="2" charset="0"/>
              <a:sym typeface="DM Sans Light"/>
            </a:endParaRPr>
          </a:p>
          <a:p>
            <a:pPr marL="171450" marR="0" lvl="0" indent="-171450" algn="l" defTabSz="914400" rtl="0" eaLnBrk="1" fontAlgn="base" latinLnBrk="0" hangingPunct="1">
              <a:lnSpc>
                <a:spcPct val="100000"/>
              </a:lnSpc>
              <a:spcBef>
                <a:spcPts val="400"/>
              </a:spcBef>
              <a:spcAft>
                <a:spcPct val="0"/>
              </a:spcAft>
              <a:buClrTx/>
              <a:buSzTx/>
              <a:buFont typeface="Arial" panose="020B0604020202020204" pitchFamily="34" charset="0"/>
              <a:buChar char="•"/>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5BBE1233-2C38-6460-7CCD-E6ADBA68240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BA71E1B5-ECB3-056A-B83F-14E6A3BF3701}"/>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Citizen Q&amp;A Agent</a:t>
            </a:r>
          </a:p>
        </p:txBody>
      </p:sp>
      <p:sp>
        <p:nvSpPr>
          <p:cNvPr id="9" name="TextBox 8">
            <a:extLst>
              <a:ext uri="{FF2B5EF4-FFF2-40B4-BE49-F238E27FC236}">
                <a16:creationId xmlns:a16="http://schemas.microsoft.com/office/drawing/2014/main" id="{4C60DB29-8EC3-4466-4562-B05522104EC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Equip public service agents with instant, accurate answers from policy docs and internal knowledge</a:t>
            </a:r>
          </a:p>
        </p:txBody>
      </p:sp>
      <p:sp>
        <p:nvSpPr>
          <p:cNvPr id="35" name="Rounded Rectangle 19">
            <a:extLst>
              <a:ext uri="{FF2B5EF4-FFF2-40B4-BE49-F238E27FC236}">
                <a16:creationId xmlns:a16="http://schemas.microsoft.com/office/drawing/2014/main" id="{171420E1-E6B3-1ACA-DF16-A4BF7AA91324}"/>
              </a:ext>
            </a:extLst>
          </p:cNvPr>
          <p:cNvSpPr/>
          <p:nvPr/>
        </p:nvSpPr>
        <p:spPr>
          <a:xfrm>
            <a:off x="694934" y="5291136"/>
            <a:ext cx="3705033" cy="128597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6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Only supported file type used as knowledge in SharePoint – PDF, PPTX, DOCX</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500">
                <a:solidFill>
                  <a:srgbClr val="D8D9DC">
                    <a:lumMod val="25000"/>
                  </a:srgbClr>
                </a:solidFill>
                <a:latin typeface="Segoe Sans Display" pitchFamily="2" charset="0"/>
                <a:ea typeface="DM Sans 14pt Light"/>
                <a:cs typeface="Segoe Sans Display" pitchFamily="2" charset="0"/>
                <a:sym typeface="DM Sans Light"/>
              </a:rPr>
              <a:t>Citizens will have no M365 license, Policy Supervisor and Agents will have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be notified by personal email, and caseworkers will be  notified via Teams channel</a:t>
            </a:r>
            <a:endParaRPr lang="en-US" sz="500">
              <a:solidFill>
                <a:srgbClr val="D8D9DC">
                  <a:lumMod val="25000"/>
                </a:srgbClr>
              </a:solidFill>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 will access the agent using a citizen facing website </a:t>
            </a:r>
            <a:r>
              <a:rPr lang="en-US" sz="500">
                <a:solidFill>
                  <a:srgbClr val="D8D9DC">
                    <a:lumMod val="25000"/>
                  </a:srgbClr>
                </a:solidFill>
                <a:latin typeface="Segoe Sans Display" pitchFamily="2" charset="0"/>
                <a:ea typeface="DM Sans 14pt Light"/>
                <a:cs typeface="Segoe Sans Display" pitchFamily="2" charset="0"/>
                <a:sym typeface="DM Sans Light"/>
              </a:rPr>
              <a:t>whereas the case workers will access the agent using Teams channel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500">
                <a:solidFill>
                  <a:srgbClr val="D8D9DC">
                    <a:lumMod val="25000"/>
                  </a:srgbClr>
                </a:solidFill>
                <a:latin typeface="Segoe Sans Display" pitchFamily="2" charset="0"/>
                <a:ea typeface="DM Sans 14pt Light"/>
                <a:cs typeface="Segoe Sans Display" pitchFamily="2" charset="0"/>
                <a:sym typeface="DM Sans Light"/>
              </a:rPr>
              <a:t>D365 Customer Service Enterprise  or Customer Engagement Plan / Customer Service Digital Messaging add-on / Voice channel Add-in  is required to enable Omnichannel support / human agent handover feature in the tenant.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R="0" lvl="0" algn="l" defTabSz="914400" rtl="0" eaLnBrk="1" fontAlgn="base" latinLnBrk="0" hangingPunct="1">
              <a:lnSpc>
                <a:spcPts val="1040"/>
              </a:lnSpc>
              <a:spcBef>
                <a:spcPct val="0"/>
              </a:spcBef>
              <a:spcAft>
                <a:spcPct val="0"/>
              </a:spcAft>
              <a:buClr>
                <a:srgbClr val="000000"/>
              </a:buClr>
              <a:buSzPts val="500"/>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903D2935-9FE0-A015-B591-E493C3672FFA}"/>
              </a:ext>
            </a:extLst>
          </p:cNvPr>
          <p:cNvSpPr txBox="1"/>
          <p:nvPr/>
        </p:nvSpPr>
        <p:spPr>
          <a:xfrm>
            <a:off x="790799" y="4711087"/>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D90F805C-C397-8ADC-031F-E55351DEEEDD}"/>
              </a:ext>
            </a:extLst>
          </p:cNvPr>
          <p:cNvSpPr txBox="1"/>
          <p:nvPr/>
        </p:nvSpPr>
        <p:spPr>
          <a:xfrm>
            <a:off x="2095724" y="4735353"/>
            <a:ext cx="2298101" cy="219932"/>
          </a:xfrm>
          <a:prstGeom prst="rect">
            <a:avLst/>
          </a:prstGeom>
          <a:noFill/>
        </p:spPr>
        <p:txBody>
          <a:bodyPr wrap="square">
            <a:spAutoFit/>
          </a:bodyPr>
          <a:lstStyle/>
          <a:p>
            <a:pPr marL="171450" indent="-171450">
              <a:lnSpc>
                <a:spcPts val="1060"/>
              </a:lnSpc>
              <a:buFont typeface="Arial" panose="020B0604020202020204" pitchFamily="34" charset="0"/>
              <a:buChar char="•"/>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Processing &amp; Routing Agent</a:t>
            </a:r>
          </a:p>
        </p:txBody>
      </p:sp>
      <p:sp>
        <p:nvSpPr>
          <p:cNvPr id="5" name="Rectangle 4">
            <a:extLst>
              <a:ext uri="{FF2B5EF4-FFF2-40B4-BE49-F238E27FC236}">
                <a16:creationId xmlns:a16="http://schemas.microsoft.com/office/drawing/2014/main" id="{9DFB7B46-8D33-5915-94C0-18ACE3F063FA}"/>
              </a:ext>
            </a:extLst>
          </p:cNvPr>
          <p:cNvSpPr/>
          <p:nvPr/>
        </p:nvSpPr>
        <p:spPr bwMode="auto">
          <a:xfrm>
            <a:off x="6291573" y="199425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4229DD91-50D0-72CA-5393-47F6C1EFC49D}"/>
              </a:ext>
            </a:extLst>
          </p:cNvPr>
          <p:cNvSpPr/>
          <p:nvPr/>
        </p:nvSpPr>
        <p:spPr bwMode="auto">
          <a:xfrm>
            <a:off x="6291031" y="2614741"/>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E75FD82-4F60-3101-BFEF-AF5134A34C98}"/>
              </a:ext>
            </a:extLst>
          </p:cNvPr>
          <p:cNvSpPr/>
          <p:nvPr/>
        </p:nvSpPr>
        <p:spPr bwMode="auto">
          <a:xfrm>
            <a:off x="6291031" y="4659413"/>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CBA3A3F2-2340-07EC-9247-3D9C280F05B2}"/>
              </a:ext>
            </a:extLst>
          </p:cNvPr>
          <p:cNvSpPr txBox="1"/>
          <p:nvPr/>
        </p:nvSpPr>
        <p:spPr>
          <a:xfrm>
            <a:off x="7160433" y="2034027"/>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21" name="Rectangle: Rounded Corners 20">
            <a:extLst>
              <a:ext uri="{FF2B5EF4-FFF2-40B4-BE49-F238E27FC236}">
                <a16:creationId xmlns:a16="http://schemas.microsoft.com/office/drawing/2014/main" id="{925A76F3-74BB-FA21-DF22-411873A66516}"/>
              </a:ext>
            </a:extLst>
          </p:cNvPr>
          <p:cNvSpPr/>
          <p:nvPr/>
        </p:nvSpPr>
        <p:spPr bwMode="auto">
          <a:xfrm>
            <a:off x="7108944" y="4013240"/>
            <a:ext cx="751994" cy="42766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91005837-26BA-FE02-CFAE-C7AD304CD931}"/>
              </a:ext>
            </a:extLst>
          </p:cNvPr>
          <p:cNvSpPr/>
          <p:nvPr/>
        </p:nvSpPr>
        <p:spPr bwMode="auto">
          <a:xfrm>
            <a:off x="9130109" y="3404040"/>
            <a:ext cx="1640495"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4" name="TextBox 23">
            <a:extLst>
              <a:ext uri="{FF2B5EF4-FFF2-40B4-BE49-F238E27FC236}">
                <a16:creationId xmlns:a16="http://schemas.microsoft.com/office/drawing/2014/main" id="{68F9276F-038E-E7A3-3678-A4DF66BE9509}"/>
              </a:ext>
            </a:extLst>
          </p:cNvPr>
          <p:cNvSpPr txBox="1"/>
          <p:nvPr/>
        </p:nvSpPr>
        <p:spPr>
          <a:xfrm>
            <a:off x="9878283" y="2015765"/>
            <a:ext cx="901263" cy="153888"/>
          </a:xfrm>
          <a:prstGeom prst="rect">
            <a:avLst/>
          </a:prstGeom>
          <a:noFill/>
        </p:spPr>
        <p:txBody>
          <a:bodyPr wrap="square" lIns="0" tIns="0" rIns="0" bIns="0" rtlCol="0">
            <a:spAutoFit/>
          </a:bodyPr>
          <a:lstStyle/>
          <a:p>
            <a:pPr algn="l"/>
            <a:r>
              <a:rPr lang="en-US" sz="1000" b="1"/>
              <a:t>Orchestrator</a:t>
            </a:r>
          </a:p>
        </p:txBody>
      </p:sp>
      <p:sp>
        <p:nvSpPr>
          <p:cNvPr id="25" name="TextBox 24">
            <a:extLst>
              <a:ext uri="{FF2B5EF4-FFF2-40B4-BE49-F238E27FC236}">
                <a16:creationId xmlns:a16="http://schemas.microsoft.com/office/drawing/2014/main" id="{F081BC49-6959-789F-CB76-38A0D7CB7DC0}"/>
              </a:ext>
            </a:extLst>
          </p:cNvPr>
          <p:cNvSpPr txBox="1"/>
          <p:nvPr/>
        </p:nvSpPr>
        <p:spPr>
          <a:xfrm>
            <a:off x="9580043" y="4900747"/>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33" name="Rectangle 32">
            <a:extLst>
              <a:ext uri="{FF2B5EF4-FFF2-40B4-BE49-F238E27FC236}">
                <a16:creationId xmlns:a16="http://schemas.microsoft.com/office/drawing/2014/main" id="{C166B344-D9BF-322D-68E2-0007CEE38614}"/>
              </a:ext>
            </a:extLst>
          </p:cNvPr>
          <p:cNvSpPr/>
          <p:nvPr/>
        </p:nvSpPr>
        <p:spPr bwMode="auto">
          <a:xfrm>
            <a:off x="7558423" y="4735353"/>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8" name="TextBox 37">
            <a:extLst>
              <a:ext uri="{FF2B5EF4-FFF2-40B4-BE49-F238E27FC236}">
                <a16:creationId xmlns:a16="http://schemas.microsoft.com/office/drawing/2014/main" id="{E3EDCD01-7149-231E-F44F-4648972F1DB1}"/>
              </a:ext>
            </a:extLst>
          </p:cNvPr>
          <p:cNvSpPr txBox="1"/>
          <p:nvPr/>
        </p:nvSpPr>
        <p:spPr>
          <a:xfrm>
            <a:off x="6495401" y="4807935"/>
            <a:ext cx="1053840" cy="153888"/>
          </a:xfrm>
          <a:prstGeom prst="rect">
            <a:avLst/>
          </a:prstGeom>
          <a:noFill/>
        </p:spPr>
        <p:txBody>
          <a:bodyPr wrap="square" lIns="0" tIns="0" rIns="0" bIns="0" rtlCol="0">
            <a:spAutoFit/>
          </a:bodyPr>
          <a:lstStyle/>
          <a:p>
            <a:pPr algn="ctr"/>
            <a:r>
              <a:rPr lang="en-US" sz="500"/>
              <a:t>8. Agents logs are displayed on Power CAT</a:t>
            </a:r>
          </a:p>
        </p:txBody>
      </p:sp>
      <p:pic>
        <p:nvPicPr>
          <p:cNvPr id="40" name="Graphic 39">
            <a:extLst>
              <a:ext uri="{FF2B5EF4-FFF2-40B4-BE49-F238E27FC236}">
                <a16:creationId xmlns:a16="http://schemas.microsoft.com/office/drawing/2014/main" id="{6486293A-DE67-929B-C74F-BA3E979E39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3650" y="2126478"/>
            <a:ext cx="413399" cy="413399"/>
          </a:xfrm>
          <a:prstGeom prst="rect">
            <a:avLst/>
          </a:prstGeom>
        </p:spPr>
      </p:pic>
      <p:sp>
        <p:nvSpPr>
          <p:cNvPr id="41" name="Rectangle 40">
            <a:extLst>
              <a:ext uri="{FF2B5EF4-FFF2-40B4-BE49-F238E27FC236}">
                <a16:creationId xmlns:a16="http://schemas.microsoft.com/office/drawing/2014/main" id="{F87EC036-10BC-ABAD-0A13-710C14E171EC}"/>
              </a:ext>
            </a:extLst>
          </p:cNvPr>
          <p:cNvSpPr/>
          <p:nvPr/>
        </p:nvSpPr>
        <p:spPr bwMode="auto">
          <a:xfrm>
            <a:off x="4883022" y="3712558"/>
            <a:ext cx="1077121" cy="2171776"/>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2" name="Graphic 41">
            <a:extLst>
              <a:ext uri="{FF2B5EF4-FFF2-40B4-BE49-F238E27FC236}">
                <a16:creationId xmlns:a16="http://schemas.microsoft.com/office/drawing/2014/main" id="{CD904281-4DBF-63D2-80F8-4E5FEA51E4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9885" y="4670103"/>
            <a:ext cx="227480" cy="227480"/>
          </a:xfrm>
          <a:prstGeom prst="rect">
            <a:avLst/>
          </a:prstGeom>
        </p:spPr>
      </p:pic>
      <p:pic>
        <p:nvPicPr>
          <p:cNvPr id="43" name="Graphic 42">
            <a:extLst>
              <a:ext uri="{FF2B5EF4-FFF2-40B4-BE49-F238E27FC236}">
                <a16:creationId xmlns:a16="http://schemas.microsoft.com/office/drawing/2014/main" id="{660BE341-2642-CA63-2665-CE1D768F85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39885" y="4077407"/>
            <a:ext cx="227480" cy="227480"/>
          </a:xfrm>
          <a:prstGeom prst="rect">
            <a:avLst/>
          </a:prstGeom>
        </p:spPr>
      </p:pic>
      <p:pic>
        <p:nvPicPr>
          <p:cNvPr id="44" name="Graphic 43">
            <a:extLst>
              <a:ext uri="{FF2B5EF4-FFF2-40B4-BE49-F238E27FC236}">
                <a16:creationId xmlns:a16="http://schemas.microsoft.com/office/drawing/2014/main" id="{9B9D00BE-35DA-50E2-8A17-230A7279B3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33828" y="4885169"/>
            <a:ext cx="336979" cy="286071"/>
          </a:xfrm>
          <a:prstGeom prst="rect">
            <a:avLst/>
          </a:prstGeom>
        </p:spPr>
      </p:pic>
      <p:pic>
        <p:nvPicPr>
          <p:cNvPr id="45" name="Graphic 44">
            <a:extLst>
              <a:ext uri="{FF2B5EF4-FFF2-40B4-BE49-F238E27FC236}">
                <a16:creationId xmlns:a16="http://schemas.microsoft.com/office/drawing/2014/main" id="{1A593CEF-2900-9768-FCBB-8499CAB6DE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8991" y="4045830"/>
            <a:ext cx="281039" cy="281039"/>
          </a:xfrm>
          <a:prstGeom prst="rect">
            <a:avLst/>
          </a:prstGeom>
        </p:spPr>
      </p:pic>
      <p:pic>
        <p:nvPicPr>
          <p:cNvPr id="48" name="Graphic 47">
            <a:extLst>
              <a:ext uri="{FF2B5EF4-FFF2-40B4-BE49-F238E27FC236}">
                <a16:creationId xmlns:a16="http://schemas.microsoft.com/office/drawing/2014/main" id="{EF80C8A5-D520-C5FA-A616-0C854FA9A3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69392" y="4780899"/>
            <a:ext cx="390341" cy="390341"/>
          </a:xfrm>
          <a:prstGeom prst="rect">
            <a:avLst/>
          </a:prstGeom>
        </p:spPr>
      </p:pic>
      <p:pic>
        <p:nvPicPr>
          <p:cNvPr id="53" name="Graphic 52">
            <a:extLst>
              <a:ext uri="{FF2B5EF4-FFF2-40B4-BE49-F238E27FC236}">
                <a16:creationId xmlns:a16="http://schemas.microsoft.com/office/drawing/2014/main" id="{94DE70B5-FADC-E3A9-1313-B4AA02B0DA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39885" y="3781058"/>
            <a:ext cx="227481" cy="227481"/>
          </a:xfrm>
          <a:prstGeom prst="rect">
            <a:avLst/>
          </a:prstGeom>
        </p:spPr>
      </p:pic>
      <p:pic>
        <p:nvPicPr>
          <p:cNvPr id="54" name="Graphic 53">
            <a:extLst>
              <a:ext uri="{FF2B5EF4-FFF2-40B4-BE49-F238E27FC236}">
                <a16:creationId xmlns:a16="http://schemas.microsoft.com/office/drawing/2014/main" id="{E7680201-A8B5-B994-8D16-93C4A02B26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27175" y="5288219"/>
            <a:ext cx="252900" cy="227480"/>
          </a:xfrm>
          <a:prstGeom prst="rect">
            <a:avLst/>
          </a:prstGeom>
        </p:spPr>
      </p:pic>
      <p:pic>
        <p:nvPicPr>
          <p:cNvPr id="55" name="Graphic 54">
            <a:extLst>
              <a:ext uri="{FF2B5EF4-FFF2-40B4-BE49-F238E27FC236}">
                <a16:creationId xmlns:a16="http://schemas.microsoft.com/office/drawing/2014/main" id="{3A53033D-FD2F-F170-D70E-1C73914726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9885" y="5584566"/>
            <a:ext cx="227480" cy="227480"/>
          </a:xfrm>
          <a:prstGeom prst="rect">
            <a:avLst/>
          </a:prstGeom>
        </p:spPr>
      </p:pic>
      <p:sp>
        <p:nvSpPr>
          <p:cNvPr id="56" name="TextBox 55">
            <a:extLst>
              <a:ext uri="{FF2B5EF4-FFF2-40B4-BE49-F238E27FC236}">
                <a16:creationId xmlns:a16="http://schemas.microsoft.com/office/drawing/2014/main" id="{E00C7094-DDC8-B285-2462-865E48FCE930}"/>
              </a:ext>
            </a:extLst>
          </p:cNvPr>
          <p:cNvSpPr txBox="1"/>
          <p:nvPr/>
        </p:nvSpPr>
        <p:spPr>
          <a:xfrm>
            <a:off x="5271754" y="3856326"/>
            <a:ext cx="622369" cy="76944"/>
          </a:xfrm>
          <a:prstGeom prst="rect">
            <a:avLst/>
          </a:prstGeom>
          <a:noFill/>
        </p:spPr>
        <p:txBody>
          <a:bodyPr wrap="square" lIns="0" tIns="0" rIns="0" bIns="0" rtlCol="0">
            <a:spAutoFit/>
          </a:bodyPr>
          <a:lstStyle/>
          <a:p>
            <a:pPr algn="ctr"/>
            <a:r>
              <a:rPr lang="en-US" sz="500"/>
              <a:t>D365 Customer Portal</a:t>
            </a:r>
          </a:p>
        </p:txBody>
      </p:sp>
      <p:sp>
        <p:nvSpPr>
          <p:cNvPr id="57" name="TextBox 56">
            <a:extLst>
              <a:ext uri="{FF2B5EF4-FFF2-40B4-BE49-F238E27FC236}">
                <a16:creationId xmlns:a16="http://schemas.microsoft.com/office/drawing/2014/main" id="{7E5C7885-E470-DCD6-8C4B-06FBF95159C5}"/>
              </a:ext>
            </a:extLst>
          </p:cNvPr>
          <p:cNvSpPr txBox="1"/>
          <p:nvPr/>
        </p:nvSpPr>
        <p:spPr>
          <a:xfrm>
            <a:off x="5440713" y="4152675"/>
            <a:ext cx="284451" cy="76944"/>
          </a:xfrm>
          <a:prstGeom prst="rect">
            <a:avLst/>
          </a:prstGeom>
          <a:noFill/>
        </p:spPr>
        <p:txBody>
          <a:bodyPr wrap="square" lIns="0" tIns="0" rIns="0" bIns="0" rtlCol="0">
            <a:spAutoFit/>
          </a:bodyPr>
          <a:lstStyle/>
          <a:p>
            <a:pPr algn="ctr"/>
            <a:r>
              <a:rPr lang="en-US" sz="500"/>
              <a:t>Dataverse</a:t>
            </a:r>
          </a:p>
        </p:txBody>
      </p:sp>
      <p:sp>
        <p:nvSpPr>
          <p:cNvPr id="58" name="TextBox 57">
            <a:extLst>
              <a:ext uri="{FF2B5EF4-FFF2-40B4-BE49-F238E27FC236}">
                <a16:creationId xmlns:a16="http://schemas.microsoft.com/office/drawing/2014/main" id="{6A6AAECA-A167-5A55-E557-7977C2FC151B}"/>
              </a:ext>
            </a:extLst>
          </p:cNvPr>
          <p:cNvSpPr txBox="1"/>
          <p:nvPr/>
        </p:nvSpPr>
        <p:spPr>
          <a:xfrm>
            <a:off x="5282641" y="4744847"/>
            <a:ext cx="600594" cy="77992"/>
          </a:xfrm>
          <a:prstGeom prst="rect">
            <a:avLst/>
          </a:prstGeom>
          <a:noFill/>
        </p:spPr>
        <p:txBody>
          <a:bodyPr wrap="square" lIns="0" tIns="0" rIns="0" bIns="0" rtlCol="0">
            <a:spAutoFit/>
          </a:bodyPr>
          <a:lstStyle/>
          <a:p>
            <a:pPr algn="ctr"/>
            <a:r>
              <a:rPr lang="en-US" sz="500"/>
              <a:t>Copilot Studio Agent</a:t>
            </a:r>
          </a:p>
        </p:txBody>
      </p:sp>
      <p:sp>
        <p:nvSpPr>
          <p:cNvPr id="59" name="TextBox 58">
            <a:extLst>
              <a:ext uri="{FF2B5EF4-FFF2-40B4-BE49-F238E27FC236}">
                <a16:creationId xmlns:a16="http://schemas.microsoft.com/office/drawing/2014/main" id="{55169361-352E-E7F6-B313-7EA5AB9229A3}"/>
              </a:ext>
            </a:extLst>
          </p:cNvPr>
          <p:cNvSpPr txBox="1"/>
          <p:nvPr/>
        </p:nvSpPr>
        <p:spPr>
          <a:xfrm>
            <a:off x="5218385" y="5362963"/>
            <a:ext cx="729106" cy="77992"/>
          </a:xfrm>
          <a:prstGeom prst="rect">
            <a:avLst/>
          </a:prstGeom>
          <a:noFill/>
        </p:spPr>
        <p:txBody>
          <a:bodyPr wrap="square" lIns="0" tIns="0" rIns="0" bIns="0" rtlCol="0">
            <a:spAutoFit/>
          </a:bodyPr>
          <a:lstStyle/>
          <a:p>
            <a:pPr algn="ctr"/>
            <a:r>
              <a:rPr lang="en-US" sz="500"/>
              <a:t>Copilot Studio Kit - Extend</a:t>
            </a:r>
          </a:p>
        </p:txBody>
      </p:sp>
      <p:sp>
        <p:nvSpPr>
          <p:cNvPr id="60" name="TextBox 59">
            <a:extLst>
              <a:ext uri="{FF2B5EF4-FFF2-40B4-BE49-F238E27FC236}">
                <a16:creationId xmlns:a16="http://schemas.microsoft.com/office/drawing/2014/main" id="{BE4C3643-1C27-BD57-38D2-46B31DC8427C}"/>
              </a:ext>
            </a:extLst>
          </p:cNvPr>
          <p:cNvSpPr txBox="1"/>
          <p:nvPr/>
        </p:nvSpPr>
        <p:spPr>
          <a:xfrm>
            <a:off x="5334810" y="5659310"/>
            <a:ext cx="496256" cy="77992"/>
          </a:xfrm>
          <a:prstGeom prst="rect">
            <a:avLst/>
          </a:prstGeom>
          <a:noFill/>
        </p:spPr>
        <p:txBody>
          <a:bodyPr wrap="square" lIns="0" tIns="0" rIns="0" bIns="0" rtlCol="0">
            <a:spAutoFit/>
          </a:bodyPr>
          <a:lstStyle/>
          <a:p>
            <a:pPr algn="ctr"/>
            <a:r>
              <a:rPr lang="en-US" sz="500"/>
              <a:t>Flow / Connector</a:t>
            </a:r>
          </a:p>
        </p:txBody>
      </p:sp>
      <p:sp>
        <p:nvSpPr>
          <p:cNvPr id="61" name="TextBox 60">
            <a:extLst>
              <a:ext uri="{FF2B5EF4-FFF2-40B4-BE49-F238E27FC236}">
                <a16:creationId xmlns:a16="http://schemas.microsoft.com/office/drawing/2014/main" id="{EFCC57E9-C12F-936A-33CC-48F76E6C544F}"/>
              </a:ext>
            </a:extLst>
          </p:cNvPr>
          <p:cNvSpPr txBox="1"/>
          <p:nvPr/>
        </p:nvSpPr>
        <p:spPr>
          <a:xfrm>
            <a:off x="5055724" y="3559236"/>
            <a:ext cx="773546" cy="138499"/>
          </a:xfrm>
          <a:prstGeom prst="rect">
            <a:avLst/>
          </a:prstGeom>
          <a:noFill/>
        </p:spPr>
        <p:txBody>
          <a:bodyPr wrap="square" lIns="0" tIns="0" rIns="0" bIns="0" rtlCol="0">
            <a:spAutoFit/>
          </a:bodyPr>
          <a:lstStyle/>
          <a:p>
            <a:pPr algn="ctr"/>
            <a:r>
              <a:rPr lang="en-US" sz="900" b="1"/>
              <a:t>LEGEND</a:t>
            </a:r>
          </a:p>
        </p:txBody>
      </p:sp>
      <p:cxnSp>
        <p:nvCxnSpPr>
          <p:cNvPr id="62" name="Straight Arrow Connector 61">
            <a:extLst>
              <a:ext uri="{FF2B5EF4-FFF2-40B4-BE49-F238E27FC236}">
                <a16:creationId xmlns:a16="http://schemas.microsoft.com/office/drawing/2014/main" id="{8678E331-0546-AF99-CF44-96BADA092D91}"/>
              </a:ext>
            </a:extLst>
          </p:cNvPr>
          <p:cNvCxnSpPr>
            <a:cxnSpLocks/>
            <a:stCxn id="33" idx="1"/>
            <a:endCxn id="44" idx="3"/>
          </p:cNvCxnSpPr>
          <p:nvPr/>
        </p:nvCxnSpPr>
        <p:spPr>
          <a:xfrm flipH="1">
            <a:off x="6670807" y="5023857"/>
            <a:ext cx="887616"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71C7A145-7B38-5F4C-B153-B4380B0D2C87}"/>
              </a:ext>
            </a:extLst>
          </p:cNvPr>
          <p:cNvSpPr/>
          <p:nvPr/>
        </p:nvSpPr>
        <p:spPr bwMode="auto">
          <a:xfrm>
            <a:off x="11277476" y="1983130"/>
            <a:ext cx="791117" cy="158708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4" name="TextBox 63">
            <a:extLst>
              <a:ext uri="{FF2B5EF4-FFF2-40B4-BE49-F238E27FC236}">
                <a16:creationId xmlns:a16="http://schemas.microsoft.com/office/drawing/2014/main" id="{0B4B5094-7808-E11C-F6F4-215B532DA24B}"/>
              </a:ext>
            </a:extLst>
          </p:cNvPr>
          <p:cNvSpPr txBox="1"/>
          <p:nvPr/>
        </p:nvSpPr>
        <p:spPr>
          <a:xfrm>
            <a:off x="11369350" y="2444311"/>
            <a:ext cx="607369" cy="184666"/>
          </a:xfrm>
          <a:prstGeom prst="rect">
            <a:avLst/>
          </a:prstGeom>
          <a:noFill/>
        </p:spPr>
        <p:txBody>
          <a:bodyPr wrap="square" lIns="0" tIns="0" rIns="0" bIns="0" rtlCol="0">
            <a:spAutoFit/>
          </a:bodyPr>
          <a:lstStyle/>
          <a:p>
            <a:pPr algn="ctr"/>
            <a:r>
              <a:rPr lang="en-US" sz="600"/>
              <a:t>Contact Centers Agents</a:t>
            </a:r>
          </a:p>
        </p:txBody>
      </p:sp>
      <p:sp>
        <p:nvSpPr>
          <p:cNvPr id="65" name="TextBox 64">
            <a:extLst>
              <a:ext uri="{FF2B5EF4-FFF2-40B4-BE49-F238E27FC236}">
                <a16:creationId xmlns:a16="http://schemas.microsoft.com/office/drawing/2014/main" id="{3D9F9B78-41F0-2B26-3FAC-2E6F9B6EF783}"/>
              </a:ext>
            </a:extLst>
          </p:cNvPr>
          <p:cNvSpPr txBox="1"/>
          <p:nvPr/>
        </p:nvSpPr>
        <p:spPr>
          <a:xfrm>
            <a:off x="11369350" y="3202174"/>
            <a:ext cx="607369" cy="276999"/>
          </a:xfrm>
          <a:prstGeom prst="rect">
            <a:avLst/>
          </a:prstGeom>
          <a:noFill/>
        </p:spPr>
        <p:txBody>
          <a:bodyPr wrap="square" lIns="0" tIns="0" rIns="0" bIns="0" rtlCol="0">
            <a:spAutoFit/>
          </a:bodyPr>
          <a:lstStyle/>
          <a:p>
            <a:pPr algn="ctr"/>
            <a:r>
              <a:rPr lang="en-US" sz="600"/>
              <a:t>Policy/ Knowledbase Supervisors</a:t>
            </a:r>
          </a:p>
        </p:txBody>
      </p:sp>
      <p:pic>
        <p:nvPicPr>
          <p:cNvPr id="67" name="Graphic 66" descr="Office worker female outline">
            <a:extLst>
              <a:ext uri="{FF2B5EF4-FFF2-40B4-BE49-F238E27FC236}">
                <a16:creationId xmlns:a16="http://schemas.microsoft.com/office/drawing/2014/main" id="{22AAE9A3-C3F8-A8A5-F5DE-F925C04B66A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24951" y="2813659"/>
            <a:ext cx="296166" cy="296166"/>
          </a:xfrm>
          <a:prstGeom prst="rect">
            <a:avLst/>
          </a:prstGeom>
        </p:spPr>
      </p:pic>
      <p:pic>
        <p:nvPicPr>
          <p:cNvPr id="68" name="Graphic 67" descr="Office worker male outline">
            <a:extLst>
              <a:ext uri="{FF2B5EF4-FFF2-40B4-BE49-F238E27FC236}">
                <a16:creationId xmlns:a16="http://schemas.microsoft.com/office/drawing/2014/main" id="{41076CC6-B342-FC4F-CD98-542A1E97EBB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524950" y="2055794"/>
            <a:ext cx="296168" cy="296168"/>
          </a:xfrm>
          <a:prstGeom prst="rect">
            <a:avLst/>
          </a:prstGeom>
        </p:spPr>
      </p:pic>
      <p:sp>
        <p:nvSpPr>
          <p:cNvPr id="70" name="TextBox 69">
            <a:extLst>
              <a:ext uri="{FF2B5EF4-FFF2-40B4-BE49-F238E27FC236}">
                <a16:creationId xmlns:a16="http://schemas.microsoft.com/office/drawing/2014/main" id="{EB4847E9-2A88-A2B2-B259-69710B26230F}"/>
              </a:ext>
            </a:extLst>
          </p:cNvPr>
          <p:cNvSpPr txBox="1"/>
          <p:nvPr/>
        </p:nvSpPr>
        <p:spPr>
          <a:xfrm>
            <a:off x="8657371" y="5158894"/>
            <a:ext cx="822598" cy="92333"/>
          </a:xfrm>
          <a:prstGeom prst="rect">
            <a:avLst/>
          </a:prstGeom>
          <a:noFill/>
        </p:spPr>
        <p:txBody>
          <a:bodyPr wrap="square" lIns="0" tIns="0" rIns="0" bIns="0" rtlCol="0">
            <a:spAutoFit/>
          </a:bodyPr>
          <a:lstStyle/>
          <a:p>
            <a:pPr algn="ctr"/>
            <a:r>
              <a:rPr lang="en-US" sz="600"/>
              <a:t>Conversation Transcript</a:t>
            </a:r>
          </a:p>
        </p:txBody>
      </p:sp>
      <p:sp>
        <p:nvSpPr>
          <p:cNvPr id="74" name="TextBox 73">
            <a:extLst>
              <a:ext uri="{FF2B5EF4-FFF2-40B4-BE49-F238E27FC236}">
                <a16:creationId xmlns:a16="http://schemas.microsoft.com/office/drawing/2014/main" id="{A9ADBC50-0757-AD0E-E4A1-2B5485B00F4F}"/>
              </a:ext>
            </a:extLst>
          </p:cNvPr>
          <p:cNvSpPr txBox="1"/>
          <p:nvPr/>
        </p:nvSpPr>
        <p:spPr>
          <a:xfrm>
            <a:off x="7305144" y="4287252"/>
            <a:ext cx="332869" cy="123111"/>
          </a:xfrm>
          <a:prstGeom prst="rect">
            <a:avLst/>
          </a:prstGeom>
          <a:noFill/>
        </p:spPr>
        <p:txBody>
          <a:bodyPr wrap="square" lIns="0" tIns="0" rIns="0" bIns="0" rtlCol="0">
            <a:spAutoFit/>
          </a:bodyPr>
          <a:lstStyle/>
          <a:p>
            <a:pPr algn="ctr"/>
            <a:r>
              <a:rPr lang="en-US" sz="800" b="1"/>
              <a:t>Tools</a:t>
            </a:r>
          </a:p>
        </p:txBody>
      </p:sp>
      <p:sp>
        <p:nvSpPr>
          <p:cNvPr id="75" name="TextBox 74">
            <a:extLst>
              <a:ext uri="{FF2B5EF4-FFF2-40B4-BE49-F238E27FC236}">
                <a16:creationId xmlns:a16="http://schemas.microsoft.com/office/drawing/2014/main" id="{7884E0BD-3085-EAC1-E09D-C53846E01E8C}"/>
              </a:ext>
            </a:extLst>
          </p:cNvPr>
          <p:cNvSpPr txBox="1"/>
          <p:nvPr/>
        </p:nvSpPr>
        <p:spPr>
          <a:xfrm>
            <a:off x="9651076" y="3698102"/>
            <a:ext cx="454414" cy="123111"/>
          </a:xfrm>
          <a:prstGeom prst="rect">
            <a:avLst/>
          </a:prstGeom>
          <a:noFill/>
        </p:spPr>
        <p:txBody>
          <a:bodyPr wrap="square" lIns="0" tIns="0" rIns="0" bIns="0" rtlCol="0">
            <a:spAutoFit/>
          </a:bodyPr>
          <a:lstStyle/>
          <a:p>
            <a:pPr algn="ctr"/>
            <a:r>
              <a:rPr lang="en-US" sz="800" b="1"/>
              <a:t>Channels</a:t>
            </a:r>
          </a:p>
        </p:txBody>
      </p:sp>
      <p:sp>
        <p:nvSpPr>
          <p:cNvPr id="99" name="TextBox 98">
            <a:extLst>
              <a:ext uri="{FF2B5EF4-FFF2-40B4-BE49-F238E27FC236}">
                <a16:creationId xmlns:a16="http://schemas.microsoft.com/office/drawing/2014/main" id="{B5773473-1C99-9690-76F7-D9EA3FD88C38}"/>
              </a:ext>
            </a:extLst>
          </p:cNvPr>
          <p:cNvSpPr txBox="1"/>
          <p:nvPr/>
        </p:nvSpPr>
        <p:spPr>
          <a:xfrm>
            <a:off x="11259935" y="1825435"/>
            <a:ext cx="826198" cy="123111"/>
          </a:xfrm>
          <a:prstGeom prst="rect">
            <a:avLst/>
          </a:prstGeom>
          <a:noFill/>
        </p:spPr>
        <p:txBody>
          <a:bodyPr wrap="square" lIns="0" tIns="0" rIns="0" bIns="0" rtlCol="0">
            <a:spAutoFit/>
          </a:bodyPr>
          <a:lstStyle/>
          <a:p>
            <a:pPr algn="ctr"/>
            <a:r>
              <a:rPr lang="en-US" sz="800" b="1"/>
              <a:t>Licensed Users</a:t>
            </a:r>
          </a:p>
        </p:txBody>
      </p:sp>
      <p:pic>
        <p:nvPicPr>
          <p:cNvPr id="100" name="Graphic 99">
            <a:extLst>
              <a:ext uri="{FF2B5EF4-FFF2-40B4-BE49-F238E27FC236}">
                <a16:creationId xmlns:a16="http://schemas.microsoft.com/office/drawing/2014/main" id="{E7DEAD18-2CE5-1853-336A-59A83E4205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130" y="3060670"/>
            <a:ext cx="402723" cy="402723"/>
          </a:xfrm>
          <a:prstGeom prst="rect">
            <a:avLst/>
          </a:prstGeom>
        </p:spPr>
      </p:pic>
      <p:sp>
        <p:nvSpPr>
          <p:cNvPr id="101" name="Rectangle 100">
            <a:extLst>
              <a:ext uri="{FF2B5EF4-FFF2-40B4-BE49-F238E27FC236}">
                <a16:creationId xmlns:a16="http://schemas.microsoft.com/office/drawing/2014/main" id="{0014471B-9F25-109F-A681-29ACD6FF5B36}"/>
              </a:ext>
            </a:extLst>
          </p:cNvPr>
          <p:cNvSpPr/>
          <p:nvPr/>
        </p:nvSpPr>
        <p:spPr bwMode="auto">
          <a:xfrm>
            <a:off x="11277476" y="3856326"/>
            <a:ext cx="791117" cy="625585"/>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2" name="TextBox 101">
            <a:extLst>
              <a:ext uri="{FF2B5EF4-FFF2-40B4-BE49-F238E27FC236}">
                <a16:creationId xmlns:a16="http://schemas.microsoft.com/office/drawing/2014/main" id="{6C5679D9-A55C-4B81-65E2-382D52EAE368}"/>
              </a:ext>
            </a:extLst>
          </p:cNvPr>
          <p:cNvSpPr txBox="1"/>
          <p:nvPr/>
        </p:nvSpPr>
        <p:spPr>
          <a:xfrm>
            <a:off x="11206842" y="3677397"/>
            <a:ext cx="932383" cy="123111"/>
          </a:xfrm>
          <a:prstGeom prst="rect">
            <a:avLst/>
          </a:prstGeom>
          <a:noFill/>
        </p:spPr>
        <p:txBody>
          <a:bodyPr wrap="square" lIns="0" tIns="0" rIns="0" bIns="0" rtlCol="0">
            <a:spAutoFit/>
          </a:bodyPr>
          <a:lstStyle/>
          <a:p>
            <a:pPr algn="ctr"/>
            <a:r>
              <a:rPr lang="en-US" sz="800" b="1"/>
              <a:t>Non-licensed Users</a:t>
            </a:r>
          </a:p>
        </p:txBody>
      </p:sp>
      <p:sp>
        <p:nvSpPr>
          <p:cNvPr id="103" name="TextBox 102">
            <a:extLst>
              <a:ext uri="{FF2B5EF4-FFF2-40B4-BE49-F238E27FC236}">
                <a16:creationId xmlns:a16="http://schemas.microsoft.com/office/drawing/2014/main" id="{AC90F8E9-F71A-7E94-2DA3-02500F7654FE}"/>
              </a:ext>
            </a:extLst>
          </p:cNvPr>
          <p:cNvSpPr txBox="1"/>
          <p:nvPr/>
        </p:nvSpPr>
        <p:spPr>
          <a:xfrm>
            <a:off x="11438524" y="4218026"/>
            <a:ext cx="469021" cy="138499"/>
          </a:xfrm>
          <a:prstGeom prst="rect">
            <a:avLst/>
          </a:prstGeom>
          <a:noFill/>
        </p:spPr>
        <p:txBody>
          <a:bodyPr wrap="square" lIns="0" tIns="0" rIns="0" bIns="0" rtlCol="0">
            <a:spAutoFit/>
          </a:bodyPr>
          <a:lstStyle/>
          <a:p>
            <a:pPr algn="ctr"/>
            <a:r>
              <a:rPr lang="en-US" sz="900" b="1"/>
              <a:t>Citizens</a:t>
            </a:r>
          </a:p>
        </p:txBody>
      </p:sp>
      <p:pic>
        <p:nvPicPr>
          <p:cNvPr id="107" name="Graphic 106" descr="Users outline">
            <a:extLst>
              <a:ext uri="{FF2B5EF4-FFF2-40B4-BE49-F238E27FC236}">
                <a16:creationId xmlns:a16="http://schemas.microsoft.com/office/drawing/2014/main" id="{1C7E9E4E-9C88-18B6-B563-8FC885D260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517867" y="3907692"/>
            <a:ext cx="310334" cy="310334"/>
          </a:xfrm>
          <a:prstGeom prst="rect">
            <a:avLst/>
          </a:prstGeom>
        </p:spPr>
      </p:pic>
      <p:cxnSp>
        <p:nvCxnSpPr>
          <p:cNvPr id="110" name="Straight Arrow Connector 109">
            <a:extLst>
              <a:ext uri="{FF2B5EF4-FFF2-40B4-BE49-F238E27FC236}">
                <a16:creationId xmlns:a16="http://schemas.microsoft.com/office/drawing/2014/main" id="{1FD065ED-CE74-7007-E2A2-EE4A0D8F29AE}"/>
              </a:ext>
            </a:extLst>
          </p:cNvPr>
          <p:cNvCxnSpPr>
            <a:cxnSpLocks/>
          </p:cNvCxnSpPr>
          <p:nvPr/>
        </p:nvCxnSpPr>
        <p:spPr>
          <a:xfrm>
            <a:off x="5655626" y="3092788"/>
            <a:ext cx="102675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B75F2498-9A4E-D264-1C67-11C8B4C680D6}"/>
              </a:ext>
            </a:extLst>
          </p:cNvPr>
          <p:cNvSpPr txBox="1"/>
          <p:nvPr/>
        </p:nvSpPr>
        <p:spPr>
          <a:xfrm>
            <a:off x="5628537" y="2938016"/>
            <a:ext cx="1053840" cy="153888"/>
          </a:xfrm>
          <a:prstGeom prst="rect">
            <a:avLst/>
          </a:prstGeom>
          <a:noFill/>
        </p:spPr>
        <p:txBody>
          <a:bodyPr wrap="square" lIns="0" tIns="0" rIns="0" bIns="0" rtlCol="0">
            <a:spAutoFit/>
          </a:bodyPr>
          <a:lstStyle/>
          <a:p>
            <a:pPr algn="ctr"/>
            <a:r>
              <a:rPr lang="en-US" sz="500"/>
              <a:t>1. FAQs, Customer profiles and PII data</a:t>
            </a:r>
          </a:p>
        </p:txBody>
      </p:sp>
      <p:cxnSp>
        <p:nvCxnSpPr>
          <p:cNvPr id="117" name="Connector: Elbow 116">
            <a:extLst>
              <a:ext uri="{FF2B5EF4-FFF2-40B4-BE49-F238E27FC236}">
                <a16:creationId xmlns:a16="http://schemas.microsoft.com/office/drawing/2014/main" id="{4195ABED-6BE3-1327-154B-19DD3F806820}"/>
              </a:ext>
            </a:extLst>
          </p:cNvPr>
          <p:cNvCxnSpPr>
            <a:cxnSpLocks/>
            <a:endCxn id="21" idx="1"/>
          </p:cNvCxnSpPr>
          <p:nvPr/>
        </p:nvCxnSpPr>
        <p:spPr>
          <a:xfrm>
            <a:off x="5688342" y="3333322"/>
            <a:ext cx="1420602" cy="893749"/>
          </a:xfrm>
          <a:prstGeom prst="bentConnector3">
            <a:avLst>
              <a:gd name="adj1" fmla="val 2271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7914C6C5-8368-C396-75D5-50A761B7C56A}"/>
              </a:ext>
            </a:extLst>
          </p:cNvPr>
          <p:cNvSpPr txBox="1"/>
          <p:nvPr/>
        </p:nvSpPr>
        <p:spPr>
          <a:xfrm>
            <a:off x="6025309" y="4084919"/>
            <a:ext cx="1053840" cy="76944"/>
          </a:xfrm>
          <a:prstGeom prst="rect">
            <a:avLst/>
          </a:prstGeom>
          <a:noFill/>
        </p:spPr>
        <p:txBody>
          <a:bodyPr wrap="square" lIns="0" tIns="0" rIns="0" bIns="0" rtlCol="0">
            <a:spAutoFit/>
          </a:bodyPr>
          <a:lstStyle/>
          <a:p>
            <a:pPr algn="ctr"/>
            <a:r>
              <a:rPr lang="en-US" sz="500"/>
              <a:t>2. Service Manuals copied to SP 1</a:t>
            </a:r>
          </a:p>
        </p:txBody>
      </p:sp>
      <p:cxnSp>
        <p:nvCxnSpPr>
          <p:cNvPr id="130" name="Connector: Elbow 129">
            <a:extLst>
              <a:ext uri="{FF2B5EF4-FFF2-40B4-BE49-F238E27FC236}">
                <a16:creationId xmlns:a16="http://schemas.microsoft.com/office/drawing/2014/main" id="{9E902D1A-66B9-DBD3-DBA3-BCB9D0F2FB73}"/>
              </a:ext>
            </a:extLst>
          </p:cNvPr>
          <p:cNvCxnSpPr>
            <a:cxnSpLocks/>
            <a:stCxn id="21" idx="3"/>
          </p:cNvCxnSpPr>
          <p:nvPr/>
        </p:nvCxnSpPr>
        <p:spPr>
          <a:xfrm flipV="1">
            <a:off x="7860938" y="3588331"/>
            <a:ext cx="184526" cy="63874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B2050575-76CA-8D60-4EA5-2401A4EEDCCD}"/>
              </a:ext>
            </a:extLst>
          </p:cNvPr>
          <p:cNvCxnSpPr>
            <a:cxnSpLocks/>
            <a:endCxn id="7" idx="0"/>
          </p:cNvCxnSpPr>
          <p:nvPr/>
        </p:nvCxnSpPr>
        <p:spPr>
          <a:xfrm flipV="1">
            <a:off x="8096596" y="2614741"/>
            <a:ext cx="513212" cy="636415"/>
          </a:xfrm>
          <a:prstGeom prst="bentConnector4">
            <a:avLst>
              <a:gd name="adj1" fmla="val 100251"/>
              <a:gd name="adj2" fmla="val 2435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7BF5A800-746A-E78C-A40E-34E247016F8D}"/>
              </a:ext>
            </a:extLst>
          </p:cNvPr>
          <p:cNvSpPr txBox="1"/>
          <p:nvPr/>
        </p:nvSpPr>
        <p:spPr>
          <a:xfrm>
            <a:off x="8643976" y="2793233"/>
            <a:ext cx="671290" cy="230832"/>
          </a:xfrm>
          <a:prstGeom prst="rect">
            <a:avLst/>
          </a:prstGeom>
          <a:noFill/>
        </p:spPr>
        <p:txBody>
          <a:bodyPr wrap="square" lIns="0" tIns="0" rIns="0" bIns="0" rtlCol="0">
            <a:spAutoFit/>
          </a:bodyPr>
          <a:lstStyle/>
          <a:p>
            <a:pPr algn="ctr"/>
            <a:r>
              <a:rPr lang="en-US" sz="500"/>
              <a:t>3. knowledge : policy data (semantically indexed)</a:t>
            </a:r>
          </a:p>
        </p:txBody>
      </p:sp>
      <p:cxnSp>
        <p:nvCxnSpPr>
          <p:cNvPr id="140" name="Straight Arrow Connector 139">
            <a:extLst>
              <a:ext uri="{FF2B5EF4-FFF2-40B4-BE49-F238E27FC236}">
                <a16:creationId xmlns:a16="http://schemas.microsoft.com/office/drawing/2014/main" id="{4FDE7F49-D188-6281-57D8-8EA14B319CE7}"/>
              </a:ext>
            </a:extLst>
          </p:cNvPr>
          <p:cNvCxnSpPr>
            <a:cxnSpLocks/>
          </p:cNvCxnSpPr>
          <p:nvPr/>
        </p:nvCxnSpPr>
        <p:spPr>
          <a:xfrm flipV="1">
            <a:off x="7009055" y="2619907"/>
            <a:ext cx="0" cy="48991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CB77035E-2F9D-D74B-B1AB-62A87EE6140C}"/>
              </a:ext>
            </a:extLst>
          </p:cNvPr>
          <p:cNvSpPr txBox="1"/>
          <p:nvPr/>
        </p:nvSpPr>
        <p:spPr>
          <a:xfrm>
            <a:off x="7002465" y="2700297"/>
            <a:ext cx="1053840" cy="76944"/>
          </a:xfrm>
          <a:prstGeom prst="rect">
            <a:avLst/>
          </a:prstGeom>
          <a:noFill/>
        </p:spPr>
        <p:txBody>
          <a:bodyPr wrap="square" lIns="0" tIns="0" rIns="0" bIns="0" rtlCol="0">
            <a:spAutoFit/>
          </a:bodyPr>
          <a:lstStyle/>
          <a:p>
            <a:pPr algn="ctr"/>
            <a:r>
              <a:rPr lang="en-US" sz="500"/>
              <a:t>4. knowledge : FAQs</a:t>
            </a:r>
          </a:p>
        </p:txBody>
      </p:sp>
      <p:cxnSp>
        <p:nvCxnSpPr>
          <p:cNvPr id="156" name="Connector: Elbow 155">
            <a:extLst>
              <a:ext uri="{FF2B5EF4-FFF2-40B4-BE49-F238E27FC236}">
                <a16:creationId xmlns:a16="http://schemas.microsoft.com/office/drawing/2014/main" id="{C7D6C283-384C-CBDC-B9F9-06776A6597E4}"/>
              </a:ext>
            </a:extLst>
          </p:cNvPr>
          <p:cNvCxnSpPr>
            <a:cxnSpLocks/>
          </p:cNvCxnSpPr>
          <p:nvPr/>
        </p:nvCxnSpPr>
        <p:spPr>
          <a:xfrm rot="10800000" flipV="1">
            <a:off x="5414493" y="2258778"/>
            <a:ext cx="877085" cy="1526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F234FB80-40D1-B4DF-7738-875D11462351}"/>
              </a:ext>
            </a:extLst>
          </p:cNvPr>
          <p:cNvSpPr txBox="1"/>
          <p:nvPr/>
        </p:nvSpPr>
        <p:spPr>
          <a:xfrm>
            <a:off x="4988392" y="2119130"/>
            <a:ext cx="1237340" cy="76944"/>
          </a:xfrm>
          <a:prstGeom prst="rect">
            <a:avLst/>
          </a:prstGeom>
          <a:noFill/>
        </p:spPr>
        <p:txBody>
          <a:bodyPr wrap="square" lIns="0" tIns="0" rIns="0" bIns="0" rtlCol="0">
            <a:spAutoFit/>
          </a:bodyPr>
          <a:lstStyle/>
          <a:p>
            <a:pPr algn="ctr"/>
            <a:r>
              <a:rPr lang="en-US" sz="500"/>
              <a:t>7. Unresolved queries handed over to agent</a:t>
            </a:r>
          </a:p>
        </p:txBody>
      </p:sp>
      <p:pic>
        <p:nvPicPr>
          <p:cNvPr id="26" name="Graphic 25">
            <a:extLst>
              <a:ext uri="{FF2B5EF4-FFF2-40B4-BE49-F238E27FC236}">
                <a16:creationId xmlns:a16="http://schemas.microsoft.com/office/drawing/2014/main" id="{0669FAA1-C11A-F85F-4A6D-3BC7968D20A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28097" y="3438826"/>
            <a:ext cx="358086" cy="358086"/>
          </a:xfrm>
          <a:prstGeom prst="rect">
            <a:avLst/>
          </a:prstGeom>
        </p:spPr>
      </p:pic>
      <p:pic>
        <p:nvPicPr>
          <p:cNvPr id="30" name="Graphic 29">
            <a:extLst>
              <a:ext uri="{FF2B5EF4-FFF2-40B4-BE49-F238E27FC236}">
                <a16:creationId xmlns:a16="http://schemas.microsoft.com/office/drawing/2014/main" id="{70973DF3-B03A-1DD3-2F89-193582B9EA4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61599" y="4780899"/>
            <a:ext cx="390341" cy="390341"/>
          </a:xfrm>
          <a:prstGeom prst="rect">
            <a:avLst/>
          </a:prstGeom>
        </p:spPr>
      </p:pic>
      <p:pic>
        <p:nvPicPr>
          <p:cNvPr id="31" name="Graphic 30">
            <a:extLst>
              <a:ext uri="{FF2B5EF4-FFF2-40B4-BE49-F238E27FC236}">
                <a16:creationId xmlns:a16="http://schemas.microsoft.com/office/drawing/2014/main" id="{4D1F4D26-EE54-2F54-99AB-66A7ABBCD8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13130" y="2365666"/>
            <a:ext cx="402723" cy="402723"/>
          </a:xfrm>
          <a:prstGeom prst="rect">
            <a:avLst/>
          </a:prstGeom>
        </p:spPr>
      </p:pic>
      <p:pic>
        <p:nvPicPr>
          <p:cNvPr id="34" name="Graphic 33">
            <a:extLst>
              <a:ext uri="{FF2B5EF4-FFF2-40B4-BE49-F238E27FC236}">
                <a16:creationId xmlns:a16="http://schemas.microsoft.com/office/drawing/2014/main" id="{32492867-9D43-3615-F00B-B84E6E1484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27175" y="4966451"/>
            <a:ext cx="252900" cy="252900"/>
          </a:xfrm>
          <a:prstGeom prst="rect">
            <a:avLst/>
          </a:prstGeom>
        </p:spPr>
      </p:pic>
      <p:pic>
        <p:nvPicPr>
          <p:cNvPr id="36" name="Graphic 35">
            <a:extLst>
              <a:ext uri="{FF2B5EF4-FFF2-40B4-BE49-F238E27FC236}">
                <a16:creationId xmlns:a16="http://schemas.microsoft.com/office/drawing/2014/main" id="{7A978BCD-5DE8-A699-DFAF-FD4FB14D77C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939885" y="4373755"/>
            <a:ext cx="227480" cy="227480"/>
          </a:xfrm>
          <a:prstGeom prst="rect">
            <a:avLst/>
          </a:prstGeom>
        </p:spPr>
      </p:pic>
      <p:sp>
        <p:nvSpPr>
          <p:cNvPr id="37" name="TextBox 36">
            <a:extLst>
              <a:ext uri="{FF2B5EF4-FFF2-40B4-BE49-F238E27FC236}">
                <a16:creationId xmlns:a16="http://schemas.microsoft.com/office/drawing/2014/main" id="{9B517007-A118-14EF-1D09-17D3F545E9A2}"/>
              </a:ext>
            </a:extLst>
          </p:cNvPr>
          <p:cNvSpPr txBox="1"/>
          <p:nvPr/>
        </p:nvSpPr>
        <p:spPr>
          <a:xfrm>
            <a:off x="5428643" y="4449023"/>
            <a:ext cx="308590" cy="76944"/>
          </a:xfrm>
          <a:prstGeom prst="rect">
            <a:avLst/>
          </a:prstGeom>
          <a:noFill/>
        </p:spPr>
        <p:txBody>
          <a:bodyPr wrap="square" lIns="0" tIns="0" rIns="0" bIns="0" rtlCol="0">
            <a:spAutoFit/>
          </a:bodyPr>
          <a:lstStyle/>
          <a:p>
            <a:pPr algn="ctr"/>
            <a:r>
              <a:rPr lang="en-US" sz="500"/>
              <a:t>SharePoint</a:t>
            </a:r>
          </a:p>
        </p:txBody>
      </p:sp>
      <p:sp>
        <p:nvSpPr>
          <p:cNvPr id="39" name="TextBox 38">
            <a:extLst>
              <a:ext uri="{FF2B5EF4-FFF2-40B4-BE49-F238E27FC236}">
                <a16:creationId xmlns:a16="http://schemas.microsoft.com/office/drawing/2014/main" id="{8C1C922D-5310-1017-F9B6-D1E76BD323F0}"/>
              </a:ext>
            </a:extLst>
          </p:cNvPr>
          <p:cNvSpPr txBox="1"/>
          <p:nvPr/>
        </p:nvSpPr>
        <p:spPr>
          <a:xfrm>
            <a:off x="5406448" y="5054429"/>
            <a:ext cx="352981" cy="76944"/>
          </a:xfrm>
          <a:prstGeom prst="rect">
            <a:avLst/>
          </a:prstGeom>
          <a:noFill/>
        </p:spPr>
        <p:txBody>
          <a:bodyPr wrap="square" lIns="0" tIns="0" rIns="0" bIns="0" rtlCol="0">
            <a:spAutoFit/>
          </a:bodyPr>
          <a:lstStyle/>
          <a:p>
            <a:pPr algn="ctr"/>
            <a:r>
              <a:rPr lang="en-US" sz="500"/>
              <a:t>App Insights</a:t>
            </a:r>
          </a:p>
        </p:txBody>
      </p:sp>
      <p:sp>
        <p:nvSpPr>
          <p:cNvPr id="46" name="TextBox 45">
            <a:extLst>
              <a:ext uri="{FF2B5EF4-FFF2-40B4-BE49-F238E27FC236}">
                <a16:creationId xmlns:a16="http://schemas.microsoft.com/office/drawing/2014/main" id="{B7BF5F49-091E-7A36-D309-6C9AECAE975D}"/>
              </a:ext>
            </a:extLst>
          </p:cNvPr>
          <p:cNvSpPr txBox="1"/>
          <p:nvPr/>
        </p:nvSpPr>
        <p:spPr>
          <a:xfrm>
            <a:off x="5544431" y="2457425"/>
            <a:ext cx="773545" cy="153888"/>
          </a:xfrm>
          <a:prstGeom prst="rect">
            <a:avLst/>
          </a:prstGeom>
          <a:noFill/>
        </p:spPr>
        <p:txBody>
          <a:bodyPr wrap="square" lIns="0" tIns="0" rIns="0" bIns="0" rtlCol="0">
            <a:spAutoFit/>
          </a:bodyPr>
          <a:lstStyle/>
          <a:p>
            <a:pPr algn="ctr"/>
            <a:r>
              <a:rPr lang="en-US" sz="500"/>
              <a:t>D365 Omni Channel Support</a:t>
            </a:r>
          </a:p>
        </p:txBody>
      </p:sp>
      <p:sp>
        <p:nvSpPr>
          <p:cNvPr id="47" name="Rectangle: Rounded Corners 46">
            <a:extLst>
              <a:ext uri="{FF2B5EF4-FFF2-40B4-BE49-F238E27FC236}">
                <a16:creationId xmlns:a16="http://schemas.microsoft.com/office/drawing/2014/main" id="{8B099ED7-F10A-1455-8C82-31B922E7FF86}"/>
              </a:ext>
            </a:extLst>
          </p:cNvPr>
          <p:cNvSpPr/>
          <p:nvPr/>
        </p:nvSpPr>
        <p:spPr bwMode="auto">
          <a:xfrm>
            <a:off x="6682982" y="2926237"/>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9" name="TextBox 48">
            <a:extLst>
              <a:ext uri="{FF2B5EF4-FFF2-40B4-BE49-F238E27FC236}">
                <a16:creationId xmlns:a16="http://schemas.microsoft.com/office/drawing/2014/main" id="{ED00BAB8-9512-24B6-8D96-BDCEE5FD9EE8}"/>
              </a:ext>
            </a:extLst>
          </p:cNvPr>
          <p:cNvSpPr txBox="1"/>
          <p:nvPr/>
        </p:nvSpPr>
        <p:spPr>
          <a:xfrm>
            <a:off x="7079149" y="2953159"/>
            <a:ext cx="819898" cy="123111"/>
          </a:xfrm>
          <a:prstGeom prst="rect">
            <a:avLst/>
          </a:prstGeom>
          <a:noFill/>
        </p:spPr>
        <p:txBody>
          <a:bodyPr wrap="square" lIns="0" tIns="0" rIns="0" bIns="0" rtlCol="0">
            <a:spAutoFit/>
          </a:bodyPr>
          <a:lstStyle/>
          <a:p>
            <a:pPr algn="ctr"/>
            <a:r>
              <a:rPr lang="en-US" sz="800" b="1"/>
              <a:t>Knowledge Base</a:t>
            </a:r>
          </a:p>
        </p:txBody>
      </p:sp>
      <p:pic>
        <p:nvPicPr>
          <p:cNvPr id="50" name="Graphic 49">
            <a:extLst>
              <a:ext uri="{FF2B5EF4-FFF2-40B4-BE49-F238E27FC236}">
                <a16:creationId xmlns:a16="http://schemas.microsoft.com/office/drawing/2014/main" id="{682C3FD2-0152-2AF2-3C74-3E4EC22E1B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01933" y="3064499"/>
            <a:ext cx="390593" cy="390593"/>
          </a:xfrm>
          <a:prstGeom prst="rect">
            <a:avLst/>
          </a:prstGeom>
        </p:spPr>
      </p:pic>
      <p:sp>
        <p:nvSpPr>
          <p:cNvPr id="51" name="TextBox 50">
            <a:extLst>
              <a:ext uri="{FF2B5EF4-FFF2-40B4-BE49-F238E27FC236}">
                <a16:creationId xmlns:a16="http://schemas.microsoft.com/office/drawing/2014/main" id="{AEA1BA6B-ECDA-4BCA-82FC-D40F80B54283}"/>
              </a:ext>
            </a:extLst>
          </p:cNvPr>
          <p:cNvSpPr txBox="1"/>
          <p:nvPr/>
        </p:nvSpPr>
        <p:spPr>
          <a:xfrm>
            <a:off x="6793545" y="3453155"/>
            <a:ext cx="607369" cy="76944"/>
          </a:xfrm>
          <a:prstGeom prst="rect">
            <a:avLst/>
          </a:prstGeom>
          <a:noFill/>
        </p:spPr>
        <p:txBody>
          <a:bodyPr wrap="square" lIns="0" tIns="0" rIns="0" bIns="0" rtlCol="0">
            <a:spAutoFit/>
          </a:bodyPr>
          <a:lstStyle/>
          <a:p>
            <a:pPr algn="ctr"/>
            <a:r>
              <a:rPr lang="en-US" sz="500"/>
              <a:t>Structured Records</a:t>
            </a:r>
          </a:p>
        </p:txBody>
      </p:sp>
      <p:sp>
        <p:nvSpPr>
          <p:cNvPr id="52" name="TextBox 51">
            <a:extLst>
              <a:ext uri="{FF2B5EF4-FFF2-40B4-BE49-F238E27FC236}">
                <a16:creationId xmlns:a16="http://schemas.microsoft.com/office/drawing/2014/main" id="{4D3F229C-E92E-8044-5339-46D6483A524A}"/>
              </a:ext>
            </a:extLst>
          </p:cNvPr>
          <p:cNvSpPr txBox="1"/>
          <p:nvPr/>
        </p:nvSpPr>
        <p:spPr>
          <a:xfrm>
            <a:off x="7512682" y="3453155"/>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66" name="Graphic 65">
            <a:extLst>
              <a:ext uri="{FF2B5EF4-FFF2-40B4-BE49-F238E27FC236}">
                <a16:creationId xmlns:a16="http://schemas.microsoft.com/office/drawing/2014/main" id="{678FD48B-71B8-7DBD-9C80-5506A5C0069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707217" y="3064499"/>
            <a:ext cx="390593" cy="390593"/>
          </a:xfrm>
          <a:prstGeom prst="rect">
            <a:avLst/>
          </a:prstGeom>
        </p:spPr>
      </p:pic>
      <p:cxnSp>
        <p:nvCxnSpPr>
          <p:cNvPr id="16" name="Connector: Elbow 15">
            <a:extLst>
              <a:ext uri="{FF2B5EF4-FFF2-40B4-BE49-F238E27FC236}">
                <a16:creationId xmlns:a16="http://schemas.microsoft.com/office/drawing/2014/main" id="{67D35FF9-2D4A-4D45-9A82-CE33C3D4CE6E}"/>
              </a:ext>
            </a:extLst>
          </p:cNvPr>
          <p:cNvCxnSpPr>
            <a:cxnSpLocks/>
            <a:stCxn id="63" idx="1"/>
            <a:endCxn id="26" idx="0"/>
          </p:cNvCxnSpPr>
          <p:nvPr/>
        </p:nvCxnSpPr>
        <p:spPr>
          <a:xfrm rot="10800000" flipV="1">
            <a:off x="9407140" y="2776672"/>
            <a:ext cx="1870336" cy="662154"/>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9ACE36-04FE-3A6A-F984-3DDFF26BF6F3}"/>
              </a:ext>
            </a:extLst>
          </p:cNvPr>
          <p:cNvSpPr txBox="1"/>
          <p:nvPr/>
        </p:nvSpPr>
        <p:spPr>
          <a:xfrm>
            <a:off x="10139116" y="2664843"/>
            <a:ext cx="1115541" cy="76944"/>
          </a:xfrm>
          <a:prstGeom prst="rect">
            <a:avLst/>
          </a:prstGeom>
          <a:noFill/>
        </p:spPr>
        <p:txBody>
          <a:bodyPr wrap="square" lIns="0" tIns="0" rIns="0" bIns="0" rtlCol="0">
            <a:spAutoFit/>
          </a:bodyPr>
          <a:lstStyle/>
          <a:p>
            <a:pPr algn="ctr"/>
            <a:r>
              <a:rPr lang="en-US" sz="500"/>
              <a:t>5a. Queries (Microsoft Authentication)</a:t>
            </a:r>
          </a:p>
        </p:txBody>
      </p:sp>
      <p:sp>
        <p:nvSpPr>
          <p:cNvPr id="19" name="TextBox 18">
            <a:extLst>
              <a:ext uri="{FF2B5EF4-FFF2-40B4-BE49-F238E27FC236}">
                <a16:creationId xmlns:a16="http://schemas.microsoft.com/office/drawing/2014/main" id="{270D5184-14DD-9261-A8D1-64F54BADD445}"/>
              </a:ext>
            </a:extLst>
          </p:cNvPr>
          <p:cNvSpPr txBox="1"/>
          <p:nvPr/>
        </p:nvSpPr>
        <p:spPr>
          <a:xfrm>
            <a:off x="10150331" y="2822600"/>
            <a:ext cx="1115541" cy="76944"/>
          </a:xfrm>
          <a:prstGeom prst="rect">
            <a:avLst/>
          </a:prstGeom>
          <a:noFill/>
        </p:spPr>
        <p:txBody>
          <a:bodyPr wrap="square" lIns="0" tIns="0" rIns="0" bIns="0" rtlCol="0">
            <a:spAutoFit/>
          </a:bodyPr>
          <a:lstStyle/>
          <a:p>
            <a:pPr algn="ctr"/>
            <a:r>
              <a:rPr lang="en-US" sz="500"/>
              <a:t>7a. Response (Microsoft Authentication)</a:t>
            </a:r>
          </a:p>
        </p:txBody>
      </p:sp>
      <p:cxnSp>
        <p:nvCxnSpPr>
          <p:cNvPr id="22" name="Connector: Elbow 21">
            <a:extLst>
              <a:ext uri="{FF2B5EF4-FFF2-40B4-BE49-F238E27FC236}">
                <a16:creationId xmlns:a16="http://schemas.microsoft.com/office/drawing/2014/main" id="{00BDB65C-F82E-D3E2-2A5C-2C1598B88531}"/>
              </a:ext>
            </a:extLst>
          </p:cNvPr>
          <p:cNvCxnSpPr>
            <a:cxnSpLocks/>
            <a:stCxn id="23" idx="0"/>
          </p:cNvCxnSpPr>
          <p:nvPr/>
        </p:nvCxnSpPr>
        <p:spPr>
          <a:xfrm rot="16200000" flipV="1">
            <a:off x="8851202" y="2304884"/>
            <a:ext cx="1090751" cy="110756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CCFCFC5-3F7B-147E-574F-75C88FA4F3D6}"/>
              </a:ext>
            </a:extLst>
          </p:cNvPr>
          <p:cNvSpPr txBox="1"/>
          <p:nvPr/>
        </p:nvSpPr>
        <p:spPr>
          <a:xfrm>
            <a:off x="8919946" y="2191162"/>
            <a:ext cx="1115541" cy="76944"/>
          </a:xfrm>
          <a:prstGeom prst="rect">
            <a:avLst/>
          </a:prstGeom>
          <a:noFill/>
        </p:spPr>
        <p:txBody>
          <a:bodyPr wrap="square" lIns="0" tIns="0" rIns="0" bIns="0" rtlCol="0">
            <a:spAutoFit/>
          </a:bodyPr>
          <a:lstStyle/>
          <a:p>
            <a:pPr algn="ctr"/>
            <a:r>
              <a:rPr lang="en-US" sz="500"/>
              <a:t>6a. Forwards queries to orchestrator</a:t>
            </a:r>
          </a:p>
        </p:txBody>
      </p:sp>
      <p:sp>
        <p:nvSpPr>
          <p:cNvPr id="69" name="TextBox 68">
            <a:extLst>
              <a:ext uri="{FF2B5EF4-FFF2-40B4-BE49-F238E27FC236}">
                <a16:creationId xmlns:a16="http://schemas.microsoft.com/office/drawing/2014/main" id="{71B94C6A-EA17-4EA8-8E53-012035D34695}"/>
              </a:ext>
            </a:extLst>
          </p:cNvPr>
          <p:cNvSpPr txBox="1"/>
          <p:nvPr/>
        </p:nvSpPr>
        <p:spPr>
          <a:xfrm>
            <a:off x="9028096" y="2357770"/>
            <a:ext cx="899241" cy="76944"/>
          </a:xfrm>
          <a:prstGeom prst="rect">
            <a:avLst/>
          </a:prstGeom>
          <a:noFill/>
        </p:spPr>
        <p:txBody>
          <a:bodyPr wrap="square" lIns="0" tIns="0" rIns="0" bIns="0" rtlCol="0">
            <a:spAutoFit/>
          </a:bodyPr>
          <a:lstStyle/>
          <a:p>
            <a:pPr algn="ctr"/>
            <a:r>
              <a:rPr lang="en-US" sz="500"/>
              <a:t>6b. Responds with citations</a:t>
            </a:r>
          </a:p>
        </p:txBody>
      </p:sp>
      <p:pic>
        <p:nvPicPr>
          <p:cNvPr id="72" name="Graphic 71" descr="Internet with solid fill">
            <a:extLst>
              <a:ext uri="{FF2B5EF4-FFF2-40B4-BE49-F238E27FC236}">
                <a16:creationId xmlns:a16="http://schemas.microsoft.com/office/drawing/2014/main" id="{2B90F8EA-D85F-EE7B-1870-59B579A70F6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0255901" y="3411382"/>
            <a:ext cx="412975" cy="412975"/>
          </a:xfrm>
          <a:prstGeom prst="rect">
            <a:avLst/>
          </a:prstGeom>
        </p:spPr>
      </p:pic>
      <p:sp>
        <p:nvSpPr>
          <p:cNvPr id="73" name="TextBox 72">
            <a:extLst>
              <a:ext uri="{FF2B5EF4-FFF2-40B4-BE49-F238E27FC236}">
                <a16:creationId xmlns:a16="http://schemas.microsoft.com/office/drawing/2014/main" id="{116ADD81-D5E6-DC6C-CA52-9BEDA5DCDDB6}"/>
              </a:ext>
            </a:extLst>
          </p:cNvPr>
          <p:cNvSpPr txBox="1"/>
          <p:nvPr/>
        </p:nvSpPr>
        <p:spPr>
          <a:xfrm>
            <a:off x="9806391" y="3479173"/>
            <a:ext cx="347693" cy="230832"/>
          </a:xfrm>
          <a:prstGeom prst="rect">
            <a:avLst/>
          </a:prstGeom>
          <a:noFill/>
        </p:spPr>
        <p:txBody>
          <a:bodyPr wrap="square" lIns="0" tIns="0" rIns="0" bIns="0" rtlCol="0">
            <a:spAutoFit/>
          </a:bodyPr>
          <a:lstStyle/>
          <a:p>
            <a:pPr algn="ctr"/>
            <a:r>
              <a:rPr lang="en-US" sz="500"/>
              <a:t>D365 Customer Website</a:t>
            </a:r>
          </a:p>
        </p:txBody>
      </p:sp>
      <p:cxnSp>
        <p:nvCxnSpPr>
          <p:cNvPr id="77" name="Connector: Elbow 76">
            <a:extLst>
              <a:ext uri="{FF2B5EF4-FFF2-40B4-BE49-F238E27FC236}">
                <a16:creationId xmlns:a16="http://schemas.microsoft.com/office/drawing/2014/main" id="{D52F3232-DAEC-13E9-7DDD-927FEDBE4614}"/>
              </a:ext>
            </a:extLst>
          </p:cNvPr>
          <p:cNvCxnSpPr>
            <a:cxnSpLocks/>
            <a:endCxn id="101" idx="1"/>
          </p:cNvCxnSpPr>
          <p:nvPr/>
        </p:nvCxnSpPr>
        <p:spPr>
          <a:xfrm>
            <a:off x="10292475" y="3617868"/>
            <a:ext cx="985001" cy="551251"/>
          </a:xfrm>
          <a:prstGeom prst="bentConnector3">
            <a:avLst>
              <a:gd name="adj1" fmla="val -1498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F740D33F-464D-618D-43E7-CDC15694F9F1}"/>
              </a:ext>
            </a:extLst>
          </p:cNvPr>
          <p:cNvSpPr txBox="1"/>
          <p:nvPr/>
        </p:nvSpPr>
        <p:spPr>
          <a:xfrm>
            <a:off x="10246921" y="4008539"/>
            <a:ext cx="732294" cy="76944"/>
          </a:xfrm>
          <a:prstGeom prst="rect">
            <a:avLst/>
          </a:prstGeom>
          <a:noFill/>
        </p:spPr>
        <p:txBody>
          <a:bodyPr wrap="square" lIns="0" tIns="0" rIns="0" bIns="0" rtlCol="0">
            <a:spAutoFit/>
          </a:bodyPr>
          <a:lstStyle/>
          <a:p>
            <a:pPr algn="ctr"/>
            <a:r>
              <a:rPr lang="en-US" sz="500"/>
              <a:t>5b. Queries*</a:t>
            </a:r>
          </a:p>
        </p:txBody>
      </p:sp>
      <p:sp>
        <p:nvSpPr>
          <p:cNvPr id="84" name="TextBox 83">
            <a:extLst>
              <a:ext uri="{FF2B5EF4-FFF2-40B4-BE49-F238E27FC236}">
                <a16:creationId xmlns:a16="http://schemas.microsoft.com/office/drawing/2014/main" id="{AAA7F1C1-33C9-737C-73D5-1A6C8EF79E66}"/>
              </a:ext>
            </a:extLst>
          </p:cNvPr>
          <p:cNvSpPr txBox="1"/>
          <p:nvPr/>
        </p:nvSpPr>
        <p:spPr>
          <a:xfrm>
            <a:off x="10178465" y="4211676"/>
            <a:ext cx="989042" cy="76944"/>
          </a:xfrm>
          <a:prstGeom prst="rect">
            <a:avLst/>
          </a:prstGeom>
          <a:noFill/>
        </p:spPr>
        <p:txBody>
          <a:bodyPr wrap="square" lIns="0" tIns="0" rIns="0" bIns="0" rtlCol="0">
            <a:spAutoFit/>
          </a:bodyPr>
          <a:lstStyle/>
          <a:p>
            <a:pPr algn="ctr"/>
            <a:r>
              <a:rPr lang="en-US" sz="500"/>
              <a:t>7b. Response*</a:t>
            </a:r>
          </a:p>
        </p:txBody>
      </p:sp>
      <p:cxnSp>
        <p:nvCxnSpPr>
          <p:cNvPr id="86" name="Straight Arrow Connector 85">
            <a:extLst>
              <a:ext uri="{FF2B5EF4-FFF2-40B4-BE49-F238E27FC236}">
                <a16:creationId xmlns:a16="http://schemas.microsoft.com/office/drawing/2014/main" id="{AE7AD43C-A92B-FB8B-C39C-A5069E0BF8CC}"/>
              </a:ext>
            </a:extLst>
          </p:cNvPr>
          <p:cNvCxnSpPr>
            <a:cxnSpLocks/>
          </p:cNvCxnSpPr>
          <p:nvPr/>
        </p:nvCxnSpPr>
        <p:spPr>
          <a:xfrm>
            <a:off x="7860938" y="4440901"/>
            <a:ext cx="341653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11C39978-5283-02D1-166F-913329077C9F}"/>
              </a:ext>
            </a:extLst>
          </p:cNvPr>
          <p:cNvSpPr txBox="1"/>
          <p:nvPr/>
        </p:nvSpPr>
        <p:spPr>
          <a:xfrm>
            <a:off x="8480469" y="4475642"/>
            <a:ext cx="1320015" cy="76944"/>
          </a:xfrm>
          <a:prstGeom prst="rect">
            <a:avLst/>
          </a:prstGeom>
          <a:noFill/>
        </p:spPr>
        <p:txBody>
          <a:bodyPr wrap="square" lIns="0" tIns="0" rIns="0" bIns="0" rtlCol="0">
            <a:spAutoFit/>
          </a:bodyPr>
          <a:lstStyle/>
          <a:p>
            <a:pPr algn="ctr"/>
            <a:r>
              <a:rPr lang="en-US" sz="500"/>
              <a:t>7c. Summary shared via email</a:t>
            </a:r>
          </a:p>
        </p:txBody>
      </p:sp>
    </p:spTree>
    <p:extLst>
      <p:ext uri="{BB962C8B-B14F-4D97-AF65-F5344CB8AC3E}">
        <p14:creationId xmlns:p14="http://schemas.microsoft.com/office/powerpoint/2010/main" val="36575432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87A17-A320-2DB5-25A8-D7881CAEAB2E}"/>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093FDA8-AE8C-A10A-80CD-1459FE77FF6A}"/>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EE369509-2CD5-28E6-5EA4-D31F5B191419}"/>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A929DB9A-CD96-BB0A-6AFF-3DCAF3CF080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a:solidFill>
                  <a:srgbClr val="000000"/>
                </a:solidFill>
                <a:latin typeface="Segoe Sans Display" pitchFamily="2" charset="0"/>
                <a:cs typeface="Segoe Sans Display" pitchFamily="2" charset="0"/>
              </a:rPr>
              <a:t>Manual resume and training reviews rely on static course suggestions, with no outcome tracking</a:t>
            </a:r>
            <a:endParaRPr lang="en-GB" sz="1400">
              <a:solidFill>
                <a:srgbClr val="000000"/>
              </a:solidFill>
              <a:latin typeface="Segoe Sans Display" pitchFamily="2" charset="0"/>
              <a:cs typeface="Segoe Sans Display" pitchFamily="2" charset="0"/>
              <a:sym typeface="DM Sans Light"/>
            </a:endParaRPr>
          </a:p>
        </p:txBody>
      </p:sp>
      <p:sp>
        <p:nvSpPr>
          <p:cNvPr id="14" name="Google Shape;523;p32">
            <a:extLst>
              <a:ext uri="{FF2B5EF4-FFF2-40B4-BE49-F238E27FC236}">
                <a16:creationId xmlns:a16="http://schemas.microsoft.com/office/drawing/2014/main" id="{CDB1A7E2-EA2C-232C-181A-F890E29AACDA}"/>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D585DE47-A127-1BAB-F1F9-1D1369F040E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Current one-size-fits-all advice fails to address specific skill gaps, hindering effective workforce development</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Outdated content and inconsistent tagging hinder access to relevant training resources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Citizens navigate large role and training databases without guidance, leading to poor decisions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Counselors spend too much time manually compiling data, limiting personalized support</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E62E4C0C-C86F-3720-27F1-9FEB5B73A0C6}"/>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A42812C-599F-18D8-0594-988E9DD67E8D}"/>
              </a:ext>
            </a:extLst>
          </p:cNvPr>
          <p:cNvSpPr/>
          <p:nvPr/>
        </p:nvSpPr>
        <p:spPr>
          <a:xfrm>
            <a:off x="6238650" y="2233079"/>
            <a:ext cx="2066440" cy="34778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resumes uploaded by Citizen</a:t>
            </a:r>
          </a:p>
        </p:txBody>
      </p:sp>
      <p:sp>
        <p:nvSpPr>
          <p:cNvPr id="19" name="Google Shape;523;p32">
            <a:extLst>
              <a:ext uri="{FF2B5EF4-FFF2-40B4-BE49-F238E27FC236}">
                <a16:creationId xmlns:a16="http://schemas.microsoft.com/office/drawing/2014/main" id="{27A2A294-CD73-C1FE-42A1-8289AFEBF5AE}"/>
              </a:ext>
            </a:extLst>
          </p:cNvPr>
          <p:cNvSpPr/>
          <p:nvPr/>
        </p:nvSpPr>
        <p:spPr>
          <a:xfrm>
            <a:off x="6222003" y="4121658"/>
            <a:ext cx="2099734" cy="74153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Delivering personalized training and job alerts via Teams or email through no-code agent workflows</a:t>
            </a:r>
            <a:endParaRPr lang="en-US" sz="900" kern="0">
              <a:solidFill>
                <a:srgbClr val="000000"/>
              </a:solidFill>
              <a:latin typeface="Segoe Sans Display" pitchFamily="2" charset="0"/>
              <a:cs typeface="Segoe Sans Display" pitchFamily="2" charset="0"/>
              <a:sym typeface="DM Sans"/>
            </a:endParaRPr>
          </a:p>
        </p:txBody>
      </p:sp>
      <p:sp>
        <p:nvSpPr>
          <p:cNvPr id="20" name="Google Shape;523;p32">
            <a:extLst>
              <a:ext uri="{FF2B5EF4-FFF2-40B4-BE49-F238E27FC236}">
                <a16:creationId xmlns:a16="http://schemas.microsoft.com/office/drawing/2014/main" id="{894FA727-3717-632B-F953-F756AB27474D}"/>
              </a:ext>
            </a:extLst>
          </p:cNvPr>
          <p:cNvSpPr/>
          <p:nvPr/>
        </p:nvSpPr>
        <p:spPr>
          <a:xfrm>
            <a:off x="6222003" y="3476795"/>
            <a:ext cx="2099734" cy="47557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Analyzes uploaded resumes and compares skills to live role requirements &amp; Skill Gaps</a:t>
            </a:r>
          </a:p>
        </p:txBody>
      </p:sp>
      <p:sp>
        <p:nvSpPr>
          <p:cNvPr id="33" name="Google Shape;519;p32">
            <a:extLst>
              <a:ext uri="{FF2B5EF4-FFF2-40B4-BE49-F238E27FC236}">
                <a16:creationId xmlns:a16="http://schemas.microsoft.com/office/drawing/2014/main" id="{68A3AC2B-75D2-0ADE-C74B-401AC32A630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741A8977-F8DB-DC2A-6CE7-75DEE0101625}"/>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823211C5-9558-8A4E-623F-67228BE67EC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C171F10F-2E26-5006-36B9-7AB10842E1E6}"/>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34F88C7-4C7B-EA49-193E-750A8074FAC3}"/>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Career Counsellors</a:t>
            </a:r>
          </a:p>
        </p:txBody>
      </p:sp>
      <p:sp>
        <p:nvSpPr>
          <p:cNvPr id="22" name="Google Shape;498;p32">
            <a:extLst>
              <a:ext uri="{FF2B5EF4-FFF2-40B4-BE49-F238E27FC236}">
                <a16:creationId xmlns:a16="http://schemas.microsoft.com/office/drawing/2014/main" id="{10B1121A-0CF0-2CF3-7288-4B41D15A35D2}"/>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DCEFE77E-9735-BCAB-9CD0-45AE81AEADB8}"/>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71244FE6-850E-AB9E-8CF4-F979DBFE9485}"/>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Education</a:t>
            </a:r>
          </a:p>
        </p:txBody>
      </p:sp>
      <p:grpSp>
        <p:nvGrpSpPr>
          <p:cNvPr id="66" name="Google Shape;2181;p75">
            <a:extLst>
              <a:ext uri="{FF2B5EF4-FFF2-40B4-BE49-F238E27FC236}">
                <a16:creationId xmlns:a16="http://schemas.microsoft.com/office/drawing/2014/main" id="{4ACE7CD2-C36B-1B76-755A-A510705B1E9C}"/>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3945C2B0-D7A9-1631-4BA9-27BC72FBFE72}"/>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7A5C601A-460E-12D7-904C-037E3C4D9A81}"/>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02808718-22D5-5317-919D-655070FA834A}"/>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36571ED-BCAB-CDAA-BAD1-3E452FB1610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0BC054B1-48F1-CD4B-2EDA-14EDE286832D}"/>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DE4D3CA1-6792-AFD4-1201-EA57F0B8BF7A}"/>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CB69720D-5BE8-CB47-8016-51C0813F25B2}"/>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grpSp>
        <p:nvGrpSpPr>
          <p:cNvPr id="72" name="Google Shape;2175;p75">
            <a:extLst>
              <a:ext uri="{FF2B5EF4-FFF2-40B4-BE49-F238E27FC236}">
                <a16:creationId xmlns:a16="http://schemas.microsoft.com/office/drawing/2014/main" id="{5B134B3E-0F55-480F-D2AF-8D32BF48CFB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33EEB4D-9BC0-95E7-69DE-E866DBAA0872}"/>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27D713A9-D813-D41F-EC8A-DD9F845A63F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B224FBC3-EE80-C15F-C4F7-83C8EB127CDE}"/>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7CAA043C-D65A-1041-B202-83A85584701D}"/>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8C261D16-BD88-3144-6880-B7D3FAE5BA30}"/>
              </a:ext>
            </a:extLst>
          </p:cNvPr>
          <p:cNvSpPr/>
          <p:nvPr/>
        </p:nvSpPr>
        <p:spPr>
          <a:xfrm>
            <a:off x="6222003" y="2750154"/>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Compare skills on resume to skills for target roles selected by user</a:t>
            </a:r>
          </a:p>
        </p:txBody>
      </p:sp>
      <p:sp>
        <p:nvSpPr>
          <p:cNvPr id="30" name="Google Shape;115;p20">
            <a:extLst>
              <a:ext uri="{FF2B5EF4-FFF2-40B4-BE49-F238E27FC236}">
                <a16:creationId xmlns:a16="http://schemas.microsoft.com/office/drawing/2014/main" id="{2BB3AA8A-F615-0F7A-A67C-4C39BE657C4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C867C943-780E-F12B-2E83-524D8C7BABF8}"/>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Upskilling Recommendation Agent</a:t>
            </a:r>
          </a:p>
        </p:txBody>
      </p:sp>
      <p:sp>
        <p:nvSpPr>
          <p:cNvPr id="36" name="TextBox 35">
            <a:extLst>
              <a:ext uri="{FF2B5EF4-FFF2-40B4-BE49-F238E27FC236}">
                <a16:creationId xmlns:a16="http://schemas.microsoft.com/office/drawing/2014/main" id="{C6ADC7C9-C484-DC27-888F-9D532CDF83B3}"/>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Analyzes citizen’s skills to recommend targeted training and job opportunities</a:t>
            </a:r>
          </a:p>
        </p:txBody>
      </p:sp>
      <p:sp>
        <p:nvSpPr>
          <p:cNvPr id="37" name="Google Shape;498;p32">
            <a:extLst>
              <a:ext uri="{FF2B5EF4-FFF2-40B4-BE49-F238E27FC236}">
                <a16:creationId xmlns:a16="http://schemas.microsoft.com/office/drawing/2014/main" id="{93461888-B1E9-2386-1F54-62114FB4912C}"/>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Agents identify and score citizens’ skill gaps against job requirements to recommend upskilling and roles matching current skills</a:t>
            </a:r>
            <a:endParaRPr lang="en-GB"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2BD1229C-758F-D998-B40E-04EC502A9742}"/>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832E0D8-9F99-1D16-8D5C-01A26947EB20}"/>
              </a:ext>
            </a:extLst>
          </p:cNvPr>
          <p:cNvSpPr/>
          <p:nvPr/>
        </p:nvSpPr>
        <p:spPr>
          <a:xfrm>
            <a:off x="8700923" y="2229264"/>
            <a:ext cx="2790518" cy="684600"/>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Number Of Skills Mastered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By providing personalized, targeted training pathways, </a:t>
            </a:r>
            <a:r>
              <a:rPr lang="en-US" sz="900">
                <a:solidFill>
                  <a:prstClr val="black"/>
                </a:solidFill>
                <a:latin typeface="Segoe Sans Display" pitchFamily="2" charset="0"/>
                <a:cs typeface="Segoe Sans Display" pitchFamily="2" charset="0"/>
              </a:rPr>
              <a:t>it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increases the number of relevant skills citizens acquire and effectively master</a:t>
            </a:r>
          </a:p>
        </p:txBody>
      </p:sp>
      <p:sp>
        <p:nvSpPr>
          <p:cNvPr id="48" name="Arrow: Up 56">
            <a:extLst>
              <a:ext uri="{FF2B5EF4-FFF2-40B4-BE49-F238E27FC236}">
                <a16:creationId xmlns:a16="http://schemas.microsoft.com/office/drawing/2014/main" id="{10BC8265-A77E-A9D2-D78E-1A7CFD34F1AC}"/>
              </a:ext>
            </a:extLst>
          </p:cNvPr>
          <p:cNvSpPr/>
          <p:nvPr/>
        </p:nvSpPr>
        <p:spPr>
          <a:xfrm>
            <a:off x="8794754" y="2365223"/>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45C57CA-0EB4-0F6F-C7DF-5E276AD6924A}"/>
              </a:ext>
            </a:extLst>
          </p:cNvPr>
          <p:cNvSpPr/>
          <p:nvPr/>
        </p:nvSpPr>
        <p:spPr>
          <a:xfrm>
            <a:off x="8700923" y="2957383"/>
            <a:ext cx="2790518" cy="54845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Learning Completion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Tailored course recommendations and ongoing outcome monitoring motivate citizens, leading to a higher successful completion rate</a:t>
            </a:r>
          </a:p>
        </p:txBody>
      </p:sp>
      <p:sp>
        <p:nvSpPr>
          <p:cNvPr id="5" name="Google Shape;516;p32">
            <a:extLst>
              <a:ext uri="{FF2B5EF4-FFF2-40B4-BE49-F238E27FC236}">
                <a16:creationId xmlns:a16="http://schemas.microsoft.com/office/drawing/2014/main" id="{BD0DE46B-CE14-EA42-885A-3CA418D45D58}"/>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Job Coaches / Training </a:t>
            </a:r>
            <a:r>
              <a:rPr lang="en-GB" sz="900">
                <a:solidFill>
                  <a:srgbClr val="000000"/>
                </a:solidFill>
                <a:latin typeface="Segoe Sans Display" pitchFamily="2" charset="0"/>
                <a:ea typeface="DM Sans 14pt Medium"/>
                <a:cs typeface="Segoe Sans Display" pitchFamily="2" charset="0"/>
                <a:sym typeface="DM Sans Medium"/>
              </a:rPr>
              <a:t>P</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rogram</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 </a:t>
            </a:r>
            <a:r>
              <a:rPr lang="en-GB" sz="900">
                <a:solidFill>
                  <a:srgbClr val="000000"/>
                </a:solidFill>
                <a:latin typeface="Segoe Sans Display" pitchFamily="2" charset="0"/>
                <a:ea typeface="DM Sans 14pt Medium"/>
                <a:cs typeface="Segoe Sans Display" pitchFamily="2" charset="0"/>
                <a:sym typeface="DM Sans Medium"/>
              </a:rPr>
              <a:t>M</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anagers</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 \ HRs</a:t>
            </a:r>
          </a:p>
        </p:txBody>
      </p:sp>
      <p:sp>
        <p:nvSpPr>
          <p:cNvPr id="6" name="Google Shape;523;p32">
            <a:extLst>
              <a:ext uri="{FF2B5EF4-FFF2-40B4-BE49-F238E27FC236}">
                <a16:creationId xmlns:a16="http://schemas.microsoft.com/office/drawing/2014/main" id="{CEF96592-3322-5854-A488-0129985E6C79}"/>
              </a:ext>
            </a:extLst>
          </p:cNvPr>
          <p:cNvSpPr/>
          <p:nvPr/>
        </p:nvSpPr>
        <p:spPr>
          <a:xfrm>
            <a:off x="6222003" y="5759119"/>
            <a:ext cx="2099734" cy="66756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Escalates edge cases (e.g., low alignment with any career paths) to human counselors with a summary of gaps and role-fit analysis</a:t>
            </a:r>
          </a:p>
        </p:txBody>
      </p:sp>
      <p:sp>
        <p:nvSpPr>
          <p:cNvPr id="13" name="Arrow: Up 56">
            <a:extLst>
              <a:ext uri="{FF2B5EF4-FFF2-40B4-BE49-F238E27FC236}">
                <a16:creationId xmlns:a16="http://schemas.microsoft.com/office/drawing/2014/main" id="{32894FCF-1810-CE73-82E2-980FE360D9AF}"/>
              </a:ext>
            </a:extLst>
          </p:cNvPr>
          <p:cNvSpPr/>
          <p:nvPr/>
        </p:nvSpPr>
        <p:spPr>
          <a:xfrm>
            <a:off x="8794754" y="3042931"/>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23;p32">
            <a:extLst>
              <a:ext uri="{FF2B5EF4-FFF2-40B4-BE49-F238E27FC236}">
                <a16:creationId xmlns:a16="http://schemas.microsoft.com/office/drawing/2014/main" id="{C5A60808-6B61-16B3-F4F5-A340BD489218}"/>
              </a:ext>
            </a:extLst>
          </p:cNvPr>
          <p:cNvSpPr/>
          <p:nvPr/>
        </p:nvSpPr>
        <p:spPr>
          <a:xfrm>
            <a:off x="6222003" y="5032480"/>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curates learning playlists aligned to target roles and tracks progress over time</a:t>
            </a:r>
          </a:p>
        </p:txBody>
      </p:sp>
      <p:sp>
        <p:nvSpPr>
          <p:cNvPr id="21" name="Rounded Rectangle 48">
            <a:extLst>
              <a:ext uri="{FF2B5EF4-FFF2-40B4-BE49-F238E27FC236}">
                <a16:creationId xmlns:a16="http://schemas.microsoft.com/office/drawing/2014/main" id="{C254F50D-3344-8612-F2ED-31A10CEFDCD7}"/>
              </a:ext>
            </a:extLst>
          </p:cNvPr>
          <p:cNvSpPr/>
          <p:nvPr/>
        </p:nvSpPr>
        <p:spPr>
          <a:xfrm>
            <a:off x="8704305" y="3583634"/>
            <a:ext cx="2790518" cy="54845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Student Satisfaction Score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Enhances success in learning and career progression, while improving overall Upskilling journey</a:t>
            </a:r>
          </a:p>
        </p:txBody>
      </p:sp>
      <p:sp>
        <p:nvSpPr>
          <p:cNvPr id="23" name="Arrow: Up 56">
            <a:extLst>
              <a:ext uri="{FF2B5EF4-FFF2-40B4-BE49-F238E27FC236}">
                <a16:creationId xmlns:a16="http://schemas.microsoft.com/office/drawing/2014/main" id="{09128C4A-6DD3-D03D-4DC1-153C3874D126}"/>
              </a:ext>
            </a:extLst>
          </p:cNvPr>
          <p:cNvSpPr/>
          <p:nvPr/>
        </p:nvSpPr>
        <p:spPr>
          <a:xfrm>
            <a:off x="8798136" y="3669182"/>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879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0B87-B0A8-8551-B838-E052C2F2BB19}"/>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2E76CE57-0B08-0EE6-81F3-BB6F831F5DD0}"/>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88B269DA-8BE4-5AC2-917F-23EC9615B38C}"/>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32D19C07-692C-DA00-85EA-9B91FAE32D70}"/>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C006503C-0460-DAB1-8E7B-602EA63F236A}"/>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Upskilling Recommendation Agent</a:t>
            </a:r>
          </a:p>
        </p:txBody>
      </p:sp>
      <p:sp>
        <p:nvSpPr>
          <p:cNvPr id="57" name="Rectangle: Top Corners Rounded 56">
            <a:extLst>
              <a:ext uri="{FF2B5EF4-FFF2-40B4-BE49-F238E27FC236}">
                <a16:creationId xmlns:a16="http://schemas.microsoft.com/office/drawing/2014/main" id="{8309FC09-5C4F-82BE-3C1C-CB85D6BA08A9}"/>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5E831BA2-CC43-48CC-B191-745345CDD96A}"/>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04004CD9-8153-0359-8EFA-768EDC889D74}"/>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D2BFADBC-462D-A1C2-81BF-D68DA5C75EBF}"/>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8B0CD674-55A9-A6E1-9436-F49ADEFD5FB9}"/>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C35E0B47-3BAE-BEA6-8CC7-9CE273994799}"/>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A46F3775-92AA-A7B0-2237-B85497686009}"/>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13688389-A720-A5C9-3C25-275A028E19CD}"/>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79421BBE-C54B-CF55-AE98-C1F0909C47ED}"/>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D989E80B-2F60-B0F6-E4FE-C9B535155C7C}"/>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A2ACB455-0215-A6D8-F146-63F1F1A3A835}"/>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3BFD6D51-79E8-1666-3F20-3D829662FE0B}"/>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03920682-3E62-0173-BC76-DD3121601713}"/>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CAED6DD0-0CAC-ABF0-B199-F0D61D0003AE}"/>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0BAB4095-088A-01E2-41F2-883EE2FBA4FB}"/>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Public Sector</a:t>
            </a:r>
          </a:p>
        </p:txBody>
      </p:sp>
      <p:sp>
        <p:nvSpPr>
          <p:cNvPr id="4" name="Available with">
            <a:extLst>
              <a:ext uri="{FF2B5EF4-FFF2-40B4-BE49-F238E27FC236}">
                <a16:creationId xmlns:a16="http://schemas.microsoft.com/office/drawing/2014/main" id="{E7397DAA-1D79-713C-6BA0-885709EA18B8}"/>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879B3449-F08A-2AFF-37A0-C5E58E1E9780}"/>
              </a:ext>
            </a:extLst>
          </p:cNvPr>
          <p:cNvGraphicFramePr>
            <a:graphicFrameLocks noGrp="1"/>
          </p:cNvGraphicFramePr>
          <p:nvPr>
            <p:extLst>
              <p:ext uri="{D42A27DB-BD31-4B8C-83A1-F6EECF244321}">
                <p14:modId xmlns:p14="http://schemas.microsoft.com/office/powerpoint/2010/main" val="2621110794"/>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Analyzes citizen’s skills to recommend targeted training and job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2DB96651-04D0-9CC4-F1AE-CEB5E2033AED}"/>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Map Skills to Target Roles</a:t>
            </a:r>
          </a:p>
        </p:txBody>
      </p:sp>
      <p:sp>
        <p:nvSpPr>
          <p:cNvPr id="26" name="Step 1 Top">
            <a:extLst>
              <a:ext uri="{FF2B5EF4-FFF2-40B4-BE49-F238E27FC236}">
                <a16:creationId xmlns:a16="http://schemas.microsoft.com/office/drawing/2014/main" id="{B0A2611D-FC25-5144-DA5F-8A612A8489E6}"/>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800" kern="0">
                <a:solidFill>
                  <a:srgbClr val="000000"/>
                </a:solidFill>
                <a:latin typeface="Segoe Sans Display"/>
              </a:rPr>
              <a:t>Maps extracted skills to target role requirements by cross-referencing the internal job catalog</a:t>
            </a:r>
            <a:endParaRPr lang="en-US" sz="800" kern="0">
              <a:solidFill>
                <a:srgbClr val="000000"/>
              </a:solidFill>
              <a:latin typeface="Segoe Sans Display"/>
              <a:sym typeface="DM Sans"/>
            </a:endParaRPr>
          </a:p>
        </p:txBody>
      </p:sp>
      <p:sp>
        <p:nvSpPr>
          <p:cNvPr id="63" name="Rectangle: Rounded Corners 62">
            <a:extLst>
              <a:ext uri="{FF2B5EF4-FFF2-40B4-BE49-F238E27FC236}">
                <a16:creationId xmlns:a16="http://schemas.microsoft.com/office/drawing/2014/main" id="{1DD0EF14-41ED-B84F-574A-5B2D9949D39C}"/>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the number of skills mastered</a:t>
            </a:r>
          </a:p>
        </p:txBody>
      </p:sp>
      <p:sp>
        <p:nvSpPr>
          <p:cNvPr id="5" name="Rectangle: Rounded Corners 4">
            <a:extLst>
              <a:ext uri="{FF2B5EF4-FFF2-40B4-BE49-F238E27FC236}">
                <a16:creationId xmlns:a16="http://schemas.microsoft.com/office/drawing/2014/main" id="{F065D461-AF3B-F9AE-E3B1-9CAC50069005}"/>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learning completion rate</a:t>
            </a:r>
          </a:p>
        </p:txBody>
      </p:sp>
      <p:sp>
        <p:nvSpPr>
          <p:cNvPr id="7" name="Rectangle: Rounded Corners 6">
            <a:extLst>
              <a:ext uri="{FF2B5EF4-FFF2-40B4-BE49-F238E27FC236}">
                <a16:creationId xmlns:a16="http://schemas.microsoft.com/office/drawing/2014/main" id="{ECAEC6A9-DE33-1874-4E63-FA9E6E059D1A}"/>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Employee Experience</a:t>
            </a:r>
          </a:p>
        </p:txBody>
      </p:sp>
      <p:sp>
        <p:nvSpPr>
          <p:cNvPr id="23" name="Step 1 Title">
            <a:extLst>
              <a:ext uri="{FF2B5EF4-FFF2-40B4-BE49-F238E27FC236}">
                <a16:creationId xmlns:a16="http://schemas.microsoft.com/office/drawing/2014/main" id="{B3CD3977-D3EF-7834-B019-D7F0E6AE6F8C}"/>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Resumes </a:t>
            </a:r>
            <a:r>
              <a:rPr lang="en-US">
                <a:solidFill>
                  <a:srgbClr val="091F2C"/>
                </a:solidFill>
                <a:latin typeface="Segoe Sans Display Semibold"/>
              </a:rPr>
              <a:t>U</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ploaded</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B19B49D8-BA8D-8C4C-228C-C956463AF0DE}"/>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Collects resumes securely and extracts relevant skill details for analysis</a:t>
            </a:r>
          </a:p>
        </p:txBody>
      </p:sp>
      <p:sp>
        <p:nvSpPr>
          <p:cNvPr id="45" name="TextBox 44">
            <a:extLst>
              <a:ext uri="{FF2B5EF4-FFF2-40B4-BE49-F238E27FC236}">
                <a16:creationId xmlns:a16="http://schemas.microsoft.com/office/drawing/2014/main" id="{D13DF27A-9174-1830-1153-E20847F371C8}"/>
              </a:ext>
              <a:ext uri="{C183D7F6-B498-43B3-948B-1728B52AA6E4}">
                <adec:decorative xmlns:adec="http://schemas.microsoft.com/office/drawing/2017/decorative" val="0"/>
              </a:ext>
            </a:extLst>
          </p:cNvPr>
          <p:cNvSpPr txBox="1"/>
          <p:nvPr/>
        </p:nvSpPr>
        <p:spPr>
          <a:xfrm>
            <a:off x="3223018" y="2090492"/>
            <a:ext cx="2081045" cy="87203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document storage and user uploads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if resumes are part of a citizen's profile within a CRM/case management system</a:t>
            </a:r>
          </a:p>
        </p:txBody>
      </p:sp>
      <p:pic>
        <p:nvPicPr>
          <p:cNvPr id="49" name="Picture 48">
            <a:extLst>
              <a:ext uri="{FF2B5EF4-FFF2-40B4-BE49-F238E27FC236}">
                <a16:creationId xmlns:a16="http://schemas.microsoft.com/office/drawing/2014/main" id="{92017399-1331-55A5-5D74-2F5303C8271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65CAD0A5-8BEF-3F8D-2433-8BCEF5CE6B27}"/>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Identify Skill Gaps</a:t>
            </a:r>
          </a:p>
        </p:txBody>
      </p:sp>
      <p:sp>
        <p:nvSpPr>
          <p:cNvPr id="29" name="Step 1 Top">
            <a:extLst>
              <a:ext uri="{FF2B5EF4-FFF2-40B4-BE49-F238E27FC236}">
                <a16:creationId xmlns:a16="http://schemas.microsoft.com/office/drawing/2014/main" id="{C23B5D0E-7B14-EA68-9D77-384636D1D4B8}"/>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Analyzes uploaded resumes and compares skills to live role requirements &amp; Skill Gaps</a:t>
            </a:r>
          </a:p>
        </p:txBody>
      </p:sp>
      <p:sp>
        <p:nvSpPr>
          <p:cNvPr id="37" name="Step 1 Title">
            <a:extLst>
              <a:ext uri="{FF2B5EF4-FFF2-40B4-BE49-F238E27FC236}">
                <a16:creationId xmlns:a16="http://schemas.microsoft.com/office/drawing/2014/main" id="{9A252D86-D180-E716-3703-BB5AD8E3118C}"/>
              </a:ext>
            </a:extLst>
          </p:cNvPr>
          <p:cNvSpPr txBox="1">
            <a:spLocks/>
          </p:cNvSpPr>
          <p:nvPr/>
        </p:nvSpPr>
        <p:spPr>
          <a:xfrm>
            <a:off x="8804382" y="3801172"/>
            <a:ext cx="2572262" cy="153888"/>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Recommend Courses &amp; Resources</a:t>
            </a:r>
          </a:p>
        </p:txBody>
      </p:sp>
      <p:sp>
        <p:nvSpPr>
          <p:cNvPr id="38" name="Step 1 Top">
            <a:extLst>
              <a:ext uri="{FF2B5EF4-FFF2-40B4-BE49-F238E27FC236}">
                <a16:creationId xmlns:a16="http://schemas.microsoft.com/office/drawing/2014/main" id="{7B8D1F01-99B7-DBF6-5607-D81AE29E656E}"/>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Recommends personalized training and job opportunities via Teams or email, powered by no-code agent workflows</a:t>
            </a:r>
          </a:p>
        </p:txBody>
      </p:sp>
      <p:sp>
        <p:nvSpPr>
          <p:cNvPr id="8" name="Rectangle: Rounded Corners 7">
            <a:extLst>
              <a:ext uri="{FF2B5EF4-FFF2-40B4-BE49-F238E27FC236}">
                <a16:creationId xmlns:a16="http://schemas.microsoft.com/office/drawing/2014/main" id="{32CB81A7-6186-A9C9-7526-BC9CEC446E30}"/>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46" name="Text Placeholder 11">
            <a:extLst>
              <a:ext uri="{FF2B5EF4-FFF2-40B4-BE49-F238E27FC236}">
                <a16:creationId xmlns:a16="http://schemas.microsoft.com/office/drawing/2014/main" id="{CEE195A0-105D-2D08-646A-0BA70166DE20}"/>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3ECA9523-A955-E19E-CD51-B281845CF504}"/>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23C696D8-9869-5FA5-B03C-CF3D786DB7D8}"/>
              </a:ext>
              <a:ext uri="{C183D7F6-B498-43B3-948B-1728B52AA6E4}">
                <adec:decorative xmlns:adec="http://schemas.microsoft.com/office/drawing/2017/decorative" val="0"/>
              </a:ext>
            </a:extLst>
          </p:cNvPr>
          <p:cNvSpPr txBox="1"/>
          <p:nvPr/>
        </p:nvSpPr>
        <p:spPr>
          <a:xfrm>
            <a:off x="6101735"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list of target roles and their skill requirements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CRM (Dynamics 365) where citizens select desired roles</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62" name="Picture 61">
            <a:extLst>
              <a:ext uri="{FF2B5EF4-FFF2-40B4-BE49-F238E27FC236}">
                <a16:creationId xmlns:a16="http://schemas.microsoft.com/office/drawing/2014/main" id="{517A55B3-6EFF-3D2C-1021-DFF73807394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8E5DCE57-7DE2-E00A-9D68-FA6092A030B2}"/>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81556760-C35A-1ED9-9938-5DFDFA0B5197}"/>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B0772BF5-5852-F897-13B4-5D81004E1BD3}"/>
              </a:ext>
              <a:ext uri="{C183D7F6-B498-43B3-948B-1728B52AA6E4}">
                <adec:decorative xmlns:adec="http://schemas.microsoft.com/office/drawing/2017/decorative" val="0"/>
              </a:ext>
            </a:extLst>
          </p:cNvPr>
          <p:cNvSpPr txBox="1"/>
          <p:nvPr/>
        </p:nvSpPr>
        <p:spPr>
          <a:xfrm>
            <a:off x="8990602" y="2331584"/>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Databases (Dataverse) to store the calculated skill gap scores and analysis results</a:t>
            </a:r>
          </a:p>
        </p:txBody>
      </p:sp>
      <p:pic>
        <p:nvPicPr>
          <p:cNvPr id="60" name="Picture 59">
            <a:extLst>
              <a:ext uri="{FF2B5EF4-FFF2-40B4-BE49-F238E27FC236}">
                <a16:creationId xmlns:a16="http://schemas.microsoft.com/office/drawing/2014/main" id="{1072B131-8748-9D90-A974-E78F694A2A6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A70FA21C-0E12-7AAC-F98F-199B432B9E59}"/>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Collects resumes to automate extraction </a:t>
            </a:r>
            <a:r>
              <a:rPr lang="en-US" sz="700">
                <a:solidFill>
                  <a:srgbClr val="000000"/>
                </a:solidFill>
                <a:latin typeface="Segoe Sans Display"/>
              </a:rPr>
              <a:t>of relevant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skills</a:t>
            </a:r>
          </a:p>
        </p:txBody>
      </p:sp>
      <p:sp>
        <p:nvSpPr>
          <p:cNvPr id="74" name="TextBox 73">
            <a:extLst>
              <a:ext uri="{FF2B5EF4-FFF2-40B4-BE49-F238E27FC236}">
                <a16:creationId xmlns:a16="http://schemas.microsoft.com/office/drawing/2014/main" id="{75F9A198-E5E5-6F15-4E33-15473551BD9F}"/>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Maps existing candidate skills from internal job catalog to target role’s required skills</a:t>
            </a:r>
          </a:p>
        </p:txBody>
      </p:sp>
      <p:sp>
        <p:nvSpPr>
          <p:cNvPr id="75" name="TextBox 74">
            <a:extLst>
              <a:ext uri="{FF2B5EF4-FFF2-40B4-BE49-F238E27FC236}">
                <a16:creationId xmlns:a16="http://schemas.microsoft.com/office/drawing/2014/main" id="{DB536EEA-E122-2B53-9260-F74531EDB83F}"/>
              </a:ext>
            </a:extLst>
          </p:cNvPr>
          <p:cNvSpPr txBox="1"/>
          <p:nvPr/>
        </p:nvSpPr>
        <p:spPr>
          <a:xfrm>
            <a:off x="8990601" y="3192285"/>
            <a:ext cx="235950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Identifies gaps in current skills from uploaded resumes and provides recommendations for areas to upskill</a:t>
            </a:r>
          </a:p>
        </p:txBody>
      </p:sp>
      <p:sp>
        <p:nvSpPr>
          <p:cNvPr id="70" name="Text Placeholder 11">
            <a:extLst>
              <a:ext uri="{FF2B5EF4-FFF2-40B4-BE49-F238E27FC236}">
                <a16:creationId xmlns:a16="http://schemas.microsoft.com/office/drawing/2014/main" id="{2D58E4AC-D946-6BB0-D162-1D115C408FF7}"/>
              </a:ext>
            </a:extLst>
          </p:cNvPr>
          <p:cNvSpPr txBox="1">
            <a:spLocks/>
          </p:cNvSpPr>
          <p:nvPr/>
        </p:nvSpPr>
        <p:spPr>
          <a:xfrm>
            <a:off x="8804381" y="4827756"/>
            <a:ext cx="2572261"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C5C5040F-E315-CED6-1A34-7FE29187F42D}"/>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0373EE7B-F912-D75F-DE11-14EC3BD6B55E}"/>
              </a:ext>
              <a:ext uri="{C183D7F6-B498-43B3-948B-1728B52AA6E4}">
                <adec:decorative xmlns:adec="http://schemas.microsoft.com/office/drawing/2017/decorative" val="0"/>
              </a:ext>
            </a:extLst>
          </p:cNvPr>
          <p:cNvSpPr txBox="1"/>
          <p:nvPr/>
        </p:nvSpPr>
        <p:spPr>
          <a:xfrm>
            <a:off x="8990602" y="5088409"/>
            <a:ext cx="2080736"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course catalogs – course/training catalog and learning resources</a:t>
            </a:r>
          </a:p>
        </p:txBody>
      </p:sp>
      <p:pic>
        <p:nvPicPr>
          <p:cNvPr id="68" name="Picture 67">
            <a:extLst>
              <a:ext uri="{FF2B5EF4-FFF2-40B4-BE49-F238E27FC236}">
                <a16:creationId xmlns:a16="http://schemas.microsoft.com/office/drawing/2014/main" id="{DE8F61C7-0EE5-54BD-DB91-60282AC5368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130134" y="4861523"/>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66CB6F85-EAF8-CBCA-29BE-F61080EBDF66}"/>
              </a:ext>
            </a:extLst>
          </p:cNvPr>
          <p:cNvSpPr txBox="1"/>
          <p:nvPr/>
        </p:nvSpPr>
        <p:spPr>
          <a:xfrm>
            <a:off x="8990602" y="6010318"/>
            <a:ext cx="2300708"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Delivers personalized learning options via Teams and emails</a:t>
            </a:r>
          </a:p>
        </p:txBody>
      </p:sp>
      <p:sp>
        <p:nvSpPr>
          <p:cNvPr id="6" name="Step 1 Title">
            <a:extLst>
              <a:ext uri="{FF2B5EF4-FFF2-40B4-BE49-F238E27FC236}">
                <a16:creationId xmlns:a16="http://schemas.microsoft.com/office/drawing/2014/main" id="{393ADF37-0067-2CCB-C795-A260D0E9E1E2}"/>
              </a:ext>
            </a:extLst>
          </p:cNvPr>
          <p:cNvSpPr txBox="1">
            <a:spLocks/>
          </p:cNvSpPr>
          <p:nvPr/>
        </p:nvSpPr>
        <p:spPr>
          <a:xfrm>
            <a:off x="5918795" y="3801172"/>
            <a:ext cx="2572262" cy="153888"/>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Curate Learning Content</a:t>
            </a:r>
          </a:p>
        </p:txBody>
      </p:sp>
      <p:sp>
        <p:nvSpPr>
          <p:cNvPr id="19" name="Step 1 Top">
            <a:extLst>
              <a:ext uri="{FF2B5EF4-FFF2-40B4-BE49-F238E27FC236}">
                <a16:creationId xmlns:a16="http://schemas.microsoft.com/office/drawing/2014/main" id="{B7F09B03-0B15-7C8A-8553-1DDB31963976}"/>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Curates and consolidates videos, documents, and interactive modules from internal sources into a single, easy-to-navigate learning playlist</a:t>
            </a:r>
          </a:p>
        </p:txBody>
      </p:sp>
      <p:grpSp>
        <p:nvGrpSpPr>
          <p:cNvPr id="27" name="Group 26">
            <a:extLst>
              <a:ext uri="{FF2B5EF4-FFF2-40B4-BE49-F238E27FC236}">
                <a16:creationId xmlns:a16="http://schemas.microsoft.com/office/drawing/2014/main" id="{DD4A5822-2789-EED9-B0B9-93474AE1BE44}"/>
              </a:ext>
            </a:extLst>
          </p:cNvPr>
          <p:cNvGrpSpPr/>
          <p:nvPr/>
        </p:nvGrpSpPr>
        <p:grpSpPr>
          <a:xfrm>
            <a:off x="5915514" y="4827756"/>
            <a:ext cx="2572262" cy="1652997"/>
            <a:chOff x="8804381" y="4827756"/>
            <a:chExt cx="2572262" cy="1652997"/>
          </a:xfrm>
        </p:grpSpPr>
        <p:sp>
          <p:nvSpPr>
            <p:cNvPr id="30" name="Text Placeholder 11">
              <a:extLst>
                <a:ext uri="{FF2B5EF4-FFF2-40B4-BE49-F238E27FC236}">
                  <a16:creationId xmlns:a16="http://schemas.microsoft.com/office/drawing/2014/main" id="{433ABDAA-9F02-195E-7D8C-9B5212705F4A}"/>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2" name="Text Placeholder 11">
              <a:extLst>
                <a:ext uri="{FF2B5EF4-FFF2-40B4-BE49-F238E27FC236}">
                  <a16:creationId xmlns:a16="http://schemas.microsoft.com/office/drawing/2014/main" id="{AB314DB2-F4D6-E63A-52B0-BEDA5BA6FCA1}"/>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Box 32">
              <a:extLst>
                <a:ext uri="{FF2B5EF4-FFF2-40B4-BE49-F238E27FC236}">
                  <a16:creationId xmlns:a16="http://schemas.microsoft.com/office/drawing/2014/main" id="{4FAA7BE3-0838-0815-BA9E-3B4849049444}"/>
                </a:ext>
                <a:ext uri="{C183D7F6-B498-43B3-948B-1728B52AA6E4}">
                  <adec:decorative xmlns:adec="http://schemas.microsoft.com/office/drawing/2017/decorative" val="0"/>
                </a:ext>
              </a:extLst>
            </p:cNvPr>
            <p:cNvSpPr txBox="1"/>
            <p:nvPr/>
          </p:nvSpPr>
          <p:spPr>
            <a:xfrm>
              <a:off x="8990602" y="4901178"/>
              <a:ext cx="2199820" cy="87203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for sharing online lectures, collaborative activities, and virtual classrooms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hosting course content, documents, and presentations</a:t>
              </a:r>
            </a:p>
          </p:txBody>
        </p:sp>
        <p:pic>
          <p:nvPicPr>
            <p:cNvPr id="34" name="Picture 33">
              <a:extLst>
                <a:ext uri="{FF2B5EF4-FFF2-40B4-BE49-F238E27FC236}">
                  <a16:creationId xmlns:a16="http://schemas.microsoft.com/office/drawing/2014/main" id="{6EE976B6-CE93-474B-58E2-7526B42230F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5" name="TextBox 34">
              <a:extLst>
                <a:ext uri="{FF2B5EF4-FFF2-40B4-BE49-F238E27FC236}">
                  <a16:creationId xmlns:a16="http://schemas.microsoft.com/office/drawing/2014/main" id="{6CFC624B-98F0-137D-B891-22F11D5A59E3}"/>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91F2C"/>
                  </a:solidFill>
                  <a:latin typeface="Segoe Sans Display"/>
                  <a:cs typeface="Segoe Sans Display" pitchFamily="2" charset="0"/>
                </a:rPr>
                <a:t>C</a:t>
              </a: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onsolidate videos, documents, and interactive modules to </a:t>
              </a:r>
              <a:r>
                <a:rPr lang="en-US" sz="700">
                  <a:solidFill>
                    <a:srgbClr val="000000"/>
                  </a:solidFill>
                  <a:latin typeface="Segoe Sans Display"/>
                </a:rPr>
                <a:t>p</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rovide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centralized access to all learning materials</a:t>
              </a:r>
            </a:p>
          </p:txBody>
        </p:sp>
      </p:grpSp>
      <p:sp>
        <p:nvSpPr>
          <p:cNvPr id="16" name="Step 1 Title">
            <a:extLst>
              <a:ext uri="{FF2B5EF4-FFF2-40B4-BE49-F238E27FC236}">
                <a16:creationId xmlns:a16="http://schemas.microsoft.com/office/drawing/2014/main" id="{BB20840E-F60C-B525-C98B-E2700D39213C}"/>
              </a:ext>
            </a:extLst>
          </p:cNvPr>
          <p:cNvSpPr txBox="1">
            <a:spLocks/>
          </p:cNvSpPr>
          <p:nvPr/>
        </p:nvSpPr>
        <p:spPr>
          <a:xfrm>
            <a:off x="3035003" y="3801172"/>
            <a:ext cx="2572262" cy="307777"/>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6. Escalate Edge </a:t>
            </a:r>
            <a:r>
              <a:rPr lang="en-US">
                <a:solidFill>
                  <a:srgbClr val="091F2C"/>
                </a:solidFill>
                <a:latin typeface="Segoe Sans Display Semibold"/>
              </a:rPr>
              <a:t>C</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ases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to Human </a:t>
            </a:r>
            <a:r>
              <a:rPr lang="en-US">
                <a:solidFill>
                  <a:srgbClr val="091F2C"/>
                </a:solidFill>
                <a:latin typeface="Segoe Sans Display Semibold"/>
              </a:rPr>
              <a:t>C</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ounselors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for Review</a:t>
            </a:r>
          </a:p>
        </p:txBody>
      </p:sp>
      <p:sp>
        <p:nvSpPr>
          <p:cNvPr id="39" name="Step 1 Top">
            <a:extLst>
              <a:ext uri="{FF2B5EF4-FFF2-40B4-BE49-F238E27FC236}">
                <a16:creationId xmlns:a16="http://schemas.microsoft.com/office/drawing/2014/main" id="{4A1B74E7-A1EC-84B5-7FF2-6F6559CB7D17}"/>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Escalates edge cases (e.g., low alignment with any career paths) to human counselors with a summary of gaps and role-fit analysis</a:t>
            </a:r>
          </a:p>
        </p:txBody>
      </p:sp>
      <p:grpSp>
        <p:nvGrpSpPr>
          <p:cNvPr id="41" name="Group 40">
            <a:extLst>
              <a:ext uri="{FF2B5EF4-FFF2-40B4-BE49-F238E27FC236}">
                <a16:creationId xmlns:a16="http://schemas.microsoft.com/office/drawing/2014/main" id="{E892723D-AAF4-EA4E-7C3F-1CE478293CD8}"/>
              </a:ext>
            </a:extLst>
          </p:cNvPr>
          <p:cNvGrpSpPr/>
          <p:nvPr/>
        </p:nvGrpSpPr>
        <p:grpSpPr>
          <a:xfrm>
            <a:off x="3036797" y="4827756"/>
            <a:ext cx="2572262" cy="1652997"/>
            <a:chOff x="8804381" y="4827756"/>
            <a:chExt cx="2572262" cy="1652997"/>
          </a:xfrm>
        </p:grpSpPr>
        <p:sp>
          <p:nvSpPr>
            <p:cNvPr id="42" name="Text Placeholder 11">
              <a:extLst>
                <a:ext uri="{FF2B5EF4-FFF2-40B4-BE49-F238E27FC236}">
                  <a16:creationId xmlns:a16="http://schemas.microsoft.com/office/drawing/2014/main" id="{BDFA4A81-0B45-64F7-751C-7A52CEB81D67}"/>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3" name="Text Placeholder 11">
              <a:extLst>
                <a:ext uri="{FF2B5EF4-FFF2-40B4-BE49-F238E27FC236}">
                  <a16:creationId xmlns:a16="http://schemas.microsoft.com/office/drawing/2014/main" id="{AEA008C5-1E2B-047B-0E24-3B5DA3A310D1}"/>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4" name="TextBox 43">
              <a:extLst>
                <a:ext uri="{FF2B5EF4-FFF2-40B4-BE49-F238E27FC236}">
                  <a16:creationId xmlns:a16="http://schemas.microsoft.com/office/drawing/2014/main" id="{A10D3795-E1ED-BB49-118D-E03C5E7682D6}"/>
                </a:ext>
                <a:ext uri="{C183D7F6-B498-43B3-948B-1728B52AA6E4}">
                  <adec:decorative xmlns:adec="http://schemas.microsoft.com/office/drawing/2017/decorative" val="0"/>
                </a:ext>
              </a:extLst>
            </p:cNvPr>
            <p:cNvSpPr txBox="1"/>
            <p:nvPr/>
          </p:nvSpPr>
          <p:spPr>
            <a:xfrm>
              <a:off x="8990602" y="5080713"/>
              <a:ext cx="2199820" cy="51296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Communication &amp; Messaging (Outlook, Teams) push to human counselors with a summary of gaps and role-fit analysis</a:t>
              </a:r>
            </a:p>
          </p:txBody>
        </p:sp>
        <p:pic>
          <p:nvPicPr>
            <p:cNvPr id="50" name="Picture 49">
              <a:extLst>
                <a:ext uri="{FF2B5EF4-FFF2-40B4-BE49-F238E27FC236}">
                  <a16:creationId xmlns:a16="http://schemas.microsoft.com/office/drawing/2014/main" id="{B062FF2C-D95B-FA36-55BA-FE53666F754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51" name="TextBox 50">
              <a:extLst>
                <a:ext uri="{FF2B5EF4-FFF2-40B4-BE49-F238E27FC236}">
                  <a16:creationId xmlns:a16="http://schemas.microsoft.com/office/drawing/2014/main" id="{F25B6EF8-D2F2-D5D9-C47B-9F4501080A18}"/>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edge cases (e.g., low alignment with any career paths) via Teams or emails to human counselors for role-fit analysis</a:t>
              </a:r>
            </a:p>
          </p:txBody>
        </p:sp>
      </p:grpSp>
      <p:sp>
        <p:nvSpPr>
          <p:cNvPr id="52" name="Rectangle: Rounded Corners 51">
            <a:extLst>
              <a:ext uri="{FF2B5EF4-FFF2-40B4-BE49-F238E27FC236}">
                <a16:creationId xmlns:a16="http://schemas.microsoft.com/office/drawing/2014/main" id="{177942A4-F857-4B6E-D8A7-A86FED415FFC}"/>
              </a:ext>
            </a:extLst>
          </p:cNvPr>
          <p:cNvSpPr/>
          <p:nvPr/>
        </p:nvSpPr>
        <p:spPr bwMode="auto">
          <a:xfrm>
            <a:off x="364133" y="4239035"/>
            <a:ext cx="1851282" cy="314208"/>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student </a:t>
            </a:r>
            <a:r>
              <a:rPr lang="en-US" sz="700">
                <a:solidFill>
                  <a:srgbClr val="FFFFFF"/>
                </a:solidFill>
                <a:latin typeface="Segoe Sans Display Semibold"/>
                <a:ea typeface="Segoe UI" pitchFamily="34" charset="0"/>
                <a:cs typeface="Segoe UI" pitchFamily="34" charset="0"/>
              </a:rPr>
              <a:t>satisfaction score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Tree>
    <p:extLst>
      <p:ext uri="{BB962C8B-B14F-4D97-AF65-F5344CB8AC3E}">
        <p14:creationId xmlns:p14="http://schemas.microsoft.com/office/powerpoint/2010/main" val="9916108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15CA-CAFA-9F05-3E43-DE82DF77A73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69870B5-05E0-B395-35D5-5F7DB0A4EB2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CA07D70-A858-014A-433F-95C7BECC5192}"/>
              </a:ext>
            </a:extLst>
          </p:cNvPr>
          <p:cNvSpPr/>
          <p:nvPr/>
        </p:nvSpPr>
        <p:spPr>
          <a:xfrm>
            <a:off x="695993" y="4940569"/>
            <a:ext cx="3705033" cy="53948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9BC271A0-9A80-C647-0D1B-7A156850EE74}"/>
              </a:ext>
            </a:extLst>
          </p:cNvPr>
          <p:cNvSpPr/>
          <p:nvPr/>
        </p:nvSpPr>
        <p:spPr>
          <a:xfrm>
            <a:off x="696397" y="1484504"/>
            <a:ext cx="3693840" cy="3338992"/>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4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4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(SharePoint) </a:t>
            </a:r>
            <a:r>
              <a:rPr lang="en-US" sz="1050">
                <a:solidFill>
                  <a:prstClr val="black"/>
                </a:solidFill>
                <a:latin typeface="Segoe Sans Display" pitchFamily="2" charset="0"/>
                <a:cs typeface="Segoe Sans Display" pitchFamily="2" charset="0"/>
                <a:sym typeface="DM Sans Light"/>
              </a:rPr>
              <a:t>in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PDF, DOCX</a:t>
            </a:r>
            <a:r>
              <a:rPr lang="en-US" sz="1050">
                <a:solidFill>
                  <a:prstClr val="black"/>
                </a:solidFill>
                <a:latin typeface="Segoe Sans Display" pitchFamily="2" charset="0"/>
                <a:cs typeface="Segoe Sans Display" pitchFamily="2" charset="0"/>
                <a:sym typeface="DM Sans Light"/>
              </a:rPr>
              <a:t>, PPTX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format to ingest resumes, course materials, role definitions, course/training catalog and learning resources.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Integrate with CRM (Dynamics 365) in format to pull citizen profile data, role selections and vacancy along with resume in format of PDF, DOCX and PPTX.</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for skill-gap scores and analysis history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Messaging &amp; Collaboration tools (Teams) in the form of chat, meetings, and email to route curated learning content, notifications and interview invites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Includes candidate PII data (name, contact, employment history, assessment data)</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2E85B19A-4DA3-C08E-9D05-500A19DF7C3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BD2E3311-0C86-216F-AABC-E53881214D08}"/>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Upskilling Recommendation Agent</a:t>
            </a:r>
          </a:p>
        </p:txBody>
      </p:sp>
      <p:sp>
        <p:nvSpPr>
          <p:cNvPr id="35" name="Rounded Rectangle 19">
            <a:extLst>
              <a:ext uri="{FF2B5EF4-FFF2-40B4-BE49-F238E27FC236}">
                <a16:creationId xmlns:a16="http://schemas.microsoft.com/office/drawing/2014/main" id="{09BF549D-6F5A-9D1E-B6A1-CF6678DB937F}"/>
              </a:ext>
            </a:extLst>
          </p:cNvPr>
          <p:cNvSpPr/>
          <p:nvPr/>
        </p:nvSpPr>
        <p:spPr>
          <a:xfrm>
            <a:off x="726279" y="5572025"/>
            <a:ext cx="3705033" cy="93565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5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a:t>
            </a:r>
            <a:r>
              <a:rPr kumimoji="0" lang="en-GB" sz="6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5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5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500">
                <a:solidFill>
                  <a:srgbClr val="D8D9DC">
                    <a:lumMod val="25000"/>
                  </a:srgbClr>
                </a:solidFill>
                <a:latin typeface="Segoe Sans Display" pitchFamily="2" charset="0"/>
                <a:ea typeface="DM Sans 14pt Light"/>
                <a:cs typeface="Segoe Sans Display" pitchFamily="2" charset="0"/>
                <a:sym typeface="DM Sans Light"/>
              </a:rPr>
              <a:t>Career Counselors and Training program Managers will have M365 licenses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500">
                <a:solidFill>
                  <a:srgbClr val="D8D9DC">
                    <a:lumMod val="25000"/>
                  </a:srgbClr>
                </a:solidFill>
                <a:latin typeface="Segoe Sans Display" pitchFamily="2" charset="0"/>
                <a:ea typeface="DM Sans 14pt Light"/>
                <a:cs typeface="Segoe Sans Display" pitchFamily="2" charset="0"/>
                <a:sym typeface="DM Sans Light"/>
              </a:rPr>
              <a:t>Citizen will use portal to upload resume and will be notified via email, won't have any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500">
                <a:solidFill>
                  <a:srgbClr val="D8D9DC">
                    <a:lumMod val="25000"/>
                  </a:srgbClr>
                </a:solidFill>
                <a:latin typeface="Segoe Sans Display" pitchFamily="2" charset="0"/>
                <a:ea typeface="DM Sans 14pt Light"/>
                <a:cs typeface="Segoe Sans Display" pitchFamily="2" charset="0"/>
                <a:sym typeface="DM Sans Light"/>
              </a:rPr>
              <a:t>Other dependent agents should be ready and discoverable to be associated with this agent</a:t>
            </a:r>
          </a:p>
          <a:p>
            <a:pPr marR="0" lvl="0" algn="l" defTabSz="914400" rtl="0" eaLnBrk="1" fontAlgn="base" latinLnBrk="0" hangingPunct="1">
              <a:lnSpc>
                <a:spcPts val="1040"/>
              </a:lnSpc>
              <a:spcBef>
                <a:spcPct val="0"/>
              </a:spcBef>
              <a:spcAft>
                <a:spcPct val="0"/>
              </a:spcAft>
              <a:buClr>
                <a:srgbClr val="000000"/>
              </a:buClr>
              <a:buSzPts val="500"/>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B226508D-4E0F-6554-27E2-9B725BE9567D}"/>
              </a:ext>
            </a:extLst>
          </p:cNvPr>
          <p:cNvSpPr txBox="1"/>
          <p:nvPr/>
        </p:nvSpPr>
        <p:spPr>
          <a:xfrm>
            <a:off x="740798" y="500370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75280E89-6294-DB95-2755-05191A4DA8C4}"/>
              </a:ext>
            </a:extLst>
          </p:cNvPr>
          <p:cNvSpPr txBox="1"/>
          <p:nvPr/>
        </p:nvSpPr>
        <p:spPr>
          <a:xfrm>
            <a:off x="2078590" y="5020624"/>
            <a:ext cx="2298101" cy="360996"/>
          </a:xfrm>
          <a:prstGeom prst="rect">
            <a:avLst/>
          </a:prstGeom>
          <a:noFill/>
        </p:spPr>
        <p:txBody>
          <a:bodyPr wrap="square">
            <a:spAutoFit/>
          </a:bodyPr>
          <a:lstStyle/>
          <a:p>
            <a:pPr marL="171450" indent="-171450">
              <a:lnSpc>
                <a:spcPts val="1060"/>
              </a:lnSpc>
              <a:buFont typeface="Arial" panose="020B0604020202020204" pitchFamily="34" charset="0"/>
              <a:buChar char="•"/>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Document Processing &amp; Routing Agent</a:t>
            </a:r>
          </a:p>
          <a:p>
            <a:pPr marL="171450" indent="-171450">
              <a:lnSpc>
                <a:spcPts val="1060"/>
              </a:lnSpc>
              <a:buFont typeface="Arial" panose="020B0604020202020204" pitchFamily="34" charset="0"/>
              <a:buChar char="•"/>
              <a:defRPr/>
            </a:pPr>
            <a:r>
              <a:rPr lang="en-US" sz="800">
                <a:solidFill>
                  <a:srgbClr val="000000"/>
                </a:solidFill>
                <a:latin typeface="Segoe Sans Display" pitchFamily="2" charset="0"/>
                <a:cs typeface="Segoe Sans Display" pitchFamily="2" charset="0"/>
              </a:rPr>
              <a:t>Citizen Q&amp;A Agent</a:t>
            </a:r>
            <a:endPar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041" name="TextBox 1040">
            <a:extLst>
              <a:ext uri="{FF2B5EF4-FFF2-40B4-BE49-F238E27FC236}">
                <a16:creationId xmlns:a16="http://schemas.microsoft.com/office/drawing/2014/main" id="{C520B627-6FE4-7EC7-DA72-9A1EA6988DE4}"/>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Analyzes citizen’s skills to recommend targeted training and job opportunities</a:t>
            </a:r>
          </a:p>
        </p:txBody>
      </p:sp>
      <p:sp>
        <p:nvSpPr>
          <p:cNvPr id="31" name="Rectangle 30">
            <a:extLst>
              <a:ext uri="{FF2B5EF4-FFF2-40B4-BE49-F238E27FC236}">
                <a16:creationId xmlns:a16="http://schemas.microsoft.com/office/drawing/2014/main" id="{789DFAB3-F850-CE87-839F-FDE31E432EFB}"/>
              </a:ext>
            </a:extLst>
          </p:cNvPr>
          <p:cNvSpPr/>
          <p:nvPr/>
        </p:nvSpPr>
        <p:spPr bwMode="auto">
          <a:xfrm>
            <a:off x="6251232" y="1728961"/>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062C287C-F513-C814-A431-F8747ED1EC39}"/>
              </a:ext>
            </a:extLst>
          </p:cNvPr>
          <p:cNvSpPr/>
          <p:nvPr/>
        </p:nvSpPr>
        <p:spPr bwMode="auto">
          <a:xfrm>
            <a:off x="6250690" y="2349445"/>
            <a:ext cx="4637553" cy="2284127"/>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FAC63446-2A72-3A22-44B6-5BA6E62B75D5}"/>
              </a:ext>
            </a:extLst>
          </p:cNvPr>
          <p:cNvSpPr/>
          <p:nvPr/>
        </p:nvSpPr>
        <p:spPr bwMode="auto">
          <a:xfrm>
            <a:off x="6250689" y="4637619"/>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1" name="TextBox 40">
            <a:extLst>
              <a:ext uri="{FF2B5EF4-FFF2-40B4-BE49-F238E27FC236}">
                <a16:creationId xmlns:a16="http://schemas.microsoft.com/office/drawing/2014/main" id="{40E27686-2BD8-E01B-088D-585ED51EA3EF}"/>
              </a:ext>
            </a:extLst>
          </p:cNvPr>
          <p:cNvSpPr txBox="1"/>
          <p:nvPr/>
        </p:nvSpPr>
        <p:spPr>
          <a:xfrm>
            <a:off x="6299306" y="1768850"/>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46" name="Rectangle: Rounded Corners 45">
            <a:extLst>
              <a:ext uri="{FF2B5EF4-FFF2-40B4-BE49-F238E27FC236}">
                <a16:creationId xmlns:a16="http://schemas.microsoft.com/office/drawing/2014/main" id="{6055DBCF-1B70-6586-8D41-4BCC5C6B5665}"/>
              </a:ext>
            </a:extLst>
          </p:cNvPr>
          <p:cNvSpPr/>
          <p:nvPr/>
        </p:nvSpPr>
        <p:spPr bwMode="auto">
          <a:xfrm>
            <a:off x="6657184" y="2703860"/>
            <a:ext cx="191535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C91BEE98-2E81-E60F-B7E8-D70DF68BF2E6}"/>
              </a:ext>
            </a:extLst>
          </p:cNvPr>
          <p:cNvSpPr/>
          <p:nvPr/>
        </p:nvSpPr>
        <p:spPr bwMode="auto">
          <a:xfrm>
            <a:off x="6654845" y="3756016"/>
            <a:ext cx="1917695" cy="7936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1" name="Rectangle: Rounded Corners 50">
            <a:extLst>
              <a:ext uri="{FF2B5EF4-FFF2-40B4-BE49-F238E27FC236}">
                <a16:creationId xmlns:a16="http://schemas.microsoft.com/office/drawing/2014/main" id="{4E4FFFCD-3E5B-572C-5776-25C43DCC551A}"/>
              </a:ext>
            </a:extLst>
          </p:cNvPr>
          <p:cNvSpPr/>
          <p:nvPr/>
        </p:nvSpPr>
        <p:spPr bwMode="auto">
          <a:xfrm>
            <a:off x="9396866" y="3132713"/>
            <a:ext cx="940069" cy="474710"/>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CBA01ED3-88B6-1D06-61CA-7E94E077F0F8}"/>
              </a:ext>
            </a:extLst>
          </p:cNvPr>
          <p:cNvSpPr/>
          <p:nvPr/>
        </p:nvSpPr>
        <p:spPr bwMode="auto">
          <a:xfrm>
            <a:off x="4975543" y="2703860"/>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4" name="TextBox 53">
            <a:extLst>
              <a:ext uri="{FF2B5EF4-FFF2-40B4-BE49-F238E27FC236}">
                <a16:creationId xmlns:a16="http://schemas.microsoft.com/office/drawing/2014/main" id="{E19477C6-DFE0-DB45-D335-0ADC14672358}"/>
              </a:ext>
            </a:extLst>
          </p:cNvPr>
          <p:cNvSpPr txBox="1"/>
          <p:nvPr/>
        </p:nvSpPr>
        <p:spPr>
          <a:xfrm>
            <a:off x="9846034" y="1750470"/>
            <a:ext cx="901263" cy="153888"/>
          </a:xfrm>
          <a:prstGeom prst="rect">
            <a:avLst/>
          </a:prstGeom>
          <a:noFill/>
        </p:spPr>
        <p:txBody>
          <a:bodyPr wrap="square" lIns="0" tIns="0" rIns="0" bIns="0" rtlCol="0">
            <a:spAutoFit/>
          </a:bodyPr>
          <a:lstStyle/>
          <a:p>
            <a:pPr algn="l"/>
            <a:r>
              <a:rPr lang="en-US" sz="1000" b="1"/>
              <a:t>Orchestrator</a:t>
            </a:r>
          </a:p>
        </p:txBody>
      </p:sp>
      <p:sp>
        <p:nvSpPr>
          <p:cNvPr id="57" name="TextBox 56">
            <a:extLst>
              <a:ext uri="{FF2B5EF4-FFF2-40B4-BE49-F238E27FC236}">
                <a16:creationId xmlns:a16="http://schemas.microsoft.com/office/drawing/2014/main" id="{5AFA0910-95F1-7AC0-D582-2BB13FC8F836}"/>
              </a:ext>
            </a:extLst>
          </p:cNvPr>
          <p:cNvSpPr txBox="1"/>
          <p:nvPr/>
        </p:nvSpPr>
        <p:spPr>
          <a:xfrm>
            <a:off x="4975543" y="3108948"/>
            <a:ext cx="773546" cy="276999"/>
          </a:xfrm>
          <a:prstGeom prst="rect">
            <a:avLst/>
          </a:prstGeom>
          <a:noFill/>
        </p:spPr>
        <p:txBody>
          <a:bodyPr wrap="square" lIns="0" tIns="0" rIns="0" bIns="0" rtlCol="0">
            <a:spAutoFit/>
          </a:bodyPr>
          <a:lstStyle/>
          <a:p>
            <a:pPr algn="ctr"/>
            <a:r>
              <a:rPr lang="en-US" sz="900" b="1"/>
              <a:t>Citizens </a:t>
            </a:r>
          </a:p>
          <a:p>
            <a:pPr algn="ctr"/>
            <a:r>
              <a:rPr lang="en-US" sz="900" b="1"/>
              <a:t>(non licensed)</a:t>
            </a:r>
          </a:p>
        </p:txBody>
      </p:sp>
      <p:sp>
        <p:nvSpPr>
          <p:cNvPr id="58" name="TextBox 57">
            <a:extLst>
              <a:ext uri="{FF2B5EF4-FFF2-40B4-BE49-F238E27FC236}">
                <a16:creationId xmlns:a16="http://schemas.microsoft.com/office/drawing/2014/main" id="{CE01FB01-5FBA-3BFF-E17E-9FE85C58A5A8}"/>
              </a:ext>
            </a:extLst>
          </p:cNvPr>
          <p:cNvSpPr txBox="1"/>
          <p:nvPr/>
        </p:nvSpPr>
        <p:spPr>
          <a:xfrm>
            <a:off x="4884921" y="2277967"/>
            <a:ext cx="1170738" cy="153888"/>
          </a:xfrm>
          <a:prstGeom prst="rect">
            <a:avLst/>
          </a:prstGeom>
          <a:noFill/>
        </p:spPr>
        <p:txBody>
          <a:bodyPr wrap="square" lIns="0" tIns="0" rIns="0" bIns="0" rtlCol="0">
            <a:spAutoFit/>
          </a:bodyPr>
          <a:lstStyle/>
          <a:p>
            <a:pPr algn="ctr"/>
            <a:r>
              <a:rPr lang="en-US" sz="500"/>
              <a:t>1a. Citizen submits application </a:t>
            </a:r>
          </a:p>
          <a:p>
            <a:pPr algn="ctr"/>
            <a:r>
              <a:rPr lang="en-US" sz="500"/>
              <a:t>1b. resumes are uploaded</a:t>
            </a:r>
          </a:p>
        </p:txBody>
      </p:sp>
      <p:sp>
        <p:nvSpPr>
          <p:cNvPr id="59" name="TextBox 58">
            <a:extLst>
              <a:ext uri="{FF2B5EF4-FFF2-40B4-BE49-F238E27FC236}">
                <a16:creationId xmlns:a16="http://schemas.microsoft.com/office/drawing/2014/main" id="{5ABFB44E-A8C4-9FA1-82C9-A7B16DB59A7A}"/>
              </a:ext>
            </a:extLst>
          </p:cNvPr>
          <p:cNvSpPr txBox="1"/>
          <p:nvPr/>
        </p:nvSpPr>
        <p:spPr>
          <a:xfrm>
            <a:off x="9539701" y="4878953"/>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60" name="TextBox 59">
            <a:extLst>
              <a:ext uri="{FF2B5EF4-FFF2-40B4-BE49-F238E27FC236}">
                <a16:creationId xmlns:a16="http://schemas.microsoft.com/office/drawing/2014/main" id="{A8244D80-4F56-40DA-FAC9-371A2736EC54}"/>
              </a:ext>
            </a:extLst>
          </p:cNvPr>
          <p:cNvSpPr txBox="1"/>
          <p:nvPr/>
        </p:nvSpPr>
        <p:spPr>
          <a:xfrm>
            <a:off x="6455059" y="4786141"/>
            <a:ext cx="1053840" cy="153888"/>
          </a:xfrm>
          <a:prstGeom prst="rect">
            <a:avLst/>
          </a:prstGeom>
          <a:noFill/>
        </p:spPr>
        <p:txBody>
          <a:bodyPr wrap="square" lIns="0" tIns="0" rIns="0" bIns="0" rtlCol="0">
            <a:spAutoFit/>
          </a:bodyPr>
          <a:lstStyle/>
          <a:p>
            <a:pPr algn="ctr"/>
            <a:r>
              <a:rPr lang="en-US" sz="500"/>
              <a:t>8a. Logged details are shown to Dashboard</a:t>
            </a:r>
          </a:p>
        </p:txBody>
      </p:sp>
      <p:pic>
        <p:nvPicPr>
          <p:cNvPr id="62" name="Graphic 61">
            <a:extLst>
              <a:ext uri="{FF2B5EF4-FFF2-40B4-BE49-F238E27FC236}">
                <a16:creationId xmlns:a16="http://schemas.microsoft.com/office/drawing/2014/main" id="{0482B325-AA55-E8D0-442C-D337FDA304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53321" y="1853164"/>
            <a:ext cx="433374" cy="433374"/>
          </a:xfrm>
          <a:prstGeom prst="rect">
            <a:avLst/>
          </a:prstGeom>
        </p:spPr>
      </p:pic>
      <p:pic>
        <p:nvPicPr>
          <p:cNvPr id="65" name="Graphic 64">
            <a:extLst>
              <a:ext uri="{FF2B5EF4-FFF2-40B4-BE49-F238E27FC236}">
                <a16:creationId xmlns:a16="http://schemas.microsoft.com/office/drawing/2014/main" id="{F4C798D5-E3AB-D4E7-58D1-9DB19724E6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2680" y="2788398"/>
            <a:ext cx="390593" cy="390593"/>
          </a:xfrm>
          <a:prstGeom prst="rect">
            <a:avLst/>
          </a:prstGeom>
        </p:spPr>
      </p:pic>
      <p:pic>
        <p:nvPicPr>
          <p:cNvPr id="66" name="Graphic 65">
            <a:extLst>
              <a:ext uri="{FF2B5EF4-FFF2-40B4-BE49-F238E27FC236}">
                <a16:creationId xmlns:a16="http://schemas.microsoft.com/office/drawing/2014/main" id="{21265345-B4C1-CEA0-A49F-1BD823FB6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3486" y="4863375"/>
            <a:ext cx="336979" cy="286071"/>
          </a:xfrm>
          <a:prstGeom prst="rect">
            <a:avLst/>
          </a:prstGeom>
        </p:spPr>
      </p:pic>
      <p:pic>
        <p:nvPicPr>
          <p:cNvPr id="68" name="Graphic 67">
            <a:extLst>
              <a:ext uri="{FF2B5EF4-FFF2-40B4-BE49-F238E27FC236}">
                <a16:creationId xmlns:a16="http://schemas.microsoft.com/office/drawing/2014/main" id="{2E118630-87FF-FB5C-F1E7-A78ACC53067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83055" y="3799735"/>
            <a:ext cx="281039" cy="281039"/>
          </a:xfrm>
          <a:prstGeom prst="rect">
            <a:avLst/>
          </a:prstGeom>
        </p:spPr>
      </p:pic>
      <p:pic>
        <p:nvPicPr>
          <p:cNvPr id="72" name="Graphic 71">
            <a:extLst>
              <a:ext uri="{FF2B5EF4-FFF2-40B4-BE49-F238E27FC236}">
                <a16:creationId xmlns:a16="http://schemas.microsoft.com/office/drawing/2014/main" id="{E88E794B-E4FB-4B66-BDD4-67DB185AA5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3265" y="2581616"/>
            <a:ext cx="336605" cy="336605"/>
          </a:xfrm>
          <a:prstGeom prst="rect">
            <a:avLst/>
          </a:prstGeom>
        </p:spPr>
      </p:pic>
      <p:cxnSp>
        <p:nvCxnSpPr>
          <p:cNvPr id="73" name="Straight Arrow Connector 72">
            <a:extLst>
              <a:ext uri="{FF2B5EF4-FFF2-40B4-BE49-F238E27FC236}">
                <a16:creationId xmlns:a16="http://schemas.microsoft.com/office/drawing/2014/main" id="{A4676EB8-4EDA-10B2-153F-161ECB510DA0}"/>
              </a:ext>
            </a:extLst>
          </p:cNvPr>
          <p:cNvCxnSpPr>
            <a:cxnSpLocks/>
            <a:endCxn id="66" idx="3"/>
          </p:cNvCxnSpPr>
          <p:nvPr/>
        </p:nvCxnSpPr>
        <p:spPr>
          <a:xfrm flipH="1">
            <a:off x="6630465" y="5002063"/>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59502209-D249-2B9A-F390-0FA5500E08C4}"/>
              </a:ext>
            </a:extLst>
          </p:cNvPr>
          <p:cNvSpPr/>
          <p:nvPr/>
        </p:nvSpPr>
        <p:spPr bwMode="auto">
          <a:xfrm>
            <a:off x="11155023" y="2198745"/>
            <a:ext cx="791117" cy="1592108"/>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8" name="TextBox 77">
            <a:extLst>
              <a:ext uri="{FF2B5EF4-FFF2-40B4-BE49-F238E27FC236}">
                <a16:creationId xmlns:a16="http://schemas.microsoft.com/office/drawing/2014/main" id="{AA217A2A-610E-FD83-EE92-E0358F46CFD8}"/>
              </a:ext>
            </a:extLst>
          </p:cNvPr>
          <p:cNvSpPr txBox="1"/>
          <p:nvPr/>
        </p:nvSpPr>
        <p:spPr>
          <a:xfrm>
            <a:off x="11246897" y="2674824"/>
            <a:ext cx="607369" cy="184666"/>
          </a:xfrm>
          <a:prstGeom prst="rect">
            <a:avLst/>
          </a:prstGeom>
          <a:noFill/>
        </p:spPr>
        <p:txBody>
          <a:bodyPr wrap="square" lIns="0" tIns="0" rIns="0" bIns="0" rtlCol="0">
            <a:spAutoFit/>
          </a:bodyPr>
          <a:lstStyle/>
          <a:p>
            <a:pPr algn="ctr"/>
            <a:r>
              <a:rPr lang="en-US" sz="600"/>
              <a:t>Career Counselors</a:t>
            </a:r>
          </a:p>
        </p:txBody>
      </p:sp>
      <p:sp>
        <p:nvSpPr>
          <p:cNvPr id="82" name="TextBox 81">
            <a:extLst>
              <a:ext uri="{FF2B5EF4-FFF2-40B4-BE49-F238E27FC236}">
                <a16:creationId xmlns:a16="http://schemas.microsoft.com/office/drawing/2014/main" id="{0D146884-AD13-3F3B-F8B5-10BFAE6C01FF}"/>
              </a:ext>
            </a:extLst>
          </p:cNvPr>
          <p:cNvSpPr txBox="1"/>
          <p:nvPr/>
        </p:nvSpPr>
        <p:spPr>
          <a:xfrm>
            <a:off x="11246897" y="3370152"/>
            <a:ext cx="607369" cy="276999"/>
          </a:xfrm>
          <a:prstGeom prst="rect">
            <a:avLst/>
          </a:prstGeom>
          <a:noFill/>
        </p:spPr>
        <p:txBody>
          <a:bodyPr wrap="square" lIns="0" tIns="0" rIns="0" bIns="0" rtlCol="0">
            <a:spAutoFit/>
          </a:bodyPr>
          <a:lstStyle/>
          <a:p>
            <a:pPr algn="ctr"/>
            <a:r>
              <a:rPr lang="en-US" sz="600"/>
              <a:t>Job Coaches / Training Program Managers</a:t>
            </a:r>
          </a:p>
        </p:txBody>
      </p:sp>
      <p:pic>
        <p:nvPicPr>
          <p:cNvPr id="84" name="Graphic 83" descr="Users outline">
            <a:extLst>
              <a:ext uri="{FF2B5EF4-FFF2-40B4-BE49-F238E27FC236}">
                <a16:creationId xmlns:a16="http://schemas.microsoft.com/office/drawing/2014/main" id="{974E625D-CCCA-9397-CA03-5467336761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07149" y="2809427"/>
            <a:ext cx="310334" cy="310334"/>
          </a:xfrm>
          <a:prstGeom prst="rect">
            <a:avLst/>
          </a:prstGeom>
        </p:spPr>
      </p:pic>
      <p:pic>
        <p:nvPicPr>
          <p:cNvPr id="89" name="Graphic 88" descr="Office worker female outline">
            <a:extLst>
              <a:ext uri="{FF2B5EF4-FFF2-40B4-BE49-F238E27FC236}">
                <a16:creationId xmlns:a16="http://schemas.microsoft.com/office/drawing/2014/main" id="{663B8E02-6A68-D26B-223D-6C39F834584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402498" y="2966738"/>
            <a:ext cx="296166" cy="296166"/>
          </a:xfrm>
          <a:prstGeom prst="rect">
            <a:avLst/>
          </a:prstGeom>
        </p:spPr>
      </p:pic>
      <p:pic>
        <p:nvPicPr>
          <p:cNvPr id="92" name="Graphic 91" descr="Office worker male outline">
            <a:extLst>
              <a:ext uri="{FF2B5EF4-FFF2-40B4-BE49-F238E27FC236}">
                <a16:creationId xmlns:a16="http://schemas.microsoft.com/office/drawing/2014/main" id="{D26AD61F-4C0F-5BE5-4141-D54943B974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02497" y="2271408"/>
            <a:ext cx="296168" cy="296168"/>
          </a:xfrm>
          <a:prstGeom prst="rect">
            <a:avLst/>
          </a:prstGeom>
        </p:spPr>
      </p:pic>
      <p:sp>
        <p:nvSpPr>
          <p:cNvPr id="94" name="TextBox 93">
            <a:extLst>
              <a:ext uri="{FF2B5EF4-FFF2-40B4-BE49-F238E27FC236}">
                <a16:creationId xmlns:a16="http://schemas.microsoft.com/office/drawing/2014/main" id="{D7CC5A8B-AD83-F314-ED79-48D1BD0C970B}"/>
              </a:ext>
            </a:extLst>
          </p:cNvPr>
          <p:cNvSpPr txBox="1"/>
          <p:nvPr/>
        </p:nvSpPr>
        <p:spPr>
          <a:xfrm>
            <a:off x="7204912" y="2730380"/>
            <a:ext cx="819898" cy="123111"/>
          </a:xfrm>
          <a:prstGeom prst="rect">
            <a:avLst/>
          </a:prstGeom>
          <a:noFill/>
        </p:spPr>
        <p:txBody>
          <a:bodyPr wrap="square" lIns="0" tIns="0" rIns="0" bIns="0" rtlCol="0">
            <a:spAutoFit/>
          </a:bodyPr>
          <a:lstStyle/>
          <a:p>
            <a:pPr algn="ctr"/>
            <a:r>
              <a:rPr lang="en-US" sz="800" b="1"/>
              <a:t>Knowledge Base</a:t>
            </a:r>
          </a:p>
        </p:txBody>
      </p:sp>
      <p:sp>
        <p:nvSpPr>
          <p:cNvPr id="95" name="TextBox 94">
            <a:extLst>
              <a:ext uri="{FF2B5EF4-FFF2-40B4-BE49-F238E27FC236}">
                <a16:creationId xmlns:a16="http://schemas.microsoft.com/office/drawing/2014/main" id="{D19BBFDD-0AC4-080F-2BF7-C87037672277}"/>
              </a:ext>
            </a:extLst>
          </p:cNvPr>
          <p:cNvSpPr txBox="1"/>
          <p:nvPr/>
        </p:nvSpPr>
        <p:spPr>
          <a:xfrm>
            <a:off x="6776622" y="3210008"/>
            <a:ext cx="607369" cy="76944"/>
          </a:xfrm>
          <a:prstGeom prst="rect">
            <a:avLst/>
          </a:prstGeom>
          <a:noFill/>
        </p:spPr>
        <p:txBody>
          <a:bodyPr wrap="square" lIns="0" tIns="0" rIns="0" bIns="0" rtlCol="0">
            <a:spAutoFit/>
          </a:bodyPr>
          <a:lstStyle/>
          <a:p>
            <a:pPr algn="ctr"/>
            <a:r>
              <a:rPr lang="en-US" sz="500"/>
              <a:t>Structured Records</a:t>
            </a:r>
          </a:p>
        </p:txBody>
      </p:sp>
      <p:sp>
        <p:nvSpPr>
          <p:cNvPr id="98" name="TextBox 97">
            <a:extLst>
              <a:ext uri="{FF2B5EF4-FFF2-40B4-BE49-F238E27FC236}">
                <a16:creationId xmlns:a16="http://schemas.microsoft.com/office/drawing/2014/main" id="{E0190506-A953-B7E9-F47A-860D7CD45C2F}"/>
              </a:ext>
            </a:extLst>
          </p:cNvPr>
          <p:cNvSpPr txBox="1"/>
          <p:nvPr/>
        </p:nvSpPr>
        <p:spPr>
          <a:xfrm>
            <a:off x="7432479" y="4390648"/>
            <a:ext cx="332869" cy="123111"/>
          </a:xfrm>
          <a:prstGeom prst="rect">
            <a:avLst/>
          </a:prstGeom>
          <a:noFill/>
        </p:spPr>
        <p:txBody>
          <a:bodyPr wrap="square" lIns="0" tIns="0" rIns="0" bIns="0" rtlCol="0">
            <a:spAutoFit/>
          </a:bodyPr>
          <a:lstStyle/>
          <a:p>
            <a:pPr algn="ctr"/>
            <a:r>
              <a:rPr lang="en-US" sz="800" b="1"/>
              <a:t>Tools</a:t>
            </a:r>
          </a:p>
        </p:txBody>
      </p:sp>
      <p:sp>
        <p:nvSpPr>
          <p:cNvPr id="99" name="TextBox 98">
            <a:extLst>
              <a:ext uri="{FF2B5EF4-FFF2-40B4-BE49-F238E27FC236}">
                <a16:creationId xmlns:a16="http://schemas.microsoft.com/office/drawing/2014/main" id="{22416489-B3EF-1916-3410-C0F96579A754}"/>
              </a:ext>
            </a:extLst>
          </p:cNvPr>
          <p:cNvSpPr txBox="1"/>
          <p:nvPr/>
        </p:nvSpPr>
        <p:spPr>
          <a:xfrm>
            <a:off x="9639693" y="3465630"/>
            <a:ext cx="454414" cy="123111"/>
          </a:xfrm>
          <a:prstGeom prst="rect">
            <a:avLst/>
          </a:prstGeom>
          <a:noFill/>
        </p:spPr>
        <p:txBody>
          <a:bodyPr wrap="square" lIns="0" tIns="0" rIns="0" bIns="0" rtlCol="0">
            <a:spAutoFit/>
          </a:bodyPr>
          <a:lstStyle/>
          <a:p>
            <a:pPr algn="ctr"/>
            <a:r>
              <a:rPr lang="en-US" sz="800" b="1"/>
              <a:t>Channels</a:t>
            </a:r>
          </a:p>
        </p:txBody>
      </p:sp>
      <p:sp>
        <p:nvSpPr>
          <p:cNvPr id="100" name="TextBox 99">
            <a:extLst>
              <a:ext uri="{FF2B5EF4-FFF2-40B4-BE49-F238E27FC236}">
                <a16:creationId xmlns:a16="http://schemas.microsoft.com/office/drawing/2014/main" id="{D3377DA7-150A-5953-0450-0C7EAB77E818}"/>
              </a:ext>
            </a:extLst>
          </p:cNvPr>
          <p:cNvSpPr txBox="1"/>
          <p:nvPr/>
        </p:nvSpPr>
        <p:spPr>
          <a:xfrm>
            <a:off x="11137482" y="1946740"/>
            <a:ext cx="826198" cy="123111"/>
          </a:xfrm>
          <a:prstGeom prst="rect">
            <a:avLst/>
          </a:prstGeom>
          <a:noFill/>
        </p:spPr>
        <p:txBody>
          <a:bodyPr wrap="square" lIns="0" tIns="0" rIns="0" bIns="0" rtlCol="0">
            <a:spAutoFit/>
          </a:bodyPr>
          <a:lstStyle/>
          <a:p>
            <a:pPr algn="ctr"/>
            <a:r>
              <a:rPr lang="en-US" sz="800" b="1"/>
              <a:t>Licensed Users</a:t>
            </a:r>
          </a:p>
        </p:txBody>
      </p:sp>
      <p:cxnSp>
        <p:nvCxnSpPr>
          <p:cNvPr id="104" name="Connector: Elbow 103">
            <a:extLst>
              <a:ext uri="{FF2B5EF4-FFF2-40B4-BE49-F238E27FC236}">
                <a16:creationId xmlns:a16="http://schemas.microsoft.com/office/drawing/2014/main" id="{97340D39-0EDF-D788-C4A7-3A2EB158AF2D}"/>
              </a:ext>
            </a:extLst>
          </p:cNvPr>
          <p:cNvCxnSpPr>
            <a:cxnSpLocks/>
          </p:cNvCxnSpPr>
          <p:nvPr/>
        </p:nvCxnSpPr>
        <p:spPr>
          <a:xfrm>
            <a:off x="5959870" y="2722487"/>
            <a:ext cx="897646" cy="253395"/>
          </a:xfrm>
          <a:prstGeom prst="bentConnector3">
            <a:avLst>
              <a:gd name="adj1" fmla="val 8607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B64E1830-718D-2432-673A-47158C350750}"/>
              </a:ext>
            </a:extLst>
          </p:cNvPr>
          <p:cNvSpPr txBox="1"/>
          <p:nvPr/>
        </p:nvSpPr>
        <p:spPr>
          <a:xfrm>
            <a:off x="5908314" y="2551931"/>
            <a:ext cx="965453" cy="76944"/>
          </a:xfrm>
          <a:prstGeom prst="rect">
            <a:avLst/>
          </a:prstGeom>
          <a:noFill/>
        </p:spPr>
        <p:txBody>
          <a:bodyPr wrap="square" lIns="0" tIns="0" rIns="0" bIns="0" rtlCol="0">
            <a:spAutoFit/>
          </a:bodyPr>
          <a:lstStyle/>
          <a:p>
            <a:pPr algn="ctr"/>
            <a:r>
              <a:rPr lang="en-US" sz="500"/>
              <a:t>2. Applications get saved</a:t>
            </a:r>
          </a:p>
        </p:txBody>
      </p:sp>
      <p:sp>
        <p:nvSpPr>
          <p:cNvPr id="106" name="Rectangle 105">
            <a:extLst>
              <a:ext uri="{FF2B5EF4-FFF2-40B4-BE49-F238E27FC236}">
                <a16:creationId xmlns:a16="http://schemas.microsoft.com/office/drawing/2014/main" id="{075D61A6-D25B-7245-B377-FD405D8B02BA}"/>
              </a:ext>
            </a:extLst>
          </p:cNvPr>
          <p:cNvSpPr/>
          <p:nvPr/>
        </p:nvSpPr>
        <p:spPr bwMode="auto">
          <a:xfrm>
            <a:off x="7518081" y="4713559"/>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08" name="Graphic 107">
            <a:extLst>
              <a:ext uri="{FF2B5EF4-FFF2-40B4-BE49-F238E27FC236}">
                <a16:creationId xmlns:a16="http://schemas.microsoft.com/office/drawing/2014/main" id="{CD5ADE88-2DA3-FAF2-3D52-F1CF75823D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9050" y="4759105"/>
            <a:ext cx="390341" cy="390341"/>
          </a:xfrm>
          <a:prstGeom prst="rect">
            <a:avLst/>
          </a:prstGeom>
        </p:spPr>
      </p:pic>
      <p:sp>
        <p:nvSpPr>
          <p:cNvPr id="111" name="TextBox 110">
            <a:extLst>
              <a:ext uri="{FF2B5EF4-FFF2-40B4-BE49-F238E27FC236}">
                <a16:creationId xmlns:a16="http://schemas.microsoft.com/office/drawing/2014/main" id="{2AFFB250-D13F-6C63-4401-AC3414E71CE2}"/>
              </a:ext>
            </a:extLst>
          </p:cNvPr>
          <p:cNvSpPr txBox="1"/>
          <p:nvPr/>
        </p:nvSpPr>
        <p:spPr>
          <a:xfrm>
            <a:off x="8617029" y="5137100"/>
            <a:ext cx="822598" cy="92333"/>
          </a:xfrm>
          <a:prstGeom prst="rect">
            <a:avLst/>
          </a:prstGeom>
          <a:noFill/>
        </p:spPr>
        <p:txBody>
          <a:bodyPr wrap="square" lIns="0" tIns="0" rIns="0" bIns="0" rtlCol="0">
            <a:spAutoFit/>
          </a:bodyPr>
          <a:lstStyle/>
          <a:p>
            <a:pPr algn="ctr"/>
            <a:r>
              <a:rPr lang="en-US" sz="600"/>
              <a:t>Conversation Transcript</a:t>
            </a:r>
          </a:p>
        </p:txBody>
      </p:sp>
      <p:pic>
        <p:nvPicPr>
          <p:cNvPr id="112" name="Graphic 111">
            <a:extLst>
              <a:ext uri="{FF2B5EF4-FFF2-40B4-BE49-F238E27FC236}">
                <a16:creationId xmlns:a16="http://schemas.microsoft.com/office/drawing/2014/main" id="{2EA23141-28A1-AFD7-F5DD-8323BA370DB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21257" y="4759105"/>
            <a:ext cx="390341" cy="390341"/>
          </a:xfrm>
          <a:prstGeom prst="rect">
            <a:avLst/>
          </a:prstGeom>
        </p:spPr>
      </p:pic>
      <p:sp>
        <p:nvSpPr>
          <p:cNvPr id="113" name="Rectangle 112">
            <a:extLst>
              <a:ext uri="{FF2B5EF4-FFF2-40B4-BE49-F238E27FC236}">
                <a16:creationId xmlns:a16="http://schemas.microsoft.com/office/drawing/2014/main" id="{E236DD78-D349-C7B9-F2E5-E0F3849554AF}"/>
              </a:ext>
            </a:extLst>
          </p:cNvPr>
          <p:cNvSpPr/>
          <p:nvPr/>
        </p:nvSpPr>
        <p:spPr bwMode="auto">
          <a:xfrm>
            <a:off x="4843916" y="4142892"/>
            <a:ext cx="1077121" cy="2171776"/>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4" name="Graphic 113">
            <a:extLst>
              <a:ext uri="{FF2B5EF4-FFF2-40B4-BE49-F238E27FC236}">
                <a16:creationId xmlns:a16="http://schemas.microsoft.com/office/drawing/2014/main" id="{387D0C44-945A-C0EC-FE0B-BEB1DA0BC3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0779" y="5100437"/>
            <a:ext cx="227480" cy="227480"/>
          </a:xfrm>
          <a:prstGeom prst="rect">
            <a:avLst/>
          </a:prstGeom>
        </p:spPr>
      </p:pic>
      <p:pic>
        <p:nvPicPr>
          <p:cNvPr id="116" name="Graphic 115">
            <a:extLst>
              <a:ext uri="{FF2B5EF4-FFF2-40B4-BE49-F238E27FC236}">
                <a16:creationId xmlns:a16="http://schemas.microsoft.com/office/drawing/2014/main" id="{C379E4BC-3F54-319D-D4A4-13A08382FA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0779" y="4507741"/>
            <a:ext cx="227480" cy="227480"/>
          </a:xfrm>
          <a:prstGeom prst="rect">
            <a:avLst/>
          </a:prstGeom>
        </p:spPr>
      </p:pic>
      <p:pic>
        <p:nvPicPr>
          <p:cNvPr id="118" name="Graphic 117">
            <a:extLst>
              <a:ext uri="{FF2B5EF4-FFF2-40B4-BE49-F238E27FC236}">
                <a16:creationId xmlns:a16="http://schemas.microsoft.com/office/drawing/2014/main" id="{561B8901-CA6E-7854-97DB-0C663E369C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00779" y="4211392"/>
            <a:ext cx="227481" cy="227481"/>
          </a:xfrm>
          <a:prstGeom prst="rect">
            <a:avLst/>
          </a:prstGeom>
        </p:spPr>
      </p:pic>
      <p:pic>
        <p:nvPicPr>
          <p:cNvPr id="120" name="Graphic 119">
            <a:extLst>
              <a:ext uri="{FF2B5EF4-FFF2-40B4-BE49-F238E27FC236}">
                <a16:creationId xmlns:a16="http://schemas.microsoft.com/office/drawing/2014/main" id="{BED920E2-B8CC-DCAE-8584-E3413014A6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069" y="5718553"/>
            <a:ext cx="252900" cy="227480"/>
          </a:xfrm>
          <a:prstGeom prst="rect">
            <a:avLst/>
          </a:prstGeom>
        </p:spPr>
      </p:pic>
      <p:pic>
        <p:nvPicPr>
          <p:cNvPr id="121" name="Graphic 120">
            <a:extLst>
              <a:ext uri="{FF2B5EF4-FFF2-40B4-BE49-F238E27FC236}">
                <a16:creationId xmlns:a16="http://schemas.microsoft.com/office/drawing/2014/main" id="{31EB9C86-D14A-E0C8-A36E-45309AF316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00779" y="6014900"/>
            <a:ext cx="227480" cy="227480"/>
          </a:xfrm>
          <a:prstGeom prst="rect">
            <a:avLst/>
          </a:prstGeom>
        </p:spPr>
      </p:pic>
      <p:sp>
        <p:nvSpPr>
          <p:cNvPr id="122" name="TextBox 121">
            <a:extLst>
              <a:ext uri="{FF2B5EF4-FFF2-40B4-BE49-F238E27FC236}">
                <a16:creationId xmlns:a16="http://schemas.microsoft.com/office/drawing/2014/main" id="{D946FEBD-FDC6-28F9-EF9A-6B24D31A2F33}"/>
              </a:ext>
            </a:extLst>
          </p:cNvPr>
          <p:cNvSpPr txBox="1"/>
          <p:nvPr/>
        </p:nvSpPr>
        <p:spPr>
          <a:xfrm>
            <a:off x="5232648" y="4286660"/>
            <a:ext cx="622369" cy="76944"/>
          </a:xfrm>
          <a:prstGeom prst="rect">
            <a:avLst/>
          </a:prstGeom>
          <a:noFill/>
        </p:spPr>
        <p:txBody>
          <a:bodyPr wrap="square" lIns="0" tIns="0" rIns="0" bIns="0" rtlCol="0">
            <a:spAutoFit/>
          </a:bodyPr>
          <a:lstStyle/>
          <a:p>
            <a:pPr algn="ctr"/>
            <a:r>
              <a:rPr lang="en-US" sz="500"/>
              <a:t>D365 Customer Portal</a:t>
            </a:r>
          </a:p>
        </p:txBody>
      </p:sp>
      <p:sp>
        <p:nvSpPr>
          <p:cNvPr id="125" name="TextBox 124">
            <a:extLst>
              <a:ext uri="{FF2B5EF4-FFF2-40B4-BE49-F238E27FC236}">
                <a16:creationId xmlns:a16="http://schemas.microsoft.com/office/drawing/2014/main" id="{E54B3EB6-E934-292F-CFC9-66032153DAA9}"/>
              </a:ext>
            </a:extLst>
          </p:cNvPr>
          <p:cNvSpPr txBox="1"/>
          <p:nvPr/>
        </p:nvSpPr>
        <p:spPr>
          <a:xfrm>
            <a:off x="5401607" y="4583009"/>
            <a:ext cx="284451" cy="76944"/>
          </a:xfrm>
          <a:prstGeom prst="rect">
            <a:avLst/>
          </a:prstGeom>
          <a:noFill/>
        </p:spPr>
        <p:txBody>
          <a:bodyPr wrap="square" lIns="0" tIns="0" rIns="0" bIns="0" rtlCol="0">
            <a:spAutoFit/>
          </a:bodyPr>
          <a:lstStyle/>
          <a:p>
            <a:pPr algn="ctr"/>
            <a:r>
              <a:rPr lang="en-US" sz="500"/>
              <a:t>Dataverse</a:t>
            </a:r>
          </a:p>
        </p:txBody>
      </p:sp>
      <p:sp>
        <p:nvSpPr>
          <p:cNvPr id="127" name="TextBox 126">
            <a:extLst>
              <a:ext uri="{FF2B5EF4-FFF2-40B4-BE49-F238E27FC236}">
                <a16:creationId xmlns:a16="http://schemas.microsoft.com/office/drawing/2014/main" id="{3E987A82-0381-474E-8355-3F3F673CB33D}"/>
              </a:ext>
            </a:extLst>
          </p:cNvPr>
          <p:cNvSpPr txBox="1"/>
          <p:nvPr/>
        </p:nvSpPr>
        <p:spPr>
          <a:xfrm>
            <a:off x="5243535" y="5175181"/>
            <a:ext cx="600594" cy="77992"/>
          </a:xfrm>
          <a:prstGeom prst="rect">
            <a:avLst/>
          </a:prstGeom>
          <a:noFill/>
        </p:spPr>
        <p:txBody>
          <a:bodyPr wrap="square" lIns="0" tIns="0" rIns="0" bIns="0" rtlCol="0">
            <a:spAutoFit/>
          </a:bodyPr>
          <a:lstStyle/>
          <a:p>
            <a:pPr algn="ctr"/>
            <a:r>
              <a:rPr lang="en-US" sz="500"/>
              <a:t>Copilot Studio Agent</a:t>
            </a:r>
          </a:p>
        </p:txBody>
      </p:sp>
      <p:sp>
        <p:nvSpPr>
          <p:cNvPr id="129" name="TextBox 128">
            <a:extLst>
              <a:ext uri="{FF2B5EF4-FFF2-40B4-BE49-F238E27FC236}">
                <a16:creationId xmlns:a16="http://schemas.microsoft.com/office/drawing/2014/main" id="{03B4E543-533E-B649-F743-C8FB63098BF5}"/>
              </a:ext>
            </a:extLst>
          </p:cNvPr>
          <p:cNvSpPr txBox="1"/>
          <p:nvPr/>
        </p:nvSpPr>
        <p:spPr>
          <a:xfrm>
            <a:off x="5179279" y="5793297"/>
            <a:ext cx="729106" cy="77992"/>
          </a:xfrm>
          <a:prstGeom prst="rect">
            <a:avLst/>
          </a:prstGeom>
          <a:noFill/>
        </p:spPr>
        <p:txBody>
          <a:bodyPr wrap="square" lIns="0" tIns="0" rIns="0" bIns="0" rtlCol="0">
            <a:spAutoFit/>
          </a:bodyPr>
          <a:lstStyle/>
          <a:p>
            <a:pPr algn="ctr"/>
            <a:r>
              <a:rPr lang="en-US" sz="500"/>
              <a:t>Copilot Studio Kit - Extend</a:t>
            </a:r>
          </a:p>
        </p:txBody>
      </p:sp>
      <p:sp>
        <p:nvSpPr>
          <p:cNvPr id="130" name="TextBox 129">
            <a:extLst>
              <a:ext uri="{FF2B5EF4-FFF2-40B4-BE49-F238E27FC236}">
                <a16:creationId xmlns:a16="http://schemas.microsoft.com/office/drawing/2014/main" id="{6A236F2F-F4B1-B27F-3CC5-4495CE621AEA}"/>
              </a:ext>
            </a:extLst>
          </p:cNvPr>
          <p:cNvSpPr txBox="1"/>
          <p:nvPr/>
        </p:nvSpPr>
        <p:spPr>
          <a:xfrm>
            <a:off x="5295704" y="6089644"/>
            <a:ext cx="496256" cy="77992"/>
          </a:xfrm>
          <a:prstGeom prst="rect">
            <a:avLst/>
          </a:prstGeom>
          <a:noFill/>
        </p:spPr>
        <p:txBody>
          <a:bodyPr wrap="square" lIns="0" tIns="0" rIns="0" bIns="0" rtlCol="0">
            <a:spAutoFit/>
          </a:bodyPr>
          <a:lstStyle/>
          <a:p>
            <a:pPr algn="ctr"/>
            <a:r>
              <a:rPr lang="en-US" sz="500"/>
              <a:t>Flow / Connector</a:t>
            </a:r>
          </a:p>
        </p:txBody>
      </p:sp>
      <p:sp>
        <p:nvSpPr>
          <p:cNvPr id="133" name="TextBox 132">
            <a:extLst>
              <a:ext uri="{FF2B5EF4-FFF2-40B4-BE49-F238E27FC236}">
                <a16:creationId xmlns:a16="http://schemas.microsoft.com/office/drawing/2014/main" id="{50D22589-4004-2AEA-6D95-814CEA2470B2}"/>
              </a:ext>
            </a:extLst>
          </p:cNvPr>
          <p:cNvSpPr txBox="1"/>
          <p:nvPr/>
        </p:nvSpPr>
        <p:spPr>
          <a:xfrm>
            <a:off x="5016618" y="3989570"/>
            <a:ext cx="773546" cy="138499"/>
          </a:xfrm>
          <a:prstGeom prst="rect">
            <a:avLst/>
          </a:prstGeom>
          <a:noFill/>
        </p:spPr>
        <p:txBody>
          <a:bodyPr wrap="square" lIns="0" tIns="0" rIns="0" bIns="0" rtlCol="0">
            <a:spAutoFit/>
          </a:bodyPr>
          <a:lstStyle/>
          <a:p>
            <a:pPr algn="ctr"/>
            <a:r>
              <a:rPr lang="en-US" sz="900" b="1"/>
              <a:t>LEGEND</a:t>
            </a:r>
          </a:p>
        </p:txBody>
      </p:sp>
      <p:pic>
        <p:nvPicPr>
          <p:cNvPr id="136" name="Graphic 135">
            <a:extLst>
              <a:ext uri="{FF2B5EF4-FFF2-40B4-BE49-F238E27FC236}">
                <a16:creationId xmlns:a16="http://schemas.microsoft.com/office/drawing/2014/main" id="{0D65EE5A-E893-B6CE-907D-E280BDC6FC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88069" y="5396785"/>
            <a:ext cx="252900" cy="252900"/>
          </a:xfrm>
          <a:prstGeom prst="rect">
            <a:avLst/>
          </a:prstGeom>
        </p:spPr>
      </p:pic>
      <p:pic>
        <p:nvPicPr>
          <p:cNvPr id="138" name="Graphic 137">
            <a:extLst>
              <a:ext uri="{FF2B5EF4-FFF2-40B4-BE49-F238E27FC236}">
                <a16:creationId xmlns:a16="http://schemas.microsoft.com/office/drawing/2014/main" id="{EFAD3688-C677-EBC0-8385-2B3DDA52B2D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00779" y="4804089"/>
            <a:ext cx="227480" cy="227480"/>
          </a:xfrm>
          <a:prstGeom prst="rect">
            <a:avLst/>
          </a:prstGeom>
        </p:spPr>
      </p:pic>
      <p:sp>
        <p:nvSpPr>
          <p:cNvPr id="141" name="TextBox 140">
            <a:extLst>
              <a:ext uri="{FF2B5EF4-FFF2-40B4-BE49-F238E27FC236}">
                <a16:creationId xmlns:a16="http://schemas.microsoft.com/office/drawing/2014/main" id="{00FFCFE8-A3F9-4E51-CD23-745B3F9683F0}"/>
              </a:ext>
            </a:extLst>
          </p:cNvPr>
          <p:cNvSpPr txBox="1"/>
          <p:nvPr/>
        </p:nvSpPr>
        <p:spPr>
          <a:xfrm>
            <a:off x="5389537" y="4879357"/>
            <a:ext cx="308590" cy="76944"/>
          </a:xfrm>
          <a:prstGeom prst="rect">
            <a:avLst/>
          </a:prstGeom>
          <a:noFill/>
        </p:spPr>
        <p:txBody>
          <a:bodyPr wrap="square" lIns="0" tIns="0" rIns="0" bIns="0" rtlCol="0">
            <a:spAutoFit/>
          </a:bodyPr>
          <a:lstStyle/>
          <a:p>
            <a:pPr algn="ctr"/>
            <a:r>
              <a:rPr lang="en-US" sz="500"/>
              <a:t>SharePoint</a:t>
            </a:r>
          </a:p>
        </p:txBody>
      </p:sp>
      <p:sp>
        <p:nvSpPr>
          <p:cNvPr id="142" name="TextBox 141">
            <a:extLst>
              <a:ext uri="{FF2B5EF4-FFF2-40B4-BE49-F238E27FC236}">
                <a16:creationId xmlns:a16="http://schemas.microsoft.com/office/drawing/2014/main" id="{78603AAE-03F4-59F2-9FD3-6F541251C392}"/>
              </a:ext>
            </a:extLst>
          </p:cNvPr>
          <p:cNvSpPr txBox="1"/>
          <p:nvPr/>
        </p:nvSpPr>
        <p:spPr>
          <a:xfrm>
            <a:off x="5367342" y="5484763"/>
            <a:ext cx="352981" cy="76944"/>
          </a:xfrm>
          <a:prstGeom prst="rect">
            <a:avLst/>
          </a:prstGeom>
          <a:noFill/>
        </p:spPr>
        <p:txBody>
          <a:bodyPr wrap="square" lIns="0" tIns="0" rIns="0" bIns="0" rtlCol="0">
            <a:spAutoFit/>
          </a:bodyPr>
          <a:lstStyle/>
          <a:p>
            <a:pPr algn="ctr"/>
            <a:r>
              <a:rPr lang="en-US" sz="500"/>
              <a:t>App Insights</a:t>
            </a:r>
          </a:p>
        </p:txBody>
      </p:sp>
      <p:pic>
        <p:nvPicPr>
          <p:cNvPr id="145" name="Graphic 144">
            <a:extLst>
              <a:ext uri="{FF2B5EF4-FFF2-40B4-BE49-F238E27FC236}">
                <a16:creationId xmlns:a16="http://schemas.microsoft.com/office/drawing/2014/main" id="{6982B48D-FFB5-2B5B-C2C3-AF56FD54BF9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935609" y="2765601"/>
            <a:ext cx="390593" cy="390593"/>
          </a:xfrm>
          <a:prstGeom prst="rect">
            <a:avLst/>
          </a:prstGeom>
        </p:spPr>
      </p:pic>
      <p:sp>
        <p:nvSpPr>
          <p:cNvPr id="147" name="TextBox 146">
            <a:extLst>
              <a:ext uri="{FF2B5EF4-FFF2-40B4-BE49-F238E27FC236}">
                <a16:creationId xmlns:a16="http://schemas.microsoft.com/office/drawing/2014/main" id="{5509ABBD-2B87-85F7-2A25-7540B7520015}"/>
              </a:ext>
            </a:extLst>
          </p:cNvPr>
          <p:cNvSpPr txBox="1"/>
          <p:nvPr/>
        </p:nvSpPr>
        <p:spPr>
          <a:xfrm>
            <a:off x="7720956" y="3171536"/>
            <a:ext cx="819897" cy="153888"/>
          </a:xfrm>
          <a:prstGeom prst="rect">
            <a:avLst/>
          </a:prstGeom>
          <a:noFill/>
        </p:spPr>
        <p:txBody>
          <a:bodyPr wrap="square" lIns="0" tIns="0" rIns="0" bIns="0" rtlCol="0">
            <a:spAutoFit/>
          </a:bodyPr>
          <a:lstStyle/>
          <a:p>
            <a:pPr algn="ctr"/>
            <a:r>
              <a:rPr lang="en-US" sz="500"/>
              <a:t>Unstructured Documents  (versioned)</a:t>
            </a:r>
          </a:p>
        </p:txBody>
      </p:sp>
      <p:pic>
        <p:nvPicPr>
          <p:cNvPr id="153" name="Graphic 152">
            <a:extLst>
              <a:ext uri="{FF2B5EF4-FFF2-40B4-BE49-F238E27FC236}">
                <a16:creationId xmlns:a16="http://schemas.microsoft.com/office/drawing/2014/main" id="{E43DA191-0B43-88B9-C9B5-387590842E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50737" y="3132712"/>
            <a:ext cx="390593" cy="390593"/>
          </a:xfrm>
          <a:prstGeom prst="rect">
            <a:avLst/>
          </a:prstGeom>
        </p:spPr>
      </p:pic>
      <p:pic>
        <p:nvPicPr>
          <p:cNvPr id="158" name="Graphic 157">
            <a:extLst>
              <a:ext uri="{FF2B5EF4-FFF2-40B4-BE49-F238E27FC236}">
                <a16:creationId xmlns:a16="http://schemas.microsoft.com/office/drawing/2014/main" id="{52EB4EBF-4503-DFB2-B6FD-1115E8B8F2C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100133" y="4242126"/>
            <a:ext cx="281039" cy="281039"/>
          </a:xfrm>
          <a:prstGeom prst="rect">
            <a:avLst/>
          </a:prstGeom>
        </p:spPr>
      </p:pic>
      <p:cxnSp>
        <p:nvCxnSpPr>
          <p:cNvPr id="159" name="Connector: Elbow 158">
            <a:extLst>
              <a:ext uri="{FF2B5EF4-FFF2-40B4-BE49-F238E27FC236}">
                <a16:creationId xmlns:a16="http://schemas.microsoft.com/office/drawing/2014/main" id="{608C0700-7E77-F695-1181-CB9B81EF6C81}"/>
              </a:ext>
            </a:extLst>
          </p:cNvPr>
          <p:cNvCxnSpPr>
            <a:cxnSpLocks/>
            <a:stCxn id="53" idx="2"/>
            <a:endCxn id="68" idx="1"/>
          </p:cNvCxnSpPr>
          <p:nvPr/>
        </p:nvCxnSpPr>
        <p:spPr>
          <a:xfrm rot="16200000" flipH="1">
            <a:off x="5876236" y="2933435"/>
            <a:ext cx="492899" cy="152073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E39D78B3-9816-168F-4081-E417AA1606C9}"/>
              </a:ext>
            </a:extLst>
          </p:cNvPr>
          <p:cNvSpPr txBox="1"/>
          <p:nvPr/>
        </p:nvSpPr>
        <p:spPr>
          <a:xfrm>
            <a:off x="5777916" y="3961160"/>
            <a:ext cx="886554" cy="153888"/>
          </a:xfrm>
          <a:prstGeom prst="rect">
            <a:avLst/>
          </a:prstGeom>
          <a:noFill/>
        </p:spPr>
        <p:txBody>
          <a:bodyPr wrap="square" lIns="0" tIns="0" rIns="0" bIns="0" rtlCol="0">
            <a:spAutoFit/>
          </a:bodyPr>
          <a:lstStyle/>
          <a:p>
            <a:pPr algn="ctr"/>
            <a:r>
              <a:rPr lang="en-US" sz="500"/>
              <a:t>3. Resumes are copied to SP temporary folder</a:t>
            </a:r>
          </a:p>
        </p:txBody>
      </p:sp>
      <p:cxnSp>
        <p:nvCxnSpPr>
          <p:cNvPr id="162" name="Connector: Elbow 161">
            <a:extLst>
              <a:ext uri="{FF2B5EF4-FFF2-40B4-BE49-F238E27FC236}">
                <a16:creationId xmlns:a16="http://schemas.microsoft.com/office/drawing/2014/main" id="{74B3B005-CA40-5810-4C88-630D3622A140}"/>
              </a:ext>
            </a:extLst>
          </p:cNvPr>
          <p:cNvCxnSpPr>
            <a:cxnSpLocks/>
            <a:stCxn id="46" idx="2"/>
          </p:cNvCxnSpPr>
          <p:nvPr/>
        </p:nvCxnSpPr>
        <p:spPr>
          <a:xfrm rot="5400000">
            <a:off x="7419888" y="3556995"/>
            <a:ext cx="388778" cy="1170"/>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4BFBCC41-0F30-BADF-E82F-69851BA0698A}"/>
              </a:ext>
            </a:extLst>
          </p:cNvPr>
          <p:cNvSpPr txBox="1"/>
          <p:nvPr/>
        </p:nvSpPr>
        <p:spPr>
          <a:xfrm>
            <a:off x="6857516" y="3392636"/>
            <a:ext cx="764985" cy="153888"/>
          </a:xfrm>
          <a:prstGeom prst="rect">
            <a:avLst/>
          </a:prstGeom>
          <a:noFill/>
        </p:spPr>
        <p:txBody>
          <a:bodyPr wrap="square" lIns="0" tIns="0" rIns="0" bIns="0" rtlCol="0">
            <a:spAutoFit/>
          </a:bodyPr>
          <a:lstStyle/>
          <a:p>
            <a:pPr algn="ctr"/>
            <a:r>
              <a:rPr lang="en-US" sz="500"/>
              <a:t>4. Pulls and job descriptions</a:t>
            </a:r>
          </a:p>
        </p:txBody>
      </p:sp>
      <p:cxnSp>
        <p:nvCxnSpPr>
          <p:cNvPr id="164" name="Connector: Elbow 163">
            <a:extLst>
              <a:ext uri="{FF2B5EF4-FFF2-40B4-BE49-F238E27FC236}">
                <a16:creationId xmlns:a16="http://schemas.microsoft.com/office/drawing/2014/main" id="{9B6BFFBC-E8E6-3E84-9CE1-B74C44CED819}"/>
              </a:ext>
            </a:extLst>
          </p:cNvPr>
          <p:cNvCxnSpPr>
            <a:cxnSpLocks/>
            <a:stCxn id="68" idx="0"/>
          </p:cNvCxnSpPr>
          <p:nvPr/>
        </p:nvCxnSpPr>
        <p:spPr>
          <a:xfrm rot="16200000" flipV="1">
            <a:off x="6430251" y="3206410"/>
            <a:ext cx="122944" cy="1063705"/>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Connector: Elbow 164">
            <a:extLst>
              <a:ext uri="{FF2B5EF4-FFF2-40B4-BE49-F238E27FC236}">
                <a16:creationId xmlns:a16="http://schemas.microsoft.com/office/drawing/2014/main" id="{76654E5B-3AA2-9345-E256-F9C4025FD0E2}"/>
              </a:ext>
            </a:extLst>
          </p:cNvPr>
          <p:cNvCxnSpPr>
            <a:cxnSpLocks/>
            <a:endCxn id="53" idx="3"/>
          </p:cNvCxnSpPr>
          <p:nvPr/>
        </p:nvCxnSpPr>
        <p:spPr>
          <a:xfrm rot="16200000" flipV="1">
            <a:off x="5553889" y="3270809"/>
            <a:ext cx="601183" cy="21078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ED7170A4-F12C-F3B0-665F-0689EC70FB01}"/>
              </a:ext>
            </a:extLst>
          </p:cNvPr>
          <p:cNvSpPr txBox="1"/>
          <p:nvPr/>
        </p:nvSpPr>
        <p:spPr>
          <a:xfrm>
            <a:off x="5843175" y="3696928"/>
            <a:ext cx="886554" cy="153888"/>
          </a:xfrm>
          <a:prstGeom prst="rect">
            <a:avLst/>
          </a:prstGeom>
          <a:noFill/>
        </p:spPr>
        <p:txBody>
          <a:bodyPr wrap="square" lIns="0" tIns="0" rIns="0" bIns="0" rtlCol="0">
            <a:spAutoFit/>
          </a:bodyPr>
          <a:lstStyle/>
          <a:p>
            <a:pPr algn="ctr"/>
            <a:r>
              <a:rPr lang="en-US" sz="500"/>
              <a:t>5b. Extraction fails, clarification sent via email</a:t>
            </a:r>
          </a:p>
        </p:txBody>
      </p:sp>
      <p:sp>
        <p:nvSpPr>
          <p:cNvPr id="167" name="TextBox 166">
            <a:extLst>
              <a:ext uri="{FF2B5EF4-FFF2-40B4-BE49-F238E27FC236}">
                <a16:creationId xmlns:a16="http://schemas.microsoft.com/office/drawing/2014/main" id="{4B88201E-52E6-AA21-59A4-161E15A2213D}"/>
              </a:ext>
            </a:extLst>
          </p:cNvPr>
          <p:cNvSpPr txBox="1"/>
          <p:nvPr/>
        </p:nvSpPr>
        <p:spPr>
          <a:xfrm>
            <a:off x="5987275" y="3505015"/>
            <a:ext cx="860970" cy="153888"/>
          </a:xfrm>
          <a:prstGeom prst="rect">
            <a:avLst/>
          </a:prstGeom>
          <a:noFill/>
        </p:spPr>
        <p:txBody>
          <a:bodyPr wrap="square" lIns="0" tIns="0" rIns="0" bIns="0" rtlCol="0">
            <a:spAutoFit/>
          </a:bodyPr>
          <a:lstStyle/>
          <a:p>
            <a:pPr algn="ctr"/>
            <a:r>
              <a:rPr lang="en-US" sz="500"/>
              <a:t>6b. Sends the curated learning plan</a:t>
            </a:r>
          </a:p>
        </p:txBody>
      </p:sp>
      <p:sp>
        <p:nvSpPr>
          <p:cNvPr id="168" name="TextBox 167">
            <a:extLst>
              <a:ext uri="{FF2B5EF4-FFF2-40B4-BE49-F238E27FC236}">
                <a16:creationId xmlns:a16="http://schemas.microsoft.com/office/drawing/2014/main" id="{EAFE2D02-D507-28B0-144F-8AC84F1E473C}"/>
              </a:ext>
            </a:extLst>
          </p:cNvPr>
          <p:cNvSpPr txBox="1"/>
          <p:nvPr/>
        </p:nvSpPr>
        <p:spPr>
          <a:xfrm>
            <a:off x="5957239" y="3091188"/>
            <a:ext cx="758915" cy="230832"/>
          </a:xfrm>
          <a:prstGeom prst="rect">
            <a:avLst/>
          </a:prstGeom>
          <a:noFill/>
        </p:spPr>
        <p:txBody>
          <a:bodyPr wrap="square" lIns="0" tIns="0" rIns="0" bIns="0" rtlCol="0">
            <a:spAutoFit/>
          </a:bodyPr>
          <a:lstStyle/>
          <a:p>
            <a:pPr algn="ctr"/>
            <a:r>
              <a:rPr lang="en-US" sz="500"/>
              <a:t>7c. Skill gap score &lt;0.2, email sent on profile acceptance</a:t>
            </a:r>
          </a:p>
        </p:txBody>
      </p:sp>
      <p:cxnSp>
        <p:nvCxnSpPr>
          <p:cNvPr id="170" name="Connector: Elbow 169">
            <a:extLst>
              <a:ext uri="{FF2B5EF4-FFF2-40B4-BE49-F238E27FC236}">
                <a16:creationId xmlns:a16="http://schemas.microsoft.com/office/drawing/2014/main" id="{61904C33-FB47-F2CA-D7E6-EB7160AAFB87}"/>
              </a:ext>
            </a:extLst>
          </p:cNvPr>
          <p:cNvCxnSpPr>
            <a:cxnSpLocks/>
            <a:stCxn id="68" idx="3"/>
            <a:endCxn id="158" idx="0"/>
          </p:cNvCxnSpPr>
          <p:nvPr/>
        </p:nvCxnSpPr>
        <p:spPr>
          <a:xfrm>
            <a:off x="7164094" y="3940255"/>
            <a:ext cx="1076559" cy="30187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392C3A1-CEC5-B3EA-92D1-BB688845ADF3}"/>
              </a:ext>
            </a:extLst>
          </p:cNvPr>
          <p:cNvSpPr txBox="1"/>
          <p:nvPr/>
        </p:nvSpPr>
        <p:spPr>
          <a:xfrm>
            <a:off x="7802725" y="3782320"/>
            <a:ext cx="704166" cy="153888"/>
          </a:xfrm>
          <a:prstGeom prst="rect">
            <a:avLst/>
          </a:prstGeom>
          <a:noFill/>
        </p:spPr>
        <p:txBody>
          <a:bodyPr wrap="square" lIns="0" tIns="0" rIns="0" bIns="0" rtlCol="0">
            <a:spAutoFit/>
          </a:bodyPr>
          <a:lstStyle/>
          <a:p>
            <a:pPr algn="ctr"/>
            <a:r>
              <a:rPr lang="en-US" sz="500"/>
              <a:t>6a. skill gap score &gt;0.2, curates learning plan</a:t>
            </a:r>
          </a:p>
        </p:txBody>
      </p:sp>
      <p:sp>
        <p:nvSpPr>
          <p:cNvPr id="172" name="TextBox 171">
            <a:extLst>
              <a:ext uri="{FF2B5EF4-FFF2-40B4-BE49-F238E27FC236}">
                <a16:creationId xmlns:a16="http://schemas.microsoft.com/office/drawing/2014/main" id="{378ABF11-CA97-6DEA-F624-0B34D56DA39E}"/>
              </a:ext>
            </a:extLst>
          </p:cNvPr>
          <p:cNvSpPr txBox="1"/>
          <p:nvPr/>
        </p:nvSpPr>
        <p:spPr>
          <a:xfrm>
            <a:off x="7151853" y="4234905"/>
            <a:ext cx="923677" cy="76944"/>
          </a:xfrm>
          <a:prstGeom prst="rect">
            <a:avLst/>
          </a:prstGeom>
          <a:noFill/>
        </p:spPr>
        <p:txBody>
          <a:bodyPr wrap="square" lIns="0" tIns="0" rIns="0" bIns="0" rtlCol="0">
            <a:spAutoFit/>
          </a:bodyPr>
          <a:lstStyle/>
          <a:p>
            <a:pPr algn="ctr"/>
            <a:r>
              <a:rPr lang="en-US" sz="500"/>
              <a:t>6. Derives skill gap score</a:t>
            </a:r>
          </a:p>
        </p:txBody>
      </p:sp>
      <p:sp>
        <p:nvSpPr>
          <p:cNvPr id="173" name="TextBox 172">
            <a:extLst>
              <a:ext uri="{FF2B5EF4-FFF2-40B4-BE49-F238E27FC236}">
                <a16:creationId xmlns:a16="http://schemas.microsoft.com/office/drawing/2014/main" id="{FD937608-F30A-9077-1FE1-E6742451FE0E}"/>
              </a:ext>
            </a:extLst>
          </p:cNvPr>
          <p:cNvSpPr txBox="1"/>
          <p:nvPr/>
        </p:nvSpPr>
        <p:spPr>
          <a:xfrm>
            <a:off x="6011220" y="4228758"/>
            <a:ext cx="653250" cy="153888"/>
          </a:xfrm>
          <a:prstGeom prst="rect">
            <a:avLst/>
          </a:prstGeom>
          <a:noFill/>
        </p:spPr>
        <p:txBody>
          <a:bodyPr wrap="square" lIns="0" tIns="0" rIns="0" bIns="0" rtlCol="0">
            <a:spAutoFit/>
          </a:bodyPr>
          <a:lstStyle/>
          <a:p>
            <a:pPr algn="ctr"/>
            <a:r>
              <a:rPr lang="en-US" sz="500"/>
              <a:t>5a. Extracts entities: skill ,experience</a:t>
            </a:r>
          </a:p>
        </p:txBody>
      </p:sp>
      <p:cxnSp>
        <p:nvCxnSpPr>
          <p:cNvPr id="174" name="Connector: Elbow 173">
            <a:extLst>
              <a:ext uri="{FF2B5EF4-FFF2-40B4-BE49-F238E27FC236}">
                <a16:creationId xmlns:a16="http://schemas.microsoft.com/office/drawing/2014/main" id="{D2CBC1A3-C465-1FC0-C5D0-721060427538}"/>
              </a:ext>
            </a:extLst>
          </p:cNvPr>
          <p:cNvCxnSpPr>
            <a:cxnSpLocks/>
            <a:endCxn id="147" idx="2"/>
          </p:cNvCxnSpPr>
          <p:nvPr/>
        </p:nvCxnSpPr>
        <p:spPr>
          <a:xfrm flipV="1">
            <a:off x="7132241" y="3325424"/>
            <a:ext cx="998664" cy="45554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415D4E47-75BE-FD0D-80D5-44EF2DA94FF5}"/>
              </a:ext>
            </a:extLst>
          </p:cNvPr>
          <p:cNvSpPr txBox="1"/>
          <p:nvPr/>
        </p:nvSpPr>
        <p:spPr>
          <a:xfrm>
            <a:off x="8136860" y="3378116"/>
            <a:ext cx="916396" cy="153888"/>
          </a:xfrm>
          <a:prstGeom prst="rect">
            <a:avLst/>
          </a:prstGeom>
          <a:noFill/>
        </p:spPr>
        <p:txBody>
          <a:bodyPr wrap="square" lIns="0" tIns="0" rIns="0" bIns="0" rtlCol="0">
            <a:spAutoFit/>
          </a:bodyPr>
          <a:lstStyle/>
          <a:p>
            <a:pPr algn="ctr"/>
            <a:r>
              <a:rPr lang="en-US" sz="500"/>
              <a:t>6c. skill gap core &lt;0.2, copies resume to shortlisted folder</a:t>
            </a:r>
          </a:p>
        </p:txBody>
      </p:sp>
      <p:cxnSp>
        <p:nvCxnSpPr>
          <p:cNvPr id="176" name="Connector: Elbow 175">
            <a:extLst>
              <a:ext uri="{FF2B5EF4-FFF2-40B4-BE49-F238E27FC236}">
                <a16:creationId xmlns:a16="http://schemas.microsoft.com/office/drawing/2014/main" id="{DF9B01F1-DC5E-CAAD-286D-A89953E4F3A0}"/>
              </a:ext>
            </a:extLst>
          </p:cNvPr>
          <p:cNvCxnSpPr>
            <a:cxnSpLocks/>
            <a:endCxn id="51" idx="2"/>
          </p:cNvCxnSpPr>
          <p:nvPr/>
        </p:nvCxnSpPr>
        <p:spPr>
          <a:xfrm>
            <a:off x="8130644" y="3588741"/>
            <a:ext cx="1736257" cy="18682"/>
          </a:xfrm>
          <a:prstGeom prst="bentConnector4">
            <a:avLst>
              <a:gd name="adj1" fmla="val 28227"/>
              <a:gd name="adj2" fmla="val 13236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CD867A9E-B095-CF7B-FE2B-4F38C88E73C8}"/>
              </a:ext>
            </a:extLst>
          </p:cNvPr>
          <p:cNvSpPr txBox="1"/>
          <p:nvPr/>
        </p:nvSpPr>
        <p:spPr>
          <a:xfrm>
            <a:off x="8755989" y="3661319"/>
            <a:ext cx="916396" cy="153888"/>
          </a:xfrm>
          <a:prstGeom prst="rect">
            <a:avLst/>
          </a:prstGeom>
          <a:noFill/>
        </p:spPr>
        <p:txBody>
          <a:bodyPr wrap="square" lIns="0" tIns="0" rIns="0" bIns="0" rtlCol="0">
            <a:spAutoFit/>
          </a:bodyPr>
          <a:lstStyle/>
          <a:p>
            <a:pPr algn="ctr"/>
            <a:r>
              <a:rPr lang="en-US" sz="500"/>
              <a:t>7a. Creates interview using graph API</a:t>
            </a:r>
          </a:p>
        </p:txBody>
      </p:sp>
      <p:cxnSp>
        <p:nvCxnSpPr>
          <p:cNvPr id="178" name="Straight Arrow Connector 177">
            <a:extLst>
              <a:ext uri="{FF2B5EF4-FFF2-40B4-BE49-F238E27FC236}">
                <a16:creationId xmlns:a16="http://schemas.microsoft.com/office/drawing/2014/main" id="{31EC35F0-6726-FA58-5CE7-013F3902DB8B}"/>
              </a:ext>
            </a:extLst>
          </p:cNvPr>
          <p:cNvCxnSpPr>
            <a:cxnSpLocks/>
            <a:stCxn id="51" idx="3"/>
          </p:cNvCxnSpPr>
          <p:nvPr/>
        </p:nvCxnSpPr>
        <p:spPr>
          <a:xfrm>
            <a:off x="10336935" y="3370068"/>
            <a:ext cx="817546" cy="1199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EB5DB0B-F63A-BD4D-1A4F-E0F549A78934}"/>
              </a:ext>
            </a:extLst>
          </p:cNvPr>
          <p:cNvSpPr txBox="1"/>
          <p:nvPr/>
        </p:nvSpPr>
        <p:spPr>
          <a:xfrm>
            <a:off x="10342724" y="3430077"/>
            <a:ext cx="818538" cy="153888"/>
          </a:xfrm>
          <a:prstGeom prst="rect">
            <a:avLst/>
          </a:prstGeom>
          <a:noFill/>
        </p:spPr>
        <p:txBody>
          <a:bodyPr wrap="square" lIns="0" tIns="0" rIns="0" bIns="0" rtlCol="0">
            <a:spAutoFit/>
          </a:bodyPr>
          <a:lstStyle/>
          <a:p>
            <a:pPr algn="ctr"/>
            <a:r>
              <a:rPr lang="en-US" sz="500"/>
              <a:t>7b. Notifies counselors with interview details</a:t>
            </a:r>
          </a:p>
        </p:txBody>
      </p:sp>
      <p:cxnSp>
        <p:nvCxnSpPr>
          <p:cNvPr id="181" name="Connector: Elbow 180">
            <a:extLst>
              <a:ext uri="{FF2B5EF4-FFF2-40B4-BE49-F238E27FC236}">
                <a16:creationId xmlns:a16="http://schemas.microsoft.com/office/drawing/2014/main" id="{7541FE93-BE1A-7A74-58B2-4D13ECB916AD}"/>
              </a:ext>
            </a:extLst>
          </p:cNvPr>
          <p:cNvCxnSpPr>
            <a:cxnSpLocks/>
            <a:stCxn id="66" idx="2"/>
            <a:endCxn id="76" idx="2"/>
          </p:cNvCxnSpPr>
          <p:nvPr/>
        </p:nvCxnSpPr>
        <p:spPr>
          <a:xfrm rot="5400000" flipH="1" flipV="1">
            <a:off x="8326982" y="1925847"/>
            <a:ext cx="1358593" cy="5088606"/>
          </a:xfrm>
          <a:prstGeom prst="bentConnector3">
            <a:avLst>
              <a:gd name="adj1" fmla="val -1682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68458516-A344-301F-3F80-A38566743B9F}"/>
              </a:ext>
            </a:extLst>
          </p:cNvPr>
          <p:cNvSpPr txBox="1"/>
          <p:nvPr/>
        </p:nvSpPr>
        <p:spPr>
          <a:xfrm>
            <a:off x="8497618" y="5471923"/>
            <a:ext cx="1371599" cy="76944"/>
          </a:xfrm>
          <a:prstGeom prst="rect">
            <a:avLst/>
          </a:prstGeom>
          <a:noFill/>
        </p:spPr>
        <p:txBody>
          <a:bodyPr wrap="square" lIns="0" tIns="0" rIns="0" bIns="0" rtlCol="0">
            <a:spAutoFit/>
          </a:bodyPr>
          <a:lstStyle/>
          <a:p>
            <a:pPr algn="ctr"/>
            <a:r>
              <a:rPr lang="en-US" sz="500"/>
              <a:t>8b. Logs are reviewed by counselors and coaches</a:t>
            </a:r>
          </a:p>
        </p:txBody>
      </p:sp>
      <p:cxnSp>
        <p:nvCxnSpPr>
          <p:cNvPr id="183" name="Connector: Elbow 182">
            <a:extLst>
              <a:ext uri="{FF2B5EF4-FFF2-40B4-BE49-F238E27FC236}">
                <a16:creationId xmlns:a16="http://schemas.microsoft.com/office/drawing/2014/main" id="{22995062-64B2-0B00-C242-1E7BEBA8DDBF}"/>
              </a:ext>
            </a:extLst>
          </p:cNvPr>
          <p:cNvCxnSpPr>
            <a:cxnSpLocks/>
            <a:stCxn id="76" idx="0"/>
            <a:endCxn id="62" idx="3"/>
          </p:cNvCxnSpPr>
          <p:nvPr/>
        </p:nvCxnSpPr>
        <p:spPr>
          <a:xfrm rot="16200000" flipV="1">
            <a:off x="10104192" y="752354"/>
            <a:ext cx="128894" cy="276388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D3041255-7F14-DDDE-7549-E0F2F5E21ADC}"/>
              </a:ext>
            </a:extLst>
          </p:cNvPr>
          <p:cNvSpPr txBox="1"/>
          <p:nvPr/>
        </p:nvSpPr>
        <p:spPr>
          <a:xfrm>
            <a:off x="9024220" y="1970806"/>
            <a:ext cx="1737095" cy="76944"/>
          </a:xfrm>
          <a:prstGeom prst="rect">
            <a:avLst/>
          </a:prstGeom>
          <a:noFill/>
        </p:spPr>
        <p:txBody>
          <a:bodyPr wrap="square" lIns="0" tIns="0" rIns="0" bIns="0" rtlCol="0">
            <a:spAutoFit/>
          </a:bodyPr>
          <a:lstStyle/>
          <a:p>
            <a:pPr algn="ctr"/>
            <a:r>
              <a:rPr lang="en-US" sz="500"/>
              <a:t>8c. Feedback – updates instructions and confidence threshold</a:t>
            </a:r>
          </a:p>
        </p:txBody>
      </p:sp>
      <p:cxnSp>
        <p:nvCxnSpPr>
          <p:cNvPr id="186" name="Straight Arrow Connector 185">
            <a:extLst>
              <a:ext uri="{FF2B5EF4-FFF2-40B4-BE49-F238E27FC236}">
                <a16:creationId xmlns:a16="http://schemas.microsoft.com/office/drawing/2014/main" id="{42DF8E32-E2CD-6D77-F36D-6EE35A241461}"/>
              </a:ext>
            </a:extLst>
          </p:cNvPr>
          <p:cNvCxnSpPr>
            <a:cxnSpLocks/>
          </p:cNvCxnSpPr>
          <p:nvPr/>
        </p:nvCxnSpPr>
        <p:spPr>
          <a:xfrm>
            <a:off x="6491791" y="2084736"/>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6382B3CB-6206-C069-FD95-614A73BEE33E}"/>
              </a:ext>
            </a:extLst>
          </p:cNvPr>
          <p:cNvSpPr txBox="1"/>
          <p:nvPr/>
        </p:nvSpPr>
        <p:spPr>
          <a:xfrm>
            <a:off x="6755929" y="1988023"/>
            <a:ext cx="500553" cy="76944"/>
          </a:xfrm>
          <a:prstGeom prst="rect">
            <a:avLst/>
          </a:prstGeom>
          <a:noFill/>
        </p:spPr>
        <p:txBody>
          <a:bodyPr wrap="square" lIns="0" tIns="0" rIns="0" bIns="0" rtlCol="0">
            <a:spAutoFit/>
          </a:bodyPr>
          <a:lstStyle/>
          <a:p>
            <a:pPr algn="ctr"/>
            <a:r>
              <a:rPr lang="en-US" sz="500"/>
              <a:t>Skill Gap Score</a:t>
            </a:r>
          </a:p>
        </p:txBody>
      </p:sp>
      <p:sp>
        <p:nvSpPr>
          <p:cNvPr id="188" name="TextBox 187">
            <a:extLst>
              <a:ext uri="{FF2B5EF4-FFF2-40B4-BE49-F238E27FC236}">
                <a16:creationId xmlns:a16="http://schemas.microsoft.com/office/drawing/2014/main" id="{94FA8F24-B6D7-B435-1AE8-BF3A0FBDED5E}"/>
              </a:ext>
            </a:extLst>
          </p:cNvPr>
          <p:cNvSpPr txBox="1"/>
          <p:nvPr/>
        </p:nvSpPr>
        <p:spPr>
          <a:xfrm>
            <a:off x="6341590" y="2127290"/>
            <a:ext cx="541090" cy="153888"/>
          </a:xfrm>
          <a:prstGeom prst="rect">
            <a:avLst/>
          </a:prstGeom>
          <a:noFill/>
        </p:spPr>
        <p:txBody>
          <a:bodyPr wrap="square" lIns="0" tIns="0" rIns="0" bIns="0" rtlCol="0">
            <a:spAutoFit/>
          </a:bodyPr>
          <a:lstStyle/>
          <a:p>
            <a:pPr algn="ctr"/>
            <a:r>
              <a:rPr lang="en-US" sz="500"/>
              <a:t>Low skill gap: 0 (more eligible)</a:t>
            </a:r>
          </a:p>
        </p:txBody>
      </p:sp>
      <p:sp>
        <p:nvSpPr>
          <p:cNvPr id="190" name="TextBox 189">
            <a:extLst>
              <a:ext uri="{FF2B5EF4-FFF2-40B4-BE49-F238E27FC236}">
                <a16:creationId xmlns:a16="http://schemas.microsoft.com/office/drawing/2014/main" id="{279FF444-64DB-94AB-61E3-47309529743C}"/>
              </a:ext>
            </a:extLst>
          </p:cNvPr>
          <p:cNvSpPr txBox="1"/>
          <p:nvPr/>
        </p:nvSpPr>
        <p:spPr>
          <a:xfrm>
            <a:off x="7204912" y="2127290"/>
            <a:ext cx="446314" cy="153888"/>
          </a:xfrm>
          <a:prstGeom prst="rect">
            <a:avLst/>
          </a:prstGeom>
          <a:noFill/>
        </p:spPr>
        <p:txBody>
          <a:bodyPr wrap="square" lIns="0" tIns="0" rIns="0" bIns="0" rtlCol="0">
            <a:spAutoFit/>
          </a:bodyPr>
          <a:lstStyle/>
          <a:p>
            <a:pPr algn="ctr"/>
            <a:r>
              <a:rPr lang="en-US" sz="500"/>
              <a:t>High skill gap: 1 (less eligible)</a:t>
            </a:r>
          </a:p>
        </p:txBody>
      </p:sp>
      <p:cxnSp>
        <p:nvCxnSpPr>
          <p:cNvPr id="1024" name="Straight Arrow Connector 1023">
            <a:extLst>
              <a:ext uri="{FF2B5EF4-FFF2-40B4-BE49-F238E27FC236}">
                <a16:creationId xmlns:a16="http://schemas.microsoft.com/office/drawing/2014/main" id="{5330B899-CAEE-3ED3-6479-2C9A439E4944}"/>
              </a:ext>
            </a:extLst>
          </p:cNvPr>
          <p:cNvCxnSpPr>
            <a:cxnSpLocks/>
            <a:endCxn id="158" idx="1"/>
          </p:cNvCxnSpPr>
          <p:nvPr/>
        </p:nvCxnSpPr>
        <p:spPr>
          <a:xfrm>
            <a:off x="7157745" y="4365134"/>
            <a:ext cx="942388" cy="1751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25" name="Connector: Elbow 1024">
            <a:extLst>
              <a:ext uri="{FF2B5EF4-FFF2-40B4-BE49-F238E27FC236}">
                <a16:creationId xmlns:a16="http://schemas.microsoft.com/office/drawing/2014/main" id="{D14371D8-69AE-35D5-D1F5-077AD7E91059}"/>
              </a:ext>
            </a:extLst>
          </p:cNvPr>
          <p:cNvCxnSpPr>
            <a:cxnSpLocks/>
            <a:endCxn id="68" idx="2"/>
          </p:cNvCxnSpPr>
          <p:nvPr/>
        </p:nvCxnSpPr>
        <p:spPr>
          <a:xfrm rot="10800000" flipH="1">
            <a:off x="6876705" y="4080774"/>
            <a:ext cx="146869" cy="284360"/>
          </a:xfrm>
          <a:prstGeom prst="bentConnector4">
            <a:avLst>
              <a:gd name="adj1" fmla="val -109870"/>
              <a:gd name="adj2" fmla="val 603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Graphic 1025">
            <a:extLst>
              <a:ext uri="{FF2B5EF4-FFF2-40B4-BE49-F238E27FC236}">
                <a16:creationId xmlns:a16="http://schemas.microsoft.com/office/drawing/2014/main" id="{93FF9721-24B0-CD7D-767E-F26EF35E8DFA}"/>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68546" y="4206157"/>
            <a:ext cx="281039" cy="281039"/>
          </a:xfrm>
          <a:prstGeom prst="rect">
            <a:avLst/>
          </a:prstGeom>
        </p:spPr>
      </p:pic>
      <p:sp>
        <p:nvSpPr>
          <p:cNvPr id="1027" name="TextBox 1026">
            <a:extLst>
              <a:ext uri="{FF2B5EF4-FFF2-40B4-BE49-F238E27FC236}">
                <a16:creationId xmlns:a16="http://schemas.microsoft.com/office/drawing/2014/main" id="{A96A5DE9-93B0-3B1E-2EE9-B5C23CE80263}"/>
              </a:ext>
            </a:extLst>
          </p:cNvPr>
          <p:cNvSpPr txBox="1"/>
          <p:nvPr/>
        </p:nvSpPr>
        <p:spPr>
          <a:xfrm>
            <a:off x="6895137" y="4472744"/>
            <a:ext cx="248344"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17692299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9A31-C60D-ECC1-1B83-03B79FFE7796}"/>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79F78E9-81CE-DDD1-BEBD-8F4B81401713}"/>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D99014FD-E63F-B78F-40FF-B94D7690CFF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FD5C7865-C8F5-C23A-3059-95DFB679CE98}"/>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Students face manual, time-consuming searches across fragmented campus systems and limited appointment scheduling</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01C6D49E-93EB-F4EB-D7D3-B463E63D49F0}"/>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3DB6829-BE3C-CCDA-F46A-4BE1203608A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Student support is unavailable outside business hours, leaving gaps during evenings, weekends, and holidays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Outdated knowledge bases hinder staff from providing accurate, up-to-date responses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Staff spend too much time on repetitive queries, limiting focus on complex student needs and strategy</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Fragmented systems force students to repeat information and create inconsistent support experiences</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1DF2E510-A29B-3F59-B619-922A1B6D373E}"/>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B2776372-4017-5FE3-227D-1715A71034DE}"/>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Ingests university knowledge base, policy docs, and event calendars for comprehensive student information access</a:t>
            </a:r>
          </a:p>
        </p:txBody>
      </p:sp>
      <p:sp>
        <p:nvSpPr>
          <p:cNvPr id="19" name="Google Shape;523;p32">
            <a:extLst>
              <a:ext uri="{FF2B5EF4-FFF2-40B4-BE49-F238E27FC236}">
                <a16:creationId xmlns:a16="http://schemas.microsoft.com/office/drawing/2014/main" id="{550A0031-94F0-CD7E-0636-4E88A32D714D}"/>
              </a:ext>
            </a:extLst>
          </p:cNvPr>
          <p:cNvSpPr/>
          <p:nvPr/>
        </p:nvSpPr>
        <p:spPr>
          <a:xfrm>
            <a:off x="6228415" y="5124116"/>
            <a:ext cx="2099734" cy="51500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Monitors self-service performance and gathers feedback</a:t>
            </a:r>
          </a:p>
        </p:txBody>
      </p:sp>
      <p:sp>
        <p:nvSpPr>
          <p:cNvPr id="20" name="Google Shape;523;p32">
            <a:extLst>
              <a:ext uri="{FF2B5EF4-FFF2-40B4-BE49-F238E27FC236}">
                <a16:creationId xmlns:a16="http://schemas.microsoft.com/office/drawing/2014/main" id="{123A2DEB-8D8E-CE6B-9471-E364B02AA729}"/>
              </a:ext>
            </a:extLst>
          </p:cNvPr>
          <p:cNvSpPr/>
          <p:nvPr/>
        </p:nvSpPr>
        <p:spPr>
          <a:xfrm>
            <a:off x="6215591" y="4348553"/>
            <a:ext cx="2099734" cy="56656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Integrates with calendar systems for real-time scheduling capabilities for students</a:t>
            </a:r>
          </a:p>
        </p:txBody>
      </p:sp>
      <p:sp>
        <p:nvSpPr>
          <p:cNvPr id="33" name="Google Shape;519;p32">
            <a:extLst>
              <a:ext uri="{FF2B5EF4-FFF2-40B4-BE49-F238E27FC236}">
                <a16:creationId xmlns:a16="http://schemas.microsoft.com/office/drawing/2014/main" id="{B931B4A5-9026-8DFE-E824-9B806F69C154}"/>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77154DEE-9796-6EEF-064F-4DA8BE0263E4}"/>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B7F7FAF-FE56-BEA1-58AF-F0030D62AD81}"/>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2E33B095-EE4F-C41F-1F91-6D3FF2DA0ED3}"/>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A5F8A6FA-D968-66FB-04B0-37658D092F1E}"/>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Campus Administrative Staff</a:t>
            </a:r>
          </a:p>
        </p:txBody>
      </p:sp>
      <p:sp>
        <p:nvSpPr>
          <p:cNvPr id="22" name="Google Shape;498;p32">
            <a:extLst>
              <a:ext uri="{FF2B5EF4-FFF2-40B4-BE49-F238E27FC236}">
                <a16:creationId xmlns:a16="http://schemas.microsoft.com/office/drawing/2014/main" id="{2C80A9EA-BD18-1581-48B5-CA402A4EC8E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A150CB1-A493-E17D-70E7-7AA4E6A9AF3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37C63E70-9F81-B167-1208-38F4906AC9DA}"/>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Education</a:t>
            </a:r>
          </a:p>
        </p:txBody>
      </p:sp>
      <p:grpSp>
        <p:nvGrpSpPr>
          <p:cNvPr id="66" name="Google Shape;2181;p75">
            <a:extLst>
              <a:ext uri="{FF2B5EF4-FFF2-40B4-BE49-F238E27FC236}">
                <a16:creationId xmlns:a16="http://schemas.microsoft.com/office/drawing/2014/main" id="{D8567759-9AFC-C809-13F9-8078077309AE}"/>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A25C0EF4-0399-F620-77E3-CAC5417DF51E}"/>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93D4D90E-766A-9F12-7771-C566BE9B86B4}"/>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DF226273-6748-55B2-7B2D-1AAE87ABAC6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68E89420-B0C5-98C1-C4F0-EE9E3BD702F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34617A4A-F782-2FD7-22A2-C7B4EBDCEC7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C490660D-2123-F238-F024-7D1BE8228DFE}"/>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0A538BF3-D8A6-5FFC-C8EB-EA79ECA976CC}"/>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7203E012-FB85-DDA4-2C83-2A406D28336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0741F370-1E5A-0DC5-6B34-031E6E820459}"/>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89DA647-1903-A086-A348-E34535417AF1}"/>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873833C6-04D6-E62E-D630-4420B7B92332}"/>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1E9A2172-6906-48BA-F0DE-84F60D0CD15A}"/>
              </a:ext>
            </a:extLst>
          </p:cNvPr>
          <p:cNvSpPr/>
          <p:nvPr/>
        </p:nvSpPr>
        <p:spPr>
          <a:xfrm>
            <a:off x="6215591" y="3290816"/>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Retrieves relevant articles to answer student questions with direct links to source materials</a:t>
            </a:r>
          </a:p>
        </p:txBody>
      </p:sp>
      <p:sp>
        <p:nvSpPr>
          <p:cNvPr id="30" name="Google Shape;115;p20">
            <a:extLst>
              <a:ext uri="{FF2B5EF4-FFF2-40B4-BE49-F238E27FC236}">
                <a16:creationId xmlns:a16="http://schemas.microsoft.com/office/drawing/2014/main" id="{EA2A3810-DEEA-3D21-22C9-B4D0E34738C5}"/>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E668E99B-93EF-51ED-AC3F-1F355FBA5337}"/>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Campus Support Assistant Agent</a:t>
            </a:r>
          </a:p>
        </p:txBody>
      </p:sp>
      <p:sp>
        <p:nvSpPr>
          <p:cNvPr id="36" name="TextBox 35">
            <a:extLst>
              <a:ext uri="{FF2B5EF4-FFF2-40B4-BE49-F238E27FC236}">
                <a16:creationId xmlns:a16="http://schemas.microsoft.com/office/drawing/2014/main" id="{44CE29FB-99EA-CA69-A86E-C07E026E80C0}"/>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Enable students to get campus answers and book appointments anytime through an automated support system</a:t>
            </a:r>
          </a:p>
        </p:txBody>
      </p:sp>
      <p:sp>
        <p:nvSpPr>
          <p:cNvPr id="37" name="Google Shape;498;p32">
            <a:extLst>
              <a:ext uri="{FF2B5EF4-FFF2-40B4-BE49-F238E27FC236}">
                <a16:creationId xmlns:a16="http://schemas.microsoft.com/office/drawing/2014/main" id="{5FE3F5B3-E3D2-C33C-7767-877F3488FA25}"/>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Delivers real-time answers via email, chat, and Teams, manages bookings, and learns continuously to improve knowledge delivery</a:t>
            </a:r>
            <a:endParaRPr lang="en-GB"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3E7F325A-514C-D74F-D929-CC54640B71F9}"/>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7" name="Group 26">
            <a:extLst>
              <a:ext uri="{FF2B5EF4-FFF2-40B4-BE49-F238E27FC236}">
                <a16:creationId xmlns:a16="http://schemas.microsoft.com/office/drawing/2014/main" id="{3EB8DFB8-7AAD-AFB1-372B-1240548C2AAB}"/>
              </a:ext>
            </a:extLst>
          </p:cNvPr>
          <p:cNvGrpSpPr/>
          <p:nvPr/>
        </p:nvGrpSpPr>
        <p:grpSpPr>
          <a:xfrm>
            <a:off x="8700923" y="2229264"/>
            <a:ext cx="2790518" cy="411648"/>
            <a:chOff x="8700923" y="2229264"/>
            <a:chExt cx="2790518" cy="411648"/>
          </a:xfrm>
        </p:grpSpPr>
        <p:sp>
          <p:nvSpPr>
            <p:cNvPr id="45" name="Rounded Rectangle 44">
              <a:extLst>
                <a:ext uri="{FF2B5EF4-FFF2-40B4-BE49-F238E27FC236}">
                  <a16:creationId xmlns:a16="http://schemas.microsoft.com/office/drawing/2014/main" id="{708071FD-229D-EF79-2632-B4325390DFF0}"/>
                </a:ext>
              </a:extLst>
            </p:cNvPr>
            <p:cNvSpPr/>
            <p:nvPr/>
          </p:nvSpPr>
          <p:spPr>
            <a:xfrm>
              <a:off x="8700923" y="2229264"/>
              <a:ext cx="2790518" cy="41164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Self </a:t>
              </a:r>
              <a:r>
                <a:rPr lang="en-US" sz="900">
                  <a:solidFill>
                    <a:prstClr val="black"/>
                  </a:solidFill>
                  <a:latin typeface="Segoe Sans Display Semibold" pitchFamily="2" charset="0"/>
                  <a:cs typeface="Segoe Sans Display Semibold" pitchFamily="2" charset="0"/>
                </a:rPr>
                <a:t>S</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ervice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Adoption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Students find answers and manage tasks independently, reducing their reliance on human intervention</a:t>
              </a:r>
            </a:p>
          </p:txBody>
        </p:sp>
        <p:sp>
          <p:nvSpPr>
            <p:cNvPr id="48" name="Arrow: Up 56">
              <a:extLst>
                <a:ext uri="{FF2B5EF4-FFF2-40B4-BE49-F238E27FC236}">
                  <a16:creationId xmlns:a16="http://schemas.microsoft.com/office/drawing/2014/main" id="{442776C0-A4BF-12C0-261D-409092B5FFCB}"/>
                </a:ext>
              </a:extLst>
            </p:cNvPr>
            <p:cNvSpPr/>
            <p:nvPr/>
          </p:nvSpPr>
          <p:spPr>
            <a:xfrm>
              <a:off x="8794754" y="230142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89216B41-9F4B-ADAD-C7F8-677DCDA3662B}"/>
              </a:ext>
            </a:extLst>
          </p:cNvPr>
          <p:cNvGrpSpPr/>
          <p:nvPr/>
        </p:nvGrpSpPr>
        <p:grpSpPr>
          <a:xfrm>
            <a:off x="8700923" y="2714297"/>
            <a:ext cx="2790518" cy="425124"/>
            <a:chOff x="8700923" y="2894282"/>
            <a:chExt cx="2790518" cy="425124"/>
          </a:xfrm>
        </p:grpSpPr>
        <p:sp>
          <p:nvSpPr>
            <p:cNvPr id="49" name="Rounded Rectangle 48">
              <a:extLst>
                <a:ext uri="{FF2B5EF4-FFF2-40B4-BE49-F238E27FC236}">
                  <a16:creationId xmlns:a16="http://schemas.microsoft.com/office/drawing/2014/main" id="{8505BF73-F53C-0157-7C00-5917235F24FC}"/>
                </a:ext>
              </a:extLst>
            </p:cNvPr>
            <p:cNvSpPr/>
            <p:nvPr/>
          </p:nvSpPr>
          <p:spPr>
            <a:xfrm>
              <a:off x="8700923" y="2894282"/>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a:t>
              </a:r>
              <a:r>
                <a:rPr lang="en-US" sz="900">
                  <a:solidFill>
                    <a:prstClr val="black"/>
                  </a:solidFill>
                  <a:latin typeface="Segoe Sans Display Semibold" pitchFamily="2" charset="0"/>
                  <a:cs typeface="Segoe Sans Display Semibold" pitchFamily="2" charset="0"/>
                </a:rPr>
                <a:t>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Resolves student inquiries during their initial interaction, eliminating the need for follow-ups or transfers</a:t>
              </a:r>
            </a:p>
          </p:txBody>
        </p:sp>
        <p:sp>
          <p:nvSpPr>
            <p:cNvPr id="2" name="Arrow: Up 56">
              <a:extLst>
                <a:ext uri="{FF2B5EF4-FFF2-40B4-BE49-F238E27FC236}">
                  <a16:creationId xmlns:a16="http://schemas.microsoft.com/office/drawing/2014/main" id="{BC310407-CDB9-58FE-414A-01A50D224F8D}"/>
                </a:ext>
              </a:extLst>
            </p:cNvPr>
            <p:cNvSpPr/>
            <p:nvPr/>
          </p:nvSpPr>
          <p:spPr>
            <a:xfrm>
              <a:off x="8794753" y="295338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Google Shape;516;p32">
            <a:extLst>
              <a:ext uri="{FF2B5EF4-FFF2-40B4-BE49-F238E27FC236}">
                <a16:creationId xmlns:a16="http://schemas.microsoft.com/office/drawing/2014/main" id="{C265B2D1-BEC7-CC7D-F93D-9EAFB0DE93D1}"/>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Academic Advisors</a:t>
            </a:r>
          </a:p>
        </p:txBody>
      </p:sp>
      <p:grpSp>
        <p:nvGrpSpPr>
          <p:cNvPr id="29" name="Group 28">
            <a:extLst>
              <a:ext uri="{FF2B5EF4-FFF2-40B4-BE49-F238E27FC236}">
                <a16:creationId xmlns:a16="http://schemas.microsoft.com/office/drawing/2014/main" id="{037400DE-E241-FC1A-A40A-B7F30DF57F35}"/>
              </a:ext>
            </a:extLst>
          </p:cNvPr>
          <p:cNvGrpSpPr/>
          <p:nvPr/>
        </p:nvGrpSpPr>
        <p:grpSpPr>
          <a:xfrm>
            <a:off x="8700923" y="3212806"/>
            <a:ext cx="2790518" cy="425124"/>
            <a:chOff x="8700923" y="3719499"/>
            <a:chExt cx="2790518" cy="425124"/>
          </a:xfrm>
        </p:grpSpPr>
        <p:sp>
          <p:nvSpPr>
            <p:cNvPr id="51" name="Rounded Rectangle 50">
              <a:extLst>
                <a:ext uri="{FF2B5EF4-FFF2-40B4-BE49-F238E27FC236}">
                  <a16:creationId xmlns:a16="http://schemas.microsoft.com/office/drawing/2014/main" id="{1C5DF451-F8CA-A07B-029F-82BDA6C5C2C3}"/>
                </a:ext>
              </a:extLst>
            </p:cNvPr>
            <p:cNvSpPr/>
            <p:nvPr/>
          </p:nvSpPr>
          <p:spPr>
            <a:xfrm>
              <a:off x="8700923" y="3719499"/>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Response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Students receive immediate answers to their questions and can schedule appointments instantaneously</a:t>
              </a:r>
            </a:p>
          </p:txBody>
        </p:sp>
        <p:sp>
          <p:nvSpPr>
            <p:cNvPr id="6" name="Arrow: Up 56">
              <a:extLst>
                <a:ext uri="{FF2B5EF4-FFF2-40B4-BE49-F238E27FC236}">
                  <a16:creationId xmlns:a16="http://schemas.microsoft.com/office/drawing/2014/main" id="{E091D7F8-3F2E-4E33-2B9A-311A2C889F8B}"/>
                </a:ext>
              </a:extLst>
            </p:cNvPr>
            <p:cNvSpPr/>
            <p:nvPr/>
          </p:nvSpPr>
          <p:spPr>
            <a:xfrm rot="10800000">
              <a:off x="8794754" y="381814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Google Shape;516;p32">
            <a:extLst>
              <a:ext uri="{FF2B5EF4-FFF2-40B4-BE49-F238E27FC236}">
                <a16:creationId xmlns:a16="http://schemas.microsoft.com/office/drawing/2014/main" id="{12653A64-15C1-1E7F-B1C4-0D4C28BE8795}"/>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Students</a:t>
            </a:r>
          </a:p>
        </p:txBody>
      </p:sp>
      <p:sp>
        <p:nvSpPr>
          <p:cNvPr id="16" name="Google Shape;516;p32">
            <a:extLst>
              <a:ext uri="{FF2B5EF4-FFF2-40B4-BE49-F238E27FC236}">
                <a16:creationId xmlns:a16="http://schemas.microsoft.com/office/drawing/2014/main" id="{8F2B74C6-19D8-7B08-22DE-8A88E9D12DCD}"/>
              </a:ext>
            </a:extLst>
          </p:cNvPr>
          <p:cNvSpPr/>
          <p:nvPr/>
        </p:nvSpPr>
        <p:spPr>
          <a:xfrm>
            <a:off x="10099564"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Systems Administrators</a:t>
            </a:r>
          </a:p>
        </p:txBody>
      </p:sp>
      <p:sp>
        <p:nvSpPr>
          <p:cNvPr id="21" name="Google Shape;506;p32">
            <a:extLst>
              <a:ext uri="{FF2B5EF4-FFF2-40B4-BE49-F238E27FC236}">
                <a16:creationId xmlns:a16="http://schemas.microsoft.com/office/drawing/2014/main" id="{D3AE33C4-76B2-5D7A-62AD-2722F7FF308C}"/>
              </a:ext>
            </a:extLst>
          </p:cNvPr>
          <p:cNvSpPr/>
          <p:nvPr/>
        </p:nvSpPr>
        <p:spPr>
          <a:xfrm>
            <a:off x="10578146"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25" name="Google Shape;523;p32">
            <a:extLst>
              <a:ext uri="{FF2B5EF4-FFF2-40B4-BE49-F238E27FC236}">
                <a16:creationId xmlns:a16="http://schemas.microsoft.com/office/drawing/2014/main" id="{21922123-15B8-9617-074C-C0AA6C5B5B96}"/>
              </a:ext>
            </a:extLst>
          </p:cNvPr>
          <p:cNvSpPr/>
          <p:nvPr/>
        </p:nvSpPr>
        <p:spPr>
          <a:xfrm>
            <a:off x="6215591" y="5848114"/>
            <a:ext cx="2099734" cy="51500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Smart escalation to student services teams for Flags sensitive or high-risk queries with  case summaries </a:t>
            </a:r>
          </a:p>
        </p:txBody>
      </p:sp>
      <p:grpSp>
        <p:nvGrpSpPr>
          <p:cNvPr id="32" name="Group 31">
            <a:extLst>
              <a:ext uri="{FF2B5EF4-FFF2-40B4-BE49-F238E27FC236}">
                <a16:creationId xmlns:a16="http://schemas.microsoft.com/office/drawing/2014/main" id="{46B2A058-68A6-D641-2E38-08DC94689F16}"/>
              </a:ext>
            </a:extLst>
          </p:cNvPr>
          <p:cNvGrpSpPr/>
          <p:nvPr/>
        </p:nvGrpSpPr>
        <p:grpSpPr>
          <a:xfrm>
            <a:off x="8703157" y="3711314"/>
            <a:ext cx="2790518" cy="425124"/>
            <a:chOff x="8700923" y="3719499"/>
            <a:chExt cx="2790518" cy="425124"/>
          </a:xfrm>
        </p:grpSpPr>
        <p:sp>
          <p:nvSpPr>
            <p:cNvPr id="35" name="Rounded Rectangle 50">
              <a:extLst>
                <a:ext uri="{FF2B5EF4-FFF2-40B4-BE49-F238E27FC236}">
                  <a16:creationId xmlns:a16="http://schemas.microsoft.com/office/drawing/2014/main" id="{3BC82A0A-D57F-99FE-476E-78EA80C91B19}"/>
                </a:ext>
              </a:extLst>
            </p:cNvPr>
            <p:cNvSpPr/>
            <p:nvPr/>
          </p:nvSpPr>
          <p:spPr>
            <a:xfrm>
              <a:off x="8700923" y="3719499"/>
              <a:ext cx="2790518" cy="425124"/>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Student Engagement &amp; Efficiency →</a:t>
              </a:r>
              <a:r>
                <a:rPr lang="en-US" sz="900">
                  <a:solidFill>
                    <a:prstClr val="black"/>
                  </a:solidFill>
                  <a:latin typeface="Segoe Sans Display Semibold" pitchFamily="2" charset="0"/>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Empowers students to find answers and manage tasks, increasing their productivity</a:t>
              </a:r>
            </a:p>
          </p:txBody>
        </p:sp>
        <p:sp>
          <p:nvSpPr>
            <p:cNvPr id="38" name="Arrow: Up 56">
              <a:extLst>
                <a:ext uri="{FF2B5EF4-FFF2-40B4-BE49-F238E27FC236}">
                  <a16:creationId xmlns:a16="http://schemas.microsoft.com/office/drawing/2014/main" id="{B7AAE302-88B9-9436-426C-95C6C13E9505}"/>
                </a:ext>
              </a:extLst>
            </p:cNvPr>
            <p:cNvSpPr/>
            <p:nvPr/>
          </p:nvSpPr>
          <p:spPr>
            <a:xfrm rot="10800000">
              <a:off x="8794754" y="381814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118478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6EE99-1D1C-8A42-9DDF-ADD2BCA1CD4F}"/>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5BFE5107-34DD-C53B-FE5D-25CCC95027F4}"/>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716DB61E-12E4-40D7-E105-9AB0D3628AD5}"/>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FC33D6FB-E2D9-0A81-6C13-2FF14F5A5A31}"/>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8A1FE3DA-3426-3C35-CC70-1282EE3DBE1A}"/>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Campus Support Assistant Agent</a:t>
            </a:r>
          </a:p>
        </p:txBody>
      </p:sp>
      <p:sp>
        <p:nvSpPr>
          <p:cNvPr id="57" name="Rectangle: Top Corners Rounded 56">
            <a:extLst>
              <a:ext uri="{FF2B5EF4-FFF2-40B4-BE49-F238E27FC236}">
                <a16:creationId xmlns:a16="http://schemas.microsoft.com/office/drawing/2014/main" id="{ABDD9760-FC3A-F725-0C4D-60AFD9C03A73}"/>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271BBC0D-FD3D-8D03-C582-11C95AF45EE5}"/>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A89F4BA7-BFAF-CFEF-98BD-BD6A05FCDCD6}"/>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51773813-A9A0-FDF1-6B00-679A3FB9B2E3}"/>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FF518AE1-7432-B019-C427-6EE771A588FB}"/>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1E39EA97-596A-B0F1-C9EE-9BF25D2AA11D}"/>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4083B418-3163-B7ED-CDED-E0F550FBAF33}"/>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2E9F5471-ED2D-DD77-E9F9-3E523588D12F}"/>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EBEE45CD-C25E-858E-47A5-5B5AEC8CAA4D}"/>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F8205216-D0B4-5C8F-7C1F-ED0559A1525D}"/>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D8324EC3-07C4-2407-05EA-D8BD61367D6F}"/>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1720DFEC-D417-63FB-D789-A8CE6E124E5A}"/>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32003CDA-AE4A-ADE2-C0FF-80D028A8E9D2}"/>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129A53B0-FED4-A4D5-C79F-9909108BFD3D}"/>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C082E5FC-E7B4-412A-70C2-5525A441D454}"/>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Public Sector</a:t>
            </a:r>
          </a:p>
        </p:txBody>
      </p:sp>
      <p:sp>
        <p:nvSpPr>
          <p:cNvPr id="4" name="Available with">
            <a:extLst>
              <a:ext uri="{FF2B5EF4-FFF2-40B4-BE49-F238E27FC236}">
                <a16:creationId xmlns:a16="http://schemas.microsoft.com/office/drawing/2014/main" id="{93382F65-6503-77D9-8A5C-4E1A443296DB}"/>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BB2C0E52-2777-3505-9847-E582714D33E9}"/>
              </a:ext>
            </a:extLst>
          </p:cNvPr>
          <p:cNvGraphicFramePr>
            <a:graphicFrameLocks noGrp="1"/>
          </p:cNvGraphicFramePr>
          <p:nvPr>
            <p:extLst>
              <p:ext uri="{D42A27DB-BD31-4B8C-83A1-F6EECF244321}">
                <p14:modId xmlns:p14="http://schemas.microsoft.com/office/powerpoint/2010/main" val="842707073"/>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Enable students to get campus answers and book appointments anytime through an automated support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342CBFCA-5785-7495-73F2-9EAF004DF298}"/>
              </a:ext>
            </a:extLst>
          </p:cNvPr>
          <p:cNvSpPr txBox="1">
            <a:spLocks/>
          </p:cNvSpPr>
          <p:nvPr/>
        </p:nvSpPr>
        <p:spPr>
          <a:xfrm>
            <a:off x="5920589" y="1058257"/>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Retrieve Relevant </a:t>
            </a:r>
            <a:r>
              <a:rPr lang="en-US">
                <a:solidFill>
                  <a:srgbClr val="091F2C"/>
                </a:solidFill>
                <a:latin typeface="Segoe Sans Display Semibold"/>
              </a:rPr>
              <a:t>A</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rticle</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to Answer </a:t>
            </a:r>
            <a:r>
              <a:rPr lang="en-US">
                <a:solidFill>
                  <a:srgbClr val="091F2C"/>
                </a:solidFill>
                <a:latin typeface="Segoe Sans Display Semibold"/>
              </a:rPr>
              <a:t>U</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ser </a:t>
            </a:r>
            <a:r>
              <a:rPr lang="en-US">
                <a:solidFill>
                  <a:srgbClr val="091F2C"/>
                </a:solidFill>
                <a:latin typeface="Segoe Sans Display Semibold"/>
              </a:rPr>
              <a:t>Q</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uestions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1858A59B-ABC1-3FAC-CEA9-7212812DFDEC}"/>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Indexes and fetches the best-matching article or policy to answer each student query</a:t>
            </a:r>
          </a:p>
        </p:txBody>
      </p:sp>
      <p:sp>
        <p:nvSpPr>
          <p:cNvPr id="63" name="Rectangle: Rounded Corners 62">
            <a:extLst>
              <a:ext uri="{FF2B5EF4-FFF2-40B4-BE49-F238E27FC236}">
                <a16:creationId xmlns:a16="http://schemas.microsoft.com/office/drawing/2014/main" id="{E052704F-E34F-066B-B81C-5F13C28F7E53}"/>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self-service adoption rate</a:t>
            </a:r>
          </a:p>
        </p:txBody>
      </p:sp>
      <p:sp>
        <p:nvSpPr>
          <p:cNvPr id="5" name="Rectangle: Rounded Corners 4">
            <a:extLst>
              <a:ext uri="{FF2B5EF4-FFF2-40B4-BE49-F238E27FC236}">
                <a16:creationId xmlns:a16="http://schemas.microsoft.com/office/drawing/2014/main" id="{F82548A5-E45D-5285-2A72-C60833211693}"/>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first-contact resolution rate</a:t>
            </a:r>
          </a:p>
        </p:txBody>
      </p:sp>
      <p:sp>
        <p:nvSpPr>
          <p:cNvPr id="7" name="Rectangle: Rounded Corners 6">
            <a:extLst>
              <a:ext uri="{FF2B5EF4-FFF2-40B4-BE49-F238E27FC236}">
                <a16:creationId xmlns:a16="http://schemas.microsoft.com/office/drawing/2014/main" id="{D49F259F-E605-4805-CCE0-8A93DE14DE61}"/>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BEF0D51A-B74D-8769-15D4-1D25E07119D7}"/>
              </a:ext>
            </a:extLst>
          </p:cNvPr>
          <p:cNvSpPr txBox="1">
            <a:spLocks/>
          </p:cNvSpPr>
          <p:nvPr/>
        </p:nvSpPr>
        <p:spPr>
          <a:xfrm>
            <a:off x="3036797" y="1058257"/>
            <a:ext cx="2572262" cy="307777"/>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University </a:t>
            </a:r>
            <a:r>
              <a:rPr lang="en-US">
                <a:solidFill>
                  <a:srgbClr val="091F2C"/>
                </a:solidFill>
                <a:latin typeface="Segoe Sans Display Semibold"/>
              </a:rPr>
              <a:t>K</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nowledge</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t>
            </a:r>
            <a:r>
              <a:rPr lang="en-US">
                <a:solidFill>
                  <a:srgbClr val="091F2C"/>
                </a:solidFill>
                <a:latin typeface="Segoe Sans Display Semibold"/>
              </a:rPr>
              <a:t>B</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ase</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Policy </a:t>
            </a:r>
            <a:r>
              <a:rPr lang="en-US">
                <a:solidFill>
                  <a:srgbClr val="091F2C"/>
                </a:solidFill>
                <a:latin typeface="Segoe Sans Display Semibold"/>
              </a:rPr>
              <a:t>D</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ocs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Event </a:t>
            </a:r>
            <a:r>
              <a:rPr lang="en-US">
                <a:solidFill>
                  <a:srgbClr val="091F2C"/>
                </a:solidFill>
                <a:latin typeface="Segoe Sans Display Semibold"/>
              </a:rPr>
              <a:t>C</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alendars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3E65867B-1455-A25D-8AF7-55C3E078DBD6}"/>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Gathers FAQs, student handbooks, policy documents, and event schedules into a unified knowledge base</a:t>
            </a:r>
          </a:p>
        </p:txBody>
      </p:sp>
      <p:sp>
        <p:nvSpPr>
          <p:cNvPr id="45" name="TextBox 44">
            <a:extLst>
              <a:ext uri="{FF2B5EF4-FFF2-40B4-BE49-F238E27FC236}">
                <a16:creationId xmlns:a16="http://schemas.microsoft.com/office/drawing/2014/main" id="{00CD466A-42CC-B558-1291-F2ED9712703B}"/>
              </a:ext>
              <a:ext uri="{C183D7F6-B498-43B3-948B-1728B52AA6E4}">
                <adec:decorative xmlns:adec="http://schemas.microsoft.com/office/drawing/2017/decorative" val="0"/>
              </a:ext>
            </a:extLst>
          </p:cNvPr>
          <p:cNvSpPr txBox="1"/>
          <p:nvPr/>
        </p:nvSpPr>
        <p:spPr>
          <a:xfrm>
            <a:off x="3223018" y="2036632"/>
            <a:ext cx="2081045" cy="979755"/>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university knowledge base, policy docs, event calendars, student handbooks etc.</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(Outlook/Teams) for academic schedules, event feeds</a:t>
            </a:r>
          </a:p>
        </p:txBody>
      </p:sp>
      <p:pic>
        <p:nvPicPr>
          <p:cNvPr id="49" name="Picture 48">
            <a:extLst>
              <a:ext uri="{FF2B5EF4-FFF2-40B4-BE49-F238E27FC236}">
                <a16:creationId xmlns:a16="http://schemas.microsoft.com/office/drawing/2014/main" id="{08066AF2-8634-3427-25AC-D0BA56F1792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11AE3FFB-B0BC-DD09-9B24-1D7A565C5ED0}"/>
              </a:ext>
            </a:extLst>
          </p:cNvPr>
          <p:cNvSpPr txBox="1">
            <a:spLocks/>
          </p:cNvSpPr>
          <p:nvPr/>
        </p:nvSpPr>
        <p:spPr>
          <a:xfrm>
            <a:off x="8804382" y="1058257"/>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Integrate with Calendar </a:t>
            </a:r>
            <a:r>
              <a:rPr lang="en-US">
                <a:solidFill>
                  <a:srgbClr val="091F2C"/>
                </a:solidFill>
                <a:latin typeface="Segoe Sans Display Semibold"/>
              </a:rPr>
              <a:t>S</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ystems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for Real-Time </a:t>
            </a:r>
            <a:r>
              <a:rPr lang="en-US">
                <a:solidFill>
                  <a:srgbClr val="091F2C"/>
                </a:solidFill>
                <a:latin typeface="Segoe Sans Display Semibold"/>
              </a:rPr>
              <a:t>S</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cheduling</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t>
            </a:r>
            <a:r>
              <a:rPr lang="en-US">
                <a:solidFill>
                  <a:srgbClr val="091F2C"/>
                </a:solidFill>
                <a:latin typeface="Segoe Sans Display Semibold"/>
              </a:rPr>
              <a:t>A</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bility</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609FEE8A-76EA-9312-5D91-4BB90ED37B0C}"/>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Connects directly with university calendar systems to allow students to view availability and book appointments instantly</a:t>
            </a:r>
          </a:p>
        </p:txBody>
      </p:sp>
      <p:sp>
        <p:nvSpPr>
          <p:cNvPr id="37" name="Step 1 Title">
            <a:extLst>
              <a:ext uri="{FF2B5EF4-FFF2-40B4-BE49-F238E27FC236}">
                <a16:creationId xmlns:a16="http://schemas.microsoft.com/office/drawing/2014/main" id="{3DB64401-1FE8-C4F7-EF4D-040A835AD3C4}"/>
              </a:ext>
            </a:extLst>
          </p:cNvPr>
          <p:cNvSpPr txBox="1">
            <a:spLocks/>
          </p:cNvSpPr>
          <p:nvPr/>
        </p:nvSpPr>
        <p:spPr>
          <a:xfrm>
            <a:off x="8804382" y="3801172"/>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Monitor Self-Service </a:t>
            </a:r>
            <a:r>
              <a:rPr lang="en-US">
                <a:solidFill>
                  <a:srgbClr val="091F2C"/>
                </a:solidFill>
                <a:latin typeface="Segoe Sans Display Semibold"/>
              </a:rPr>
              <a:t>P</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erformance</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and Gathers </a:t>
            </a:r>
            <a:r>
              <a:rPr lang="en-US">
                <a:solidFill>
                  <a:srgbClr val="091F2C"/>
                </a:solidFill>
                <a:latin typeface="Segoe Sans Display Semibold"/>
              </a:rPr>
              <a:t>F</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eedback</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9C64837A-2FE8-B22F-CF07-DA8E0B9519F5}"/>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Tracks usage, urgency, sentiment, and unresolved queries to continuously refine the knowledge base or route to human advisors </a:t>
            </a:r>
          </a:p>
        </p:txBody>
      </p:sp>
      <p:sp>
        <p:nvSpPr>
          <p:cNvPr id="8" name="Rectangle: Rounded Corners 7">
            <a:extLst>
              <a:ext uri="{FF2B5EF4-FFF2-40B4-BE49-F238E27FC236}">
                <a16:creationId xmlns:a16="http://schemas.microsoft.com/office/drawing/2014/main" id="{7B83119F-4A1E-7B91-E37C-21850C96DF01}"/>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922EF14C-0AE8-6FB9-0CFA-242ED14235B0}"/>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response time </a:t>
            </a:r>
          </a:p>
        </p:txBody>
      </p:sp>
      <p:sp>
        <p:nvSpPr>
          <p:cNvPr id="46" name="Text Placeholder 11">
            <a:extLst>
              <a:ext uri="{FF2B5EF4-FFF2-40B4-BE49-F238E27FC236}">
                <a16:creationId xmlns:a16="http://schemas.microsoft.com/office/drawing/2014/main" id="{3EC0A682-AAF0-D6AA-282D-DB8D81804A2F}"/>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C056246A-A05F-4B36-D68B-23A4EEB0F062}"/>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E49F508B-DF43-5457-4EFF-BC0942F4B134}"/>
              </a:ext>
              <a:ext uri="{C183D7F6-B498-43B3-948B-1728B52AA6E4}">
                <adec:decorative xmlns:adec="http://schemas.microsoft.com/office/drawing/2017/decorative" val="0"/>
              </a:ext>
            </a:extLst>
          </p:cNvPr>
          <p:cNvSpPr txBox="1"/>
          <p:nvPr/>
        </p:nvSpPr>
        <p:spPr>
          <a:xfrm>
            <a:off x="6101735" y="2331584"/>
            <a:ext cx="2199820" cy="38985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policy articles &amp; source repository</a:t>
            </a:r>
          </a:p>
        </p:txBody>
      </p:sp>
      <p:pic>
        <p:nvPicPr>
          <p:cNvPr id="62" name="Picture 61">
            <a:extLst>
              <a:ext uri="{FF2B5EF4-FFF2-40B4-BE49-F238E27FC236}">
                <a16:creationId xmlns:a16="http://schemas.microsoft.com/office/drawing/2014/main" id="{BAA3BE8B-8594-6F6E-4E52-079A21572D4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6D67F1C0-2CD8-2530-B0B8-10A8EF7ED3D5}"/>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2252041E-78EE-C228-F373-D5AAE921C9C9}"/>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123441AA-045F-F1A9-2D15-C6D7980140CD}"/>
              </a:ext>
              <a:ext uri="{C183D7F6-B498-43B3-948B-1728B52AA6E4}">
                <adec:decorative xmlns:adec="http://schemas.microsoft.com/office/drawing/2017/decorative" val="0"/>
              </a:ext>
            </a:extLst>
          </p:cNvPr>
          <p:cNvSpPr txBox="1"/>
          <p:nvPr/>
        </p:nvSpPr>
        <p:spPr>
          <a:xfrm>
            <a:off x="8990602" y="2277723"/>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Outlook calendar/meeting triggers) for staff availability &amp; meeting invites, and reminders</a:t>
            </a:r>
          </a:p>
        </p:txBody>
      </p:sp>
      <p:pic>
        <p:nvPicPr>
          <p:cNvPr id="60" name="Picture 59">
            <a:extLst>
              <a:ext uri="{FF2B5EF4-FFF2-40B4-BE49-F238E27FC236}">
                <a16:creationId xmlns:a16="http://schemas.microsoft.com/office/drawing/2014/main" id="{B81007FA-6A8A-EF3A-1510-1C6F119D5A9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0135F6CD-59C3-5C72-828F-5F7666F6D77B}"/>
              </a:ext>
            </a:extLst>
          </p:cNvPr>
          <p:cNvSpPr txBox="1"/>
          <p:nvPr/>
        </p:nvSpPr>
        <p:spPr>
          <a:xfrm>
            <a:off x="3223018"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Ingests</a:t>
            </a: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 </a:t>
            </a:r>
            <a:r>
              <a:rPr kumimoji="0" lang="en-US" sz="700" b="0" i="0" u="none" strike="noStrike" kern="0" cap="none" spc="0" normalizeH="0" baseline="0" noProof="0">
                <a:ln>
                  <a:noFill/>
                </a:ln>
                <a:solidFill>
                  <a:srgbClr val="000000"/>
                </a:solidFill>
                <a:effectLst/>
                <a:uLnTx/>
                <a:uFillTx/>
                <a:latin typeface="Segoe Sans Display"/>
                <a:ea typeface="DM Sans 14pt"/>
                <a:cs typeface="DM Sans 14pt"/>
                <a:sym typeface="DM Sans"/>
              </a:rPr>
              <a:t>FAQs, student handbooks, policy documents, and event schedules</a:t>
            </a: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 </a:t>
            </a:r>
            <a:r>
              <a:rPr lang="en-US" sz="700">
                <a:solidFill>
                  <a:srgbClr val="000000"/>
                </a:solidFill>
                <a:latin typeface="Segoe Sans Display"/>
              </a:rPr>
              <a:t>to</a:t>
            </a: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 </a:t>
            </a:r>
            <a:r>
              <a:rPr lang="en-US" sz="700">
                <a:solidFill>
                  <a:srgbClr val="000000"/>
                </a:solidFill>
                <a:latin typeface="Segoe Sans Display"/>
              </a:rPr>
              <a:t>e</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nsure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accurate, up-to-date campus </a:t>
            </a:r>
            <a:r>
              <a:rPr lang="en-US" sz="700">
                <a:solidFill>
                  <a:srgbClr val="000000"/>
                </a:solidFill>
                <a:latin typeface="Segoe Sans Display"/>
              </a:rPr>
              <a:t>information</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74" name="TextBox 73">
            <a:extLst>
              <a:ext uri="{FF2B5EF4-FFF2-40B4-BE49-F238E27FC236}">
                <a16:creationId xmlns:a16="http://schemas.microsoft.com/office/drawing/2014/main" id="{76CCB045-91DC-F6A5-9AFA-BA6F9AD9C9E1}"/>
              </a:ext>
            </a:extLst>
          </p:cNvPr>
          <p:cNvSpPr txBox="1"/>
          <p:nvPr/>
        </p:nvSpPr>
        <p:spPr>
          <a:xfrm>
            <a:off x="6128274"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Provides instantaneous and precise answers from relevant articles or policy</a:t>
            </a:r>
            <a:r>
              <a:rPr lang="en-US" sz="700">
                <a:solidFill>
                  <a:srgbClr val="000000"/>
                </a:solidFill>
                <a:latin typeface="Segoe Sans Display"/>
              </a:rPr>
              <a:t> to</a:t>
            </a:r>
            <a:r>
              <a:rPr kumimoji="0" lang="en-US" sz="700" b="0" i="0" u="none" strike="noStrike" kern="1200" cap="none" spc="0" normalizeH="0" baseline="0" noProof="0">
                <a:ln>
                  <a:noFill/>
                </a:ln>
                <a:solidFill>
                  <a:srgbClr val="000000"/>
                </a:solidFill>
                <a:effectLst/>
                <a:uLnTx/>
                <a:uFillTx/>
                <a:latin typeface="Segoe Sans Display"/>
                <a:ea typeface="+mn-ea"/>
                <a:cs typeface="+mn-cs"/>
              </a:rPr>
              <a:t> improve student satisfaction and reduce wait times</a:t>
            </a:r>
          </a:p>
        </p:txBody>
      </p:sp>
      <p:sp>
        <p:nvSpPr>
          <p:cNvPr id="75" name="TextBox 74">
            <a:extLst>
              <a:ext uri="{FF2B5EF4-FFF2-40B4-BE49-F238E27FC236}">
                <a16:creationId xmlns:a16="http://schemas.microsoft.com/office/drawing/2014/main" id="{3490539A-6810-6D55-86EC-9264309167AC}"/>
              </a:ext>
            </a:extLst>
          </p:cNvPr>
          <p:cNvSpPr txBox="1"/>
          <p:nvPr/>
        </p:nvSpPr>
        <p:spPr>
          <a:xfrm>
            <a:off x="8990601" y="3192285"/>
            <a:ext cx="235950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Provides convenient self-service booking by connecting to university calendar for real time scheduling</a:t>
            </a:r>
          </a:p>
        </p:txBody>
      </p:sp>
      <p:sp>
        <p:nvSpPr>
          <p:cNvPr id="70" name="Text Placeholder 11">
            <a:extLst>
              <a:ext uri="{FF2B5EF4-FFF2-40B4-BE49-F238E27FC236}">
                <a16:creationId xmlns:a16="http://schemas.microsoft.com/office/drawing/2014/main" id="{1A475A9E-5ED0-C20C-F41D-E2F18D446B77}"/>
              </a:ext>
            </a:extLst>
          </p:cNvPr>
          <p:cNvSpPr txBox="1">
            <a:spLocks/>
          </p:cNvSpPr>
          <p:nvPr/>
        </p:nvSpPr>
        <p:spPr>
          <a:xfrm>
            <a:off x="8804381" y="4827756"/>
            <a:ext cx="2572261"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F051FAEA-F30E-6DA0-6801-7428ABCCD7C8}"/>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27E7F27E-A0EF-AC5E-3B51-1458B911EE80}"/>
              </a:ext>
              <a:ext uri="{C183D7F6-B498-43B3-948B-1728B52AA6E4}">
                <adec:decorative xmlns:adec="http://schemas.microsoft.com/office/drawing/2017/decorative" val="0"/>
              </a:ext>
            </a:extLst>
          </p:cNvPr>
          <p:cNvSpPr txBox="1"/>
          <p:nvPr/>
        </p:nvSpPr>
        <p:spPr>
          <a:xfrm>
            <a:off x="8990602" y="4955039"/>
            <a:ext cx="2080736"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Data Platform (Dataverse) for  interaction logs and feedback storage</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(Teams/Outlook) for feedback collection and routing</a:t>
            </a:r>
          </a:p>
        </p:txBody>
      </p:sp>
      <p:pic>
        <p:nvPicPr>
          <p:cNvPr id="68" name="Picture 67">
            <a:extLst>
              <a:ext uri="{FF2B5EF4-FFF2-40B4-BE49-F238E27FC236}">
                <a16:creationId xmlns:a16="http://schemas.microsoft.com/office/drawing/2014/main" id="{748564BC-8CB8-E004-B6EC-3C1616C28FA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130134" y="4861523"/>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99C95E85-8130-8783-5BC5-86A08A01DB2C}"/>
              </a:ext>
            </a:extLst>
          </p:cNvPr>
          <p:cNvSpPr txBox="1"/>
          <p:nvPr/>
        </p:nvSpPr>
        <p:spPr>
          <a:xfrm>
            <a:off x="8990602" y="6010318"/>
            <a:ext cx="2300708"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Routes </a:t>
            </a:r>
            <a:r>
              <a:rPr kumimoji="0" lang="en-US" sz="700" b="0" i="0" u="none" strike="noStrike" kern="1200" cap="none" spc="0" normalizeH="0" baseline="0" noProof="0">
                <a:ln>
                  <a:noFill/>
                </a:ln>
                <a:solidFill>
                  <a:srgbClr val="000000"/>
                </a:solidFill>
                <a:effectLst/>
                <a:uLnTx/>
                <a:uFillTx/>
                <a:latin typeface="Segoe Sans Display"/>
                <a:ea typeface="+mn-ea"/>
                <a:cs typeface="+mn-cs"/>
              </a:rPr>
              <a:t>Identifies content gaps and improvement areas</a:t>
            </a:r>
            <a:r>
              <a:rPr lang="en-US" sz="700">
                <a:solidFill>
                  <a:srgbClr val="000000"/>
                </a:solidFill>
                <a:latin typeface="Segoe Sans Display"/>
              </a:rPr>
              <a:t> to refine the knowledge base, which</a:t>
            </a:r>
            <a:r>
              <a:rPr kumimoji="0" lang="en-US" sz="700" b="0" i="0" u="none" strike="noStrike" kern="1200" cap="none" spc="0" normalizeH="0" baseline="0" noProof="0">
                <a:ln>
                  <a:noFill/>
                </a:ln>
                <a:solidFill>
                  <a:srgbClr val="000000"/>
                </a:solidFill>
                <a:effectLst/>
                <a:uLnTx/>
                <a:uFillTx/>
                <a:latin typeface="Segoe Sans Display"/>
                <a:ea typeface="+mn-ea"/>
                <a:cs typeface="+mn-cs"/>
              </a:rPr>
              <a:t> evolves with student needs</a:t>
            </a:r>
          </a:p>
        </p:txBody>
      </p:sp>
      <p:sp>
        <p:nvSpPr>
          <p:cNvPr id="27" name="Step 1 Title">
            <a:extLst>
              <a:ext uri="{FF2B5EF4-FFF2-40B4-BE49-F238E27FC236}">
                <a16:creationId xmlns:a16="http://schemas.microsoft.com/office/drawing/2014/main" id="{B6B4757F-1811-3342-F71A-B73DD2B826F0}"/>
              </a:ext>
            </a:extLst>
          </p:cNvPr>
          <p:cNvSpPr txBox="1">
            <a:spLocks/>
          </p:cNvSpPr>
          <p:nvPr/>
        </p:nvSpPr>
        <p:spPr>
          <a:xfrm>
            <a:off x="5918795" y="3801172"/>
            <a:ext cx="2572262" cy="153888"/>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5. Escalate to Student </a:t>
            </a:r>
            <a:r>
              <a:rPr lang="en-US">
                <a:solidFill>
                  <a:srgbClr val="091F2C"/>
                </a:solidFill>
                <a:latin typeface="Segoe Sans Display Semibold"/>
              </a:rPr>
              <a:t>S</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ervices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t>
            </a:r>
            <a:r>
              <a:rPr lang="en-US">
                <a:solidFill>
                  <a:srgbClr val="091F2C"/>
                </a:solidFill>
                <a:latin typeface="Segoe Sans Display Semibold"/>
              </a:rPr>
              <a:t>T</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eams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0" name="Step 1 Top">
            <a:extLst>
              <a:ext uri="{FF2B5EF4-FFF2-40B4-BE49-F238E27FC236}">
                <a16:creationId xmlns:a16="http://schemas.microsoft.com/office/drawing/2014/main" id="{600CA140-6E4C-ACCA-B2C2-D952B2D25119}"/>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Flags emotionally sensitive or high-risk queries for routing with  case summaries to human advisors - student support staff</a:t>
            </a:r>
          </a:p>
        </p:txBody>
      </p:sp>
      <p:grpSp>
        <p:nvGrpSpPr>
          <p:cNvPr id="32" name="Group 31">
            <a:extLst>
              <a:ext uri="{FF2B5EF4-FFF2-40B4-BE49-F238E27FC236}">
                <a16:creationId xmlns:a16="http://schemas.microsoft.com/office/drawing/2014/main" id="{4B252FC3-6FC6-54AF-A295-4BF0A4CED341}"/>
              </a:ext>
            </a:extLst>
          </p:cNvPr>
          <p:cNvGrpSpPr/>
          <p:nvPr/>
        </p:nvGrpSpPr>
        <p:grpSpPr>
          <a:xfrm>
            <a:off x="5915514" y="4827756"/>
            <a:ext cx="2572262" cy="1652997"/>
            <a:chOff x="8804381" y="4827756"/>
            <a:chExt cx="2572262" cy="1652997"/>
          </a:xfrm>
        </p:grpSpPr>
        <p:sp>
          <p:nvSpPr>
            <p:cNvPr id="33" name="Text Placeholder 11">
              <a:extLst>
                <a:ext uri="{FF2B5EF4-FFF2-40B4-BE49-F238E27FC236}">
                  <a16:creationId xmlns:a16="http://schemas.microsoft.com/office/drawing/2014/main" id="{35FB8258-501A-B2EB-D704-80D73A54305F}"/>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4" name="Text Placeholder 11">
              <a:extLst>
                <a:ext uri="{FF2B5EF4-FFF2-40B4-BE49-F238E27FC236}">
                  <a16:creationId xmlns:a16="http://schemas.microsoft.com/office/drawing/2014/main" id="{A2AD24F3-6780-6737-0446-D33295BB2B7F}"/>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5" name="TextBox 34">
              <a:extLst>
                <a:ext uri="{FF2B5EF4-FFF2-40B4-BE49-F238E27FC236}">
                  <a16:creationId xmlns:a16="http://schemas.microsoft.com/office/drawing/2014/main" id="{1C169506-1DAC-D33C-2D37-2055725FE49E}"/>
                </a:ext>
                <a:ext uri="{C183D7F6-B498-43B3-948B-1728B52AA6E4}">
                  <adec:decorative xmlns:adec="http://schemas.microsoft.com/office/drawing/2017/decorative" val="0"/>
                </a:ext>
              </a:extLst>
            </p:cNvPr>
            <p:cNvSpPr txBox="1"/>
            <p:nvPr/>
          </p:nvSpPr>
          <p:spPr>
            <a:xfrm>
              <a:off x="8990602" y="5088409"/>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Outlook) to route/share</a:t>
              </a:r>
              <a:r>
                <a:rPr lang="en-US" sz="700">
                  <a:latin typeface="Segoe Sans Display"/>
                </a:rPr>
                <a:t>/reply </a:t>
              </a: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emotionally sensitive or high-risk queries</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39" name="Picture 38">
              <a:extLst>
                <a:ext uri="{FF2B5EF4-FFF2-40B4-BE49-F238E27FC236}">
                  <a16:creationId xmlns:a16="http://schemas.microsoft.com/office/drawing/2014/main" id="{CA051571-3578-9C47-1628-9D70D2A6F280}"/>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41" name="TextBox 40">
              <a:extLst>
                <a:ext uri="{FF2B5EF4-FFF2-40B4-BE49-F238E27FC236}">
                  <a16:creationId xmlns:a16="http://schemas.microsoft.com/office/drawing/2014/main" id="{7C171A5B-2CA1-C789-50E7-277FDA1B745E}"/>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Provides with an option to address emotionally sensitive or high-risk queries via Teams and emails</a:t>
              </a:r>
            </a:p>
          </p:txBody>
        </p:sp>
      </p:grpSp>
      <p:sp>
        <p:nvSpPr>
          <p:cNvPr id="42" name="Rectangle: Rounded Corners 41">
            <a:extLst>
              <a:ext uri="{FF2B5EF4-FFF2-40B4-BE49-F238E27FC236}">
                <a16:creationId xmlns:a16="http://schemas.microsoft.com/office/drawing/2014/main" id="{930DB003-0D62-36F9-5154-1C95CBC7EE50}"/>
              </a:ext>
            </a:extLst>
          </p:cNvPr>
          <p:cNvSpPr/>
          <p:nvPr/>
        </p:nvSpPr>
        <p:spPr bwMode="auto">
          <a:xfrm>
            <a:off x="372952" y="4523712"/>
            <a:ext cx="1851281" cy="248734"/>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Student Engagement &amp; </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Efficiency  </a:t>
            </a:r>
          </a:p>
        </p:txBody>
      </p:sp>
    </p:spTree>
    <p:extLst>
      <p:ext uri="{BB962C8B-B14F-4D97-AF65-F5344CB8AC3E}">
        <p14:creationId xmlns:p14="http://schemas.microsoft.com/office/powerpoint/2010/main" val="28188837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921C6-CDC6-64BD-7FC2-87BCB6587F27}"/>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0A9515EA-1729-C41D-7B4A-8C9C00BDA1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C30F1B77-5384-4411-DA2B-A5F1BFBC694C}"/>
              </a:ext>
            </a:extLst>
          </p:cNvPr>
          <p:cNvSpPr/>
          <p:nvPr/>
        </p:nvSpPr>
        <p:spPr>
          <a:xfrm>
            <a:off x="695993" y="4798782"/>
            <a:ext cx="3705033" cy="473724"/>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5B9DDE2B-7C27-6DCF-BCCE-1FD7FEFCB187}"/>
              </a:ext>
            </a:extLst>
          </p:cNvPr>
          <p:cNvSpPr/>
          <p:nvPr/>
        </p:nvSpPr>
        <p:spPr>
          <a:xfrm>
            <a:off x="707186" y="1629871"/>
            <a:ext cx="3693840" cy="307150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&amp; Knowledge Base (SharePoint) in PDF, DOCX, (event calendars) format to ingest student handbooks, policy documents, FAQs, event schedules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Communication &amp; Messaging tools (Teams, Outlook) for sending meeting invites to pull academic schedules/event feeds, enable booking, send reminders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for interaction logs, sentiment scores, unresolved-query to track self-service performance and student feedback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PII scope includes student name, email, student ID, booking history, feedback</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D3ADC4AB-5C69-E90F-1B76-8FE8305758E7}"/>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9C8F3AB3-3EAD-45BD-804B-C3F5A285D759}"/>
              </a:ext>
            </a:extLst>
          </p:cNvPr>
          <p:cNvSpPr/>
          <p:nvPr/>
        </p:nvSpPr>
        <p:spPr>
          <a:xfrm>
            <a:off x="695995" y="710974"/>
            <a:ext cx="692400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Campus Support Assistant Agent</a:t>
            </a:r>
          </a:p>
        </p:txBody>
      </p:sp>
      <p:sp>
        <p:nvSpPr>
          <p:cNvPr id="9" name="TextBox 8">
            <a:extLst>
              <a:ext uri="{FF2B5EF4-FFF2-40B4-BE49-F238E27FC236}">
                <a16:creationId xmlns:a16="http://schemas.microsoft.com/office/drawing/2014/main" id="{9E3DD690-DF9D-E801-CA1B-FEB6FBD0F9E0}"/>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Enable students to get campus answers and book appointments anytime through an automated support system</a:t>
            </a:r>
          </a:p>
        </p:txBody>
      </p:sp>
      <p:sp>
        <p:nvSpPr>
          <p:cNvPr id="35" name="Rounded Rectangle 19">
            <a:extLst>
              <a:ext uri="{FF2B5EF4-FFF2-40B4-BE49-F238E27FC236}">
                <a16:creationId xmlns:a16="http://schemas.microsoft.com/office/drawing/2014/main" id="{F60B9690-C2BA-B1CF-CDD6-855BF9FC6ED2}"/>
              </a:ext>
            </a:extLst>
          </p:cNvPr>
          <p:cNvSpPr/>
          <p:nvPr/>
        </p:nvSpPr>
        <p:spPr>
          <a:xfrm>
            <a:off x="707186" y="5360657"/>
            <a:ext cx="3705033" cy="1024391"/>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Supported policy documents as knowledge in SharePoint are</a:t>
            </a:r>
            <a:r>
              <a:rPr lang="en-US" sz="700">
                <a:solidFill>
                  <a:srgbClr val="D8D9DC">
                    <a:lumMod val="25000"/>
                  </a:srgbClr>
                </a:solidFill>
                <a:latin typeface="Segoe Sans Display" pitchFamily="2" charset="0"/>
                <a:ea typeface="DM Sans 14pt Light"/>
                <a:cs typeface="Segoe Sans Display" pitchFamily="2" charset="0"/>
                <a:sym typeface="DM Sans Light"/>
              </a:rPr>
              <a:t> PDF, PPTX, DOCX</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Personas are supposed have M365 license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using Microsoft authentication</a:t>
            </a:r>
          </a:p>
          <a:p>
            <a:pPr marR="0" lvl="0" algn="l" defTabSz="914400" rtl="0" eaLnBrk="1" fontAlgn="base" latinLnBrk="0" hangingPunct="1">
              <a:lnSpc>
                <a:spcPts val="1040"/>
              </a:lnSpc>
              <a:spcBef>
                <a:spcPct val="0"/>
              </a:spcBef>
              <a:spcAft>
                <a:spcPct val="0"/>
              </a:spcAft>
              <a:buClr>
                <a:srgbClr val="000000"/>
              </a:buClr>
              <a:buSzPts val="500"/>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DDDFD96A-07F3-614D-BC20-4FB9663EA1F7}"/>
              </a:ext>
            </a:extLst>
          </p:cNvPr>
          <p:cNvSpPr txBox="1"/>
          <p:nvPr/>
        </p:nvSpPr>
        <p:spPr>
          <a:xfrm>
            <a:off x="782232" y="4841619"/>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4DB9B593-A584-3595-4C6A-C7DC4D9666DC}"/>
              </a:ext>
            </a:extLst>
          </p:cNvPr>
          <p:cNvSpPr txBox="1"/>
          <p:nvPr/>
        </p:nvSpPr>
        <p:spPr>
          <a:xfrm>
            <a:off x="2102925" y="4837130"/>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pic>
        <p:nvPicPr>
          <p:cNvPr id="37" name="Graphic 36">
            <a:extLst>
              <a:ext uri="{FF2B5EF4-FFF2-40B4-BE49-F238E27FC236}">
                <a16:creationId xmlns:a16="http://schemas.microsoft.com/office/drawing/2014/main" id="{317ABB0C-CA7A-9074-F53E-2004A5524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30742" y="6201550"/>
            <a:ext cx="281039" cy="281039"/>
          </a:xfrm>
          <a:prstGeom prst="rect">
            <a:avLst/>
          </a:prstGeom>
        </p:spPr>
      </p:pic>
      <p:sp>
        <p:nvSpPr>
          <p:cNvPr id="31" name="Rectangle 30">
            <a:extLst>
              <a:ext uri="{FF2B5EF4-FFF2-40B4-BE49-F238E27FC236}">
                <a16:creationId xmlns:a16="http://schemas.microsoft.com/office/drawing/2014/main" id="{7D8D0ACD-8A2E-3882-100A-5B04898ED07A}"/>
              </a:ext>
            </a:extLst>
          </p:cNvPr>
          <p:cNvSpPr/>
          <p:nvPr/>
        </p:nvSpPr>
        <p:spPr bwMode="auto">
          <a:xfrm>
            <a:off x="6252804" y="2051688"/>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0" name="Rectangle 49">
            <a:extLst>
              <a:ext uri="{FF2B5EF4-FFF2-40B4-BE49-F238E27FC236}">
                <a16:creationId xmlns:a16="http://schemas.microsoft.com/office/drawing/2014/main" id="{5D0A7147-D27E-F991-EE99-9827C827299F}"/>
              </a:ext>
            </a:extLst>
          </p:cNvPr>
          <p:cNvSpPr/>
          <p:nvPr/>
        </p:nvSpPr>
        <p:spPr bwMode="auto">
          <a:xfrm>
            <a:off x="6252804" y="2675686"/>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59AC456B-A280-E54E-88F8-8C77C1F7E199}"/>
              </a:ext>
            </a:extLst>
          </p:cNvPr>
          <p:cNvSpPr/>
          <p:nvPr/>
        </p:nvSpPr>
        <p:spPr bwMode="auto">
          <a:xfrm>
            <a:off x="6252804" y="4716930"/>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7" name="TextBox 56">
            <a:extLst>
              <a:ext uri="{FF2B5EF4-FFF2-40B4-BE49-F238E27FC236}">
                <a16:creationId xmlns:a16="http://schemas.microsoft.com/office/drawing/2014/main" id="{66676AE9-F296-545C-25FC-560F83BAE2F3}"/>
              </a:ext>
            </a:extLst>
          </p:cNvPr>
          <p:cNvSpPr txBox="1"/>
          <p:nvPr/>
        </p:nvSpPr>
        <p:spPr>
          <a:xfrm>
            <a:off x="7034903" y="2052373"/>
            <a:ext cx="2461473"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58" name="Rectangle: Rounded Corners 57">
            <a:extLst>
              <a:ext uri="{FF2B5EF4-FFF2-40B4-BE49-F238E27FC236}">
                <a16:creationId xmlns:a16="http://schemas.microsoft.com/office/drawing/2014/main" id="{63FF2550-673A-6931-2D8F-C6D34EE6519C}"/>
              </a:ext>
            </a:extLst>
          </p:cNvPr>
          <p:cNvSpPr/>
          <p:nvPr/>
        </p:nvSpPr>
        <p:spPr bwMode="auto">
          <a:xfrm>
            <a:off x="6681415" y="296915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B3FE21F8-EB5A-8DB2-91D6-D9640108E616}"/>
              </a:ext>
            </a:extLst>
          </p:cNvPr>
          <p:cNvSpPr/>
          <p:nvPr/>
        </p:nvSpPr>
        <p:spPr bwMode="auto">
          <a:xfrm>
            <a:off x="6669263" y="4013240"/>
            <a:ext cx="164049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8CF99166-688C-BA33-CEE7-2557ADBEAA4E}"/>
              </a:ext>
            </a:extLst>
          </p:cNvPr>
          <p:cNvSpPr/>
          <p:nvPr/>
        </p:nvSpPr>
        <p:spPr bwMode="auto">
          <a:xfrm>
            <a:off x="9508128" y="3421616"/>
            <a:ext cx="940069"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2" name="TextBox 61">
            <a:extLst>
              <a:ext uri="{FF2B5EF4-FFF2-40B4-BE49-F238E27FC236}">
                <a16:creationId xmlns:a16="http://schemas.microsoft.com/office/drawing/2014/main" id="{6A888034-27BF-04A0-EFAB-741E382CBE12}"/>
              </a:ext>
            </a:extLst>
          </p:cNvPr>
          <p:cNvSpPr txBox="1"/>
          <p:nvPr/>
        </p:nvSpPr>
        <p:spPr>
          <a:xfrm>
            <a:off x="9905264" y="2073197"/>
            <a:ext cx="901263" cy="153888"/>
          </a:xfrm>
          <a:prstGeom prst="rect">
            <a:avLst/>
          </a:prstGeom>
          <a:noFill/>
        </p:spPr>
        <p:txBody>
          <a:bodyPr wrap="square" lIns="0" tIns="0" rIns="0" bIns="0" rtlCol="0">
            <a:spAutoFit/>
          </a:bodyPr>
          <a:lstStyle/>
          <a:p>
            <a:pPr algn="l"/>
            <a:r>
              <a:rPr lang="en-US" sz="1000" b="1"/>
              <a:t>Orchestrator</a:t>
            </a:r>
          </a:p>
        </p:txBody>
      </p:sp>
      <p:sp>
        <p:nvSpPr>
          <p:cNvPr id="63" name="TextBox 62">
            <a:extLst>
              <a:ext uri="{FF2B5EF4-FFF2-40B4-BE49-F238E27FC236}">
                <a16:creationId xmlns:a16="http://schemas.microsoft.com/office/drawing/2014/main" id="{2ADB6C07-CB2D-4061-B2C9-C001AD6A2125}"/>
              </a:ext>
            </a:extLst>
          </p:cNvPr>
          <p:cNvSpPr txBox="1"/>
          <p:nvPr/>
        </p:nvSpPr>
        <p:spPr>
          <a:xfrm>
            <a:off x="9541816" y="4958264"/>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70" name="TextBox 69">
            <a:extLst>
              <a:ext uri="{FF2B5EF4-FFF2-40B4-BE49-F238E27FC236}">
                <a16:creationId xmlns:a16="http://schemas.microsoft.com/office/drawing/2014/main" id="{A05F1E70-58A7-D167-F9E7-6717BE408EE6}"/>
              </a:ext>
            </a:extLst>
          </p:cNvPr>
          <p:cNvSpPr txBox="1"/>
          <p:nvPr/>
        </p:nvSpPr>
        <p:spPr>
          <a:xfrm>
            <a:off x="6457174" y="4865452"/>
            <a:ext cx="1053840" cy="153888"/>
          </a:xfrm>
          <a:prstGeom prst="rect">
            <a:avLst/>
          </a:prstGeom>
          <a:noFill/>
        </p:spPr>
        <p:txBody>
          <a:bodyPr wrap="square" lIns="0" tIns="0" rIns="0" bIns="0" rtlCol="0">
            <a:spAutoFit/>
          </a:bodyPr>
          <a:lstStyle/>
          <a:p>
            <a:pPr algn="ctr"/>
            <a:r>
              <a:rPr lang="en-US" sz="500"/>
              <a:t>9a. Agent logs are shown on Power CAT tool dashboard</a:t>
            </a:r>
          </a:p>
        </p:txBody>
      </p:sp>
      <p:pic>
        <p:nvPicPr>
          <p:cNvPr id="74" name="Graphic 73">
            <a:extLst>
              <a:ext uri="{FF2B5EF4-FFF2-40B4-BE49-F238E27FC236}">
                <a16:creationId xmlns:a16="http://schemas.microsoft.com/office/drawing/2014/main" id="{8619EDDD-316C-21E7-394D-6F4F987D1D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4881" y="2183910"/>
            <a:ext cx="413399" cy="413399"/>
          </a:xfrm>
          <a:prstGeom prst="rect">
            <a:avLst/>
          </a:prstGeom>
        </p:spPr>
      </p:pic>
      <p:pic>
        <p:nvPicPr>
          <p:cNvPr id="80" name="Graphic 79">
            <a:extLst>
              <a:ext uri="{FF2B5EF4-FFF2-40B4-BE49-F238E27FC236}">
                <a16:creationId xmlns:a16="http://schemas.microsoft.com/office/drawing/2014/main" id="{F8E8781F-932C-AA06-34E9-26DE8C26B9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95601" y="4942686"/>
            <a:ext cx="336979" cy="286071"/>
          </a:xfrm>
          <a:prstGeom prst="rect">
            <a:avLst/>
          </a:prstGeom>
        </p:spPr>
      </p:pic>
      <p:pic>
        <p:nvPicPr>
          <p:cNvPr id="82" name="Graphic 81">
            <a:extLst>
              <a:ext uri="{FF2B5EF4-FFF2-40B4-BE49-F238E27FC236}">
                <a16:creationId xmlns:a16="http://schemas.microsoft.com/office/drawing/2014/main" id="{35C88155-FBD5-6DE1-445D-E63460CE56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5184" y="4117031"/>
            <a:ext cx="281039" cy="281039"/>
          </a:xfrm>
          <a:prstGeom prst="rect">
            <a:avLst/>
          </a:prstGeom>
        </p:spPr>
      </p:pic>
      <p:cxnSp>
        <p:nvCxnSpPr>
          <p:cNvPr id="83" name="Straight Arrow Connector 82">
            <a:extLst>
              <a:ext uri="{FF2B5EF4-FFF2-40B4-BE49-F238E27FC236}">
                <a16:creationId xmlns:a16="http://schemas.microsoft.com/office/drawing/2014/main" id="{105EE040-C82F-9405-95A5-A75DD9DFA72A}"/>
              </a:ext>
            </a:extLst>
          </p:cNvPr>
          <p:cNvCxnSpPr>
            <a:cxnSpLocks/>
            <a:endCxn id="80" idx="3"/>
          </p:cNvCxnSpPr>
          <p:nvPr/>
        </p:nvCxnSpPr>
        <p:spPr>
          <a:xfrm flipH="1">
            <a:off x="6632580" y="5081374"/>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2E16B61A-9ECC-8A6C-D87D-7B6D12E1B75B}"/>
              </a:ext>
            </a:extLst>
          </p:cNvPr>
          <p:cNvSpPr/>
          <p:nvPr/>
        </p:nvSpPr>
        <p:spPr bwMode="auto">
          <a:xfrm>
            <a:off x="11267184" y="1983130"/>
            <a:ext cx="791117" cy="2672855"/>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7" name="TextBox 86">
            <a:extLst>
              <a:ext uri="{FF2B5EF4-FFF2-40B4-BE49-F238E27FC236}">
                <a16:creationId xmlns:a16="http://schemas.microsoft.com/office/drawing/2014/main" id="{C723F4BF-F7AC-376D-D254-29057296E2C4}"/>
              </a:ext>
            </a:extLst>
          </p:cNvPr>
          <p:cNvSpPr txBox="1"/>
          <p:nvPr/>
        </p:nvSpPr>
        <p:spPr>
          <a:xfrm>
            <a:off x="11359058" y="2444311"/>
            <a:ext cx="607369" cy="276999"/>
          </a:xfrm>
          <a:prstGeom prst="rect">
            <a:avLst/>
          </a:prstGeom>
          <a:noFill/>
        </p:spPr>
        <p:txBody>
          <a:bodyPr wrap="square" lIns="0" tIns="0" rIns="0" bIns="0" rtlCol="0">
            <a:spAutoFit/>
          </a:bodyPr>
          <a:lstStyle/>
          <a:p>
            <a:pPr algn="ctr"/>
            <a:r>
              <a:rPr lang="en-US" sz="600"/>
              <a:t>Campus Administrative Staff</a:t>
            </a:r>
          </a:p>
        </p:txBody>
      </p:sp>
      <p:sp>
        <p:nvSpPr>
          <p:cNvPr id="89" name="TextBox 88">
            <a:extLst>
              <a:ext uri="{FF2B5EF4-FFF2-40B4-BE49-F238E27FC236}">
                <a16:creationId xmlns:a16="http://schemas.microsoft.com/office/drawing/2014/main" id="{DB73FFED-E830-4DD3-B33B-A5AC75D11AD7}"/>
              </a:ext>
            </a:extLst>
          </p:cNvPr>
          <p:cNvSpPr txBox="1"/>
          <p:nvPr/>
        </p:nvSpPr>
        <p:spPr>
          <a:xfrm>
            <a:off x="11359058" y="3202174"/>
            <a:ext cx="607369" cy="184666"/>
          </a:xfrm>
          <a:prstGeom prst="rect">
            <a:avLst/>
          </a:prstGeom>
          <a:noFill/>
        </p:spPr>
        <p:txBody>
          <a:bodyPr wrap="square" lIns="0" tIns="0" rIns="0" bIns="0" rtlCol="0">
            <a:spAutoFit/>
          </a:bodyPr>
          <a:lstStyle/>
          <a:p>
            <a:pPr algn="ctr"/>
            <a:r>
              <a:rPr lang="en-US" sz="600"/>
              <a:t>Academic Advisors</a:t>
            </a:r>
          </a:p>
        </p:txBody>
      </p:sp>
      <p:sp>
        <p:nvSpPr>
          <p:cNvPr id="91" name="TextBox 90">
            <a:extLst>
              <a:ext uri="{FF2B5EF4-FFF2-40B4-BE49-F238E27FC236}">
                <a16:creationId xmlns:a16="http://schemas.microsoft.com/office/drawing/2014/main" id="{0D5526EC-CBB2-23DE-E0E3-13C82518A220}"/>
              </a:ext>
            </a:extLst>
          </p:cNvPr>
          <p:cNvSpPr txBox="1"/>
          <p:nvPr/>
        </p:nvSpPr>
        <p:spPr>
          <a:xfrm>
            <a:off x="11359058" y="3867704"/>
            <a:ext cx="607369" cy="92333"/>
          </a:xfrm>
          <a:prstGeom prst="rect">
            <a:avLst/>
          </a:prstGeom>
          <a:noFill/>
        </p:spPr>
        <p:txBody>
          <a:bodyPr wrap="square" lIns="0" tIns="0" rIns="0" bIns="0" rtlCol="0">
            <a:spAutoFit/>
          </a:bodyPr>
          <a:lstStyle/>
          <a:p>
            <a:pPr algn="ctr"/>
            <a:r>
              <a:rPr lang="en-US" sz="600"/>
              <a:t>Compliance Team</a:t>
            </a:r>
          </a:p>
        </p:txBody>
      </p:sp>
      <p:pic>
        <p:nvPicPr>
          <p:cNvPr id="92" name="Graphic 91" descr="Office worker female outline">
            <a:extLst>
              <a:ext uri="{FF2B5EF4-FFF2-40B4-BE49-F238E27FC236}">
                <a16:creationId xmlns:a16="http://schemas.microsoft.com/office/drawing/2014/main" id="{775ACCC1-4F79-FEF2-DE01-4379975F7B5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4659" y="2813659"/>
            <a:ext cx="296166" cy="296166"/>
          </a:xfrm>
          <a:prstGeom prst="rect">
            <a:avLst/>
          </a:prstGeom>
        </p:spPr>
      </p:pic>
      <p:pic>
        <p:nvPicPr>
          <p:cNvPr id="93" name="Graphic 92" descr="Office worker male outline">
            <a:extLst>
              <a:ext uri="{FF2B5EF4-FFF2-40B4-BE49-F238E27FC236}">
                <a16:creationId xmlns:a16="http://schemas.microsoft.com/office/drawing/2014/main" id="{6A91B025-EFA1-946F-8877-19CEA8B642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14658" y="2055794"/>
            <a:ext cx="296168" cy="296168"/>
          </a:xfrm>
          <a:prstGeom prst="rect">
            <a:avLst/>
          </a:prstGeom>
        </p:spPr>
      </p:pic>
      <p:pic>
        <p:nvPicPr>
          <p:cNvPr id="94" name="Graphic 93" descr="Office worker female outline">
            <a:extLst>
              <a:ext uri="{FF2B5EF4-FFF2-40B4-BE49-F238E27FC236}">
                <a16:creationId xmlns:a16="http://schemas.microsoft.com/office/drawing/2014/main" id="{8049CB00-BC38-78AB-3B3C-30670FD43B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4659" y="3479189"/>
            <a:ext cx="296166" cy="296166"/>
          </a:xfrm>
          <a:prstGeom prst="rect">
            <a:avLst/>
          </a:prstGeom>
        </p:spPr>
      </p:pic>
      <p:sp>
        <p:nvSpPr>
          <p:cNvPr id="95" name="TextBox 94">
            <a:extLst>
              <a:ext uri="{FF2B5EF4-FFF2-40B4-BE49-F238E27FC236}">
                <a16:creationId xmlns:a16="http://schemas.microsoft.com/office/drawing/2014/main" id="{7FD90EC9-0535-3557-F282-E267E8867AA8}"/>
              </a:ext>
            </a:extLst>
          </p:cNvPr>
          <p:cNvSpPr txBox="1"/>
          <p:nvPr/>
        </p:nvSpPr>
        <p:spPr>
          <a:xfrm>
            <a:off x="7139291" y="2995675"/>
            <a:ext cx="819898" cy="123111"/>
          </a:xfrm>
          <a:prstGeom prst="rect">
            <a:avLst/>
          </a:prstGeom>
          <a:noFill/>
        </p:spPr>
        <p:txBody>
          <a:bodyPr wrap="square" lIns="0" tIns="0" rIns="0" bIns="0" rtlCol="0">
            <a:spAutoFit/>
          </a:bodyPr>
          <a:lstStyle/>
          <a:p>
            <a:pPr algn="ctr"/>
            <a:r>
              <a:rPr lang="en-US" sz="800" b="1"/>
              <a:t>Knowledge Base</a:t>
            </a:r>
          </a:p>
        </p:txBody>
      </p:sp>
      <p:sp>
        <p:nvSpPr>
          <p:cNvPr id="97" name="TextBox 96">
            <a:extLst>
              <a:ext uri="{FF2B5EF4-FFF2-40B4-BE49-F238E27FC236}">
                <a16:creationId xmlns:a16="http://schemas.microsoft.com/office/drawing/2014/main" id="{35B2EC64-1B59-B688-C017-FD143D0B5BF5}"/>
              </a:ext>
            </a:extLst>
          </p:cNvPr>
          <p:cNvSpPr txBox="1"/>
          <p:nvPr/>
        </p:nvSpPr>
        <p:spPr>
          <a:xfrm>
            <a:off x="6829970" y="3441120"/>
            <a:ext cx="607369" cy="153888"/>
          </a:xfrm>
          <a:prstGeom prst="rect">
            <a:avLst/>
          </a:prstGeom>
          <a:noFill/>
        </p:spPr>
        <p:txBody>
          <a:bodyPr wrap="square" lIns="0" tIns="0" rIns="0" bIns="0" rtlCol="0">
            <a:spAutoFit/>
          </a:bodyPr>
          <a:lstStyle/>
          <a:p>
            <a:pPr algn="ctr"/>
            <a:r>
              <a:rPr lang="en-US" sz="500"/>
              <a:t>Structured Event Calendar List</a:t>
            </a:r>
          </a:p>
        </p:txBody>
      </p:sp>
      <p:sp>
        <p:nvSpPr>
          <p:cNvPr id="98" name="TextBox 97">
            <a:extLst>
              <a:ext uri="{FF2B5EF4-FFF2-40B4-BE49-F238E27FC236}">
                <a16:creationId xmlns:a16="http://schemas.microsoft.com/office/drawing/2014/main" id="{A3CBCADB-B215-55C5-5B9D-85C8D20FF290}"/>
              </a:ext>
            </a:extLst>
          </p:cNvPr>
          <p:cNvSpPr txBox="1"/>
          <p:nvPr/>
        </p:nvSpPr>
        <p:spPr>
          <a:xfrm>
            <a:off x="7345023" y="3441120"/>
            <a:ext cx="1023691" cy="153888"/>
          </a:xfrm>
          <a:prstGeom prst="rect">
            <a:avLst/>
          </a:prstGeom>
          <a:noFill/>
        </p:spPr>
        <p:txBody>
          <a:bodyPr wrap="square" lIns="0" tIns="0" rIns="0" bIns="0" rtlCol="0">
            <a:spAutoFit/>
          </a:bodyPr>
          <a:lstStyle/>
          <a:p>
            <a:pPr algn="ctr"/>
            <a:r>
              <a:rPr lang="en-US" sz="500"/>
              <a:t>Unstructured Documents (versioned)</a:t>
            </a:r>
          </a:p>
        </p:txBody>
      </p:sp>
      <p:sp>
        <p:nvSpPr>
          <p:cNvPr id="99" name="TextBox 98">
            <a:extLst>
              <a:ext uri="{FF2B5EF4-FFF2-40B4-BE49-F238E27FC236}">
                <a16:creationId xmlns:a16="http://schemas.microsoft.com/office/drawing/2014/main" id="{8258D029-69E6-A34A-0E4A-98DDBF9DD460}"/>
              </a:ext>
            </a:extLst>
          </p:cNvPr>
          <p:cNvSpPr txBox="1"/>
          <p:nvPr/>
        </p:nvSpPr>
        <p:spPr>
          <a:xfrm>
            <a:off x="7323076" y="4024995"/>
            <a:ext cx="332869" cy="123111"/>
          </a:xfrm>
          <a:prstGeom prst="rect">
            <a:avLst/>
          </a:prstGeom>
          <a:noFill/>
        </p:spPr>
        <p:txBody>
          <a:bodyPr wrap="square" lIns="0" tIns="0" rIns="0" bIns="0" rtlCol="0">
            <a:spAutoFit/>
          </a:bodyPr>
          <a:lstStyle/>
          <a:p>
            <a:pPr algn="ctr"/>
            <a:r>
              <a:rPr lang="en-US" sz="800" b="1"/>
              <a:t>Tools</a:t>
            </a:r>
          </a:p>
        </p:txBody>
      </p:sp>
      <p:sp>
        <p:nvSpPr>
          <p:cNvPr id="100" name="TextBox 99">
            <a:extLst>
              <a:ext uri="{FF2B5EF4-FFF2-40B4-BE49-F238E27FC236}">
                <a16:creationId xmlns:a16="http://schemas.microsoft.com/office/drawing/2014/main" id="{321F76AE-7427-3A60-02FC-184429D16AD0}"/>
              </a:ext>
            </a:extLst>
          </p:cNvPr>
          <p:cNvSpPr txBox="1"/>
          <p:nvPr/>
        </p:nvSpPr>
        <p:spPr>
          <a:xfrm>
            <a:off x="9750955" y="3720342"/>
            <a:ext cx="454414" cy="123111"/>
          </a:xfrm>
          <a:prstGeom prst="rect">
            <a:avLst/>
          </a:prstGeom>
          <a:noFill/>
        </p:spPr>
        <p:txBody>
          <a:bodyPr wrap="square" lIns="0" tIns="0" rIns="0" bIns="0" rtlCol="0">
            <a:spAutoFit/>
          </a:bodyPr>
          <a:lstStyle/>
          <a:p>
            <a:pPr algn="ctr"/>
            <a:r>
              <a:rPr lang="en-US" sz="800" b="1"/>
              <a:t>Channels</a:t>
            </a:r>
          </a:p>
        </p:txBody>
      </p:sp>
      <p:sp>
        <p:nvSpPr>
          <p:cNvPr id="104" name="TextBox 103">
            <a:extLst>
              <a:ext uri="{FF2B5EF4-FFF2-40B4-BE49-F238E27FC236}">
                <a16:creationId xmlns:a16="http://schemas.microsoft.com/office/drawing/2014/main" id="{96516427-E396-D7A1-1A53-4788C95D84D7}"/>
              </a:ext>
            </a:extLst>
          </p:cNvPr>
          <p:cNvSpPr txBox="1"/>
          <p:nvPr/>
        </p:nvSpPr>
        <p:spPr>
          <a:xfrm>
            <a:off x="11249643" y="1825435"/>
            <a:ext cx="826198" cy="123111"/>
          </a:xfrm>
          <a:prstGeom prst="rect">
            <a:avLst/>
          </a:prstGeom>
          <a:noFill/>
        </p:spPr>
        <p:txBody>
          <a:bodyPr wrap="square" lIns="0" tIns="0" rIns="0" bIns="0" rtlCol="0">
            <a:spAutoFit/>
          </a:bodyPr>
          <a:lstStyle/>
          <a:p>
            <a:pPr algn="ctr"/>
            <a:r>
              <a:rPr lang="en-US" sz="800" b="1"/>
              <a:t>Licensed Users</a:t>
            </a:r>
          </a:p>
        </p:txBody>
      </p:sp>
      <p:pic>
        <p:nvPicPr>
          <p:cNvPr id="105" name="Graphic 104" descr="Office worker male outline">
            <a:extLst>
              <a:ext uri="{FF2B5EF4-FFF2-40B4-BE49-F238E27FC236}">
                <a16:creationId xmlns:a16="http://schemas.microsoft.com/office/drawing/2014/main" id="{A6812B12-A0A3-BDED-CC96-C3530535EF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514658" y="4052386"/>
            <a:ext cx="296168" cy="296168"/>
          </a:xfrm>
          <a:prstGeom prst="rect">
            <a:avLst/>
          </a:prstGeom>
        </p:spPr>
      </p:pic>
      <p:sp>
        <p:nvSpPr>
          <p:cNvPr id="106" name="TextBox 105">
            <a:extLst>
              <a:ext uri="{FF2B5EF4-FFF2-40B4-BE49-F238E27FC236}">
                <a16:creationId xmlns:a16="http://schemas.microsoft.com/office/drawing/2014/main" id="{A85BE38D-66E0-D666-7380-E0C61C59E0CB}"/>
              </a:ext>
            </a:extLst>
          </p:cNvPr>
          <p:cNvSpPr txBox="1"/>
          <p:nvPr/>
        </p:nvSpPr>
        <p:spPr>
          <a:xfrm>
            <a:off x="11359058" y="4440901"/>
            <a:ext cx="607369" cy="92333"/>
          </a:xfrm>
          <a:prstGeom prst="rect">
            <a:avLst/>
          </a:prstGeom>
          <a:noFill/>
        </p:spPr>
        <p:txBody>
          <a:bodyPr wrap="square" lIns="0" tIns="0" rIns="0" bIns="0" rtlCol="0">
            <a:spAutoFit/>
          </a:bodyPr>
          <a:lstStyle/>
          <a:p>
            <a:pPr algn="ctr"/>
            <a:r>
              <a:rPr lang="en-US" sz="600"/>
              <a:t>Students</a:t>
            </a:r>
          </a:p>
        </p:txBody>
      </p:sp>
      <p:cxnSp>
        <p:nvCxnSpPr>
          <p:cNvPr id="107" name="Connector: Elbow 106">
            <a:extLst>
              <a:ext uri="{FF2B5EF4-FFF2-40B4-BE49-F238E27FC236}">
                <a16:creationId xmlns:a16="http://schemas.microsoft.com/office/drawing/2014/main" id="{C8A24720-621E-0FCB-E1BC-5AA0BA4BD229}"/>
              </a:ext>
            </a:extLst>
          </p:cNvPr>
          <p:cNvCxnSpPr>
            <a:cxnSpLocks/>
            <a:stCxn id="152" idx="3"/>
            <a:endCxn id="31" idx="2"/>
          </p:cNvCxnSpPr>
          <p:nvPr/>
        </p:nvCxnSpPr>
        <p:spPr>
          <a:xfrm flipV="1">
            <a:off x="7965854" y="2672173"/>
            <a:ext cx="605727" cy="62664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A319F0F6-CB42-6442-2C19-CD64E2B864EB}"/>
              </a:ext>
            </a:extLst>
          </p:cNvPr>
          <p:cNvSpPr txBox="1"/>
          <p:nvPr/>
        </p:nvSpPr>
        <p:spPr>
          <a:xfrm>
            <a:off x="7955703" y="2810230"/>
            <a:ext cx="607369" cy="153888"/>
          </a:xfrm>
          <a:prstGeom prst="rect">
            <a:avLst/>
          </a:prstGeom>
          <a:noFill/>
        </p:spPr>
        <p:txBody>
          <a:bodyPr wrap="square" lIns="0" tIns="0" rIns="0" bIns="0" rtlCol="0">
            <a:spAutoFit/>
          </a:bodyPr>
          <a:lstStyle/>
          <a:p>
            <a:pPr algn="ctr"/>
            <a:r>
              <a:rPr lang="en-US" sz="500"/>
              <a:t>1. knowledge base: policy docs</a:t>
            </a:r>
          </a:p>
        </p:txBody>
      </p:sp>
      <p:cxnSp>
        <p:nvCxnSpPr>
          <p:cNvPr id="110" name="Connector: Elbow 109">
            <a:extLst>
              <a:ext uri="{FF2B5EF4-FFF2-40B4-BE49-F238E27FC236}">
                <a16:creationId xmlns:a16="http://schemas.microsoft.com/office/drawing/2014/main" id="{87CAE60B-8498-FC0D-C545-BFCD44DA5D80}"/>
              </a:ext>
            </a:extLst>
          </p:cNvPr>
          <p:cNvCxnSpPr>
            <a:cxnSpLocks/>
            <a:stCxn id="158" idx="1"/>
          </p:cNvCxnSpPr>
          <p:nvPr/>
        </p:nvCxnSpPr>
        <p:spPr>
          <a:xfrm rot="10800000">
            <a:off x="6591524" y="2614743"/>
            <a:ext cx="417685" cy="68407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1BBE143-A8D7-E154-CFAD-AC68B8CA9833}"/>
              </a:ext>
            </a:extLst>
          </p:cNvPr>
          <p:cNvCxnSpPr>
            <a:cxnSpLocks/>
          </p:cNvCxnSpPr>
          <p:nvPr/>
        </p:nvCxnSpPr>
        <p:spPr>
          <a:xfrm flipH="1" flipV="1">
            <a:off x="9116338" y="2351098"/>
            <a:ext cx="2133305" cy="86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1215ADE6-E3F9-6241-B75D-4B6ECC90F501}"/>
              </a:ext>
            </a:extLst>
          </p:cNvPr>
          <p:cNvSpPr txBox="1"/>
          <p:nvPr/>
        </p:nvSpPr>
        <p:spPr>
          <a:xfrm>
            <a:off x="9392960" y="2380946"/>
            <a:ext cx="1439415" cy="153888"/>
          </a:xfrm>
          <a:prstGeom prst="rect">
            <a:avLst/>
          </a:prstGeom>
          <a:noFill/>
        </p:spPr>
        <p:txBody>
          <a:bodyPr wrap="square" lIns="0" tIns="0" rIns="0" bIns="0" rtlCol="0">
            <a:spAutoFit/>
          </a:bodyPr>
          <a:lstStyle/>
          <a:p>
            <a:pPr algn="ctr"/>
            <a:r>
              <a:rPr lang="en-US" sz="500"/>
              <a:t>9c. Feedback – update campus policy docs, creates calendar events or updates instructions</a:t>
            </a:r>
          </a:p>
        </p:txBody>
      </p:sp>
      <p:cxnSp>
        <p:nvCxnSpPr>
          <p:cNvPr id="113" name="Straight Arrow Connector 112">
            <a:extLst>
              <a:ext uri="{FF2B5EF4-FFF2-40B4-BE49-F238E27FC236}">
                <a16:creationId xmlns:a16="http://schemas.microsoft.com/office/drawing/2014/main" id="{401B0DEB-A2D2-896D-CC54-92EFBD1843A7}"/>
              </a:ext>
            </a:extLst>
          </p:cNvPr>
          <p:cNvCxnSpPr>
            <a:cxnSpLocks/>
            <a:stCxn id="82" idx="3"/>
          </p:cNvCxnSpPr>
          <p:nvPr/>
        </p:nvCxnSpPr>
        <p:spPr>
          <a:xfrm flipV="1">
            <a:off x="8096223" y="4257550"/>
            <a:ext cx="3153420" cy="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37DA160-C10D-65A9-1A19-F289480D0741}"/>
              </a:ext>
            </a:extLst>
          </p:cNvPr>
          <p:cNvSpPr txBox="1"/>
          <p:nvPr/>
        </p:nvSpPr>
        <p:spPr>
          <a:xfrm>
            <a:off x="8817049" y="4271610"/>
            <a:ext cx="1558185" cy="76944"/>
          </a:xfrm>
          <a:prstGeom prst="rect">
            <a:avLst/>
          </a:prstGeom>
          <a:noFill/>
        </p:spPr>
        <p:txBody>
          <a:bodyPr wrap="square" lIns="0" tIns="0" rIns="0" bIns="0" rtlCol="0">
            <a:spAutoFit/>
          </a:bodyPr>
          <a:lstStyle/>
          <a:p>
            <a:pPr algn="ctr"/>
            <a:r>
              <a:rPr lang="en-US" sz="500"/>
              <a:t>8. Sends email to escalate</a:t>
            </a:r>
          </a:p>
        </p:txBody>
      </p:sp>
      <p:cxnSp>
        <p:nvCxnSpPr>
          <p:cNvPr id="116" name="Connector: Elbow 115">
            <a:extLst>
              <a:ext uri="{FF2B5EF4-FFF2-40B4-BE49-F238E27FC236}">
                <a16:creationId xmlns:a16="http://schemas.microsoft.com/office/drawing/2014/main" id="{DBAD38DD-31EB-1F0E-E22C-FF9C27EA4333}"/>
              </a:ext>
            </a:extLst>
          </p:cNvPr>
          <p:cNvCxnSpPr>
            <a:cxnSpLocks/>
            <a:stCxn id="82" idx="0"/>
            <a:endCxn id="61" idx="2"/>
          </p:cNvCxnSpPr>
          <p:nvPr/>
        </p:nvCxnSpPr>
        <p:spPr>
          <a:xfrm rot="5400000" flipH="1" flipV="1">
            <a:off x="8833056" y="2971925"/>
            <a:ext cx="267754" cy="2022459"/>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E4E6B74-344A-322D-6CB1-0452D5330FC5}"/>
              </a:ext>
            </a:extLst>
          </p:cNvPr>
          <p:cNvSpPr txBox="1"/>
          <p:nvPr/>
        </p:nvSpPr>
        <p:spPr>
          <a:xfrm>
            <a:off x="8405493" y="3991804"/>
            <a:ext cx="1136323" cy="76944"/>
          </a:xfrm>
          <a:prstGeom prst="rect">
            <a:avLst/>
          </a:prstGeom>
          <a:noFill/>
        </p:spPr>
        <p:txBody>
          <a:bodyPr wrap="square" lIns="0" tIns="0" rIns="0" bIns="0" rtlCol="0">
            <a:spAutoFit/>
          </a:bodyPr>
          <a:lstStyle/>
          <a:p>
            <a:pPr algn="ctr"/>
            <a:r>
              <a:rPr lang="en-US" sz="500"/>
              <a:t>7. Schedules Appointments ( Graph API)</a:t>
            </a:r>
          </a:p>
        </p:txBody>
      </p:sp>
      <p:cxnSp>
        <p:nvCxnSpPr>
          <p:cNvPr id="119" name="Connector: Elbow 118">
            <a:extLst>
              <a:ext uri="{FF2B5EF4-FFF2-40B4-BE49-F238E27FC236}">
                <a16:creationId xmlns:a16="http://schemas.microsoft.com/office/drawing/2014/main" id="{D798B230-5CA8-5A85-8A71-6B04C5FBFD2D}"/>
              </a:ext>
            </a:extLst>
          </p:cNvPr>
          <p:cNvCxnSpPr>
            <a:cxnSpLocks/>
            <a:stCxn id="74" idx="1"/>
            <a:endCxn id="60" idx="1"/>
          </p:cNvCxnSpPr>
          <p:nvPr/>
        </p:nvCxnSpPr>
        <p:spPr>
          <a:xfrm rot="10800000" flipV="1">
            <a:off x="6669263" y="2390610"/>
            <a:ext cx="1695618" cy="1952296"/>
          </a:xfrm>
          <a:prstGeom prst="bentConnector3">
            <a:avLst>
              <a:gd name="adj1" fmla="val 11348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E247A1A-4BC3-55CA-8E4D-C75D5CB47E81}"/>
              </a:ext>
            </a:extLst>
          </p:cNvPr>
          <p:cNvSpPr txBox="1"/>
          <p:nvPr/>
        </p:nvSpPr>
        <p:spPr>
          <a:xfrm>
            <a:off x="6890500" y="2259456"/>
            <a:ext cx="1136323" cy="76944"/>
          </a:xfrm>
          <a:prstGeom prst="rect">
            <a:avLst/>
          </a:prstGeom>
          <a:noFill/>
        </p:spPr>
        <p:txBody>
          <a:bodyPr wrap="square" lIns="0" tIns="0" rIns="0" bIns="0" rtlCol="0">
            <a:spAutoFit/>
          </a:bodyPr>
          <a:lstStyle/>
          <a:p>
            <a:pPr algn="ctr"/>
            <a:r>
              <a:rPr lang="en-US" sz="500"/>
              <a:t>6. Raises Incident to Self Service Portal</a:t>
            </a:r>
          </a:p>
        </p:txBody>
      </p:sp>
      <p:sp>
        <p:nvSpPr>
          <p:cNvPr id="121" name="Rectangle 120">
            <a:extLst>
              <a:ext uri="{FF2B5EF4-FFF2-40B4-BE49-F238E27FC236}">
                <a16:creationId xmlns:a16="http://schemas.microsoft.com/office/drawing/2014/main" id="{077E420B-CCC3-6C41-84E0-75BE2259CD85}"/>
              </a:ext>
            </a:extLst>
          </p:cNvPr>
          <p:cNvSpPr/>
          <p:nvPr/>
        </p:nvSpPr>
        <p:spPr bwMode="auto">
          <a:xfrm>
            <a:off x="4980865" y="197875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2" name="Graphic 121">
            <a:extLst>
              <a:ext uri="{FF2B5EF4-FFF2-40B4-BE49-F238E27FC236}">
                <a16:creationId xmlns:a16="http://schemas.microsoft.com/office/drawing/2014/main" id="{38B3A3B7-58DB-61FC-0A7D-E9920A2DDE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7728" y="2936302"/>
            <a:ext cx="227480" cy="227480"/>
          </a:xfrm>
          <a:prstGeom prst="rect">
            <a:avLst/>
          </a:prstGeom>
        </p:spPr>
      </p:pic>
      <p:pic>
        <p:nvPicPr>
          <p:cNvPr id="123" name="Graphic 122">
            <a:extLst>
              <a:ext uri="{FF2B5EF4-FFF2-40B4-BE49-F238E27FC236}">
                <a16:creationId xmlns:a16="http://schemas.microsoft.com/office/drawing/2014/main" id="{C41E1FAF-5BC6-864C-01AF-F088DF397F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37728" y="2343606"/>
            <a:ext cx="227480" cy="227480"/>
          </a:xfrm>
          <a:prstGeom prst="rect">
            <a:avLst/>
          </a:prstGeom>
        </p:spPr>
      </p:pic>
      <p:pic>
        <p:nvPicPr>
          <p:cNvPr id="124" name="Graphic 123">
            <a:extLst>
              <a:ext uri="{FF2B5EF4-FFF2-40B4-BE49-F238E27FC236}">
                <a16:creationId xmlns:a16="http://schemas.microsoft.com/office/drawing/2014/main" id="{3F90D3B2-1F11-7B88-1F33-9D5C2A71818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37728" y="2047257"/>
            <a:ext cx="227481" cy="227481"/>
          </a:xfrm>
          <a:prstGeom prst="rect">
            <a:avLst/>
          </a:prstGeom>
        </p:spPr>
      </p:pic>
      <p:pic>
        <p:nvPicPr>
          <p:cNvPr id="125" name="Graphic 124">
            <a:extLst>
              <a:ext uri="{FF2B5EF4-FFF2-40B4-BE49-F238E27FC236}">
                <a16:creationId xmlns:a16="http://schemas.microsoft.com/office/drawing/2014/main" id="{4CFA620F-D2F7-1DBB-846D-56A6ABEA09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25018" y="3554418"/>
            <a:ext cx="252900" cy="227480"/>
          </a:xfrm>
          <a:prstGeom prst="rect">
            <a:avLst/>
          </a:prstGeom>
        </p:spPr>
      </p:pic>
      <p:pic>
        <p:nvPicPr>
          <p:cNvPr id="127" name="Graphic 126">
            <a:extLst>
              <a:ext uri="{FF2B5EF4-FFF2-40B4-BE49-F238E27FC236}">
                <a16:creationId xmlns:a16="http://schemas.microsoft.com/office/drawing/2014/main" id="{36A48AD0-DB84-66ED-9BA7-587C18F814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7728" y="3850765"/>
            <a:ext cx="227480" cy="227480"/>
          </a:xfrm>
          <a:prstGeom prst="rect">
            <a:avLst/>
          </a:prstGeom>
        </p:spPr>
      </p:pic>
      <p:sp>
        <p:nvSpPr>
          <p:cNvPr id="128" name="TextBox 127">
            <a:extLst>
              <a:ext uri="{FF2B5EF4-FFF2-40B4-BE49-F238E27FC236}">
                <a16:creationId xmlns:a16="http://schemas.microsoft.com/office/drawing/2014/main" id="{EE74B2D1-EEEF-BF45-1AC2-03B82DF1BA6E}"/>
              </a:ext>
            </a:extLst>
          </p:cNvPr>
          <p:cNvSpPr txBox="1"/>
          <p:nvPr/>
        </p:nvSpPr>
        <p:spPr>
          <a:xfrm>
            <a:off x="5369597" y="2122525"/>
            <a:ext cx="622369" cy="76944"/>
          </a:xfrm>
          <a:prstGeom prst="rect">
            <a:avLst/>
          </a:prstGeom>
          <a:noFill/>
        </p:spPr>
        <p:txBody>
          <a:bodyPr wrap="square" lIns="0" tIns="0" rIns="0" bIns="0" rtlCol="0">
            <a:spAutoFit/>
          </a:bodyPr>
          <a:lstStyle/>
          <a:p>
            <a:pPr algn="ctr"/>
            <a:r>
              <a:rPr lang="en-US" sz="500"/>
              <a:t>D365 Customer Portal</a:t>
            </a:r>
          </a:p>
        </p:txBody>
      </p:sp>
      <p:sp>
        <p:nvSpPr>
          <p:cNvPr id="130" name="TextBox 129">
            <a:extLst>
              <a:ext uri="{FF2B5EF4-FFF2-40B4-BE49-F238E27FC236}">
                <a16:creationId xmlns:a16="http://schemas.microsoft.com/office/drawing/2014/main" id="{B08B3174-12B2-CCE2-8174-B0CCEDE9B65C}"/>
              </a:ext>
            </a:extLst>
          </p:cNvPr>
          <p:cNvSpPr txBox="1"/>
          <p:nvPr/>
        </p:nvSpPr>
        <p:spPr>
          <a:xfrm>
            <a:off x="5538556" y="2418874"/>
            <a:ext cx="284451" cy="76944"/>
          </a:xfrm>
          <a:prstGeom prst="rect">
            <a:avLst/>
          </a:prstGeom>
          <a:noFill/>
        </p:spPr>
        <p:txBody>
          <a:bodyPr wrap="square" lIns="0" tIns="0" rIns="0" bIns="0" rtlCol="0">
            <a:spAutoFit/>
          </a:bodyPr>
          <a:lstStyle/>
          <a:p>
            <a:pPr algn="ctr"/>
            <a:r>
              <a:rPr lang="en-US" sz="500"/>
              <a:t>Dataverse</a:t>
            </a:r>
          </a:p>
        </p:txBody>
      </p:sp>
      <p:sp>
        <p:nvSpPr>
          <p:cNvPr id="131" name="TextBox 130">
            <a:extLst>
              <a:ext uri="{FF2B5EF4-FFF2-40B4-BE49-F238E27FC236}">
                <a16:creationId xmlns:a16="http://schemas.microsoft.com/office/drawing/2014/main" id="{3C60282D-8ACD-9B88-0719-15BAFEE10B48}"/>
              </a:ext>
            </a:extLst>
          </p:cNvPr>
          <p:cNvSpPr txBox="1"/>
          <p:nvPr/>
        </p:nvSpPr>
        <p:spPr>
          <a:xfrm>
            <a:off x="5380484" y="3011046"/>
            <a:ext cx="600594" cy="77992"/>
          </a:xfrm>
          <a:prstGeom prst="rect">
            <a:avLst/>
          </a:prstGeom>
          <a:noFill/>
        </p:spPr>
        <p:txBody>
          <a:bodyPr wrap="square" lIns="0" tIns="0" rIns="0" bIns="0" rtlCol="0">
            <a:spAutoFit/>
          </a:bodyPr>
          <a:lstStyle/>
          <a:p>
            <a:pPr algn="ctr"/>
            <a:r>
              <a:rPr lang="en-US" sz="500"/>
              <a:t>Copilot Studio Agent</a:t>
            </a:r>
          </a:p>
        </p:txBody>
      </p:sp>
      <p:sp>
        <p:nvSpPr>
          <p:cNvPr id="132" name="TextBox 131">
            <a:extLst>
              <a:ext uri="{FF2B5EF4-FFF2-40B4-BE49-F238E27FC236}">
                <a16:creationId xmlns:a16="http://schemas.microsoft.com/office/drawing/2014/main" id="{DD8BBD1C-3BB0-AF15-EFBD-C24FC7B8E03A}"/>
              </a:ext>
            </a:extLst>
          </p:cNvPr>
          <p:cNvSpPr txBox="1"/>
          <p:nvPr/>
        </p:nvSpPr>
        <p:spPr>
          <a:xfrm>
            <a:off x="5316228" y="3629162"/>
            <a:ext cx="729106" cy="77992"/>
          </a:xfrm>
          <a:prstGeom prst="rect">
            <a:avLst/>
          </a:prstGeom>
          <a:noFill/>
        </p:spPr>
        <p:txBody>
          <a:bodyPr wrap="square" lIns="0" tIns="0" rIns="0" bIns="0" rtlCol="0">
            <a:spAutoFit/>
          </a:bodyPr>
          <a:lstStyle/>
          <a:p>
            <a:pPr algn="ctr"/>
            <a:r>
              <a:rPr lang="en-US" sz="500"/>
              <a:t>Copilot Studio Kit - Extend</a:t>
            </a:r>
          </a:p>
        </p:txBody>
      </p:sp>
      <p:sp>
        <p:nvSpPr>
          <p:cNvPr id="134" name="TextBox 133">
            <a:extLst>
              <a:ext uri="{FF2B5EF4-FFF2-40B4-BE49-F238E27FC236}">
                <a16:creationId xmlns:a16="http://schemas.microsoft.com/office/drawing/2014/main" id="{0EBE6599-7050-E4C9-E9C3-FCF895C52BDD}"/>
              </a:ext>
            </a:extLst>
          </p:cNvPr>
          <p:cNvSpPr txBox="1"/>
          <p:nvPr/>
        </p:nvSpPr>
        <p:spPr>
          <a:xfrm>
            <a:off x="5432653" y="3925509"/>
            <a:ext cx="496256" cy="77992"/>
          </a:xfrm>
          <a:prstGeom prst="rect">
            <a:avLst/>
          </a:prstGeom>
          <a:noFill/>
        </p:spPr>
        <p:txBody>
          <a:bodyPr wrap="square" lIns="0" tIns="0" rIns="0" bIns="0" rtlCol="0">
            <a:spAutoFit/>
          </a:bodyPr>
          <a:lstStyle/>
          <a:p>
            <a:pPr algn="ctr"/>
            <a:r>
              <a:rPr lang="en-US" sz="500"/>
              <a:t>Flow / Connector</a:t>
            </a:r>
          </a:p>
        </p:txBody>
      </p:sp>
      <p:sp>
        <p:nvSpPr>
          <p:cNvPr id="135" name="TextBox 134">
            <a:extLst>
              <a:ext uri="{FF2B5EF4-FFF2-40B4-BE49-F238E27FC236}">
                <a16:creationId xmlns:a16="http://schemas.microsoft.com/office/drawing/2014/main" id="{63768F95-1180-1E70-DD8E-EF8FE992B298}"/>
              </a:ext>
            </a:extLst>
          </p:cNvPr>
          <p:cNvSpPr txBox="1"/>
          <p:nvPr/>
        </p:nvSpPr>
        <p:spPr>
          <a:xfrm>
            <a:off x="5153567" y="1825435"/>
            <a:ext cx="773546" cy="138499"/>
          </a:xfrm>
          <a:prstGeom prst="rect">
            <a:avLst/>
          </a:prstGeom>
          <a:noFill/>
        </p:spPr>
        <p:txBody>
          <a:bodyPr wrap="square" lIns="0" tIns="0" rIns="0" bIns="0" rtlCol="0">
            <a:spAutoFit/>
          </a:bodyPr>
          <a:lstStyle/>
          <a:p>
            <a:pPr algn="ctr"/>
            <a:r>
              <a:rPr lang="en-US" sz="900" b="1"/>
              <a:t>LEGEND</a:t>
            </a:r>
          </a:p>
        </p:txBody>
      </p:sp>
      <p:pic>
        <p:nvPicPr>
          <p:cNvPr id="136" name="Graphic 135">
            <a:extLst>
              <a:ext uri="{FF2B5EF4-FFF2-40B4-BE49-F238E27FC236}">
                <a16:creationId xmlns:a16="http://schemas.microsoft.com/office/drawing/2014/main" id="{14B2CB78-4096-5226-1C6A-2220DED0D0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25018" y="3232650"/>
            <a:ext cx="252900" cy="252900"/>
          </a:xfrm>
          <a:prstGeom prst="rect">
            <a:avLst/>
          </a:prstGeom>
        </p:spPr>
      </p:pic>
      <p:pic>
        <p:nvPicPr>
          <p:cNvPr id="138" name="Graphic 137">
            <a:extLst>
              <a:ext uri="{FF2B5EF4-FFF2-40B4-BE49-F238E27FC236}">
                <a16:creationId xmlns:a16="http://schemas.microsoft.com/office/drawing/2014/main" id="{437DD429-7F14-6566-7937-44983C186E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7728" y="2639954"/>
            <a:ext cx="227480" cy="227480"/>
          </a:xfrm>
          <a:prstGeom prst="rect">
            <a:avLst/>
          </a:prstGeom>
        </p:spPr>
      </p:pic>
      <p:sp>
        <p:nvSpPr>
          <p:cNvPr id="140" name="TextBox 139">
            <a:extLst>
              <a:ext uri="{FF2B5EF4-FFF2-40B4-BE49-F238E27FC236}">
                <a16:creationId xmlns:a16="http://schemas.microsoft.com/office/drawing/2014/main" id="{0670EB45-9C8E-2E77-F1A9-14F3B8932CFE}"/>
              </a:ext>
            </a:extLst>
          </p:cNvPr>
          <p:cNvSpPr txBox="1"/>
          <p:nvPr/>
        </p:nvSpPr>
        <p:spPr>
          <a:xfrm>
            <a:off x="5526486" y="2715222"/>
            <a:ext cx="308590" cy="76944"/>
          </a:xfrm>
          <a:prstGeom prst="rect">
            <a:avLst/>
          </a:prstGeom>
          <a:noFill/>
        </p:spPr>
        <p:txBody>
          <a:bodyPr wrap="square" lIns="0" tIns="0" rIns="0" bIns="0" rtlCol="0">
            <a:spAutoFit/>
          </a:bodyPr>
          <a:lstStyle/>
          <a:p>
            <a:pPr algn="ctr"/>
            <a:r>
              <a:rPr lang="en-US" sz="500"/>
              <a:t>SharePoint</a:t>
            </a:r>
          </a:p>
        </p:txBody>
      </p:sp>
      <p:sp>
        <p:nvSpPr>
          <p:cNvPr id="141" name="TextBox 140">
            <a:extLst>
              <a:ext uri="{FF2B5EF4-FFF2-40B4-BE49-F238E27FC236}">
                <a16:creationId xmlns:a16="http://schemas.microsoft.com/office/drawing/2014/main" id="{371E8D3A-2250-60F7-5E61-530E2767F083}"/>
              </a:ext>
            </a:extLst>
          </p:cNvPr>
          <p:cNvSpPr txBox="1"/>
          <p:nvPr/>
        </p:nvSpPr>
        <p:spPr>
          <a:xfrm>
            <a:off x="5504291" y="3320628"/>
            <a:ext cx="352981" cy="76944"/>
          </a:xfrm>
          <a:prstGeom prst="rect">
            <a:avLst/>
          </a:prstGeom>
          <a:noFill/>
        </p:spPr>
        <p:txBody>
          <a:bodyPr wrap="square" lIns="0" tIns="0" rIns="0" bIns="0" rtlCol="0">
            <a:spAutoFit/>
          </a:bodyPr>
          <a:lstStyle/>
          <a:p>
            <a:pPr algn="ctr"/>
            <a:r>
              <a:rPr lang="en-US" sz="500"/>
              <a:t>App Insights</a:t>
            </a:r>
          </a:p>
        </p:txBody>
      </p:sp>
      <p:sp>
        <p:nvSpPr>
          <p:cNvPr id="143" name="Rectangle 142">
            <a:extLst>
              <a:ext uri="{FF2B5EF4-FFF2-40B4-BE49-F238E27FC236}">
                <a16:creationId xmlns:a16="http://schemas.microsoft.com/office/drawing/2014/main" id="{F489BCF6-39DE-9082-515A-E216A931F631}"/>
              </a:ext>
            </a:extLst>
          </p:cNvPr>
          <p:cNvSpPr/>
          <p:nvPr/>
        </p:nvSpPr>
        <p:spPr bwMode="auto">
          <a:xfrm>
            <a:off x="7520196" y="4792870"/>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46" name="Graphic 145">
            <a:extLst>
              <a:ext uri="{FF2B5EF4-FFF2-40B4-BE49-F238E27FC236}">
                <a16:creationId xmlns:a16="http://schemas.microsoft.com/office/drawing/2014/main" id="{369F84D9-3589-BE9B-7EBE-362A4F077D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31165" y="4838416"/>
            <a:ext cx="390341" cy="390341"/>
          </a:xfrm>
          <a:prstGeom prst="rect">
            <a:avLst/>
          </a:prstGeom>
        </p:spPr>
      </p:pic>
      <p:sp>
        <p:nvSpPr>
          <p:cNvPr id="148" name="TextBox 147">
            <a:extLst>
              <a:ext uri="{FF2B5EF4-FFF2-40B4-BE49-F238E27FC236}">
                <a16:creationId xmlns:a16="http://schemas.microsoft.com/office/drawing/2014/main" id="{CDB1883A-2E64-45AC-A1AF-DD58C8102260}"/>
              </a:ext>
            </a:extLst>
          </p:cNvPr>
          <p:cNvSpPr txBox="1"/>
          <p:nvPr/>
        </p:nvSpPr>
        <p:spPr>
          <a:xfrm>
            <a:off x="8619144" y="5216411"/>
            <a:ext cx="822598" cy="92333"/>
          </a:xfrm>
          <a:prstGeom prst="rect">
            <a:avLst/>
          </a:prstGeom>
          <a:noFill/>
        </p:spPr>
        <p:txBody>
          <a:bodyPr wrap="square" lIns="0" tIns="0" rIns="0" bIns="0" rtlCol="0">
            <a:spAutoFit/>
          </a:bodyPr>
          <a:lstStyle/>
          <a:p>
            <a:pPr algn="ctr"/>
            <a:r>
              <a:rPr lang="en-US" sz="600"/>
              <a:t>Conversation Transcript</a:t>
            </a:r>
          </a:p>
        </p:txBody>
      </p:sp>
      <p:pic>
        <p:nvPicPr>
          <p:cNvPr id="150" name="Graphic 149">
            <a:extLst>
              <a:ext uri="{FF2B5EF4-FFF2-40B4-BE49-F238E27FC236}">
                <a16:creationId xmlns:a16="http://schemas.microsoft.com/office/drawing/2014/main" id="{45535C50-441F-A201-3400-A2AB29D7BC8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23372" y="4838416"/>
            <a:ext cx="390341" cy="390341"/>
          </a:xfrm>
          <a:prstGeom prst="rect">
            <a:avLst/>
          </a:prstGeom>
        </p:spPr>
      </p:pic>
      <p:pic>
        <p:nvPicPr>
          <p:cNvPr id="152" name="Graphic 151">
            <a:extLst>
              <a:ext uri="{FF2B5EF4-FFF2-40B4-BE49-F238E27FC236}">
                <a16:creationId xmlns:a16="http://schemas.microsoft.com/office/drawing/2014/main" id="{9F5CEA05-F374-B251-A9D0-D8EF062C36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4815" y="3158301"/>
            <a:ext cx="281039" cy="281039"/>
          </a:xfrm>
          <a:prstGeom prst="rect">
            <a:avLst/>
          </a:prstGeom>
        </p:spPr>
      </p:pic>
      <p:pic>
        <p:nvPicPr>
          <p:cNvPr id="153" name="Graphic 152">
            <a:extLst>
              <a:ext uri="{FF2B5EF4-FFF2-40B4-BE49-F238E27FC236}">
                <a16:creationId xmlns:a16="http://schemas.microsoft.com/office/drawing/2014/main" id="{BFA25C79-70BF-5FE4-A94B-0120A43F4D8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37642" y="3444773"/>
            <a:ext cx="281039" cy="281039"/>
          </a:xfrm>
          <a:prstGeom prst="rect">
            <a:avLst/>
          </a:prstGeom>
        </p:spPr>
      </p:pic>
      <p:pic>
        <p:nvPicPr>
          <p:cNvPr id="155" name="Graphic 154">
            <a:extLst>
              <a:ext uri="{FF2B5EF4-FFF2-40B4-BE49-F238E27FC236}">
                <a16:creationId xmlns:a16="http://schemas.microsoft.com/office/drawing/2014/main" id="{390ED8F9-02E2-8A11-9E75-F2FE12A2D07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037728" y="4147112"/>
            <a:ext cx="227480" cy="227480"/>
          </a:xfrm>
          <a:prstGeom prst="rect">
            <a:avLst/>
          </a:prstGeom>
        </p:spPr>
      </p:pic>
      <p:sp>
        <p:nvSpPr>
          <p:cNvPr id="157" name="TextBox 156">
            <a:extLst>
              <a:ext uri="{FF2B5EF4-FFF2-40B4-BE49-F238E27FC236}">
                <a16:creationId xmlns:a16="http://schemas.microsoft.com/office/drawing/2014/main" id="{55D2FCA8-AA3C-0B90-78D4-6C819B4FD24E}"/>
              </a:ext>
            </a:extLst>
          </p:cNvPr>
          <p:cNvSpPr txBox="1"/>
          <p:nvPr/>
        </p:nvSpPr>
        <p:spPr>
          <a:xfrm>
            <a:off x="5432653" y="4221856"/>
            <a:ext cx="496256" cy="77992"/>
          </a:xfrm>
          <a:prstGeom prst="rect">
            <a:avLst/>
          </a:prstGeom>
          <a:noFill/>
        </p:spPr>
        <p:txBody>
          <a:bodyPr wrap="square" lIns="0" tIns="0" rIns="0" bIns="0" rtlCol="0">
            <a:spAutoFit/>
          </a:bodyPr>
          <a:lstStyle/>
          <a:p>
            <a:pPr algn="ctr"/>
            <a:r>
              <a:rPr lang="en-US" sz="500"/>
              <a:t>MS Teams</a:t>
            </a:r>
          </a:p>
        </p:txBody>
      </p:sp>
      <p:pic>
        <p:nvPicPr>
          <p:cNvPr id="158" name="Graphic 157">
            <a:extLst>
              <a:ext uri="{FF2B5EF4-FFF2-40B4-BE49-F238E27FC236}">
                <a16:creationId xmlns:a16="http://schemas.microsoft.com/office/drawing/2014/main" id="{928EA2A2-6AAA-9304-7CC7-26AC4F0E7F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9208" y="3158301"/>
            <a:ext cx="281039" cy="281039"/>
          </a:xfrm>
          <a:prstGeom prst="rect">
            <a:avLst/>
          </a:prstGeom>
        </p:spPr>
      </p:pic>
      <p:pic>
        <p:nvPicPr>
          <p:cNvPr id="160" name="Picture 159" descr="A blue rectangle with white text">
            <a:extLst>
              <a:ext uri="{FF2B5EF4-FFF2-40B4-BE49-F238E27FC236}">
                <a16:creationId xmlns:a16="http://schemas.microsoft.com/office/drawing/2014/main" id="{18E41CAA-7EE7-DDE3-4EF0-F08E1BC655B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93100" y="3611875"/>
            <a:ext cx="183258" cy="127855"/>
          </a:xfrm>
          <a:prstGeom prst="rect">
            <a:avLst/>
          </a:prstGeom>
        </p:spPr>
      </p:pic>
      <p:cxnSp>
        <p:nvCxnSpPr>
          <p:cNvPr id="161" name="Connector: Elbow 160">
            <a:extLst>
              <a:ext uri="{FF2B5EF4-FFF2-40B4-BE49-F238E27FC236}">
                <a16:creationId xmlns:a16="http://schemas.microsoft.com/office/drawing/2014/main" id="{32DA4076-8DB4-6B71-6C7B-9084847890D5}"/>
              </a:ext>
            </a:extLst>
          </p:cNvPr>
          <p:cNvCxnSpPr>
            <a:cxnSpLocks/>
            <a:stCxn id="61" idx="0"/>
          </p:cNvCxnSpPr>
          <p:nvPr/>
        </p:nvCxnSpPr>
        <p:spPr>
          <a:xfrm rot="5400000" flipH="1" flipV="1">
            <a:off x="10430634" y="2585609"/>
            <a:ext cx="383536" cy="1288479"/>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0CAFF9B2-15F8-6AEE-D71F-F78D4AC6CBA3}"/>
              </a:ext>
            </a:extLst>
          </p:cNvPr>
          <p:cNvSpPr txBox="1"/>
          <p:nvPr/>
        </p:nvSpPr>
        <p:spPr>
          <a:xfrm>
            <a:off x="10102567" y="2900417"/>
            <a:ext cx="1004698" cy="76944"/>
          </a:xfrm>
          <a:prstGeom prst="rect">
            <a:avLst/>
          </a:prstGeom>
          <a:noFill/>
        </p:spPr>
        <p:txBody>
          <a:bodyPr wrap="square" lIns="0" tIns="0" rIns="0" bIns="0" rtlCol="0">
            <a:spAutoFit/>
          </a:bodyPr>
          <a:lstStyle/>
          <a:p>
            <a:pPr algn="ctr"/>
            <a:r>
              <a:rPr lang="en-US" sz="500"/>
              <a:t>2. Queries about campus systems</a:t>
            </a:r>
          </a:p>
        </p:txBody>
      </p:sp>
      <p:sp>
        <p:nvSpPr>
          <p:cNvPr id="163" name="TextBox 162">
            <a:extLst>
              <a:ext uri="{FF2B5EF4-FFF2-40B4-BE49-F238E27FC236}">
                <a16:creationId xmlns:a16="http://schemas.microsoft.com/office/drawing/2014/main" id="{5B9F13EF-14E6-4228-2687-485A35D35AAA}"/>
              </a:ext>
            </a:extLst>
          </p:cNvPr>
          <p:cNvSpPr txBox="1"/>
          <p:nvPr/>
        </p:nvSpPr>
        <p:spPr>
          <a:xfrm>
            <a:off x="10198907" y="3064065"/>
            <a:ext cx="701601" cy="237383"/>
          </a:xfrm>
          <a:prstGeom prst="rect">
            <a:avLst/>
          </a:prstGeom>
          <a:noFill/>
        </p:spPr>
        <p:txBody>
          <a:bodyPr wrap="square" lIns="0" tIns="0" rIns="0" bIns="0" rtlCol="0">
            <a:spAutoFit/>
          </a:bodyPr>
          <a:lstStyle/>
          <a:p>
            <a:pPr algn="ctr"/>
            <a:r>
              <a:rPr lang="en-US" sz="500"/>
              <a:t>8a. Curated response</a:t>
            </a:r>
          </a:p>
          <a:p>
            <a:pPr algn="ctr"/>
            <a:r>
              <a:rPr lang="en-US" sz="500"/>
              <a:t>8b. Incident Number</a:t>
            </a:r>
          </a:p>
          <a:p>
            <a:pPr algn="ctr"/>
            <a:r>
              <a:rPr lang="en-US" sz="500"/>
              <a:t>8c. Appointment details</a:t>
            </a:r>
          </a:p>
        </p:txBody>
      </p:sp>
      <p:cxnSp>
        <p:nvCxnSpPr>
          <p:cNvPr id="164" name="Connector: Elbow 163">
            <a:extLst>
              <a:ext uri="{FF2B5EF4-FFF2-40B4-BE49-F238E27FC236}">
                <a16:creationId xmlns:a16="http://schemas.microsoft.com/office/drawing/2014/main" id="{6621B2B3-CE5D-B1F6-5B5A-AA13D5155964}"/>
              </a:ext>
            </a:extLst>
          </p:cNvPr>
          <p:cNvCxnSpPr>
            <a:cxnSpLocks/>
            <a:stCxn id="61" idx="1"/>
          </p:cNvCxnSpPr>
          <p:nvPr/>
        </p:nvCxnSpPr>
        <p:spPr>
          <a:xfrm rot="10800000">
            <a:off x="8758544" y="2510829"/>
            <a:ext cx="749585" cy="1124618"/>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02034D7E-0143-0936-A63B-0709B76E651E}"/>
              </a:ext>
            </a:extLst>
          </p:cNvPr>
          <p:cNvSpPr txBox="1"/>
          <p:nvPr/>
        </p:nvSpPr>
        <p:spPr>
          <a:xfrm>
            <a:off x="8773591" y="2809981"/>
            <a:ext cx="1004698" cy="153888"/>
          </a:xfrm>
          <a:prstGeom prst="rect">
            <a:avLst/>
          </a:prstGeom>
          <a:noFill/>
        </p:spPr>
        <p:txBody>
          <a:bodyPr wrap="square" lIns="0" tIns="0" rIns="0" bIns="0" rtlCol="0">
            <a:spAutoFit/>
          </a:bodyPr>
          <a:lstStyle/>
          <a:p>
            <a:pPr algn="ctr"/>
            <a:r>
              <a:rPr lang="en-US" sz="500"/>
              <a:t>3. Forwards queries to orchestrator</a:t>
            </a:r>
          </a:p>
          <a:p>
            <a:pPr algn="ctr"/>
            <a:r>
              <a:rPr lang="en-US" sz="500"/>
              <a:t>5a. Responds back</a:t>
            </a:r>
          </a:p>
        </p:txBody>
      </p:sp>
      <p:cxnSp>
        <p:nvCxnSpPr>
          <p:cNvPr id="167" name="Connector: Elbow 166">
            <a:extLst>
              <a:ext uri="{FF2B5EF4-FFF2-40B4-BE49-F238E27FC236}">
                <a16:creationId xmlns:a16="http://schemas.microsoft.com/office/drawing/2014/main" id="{303BD8AB-4524-AA19-D1F7-C39DC5983433}"/>
              </a:ext>
            </a:extLst>
          </p:cNvPr>
          <p:cNvCxnSpPr>
            <a:cxnSpLocks/>
          </p:cNvCxnSpPr>
          <p:nvPr/>
        </p:nvCxnSpPr>
        <p:spPr>
          <a:xfrm>
            <a:off x="6986143" y="4342905"/>
            <a:ext cx="341979" cy="167041"/>
          </a:xfrm>
          <a:prstGeom prst="bentConnector3">
            <a:avLst>
              <a:gd name="adj1" fmla="val 39"/>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D254272C-CBA8-A9DD-9DF3-D2F8DFA8E013}"/>
              </a:ext>
            </a:extLst>
          </p:cNvPr>
          <p:cNvSpPr txBox="1"/>
          <p:nvPr/>
        </p:nvSpPr>
        <p:spPr>
          <a:xfrm>
            <a:off x="6306126" y="4451946"/>
            <a:ext cx="671367" cy="76944"/>
          </a:xfrm>
          <a:prstGeom prst="rect">
            <a:avLst/>
          </a:prstGeom>
          <a:noFill/>
        </p:spPr>
        <p:txBody>
          <a:bodyPr wrap="square" lIns="0" tIns="0" rIns="0" bIns="0" rtlCol="0">
            <a:spAutoFit/>
          </a:bodyPr>
          <a:lstStyle/>
          <a:p>
            <a:pPr algn="ctr"/>
            <a:r>
              <a:rPr lang="en-US" sz="500"/>
              <a:t>5b. Sentiment analysis </a:t>
            </a:r>
          </a:p>
        </p:txBody>
      </p:sp>
      <p:cxnSp>
        <p:nvCxnSpPr>
          <p:cNvPr id="169" name="Connector: Elbow 168">
            <a:extLst>
              <a:ext uri="{FF2B5EF4-FFF2-40B4-BE49-F238E27FC236}">
                <a16:creationId xmlns:a16="http://schemas.microsoft.com/office/drawing/2014/main" id="{FE7F08EB-0D09-3851-DB8A-236580400E9A}"/>
              </a:ext>
            </a:extLst>
          </p:cNvPr>
          <p:cNvCxnSpPr>
            <a:cxnSpLocks/>
          </p:cNvCxnSpPr>
          <p:nvPr/>
        </p:nvCxnSpPr>
        <p:spPr>
          <a:xfrm rot="5400000">
            <a:off x="7711255" y="4250973"/>
            <a:ext cx="142357" cy="346542"/>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50925223-A640-0E8F-A0B7-A4DB7442992B}"/>
              </a:ext>
            </a:extLst>
          </p:cNvPr>
          <p:cNvSpPr txBox="1"/>
          <p:nvPr/>
        </p:nvSpPr>
        <p:spPr>
          <a:xfrm>
            <a:off x="6585323" y="2795565"/>
            <a:ext cx="925691" cy="76944"/>
          </a:xfrm>
          <a:prstGeom prst="rect">
            <a:avLst/>
          </a:prstGeom>
          <a:noFill/>
        </p:spPr>
        <p:txBody>
          <a:bodyPr wrap="square" lIns="0" tIns="0" rIns="0" bIns="0" rtlCol="0">
            <a:spAutoFit/>
          </a:bodyPr>
          <a:lstStyle/>
          <a:p>
            <a:pPr algn="ctr"/>
            <a:r>
              <a:rPr lang="en-US" sz="500"/>
              <a:t>4. Pulls events &amp; policy docs</a:t>
            </a:r>
          </a:p>
        </p:txBody>
      </p:sp>
      <p:cxnSp>
        <p:nvCxnSpPr>
          <p:cNvPr id="171" name="Connector: Elbow 170">
            <a:extLst>
              <a:ext uri="{FF2B5EF4-FFF2-40B4-BE49-F238E27FC236}">
                <a16:creationId xmlns:a16="http://schemas.microsoft.com/office/drawing/2014/main" id="{BBBD0062-B149-C64A-F3A5-B236DA3BCE85}"/>
              </a:ext>
            </a:extLst>
          </p:cNvPr>
          <p:cNvCxnSpPr>
            <a:cxnSpLocks/>
            <a:stCxn id="80" idx="2"/>
            <a:endCxn id="85" idx="2"/>
          </p:cNvCxnSpPr>
          <p:nvPr/>
        </p:nvCxnSpPr>
        <p:spPr>
          <a:xfrm rot="5400000" flipH="1" flipV="1">
            <a:off x="8777031" y="2343045"/>
            <a:ext cx="572772" cy="5198652"/>
          </a:xfrm>
          <a:prstGeom prst="bentConnector3">
            <a:avLst>
              <a:gd name="adj1" fmla="val -6327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85C12CE6-B7F3-85C0-5FE5-DFB5AEC20129}"/>
              </a:ext>
            </a:extLst>
          </p:cNvPr>
          <p:cNvSpPr txBox="1"/>
          <p:nvPr/>
        </p:nvSpPr>
        <p:spPr>
          <a:xfrm>
            <a:off x="8217461" y="5478024"/>
            <a:ext cx="1833084" cy="76944"/>
          </a:xfrm>
          <a:prstGeom prst="rect">
            <a:avLst/>
          </a:prstGeom>
          <a:noFill/>
        </p:spPr>
        <p:txBody>
          <a:bodyPr wrap="square" lIns="0" tIns="0" rIns="0" bIns="0" rtlCol="0">
            <a:spAutoFit/>
          </a:bodyPr>
          <a:lstStyle/>
          <a:p>
            <a:pPr algn="ctr"/>
            <a:r>
              <a:rPr lang="en-US" sz="500"/>
              <a:t>9b. Agent logs are reviewed by administrative staff and advisors</a:t>
            </a:r>
          </a:p>
        </p:txBody>
      </p:sp>
      <p:pic>
        <p:nvPicPr>
          <p:cNvPr id="173" name="Graphic 172">
            <a:extLst>
              <a:ext uri="{FF2B5EF4-FFF2-40B4-BE49-F238E27FC236}">
                <a16:creationId xmlns:a16="http://schemas.microsoft.com/office/drawing/2014/main" id="{3B5C00A5-8CA7-01F1-C76B-C38F9615E2D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295021" y="4171262"/>
            <a:ext cx="281039" cy="281039"/>
          </a:xfrm>
          <a:prstGeom prst="rect">
            <a:avLst/>
          </a:prstGeom>
        </p:spPr>
      </p:pic>
      <p:pic>
        <p:nvPicPr>
          <p:cNvPr id="7" name="Graphic 6">
            <a:extLst>
              <a:ext uri="{FF2B5EF4-FFF2-40B4-BE49-F238E27FC236}">
                <a16:creationId xmlns:a16="http://schemas.microsoft.com/office/drawing/2014/main" id="{9DD771AC-FB82-90A7-8496-61322DA4A1E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834017" y="4023725"/>
            <a:ext cx="281039" cy="281039"/>
          </a:xfrm>
          <a:prstGeom prst="rect">
            <a:avLst/>
          </a:prstGeom>
        </p:spPr>
      </p:pic>
      <p:sp>
        <p:nvSpPr>
          <p:cNvPr id="5" name="TextBox 4">
            <a:extLst>
              <a:ext uri="{FF2B5EF4-FFF2-40B4-BE49-F238E27FC236}">
                <a16:creationId xmlns:a16="http://schemas.microsoft.com/office/drawing/2014/main" id="{B066226A-C9FE-4325-1B3B-1AFE4EBC8544}"/>
              </a:ext>
            </a:extLst>
          </p:cNvPr>
          <p:cNvSpPr txBox="1"/>
          <p:nvPr/>
        </p:nvSpPr>
        <p:spPr>
          <a:xfrm>
            <a:off x="7309166" y="4455833"/>
            <a:ext cx="309807" cy="76944"/>
          </a:xfrm>
          <a:prstGeom prst="rect">
            <a:avLst/>
          </a:prstGeom>
          <a:noFill/>
        </p:spPr>
        <p:txBody>
          <a:bodyPr wrap="square" lIns="0" tIns="0" rIns="0" bIns="0" rtlCol="0" anchor="t">
            <a:spAutoFit/>
          </a:bodyPr>
          <a:lstStyle/>
          <a:p>
            <a:pPr algn="ctr"/>
            <a:r>
              <a:rPr lang="en-US" sz="500"/>
              <a:t>Prompts</a:t>
            </a:r>
            <a:endParaRPr lang="en-US"/>
          </a:p>
        </p:txBody>
      </p:sp>
      <p:sp>
        <p:nvSpPr>
          <p:cNvPr id="8" name="TextBox 7">
            <a:extLst>
              <a:ext uri="{FF2B5EF4-FFF2-40B4-BE49-F238E27FC236}">
                <a16:creationId xmlns:a16="http://schemas.microsoft.com/office/drawing/2014/main" id="{B57CE17F-F5F4-7913-05D1-5B7A6FF313FA}"/>
              </a:ext>
            </a:extLst>
          </p:cNvPr>
          <p:cNvSpPr txBox="1"/>
          <p:nvPr/>
        </p:nvSpPr>
        <p:spPr>
          <a:xfrm>
            <a:off x="6848719" y="4261444"/>
            <a:ext cx="251635" cy="76944"/>
          </a:xfrm>
          <a:prstGeom prst="rect">
            <a:avLst/>
          </a:prstGeom>
          <a:noFill/>
        </p:spPr>
        <p:txBody>
          <a:bodyPr wrap="square" lIns="0" tIns="0" rIns="0" bIns="0" rtlCol="0" anchor="t">
            <a:spAutoFit/>
          </a:bodyPr>
          <a:lstStyle/>
          <a:p>
            <a:pPr algn="ctr"/>
            <a:r>
              <a:rPr lang="en-US" sz="500"/>
              <a:t>Rest API</a:t>
            </a:r>
            <a:endParaRPr lang="en-US"/>
          </a:p>
        </p:txBody>
      </p:sp>
    </p:spTree>
    <p:extLst>
      <p:ext uri="{BB962C8B-B14F-4D97-AF65-F5344CB8AC3E}">
        <p14:creationId xmlns:p14="http://schemas.microsoft.com/office/powerpoint/2010/main" val="37447200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20B38-7A21-8150-A573-6A17C4AAF10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630FD214-23A1-4E22-23F6-70D8631EBEB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86FCCBDB-1A7F-1A01-E5B8-998FAC0FC2EE}"/>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E3BF3E15-F912-7FE5-3AA0-12AB19500517}"/>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Staff manually sort, review, and route documents which leads to time-costly processes and inconsistent validation, tagging, and review</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E2253025-72AA-2BBB-A441-98EDBCCE5B3E}"/>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C8B84A8A-747B-3B90-AFE6-631F783B6E07}"/>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Staff spend significant time on repetitive document review and validation, leading to inconsistent validation outcomes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Outdated templates and inconsistent policy interpretation makes it hard for staff to check documents properly</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Inter"/>
              </a:rPr>
              <a:t>Manual nature of intake and routing creates delays in processing citizen requests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Inter"/>
              </a:rPr>
              <a:t>Incorrect document classification or routing results in rework, delays, and prolonged case resolution</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Inter"/>
              </a:rPr>
              <a:t>Live agents lack document history access resulting in repetitive requests</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592C5AE3-2E6B-200D-6573-F49DB13F28D9}"/>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7C73CEA0-C447-EB15-0B16-DA93101090B6}"/>
              </a:ext>
            </a:extLst>
          </p:cNvPr>
          <p:cNvSpPr/>
          <p:nvPr/>
        </p:nvSpPr>
        <p:spPr>
          <a:xfrm>
            <a:off x="6248885" y="2233080"/>
            <a:ext cx="2066440"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Ingests citizens’ uploads and forms via CRM systems or direct user-upload portals</a:t>
            </a:r>
          </a:p>
        </p:txBody>
      </p:sp>
      <p:sp>
        <p:nvSpPr>
          <p:cNvPr id="19" name="Google Shape;523;p32">
            <a:extLst>
              <a:ext uri="{FF2B5EF4-FFF2-40B4-BE49-F238E27FC236}">
                <a16:creationId xmlns:a16="http://schemas.microsoft.com/office/drawing/2014/main" id="{91B8B6FE-448A-0D60-B9E5-122986E3F44E}"/>
              </a:ext>
            </a:extLst>
          </p:cNvPr>
          <p:cNvSpPr/>
          <p:nvPr/>
        </p:nvSpPr>
        <p:spPr>
          <a:xfrm>
            <a:off x="6228415" y="5443114"/>
            <a:ext cx="2099734" cy="91482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Routes complete citizen document packages to correct teams with comprehensive summaries, with full audit trail of document and processing recommendations</a:t>
            </a:r>
          </a:p>
        </p:txBody>
      </p:sp>
      <p:sp>
        <p:nvSpPr>
          <p:cNvPr id="20" name="Google Shape;523;p32">
            <a:extLst>
              <a:ext uri="{FF2B5EF4-FFF2-40B4-BE49-F238E27FC236}">
                <a16:creationId xmlns:a16="http://schemas.microsoft.com/office/drawing/2014/main" id="{AC0B9A66-32FE-38D6-0AF6-999F3E1A5367}"/>
              </a:ext>
            </a:extLst>
          </p:cNvPr>
          <p:cNvSpPr/>
          <p:nvPr/>
        </p:nvSpPr>
        <p:spPr>
          <a:xfrm>
            <a:off x="6215591" y="3989014"/>
            <a:ext cx="2099734" cy="123733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Automatically flags mismatches, missing documents, or format inconsistencies by comparing new citizen submissions against existing records before they reach processing teams</a:t>
            </a:r>
          </a:p>
        </p:txBody>
      </p:sp>
      <p:sp>
        <p:nvSpPr>
          <p:cNvPr id="33" name="Google Shape;519;p32">
            <a:extLst>
              <a:ext uri="{FF2B5EF4-FFF2-40B4-BE49-F238E27FC236}">
                <a16:creationId xmlns:a16="http://schemas.microsoft.com/office/drawing/2014/main" id="{B14C4F8E-E32A-E2D2-9097-2CF8E6643AB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41501B7B-B950-FE4F-24B9-1DE0A21EBCC0}"/>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C23103C-F35A-C097-B771-AAFB367E4937}"/>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C32122C-81A7-48C7-B91E-5FEAA79CFBD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C7DE64EC-ECD2-C551-9F3C-91BD48F52C30}"/>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Front-Line Intake Staff</a:t>
            </a:r>
          </a:p>
        </p:txBody>
      </p:sp>
      <p:sp>
        <p:nvSpPr>
          <p:cNvPr id="22" name="Google Shape;498;p32">
            <a:extLst>
              <a:ext uri="{FF2B5EF4-FFF2-40B4-BE49-F238E27FC236}">
                <a16:creationId xmlns:a16="http://schemas.microsoft.com/office/drawing/2014/main" id="{BDCAE73A-90C4-1AB2-8E18-29AD244D6B75}"/>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318F7C6-464A-B757-CE27-BC8BDF89952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7ED6DBE0-42D8-BA00-47CB-014C1975C71C}"/>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Social Services, Public Safety</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grpSp>
        <p:nvGrpSpPr>
          <p:cNvPr id="66" name="Google Shape;2181;p75">
            <a:extLst>
              <a:ext uri="{FF2B5EF4-FFF2-40B4-BE49-F238E27FC236}">
                <a16:creationId xmlns:a16="http://schemas.microsoft.com/office/drawing/2014/main" id="{9819BF4E-1E26-EB62-1B7B-9C1E3EAC00F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56C1EDAB-DB47-F23A-B7B8-85BCD9C4FB3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DF5B14D3-7D11-5892-40D2-9CBA41514A2B}"/>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CDB9AD67-B546-9E33-B995-25C62E211659}"/>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0BD298D0-A8C5-E2DD-CF8C-55070049F256}"/>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3221778-5CA1-8AFC-9478-82D698C14D30}"/>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A598C4A6-8C84-FA31-F4CC-AAC2F0255F4A}"/>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3D918BDA-9E79-F3A0-9CB8-876A0B32421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8580F6C3-4411-B3E4-6E5D-4AC541034A9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0CD52DF1-222C-E6F4-4552-9DD7658CE1C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F68035F8-AD71-379D-442B-79C4F6318115}"/>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3A3D1FC3-5663-E412-4FD7-BFB05BBA17A1}"/>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04539F06-6954-5A90-071C-CE31138FEF94}"/>
              </a:ext>
            </a:extLst>
          </p:cNvPr>
          <p:cNvSpPr/>
          <p:nvPr/>
        </p:nvSpPr>
        <p:spPr>
          <a:xfrm>
            <a:off x="6215591" y="3111047"/>
            <a:ext cx="2099734" cy="661202"/>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Classifies documents using predefined taxonomy and validates all required documents are provided based on organizational rules</a:t>
            </a:r>
          </a:p>
        </p:txBody>
      </p:sp>
      <p:sp>
        <p:nvSpPr>
          <p:cNvPr id="30" name="Google Shape;115;p20">
            <a:extLst>
              <a:ext uri="{FF2B5EF4-FFF2-40B4-BE49-F238E27FC236}">
                <a16:creationId xmlns:a16="http://schemas.microsoft.com/office/drawing/2014/main" id="{70FCF88D-2E3A-F403-213C-9C77026DAC6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2F971D26-1175-3DE1-8A51-BC9E68B646AA}"/>
              </a:ext>
            </a:extLst>
          </p:cNvPr>
          <p:cNvSpPr/>
          <p:nvPr/>
        </p:nvSpPr>
        <p:spPr>
          <a:xfrm>
            <a:off x="695995" y="710974"/>
            <a:ext cx="6730402"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Document Processing &amp; Routing Agent</a:t>
            </a:r>
          </a:p>
        </p:txBody>
      </p:sp>
      <p:sp>
        <p:nvSpPr>
          <p:cNvPr id="36" name="TextBox 35">
            <a:extLst>
              <a:ext uri="{FF2B5EF4-FFF2-40B4-BE49-F238E27FC236}">
                <a16:creationId xmlns:a16="http://schemas.microsoft.com/office/drawing/2014/main" id="{FFD2DA9D-90D2-E325-481D-D334E52090B1}"/>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document submission by citizens including initial intake through validation to routing</a:t>
            </a:r>
          </a:p>
        </p:txBody>
      </p:sp>
      <p:sp>
        <p:nvSpPr>
          <p:cNvPr id="37" name="Google Shape;498;p32">
            <a:extLst>
              <a:ext uri="{FF2B5EF4-FFF2-40B4-BE49-F238E27FC236}">
                <a16:creationId xmlns:a16="http://schemas.microsoft.com/office/drawing/2014/main" id="{D17114ED-71E7-19B0-D554-3E21831439F6}"/>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Automates document intake by classifying, validating, and flagging errors, then routes summaries to teams and escalates exceptions</a:t>
            </a:r>
            <a:endParaRPr lang="en-GB"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76BF0A7F-549C-B036-88A0-2F5B354E7DCD}"/>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5" name="Google Shape;516;p32">
            <a:extLst>
              <a:ext uri="{FF2B5EF4-FFF2-40B4-BE49-F238E27FC236}">
                <a16:creationId xmlns:a16="http://schemas.microsoft.com/office/drawing/2014/main" id="{A9AA3AA6-4CF4-A888-00C0-898E2B3FE733}"/>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Case Managers/ Processing Teams</a:t>
            </a:r>
          </a:p>
        </p:txBody>
      </p:sp>
      <p:sp>
        <p:nvSpPr>
          <p:cNvPr id="13" name="Google Shape;516;p32">
            <a:extLst>
              <a:ext uri="{FF2B5EF4-FFF2-40B4-BE49-F238E27FC236}">
                <a16:creationId xmlns:a16="http://schemas.microsoft.com/office/drawing/2014/main" id="{06088FC6-956D-B94C-578D-67A54A4907B1}"/>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Compliance/Audit Teams</a:t>
            </a:r>
          </a:p>
        </p:txBody>
      </p:sp>
      <p:grpSp>
        <p:nvGrpSpPr>
          <p:cNvPr id="16" name="Group 15">
            <a:extLst>
              <a:ext uri="{FF2B5EF4-FFF2-40B4-BE49-F238E27FC236}">
                <a16:creationId xmlns:a16="http://schemas.microsoft.com/office/drawing/2014/main" id="{D854BE77-36DC-5743-052D-B27E381C613A}"/>
              </a:ext>
            </a:extLst>
          </p:cNvPr>
          <p:cNvGrpSpPr/>
          <p:nvPr/>
        </p:nvGrpSpPr>
        <p:grpSpPr>
          <a:xfrm>
            <a:off x="8700923" y="2755385"/>
            <a:ext cx="2790518" cy="557465"/>
            <a:chOff x="8700923" y="2894281"/>
            <a:chExt cx="2790518" cy="557465"/>
          </a:xfrm>
        </p:grpSpPr>
        <p:sp>
          <p:nvSpPr>
            <p:cNvPr id="49" name="Rounded Rectangle 48">
              <a:extLst>
                <a:ext uri="{FF2B5EF4-FFF2-40B4-BE49-F238E27FC236}">
                  <a16:creationId xmlns:a16="http://schemas.microsoft.com/office/drawing/2014/main" id="{4027F337-33D1-31FF-4A3E-9C06A9AB5257}"/>
                </a:ext>
              </a:extLst>
            </p:cNvPr>
            <p:cNvSpPr/>
            <p:nvPr/>
          </p:nvSpPr>
          <p:spPr>
            <a:xfrm>
              <a:off x="8700923" y="2894281"/>
              <a:ext cx="2790518" cy="557465"/>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Processing</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Intelligent classification and routing based on validated rules </a:t>
              </a:r>
              <a:r>
                <a:rPr lang="en-US" sz="900">
                  <a:solidFill>
                    <a:prstClr val="black"/>
                  </a:solidFill>
                  <a:latin typeface="Segoe Sans Display" pitchFamily="2" charset="0"/>
                  <a:cs typeface="Segoe Sans Display" pitchFamily="2" charset="0"/>
                </a:rPr>
                <a:t>reduces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processing time of documents</a:t>
              </a:r>
            </a:p>
          </p:txBody>
        </p:sp>
        <p:sp>
          <p:nvSpPr>
            <p:cNvPr id="21" name="Arrow: Up 56">
              <a:extLst>
                <a:ext uri="{FF2B5EF4-FFF2-40B4-BE49-F238E27FC236}">
                  <a16:creationId xmlns:a16="http://schemas.microsoft.com/office/drawing/2014/main" id="{B1C92A19-1D8A-6F34-0EBC-4C03A8BF79DA}"/>
                </a:ext>
              </a:extLst>
            </p:cNvPr>
            <p:cNvSpPr/>
            <p:nvPr/>
          </p:nvSpPr>
          <p:spPr>
            <a:xfrm rot="10800000">
              <a:off x="8794753" y="2972473"/>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3AEE8264-A3DC-AE8F-14D2-5FB694503816}"/>
              </a:ext>
            </a:extLst>
          </p:cNvPr>
          <p:cNvGrpSpPr/>
          <p:nvPr/>
        </p:nvGrpSpPr>
        <p:grpSpPr>
          <a:xfrm>
            <a:off x="8700923" y="2159813"/>
            <a:ext cx="2790518" cy="498247"/>
            <a:chOff x="8700923" y="2229263"/>
            <a:chExt cx="2790518" cy="498247"/>
          </a:xfrm>
        </p:grpSpPr>
        <p:sp>
          <p:nvSpPr>
            <p:cNvPr id="45" name="Rounded Rectangle 44">
              <a:extLst>
                <a:ext uri="{FF2B5EF4-FFF2-40B4-BE49-F238E27FC236}">
                  <a16:creationId xmlns:a16="http://schemas.microsoft.com/office/drawing/2014/main" id="{48CF1BC0-8B56-F314-0C1A-D3D8D3AD1CE8}"/>
                </a:ext>
              </a:extLst>
            </p:cNvPr>
            <p:cNvSpPr/>
            <p:nvPr/>
          </p:nvSpPr>
          <p:spPr>
            <a:xfrm>
              <a:off x="8700923" y="2229263"/>
              <a:ext cx="2790518" cy="49824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Intake Cycle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Automating document ingestion, validation, and classification from submission to processing readiness</a:t>
              </a:r>
            </a:p>
          </p:txBody>
        </p:sp>
        <p:sp>
          <p:nvSpPr>
            <p:cNvPr id="23" name="Arrow: Up 56">
              <a:extLst>
                <a:ext uri="{FF2B5EF4-FFF2-40B4-BE49-F238E27FC236}">
                  <a16:creationId xmlns:a16="http://schemas.microsoft.com/office/drawing/2014/main" id="{5EF86D16-94A5-71BD-96B6-F63158A43C9E}"/>
                </a:ext>
              </a:extLst>
            </p:cNvPr>
            <p:cNvSpPr/>
            <p:nvPr/>
          </p:nvSpPr>
          <p:spPr>
            <a:xfrm rot="10800000">
              <a:off x="8795563" y="2279754"/>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 name="Group 26">
            <a:extLst>
              <a:ext uri="{FF2B5EF4-FFF2-40B4-BE49-F238E27FC236}">
                <a16:creationId xmlns:a16="http://schemas.microsoft.com/office/drawing/2014/main" id="{74D99B24-D665-3DBC-A689-90F89DCCCFDB}"/>
              </a:ext>
            </a:extLst>
          </p:cNvPr>
          <p:cNvGrpSpPr/>
          <p:nvPr/>
        </p:nvGrpSpPr>
        <p:grpSpPr>
          <a:xfrm>
            <a:off x="8700923" y="3388214"/>
            <a:ext cx="2790518" cy="713861"/>
            <a:chOff x="8700923" y="3550262"/>
            <a:chExt cx="2790518" cy="713861"/>
          </a:xfrm>
        </p:grpSpPr>
        <p:sp>
          <p:nvSpPr>
            <p:cNvPr id="51" name="Rounded Rectangle 50">
              <a:extLst>
                <a:ext uri="{FF2B5EF4-FFF2-40B4-BE49-F238E27FC236}">
                  <a16:creationId xmlns:a16="http://schemas.microsoft.com/office/drawing/2014/main" id="{2DE7435D-F3FF-9189-1F6E-8E7676D95440}"/>
                </a:ext>
              </a:extLst>
            </p:cNvPr>
            <p:cNvSpPr/>
            <p:nvPr/>
          </p:nvSpPr>
          <p:spPr>
            <a:xfrm>
              <a:off x="8700923" y="3550262"/>
              <a:ext cx="2790518" cy="713861"/>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Accuracy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validation against current policies and requirements reduces processing errors and ensures consistent document handling</a:t>
              </a:r>
            </a:p>
          </p:txBody>
        </p:sp>
        <p:sp>
          <p:nvSpPr>
            <p:cNvPr id="25" name="Arrow: Up 56">
              <a:extLst>
                <a:ext uri="{FF2B5EF4-FFF2-40B4-BE49-F238E27FC236}">
                  <a16:creationId xmlns:a16="http://schemas.microsoft.com/office/drawing/2014/main" id="{CB5AC1B1-AED5-D68F-3961-0FCAD45AEC0D}"/>
                </a:ext>
              </a:extLst>
            </p:cNvPr>
            <p:cNvSpPr/>
            <p:nvPr/>
          </p:nvSpPr>
          <p:spPr>
            <a:xfrm>
              <a:off x="8794753" y="3709599"/>
              <a:ext cx="134695" cy="45720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06;p32">
            <a:extLst>
              <a:ext uri="{FF2B5EF4-FFF2-40B4-BE49-F238E27FC236}">
                <a16:creationId xmlns:a16="http://schemas.microsoft.com/office/drawing/2014/main" id="{BF1871F9-A826-3DB7-73B2-BA34C448EADB}"/>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spTree>
    <p:extLst>
      <p:ext uri="{BB962C8B-B14F-4D97-AF65-F5344CB8AC3E}">
        <p14:creationId xmlns:p14="http://schemas.microsoft.com/office/powerpoint/2010/main" val="339409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7070-CA7F-BBFA-7D5D-BD77E1335AD6}"/>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E146B500-6A42-9B71-E21C-7871369C1E77}"/>
              </a:ext>
            </a:extLst>
          </p:cNvPr>
          <p:cNvSpPr>
            <a:spLocks/>
          </p:cNvSpPr>
          <p:nvPr/>
        </p:nvSpPr>
        <p:spPr bwMode="auto">
          <a:xfrm>
            <a:off x="2341944" y="920888"/>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344184BB-6CDC-E8D6-811B-145362FBB365}"/>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C750B177-2145-58C8-F7A5-8DD47FC1FA64}"/>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2D14EE62-F066-A3BB-DDC1-C0E37A6CF4E2}"/>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Document Processing &amp; Routing Agent</a:t>
            </a:r>
          </a:p>
        </p:txBody>
      </p:sp>
      <p:sp>
        <p:nvSpPr>
          <p:cNvPr id="57" name="Rectangle: Top Corners Rounded 56">
            <a:extLst>
              <a:ext uri="{FF2B5EF4-FFF2-40B4-BE49-F238E27FC236}">
                <a16:creationId xmlns:a16="http://schemas.microsoft.com/office/drawing/2014/main" id="{108F9987-A2AA-3644-0A5E-7E0A26E4BC79}"/>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903EE456-31F0-6A75-5823-B9FF8FC9A690}"/>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5701C230-26A0-264D-7A7C-ABCC94B74C2F}"/>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CD1F09DA-5112-E237-F9B9-2F1EA53F0894}"/>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F5FD8C3A-8A88-C4C3-C263-FECA1987566C}"/>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E76916F8-DF96-F965-A895-1A2927A593D2}"/>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9F3A7047-6C8C-06B0-7481-4456B37BC1FA}"/>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05E003CC-9D5B-DC06-9A19-7D2AC8893489}"/>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36FAAFE4-229B-1CAA-E5E9-22466AC12B65}"/>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94415859-59FC-436B-7BF7-356ADE5B656B}"/>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1F2DF87B-D5B3-9B8E-721B-34A58F162808}"/>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FAE6BE53-C853-36F8-62FD-E5297F9D5AD7}"/>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7CAB59E5-C987-FCFE-C39F-9AF4F25CED6E}"/>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AAA54766-D98B-A561-8480-7CE266B6DF94}"/>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3F6B6B1D-C458-3DF7-79E2-82723B18CAC3}"/>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Public Sector</a:t>
            </a:r>
          </a:p>
        </p:txBody>
      </p:sp>
      <p:sp>
        <p:nvSpPr>
          <p:cNvPr id="4" name="Available with">
            <a:extLst>
              <a:ext uri="{FF2B5EF4-FFF2-40B4-BE49-F238E27FC236}">
                <a16:creationId xmlns:a16="http://schemas.microsoft.com/office/drawing/2014/main" id="{57264351-2B95-80A1-18A1-16453BC562CA}"/>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EA219D8F-130E-3B51-7119-BD0DC09EEA23}"/>
              </a:ext>
            </a:extLst>
          </p:cNvPr>
          <p:cNvGraphicFramePr>
            <a:graphicFrameLocks noGrp="1"/>
          </p:cNvGraphicFramePr>
          <p:nvPr>
            <p:extLst>
              <p:ext uri="{D42A27DB-BD31-4B8C-83A1-F6EECF244321}">
                <p14:modId xmlns:p14="http://schemas.microsoft.com/office/powerpoint/2010/main" val="1239054748"/>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Streamline document submission by citizens including initial intake through validation to routing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D0D0C2DE-7DA3-43E2-C1AD-08D66582C56C}"/>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Classify &amp; Validate Required </a:t>
            </a:r>
            <a:r>
              <a:rPr lang="en-US">
                <a:solidFill>
                  <a:srgbClr val="091F2C"/>
                </a:solidFill>
                <a:latin typeface="Segoe Sans Display Semibold"/>
              </a:rPr>
              <a:t>D</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ocuments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BA95D234-FC89-7854-4A2D-E0041898E297}"/>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Automatically identifies document types and verifies completeness against predefined organizational policies and rules</a:t>
            </a:r>
          </a:p>
        </p:txBody>
      </p:sp>
      <p:sp>
        <p:nvSpPr>
          <p:cNvPr id="63" name="Rectangle: Rounded Corners 62">
            <a:extLst>
              <a:ext uri="{FF2B5EF4-FFF2-40B4-BE49-F238E27FC236}">
                <a16:creationId xmlns:a16="http://schemas.microsoft.com/office/drawing/2014/main" id="{EF1AE418-555E-60BC-845B-6E4F8F8C515C}"/>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intake cycle time </a:t>
            </a:r>
          </a:p>
        </p:txBody>
      </p:sp>
      <p:sp>
        <p:nvSpPr>
          <p:cNvPr id="5" name="Rectangle: Rounded Corners 4">
            <a:extLst>
              <a:ext uri="{FF2B5EF4-FFF2-40B4-BE49-F238E27FC236}">
                <a16:creationId xmlns:a16="http://schemas.microsoft.com/office/drawing/2014/main" id="{C7DB5FC4-3F8C-242B-297B-FEA693A0B7A3}"/>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a:t>
            </a:r>
            <a:r>
              <a:rPr lang="en-US" sz="700">
                <a:solidFill>
                  <a:srgbClr val="FFFFFF"/>
                </a:solidFill>
                <a:latin typeface="Segoe Sans Display Semibold"/>
                <a:ea typeface="Segoe UI" pitchFamily="34" charset="0"/>
                <a:cs typeface="Segoe UI" pitchFamily="34" charset="0"/>
              </a:rPr>
              <a:t>processing time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 </a:t>
            </a:r>
          </a:p>
        </p:txBody>
      </p:sp>
      <p:sp>
        <p:nvSpPr>
          <p:cNvPr id="23" name="Step 1 Title">
            <a:extLst>
              <a:ext uri="{FF2B5EF4-FFF2-40B4-BE49-F238E27FC236}">
                <a16:creationId xmlns:a16="http://schemas.microsoft.com/office/drawing/2014/main" id="{364523D2-41CD-A127-79EA-0CC2677831BA}"/>
              </a:ext>
            </a:extLst>
          </p:cNvPr>
          <p:cNvSpPr txBox="1">
            <a:spLocks/>
          </p:cNvSpPr>
          <p:nvPr/>
        </p:nvSpPr>
        <p:spPr>
          <a:xfrm>
            <a:off x="3036797" y="1058257"/>
            <a:ext cx="2572262" cy="307777"/>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Uploads and Forms via CRM or </a:t>
            </a:r>
            <a:r>
              <a:rPr lang="en-US">
                <a:solidFill>
                  <a:srgbClr val="091F2C"/>
                </a:solidFill>
                <a:latin typeface="Segoe Sans Display Semibold"/>
              </a:rPr>
              <a:t>U</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ser-Upload</a:t>
            </a:r>
          </a:p>
        </p:txBody>
      </p:sp>
      <p:sp>
        <p:nvSpPr>
          <p:cNvPr id="24" name="Step 1 Top">
            <a:extLst>
              <a:ext uri="{FF2B5EF4-FFF2-40B4-BE49-F238E27FC236}">
                <a16:creationId xmlns:a16="http://schemas.microsoft.com/office/drawing/2014/main" id="{CE27249A-4851-E85D-388E-FE1A1826DB2A}"/>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Securely receives and processes uploaded documents and forms from various citizen touchpoints</a:t>
            </a:r>
          </a:p>
        </p:txBody>
      </p:sp>
      <p:sp>
        <p:nvSpPr>
          <p:cNvPr id="45" name="TextBox 44">
            <a:extLst>
              <a:ext uri="{FF2B5EF4-FFF2-40B4-BE49-F238E27FC236}">
                <a16:creationId xmlns:a16="http://schemas.microsoft.com/office/drawing/2014/main" id="{55EAA4CB-B40B-5776-571C-8472B0FD4A38}"/>
              </a:ext>
              <a:ext uri="{C183D7F6-B498-43B3-948B-1728B52AA6E4}">
                <adec:decorative xmlns:adec="http://schemas.microsoft.com/office/drawing/2017/decorative" val="0"/>
              </a:ext>
            </a:extLst>
          </p:cNvPr>
          <p:cNvSpPr txBox="1"/>
          <p:nvPr/>
        </p:nvSpPr>
        <p:spPr>
          <a:xfrm>
            <a:off x="3223018" y="2144353"/>
            <a:ext cx="2199820" cy="76431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citizen document uploads integrated within case management workflows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storage of citizen uploads</a:t>
            </a:r>
          </a:p>
        </p:txBody>
      </p:sp>
      <p:pic>
        <p:nvPicPr>
          <p:cNvPr id="49" name="Picture 48">
            <a:extLst>
              <a:ext uri="{FF2B5EF4-FFF2-40B4-BE49-F238E27FC236}">
                <a16:creationId xmlns:a16="http://schemas.microsoft.com/office/drawing/2014/main" id="{E2B39215-0199-A018-48C1-8DF3EBE4B56C}"/>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539047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CBB59EA2-83EB-99DF-4B47-E59456F60DDD}"/>
              </a:ext>
            </a:extLst>
          </p:cNvPr>
          <p:cNvSpPr txBox="1">
            <a:spLocks/>
          </p:cNvSpPr>
          <p:nvPr/>
        </p:nvSpPr>
        <p:spPr>
          <a:xfrm>
            <a:off x="8804382" y="1058257"/>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Compare with Existing </a:t>
            </a:r>
            <a:r>
              <a:rPr lang="en-US">
                <a:solidFill>
                  <a:srgbClr val="091F2C"/>
                </a:solidFill>
                <a:latin typeface="Segoe Sans Display Semibold"/>
              </a:rPr>
              <a:t>R</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ecords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to Catch </a:t>
            </a:r>
            <a:r>
              <a:rPr lang="en-US">
                <a:solidFill>
                  <a:srgbClr val="091F2C"/>
                </a:solidFill>
                <a:latin typeface="Segoe Sans Display Semibold"/>
              </a:rPr>
              <a:t>E</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rrors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F1BC48E3-598B-9066-942E-37E9E4C6D106}"/>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Automatically flags mismatches, missing documents, or format inconsistencies by comparing new citizen submissions against existing records before they reach processing teams.</a:t>
            </a:r>
          </a:p>
        </p:txBody>
      </p:sp>
      <p:sp>
        <p:nvSpPr>
          <p:cNvPr id="37" name="Step 1 Title">
            <a:extLst>
              <a:ext uri="{FF2B5EF4-FFF2-40B4-BE49-F238E27FC236}">
                <a16:creationId xmlns:a16="http://schemas.microsoft.com/office/drawing/2014/main" id="{1537C253-6D89-372A-F359-91BF2693E116}"/>
              </a:ext>
            </a:extLst>
          </p:cNvPr>
          <p:cNvSpPr txBox="1">
            <a:spLocks/>
          </p:cNvSpPr>
          <p:nvPr/>
        </p:nvSpPr>
        <p:spPr>
          <a:xfrm>
            <a:off x="8804382" y="3801172"/>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Route to Correct </a:t>
            </a:r>
            <a:r>
              <a:rPr lang="en-US">
                <a:solidFill>
                  <a:srgbClr val="091F2C"/>
                </a:solidFill>
                <a:latin typeface="Segoe Sans Display Semibold"/>
              </a:rPr>
              <a:t>T</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eam</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with Summary of Documentation</a:t>
            </a:r>
          </a:p>
        </p:txBody>
      </p:sp>
      <p:sp>
        <p:nvSpPr>
          <p:cNvPr id="38" name="Step 1 Top">
            <a:extLst>
              <a:ext uri="{FF2B5EF4-FFF2-40B4-BE49-F238E27FC236}">
                <a16:creationId xmlns:a16="http://schemas.microsoft.com/office/drawing/2014/main" id="{3E631A51-90EC-2557-1BFA-AA2AD6DC8C4F}"/>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Directs validated and summarized document packages to the appropriate internal teams or workflows</a:t>
            </a:r>
          </a:p>
        </p:txBody>
      </p:sp>
      <p:sp>
        <p:nvSpPr>
          <p:cNvPr id="16" name="Rectangle: Rounded Corners 15">
            <a:extLst>
              <a:ext uri="{FF2B5EF4-FFF2-40B4-BE49-F238E27FC236}">
                <a16:creationId xmlns:a16="http://schemas.microsoft.com/office/drawing/2014/main" id="{8123426F-4D36-47E3-42DB-040C0D450D38}"/>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staff satisfaction </a:t>
            </a:r>
          </a:p>
        </p:txBody>
      </p:sp>
      <p:sp>
        <p:nvSpPr>
          <p:cNvPr id="46" name="Text Placeholder 11">
            <a:extLst>
              <a:ext uri="{FF2B5EF4-FFF2-40B4-BE49-F238E27FC236}">
                <a16:creationId xmlns:a16="http://schemas.microsoft.com/office/drawing/2014/main" id="{3DC0F528-32A7-BEE4-0C64-765DB5A516DB}"/>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CC3FC9B0-85AC-2DD9-8D6C-2C84ED9DED65}"/>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E24D3114-4F2D-92B3-CBCB-603783815D9B}"/>
              </a:ext>
              <a:ext uri="{C183D7F6-B498-43B3-948B-1728B52AA6E4}">
                <adec:decorative xmlns:adec="http://schemas.microsoft.com/office/drawing/2017/decorative" val="0"/>
              </a:ext>
            </a:extLst>
          </p:cNvPr>
          <p:cNvSpPr txBox="1"/>
          <p:nvPr/>
        </p:nvSpPr>
        <p:spPr>
          <a:xfrm>
            <a:off x="6101735"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holds policy rules and templates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Databases (Dataverse) to store classification results &amp; validation status</a:t>
            </a:r>
          </a:p>
        </p:txBody>
      </p:sp>
      <p:pic>
        <p:nvPicPr>
          <p:cNvPr id="62" name="Picture 61">
            <a:extLst>
              <a:ext uri="{FF2B5EF4-FFF2-40B4-BE49-F238E27FC236}">
                <a16:creationId xmlns:a16="http://schemas.microsoft.com/office/drawing/2014/main" id="{16026495-92B1-6DE9-0EFC-F057906B4776}"/>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826231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A4A937FB-4745-5712-F505-B6DF1C003D02}"/>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6CE35F0F-D221-06F8-BE94-4164AE5A2706}"/>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D0382255-CA71-E225-DBD7-CAC9BA767DE1}"/>
              </a:ext>
              <a:ext uri="{C183D7F6-B498-43B3-948B-1728B52AA6E4}">
                <adec:decorative xmlns:adec="http://schemas.microsoft.com/office/drawing/2017/decorative" val="0"/>
              </a:ext>
            </a:extLst>
          </p:cNvPr>
          <p:cNvSpPr txBox="1"/>
          <p:nvPr/>
        </p:nvSpPr>
        <p:spPr>
          <a:xfrm>
            <a:off x="8990602" y="2090492"/>
            <a:ext cx="2217866" cy="87203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retrieves citizen profiles and case history with classification results &amp; validation status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Flag discrepancies using AI-powered pattern recognition and anomaly detection against classification results &amp; validation status</a:t>
            </a:r>
          </a:p>
        </p:txBody>
      </p:sp>
      <p:pic>
        <p:nvPicPr>
          <p:cNvPr id="60" name="Picture 59">
            <a:extLst>
              <a:ext uri="{FF2B5EF4-FFF2-40B4-BE49-F238E27FC236}">
                <a16:creationId xmlns:a16="http://schemas.microsoft.com/office/drawing/2014/main" id="{89CD0455-8DE5-20D9-F839-518830E81312}"/>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15446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7E639FB0-E7E4-CBD6-5EC5-7FC36EB68D38}"/>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Accelerates initial processing of uploaded documents and forms, ensure no submission is lost</a:t>
            </a:r>
          </a:p>
        </p:txBody>
      </p:sp>
      <p:sp>
        <p:nvSpPr>
          <p:cNvPr id="74" name="TextBox 73">
            <a:extLst>
              <a:ext uri="{FF2B5EF4-FFF2-40B4-BE49-F238E27FC236}">
                <a16:creationId xmlns:a16="http://schemas.microsoft.com/office/drawing/2014/main" id="{5E32323F-3831-9A23-7FE2-DB22322EC8DD}"/>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Classifies and validates required documents to guarantee policy compliance and completeness</a:t>
            </a:r>
          </a:p>
        </p:txBody>
      </p:sp>
      <p:sp>
        <p:nvSpPr>
          <p:cNvPr id="75" name="TextBox 74">
            <a:extLst>
              <a:ext uri="{FF2B5EF4-FFF2-40B4-BE49-F238E27FC236}">
                <a16:creationId xmlns:a16="http://schemas.microsoft.com/office/drawing/2014/main" id="{108929B1-CD0F-30A0-B41C-2B4986DB8F66}"/>
              </a:ext>
            </a:extLst>
          </p:cNvPr>
          <p:cNvSpPr txBox="1"/>
          <p:nvPr/>
        </p:nvSpPr>
        <p:spPr>
          <a:xfrm>
            <a:off x="8990601" y="3192285"/>
            <a:ext cx="235950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Compares new submissions with existing records to catch errors early and prevent downstream delays</a:t>
            </a:r>
          </a:p>
        </p:txBody>
      </p:sp>
      <p:sp>
        <p:nvSpPr>
          <p:cNvPr id="70" name="Text Placeholder 11">
            <a:extLst>
              <a:ext uri="{FF2B5EF4-FFF2-40B4-BE49-F238E27FC236}">
                <a16:creationId xmlns:a16="http://schemas.microsoft.com/office/drawing/2014/main" id="{E503F2CA-4DB5-BECA-EC13-E671D1E0535C}"/>
              </a:ext>
            </a:extLst>
          </p:cNvPr>
          <p:cNvSpPr txBox="1">
            <a:spLocks/>
          </p:cNvSpPr>
          <p:nvPr/>
        </p:nvSpPr>
        <p:spPr>
          <a:xfrm>
            <a:off x="8804381" y="4827756"/>
            <a:ext cx="2572261"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7C917C00-C83D-E30C-5F4B-5DCEAA1E6AB9}"/>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84DA5750-6303-BB08-261F-4BC16116DB72}"/>
              </a:ext>
              <a:ext uri="{C183D7F6-B498-43B3-948B-1728B52AA6E4}">
                <adec:decorative xmlns:adec="http://schemas.microsoft.com/office/drawing/2017/decorative" val="0"/>
              </a:ext>
            </a:extLst>
          </p:cNvPr>
          <p:cNvSpPr txBox="1"/>
          <p:nvPr/>
        </p:nvSpPr>
        <p:spPr>
          <a:xfrm>
            <a:off x="8990602" y="4875530"/>
            <a:ext cx="2080736"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to notify processing teams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(Outlook) sends detailed routing emails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to archive routed packages and metadata for team access</a:t>
            </a:r>
          </a:p>
        </p:txBody>
      </p:sp>
      <p:pic>
        <p:nvPicPr>
          <p:cNvPr id="68" name="Picture 67">
            <a:extLst>
              <a:ext uri="{FF2B5EF4-FFF2-40B4-BE49-F238E27FC236}">
                <a16:creationId xmlns:a16="http://schemas.microsoft.com/office/drawing/2014/main" id="{6B96DCC6-AC7A-3E49-BDDB-5E44336B1179}"/>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130134" y="4861523"/>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0276F09D-5DB8-9CD1-2092-401348C97D7D}"/>
              </a:ext>
            </a:extLst>
          </p:cNvPr>
          <p:cNvSpPr txBox="1"/>
          <p:nvPr/>
        </p:nvSpPr>
        <p:spPr>
          <a:xfrm>
            <a:off x="8990602" y="6010318"/>
            <a:ext cx="2300708"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Directs documents to the right department fast and with full context</a:t>
            </a:r>
          </a:p>
        </p:txBody>
      </p:sp>
      <p:sp>
        <p:nvSpPr>
          <p:cNvPr id="6" name="Rectangle: Rounded Corners 5">
            <a:extLst>
              <a:ext uri="{FF2B5EF4-FFF2-40B4-BE49-F238E27FC236}">
                <a16:creationId xmlns:a16="http://schemas.microsoft.com/office/drawing/2014/main" id="{951C2364-BED9-8CBA-DEFB-BB4A82132438}"/>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Employee Experience</a:t>
            </a:r>
          </a:p>
        </p:txBody>
      </p:sp>
    </p:spTree>
    <p:extLst>
      <p:ext uri="{BB962C8B-B14F-4D97-AF65-F5344CB8AC3E}">
        <p14:creationId xmlns:p14="http://schemas.microsoft.com/office/powerpoint/2010/main" val="11694393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C56A8-C708-1B80-C243-A247331A546C}"/>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AC4F3048-EDCC-BF95-C322-2B9ADA32F0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558366F7-A870-5D2E-BD2B-4BEE45584F11}"/>
              </a:ext>
            </a:extLst>
          </p:cNvPr>
          <p:cNvSpPr/>
          <p:nvPr/>
        </p:nvSpPr>
        <p:spPr>
          <a:xfrm>
            <a:off x="740232" y="4828852"/>
            <a:ext cx="3602122" cy="407066"/>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EB30236-FD7C-EC3A-E6DB-F0AE5F349FB1}"/>
              </a:ext>
            </a:extLst>
          </p:cNvPr>
          <p:cNvSpPr/>
          <p:nvPr/>
        </p:nvSpPr>
        <p:spPr>
          <a:xfrm>
            <a:off x="704334" y="1488263"/>
            <a:ext cx="3693840" cy="327304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Access Content Management System  &amp; Knowledge Base (SharePoint) </a:t>
            </a:r>
            <a:r>
              <a:rPr lang="en-US" sz="1050">
                <a:solidFill>
                  <a:prstClr val="black"/>
                </a:solidFill>
                <a:latin typeface="Segoe Sans Display" pitchFamily="2" charset="0"/>
                <a:cs typeface="Segoe Sans Display" pitchFamily="2" charset="0"/>
                <a:sym typeface="DM Sans Light"/>
              </a:rPr>
              <a:t>in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PDF, DOCX to store required documents for different processes/applications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Integrate with CRM (Dynamics 365) in PDF/ DOCX, or images JPEG, PNG  format to ingest uploads within case workflows, cross-reference profiles and historical submissions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Connect to Databases (Dataverse) tables for document type classifications, completeness flags, validation timestamps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Communication &amp; Messaging tools (Teams) – to send messages, </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processing teams for new or exception documents based on document type, validation status, error flags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PII include citizen name, contact details, case identifiers, sensitive document contents</a:t>
            </a:r>
          </a:p>
        </p:txBody>
      </p:sp>
      <p:sp>
        <p:nvSpPr>
          <p:cNvPr id="3" name="Google Shape;115;p20">
            <a:extLst>
              <a:ext uri="{FF2B5EF4-FFF2-40B4-BE49-F238E27FC236}">
                <a16:creationId xmlns:a16="http://schemas.microsoft.com/office/drawing/2014/main" id="{F36C1FBC-4B7A-EF13-BC7E-CA9A76CE78E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E7A507A1-8D34-3B68-B79D-AE83E5F60EEE}"/>
              </a:ext>
            </a:extLst>
          </p:cNvPr>
          <p:cNvSpPr/>
          <p:nvPr/>
        </p:nvSpPr>
        <p:spPr>
          <a:xfrm>
            <a:off x="695995" y="710974"/>
            <a:ext cx="5843598"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Document Processing &amp; Routing Agent</a:t>
            </a:r>
          </a:p>
        </p:txBody>
      </p:sp>
      <p:sp>
        <p:nvSpPr>
          <p:cNvPr id="9" name="TextBox 8">
            <a:extLst>
              <a:ext uri="{FF2B5EF4-FFF2-40B4-BE49-F238E27FC236}">
                <a16:creationId xmlns:a16="http://schemas.microsoft.com/office/drawing/2014/main" id="{8770272B-2765-AB56-1949-69EAC587D87F}"/>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Streamline document submission by citizens including initial intake through validation to routing</a:t>
            </a:r>
          </a:p>
        </p:txBody>
      </p:sp>
      <p:sp>
        <p:nvSpPr>
          <p:cNvPr id="35" name="Rounded Rectangle 19">
            <a:extLst>
              <a:ext uri="{FF2B5EF4-FFF2-40B4-BE49-F238E27FC236}">
                <a16:creationId xmlns:a16="http://schemas.microsoft.com/office/drawing/2014/main" id="{2B70929D-D850-07C3-C901-BFEF8E5BA897}"/>
              </a:ext>
            </a:extLst>
          </p:cNvPr>
          <p:cNvSpPr/>
          <p:nvPr/>
        </p:nvSpPr>
        <p:spPr>
          <a:xfrm>
            <a:off x="669992" y="5357577"/>
            <a:ext cx="3705033" cy="124916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upload documents in PDF, DOCX, or PPTS formats, or images in JPEG or PNG.</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Chat feature </a:t>
            </a: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will be available only to front-line workers, audit team and case managers who will have valid M365 license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Agent will process the documents and notify citizen via email and case workers via Teams channel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will not have chat access to the agent.</a:t>
            </a:r>
          </a:p>
        </p:txBody>
      </p:sp>
      <p:sp>
        <p:nvSpPr>
          <p:cNvPr id="2" name="TextBox 1">
            <a:extLst>
              <a:ext uri="{FF2B5EF4-FFF2-40B4-BE49-F238E27FC236}">
                <a16:creationId xmlns:a16="http://schemas.microsoft.com/office/drawing/2014/main" id="{9E888D66-FD08-2883-71E6-137752D02BB3}"/>
              </a:ext>
            </a:extLst>
          </p:cNvPr>
          <p:cNvSpPr txBox="1"/>
          <p:nvPr/>
        </p:nvSpPr>
        <p:spPr>
          <a:xfrm>
            <a:off x="788886" y="4894940"/>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022EA7B8-D9FA-EDDC-D6EC-0986A60D5740}"/>
              </a:ext>
            </a:extLst>
          </p:cNvPr>
          <p:cNvSpPr txBox="1"/>
          <p:nvPr/>
        </p:nvSpPr>
        <p:spPr>
          <a:xfrm>
            <a:off x="2152670" y="489564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NA</a:t>
            </a:r>
            <a:endParaRPr kumimoji="0" lang="en-US" sz="800" b="0" i="0" u="non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19" name="Rectangle 18">
            <a:extLst>
              <a:ext uri="{FF2B5EF4-FFF2-40B4-BE49-F238E27FC236}">
                <a16:creationId xmlns:a16="http://schemas.microsoft.com/office/drawing/2014/main" id="{6B8F14A1-BA5E-8335-E0B6-952CA3571C92}"/>
              </a:ext>
            </a:extLst>
          </p:cNvPr>
          <p:cNvSpPr/>
          <p:nvPr/>
        </p:nvSpPr>
        <p:spPr bwMode="auto">
          <a:xfrm>
            <a:off x="6222659" y="166382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CF1A4F07-0DDA-30DD-9BBB-A11EBA4F9F91}"/>
              </a:ext>
            </a:extLst>
          </p:cNvPr>
          <p:cNvSpPr/>
          <p:nvPr/>
        </p:nvSpPr>
        <p:spPr bwMode="auto">
          <a:xfrm>
            <a:off x="6222117" y="2284310"/>
            <a:ext cx="4637553" cy="2590267"/>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B065FE36-1F8F-6C0F-B47F-3BCDE45AFF97}"/>
              </a:ext>
            </a:extLst>
          </p:cNvPr>
          <p:cNvSpPr/>
          <p:nvPr/>
        </p:nvSpPr>
        <p:spPr bwMode="auto">
          <a:xfrm>
            <a:off x="6222659" y="4878625"/>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2" name="TextBox 21">
            <a:extLst>
              <a:ext uri="{FF2B5EF4-FFF2-40B4-BE49-F238E27FC236}">
                <a16:creationId xmlns:a16="http://schemas.microsoft.com/office/drawing/2014/main" id="{06365986-45CB-3860-94FB-2020E30345B7}"/>
              </a:ext>
            </a:extLst>
          </p:cNvPr>
          <p:cNvSpPr txBox="1"/>
          <p:nvPr/>
        </p:nvSpPr>
        <p:spPr>
          <a:xfrm>
            <a:off x="6270733" y="1703715"/>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61" name="Rectangle: Rounded Corners 60">
            <a:extLst>
              <a:ext uri="{FF2B5EF4-FFF2-40B4-BE49-F238E27FC236}">
                <a16:creationId xmlns:a16="http://schemas.microsoft.com/office/drawing/2014/main" id="{3DB324D8-BADA-99E8-7E89-6761D7EB2042}"/>
              </a:ext>
            </a:extLst>
          </p:cNvPr>
          <p:cNvSpPr/>
          <p:nvPr/>
        </p:nvSpPr>
        <p:spPr bwMode="auto">
          <a:xfrm>
            <a:off x="6641762" y="246796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5DF1896B-B76E-1A7A-5874-E5DA7F213490}"/>
              </a:ext>
            </a:extLst>
          </p:cNvPr>
          <p:cNvSpPr/>
          <p:nvPr/>
        </p:nvSpPr>
        <p:spPr bwMode="auto">
          <a:xfrm>
            <a:off x="6600349" y="3682810"/>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7" name="Rectangle: Rounded Corners 66">
            <a:extLst>
              <a:ext uri="{FF2B5EF4-FFF2-40B4-BE49-F238E27FC236}">
                <a16:creationId xmlns:a16="http://schemas.microsoft.com/office/drawing/2014/main" id="{3AE15B27-175B-3446-617C-8344202FAA52}"/>
              </a:ext>
            </a:extLst>
          </p:cNvPr>
          <p:cNvSpPr/>
          <p:nvPr/>
        </p:nvSpPr>
        <p:spPr bwMode="auto">
          <a:xfrm>
            <a:off x="9101458" y="3218625"/>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B30B37E7-EBA7-0A75-C7EA-439A47C1EB09}"/>
              </a:ext>
            </a:extLst>
          </p:cNvPr>
          <p:cNvSpPr/>
          <p:nvPr/>
        </p:nvSpPr>
        <p:spPr bwMode="auto">
          <a:xfrm>
            <a:off x="4946970" y="2638725"/>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0" name="TextBox 69">
            <a:extLst>
              <a:ext uri="{FF2B5EF4-FFF2-40B4-BE49-F238E27FC236}">
                <a16:creationId xmlns:a16="http://schemas.microsoft.com/office/drawing/2014/main" id="{54932337-AF65-3E6F-CA56-4C4BEFA88658}"/>
              </a:ext>
            </a:extLst>
          </p:cNvPr>
          <p:cNvSpPr txBox="1"/>
          <p:nvPr/>
        </p:nvSpPr>
        <p:spPr>
          <a:xfrm>
            <a:off x="10077733" y="1685335"/>
            <a:ext cx="901263" cy="153888"/>
          </a:xfrm>
          <a:prstGeom prst="rect">
            <a:avLst/>
          </a:prstGeom>
          <a:noFill/>
        </p:spPr>
        <p:txBody>
          <a:bodyPr wrap="square" lIns="0" tIns="0" rIns="0" bIns="0" rtlCol="0">
            <a:spAutoFit/>
          </a:bodyPr>
          <a:lstStyle/>
          <a:p>
            <a:pPr algn="l"/>
            <a:r>
              <a:rPr lang="en-US" sz="1000" b="1"/>
              <a:t>Orchestrator</a:t>
            </a:r>
          </a:p>
        </p:txBody>
      </p:sp>
      <p:sp>
        <p:nvSpPr>
          <p:cNvPr id="72" name="TextBox 71">
            <a:extLst>
              <a:ext uri="{FF2B5EF4-FFF2-40B4-BE49-F238E27FC236}">
                <a16:creationId xmlns:a16="http://schemas.microsoft.com/office/drawing/2014/main" id="{3EAF5224-9A50-499B-921A-43ED0579EA17}"/>
              </a:ext>
            </a:extLst>
          </p:cNvPr>
          <p:cNvSpPr txBox="1"/>
          <p:nvPr/>
        </p:nvSpPr>
        <p:spPr>
          <a:xfrm>
            <a:off x="4946970" y="3043813"/>
            <a:ext cx="773546" cy="276999"/>
          </a:xfrm>
          <a:prstGeom prst="rect">
            <a:avLst/>
          </a:prstGeom>
          <a:noFill/>
        </p:spPr>
        <p:txBody>
          <a:bodyPr wrap="square" lIns="0" tIns="0" rIns="0" bIns="0" rtlCol="0">
            <a:spAutoFit/>
          </a:bodyPr>
          <a:lstStyle/>
          <a:p>
            <a:pPr algn="ctr"/>
            <a:r>
              <a:rPr lang="en-US" sz="900" b="1"/>
              <a:t>Citizens </a:t>
            </a:r>
          </a:p>
          <a:p>
            <a:pPr algn="ctr"/>
            <a:r>
              <a:rPr lang="en-US" sz="900" b="1"/>
              <a:t>(non licensed)</a:t>
            </a:r>
          </a:p>
        </p:txBody>
      </p:sp>
      <p:sp>
        <p:nvSpPr>
          <p:cNvPr id="74" name="TextBox 73">
            <a:extLst>
              <a:ext uri="{FF2B5EF4-FFF2-40B4-BE49-F238E27FC236}">
                <a16:creationId xmlns:a16="http://schemas.microsoft.com/office/drawing/2014/main" id="{7430E5BB-76CD-7EE5-6F3A-2086F39DB310}"/>
              </a:ext>
            </a:extLst>
          </p:cNvPr>
          <p:cNvSpPr txBox="1"/>
          <p:nvPr/>
        </p:nvSpPr>
        <p:spPr>
          <a:xfrm>
            <a:off x="4806925" y="2195256"/>
            <a:ext cx="965453" cy="153888"/>
          </a:xfrm>
          <a:prstGeom prst="rect">
            <a:avLst/>
          </a:prstGeom>
          <a:noFill/>
        </p:spPr>
        <p:txBody>
          <a:bodyPr wrap="square" lIns="0" tIns="0" rIns="0" bIns="0" rtlCol="0">
            <a:spAutoFit/>
          </a:bodyPr>
          <a:lstStyle/>
          <a:p>
            <a:pPr algn="l"/>
            <a:r>
              <a:rPr lang="en-US" sz="500"/>
              <a:t>1. Citizen uploads documents to D365 Customer Portal</a:t>
            </a:r>
          </a:p>
        </p:txBody>
      </p:sp>
      <p:sp>
        <p:nvSpPr>
          <p:cNvPr id="75" name="TextBox 74">
            <a:extLst>
              <a:ext uri="{FF2B5EF4-FFF2-40B4-BE49-F238E27FC236}">
                <a16:creationId xmlns:a16="http://schemas.microsoft.com/office/drawing/2014/main" id="{15EFAAB5-49F7-1720-BDEA-2641F15E636C}"/>
              </a:ext>
            </a:extLst>
          </p:cNvPr>
          <p:cNvSpPr txBox="1"/>
          <p:nvPr/>
        </p:nvSpPr>
        <p:spPr>
          <a:xfrm>
            <a:off x="5827400" y="2414671"/>
            <a:ext cx="1053840" cy="76944"/>
          </a:xfrm>
          <a:prstGeom prst="rect">
            <a:avLst/>
          </a:prstGeom>
          <a:noFill/>
        </p:spPr>
        <p:txBody>
          <a:bodyPr wrap="square" lIns="0" tIns="0" rIns="0" bIns="0" rtlCol="0">
            <a:spAutoFit/>
          </a:bodyPr>
          <a:lstStyle/>
          <a:p>
            <a:pPr algn="l"/>
            <a:r>
              <a:rPr lang="en-US" sz="500"/>
              <a:t>2. Form data stored as records</a:t>
            </a:r>
          </a:p>
        </p:txBody>
      </p:sp>
      <p:sp>
        <p:nvSpPr>
          <p:cNvPr id="76" name="TextBox 75">
            <a:extLst>
              <a:ext uri="{FF2B5EF4-FFF2-40B4-BE49-F238E27FC236}">
                <a16:creationId xmlns:a16="http://schemas.microsoft.com/office/drawing/2014/main" id="{4C385D81-A965-DA9E-3E61-686B3CA44E8E}"/>
              </a:ext>
            </a:extLst>
          </p:cNvPr>
          <p:cNvSpPr txBox="1"/>
          <p:nvPr/>
        </p:nvSpPr>
        <p:spPr>
          <a:xfrm>
            <a:off x="5675456" y="3107733"/>
            <a:ext cx="625042" cy="230832"/>
          </a:xfrm>
          <a:prstGeom prst="rect">
            <a:avLst/>
          </a:prstGeom>
          <a:noFill/>
        </p:spPr>
        <p:txBody>
          <a:bodyPr wrap="square" lIns="0" tIns="0" rIns="0" bIns="0" rtlCol="0">
            <a:spAutoFit/>
          </a:bodyPr>
          <a:lstStyle/>
          <a:p>
            <a:pPr algn="ctr"/>
            <a:r>
              <a:rPr lang="en-US" sz="500"/>
              <a:t>3a. documents processed via connector</a:t>
            </a:r>
          </a:p>
        </p:txBody>
      </p:sp>
      <p:sp>
        <p:nvSpPr>
          <p:cNvPr id="78" name="TextBox 77">
            <a:extLst>
              <a:ext uri="{FF2B5EF4-FFF2-40B4-BE49-F238E27FC236}">
                <a16:creationId xmlns:a16="http://schemas.microsoft.com/office/drawing/2014/main" id="{05FE02F2-3511-39A0-6EE3-197B6E0CE9F7}"/>
              </a:ext>
            </a:extLst>
          </p:cNvPr>
          <p:cNvSpPr txBox="1"/>
          <p:nvPr/>
        </p:nvSpPr>
        <p:spPr>
          <a:xfrm>
            <a:off x="8557648" y="2430256"/>
            <a:ext cx="805670" cy="153888"/>
          </a:xfrm>
          <a:prstGeom prst="rect">
            <a:avLst/>
          </a:prstGeom>
          <a:noFill/>
        </p:spPr>
        <p:txBody>
          <a:bodyPr wrap="square" lIns="0" tIns="0" rIns="0" bIns="0" rtlCol="0">
            <a:spAutoFit/>
          </a:bodyPr>
          <a:lstStyle/>
          <a:p>
            <a:pPr algn="ctr"/>
            <a:r>
              <a:rPr lang="en-US" sz="500"/>
              <a:t>7. Knowledge : documents ( semantically indexed )</a:t>
            </a:r>
          </a:p>
        </p:txBody>
      </p:sp>
      <p:sp>
        <p:nvSpPr>
          <p:cNvPr id="81" name="TextBox 80">
            <a:extLst>
              <a:ext uri="{FF2B5EF4-FFF2-40B4-BE49-F238E27FC236}">
                <a16:creationId xmlns:a16="http://schemas.microsoft.com/office/drawing/2014/main" id="{BB79ECD2-4200-050D-B1B6-E295D7D7E144}"/>
              </a:ext>
            </a:extLst>
          </p:cNvPr>
          <p:cNvSpPr txBox="1"/>
          <p:nvPr/>
        </p:nvSpPr>
        <p:spPr>
          <a:xfrm>
            <a:off x="10141995" y="3268676"/>
            <a:ext cx="654663" cy="153888"/>
          </a:xfrm>
          <a:prstGeom prst="rect">
            <a:avLst/>
          </a:prstGeom>
          <a:noFill/>
        </p:spPr>
        <p:txBody>
          <a:bodyPr wrap="square" lIns="0" tIns="0" rIns="0" bIns="0" rtlCol="0">
            <a:spAutoFit/>
          </a:bodyPr>
          <a:lstStyle/>
          <a:p>
            <a:pPr algn="ctr"/>
            <a:r>
              <a:rPr lang="en-US" sz="500"/>
              <a:t>8b. Notification sent on processed documents</a:t>
            </a:r>
          </a:p>
        </p:txBody>
      </p:sp>
      <p:sp>
        <p:nvSpPr>
          <p:cNvPr id="83" name="TextBox 82">
            <a:extLst>
              <a:ext uri="{FF2B5EF4-FFF2-40B4-BE49-F238E27FC236}">
                <a16:creationId xmlns:a16="http://schemas.microsoft.com/office/drawing/2014/main" id="{054B49FB-108C-F994-1656-A25ED3D6D135}"/>
              </a:ext>
            </a:extLst>
          </p:cNvPr>
          <p:cNvSpPr txBox="1"/>
          <p:nvPr/>
        </p:nvSpPr>
        <p:spPr>
          <a:xfrm>
            <a:off x="9511671" y="5119959"/>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84" name="TextBox 83">
            <a:extLst>
              <a:ext uri="{FF2B5EF4-FFF2-40B4-BE49-F238E27FC236}">
                <a16:creationId xmlns:a16="http://schemas.microsoft.com/office/drawing/2014/main" id="{9EE0D7AE-F1BD-CEC4-F600-9E2988A405C9}"/>
              </a:ext>
            </a:extLst>
          </p:cNvPr>
          <p:cNvSpPr txBox="1"/>
          <p:nvPr/>
        </p:nvSpPr>
        <p:spPr>
          <a:xfrm>
            <a:off x="6427029" y="5027147"/>
            <a:ext cx="1053840" cy="153888"/>
          </a:xfrm>
          <a:prstGeom prst="rect">
            <a:avLst/>
          </a:prstGeom>
          <a:noFill/>
        </p:spPr>
        <p:txBody>
          <a:bodyPr wrap="square" lIns="0" tIns="0" rIns="0" bIns="0" rtlCol="0">
            <a:spAutoFit/>
          </a:bodyPr>
          <a:lstStyle/>
          <a:p>
            <a:pPr algn="ctr"/>
            <a:r>
              <a:rPr lang="en-US" sz="500"/>
              <a:t>9a. Agents are shown on Power CAT dashboard</a:t>
            </a:r>
          </a:p>
        </p:txBody>
      </p:sp>
      <p:pic>
        <p:nvPicPr>
          <p:cNvPr id="85" name="Graphic 84">
            <a:extLst>
              <a:ext uri="{FF2B5EF4-FFF2-40B4-BE49-F238E27FC236}">
                <a16:creationId xmlns:a16="http://schemas.microsoft.com/office/drawing/2014/main" id="{FFA12EEF-3356-4A46-241A-C848A886D8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6057" y="1738690"/>
            <a:ext cx="470757" cy="470757"/>
          </a:xfrm>
          <a:prstGeom prst="rect">
            <a:avLst/>
          </a:prstGeom>
        </p:spPr>
      </p:pic>
      <p:pic>
        <p:nvPicPr>
          <p:cNvPr id="86" name="Graphic 85">
            <a:extLst>
              <a:ext uri="{FF2B5EF4-FFF2-40B4-BE49-F238E27FC236}">
                <a16:creationId xmlns:a16="http://schemas.microsoft.com/office/drawing/2014/main" id="{7FCEF84C-DA68-C9E3-DBB5-8B66B889D5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7941" y="2602334"/>
            <a:ext cx="390593" cy="390593"/>
          </a:xfrm>
          <a:prstGeom prst="rect">
            <a:avLst/>
          </a:prstGeom>
        </p:spPr>
      </p:pic>
      <p:pic>
        <p:nvPicPr>
          <p:cNvPr id="89" name="Graphic 88">
            <a:extLst>
              <a:ext uri="{FF2B5EF4-FFF2-40B4-BE49-F238E27FC236}">
                <a16:creationId xmlns:a16="http://schemas.microsoft.com/office/drawing/2014/main" id="{8E3BCA8E-926E-C754-F02E-990EA92C73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5456" y="5104381"/>
            <a:ext cx="336979" cy="286071"/>
          </a:xfrm>
          <a:prstGeom prst="rect">
            <a:avLst/>
          </a:prstGeom>
        </p:spPr>
      </p:pic>
      <p:pic>
        <p:nvPicPr>
          <p:cNvPr id="91" name="Graphic 90">
            <a:extLst>
              <a:ext uri="{FF2B5EF4-FFF2-40B4-BE49-F238E27FC236}">
                <a16:creationId xmlns:a16="http://schemas.microsoft.com/office/drawing/2014/main" id="{B22D1C71-3D29-E1B9-1ACC-A27019C1BE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37234" y="4034952"/>
            <a:ext cx="281039" cy="281039"/>
          </a:xfrm>
          <a:prstGeom prst="rect">
            <a:avLst/>
          </a:prstGeom>
        </p:spPr>
      </p:pic>
      <p:pic>
        <p:nvPicPr>
          <p:cNvPr id="92" name="Graphic 91">
            <a:extLst>
              <a:ext uri="{FF2B5EF4-FFF2-40B4-BE49-F238E27FC236}">
                <a16:creationId xmlns:a16="http://schemas.microsoft.com/office/drawing/2014/main" id="{20C1C9D2-D0E6-21BF-27F8-7CB983B1FC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4692" y="2516481"/>
            <a:ext cx="336605" cy="336605"/>
          </a:xfrm>
          <a:prstGeom prst="rect">
            <a:avLst/>
          </a:prstGeom>
        </p:spPr>
      </p:pic>
      <p:cxnSp>
        <p:nvCxnSpPr>
          <p:cNvPr id="94" name="Connector: Elbow 93">
            <a:extLst>
              <a:ext uri="{FF2B5EF4-FFF2-40B4-BE49-F238E27FC236}">
                <a16:creationId xmlns:a16="http://schemas.microsoft.com/office/drawing/2014/main" id="{4C99A638-26A9-AD80-13BC-DFBA2E0D3E37}"/>
              </a:ext>
            </a:extLst>
          </p:cNvPr>
          <p:cNvCxnSpPr>
            <a:cxnSpLocks/>
            <a:stCxn id="92" idx="0"/>
            <a:endCxn id="86" idx="0"/>
          </p:cNvCxnSpPr>
          <p:nvPr/>
        </p:nvCxnSpPr>
        <p:spPr>
          <a:xfrm rot="16200000" flipH="1">
            <a:off x="6345189" y="1934286"/>
            <a:ext cx="85853" cy="1250243"/>
          </a:xfrm>
          <a:prstGeom prst="bentConnector3">
            <a:avLst>
              <a:gd name="adj1" fmla="val -14418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442942B1-C35F-3B20-CD8A-6CE45559A587}"/>
              </a:ext>
            </a:extLst>
          </p:cNvPr>
          <p:cNvCxnSpPr>
            <a:cxnSpLocks/>
            <a:endCxn id="89" idx="3"/>
          </p:cNvCxnSpPr>
          <p:nvPr/>
        </p:nvCxnSpPr>
        <p:spPr>
          <a:xfrm flipH="1">
            <a:off x="6602435" y="5243069"/>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A36E24A-AEEE-2FE7-EE68-C1DD36A91ECF}"/>
              </a:ext>
            </a:extLst>
          </p:cNvPr>
          <p:cNvSpPr/>
          <p:nvPr/>
        </p:nvSpPr>
        <p:spPr bwMode="auto">
          <a:xfrm>
            <a:off x="11126450" y="2133609"/>
            <a:ext cx="791117" cy="213364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100" name="Straight Arrow Connector 99">
            <a:extLst>
              <a:ext uri="{FF2B5EF4-FFF2-40B4-BE49-F238E27FC236}">
                <a16:creationId xmlns:a16="http://schemas.microsoft.com/office/drawing/2014/main" id="{27B7DCF2-0A32-4EBC-3B38-889E8D1B5580}"/>
              </a:ext>
            </a:extLst>
          </p:cNvPr>
          <p:cNvCxnSpPr>
            <a:cxnSpLocks/>
            <a:stCxn id="67" idx="3"/>
          </p:cNvCxnSpPr>
          <p:nvPr/>
        </p:nvCxnSpPr>
        <p:spPr>
          <a:xfrm flipV="1">
            <a:off x="10041527" y="3460434"/>
            <a:ext cx="1080002" cy="1173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BE2FFFF-BF4A-E9F9-9D5D-ECDC8A30781E}"/>
              </a:ext>
            </a:extLst>
          </p:cNvPr>
          <p:cNvSpPr txBox="1"/>
          <p:nvPr/>
        </p:nvSpPr>
        <p:spPr>
          <a:xfrm>
            <a:off x="11218324" y="2609689"/>
            <a:ext cx="607369" cy="184666"/>
          </a:xfrm>
          <a:prstGeom prst="rect">
            <a:avLst/>
          </a:prstGeom>
          <a:noFill/>
        </p:spPr>
        <p:txBody>
          <a:bodyPr wrap="square" lIns="0" tIns="0" rIns="0" bIns="0" rtlCol="0">
            <a:spAutoFit/>
          </a:bodyPr>
          <a:lstStyle/>
          <a:p>
            <a:pPr algn="ctr"/>
            <a:r>
              <a:rPr lang="en-US" sz="600"/>
              <a:t>Front-Line Intake Stuff</a:t>
            </a:r>
          </a:p>
        </p:txBody>
      </p:sp>
      <p:sp>
        <p:nvSpPr>
          <p:cNvPr id="105" name="TextBox 104">
            <a:extLst>
              <a:ext uri="{FF2B5EF4-FFF2-40B4-BE49-F238E27FC236}">
                <a16:creationId xmlns:a16="http://schemas.microsoft.com/office/drawing/2014/main" id="{E6B618F2-611D-1F78-893A-8E1DEDDE0851}"/>
              </a:ext>
            </a:extLst>
          </p:cNvPr>
          <p:cNvSpPr txBox="1"/>
          <p:nvPr/>
        </p:nvSpPr>
        <p:spPr>
          <a:xfrm>
            <a:off x="11218324" y="3305017"/>
            <a:ext cx="607369" cy="184666"/>
          </a:xfrm>
          <a:prstGeom prst="rect">
            <a:avLst/>
          </a:prstGeom>
          <a:noFill/>
        </p:spPr>
        <p:txBody>
          <a:bodyPr wrap="square" lIns="0" tIns="0" rIns="0" bIns="0" rtlCol="0">
            <a:spAutoFit/>
          </a:bodyPr>
          <a:lstStyle/>
          <a:p>
            <a:pPr algn="ctr"/>
            <a:r>
              <a:rPr lang="en-US" sz="600"/>
              <a:t>Case Managers/ Processing Teams</a:t>
            </a:r>
          </a:p>
        </p:txBody>
      </p:sp>
      <p:sp>
        <p:nvSpPr>
          <p:cNvPr id="110" name="TextBox 109">
            <a:extLst>
              <a:ext uri="{FF2B5EF4-FFF2-40B4-BE49-F238E27FC236}">
                <a16:creationId xmlns:a16="http://schemas.microsoft.com/office/drawing/2014/main" id="{01AC5EAB-E8F2-E122-9999-5180D5DFCE5E}"/>
              </a:ext>
            </a:extLst>
          </p:cNvPr>
          <p:cNvSpPr txBox="1"/>
          <p:nvPr/>
        </p:nvSpPr>
        <p:spPr>
          <a:xfrm>
            <a:off x="11218324" y="4000343"/>
            <a:ext cx="607369" cy="92333"/>
          </a:xfrm>
          <a:prstGeom prst="rect">
            <a:avLst/>
          </a:prstGeom>
          <a:noFill/>
        </p:spPr>
        <p:txBody>
          <a:bodyPr wrap="square" lIns="0" tIns="0" rIns="0" bIns="0" rtlCol="0">
            <a:spAutoFit/>
          </a:bodyPr>
          <a:lstStyle/>
          <a:p>
            <a:pPr algn="ctr"/>
            <a:r>
              <a:rPr lang="en-US" sz="600"/>
              <a:t>Compliance Team</a:t>
            </a:r>
          </a:p>
        </p:txBody>
      </p:sp>
      <p:pic>
        <p:nvPicPr>
          <p:cNvPr id="111" name="Graphic 110" descr="Users outline">
            <a:extLst>
              <a:ext uri="{FF2B5EF4-FFF2-40B4-BE49-F238E27FC236}">
                <a16:creationId xmlns:a16="http://schemas.microsoft.com/office/drawing/2014/main" id="{54B099B3-28DB-8338-0F71-06EF68F6C8E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78576" y="2744292"/>
            <a:ext cx="310334" cy="310334"/>
          </a:xfrm>
          <a:prstGeom prst="rect">
            <a:avLst/>
          </a:prstGeom>
        </p:spPr>
      </p:pic>
      <p:pic>
        <p:nvPicPr>
          <p:cNvPr id="113" name="Graphic 112" descr="Office worker female outline">
            <a:extLst>
              <a:ext uri="{FF2B5EF4-FFF2-40B4-BE49-F238E27FC236}">
                <a16:creationId xmlns:a16="http://schemas.microsoft.com/office/drawing/2014/main" id="{62B4D515-4875-B352-C4AD-AB41C3BECC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3925" y="2901603"/>
            <a:ext cx="296166" cy="296166"/>
          </a:xfrm>
          <a:prstGeom prst="rect">
            <a:avLst/>
          </a:prstGeom>
        </p:spPr>
      </p:pic>
      <p:pic>
        <p:nvPicPr>
          <p:cNvPr id="114" name="Graphic 113" descr="Office worker male outline">
            <a:extLst>
              <a:ext uri="{FF2B5EF4-FFF2-40B4-BE49-F238E27FC236}">
                <a16:creationId xmlns:a16="http://schemas.microsoft.com/office/drawing/2014/main" id="{ED7E98CA-62C0-8D5C-A6C4-D0B90A97955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373924" y="2206273"/>
            <a:ext cx="296168" cy="296168"/>
          </a:xfrm>
          <a:prstGeom prst="rect">
            <a:avLst/>
          </a:prstGeom>
        </p:spPr>
      </p:pic>
      <p:pic>
        <p:nvPicPr>
          <p:cNvPr id="115" name="Graphic 114" descr="Office worker female outline">
            <a:extLst>
              <a:ext uri="{FF2B5EF4-FFF2-40B4-BE49-F238E27FC236}">
                <a16:creationId xmlns:a16="http://schemas.microsoft.com/office/drawing/2014/main" id="{FE6D8415-2FF5-8472-4E5E-FA41BF187B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73925" y="3596931"/>
            <a:ext cx="296166" cy="296166"/>
          </a:xfrm>
          <a:prstGeom prst="rect">
            <a:avLst/>
          </a:prstGeom>
        </p:spPr>
      </p:pic>
      <p:sp>
        <p:nvSpPr>
          <p:cNvPr id="116" name="TextBox 115">
            <a:extLst>
              <a:ext uri="{FF2B5EF4-FFF2-40B4-BE49-F238E27FC236}">
                <a16:creationId xmlns:a16="http://schemas.microsoft.com/office/drawing/2014/main" id="{9DAEC7F7-DE56-E628-1D24-611CAF9A9871}"/>
              </a:ext>
            </a:extLst>
          </p:cNvPr>
          <p:cNvSpPr txBox="1"/>
          <p:nvPr/>
        </p:nvSpPr>
        <p:spPr>
          <a:xfrm>
            <a:off x="7083527" y="2494485"/>
            <a:ext cx="819898" cy="123111"/>
          </a:xfrm>
          <a:prstGeom prst="rect">
            <a:avLst/>
          </a:prstGeom>
          <a:noFill/>
        </p:spPr>
        <p:txBody>
          <a:bodyPr wrap="square" lIns="0" tIns="0" rIns="0" bIns="0" rtlCol="0">
            <a:spAutoFit/>
          </a:bodyPr>
          <a:lstStyle/>
          <a:p>
            <a:pPr algn="ctr"/>
            <a:r>
              <a:rPr lang="en-US" sz="800" b="1"/>
              <a:t>Knowledge Base</a:t>
            </a:r>
          </a:p>
        </p:txBody>
      </p:sp>
      <p:sp>
        <p:nvSpPr>
          <p:cNvPr id="117" name="TextBox 116">
            <a:extLst>
              <a:ext uri="{FF2B5EF4-FFF2-40B4-BE49-F238E27FC236}">
                <a16:creationId xmlns:a16="http://schemas.microsoft.com/office/drawing/2014/main" id="{D71111D9-FCEA-F444-6B10-C55121E208B3}"/>
              </a:ext>
            </a:extLst>
          </p:cNvPr>
          <p:cNvSpPr txBox="1"/>
          <p:nvPr/>
        </p:nvSpPr>
        <p:spPr>
          <a:xfrm>
            <a:off x="6706173" y="2970921"/>
            <a:ext cx="607369" cy="76944"/>
          </a:xfrm>
          <a:prstGeom prst="rect">
            <a:avLst/>
          </a:prstGeom>
          <a:noFill/>
        </p:spPr>
        <p:txBody>
          <a:bodyPr wrap="square" lIns="0" tIns="0" rIns="0" bIns="0" rtlCol="0">
            <a:spAutoFit/>
          </a:bodyPr>
          <a:lstStyle/>
          <a:p>
            <a:pPr algn="ctr"/>
            <a:r>
              <a:rPr lang="en-US" sz="500"/>
              <a:t>Structured Records</a:t>
            </a:r>
          </a:p>
        </p:txBody>
      </p:sp>
      <p:sp>
        <p:nvSpPr>
          <p:cNvPr id="118" name="TextBox 117">
            <a:extLst>
              <a:ext uri="{FF2B5EF4-FFF2-40B4-BE49-F238E27FC236}">
                <a16:creationId xmlns:a16="http://schemas.microsoft.com/office/drawing/2014/main" id="{9B6D100D-E758-C15F-8241-8A66DCC8668B}"/>
              </a:ext>
            </a:extLst>
          </p:cNvPr>
          <p:cNvSpPr txBox="1"/>
          <p:nvPr/>
        </p:nvSpPr>
        <p:spPr>
          <a:xfrm>
            <a:off x="7250026" y="2629711"/>
            <a:ext cx="411965" cy="230832"/>
          </a:xfrm>
          <a:prstGeom prst="rect">
            <a:avLst/>
          </a:prstGeom>
          <a:noFill/>
        </p:spPr>
        <p:txBody>
          <a:bodyPr wrap="square" lIns="0" tIns="0" rIns="0" bIns="0" rtlCol="0">
            <a:spAutoFit/>
          </a:bodyPr>
          <a:lstStyle/>
          <a:p>
            <a:pPr algn="ctr"/>
            <a:r>
              <a:rPr lang="en-US" sz="500"/>
              <a:t>Unstructured Documents (versioned)</a:t>
            </a:r>
          </a:p>
        </p:txBody>
      </p:sp>
      <p:sp>
        <p:nvSpPr>
          <p:cNvPr id="119" name="TextBox 118">
            <a:extLst>
              <a:ext uri="{FF2B5EF4-FFF2-40B4-BE49-F238E27FC236}">
                <a16:creationId xmlns:a16="http://schemas.microsoft.com/office/drawing/2014/main" id="{A44A5609-7C50-5673-39D4-7C791F389085}"/>
              </a:ext>
            </a:extLst>
          </p:cNvPr>
          <p:cNvSpPr txBox="1"/>
          <p:nvPr/>
        </p:nvSpPr>
        <p:spPr>
          <a:xfrm>
            <a:off x="7235491" y="3987927"/>
            <a:ext cx="332869" cy="123111"/>
          </a:xfrm>
          <a:prstGeom prst="rect">
            <a:avLst/>
          </a:prstGeom>
          <a:noFill/>
        </p:spPr>
        <p:txBody>
          <a:bodyPr wrap="square" lIns="0" tIns="0" rIns="0" bIns="0" rtlCol="0">
            <a:spAutoFit/>
          </a:bodyPr>
          <a:lstStyle/>
          <a:p>
            <a:pPr algn="ctr"/>
            <a:r>
              <a:rPr lang="en-US" sz="800" b="1"/>
              <a:t>Tools</a:t>
            </a:r>
          </a:p>
        </p:txBody>
      </p:sp>
      <p:sp>
        <p:nvSpPr>
          <p:cNvPr id="120" name="TextBox 119">
            <a:extLst>
              <a:ext uri="{FF2B5EF4-FFF2-40B4-BE49-F238E27FC236}">
                <a16:creationId xmlns:a16="http://schemas.microsoft.com/office/drawing/2014/main" id="{28178FD8-5526-28CA-C9A7-AF11F0AE9999}"/>
              </a:ext>
            </a:extLst>
          </p:cNvPr>
          <p:cNvSpPr txBox="1"/>
          <p:nvPr/>
        </p:nvSpPr>
        <p:spPr>
          <a:xfrm>
            <a:off x="9344285" y="3575151"/>
            <a:ext cx="454414" cy="123111"/>
          </a:xfrm>
          <a:prstGeom prst="rect">
            <a:avLst/>
          </a:prstGeom>
          <a:noFill/>
        </p:spPr>
        <p:txBody>
          <a:bodyPr wrap="square" lIns="0" tIns="0" rIns="0" bIns="0" rtlCol="0">
            <a:spAutoFit/>
          </a:bodyPr>
          <a:lstStyle/>
          <a:p>
            <a:pPr algn="ctr"/>
            <a:r>
              <a:rPr lang="en-US" sz="800" b="1"/>
              <a:t>Channels</a:t>
            </a:r>
          </a:p>
        </p:txBody>
      </p:sp>
      <p:cxnSp>
        <p:nvCxnSpPr>
          <p:cNvPr id="121" name="Connector: Elbow 120">
            <a:extLst>
              <a:ext uri="{FF2B5EF4-FFF2-40B4-BE49-F238E27FC236}">
                <a16:creationId xmlns:a16="http://schemas.microsoft.com/office/drawing/2014/main" id="{152C69A4-D3AF-E3FD-97FC-0E076FBF1A13}"/>
              </a:ext>
            </a:extLst>
          </p:cNvPr>
          <p:cNvCxnSpPr>
            <a:cxnSpLocks/>
          </p:cNvCxnSpPr>
          <p:nvPr/>
        </p:nvCxnSpPr>
        <p:spPr>
          <a:xfrm>
            <a:off x="5720516" y="3019617"/>
            <a:ext cx="916325" cy="511126"/>
          </a:xfrm>
          <a:prstGeom prst="bentConnector3">
            <a:avLst>
              <a:gd name="adj1" fmla="val 59047"/>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Connector: Elbow 121">
            <a:extLst>
              <a:ext uri="{FF2B5EF4-FFF2-40B4-BE49-F238E27FC236}">
                <a16:creationId xmlns:a16="http://schemas.microsoft.com/office/drawing/2014/main" id="{3B971D96-6DF0-7992-8ACF-3A26532D742E}"/>
              </a:ext>
            </a:extLst>
          </p:cNvPr>
          <p:cNvCxnSpPr>
            <a:cxnSpLocks/>
          </p:cNvCxnSpPr>
          <p:nvPr/>
        </p:nvCxnSpPr>
        <p:spPr>
          <a:xfrm>
            <a:off x="6620229" y="3530743"/>
            <a:ext cx="257525" cy="16751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046458C-0B39-02C9-7BE5-8E1E5415EC6C}"/>
              </a:ext>
            </a:extLst>
          </p:cNvPr>
          <p:cNvSpPr txBox="1"/>
          <p:nvPr/>
        </p:nvSpPr>
        <p:spPr>
          <a:xfrm>
            <a:off x="11108909" y="1944143"/>
            <a:ext cx="826198" cy="123111"/>
          </a:xfrm>
          <a:prstGeom prst="rect">
            <a:avLst/>
          </a:prstGeom>
          <a:noFill/>
        </p:spPr>
        <p:txBody>
          <a:bodyPr wrap="square" lIns="0" tIns="0" rIns="0" bIns="0" rtlCol="0">
            <a:spAutoFit/>
          </a:bodyPr>
          <a:lstStyle/>
          <a:p>
            <a:pPr algn="ctr"/>
            <a:r>
              <a:rPr lang="en-US" sz="800" b="1"/>
              <a:t>Licensed Users</a:t>
            </a:r>
          </a:p>
        </p:txBody>
      </p:sp>
      <p:cxnSp>
        <p:nvCxnSpPr>
          <p:cNvPr id="124" name="Connector: Elbow 123">
            <a:extLst>
              <a:ext uri="{FF2B5EF4-FFF2-40B4-BE49-F238E27FC236}">
                <a16:creationId xmlns:a16="http://schemas.microsoft.com/office/drawing/2014/main" id="{49C5026E-394C-C42B-CD6A-30D25C0694AF}"/>
              </a:ext>
            </a:extLst>
          </p:cNvPr>
          <p:cNvCxnSpPr>
            <a:cxnSpLocks/>
            <a:stCxn id="129" idx="3"/>
            <a:endCxn id="19" idx="2"/>
          </p:cNvCxnSpPr>
          <p:nvPr/>
        </p:nvCxnSpPr>
        <p:spPr>
          <a:xfrm flipV="1">
            <a:off x="8068458" y="2284311"/>
            <a:ext cx="472978" cy="51332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0230CC93-87B1-E2AA-44E7-DDCE4D1A601D}"/>
              </a:ext>
            </a:extLst>
          </p:cNvPr>
          <p:cNvSpPr/>
          <p:nvPr/>
        </p:nvSpPr>
        <p:spPr bwMode="auto">
          <a:xfrm>
            <a:off x="7490051" y="4954565"/>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6" name="Graphic 125">
            <a:extLst>
              <a:ext uri="{FF2B5EF4-FFF2-40B4-BE49-F238E27FC236}">
                <a16:creationId xmlns:a16="http://schemas.microsoft.com/office/drawing/2014/main" id="{56BFB7E3-38AD-5ED8-6112-90D7BA6155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01020" y="5000111"/>
            <a:ext cx="390341" cy="390341"/>
          </a:xfrm>
          <a:prstGeom prst="rect">
            <a:avLst/>
          </a:prstGeom>
        </p:spPr>
      </p:pic>
      <p:sp>
        <p:nvSpPr>
          <p:cNvPr id="127" name="TextBox 126">
            <a:extLst>
              <a:ext uri="{FF2B5EF4-FFF2-40B4-BE49-F238E27FC236}">
                <a16:creationId xmlns:a16="http://schemas.microsoft.com/office/drawing/2014/main" id="{EEDF8AFA-F705-AF14-ADAF-9107D1E45724}"/>
              </a:ext>
            </a:extLst>
          </p:cNvPr>
          <p:cNvSpPr txBox="1"/>
          <p:nvPr/>
        </p:nvSpPr>
        <p:spPr>
          <a:xfrm>
            <a:off x="8588999" y="5378106"/>
            <a:ext cx="822598" cy="92333"/>
          </a:xfrm>
          <a:prstGeom prst="rect">
            <a:avLst/>
          </a:prstGeom>
          <a:noFill/>
        </p:spPr>
        <p:txBody>
          <a:bodyPr wrap="square" lIns="0" tIns="0" rIns="0" bIns="0" rtlCol="0">
            <a:spAutoFit/>
          </a:bodyPr>
          <a:lstStyle/>
          <a:p>
            <a:pPr algn="ctr"/>
            <a:r>
              <a:rPr lang="en-US" sz="600"/>
              <a:t>Conversation Transcript</a:t>
            </a:r>
          </a:p>
        </p:txBody>
      </p:sp>
      <p:pic>
        <p:nvPicPr>
          <p:cNvPr id="128" name="Graphic 127">
            <a:extLst>
              <a:ext uri="{FF2B5EF4-FFF2-40B4-BE49-F238E27FC236}">
                <a16:creationId xmlns:a16="http://schemas.microsoft.com/office/drawing/2014/main" id="{D9A966C4-51C3-52CF-AF18-2C5071886DE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93227" y="5000111"/>
            <a:ext cx="390341" cy="390341"/>
          </a:xfrm>
          <a:prstGeom prst="rect">
            <a:avLst/>
          </a:prstGeom>
        </p:spPr>
      </p:pic>
      <p:pic>
        <p:nvPicPr>
          <p:cNvPr id="129" name="Graphic 128">
            <a:extLst>
              <a:ext uri="{FF2B5EF4-FFF2-40B4-BE49-F238E27FC236}">
                <a16:creationId xmlns:a16="http://schemas.microsoft.com/office/drawing/2014/main" id="{81D05C65-9944-FDDC-9BB9-AD3921A67D7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77865" y="2602334"/>
            <a:ext cx="390593" cy="390593"/>
          </a:xfrm>
          <a:prstGeom prst="rect">
            <a:avLst/>
          </a:prstGeom>
        </p:spPr>
      </p:pic>
      <p:pic>
        <p:nvPicPr>
          <p:cNvPr id="130" name="Graphic 129">
            <a:extLst>
              <a:ext uri="{FF2B5EF4-FFF2-40B4-BE49-F238E27FC236}">
                <a16:creationId xmlns:a16="http://schemas.microsoft.com/office/drawing/2014/main" id="{BE6520CD-9220-BF44-5D6A-8FE909C772A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3317" y="3217592"/>
            <a:ext cx="390593" cy="390593"/>
          </a:xfrm>
          <a:prstGeom prst="rect">
            <a:avLst/>
          </a:prstGeom>
        </p:spPr>
      </p:pic>
      <p:sp>
        <p:nvSpPr>
          <p:cNvPr id="131" name="Rectangle 130">
            <a:extLst>
              <a:ext uri="{FF2B5EF4-FFF2-40B4-BE49-F238E27FC236}">
                <a16:creationId xmlns:a16="http://schemas.microsoft.com/office/drawing/2014/main" id="{E768B254-7490-CCBE-BB92-6C655F2FB802}"/>
              </a:ext>
            </a:extLst>
          </p:cNvPr>
          <p:cNvSpPr/>
          <p:nvPr/>
        </p:nvSpPr>
        <p:spPr bwMode="auto">
          <a:xfrm>
            <a:off x="4787288" y="401681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2" name="Graphic 131">
            <a:extLst>
              <a:ext uri="{FF2B5EF4-FFF2-40B4-BE49-F238E27FC236}">
                <a16:creationId xmlns:a16="http://schemas.microsoft.com/office/drawing/2014/main" id="{7BFB9AFE-7EE9-28F8-5BEB-D5F39BE4A6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4151" y="4974356"/>
            <a:ext cx="227480" cy="227480"/>
          </a:xfrm>
          <a:prstGeom prst="rect">
            <a:avLst/>
          </a:prstGeom>
        </p:spPr>
      </p:pic>
      <p:pic>
        <p:nvPicPr>
          <p:cNvPr id="133" name="Graphic 132">
            <a:extLst>
              <a:ext uri="{FF2B5EF4-FFF2-40B4-BE49-F238E27FC236}">
                <a16:creationId xmlns:a16="http://schemas.microsoft.com/office/drawing/2014/main" id="{CD3E078F-3009-2E47-A28F-2AF247D412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4151" y="4381660"/>
            <a:ext cx="227480" cy="227480"/>
          </a:xfrm>
          <a:prstGeom prst="rect">
            <a:avLst/>
          </a:prstGeom>
        </p:spPr>
      </p:pic>
      <p:pic>
        <p:nvPicPr>
          <p:cNvPr id="134" name="Graphic 133">
            <a:extLst>
              <a:ext uri="{FF2B5EF4-FFF2-40B4-BE49-F238E27FC236}">
                <a16:creationId xmlns:a16="http://schemas.microsoft.com/office/drawing/2014/main" id="{673BD6B5-FBFF-3A41-AD5A-35A1F970A0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44151" y="4085311"/>
            <a:ext cx="227481" cy="227481"/>
          </a:xfrm>
          <a:prstGeom prst="rect">
            <a:avLst/>
          </a:prstGeom>
        </p:spPr>
      </p:pic>
      <p:pic>
        <p:nvPicPr>
          <p:cNvPr id="135" name="Graphic 134">
            <a:extLst>
              <a:ext uri="{FF2B5EF4-FFF2-40B4-BE49-F238E27FC236}">
                <a16:creationId xmlns:a16="http://schemas.microsoft.com/office/drawing/2014/main" id="{30E28E22-5555-7905-0FFA-8343494886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1441" y="5592472"/>
            <a:ext cx="252900" cy="227480"/>
          </a:xfrm>
          <a:prstGeom prst="rect">
            <a:avLst/>
          </a:prstGeom>
        </p:spPr>
      </p:pic>
      <p:pic>
        <p:nvPicPr>
          <p:cNvPr id="136" name="Graphic 135">
            <a:extLst>
              <a:ext uri="{FF2B5EF4-FFF2-40B4-BE49-F238E27FC236}">
                <a16:creationId xmlns:a16="http://schemas.microsoft.com/office/drawing/2014/main" id="{2709ABDE-AD8E-E2BC-7924-EB9A012DE3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44151" y="5888819"/>
            <a:ext cx="227480" cy="227480"/>
          </a:xfrm>
          <a:prstGeom prst="rect">
            <a:avLst/>
          </a:prstGeom>
        </p:spPr>
      </p:pic>
      <p:sp>
        <p:nvSpPr>
          <p:cNvPr id="137" name="TextBox 136">
            <a:extLst>
              <a:ext uri="{FF2B5EF4-FFF2-40B4-BE49-F238E27FC236}">
                <a16:creationId xmlns:a16="http://schemas.microsoft.com/office/drawing/2014/main" id="{3B9C4EF9-7390-5781-5766-D75875E22E03}"/>
              </a:ext>
            </a:extLst>
          </p:cNvPr>
          <p:cNvSpPr txBox="1"/>
          <p:nvPr/>
        </p:nvSpPr>
        <p:spPr>
          <a:xfrm>
            <a:off x="5176020" y="4160579"/>
            <a:ext cx="622369" cy="76944"/>
          </a:xfrm>
          <a:prstGeom prst="rect">
            <a:avLst/>
          </a:prstGeom>
          <a:noFill/>
        </p:spPr>
        <p:txBody>
          <a:bodyPr wrap="square" lIns="0" tIns="0" rIns="0" bIns="0" rtlCol="0">
            <a:spAutoFit/>
          </a:bodyPr>
          <a:lstStyle/>
          <a:p>
            <a:pPr algn="ctr"/>
            <a:r>
              <a:rPr lang="en-US" sz="500"/>
              <a:t>D365 Customer Portal</a:t>
            </a:r>
          </a:p>
        </p:txBody>
      </p:sp>
      <p:sp>
        <p:nvSpPr>
          <p:cNvPr id="138" name="TextBox 137">
            <a:extLst>
              <a:ext uri="{FF2B5EF4-FFF2-40B4-BE49-F238E27FC236}">
                <a16:creationId xmlns:a16="http://schemas.microsoft.com/office/drawing/2014/main" id="{334083B7-7443-1542-CD8B-2AD36BB5B1F0}"/>
              </a:ext>
            </a:extLst>
          </p:cNvPr>
          <p:cNvSpPr txBox="1"/>
          <p:nvPr/>
        </p:nvSpPr>
        <p:spPr>
          <a:xfrm>
            <a:off x="5344979" y="4456928"/>
            <a:ext cx="284451" cy="76944"/>
          </a:xfrm>
          <a:prstGeom prst="rect">
            <a:avLst/>
          </a:prstGeom>
          <a:noFill/>
        </p:spPr>
        <p:txBody>
          <a:bodyPr wrap="square" lIns="0" tIns="0" rIns="0" bIns="0" rtlCol="0">
            <a:spAutoFit/>
          </a:bodyPr>
          <a:lstStyle/>
          <a:p>
            <a:pPr algn="ctr"/>
            <a:r>
              <a:rPr lang="en-US" sz="500"/>
              <a:t>Dataverse</a:t>
            </a:r>
          </a:p>
        </p:txBody>
      </p:sp>
      <p:sp>
        <p:nvSpPr>
          <p:cNvPr id="139" name="TextBox 138">
            <a:extLst>
              <a:ext uri="{FF2B5EF4-FFF2-40B4-BE49-F238E27FC236}">
                <a16:creationId xmlns:a16="http://schemas.microsoft.com/office/drawing/2014/main" id="{2DB8C2C5-E98B-39D2-AFFE-BC3AE35FA5AD}"/>
              </a:ext>
            </a:extLst>
          </p:cNvPr>
          <p:cNvSpPr txBox="1"/>
          <p:nvPr/>
        </p:nvSpPr>
        <p:spPr>
          <a:xfrm>
            <a:off x="5186907" y="5049100"/>
            <a:ext cx="600594" cy="77992"/>
          </a:xfrm>
          <a:prstGeom prst="rect">
            <a:avLst/>
          </a:prstGeom>
          <a:noFill/>
        </p:spPr>
        <p:txBody>
          <a:bodyPr wrap="square" lIns="0" tIns="0" rIns="0" bIns="0" rtlCol="0">
            <a:spAutoFit/>
          </a:bodyPr>
          <a:lstStyle/>
          <a:p>
            <a:pPr algn="ctr"/>
            <a:r>
              <a:rPr lang="en-US" sz="500"/>
              <a:t>Copilot Studio Agent</a:t>
            </a:r>
          </a:p>
        </p:txBody>
      </p:sp>
      <p:sp>
        <p:nvSpPr>
          <p:cNvPr id="140" name="TextBox 139">
            <a:extLst>
              <a:ext uri="{FF2B5EF4-FFF2-40B4-BE49-F238E27FC236}">
                <a16:creationId xmlns:a16="http://schemas.microsoft.com/office/drawing/2014/main" id="{E238C9AC-0AA2-6D41-6A62-1965EBC5FE08}"/>
              </a:ext>
            </a:extLst>
          </p:cNvPr>
          <p:cNvSpPr txBox="1"/>
          <p:nvPr/>
        </p:nvSpPr>
        <p:spPr>
          <a:xfrm>
            <a:off x="5122651" y="5667216"/>
            <a:ext cx="729106" cy="77992"/>
          </a:xfrm>
          <a:prstGeom prst="rect">
            <a:avLst/>
          </a:prstGeom>
          <a:noFill/>
        </p:spPr>
        <p:txBody>
          <a:bodyPr wrap="square" lIns="0" tIns="0" rIns="0" bIns="0" rtlCol="0">
            <a:spAutoFit/>
          </a:bodyPr>
          <a:lstStyle/>
          <a:p>
            <a:pPr algn="ctr"/>
            <a:r>
              <a:rPr lang="en-US" sz="500"/>
              <a:t>Copilot Studio Kit - Extend</a:t>
            </a:r>
          </a:p>
        </p:txBody>
      </p:sp>
      <p:sp>
        <p:nvSpPr>
          <p:cNvPr id="141" name="TextBox 140">
            <a:extLst>
              <a:ext uri="{FF2B5EF4-FFF2-40B4-BE49-F238E27FC236}">
                <a16:creationId xmlns:a16="http://schemas.microsoft.com/office/drawing/2014/main" id="{E3B7DE0B-9456-302D-E86D-EB2188B23AF5}"/>
              </a:ext>
            </a:extLst>
          </p:cNvPr>
          <p:cNvSpPr txBox="1"/>
          <p:nvPr/>
        </p:nvSpPr>
        <p:spPr>
          <a:xfrm>
            <a:off x="5239076" y="5963563"/>
            <a:ext cx="496256" cy="77992"/>
          </a:xfrm>
          <a:prstGeom prst="rect">
            <a:avLst/>
          </a:prstGeom>
          <a:noFill/>
        </p:spPr>
        <p:txBody>
          <a:bodyPr wrap="square" lIns="0" tIns="0" rIns="0" bIns="0" rtlCol="0">
            <a:spAutoFit/>
          </a:bodyPr>
          <a:lstStyle/>
          <a:p>
            <a:pPr algn="ctr"/>
            <a:r>
              <a:rPr lang="en-US" sz="500"/>
              <a:t>Flow / Connector</a:t>
            </a:r>
          </a:p>
        </p:txBody>
      </p:sp>
      <p:sp>
        <p:nvSpPr>
          <p:cNvPr id="142" name="TextBox 141">
            <a:extLst>
              <a:ext uri="{FF2B5EF4-FFF2-40B4-BE49-F238E27FC236}">
                <a16:creationId xmlns:a16="http://schemas.microsoft.com/office/drawing/2014/main" id="{8CE9EDCB-C940-D803-8752-115E87D7A05E}"/>
              </a:ext>
            </a:extLst>
          </p:cNvPr>
          <p:cNvSpPr txBox="1"/>
          <p:nvPr/>
        </p:nvSpPr>
        <p:spPr>
          <a:xfrm>
            <a:off x="4959990" y="3863489"/>
            <a:ext cx="773546" cy="138499"/>
          </a:xfrm>
          <a:prstGeom prst="rect">
            <a:avLst/>
          </a:prstGeom>
          <a:noFill/>
        </p:spPr>
        <p:txBody>
          <a:bodyPr wrap="square" lIns="0" tIns="0" rIns="0" bIns="0" rtlCol="0">
            <a:spAutoFit/>
          </a:bodyPr>
          <a:lstStyle/>
          <a:p>
            <a:pPr algn="ctr"/>
            <a:r>
              <a:rPr lang="en-US" sz="900" b="1"/>
              <a:t>LEGEND</a:t>
            </a:r>
          </a:p>
        </p:txBody>
      </p:sp>
      <p:pic>
        <p:nvPicPr>
          <p:cNvPr id="143" name="Graphic 142">
            <a:extLst>
              <a:ext uri="{FF2B5EF4-FFF2-40B4-BE49-F238E27FC236}">
                <a16:creationId xmlns:a16="http://schemas.microsoft.com/office/drawing/2014/main" id="{B48E6471-D888-6679-F79D-20927D49F8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31441" y="5270704"/>
            <a:ext cx="252900" cy="252900"/>
          </a:xfrm>
          <a:prstGeom prst="rect">
            <a:avLst/>
          </a:prstGeom>
        </p:spPr>
      </p:pic>
      <p:pic>
        <p:nvPicPr>
          <p:cNvPr id="144" name="Graphic 143">
            <a:extLst>
              <a:ext uri="{FF2B5EF4-FFF2-40B4-BE49-F238E27FC236}">
                <a16:creationId xmlns:a16="http://schemas.microsoft.com/office/drawing/2014/main" id="{11A1B8CA-EB11-BF05-3ED4-3FEEF85880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44151" y="4678008"/>
            <a:ext cx="227480" cy="227480"/>
          </a:xfrm>
          <a:prstGeom prst="rect">
            <a:avLst/>
          </a:prstGeom>
        </p:spPr>
      </p:pic>
      <p:sp>
        <p:nvSpPr>
          <p:cNvPr id="145" name="TextBox 144">
            <a:extLst>
              <a:ext uri="{FF2B5EF4-FFF2-40B4-BE49-F238E27FC236}">
                <a16:creationId xmlns:a16="http://schemas.microsoft.com/office/drawing/2014/main" id="{CAABB1D3-41C7-B153-4A1B-AD349BB571D0}"/>
              </a:ext>
            </a:extLst>
          </p:cNvPr>
          <p:cNvSpPr txBox="1"/>
          <p:nvPr/>
        </p:nvSpPr>
        <p:spPr>
          <a:xfrm>
            <a:off x="5332909" y="4753276"/>
            <a:ext cx="308590" cy="76944"/>
          </a:xfrm>
          <a:prstGeom prst="rect">
            <a:avLst/>
          </a:prstGeom>
          <a:noFill/>
        </p:spPr>
        <p:txBody>
          <a:bodyPr wrap="square" lIns="0" tIns="0" rIns="0" bIns="0" rtlCol="0">
            <a:spAutoFit/>
          </a:bodyPr>
          <a:lstStyle/>
          <a:p>
            <a:pPr algn="ctr"/>
            <a:r>
              <a:rPr lang="en-US" sz="500"/>
              <a:t>SharePoint</a:t>
            </a:r>
          </a:p>
        </p:txBody>
      </p:sp>
      <p:sp>
        <p:nvSpPr>
          <p:cNvPr id="146" name="TextBox 145">
            <a:extLst>
              <a:ext uri="{FF2B5EF4-FFF2-40B4-BE49-F238E27FC236}">
                <a16:creationId xmlns:a16="http://schemas.microsoft.com/office/drawing/2014/main" id="{5ADA84D7-661A-6FFA-4041-70D4C6EEA731}"/>
              </a:ext>
            </a:extLst>
          </p:cNvPr>
          <p:cNvSpPr txBox="1"/>
          <p:nvPr/>
        </p:nvSpPr>
        <p:spPr>
          <a:xfrm>
            <a:off x="5310714" y="5358682"/>
            <a:ext cx="352981" cy="76944"/>
          </a:xfrm>
          <a:prstGeom prst="rect">
            <a:avLst/>
          </a:prstGeom>
          <a:noFill/>
        </p:spPr>
        <p:txBody>
          <a:bodyPr wrap="square" lIns="0" tIns="0" rIns="0" bIns="0" rtlCol="0">
            <a:spAutoFit/>
          </a:bodyPr>
          <a:lstStyle/>
          <a:p>
            <a:pPr algn="ctr"/>
            <a:r>
              <a:rPr lang="en-US" sz="500"/>
              <a:t>App Insights</a:t>
            </a:r>
          </a:p>
        </p:txBody>
      </p:sp>
      <p:pic>
        <p:nvPicPr>
          <p:cNvPr id="148" name="Graphic 147">
            <a:extLst>
              <a:ext uri="{FF2B5EF4-FFF2-40B4-BE49-F238E27FC236}">
                <a16:creationId xmlns:a16="http://schemas.microsoft.com/office/drawing/2014/main" id="{610FB7CE-9C75-CC2A-B992-E59413FCE5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44151" y="6185166"/>
            <a:ext cx="227480" cy="227480"/>
          </a:xfrm>
          <a:prstGeom prst="rect">
            <a:avLst/>
          </a:prstGeom>
        </p:spPr>
      </p:pic>
      <p:sp>
        <p:nvSpPr>
          <p:cNvPr id="149" name="TextBox 148">
            <a:extLst>
              <a:ext uri="{FF2B5EF4-FFF2-40B4-BE49-F238E27FC236}">
                <a16:creationId xmlns:a16="http://schemas.microsoft.com/office/drawing/2014/main" id="{6D64A5BC-7A51-8759-5AD6-E460B306A821}"/>
              </a:ext>
            </a:extLst>
          </p:cNvPr>
          <p:cNvSpPr txBox="1"/>
          <p:nvPr/>
        </p:nvSpPr>
        <p:spPr>
          <a:xfrm>
            <a:off x="5239076" y="6259910"/>
            <a:ext cx="496256" cy="77992"/>
          </a:xfrm>
          <a:prstGeom prst="rect">
            <a:avLst/>
          </a:prstGeom>
          <a:noFill/>
        </p:spPr>
        <p:txBody>
          <a:bodyPr wrap="square" lIns="0" tIns="0" rIns="0" bIns="0" rtlCol="0">
            <a:spAutoFit/>
          </a:bodyPr>
          <a:lstStyle/>
          <a:p>
            <a:pPr algn="ctr"/>
            <a:r>
              <a:rPr lang="en-US" sz="500"/>
              <a:t>MS Teams</a:t>
            </a:r>
          </a:p>
        </p:txBody>
      </p:sp>
      <p:pic>
        <p:nvPicPr>
          <p:cNvPr id="150" name="Picture 149" descr="A blue rectangle with white text">
            <a:extLst>
              <a:ext uri="{FF2B5EF4-FFF2-40B4-BE49-F238E27FC236}">
                <a16:creationId xmlns:a16="http://schemas.microsoft.com/office/drawing/2014/main" id="{A9D7ED1C-4F0A-2486-AD55-D8E9FCB8DD1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595595" y="3451024"/>
            <a:ext cx="203375" cy="141890"/>
          </a:xfrm>
          <a:prstGeom prst="rect">
            <a:avLst/>
          </a:prstGeom>
        </p:spPr>
      </p:pic>
      <p:cxnSp>
        <p:nvCxnSpPr>
          <p:cNvPr id="151" name="Connector: Elbow 150">
            <a:extLst>
              <a:ext uri="{FF2B5EF4-FFF2-40B4-BE49-F238E27FC236}">
                <a16:creationId xmlns:a16="http://schemas.microsoft.com/office/drawing/2014/main" id="{22CFEAB7-23E8-24AB-E2C2-04A400D9F6CD}"/>
              </a:ext>
            </a:extLst>
          </p:cNvPr>
          <p:cNvCxnSpPr>
            <a:cxnSpLocks/>
            <a:endCxn id="129" idx="2"/>
          </p:cNvCxnSpPr>
          <p:nvPr/>
        </p:nvCxnSpPr>
        <p:spPr>
          <a:xfrm flipV="1">
            <a:off x="7007209" y="2992927"/>
            <a:ext cx="865953" cy="85448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2F1B7896-A4C3-21ED-E116-BECA6A624ECE}"/>
              </a:ext>
            </a:extLst>
          </p:cNvPr>
          <p:cNvSpPr txBox="1"/>
          <p:nvPr/>
        </p:nvSpPr>
        <p:spPr>
          <a:xfrm>
            <a:off x="6882088" y="3157848"/>
            <a:ext cx="974938" cy="461665"/>
          </a:xfrm>
          <a:prstGeom prst="rect">
            <a:avLst/>
          </a:prstGeom>
          <a:noFill/>
        </p:spPr>
        <p:txBody>
          <a:bodyPr wrap="square" lIns="0" tIns="0" rIns="0" bIns="0" rtlCol="0">
            <a:spAutoFit/>
          </a:bodyPr>
          <a:lstStyle/>
          <a:p>
            <a:pPr algn="ctr"/>
            <a:r>
              <a:rPr lang="en-US" sz="500"/>
              <a:t>6b. Validation score &gt;=0.8, documents are moved  to ‘final’ folders</a:t>
            </a:r>
          </a:p>
          <a:p>
            <a:pPr algn="ctr"/>
            <a:r>
              <a:rPr lang="en-US" sz="500"/>
              <a:t>3b. Documents get copied to temporary SP folder ‘Under Review’</a:t>
            </a:r>
          </a:p>
        </p:txBody>
      </p:sp>
      <p:cxnSp>
        <p:nvCxnSpPr>
          <p:cNvPr id="153" name="Straight Arrow Connector 152">
            <a:extLst>
              <a:ext uri="{FF2B5EF4-FFF2-40B4-BE49-F238E27FC236}">
                <a16:creationId xmlns:a16="http://schemas.microsoft.com/office/drawing/2014/main" id="{3775B610-8CA7-FD2A-3258-C932BB279AF9}"/>
              </a:ext>
            </a:extLst>
          </p:cNvPr>
          <p:cNvCxnSpPr>
            <a:cxnSpLocks/>
          </p:cNvCxnSpPr>
          <p:nvPr/>
        </p:nvCxnSpPr>
        <p:spPr>
          <a:xfrm>
            <a:off x="8068458" y="2935962"/>
            <a:ext cx="0" cy="109899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4D0FF553-F4FB-73DD-55FE-9B51770747D6}"/>
              </a:ext>
            </a:extLst>
          </p:cNvPr>
          <p:cNvCxnSpPr>
            <a:cxnSpLocks/>
          </p:cNvCxnSpPr>
          <p:nvPr/>
        </p:nvCxnSpPr>
        <p:spPr>
          <a:xfrm>
            <a:off x="7012130" y="4186978"/>
            <a:ext cx="786018" cy="724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8B609EC0-E708-86F5-2ED0-D35D2E3C3653}"/>
              </a:ext>
            </a:extLst>
          </p:cNvPr>
          <p:cNvSpPr txBox="1"/>
          <p:nvPr/>
        </p:nvSpPr>
        <p:spPr>
          <a:xfrm>
            <a:off x="6898222" y="4342141"/>
            <a:ext cx="1314359" cy="461665"/>
          </a:xfrm>
          <a:prstGeom prst="rect">
            <a:avLst/>
          </a:prstGeom>
          <a:noFill/>
        </p:spPr>
        <p:txBody>
          <a:bodyPr wrap="square" lIns="0" tIns="0" rIns="0" bIns="0" rtlCol="0">
            <a:spAutoFit/>
          </a:bodyPr>
          <a:lstStyle/>
          <a:p>
            <a:pPr algn="ctr"/>
            <a:r>
              <a:rPr lang="en-US" sz="500"/>
              <a:t>5a. Classifies documents</a:t>
            </a:r>
          </a:p>
          <a:p>
            <a:pPr algn="ctr"/>
            <a:r>
              <a:rPr lang="en-US" sz="500"/>
              <a:t>5b. Validates templates &amp; extensions</a:t>
            </a:r>
          </a:p>
          <a:p>
            <a:pPr algn="ctr"/>
            <a:r>
              <a:rPr lang="en-US" sz="500"/>
              <a:t>5c. Extracts entities and identifies missing information</a:t>
            </a:r>
          </a:p>
          <a:p>
            <a:pPr algn="ctr"/>
            <a:r>
              <a:rPr lang="en-US" sz="500"/>
              <a:t>5d. Generates audit summary</a:t>
            </a:r>
          </a:p>
          <a:p>
            <a:pPr algn="ctr"/>
            <a:r>
              <a:rPr lang="en-US" sz="500"/>
              <a:t>5e. Derives a validation score</a:t>
            </a:r>
          </a:p>
        </p:txBody>
      </p:sp>
      <p:cxnSp>
        <p:nvCxnSpPr>
          <p:cNvPr id="156" name="Connector: Elbow 155">
            <a:extLst>
              <a:ext uri="{FF2B5EF4-FFF2-40B4-BE49-F238E27FC236}">
                <a16:creationId xmlns:a16="http://schemas.microsoft.com/office/drawing/2014/main" id="{C03B7048-628C-9771-3A7F-C2517C6C6033}"/>
              </a:ext>
            </a:extLst>
          </p:cNvPr>
          <p:cNvCxnSpPr>
            <a:cxnSpLocks/>
            <a:stCxn id="91" idx="1"/>
          </p:cNvCxnSpPr>
          <p:nvPr/>
        </p:nvCxnSpPr>
        <p:spPr>
          <a:xfrm rot="10800000">
            <a:off x="5294652" y="3449300"/>
            <a:ext cx="1442583" cy="726173"/>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031F6BB-3E11-337C-AF79-4FA941731E28}"/>
              </a:ext>
            </a:extLst>
          </p:cNvPr>
          <p:cNvSpPr txBox="1"/>
          <p:nvPr/>
        </p:nvSpPr>
        <p:spPr>
          <a:xfrm>
            <a:off x="5357028" y="3474058"/>
            <a:ext cx="625042" cy="230832"/>
          </a:xfrm>
          <a:prstGeom prst="rect">
            <a:avLst/>
          </a:prstGeom>
          <a:noFill/>
        </p:spPr>
        <p:txBody>
          <a:bodyPr wrap="square" lIns="0" tIns="0" rIns="0" bIns="0" rtlCol="0">
            <a:spAutoFit/>
          </a:bodyPr>
          <a:lstStyle/>
          <a:p>
            <a:pPr algn="ctr"/>
            <a:r>
              <a:rPr lang="en-US" sz="500"/>
              <a:t>6a. Validation score &lt;0.8, notify via email on format mismatch</a:t>
            </a:r>
          </a:p>
        </p:txBody>
      </p:sp>
      <p:cxnSp>
        <p:nvCxnSpPr>
          <p:cNvPr id="158" name="Connector: Elbow 157">
            <a:extLst>
              <a:ext uri="{FF2B5EF4-FFF2-40B4-BE49-F238E27FC236}">
                <a16:creationId xmlns:a16="http://schemas.microsoft.com/office/drawing/2014/main" id="{5A0A1931-84A6-8502-21C3-8D0C845C0EBD}"/>
              </a:ext>
            </a:extLst>
          </p:cNvPr>
          <p:cNvCxnSpPr>
            <a:cxnSpLocks/>
            <a:stCxn id="91" idx="2"/>
            <a:endCxn id="120" idx="2"/>
          </p:cNvCxnSpPr>
          <p:nvPr/>
        </p:nvCxnSpPr>
        <p:spPr>
          <a:xfrm rot="5400000" flipH="1" flipV="1">
            <a:off x="7915758" y="2660258"/>
            <a:ext cx="617729" cy="2693738"/>
          </a:xfrm>
          <a:prstGeom prst="bentConnector3">
            <a:avLst>
              <a:gd name="adj1" fmla="val -8554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71C6B6F3-726F-3932-F4DF-6C3138B8BD20}"/>
              </a:ext>
            </a:extLst>
          </p:cNvPr>
          <p:cNvSpPr txBox="1"/>
          <p:nvPr/>
        </p:nvSpPr>
        <p:spPr>
          <a:xfrm>
            <a:off x="8286211" y="3786545"/>
            <a:ext cx="1250363" cy="153888"/>
          </a:xfrm>
          <a:prstGeom prst="rect">
            <a:avLst/>
          </a:prstGeom>
          <a:noFill/>
        </p:spPr>
        <p:txBody>
          <a:bodyPr wrap="square" lIns="0" tIns="0" rIns="0" bIns="0" rtlCol="0">
            <a:spAutoFit/>
          </a:bodyPr>
          <a:lstStyle/>
          <a:p>
            <a:pPr algn="ctr"/>
            <a:r>
              <a:rPr lang="en-US" sz="500"/>
              <a:t>8a. Routes to concerned team based on document categorization</a:t>
            </a:r>
          </a:p>
        </p:txBody>
      </p:sp>
      <p:cxnSp>
        <p:nvCxnSpPr>
          <p:cNvPr id="160" name="Connector: Elbow 159">
            <a:extLst>
              <a:ext uri="{FF2B5EF4-FFF2-40B4-BE49-F238E27FC236}">
                <a16:creationId xmlns:a16="http://schemas.microsoft.com/office/drawing/2014/main" id="{15381E77-4731-8242-489B-A64FAE16D466}"/>
              </a:ext>
            </a:extLst>
          </p:cNvPr>
          <p:cNvCxnSpPr>
            <a:cxnSpLocks/>
            <a:stCxn id="89" idx="2"/>
            <a:endCxn id="98" idx="2"/>
          </p:cNvCxnSpPr>
          <p:nvPr/>
        </p:nvCxnSpPr>
        <p:spPr>
          <a:xfrm rot="5400000" flipH="1" flipV="1">
            <a:off x="8416377" y="2284820"/>
            <a:ext cx="1123200" cy="5088063"/>
          </a:xfrm>
          <a:prstGeom prst="bentConnector3">
            <a:avLst>
              <a:gd name="adj1" fmla="val -3524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26120457-A2D7-DE87-B457-B241F989E799}"/>
              </a:ext>
            </a:extLst>
          </p:cNvPr>
          <p:cNvSpPr txBox="1"/>
          <p:nvPr/>
        </p:nvSpPr>
        <p:spPr>
          <a:xfrm>
            <a:off x="8361176" y="5667216"/>
            <a:ext cx="1480564" cy="76944"/>
          </a:xfrm>
          <a:prstGeom prst="rect">
            <a:avLst/>
          </a:prstGeom>
          <a:noFill/>
        </p:spPr>
        <p:txBody>
          <a:bodyPr wrap="square" lIns="0" tIns="0" rIns="0" bIns="0" rtlCol="0">
            <a:spAutoFit/>
          </a:bodyPr>
          <a:lstStyle/>
          <a:p>
            <a:pPr algn="ctr"/>
            <a:r>
              <a:rPr lang="en-US" sz="500"/>
              <a:t>9b. Logs are reviewed by admins and case managers</a:t>
            </a:r>
          </a:p>
        </p:txBody>
      </p:sp>
      <p:cxnSp>
        <p:nvCxnSpPr>
          <p:cNvPr id="162" name="Connector: Elbow 161">
            <a:extLst>
              <a:ext uri="{FF2B5EF4-FFF2-40B4-BE49-F238E27FC236}">
                <a16:creationId xmlns:a16="http://schemas.microsoft.com/office/drawing/2014/main" id="{BAFA1E5E-91D4-48FA-C14E-0F77AD60BD81}"/>
              </a:ext>
            </a:extLst>
          </p:cNvPr>
          <p:cNvCxnSpPr>
            <a:cxnSpLocks/>
            <a:endCxn id="85" idx="3"/>
          </p:cNvCxnSpPr>
          <p:nvPr/>
        </p:nvCxnSpPr>
        <p:spPr>
          <a:xfrm rot="10800000">
            <a:off x="8776815" y="1974069"/>
            <a:ext cx="2344717" cy="159540"/>
          </a:xfrm>
          <a:prstGeom prst="bentConnector3">
            <a:avLst>
              <a:gd name="adj1" fmla="val 950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9D73F014-E2AF-F6B4-448E-2FA2607FD653}"/>
              </a:ext>
            </a:extLst>
          </p:cNvPr>
          <p:cNvSpPr txBox="1"/>
          <p:nvPr/>
        </p:nvSpPr>
        <p:spPr>
          <a:xfrm>
            <a:off x="8964606" y="1941425"/>
            <a:ext cx="1846042" cy="153888"/>
          </a:xfrm>
          <a:prstGeom prst="rect">
            <a:avLst/>
          </a:prstGeom>
          <a:noFill/>
        </p:spPr>
        <p:txBody>
          <a:bodyPr wrap="square" lIns="0" tIns="0" rIns="0" bIns="0" rtlCol="0">
            <a:spAutoFit/>
          </a:bodyPr>
          <a:lstStyle/>
          <a:p>
            <a:pPr algn="ctr"/>
            <a:r>
              <a:rPr lang="en-US" sz="500"/>
              <a:t>9c. Feedback – updates policy formats/ templates in knowledge, instruction on mandatory entities, threshold for validation score</a:t>
            </a:r>
          </a:p>
        </p:txBody>
      </p:sp>
      <p:cxnSp>
        <p:nvCxnSpPr>
          <p:cNvPr id="164" name="Straight Arrow Connector 163">
            <a:extLst>
              <a:ext uri="{FF2B5EF4-FFF2-40B4-BE49-F238E27FC236}">
                <a16:creationId xmlns:a16="http://schemas.microsoft.com/office/drawing/2014/main" id="{6045D57E-17A8-7826-183D-7037ABB3AC55}"/>
              </a:ext>
            </a:extLst>
          </p:cNvPr>
          <p:cNvCxnSpPr>
            <a:cxnSpLocks/>
          </p:cNvCxnSpPr>
          <p:nvPr/>
        </p:nvCxnSpPr>
        <p:spPr>
          <a:xfrm>
            <a:off x="6463218" y="2019601"/>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60705024-D245-9C36-919F-0DF418E1A874}"/>
              </a:ext>
            </a:extLst>
          </p:cNvPr>
          <p:cNvSpPr txBox="1"/>
          <p:nvPr/>
        </p:nvSpPr>
        <p:spPr>
          <a:xfrm>
            <a:off x="6727356" y="1922888"/>
            <a:ext cx="500553" cy="76944"/>
          </a:xfrm>
          <a:prstGeom prst="rect">
            <a:avLst/>
          </a:prstGeom>
          <a:noFill/>
        </p:spPr>
        <p:txBody>
          <a:bodyPr wrap="square" lIns="0" tIns="0" rIns="0" bIns="0" rtlCol="0">
            <a:spAutoFit/>
          </a:bodyPr>
          <a:lstStyle/>
          <a:p>
            <a:pPr algn="ctr"/>
            <a:r>
              <a:rPr lang="en-US" sz="500" err="1"/>
              <a:t>validation_score</a:t>
            </a:r>
            <a:endParaRPr lang="en-US" sz="500"/>
          </a:p>
        </p:txBody>
      </p:sp>
      <p:sp>
        <p:nvSpPr>
          <p:cNvPr id="166" name="TextBox 165">
            <a:extLst>
              <a:ext uri="{FF2B5EF4-FFF2-40B4-BE49-F238E27FC236}">
                <a16:creationId xmlns:a16="http://schemas.microsoft.com/office/drawing/2014/main" id="{FC5A6237-2691-9AAA-DD70-F3DC2FD4ADCF}"/>
              </a:ext>
            </a:extLst>
          </p:cNvPr>
          <p:cNvSpPr txBox="1"/>
          <p:nvPr/>
        </p:nvSpPr>
        <p:spPr>
          <a:xfrm>
            <a:off x="6313017" y="2062155"/>
            <a:ext cx="446314" cy="76944"/>
          </a:xfrm>
          <a:prstGeom prst="rect">
            <a:avLst/>
          </a:prstGeom>
          <a:noFill/>
        </p:spPr>
        <p:txBody>
          <a:bodyPr wrap="square" lIns="0" tIns="0" rIns="0" bIns="0" rtlCol="0">
            <a:spAutoFit/>
          </a:bodyPr>
          <a:lstStyle/>
          <a:p>
            <a:pPr algn="ctr"/>
            <a:r>
              <a:rPr lang="en-US" sz="500"/>
              <a:t>Low: 0</a:t>
            </a:r>
          </a:p>
        </p:txBody>
      </p:sp>
      <p:sp>
        <p:nvSpPr>
          <p:cNvPr id="167" name="TextBox 166">
            <a:extLst>
              <a:ext uri="{FF2B5EF4-FFF2-40B4-BE49-F238E27FC236}">
                <a16:creationId xmlns:a16="http://schemas.microsoft.com/office/drawing/2014/main" id="{4E9D32A9-36BA-9632-CB40-519BD1F0D1EE}"/>
              </a:ext>
            </a:extLst>
          </p:cNvPr>
          <p:cNvSpPr txBox="1"/>
          <p:nvPr/>
        </p:nvSpPr>
        <p:spPr>
          <a:xfrm>
            <a:off x="7197476" y="2057378"/>
            <a:ext cx="446314" cy="76944"/>
          </a:xfrm>
          <a:prstGeom prst="rect">
            <a:avLst/>
          </a:prstGeom>
          <a:noFill/>
        </p:spPr>
        <p:txBody>
          <a:bodyPr wrap="square" lIns="0" tIns="0" rIns="0" bIns="0" rtlCol="0">
            <a:spAutoFit/>
          </a:bodyPr>
          <a:lstStyle/>
          <a:p>
            <a:pPr algn="ctr"/>
            <a:r>
              <a:rPr lang="en-US" sz="500"/>
              <a:t>High: 1</a:t>
            </a:r>
          </a:p>
        </p:txBody>
      </p:sp>
      <p:pic>
        <p:nvPicPr>
          <p:cNvPr id="169" name="Graphic 168">
            <a:extLst>
              <a:ext uri="{FF2B5EF4-FFF2-40B4-BE49-F238E27FC236}">
                <a16:creationId xmlns:a16="http://schemas.microsoft.com/office/drawing/2014/main" id="{7E57817A-3CF6-2FD0-0BC0-4EF15216C66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22557" y="3989498"/>
            <a:ext cx="281039" cy="281039"/>
          </a:xfrm>
          <a:prstGeom prst="rect">
            <a:avLst/>
          </a:prstGeom>
        </p:spPr>
      </p:pic>
      <p:pic>
        <p:nvPicPr>
          <p:cNvPr id="7" name="Graphic 6">
            <a:extLst>
              <a:ext uri="{FF2B5EF4-FFF2-40B4-BE49-F238E27FC236}">
                <a16:creationId xmlns:a16="http://schemas.microsoft.com/office/drawing/2014/main" id="{4AB28CE8-F669-5704-1BF8-97CE7B961A5A}"/>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729197" y="3719391"/>
            <a:ext cx="281039" cy="281039"/>
          </a:xfrm>
          <a:prstGeom prst="rect">
            <a:avLst/>
          </a:prstGeom>
        </p:spPr>
      </p:pic>
      <p:sp>
        <p:nvSpPr>
          <p:cNvPr id="5" name="TextBox 4">
            <a:extLst>
              <a:ext uri="{FF2B5EF4-FFF2-40B4-BE49-F238E27FC236}">
                <a16:creationId xmlns:a16="http://schemas.microsoft.com/office/drawing/2014/main" id="{F6676DA0-E85C-B9CF-3AC4-16073CFE35FA}"/>
              </a:ext>
            </a:extLst>
          </p:cNvPr>
          <p:cNvSpPr txBox="1"/>
          <p:nvPr/>
        </p:nvSpPr>
        <p:spPr>
          <a:xfrm>
            <a:off x="7842189" y="4258322"/>
            <a:ext cx="241775" cy="76944"/>
          </a:xfrm>
          <a:prstGeom prst="rect">
            <a:avLst/>
          </a:prstGeom>
          <a:noFill/>
        </p:spPr>
        <p:txBody>
          <a:bodyPr wrap="square" lIns="0" tIns="0" rIns="0" bIns="0" rtlCol="0">
            <a:spAutoFit/>
          </a:bodyPr>
          <a:lstStyle/>
          <a:p>
            <a:pPr algn="ctr"/>
            <a:r>
              <a:rPr lang="en-US" sz="500"/>
              <a:t>Prompts</a:t>
            </a:r>
          </a:p>
        </p:txBody>
      </p:sp>
      <p:sp>
        <p:nvSpPr>
          <p:cNvPr id="8" name="TextBox 7">
            <a:extLst>
              <a:ext uri="{FF2B5EF4-FFF2-40B4-BE49-F238E27FC236}">
                <a16:creationId xmlns:a16="http://schemas.microsoft.com/office/drawing/2014/main" id="{473120F6-1265-ACB8-E01F-783F342ECED6}"/>
              </a:ext>
            </a:extLst>
          </p:cNvPr>
          <p:cNvSpPr txBox="1"/>
          <p:nvPr/>
        </p:nvSpPr>
        <p:spPr>
          <a:xfrm>
            <a:off x="6703282" y="3980821"/>
            <a:ext cx="332869" cy="76944"/>
          </a:xfrm>
          <a:prstGeom prst="rect">
            <a:avLst/>
          </a:prstGeom>
          <a:noFill/>
        </p:spPr>
        <p:txBody>
          <a:bodyPr wrap="square" lIns="0" tIns="0" rIns="0" bIns="0" rtlCol="0">
            <a:spAutoFit/>
          </a:bodyPr>
          <a:lstStyle/>
          <a:p>
            <a:pPr algn="ctr"/>
            <a:r>
              <a:rPr lang="en-US" sz="500"/>
              <a:t>Connector</a:t>
            </a:r>
          </a:p>
        </p:txBody>
      </p:sp>
    </p:spTree>
    <p:extLst>
      <p:ext uri="{BB962C8B-B14F-4D97-AF65-F5344CB8AC3E}">
        <p14:creationId xmlns:p14="http://schemas.microsoft.com/office/powerpoint/2010/main" val="20138059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a:extLst>
            <a:ext uri="{FF2B5EF4-FFF2-40B4-BE49-F238E27FC236}">
              <a16:creationId xmlns:a16="http://schemas.microsoft.com/office/drawing/2014/main" id="{AED81088-9483-DB4C-ACA0-D0F6B436168A}"/>
            </a:ext>
          </a:extLst>
        </p:cNvPr>
        <p:cNvGrpSpPr/>
        <p:nvPr/>
      </p:nvGrpSpPr>
      <p:grpSpPr>
        <a:xfrm>
          <a:off x="0" y="0"/>
          <a:ext cx="0" cy="0"/>
          <a:chOff x="0" y="0"/>
          <a:chExt cx="0" cy="0"/>
        </a:xfrm>
      </p:grpSpPr>
      <p:sp>
        <p:nvSpPr>
          <p:cNvPr id="3" name="Subtitle 1">
            <a:extLst>
              <a:ext uri="{FF2B5EF4-FFF2-40B4-BE49-F238E27FC236}">
                <a16:creationId xmlns:a16="http://schemas.microsoft.com/office/drawing/2014/main" id="{FBA4C19E-95D6-C87B-F300-B5D1B59BF5C5}"/>
              </a:ext>
            </a:extLst>
          </p:cNvPr>
          <p:cNvSpPr txBox="1">
            <a:spLocks noGrp="1"/>
          </p:cNvSpPr>
          <p:nvPr>
            <p:ph type="title" idx="4294967295"/>
          </p:nvPr>
        </p:nvSpPr>
        <p:spPr>
          <a:xfrm>
            <a:off x="612647" y="167259"/>
            <a:ext cx="10579227"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ctr"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Organization Framework</a:t>
            </a:r>
          </a:p>
        </p:txBody>
      </p:sp>
      <p:sp>
        <p:nvSpPr>
          <p:cNvPr id="7" name="TextBox 6">
            <a:extLst>
              <a:ext uri="{FF2B5EF4-FFF2-40B4-BE49-F238E27FC236}">
                <a16:creationId xmlns:a16="http://schemas.microsoft.com/office/drawing/2014/main" id="{49E81A4F-DA95-22F0-6943-ABA2DBC34C9F}"/>
              </a:ext>
            </a:extLst>
          </p:cNvPr>
          <p:cNvSpPr txBox="1"/>
          <p:nvPr/>
        </p:nvSpPr>
        <p:spPr>
          <a:xfrm>
            <a:off x="806489" y="704009"/>
            <a:ext cx="10191542"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A discoverability framework to help you immediately find the most relevant Agent scenarios by industry and subindustry ​</a:t>
            </a:r>
          </a:p>
        </p:txBody>
      </p:sp>
      <p:sp>
        <p:nvSpPr>
          <p:cNvPr id="2" name="Rectangle: Rounded Corners 1">
            <a:extLst>
              <a:ext uri="{FF2B5EF4-FFF2-40B4-BE49-F238E27FC236}">
                <a16:creationId xmlns:a16="http://schemas.microsoft.com/office/drawing/2014/main" id="{C5F313BA-F16E-3435-7C6C-3A5FE8D9891F}"/>
              </a:ext>
              <a:ext uri="{C183D7F6-B498-43B3-948B-1728B52AA6E4}">
                <adec:decorative xmlns:adec="http://schemas.microsoft.com/office/drawing/2017/decorative" val="1"/>
              </a:ext>
            </a:extLst>
          </p:cNvPr>
          <p:cNvSpPr/>
          <p:nvPr/>
        </p:nvSpPr>
        <p:spPr bwMode="auto">
          <a:xfrm>
            <a:off x="355769" y="1130680"/>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4" name="Rounded Rectangle 4">
            <a:extLst>
              <a:ext uri="{FF2B5EF4-FFF2-40B4-BE49-F238E27FC236}">
                <a16:creationId xmlns:a16="http://schemas.microsoft.com/office/drawing/2014/main" id="{DA737ED5-E972-B49A-B5A3-CD37662E0FCE}"/>
              </a:ext>
              <a:ext uri="{C183D7F6-B498-43B3-948B-1728B52AA6E4}">
                <adec:decorative xmlns:adec="http://schemas.microsoft.com/office/drawing/2017/decorative" val="1"/>
              </a:ext>
            </a:extLst>
          </p:cNvPr>
          <p:cNvSpPr/>
          <p:nvPr/>
        </p:nvSpPr>
        <p:spPr>
          <a:xfrm>
            <a:off x="355768" y="1130680"/>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Google Shape;1447;p223">
            <a:extLst>
              <a:ext uri="{FF2B5EF4-FFF2-40B4-BE49-F238E27FC236}">
                <a16:creationId xmlns:a16="http://schemas.microsoft.com/office/drawing/2014/main" id="{8216CBD0-2124-6E74-740D-5EB99E8AD558}"/>
              </a:ext>
              <a:ext uri="{C183D7F6-B498-43B3-948B-1728B52AA6E4}">
                <adec:decorative xmlns:adec="http://schemas.microsoft.com/office/drawing/2017/decorative" val="1"/>
              </a:ext>
            </a:extLst>
          </p:cNvPr>
          <p:cNvSpPr txBox="1"/>
          <p:nvPr/>
        </p:nvSpPr>
        <p:spPr>
          <a:xfrm>
            <a:off x="487375" y="2824195"/>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Public Sector</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6" name="Google Shape;1447;p223">
            <a:extLst>
              <a:ext uri="{FF2B5EF4-FFF2-40B4-BE49-F238E27FC236}">
                <a16:creationId xmlns:a16="http://schemas.microsoft.com/office/drawing/2014/main" id="{8F85420F-ABE2-C35C-6CB0-D53AB41175C6}"/>
              </a:ext>
              <a:ext uri="{C183D7F6-B498-43B3-948B-1728B52AA6E4}">
                <adec:decorative xmlns:adec="http://schemas.microsoft.com/office/drawing/2017/decorative" val="1"/>
              </a:ext>
            </a:extLst>
          </p:cNvPr>
          <p:cNvSpPr txBox="1"/>
          <p:nvPr/>
        </p:nvSpPr>
        <p:spPr>
          <a:xfrm>
            <a:off x="477585" y="3653555"/>
            <a:ext cx="2330260" cy="1111719"/>
          </a:xfrm>
          <a:prstGeom prst="rect">
            <a:avLst/>
          </a:prstGeom>
          <a:noFill/>
          <a:ln>
            <a:noFill/>
          </a:ln>
        </p:spPr>
        <p:txBody>
          <a:bodyPr spcFirstLastPara="1" wrap="square" lIns="0" tIns="0" rIns="0" bIns="0" anchor="t" anchorCtr="0">
            <a:noAutofit/>
          </a:bodyPr>
          <a:lstStyle/>
          <a:p>
            <a:pPr algn="ctr"/>
            <a:r>
              <a:rPr lang="en-US" sz="1050" kern="0">
                <a:solidFill>
                  <a:srgbClr val="000000"/>
                </a:solidFill>
                <a:latin typeface="Segoe Sans Display"/>
              </a:rPr>
              <a:t>Social Services</a:t>
            </a:r>
          </a:p>
          <a:p>
            <a:pPr algn="ctr"/>
            <a:endParaRPr lang="en-US" sz="1050" kern="0">
              <a:solidFill>
                <a:srgbClr val="000000"/>
              </a:solidFill>
              <a:latin typeface="Segoe Sans Display"/>
            </a:endParaRPr>
          </a:p>
          <a:p>
            <a:pPr algn="ctr"/>
            <a:r>
              <a:rPr lang="en-US" sz="1050" kern="0">
                <a:solidFill>
                  <a:srgbClr val="000000"/>
                </a:solidFill>
                <a:latin typeface="Segoe Sans Display"/>
              </a:rPr>
              <a:t>Public Safety</a:t>
            </a:r>
          </a:p>
          <a:p>
            <a:pPr algn="ctr"/>
            <a:endParaRPr lang="en-US" sz="1050" kern="0">
              <a:solidFill>
                <a:srgbClr val="000000"/>
              </a:solidFill>
              <a:latin typeface="Segoe Sans Display"/>
            </a:endParaRPr>
          </a:p>
          <a:p>
            <a:pPr algn="ctr"/>
            <a:r>
              <a:rPr lang="en-US" sz="1050" kern="0">
                <a:solidFill>
                  <a:srgbClr val="000000"/>
                </a:solidFill>
                <a:latin typeface="Segoe Sans Display"/>
              </a:rPr>
              <a:t>Education</a:t>
            </a:r>
          </a:p>
        </p:txBody>
      </p:sp>
      <p:cxnSp>
        <p:nvCxnSpPr>
          <p:cNvPr id="8" name="Straight Connector 7">
            <a:extLst>
              <a:ext uri="{FF2B5EF4-FFF2-40B4-BE49-F238E27FC236}">
                <a16:creationId xmlns:a16="http://schemas.microsoft.com/office/drawing/2014/main" id="{70E2D700-7574-106F-30F7-901515B589AC}"/>
              </a:ext>
              <a:ext uri="{C183D7F6-B498-43B3-948B-1728B52AA6E4}">
                <adec:decorative xmlns:adec="http://schemas.microsoft.com/office/drawing/2017/decorative" val="1"/>
              </a:ext>
            </a:extLst>
          </p:cNvPr>
          <p:cNvCxnSpPr>
            <a:cxnSpLocks/>
          </p:cNvCxnSpPr>
          <p:nvPr/>
        </p:nvCxnSpPr>
        <p:spPr>
          <a:xfrm>
            <a:off x="707496" y="3427656"/>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2AB2194D-7377-DF5D-0518-8BE88B3D2F4A}"/>
              </a:ext>
              <a:ext uri="{C183D7F6-B498-43B3-948B-1728B52AA6E4}">
                <adec:decorative xmlns:adec="http://schemas.microsoft.com/office/drawing/2017/decorative" val="1"/>
              </a:ext>
            </a:extLst>
          </p:cNvPr>
          <p:cNvSpPr/>
          <p:nvPr/>
        </p:nvSpPr>
        <p:spPr bwMode="auto">
          <a:xfrm>
            <a:off x="3368339" y="1134218"/>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11" name="Rounded Rectangle 4">
            <a:extLst>
              <a:ext uri="{FF2B5EF4-FFF2-40B4-BE49-F238E27FC236}">
                <a16:creationId xmlns:a16="http://schemas.microsoft.com/office/drawing/2014/main" id="{0B46A3DA-6B35-B858-B287-AEED8D352AC5}"/>
              </a:ext>
              <a:ext uri="{C183D7F6-B498-43B3-948B-1728B52AA6E4}">
                <adec:decorative xmlns:adec="http://schemas.microsoft.com/office/drawing/2017/decorative" val="1"/>
              </a:ext>
            </a:extLst>
          </p:cNvPr>
          <p:cNvSpPr/>
          <p:nvPr/>
        </p:nvSpPr>
        <p:spPr>
          <a:xfrm>
            <a:off x="3368338" y="1134218"/>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2" name="Google Shape;1447;p223">
            <a:extLst>
              <a:ext uri="{FF2B5EF4-FFF2-40B4-BE49-F238E27FC236}">
                <a16:creationId xmlns:a16="http://schemas.microsoft.com/office/drawing/2014/main" id="{866911A1-4ED7-6CDD-D236-2E399340743F}"/>
              </a:ext>
              <a:ext uri="{C183D7F6-B498-43B3-948B-1728B52AA6E4}">
                <adec:decorative xmlns:adec="http://schemas.microsoft.com/office/drawing/2017/decorative" val="1"/>
              </a:ext>
            </a:extLst>
          </p:cNvPr>
          <p:cNvSpPr txBox="1"/>
          <p:nvPr/>
        </p:nvSpPr>
        <p:spPr>
          <a:xfrm>
            <a:off x="3499945" y="2827733"/>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Retail</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13" name="Google Shape;1447;p223">
            <a:extLst>
              <a:ext uri="{FF2B5EF4-FFF2-40B4-BE49-F238E27FC236}">
                <a16:creationId xmlns:a16="http://schemas.microsoft.com/office/drawing/2014/main" id="{8B57BF08-52C5-7435-DC3A-E0DD57880CA3}"/>
              </a:ext>
              <a:ext uri="{C183D7F6-B498-43B3-948B-1728B52AA6E4}">
                <adec:decorative xmlns:adec="http://schemas.microsoft.com/office/drawing/2017/decorative" val="1"/>
              </a:ext>
            </a:extLst>
          </p:cNvPr>
          <p:cNvSpPr txBox="1"/>
          <p:nvPr/>
        </p:nvSpPr>
        <p:spPr>
          <a:xfrm>
            <a:off x="3490155" y="3657093"/>
            <a:ext cx="2330260" cy="1111719"/>
          </a:xfrm>
          <a:prstGeom prst="rect">
            <a:avLst/>
          </a:prstGeom>
          <a:noFill/>
          <a:ln>
            <a:noFill/>
          </a:ln>
        </p:spPr>
        <p:txBody>
          <a:bodyPr spcFirstLastPara="1" wrap="square" lIns="0" tIns="0" rIns="0" bIns="0" anchor="t" anchorCtr="0">
            <a:noAutofit/>
          </a:bodyPr>
          <a:lstStyle/>
          <a:p>
            <a:pPr algn="ctr"/>
            <a:r>
              <a:rPr lang="en-US" sz="1050" kern="0">
                <a:solidFill>
                  <a:srgbClr val="000000"/>
                </a:solidFill>
                <a:latin typeface="Segoe Sans Display"/>
              </a:rPr>
              <a:t>Supply chain &amp; operations</a:t>
            </a:r>
          </a:p>
          <a:p>
            <a:pPr algn="ctr"/>
            <a:endParaRPr lang="en-US" sz="1050" kern="0">
              <a:solidFill>
                <a:srgbClr val="000000"/>
              </a:solidFill>
              <a:latin typeface="Segoe Sans Display"/>
            </a:endParaRPr>
          </a:p>
          <a:p>
            <a:pPr algn="ctr"/>
            <a:r>
              <a:rPr lang="en-US" sz="1050" kern="0">
                <a:solidFill>
                  <a:srgbClr val="000000"/>
                </a:solidFill>
                <a:latin typeface="Segoe Sans Display"/>
              </a:rPr>
              <a:t>Customer Marketing &amp; Data Monetization</a:t>
            </a:r>
          </a:p>
          <a:p>
            <a:pPr algn="ctr"/>
            <a:endParaRPr lang="en-US" sz="1050" kern="0">
              <a:solidFill>
                <a:srgbClr val="000000"/>
              </a:solidFill>
              <a:latin typeface="Segoe Sans Display"/>
            </a:endParaRPr>
          </a:p>
          <a:p>
            <a:pPr algn="ctr"/>
            <a:r>
              <a:rPr lang="en-US" sz="1050" kern="0">
                <a:solidFill>
                  <a:srgbClr val="000000"/>
                </a:solidFill>
                <a:latin typeface="Segoe Sans Display"/>
              </a:rPr>
              <a:t>Product Design &amp; Merchandising</a:t>
            </a:r>
          </a:p>
        </p:txBody>
      </p:sp>
      <p:cxnSp>
        <p:nvCxnSpPr>
          <p:cNvPr id="14" name="Straight Connector 13">
            <a:extLst>
              <a:ext uri="{FF2B5EF4-FFF2-40B4-BE49-F238E27FC236}">
                <a16:creationId xmlns:a16="http://schemas.microsoft.com/office/drawing/2014/main" id="{0D044717-552E-E67F-4999-FA8CC735265C}"/>
              </a:ext>
              <a:ext uri="{C183D7F6-B498-43B3-948B-1728B52AA6E4}">
                <adec:decorative xmlns:adec="http://schemas.microsoft.com/office/drawing/2017/decorative" val="1"/>
              </a:ext>
            </a:extLst>
          </p:cNvPr>
          <p:cNvCxnSpPr>
            <a:cxnSpLocks/>
          </p:cNvCxnSpPr>
          <p:nvPr/>
        </p:nvCxnSpPr>
        <p:spPr>
          <a:xfrm>
            <a:off x="3720066" y="3431194"/>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E8D0C21-698F-0E92-ACAB-498699D4645B}"/>
              </a:ext>
              <a:ext uri="{C183D7F6-B498-43B3-948B-1728B52AA6E4}">
                <adec:decorative xmlns:adec="http://schemas.microsoft.com/office/drawing/2017/decorative" val="1"/>
              </a:ext>
            </a:extLst>
          </p:cNvPr>
          <p:cNvSpPr/>
          <p:nvPr/>
        </p:nvSpPr>
        <p:spPr bwMode="auto">
          <a:xfrm>
            <a:off x="6338373" y="1127123"/>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17" name="Rounded Rectangle 4">
            <a:extLst>
              <a:ext uri="{FF2B5EF4-FFF2-40B4-BE49-F238E27FC236}">
                <a16:creationId xmlns:a16="http://schemas.microsoft.com/office/drawing/2014/main" id="{AF34BDBA-613C-41B5-D7AD-4AF1A74AA05B}"/>
              </a:ext>
              <a:ext uri="{C183D7F6-B498-43B3-948B-1728B52AA6E4}">
                <adec:decorative xmlns:adec="http://schemas.microsoft.com/office/drawing/2017/decorative" val="1"/>
              </a:ext>
            </a:extLst>
          </p:cNvPr>
          <p:cNvSpPr/>
          <p:nvPr/>
        </p:nvSpPr>
        <p:spPr>
          <a:xfrm>
            <a:off x="6338372" y="1127123"/>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 name="Google Shape;1447;p223">
            <a:extLst>
              <a:ext uri="{FF2B5EF4-FFF2-40B4-BE49-F238E27FC236}">
                <a16:creationId xmlns:a16="http://schemas.microsoft.com/office/drawing/2014/main" id="{9251CCB7-35DC-6B72-CD29-C144ECC0CB8D}"/>
              </a:ext>
              <a:ext uri="{C183D7F6-B498-43B3-948B-1728B52AA6E4}">
                <adec:decorative xmlns:adec="http://schemas.microsoft.com/office/drawing/2017/decorative" val="1"/>
              </a:ext>
            </a:extLst>
          </p:cNvPr>
          <p:cNvSpPr txBox="1"/>
          <p:nvPr/>
        </p:nvSpPr>
        <p:spPr>
          <a:xfrm>
            <a:off x="6469979" y="2820638"/>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Finance</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19" name="Google Shape;1447;p223">
            <a:extLst>
              <a:ext uri="{FF2B5EF4-FFF2-40B4-BE49-F238E27FC236}">
                <a16:creationId xmlns:a16="http://schemas.microsoft.com/office/drawing/2014/main" id="{BB36F98E-844E-E782-B10C-51A7361C6D72}"/>
              </a:ext>
              <a:ext uri="{C183D7F6-B498-43B3-948B-1728B52AA6E4}">
                <adec:decorative xmlns:adec="http://schemas.microsoft.com/office/drawing/2017/decorative" val="1"/>
              </a:ext>
            </a:extLst>
          </p:cNvPr>
          <p:cNvSpPr txBox="1"/>
          <p:nvPr/>
        </p:nvSpPr>
        <p:spPr>
          <a:xfrm>
            <a:off x="6460189" y="3649998"/>
            <a:ext cx="2330260" cy="1111719"/>
          </a:xfrm>
          <a:prstGeom prst="rect">
            <a:avLst/>
          </a:prstGeom>
          <a:noFill/>
          <a:ln>
            <a:noFill/>
          </a:ln>
        </p:spPr>
        <p:txBody>
          <a:bodyPr spcFirstLastPara="1" wrap="square" lIns="0" tIns="0" rIns="0" bIns="0" anchor="t" anchorCtr="0">
            <a:noAutofit/>
          </a:bodyPr>
          <a:lstStyle/>
          <a:p>
            <a:pPr algn="ctr"/>
            <a:r>
              <a:rPr lang="en-US" sz="1050" kern="0">
                <a:solidFill>
                  <a:srgbClr val="000000"/>
                </a:solidFill>
                <a:latin typeface="Segoe Sans Display"/>
              </a:rPr>
              <a:t>Banking</a:t>
            </a:r>
          </a:p>
          <a:p>
            <a:pPr algn="ctr"/>
            <a:endParaRPr lang="en-US" sz="1050" kern="0">
              <a:solidFill>
                <a:srgbClr val="000000"/>
              </a:solidFill>
              <a:latin typeface="Segoe Sans Display"/>
            </a:endParaRPr>
          </a:p>
          <a:p>
            <a:pPr algn="ctr"/>
            <a:r>
              <a:rPr lang="en-US" sz="1050" kern="0">
                <a:solidFill>
                  <a:srgbClr val="000000"/>
                </a:solidFill>
                <a:latin typeface="Segoe Sans Display"/>
              </a:rPr>
              <a:t>Capital Markets</a:t>
            </a:r>
          </a:p>
          <a:p>
            <a:pPr algn="ctr"/>
            <a:endParaRPr lang="en-US" sz="1050" kern="0">
              <a:solidFill>
                <a:srgbClr val="000000"/>
              </a:solidFill>
              <a:latin typeface="Segoe Sans Display"/>
            </a:endParaRPr>
          </a:p>
          <a:p>
            <a:pPr algn="ctr"/>
            <a:r>
              <a:rPr lang="en-US" sz="1050" kern="0">
                <a:solidFill>
                  <a:srgbClr val="000000"/>
                </a:solidFill>
                <a:latin typeface="Segoe Sans Display"/>
              </a:rPr>
              <a:t>Insurance</a:t>
            </a:r>
          </a:p>
        </p:txBody>
      </p:sp>
      <p:cxnSp>
        <p:nvCxnSpPr>
          <p:cNvPr id="20" name="Straight Connector 19">
            <a:extLst>
              <a:ext uri="{FF2B5EF4-FFF2-40B4-BE49-F238E27FC236}">
                <a16:creationId xmlns:a16="http://schemas.microsoft.com/office/drawing/2014/main" id="{B592E8A0-3543-8BF4-753D-6DFDC2A6BBD4}"/>
              </a:ext>
              <a:ext uri="{C183D7F6-B498-43B3-948B-1728B52AA6E4}">
                <adec:decorative xmlns:adec="http://schemas.microsoft.com/office/drawing/2017/decorative" val="1"/>
              </a:ext>
            </a:extLst>
          </p:cNvPr>
          <p:cNvCxnSpPr>
            <a:cxnSpLocks/>
          </p:cNvCxnSpPr>
          <p:nvPr/>
        </p:nvCxnSpPr>
        <p:spPr>
          <a:xfrm>
            <a:off x="6690100" y="3424099"/>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989F4174-B07C-AFC9-54A2-5C48C133F635}"/>
              </a:ext>
              <a:ext uri="{C183D7F6-B498-43B3-948B-1728B52AA6E4}">
                <adec:decorative xmlns:adec="http://schemas.microsoft.com/office/drawing/2017/decorative" val="1"/>
              </a:ext>
            </a:extLst>
          </p:cNvPr>
          <p:cNvSpPr/>
          <p:nvPr/>
        </p:nvSpPr>
        <p:spPr bwMode="auto">
          <a:xfrm>
            <a:off x="9319041" y="1130662"/>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22" name="Rounded Rectangle 4">
            <a:extLst>
              <a:ext uri="{FF2B5EF4-FFF2-40B4-BE49-F238E27FC236}">
                <a16:creationId xmlns:a16="http://schemas.microsoft.com/office/drawing/2014/main" id="{57B31741-0E4B-C4E2-436B-2884FB17C566}"/>
              </a:ext>
              <a:ext uri="{C183D7F6-B498-43B3-948B-1728B52AA6E4}">
                <adec:decorative xmlns:adec="http://schemas.microsoft.com/office/drawing/2017/decorative" val="1"/>
              </a:ext>
            </a:extLst>
          </p:cNvPr>
          <p:cNvSpPr/>
          <p:nvPr/>
        </p:nvSpPr>
        <p:spPr>
          <a:xfrm>
            <a:off x="9319040" y="1130662"/>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3" name="Google Shape;1447;p223">
            <a:extLst>
              <a:ext uri="{FF2B5EF4-FFF2-40B4-BE49-F238E27FC236}">
                <a16:creationId xmlns:a16="http://schemas.microsoft.com/office/drawing/2014/main" id="{44035793-A492-9BB9-AF8E-D183837A200A}"/>
              </a:ext>
              <a:ext uri="{C183D7F6-B498-43B3-948B-1728B52AA6E4}">
                <adec:decorative xmlns:adec="http://schemas.microsoft.com/office/drawing/2017/decorative" val="1"/>
              </a:ext>
            </a:extLst>
          </p:cNvPr>
          <p:cNvSpPr txBox="1"/>
          <p:nvPr/>
        </p:nvSpPr>
        <p:spPr>
          <a:xfrm>
            <a:off x="9450647" y="2824177"/>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Manufacturing</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24" name="Google Shape;1447;p223">
            <a:extLst>
              <a:ext uri="{FF2B5EF4-FFF2-40B4-BE49-F238E27FC236}">
                <a16:creationId xmlns:a16="http://schemas.microsoft.com/office/drawing/2014/main" id="{E2A29A72-0FEC-E504-03F8-42D9236F3B25}"/>
              </a:ext>
              <a:ext uri="{C183D7F6-B498-43B3-948B-1728B52AA6E4}">
                <adec:decorative xmlns:adec="http://schemas.microsoft.com/office/drawing/2017/decorative" val="1"/>
              </a:ext>
            </a:extLst>
          </p:cNvPr>
          <p:cNvSpPr txBox="1"/>
          <p:nvPr/>
        </p:nvSpPr>
        <p:spPr>
          <a:xfrm>
            <a:off x="9440857" y="3653537"/>
            <a:ext cx="2330260" cy="1111719"/>
          </a:xfrm>
          <a:prstGeom prst="rect">
            <a:avLst/>
          </a:prstGeom>
          <a:noFill/>
          <a:ln>
            <a:noFill/>
          </a:ln>
        </p:spPr>
        <p:txBody>
          <a:bodyPr spcFirstLastPara="1" wrap="square" lIns="0" tIns="0" rIns="0" bIns="0" anchor="t" anchorCtr="0">
            <a:noAutofit/>
          </a:bodyPr>
          <a:lstStyle/>
          <a:p>
            <a:pPr algn="ctr"/>
            <a:r>
              <a:rPr lang="en-US" sz="1050"/>
              <a:t>High Tech</a:t>
            </a:r>
          </a:p>
          <a:p>
            <a:pPr algn="ctr"/>
            <a:endParaRPr lang="en-US" sz="1050"/>
          </a:p>
          <a:p>
            <a:pPr algn="ctr"/>
            <a:r>
              <a:rPr lang="en-US" sz="1050"/>
              <a:t>Industrial</a:t>
            </a:r>
          </a:p>
        </p:txBody>
      </p:sp>
      <p:cxnSp>
        <p:nvCxnSpPr>
          <p:cNvPr id="25" name="Straight Connector 24">
            <a:extLst>
              <a:ext uri="{FF2B5EF4-FFF2-40B4-BE49-F238E27FC236}">
                <a16:creationId xmlns:a16="http://schemas.microsoft.com/office/drawing/2014/main" id="{56407FD1-7D7D-33F1-8217-E53D3383A841}"/>
              </a:ext>
              <a:ext uri="{C183D7F6-B498-43B3-948B-1728B52AA6E4}">
                <adec:decorative xmlns:adec="http://schemas.microsoft.com/office/drawing/2017/decorative" val="1"/>
              </a:ext>
            </a:extLst>
          </p:cNvPr>
          <p:cNvCxnSpPr>
            <a:cxnSpLocks/>
          </p:cNvCxnSpPr>
          <p:nvPr/>
        </p:nvCxnSpPr>
        <p:spPr>
          <a:xfrm>
            <a:off x="9670768" y="3427638"/>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5" name="Graphic 14" descr="Home1 outline">
            <a:extLst>
              <a:ext uri="{FF2B5EF4-FFF2-40B4-BE49-F238E27FC236}">
                <a16:creationId xmlns:a16="http://schemas.microsoft.com/office/drawing/2014/main" id="{CA8EF2EA-7C89-873A-95D5-4BFA2301B3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4740" y="1645085"/>
            <a:ext cx="914400" cy="914400"/>
          </a:xfrm>
          <a:prstGeom prst="rect">
            <a:avLst/>
          </a:prstGeom>
        </p:spPr>
      </p:pic>
      <p:pic>
        <p:nvPicPr>
          <p:cNvPr id="27" name="Graphic 26" descr="Store outline">
            <a:extLst>
              <a:ext uri="{FF2B5EF4-FFF2-40B4-BE49-F238E27FC236}">
                <a16:creationId xmlns:a16="http://schemas.microsoft.com/office/drawing/2014/main" id="{AD6D2B93-CBDC-9BFF-EE73-544BE22549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3837" y="1645085"/>
            <a:ext cx="914400" cy="914400"/>
          </a:xfrm>
          <a:prstGeom prst="rect">
            <a:avLst/>
          </a:prstGeom>
        </p:spPr>
      </p:pic>
      <p:pic>
        <p:nvPicPr>
          <p:cNvPr id="29" name="Graphic 28" descr="Supply And Demand outline">
            <a:extLst>
              <a:ext uri="{FF2B5EF4-FFF2-40B4-BE49-F238E27FC236}">
                <a16:creationId xmlns:a16="http://schemas.microsoft.com/office/drawing/2014/main" id="{CF66A122-DDEA-FC49-6509-713E64DE36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5804" y="1641528"/>
            <a:ext cx="914400" cy="914400"/>
          </a:xfrm>
          <a:prstGeom prst="rect">
            <a:avLst/>
          </a:prstGeom>
        </p:spPr>
      </p:pic>
      <p:pic>
        <p:nvPicPr>
          <p:cNvPr id="31" name="Graphic 30" descr="Factory outline">
            <a:extLst>
              <a:ext uri="{FF2B5EF4-FFF2-40B4-BE49-F238E27FC236}">
                <a16:creationId xmlns:a16="http://schemas.microsoft.com/office/drawing/2014/main" id="{BA8908E4-ABAB-9687-730C-15F86B093D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8577" y="1641528"/>
            <a:ext cx="914400" cy="914400"/>
          </a:xfrm>
          <a:prstGeom prst="rect">
            <a:avLst/>
          </a:prstGeom>
        </p:spPr>
      </p:pic>
    </p:spTree>
    <p:extLst>
      <p:ext uri="{BB962C8B-B14F-4D97-AF65-F5344CB8AC3E}">
        <p14:creationId xmlns:p14="http://schemas.microsoft.com/office/powerpoint/2010/main" val="37100526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16C7E-F3F2-7248-1B2F-9D6C19FE2EC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46425999-FC85-8229-5ACD-D906D174AB0B}"/>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8B385476-A54F-6242-5ACE-44DDFE72717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411ED199-9F60-6A0B-590E-076F85731E5A}"/>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Caseworkers manually gather applicant data from multiple systems and apply policy rules to draft decisions—making the process slow, error-prone, and inconsistent</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A1F0887B-2D0F-BE90-6EA1-98431C266E3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6717DAB-FAA8-1772-DB1A-14B163A7C96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Manual processes bottleneck operations and delay benefit decisions for citizens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Caseworkers interpret and apply policy rules inconsistently, causing unfair outcomes for similar cases</a:t>
            </a:r>
          </a:p>
          <a:p>
            <a:pPr marL="171450" indent="-171450" fontAlgn="base">
              <a:spcBef>
                <a:spcPts val="1200"/>
              </a:spcBef>
              <a:spcAft>
                <a:spcPct val="0"/>
              </a:spcAft>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rPr>
              <a:t>Manual data entry leads to mistakes that require rework and increase citizen appeals</a:t>
            </a:r>
            <a:endParaRPr lang="en-US" sz="1050">
              <a:solidFill>
                <a:srgbClr val="000000"/>
              </a:solidFill>
              <a:latin typeface="Segoe Sans Display" pitchFamily="2" charset="0"/>
              <a:cs typeface="Segoe Sans Display" pitchFamily="2" charset="0"/>
              <a:sym typeface="Inter"/>
            </a:endParaRPr>
          </a:p>
          <a:p>
            <a:pPr marL="171450" indent="-171450" fontAlgn="base">
              <a:spcBef>
                <a:spcPts val="1200"/>
              </a:spcBef>
              <a:spcAft>
                <a:spcPct val="0"/>
              </a:spcAft>
              <a:buFont typeface="Arial" panose="020B0604020202020204" pitchFamily="34" charset="0"/>
              <a:buChar char="•"/>
              <a:defRPr/>
            </a:pPr>
            <a:r>
              <a:rPr lang="en-US" sz="1050">
                <a:solidFill>
                  <a:srgbClr val="000000"/>
                </a:solidFill>
                <a:latin typeface="Segoe Sans Display" pitchFamily="2" charset="0"/>
                <a:cs typeface="Segoe Sans Display" pitchFamily="2" charset="0"/>
              </a:rPr>
              <a:t> Staff apply outdated rules to current applications because new policy changes take weeks to reach them</a:t>
            </a:r>
            <a:endParaRPr lang="en-DE" sz="1050">
              <a:solidFill>
                <a:srgbClr val="000000"/>
              </a:solidFill>
              <a:latin typeface="Segoe Sans Display" pitchFamily="2" charset="0"/>
              <a:cs typeface="Segoe Sans Display" pitchFamily="2" charset="0"/>
              <a:sym typeface="Inter"/>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sym typeface="Inter"/>
            </a:endParaRPr>
          </a:p>
        </p:txBody>
      </p:sp>
      <p:sp>
        <p:nvSpPr>
          <p:cNvPr id="17" name="Google Shape;498;p32">
            <a:extLst>
              <a:ext uri="{FF2B5EF4-FFF2-40B4-BE49-F238E27FC236}">
                <a16:creationId xmlns:a16="http://schemas.microsoft.com/office/drawing/2014/main" id="{A704FDBC-6C71-F359-7A93-2DF61C8E9B45}"/>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F8AD7803-BAB5-37AE-3E0F-4C7733D1048B}"/>
              </a:ext>
            </a:extLst>
          </p:cNvPr>
          <p:cNvSpPr/>
          <p:nvPr/>
        </p:nvSpPr>
        <p:spPr>
          <a:xfrm>
            <a:off x="6238650" y="2233079"/>
            <a:ext cx="2066440" cy="6807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citizen uploaded application data, and other documents from CMS/ERP, social‑services database, and citizen submissions</a:t>
            </a:r>
          </a:p>
        </p:txBody>
      </p:sp>
      <p:sp>
        <p:nvSpPr>
          <p:cNvPr id="19" name="Google Shape;523;p32">
            <a:extLst>
              <a:ext uri="{FF2B5EF4-FFF2-40B4-BE49-F238E27FC236}">
                <a16:creationId xmlns:a16="http://schemas.microsoft.com/office/drawing/2014/main" id="{05DC4223-167F-244E-1C49-D4C7C794BF24}"/>
              </a:ext>
            </a:extLst>
          </p:cNvPr>
          <p:cNvSpPr/>
          <p:nvPr/>
        </p:nvSpPr>
        <p:spPr>
          <a:xfrm>
            <a:off x="6222003" y="4225960"/>
            <a:ext cx="2099734" cy="72419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Surfaces edge cases with intelligent recommendations and ensures full traceability through audit logs of every decision made</a:t>
            </a:r>
            <a:endParaRPr lang="en-US" sz="900" kern="0">
              <a:solidFill>
                <a:srgbClr val="000000"/>
              </a:solidFill>
              <a:latin typeface="Segoe Sans Display" pitchFamily="2" charset="0"/>
              <a:cs typeface="Segoe Sans Display" pitchFamily="2" charset="0"/>
              <a:sym typeface="DM Sans"/>
            </a:endParaRPr>
          </a:p>
        </p:txBody>
      </p:sp>
      <p:sp>
        <p:nvSpPr>
          <p:cNvPr id="20" name="Google Shape;523;p32">
            <a:extLst>
              <a:ext uri="{FF2B5EF4-FFF2-40B4-BE49-F238E27FC236}">
                <a16:creationId xmlns:a16="http://schemas.microsoft.com/office/drawing/2014/main" id="{D03418E9-674B-A3F6-1838-723C79F6558E}"/>
              </a:ext>
            </a:extLst>
          </p:cNvPr>
          <p:cNvSpPr/>
          <p:nvPr/>
        </p:nvSpPr>
        <p:spPr>
          <a:xfrm>
            <a:off x="6222003" y="3727117"/>
            <a:ext cx="2099734" cy="37304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Apply rules from policy Knowledge Base to assess eligibility</a:t>
            </a:r>
          </a:p>
        </p:txBody>
      </p:sp>
      <p:sp>
        <p:nvSpPr>
          <p:cNvPr id="33" name="Google Shape;519;p32">
            <a:extLst>
              <a:ext uri="{FF2B5EF4-FFF2-40B4-BE49-F238E27FC236}">
                <a16:creationId xmlns:a16="http://schemas.microsoft.com/office/drawing/2014/main" id="{1C78FD22-B7D2-A3D2-417B-097802D79858}"/>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D6A343D0-FE4E-9BF7-5E81-ABDDD0CD67EA}"/>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C48E37DA-5D7D-080A-E07B-A35B934AD81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96750FD-DABE-956A-D905-E8D19624AA6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316E57BC-51AA-1427-87B2-D5991434C323}"/>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50A8BE7-C942-A98E-8758-94950B752F2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sp>
        <p:nvSpPr>
          <p:cNvPr id="44" name="Google Shape;506;p32">
            <a:extLst>
              <a:ext uri="{FF2B5EF4-FFF2-40B4-BE49-F238E27FC236}">
                <a16:creationId xmlns:a16="http://schemas.microsoft.com/office/drawing/2014/main" id="{D7C57B85-40CD-3DC4-98B7-BB1BC751E2A2}"/>
              </a:ext>
            </a:extLst>
          </p:cNvPr>
          <p:cNvSpPr/>
          <p:nvPr/>
        </p:nvSpPr>
        <p:spPr>
          <a:xfrm>
            <a:off x="8955020" y="140672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Social Services</a:t>
            </a:r>
          </a:p>
        </p:txBody>
      </p:sp>
      <p:grpSp>
        <p:nvGrpSpPr>
          <p:cNvPr id="66" name="Google Shape;2181;p75">
            <a:extLst>
              <a:ext uri="{FF2B5EF4-FFF2-40B4-BE49-F238E27FC236}">
                <a16:creationId xmlns:a16="http://schemas.microsoft.com/office/drawing/2014/main" id="{23C38CAA-5B9F-B5AD-595A-05917D4EEDCB}"/>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55E0322D-C8DF-CAD6-554F-84E8454355D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57BEE09F-17D1-38FC-62CD-E34E860AD434}"/>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917259D-AED0-F4D5-C265-C21AC60842E1}"/>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A353538B-47BB-38BC-0E99-DF4F9359E5A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82E3B487-F5EA-561B-43C3-CA1D17EBDEF3}"/>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616CCAE4-FC12-6BF7-5B46-504E3F6F12DE}"/>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0248F340-DFE3-E9A7-16A2-D9F8B94C22C5}"/>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6955B0A2-9163-95E4-5DFC-5D274156CAF0}"/>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C7E60DB7-984E-347A-4942-D5B3F1887FEF}"/>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82B7D4FD-483D-DEBD-E539-9CD26C57369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03EF4E11-7F94-E70F-F369-24CC98C9420F}"/>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E9785836-3942-DA4C-B0F4-119C68B23426}"/>
              </a:ext>
            </a:extLst>
          </p:cNvPr>
          <p:cNvSpPr/>
          <p:nvPr/>
        </p:nvSpPr>
        <p:spPr>
          <a:xfrm>
            <a:off x="6222003" y="3039666"/>
            <a:ext cx="2099734" cy="56164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Standardize </a:t>
            </a:r>
            <a:r>
              <a:rPr lang="en-US" sz="900" kern="0">
                <a:solidFill>
                  <a:srgbClr val="000000"/>
                </a:solidFill>
                <a:latin typeface="Segoe Sans Display" pitchFamily="2" charset="0"/>
                <a:ea typeface="DM Sans 14pt"/>
                <a:cs typeface="Segoe Sans Display" pitchFamily="2" charset="0"/>
                <a:sym typeface="DM Sans"/>
              </a:rPr>
              <a:t>the data</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for consistent application of eligibility rules across all cases</a:t>
            </a:r>
          </a:p>
        </p:txBody>
      </p:sp>
      <p:sp>
        <p:nvSpPr>
          <p:cNvPr id="30" name="Google Shape;115;p20">
            <a:extLst>
              <a:ext uri="{FF2B5EF4-FFF2-40B4-BE49-F238E27FC236}">
                <a16:creationId xmlns:a16="http://schemas.microsoft.com/office/drawing/2014/main" id="{3F68580A-AD72-CE26-4A39-CD683CEE04F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11FD96FF-6BCE-827F-0D50-95D1DE8AFBF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Benefit Eligibility Agent</a:t>
            </a:r>
          </a:p>
        </p:txBody>
      </p:sp>
      <p:sp>
        <p:nvSpPr>
          <p:cNvPr id="36" name="TextBox 35">
            <a:extLst>
              <a:ext uri="{FF2B5EF4-FFF2-40B4-BE49-F238E27FC236}">
                <a16:creationId xmlns:a16="http://schemas.microsoft.com/office/drawing/2014/main" id="{6F958704-7717-A09B-040B-8517FD44B99B}"/>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benefit eligibility decisions with application of policy rules to citizen application data</a:t>
            </a:r>
          </a:p>
        </p:txBody>
      </p:sp>
      <p:sp>
        <p:nvSpPr>
          <p:cNvPr id="37" name="Google Shape;498;p32">
            <a:extLst>
              <a:ext uri="{FF2B5EF4-FFF2-40B4-BE49-F238E27FC236}">
                <a16:creationId xmlns:a16="http://schemas.microsoft.com/office/drawing/2014/main" id="{79845EEA-FB26-BD40-B479-D631930A5487}"/>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274320" rIns="73152"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Automates benefit eligibility by applying policy rules to applicant data, generating letters, flagging edge cases, and managing escalations</a:t>
            </a:r>
            <a:endParaRPr lang="en-GB"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6DB4E4FE-D811-C9D1-20A9-938735187F23}"/>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A51D320-7207-8D05-BCC8-BD8CEC569B78}"/>
              </a:ext>
            </a:extLst>
          </p:cNvPr>
          <p:cNvSpPr/>
          <p:nvPr/>
        </p:nvSpPr>
        <p:spPr>
          <a:xfrm>
            <a:off x="8700923" y="2229264"/>
            <a:ext cx="2790518" cy="56023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Eligibility Determination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Significantly reduces the end-to-end time required to review and decide on a benefit application</a:t>
            </a:r>
          </a:p>
        </p:txBody>
      </p:sp>
      <p:sp>
        <p:nvSpPr>
          <p:cNvPr id="48" name="Arrow: Up 56">
            <a:extLst>
              <a:ext uri="{FF2B5EF4-FFF2-40B4-BE49-F238E27FC236}">
                <a16:creationId xmlns:a16="http://schemas.microsoft.com/office/drawing/2014/main" id="{A6CD3CCE-7C73-4B03-FADD-9DD3E67985B6}"/>
              </a:ext>
            </a:extLst>
          </p:cNvPr>
          <p:cNvSpPr/>
          <p:nvPr/>
        </p:nvSpPr>
        <p:spPr>
          <a:xfrm>
            <a:off x="8794754" y="2318927"/>
            <a:ext cx="134695" cy="365760"/>
          </a:xfrm>
          <a:prstGeom prst="down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Google Shape;523;p32">
            <a:extLst>
              <a:ext uri="{FF2B5EF4-FFF2-40B4-BE49-F238E27FC236}">
                <a16:creationId xmlns:a16="http://schemas.microsoft.com/office/drawing/2014/main" id="{91DC0F7B-36D2-62C3-FAAC-4E3F4614F04C}"/>
              </a:ext>
            </a:extLst>
          </p:cNvPr>
          <p:cNvSpPr/>
          <p:nvPr/>
        </p:nvSpPr>
        <p:spPr>
          <a:xfrm>
            <a:off x="6222003" y="5759120"/>
            <a:ext cx="2099734" cy="70229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Flags complex or ambiguous applications for manual review by caseworkers or supervisors for human review</a:t>
            </a:r>
          </a:p>
        </p:txBody>
      </p:sp>
      <p:grpSp>
        <p:nvGrpSpPr>
          <p:cNvPr id="26" name="Group 25">
            <a:extLst>
              <a:ext uri="{FF2B5EF4-FFF2-40B4-BE49-F238E27FC236}">
                <a16:creationId xmlns:a16="http://schemas.microsoft.com/office/drawing/2014/main" id="{BC3CA048-3701-D447-C911-600CBD5AA2C7}"/>
              </a:ext>
            </a:extLst>
          </p:cNvPr>
          <p:cNvGrpSpPr/>
          <p:nvPr/>
        </p:nvGrpSpPr>
        <p:grpSpPr>
          <a:xfrm>
            <a:off x="8700923" y="3440586"/>
            <a:ext cx="2790518" cy="686329"/>
            <a:chOff x="8700923" y="3278537"/>
            <a:chExt cx="2790518" cy="686329"/>
          </a:xfrm>
        </p:grpSpPr>
        <p:sp>
          <p:nvSpPr>
            <p:cNvPr id="49" name="Rounded Rectangle 48">
              <a:extLst>
                <a:ext uri="{FF2B5EF4-FFF2-40B4-BE49-F238E27FC236}">
                  <a16:creationId xmlns:a16="http://schemas.microsoft.com/office/drawing/2014/main" id="{846EF11A-F609-1298-1BDE-F14FA0629E28}"/>
                </a:ext>
              </a:extLst>
            </p:cNvPr>
            <p:cNvSpPr/>
            <p:nvPr/>
          </p:nvSpPr>
          <p:spPr>
            <a:xfrm>
              <a:off x="8700923" y="3278537"/>
              <a:ext cx="2790518" cy="68632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Case Handling </a:t>
              </a:r>
              <a:r>
                <a:rPr lang="en-US" sz="900">
                  <a:solidFill>
                    <a:prstClr val="black"/>
                  </a:solidFill>
                  <a:latin typeface="Segoe Sans Display Semibold" pitchFamily="2" charset="0"/>
                  <a:cs typeface="Segoe Sans Display Semibold" pitchFamily="2" charset="0"/>
                </a:rPr>
                <a:t>E</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fficiency</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Minimizes errors in eligibility assessments for high volume of application, leading to fewer incorrect decisions and appeals</a:t>
              </a:r>
            </a:p>
          </p:txBody>
        </p:sp>
        <p:sp>
          <p:nvSpPr>
            <p:cNvPr id="13" name="Arrow: Up 56">
              <a:extLst>
                <a:ext uri="{FF2B5EF4-FFF2-40B4-BE49-F238E27FC236}">
                  <a16:creationId xmlns:a16="http://schemas.microsoft.com/office/drawing/2014/main" id="{192C5A16-CEE9-8A86-67A2-6F9FA2F1C885}"/>
                </a:ext>
              </a:extLst>
            </p:cNvPr>
            <p:cNvSpPr/>
            <p:nvPr/>
          </p:nvSpPr>
          <p:spPr>
            <a:xfrm>
              <a:off x="8794754" y="3390176"/>
              <a:ext cx="134695" cy="45720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23;p32">
            <a:extLst>
              <a:ext uri="{FF2B5EF4-FFF2-40B4-BE49-F238E27FC236}">
                <a16:creationId xmlns:a16="http://schemas.microsoft.com/office/drawing/2014/main" id="{510DADC0-2461-D5AE-FA4D-E9977F752143}"/>
              </a:ext>
            </a:extLst>
          </p:cNvPr>
          <p:cNvSpPr/>
          <p:nvPr/>
        </p:nvSpPr>
        <p:spPr>
          <a:xfrm>
            <a:off x="6222003" y="5075960"/>
            <a:ext cx="2099734" cy="55735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Generate decision letters and appeal info for review</a:t>
            </a:r>
          </a:p>
        </p:txBody>
      </p:sp>
      <p:sp>
        <p:nvSpPr>
          <p:cNvPr id="16" name="Google Shape;516;p32">
            <a:extLst>
              <a:ext uri="{FF2B5EF4-FFF2-40B4-BE49-F238E27FC236}">
                <a16:creationId xmlns:a16="http://schemas.microsoft.com/office/drawing/2014/main" id="{D4245B5A-5F5A-5F9A-FC94-83717E0AEB38}"/>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Case Workers/Benefit Examiners</a:t>
            </a:r>
          </a:p>
        </p:txBody>
      </p:sp>
      <p:sp>
        <p:nvSpPr>
          <p:cNvPr id="21" name="Google Shape;516;p32">
            <a:extLst>
              <a:ext uri="{FF2B5EF4-FFF2-40B4-BE49-F238E27FC236}">
                <a16:creationId xmlns:a16="http://schemas.microsoft.com/office/drawing/2014/main" id="{7C2CDF84-CEC5-461A-A59D-8548F4B0C93B}"/>
              </a:ext>
            </a:extLst>
          </p:cNvPr>
          <p:cNvSpPr/>
          <p:nvPr/>
        </p:nvSpPr>
        <p:spPr>
          <a:xfrm>
            <a:off x="10099564"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Eligibility Supervisors</a:t>
            </a:r>
          </a:p>
        </p:txBody>
      </p:sp>
      <p:sp>
        <p:nvSpPr>
          <p:cNvPr id="23" name="Google Shape;516;p32">
            <a:extLst>
              <a:ext uri="{FF2B5EF4-FFF2-40B4-BE49-F238E27FC236}">
                <a16:creationId xmlns:a16="http://schemas.microsoft.com/office/drawing/2014/main" id="{F8517428-0953-C6C4-70BE-FA27B59945B0}"/>
              </a:ext>
            </a:extLst>
          </p:cNvPr>
          <p:cNvSpPr/>
          <p:nvPr/>
        </p:nvSpPr>
        <p:spPr>
          <a:xfrm>
            <a:off x="8682389" y="567397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Policy Compliance </a:t>
            </a:r>
            <a:r>
              <a:rPr lang="en-GB" sz="900">
                <a:solidFill>
                  <a:srgbClr val="000000"/>
                </a:solidFill>
                <a:latin typeface="Segoe Sans Display" pitchFamily="2" charset="0"/>
                <a:ea typeface="DM Sans 14pt Medium"/>
                <a:cs typeface="Segoe Sans Display" pitchFamily="2" charset="0"/>
                <a:sym typeface="DM Sans Medium"/>
              </a:rPr>
              <a:t>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5" name="Google Shape;506;p32">
            <a:extLst>
              <a:ext uri="{FF2B5EF4-FFF2-40B4-BE49-F238E27FC236}">
                <a16:creationId xmlns:a16="http://schemas.microsoft.com/office/drawing/2014/main" id="{18850E4D-D0C6-47B3-4F46-37F09FA80C4E}"/>
              </a:ext>
            </a:extLst>
          </p:cNvPr>
          <p:cNvSpPr/>
          <p:nvPr/>
        </p:nvSpPr>
        <p:spPr>
          <a:xfrm>
            <a:off x="10376561" y="1416790"/>
            <a:ext cx="10058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p:txBody>
      </p:sp>
      <p:sp>
        <p:nvSpPr>
          <p:cNvPr id="27" name="Rounded Rectangle 44">
            <a:extLst>
              <a:ext uri="{FF2B5EF4-FFF2-40B4-BE49-F238E27FC236}">
                <a16:creationId xmlns:a16="http://schemas.microsoft.com/office/drawing/2014/main" id="{85C8FC66-4FB0-19C1-10EC-687BA190520A}"/>
              </a:ext>
            </a:extLst>
          </p:cNvPr>
          <p:cNvSpPr/>
          <p:nvPr/>
        </p:nvSpPr>
        <p:spPr>
          <a:xfrm>
            <a:off x="8704305" y="2822717"/>
            <a:ext cx="2790518" cy="56023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Operational Efficiency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Speeds up eligibility decisions by automating policy rule application, allowing staff to process more cases</a:t>
            </a:r>
          </a:p>
        </p:txBody>
      </p:sp>
      <p:sp>
        <p:nvSpPr>
          <p:cNvPr id="28" name="Arrow: Up 56">
            <a:extLst>
              <a:ext uri="{FF2B5EF4-FFF2-40B4-BE49-F238E27FC236}">
                <a16:creationId xmlns:a16="http://schemas.microsoft.com/office/drawing/2014/main" id="{6CB7F3E3-8BAA-4AEC-FDEE-8F95117AF89F}"/>
              </a:ext>
            </a:extLst>
          </p:cNvPr>
          <p:cNvSpPr/>
          <p:nvPr/>
        </p:nvSpPr>
        <p:spPr>
          <a:xfrm flipV="1">
            <a:off x="8798136" y="2912380"/>
            <a:ext cx="134695" cy="365760"/>
          </a:xfrm>
          <a:prstGeom prst="down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5791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8E714-BDE7-A894-50FC-A178ED5D0996}"/>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9366A2F7-6758-D799-B4CD-9034FED4EF4E}"/>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C8FB00C7-E816-16E5-4056-B4B2A24A356E}"/>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634155D2-CAA3-8E11-417E-F80B57004945}"/>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6C9188D7-F177-C97D-BE30-7A5D011EDB40}"/>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Benefit Eligibility Agent</a:t>
            </a:r>
          </a:p>
        </p:txBody>
      </p:sp>
      <p:sp>
        <p:nvSpPr>
          <p:cNvPr id="57" name="Rectangle: Top Corners Rounded 56">
            <a:extLst>
              <a:ext uri="{FF2B5EF4-FFF2-40B4-BE49-F238E27FC236}">
                <a16:creationId xmlns:a16="http://schemas.microsoft.com/office/drawing/2014/main" id="{ABEF721A-6B59-3743-D294-3CD4F816B95B}"/>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9166E388-E403-CB92-E348-B631977F034E}"/>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9DC1965B-7871-FF3D-42CD-DA40D80A1FDC}"/>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284EDBF7-247D-13ED-8835-2ED9FBCF6E0B}"/>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CB61FD72-8F67-3368-A557-DAB77B9F8226}"/>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A641F714-D359-6BDC-EE5E-3951EEC43558}"/>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A666F42D-BF71-6028-882E-DB0D394670E2}"/>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0C33983D-5C31-8DD2-2D94-B1C349AA91F3}"/>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A294A5D7-1D01-BA95-96D9-575EB4624E8D}"/>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F543B167-21FB-864F-CA94-9C4772F785C6}"/>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9915A04D-9854-F1A7-FDC9-558963D813D5}"/>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453CBD9C-6A45-72AB-2FA4-0B5F3841B9A0}"/>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867F5530-9799-758A-2361-7BBE01423577}"/>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27F2A20F-35B0-2CD7-9A83-B068940790AA}"/>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D3C34AD8-7832-AAEA-ED38-74C2FB5A4575}"/>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Public Sector</a:t>
            </a:r>
          </a:p>
        </p:txBody>
      </p:sp>
      <p:sp>
        <p:nvSpPr>
          <p:cNvPr id="4" name="Available with">
            <a:extLst>
              <a:ext uri="{FF2B5EF4-FFF2-40B4-BE49-F238E27FC236}">
                <a16:creationId xmlns:a16="http://schemas.microsoft.com/office/drawing/2014/main" id="{BD94B352-3400-6482-E1C3-26B4DF5574E2}"/>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54716BE9-5FD4-B7F1-D02C-E83FBB7B9F18}"/>
              </a:ext>
            </a:extLst>
          </p:cNvPr>
          <p:cNvGraphicFramePr>
            <a:graphicFrameLocks noGrp="1"/>
          </p:cNvGraphicFramePr>
          <p:nvPr>
            <p:extLst>
              <p:ext uri="{D42A27DB-BD31-4B8C-83A1-F6EECF244321}">
                <p14:modId xmlns:p14="http://schemas.microsoft.com/office/powerpoint/2010/main" val="1180801155"/>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Automate benefit eligibility decisions with application of policy rules to citizen application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E39672BA-4F00-A52A-124E-790400BE7209}"/>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Prepare and Standardize Applicant Data</a:t>
            </a:r>
          </a:p>
        </p:txBody>
      </p:sp>
      <p:sp>
        <p:nvSpPr>
          <p:cNvPr id="26" name="Step 1 Top">
            <a:extLst>
              <a:ext uri="{FF2B5EF4-FFF2-40B4-BE49-F238E27FC236}">
                <a16:creationId xmlns:a16="http://schemas.microsoft.com/office/drawing/2014/main" id="{FCCEBCD8-6E6E-71F5-D298-44697F52A8EF}"/>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Gathers various applicant details (like age, income, and family size) from submitted documents and forms, then cleanses and converts them into a consistent format</a:t>
            </a:r>
          </a:p>
        </p:txBody>
      </p:sp>
      <p:sp>
        <p:nvSpPr>
          <p:cNvPr id="63" name="Rectangle: Rounded Corners 62">
            <a:extLst>
              <a:ext uri="{FF2B5EF4-FFF2-40B4-BE49-F238E27FC236}">
                <a16:creationId xmlns:a16="http://schemas.microsoft.com/office/drawing/2014/main" id="{979E658A-467B-0EC4-A92B-2709A8BF762F}"/>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Reduced Eligibility determination time</a:t>
            </a:r>
          </a:p>
        </p:txBody>
      </p:sp>
      <p:sp>
        <p:nvSpPr>
          <p:cNvPr id="5" name="Rectangle: Rounded Corners 4">
            <a:extLst>
              <a:ext uri="{FF2B5EF4-FFF2-40B4-BE49-F238E27FC236}">
                <a16:creationId xmlns:a16="http://schemas.microsoft.com/office/drawing/2014/main" id="{6CBB5DE7-6675-1CE8-2203-E5DA951EE6C0}"/>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Case handling efficiency </a:t>
            </a:r>
          </a:p>
        </p:txBody>
      </p:sp>
      <p:sp>
        <p:nvSpPr>
          <p:cNvPr id="7" name="Rectangle: Rounded Corners 6">
            <a:extLst>
              <a:ext uri="{FF2B5EF4-FFF2-40B4-BE49-F238E27FC236}">
                <a16:creationId xmlns:a16="http://schemas.microsoft.com/office/drawing/2014/main" id="{FC4796BE-852D-938D-FD9F-4D40865229C8}"/>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EEA789A6-DBAE-4955-43AA-E6E77AF28D6A}"/>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Demographic &amp; Application </a:t>
            </a:r>
            <a:r>
              <a:rPr lang="en-US">
                <a:solidFill>
                  <a:srgbClr val="091F2C"/>
                </a:solidFill>
                <a:latin typeface="Segoe Sans Display Semibold"/>
              </a:rPr>
              <a:t>D</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490F66CA-0BEB-D1D6-FFFD-0A2F42DEDCDD}"/>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Securely gathers demographics, application fields, and uploads from all citizen touchpoints</a:t>
            </a:r>
          </a:p>
        </p:txBody>
      </p:sp>
      <p:sp>
        <p:nvSpPr>
          <p:cNvPr id="45" name="TextBox 44">
            <a:extLst>
              <a:ext uri="{FF2B5EF4-FFF2-40B4-BE49-F238E27FC236}">
                <a16:creationId xmlns:a16="http://schemas.microsoft.com/office/drawing/2014/main" id="{21289FD4-E393-3073-37F8-997C1019AE5B}"/>
              </a:ext>
              <a:ext uri="{C183D7F6-B498-43B3-948B-1728B52AA6E4}">
                <adec:decorative xmlns:adec="http://schemas.microsoft.com/office/drawing/2017/decorative" val="0"/>
              </a:ext>
            </a:extLst>
          </p:cNvPr>
          <p:cNvSpPr txBox="1"/>
          <p:nvPr/>
        </p:nvSpPr>
        <p:spPr>
          <a:xfrm>
            <a:off x="3223018" y="2064844"/>
            <a:ext cx="2081045"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to capture form data and uploads within case records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to store supporting documents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APIs &amp; Integrations (Graph) to capture citizen self-service submissions</a:t>
            </a:r>
          </a:p>
        </p:txBody>
      </p:sp>
      <p:pic>
        <p:nvPicPr>
          <p:cNvPr id="49" name="Picture 48">
            <a:extLst>
              <a:ext uri="{FF2B5EF4-FFF2-40B4-BE49-F238E27FC236}">
                <a16:creationId xmlns:a16="http://schemas.microsoft.com/office/drawing/2014/main" id="{5A17AB39-03B0-1342-96F8-F01AB19EA88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18D33377-EA86-147F-FA57-81B875DF1352}"/>
              </a:ext>
            </a:extLst>
          </p:cNvPr>
          <p:cNvSpPr txBox="1">
            <a:spLocks/>
          </p:cNvSpPr>
          <p:nvPr/>
        </p:nvSpPr>
        <p:spPr>
          <a:xfrm>
            <a:off x="8804382" y="1142617"/>
            <a:ext cx="2807328"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Apply Eligibility Rules</a:t>
            </a:r>
          </a:p>
        </p:txBody>
      </p:sp>
      <p:sp>
        <p:nvSpPr>
          <p:cNvPr id="29" name="Step 1 Top">
            <a:extLst>
              <a:ext uri="{FF2B5EF4-FFF2-40B4-BE49-F238E27FC236}">
                <a16:creationId xmlns:a16="http://schemas.microsoft.com/office/drawing/2014/main" id="{3EFE3F35-5AEB-8062-E8AA-73D8CE9B15FB}"/>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Applies a comprehensive set of eligibility rules from a centralized policy knowledge base to the standardized applicant data</a:t>
            </a:r>
          </a:p>
        </p:txBody>
      </p:sp>
      <p:sp>
        <p:nvSpPr>
          <p:cNvPr id="37" name="Step 1 Title">
            <a:extLst>
              <a:ext uri="{FF2B5EF4-FFF2-40B4-BE49-F238E27FC236}">
                <a16:creationId xmlns:a16="http://schemas.microsoft.com/office/drawing/2014/main" id="{76C17B28-3366-A426-55F1-A747A7896F73}"/>
              </a:ext>
            </a:extLst>
          </p:cNvPr>
          <p:cNvSpPr txBox="1">
            <a:spLocks/>
          </p:cNvSpPr>
          <p:nvPr/>
        </p:nvSpPr>
        <p:spPr>
          <a:xfrm>
            <a:off x="8804382" y="3801172"/>
            <a:ext cx="2572262" cy="307777"/>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Identify Borderline </a:t>
            </a:r>
            <a:r>
              <a:rPr lang="en-US">
                <a:solidFill>
                  <a:srgbClr val="091F2C"/>
                </a:solidFill>
                <a:latin typeface="Segoe Sans Display Semibold"/>
              </a:rPr>
              <a:t>C</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ases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and Suggest </a:t>
            </a:r>
            <a:r>
              <a:rPr lang="en-US">
                <a:solidFill>
                  <a:srgbClr val="091F2C"/>
                </a:solidFill>
                <a:latin typeface="Segoe Sans Display Semibold"/>
              </a:rPr>
              <a:t>A</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lternatives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AD556A88-832B-28E1-484B-96107CC550D6}"/>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Scores and Identify borderline cases and suggest alternatives along with Storing audit logs of rule logic applied for every determination</a:t>
            </a:r>
          </a:p>
        </p:txBody>
      </p:sp>
      <p:sp>
        <p:nvSpPr>
          <p:cNvPr id="8" name="Rectangle: Rounded Corners 7">
            <a:extLst>
              <a:ext uri="{FF2B5EF4-FFF2-40B4-BE49-F238E27FC236}">
                <a16:creationId xmlns:a16="http://schemas.microsoft.com/office/drawing/2014/main" id="{F8D88270-52CD-24AE-DD9B-D0E501B0F809}"/>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Employee Experience</a:t>
            </a:r>
          </a:p>
        </p:txBody>
      </p:sp>
      <p:sp>
        <p:nvSpPr>
          <p:cNvPr id="46" name="Text Placeholder 11">
            <a:extLst>
              <a:ext uri="{FF2B5EF4-FFF2-40B4-BE49-F238E27FC236}">
                <a16:creationId xmlns:a16="http://schemas.microsoft.com/office/drawing/2014/main" id="{F0F6A0F8-82C0-DF94-0B88-7271B659BE78}"/>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2759B6F3-C7FC-FF31-36CB-975F21E3B7A1}"/>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0DC56305-28F7-0417-2504-C9C998D095AC}"/>
              </a:ext>
              <a:ext uri="{C183D7F6-B498-43B3-948B-1728B52AA6E4}">
                <adec:decorative xmlns:adec="http://schemas.microsoft.com/office/drawing/2017/decorative" val="0"/>
              </a:ext>
            </a:extLst>
          </p:cNvPr>
          <p:cNvSpPr txBox="1"/>
          <p:nvPr/>
        </p:nvSpPr>
        <p:spPr>
          <a:xfrm>
            <a:off x="6101735" y="2090492"/>
            <a:ext cx="2199820" cy="87203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raw applicant data (e.g., demographics, financial details) from applications and records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Automate / Power Apps) to clean and convert them into a consistent format</a:t>
            </a:r>
          </a:p>
        </p:txBody>
      </p:sp>
      <p:pic>
        <p:nvPicPr>
          <p:cNvPr id="62" name="Picture 61">
            <a:extLst>
              <a:ext uri="{FF2B5EF4-FFF2-40B4-BE49-F238E27FC236}">
                <a16:creationId xmlns:a16="http://schemas.microsoft.com/office/drawing/2014/main" id="{6CF2A4E2-6AE1-1F26-4EFC-423CF0AE55D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7D6F16A-AFE4-3B51-5428-C066AD007BF2}"/>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56068410-5994-86C0-1298-65B2DA261F88}"/>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4081E0CA-F072-FD15-D860-90662FE7E3DF}"/>
              </a:ext>
              <a:ext uri="{C183D7F6-B498-43B3-948B-1728B52AA6E4}">
                <adec:decorative xmlns:adec="http://schemas.microsoft.com/office/drawing/2017/decorative" val="0"/>
              </a:ext>
            </a:extLst>
          </p:cNvPr>
          <p:cNvSpPr txBox="1"/>
          <p:nvPr/>
        </p:nvSpPr>
        <p:spPr>
          <a:xfrm>
            <a:off x="8990602" y="2277723"/>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to refer and apply policy rules and legislative thresholds</a:t>
            </a:r>
          </a:p>
        </p:txBody>
      </p:sp>
      <p:pic>
        <p:nvPicPr>
          <p:cNvPr id="60" name="Picture 59">
            <a:extLst>
              <a:ext uri="{FF2B5EF4-FFF2-40B4-BE49-F238E27FC236}">
                <a16:creationId xmlns:a16="http://schemas.microsoft.com/office/drawing/2014/main" id="{C12FE0CB-0230-7C3A-46A8-9B83F0492C6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CDC37327-AF75-E31C-02E5-B75645E56CFE}"/>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Automates data collection from citizen uploads, to ensure every application and document is captured</a:t>
            </a:r>
          </a:p>
        </p:txBody>
      </p:sp>
      <p:sp>
        <p:nvSpPr>
          <p:cNvPr id="74" name="TextBox 73">
            <a:extLst>
              <a:ext uri="{FF2B5EF4-FFF2-40B4-BE49-F238E27FC236}">
                <a16:creationId xmlns:a16="http://schemas.microsoft.com/office/drawing/2014/main" id="{17067A82-55B8-1A9B-6F5F-99E8409DA86E}"/>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0000"/>
                </a:solidFill>
                <a:latin typeface="Segoe Sans Display"/>
              </a:rPr>
              <a:t>: Converts submitted documents into a consistent format, to </a:t>
            </a:r>
            <a:r>
              <a:rPr kumimoji="0" lang="en-US" sz="700" b="0" i="0" u="none" strike="noStrike" kern="1200" cap="none" spc="0" normalizeH="0" baseline="0" noProof="0">
                <a:ln>
                  <a:noFill/>
                </a:ln>
                <a:solidFill>
                  <a:srgbClr val="000000"/>
                </a:solidFill>
                <a:effectLst/>
                <a:uLnTx/>
                <a:uFillTx/>
                <a:latin typeface="Segoe Sans Display"/>
                <a:ea typeface="+mn-ea"/>
                <a:cs typeface="+mn-cs"/>
              </a:rPr>
              <a:t>maintain uniform eligibility checks</a:t>
            </a:r>
          </a:p>
        </p:txBody>
      </p:sp>
      <p:sp>
        <p:nvSpPr>
          <p:cNvPr id="75" name="TextBox 74">
            <a:extLst>
              <a:ext uri="{FF2B5EF4-FFF2-40B4-BE49-F238E27FC236}">
                <a16:creationId xmlns:a16="http://schemas.microsoft.com/office/drawing/2014/main" id="{A6A8EC4F-BDF5-E30E-3A1F-288AA3078E84}"/>
              </a:ext>
            </a:extLst>
          </p:cNvPr>
          <p:cNvSpPr txBox="1"/>
          <p:nvPr/>
        </p:nvSpPr>
        <p:spPr>
          <a:xfrm>
            <a:off x="8990601" y="3192285"/>
            <a:ext cx="2359503"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pplies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 set of predefined eligibility rules to the applicant data, to deliver instant, policy-compliant eligibility decisions</a:t>
            </a:r>
          </a:p>
        </p:txBody>
      </p:sp>
      <p:sp>
        <p:nvSpPr>
          <p:cNvPr id="70" name="Text Placeholder 11">
            <a:extLst>
              <a:ext uri="{FF2B5EF4-FFF2-40B4-BE49-F238E27FC236}">
                <a16:creationId xmlns:a16="http://schemas.microsoft.com/office/drawing/2014/main" id="{6550A680-4199-8BCF-D417-449501EB2845}"/>
              </a:ext>
            </a:extLst>
          </p:cNvPr>
          <p:cNvSpPr txBox="1">
            <a:spLocks/>
          </p:cNvSpPr>
          <p:nvPr/>
        </p:nvSpPr>
        <p:spPr>
          <a:xfrm>
            <a:off x="8804381" y="4827756"/>
            <a:ext cx="2572261"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F47F2C6C-3C63-0F6D-2C47-48B3360B85DC}"/>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E4791975-8AA7-C995-B4E7-D9577B751C87}"/>
              </a:ext>
              <a:ext uri="{C183D7F6-B498-43B3-948B-1728B52AA6E4}">
                <adec:decorative xmlns:adec="http://schemas.microsoft.com/office/drawing/2017/decorative" val="0"/>
              </a:ext>
            </a:extLst>
          </p:cNvPr>
          <p:cNvSpPr txBox="1"/>
          <p:nvPr/>
        </p:nvSpPr>
        <p:spPr>
          <a:xfrm>
            <a:off x="8990602" y="4847318"/>
            <a:ext cx="2080736" cy="979755"/>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Automate) - Access escalation criteria and business logic to determine cases require human review</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to log flagged cases, audit logs of rule logic applied </a:t>
            </a:r>
          </a:p>
        </p:txBody>
      </p:sp>
      <p:pic>
        <p:nvPicPr>
          <p:cNvPr id="68" name="Picture 67">
            <a:extLst>
              <a:ext uri="{FF2B5EF4-FFF2-40B4-BE49-F238E27FC236}">
                <a16:creationId xmlns:a16="http://schemas.microsoft.com/office/drawing/2014/main" id="{9D6261DF-22A6-5C67-35BB-9609D6980F03}"/>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130134" y="4861523"/>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D564493F-E00F-825B-AEDE-D0840CBEEF24}"/>
              </a:ext>
            </a:extLst>
          </p:cNvPr>
          <p:cNvSpPr txBox="1"/>
          <p:nvPr/>
        </p:nvSpPr>
        <p:spPr>
          <a:xfrm>
            <a:off x="8990602" y="6010318"/>
            <a:ext cx="2300708"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I</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dentif</a:t>
            </a:r>
            <a:r>
              <a:rPr lang="en-US" sz="700" err="1">
                <a:solidFill>
                  <a:srgbClr val="000000"/>
                </a:solidFill>
                <a:latin typeface="Segoe Sans Display"/>
              </a:rPr>
              <a:t>ies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complex cases to get immediate attention and suggest alternatives</a:t>
            </a:r>
          </a:p>
        </p:txBody>
      </p:sp>
      <p:sp>
        <p:nvSpPr>
          <p:cNvPr id="6" name="Step 1 Title">
            <a:extLst>
              <a:ext uri="{FF2B5EF4-FFF2-40B4-BE49-F238E27FC236}">
                <a16:creationId xmlns:a16="http://schemas.microsoft.com/office/drawing/2014/main" id="{F01C8694-2A4F-36B2-95E1-8540D28960A6}"/>
              </a:ext>
            </a:extLst>
          </p:cNvPr>
          <p:cNvSpPr txBox="1">
            <a:spLocks/>
          </p:cNvSpPr>
          <p:nvPr/>
        </p:nvSpPr>
        <p:spPr>
          <a:xfrm>
            <a:off x="5918795" y="3801172"/>
            <a:ext cx="2572262" cy="307777"/>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Generate Decision Letters &amp; Appeals Info for Review</a:t>
            </a:r>
          </a:p>
        </p:txBody>
      </p:sp>
      <p:sp>
        <p:nvSpPr>
          <p:cNvPr id="19" name="Step 1 Top">
            <a:extLst>
              <a:ext uri="{FF2B5EF4-FFF2-40B4-BE49-F238E27FC236}">
                <a16:creationId xmlns:a16="http://schemas.microsoft.com/office/drawing/2014/main" id="{CFBB5291-D541-31C6-38BC-B931278C0ED4}"/>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Creates personalized decision letters and provides relevant appeal information based on the eligibility assessment for review</a:t>
            </a:r>
          </a:p>
        </p:txBody>
      </p:sp>
      <p:grpSp>
        <p:nvGrpSpPr>
          <p:cNvPr id="27" name="Group 26">
            <a:extLst>
              <a:ext uri="{FF2B5EF4-FFF2-40B4-BE49-F238E27FC236}">
                <a16:creationId xmlns:a16="http://schemas.microsoft.com/office/drawing/2014/main" id="{CC544FAD-2E16-252E-018D-62A30D2F0911}"/>
              </a:ext>
            </a:extLst>
          </p:cNvPr>
          <p:cNvGrpSpPr/>
          <p:nvPr/>
        </p:nvGrpSpPr>
        <p:grpSpPr>
          <a:xfrm>
            <a:off x="5915514" y="4821670"/>
            <a:ext cx="2572262" cy="1659083"/>
            <a:chOff x="8804381" y="4821670"/>
            <a:chExt cx="2572262" cy="1659083"/>
          </a:xfrm>
        </p:grpSpPr>
        <p:sp>
          <p:nvSpPr>
            <p:cNvPr id="30" name="Text Placeholder 11">
              <a:extLst>
                <a:ext uri="{FF2B5EF4-FFF2-40B4-BE49-F238E27FC236}">
                  <a16:creationId xmlns:a16="http://schemas.microsoft.com/office/drawing/2014/main" id="{496459DF-E2C5-C16E-C2CD-6DAF6B19C19E}"/>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2" name="Text Placeholder 11">
              <a:extLst>
                <a:ext uri="{FF2B5EF4-FFF2-40B4-BE49-F238E27FC236}">
                  <a16:creationId xmlns:a16="http://schemas.microsoft.com/office/drawing/2014/main" id="{BCD0E09C-A61C-C446-229F-DC761D246686}"/>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Box 32">
              <a:extLst>
                <a:ext uri="{FF2B5EF4-FFF2-40B4-BE49-F238E27FC236}">
                  <a16:creationId xmlns:a16="http://schemas.microsoft.com/office/drawing/2014/main" id="{80E1FE1E-7C7D-2656-C123-ABE5329BE914}"/>
                </a:ext>
                <a:ext uri="{C183D7F6-B498-43B3-948B-1728B52AA6E4}">
                  <adec:decorative xmlns:adec="http://schemas.microsoft.com/office/drawing/2017/decorative" val="0"/>
                </a:ext>
              </a:extLst>
            </p:cNvPr>
            <p:cNvSpPr txBox="1"/>
            <p:nvPr/>
          </p:nvSpPr>
          <p:spPr>
            <a:xfrm>
              <a:off x="8990602" y="4821670"/>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Outlook) to send decision letters and appeal information for review to Eligibility supervisors</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Automation (Power Automate, Word Templates in SharePoint) to merge data into letter templates and appeal forms)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34" name="Picture 33">
              <a:extLst>
                <a:ext uri="{FF2B5EF4-FFF2-40B4-BE49-F238E27FC236}">
                  <a16:creationId xmlns:a16="http://schemas.microsoft.com/office/drawing/2014/main" id="{DA153836-8238-2ACE-50F6-2FEF4D6A78C1}"/>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5" name="TextBox 34">
              <a:extLst>
                <a:ext uri="{FF2B5EF4-FFF2-40B4-BE49-F238E27FC236}">
                  <a16:creationId xmlns:a16="http://schemas.microsoft.com/office/drawing/2014/main" id="{9D766EDC-6D8B-4C97-74C2-1BE95BB08E5C}"/>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a:t>
              </a:r>
              <a:r>
                <a:rPr kumimoji="0" lang="en-US" sz="700" b="0" i="0" u="none" strike="noStrike" kern="1200" cap="none" spc="0" normalizeH="0" baseline="0" noProof="0">
                  <a:ln>
                    <a:noFill/>
                  </a:ln>
                  <a:solidFill>
                    <a:srgbClr val="000000"/>
                  </a:solidFill>
                  <a:effectLst/>
                  <a:uLnTx/>
                  <a:uFillTx/>
                  <a:latin typeface="Segoe Sans Display"/>
                  <a:ea typeface="+mn-ea"/>
                  <a:cs typeface="+mn-cs"/>
                </a:rPr>
                <a:t>utomates review of Decision Letters &amp; Appeals to improve transparency</a:t>
              </a:r>
            </a:p>
          </p:txBody>
        </p:sp>
      </p:grpSp>
      <p:sp>
        <p:nvSpPr>
          <p:cNvPr id="16" name="Step 1 Title">
            <a:extLst>
              <a:ext uri="{FF2B5EF4-FFF2-40B4-BE49-F238E27FC236}">
                <a16:creationId xmlns:a16="http://schemas.microsoft.com/office/drawing/2014/main" id="{5D7B0BC0-DA44-7157-2BD3-5EB161DE4943}"/>
              </a:ext>
            </a:extLst>
          </p:cNvPr>
          <p:cNvSpPr txBox="1">
            <a:spLocks/>
          </p:cNvSpPr>
          <p:nvPr/>
        </p:nvSpPr>
        <p:spPr>
          <a:xfrm>
            <a:off x="3035003" y="3801172"/>
            <a:ext cx="2572262" cy="153888"/>
          </a:xfrm>
          <a:prstGeom prst="rect">
            <a:avLst/>
          </a:prstGeom>
          <a:noFill/>
          <a:effectLst/>
        </p:spPr>
        <p:txBody>
          <a:bodyPr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mj-lt"/>
              <a:buNone/>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6. Route for Human Review</a:t>
            </a:r>
          </a:p>
        </p:txBody>
      </p:sp>
      <p:sp>
        <p:nvSpPr>
          <p:cNvPr id="39" name="Step 1 Top">
            <a:extLst>
              <a:ext uri="{FF2B5EF4-FFF2-40B4-BE49-F238E27FC236}">
                <a16:creationId xmlns:a16="http://schemas.microsoft.com/office/drawing/2014/main" id="{C679F439-8513-A53B-1A9B-B2BD7BDC39DB}"/>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Flags complex or ambiguous applications for manual review by caseworkers or supervisors for human review with full context and audit logs</a:t>
            </a:r>
          </a:p>
        </p:txBody>
      </p:sp>
      <p:grpSp>
        <p:nvGrpSpPr>
          <p:cNvPr id="41" name="Group 40">
            <a:extLst>
              <a:ext uri="{FF2B5EF4-FFF2-40B4-BE49-F238E27FC236}">
                <a16:creationId xmlns:a16="http://schemas.microsoft.com/office/drawing/2014/main" id="{18893361-17D0-1020-BCA1-C16B6A9A6200}"/>
              </a:ext>
            </a:extLst>
          </p:cNvPr>
          <p:cNvGrpSpPr/>
          <p:nvPr/>
        </p:nvGrpSpPr>
        <p:grpSpPr>
          <a:xfrm>
            <a:off x="3036797" y="4827756"/>
            <a:ext cx="2572262" cy="1652997"/>
            <a:chOff x="8804381" y="4827756"/>
            <a:chExt cx="2572262" cy="1652997"/>
          </a:xfrm>
        </p:grpSpPr>
        <p:sp>
          <p:nvSpPr>
            <p:cNvPr id="42" name="Text Placeholder 11">
              <a:extLst>
                <a:ext uri="{FF2B5EF4-FFF2-40B4-BE49-F238E27FC236}">
                  <a16:creationId xmlns:a16="http://schemas.microsoft.com/office/drawing/2014/main" id="{DCC286B1-0E3C-E2C1-EF41-A9FF22D952C6}"/>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3" name="Text Placeholder 11">
              <a:extLst>
                <a:ext uri="{FF2B5EF4-FFF2-40B4-BE49-F238E27FC236}">
                  <a16:creationId xmlns:a16="http://schemas.microsoft.com/office/drawing/2014/main" id="{94724F92-95A8-7E7A-FB25-DCAB242B2FC0}"/>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4" name="TextBox 43">
              <a:extLst>
                <a:ext uri="{FF2B5EF4-FFF2-40B4-BE49-F238E27FC236}">
                  <a16:creationId xmlns:a16="http://schemas.microsoft.com/office/drawing/2014/main" id="{59AC8D38-4ABF-36B1-605E-41ADC3BC3B80}"/>
                </a:ext>
                <a:ext uri="{C183D7F6-B498-43B3-948B-1728B52AA6E4}">
                  <adec:decorative xmlns:adec="http://schemas.microsoft.com/office/drawing/2017/decorative" val="0"/>
                </a:ext>
              </a:extLst>
            </p:cNvPr>
            <p:cNvSpPr txBox="1"/>
            <p:nvPr/>
          </p:nvSpPr>
          <p:spPr>
            <a:xfrm>
              <a:off x="8990602" y="5001206"/>
              <a:ext cx="2199820" cy="671979"/>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9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Communication &amp; Messaging (teams) to notify caseworkers and supervisors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CRM (Dynamics 365) to update case status, assign tasks for review, and store audit logs</a:t>
              </a:r>
            </a:p>
          </p:txBody>
        </p:sp>
        <p:pic>
          <p:nvPicPr>
            <p:cNvPr id="50" name="Picture 49">
              <a:extLst>
                <a:ext uri="{FF2B5EF4-FFF2-40B4-BE49-F238E27FC236}">
                  <a16:creationId xmlns:a16="http://schemas.microsoft.com/office/drawing/2014/main" id="{F0D029DA-F23A-FB13-C272-6A42C01821C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51" name="TextBox 50">
              <a:extLst>
                <a:ext uri="{FF2B5EF4-FFF2-40B4-BE49-F238E27FC236}">
                  <a16:creationId xmlns:a16="http://schemas.microsoft.com/office/drawing/2014/main" id="{19D27490-667F-4F9B-448C-0C77A272590C}"/>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F</a:t>
              </a:r>
              <a:r>
                <a:rPr lang="en-US" sz="700" err="1">
                  <a:solidFill>
                    <a:srgbClr val="000000"/>
                  </a:solidFill>
                  <a:latin typeface="Segoe Sans Display"/>
                </a:rPr>
                <a:t>ilters</a:t>
              </a:r>
              <a:r>
                <a:rPr lang="en-US" sz="700">
                  <a:solidFill>
                    <a:srgbClr val="000000"/>
                  </a:solidFill>
                  <a:latin typeface="Segoe Sans Display"/>
                </a:rPr>
                <a:t> out resolvable cases and reduces total volume on staff escalations</a:t>
              </a:r>
            </a:p>
          </p:txBody>
        </p:sp>
      </p:grpSp>
      <p:sp>
        <p:nvSpPr>
          <p:cNvPr id="52" name="Rectangle: Rounded Corners 51">
            <a:extLst>
              <a:ext uri="{FF2B5EF4-FFF2-40B4-BE49-F238E27FC236}">
                <a16:creationId xmlns:a16="http://schemas.microsoft.com/office/drawing/2014/main" id="{6853269E-2258-41B1-098F-6C3E430D9370}"/>
              </a:ext>
            </a:extLst>
          </p:cNvPr>
          <p:cNvSpPr/>
          <p:nvPr/>
        </p:nvSpPr>
        <p:spPr bwMode="auto">
          <a:xfrm>
            <a:off x="368101" y="567649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53" name="Rectangle: Rounded Corners 52">
            <a:extLst>
              <a:ext uri="{FF2B5EF4-FFF2-40B4-BE49-F238E27FC236}">
                <a16:creationId xmlns:a16="http://schemas.microsoft.com/office/drawing/2014/main" id="{1A65CA62-FB64-4A28-5547-70504299E131}"/>
              </a:ext>
            </a:extLst>
          </p:cNvPr>
          <p:cNvSpPr/>
          <p:nvPr/>
        </p:nvSpPr>
        <p:spPr bwMode="auto">
          <a:xfrm>
            <a:off x="376297" y="423903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Operational efficiency</a:t>
            </a:r>
          </a:p>
        </p:txBody>
      </p:sp>
    </p:spTree>
    <p:extLst>
      <p:ext uri="{BB962C8B-B14F-4D97-AF65-F5344CB8AC3E}">
        <p14:creationId xmlns:p14="http://schemas.microsoft.com/office/powerpoint/2010/main" val="14189270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97619-BBE1-C1FF-5703-F4F93D0DD8CB}"/>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32883B1-F1AC-692B-2FFF-75E947F61C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DD7189AB-747D-11A0-F323-916C48FF2AAF}"/>
              </a:ext>
            </a:extLst>
          </p:cNvPr>
          <p:cNvSpPr/>
          <p:nvPr/>
        </p:nvSpPr>
        <p:spPr>
          <a:xfrm>
            <a:off x="675892" y="4457038"/>
            <a:ext cx="3705033" cy="43088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6AAE077-C182-DF88-5310-92B28E9C152D}"/>
              </a:ext>
            </a:extLst>
          </p:cNvPr>
          <p:cNvSpPr/>
          <p:nvPr/>
        </p:nvSpPr>
        <p:spPr>
          <a:xfrm>
            <a:off x="707102" y="1490435"/>
            <a:ext cx="3693840" cy="2796818"/>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a:t>
            </a:r>
            <a:r>
              <a:rPr lang="en-US" sz="1050">
                <a:solidFill>
                  <a:prstClr val="black"/>
                </a:solidFill>
                <a:latin typeface="Segoe Sans Display" pitchFamily="2" charset="0"/>
                <a:cs typeface="Segoe Sans Display" pitchFamily="2" charset="0"/>
                <a:sym typeface="DM Sans Light"/>
              </a:rPr>
              <a:t>/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Dynamics 365, to ingest citizen demographics, application data, and relevant proofs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Access Content Management System  &amp; Knowledge Base (SharePoint) in PDF, DOCX format for eligibility rules, policy documents, letter templates</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Databases (Dataverse) tables to standardized applicant records, eligibility-rule etc.</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Communication &amp; Messaging tools (Teams) to send decision letters to supervisors for review</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Routing &amp; Escalation on </a:t>
            </a:r>
            <a:r>
              <a:rPr lang="en-US" sz="1050">
                <a:solidFill>
                  <a:prstClr val="black"/>
                </a:solidFill>
                <a:latin typeface="Segoe Sans Display" pitchFamily="2" charset="0"/>
                <a:cs typeface="Segoe Sans Display" pitchFamily="2" charset="0"/>
                <a:sym typeface="DM Sans Light"/>
              </a:rPr>
              <a:t>borderline</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cases – applicants whose score falls within a predefined threshold or exhibit Incomplete/inconsistent data</a:t>
            </a:r>
          </a:p>
          <a:p>
            <a:pPr marL="171450" marR="0" lvl="0" indent="-171450" algn="l" defTabSz="914400" rtl="0" eaLnBrk="1" fontAlgn="base" latinLnBrk="0" hangingPunct="1">
              <a:lnSpc>
                <a:spcPct val="100000"/>
              </a:lnSpc>
              <a:spcBef>
                <a:spcPts val="3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PII in scope includes name, contact, SSN/ID, income, family details, case history</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3" name="Google Shape;115;p20">
            <a:extLst>
              <a:ext uri="{FF2B5EF4-FFF2-40B4-BE49-F238E27FC236}">
                <a16:creationId xmlns:a16="http://schemas.microsoft.com/office/drawing/2014/main" id="{551F74C9-B339-34E2-7D6E-1B26C5BAF386}"/>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6" name="Google Shape;163;p22">
            <a:extLst>
              <a:ext uri="{FF2B5EF4-FFF2-40B4-BE49-F238E27FC236}">
                <a16:creationId xmlns:a16="http://schemas.microsoft.com/office/drawing/2014/main" id="{E09CA350-4DAC-7972-DC82-A54572030F10}"/>
              </a:ext>
            </a:extLst>
          </p:cNvPr>
          <p:cNvSpPr/>
          <p:nvPr/>
        </p:nvSpPr>
        <p:spPr>
          <a:xfrm>
            <a:off x="695994" y="729549"/>
            <a:ext cx="5843598"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Benefit Eligibility Agent</a:t>
            </a:r>
          </a:p>
        </p:txBody>
      </p:sp>
      <p:sp>
        <p:nvSpPr>
          <p:cNvPr id="9" name="TextBox 8">
            <a:extLst>
              <a:ext uri="{FF2B5EF4-FFF2-40B4-BE49-F238E27FC236}">
                <a16:creationId xmlns:a16="http://schemas.microsoft.com/office/drawing/2014/main" id="{3583AA45-14DC-B8A0-7E36-98F702AC1B83}"/>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Automate benefit eligibility decisions with application of policy rules to citizen application data</a:t>
            </a:r>
          </a:p>
        </p:txBody>
      </p:sp>
      <p:sp>
        <p:nvSpPr>
          <p:cNvPr id="35" name="Rounded Rectangle 19">
            <a:extLst>
              <a:ext uri="{FF2B5EF4-FFF2-40B4-BE49-F238E27FC236}">
                <a16:creationId xmlns:a16="http://schemas.microsoft.com/office/drawing/2014/main" id="{E97FCC3E-F419-AD18-417D-C135B357DE96}"/>
              </a:ext>
            </a:extLst>
          </p:cNvPr>
          <p:cNvSpPr/>
          <p:nvPr/>
        </p:nvSpPr>
        <p:spPr>
          <a:xfrm>
            <a:off x="631296" y="5018401"/>
            <a:ext cx="3705033" cy="1428328"/>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Citizens can upload proof in format of DOCX, PDF, PPTX or images such as JPEG and PNG using D365 citizen portal</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Dataverse attachments are not supported as knowledge at this moment, need to be copied to SharePoint.</a:t>
            </a: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Eligibility  rule can be defined in Dataverse of in document in SharePoint (supported types are PDF, PPTX, DOCX)</a:t>
            </a: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Agent is hosted on Teams channel and use Microsoft authentication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Agent is accessed via Caseworkers in organization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can only send email to citizens, no chat feature for citizen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9FCF9748-2B32-1366-4472-03A8BDCF6D35}"/>
              </a:ext>
            </a:extLst>
          </p:cNvPr>
          <p:cNvSpPr txBox="1"/>
          <p:nvPr/>
        </p:nvSpPr>
        <p:spPr>
          <a:xfrm>
            <a:off x="804113" y="446308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4" name="TextBox 3">
            <a:extLst>
              <a:ext uri="{FF2B5EF4-FFF2-40B4-BE49-F238E27FC236}">
                <a16:creationId xmlns:a16="http://schemas.microsoft.com/office/drawing/2014/main" id="{1E19C334-2913-23C9-8AF2-FA7DAB4B7C05}"/>
              </a:ext>
            </a:extLst>
          </p:cNvPr>
          <p:cNvSpPr txBox="1"/>
          <p:nvPr/>
        </p:nvSpPr>
        <p:spPr>
          <a:xfrm>
            <a:off x="2055985" y="4500053"/>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NA</a:t>
            </a:r>
            <a:endParaRPr kumimoji="0" lang="en-US" sz="800" b="0" i="0" u="non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38" name="Rectangle 37">
            <a:extLst>
              <a:ext uri="{FF2B5EF4-FFF2-40B4-BE49-F238E27FC236}">
                <a16:creationId xmlns:a16="http://schemas.microsoft.com/office/drawing/2014/main" id="{A162F81E-EB94-E538-FE29-B0BC3F1235EA}"/>
              </a:ext>
            </a:extLst>
          </p:cNvPr>
          <p:cNvSpPr/>
          <p:nvPr/>
        </p:nvSpPr>
        <p:spPr bwMode="auto">
          <a:xfrm>
            <a:off x="6197262" y="1775990"/>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72BEEFE5-76E7-BB2F-7E21-9FA57A1DDCCB}"/>
              </a:ext>
            </a:extLst>
          </p:cNvPr>
          <p:cNvSpPr/>
          <p:nvPr/>
        </p:nvSpPr>
        <p:spPr bwMode="auto">
          <a:xfrm>
            <a:off x="6196720" y="2396475"/>
            <a:ext cx="4637553" cy="2567782"/>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784083B5-86B5-0FA3-D16A-1561CA695DFA}"/>
              </a:ext>
            </a:extLst>
          </p:cNvPr>
          <p:cNvSpPr/>
          <p:nvPr/>
        </p:nvSpPr>
        <p:spPr bwMode="auto">
          <a:xfrm>
            <a:off x="6196720" y="4958846"/>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0A24DC25-5A1A-C079-E11D-CDF2EB9DB87A}"/>
              </a:ext>
            </a:extLst>
          </p:cNvPr>
          <p:cNvSpPr txBox="1"/>
          <p:nvPr/>
        </p:nvSpPr>
        <p:spPr>
          <a:xfrm>
            <a:off x="6245336" y="1815879"/>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47" name="Rectangle: Rounded Corners 46">
            <a:extLst>
              <a:ext uri="{FF2B5EF4-FFF2-40B4-BE49-F238E27FC236}">
                <a16:creationId xmlns:a16="http://schemas.microsoft.com/office/drawing/2014/main" id="{E9BB4C49-0E77-F6E0-99F1-CAADD4784D53}"/>
              </a:ext>
            </a:extLst>
          </p:cNvPr>
          <p:cNvSpPr/>
          <p:nvPr/>
        </p:nvSpPr>
        <p:spPr bwMode="auto">
          <a:xfrm>
            <a:off x="6589083" y="2750889"/>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49BFE579-10B7-B764-2D94-D92C0612DAED}"/>
              </a:ext>
            </a:extLst>
          </p:cNvPr>
          <p:cNvSpPr/>
          <p:nvPr/>
        </p:nvSpPr>
        <p:spPr bwMode="auto">
          <a:xfrm>
            <a:off x="6574952" y="3794974"/>
            <a:ext cx="1640495"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9" name="Rectangle 48">
            <a:extLst>
              <a:ext uri="{FF2B5EF4-FFF2-40B4-BE49-F238E27FC236}">
                <a16:creationId xmlns:a16="http://schemas.microsoft.com/office/drawing/2014/main" id="{EAC06211-551E-E1FC-B5BA-5B45A684C636}"/>
              </a:ext>
            </a:extLst>
          </p:cNvPr>
          <p:cNvSpPr/>
          <p:nvPr/>
        </p:nvSpPr>
        <p:spPr bwMode="auto">
          <a:xfrm>
            <a:off x="4921573" y="2750889"/>
            <a:ext cx="773546" cy="74349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0" name="TextBox 49">
            <a:extLst>
              <a:ext uri="{FF2B5EF4-FFF2-40B4-BE49-F238E27FC236}">
                <a16:creationId xmlns:a16="http://schemas.microsoft.com/office/drawing/2014/main" id="{AF1B7B73-731F-1C22-989D-95FEEE4C6851}"/>
              </a:ext>
            </a:extLst>
          </p:cNvPr>
          <p:cNvSpPr txBox="1"/>
          <p:nvPr/>
        </p:nvSpPr>
        <p:spPr>
          <a:xfrm>
            <a:off x="10052336" y="1797499"/>
            <a:ext cx="901263" cy="153888"/>
          </a:xfrm>
          <a:prstGeom prst="rect">
            <a:avLst/>
          </a:prstGeom>
          <a:noFill/>
        </p:spPr>
        <p:txBody>
          <a:bodyPr wrap="square" lIns="0" tIns="0" rIns="0" bIns="0" rtlCol="0">
            <a:spAutoFit/>
          </a:bodyPr>
          <a:lstStyle/>
          <a:p>
            <a:pPr algn="l"/>
            <a:r>
              <a:rPr lang="en-US" sz="1000" b="1"/>
              <a:t>Orchestrator</a:t>
            </a:r>
          </a:p>
        </p:txBody>
      </p:sp>
      <p:sp>
        <p:nvSpPr>
          <p:cNvPr id="51" name="TextBox 50">
            <a:extLst>
              <a:ext uri="{FF2B5EF4-FFF2-40B4-BE49-F238E27FC236}">
                <a16:creationId xmlns:a16="http://schemas.microsoft.com/office/drawing/2014/main" id="{70E6B138-9CB9-0646-5776-15E2D65F2115}"/>
              </a:ext>
            </a:extLst>
          </p:cNvPr>
          <p:cNvSpPr txBox="1"/>
          <p:nvPr/>
        </p:nvSpPr>
        <p:spPr>
          <a:xfrm>
            <a:off x="4921573" y="3155977"/>
            <a:ext cx="773546" cy="276999"/>
          </a:xfrm>
          <a:prstGeom prst="rect">
            <a:avLst/>
          </a:prstGeom>
          <a:noFill/>
        </p:spPr>
        <p:txBody>
          <a:bodyPr wrap="square" lIns="0" tIns="0" rIns="0" bIns="0" rtlCol="0">
            <a:spAutoFit/>
          </a:bodyPr>
          <a:lstStyle/>
          <a:p>
            <a:pPr algn="ctr"/>
            <a:r>
              <a:rPr lang="en-US" sz="900" b="1"/>
              <a:t>Citizens </a:t>
            </a:r>
          </a:p>
          <a:p>
            <a:pPr algn="ctr"/>
            <a:r>
              <a:rPr lang="en-US" sz="900" b="1"/>
              <a:t>(non licensed)</a:t>
            </a:r>
          </a:p>
        </p:txBody>
      </p:sp>
      <p:sp>
        <p:nvSpPr>
          <p:cNvPr id="52" name="TextBox 51">
            <a:extLst>
              <a:ext uri="{FF2B5EF4-FFF2-40B4-BE49-F238E27FC236}">
                <a16:creationId xmlns:a16="http://schemas.microsoft.com/office/drawing/2014/main" id="{FC7E188A-6787-3BF0-D079-122E647BD448}"/>
              </a:ext>
            </a:extLst>
          </p:cNvPr>
          <p:cNvSpPr txBox="1"/>
          <p:nvPr/>
        </p:nvSpPr>
        <p:spPr>
          <a:xfrm>
            <a:off x="4818501" y="3564119"/>
            <a:ext cx="965453" cy="230832"/>
          </a:xfrm>
          <a:prstGeom prst="rect">
            <a:avLst/>
          </a:prstGeom>
          <a:noFill/>
        </p:spPr>
        <p:txBody>
          <a:bodyPr wrap="square" lIns="0" tIns="0" rIns="0" bIns="0" rtlCol="0">
            <a:spAutoFit/>
          </a:bodyPr>
          <a:lstStyle/>
          <a:p>
            <a:pPr algn="ctr"/>
            <a:r>
              <a:rPr lang="en-US" sz="500"/>
              <a:t>1. Citizens submits application with necessary proof to D365 Customer Portal</a:t>
            </a:r>
          </a:p>
        </p:txBody>
      </p:sp>
      <p:sp>
        <p:nvSpPr>
          <p:cNvPr id="54" name="TextBox 53">
            <a:extLst>
              <a:ext uri="{FF2B5EF4-FFF2-40B4-BE49-F238E27FC236}">
                <a16:creationId xmlns:a16="http://schemas.microsoft.com/office/drawing/2014/main" id="{7A4922F9-4446-F013-3FC5-83FC3C815F21}"/>
              </a:ext>
            </a:extLst>
          </p:cNvPr>
          <p:cNvSpPr txBox="1"/>
          <p:nvPr/>
        </p:nvSpPr>
        <p:spPr>
          <a:xfrm>
            <a:off x="5642616" y="2478272"/>
            <a:ext cx="1274269" cy="76944"/>
          </a:xfrm>
          <a:prstGeom prst="rect">
            <a:avLst/>
          </a:prstGeom>
          <a:noFill/>
        </p:spPr>
        <p:txBody>
          <a:bodyPr wrap="square" lIns="0" tIns="0" rIns="0" bIns="0" rtlCol="0">
            <a:spAutoFit/>
          </a:bodyPr>
          <a:lstStyle/>
          <a:p>
            <a:pPr algn="ctr"/>
            <a:r>
              <a:rPr lang="en-US" sz="500"/>
              <a:t>2. Application gets stored </a:t>
            </a:r>
          </a:p>
        </p:txBody>
      </p:sp>
      <p:sp>
        <p:nvSpPr>
          <p:cNvPr id="55" name="TextBox 54">
            <a:extLst>
              <a:ext uri="{FF2B5EF4-FFF2-40B4-BE49-F238E27FC236}">
                <a16:creationId xmlns:a16="http://schemas.microsoft.com/office/drawing/2014/main" id="{A0DB2965-2FAC-2779-E610-D4CDBFE68B88}"/>
              </a:ext>
            </a:extLst>
          </p:cNvPr>
          <p:cNvSpPr txBox="1"/>
          <p:nvPr/>
        </p:nvSpPr>
        <p:spPr>
          <a:xfrm>
            <a:off x="9485732" y="5200180"/>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57" name="TextBox 56">
            <a:extLst>
              <a:ext uri="{FF2B5EF4-FFF2-40B4-BE49-F238E27FC236}">
                <a16:creationId xmlns:a16="http://schemas.microsoft.com/office/drawing/2014/main" id="{B6478D7F-54CC-AE78-A85F-D33CC4A5CC78}"/>
              </a:ext>
            </a:extLst>
          </p:cNvPr>
          <p:cNvSpPr txBox="1"/>
          <p:nvPr/>
        </p:nvSpPr>
        <p:spPr>
          <a:xfrm>
            <a:off x="6401090" y="5107368"/>
            <a:ext cx="1053840" cy="153888"/>
          </a:xfrm>
          <a:prstGeom prst="rect">
            <a:avLst/>
          </a:prstGeom>
          <a:noFill/>
        </p:spPr>
        <p:txBody>
          <a:bodyPr wrap="square" lIns="0" tIns="0" rIns="0" bIns="0" rtlCol="0">
            <a:spAutoFit/>
          </a:bodyPr>
          <a:lstStyle/>
          <a:p>
            <a:pPr algn="ctr"/>
            <a:r>
              <a:rPr lang="en-US" sz="500"/>
              <a:t>8a. Agents logs are displayed on Power CAT dashboard</a:t>
            </a:r>
          </a:p>
        </p:txBody>
      </p:sp>
      <p:pic>
        <p:nvPicPr>
          <p:cNvPr id="59" name="Graphic 58">
            <a:extLst>
              <a:ext uri="{FF2B5EF4-FFF2-40B4-BE49-F238E27FC236}">
                <a16:creationId xmlns:a16="http://schemas.microsoft.com/office/drawing/2014/main" id="{F3DDDCFE-628B-CF02-325D-A1C2F610BF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8343" y="1850854"/>
            <a:ext cx="470757" cy="470757"/>
          </a:xfrm>
          <a:prstGeom prst="rect">
            <a:avLst/>
          </a:prstGeom>
        </p:spPr>
      </p:pic>
      <p:pic>
        <p:nvPicPr>
          <p:cNvPr id="61" name="Graphic 60">
            <a:extLst>
              <a:ext uri="{FF2B5EF4-FFF2-40B4-BE49-F238E27FC236}">
                <a16:creationId xmlns:a16="http://schemas.microsoft.com/office/drawing/2014/main" id="{92C43E5E-5438-3474-1E8F-84702A511A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9517" y="5184602"/>
            <a:ext cx="336979" cy="286071"/>
          </a:xfrm>
          <a:prstGeom prst="rect">
            <a:avLst/>
          </a:prstGeom>
        </p:spPr>
      </p:pic>
      <p:pic>
        <p:nvPicPr>
          <p:cNvPr id="63" name="Graphic 62">
            <a:extLst>
              <a:ext uri="{FF2B5EF4-FFF2-40B4-BE49-F238E27FC236}">
                <a16:creationId xmlns:a16="http://schemas.microsoft.com/office/drawing/2014/main" id="{51544506-1E92-95A5-7E7B-94881DE6D6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16968" y="3851494"/>
            <a:ext cx="281039" cy="281039"/>
          </a:xfrm>
          <a:prstGeom prst="rect">
            <a:avLst/>
          </a:prstGeom>
        </p:spPr>
      </p:pic>
      <p:pic>
        <p:nvPicPr>
          <p:cNvPr id="64" name="Graphic 63">
            <a:extLst>
              <a:ext uri="{FF2B5EF4-FFF2-40B4-BE49-F238E27FC236}">
                <a16:creationId xmlns:a16="http://schemas.microsoft.com/office/drawing/2014/main" id="{8687ABCB-FA68-2681-EC82-87C4F24B68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69295" y="2628645"/>
            <a:ext cx="336605" cy="336605"/>
          </a:xfrm>
          <a:prstGeom prst="rect">
            <a:avLst/>
          </a:prstGeom>
        </p:spPr>
      </p:pic>
      <p:cxnSp>
        <p:nvCxnSpPr>
          <p:cNvPr id="66" name="Connector: Elbow 65">
            <a:extLst>
              <a:ext uri="{FF2B5EF4-FFF2-40B4-BE49-F238E27FC236}">
                <a16:creationId xmlns:a16="http://schemas.microsoft.com/office/drawing/2014/main" id="{8AC483FF-2DC3-9AB5-34AE-10388087772F}"/>
              </a:ext>
            </a:extLst>
          </p:cNvPr>
          <p:cNvCxnSpPr>
            <a:cxnSpLocks/>
            <a:stCxn id="64" idx="0"/>
          </p:cNvCxnSpPr>
          <p:nvPr/>
        </p:nvCxnSpPr>
        <p:spPr>
          <a:xfrm rot="16200000" flipH="1">
            <a:off x="6131180" y="2235062"/>
            <a:ext cx="336605" cy="1123770"/>
          </a:xfrm>
          <a:prstGeom prst="bentConnector4">
            <a:avLst>
              <a:gd name="adj1" fmla="val -67913"/>
              <a:gd name="adj2" fmla="val 901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6A9A3D4-9A9E-F4EE-A3F7-23774E2A11B8}"/>
              </a:ext>
            </a:extLst>
          </p:cNvPr>
          <p:cNvCxnSpPr>
            <a:cxnSpLocks/>
            <a:endCxn id="61" idx="3"/>
          </p:cNvCxnSpPr>
          <p:nvPr/>
        </p:nvCxnSpPr>
        <p:spPr>
          <a:xfrm flipH="1">
            <a:off x="6576496" y="5323290"/>
            <a:ext cx="889604" cy="434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1EC009BE-9342-85B0-2B67-C675B241A6B5}"/>
              </a:ext>
            </a:extLst>
          </p:cNvPr>
          <p:cNvSpPr/>
          <p:nvPr/>
        </p:nvSpPr>
        <p:spPr bwMode="auto">
          <a:xfrm>
            <a:off x="11101053" y="2245773"/>
            <a:ext cx="791117" cy="2133643"/>
          </a:xfrm>
          <a:prstGeom prst="rect">
            <a:avLst/>
          </a:prstGeom>
          <a:noFill/>
          <a:ln w="952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0" name="TextBox 69">
            <a:extLst>
              <a:ext uri="{FF2B5EF4-FFF2-40B4-BE49-F238E27FC236}">
                <a16:creationId xmlns:a16="http://schemas.microsoft.com/office/drawing/2014/main" id="{A12F3446-EB89-9BD8-F1EC-5E6F240E733D}"/>
              </a:ext>
            </a:extLst>
          </p:cNvPr>
          <p:cNvSpPr txBox="1"/>
          <p:nvPr/>
        </p:nvSpPr>
        <p:spPr>
          <a:xfrm>
            <a:off x="11192927" y="2721853"/>
            <a:ext cx="607369" cy="184666"/>
          </a:xfrm>
          <a:prstGeom prst="rect">
            <a:avLst/>
          </a:prstGeom>
          <a:noFill/>
        </p:spPr>
        <p:txBody>
          <a:bodyPr wrap="square" lIns="0" tIns="0" rIns="0" bIns="0" rtlCol="0">
            <a:spAutoFit/>
          </a:bodyPr>
          <a:lstStyle/>
          <a:p>
            <a:pPr algn="ctr"/>
            <a:r>
              <a:rPr lang="en-US" sz="600"/>
              <a:t>Case Workers/ Benefit examiners</a:t>
            </a:r>
          </a:p>
        </p:txBody>
      </p:sp>
      <p:sp>
        <p:nvSpPr>
          <p:cNvPr id="71" name="TextBox 70">
            <a:extLst>
              <a:ext uri="{FF2B5EF4-FFF2-40B4-BE49-F238E27FC236}">
                <a16:creationId xmlns:a16="http://schemas.microsoft.com/office/drawing/2014/main" id="{6EDC4B98-46A9-7AF7-72EC-09A398D9C788}"/>
              </a:ext>
            </a:extLst>
          </p:cNvPr>
          <p:cNvSpPr txBox="1"/>
          <p:nvPr/>
        </p:nvSpPr>
        <p:spPr>
          <a:xfrm>
            <a:off x="11192927" y="3417181"/>
            <a:ext cx="607369" cy="184666"/>
          </a:xfrm>
          <a:prstGeom prst="rect">
            <a:avLst/>
          </a:prstGeom>
          <a:noFill/>
        </p:spPr>
        <p:txBody>
          <a:bodyPr wrap="square" lIns="0" tIns="0" rIns="0" bIns="0" rtlCol="0">
            <a:spAutoFit/>
          </a:bodyPr>
          <a:lstStyle/>
          <a:p>
            <a:pPr algn="ctr"/>
            <a:r>
              <a:rPr lang="en-US" sz="600"/>
              <a:t>Eligibility Supervisors</a:t>
            </a:r>
          </a:p>
        </p:txBody>
      </p:sp>
      <p:sp>
        <p:nvSpPr>
          <p:cNvPr id="73" name="TextBox 72">
            <a:extLst>
              <a:ext uri="{FF2B5EF4-FFF2-40B4-BE49-F238E27FC236}">
                <a16:creationId xmlns:a16="http://schemas.microsoft.com/office/drawing/2014/main" id="{379524FE-C22C-E9DF-8DFA-470DB401B035}"/>
              </a:ext>
            </a:extLst>
          </p:cNvPr>
          <p:cNvSpPr txBox="1"/>
          <p:nvPr/>
        </p:nvSpPr>
        <p:spPr>
          <a:xfrm>
            <a:off x="11192927" y="4112507"/>
            <a:ext cx="607369" cy="184666"/>
          </a:xfrm>
          <a:prstGeom prst="rect">
            <a:avLst/>
          </a:prstGeom>
          <a:noFill/>
        </p:spPr>
        <p:txBody>
          <a:bodyPr wrap="square" lIns="0" tIns="0" rIns="0" bIns="0" rtlCol="0">
            <a:spAutoFit/>
          </a:bodyPr>
          <a:lstStyle/>
          <a:p>
            <a:pPr algn="ctr"/>
            <a:r>
              <a:rPr lang="en-US" sz="600"/>
              <a:t>Policy Compliance Team</a:t>
            </a:r>
          </a:p>
        </p:txBody>
      </p:sp>
      <p:pic>
        <p:nvPicPr>
          <p:cNvPr id="75" name="Graphic 74" descr="Users outline">
            <a:extLst>
              <a:ext uri="{FF2B5EF4-FFF2-40B4-BE49-F238E27FC236}">
                <a16:creationId xmlns:a16="http://schemas.microsoft.com/office/drawing/2014/main" id="{4FB568CE-3CF3-7847-43AC-36F7054FB8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53179" y="2856456"/>
            <a:ext cx="310334" cy="310334"/>
          </a:xfrm>
          <a:prstGeom prst="rect">
            <a:avLst/>
          </a:prstGeom>
        </p:spPr>
      </p:pic>
      <p:pic>
        <p:nvPicPr>
          <p:cNvPr id="76" name="Graphic 75" descr="Office worker female outline">
            <a:extLst>
              <a:ext uri="{FF2B5EF4-FFF2-40B4-BE49-F238E27FC236}">
                <a16:creationId xmlns:a16="http://schemas.microsoft.com/office/drawing/2014/main" id="{C8C10488-3551-498A-66E9-0E5760FA9B6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48528" y="3013767"/>
            <a:ext cx="296166" cy="296166"/>
          </a:xfrm>
          <a:prstGeom prst="rect">
            <a:avLst/>
          </a:prstGeom>
        </p:spPr>
      </p:pic>
      <p:pic>
        <p:nvPicPr>
          <p:cNvPr id="78" name="Graphic 77" descr="Office worker male outline">
            <a:extLst>
              <a:ext uri="{FF2B5EF4-FFF2-40B4-BE49-F238E27FC236}">
                <a16:creationId xmlns:a16="http://schemas.microsoft.com/office/drawing/2014/main" id="{08A7E52E-4D2F-43B5-B377-9C14824B42E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348527" y="2318437"/>
            <a:ext cx="296168" cy="296168"/>
          </a:xfrm>
          <a:prstGeom prst="rect">
            <a:avLst/>
          </a:prstGeom>
        </p:spPr>
      </p:pic>
      <p:pic>
        <p:nvPicPr>
          <p:cNvPr id="79" name="Graphic 78" descr="Office worker female outline">
            <a:extLst>
              <a:ext uri="{FF2B5EF4-FFF2-40B4-BE49-F238E27FC236}">
                <a16:creationId xmlns:a16="http://schemas.microsoft.com/office/drawing/2014/main" id="{76A11D6B-D2AE-0A0A-BBFE-84F75FD80C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348528" y="3709095"/>
            <a:ext cx="296166" cy="296166"/>
          </a:xfrm>
          <a:prstGeom prst="rect">
            <a:avLst/>
          </a:prstGeom>
        </p:spPr>
      </p:pic>
      <p:sp>
        <p:nvSpPr>
          <p:cNvPr id="81" name="TextBox 80">
            <a:extLst>
              <a:ext uri="{FF2B5EF4-FFF2-40B4-BE49-F238E27FC236}">
                <a16:creationId xmlns:a16="http://schemas.microsoft.com/office/drawing/2014/main" id="{62594979-614A-11FF-EFC9-FA17D68C7D01}"/>
              </a:ext>
            </a:extLst>
          </p:cNvPr>
          <p:cNvSpPr txBox="1"/>
          <p:nvPr/>
        </p:nvSpPr>
        <p:spPr>
          <a:xfrm>
            <a:off x="7044980" y="2777409"/>
            <a:ext cx="819898" cy="123111"/>
          </a:xfrm>
          <a:prstGeom prst="rect">
            <a:avLst/>
          </a:prstGeom>
          <a:noFill/>
        </p:spPr>
        <p:txBody>
          <a:bodyPr wrap="square" lIns="0" tIns="0" rIns="0" bIns="0" rtlCol="0">
            <a:spAutoFit/>
          </a:bodyPr>
          <a:lstStyle/>
          <a:p>
            <a:pPr algn="ctr"/>
            <a:r>
              <a:rPr lang="en-US" sz="800" b="1"/>
              <a:t>Knowledge Base</a:t>
            </a:r>
          </a:p>
        </p:txBody>
      </p:sp>
      <p:sp>
        <p:nvSpPr>
          <p:cNvPr id="82" name="TextBox 81">
            <a:extLst>
              <a:ext uri="{FF2B5EF4-FFF2-40B4-BE49-F238E27FC236}">
                <a16:creationId xmlns:a16="http://schemas.microsoft.com/office/drawing/2014/main" id="{66BA54C9-DB23-D266-8624-822D9120B2E5}"/>
              </a:ext>
            </a:extLst>
          </p:cNvPr>
          <p:cNvSpPr txBox="1"/>
          <p:nvPr/>
        </p:nvSpPr>
        <p:spPr>
          <a:xfrm>
            <a:off x="7228764" y="3794951"/>
            <a:ext cx="332869" cy="123111"/>
          </a:xfrm>
          <a:prstGeom prst="rect">
            <a:avLst/>
          </a:prstGeom>
          <a:noFill/>
        </p:spPr>
        <p:txBody>
          <a:bodyPr wrap="square" lIns="0" tIns="0" rIns="0" bIns="0" rtlCol="0">
            <a:spAutoFit/>
          </a:bodyPr>
          <a:lstStyle/>
          <a:p>
            <a:pPr algn="ctr"/>
            <a:r>
              <a:rPr lang="en-US" sz="800" b="1"/>
              <a:t>Tools</a:t>
            </a:r>
          </a:p>
        </p:txBody>
      </p:sp>
      <p:sp>
        <p:nvSpPr>
          <p:cNvPr id="84" name="TextBox 83">
            <a:extLst>
              <a:ext uri="{FF2B5EF4-FFF2-40B4-BE49-F238E27FC236}">
                <a16:creationId xmlns:a16="http://schemas.microsoft.com/office/drawing/2014/main" id="{18C70479-42F3-C83D-AAD6-4AC417D85F6A}"/>
              </a:ext>
            </a:extLst>
          </p:cNvPr>
          <p:cNvSpPr txBox="1"/>
          <p:nvPr/>
        </p:nvSpPr>
        <p:spPr>
          <a:xfrm>
            <a:off x="5912394" y="3756829"/>
            <a:ext cx="673939" cy="153888"/>
          </a:xfrm>
          <a:prstGeom prst="rect">
            <a:avLst/>
          </a:prstGeom>
          <a:noFill/>
        </p:spPr>
        <p:txBody>
          <a:bodyPr wrap="square" lIns="0" tIns="0" rIns="0" bIns="0" rtlCol="0">
            <a:spAutoFit/>
          </a:bodyPr>
          <a:lstStyle/>
          <a:p>
            <a:pPr algn="ctr"/>
            <a:r>
              <a:rPr lang="en-US" sz="500"/>
              <a:t>3a. Attachments are ingested via connector</a:t>
            </a:r>
          </a:p>
        </p:txBody>
      </p:sp>
      <p:cxnSp>
        <p:nvCxnSpPr>
          <p:cNvPr id="86" name="Connector: Elbow 85">
            <a:extLst>
              <a:ext uri="{FF2B5EF4-FFF2-40B4-BE49-F238E27FC236}">
                <a16:creationId xmlns:a16="http://schemas.microsoft.com/office/drawing/2014/main" id="{19A52120-1193-EC1C-459F-E70B7A4E8DB5}"/>
              </a:ext>
            </a:extLst>
          </p:cNvPr>
          <p:cNvCxnSpPr>
            <a:cxnSpLocks/>
            <a:stCxn id="122" idx="2"/>
          </p:cNvCxnSpPr>
          <p:nvPr/>
        </p:nvCxnSpPr>
        <p:spPr>
          <a:xfrm rot="16200000" flipH="1">
            <a:off x="10405960" y="3098732"/>
            <a:ext cx="161102" cy="1224625"/>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B098D8C-7484-EF08-28F6-D29CA3566E7E}"/>
              </a:ext>
            </a:extLst>
          </p:cNvPr>
          <p:cNvSpPr txBox="1"/>
          <p:nvPr/>
        </p:nvSpPr>
        <p:spPr>
          <a:xfrm>
            <a:off x="9847323" y="3819052"/>
            <a:ext cx="1182926" cy="76944"/>
          </a:xfrm>
          <a:prstGeom prst="rect">
            <a:avLst/>
          </a:prstGeom>
          <a:noFill/>
        </p:spPr>
        <p:txBody>
          <a:bodyPr wrap="square" lIns="0" tIns="0" rIns="0" bIns="0" rtlCol="0">
            <a:spAutoFit/>
          </a:bodyPr>
          <a:lstStyle/>
          <a:p>
            <a:pPr algn="ctr"/>
            <a:r>
              <a:rPr lang="en-US" sz="500"/>
              <a:t>7c. Activity feed notification</a:t>
            </a:r>
          </a:p>
        </p:txBody>
      </p:sp>
      <p:cxnSp>
        <p:nvCxnSpPr>
          <p:cNvPr id="93" name="Straight Arrow Connector 92">
            <a:extLst>
              <a:ext uri="{FF2B5EF4-FFF2-40B4-BE49-F238E27FC236}">
                <a16:creationId xmlns:a16="http://schemas.microsoft.com/office/drawing/2014/main" id="{1476CC5E-5D9F-E219-E2DC-F2536AECCEF5}"/>
              </a:ext>
            </a:extLst>
          </p:cNvPr>
          <p:cNvCxnSpPr>
            <a:cxnSpLocks/>
          </p:cNvCxnSpPr>
          <p:nvPr/>
        </p:nvCxnSpPr>
        <p:spPr>
          <a:xfrm flipV="1">
            <a:off x="7892209" y="2396474"/>
            <a:ext cx="0" cy="50404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AD7C5E11-EF53-5897-9014-18B7E3096CA0}"/>
              </a:ext>
            </a:extLst>
          </p:cNvPr>
          <p:cNvSpPr txBox="1"/>
          <p:nvPr/>
        </p:nvSpPr>
        <p:spPr>
          <a:xfrm>
            <a:off x="11120836" y="2051533"/>
            <a:ext cx="751408" cy="123111"/>
          </a:xfrm>
          <a:prstGeom prst="rect">
            <a:avLst/>
          </a:prstGeom>
          <a:noFill/>
        </p:spPr>
        <p:txBody>
          <a:bodyPr wrap="square" lIns="0" tIns="0" rIns="0" bIns="0" rtlCol="0">
            <a:spAutoFit/>
          </a:bodyPr>
          <a:lstStyle/>
          <a:p>
            <a:pPr algn="ctr"/>
            <a:r>
              <a:rPr lang="en-US" sz="800" b="1"/>
              <a:t>Licensed Users</a:t>
            </a:r>
          </a:p>
        </p:txBody>
      </p:sp>
      <p:sp>
        <p:nvSpPr>
          <p:cNvPr id="96" name="Rectangle 95">
            <a:extLst>
              <a:ext uri="{FF2B5EF4-FFF2-40B4-BE49-F238E27FC236}">
                <a16:creationId xmlns:a16="http://schemas.microsoft.com/office/drawing/2014/main" id="{A6F034C6-193D-3015-94EC-57BC2BEA3EA4}"/>
              </a:ext>
            </a:extLst>
          </p:cNvPr>
          <p:cNvSpPr/>
          <p:nvPr/>
        </p:nvSpPr>
        <p:spPr bwMode="auto">
          <a:xfrm>
            <a:off x="7464112" y="503478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97" name="Graphic 96">
            <a:extLst>
              <a:ext uri="{FF2B5EF4-FFF2-40B4-BE49-F238E27FC236}">
                <a16:creationId xmlns:a16="http://schemas.microsoft.com/office/drawing/2014/main" id="{06C05C6A-C82C-5626-5ED4-039D84FCC0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75081" y="5080332"/>
            <a:ext cx="390341" cy="390341"/>
          </a:xfrm>
          <a:prstGeom prst="rect">
            <a:avLst/>
          </a:prstGeom>
        </p:spPr>
      </p:pic>
      <p:sp>
        <p:nvSpPr>
          <p:cNvPr id="98" name="TextBox 97">
            <a:extLst>
              <a:ext uri="{FF2B5EF4-FFF2-40B4-BE49-F238E27FC236}">
                <a16:creationId xmlns:a16="http://schemas.microsoft.com/office/drawing/2014/main" id="{FC53BF64-38D9-7A1E-9F47-6FE7B7898FFD}"/>
              </a:ext>
            </a:extLst>
          </p:cNvPr>
          <p:cNvSpPr txBox="1"/>
          <p:nvPr/>
        </p:nvSpPr>
        <p:spPr>
          <a:xfrm>
            <a:off x="8563060" y="5458327"/>
            <a:ext cx="822598" cy="92333"/>
          </a:xfrm>
          <a:prstGeom prst="rect">
            <a:avLst/>
          </a:prstGeom>
          <a:noFill/>
        </p:spPr>
        <p:txBody>
          <a:bodyPr wrap="square" lIns="0" tIns="0" rIns="0" bIns="0" rtlCol="0">
            <a:spAutoFit/>
          </a:bodyPr>
          <a:lstStyle/>
          <a:p>
            <a:pPr algn="ctr"/>
            <a:r>
              <a:rPr lang="en-US" sz="600"/>
              <a:t>Conversation Transcript</a:t>
            </a:r>
          </a:p>
        </p:txBody>
      </p:sp>
      <p:pic>
        <p:nvPicPr>
          <p:cNvPr id="99" name="Graphic 98">
            <a:extLst>
              <a:ext uri="{FF2B5EF4-FFF2-40B4-BE49-F238E27FC236}">
                <a16:creationId xmlns:a16="http://schemas.microsoft.com/office/drawing/2014/main" id="{EDA565F1-513B-5A6B-CC4A-BCAB367A34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67288" y="5080332"/>
            <a:ext cx="390341" cy="390341"/>
          </a:xfrm>
          <a:prstGeom prst="rect">
            <a:avLst/>
          </a:prstGeom>
        </p:spPr>
      </p:pic>
      <p:pic>
        <p:nvPicPr>
          <p:cNvPr id="100" name="Graphic 99">
            <a:extLst>
              <a:ext uri="{FF2B5EF4-FFF2-40B4-BE49-F238E27FC236}">
                <a16:creationId xmlns:a16="http://schemas.microsoft.com/office/drawing/2014/main" id="{872BC816-7099-C6DC-9B32-4E64CCFCE9A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79394" y="2885258"/>
            <a:ext cx="390593" cy="390593"/>
          </a:xfrm>
          <a:prstGeom prst="rect">
            <a:avLst/>
          </a:prstGeom>
        </p:spPr>
      </p:pic>
      <p:sp>
        <p:nvSpPr>
          <p:cNvPr id="101" name="TextBox 100">
            <a:extLst>
              <a:ext uri="{FF2B5EF4-FFF2-40B4-BE49-F238E27FC236}">
                <a16:creationId xmlns:a16="http://schemas.microsoft.com/office/drawing/2014/main" id="{719AB5DA-33A6-DA06-3CF6-64B35A3B8E28}"/>
              </a:ext>
            </a:extLst>
          </p:cNvPr>
          <p:cNvSpPr txBox="1"/>
          <p:nvPr/>
        </p:nvSpPr>
        <p:spPr>
          <a:xfrm>
            <a:off x="6667626" y="3253845"/>
            <a:ext cx="607369" cy="76944"/>
          </a:xfrm>
          <a:prstGeom prst="rect">
            <a:avLst/>
          </a:prstGeom>
          <a:noFill/>
        </p:spPr>
        <p:txBody>
          <a:bodyPr wrap="square" lIns="0" tIns="0" rIns="0" bIns="0" rtlCol="0">
            <a:spAutoFit/>
          </a:bodyPr>
          <a:lstStyle/>
          <a:p>
            <a:pPr algn="ctr"/>
            <a:r>
              <a:rPr lang="en-US" sz="500"/>
              <a:t>Structured Records</a:t>
            </a:r>
          </a:p>
        </p:txBody>
      </p:sp>
      <p:sp>
        <p:nvSpPr>
          <p:cNvPr id="102" name="TextBox 101">
            <a:extLst>
              <a:ext uri="{FF2B5EF4-FFF2-40B4-BE49-F238E27FC236}">
                <a16:creationId xmlns:a16="http://schemas.microsoft.com/office/drawing/2014/main" id="{E54F7555-0B28-E231-4C95-9BCD7E609FB4}"/>
              </a:ext>
            </a:extLst>
          </p:cNvPr>
          <p:cNvSpPr txBox="1"/>
          <p:nvPr/>
        </p:nvSpPr>
        <p:spPr>
          <a:xfrm>
            <a:off x="7211479" y="2912635"/>
            <a:ext cx="411965" cy="230832"/>
          </a:xfrm>
          <a:prstGeom prst="rect">
            <a:avLst/>
          </a:prstGeom>
          <a:noFill/>
        </p:spPr>
        <p:txBody>
          <a:bodyPr wrap="square" lIns="0" tIns="0" rIns="0" bIns="0" rtlCol="0">
            <a:spAutoFit/>
          </a:bodyPr>
          <a:lstStyle/>
          <a:p>
            <a:pPr algn="ctr"/>
            <a:r>
              <a:rPr lang="en-US" sz="500"/>
              <a:t>Unstructured Documents (versioned)</a:t>
            </a:r>
          </a:p>
        </p:txBody>
      </p:sp>
      <p:pic>
        <p:nvPicPr>
          <p:cNvPr id="103" name="Graphic 102">
            <a:extLst>
              <a:ext uri="{FF2B5EF4-FFF2-40B4-BE49-F238E27FC236}">
                <a16:creationId xmlns:a16="http://schemas.microsoft.com/office/drawing/2014/main" id="{E979E275-DAD0-0E6C-0403-0C5CBE3AC1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39318" y="2885258"/>
            <a:ext cx="390593" cy="390593"/>
          </a:xfrm>
          <a:prstGeom prst="rect">
            <a:avLst/>
          </a:prstGeom>
        </p:spPr>
      </p:pic>
      <p:sp>
        <p:nvSpPr>
          <p:cNvPr id="104" name="Rectangle 103">
            <a:extLst>
              <a:ext uri="{FF2B5EF4-FFF2-40B4-BE49-F238E27FC236}">
                <a16:creationId xmlns:a16="http://schemas.microsoft.com/office/drawing/2014/main" id="{A2FB1775-27B1-A9D9-9DD2-C81114362292}"/>
              </a:ext>
            </a:extLst>
          </p:cNvPr>
          <p:cNvSpPr/>
          <p:nvPr/>
        </p:nvSpPr>
        <p:spPr bwMode="auto">
          <a:xfrm>
            <a:off x="4761891" y="412897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05" name="Graphic 104">
            <a:extLst>
              <a:ext uri="{FF2B5EF4-FFF2-40B4-BE49-F238E27FC236}">
                <a16:creationId xmlns:a16="http://schemas.microsoft.com/office/drawing/2014/main" id="{04421E52-CF23-5A23-20D2-8D144BF383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8754" y="5086520"/>
            <a:ext cx="227480" cy="227480"/>
          </a:xfrm>
          <a:prstGeom prst="rect">
            <a:avLst/>
          </a:prstGeom>
        </p:spPr>
      </p:pic>
      <p:pic>
        <p:nvPicPr>
          <p:cNvPr id="106" name="Graphic 105">
            <a:extLst>
              <a:ext uri="{FF2B5EF4-FFF2-40B4-BE49-F238E27FC236}">
                <a16:creationId xmlns:a16="http://schemas.microsoft.com/office/drawing/2014/main" id="{4CD61C93-35B8-04F2-B3AE-94CB498E0D5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18754" y="4493824"/>
            <a:ext cx="227480" cy="227480"/>
          </a:xfrm>
          <a:prstGeom prst="rect">
            <a:avLst/>
          </a:prstGeom>
        </p:spPr>
      </p:pic>
      <p:pic>
        <p:nvPicPr>
          <p:cNvPr id="107" name="Graphic 106">
            <a:extLst>
              <a:ext uri="{FF2B5EF4-FFF2-40B4-BE49-F238E27FC236}">
                <a16:creationId xmlns:a16="http://schemas.microsoft.com/office/drawing/2014/main" id="{E5CE33C8-C98A-3A3D-B82C-FC60D79B74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18754" y="4197475"/>
            <a:ext cx="227481" cy="227481"/>
          </a:xfrm>
          <a:prstGeom prst="rect">
            <a:avLst/>
          </a:prstGeom>
        </p:spPr>
      </p:pic>
      <p:pic>
        <p:nvPicPr>
          <p:cNvPr id="108" name="Graphic 107">
            <a:extLst>
              <a:ext uri="{FF2B5EF4-FFF2-40B4-BE49-F238E27FC236}">
                <a16:creationId xmlns:a16="http://schemas.microsoft.com/office/drawing/2014/main" id="{B4D97572-7136-9143-5B04-7E75FE1049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6044" y="5704636"/>
            <a:ext cx="252900" cy="227480"/>
          </a:xfrm>
          <a:prstGeom prst="rect">
            <a:avLst/>
          </a:prstGeom>
        </p:spPr>
      </p:pic>
      <p:pic>
        <p:nvPicPr>
          <p:cNvPr id="109" name="Graphic 108">
            <a:extLst>
              <a:ext uri="{FF2B5EF4-FFF2-40B4-BE49-F238E27FC236}">
                <a16:creationId xmlns:a16="http://schemas.microsoft.com/office/drawing/2014/main" id="{6BA8A851-CFA2-FBB6-C41D-0FE3BD1520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18754" y="6000983"/>
            <a:ext cx="227480" cy="227480"/>
          </a:xfrm>
          <a:prstGeom prst="rect">
            <a:avLst/>
          </a:prstGeom>
        </p:spPr>
      </p:pic>
      <p:sp>
        <p:nvSpPr>
          <p:cNvPr id="110" name="TextBox 109">
            <a:extLst>
              <a:ext uri="{FF2B5EF4-FFF2-40B4-BE49-F238E27FC236}">
                <a16:creationId xmlns:a16="http://schemas.microsoft.com/office/drawing/2014/main" id="{8EC421A4-3AAA-9EB5-60BD-795424DD8317}"/>
              </a:ext>
            </a:extLst>
          </p:cNvPr>
          <p:cNvSpPr txBox="1"/>
          <p:nvPr/>
        </p:nvSpPr>
        <p:spPr>
          <a:xfrm>
            <a:off x="5150623" y="4272743"/>
            <a:ext cx="622369" cy="76944"/>
          </a:xfrm>
          <a:prstGeom prst="rect">
            <a:avLst/>
          </a:prstGeom>
          <a:noFill/>
        </p:spPr>
        <p:txBody>
          <a:bodyPr wrap="square" lIns="0" tIns="0" rIns="0" bIns="0" rtlCol="0">
            <a:spAutoFit/>
          </a:bodyPr>
          <a:lstStyle/>
          <a:p>
            <a:pPr algn="ctr"/>
            <a:r>
              <a:rPr lang="en-US" sz="500"/>
              <a:t>D365 Customer Portal</a:t>
            </a:r>
          </a:p>
        </p:txBody>
      </p:sp>
      <p:sp>
        <p:nvSpPr>
          <p:cNvPr id="111" name="TextBox 110">
            <a:extLst>
              <a:ext uri="{FF2B5EF4-FFF2-40B4-BE49-F238E27FC236}">
                <a16:creationId xmlns:a16="http://schemas.microsoft.com/office/drawing/2014/main" id="{7EE04C71-C2EB-D047-886F-980F945A43D4}"/>
              </a:ext>
            </a:extLst>
          </p:cNvPr>
          <p:cNvSpPr txBox="1"/>
          <p:nvPr/>
        </p:nvSpPr>
        <p:spPr>
          <a:xfrm>
            <a:off x="5319582" y="4569092"/>
            <a:ext cx="284451" cy="76944"/>
          </a:xfrm>
          <a:prstGeom prst="rect">
            <a:avLst/>
          </a:prstGeom>
          <a:noFill/>
        </p:spPr>
        <p:txBody>
          <a:bodyPr wrap="square" lIns="0" tIns="0" rIns="0" bIns="0" rtlCol="0">
            <a:spAutoFit/>
          </a:bodyPr>
          <a:lstStyle/>
          <a:p>
            <a:pPr algn="ctr"/>
            <a:r>
              <a:rPr lang="en-US" sz="500"/>
              <a:t>Dataverse</a:t>
            </a:r>
          </a:p>
        </p:txBody>
      </p:sp>
      <p:sp>
        <p:nvSpPr>
          <p:cNvPr id="112" name="TextBox 111">
            <a:extLst>
              <a:ext uri="{FF2B5EF4-FFF2-40B4-BE49-F238E27FC236}">
                <a16:creationId xmlns:a16="http://schemas.microsoft.com/office/drawing/2014/main" id="{FDCF61C9-CD33-21CD-153E-67F215FC6D78}"/>
              </a:ext>
            </a:extLst>
          </p:cNvPr>
          <p:cNvSpPr txBox="1"/>
          <p:nvPr/>
        </p:nvSpPr>
        <p:spPr>
          <a:xfrm>
            <a:off x="5161510" y="5161264"/>
            <a:ext cx="600594" cy="77992"/>
          </a:xfrm>
          <a:prstGeom prst="rect">
            <a:avLst/>
          </a:prstGeom>
          <a:noFill/>
        </p:spPr>
        <p:txBody>
          <a:bodyPr wrap="square" lIns="0" tIns="0" rIns="0" bIns="0" rtlCol="0">
            <a:spAutoFit/>
          </a:bodyPr>
          <a:lstStyle/>
          <a:p>
            <a:pPr algn="ctr"/>
            <a:r>
              <a:rPr lang="en-US" sz="500"/>
              <a:t>Copilot Studio Agent</a:t>
            </a:r>
          </a:p>
        </p:txBody>
      </p:sp>
      <p:sp>
        <p:nvSpPr>
          <p:cNvPr id="113" name="TextBox 112">
            <a:extLst>
              <a:ext uri="{FF2B5EF4-FFF2-40B4-BE49-F238E27FC236}">
                <a16:creationId xmlns:a16="http://schemas.microsoft.com/office/drawing/2014/main" id="{B2A209A3-C69F-B9A4-84A0-4F15C5998786}"/>
              </a:ext>
            </a:extLst>
          </p:cNvPr>
          <p:cNvSpPr txBox="1"/>
          <p:nvPr/>
        </p:nvSpPr>
        <p:spPr>
          <a:xfrm>
            <a:off x="5097254" y="5779380"/>
            <a:ext cx="729106" cy="77992"/>
          </a:xfrm>
          <a:prstGeom prst="rect">
            <a:avLst/>
          </a:prstGeom>
          <a:noFill/>
        </p:spPr>
        <p:txBody>
          <a:bodyPr wrap="square" lIns="0" tIns="0" rIns="0" bIns="0" rtlCol="0">
            <a:spAutoFit/>
          </a:bodyPr>
          <a:lstStyle/>
          <a:p>
            <a:pPr algn="ctr"/>
            <a:r>
              <a:rPr lang="en-US" sz="500"/>
              <a:t>Copilot Studio Kit - Extend</a:t>
            </a:r>
          </a:p>
        </p:txBody>
      </p:sp>
      <p:sp>
        <p:nvSpPr>
          <p:cNvPr id="114" name="TextBox 113">
            <a:extLst>
              <a:ext uri="{FF2B5EF4-FFF2-40B4-BE49-F238E27FC236}">
                <a16:creationId xmlns:a16="http://schemas.microsoft.com/office/drawing/2014/main" id="{3A92DF2D-8BAE-8E33-5CCE-E68AEE0E0915}"/>
              </a:ext>
            </a:extLst>
          </p:cNvPr>
          <p:cNvSpPr txBox="1"/>
          <p:nvPr/>
        </p:nvSpPr>
        <p:spPr>
          <a:xfrm>
            <a:off x="5213679" y="6075727"/>
            <a:ext cx="496256" cy="77992"/>
          </a:xfrm>
          <a:prstGeom prst="rect">
            <a:avLst/>
          </a:prstGeom>
          <a:noFill/>
        </p:spPr>
        <p:txBody>
          <a:bodyPr wrap="square" lIns="0" tIns="0" rIns="0" bIns="0" rtlCol="0">
            <a:spAutoFit/>
          </a:bodyPr>
          <a:lstStyle/>
          <a:p>
            <a:pPr algn="ctr"/>
            <a:r>
              <a:rPr lang="en-US" sz="500"/>
              <a:t>Flow / Connector</a:t>
            </a:r>
          </a:p>
        </p:txBody>
      </p:sp>
      <p:sp>
        <p:nvSpPr>
          <p:cNvPr id="115" name="TextBox 114">
            <a:extLst>
              <a:ext uri="{FF2B5EF4-FFF2-40B4-BE49-F238E27FC236}">
                <a16:creationId xmlns:a16="http://schemas.microsoft.com/office/drawing/2014/main" id="{CDA069A9-1702-E1A9-5809-43073AF016FD}"/>
              </a:ext>
            </a:extLst>
          </p:cNvPr>
          <p:cNvSpPr txBox="1"/>
          <p:nvPr/>
        </p:nvSpPr>
        <p:spPr>
          <a:xfrm>
            <a:off x="4934593" y="3975653"/>
            <a:ext cx="773546" cy="138499"/>
          </a:xfrm>
          <a:prstGeom prst="rect">
            <a:avLst/>
          </a:prstGeom>
          <a:noFill/>
        </p:spPr>
        <p:txBody>
          <a:bodyPr wrap="square" lIns="0" tIns="0" rIns="0" bIns="0" rtlCol="0">
            <a:spAutoFit/>
          </a:bodyPr>
          <a:lstStyle/>
          <a:p>
            <a:pPr algn="ctr"/>
            <a:r>
              <a:rPr lang="en-US" sz="900" b="1"/>
              <a:t>LEGEND</a:t>
            </a:r>
          </a:p>
        </p:txBody>
      </p:sp>
      <p:pic>
        <p:nvPicPr>
          <p:cNvPr id="116" name="Graphic 115">
            <a:extLst>
              <a:ext uri="{FF2B5EF4-FFF2-40B4-BE49-F238E27FC236}">
                <a16:creationId xmlns:a16="http://schemas.microsoft.com/office/drawing/2014/main" id="{5117E57C-D9DE-45D7-2658-66B123B4D7E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806044" y="5382868"/>
            <a:ext cx="252900" cy="252900"/>
          </a:xfrm>
          <a:prstGeom prst="rect">
            <a:avLst/>
          </a:prstGeom>
        </p:spPr>
      </p:pic>
      <p:pic>
        <p:nvPicPr>
          <p:cNvPr id="117" name="Graphic 116">
            <a:extLst>
              <a:ext uri="{FF2B5EF4-FFF2-40B4-BE49-F238E27FC236}">
                <a16:creationId xmlns:a16="http://schemas.microsoft.com/office/drawing/2014/main" id="{ACE56CA9-312C-8ED4-9382-BD91DF3B4AF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18754" y="4790172"/>
            <a:ext cx="227480" cy="227480"/>
          </a:xfrm>
          <a:prstGeom prst="rect">
            <a:avLst/>
          </a:prstGeom>
        </p:spPr>
      </p:pic>
      <p:sp>
        <p:nvSpPr>
          <p:cNvPr id="118" name="TextBox 117">
            <a:extLst>
              <a:ext uri="{FF2B5EF4-FFF2-40B4-BE49-F238E27FC236}">
                <a16:creationId xmlns:a16="http://schemas.microsoft.com/office/drawing/2014/main" id="{3BDC144B-675A-8CCE-77A4-3637517C96B6}"/>
              </a:ext>
            </a:extLst>
          </p:cNvPr>
          <p:cNvSpPr txBox="1"/>
          <p:nvPr/>
        </p:nvSpPr>
        <p:spPr>
          <a:xfrm>
            <a:off x="5307512" y="4865440"/>
            <a:ext cx="308590" cy="76944"/>
          </a:xfrm>
          <a:prstGeom prst="rect">
            <a:avLst/>
          </a:prstGeom>
          <a:noFill/>
        </p:spPr>
        <p:txBody>
          <a:bodyPr wrap="square" lIns="0" tIns="0" rIns="0" bIns="0" rtlCol="0">
            <a:spAutoFit/>
          </a:bodyPr>
          <a:lstStyle/>
          <a:p>
            <a:pPr algn="ctr"/>
            <a:r>
              <a:rPr lang="en-US" sz="500"/>
              <a:t>SharePoint</a:t>
            </a:r>
          </a:p>
        </p:txBody>
      </p:sp>
      <p:sp>
        <p:nvSpPr>
          <p:cNvPr id="119" name="TextBox 118">
            <a:extLst>
              <a:ext uri="{FF2B5EF4-FFF2-40B4-BE49-F238E27FC236}">
                <a16:creationId xmlns:a16="http://schemas.microsoft.com/office/drawing/2014/main" id="{ADC00E6D-27B6-15CC-DBE9-D2CC0DC72B0E}"/>
              </a:ext>
            </a:extLst>
          </p:cNvPr>
          <p:cNvSpPr txBox="1"/>
          <p:nvPr/>
        </p:nvSpPr>
        <p:spPr>
          <a:xfrm>
            <a:off x="5285317" y="5470846"/>
            <a:ext cx="352981" cy="76944"/>
          </a:xfrm>
          <a:prstGeom prst="rect">
            <a:avLst/>
          </a:prstGeom>
          <a:noFill/>
        </p:spPr>
        <p:txBody>
          <a:bodyPr wrap="square" lIns="0" tIns="0" rIns="0" bIns="0" rtlCol="0">
            <a:spAutoFit/>
          </a:bodyPr>
          <a:lstStyle/>
          <a:p>
            <a:pPr algn="ctr"/>
            <a:r>
              <a:rPr lang="en-US" sz="500"/>
              <a:t>App Insights</a:t>
            </a:r>
          </a:p>
        </p:txBody>
      </p:sp>
      <p:pic>
        <p:nvPicPr>
          <p:cNvPr id="120" name="Graphic 119">
            <a:extLst>
              <a:ext uri="{FF2B5EF4-FFF2-40B4-BE49-F238E27FC236}">
                <a16:creationId xmlns:a16="http://schemas.microsoft.com/office/drawing/2014/main" id="{6469CCC1-7521-8C15-A5BC-A3DDDA170F0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18754" y="6297330"/>
            <a:ext cx="227480" cy="227480"/>
          </a:xfrm>
          <a:prstGeom prst="rect">
            <a:avLst/>
          </a:prstGeom>
        </p:spPr>
      </p:pic>
      <p:sp>
        <p:nvSpPr>
          <p:cNvPr id="121" name="TextBox 120">
            <a:extLst>
              <a:ext uri="{FF2B5EF4-FFF2-40B4-BE49-F238E27FC236}">
                <a16:creationId xmlns:a16="http://schemas.microsoft.com/office/drawing/2014/main" id="{93642B07-7AC0-C4D5-41A9-95D14736E746}"/>
              </a:ext>
            </a:extLst>
          </p:cNvPr>
          <p:cNvSpPr txBox="1"/>
          <p:nvPr/>
        </p:nvSpPr>
        <p:spPr>
          <a:xfrm>
            <a:off x="5213679" y="6372074"/>
            <a:ext cx="496256" cy="77992"/>
          </a:xfrm>
          <a:prstGeom prst="rect">
            <a:avLst/>
          </a:prstGeom>
          <a:noFill/>
        </p:spPr>
        <p:txBody>
          <a:bodyPr wrap="square" lIns="0" tIns="0" rIns="0" bIns="0" rtlCol="0">
            <a:spAutoFit/>
          </a:bodyPr>
          <a:lstStyle/>
          <a:p>
            <a:pPr algn="ctr"/>
            <a:r>
              <a:rPr lang="en-US" sz="500"/>
              <a:t>MS Teams</a:t>
            </a:r>
          </a:p>
        </p:txBody>
      </p:sp>
      <p:sp>
        <p:nvSpPr>
          <p:cNvPr id="122" name="Rectangle: Rounded Corners 121">
            <a:extLst>
              <a:ext uri="{FF2B5EF4-FFF2-40B4-BE49-F238E27FC236}">
                <a16:creationId xmlns:a16="http://schemas.microsoft.com/office/drawing/2014/main" id="{2D5978BA-D2D9-7D07-0D2C-E95B7E6C82DE}"/>
              </a:ext>
            </a:extLst>
          </p:cNvPr>
          <p:cNvSpPr/>
          <p:nvPr/>
        </p:nvSpPr>
        <p:spPr bwMode="auto">
          <a:xfrm>
            <a:off x="9404164" y="3123401"/>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3" name="TextBox 122">
            <a:extLst>
              <a:ext uri="{FF2B5EF4-FFF2-40B4-BE49-F238E27FC236}">
                <a16:creationId xmlns:a16="http://schemas.microsoft.com/office/drawing/2014/main" id="{EB06F005-81ED-21FE-B320-74CFC523FB27}"/>
              </a:ext>
            </a:extLst>
          </p:cNvPr>
          <p:cNvSpPr txBox="1"/>
          <p:nvPr/>
        </p:nvSpPr>
        <p:spPr>
          <a:xfrm>
            <a:off x="9646991" y="3479927"/>
            <a:ext cx="454414" cy="123111"/>
          </a:xfrm>
          <a:prstGeom prst="rect">
            <a:avLst/>
          </a:prstGeom>
          <a:noFill/>
        </p:spPr>
        <p:txBody>
          <a:bodyPr wrap="square" lIns="0" tIns="0" rIns="0" bIns="0" rtlCol="0">
            <a:spAutoFit/>
          </a:bodyPr>
          <a:lstStyle/>
          <a:p>
            <a:pPr algn="ctr"/>
            <a:r>
              <a:rPr lang="en-US" sz="800" b="1"/>
              <a:t>Channels</a:t>
            </a:r>
          </a:p>
        </p:txBody>
      </p:sp>
      <p:pic>
        <p:nvPicPr>
          <p:cNvPr id="124" name="Graphic 123">
            <a:extLst>
              <a:ext uri="{FF2B5EF4-FFF2-40B4-BE49-F238E27FC236}">
                <a16:creationId xmlns:a16="http://schemas.microsoft.com/office/drawing/2014/main" id="{E66F6AE7-11A7-4056-CC33-FBD55A290D2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666023" y="3122368"/>
            <a:ext cx="390593" cy="390593"/>
          </a:xfrm>
          <a:prstGeom prst="rect">
            <a:avLst/>
          </a:prstGeom>
        </p:spPr>
      </p:pic>
      <p:cxnSp>
        <p:nvCxnSpPr>
          <p:cNvPr id="125" name="Connector: Elbow 124">
            <a:extLst>
              <a:ext uri="{FF2B5EF4-FFF2-40B4-BE49-F238E27FC236}">
                <a16:creationId xmlns:a16="http://schemas.microsoft.com/office/drawing/2014/main" id="{07945F59-EDB5-58E4-A400-9C6178C97DFE}"/>
              </a:ext>
            </a:extLst>
          </p:cNvPr>
          <p:cNvCxnSpPr>
            <a:cxnSpLocks/>
            <a:stCxn id="51" idx="3"/>
          </p:cNvCxnSpPr>
          <p:nvPr/>
        </p:nvCxnSpPr>
        <p:spPr>
          <a:xfrm>
            <a:off x="5695119" y="3294477"/>
            <a:ext cx="1002214" cy="665095"/>
          </a:xfrm>
          <a:prstGeom prst="bentConnector3">
            <a:avLst>
              <a:gd name="adj1" fmla="val 2035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A73309E0-6CD1-80DD-3FB4-762A00581242}"/>
              </a:ext>
            </a:extLst>
          </p:cNvPr>
          <p:cNvSpPr txBox="1"/>
          <p:nvPr/>
        </p:nvSpPr>
        <p:spPr>
          <a:xfrm>
            <a:off x="5890004" y="4015646"/>
            <a:ext cx="673939" cy="230832"/>
          </a:xfrm>
          <a:prstGeom prst="rect">
            <a:avLst/>
          </a:prstGeom>
          <a:noFill/>
        </p:spPr>
        <p:txBody>
          <a:bodyPr wrap="square" lIns="0" tIns="0" rIns="0" bIns="0" rtlCol="0">
            <a:spAutoFit/>
          </a:bodyPr>
          <a:lstStyle/>
          <a:p>
            <a:pPr algn="ctr"/>
            <a:r>
              <a:rPr lang="en-US" sz="500"/>
              <a:t>7a. </a:t>
            </a:r>
            <a:r>
              <a:rPr lang="en-US" sz="500" err="1"/>
              <a:t>Eligibility_score</a:t>
            </a:r>
            <a:r>
              <a:rPr lang="en-US" sz="500"/>
              <a:t> &gt;=0.8, notification sent &amp; application accepted</a:t>
            </a:r>
          </a:p>
        </p:txBody>
      </p:sp>
      <p:cxnSp>
        <p:nvCxnSpPr>
          <p:cNvPr id="133" name="Connector: Elbow 132">
            <a:extLst>
              <a:ext uri="{FF2B5EF4-FFF2-40B4-BE49-F238E27FC236}">
                <a16:creationId xmlns:a16="http://schemas.microsoft.com/office/drawing/2014/main" id="{CFF29755-C6CB-524D-F030-90CF936A82C6}"/>
              </a:ext>
            </a:extLst>
          </p:cNvPr>
          <p:cNvCxnSpPr>
            <a:cxnSpLocks/>
            <a:stCxn id="63" idx="3"/>
            <a:endCxn id="103" idx="3"/>
          </p:cNvCxnSpPr>
          <p:nvPr/>
        </p:nvCxnSpPr>
        <p:spPr>
          <a:xfrm flipV="1">
            <a:off x="7998007" y="3080555"/>
            <a:ext cx="31904" cy="911459"/>
          </a:xfrm>
          <a:prstGeom prst="bentConnector3">
            <a:avLst>
              <a:gd name="adj1" fmla="val 49000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52AD7421-A97A-D83E-54AC-CF2BD36E721C}"/>
              </a:ext>
            </a:extLst>
          </p:cNvPr>
          <p:cNvSpPr txBox="1"/>
          <p:nvPr/>
        </p:nvSpPr>
        <p:spPr>
          <a:xfrm>
            <a:off x="8148965" y="3471030"/>
            <a:ext cx="673939" cy="153888"/>
          </a:xfrm>
          <a:prstGeom prst="rect">
            <a:avLst/>
          </a:prstGeom>
          <a:noFill/>
        </p:spPr>
        <p:txBody>
          <a:bodyPr wrap="square" lIns="0" tIns="0" rIns="0" bIns="0" rtlCol="0">
            <a:spAutoFit/>
          </a:bodyPr>
          <a:lstStyle/>
          <a:p>
            <a:pPr algn="ctr"/>
            <a:r>
              <a:rPr lang="en-US" sz="500"/>
              <a:t>3b. Attachments copied to SP *</a:t>
            </a:r>
          </a:p>
        </p:txBody>
      </p:sp>
      <p:cxnSp>
        <p:nvCxnSpPr>
          <p:cNvPr id="140" name="Straight Arrow Connector 139">
            <a:extLst>
              <a:ext uri="{FF2B5EF4-FFF2-40B4-BE49-F238E27FC236}">
                <a16:creationId xmlns:a16="http://schemas.microsoft.com/office/drawing/2014/main" id="{4BD6E158-1782-C46F-FEEE-501EDC965823}"/>
              </a:ext>
            </a:extLst>
          </p:cNvPr>
          <p:cNvCxnSpPr>
            <a:cxnSpLocks/>
            <a:stCxn id="103" idx="2"/>
            <a:endCxn id="63" idx="0"/>
          </p:cNvCxnSpPr>
          <p:nvPr/>
        </p:nvCxnSpPr>
        <p:spPr>
          <a:xfrm>
            <a:off x="7834615" y="3275851"/>
            <a:ext cx="22873" cy="57564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1A0605B6-4007-6EC4-AE71-9591771E8C29}"/>
              </a:ext>
            </a:extLst>
          </p:cNvPr>
          <p:cNvSpPr txBox="1"/>
          <p:nvPr/>
        </p:nvSpPr>
        <p:spPr>
          <a:xfrm>
            <a:off x="7417461" y="3468861"/>
            <a:ext cx="405648" cy="230832"/>
          </a:xfrm>
          <a:prstGeom prst="rect">
            <a:avLst/>
          </a:prstGeom>
          <a:noFill/>
        </p:spPr>
        <p:txBody>
          <a:bodyPr wrap="square" lIns="0" tIns="0" rIns="0" bIns="0" rtlCol="0">
            <a:spAutoFit/>
          </a:bodyPr>
          <a:lstStyle/>
          <a:p>
            <a:pPr algn="ctr"/>
            <a:r>
              <a:rPr lang="en-US" sz="500"/>
              <a:t>4. Triggers eligibility workflow</a:t>
            </a:r>
          </a:p>
        </p:txBody>
      </p:sp>
      <p:cxnSp>
        <p:nvCxnSpPr>
          <p:cNvPr id="142" name="Connector: Elbow 141">
            <a:extLst>
              <a:ext uri="{FF2B5EF4-FFF2-40B4-BE49-F238E27FC236}">
                <a16:creationId xmlns:a16="http://schemas.microsoft.com/office/drawing/2014/main" id="{DB7529FC-70FB-E3A9-6350-991FAA4C2A92}"/>
              </a:ext>
            </a:extLst>
          </p:cNvPr>
          <p:cNvCxnSpPr>
            <a:cxnSpLocks/>
          </p:cNvCxnSpPr>
          <p:nvPr/>
        </p:nvCxnSpPr>
        <p:spPr>
          <a:xfrm>
            <a:off x="6971310" y="3330789"/>
            <a:ext cx="736077" cy="652528"/>
          </a:xfrm>
          <a:prstGeom prst="bentConnector3">
            <a:avLst>
              <a:gd name="adj1" fmla="val 3794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07D5F4F-0169-232B-4722-EE0FAC6469D3}"/>
              </a:ext>
            </a:extLst>
          </p:cNvPr>
          <p:cNvSpPr txBox="1"/>
          <p:nvPr/>
        </p:nvSpPr>
        <p:spPr>
          <a:xfrm>
            <a:off x="6682163" y="3426754"/>
            <a:ext cx="546601" cy="153888"/>
          </a:xfrm>
          <a:prstGeom prst="rect">
            <a:avLst/>
          </a:prstGeom>
          <a:noFill/>
        </p:spPr>
        <p:txBody>
          <a:bodyPr wrap="square" lIns="0" tIns="0" rIns="0" bIns="0" rtlCol="0">
            <a:spAutoFit/>
          </a:bodyPr>
          <a:lstStyle/>
          <a:p>
            <a:pPr algn="ctr"/>
            <a:r>
              <a:rPr lang="en-US" sz="500"/>
              <a:t>5. Pulls citizen application record</a:t>
            </a:r>
          </a:p>
        </p:txBody>
      </p:sp>
      <p:cxnSp>
        <p:nvCxnSpPr>
          <p:cNvPr id="144" name="Connector: Elbow 143">
            <a:extLst>
              <a:ext uri="{FF2B5EF4-FFF2-40B4-BE49-F238E27FC236}">
                <a16:creationId xmlns:a16="http://schemas.microsoft.com/office/drawing/2014/main" id="{B03A1FDC-4727-B665-A792-031E6AB593DD}"/>
              </a:ext>
            </a:extLst>
          </p:cNvPr>
          <p:cNvCxnSpPr>
            <a:cxnSpLocks/>
            <a:endCxn id="63" idx="2"/>
          </p:cNvCxnSpPr>
          <p:nvPr/>
        </p:nvCxnSpPr>
        <p:spPr>
          <a:xfrm flipV="1">
            <a:off x="6963135" y="4132533"/>
            <a:ext cx="894353" cy="151000"/>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8437B1C3-25FC-8E7D-46E9-2E7D503C82C8}"/>
              </a:ext>
            </a:extLst>
          </p:cNvPr>
          <p:cNvSpPr txBox="1"/>
          <p:nvPr/>
        </p:nvSpPr>
        <p:spPr>
          <a:xfrm>
            <a:off x="7015746" y="4371125"/>
            <a:ext cx="1091773" cy="384721"/>
          </a:xfrm>
          <a:prstGeom prst="rect">
            <a:avLst/>
          </a:prstGeom>
          <a:noFill/>
        </p:spPr>
        <p:txBody>
          <a:bodyPr wrap="square" lIns="0" tIns="0" rIns="0" bIns="0" rtlCol="0">
            <a:spAutoFit/>
          </a:bodyPr>
          <a:lstStyle/>
          <a:p>
            <a:pPr algn="ctr"/>
            <a:r>
              <a:rPr lang="en-US" sz="500"/>
              <a:t>6a. Parse eligibility  proof</a:t>
            </a:r>
          </a:p>
          <a:p>
            <a:pPr algn="ctr"/>
            <a:r>
              <a:rPr lang="en-US" sz="500"/>
              <a:t>6b. Extracts entities</a:t>
            </a:r>
          </a:p>
          <a:p>
            <a:pPr algn="ctr"/>
            <a:r>
              <a:rPr lang="en-US" sz="500"/>
              <a:t>6c. Determines eligibility score</a:t>
            </a:r>
          </a:p>
          <a:p>
            <a:pPr algn="ctr"/>
            <a:r>
              <a:rPr lang="en-US" sz="500"/>
              <a:t>6d. Generates audit logs of decision</a:t>
            </a:r>
          </a:p>
          <a:p>
            <a:pPr algn="ctr"/>
            <a:r>
              <a:rPr lang="en-US" sz="500"/>
              <a:t>6e. Generates decision letters</a:t>
            </a:r>
          </a:p>
        </p:txBody>
      </p:sp>
      <p:cxnSp>
        <p:nvCxnSpPr>
          <p:cNvPr id="147" name="Connector: Elbow 146">
            <a:extLst>
              <a:ext uri="{FF2B5EF4-FFF2-40B4-BE49-F238E27FC236}">
                <a16:creationId xmlns:a16="http://schemas.microsoft.com/office/drawing/2014/main" id="{99BD0F31-5273-B436-8BE2-D06D21CB5EBF}"/>
              </a:ext>
            </a:extLst>
          </p:cNvPr>
          <p:cNvCxnSpPr>
            <a:cxnSpLocks/>
            <a:stCxn id="48" idx="3"/>
          </p:cNvCxnSpPr>
          <p:nvPr/>
        </p:nvCxnSpPr>
        <p:spPr>
          <a:xfrm flipV="1">
            <a:off x="8215447" y="3337763"/>
            <a:ext cx="1188717" cy="786877"/>
          </a:xfrm>
          <a:prstGeom prst="bentConnector3">
            <a:avLst>
              <a:gd name="adj1" fmla="val 8862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C25E942-E534-EFF3-65E7-779D8F421CE5}"/>
              </a:ext>
            </a:extLst>
          </p:cNvPr>
          <p:cNvSpPr txBox="1"/>
          <p:nvPr/>
        </p:nvSpPr>
        <p:spPr>
          <a:xfrm>
            <a:off x="8265003" y="3861658"/>
            <a:ext cx="1003677" cy="230832"/>
          </a:xfrm>
          <a:prstGeom prst="rect">
            <a:avLst/>
          </a:prstGeom>
          <a:noFill/>
        </p:spPr>
        <p:txBody>
          <a:bodyPr wrap="square" lIns="0" tIns="0" rIns="0" bIns="0" rtlCol="0">
            <a:spAutoFit/>
          </a:bodyPr>
          <a:lstStyle/>
          <a:p>
            <a:pPr algn="ctr"/>
            <a:r>
              <a:rPr lang="en-US" sz="500"/>
              <a:t>7b. </a:t>
            </a:r>
            <a:r>
              <a:rPr lang="en-US" sz="500" err="1"/>
              <a:t>Eligibility_score</a:t>
            </a:r>
            <a:r>
              <a:rPr lang="en-US" sz="500"/>
              <a:t> &lt;0.8, notifies case worker with detailed analysis and document links</a:t>
            </a:r>
          </a:p>
        </p:txBody>
      </p:sp>
      <p:cxnSp>
        <p:nvCxnSpPr>
          <p:cNvPr id="151" name="Connector: Elbow 150">
            <a:extLst>
              <a:ext uri="{FF2B5EF4-FFF2-40B4-BE49-F238E27FC236}">
                <a16:creationId xmlns:a16="http://schemas.microsoft.com/office/drawing/2014/main" id="{0FE257BF-29E9-188A-E7EB-B57917945E6C}"/>
              </a:ext>
            </a:extLst>
          </p:cNvPr>
          <p:cNvCxnSpPr>
            <a:cxnSpLocks/>
            <a:stCxn id="61" idx="2"/>
            <a:endCxn id="69" idx="2"/>
          </p:cNvCxnSpPr>
          <p:nvPr/>
        </p:nvCxnSpPr>
        <p:spPr>
          <a:xfrm rot="5400000" flipH="1" flipV="1">
            <a:off x="8406680" y="2380742"/>
            <a:ext cx="1091257" cy="5088605"/>
          </a:xfrm>
          <a:prstGeom prst="bentConnector3">
            <a:avLst>
              <a:gd name="adj1" fmla="val -385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BAD05842-328B-5E80-D4D3-639AF0796A27}"/>
              </a:ext>
            </a:extLst>
          </p:cNvPr>
          <p:cNvSpPr txBox="1"/>
          <p:nvPr/>
        </p:nvSpPr>
        <p:spPr>
          <a:xfrm>
            <a:off x="8313110" y="5779904"/>
            <a:ext cx="1371599" cy="76944"/>
          </a:xfrm>
          <a:prstGeom prst="rect">
            <a:avLst/>
          </a:prstGeom>
          <a:noFill/>
        </p:spPr>
        <p:txBody>
          <a:bodyPr wrap="square" lIns="0" tIns="0" rIns="0" bIns="0" rtlCol="0">
            <a:spAutoFit/>
          </a:bodyPr>
          <a:lstStyle/>
          <a:p>
            <a:pPr algn="ctr"/>
            <a:r>
              <a:rPr lang="en-US" sz="500"/>
              <a:t>8b. Logs are reviewed by admins and supervisors</a:t>
            </a:r>
          </a:p>
        </p:txBody>
      </p:sp>
      <p:cxnSp>
        <p:nvCxnSpPr>
          <p:cNvPr id="153" name="Connector: Elbow 152">
            <a:extLst>
              <a:ext uri="{FF2B5EF4-FFF2-40B4-BE49-F238E27FC236}">
                <a16:creationId xmlns:a16="http://schemas.microsoft.com/office/drawing/2014/main" id="{5B5D6164-4F61-50B3-6CED-4BA340993FE0}"/>
              </a:ext>
            </a:extLst>
          </p:cNvPr>
          <p:cNvCxnSpPr>
            <a:cxnSpLocks/>
            <a:endCxn id="59" idx="3"/>
          </p:cNvCxnSpPr>
          <p:nvPr/>
        </p:nvCxnSpPr>
        <p:spPr>
          <a:xfrm rot="10800000">
            <a:off x="9199100" y="2086233"/>
            <a:ext cx="1899724" cy="159540"/>
          </a:xfrm>
          <a:prstGeom prst="bentConnector3">
            <a:avLst>
              <a:gd name="adj1" fmla="val 933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AD37DF83-40FD-F0B2-8F04-384A641A82D0}"/>
              </a:ext>
            </a:extLst>
          </p:cNvPr>
          <p:cNvSpPr txBox="1"/>
          <p:nvPr/>
        </p:nvSpPr>
        <p:spPr>
          <a:xfrm>
            <a:off x="9404164" y="2036144"/>
            <a:ext cx="1371599" cy="153888"/>
          </a:xfrm>
          <a:prstGeom prst="rect">
            <a:avLst/>
          </a:prstGeom>
          <a:noFill/>
        </p:spPr>
        <p:txBody>
          <a:bodyPr wrap="square" lIns="0" tIns="0" rIns="0" bIns="0" rtlCol="0">
            <a:spAutoFit/>
          </a:bodyPr>
          <a:lstStyle/>
          <a:p>
            <a:pPr algn="ctr"/>
            <a:r>
              <a:rPr lang="en-US" sz="500"/>
              <a:t>8c. Feedback – updates instructions/ or eligibility documents or/ eligibility threshold</a:t>
            </a:r>
          </a:p>
        </p:txBody>
      </p:sp>
      <p:cxnSp>
        <p:nvCxnSpPr>
          <p:cNvPr id="158" name="Straight Arrow Connector 157">
            <a:extLst>
              <a:ext uri="{FF2B5EF4-FFF2-40B4-BE49-F238E27FC236}">
                <a16:creationId xmlns:a16="http://schemas.microsoft.com/office/drawing/2014/main" id="{0FED95BB-68DF-4666-B716-F53B1DE73E1B}"/>
              </a:ext>
            </a:extLst>
          </p:cNvPr>
          <p:cNvCxnSpPr>
            <a:cxnSpLocks/>
          </p:cNvCxnSpPr>
          <p:nvPr/>
        </p:nvCxnSpPr>
        <p:spPr>
          <a:xfrm>
            <a:off x="6437821" y="2131765"/>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8E4BEE28-548E-0893-5BB5-54655F62D966}"/>
              </a:ext>
            </a:extLst>
          </p:cNvPr>
          <p:cNvSpPr txBox="1"/>
          <p:nvPr/>
        </p:nvSpPr>
        <p:spPr>
          <a:xfrm>
            <a:off x="6701959" y="2035052"/>
            <a:ext cx="500553" cy="76944"/>
          </a:xfrm>
          <a:prstGeom prst="rect">
            <a:avLst/>
          </a:prstGeom>
          <a:noFill/>
        </p:spPr>
        <p:txBody>
          <a:bodyPr wrap="square" lIns="0" tIns="0" rIns="0" bIns="0" rtlCol="0">
            <a:spAutoFit/>
          </a:bodyPr>
          <a:lstStyle/>
          <a:p>
            <a:pPr algn="ctr"/>
            <a:r>
              <a:rPr lang="en-US" sz="500"/>
              <a:t>Eligibility score</a:t>
            </a:r>
          </a:p>
        </p:txBody>
      </p:sp>
      <p:sp>
        <p:nvSpPr>
          <p:cNvPr id="160" name="TextBox 159">
            <a:extLst>
              <a:ext uri="{FF2B5EF4-FFF2-40B4-BE49-F238E27FC236}">
                <a16:creationId xmlns:a16="http://schemas.microsoft.com/office/drawing/2014/main" id="{E1637F38-0275-5DB8-020A-16ED9D99FD30}"/>
              </a:ext>
            </a:extLst>
          </p:cNvPr>
          <p:cNvSpPr txBox="1"/>
          <p:nvPr/>
        </p:nvSpPr>
        <p:spPr>
          <a:xfrm>
            <a:off x="6287620" y="2174319"/>
            <a:ext cx="446314" cy="76944"/>
          </a:xfrm>
          <a:prstGeom prst="rect">
            <a:avLst/>
          </a:prstGeom>
          <a:noFill/>
        </p:spPr>
        <p:txBody>
          <a:bodyPr wrap="square" lIns="0" tIns="0" rIns="0" bIns="0" rtlCol="0">
            <a:spAutoFit/>
          </a:bodyPr>
          <a:lstStyle/>
          <a:p>
            <a:pPr algn="ctr"/>
            <a:r>
              <a:rPr lang="en-US" sz="500"/>
              <a:t>Low: 0</a:t>
            </a:r>
          </a:p>
        </p:txBody>
      </p:sp>
      <p:sp>
        <p:nvSpPr>
          <p:cNvPr id="161" name="TextBox 160">
            <a:extLst>
              <a:ext uri="{FF2B5EF4-FFF2-40B4-BE49-F238E27FC236}">
                <a16:creationId xmlns:a16="http://schemas.microsoft.com/office/drawing/2014/main" id="{D6718297-05A1-347B-DCBC-33CDC41BEA2C}"/>
              </a:ext>
            </a:extLst>
          </p:cNvPr>
          <p:cNvSpPr txBox="1"/>
          <p:nvPr/>
        </p:nvSpPr>
        <p:spPr>
          <a:xfrm>
            <a:off x="7172079" y="2169542"/>
            <a:ext cx="446314" cy="76944"/>
          </a:xfrm>
          <a:prstGeom prst="rect">
            <a:avLst/>
          </a:prstGeom>
          <a:noFill/>
        </p:spPr>
        <p:txBody>
          <a:bodyPr wrap="square" lIns="0" tIns="0" rIns="0" bIns="0" rtlCol="0">
            <a:spAutoFit/>
          </a:bodyPr>
          <a:lstStyle/>
          <a:p>
            <a:pPr algn="ctr"/>
            <a:r>
              <a:rPr lang="en-US" sz="500"/>
              <a:t>High: 1</a:t>
            </a:r>
          </a:p>
        </p:txBody>
      </p:sp>
      <p:cxnSp>
        <p:nvCxnSpPr>
          <p:cNvPr id="162" name="Straight Arrow Connector 161">
            <a:extLst>
              <a:ext uri="{FF2B5EF4-FFF2-40B4-BE49-F238E27FC236}">
                <a16:creationId xmlns:a16="http://schemas.microsoft.com/office/drawing/2014/main" id="{F7476B03-E008-12F1-67FD-474C3131923D}"/>
              </a:ext>
            </a:extLst>
          </p:cNvPr>
          <p:cNvCxnSpPr>
            <a:cxnSpLocks/>
          </p:cNvCxnSpPr>
          <p:nvPr/>
        </p:nvCxnSpPr>
        <p:spPr>
          <a:xfrm>
            <a:off x="6978372" y="4068987"/>
            <a:ext cx="71468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3" name="Graphic 162">
            <a:extLst>
              <a:ext uri="{FF2B5EF4-FFF2-40B4-BE49-F238E27FC236}">
                <a16:creationId xmlns:a16="http://schemas.microsoft.com/office/drawing/2014/main" id="{D8FE29E3-CC0B-ABC2-B3F7-5C71F838544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78111" y="4105667"/>
            <a:ext cx="281039" cy="281039"/>
          </a:xfrm>
          <a:prstGeom prst="rect">
            <a:avLst/>
          </a:prstGeom>
        </p:spPr>
      </p:pic>
      <p:pic>
        <p:nvPicPr>
          <p:cNvPr id="164" name="Graphic 163">
            <a:extLst>
              <a:ext uri="{FF2B5EF4-FFF2-40B4-BE49-F238E27FC236}">
                <a16:creationId xmlns:a16="http://schemas.microsoft.com/office/drawing/2014/main" id="{B934F513-C732-75BF-C660-0E64EB716F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678111" y="3793720"/>
            <a:ext cx="281039" cy="281039"/>
          </a:xfrm>
          <a:prstGeom prst="rect">
            <a:avLst/>
          </a:prstGeom>
        </p:spPr>
      </p:pic>
      <p:sp>
        <p:nvSpPr>
          <p:cNvPr id="165" name="TextBox 164">
            <a:extLst>
              <a:ext uri="{FF2B5EF4-FFF2-40B4-BE49-F238E27FC236}">
                <a16:creationId xmlns:a16="http://schemas.microsoft.com/office/drawing/2014/main" id="{BE7FA956-2361-D77E-187E-65F20E5CCD23}"/>
              </a:ext>
            </a:extLst>
          </p:cNvPr>
          <p:cNvSpPr txBox="1"/>
          <p:nvPr/>
        </p:nvSpPr>
        <p:spPr>
          <a:xfrm>
            <a:off x="6652196" y="4051741"/>
            <a:ext cx="332869" cy="76944"/>
          </a:xfrm>
          <a:prstGeom prst="rect">
            <a:avLst/>
          </a:prstGeom>
          <a:noFill/>
        </p:spPr>
        <p:txBody>
          <a:bodyPr wrap="square" lIns="0" tIns="0" rIns="0" bIns="0" rtlCol="0">
            <a:spAutoFit/>
          </a:bodyPr>
          <a:lstStyle/>
          <a:p>
            <a:pPr algn="ctr"/>
            <a:r>
              <a:rPr lang="en-US" sz="500"/>
              <a:t>Connector</a:t>
            </a:r>
          </a:p>
        </p:txBody>
      </p:sp>
      <p:sp>
        <p:nvSpPr>
          <p:cNvPr id="166" name="TextBox 165">
            <a:extLst>
              <a:ext uri="{FF2B5EF4-FFF2-40B4-BE49-F238E27FC236}">
                <a16:creationId xmlns:a16="http://schemas.microsoft.com/office/drawing/2014/main" id="{44601DB4-E23E-8160-E490-7057C910D9CF}"/>
              </a:ext>
            </a:extLst>
          </p:cNvPr>
          <p:cNvSpPr txBox="1"/>
          <p:nvPr/>
        </p:nvSpPr>
        <p:spPr>
          <a:xfrm>
            <a:off x="6698099" y="4363689"/>
            <a:ext cx="241062"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15508091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597D2-97C8-41D9-F78F-EE2CE0CFCC63}"/>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F64ECEA3-C59D-A962-A132-F221E521C5F4}"/>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Retail scenarios</a:t>
            </a:r>
            <a:endParaRPr lang="en-US"/>
          </a:p>
        </p:txBody>
      </p:sp>
      <p:sp>
        <p:nvSpPr>
          <p:cNvPr id="78" name="TextBox 77">
            <a:extLst>
              <a:ext uri="{FF2B5EF4-FFF2-40B4-BE49-F238E27FC236}">
                <a16:creationId xmlns:a16="http://schemas.microsoft.com/office/drawing/2014/main" id="{AE9132D1-E30E-EA8A-C3D3-3B23EAA488D8}"/>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D08952B8-1A65-7316-013A-39331BBD1E50}"/>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7674B4F0-E119-A8EF-E81F-3A6D931861C9}"/>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3D21E90E-BB71-4C0F-5BF5-4863483CEC2B}"/>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chemeClr val="accent1"/>
            </a:solidFill>
            <a:prstDash val="solid"/>
            <a:miter lim="800000"/>
            <a:tailEnd type="triangle"/>
          </a:ln>
          <a:effectLst/>
        </p:spPr>
      </p:cxnSp>
      <p:cxnSp>
        <p:nvCxnSpPr>
          <p:cNvPr id="34" name="Straight Arrow Connector 33">
            <a:extLst>
              <a:ext uri="{FF2B5EF4-FFF2-40B4-BE49-F238E27FC236}">
                <a16:creationId xmlns:a16="http://schemas.microsoft.com/office/drawing/2014/main" id="{401B8809-8303-00D9-BE68-B20B6AC57B6E}"/>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chemeClr val="accent1"/>
            </a:solidFill>
            <a:prstDash val="solid"/>
            <a:miter lim="800000"/>
            <a:tailEnd type="triangle"/>
          </a:ln>
          <a:effectLst/>
        </p:spPr>
      </p:cxnSp>
      <p:cxnSp>
        <p:nvCxnSpPr>
          <p:cNvPr id="37" name="Straight Connector 36">
            <a:extLst>
              <a:ext uri="{FF2B5EF4-FFF2-40B4-BE49-F238E27FC236}">
                <a16:creationId xmlns:a16="http://schemas.microsoft.com/office/drawing/2014/main" id="{798EA6E1-CBC1-D38B-8B86-D5D272E4731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079A328-23BE-DEA4-16D8-1B268DE18B75}"/>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77C0F61D-9220-EFE9-C6DA-0BBD744032EE}"/>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1ABFA9DB-A8AE-1EBE-C907-30EC8F949BFA}"/>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6F4236C6-C05C-8F12-E108-E93F57B1A35E}"/>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140F8A2C-C3C6-C20D-7553-0355C799DC95}"/>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FADCEFF6-0740-7208-E4E3-504EA17F2BED}"/>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FEF2A5B9-8DDF-CB0A-47DF-ADF1B5A542E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17EDA527-E32B-F6EB-735F-EFAFBD44359A}"/>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6E627DC6-416E-D650-EBF1-C4A9C1C2D0CF}"/>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48876D44-9AD9-1BD2-7A90-96E9A3BF808F}"/>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3B69104D-C2CE-EA60-23A0-1ACB4E575495}"/>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A2DE8088-E7A5-5C5C-EEAD-E903805FB750}"/>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0C9EB251-C4FD-2496-33D8-133764D78509}"/>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5AEFA4AC-A748-0937-FBF2-E649663CCF32}"/>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0BF09240-E54D-A9DF-867A-CF4C3E5B5EFB}"/>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E523F318-7702-0805-E661-DC1C47A653CF}"/>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BF65C6E9-7465-5072-9EFD-BBB22E4ABE4B}"/>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568D8F45-4097-6ADA-8EC3-A3E022CE8B58}"/>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5A9CDDBC-25FA-97E8-63E9-F3A6E1E3976E}"/>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C52D6700-579B-D17B-B0C1-58030DD049E8}"/>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F9C23E7F-66FD-0C97-D166-3F609E15D825}"/>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29DCE446-207B-42C2-D249-CE6355CA0DB2}"/>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916DD555-170B-7006-BEA2-2173355E49A4}"/>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E1A327D3-A089-9928-FD34-2A49ED824BD1}"/>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45DDABCF-244D-5C9E-A975-3EBED38B90D7}"/>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9D6334EF-0334-0D67-DDEE-9A687F364E3A}"/>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723080090"/>
              </p:ext>
            </p:extLst>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Return Fraud Detection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Personalized Promotion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Price, Promotion &amp; Markdown Optimization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Customer Lifetime Value Prediction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0">
                          <a:solidFill>
                            <a:srgbClr val="000000"/>
                          </a:solidFill>
                          <a:latin typeface="Graphik Regular" panose="020B0503030202060203" pitchFamily="34" charset="77"/>
                        </a:rPr>
                        <a:t>Inventory Replenishment Planning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2" name="Oval 1">
            <a:extLst>
              <a:ext uri="{FF2B5EF4-FFF2-40B4-BE49-F238E27FC236}">
                <a16:creationId xmlns:a16="http://schemas.microsoft.com/office/drawing/2014/main" id="{786C8A8B-945B-EF3D-CCA3-C0617D69F46E}"/>
              </a:ext>
            </a:extLst>
          </p:cNvPr>
          <p:cNvSpPr/>
          <p:nvPr/>
        </p:nvSpPr>
        <p:spPr bwMode="auto">
          <a:xfrm>
            <a:off x="2603036" y="2050010"/>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3" name="Oval 2">
            <a:extLst>
              <a:ext uri="{FF2B5EF4-FFF2-40B4-BE49-F238E27FC236}">
                <a16:creationId xmlns:a16="http://schemas.microsoft.com/office/drawing/2014/main" id="{5A96F63B-2245-F726-EF88-914591B20A75}"/>
              </a:ext>
            </a:extLst>
          </p:cNvPr>
          <p:cNvSpPr/>
          <p:nvPr/>
        </p:nvSpPr>
        <p:spPr bwMode="auto">
          <a:xfrm>
            <a:off x="3254112" y="2067498"/>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4" name="Oval 3">
            <a:extLst>
              <a:ext uri="{FF2B5EF4-FFF2-40B4-BE49-F238E27FC236}">
                <a16:creationId xmlns:a16="http://schemas.microsoft.com/office/drawing/2014/main" id="{58E07740-9E1A-0A33-CD79-9D0C08801745}"/>
              </a:ext>
            </a:extLst>
          </p:cNvPr>
          <p:cNvSpPr/>
          <p:nvPr/>
        </p:nvSpPr>
        <p:spPr bwMode="auto">
          <a:xfrm>
            <a:off x="2931958" y="2067498"/>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5" name="Oval 4">
            <a:extLst>
              <a:ext uri="{FF2B5EF4-FFF2-40B4-BE49-F238E27FC236}">
                <a16:creationId xmlns:a16="http://schemas.microsoft.com/office/drawing/2014/main" id="{38FC2929-9827-E6C3-6889-F953642033EA}"/>
              </a:ext>
            </a:extLst>
          </p:cNvPr>
          <p:cNvSpPr/>
          <p:nvPr/>
        </p:nvSpPr>
        <p:spPr bwMode="auto">
          <a:xfrm>
            <a:off x="5589211" y="208084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6" name="Oval 5">
            <a:extLst>
              <a:ext uri="{FF2B5EF4-FFF2-40B4-BE49-F238E27FC236}">
                <a16:creationId xmlns:a16="http://schemas.microsoft.com/office/drawing/2014/main" id="{C358E432-4603-8C42-496D-116F166C5662}"/>
              </a:ext>
            </a:extLst>
          </p:cNvPr>
          <p:cNvSpPr/>
          <p:nvPr/>
        </p:nvSpPr>
        <p:spPr bwMode="auto">
          <a:xfrm>
            <a:off x="5275357" y="208084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Tree>
    <p:extLst>
      <p:ext uri="{BB962C8B-B14F-4D97-AF65-F5344CB8AC3E}">
        <p14:creationId xmlns:p14="http://schemas.microsoft.com/office/powerpoint/2010/main" val="124911689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fraud reviews are inconsistent, </a:t>
            </a:r>
            <a:r>
              <a:rPr lang="en-US" sz="1400">
                <a:solidFill>
                  <a:srgbClr val="000000"/>
                </a:solidFill>
                <a:latin typeface="Segoe Sans Display" pitchFamily="2" charset="0"/>
                <a:ea typeface="DM Sans 14pt Light"/>
                <a:cs typeface="Segoe Sans Display" pitchFamily="2" charset="0"/>
                <a:sym typeface="DM Sans Light"/>
              </a:rPr>
              <a:t>resource intensive</a:t>
            </a: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and often miss subtle fraud signals</a:t>
            </a:r>
            <a:r>
              <a:rPr lang="en-US" sz="1400">
                <a:solidFill>
                  <a:srgbClr val="000000"/>
                </a:solidFill>
                <a:latin typeface="Segoe Sans Display" pitchFamily="2" charset="0"/>
                <a:ea typeface="DM Sans 14pt Light"/>
                <a:cs typeface="Segoe Sans Display" pitchFamily="2" charset="0"/>
                <a:sym typeface="DM Sans Light"/>
              </a:rPr>
              <a:t>, which </a:t>
            </a:r>
            <a:r>
              <a:rPr lang="en-US" sz="1400"/>
              <a:t>results in increased operational costs, and reduced trust in the review process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Inconsistent practice of auditing returns can result in financial leakage, including increased processing costs and potential losses from undetected fraudulent activity</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M</a:t>
            </a:r>
            <a:r>
              <a:rPr kumimoji="0" lang="en-US" sz="105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anual</a:t>
            </a:r>
            <a:r>
              <a:rPr lang="en-US" sz="1050">
                <a:solidFill>
                  <a:srgbClr val="000000"/>
                </a:solidFill>
                <a:latin typeface="Segoe Sans Display" pitchFamily="2" charset="0"/>
                <a:ea typeface="DM Sans 14pt Light"/>
                <a:cs typeface="Segoe Sans Display" pitchFamily="2" charset="0"/>
                <a:sym typeface="DM Sans Light"/>
              </a:rPr>
              <a:t> </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audits make it difficult to consistently detect deceptive behavior or distinguish between legitimate and fraudulent return requests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reviews frequently overlook nuanced patterns or repeat-offender behavior that could be caught through advanced behavioral or historical analysis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CBCE10D-AE08-272F-2B61-FD4AF3E56D46}"/>
              </a:ext>
            </a:extLst>
          </p:cNvPr>
          <p:cNvSpPr/>
          <p:nvPr/>
        </p:nvSpPr>
        <p:spPr>
          <a:xfrm>
            <a:off x="6248885" y="2233079"/>
            <a:ext cx="2066440"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return transaction logs across POS and eCommerce systems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C18C14F9-FD0D-EFF8-DB96-7882CFC5865C}"/>
              </a:ext>
            </a:extLst>
          </p:cNvPr>
          <p:cNvSpPr/>
          <p:nvPr/>
        </p:nvSpPr>
        <p:spPr>
          <a:xfrm>
            <a:off x="6228415" y="5244119"/>
            <a:ext cx="2099734" cy="111381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Flag suspicious returns and sends real time alerts to fraud or loss prevention teams</a:t>
            </a:r>
          </a:p>
        </p:txBody>
      </p:sp>
      <p:sp>
        <p:nvSpPr>
          <p:cNvPr id="20" name="Google Shape;523;p32">
            <a:extLst>
              <a:ext uri="{FF2B5EF4-FFF2-40B4-BE49-F238E27FC236}">
                <a16:creationId xmlns:a16="http://schemas.microsoft.com/office/drawing/2014/main" id="{74B94CF5-63EB-D5E0-5ACE-8B56CF2E0D10}"/>
              </a:ext>
            </a:extLst>
          </p:cNvPr>
          <p:cNvSpPr/>
          <p:nvPr/>
        </p:nvSpPr>
        <p:spPr>
          <a:xfrm>
            <a:off x="6215591" y="424043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Cross-reference return patterns with known fraud signatures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11DD470-B82D-A421-DD08-8E6263179DF5}"/>
              </a:ext>
            </a:extLst>
          </p:cNvPr>
          <p:cNvSpPr/>
          <p:nvPr/>
        </p:nvSpPr>
        <p:spPr>
          <a:xfrm>
            <a:off x="8955020" y="1363183"/>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Supply Chain &amp; Operations</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2F0BF887-DF41-1542-A8F5-62FBC2F4E656}"/>
              </a:ext>
            </a:extLst>
          </p:cNvPr>
          <p:cNvSpPr/>
          <p:nvPr/>
        </p:nvSpPr>
        <p:spPr>
          <a:xfrm>
            <a:off x="10692448" y="1416790"/>
            <a:ext cx="446117"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5998C30-C1BA-22F7-32A5-B80F97C2A39D}"/>
              </a:ext>
            </a:extLst>
          </p:cNvPr>
          <p:cNvSpPr/>
          <p:nvPr/>
        </p:nvSpPr>
        <p:spPr>
          <a:xfrm>
            <a:off x="6215591" y="3236759"/>
            <a:ext cx="2099734" cy="84873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Detect anomalies in customer’s buying patterns like purchase frequency, volume, or item category </a:t>
            </a:r>
            <a:r>
              <a:rPr lang="en-US" sz="900"/>
              <a:t>and continuously retrain on emerging fraud patterns</a:t>
            </a:r>
            <a:endPar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a:t>
            </a:r>
            <a:r>
              <a:rPr lang="en-GB" sz="1200">
                <a:solidFill>
                  <a:srgbClr val="0078D4"/>
                </a:solidFill>
                <a:latin typeface="Segoe Sans Display" pitchFamily="2" charset="0"/>
                <a:ea typeface="DM Sans 14pt"/>
                <a:cs typeface="Segoe Sans Display" pitchFamily="2" charset="0"/>
                <a:sym typeface="DM Sans"/>
              </a:rPr>
              <a:t>INDUSTRY</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Return Fraud Detection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Identifies and flags potentially fraudulent return activity based on transaction patterns</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kern="0">
                <a:solidFill>
                  <a:prstClr val="black"/>
                </a:solidFill>
                <a:latin typeface="Segoe Sans Display"/>
                <a:cs typeface="Segoe UI" pitchFamily="34" charset="0"/>
                <a:sym typeface="DM Sans Light"/>
              </a:rPr>
              <a:t>Automates fraud workflow and uses pattern recognition and anomaly detection to flag suspicious returns and routes real-time alerts to loss prevention teams to automate fraud detection</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13" name="Group 12">
            <a:extLst>
              <a:ext uri="{FF2B5EF4-FFF2-40B4-BE49-F238E27FC236}">
                <a16:creationId xmlns:a16="http://schemas.microsoft.com/office/drawing/2014/main" id="{E2DC94E6-591D-2785-9EED-47594D1F4AD6}"/>
              </a:ext>
            </a:extLst>
          </p:cNvPr>
          <p:cNvGrpSpPr/>
          <p:nvPr/>
        </p:nvGrpSpPr>
        <p:grpSpPr>
          <a:xfrm>
            <a:off x="8700923" y="2229263"/>
            <a:ext cx="2790518" cy="542767"/>
            <a:chOff x="8700923" y="2229263"/>
            <a:chExt cx="2790518" cy="542767"/>
          </a:xfrm>
        </p:grpSpPr>
        <p:sp>
          <p:nvSpPr>
            <p:cNvPr id="45" name="Rounded Rectangle 44">
              <a:extLst>
                <a:ext uri="{FF2B5EF4-FFF2-40B4-BE49-F238E27FC236}">
                  <a16:creationId xmlns:a16="http://schemas.microsoft.com/office/drawing/2014/main" id="{A0ACEC25-6D0E-5CA3-4137-D4A843F7C3BB}"/>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Return Processing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lang="en-US" sz="900" err="1">
                  <a:solidFill>
                    <a:prstClr val="black"/>
                  </a:solidFill>
                  <a:latin typeface="Segoe Sans Display" pitchFamily="2" charset="0"/>
                  <a:cs typeface="Segoe Sans Display" pitchFamily="2" charset="0"/>
                </a:rPr>
                <a:t>ncreases</a:t>
              </a:r>
              <a:r>
                <a:rPr lang="en-US" sz="900">
                  <a:solidFill>
                    <a:prstClr val="black"/>
                  </a:solidFill>
                  <a:latin typeface="Segoe Sans Display" pitchFamily="2" charset="0"/>
                  <a:cs typeface="Segoe Sans Display" pitchFamily="2" charset="0"/>
                </a:rPr>
                <a:t> accuracy and speed in identifying fraudulent returns to reduce revenue loss</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8146C662-6491-7767-409F-0C37201F85C9}"/>
              </a:ext>
            </a:extLst>
          </p:cNvPr>
          <p:cNvGrpSpPr/>
          <p:nvPr/>
        </p:nvGrpSpPr>
        <p:grpSpPr>
          <a:xfrm>
            <a:off x="8700923" y="2894281"/>
            <a:ext cx="2790518" cy="542767"/>
            <a:chOff x="8700923" y="2894281"/>
            <a:chExt cx="2790518" cy="542767"/>
          </a:xfrm>
        </p:grpSpPr>
        <p:sp>
          <p:nvSpPr>
            <p:cNvPr id="49" name="Rounded Rectangle 48">
              <a:extLst>
                <a:ext uri="{FF2B5EF4-FFF2-40B4-BE49-F238E27FC236}">
                  <a16:creationId xmlns:a16="http://schemas.microsoft.com/office/drawing/2014/main" id="{214FF996-D919-9BD7-1182-D090AEA7FCCE}"/>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False Positive Rate </a:t>
              </a:r>
              <a:r>
                <a:rPr lang="en-US" sz="900">
                  <a:solidFill>
                    <a:prstClr val="black"/>
                  </a:solidFill>
                  <a:latin typeface="Segoe Sans Display" pitchFamily="2" charset="0"/>
                  <a:cs typeface="Segoe Sans Display" pitchFamily="2" charset="0"/>
                </a:rPr>
                <a:t>→ Reduces unnecessary manual reviews, and accelerates accurate decision-making</a:t>
              </a:r>
            </a:p>
          </p:txBody>
        </p:sp>
        <p:sp>
          <p:nvSpPr>
            <p:cNvPr id="5" name="Arrow: Up 56">
              <a:extLst>
                <a:ext uri="{FF2B5EF4-FFF2-40B4-BE49-F238E27FC236}">
                  <a16:creationId xmlns:a16="http://schemas.microsoft.com/office/drawing/2014/main" id="{FCDDD8F4-FA5E-6DBE-5631-FD404D4982A8}"/>
                </a:ext>
              </a:extLst>
            </p:cNvPr>
            <p:cNvSpPr/>
            <p:nvPr/>
          </p:nvSpPr>
          <p:spPr>
            <a:xfrm rot="10800000">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53A4BDC8-F93A-446A-9CAA-71A8F2C967E1}"/>
              </a:ext>
            </a:extLst>
          </p:cNvPr>
          <p:cNvGrpSpPr/>
          <p:nvPr/>
        </p:nvGrpSpPr>
        <p:grpSpPr>
          <a:xfrm>
            <a:off x="8700923" y="3550264"/>
            <a:ext cx="2790518" cy="542767"/>
            <a:chOff x="8700923" y="3550264"/>
            <a:chExt cx="2790518" cy="542767"/>
          </a:xfrm>
        </p:grpSpPr>
        <p:sp>
          <p:nvSpPr>
            <p:cNvPr id="51" name="Rounded Rectangle 50">
              <a:extLst>
                <a:ext uri="{FF2B5EF4-FFF2-40B4-BE49-F238E27FC236}">
                  <a16:creationId xmlns:a16="http://schemas.microsoft.com/office/drawing/2014/main" id="{E5101CA5-4863-9D60-C15A-C39FFEAE7298}"/>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chemeClr val="tx1"/>
                  </a:solidFill>
                  <a:latin typeface="Segoe Sans Display Semibold" pitchFamily="2" charset="0"/>
                  <a:cs typeface="Segoe Sans Display Semibold" pitchFamily="2" charset="0"/>
                </a:rPr>
                <a:t>Shrinkage Rate </a:t>
              </a:r>
              <a:r>
                <a:rPr kumimoji="0" lang="en-US" sz="900" b="0" i="0" u="none" strike="noStrike" kern="1200" cap="none" spc="0" normalizeH="0" baseline="0" noProof="0">
                  <a:ln>
                    <a:noFill/>
                  </a:ln>
                  <a:solidFill>
                    <a:schemeClr val="tx1"/>
                  </a:solidFill>
                  <a:effectLst/>
                  <a:uLnTx/>
                  <a:uFillTx/>
                  <a:latin typeface="Segoe Sans Display Semibold" pitchFamily="2" charset="0"/>
                  <a:ea typeface="+mn-ea"/>
                  <a:cs typeface="Segoe Sans Display Semibold" pitchFamily="2" charset="0"/>
                </a:rPr>
                <a:t>→</a:t>
              </a:r>
              <a:r>
                <a:rPr kumimoji="0" lang="en-US" sz="900" b="0" i="0" u="none" strike="noStrike" kern="1200" cap="none" spc="0" normalizeH="0" baseline="0" noProof="0">
                  <a:ln>
                    <a:noFill/>
                  </a:ln>
                  <a:solidFill>
                    <a:schemeClr val="tx1"/>
                  </a:solidFill>
                  <a:effectLst/>
                  <a:uLnTx/>
                  <a:uFillTx/>
                  <a:latin typeface="Segoe Sans Display" pitchFamily="2" charset="0"/>
                  <a:ea typeface="+mn-ea"/>
                  <a:cs typeface="Segoe Sans Display" pitchFamily="2" charset="0"/>
                </a:rPr>
                <a:t> </a:t>
              </a:r>
              <a:r>
                <a:rPr lang="en-US" sz="900">
                  <a:solidFill>
                    <a:schemeClr val="tx1"/>
                  </a:solidFill>
                  <a:latin typeface="Segoe Sans Display" pitchFamily="2" charset="0"/>
                  <a:cs typeface="Segoe Sans Display" pitchFamily="2" charset="0"/>
                </a:rPr>
                <a:t>E</a:t>
              </a:r>
              <a:r>
                <a:rPr lang="en-US" sz="900">
                  <a:solidFill>
                    <a:schemeClr val="tx1"/>
                  </a:solidFill>
                </a:rPr>
                <a:t>nhances workforce availability, </a:t>
              </a:r>
              <a:r>
                <a:rPr lang="en-US" sz="900">
                  <a:solidFill>
                    <a:prstClr val="black"/>
                  </a:solidFill>
                  <a:latin typeface="Segoe Sans Display" pitchFamily="2" charset="0"/>
                  <a:cs typeface="Segoe Sans Display" pitchFamily="2" charset="0"/>
                </a:rPr>
                <a:t>improves service levels, and optimizes resource utilization</a:t>
              </a:r>
            </a:p>
          </p:txBody>
        </p:sp>
        <p:sp>
          <p:nvSpPr>
            <p:cNvPr id="6" name="Arrow: Up 56">
              <a:extLst>
                <a:ext uri="{FF2B5EF4-FFF2-40B4-BE49-F238E27FC236}">
                  <a16:creationId xmlns:a16="http://schemas.microsoft.com/office/drawing/2014/main" id="{3E975235-419A-437D-2047-EBD066734C9C}"/>
                </a:ext>
              </a:extLst>
            </p:cNvPr>
            <p:cNvSpPr/>
            <p:nvPr/>
          </p:nvSpPr>
          <p:spPr>
            <a:xfrm flipV="1">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700B68D7-B0BB-06F6-8BAC-AD3442CC26D3}"/>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Loss Prevention Risk</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 </a:t>
            </a:r>
            <a:r>
              <a:rPr lang="en-GB" sz="900">
                <a:solidFill>
                  <a:srgbClr val="000000"/>
                </a:solidFill>
                <a:latin typeface="Segoe Sans Display" pitchFamily="2" charset="0"/>
                <a:ea typeface="DM Sans 14pt Medium"/>
                <a:cs typeface="Segoe Sans Display" pitchFamily="2" charset="0"/>
                <a:sym typeface="DM Sans Medium"/>
              </a:rPr>
              <a:t>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Tree>
    <p:extLst>
      <p:ext uri="{BB962C8B-B14F-4D97-AF65-F5344CB8AC3E}">
        <p14:creationId xmlns:p14="http://schemas.microsoft.com/office/powerpoint/2010/main" val="21553674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6E7E-CA5A-F0AB-5D0E-ABED7295F0ED}"/>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5958E553-84A9-6156-1E75-AFBA615DBEAD}"/>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1DE03D7C-47E0-1F36-57EF-B9B142460418}"/>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638BA450-98AB-269E-EDAB-25ABA64748B6}"/>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CE8C137F-2A18-F44E-D409-C131331BFF7D}"/>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Return Fraud Detection Agent</a:t>
            </a:r>
          </a:p>
        </p:txBody>
      </p:sp>
      <p:sp>
        <p:nvSpPr>
          <p:cNvPr id="57" name="Rectangle: Top Corners Rounded 56">
            <a:extLst>
              <a:ext uri="{FF2B5EF4-FFF2-40B4-BE49-F238E27FC236}">
                <a16:creationId xmlns:a16="http://schemas.microsoft.com/office/drawing/2014/main" id="{E2378723-383A-5EB3-F1B1-D3BF83617AB9}"/>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FC192FC0-4E4D-508D-D643-2B3035D4FCD7}"/>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DF654763-2324-8838-84D7-52CF009A83F7}"/>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Rectangle: Top Corners Rounded 54">
            <a:extLst>
              <a:ext uri="{FF2B5EF4-FFF2-40B4-BE49-F238E27FC236}">
                <a16:creationId xmlns:a16="http://schemas.microsoft.com/office/drawing/2014/main" id="{88FB7DDA-23A4-EC93-6B63-BC9D1FB269BA}"/>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1B37F230-AF0B-3906-90F3-E71B45B9A210}"/>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Retail</a:t>
            </a:r>
          </a:p>
        </p:txBody>
      </p:sp>
      <p:sp>
        <p:nvSpPr>
          <p:cNvPr id="4" name="Available with">
            <a:extLst>
              <a:ext uri="{FF2B5EF4-FFF2-40B4-BE49-F238E27FC236}">
                <a16:creationId xmlns:a16="http://schemas.microsoft.com/office/drawing/2014/main" id="{CBEA9456-BFA1-445F-905C-59A70F5E8846}"/>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875635A5-B7DE-A95C-01CB-E517D0BA4BD4}"/>
              </a:ext>
            </a:extLst>
          </p:cNvPr>
          <p:cNvGraphicFramePr>
            <a:graphicFrameLocks noGrp="1"/>
          </p:cNvGraphicFramePr>
          <p:nvPr>
            <p:extLst>
              <p:ext uri="{D42A27DB-BD31-4B8C-83A1-F6EECF244321}">
                <p14:modId xmlns:p14="http://schemas.microsoft.com/office/powerpoint/2010/main" val="419288738"/>
              </p:ext>
            </p:extLst>
          </p:nvPr>
        </p:nvGraphicFramePr>
        <p:xfrm>
          <a:off x="316788" y="1608472"/>
          <a:ext cx="1907446" cy="3990881"/>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Identifies and flags potentially fraudulent return activity based on transaction patterns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68DE32BC-65D7-14E1-6BD2-A2B2C60C67CB}"/>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Detect Anomalies and Retrain</a:t>
            </a:r>
          </a:p>
        </p:txBody>
      </p:sp>
      <p:sp>
        <p:nvSpPr>
          <p:cNvPr id="26" name="Step 1 Top">
            <a:extLst>
              <a:ext uri="{FF2B5EF4-FFF2-40B4-BE49-F238E27FC236}">
                <a16:creationId xmlns:a16="http://schemas.microsoft.com/office/drawing/2014/main" id="{6B9CD861-30CA-7A68-2BC4-19733CC21BA2}"/>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Detects anomalies in customer’s buying patterns such as excessive frequency, unusual volumes, or flagged item categories in return transactions to uncover potential fraud signals and </a:t>
            </a:r>
            <a:r>
              <a:rPr lang="en-US" sz="800"/>
              <a:t>continuously retrain on emerging fraud patterns</a:t>
            </a: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63" name="Rectangle: Rounded Corners 62">
            <a:extLst>
              <a:ext uri="{FF2B5EF4-FFF2-40B4-BE49-F238E27FC236}">
                <a16:creationId xmlns:a16="http://schemas.microsoft.com/office/drawing/2014/main" id="{EAC6504E-5942-CD92-3D32-EA3F506691A2}"/>
              </a:ext>
            </a:extLst>
          </p:cNvPr>
          <p:cNvSpPr/>
          <p:nvPr/>
        </p:nvSpPr>
        <p:spPr bwMode="auto">
          <a:xfrm>
            <a:off x="339491" y="404637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Average Return Processing Rate</a:t>
            </a:r>
          </a:p>
        </p:txBody>
      </p:sp>
      <p:sp>
        <p:nvSpPr>
          <p:cNvPr id="5" name="Rectangle: Rounded Corners 4">
            <a:extLst>
              <a:ext uri="{FF2B5EF4-FFF2-40B4-BE49-F238E27FC236}">
                <a16:creationId xmlns:a16="http://schemas.microsoft.com/office/drawing/2014/main" id="{E6A0AF66-BF57-8DD7-4DD8-DE0B1DC1344D}"/>
              </a:ext>
            </a:extLst>
          </p:cNvPr>
          <p:cNvSpPr/>
          <p:nvPr/>
        </p:nvSpPr>
        <p:spPr bwMode="auto">
          <a:xfrm>
            <a:off x="339491" y="4333143"/>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False Positive Rate</a:t>
            </a:r>
          </a:p>
        </p:txBody>
      </p:sp>
      <p:sp>
        <p:nvSpPr>
          <p:cNvPr id="7" name="Rectangle: Rounded Corners 6">
            <a:extLst>
              <a:ext uri="{FF2B5EF4-FFF2-40B4-BE49-F238E27FC236}">
                <a16:creationId xmlns:a16="http://schemas.microsoft.com/office/drawing/2014/main" id="{40E7EBD7-1257-CE6B-CB74-F32D3DAC2BA8}"/>
              </a:ext>
            </a:extLst>
          </p:cNvPr>
          <p:cNvSpPr/>
          <p:nvPr/>
        </p:nvSpPr>
        <p:spPr bwMode="auto">
          <a:xfrm>
            <a:off x="352985" y="5216916"/>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8E027A15-F934-FA07-955E-79B8D88D2505}"/>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lang="en-US">
                <a:solidFill>
                  <a:srgbClr val="091F2C"/>
                </a:solidFill>
                <a:latin typeface="Segoe Sans Display Semibold"/>
              </a:rPr>
              <a:t>Analyze Transaction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2B52614A-FC0F-5063-43F7-CFB20BB7BB12}"/>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45" name="TextBox 44">
            <a:extLst>
              <a:ext uri="{FF2B5EF4-FFF2-40B4-BE49-F238E27FC236}">
                <a16:creationId xmlns:a16="http://schemas.microsoft.com/office/drawing/2014/main" id="{AFFB994C-8915-6BEF-DC2B-7E4DB73734F4}"/>
              </a:ext>
              <a:ext uri="{C183D7F6-B498-43B3-948B-1728B52AA6E4}">
                <adec:decorative xmlns:adec="http://schemas.microsoft.com/office/drawing/2017/decorative" val="0"/>
              </a:ext>
            </a:extLst>
          </p:cNvPr>
          <p:cNvSpPr txBox="1"/>
          <p:nvPr/>
        </p:nvSpPr>
        <p:spPr>
          <a:xfrm>
            <a:off x="3223018"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OMS (Dynamics 365), f</a:t>
            </a:r>
            <a:r>
              <a:rPr lang="en-US" sz="700">
                <a:solidFill>
                  <a:srgbClr val="000000"/>
                </a:solidFill>
                <a:latin typeface="Segoe Sans Display"/>
              </a:rPr>
              <a:t>or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customer transaction data, customer service engagement etc.</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analysis tools (Excel), to identify any patterns in their transactions</a:t>
            </a:r>
          </a:p>
        </p:txBody>
      </p:sp>
      <p:pic>
        <p:nvPicPr>
          <p:cNvPr id="49" name="Picture 48">
            <a:extLst>
              <a:ext uri="{FF2B5EF4-FFF2-40B4-BE49-F238E27FC236}">
                <a16:creationId xmlns:a16="http://schemas.microsoft.com/office/drawing/2014/main" id="{D5946DC5-63A4-5FBE-2D29-77639D4B64E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66845CB4-3068-CF22-BF9C-0F93F5045F98}"/>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Cross-Reference </a:t>
            </a:r>
            <a:r>
              <a:rPr lang="en-US">
                <a:solidFill>
                  <a:srgbClr val="091F2C"/>
                </a:solidFill>
                <a:latin typeface="Segoe Sans Display Semibold"/>
              </a:rPr>
              <a:t>R</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eturn</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t>
            </a:r>
            <a:r>
              <a:rPr lang="en-US">
                <a:solidFill>
                  <a:srgbClr val="091F2C"/>
                </a:solidFill>
                <a:latin typeface="Segoe Sans Display Semibold"/>
              </a:rPr>
              <a:t>P</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atterns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1A09B54F-B3B7-36C8-8D8A-0C2935F6E65B}"/>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Compares current return behavior against historical patterns to identify deviations that may signal fraud like returning used or damaged goods, defective returns, falsely claiming non-delivery etc.</a:t>
            </a:r>
            <a:endPar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7" name="Step 1 Title">
            <a:extLst>
              <a:ext uri="{FF2B5EF4-FFF2-40B4-BE49-F238E27FC236}">
                <a16:creationId xmlns:a16="http://schemas.microsoft.com/office/drawing/2014/main" id="{7B0FD78B-C1E7-278D-8BD1-06FBE8EF6E60}"/>
              </a:ext>
            </a:extLst>
          </p:cNvPr>
          <p:cNvSpPr txBox="1">
            <a:spLocks/>
          </p:cNvSpPr>
          <p:nvPr/>
        </p:nvSpPr>
        <p:spPr>
          <a:xfrm>
            <a:off x="8804382" y="3878116"/>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Create Fraud</a:t>
            </a:r>
            <a:r>
              <a:rPr lang="en-US">
                <a:solidFill>
                  <a:srgbClr val="091F2C"/>
                </a:solidFill>
                <a:latin typeface="Segoe Sans Display Semibold"/>
              </a:rPr>
              <a:t> R</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eports</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 &amp; Notify</a:t>
            </a:r>
          </a:p>
        </p:txBody>
      </p:sp>
      <p:sp>
        <p:nvSpPr>
          <p:cNvPr id="38" name="Step 1 Top">
            <a:extLst>
              <a:ext uri="{FF2B5EF4-FFF2-40B4-BE49-F238E27FC236}">
                <a16:creationId xmlns:a16="http://schemas.microsoft.com/office/drawing/2014/main" id="{F9BAC3AB-8245-39AD-5B0E-5CC5FD62993A}"/>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Automatically generates detailed reports on suspected fraudulent return requests and sends real-time alerts to relevant teams</a:t>
            </a:r>
          </a:p>
        </p:txBody>
      </p:sp>
      <p:sp>
        <p:nvSpPr>
          <p:cNvPr id="8" name="Rectangle: Rounded Corners 7">
            <a:extLst>
              <a:ext uri="{FF2B5EF4-FFF2-40B4-BE49-F238E27FC236}">
                <a16:creationId xmlns:a16="http://schemas.microsoft.com/office/drawing/2014/main" id="{E86B4C71-3849-C9C8-7E76-EFF2149D0B30}"/>
              </a:ext>
            </a:extLst>
          </p:cNvPr>
          <p:cNvSpPr/>
          <p:nvPr/>
        </p:nvSpPr>
        <p:spPr bwMode="auto">
          <a:xfrm>
            <a:off x="343899" y="549043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Employee Efficiency</a:t>
            </a:r>
          </a:p>
        </p:txBody>
      </p:sp>
      <p:sp>
        <p:nvSpPr>
          <p:cNvPr id="16" name="Rectangle: Rounded Corners 15">
            <a:extLst>
              <a:ext uri="{FF2B5EF4-FFF2-40B4-BE49-F238E27FC236}">
                <a16:creationId xmlns:a16="http://schemas.microsoft.com/office/drawing/2014/main" id="{20A4E3C4-C352-A8BF-16EA-74E33D8E7162}"/>
              </a:ext>
            </a:extLst>
          </p:cNvPr>
          <p:cNvSpPr/>
          <p:nvPr/>
        </p:nvSpPr>
        <p:spPr bwMode="auto">
          <a:xfrm>
            <a:off x="336005" y="4614547"/>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Decline in </a:t>
            </a:r>
            <a:r>
              <a:rPr lang="en-US" sz="700">
                <a:solidFill>
                  <a:srgbClr val="FFFFFF"/>
                </a:solidFill>
                <a:latin typeface="Segoe Sans Display Semibold"/>
                <a:ea typeface="Segoe UI" pitchFamily="34" charset="0"/>
                <a:cs typeface="Segoe UI" pitchFamily="34" charset="0"/>
              </a:rPr>
              <a:t>Shrinkage Rate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 </a:t>
            </a:r>
          </a:p>
        </p:txBody>
      </p:sp>
      <p:sp>
        <p:nvSpPr>
          <p:cNvPr id="46" name="Text Placeholder 11">
            <a:extLst>
              <a:ext uri="{FF2B5EF4-FFF2-40B4-BE49-F238E27FC236}">
                <a16:creationId xmlns:a16="http://schemas.microsoft.com/office/drawing/2014/main" id="{42011087-6B29-7CA0-C761-6DC6B8FED843}"/>
              </a:ext>
            </a:extLst>
          </p:cNvPr>
          <p:cNvSpPr txBox="1">
            <a:spLocks/>
          </p:cNvSpPr>
          <p:nvPr/>
        </p:nvSpPr>
        <p:spPr>
          <a:xfrm>
            <a:off x="5905364" y="2084788"/>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A39C5A98-76D9-EFCF-ACE7-BEA0AE91B7CD}"/>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808A18F4-E399-7815-2712-3F3A25E420D6}"/>
              </a:ext>
              <a:ext uri="{C183D7F6-B498-43B3-948B-1728B52AA6E4}">
                <adec:decorative xmlns:adec="http://schemas.microsoft.com/office/drawing/2017/decorative" val="0"/>
              </a:ext>
            </a:extLst>
          </p:cNvPr>
          <p:cNvSpPr txBox="1"/>
          <p:nvPr/>
        </p:nvSpPr>
        <p:spPr>
          <a:xfrm>
            <a:off x="6091585" y="2237718"/>
            <a:ext cx="2199820" cy="71301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to the CRM system (Dynamics 365) to visualize and analyze customer transaction data, helping detect anomalies such as unusual purchase frequency, sudden drops in spending, or unexpected category shifts</a:t>
            </a:r>
          </a:p>
        </p:txBody>
      </p:sp>
      <p:pic>
        <p:nvPicPr>
          <p:cNvPr id="62" name="Picture 61">
            <a:extLst>
              <a:ext uri="{FF2B5EF4-FFF2-40B4-BE49-F238E27FC236}">
                <a16:creationId xmlns:a16="http://schemas.microsoft.com/office/drawing/2014/main" id="{602FDD7E-DE8D-5F28-4860-359C60B5C0F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3A674AE-9B45-28A1-042E-871309AAC907}"/>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38CC89C8-6CE1-E20E-511E-85CA7C25F17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7AD954BE-84F0-CA83-471D-3757F7977E2D}"/>
              </a:ext>
              <a:ext uri="{C183D7F6-B498-43B3-948B-1728B52AA6E4}">
                <adec:decorative xmlns:adec="http://schemas.microsoft.com/office/drawing/2017/decorative" val="0"/>
              </a:ext>
            </a:extLst>
          </p:cNvPr>
          <p:cNvSpPr txBox="1"/>
          <p:nvPr/>
        </p:nvSpPr>
        <p:spPr>
          <a:xfrm>
            <a:off x="8990602" y="2277723"/>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a:t>
            </a:r>
            <a:r>
              <a:rPr lang="en-US" sz="700">
                <a:solidFill>
                  <a:srgbClr val="000000"/>
                </a:solidFill>
                <a:latin typeface="Segoe Sans Display"/>
              </a:rPr>
              <a:t>h</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istorically</a:t>
            </a:r>
            <a:r>
              <a:rPr kumimoji="0" lang="en-US" sz="700" b="0" i="0" u="none" strike="noStrike" kern="1200" cap="none" spc="0" normalizeH="0" baseline="0" noProof="0">
                <a:ln>
                  <a:noFill/>
                </a:ln>
                <a:solidFill>
                  <a:srgbClr val="000000"/>
                </a:solidFill>
                <a:effectLst/>
                <a:uLnTx/>
                <a:uFillTx/>
                <a:latin typeface="Segoe Sans Display"/>
                <a:ea typeface="+mn-ea"/>
                <a:cs typeface="+mn-cs"/>
              </a:rPr>
              <a:t> flagged </a:t>
            </a:r>
            <a:r>
              <a:rPr lang="en-US" sz="700">
                <a:solidFill>
                  <a:srgbClr val="000000"/>
                </a:solidFill>
                <a:latin typeface="Segoe Sans Display"/>
              </a:rPr>
              <a:t>c</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ontent</a:t>
            </a:r>
            <a:r>
              <a:rPr kumimoji="0" lang="en-US" sz="700" b="0" i="0" u="none" strike="noStrike" kern="1200" cap="none" spc="0" normalizeH="0" baseline="0" noProof="0">
                <a:ln>
                  <a:noFill/>
                </a:ln>
                <a:solidFill>
                  <a:srgbClr val="000000"/>
                </a:solidFill>
                <a:effectLst/>
                <a:uLnTx/>
                <a:uFillTx/>
                <a:latin typeface="Segoe Sans Display"/>
                <a:ea typeface="+mn-ea"/>
                <a:cs typeface="+mn-cs"/>
              </a:rPr>
              <a:t>, policy </a:t>
            </a:r>
            <a:r>
              <a:rPr lang="en-US" sz="700">
                <a:solidFill>
                  <a:srgbClr val="000000"/>
                </a:solidFill>
                <a:latin typeface="Segoe Sans Display"/>
              </a:rPr>
              <a:t>v</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iolations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&amp; past fraud Logs, warranty violations</a:t>
            </a:r>
          </a:p>
        </p:txBody>
      </p:sp>
      <p:pic>
        <p:nvPicPr>
          <p:cNvPr id="60" name="Picture 59">
            <a:extLst>
              <a:ext uri="{FF2B5EF4-FFF2-40B4-BE49-F238E27FC236}">
                <a16:creationId xmlns:a16="http://schemas.microsoft.com/office/drawing/2014/main" id="{D64FB1C9-C484-8FBE-FF2C-3D5C0423D80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DA98A33D-C0C7-A96C-7746-BC63ECC66623}"/>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Easily collects customer transaction data from POS/ ecommerce systems and quickly analyzes</a:t>
            </a:r>
          </a:p>
        </p:txBody>
      </p:sp>
      <p:sp>
        <p:nvSpPr>
          <p:cNvPr id="74" name="TextBox 73">
            <a:extLst>
              <a:ext uri="{FF2B5EF4-FFF2-40B4-BE49-F238E27FC236}">
                <a16:creationId xmlns:a16="http://schemas.microsoft.com/office/drawing/2014/main" id="{CDCE85F5-CDDB-8245-644B-59DBE269B980}"/>
              </a:ext>
            </a:extLst>
          </p:cNvPr>
          <p:cNvSpPr txBox="1"/>
          <p:nvPr/>
        </p:nvSpPr>
        <p:spPr>
          <a:xfrm>
            <a:off x="6089354" y="313394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Helps spot risky return habits from customer’s buying patterns</a:t>
            </a:r>
            <a:r>
              <a:rPr lang="en-US" sz="700">
                <a:solidFill>
                  <a:srgbClr val="000000"/>
                </a:solidFill>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to prevent fraud and reduce lost sales</a:t>
            </a:r>
          </a:p>
        </p:txBody>
      </p:sp>
      <p:grpSp>
        <p:nvGrpSpPr>
          <p:cNvPr id="93" name="Group 92">
            <a:extLst>
              <a:ext uri="{FF2B5EF4-FFF2-40B4-BE49-F238E27FC236}">
                <a16:creationId xmlns:a16="http://schemas.microsoft.com/office/drawing/2014/main" id="{A5079591-68FB-FA80-13B8-E9D0EFA1EDE0}"/>
              </a:ext>
            </a:extLst>
          </p:cNvPr>
          <p:cNvGrpSpPr/>
          <p:nvPr/>
        </p:nvGrpSpPr>
        <p:grpSpPr>
          <a:xfrm>
            <a:off x="8804381" y="4789654"/>
            <a:ext cx="2572262" cy="1652997"/>
            <a:chOff x="8804381" y="4827756"/>
            <a:chExt cx="2572262" cy="1652997"/>
          </a:xfrm>
        </p:grpSpPr>
        <p:sp>
          <p:nvSpPr>
            <p:cNvPr id="70" name="Text Placeholder 11">
              <a:extLst>
                <a:ext uri="{FF2B5EF4-FFF2-40B4-BE49-F238E27FC236}">
                  <a16:creationId xmlns:a16="http://schemas.microsoft.com/office/drawing/2014/main" id="{80BD8BC3-8674-3686-25F2-6D4760D34597}"/>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1A0DCB87-354D-AB70-4ACD-E76C0E5ADDF0}"/>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1BBEB040-5CA1-02D9-1A60-0D293896E7A3}"/>
                </a:ext>
                <a:ext uri="{C183D7F6-B498-43B3-948B-1728B52AA6E4}">
                  <adec:decorative xmlns:adec="http://schemas.microsoft.com/office/drawing/2017/decorative" val="0"/>
                </a:ext>
              </a:extLst>
            </p:cNvPr>
            <p:cNvSpPr txBox="1"/>
            <p:nvPr/>
          </p:nvSpPr>
          <p:spPr>
            <a:xfrm>
              <a:off x="8990602" y="4955039"/>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Processing Tool (Word), to create detailed fraud reports</a:t>
              </a:r>
            </a:p>
            <a:p>
              <a:pPr marL="171450" indent="-171450">
                <a:spcAft>
                  <a:spcPts val="400"/>
                </a:spcAft>
                <a:buClr>
                  <a:srgbClr val="0078D4"/>
                </a:buClr>
                <a:buSzPct val="130000"/>
                <a:buFont typeface="Segoe Sans Display" pitchFamily="2" charset="0"/>
                <a:buChar char="+"/>
                <a:defRPr/>
              </a:pPr>
              <a:r>
                <a:rPr lang="en-US" sz="700">
                  <a:latin typeface="Segoe Sans Display"/>
                </a:rPr>
                <a:t>Connection to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Communication Tool</a:t>
              </a:r>
              <a:r>
                <a:rPr lang="en-US" sz="700">
                  <a:latin typeface="Segoe Sans Display"/>
                </a:rPr>
                <a:t> (Teams/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Outlook</a:t>
              </a:r>
              <a:r>
                <a:rPr lang="en-US" sz="700">
                  <a:latin typeface="Segoe Sans Display"/>
                </a:rPr>
                <a:t>) for sharing real-time alerts with the team and escalation map </a:t>
              </a:r>
            </a:p>
          </p:txBody>
        </p:sp>
        <p:pic>
          <p:nvPicPr>
            <p:cNvPr id="68" name="Picture 67">
              <a:extLst>
                <a:ext uri="{FF2B5EF4-FFF2-40B4-BE49-F238E27FC236}">
                  <a16:creationId xmlns:a16="http://schemas.microsoft.com/office/drawing/2014/main" id="{0656A759-177E-7669-D952-EC43FE6B3FD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FE19255F-C6C9-80FA-1F53-8CE88F0FDF50}"/>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Creates fraud reports to help act fast and avoid wrongful payouts</a:t>
              </a:r>
            </a:p>
          </p:txBody>
        </p:sp>
      </p:grpSp>
      <p:sp>
        <p:nvSpPr>
          <p:cNvPr id="6" name="Text Placeholder 290">
            <a:extLst>
              <a:ext uri="{FF2B5EF4-FFF2-40B4-BE49-F238E27FC236}">
                <a16:creationId xmlns:a16="http://schemas.microsoft.com/office/drawing/2014/main" id="{205DF941-82D1-2D8E-1D07-B96C2D7B8E10}"/>
              </a:ext>
            </a:extLst>
          </p:cNvPr>
          <p:cNvSpPr txBox="1">
            <a:spLocks/>
          </p:cNvSpPr>
          <p:nvPr/>
        </p:nvSpPr>
        <p:spPr>
          <a:xfrm>
            <a:off x="3026647" y="1458087"/>
            <a:ext cx="2572262" cy="6267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spcBef>
                <a:spcPct val="0"/>
              </a:spcBef>
              <a:spcAft>
                <a:spcPct val="0"/>
              </a:spcAft>
              <a:buSzTx/>
              <a:buFontTx/>
              <a:buNone/>
              <a:defRPr/>
            </a:pPr>
            <a:r>
              <a:rPr lang="en-US" sz="800" kern="0">
                <a:solidFill>
                  <a:srgbClr val="000000"/>
                </a:solidFill>
                <a:ea typeface="DM Sans 14pt"/>
                <a:cs typeface="DM Sans 14pt"/>
                <a:sym typeface="DM Sans"/>
              </a:rPr>
              <a:t>Analyzes customer transaction data including purchase behavior, past customer service data and returns for POS and ecommerce systems</a:t>
            </a:r>
            <a:endParaRPr lang="en-GB" sz="800" kern="0">
              <a:solidFill>
                <a:srgbClr val="000000"/>
              </a:solidFill>
              <a:ea typeface="DM Sans 14pt"/>
              <a:cs typeface="DM Sans 14pt"/>
              <a:sym typeface="DM Sans"/>
            </a:endParaRPr>
          </a:p>
        </p:txBody>
      </p:sp>
      <p:sp>
        <p:nvSpPr>
          <p:cNvPr id="3" name="TextBox 2">
            <a:extLst>
              <a:ext uri="{FF2B5EF4-FFF2-40B4-BE49-F238E27FC236}">
                <a16:creationId xmlns:a16="http://schemas.microsoft.com/office/drawing/2014/main" id="{2AA67B02-F876-47D4-AF37-C195129CAF9F}"/>
              </a:ext>
            </a:extLst>
          </p:cNvPr>
          <p:cNvSpPr txBox="1"/>
          <p:nvPr/>
        </p:nvSpPr>
        <p:spPr>
          <a:xfrm>
            <a:off x="8990602" y="3140451"/>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Spots new signs of fraud by comparing them to the customer’s past behavior and known issues</a:t>
            </a:r>
          </a:p>
        </p:txBody>
      </p:sp>
      <p:sp>
        <p:nvSpPr>
          <p:cNvPr id="19" name="Rectangle: Top Corners Rounded 73">
            <a:extLst>
              <a:ext uri="{FF2B5EF4-FFF2-40B4-BE49-F238E27FC236}">
                <a16:creationId xmlns:a16="http://schemas.microsoft.com/office/drawing/2014/main" id="{AAC15AED-DB91-F93B-89F6-14E7453E81F5}"/>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71BCF644-4516-EB1B-299D-AAEB8CC1D86C}"/>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13746932-FCB0-6D8E-C941-6C98CB59B951}"/>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C3A3D410-B5F5-A8A9-7D4E-8BEA819A388C}"/>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692C8156-30D0-3656-1CAC-89CE43164DBF}"/>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59BB640E-03BB-D733-5BA5-43FED65E4C97}"/>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8DA9FD45-6632-3C91-52DC-5B151A561E50}"/>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D18AC5E2-E2FA-7421-AC15-85FF56C6B03E}"/>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46299261-1B1B-9979-172C-6044B2903136}"/>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D6728DE5-9927-22E5-B9C1-16C56259034D}"/>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35538335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1EE0-D2DA-15C4-65C5-6EBF8F06BA8F}"/>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34A2C2C-3E45-894D-4252-36CBE02F8B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63E33B3-3E61-9188-968B-A0BED2EC6F43}"/>
              </a:ext>
            </a:extLst>
          </p:cNvPr>
          <p:cNvSpPr/>
          <p:nvPr/>
        </p:nvSpPr>
        <p:spPr>
          <a:xfrm>
            <a:off x="646405" y="4605049"/>
            <a:ext cx="3705033" cy="34595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91F334A6-9833-4C65-5B86-D3EF12B91B75}"/>
              </a:ext>
            </a:extLst>
          </p:cNvPr>
          <p:cNvSpPr/>
          <p:nvPr/>
        </p:nvSpPr>
        <p:spPr>
          <a:xfrm>
            <a:off x="707186" y="1493862"/>
            <a:ext cx="3693840" cy="299714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Aft>
                <a:spcPct val="0"/>
              </a:spcAft>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OMS (Dynamics 365)  to take customer invoice data in form of PDF, DOCX, JPEG or PNG </a:t>
            </a:r>
            <a:r>
              <a:rPr lang="en-US" sz="1050">
                <a:solidFill>
                  <a:prstClr val="black"/>
                </a:solidFill>
                <a:latin typeface="Segoe Sans Display" pitchFamily="2" charset="0"/>
                <a:cs typeface="Segoe Sans Display" pitchFamily="2" charset="0"/>
                <a:sym typeface="DM Sans Light"/>
              </a:rPr>
              <a:t>for analyzing patterns in customer’s recent transactions or customer service engagement</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knowledge base (SharePoint) for customer service data</a:t>
            </a:r>
            <a:r>
              <a:rPr lang="en-US" sz="1050">
                <a:solidFill>
                  <a:prstClr val="black"/>
                </a:solidFill>
                <a:latin typeface="Segoe Sans Display" pitchFamily="2" charset="0"/>
                <a:cs typeface="Segoe Sans Display" pitchFamily="2" charset="0"/>
                <a:sym typeface="DM Sans Light"/>
              </a:rPr>
              <a:t> refund abuse,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policy violations, flagged </a:t>
            </a:r>
            <a:r>
              <a:rPr lang="en-US" sz="1050">
                <a:solidFill>
                  <a:prstClr val="black"/>
                </a:solidFill>
                <a:latin typeface="Segoe Sans Display" pitchFamily="2" charset="0"/>
                <a:cs typeface="Segoe Sans Display" pitchFamily="2" charset="0"/>
                <a:sym typeface="DM Sans Light"/>
              </a:rPr>
              <a:t>returns with damaged products etc. and Dataverse to define the rules</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Communication &amp; Messaging tools (Outlook/teams) for fraud report sharing and </a:t>
            </a:r>
            <a:r>
              <a:rPr lang="en-US" sz="1050">
                <a:solidFill>
                  <a:prstClr val="black"/>
                </a:solidFill>
                <a:latin typeface="Segoe Sans Display" pitchFamily="2" charset="0"/>
                <a:cs typeface="Segoe Sans Display" pitchFamily="2" charset="0"/>
              </a:rPr>
              <a:t>routing and escalation logic to ensure timely delivery to the appropriate teams.</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PII includes customer data (name, contact information, customer service requests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R="0" lvl="0" algn="l" defTabSz="914400" rtl="0" eaLnBrk="1" fontAlgn="base" latinLnBrk="0" hangingPunct="1">
              <a:lnSpc>
                <a:spcPct val="100000"/>
              </a:lnSpc>
              <a:spcBef>
                <a:spcPts val="600"/>
              </a:spcBef>
              <a:spcAft>
                <a:spcPct val="0"/>
              </a:spcAft>
              <a:buClrTx/>
              <a:buSzTx/>
              <a:tabLst/>
              <a:defRPr/>
            </a:pP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7" name="TextBox 6">
            <a:extLst>
              <a:ext uri="{FF2B5EF4-FFF2-40B4-BE49-F238E27FC236}">
                <a16:creationId xmlns:a16="http://schemas.microsoft.com/office/drawing/2014/main" id="{2C98FD77-A9C5-2B50-732A-739EC79A49CC}"/>
              </a:ext>
            </a:extLst>
          </p:cNvPr>
          <p:cNvSpPr txBox="1"/>
          <p:nvPr/>
        </p:nvSpPr>
        <p:spPr>
          <a:xfrm>
            <a:off x="691210" y="4562854"/>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3" name="Google Shape;115;p20">
            <a:extLst>
              <a:ext uri="{FF2B5EF4-FFF2-40B4-BE49-F238E27FC236}">
                <a16:creationId xmlns:a16="http://schemas.microsoft.com/office/drawing/2014/main" id="{F172C77A-A074-DD27-CEDF-0449793CCEBD}"/>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pitchFamily="2" charset="0"/>
                <a:ea typeface="DM Sans 14pt"/>
                <a:cs typeface="Segoe Sans Display" pitchFamily="2" charset="0"/>
                <a:sym typeface="DM Sans"/>
              </a:rPr>
              <a:t>RETAIL </a:t>
            </a: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INDUSTRY</a:t>
            </a:r>
          </a:p>
        </p:txBody>
      </p:sp>
      <p:sp>
        <p:nvSpPr>
          <p:cNvPr id="6" name="Google Shape;163;p22">
            <a:extLst>
              <a:ext uri="{FF2B5EF4-FFF2-40B4-BE49-F238E27FC236}">
                <a16:creationId xmlns:a16="http://schemas.microsoft.com/office/drawing/2014/main" id="{F16ACB2B-A818-150C-4E1F-9E1099CA6195}"/>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Return Fraud Detection Agent</a:t>
            </a:r>
          </a:p>
        </p:txBody>
      </p:sp>
      <p:sp>
        <p:nvSpPr>
          <p:cNvPr id="9" name="TextBox 8">
            <a:extLst>
              <a:ext uri="{FF2B5EF4-FFF2-40B4-BE49-F238E27FC236}">
                <a16:creationId xmlns:a16="http://schemas.microsoft.com/office/drawing/2014/main" id="{CB83339C-D062-0B9B-E703-3CF47B605F7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Identifies and flags potentially fraudulent return activity based on transaction patterns</a:t>
            </a:r>
          </a:p>
        </p:txBody>
      </p:sp>
      <p:sp>
        <p:nvSpPr>
          <p:cNvPr id="35" name="Rounded Rectangle 19">
            <a:extLst>
              <a:ext uri="{FF2B5EF4-FFF2-40B4-BE49-F238E27FC236}">
                <a16:creationId xmlns:a16="http://schemas.microsoft.com/office/drawing/2014/main" id="{A0ABB456-A283-0983-38FD-E27A141AE608}"/>
              </a:ext>
            </a:extLst>
          </p:cNvPr>
          <p:cNvSpPr/>
          <p:nvPr/>
        </p:nvSpPr>
        <p:spPr>
          <a:xfrm>
            <a:off x="701589" y="5069315"/>
            <a:ext cx="3705033" cy="114993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Policy documents in SharePoint will be in DOCX, PPTX or PDF</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Customers will upload invoices in PDF, DOCX, formats, or images in JPEG or PNG. History purchase / return data will be stored in Dataverse with flag</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Fraud rules can be defined in Dataverse or in document in SharePoint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Agent will be hosted in Teams channel with Microsoft authentication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Operations Team need to M365 licensed users to chat with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Customers will be notified by agent, but no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 name="TextBox 1">
            <a:extLst>
              <a:ext uri="{FF2B5EF4-FFF2-40B4-BE49-F238E27FC236}">
                <a16:creationId xmlns:a16="http://schemas.microsoft.com/office/drawing/2014/main" id="{7C5AD4AD-3D7C-8D3A-829F-C63C0EA36A31}"/>
              </a:ext>
            </a:extLst>
          </p:cNvPr>
          <p:cNvSpPr txBox="1"/>
          <p:nvPr/>
        </p:nvSpPr>
        <p:spPr>
          <a:xfrm>
            <a:off x="2013351" y="4692253"/>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NA</a:t>
            </a:r>
          </a:p>
        </p:txBody>
      </p:sp>
      <p:sp>
        <p:nvSpPr>
          <p:cNvPr id="4" name="Rectangle 3">
            <a:extLst>
              <a:ext uri="{FF2B5EF4-FFF2-40B4-BE49-F238E27FC236}">
                <a16:creationId xmlns:a16="http://schemas.microsoft.com/office/drawing/2014/main" id="{EC165018-ED77-151C-C8B1-BF1AFC5384C1}"/>
              </a:ext>
            </a:extLst>
          </p:cNvPr>
          <p:cNvSpPr/>
          <p:nvPr/>
        </p:nvSpPr>
        <p:spPr bwMode="auto">
          <a:xfrm>
            <a:off x="6291573" y="1994256"/>
            <a:ext cx="4637553" cy="620485"/>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2239F632-11D8-83A7-C2EE-D6EFFC09A7C4}"/>
              </a:ext>
            </a:extLst>
          </p:cNvPr>
          <p:cNvSpPr/>
          <p:nvPr/>
        </p:nvSpPr>
        <p:spPr bwMode="auto">
          <a:xfrm>
            <a:off x="6291031" y="2614741"/>
            <a:ext cx="4637553" cy="2041244"/>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BAC23ACD-14B0-331B-6C24-C64F76DA7BF4}"/>
              </a:ext>
            </a:extLst>
          </p:cNvPr>
          <p:cNvSpPr/>
          <p:nvPr/>
        </p:nvSpPr>
        <p:spPr bwMode="auto">
          <a:xfrm>
            <a:off x="6284650" y="4663543"/>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D54CD279-898C-E654-675A-E3D5D45A253F}"/>
              </a:ext>
            </a:extLst>
          </p:cNvPr>
          <p:cNvSpPr/>
          <p:nvPr/>
        </p:nvSpPr>
        <p:spPr bwMode="auto">
          <a:xfrm>
            <a:off x="8103407" y="3283393"/>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CB776D6F-F190-5911-44EB-1660D05166E9}"/>
              </a:ext>
            </a:extLst>
          </p:cNvPr>
          <p:cNvSpPr/>
          <p:nvPr/>
        </p:nvSpPr>
        <p:spPr bwMode="auto">
          <a:xfrm>
            <a:off x="5110873" y="1994256"/>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4" name="Graphic 53">
            <a:extLst>
              <a:ext uri="{FF2B5EF4-FFF2-40B4-BE49-F238E27FC236}">
                <a16:creationId xmlns:a16="http://schemas.microsoft.com/office/drawing/2014/main" id="{99CC988B-2DEB-6BB2-841D-36ADF861E3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6382" y="3086908"/>
            <a:ext cx="423824" cy="423824"/>
          </a:xfrm>
          <a:prstGeom prst="rect">
            <a:avLst/>
          </a:prstGeom>
        </p:spPr>
      </p:pic>
      <p:pic>
        <p:nvPicPr>
          <p:cNvPr id="58" name="Graphic 57">
            <a:extLst>
              <a:ext uri="{FF2B5EF4-FFF2-40B4-BE49-F238E27FC236}">
                <a16:creationId xmlns:a16="http://schemas.microsoft.com/office/drawing/2014/main" id="{0834FC84-2E96-116C-64A2-8985054EFC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2576" y="3294831"/>
            <a:ext cx="227480" cy="227480"/>
          </a:xfrm>
          <a:prstGeom prst="rect">
            <a:avLst/>
          </a:prstGeom>
        </p:spPr>
      </p:pic>
      <p:sp>
        <p:nvSpPr>
          <p:cNvPr id="61" name="TextBox 60">
            <a:extLst>
              <a:ext uri="{FF2B5EF4-FFF2-40B4-BE49-F238E27FC236}">
                <a16:creationId xmlns:a16="http://schemas.microsoft.com/office/drawing/2014/main" id="{4C12FAF3-BFCE-8F54-CAB2-0C246350722A}"/>
              </a:ext>
            </a:extLst>
          </p:cNvPr>
          <p:cNvSpPr txBox="1"/>
          <p:nvPr/>
        </p:nvSpPr>
        <p:spPr>
          <a:xfrm>
            <a:off x="10104650" y="2020930"/>
            <a:ext cx="901263" cy="153888"/>
          </a:xfrm>
          <a:prstGeom prst="rect">
            <a:avLst/>
          </a:prstGeom>
          <a:noFill/>
        </p:spPr>
        <p:txBody>
          <a:bodyPr wrap="square" lIns="0" tIns="0" rIns="0" bIns="0" rtlCol="0">
            <a:spAutoFit/>
          </a:bodyPr>
          <a:lstStyle/>
          <a:p>
            <a:pPr algn="l"/>
            <a:r>
              <a:rPr lang="en-US" sz="1000" b="1"/>
              <a:t>Orchestrator</a:t>
            </a:r>
          </a:p>
        </p:txBody>
      </p:sp>
      <p:sp>
        <p:nvSpPr>
          <p:cNvPr id="62" name="TextBox 61">
            <a:extLst>
              <a:ext uri="{FF2B5EF4-FFF2-40B4-BE49-F238E27FC236}">
                <a16:creationId xmlns:a16="http://schemas.microsoft.com/office/drawing/2014/main" id="{9CC106BA-F8A6-4D09-9D63-47C2285DCE88}"/>
              </a:ext>
            </a:extLst>
          </p:cNvPr>
          <p:cNvSpPr txBox="1"/>
          <p:nvPr/>
        </p:nvSpPr>
        <p:spPr>
          <a:xfrm>
            <a:off x="9573662" y="4904877"/>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65" name="TextBox 64">
            <a:extLst>
              <a:ext uri="{FF2B5EF4-FFF2-40B4-BE49-F238E27FC236}">
                <a16:creationId xmlns:a16="http://schemas.microsoft.com/office/drawing/2014/main" id="{F7626011-5ABB-E1B7-3030-8E969E1F95BA}"/>
              </a:ext>
            </a:extLst>
          </p:cNvPr>
          <p:cNvSpPr txBox="1"/>
          <p:nvPr/>
        </p:nvSpPr>
        <p:spPr>
          <a:xfrm>
            <a:off x="6339647" y="2034145"/>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67" name="TextBox 66">
            <a:extLst>
              <a:ext uri="{FF2B5EF4-FFF2-40B4-BE49-F238E27FC236}">
                <a16:creationId xmlns:a16="http://schemas.microsoft.com/office/drawing/2014/main" id="{539FA64F-1980-8C98-AF20-F2DEC6CB6798}"/>
              </a:ext>
            </a:extLst>
          </p:cNvPr>
          <p:cNvSpPr txBox="1"/>
          <p:nvPr/>
        </p:nvSpPr>
        <p:spPr>
          <a:xfrm>
            <a:off x="5141442" y="2410029"/>
            <a:ext cx="712408" cy="123111"/>
          </a:xfrm>
          <a:prstGeom prst="rect">
            <a:avLst/>
          </a:prstGeom>
          <a:noFill/>
        </p:spPr>
        <p:txBody>
          <a:bodyPr wrap="square" lIns="0" tIns="0" rIns="0" bIns="0" rtlCol="0">
            <a:spAutoFit/>
          </a:bodyPr>
          <a:lstStyle/>
          <a:p>
            <a:pPr algn="ctr"/>
            <a:r>
              <a:rPr lang="en-US" sz="800" b="1"/>
              <a:t>Customers</a:t>
            </a:r>
          </a:p>
        </p:txBody>
      </p:sp>
      <p:pic>
        <p:nvPicPr>
          <p:cNvPr id="70" name="Graphic 69" descr="Group of people with solid fill">
            <a:extLst>
              <a:ext uri="{FF2B5EF4-FFF2-40B4-BE49-F238E27FC236}">
                <a16:creationId xmlns:a16="http://schemas.microsoft.com/office/drawing/2014/main" id="{62A1D383-53E0-4F17-EC35-1B4DAF99AB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1470" y="2030732"/>
            <a:ext cx="372352" cy="372352"/>
          </a:xfrm>
          <a:prstGeom prst="rect">
            <a:avLst/>
          </a:prstGeom>
        </p:spPr>
      </p:pic>
      <p:cxnSp>
        <p:nvCxnSpPr>
          <p:cNvPr id="74" name="Straight Arrow Connector 73">
            <a:extLst>
              <a:ext uri="{FF2B5EF4-FFF2-40B4-BE49-F238E27FC236}">
                <a16:creationId xmlns:a16="http://schemas.microsoft.com/office/drawing/2014/main" id="{923CEAC0-E257-541E-AB2C-45E0954E6730}"/>
              </a:ext>
            </a:extLst>
          </p:cNvPr>
          <p:cNvCxnSpPr>
            <a:cxnSpLocks/>
            <a:stCxn id="67" idx="2"/>
            <a:endCxn id="54" idx="0"/>
          </p:cNvCxnSpPr>
          <p:nvPr/>
        </p:nvCxnSpPr>
        <p:spPr>
          <a:xfrm flipH="1">
            <a:off x="5488294" y="2533140"/>
            <a:ext cx="9352" cy="55376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5C0C1CB-498E-16DA-9B6B-2311CD0A3DF4}"/>
              </a:ext>
            </a:extLst>
          </p:cNvPr>
          <p:cNvSpPr txBox="1"/>
          <p:nvPr/>
        </p:nvSpPr>
        <p:spPr>
          <a:xfrm>
            <a:off x="4522299" y="2731574"/>
            <a:ext cx="965453" cy="153888"/>
          </a:xfrm>
          <a:prstGeom prst="rect">
            <a:avLst/>
          </a:prstGeom>
          <a:noFill/>
        </p:spPr>
        <p:txBody>
          <a:bodyPr wrap="square" lIns="0" tIns="0" rIns="0" bIns="0" rtlCol="0">
            <a:spAutoFit/>
          </a:bodyPr>
          <a:lstStyle/>
          <a:p>
            <a:pPr algn="ctr"/>
            <a:r>
              <a:rPr lang="en-US" sz="500"/>
              <a:t>1. Customer raises return in D365 customer portal</a:t>
            </a:r>
          </a:p>
        </p:txBody>
      </p:sp>
      <p:sp>
        <p:nvSpPr>
          <p:cNvPr id="101" name="TextBox 100">
            <a:extLst>
              <a:ext uri="{FF2B5EF4-FFF2-40B4-BE49-F238E27FC236}">
                <a16:creationId xmlns:a16="http://schemas.microsoft.com/office/drawing/2014/main" id="{9B971965-9928-466F-4798-9E56359F4FF2}"/>
              </a:ext>
            </a:extLst>
          </p:cNvPr>
          <p:cNvSpPr txBox="1"/>
          <p:nvPr/>
        </p:nvSpPr>
        <p:spPr>
          <a:xfrm>
            <a:off x="5626051" y="3062199"/>
            <a:ext cx="965453" cy="230832"/>
          </a:xfrm>
          <a:prstGeom prst="rect">
            <a:avLst/>
          </a:prstGeom>
          <a:noFill/>
        </p:spPr>
        <p:txBody>
          <a:bodyPr wrap="square" lIns="0" tIns="0" rIns="0" bIns="0" rtlCol="0">
            <a:spAutoFit/>
          </a:bodyPr>
          <a:lstStyle/>
          <a:p>
            <a:pPr algn="ctr"/>
            <a:r>
              <a:rPr lang="en-US" sz="500"/>
              <a:t>2. Return details : date, reason, product details, cost ,customer data.</a:t>
            </a:r>
          </a:p>
        </p:txBody>
      </p:sp>
      <p:sp>
        <p:nvSpPr>
          <p:cNvPr id="102" name="TextBox 101">
            <a:extLst>
              <a:ext uri="{FF2B5EF4-FFF2-40B4-BE49-F238E27FC236}">
                <a16:creationId xmlns:a16="http://schemas.microsoft.com/office/drawing/2014/main" id="{0C63EABF-448F-D9B6-440E-C55B08F3AF31}"/>
              </a:ext>
            </a:extLst>
          </p:cNvPr>
          <p:cNvSpPr txBox="1"/>
          <p:nvPr/>
        </p:nvSpPr>
        <p:spPr>
          <a:xfrm>
            <a:off x="6435193" y="4132974"/>
            <a:ext cx="1117604" cy="76944"/>
          </a:xfrm>
          <a:prstGeom prst="rect">
            <a:avLst/>
          </a:prstGeom>
          <a:noFill/>
        </p:spPr>
        <p:txBody>
          <a:bodyPr wrap="square" lIns="0" tIns="0" rIns="0" bIns="0" rtlCol="0">
            <a:spAutoFit/>
          </a:bodyPr>
          <a:lstStyle/>
          <a:p>
            <a:pPr algn="ctr"/>
            <a:r>
              <a:rPr lang="en-US" sz="500"/>
              <a:t>3a. invoice copied to SharePoint *</a:t>
            </a:r>
          </a:p>
        </p:txBody>
      </p:sp>
      <p:pic>
        <p:nvPicPr>
          <p:cNvPr id="103" name="Graphic 102">
            <a:extLst>
              <a:ext uri="{FF2B5EF4-FFF2-40B4-BE49-F238E27FC236}">
                <a16:creationId xmlns:a16="http://schemas.microsoft.com/office/drawing/2014/main" id="{864A8E88-87E7-A466-3174-46B219F614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8269" y="4915889"/>
            <a:ext cx="252900" cy="227480"/>
          </a:xfrm>
          <a:prstGeom prst="rect">
            <a:avLst/>
          </a:prstGeom>
        </p:spPr>
      </p:pic>
      <p:cxnSp>
        <p:nvCxnSpPr>
          <p:cNvPr id="110" name="Straight Arrow Connector 109">
            <a:extLst>
              <a:ext uri="{FF2B5EF4-FFF2-40B4-BE49-F238E27FC236}">
                <a16:creationId xmlns:a16="http://schemas.microsoft.com/office/drawing/2014/main" id="{4C66BEF9-5516-F89A-1C62-B11B5C1EAC7A}"/>
              </a:ext>
            </a:extLst>
          </p:cNvPr>
          <p:cNvCxnSpPr>
            <a:cxnSpLocks/>
            <a:endCxn id="103" idx="3"/>
          </p:cNvCxnSpPr>
          <p:nvPr/>
        </p:nvCxnSpPr>
        <p:spPr>
          <a:xfrm flipH="1">
            <a:off x="6621169" y="5029629"/>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1E081769-4B09-D681-8E95-E5E7CED1B8F6}"/>
              </a:ext>
            </a:extLst>
          </p:cNvPr>
          <p:cNvSpPr txBox="1"/>
          <p:nvPr/>
        </p:nvSpPr>
        <p:spPr>
          <a:xfrm>
            <a:off x="6591504" y="4882415"/>
            <a:ext cx="965453" cy="76944"/>
          </a:xfrm>
          <a:prstGeom prst="rect">
            <a:avLst/>
          </a:prstGeom>
          <a:noFill/>
        </p:spPr>
        <p:txBody>
          <a:bodyPr wrap="square" lIns="0" tIns="0" rIns="0" bIns="0" rtlCol="0">
            <a:spAutoFit/>
          </a:bodyPr>
          <a:lstStyle/>
          <a:p>
            <a:pPr algn="ctr"/>
            <a:r>
              <a:rPr lang="en-US" sz="500"/>
              <a:t>9. Agent logs are displayed</a:t>
            </a:r>
          </a:p>
        </p:txBody>
      </p:sp>
      <p:sp>
        <p:nvSpPr>
          <p:cNvPr id="116" name="TextBox 115">
            <a:extLst>
              <a:ext uri="{FF2B5EF4-FFF2-40B4-BE49-F238E27FC236}">
                <a16:creationId xmlns:a16="http://schemas.microsoft.com/office/drawing/2014/main" id="{45AA6658-3349-0EBE-7A5A-CBC7700CA938}"/>
              </a:ext>
            </a:extLst>
          </p:cNvPr>
          <p:cNvSpPr txBox="1"/>
          <p:nvPr/>
        </p:nvSpPr>
        <p:spPr>
          <a:xfrm>
            <a:off x="6786897" y="5586144"/>
            <a:ext cx="3747778" cy="153888"/>
          </a:xfrm>
          <a:prstGeom prst="rect">
            <a:avLst/>
          </a:prstGeom>
          <a:noFill/>
        </p:spPr>
        <p:txBody>
          <a:bodyPr wrap="square" lIns="0" tIns="0" rIns="0" bIns="0" rtlCol="0">
            <a:spAutoFit/>
          </a:bodyPr>
          <a:lstStyle/>
          <a:p>
            <a:pPr algn="ctr"/>
            <a:r>
              <a:rPr lang="en-US" sz="500" b="1"/>
              <a:t>*Please Note: </a:t>
            </a:r>
            <a:r>
              <a:rPr lang="en-US" sz="500"/>
              <a:t>The invoices need to be copied to SharePoint as attachment in Dataverse is yet supported as knowledge in Copilot Studio</a:t>
            </a:r>
          </a:p>
        </p:txBody>
      </p:sp>
      <p:sp>
        <p:nvSpPr>
          <p:cNvPr id="121" name="TextBox 120">
            <a:extLst>
              <a:ext uri="{FF2B5EF4-FFF2-40B4-BE49-F238E27FC236}">
                <a16:creationId xmlns:a16="http://schemas.microsoft.com/office/drawing/2014/main" id="{F94F648F-6F8E-A3AE-B40B-04E53F182BFC}"/>
              </a:ext>
            </a:extLst>
          </p:cNvPr>
          <p:cNvSpPr txBox="1"/>
          <p:nvPr/>
        </p:nvSpPr>
        <p:spPr>
          <a:xfrm>
            <a:off x="6916167" y="2395914"/>
            <a:ext cx="965453" cy="153888"/>
          </a:xfrm>
          <a:prstGeom prst="rect">
            <a:avLst/>
          </a:prstGeom>
          <a:noFill/>
        </p:spPr>
        <p:txBody>
          <a:bodyPr wrap="square" lIns="0" tIns="0" rIns="0" bIns="0" rtlCol="0">
            <a:spAutoFit/>
          </a:bodyPr>
          <a:lstStyle/>
          <a:p>
            <a:pPr algn="ctr"/>
            <a:r>
              <a:rPr lang="en-US" sz="500"/>
              <a:t>4. Return request triggers workflow</a:t>
            </a:r>
          </a:p>
        </p:txBody>
      </p:sp>
      <p:sp>
        <p:nvSpPr>
          <p:cNvPr id="175" name="Rectangle 174">
            <a:extLst>
              <a:ext uri="{FF2B5EF4-FFF2-40B4-BE49-F238E27FC236}">
                <a16:creationId xmlns:a16="http://schemas.microsoft.com/office/drawing/2014/main" id="{87EE0DF2-71BC-3CF9-38C8-C57A7B560418}"/>
              </a:ext>
            </a:extLst>
          </p:cNvPr>
          <p:cNvSpPr/>
          <p:nvPr/>
        </p:nvSpPr>
        <p:spPr bwMode="auto">
          <a:xfrm>
            <a:off x="11279094" y="2774807"/>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76" name="TextBox 175">
            <a:extLst>
              <a:ext uri="{FF2B5EF4-FFF2-40B4-BE49-F238E27FC236}">
                <a16:creationId xmlns:a16="http://schemas.microsoft.com/office/drawing/2014/main" id="{BB6AECA7-F959-A36C-093C-ED40DF4F1C89}"/>
              </a:ext>
            </a:extLst>
          </p:cNvPr>
          <p:cNvSpPr txBox="1"/>
          <p:nvPr/>
        </p:nvSpPr>
        <p:spPr>
          <a:xfrm>
            <a:off x="11309663" y="2977360"/>
            <a:ext cx="712408" cy="369332"/>
          </a:xfrm>
          <a:prstGeom prst="rect">
            <a:avLst/>
          </a:prstGeom>
          <a:noFill/>
        </p:spPr>
        <p:txBody>
          <a:bodyPr wrap="square" lIns="0" tIns="0" rIns="0" bIns="0" rtlCol="0">
            <a:spAutoFit/>
          </a:bodyPr>
          <a:lstStyle/>
          <a:p>
            <a:pPr algn="ctr"/>
            <a:r>
              <a:rPr lang="en-US" sz="800" b="1"/>
              <a:t>Store Operations Team</a:t>
            </a:r>
          </a:p>
        </p:txBody>
      </p:sp>
      <p:pic>
        <p:nvPicPr>
          <p:cNvPr id="178" name="Graphic 177" descr="Users outline">
            <a:extLst>
              <a:ext uri="{FF2B5EF4-FFF2-40B4-BE49-F238E27FC236}">
                <a16:creationId xmlns:a16="http://schemas.microsoft.com/office/drawing/2014/main" id="{B3C85676-1C8D-F58F-F343-E99A49BFA5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99897" y="2735825"/>
            <a:ext cx="331940" cy="331940"/>
          </a:xfrm>
          <a:prstGeom prst="rect">
            <a:avLst/>
          </a:prstGeom>
        </p:spPr>
      </p:pic>
      <p:sp>
        <p:nvSpPr>
          <p:cNvPr id="211" name="TextBox 210">
            <a:extLst>
              <a:ext uri="{FF2B5EF4-FFF2-40B4-BE49-F238E27FC236}">
                <a16:creationId xmlns:a16="http://schemas.microsoft.com/office/drawing/2014/main" id="{84D4B8B6-ECB4-06B9-3F51-5B35C4B44D30}"/>
              </a:ext>
            </a:extLst>
          </p:cNvPr>
          <p:cNvSpPr txBox="1"/>
          <p:nvPr/>
        </p:nvSpPr>
        <p:spPr>
          <a:xfrm>
            <a:off x="5084547" y="1834190"/>
            <a:ext cx="826198" cy="123111"/>
          </a:xfrm>
          <a:prstGeom prst="rect">
            <a:avLst/>
          </a:prstGeom>
          <a:noFill/>
        </p:spPr>
        <p:txBody>
          <a:bodyPr wrap="square" lIns="0" tIns="0" rIns="0" bIns="0" rtlCol="0">
            <a:spAutoFit/>
          </a:bodyPr>
          <a:lstStyle/>
          <a:p>
            <a:pPr algn="ctr"/>
            <a:r>
              <a:rPr lang="en-US" sz="800" b="1"/>
              <a:t>Unlicensed Users</a:t>
            </a:r>
          </a:p>
        </p:txBody>
      </p:sp>
      <p:sp>
        <p:nvSpPr>
          <p:cNvPr id="213" name="TextBox 212">
            <a:extLst>
              <a:ext uri="{FF2B5EF4-FFF2-40B4-BE49-F238E27FC236}">
                <a16:creationId xmlns:a16="http://schemas.microsoft.com/office/drawing/2014/main" id="{49507D55-BD57-EF9C-26DB-A18EBC138703}"/>
              </a:ext>
            </a:extLst>
          </p:cNvPr>
          <p:cNvSpPr txBox="1"/>
          <p:nvPr/>
        </p:nvSpPr>
        <p:spPr>
          <a:xfrm>
            <a:off x="11252768" y="2614741"/>
            <a:ext cx="826198" cy="123111"/>
          </a:xfrm>
          <a:prstGeom prst="rect">
            <a:avLst/>
          </a:prstGeom>
          <a:noFill/>
        </p:spPr>
        <p:txBody>
          <a:bodyPr wrap="square" lIns="0" tIns="0" rIns="0" bIns="0" rtlCol="0">
            <a:spAutoFit/>
          </a:bodyPr>
          <a:lstStyle/>
          <a:p>
            <a:pPr algn="ctr"/>
            <a:r>
              <a:rPr lang="en-US" sz="800" b="1"/>
              <a:t>Licensed Users</a:t>
            </a:r>
          </a:p>
        </p:txBody>
      </p:sp>
      <p:sp>
        <p:nvSpPr>
          <p:cNvPr id="215" name="TextBox 214">
            <a:extLst>
              <a:ext uri="{FF2B5EF4-FFF2-40B4-BE49-F238E27FC236}">
                <a16:creationId xmlns:a16="http://schemas.microsoft.com/office/drawing/2014/main" id="{2CDCBD2A-B1F4-E554-3F3A-FDA15293E24A}"/>
              </a:ext>
            </a:extLst>
          </p:cNvPr>
          <p:cNvSpPr txBox="1"/>
          <p:nvPr/>
        </p:nvSpPr>
        <p:spPr>
          <a:xfrm>
            <a:off x="8745148" y="3277645"/>
            <a:ext cx="332869" cy="123111"/>
          </a:xfrm>
          <a:prstGeom prst="rect">
            <a:avLst/>
          </a:prstGeom>
          <a:noFill/>
        </p:spPr>
        <p:txBody>
          <a:bodyPr wrap="square" lIns="0" tIns="0" rIns="0" bIns="0" rtlCol="0">
            <a:spAutoFit/>
          </a:bodyPr>
          <a:lstStyle/>
          <a:p>
            <a:pPr algn="ctr"/>
            <a:r>
              <a:rPr lang="en-US" sz="800" b="1"/>
              <a:t>Tools</a:t>
            </a:r>
          </a:p>
        </p:txBody>
      </p:sp>
      <p:sp>
        <p:nvSpPr>
          <p:cNvPr id="17" name="Rectangle 16">
            <a:extLst>
              <a:ext uri="{FF2B5EF4-FFF2-40B4-BE49-F238E27FC236}">
                <a16:creationId xmlns:a16="http://schemas.microsoft.com/office/drawing/2014/main" id="{E4CED23B-38A3-D30A-87BF-A0F5D62818B3}"/>
              </a:ext>
            </a:extLst>
          </p:cNvPr>
          <p:cNvSpPr/>
          <p:nvPr/>
        </p:nvSpPr>
        <p:spPr bwMode="auto">
          <a:xfrm>
            <a:off x="7552042" y="4739483"/>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8" name="Graphic 17">
            <a:extLst>
              <a:ext uri="{FF2B5EF4-FFF2-40B4-BE49-F238E27FC236}">
                <a16:creationId xmlns:a16="http://schemas.microsoft.com/office/drawing/2014/main" id="{A0BFF2FD-DE81-24F8-7B09-3EC5FDEDB3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63011" y="4785029"/>
            <a:ext cx="390341" cy="390341"/>
          </a:xfrm>
          <a:prstGeom prst="rect">
            <a:avLst/>
          </a:prstGeom>
        </p:spPr>
      </p:pic>
      <p:pic>
        <p:nvPicPr>
          <p:cNvPr id="19" name="Graphic 18">
            <a:extLst>
              <a:ext uri="{FF2B5EF4-FFF2-40B4-BE49-F238E27FC236}">
                <a16:creationId xmlns:a16="http://schemas.microsoft.com/office/drawing/2014/main" id="{9C7EB368-D0E6-13EA-16A8-EA41BC1DAB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55218" y="4785029"/>
            <a:ext cx="390341" cy="390341"/>
          </a:xfrm>
          <a:prstGeom prst="rect">
            <a:avLst/>
          </a:prstGeom>
        </p:spPr>
      </p:pic>
      <p:sp>
        <p:nvSpPr>
          <p:cNvPr id="26" name="Rectangle: Rounded Corners 25">
            <a:extLst>
              <a:ext uri="{FF2B5EF4-FFF2-40B4-BE49-F238E27FC236}">
                <a16:creationId xmlns:a16="http://schemas.microsoft.com/office/drawing/2014/main" id="{7AE19F0D-D492-B093-715C-4BAC8097C30C}"/>
              </a:ext>
            </a:extLst>
          </p:cNvPr>
          <p:cNvSpPr/>
          <p:nvPr/>
        </p:nvSpPr>
        <p:spPr bwMode="auto">
          <a:xfrm>
            <a:off x="9841422" y="3400756"/>
            <a:ext cx="940069" cy="507093"/>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7" name="TextBox 26">
            <a:extLst>
              <a:ext uri="{FF2B5EF4-FFF2-40B4-BE49-F238E27FC236}">
                <a16:creationId xmlns:a16="http://schemas.microsoft.com/office/drawing/2014/main" id="{71B4D121-2938-111C-FAB8-4266D18C820F}"/>
              </a:ext>
            </a:extLst>
          </p:cNvPr>
          <p:cNvSpPr txBox="1"/>
          <p:nvPr/>
        </p:nvSpPr>
        <p:spPr>
          <a:xfrm>
            <a:off x="10084249" y="3757282"/>
            <a:ext cx="454414" cy="123111"/>
          </a:xfrm>
          <a:prstGeom prst="rect">
            <a:avLst/>
          </a:prstGeom>
          <a:noFill/>
        </p:spPr>
        <p:txBody>
          <a:bodyPr wrap="square" lIns="0" tIns="0" rIns="0" bIns="0" rtlCol="0">
            <a:spAutoFit/>
          </a:bodyPr>
          <a:lstStyle/>
          <a:p>
            <a:pPr algn="ctr"/>
            <a:r>
              <a:rPr lang="en-US" sz="800" b="1"/>
              <a:t>Channels</a:t>
            </a:r>
          </a:p>
        </p:txBody>
      </p:sp>
      <p:pic>
        <p:nvPicPr>
          <p:cNvPr id="28" name="Graphic 27">
            <a:extLst>
              <a:ext uri="{FF2B5EF4-FFF2-40B4-BE49-F238E27FC236}">
                <a16:creationId xmlns:a16="http://schemas.microsoft.com/office/drawing/2014/main" id="{1A6A64A6-C530-E88F-AF9B-4118D73831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03281" y="3399723"/>
            <a:ext cx="390593" cy="390593"/>
          </a:xfrm>
          <a:prstGeom prst="rect">
            <a:avLst/>
          </a:prstGeom>
        </p:spPr>
      </p:pic>
      <p:sp>
        <p:nvSpPr>
          <p:cNvPr id="31" name="Rectangle 30">
            <a:extLst>
              <a:ext uri="{FF2B5EF4-FFF2-40B4-BE49-F238E27FC236}">
                <a16:creationId xmlns:a16="http://schemas.microsoft.com/office/drawing/2014/main" id="{41FD0E4D-7348-9277-4EBD-C83869D5DE5C}"/>
              </a:ext>
            </a:extLst>
          </p:cNvPr>
          <p:cNvSpPr/>
          <p:nvPr/>
        </p:nvSpPr>
        <p:spPr bwMode="auto">
          <a:xfrm>
            <a:off x="4856202" y="434724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2" name="Graphic 31">
            <a:extLst>
              <a:ext uri="{FF2B5EF4-FFF2-40B4-BE49-F238E27FC236}">
                <a16:creationId xmlns:a16="http://schemas.microsoft.com/office/drawing/2014/main" id="{65899AFE-A406-13BB-7A5E-07C98767D14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13065" y="5304786"/>
            <a:ext cx="227480" cy="227480"/>
          </a:xfrm>
          <a:prstGeom prst="rect">
            <a:avLst/>
          </a:prstGeom>
        </p:spPr>
      </p:pic>
      <p:pic>
        <p:nvPicPr>
          <p:cNvPr id="36" name="Graphic 35">
            <a:extLst>
              <a:ext uri="{FF2B5EF4-FFF2-40B4-BE49-F238E27FC236}">
                <a16:creationId xmlns:a16="http://schemas.microsoft.com/office/drawing/2014/main" id="{42FDA303-9797-667D-3787-DBDFA6B631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13065" y="4712090"/>
            <a:ext cx="227480" cy="227480"/>
          </a:xfrm>
          <a:prstGeom prst="rect">
            <a:avLst/>
          </a:prstGeom>
        </p:spPr>
      </p:pic>
      <p:pic>
        <p:nvPicPr>
          <p:cNvPr id="37" name="Graphic 36">
            <a:extLst>
              <a:ext uri="{FF2B5EF4-FFF2-40B4-BE49-F238E27FC236}">
                <a16:creationId xmlns:a16="http://schemas.microsoft.com/office/drawing/2014/main" id="{9CFFBB19-BB62-6A32-79E9-25B846981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3065" y="4415741"/>
            <a:ext cx="227481" cy="227481"/>
          </a:xfrm>
          <a:prstGeom prst="rect">
            <a:avLst/>
          </a:prstGeom>
        </p:spPr>
      </p:pic>
      <p:pic>
        <p:nvPicPr>
          <p:cNvPr id="38" name="Graphic 37">
            <a:extLst>
              <a:ext uri="{FF2B5EF4-FFF2-40B4-BE49-F238E27FC236}">
                <a16:creationId xmlns:a16="http://schemas.microsoft.com/office/drawing/2014/main" id="{92C51B34-C0FC-2405-EE52-72F221CA41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00355" y="5922902"/>
            <a:ext cx="252900" cy="227480"/>
          </a:xfrm>
          <a:prstGeom prst="rect">
            <a:avLst/>
          </a:prstGeom>
        </p:spPr>
      </p:pic>
      <p:pic>
        <p:nvPicPr>
          <p:cNvPr id="39" name="Graphic 38">
            <a:extLst>
              <a:ext uri="{FF2B5EF4-FFF2-40B4-BE49-F238E27FC236}">
                <a16:creationId xmlns:a16="http://schemas.microsoft.com/office/drawing/2014/main" id="{D7B1B36F-D9F7-D6AF-CB28-B303999566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13065" y="6219249"/>
            <a:ext cx="227480" cy="227480"/>
          </a:xfrm>
          <a:prstGeom prst="rect">
            <a:avLst/>
          </a:prstGeom>
        </p:spPr>
      </p:pic>
      <p:sp>
        <p:nvSpPr>
          <p:cNvPr id="47" name="TextBox 46">
            <a:extLst>
              <a:ext uri="{FF2B5EF4-FFF2-40B4-BE49-F238E27FC236}">
                <a16:creationId xmlns:a16="http://schemas.microsoft.com/office/drawing/2014/main" id="{07AF2B3B-7AF4-E05E-DD87-9C9D3FBD9AC1}"/>
              </a:ext>
            </a:extLst>
          </p:cNvPr>
          <p:cNvSpPr txBox="1"/>
          <p:nvPr/>
        </p:nvSpPr>
        <p:spPr>
          <a:xfrm>
            <a:off x="5244934" y="4491009"/>
            <a:ext cx="622369" cy="76944"/>
          </a:xfrm>
          <a:prstGeom prst="rect">
            <a:avLst/>
          </a:prstGeom>
          <a:noFill/>
        </p:spPr>
        <p:txBody>
          <a:bodyPr wrap="square" lIns="0" tIns="0" rIns="0" bIns="0" rtlCol="0">
            <a:spAutoFit/>
          </a:bodyPr>
          <a:lstStyle/>
          <a:p>
            <a:pPr algn="ctr"/>
            <a:r>
              <a:rPr lang="en-US" sz="500"/>
              <a:t>D365 Customer Portal</a:t>
            </a:r>
          </a:p>
        </p:txBody>
      </p:sp>
      <p:sp>
        <p:nvSpPr>
          <p:cNvPr id="50" name="TextBox 49">
            <a:extLst>
              <a:ext uri="{FF2B5EF4-FFF2-40B4-BE49-F238E27FC236}">
                <a16:creationId xmlns:a16="http://schemas.microsoft.com/office/drawing/2014/main" id="{0DEA965A-71E3-801C-9C67-B5CC1ABFBD72}"/>
              </a:ext>
            </a:extLst>
          </p:cNvPr>
          <p:cNvSpPr txBox="1"/>
          <p:nvPr/>
        </p:nvSpPr>
        <p:spPr>
          <a:xfrm>
            <a:off x="5413893" y="4787358"/>
            <a:ext cx="284451" cy="76944"/>
          </a:xfrm>
          <a:prstGeom prst="rect">
            <a:avLst/>
          </a:prstGeom>
          <a:noFill/>
        </p:spPr>
        <p:txBody>
          <a:bodyPr wrap="square" lIns="0" tIns="0" rIns="0" bIns="0" rtlCol="0">
            <a:spAutoFit/>
          </a:bodyPr>
          <a:lstStyle/>
          <a:p>
            <a:pPr algn="ctr"/>
            <a:r>
              <a:rPr lang="en-US" sz="500"/>
              <a:t>Dataverse</a:t>
            </a:r>
          </a:p>
        </p:txBody>
      </p:sp>
      <p:sp>
        <p:nvSpPr>
          <p:cNvPr id="51" name="TextBox 50">
            <a:extLst>
              <a:ext uri="{FF2B5EF4-FFF2-40B4-BE49-F238E27FC236}">
                <a16:creationId xmlns:a16="http://schemas.microsoft.com/office/drawing/2014/main" id="{792C12AE-C5B7-224C-2810-44BE48B10EFA}"/>
              </a:ext>
            </a:extLst>
          </p:cNvPr>
          <p:cNvSpPr txBox="1"/>
          <p:nvPr/>
        </p:nvSpPr>
        <p:spPr>
          <a:xfrm>
            <a:off x="5255821" y="5379530"/>
            <a:ext cx="600594" cy="77992"/>
          </a:xfrm>
          <a:prstGeom prst="rect">
            <a:avLst/>
          </a:prstGeom>
          <a:noFill/>
        </p:spPr>
        <p:txBody>
          <a:bodyPr wrap="square" lIns="0" tIns="0" rIns="0" bIns="0" rtlCol="0">
            <a:spAutoFit/>
          </a:bodyPr>
          <a:lstStyle/>
          <a:p>
            <a:pPr algn="ctr"/>
            <a:r>
              <a:rPr lang="en-US" sz="500"/>
              <a:t>Copilot Studio Agent</a:t>
            </a:r>
          </a:p>
        </p:txBody>
      </p:sp>
      <p:sp>
        <p:nvSpPr>
          <p:cNvPr id="53" name="TextBox 52">
            <a:extLst>
              <a:ext uri="{FF2B5EF4-FFF2-40B4-BE49-F238E27FC236}">
                <a16:creationId xmlns:a16="http://schemas.microsoft.com/office/drawing/2014/main" id="{1761B6D4-D045-452D-41AF-291DAC81F153}"/>
              </a:ext>
            </a:extLst>
          </p:cNvPr>
          <p:cNvSpPr txBox="1"/>
          <p:nvPr/>
        </p:nvSpPr>
        <p:spPr>
          <a:xfrm>
            <a:off x="5191565" y="5997646"/>
            <a:ext cx="729106" cy="77992"/>
          </a:xfrm>
          <a:prstGeom prst="rect">
            <a:avLst/>
          </a:prstGeom>
          <a:noFill/>
        </p:spPr>
        <p:txBody>
          <a:bodyPr wrap="square" lIns="0" tIns="0" rIns="0" bIns="0" rtlCol="0">
            <a:spAutoFit/>
          </a:bodyPr>
          <a:lstStyle/>
          <a:p>
            <a:pPr algn="ctr"/>
            <a:r>
              <a:rPr lang="en-US" sz="500"/>
              <a:t>Copilot Studio Kit - Extend</a:t>
            </a:r>
          </a:p>
        </p:txBody>
      </p:sp>
      <p:sp>
        <p:nvSpPr>
          <p:cNvPr id="55" name="TextBox 54">
            <a:extLst>
              <a:ext uri="{FF2B5EF4-FFF2-40B4-BE49-F238E27FC236}">
                <a16:creationId xmlns:a16="http://schemas.microsoft.com/office/drawing/2014/main" id="{AC6A94B1-426B-5F04-2228-0C431AAAEFA9}"/>
              </a:ext>
            </a:extLst>
          </p:cNvPr>
          <p:cNvSpPr txBox="1"/>
          <p:nvPr/>
        </p:nvSpPr>
        <p:spPr>
          <a:xfrm>
            <a:off x="5307990" y="6293993"/>
            <a:ext cx="496256" cy="77992"/>
          </a:xfrm>
          <a:prstGeom prst="rect">
            <a:avLst/>
          </a:prstGeom>
          <a:noFill/>
        </p:spPr>
        <p:txBody>
          <a:bodyPr wrap="square" lIns="0" tIns="0" rIns="0" bIns="0" rtlCol="0">
            <a:spAutoFit/>
          </a:bodyPr>
          <a:lstStyle/>
          <a:p>
            <a:pPr algn="ctr"/>
            <a:r>
              <a:rPr lang="en-US" sz="500"/>
              <a:t>Flow / Connector</a:t>
            </a:r>
          </a:p>
        </p:txBody>
      </p:sp>
      <p:sp>
        <p:nvSpPr>
          <p:cNvPr id="59" name="TextBox 58">
            <a:extLst>
              <a:ext uri="{FF2B5EF4-FFF2-40B4-BE49-F238E27FC236}">
                <a16:creationId xmlns:a16="http://schemas.microsoft.com/office/drawing/2014/main" id="{D40C846B-0A86-A3C1-26AE-80148D0581C2}"/>
              </a:ext>
            </a:extLst>
          </p:cNvPr>
          <p:cNvSpPr txBox="1"/>
          <p:nvPr/>
        </p:nvSpPr>
        <p:spPr>
          <a:xfrm>
            <a:off x="5028904" y="4193919"/>
            <a:ext cx="773546" cy="138499"/>
          </a:xfrm>
          <a:prstGeom prst="rect">
            <a:avLst/>
          </a:prstGeom>
          <a:noFill/>
        </p:spPr>
        <p:txBody>
          <a:bodyPr wrap="square" lIns="0" tIns="0" rIns="0" bIns="0" rtlCol="0">
            <a:spAutoFit/>
          </a:bodyPr>
          <a:lstStyle/>
          <a:p>
            <a:pPr algn="ctr"/>
            <a:r>
              <a:rPr lang="en-US" sz="900" b="1"/>
              <a:t>LEGEND</a:t>
            </a:r>
          </a:p>
        </p:txBody>
      </p:sp>
      <p:pic>
        <p:nvPicPr>
          <p:cNvPr id="60" name="Graphic 59">
            <a:extLst>
              <a:ext uri="{FF2B5EF4-FFF2-40B4-BE49-F238E27FC236}">
                <a16:creationId xmlns:a16="http://schemas.microsoft.com/office/drawing/2014/main" id="{BCCC47ED-B9BE-E27C-84EA-18A206E3E3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00355" y="5601134"/>
            <a:ext cx="252900" cy="252900"/>
          </a:xfrm>
          <a:prstGeom prst="rect">
            <a:avLst/>
          </a:prstGeom>
        </p:spPr>
      </p:pic>
      <p:pic>
        <p:nvPicPr>
          <p:cNvPr id="63" name="Graphic 62">
            <a:extLst>
              <a:ext uri="{FF2B5EF4-FFF2-40B4-BE49-F238E27FC236}">
                <a16:creationId xmlns:a16="http://schemas.microsoft.com/office/drawing/2014/main" id="{ABCB8A59-5AD8-3C8C-109B-AAFDC4F7A94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13065" y="5008438"/>
            <a:ext cx="227480" cy="227480"/>
          </a:xfrm>
          <a:prstGeom prst="rect">
            <a:avLst/>
          </a:prstGeom>
        </p:spPr>
      </p:pic>
      <p:sp>
        <p:nvSpPr>
          <p:cNvPr id="68" name="TextBox 67">
            <a:extLst>
              <a:ext uri="{FF2B5EF4-FFF2-40B4-BE49-F238E27FC236}">
                <a16:creationId xmlns:a16="http://schemas.microsoft.com/office/drawing/2014/main" id="{2D65E41E-0CBD-B842-6441-3BEF651DBE15}"/>
              </a:ext>
            </a:extLst>
          </p:cNvPr>
          <p:cNvSpPr txBox="1"/>
          <p:nvPr/>
        </p:nvSpPr>
        <p:spPr>
          <a:xfrm>
            <a:off x="5401823" y="5083706"/>
            <a:ext cx="308590" cy="76944"/>
          </a:xfrm>
          <a:prstGeom prst="rect">
            <a:avLst/>
          </a:prstGeom>
          <a:noFill/>
        </p:spPr>
        <p:txBody>
          <a:bodyPr wrap="square" lIns="0" tIns="0" rIns="0" bIns="0" rtlCol="0">
            <a:spAutoFit/>
          </a:bodyPr>
          <a:lstStyle/>
          <a:p>
            <a:pPr algn="ctr"/>
            <a:r>
              <a:rPr lang="en-US" sz="500"/>
              <a:t>SharePoint</a:t>
            </a:r>
          </a:p>
        </p:txBody>
      </p:sp>
      <p:sp>
        <p:nvSpPr>
          <p:cNvPr id="69" name="TextBox 68">
            <a:extLst>
              <a:ext uri="{FF2B5EF4-FFF2-40B4-BE49-F238E27FC236}">
                <a16:creationId xmlns:a16="http://schemas.microsoft.com/office/drawing/2014/main" id="{F8A4AC45-0A5A-B95F-0325-7C62843ED72E}"/>
              </a:ext>
            </a:extLst>
          </p:cNvPr>
          <p:cNvSpPr txBox="1"/>
          <p:nvPr/>
        </p:nvSpPr>
        <p:spPr>
          <a:xfrm>
            <a:off x="5379628" y="5689112"/>
            <a:ext cx="352981" cy="76944"/>
          </a:xfrm>
          <a:prstGeom prst="rect">
            <a:avLst/>
          </a:prstGeom>
          <a:noFill/>
        </p:spPr>
        <p:txBody>
          <a:bodyPr wrap="square" lIns="0" tIns="0" rIns="0" bIns="0" rtlCol="0">
            <a:spAutoFit/>
          </a:bodyPr>
          <a:lstStyle/>
          <a:p>
            <a:pPr algn="ctr"/>
            <a:r>
              <a:rPr lang="en-US" sz="500"/>
              <a:t>App Insights</a:t>
            </a:r>
          </a:p>
        </p:txBody>
      </p:sp>
      <p:pic>
        <p:nvPicPr>
          <p:cNvPr id="71" name="Graphic 70">
            <a:extLst>
              <a:ext uri="{FF2B5EF4-FFF2-40B4-BE49-F238E27FC236}">
                <a16:creationId xmlns:a16="http://schemas.microsoft.com/office/drawing/2014/main" id="{A7DEE823-9F69-7C22-9F1D-72166A3E0D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13065" y="6515596"/>
            <a:ext cx="227480" cy="227480"/>
          </a:xfrm>
          <a:prstGeom prst="rect">
            <a:avLst/>
          </a:prstGeom>
        </p:spPr>
      </p:pic>
      <p:sp>
        <p:nvSpPr>
          <p:cNvPr id="72" name="TextBox 71">
            <a:extLst>
              <a:ext uri="{FF2B5EF4-FFF2-40B4-BE49-F238E27FC236}">
                <a16:creationId xmlns:a16="http://schemas.microsoft.com/office/drawing/2014/main" id="{07D9B76C-636E-C973-1B81-355B9A251014}"/>
              </a:ext>
            </a:extLst>
          </p:cNvPr>
          <p:cNvSpPr txBox="1"/>
          <p:nvPr/>
        </p:nvSpPr>
        <p:spPr>
          <a:xfrm>
            <a:off x="5307990" y="6590340"/>
            <a:ext cx="496256" cy="77992"/>
          </a:xfrm>
          <a:prstGeom prst="rect">
            <a:avLst/>
          </a:prstGeom>
          <a:noFill/>
        </p:spPr>
        <p:txBody>
          <a:bodyPr wrap="square" lIns="0" tIns="0" rIns="0" bIns="0" rtlCol="0">
            <a:spAutoFit/>
          </a:bodyPr>
          <a:lstStyle/>
          <a:p>
            <a:pPr algn="ctr"/>
            <a:r>
              <a:rPr lang="en-US" sz="500"/>
              <a:t>MS Teams</a:t>
            </a:r>
          </a:p>
        </p:txBody>
      </p:sp>
      <p:sp>
        <p:nvSpPr>
          <p:cNvPr id="73" name="TextBox 72">
            <a:extLst>
              <a:ext uri="{FF2B5EF4-FFF2-40B4-BE49-F238E27FC236}">
                <a16:creationId xmlns:a16="http://schemas.microsoft.com/office/drawing/2014/main" id="{D715EBA8-5493-4231-C087-B1BB63F69E11}"/>
              </a:ext>
            </a:extLst>
          </p:cNvPr>
          <p:cNvSpPr txBox="1"/>
          <p:nvPr/>
        </p:nvSpPr>
        <p:spPr>
          <a:xfrm>
            <a:off x="8650990" y="5163024"/>
            <a:ext cx="822598" cy="92333"/>
          </a:xfrm>
          <a:prstGeom prst="rect">
            <a:avLst/>
          </a:prstGeom>
          <a:noFill/>
        </p:spPr>
        <p:txBody>
          <a:bodyPr wrap="square" lIns="0" tIns="0" rIns="0" bIns="0" rtlCol="0">
            <a:spAutoFit/>
          </a:bodyPr>
          <a:lstStyle/>
          <a:p>
            <a:pPr algn="ctr"/>
            <a:r>
              <a:rPr lang="en-US" sz="600"/>
              <a:t>Conversation Transcript</a:t>
            </a:r>
          </a:p>
        </p:txBody>
      </p:sp>
      <p:sp>
        <p:nvSpPr>
          <p:cNvPr id="84" name="Rectangle: Rounded Corners 83">
            <a:extLst>
              <a:ext uri="{FF2B5EF4-FFF2-40B4-BE49-F238E27FC236}">
                <a16:creationId xmlns:a16="http://schemas.microsoft.com/office/drawing/2014/main" id="{F7FDCBA1-FA74-6E26-F38E-D1D0C74B18D0}"/>
              </a:ext>
            </a:extLst>
          </p:cNvPr>
          <p:cNvSpPr/>
          <p:nvPr/>
        </p:nvSpPr>
        <p:spPr bwMode="auto">
          <a:xfrm>
            <a:off x="6409974" y="3287317"/>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5" name="TextBox 84">
            <a:extLst>
              <a:ext uri="{FF2B5EF4-FFF2-40B4-BE49-F238E27FC236}">
                <a16:creationId xmlns:a16="http://schemas.microsoft.com/office/drawing/2014/main" id="{D5BE9027-026F-4709-CCB9-FE73CC4519F5}"/>
              </a:ext>
            </a:extLst>
          </p:cNvPr>
          <p:cNvSpPr txBox="1"/>
          <p:nvPr/>
        </p:nvSpPr>
        <p:spPr>
          <a:xfrm>
            <a:off x="6806141" y="3314239"/>
            <a:ext cx="819898" cy="123111"/>
          </a:xfrm>
          <a:prstGeom prst="rect">
            <a:avLst/>
          </a:prstGeom>
          <a:noFill/>
        </p:spPr>
        <p:txBody>
          <a:bodyPr wrap="square" lIns="0" tIns="0" rIns="0" bIns="0" rtlCol="0">
            <a:spAutoFit/>
          </a:bodyPr>
          <a:lstStyle/>
          <a:p>
            <a:pPr algn="ctr"/>
            <a:r>
              <a:rPr lang="en-US" sz="800" b="1"/>
              <a:t>Knowledge Base</a:t>
            </a:r>
          </a:p>
        </p:txBody>
      </p:sp>
      <p:pic>
        <p:nvPicPr>
          <p:cNvPr id="86" name="Graphic 85">
            <a:extLst>
              <a:ext uri="{FF2B5EF4-FFF2-40B4-BE49-F238E27FC236}">
                <a16:creationId xmlns:a16="http://schemas.microsoft.com/office/drawing/2014/main" id="{7EFB4D44-D468-FFA4-5930-D7FBF97B0A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8925" y="3425579"/>
            <a:ext cx="390593" cy="390593"/>
          </a:xfrm>
          <a:prstGeom prst="rect">
            <a:avLst/>
          </a:prstGeom>
        </p:spPr>
      </p:pic>
      <p:sp>
        <p:nvSpPr>
          <p:cNvPr id="87" name="TextBox 86">
            <a:extLst>
              <a:ext uri="{FF2B5EF4-FFF2-40B4-BE49-F238E27FC236}">
                <a16:creationId xmlns:a16="http://schemas.microsoft.com/office/drawing/2014/main" id="{28B6AD91-E9F6-9A36-FFB9-E74748379A89}"/>
              </a:ext>
            </a:extLst>
          </p:cNvPr>
          <p:cNvSpPr txBox="1"/>
          <p:nvPr/>
        </p:nvSpPr>
        <p:spPr>
          <a:xfrm>
            <a:off x="6520537" y="3814235"/>
            <a:ext cx="607369" cy="76944"/>
          </a:xfrm>
          <a:prstGeom prst="rect">
            <a:avLst/>
          </a:prstGeom>
          <a:noFill/>
        </p:spPr>
        <p:txBody>
          <a:bodyPr wrap="square" lIns="0" tIns="0" rIns="0" bIns="0" rtlCol="0">
            <a:spAutoFit/>
          </a:bodyPr>
          <a:lstStyle/>
          <a:p>
            <a:pPr algn="ctr"/>
            <a:r>
              <a:rPr lang="en-US" sz="500"/>
              <a:t>Structured Records</a:t>
            </a:r>
          </a:p>
        </p:txBody>
      </p:sp>
      <p:sp>
        <p:nvSpPr>
          <p:cNvPr id="88" name="TextBox 87">
            <a:extLst>
              <a:ext uri="{FF2B5EF4-FFF2-40B4-BE49-F238E27FC236}">
                <a16:creationId xmlns:a16="http://schemas.microsoft.com/office/drawing/2014/main" id="{60D3F2EB-286F-A363-BA24-C304663AF4A5}"/>
              </a:ext>
            </a:extLst>
          </p:cNvPr>
          <p:cNvSpPr txBox="1"/>
          <p:nvPr/>
        </p:nvSpPr>
        <p:spPr>
          <a:xfrm>
            <a:off x="7250457" y="3823730"/>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89" name="Graphic 88">
            <a:extLst>
              <a:ext uri="{FF2B5EF4-FFF2-40B4-BE49-F238E27FC236}">
                <a16:creationId xmlns:a16="http://schemas.microsoft.com/office/drawing/2014/main" id="{FC0D208E-015B-DB10-50CC-610E2D0986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434209" y="3425579"/>
            <a:ext cx="390593" cy="390593"/>
          </a:xfrm>
          <a:prstGeom prst="rect">
            <a:avLst/>
          </a:prstGeom>
        </p:spPr>
      </p:pic>
      <p:pic>
        <p:nvPicPr>
          <p:cNvPr id="8" name="Picture 7" descr="A blue rectangle with white text">
            <a:extLst>
              <a:ext uri="{FF2B5EF4-FFF2-40B4-BE49-F238E27FC236}">
                <a16:creationId xmlns:a16="http://schemas.microsoft.com/office/drawing/2014/main" id="{A8FE6FB5-F014-C540-2570-7E9BC8168C8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31661" y="3620420"/>
            <a:ext cx="226034" cy="157699"/>
          </a:xfrm>
          <a:prstGeom prst="rect">
            <a:avLst/>
          </a:prstGeom>
        </p:spPr>
      </p:pic>
      <p:sp>
        <p:nvSpPr>
          <p:cNvPr id="41" name="TextBox 40">
            <a:extLst>
              <a:ext uri="{FF2B5EF4-FFF2-40B4-BE49-F238E27FC236}">
                <a16:creationId xmlns:a16="http://schemas.microsoft.com/office/drawing/2014/main" id="{383E6BE6-7AB1-CB56-1212-22F3226E38AE}"/>
              </a:ext>
            </a:extLst>
          </p:cNvPr>
          <p:cNvSpPr txBox="1"/>
          <p:nvPr/>
        </p:nvSpPr>
        <p:spPr>
          <a:xfrm>
            <a:off x="8264192" y="3447173"/>
            <a:ext cx="1268961" cy="76944"/>
          </a:xfrm>
          <a:prstGeom prst="rect">
            <a:avLst/>
          </a:prstGeom>
          <a:noFill/>
        </p:spPr>
        <p:txBody>
          <a:bodyPr wrap="square" lIns="0" tIns="0" rIns="0" bIns="0" rtlCol="0">
            <a:spAutoFit/>
          </a:bodyPr>
          <a:lstStyle/>
          <a:p>
            <a:pPr algn="ctr"/>
            <a:r>
              <a:rPr lang="en-US" sz="500"/>
              <a:t>3b. Invoice fields are extracted</a:t>
            </a:r>
          </a:p>
        </p:txBody>
      </p:sp>
      <p:sp>
        <p:nvSpPr>
          <p:cNvPr id="45" name="TextBox 44">
            <a:extLst>
              <a:ext uri="{FF2B5EF4-FFF2-40B4-BE49-F238E27FC236}">
                <a16:creationId xmlns:a16="http://schemas.microsoft.com/office/drawing/2014/main" id="{14FDE9CC-4622-CA7B-C7EB-53FCA16EE35F}"/>
              </a:ext>
            </a:extLst>
          </p:cNvPr>
          <p:cNvSpPr txBox="1"/>
          <p:nvPr/>
        </p:nvSpPr>
        <p:spPr>
          <a:xfrm>
            <a:off x="7318750" y="3057242"/>
            <a:ext cx="691357" cy="153888"/>
          </a:xfrm>
          <a:prstGeom prst="rect">
            <a:avLst/>
          </a:prstGeom>
          <a:noFill/>
        </p:spPr>
        <p:txBody>
          <a:bodyPr wrap="square" lIns="0" tIns="0" rIns="0" bIns="0" rtlCol="0">
            <a:spAutoFit/>
          </a:bodyPr>
          <a:lstStyle/>
          <a:p>
            <a:pPr algn="ctr"/>
            <a:r>
              <a:rPr lang="en-US" sz="500"/>
              <a:t>3c. Extracted entities stored as records</a:t>
            </a:r>
          </a:p>
        </p:txBody>
      </p:sp>
      <p:pic>
        <p:nvPicPr>
          <p:cNvPr id="46" name="Graphic 45">
            <a:extLst>
              <a:ext uri="{FF2B5EF4-FFF2-40B4-BE49-F238E27FC236}">
                <a16:creationId xmlns:a16="http://schemas.microsoft.com/office/drawing/2014/main" id="{019EBD33-6F45-9D4A-F5AE-D765BB51FE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07300" y="2131701"/>
            <a:ext cx="418318" cy="418318"/>
          </a:xfrm>
          <a:prstGeom prst="rect">
            <a:avLst/>
          </a:prstGeom>
        </p:spPr>
      </p:pic>
      <p:cxnSp>
        <p:nvCxnSpPr>
          <p:cNvPr id="49" name="Connector: Elbow 48">
            <a:extLst>
              <a:ext uri="{FF2B5EF4-FFF2-40B4-BE49-F238E27FC236}">
                <a16:creationId xmlns:a16="http://schemas.microsoft.com/office/drawing/2014/main" id="{CE687830-A303-BBB8-071E-CB57B8A77A68}"/>
              </a:ext>
            </a:extLst>
          </p:cNvPr>
          <p:cNvCxnSpPr>
            <a:cxnSpLocks/>
            <a:endCxn id="46" idx="1"/>
          </p:cNvCxnSpPr>
          <p:nvPr/>
        </p:nvCxnSpPr>
        <p:spPr>
          <a:xfrm flipV="1">
            <a:off x="6778872" y="2340860"/>
            <a:ext cx="1628428" cy="937684"/>
          </a:xfrm>
          <a:prstGeom prst="bentConnector3">
            <a:avLst>
              <a:gd name="adj1" fmla="val -12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7348BB2-EF62-7AE0-5470-E6C515AF6A3F}"/>
              </a:ext>
            </a:extLst>
          </p:cNvPr>
          <p:cNvSpPr txBox="1"/>
          <p:nvPr/>
        </p:nvSpPr>
        <p:spPr>
          <a:xfrm>
            <a:off x="8394458" y="2652209"/>
            <a:ext cx="649112" cy="76944"/>
          </a:xfrm>
          <a:prstGeom prst="rect">
            <a:avLst/>
          </a:prstGeom>
          <a:noFill/>
        </p:spPr>
        <p:txBody>
          <a:bodyPr wrap="square" lIns="0" tIns="0" rIns="0" bIns="0" rtlCol="0">
            <a:spAutoFit/>
          </a:bodyPr>
          <a:lstStyle/>
          <a:p>
            <a:pPr algn="ctr"/>
            <a:r>
              <a:rPr lang="en-US" sz="500"/>
              <a:t>5. Invokes tools</a:t>
            </a:r>
          </a:p>
        </p:txBody>
      </p:sp>
      <p:pic>
        <p:nvPicPr>
          <p:cNvPr id="81" name="Graphic 80">
            <a:extLst>
              <a:ext uri="{FF2B5EF4-FFF2-40B4-BE49-F238E27FC236}">
                <a16:creationId xmlns:a16="http://schemas.microsoft.com/office/drawing/2014/main" id="{D91CE958-E43C-6402-52EC-6FF33EF4A87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229771" y="3722991"/>
            <a:ext cx="227480" cy="227480"/>
          </a:xfrm>
          <a:prstGeom prst="rect">
            <a:avLst/>
          </a:prstGeom>
        </p:spPr>
      </p:pic>
      <p:sp>
        <p:nvSpPr>
          <p:cNvPr id="91" name="TextBox 90">
            <a:extLst>
              <a:ext uri="{FF2B5EF4-FFF2-40B4-BE49-F238E27FC236}">
                <a16:creationId xmlns:a16="http://schemas.microsoft.com/office/drawing/2014/main" id="{6C3E24C4-5AD8-DB92-CE6B-16C0045FAA9D}"/>
              </a:ext>
            </a:extLst>
          </p:cNvPr>
          <p:cNvSpPr txBox="1"/>
          <p:nvPr/>
        </p:nvSpPr>
        <p:spPr>
          <a:xfrm>
            <a:off x="8464361" y="3725263"/>
            <a:ext cx="691357" cy="230832"/>
          </a:xfrm>
          <a:prstGeom prst="rect">
            <a:avLst/>
          </a:prstGeom>
          <a:noFill/>
        </p:spPr>
        <p:txBody>
          <a:bodyPr wrap="square" lIns="0" tIns="0" rIns="0" bIns="0" rtlCol="0">
            <a:spAutoFit/>
          </a:bodyPr>
          <a:lstStyle/>
          <a:p>
            <a:pPr algn="ctr"/>
            <a:r>
              <a:rPr lang="en-US" sz="500"/>
              <a:t>6. Determines a confidence score on fraudulent return</a:t>
            </a:r>
          </a:p>
        </p:txBody>
      </p:sp>
      <p:cxnSp>
        <p:nvCxnSpPr>
          <p:cNvPr id="93" name="Straight Arrow Connector 92">
            <a:extLst>
              <a:ext uri="{FF2B5EF4-FFF2-40B4-BE49-F238E27FC236}">
                <a16:creationId xmlns:a16="http://schemas.microsoft.com/office/drawing/2014/main" id="{5B772CA1-26B2-D441-B8D0-7E7F9201A64E}"/>
              </a:ext>
            </a:extLst>
          </p:cNvPr>
          <p:cNvCxnSpPr>
            <a:cxnSpLocks/>
          </p:cNvCxnSpPr>
          <p:nvPr/>
        </p:nvCxnSpPr>
        <p:spPr>
          <a:xfrm flipH="1">
            <a:off x="5874056" y="2169211"/>
            <a:ext cx="4128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B46BF20F-6F28-2AC5-2CAD-A0385CFAC4FF}"/>
              </a:ext>
            </a:extLst>
          </p:cNvPr>
          <p:cNvSpPr txBox="1"/>
          <p:nvPr/>
        </p:nvSpPr>
        <p:spPr>
          <a:xfrm>
            <a:off x="6256992" y="2140395"/>
            <a:ext cx="531286" cy="307777"/>
          </a:xfrm>
          <a:prstGeom prst="rect">
            <a:avLst/>
          </a:prstGeom>
          <a:noFill/>
        </p:spPr>
        <p:txBody>
          <a:bodyPr wrap="square" lIns="0" tIns="0" rIns="0" bIns="0" rtlCol="0">
            <a:spAutoFit/>
          </a:bodyPr>
          <a:lstStyle/>
          <a:p>
            <a:pPr algn="ctr"/>
            <a:r>
              <a:rPr lang="en-US" sz="500"/>
              <a:t>7a. Fraudulent score &lt;0.2, approves &amp; initiates refund</a:t>
            </a:r>
          </a:p>
        </p:txBody>
      </p:sp>
      <p:sp>
        <p:nvSpPr>
          <p:cNvPr id="112" name="TextBox 111">
            <a:extLst>
              <a:ext uri="{FF2B5EF4-FFF2-40B4-BE49-F238E27FC236}">
                <a16:creationId xmlns:a16="http://schemas.microsoft.com/office/drawing/2014/main" id="{E2912C36-3651-E876-71E1-1BAF1D144601}"/>
              </a:ext>
            </a:extLst>
          </p:cNvPr>
          <p:cNvSpPr txBox="1"/>
          <p:nvPr/>
        </p:nvSpPr>
        <p:spPr>
          <a:xfrm>
            <a:off x="8924852" y="3016020"/>
            <a:ext cx="916570" cy="153888"/>
          </a:xfrm>
          <a:prstGeom prst="rect">
            <a:avLst/>
          </a:prstGeom>
          <a:noFill/>
        </p:spPr>
        <p:txBody>
          <a:bodyPr wrap="square" lIns="0" tIns="0" rIns="0" bIns="0" rtlCol="0">
            <a:spAutoFit/>
          </a:bodyPr>
          <a:lstStyle/>
          <a:p>
            <a:pPr algn="ctr"/>
            <a:r>
              <a:rPr lang="en-US" sz="500"/>
              <a:t>8. Fraudulent score &gt;0.7, notification sent with analysis</a:t>
            </a:r>
          </a:p>
        </p:txBody>
      </p:sp>
      <p:cxnSp>
        <p:nvCxnSpPr>
          <p:cNvPr id="122" name="Connector: Elbow 121">
            <a:extLst>
              <a:ext uri="{FF2B5EF4-FFF2-40B4-BE49-F238E27FC236}">
                <a16:creationId xmlns:a16="http://schemas.microsoft.com/office/drawing/2014/main" id="{FAF49304-B4E6-E9C3-0146-CDAC29C87EFA}"/>
              </a:ext>
            </a:extLst>
          </p:cNvPr>
          <p:cNvCxnSpPr>
            <a:cxnSpLocks/>
            <a:stCxn id="103" idx="0"/>
            <a:endCxn id="175" idx="2"/>
          </p:cNvCxnSpPr>
          <p:nvPr/>
        </p:nvCxnSpPr>
        <p:spPr>
          <a:xfrm rot="5400000" flipH="1" flipV="1">
            <a:off x="8305730" y="1555752"/>
            <a:ext cx="1549126" cy="5171148"/>
          </a:xfrm>
          <a:prstGeom prst="bentConnector3">
            <a:avLst>
              <a:gd name="adj1" fmla="val 1957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BA7FF5A-7D7E-520C-B910-0ED3ACFCDBBF}"/>
              </a:ext>
            </a:extLst>
          </p:cNvPr>
          <p:cNvSpPr txBox="1"/>
          <p:nvPr/>
        </p:nvSpPr>
        <p:spPr>
          <a:xfrm>
            <a:off x="9284130" y="4437435"/>
            <a:ext cx="1077121" cy="153888"/>
          </a:xfrm>
          <a:prstGeom prst="rect">
            <a:avLst/>
          </a:prstGeom>
          <a:noFill/>
        </p:spPr>
        <p:txBody>
          <a:bodyPr wrap="square" lIns="0" tIns="0" rIns="0" bIns="0" rtlCol="0">
            <a:spAutoFit/>
          </a:bodyPr>
          <a:lstStyle/>
          <a:p>
            <a:pPr algn="ctr"/>
            <a:r>
              <a:rPr lang="en-US" sz="500"/>
              <a:t>10a. Agent logs are reviewed by admins</a:t>
            </a:r>
          </a:p>
        </p:txBody>
      </p:sp>
      <p:cxnSp>
        <p:nvCxnSpPr>
          <p:cNvPr id="128" name="Connector: Elbow 127">
            <a:extLst>
              <a:ext uri="{FF2B5EF4-FFF2-40B4-BE49-F238E27FC236}">
                <a16:creationId xmlns:a16="http://schemas.microsoft.com/office/drawing/2014/main" id="{881F014B-420D-5642-FFFB-285A0DDB5AC1}"/>
              </a:ext>
            </a:extLst>
          </p:cNvPr>
          <p:cNvCxnSpPr>
            <a:cxnSpLocks/>
            <a:endCxn id="46" idx="3"/>
          </p:cNvCxnSpPr>
          <p:nvPr/>
        </p:nvCxnSpPr>
        <p:spPr>
          <a:xfrm rot="10800000">
            <a:off x="8825618" y="2340861"/>
            <a:ext cx="2453476" cy="480719"/>
          </a:xfrm>
          <a:prstGeom prst="bentConnector3">
            <a:avLst>
              <a:gd name="adj1" fmla="val 7875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48D0429-7F19-48FB-5E57-857AE8FBE78F}"/>
              </a:ext>
            </a:extLst>
          </p:cNvPr>
          <p:cNvSpPr txBox="1"/>
          <p:nvPr/>
        </p:nvSpPr>
        <p:spPr>
          <a:xfrm>
            <a:off x="9427040" y="2638710"/>
            <a:ext cx="1361938" cy="153888"/>
          </a:xfrm>
          <a:prstGeom prst="rect">
            <a:avLst/>
          </a:prstGeom>
          <a:noFill/>
        </p:spPr>
        <p:txBody>
          <a:bodyPr wrap="square" lIns="0" tIns="0" rIns="0" bIns="0" rtlCol="0">
            <a:spAutoFit/>
          </a:bodyPr>
          <a:lstStyle/>
          <a:p>
            <a:pPr algn="ctr"/>
            <a:r>
              <a:rPr lang="en-US" sz="500"/>
              <a:t>10b. Feedback – updates instruction, prompts, policy rules, and fraudulent score threshold</a:t>
            </a:r>
          </a:p>
        </p:txBody>
      </p:sp>
      <p:cxnSp>
        <p:nvCxnSpPr>
          <p:cNvPr id="145" name="Straight Arrow Connector 144">
            <a:extLst>
              <a:ext uri="{FF2B5EF4-FFF2-40B4-BE49-F238E27FC236}">
                <a16:creationId xmlns:a16="http://schemas.microsoft.com/office/drawing/2014/main" id="{49ED7F1D-DBEB-F6E2-79ED-97ED683742D8}"/>
              </a:ext>
            </a:extLst>
          </p:cNvPr>
          <p:cNvCxnSpPr>
            <a:cxnSpLocks/>
          </p:cNvCxnSpPr>
          <p:nvPr/>
        </p:nvCxnSpPr>
        <p:spPr>
          <a:xfrm>
            <a:off x="9549789" y="2392340"/>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F254DDEC-2BF9-8139-86C3-F8DC4E284D20}"/>
              </a:ext>
            </a:extLst>
          </p:cNvPr>
          <p:cNvSpPr txBox="1"/>
          <p:nvPr/>
        </p:nvSpPr>
        <p:spPr>
          <a:xfrm>
            <a:off x="9813927" y="2295627"/>
            <a:ext cx="500553" cy="76944"/>
          </a:xfrm>
          <a:prstGeom prst="rect">
            <a:avLst/>
          </a:prstGeom>
          <a:noFill/>
        </p:spPr>
        <p:txBody>
          <a:bodyPr wrap="square" lIns="0" tIns="0" rIns="0" bIns="0" rtlCol="0">
            <a:spAutoFit/>
          </a:bodyPr>
          <a:lstStyle/>
          <a:p>
            <a:pPr algn="ctr"/>
            <a:r>
              <a:rPr lang="en-US" sz="500"/>
              <a:t>Fraudulent score</a:t>
            </a:r>
          </a:p>
        </p:txBody>
      </p:sp>
      <p:sp>
        <p:nvSpPr>
          <p:cNvPr id="147" name="TextBox 146">
            <a:extLst>
              <a:ext uri="{FF2B5EF4-FFF2-40B4-BE49-F238E27FC236}">
                <a16:creationId xmlns:a16="http://schemas.microsoft.com/office/drawing/2014/main" id="{13BEFD1C-EC89-F407-746F-9713E181B8BE}"/>
              </a:ext>
            </a:extLst>
          </p:cNvPr>
          <p:cNvSpPr txBox="1"/>
          <p:nvPr/>
        </p:nvSpPr>
        <p:spPr>
          <a:xfrm>
            <a:off x="10389356" y="2257102"/>
            <a:ext cx="259394" cy="76944"/>
          </a:xfrm>
          <a:prstGeom prst="rect">
            <a:avLst/>
          </a:prstGeom>
          <a:noFill/>
        </p:spPr>
        <p:txBody>
          <a:bodyPr wrap="square" lIns="0" tIns="0" rIns="0" bIns="0" rtlCol="0">
            <a:spAutoFit/>
          </a:bodyPr>
          <a:lstStyle/>
          <a:p>
            <a:pPr algn="ctr"/>
            <a:r>
              <a:rPr lang="en-US" sz="500"/>
              <a:t>High Risk</a:t>
            </a:r>
          </a:p>
        </p:txBody>
      </p:sp>
      <p:sp>
        <p:nvSpPr>
          <p:cNvPr id="148" name="TextBox 147">
            <a:extLst>
              <a:ext uri="{FF2B5EF4-FFF2-40B4-BE49-F238E27FC236}">
                <a16:creationId xmlns:a16="http://schemas.microsoft.com/office/drawing/2014/main" id="{6FFDB01D-A417-05E5-822C-C99D9CEFB944}"/>
              </a:ext>
            </a:extLst>
          </p:cNvPr>
          <p:cNvSpPr txBox="1"/>
          <p:nvPr/>
        </p:nvSpPr>
        <p:spPr>
          <a:xfrm>
            <a:off x="9494365" y="2257102"/>
            <a:ext cx="259394" cy="76944"/>
          </a:xfrm>
          <a:prstGeom prst="rect">
            <a:avLst/>
          </a:prstGeom>
          <a:noFill/>
        </p:spPr>
        <p:txBody>
          <a:bodyPr wrap="square" lIns="0" tIns="0" rIns="0" bIns="0" rtlCol="0">
            <a:spAutoFit/>
          </a:bodyPr>
          <a:lstStyle/>
          <a:p>
            <a:pPr algn="ctr"/>
            <a:r>
              <a:rPr lang="en-US" sz="500"/>
              <a:t>Low Risk</a:t>
            </a:r>
          </a:p>
        </p:txBody>
      </p:sp>
      <p:sp>
        <p:nvSpPr>
          <p:cNvPr id="149" name="TextBox 148">
            <a:extLst>
              <a:ext uri="{FF2B5EF4-FFF2-40B4-BE49-F238E27FC236}">
                <a16:creationId xmlns:a16="http://schemas.microsoft.com/office/drawing/2014/main" id="{FB6B5528-47B4-DD5B-87C2-5F88E2B1FC78}"/>
              </a:ext>
            </a:extLst>
          </p:cNvPr>
          <p:cNvSpPr txBox="1"/>
          <p:nvPr/>
        </p:nvSpPr>
        <p:spPr>
          <a:xfrm>
            <a:off x="9601203" y="2455512"/>
            <a:ext cx="45719" cy="76944"/>
          </a:xfrm>
          <a:prstGeom prst="rect">
            <a:avLst/>
          </a:prstGeom>
          <a:noFill/>
        </p:spPr>
        <p:txBody>
          <a:bodyPr wrap="square" lIns="0" tIns="0" rIns="0" bIns="0" rtlCol="0">
            <a:spAutoFit/>
          </a:bodyPr>
          <a:lstStyle/>
          <a:p>
            <a:pPr algn="ctr"/>
            <a:r>
              <a:rPr lang="en-US" sz="500"/>
              <a:t>0</a:t>
            </a:r>
          </a:p>
        </p:txBody>
      </p:sp>
      <p:sp>
        <p:nvSpPr>
          <p:cNvPr id="151" name="TextBox 150">
            <a:extLst>
              <a:ext uri="{FF2B5EF4-FFF2-40B4-BE49-F238E27FC236}">
                <a16:creationId xmlns:a16="http://schemas.microsoft.com/office/drawing/2014/main" id="{AD8BE326-DE0D-D99E-5315-12ECB6AF9A56}"/>
              </a:ext>
            </a:extLst>
          </p:cNvPr>
          <p:cNvSpPr txBox="1"/>
          <p:nvPr/>
        </p:nvSpPr>
        <p:spPr>
          <a:xfrm>
            <a:off x="10496194" y="2455512"/>
            <a:ext cx="45719" cy="76944"/>
          </a:xfrm>
          <a:prstGeom prst="rect">
            <a:avLst/>
          </a:prstGeom>
          <a:noFill/>
        </p:spPr>
        <p:txBody>
          <a:bodyPr wrap="square" lIns="0" tIns="0" rIns="0" bIns="0" rtlCol="0">
            <a:spAutoFit/>
          </a:bodyPr>
          <a:lstStyle/>
          <a:p>
            <a:pPr algn="ctr"/>
            <a:r>
              <a:rPr lang="en-US" sz="500"/>
              <a:t>1</a:t>
            </a:r>
          </a:p>
        </p:txBody>
      </p:sp>
      <p:cxnSp>
        <p:nvCxnSpPr>
          <p:cNvPr id="52" name="Connector: Elbow 51">
            <a:extLst>
              <a:ext uri="{FF2B5EF4-FFF2-40B4-BE49-F238E27FC236}">
                <a16:creationId xmlns:a16="http://schemas.microsoft.com/office/drawing/2014/main" id="{8AD2C6A4-7755-D550-9046-F7EF89160925}"/>
              </a:ext>
            </a:extLst>
          </p:cNvPr>
          <p:cNvCxnSpPr>
            <a:cxnSpLocks/>
          </p:cNvCxnSpPr>
          <p:nvPr/>
        </p:nvCxnSpPr>
        <p:spPr>
          <a:xfrm>
            <a:off x="8470056" y="3408571"/>
            <a:ext cx="901170" cy="15806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C9ED7A61-FFAF-AC45-47A5-57228810EC83}"/>
              </a:ext>
            </a:extLst>
          </p:cNvPr>
          <p:cNvCxnSpPr>
            <a:cxnSpLocks/>
            <a:stCxn id="41" idx="1"/>
            <a:endCxn id="81" idx="3"/>
          </p:cNvCxnSpPr>
          <p:nvPr/>
        </p:nvCxnSpPr>
        <p:spPr>
          <a:xfrm rot="10800000" flipH="1" flipV="1">
            <a:off x="8264191" y="3485645"/>
            <a:ext cx="193059" cy="351086"/>
          </a:xfrm>
          <a:prstGeom prst="bentConnector5">
            <a:avLst>
              <a:gd name="adj1" fmla="val 2869"/>
              <a:gd name="adj2" fmla="val 39281"/>
              <a:gd name="adj3" fmla="val 11843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00E30893-0037-808D-E6C4-35396D80407C}"/>
              </a:ext>
            </a:extLst>
          </p:cNvPr>
          <p:cNvCxnSpPr>
            <a:cxnSpLocks/>
            <a:stCxn id="58" idx="0"/>
          </p:cNvCxnSpPr>
          <p:nvPr/>
        </p:nvCxnSpPr>
        <p:spPr>
          <a:xfrm rot="16200000" flipH="1" flipV="1">
            <a:off x="7450914" y="2530661"/>
            <a:ext cx="141233" cy="1669571"/>
          </a:xfrm>
          <a:prstGeom prst="bentConnector4">
            <a:avLst>
              <a:gd name="adj1" fmla="val -38645"/>
              <a:gd name="adj2" fmla="val 9983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F9962705-1A9E-D7C2-1693-2EBCFB66E9BA}"/>
              </a:ext>
            </a:extLst>
          </p:cNvPr>
          <p:cNvCxnSpPr>
            <a:cxnSpLocks/>
            <a:stCxn id="58" idx="1"/>
            <a:endCxn id="89" idx="3"/>
          </p:cNvCxnSpPr>
          <p:nvPr/>
        </p:nvCxnSpPr>
        <p:spPr>
          <a:xfrm rot="10800000" flipV="1">
            <a:off x="7824802" y="3408570"/>
            <a:ext cx="417774" cy="212305"/>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78B2F49D-0EA9-CCFA-50BE-CE7B2AAC7D7D}"/>
              </a:ext>
            </a:extLst>
          </p:cNvPr>
          <p:cNvCxnSpPr>
            <a:cxnSpLocks/>
          </p:cNvCxnSpPr>
          <p:nvPr/>
        </p:nvCxnSpPr>
        <p:spPr>
          <a:xfrm>
            <a:off x="8431389" y="2621520"/>
            <a:ext cx="2877" cy="64022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4" name="Connector: Elbow 123">
            <a:extLst>
              <a:ext uri="{FF2B5EF4-FFF2-40B4-BE49-F238E27FC236}">
                <a16:creationId xmlns:a16="http://schemas.microsoft.com/office/drawing/2014/main" id="{AC933696-B08D-A01D-D83B-32851A4958F9}"/>
              </a:ext>
            </a:extLst>
          </p:cNvPr>
          <p:cNvCxnSpPr>
            <a:cxnSpLocks/>
          </p:cNvCxnSpPr>
          <p:nvPr/>
        </p:nvCxnSpPr>
        <p:spPr>
          <a:xfrm>
            <a:off x="5487752" y="3509383"/>
            <a:ext cx="2650657" cy="557817"/>
          </a:xfrm>
          <a:prstGeom prst="bentConnector3">
            <a:avLst>
              <a:gd name="adj1" fmla="val -373"/>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E31F1D8F-B89A-5839-4480-1BAE5A1FD5A9}"/>
              </a:ext>
            </a:extLst>
          </p:cNvPr>
          <p:cNvCxnSpPr>
            <a:cxnSpLocks/>
            <a:endCxn id="41" idx="1"/>
          </p:cNvCxnSpPr>
          <p:nvPr/>
        </p:nvCxnSpPr>
        <p:spPr>
          <a:xfrm rot="5400000" flipH="1" flipV="1">
            <a:off x="7906039" y="3718204"/>
            <a:ext cx="590712" cy="12559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37" name="Connector: Elbow 136">
            <a:extLst>
              <a:ext uri="{FF2B5EF4-FFF2-40B4-BE49-F238E27FC236}">
                <a16:creationId xmlns:a16="http://schemas.microsoft.com/office/drawing/2014/main" id="{CF999309-F940-F81A-1D3B-84EBA3C61380}"/>
              </a:ext>
            </a:extLst>
          </p:cNvPr>
          <p:cNvCxnSpPr>
            <a:cxnSpLocks/>
            <a:stCxn id="58" idx="3"/>
            <a:endCxn id="28" idx="0"/>
          </p:cNvCxnSpPr>
          <p:nvPr/>
        </p:nvCxnSpPr>
        <p:spPr>
          <a:xfrm flipV="1">
            <a:off x="8470056" y="3399723"/>
            <a:ext cx="1828522" cy="8848"/>
          </a:xfrm>
          <a:prstGeom prst="bentConnector4">
            <a:avLst>
              <a:gd name="adj1" fmla="val 708"/>
              <a:gd name="adj2" fmla="val 225993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F9DE754E-38F4-C781-F60A-22DD61DDDC7D}"/>
              </a:ext>
            </a:extLst>
          </p:cNvPr>
          <p:cNvCxnSpPr>
            <a:cxnSpLocks/>
            <a:stCxn id="54" idx="3"/>
            <a:endCxn id="86" idx="1"/>
          </p:cNvCxnSpPr>
          <p:nvPr/>
        </p:nvCxnSpPr>
        <p:spPr>
          <a:xfrm>
            <a:off x="5700206" y="3298820"/>
            <a:ext cx="928719" cy="322056"/>
          </a:xfrm>
          <a:prstGeom prst="bentConnector3">
            <a:avLst>
              <a:gd name="adj1" fmla="val 4557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2E880246-220C-CCC9-1305-3DB4E5A1B4C9}"/>
              </a:ext>
            </a:extLst>
          </p:cNvPr>
          <p:cNvCxnSpPr>
            <a:cxnSpLocks/>
            <a:stCxn id="26" idx="3"/>
            <a:endCxn id="175" idx="1"/>
          </p:cNvCxnSpPr>
          <p:nvPr/>
        </p:nvCxnSpPr>
        <p:spPr>
          <a:xfrm flipV="1">
            <a:off x="10781491" y="3070785"/>
            <a:ext cx="497603" cy="58351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64" name="Graphic 163">
            <a:extLst>
              <a:ext uri="{FF2B5EF4-FFF2-40B4-BE49-F238E27FC236}">
                <a16:creationId xmlns:a16="http://schemas.microsoft.com/office/drawing/2014/main" id="{5D494BCF-3843-B5D8-6AE1-E5C12D78BD4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196122" y="3522311"/>
            <a:ext cx="300153" cy="300153"/>
          </a:xfrm>
          <a:prstGeom prst="rect">
            <a:avLst/>
          </a:prstGeom>
        </p:spPr>
      </p:pic>
      <p:sp>
        <p:nvSpPr>
          <p:cNvPr id="5" name="TextBox 4">
            <a:extLst>
              <a:ext uri="{FF2B5EF4-FFF2-40B4-BE49-F238E27FC236}">
                <a16:creationId xmlns:a16="http://schemas.microsoft.com/office/drawing/2014/main" id="{FAE0B59C-AF3C-C9C6-E0A1-E3F847261A1F}"/>
              </a:ext>
            </a:extLst>
          </p:cNvPr>
          <p:cNvSpPr txBox="1"/>
          <p:nvPr/>
        </p:nvSpPr>
        <p:spPr>
          <a:xfrm>
            <a:off x="9225667" y="3815193"/>
            <a:ext cx="241062"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7699128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B318C-4020-C81C-C665-57E1482D6755}"/>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7FEBD6AC-51BD-77B1-F2AE-58901D077D6E}"/>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6B136F03-D014-FF49-F67E-D418C1CA4316}"/>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A0C630E-2A31-EE13-F86F-5ACDE8398E6E}"/>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a:solidFill>
                  <a:srgbClr val="000000"/>
                </a:solidFill>
                <a:latin typeface="Segoe Sans Display" pitchFamily="2" charset="0"/>
                <a:ea typeface="DM Sans 14pt Light"/>
                <a:cs typeface="Segoe Sans Display" pitchFamily="2" charset="0"/>
                <a:sym typeface="DM Sans Light"/>
              </a:rPr>
              <a:t>Promotions and marketing operations are often generic, one-size-fits-all approach which leads to low engagement, high costs and static sales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3E542586-61BA-A10B-5513-4CD25EB3AC23}"/>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5943DA7-1FBB-AF55-E46B-FE11CDD41C2A}"/>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Broad campaign strategy misses high-value segments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Limited use of behavioral or preference signals in targeting</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High promotional spend with low ROI due to irrelevant offers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DM Sans Light"/>
              </a:rPr>
              <a:t>Manual segmentation and targeting is inefficient and </a:t>
            </a:r>
            <a:r>
              <a:rPr lang="en-US" sz="1050">
                <a:solidFill>
                  <a:srgbClr val="000000"/>
                </a:solidFill>
                <a:latin typeface="Segoe Sans Display" pitchFamily="2" charset="0"/>
                <a:cs typeface="Segoe Sans Display" pitchFamily="2" charset="0"/>
              </a:rPr>
              <a:t>takes lot of time</a:t>
            </a:r>
            <a:endParaRPr lang="en-US" sz="1050">
              <a:solidFill>
                <a:srgbClr val="000000"/>
              </a:solidFill>
              <a:latin typeface="Segoe Sans Display" pitchFamily="2" charset="0"/>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DM Sans Light"/>
              </a:rPr>
              <a:t>Difficult to measure the effectiveness of individual promotions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DM Sans Light"/>
              </a:rPr>
              <a:t>Missed opportunities for cross-sell or upsell based on customer behavior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sym typeface="DM Sans Light"/>
              </a:rPr>
              <a:t>Increases churn due to lack of relevant engagement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Difficult to A/B test offer variations and measure impact accurately</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06516546-C30C-B678-97FE-C42241BE065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6602DF34-09BC-02F3-CAE1-0CB7B2ACB46B}"/>
              </a:ext>
            </a:extLst>
          </p:cNvPr>
          <p:cNvSpPr/>
          <p:nvPr/>
        </p:nvSpPr>
        <p:spPr>
          <a:xfrm>
            <a:off x="6248885" y="2233080"/>
            <a:ext cx="2066440" cy="7423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Ingest customer behavioral, demographic, and purchase data from CRM</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9AFEB589-DA71-6495-9BCB-249DEDF5B0B8}"/>
              </a:ext>
            </a:extLst>
          </p:cNvPr>
          <p:cNvSpPr/>
          <p:nvPr/>
        </p:nvSpPr>
        <p:spPr>
          <a:xfrm>
            <a:off x="6215591" y="474939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Create tailored email messages/SMS, customized to the recipient’s needs</a:t>
            </a:r>
          </a:p>
        </p:txBody>
      </p:sp>
      <p:sp>
        <p:nvSpPr>
          <p:cNvPr id="20" name="Google Shape;523;p32">
            <a:extLst>
              <a:ext uri="{FF2B5EF4-FFF2-40B4-BE49-F238E27FC236}">
                <a16:creationId xmlns:a16="http://schemas.microsoft.com/office/drawing/2014/main" id="{C3FCC999-B853-AD65-3CD8-AA8A6A267455}"/>
              </a:ext>
            </a:extLst>
          </p:cNvPr>
          <p:cNvSpPr/>
          <p:nvPr/>
        </p:nvSpPr>
        <p:spPr>
          <a:xfrm>
            <a:off x="6164502" y="3872428"/>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sym typeface="DM Sans"/>
              </a:rPr>
              <a:t>S</a:t>
            </a:r>
            <a:r>
              <a:rPr kumimoji="0" lang="en-US"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egment</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customers based on their engagement preferences</a:t>
            </a:r>
            <a:endParaRPr kumimoji="0" lang="en-GB"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endParaRPr>
          </a:p>
        </p:txBody>
      </p:sp>
      <p:sp>
        <p:nvSpPr>
          <p:cNvPr id="33" name="Google Shape;519;p32">
            <a:extLst>
              <a:ext uri="{FF2B5EF4-FFF2-40B4-BE49-F238E27FC236}">
                <a16:creationId xmlns:a16="http://schemas.microsoft.com/office/drawing/2014/main" id="{05F09F57-B3B1-09F4-78F1-ACB461143DB6}"/>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CF6DF943-1258-999A-3B77-238FD0F4B76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7BABDBF6-7F13-883E-E2AC-49E0448A2934}"/>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F3D4E395-D2AC-9019-40B6-86F669CFA2CB}"/>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8B1162D0-F610-5289-36FA-3D33395CB29F}"/>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7175C661-0621-E8F7-47F5-F0CBB0E68890}"/>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41965C58-D483-30C7-E4C6-5F2D9F07DD9F}"/>
              </a:ext>
            </a:extLst>
          </p:cNvPr>
          <p:cNvSpPr/>
          <p:nvPr/>
        </p:nvSpPr>
        <p:spPr>
          <a:xfrm>
            <a:off x="8955020" y="1363183"/>
            <a:ext cx="1021798"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Customer Marketing &amp; Data Monetization</a:t>
            </a:r>
          </a:p>
        </p:txBody>
      </p:sp>
      <p:grpSp>
        <p:nvGrpSpPr>
          <p:cNvPr id="66" name="Google Shape;2181;p75">
            <a:extLst>
              <a:ext uri="{FF2B5EF4-FFF2-40B4-BE49-F238E27FC236}">
                <a16:creationId xmlns:a16="http://schemas.microsoft.com/office/drawing/2014/main" id="{D45A0639-8CCE-D000-2BF2-3AE303A5D78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258BF258-3619-F505-8575-EE2D5D8D2756}"/>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DC89AEE-7C31-3BD6-5FD7-042C77789051}"/>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8BA76C5-4FDD-CB1D-BFEA-A78FFFA69A43}"/>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C848233-3F2D-564B-1A34-7C587C0EA046}"/>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458AE3C-8DE0-FD98-07A5-6E315DE5C932}"/>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7945C077-919F-E090-EBDD-5926C2912225}"/>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68B41F0B-78E5-63CA-C2CC-4AEBA8B4561A}"/>
              </a:ext>
            </a:extLst>
          </p:cNvPr>
          <p:cNvSpPr/>
          <p:nvPr/>
        </p:nvSpPr>
        <p:spPr>
          <a:xfrm>
            <a:off x="10692448" y="1416790"/>
            <a:ext cx="446119" cy="13740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A57946A1-B1D3-52F1-CCE0-022661BC77B4}"/>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83F8183F-E776-24BC-A130-BA4C1A0505B3}"/>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736F0D16-680A-7CBC-E826-9B8BCC656BD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84C2FF51-1E7A-5994-75AA-C0A06BC333A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E971C91-AA7A-E5CC-FC9A-B56AAABFA4B3}"/>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CEAEA43B-1873-A0F6-D92E-420AA45ABB2B}"/>
              </a:ext>
            </a:extLst>
          </p:cNvPr>
          <p:cNvSpPr/>
          <p:nvPr/>
        </p:nvSpPr>
        <p:spPr>
          <a:xfrm>
            <a:off x="6215591" y="3035263"/>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past communication trends to identify patterns to drive engagement</a:t>
            </a:r>
          </a:p>
        </p:txBody>
      </p:sp>
      <p:sp>
        <p:nvSpPr>
          <p:cNvPr id="30" name="Google Shape;115;p20">
            <a:extLst>
              <a:ext uri="{FF2B5EF4-FFF2-40B4-BE49-F238E27FC236}">
                <a16:creationId xmlns:a16="http://schemas.microsoft.com/office/drawing/2014/main" id="{0F3B4B68-559F-05D9-0892-586ABA3FBA4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a:t>
            </a:r>
            <a:r>
              <a:rPr lang="en-GB" sz="1200">
                <a:solidFill>
                  <a:srgbClr val="0078D4"/>
                </a:solidFill>
                <a:latin typeface="Segoe Sans Display" pitchFamily="2" charset="0"/>
                <a:ea typeface="DM Sans 14pt"/>
                <a:cs typeface="Segoe Sans Display" pitchFamily="2" charset="0"/>
                <a:sym typeface="DM Sans"/>
              </a:rPr>
              <a:t>INDUSTRY</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F8A308A6-09FF-C0FD-9BD7-BA43D708921F}"/>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Personalized Promotion Agent</a:t>
            </a:r>
          </a:p>
        </p:txBody>
      </p:sp>
      <p:sp>
        <p:nvSpPr>
          <p:cNvPr id="36" name="TextBox 35">
            <a:extLst>
              <a:ext uri="{FF2B5EF4-FFF2-40B4-BE49-F238E27FC236}">
                <a16:creationId xmlns:a16="http://schemas.microsoft.com/office/drawing/2014/main" id="{D195EC98-8875-A672-B9A6-BD1B53E69E49}"/>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Delivers tailored promotions to customers based on behavior and past purchases</a:t>
            </a:r>
          </a:p>
        </p:txBody>
      </p:sp>
      <p:sp>
        <p:nvSpPr>
          <p:cNvPr id="37" name="Google Shape;498;p32">
            <a:extLst>
              <a:ext uri="{FF2B5EF4-FFF2-40B4-BE49-F238E27FC236}">
                <a16:creationId xmlns:a16="http://schemas.microsoft.com/office/drawing/2014/main" id="{71A58810-1289-BE1E-0044-117EAD0F5A4B}"/>
              </a:ext>
            </a:extLst>
          </p:cNvPr>
          <p:cNvSpPr/>
          <p:nvPr/>
        </p:nvSpPr>
        <p:spPr>
          <a:xfrm>
            <a:off x="700558" y="3948051"/>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Balances short-term promos with long-term value by targeting high-LTV segments and personalizing offers to boost ROI and loyalty</a:t>
            </a:r>
            <a:endParaRPr lang="en-GB"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5CD034A4-FFC5-7BDD-FEAE-1BEED9F07942}"/>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2" name="Google Shape;516;p32">
            <a:extLst>
              <a:ext uri="{FF2B5EF4-FFF2-40B4-BE49-F238E27FC236}">
                <a16:creationId xmlns:a16="http://schemas.microsoft.com/office/drawing/2014/main" id="{58879B81-2492-A034-2AC3-A3D4F5744073}"/>
              </a:ext>
            </a:extLst>
          </p:cNvPr>
          <p:cNvSpPr/>
          <p:nvPr/>
        </p:nvSpPr>
        <p:spPr>
          <a:xfrm>
            <a:off x="8692106"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Marketing T</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eam</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23;p32">
            <a:extLst>
              <a:ext uri="{FF2B5EF4-FFF2-40B4-BE49-F238E27FC236}">
                <a16:creationId xmlns:a16="http://schemas.microsoft.com/office/drawing/2014/main" id="{BB7103A9-828D-8620-46E6-92D1F3A516EF}"/>
              </a:ext>
            </a:extLst>
          </p:cNvPr>
          <p:cNvSpPr/>
          <p:nvPr/>
        </p:nvSpPr>
        <p:spPr>
          <a:xfrm>
            <a:off x="6228415" y="562636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Deliver via email, app, or SMS with time-sensitive CTAs</a:t>
            </a:r>
          </a:p>
        </p:txBody>
      </p:sp>
      <p:sp>
        <p:nvSpPr>
          <p:cNvPr id="16" name="Google Shape;516;p32">
            <a:extLst>
              <a:ext uri="{FF2B5EF4-FFF2-40B4-BE49-F238E27FC236}">
                <a16:creationId xmlns:a16="http://schemas.microsoft.com/office/drawing/2014/main" id="{536DC717-D578-5625-423E-480C2E49E78B}"/>
              </a:ext>
            </a:extLst>
          </p:cNvPr>
          <p:cNvSpPr/>
          <p:nvPr/>
        </p:nvSpPr>
        <p:spPr>
          <a:xfrm>
            <a:off x="1015385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CRM Managers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grpSp>
        <p:nvGrpSpPr>
          <p:cNvPr id="27" name="Group 26">
            <a:extLst>
              <a:ext uri="{FF2B5EF4-FFF2-40B4-BE49-F238E27FC236}">
                <a16:creationId xmlns:a16="http://schemas.microsoft.com/office/drawing/2014/main" id="{8CC1AD20-FB4D-31DE-6A15-7869F614BF85}"/>
              </a:ext>
            </a:extLst>
          </p:cNvPr>
          <p:cNvGrpSpPr/>
          <p:nvPr/>
        </p:nvGrpSpPr>
        <p:grpSpPr>
          <a:xfrm>
            <a:off x="8646441" y="2173792"/>
            <a:ext cx="2790518" cy="1949388"/>
            <a:chOff x="8700923" y="2229263"/>
            <a:chExt cx="2790518" cy="1949388"/>
          </a:xfrm>
        </p:grpSpPr>
        <p:grpSp>
          <p:nvGrpSpPr>
            <p:cNvPr id="26" name="Group 25">
              <a:extLst>
                <a:ext uri="{FF2B5EF4-FFF2-40B4-BE49-F238E27FC236}">
                  <a16:creationId xmlns:a16="http://schemas.microsoft.com/office/drawing/2014/main" id="{BE2DED6D-0299-FCFD-7350-583F791109EE}"/>
                </a:ext>
              </a:extLst>
            </p:cNvPr>
            <p:cNvGrpSpPr/>
            <p:nvPr/>
          </p:nvGrpSpPr>
          <p:grpSpPr>
            <a:xfrm>
              <a:off x="8700923" y="2229263"/>
              <a:ext cx="2790518" cy="1461772"/>
              <a:chOff x="8700923" y="2229263"/>
              <a:chExt cx="2790518" cy="1461772"/>
            </a:xfrm>
          </p:grpSpPr>
          <p:sp>
            <p:nvSpPr>
              <p:cNvPr id="45" name="Rounded Rectangle 44">
                <a:extLst>
                  <a:ext uri="{FF2B5EF4-FFF2-40B4-BE49-F238E27FC236}">
                    <a16:creationId xmlns:a16="http://schemas.microsoft.com/office/drawing/2014/main" id="{875CAB94-47CE-3692-0A02-CF9F9DA3238C}"/>
                  </a:ext>
                </a:extLst>
              </p:cNvPr>
              <p:cNvSpPr/>
              <p:nvPr/>
            </p:nvSpPr>
            <p:spPr>
              <a:xfrm>
                <a:off x="8700923" y="222926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Promotion Engagement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H</a:t>
                </a:r>
                <a:r>
                  <a:rPr lang="en-US" sz="900" err="1">
                    <a:solidFill>
                      <a:prstClr val="black"/>
                    </a:solidFill>
                    <a:latin typeface="Segoe Sans Display" pitchFamily="2" charset="0"/>
                    <a:cs typeface="Segoe Sans Display" pitchFamily="2" charset="0"/>
                  </a:rPr>
                  <a:t>igher</a:t>
                </a:r>
                <a:r>
                  <a:rPr lang="en-US" sz="900">
                    <a:solidFill>
                      <a:prstClr val="black"/>
                    </a:solidFill>
                    <a:latin typeface="Segoe Sans Display" pitchFamily="2" charset="0"/>
                    <a:cs typeface="Segoe Sans Display" pitchFamily="2" charset="0"/>
                  </a:rPr>
                  <a:t> open and click rates from personalized messaging</a:t>
                </a:r>
              </a:p>
            </p:txBody>
          </p:sp>
          <p:sp>
            <p:nvSpPr>
              <p:cNvPr id="48" name="Arrow: Up 56">
                <a:extLst>
                  <a:ext uri="{FF2B5EF4-FFF2-40B4-BE49-F238E27FC236}">
                    <a16:creationId xmlns:a16="http://schemas.microsoft.com/office/drawing/2014/main" id="{CBEB41C1-8AA4-0188-171D-49B4B568B9C0}"/>
                  </a:ext>
                </a:extLst>
              </p:cNvPr>
              <p:cNvSpPr/>
              <p:nvPr/>
            </p:nvSpPr>
            <p:spPr>
              <a:xfrm>
                <a:off x="8794754" y="2335898"/>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3E69681-C1BB-4833-5B61-0821748C75A9}"/>
                  </a:ext>
                </a:extLst>
              </p:cNvPr>
              <p:cNvSpPr/>
              <p:nvPr/>
            </p:nvSpPr>
            <p:spPr>
              <a:xfrm>
                <a:off x="8700923" y="275084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Conversion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lang="en-US" sz="900" err="1">
                    <a:solidFill>
                      <a:prstClr val="black"/>
                    </a:solidFill>
                    <a:latin typeface="Segoe Sans Display" pitchFamily="2" charset="0"/>
                    <a:cs typeface="Segoe Sans Display" pitchFamily="2" charset="0"/>
                  </a:rPr>
                  <a:t>mproves</a:t>
                </a:r>
                <a:r>
                  <a:rPr lang="en-US" sz="900">
                    <a:solidFill>
                      <a:prstClr val="black"/>
                    </a:solidFill>
                    <a:latin typeface="Segoe Sans Display" pitchFamily="2" charset="0"/>
                    <a:cs typeface="Segoe Sans Display" pitchFamily="2" charset="0"/>
                  </a:rPr>
                  <a:t> performance through targeting based on customer preferences</a:t>
                </a:r>
              </a:p>
            </p:txBody>
          </p:sp>
          <p:sp>
            <p:nvSpPr>
              <p:cNvPr id="51" name="Rounded Rectangle 50">
                <a:extLst>
                  <a:ext uri="{FF2B5EF4-FFF2-40B4-BE49-F238E27FC236}">
                    <a16:creationId xmlns:a16="http://schemas.microsoft.com/office/drawing/2014/main" id="{5C6184BF-F1D0-1216-007A-950D0CA9A725}"/>
                  </a:ext>
                </a:extLst>
              </p:cNvPr>
              <p:cNvSpPr/>
              <p:nvPr/>
            </p:nvSpPr>
            <p:spPr>
              <a:xfrm>
                <a:off x="8700923" y="3265337"/>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Customer Acquisition Cost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r>
                  <a:rPr lang="en-US" sz="900">
                    <a:solidFill>
                      <a:prstClr val="black"/>
                    </a:solidFill>
                    <a:latin typeface="Segoe Sans Display" pitchFamily="2" charset="0"/>
                    <a:cs typeface="Segoe Sans Display" pitchFamily="2" charset="0"/>
                  </a:rPr>
                  <a:t>R</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educes spend from broad, inefficient campaigns to targeted marketing efforts</a:t>
                </a:r>
              </a:p>
            </p:txBody>
          </p:sp>
          <p:sp>
            <p:nvSpPr>
              <p:cNvPr id="5" name="Arrow: Up 56">
                <a:extLst>
                  <a:ext uri="{FF2B5EF4-FFF2-40B4-BE49-F238E27FC236}">
                    <a16:creationId xmlns:a16="http://schemas.microsoft.com/office/drawing/2014/main" id="{639A3FCB-2AB0-1645-4AD7-B646ED84A7B3}"/>
                  </a:ext>
                </a:extLst>
              </p:cNvPr>
              <p:cNvSpPr/>
              <p:nvPr/>
            </p:nvSpPr>
            <p:spPr>
              <a:xfrm>
                <a:off x="8794753" y="2855579"/>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994A68E3-2AD7-362E-2437-E2AF6E7AED79}"/>
                  </a:ext>
                </a:extLst>
              </p:cNvPr>
              <p:cNvSpPr/>
              <p:nvPr/>
            </p:nvSpPr>
            <p:spPr>
              <a:xfrm flipV="1">
                <a:off x="8820325" y="3372380"/>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3" name="Rounded Rectangle 50">
              <a:extLst>
                <a:ext uri="{FF2B5EF4-FFF2-40B4-BE49-F238E27FC236}">
                  <a16:creationId xmlns:a16="http://schemas.microsoft.com/office/drawing/2014/main" id="{40987F1C-2BFA-7B7C-248A-42AA112FB18D}"/>
                </a:ext>
              </a:extLst>
            </p:cNvPr>
            <p:cNvSpPr/>
            <p:nvPr/>
          </p:nvSpPr>
          <p:spPr>
            <a:xfrm>
              <a:off x="8700923" y="375295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Revenue Uplift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pitchFamily="2" charset="0"/>
                  <a:cs typeface="Segoe Sans Display" pitchFamily="2" charset="0"/>
                </a:rPr>
                <a:t>I</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ncreases revenue though personalized offers, cross-sell and upsell promotions</a:t>
              </a:r>
            </a:p>
          </p:txBody>
        </p:sp>
        <p:sp>
          <p:nvSpPr>
            <p:cNvPr id="25" name="Arrow: Up 56">
              <a:extLst>
                <a:ext uri="{FF2B5EF4-FFF2-40B4-BE49-F238E27FC236}">
                  <a16:creationId xmlns:a16="http://schemas.microsoft.com/office/drawing/2014/main" id="{10F93371-A366-4B88-B284-A854A368B6E9}"/>
                </a:ext>
              </a:extLst>
            </p:cNvPr>
            <p:cNvSpPr/>
            <p:nvPr/>
          </p:nvSpPr>
          <p:spPr>
            <a:xfrm>
              <a:off x="8820325" y="3859996"/>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Google Shape;516;p32">
            <a:extLst>
              <a:ext uri="{FF2B5EF4-FFF2-40B4-BE49-F238E27FC236}">
                <a16:creationId xmlns:a16="http://schemas.microsoft.com/office/drawing/2014/main" id="{65A3A214-CEA9-DA6A-03CE-C9F093D0617B}"/>
              </a:ext>
            </a:extLst>
          </p:cNvPr>
          <p:cNvSpPr/>
          <p:nvPr/>
        </p:nvSpPr>
        <p:spPr>
          <a:xfrm>
            <a:off x="9465919" y="566941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Loyalty Program Leads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Tree>
    <p:extLst>
      <p:ext uri="{BB962C8B-B14F-4D97-AF65-F5344CB8AC3E}">
        <p14:creationId xmlns:p14="http://schemas.microsoft.com/office/powerpoint/2010/main" val="393656616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0FB50-391A-D169-4FE5-FD0759526322}"/>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9082155B-97D7-D24B-5769-9940669FD2B2}"/>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00" b="0" i="0" u="none" strike="noStrike" kern="0" cap="none" spc="0" normalizeH="0" baseline="0" noProof="0">
                <a:ln>
                  <a:noFill/>
                </a:ln>
                <a:solidFill>
                  <a:srgbClr val="FFFFFF"/>
                </a:solidFill>
                <a:effectLst/>
                <a:uLnTx/>
                <a:uFillTx/>
                <a:latin typeface="Segoe UI"/>
                <a:ea typeface="+mn-ea"/>
                <a:cs typeface="+mn-cs"/>
              </a:rPr>
              <a:t>Email Structure &amp; CTA Recommendation</a:t>
            </a:r>
          </a:p>
        </p:txBody>
      </p:sp>
      <p:sp>
        <p:nvSpPr>
          <p:cNvPr id="13" name="Text Placeholder 11">
            <a:extLst>
              <a:ext uri="{FF2B5EF4-FFF2-40B4-BE49-F238E27FC236}">
                <a16:creationId xmlns:a16="http://schemas.microsoft.com/office/drawing/2014/main" id="{DCECB85E-4CCE-7E78-1A01-6DAB6A3DA6E6}"/>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CB5856B5-5669-0E4B-ADE6-FA14C52F32E7}"/>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2B5B4FA1-4E48-8649-C270-22C2F2F4AABC}"/>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Personalized Promotion Agent</a:t>
            </a:r>
          </a:p>
        </p:txBody>
      </p:sp>
      <p:sp>
        <p:nvSpPr>
          <p:cNvPr id="57" name="Rectangle: Top Corners Rounded 56">
            <a:extLst>
              <a:ext uri="{FF2B5EF4-FFF2-40B4-BE49-F238E27FC236}">
                <a16:creationId xmlns:a16="http://schemas.microsoft.com/office/drawing/2014/main" id="{C35E866A-DA6F-6AE3-489F-1D5364FDC658}"/>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9E7E657E-2520-D95D-E399-97B13C7F054C}"/>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75EBB8E7-F9AA-119C-8FC4-54756F039AED}"/>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Rectangle: Top Corners Rounded 54">
            <a:extLst>
              <a:ext uri="{FF2B5EF4-FFF2-40B4-BE49-F238E27FC236}">
                <a16:creationId xmlns:a16="http://schemas.microsoft.com/office/drawing/2014/main" id="{B598F787-CFED-61C5-915F-4959DAA5F586}"/>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E02EE0C9-524B-62C6-05D9-E6840AF8D74C}"/>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Retail</a:t>
            </a:r>
          </a:p>
        </p:txBody>
      </p:sp>
      <p:sp>
        <p:nvSpPr>
          <p:cNvPr id="4" name="Available with">
            <a:extLst>
              <a:ext uri="{FF2B5EF4-FFF2-40B4-BE49-F238E27FC236}">
                <a16:creationId xmlns:a16="http://schemas.microsoft.com/office/drawing/2014/main" id="{F3D2F063-8D33-1508-C44F-2F28E5F83086}"/>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43BFE910-C4A5-723B-639D-8ECDC86DEA82}"/>
              </a:ext>
            </a:extLst>
          </p:cNvPr>
          <p:cNvGraphicFramePr>
            <a:graphicFrameLocks noGrp="1"/>
          </p:cNvGraphicFramePr>
          <p:nvPr>
            <p:extLst>
              <p:ext uri="{D42A27DB-BD31-4B8C-83A1-F6EECF244321}">
                <p14:modId xmlns:p14="http://schemas.microsoft.com/office/powerpoint/2010/main" val="1664866370"/>
              </p:ext>
            </p:extLst>
          </p:nvPr>
        </p:nvGraphicFramePr>
        <p:xfrm>
          <a:off x="316788" y="1608472"/>
          <a:ext cx="1907446" cy="3767361"/>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Delivers tailored promotions to customers based on behavior and past purchases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118C5D52-2E83-3023-4898-7740717AFD4E}"/>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Analyze Previous </a:t>
            </a:r>
            <a:r>
              <a:rPr lang="en-US">
                <a:solidFill>
                  <a:srgbClr val="091F2C"/>
                </a:solidFill>
                <a:latin typeface="Segoe Sans Display Semibold"/>
              </a:rPr>
              <a:t>P</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atterns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9055B269-45EF-C193-C61E-D3B5E823750C}"/>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Analyzes past communication trends like </a:t>
            </a:r>
            <a:r>
              <a:rPr kumimoji="0" lang="en-US" sz="800" b="0" i="0" u="none" strike="noStrike" kern="1200" cap="none" spc="0" normalizeH="0" baseline="0" noProof="0">
                <a:ln>
                  <a:noFill/>
                </a:ln>
                <a:solidFill>
                  <a:srgbClr val="000000"/>
                </a:solidFill>
                <a:effectLst/>
                <a:uLnTx/>
                <a:uFillTx/>
                <a:latin typeface="Segoe Sans Display"/>
                <a:ea typeface="+mn-ea"/>
                <a:cs typeface="+mn-cs"/>
              </a:rPr>
              <a:t>each customer's preferred communication channel, optimal time of day, and preferred day of the week </a:t>
            </a: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to drive engagement</a:t>
            </a:r>
          </a:p>
        </p:txBody>
      </p:sp>
      <p:sp>
        <p:nvSpPr>
          <p:cNvPr id="63" name="Rectangle: Rounded Corners 62">
            <a:extLst>
              <a:ext uri="{FF2B5EF4-FFF2-40B4-BE49-F238E27FC236}">
                <a16:creationId xmlns:a16="http://schemas.microsoft.com/office/drawing/2014/main" id="{5759DC34-512F-8F8C-2718-D4A48C2A480D}"/>
              </a:ext>
            </a:extLst>
          </p:cNvPr>
          <p:cNvSpPr/>
          <p:nvPr/>
        </p:nvSpPr>
        <p:spPr bwMode="auto">
          <a:xfrm>
            <a:off x="314228" y="3878116"/>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Promotion Engagement Rate</a:t>
            </a:r>
          </a:p>
        </p:txBody>
      </p:sp>
      <p:sp>
        <p:nvSpPr>
          <p:cNvPr id="5" name="Rectangle: Rounded Corners 4">
            <a:extLst>
              <a:ext uri="{FF2B5EF4-FFF2-40B4-BE49-F238E27FC236}">
                <a16:creationId xmlns:a16="http://schemas.microsoft.com/office/drawing/2014/main" id="{E22D7D92-968F-1B7D-5DAC-7F2FF63FEFF6}"/>
              </a:ext>
            </a:extLst>
          </p:cNvPr>
          <p:cNvSpPr/>
          <p:nvPr/>
        </p:nvSpPr>
        <p:spPr bwMode="auto">
          <a:xfrm>
            <a:off x="314228" y="4164887"/>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Conversion rate</a:t>
            </a:r>
          </a:p>
        </p:txBody>
      </p:sp>
      <p:sp>
        <p:nvSpPr>
          <p:cNvPr id="7" name="Rectangle: Rounded Corners 6">
            <a:extLst>
              <a:ext uri="{FF2B5EF4-FFF2-40B4-BE49-F238E27FC236}">
                <a16:creationId xmlns:a16="http://schemas.microsoft.com/office/drawing/2014/main" id="{CC84B45F-BE31-3A02-83AB-8E4426C9AAF0}"/>
              </a:ext>
            </a:extLst>
          </p:cNvPr>
          <p:cNvSpPr/>
          <p:nvPr/>
        </p:nvSpPr>
        <p:spPr bwMode="auto">
          <a:xfrm>
            <a:off x="327722" y="504866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23" name="Step 1 Title">
            <a:extLst>
              <a:ext uri="{FF2B5EF4-FFF2-40B4-BE49-F238E27FC236}">
                <a16:creationId xmlns:a16="http://schemas.microsoft.com/office/drawing/2014/main" id="{E08946E4-EA3E-985D-F18E-AC76DF7E975F}"/>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lang="en-US">
                <a:solidFill>
                  <a:srgbClr val="091F2C"/>
                </a:solidFill>
                <a:latin typeface="Segoe Sans Display Semibold"/>
              </a:rPr>
              <a:t>Ingest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8A5C3F1C-1ABD-1C7E-94A6-B5D9FB32DF1F}"/>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45" name="TextBox 44">
            <a:extLst>
              <a:ext uri="{FF2B5EF4-FFF2-40B4-BE49-F238E27FC236}">
                <a16:creationId xmlns:a16="http://schemas.microsoft.com/office/drawing/2014/main" id="{68A8DFD1-2F8C-D80A-6139-F53F9CD85C6A}"/>
              </a:ext>
              <a:ext uri="{C183D7F6-B498-43B3-948B-1728B52AA6E4}">
                <adec:decorative xmlns:adec="http://schemas.microsoft.com/office/drawing/2017/decorative" val="0"/>
              </a:ext>
            </a:extLst>
          </p:cNvPr>
          <p:cNvSpPr txBox="1"/>
          <p:nvPr/>
        </p:nvSpPr>
        <p:spPr>
          <a:xfrm>
            <a:off x="3223018" y="2331584"/>
            <a:ext cx="2199820" cy="38985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CDP </a:t>
            </a:r>
            <a:r>
              <a:rPr lang="en-US" sz="700">
                <a:solidFill>
                  <a:srgbClr val="000000"/>
                </a:solidFill>
                <a:latin typeface="Segoe Sans Display"/>
              </a:rPr>
              <a:t>(Dynamics 365)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customer data download</a:t>
            </a:r>
          </a:p>
        </p:txBody>
      </p:sp>
      <p:pic>
        <p:nvPicPr>
          <p:cNvPr id="49" name="Picture 48">
            <a:extLst>
              <a:ext uri="{FF2B5EF4-FFF2-40B4-BE49-F238E27FC236}">
                <a16:creationId xmlns:a16="http://schemas.microsoft.com/office/drawing/2014/main" id="{78253BB2-19F4-546D-A970-3C85D6D81E1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D8192405-A2C5-DDBA-B9F2-81D6BAF3BB65}"/>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Segment Customer </a:t>
            </a:r>
            <a:r>
              <a:rPr lang="en-US">
                <a:solidFill>
                  <a:srgbClr val="091F2C"/>
                </a:solidFill>
                <a:latin typeface="Segoe Sans Display Semibold"/>
              </a:rPr>
              <a:t>Base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948E0E6A-88A2-E738-A790-5714CE953DB2}"/>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Leverages an ML model to segment customers based on their engagement preferences, campaign objectives and revenue goals</a:t>
            </a:r>
          </a:p>
        </p:txBody>
      </p:sp>
      <p:sp>
        <p:nvSpPr>
          <p:cNvPr id="38" name="Step 1 Top">
            <a:extLst>
              <a:ext uri="{FF2B5EF4-FFF2-40B4-BE49-F238E27FC236}">
                <a16:creationId xmlns:a16="http://schemas.microsoft.com/office/drawing/2014/main" id="{D69749FE-A9E2-C5D7-5C76-74F1EB0F26F7}"/>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Creates tailored email messages/SMS, customized to the recipient’s needs</a:t>
            </a:r>
          </a:p>
        </p:txBody>
      </p:sp>
      <p:sp>
        <p:nvSpPr>
          <p:cNvPr id="8" name="Rectangle: Rounded Corners 7">
            <a:extLst>
              <a:ext uri="{FF2B5EF4-FFF2-40B4-BE49-F238E27FC236}">
                <a16:creationId xmlns:a16="http://schemas.microsoft.com/office/drawing/2014/main" id="{D5C3D3B4-60C0-A01F-BB51-1F90D2BEA52E}"/>
              </a:ext>
            </a:extLst>
          </p:cNvPr>
          <p:cNvSpPr/>
          <p:nvPr/>
        </p:nvSpPr>
        <p:spPr bwMode="auto">
          <a:xfrm>
            <a:off x="318636" y="53221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Revenue Growth</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1C80BD72-FFEF-6AE5-13F8-F4D42DBEBAF1}"/>
              </a:ext>
            </a:extLst>
          </p:cNvPr>
          <p:cNvSpPr/>
          <p:nvPr/>
        </p:nvSpPr>
        <p:spPr bwMode="auto">
          <a:xfrm>
            <a:off x="310742" y="444629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Decline in Customer Acquisition Cost</a:t>
            </a:r>
          </a:p>
        </p:txBody>
      </p:sp>
      <p:sp>
        <p:nvSpPr>
          <p:cNvPr id="46" name="Text Placeholder 11">
            <a:extLst>
              <a:ext uri="{FF2B5EF4-FFF2-40B4-BE49-F238E27FC236}">
                <a16:creationId xmlns:a16="http://schemas.microsoft.com/office/drawing/2014/main" id="{D20AEAC6-2BA9-8EDA-E597-A35655B21C32}"/>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DBAF1E87-8758-AB88-4470-9E9AECAF9407}"/>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8C0FC34E-05EC-91B4-FA76-D2CA8650E5F7}"/>
              </a:ext>
              <a:ext uri="{C183D7F6-B498-43B3-948B-1728B52AA6E4}">
                <adec:decorative xmlns:adec="http://schemas.microsoft.com/office/drawing/2017/decorative" val="0"/>
              </a:ext>
            </a:extLst>
          </p:cNvPr>
          <p:cNvSpPr txBox="1"/>
          <p:nvPr/>
        </p:nvSpPr>
        <p:spPr>
          <a:xfrm>
            <a:off x="6101735"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latin typeface="Segoe Sans Display"/>
              </a:rPr>
              <a:t>Connects to the CRM system (Dynamics 365) for customer engagement data analysis</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t>
            </a:r>
            <a:r>
              <a:rPr lang="en-US" sz="700">
                <a:solidFill>
                  <a:srgbClr val="000000"/>
                </a:solidFill>
                <a:latin typeface="Segoe Sans Display"/>
              </a:rPr>
              <a:t>Analyzing</a:t>
            </a:r>
            <a:r>
              <a:rPr kumimoji="0" lang="en-US" sz="700" b="0" i="0" u="none" strike="noStrike" kern="1200" cap="none" spc="0" normalizeH="0" baseline="0" noProof="0">
                <a:ln>
                  <a:noFill/>
                </a:ln>
                <a:solidFill>
                  <a:srgbClr val="000000"/>
                </a:solidFill>
                <a:effectLst/>
                <a:uLnTx/>
                <a:uFillTx/>
                <a:latin typeface="Segoe Sans Display"/>
                <a:ea typeface="+mn-ea"/>
                <a:cs typeface="+mn-cs"/>
              </a:rPr>
              <a:t> Tools (Excel) to analyze previous engagement data of customers</a:t>
            </a:r>
          </a:p>
        </p:txBody>
      </p:sp>
      <p:pic>
        <p:nvPicPr>
          <p:cNvPr id="62" name="Picture 61">
            <a:extLst>
              <a:ext uri="{FF2B5EF4-FFF2-40B4-BE49-F238E27FC236}">
                <a16:creationId xmlns:a16="http://schemas.microsoft.com/office/drawing/2014/main" id="{0518E76C-22F4-39AA-C1DA-8FFDF9D3F88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713A399D-8202-AD3D-0D09-84A259463CF6}"/>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1A741E59-A8A0-0BAD-35A1-52D6C4568F05}"/>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7D86DA62-9663-29F9-AF5A-D4E655177F03}"/>
              </a:ext>
              <a:ext uri="{C183D7F6-B498-43B3-948B-1728B52AA6E4}">
                <adec:decorative xmlns:adec="http://schemas.microsoft.com/office/drawing/2017/decorative" val="0"/>
              </a:ext>
            </a:extLst>
          </p:cNvPr>
          <p:cNvSpPr txBox="1"/>
          <p:nvPr/>
        </p:nvSpPr>
        <p:spPr>
          <a:xfrm>
            <a:off x="8990602" y="2277723"/>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a:t>
            </a:r>
          </a:p>
          <a:p>
            <a:pPr marL="171450" indent="-171450">
              <a:spcAft>
                <a:spcPts val="400"/>
              </a:spcAft>
              <a:buClr>
                <a:srgbClr val="0078D4"/>
              </a:buClr>
              <a:buSzPct val="130000"/>
              <a:buFont typeface="Segoe Sans Display" pitchFamily="2" charset="0"/>
              <a:buChar char="+"/>
              <a:defRPr/>
            </a:pPr>
            <a:r>
              <a:rPr lang="en-US" sz="700">
                <a:solidFill>
                  <a:srgbClr val="000000"/>
                </a:solidFill>
                <a:latin typeface="Segoe Sans Display"/>
              </a:rPr>
              <a:t>Connects to the </a:t>
            </a:r>
            <a:r>
              <a:rPr lang="en-US" sz="700">
                <a:latin typeface="Segoe Sans Display"/>
              </a:rPr>
              <a:t>CRM</a:t>
            </a:r>
            <a:r>
              <a:rPr lang="en-US" sz="700">
                <a:solidFill>
                  <a:srgbClr val="000000"/>
                </a:solidFill>
                <a:latin typeface="Segoe Sans Display"/>
              </a:rPr>
              <a:t> (Dynamics 365) for customer data, campaign objectives, available promotions etc.</a:t>
            </a:r>
            <a:endParaRPr lang="en-US" sz="700">
              <a:highlight>
                <a:srgbClr val="FFFF00"/>
              </a:highlight>
              <a:latin typeface="Segoe Sans Display"/>
            </a:endParaRPr>
          </a:p>
        </p:txBody>
      </p:sp>
      <p:pic>
        <p:nvPicPr>
          <p:cNvPr id="60" name="Picture 59">
            <a:extLst>
              <a:ext uri="{FF2B5EF4-FFF2-40B4-BE49-F238E27FC236}">
                <a16:creationId xmlns:a16="http://schemas.microsoft.com/office/drawing/2014/main" id="{7E2ECF0D-7B5D-122A-1218-0968113DB9B0}"/>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1A8543F7-AE0C-2419-2374-E3B2CECD3877}"/>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Helps streamline data intake from multiple sources to save time</a:t>
            </a:r>
          </a:p>
        </p:txBody>
      </p:sp>
      <p:sp>
        <p:nvSpPr>
          <p:cNvPr id="74" name="TextBox 73">
            <a:extLst>
              <a:ext uri="{FF2B5EF4-FFF2-40B4-BE49-F238E27FC236}">
                <a16:creationId xmlns:a16="http://schemas.microsoft.com/office/drawing/2014/main" id="{AF84B1B4-BACD-F799-C43B-23B6DB74504B}"/>
              </a:ext>
            </a:extLst>
          </p:cNvPr>
          <p:cNvSpPr txBox="1"/>
          <p:nvPr/>
        </p:nvSpPr>
        <p:spPr>
          <a:xfrm>
            <a:off x="6089354" y="313394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Analyzes past communication trends, to h</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elp</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t>
            </a:r>
            <a:r>
              <a:rPr lang="en-US" sz="700">
                <a:solidFill>
                  <a:srgbClr val="000000"/>
                </a:solidFill>
                <a:latin typeface="Segoe Sans Display"/>
              </a:rPr>
              <a:t>in</a:t>
            </a:r>
            <a:r>
              <a:rPr kumimoji="0" lang="en-US" sz="700" b="0" i="0" u="none" strike="noStrike" kern="1200" cap="none" spc="0" normalizeH="0" baseline="0" noProof="0">
                <a:ln>
                  <a:noFill/>
                </a:ln>
                <a:solidFill>
                  <a:srgbClr val="000000"/>
                </a:solidFill>
                <a:effectLst/>
                <a:uLnTx/>
                <a:uFillTx/>
                <a:latin typeface="Segoe Sans Display"/>
                <a:ea typeface="+mn-ea"/>
                <a:cs typeface="+mn-cs"/>
              </a:rPr>
              <a:t> more precise and timely targeting for improved engagement</a:t>
            </a:r>
          </a:p>
        </p:txBody>
      </p:sp>
      <p:grpSp>
        <p:nvGrpSpPr>
          <p:cNvPr id="93" name="Group 92">
            <a:extLst>
              <a:ext uri="{FF2B5EF4-FFF2-40B4-BE49-F238E27FC236}">
                <a16:creationId xmlns:a16="http://schemas.microsoft.com/office/drawing/2014/main" id="{A8BFFF7C-7A50-DEF6-891A-023EE6A83777}"/>
              </a:ext>
            </a:extLst>
          </p:cNvPr>
          <p:cNvGrpSpPr/>
          <p:nvPr/>
        </p:nvGrpSpPr>
        <p:grpSpPr>
          <a:xfrm>
            <a:off x="8804381" y="4789654"/>
            <a:ext cx="2572262" cy="1652997"/>
            <a:chOff x="8804381" y="4827756"/>
            <a:chExt cx="2572262" cy="1652997"/>
          </a:xfrm>
        </p:grpSpPr>
        <p:sp>
          <p:nvSpPr>
            <p:cNvPr id="70" name="Text Placeholder 11">
              <a:extLst>
                <a:ext uri="{FF2B5EF4-FFF2-40B4-BE49-F238E27FC236}">
                  <a16:creationId xmlns:a16="http://schemas.microsoft.com/office/drawing/2014/main" id="{D056B0DF-7072-D908-891B-F49ACA9FA461}"/>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57FFE81F-3B25-25EE-215E-CEF49AD077C1}"/>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954E5C2F-F0DF-948E-DB20-DBBFEDFC1783}"/>
                </a:ext>
                <a:ext uri="{C183D7F6-B498-43B3-948B-1728B52AA6E4}">
                  <adec:decorative xmlns:adec="http://schemas.microsoft.com/office/drawing/2017/decorative" val="0"/>
                </a:ext>
              </a:extLst>
            </p:cNvPr>
            <p:cNvSpPr txBox="1"/>
            <p:nvPr/>
          </p:nvSpPr>
          <p:spPr>
            <a:xfrm>
              <a:off x="8990602" y="5142270"/>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content generation that are tailored to the recipient</a:t>
              </a:r>
            </a:p>
          </p:txBody>
        </p:sp>
        <p:pic>
          <p:nvPicPr>
            <p:cNvPr id="68" name="Picture 67">
              <a:extLst>
                <a:ext uri="{FF2B5EF4-FFF2-40B4-BE49-F238E27FC236}">
                  <a16:creationId xmlns:a16="http://schemas.microsoft.com/office/drawing/2014/main" id="{05E9BEE3-0F39-3ECB-3A9E-6C252CA198E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2E19EF19-1096-DA72-3C9D-B3238E1A3FD5}"/>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Creates tailored emails or SMS to e</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nhance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content quality</a:t>
              </a:r>
              <a:r>
                <a:rPr lang="en-US" sz="700">
                  <a:solidFill>
                    <a:srgbClr val="000000"/>
                  </a:solidFill>
                  <a:latin typeface="Segoe Sans Display"/>
                </a:rPr>
                <a:t> and </a:t>
              </a:r>
              <a:r>
                <a:rPr kumimoji="0" lang="en-US" sz="700" b="0" i="0" u="none" strike="noStrike" kern="1200" cap="none" spc="0" normalizeH="0" baseline="0" noProof="0">
                  <a:ln>
                    <a:noFill/>
                  </a:ln>
                  <a:solidFill>
                    <a:srgbClr val="000000"/>
                  </a:solidFill>
                  <a:effectLst/>
                  <a:uLnTx/>
                  <a:uFillTx/>
                  <a:latin typeface="Segoe Sans Display"/>
                  <a:ea typeface="+mn-ea"/>
                  <a:cs typeface="+mn-cs"/>
                </a:rPr>
                <a:t>reduce manual effort</a:t>
              </a:r>
            </a:p>
          </p:txBody>
        </p:sp>
      </p:grpSp>
      <p:sp>
        <p:nvSpPr>
          <p:cNvPr id="6" name="Text Placeholder 290">
            <a:extLst>
              <a:ext uri="{FF2B5EF4-FFF2-40B4-BE49-F238E27FC236}">
                <a16:creationId xmlns:a16="http://schemas.microsoft.com/office/drawing/2014/main" id="{ED52AD3F-5D4E-3554-333A-7BBF0E5EC5D5}"/>
              </a:ext>
            </a:extLst>
          </p:cNvPr>
          <p:cNvSpPr txBox="1">
            <a:spLocks/>
          </p:cNvSpPr>
          <p:nvPr/>
        </p:nvSpPr>
        <p:spPr>
          <a:xfrm>
            <a:off x="3026647" y="1458087"/>
            <a:ext cx="2572262" cy="6267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spcBef>
                <a:spcPct val="0"/>
              </a:spcBef>
              <a:spcAft>
                <a:spcPct val="0"/>
              </a:spcAft>
              <a:buSzTx/>
              <a:buFontTx/>
              <a:buNone/>
              <a:defRPr/>
            </a:pPr>
            <a:r>
              <a:rPr lang="en-US" sz="800" kern="0">
                <a:solidFill>
                  <a:srgbClr val="000000"/>
                </a:solidFill>
                <a:ea typeface="DM Sans 14pt"/>
                <a:cs typeface="DM Sans 14pt"/>
                <a:sym typeface="DM Sans"/>
              </a:rPr>
              <a:t>Ingests customer base with behavioral, demographic, and purchase data from CDP</a:t>
            </a:r>
          </a:p>
        </p:txBody>
      </p:sp>
      <p:sp>
        <p:nvSpPr>
          <p:cNvPr id="3" name="TextBox 2">
            <a:extLst>
              <a:ext uri="{FF2B5EF4-FFF2-40B4-BE49-F238E27FC236}">
                <a16:creationId xmlns:a16="http://schemas.microsoft.com/office/drawing/2014/main" id="{823D3A36-A177-156A-80FC-BBBA64E800FA}"/>
              </a:ext>
            </a:extLst>
          </p:cNvPr>
          <p:cNvSpPr txBox="1"/>
          <p:nvPr/>
        </p:nvSpPr>
        <p:spPr>
          <a:xfrm>
            <a:off x="8990602" y="3140451"/>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Segments customer base, helps in effective customer targeting</a:t>
            </a:r>
          </a:p>
        </p:txBody>
      </p:sp>
      <p:sp>
        <p:nvSpPr>
          <p:cNvPr id="19" name="Rectangle: Top Corners Rounded 73">
            <a:extLst>
              <a:ext uri="{FF2B5EF4-FFF2-40B4-BE49-F238E27FC236}">
                <a16:creationId xmlns:a16="http://schemas.microsoft.com/office/drawing/2014/main" id="{19325C2F-F0F3-00BA-DA93-7AE82DDE7AD3}"/>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CFDBE2DC-0F6A-4C2D-CDF1-A010C20A153D}"/>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93F9935C-4FA9-5149-5598-22F7E83A7D4F}"/>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248B080D-C21F-4536-C067-B5016083D290}"/>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2F9CB19C-A15C-D1DC-0833-37B88A83B561}"/>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6AC59F79-55C6-DB69-09BC-BFDA75C49764}"/>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524129EF-185A-9468-3D25-E0EDAD2AACDE}"/>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6E78A082-0C92-A2A0-9B81-063B938103D2}"/>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888D6FB6-6BA6-4A30-8B29-D81173A6C4C0}"/>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E27B5C10-7E52-1FD3-6DA2-8A1873043A58}"/>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Step 1 Title">
            <a:extLst>
              <a:ext uri="{FF2B5EF4-FFF2-40B4-BE49-F238E27FC236}">
                <a16:creationId xmlns:a16="http://schemas.microsoft.com/office/drawing/2014/main" id="{A8CD3D40-D521-E087-096D-A4439DD624B8}"/>
              </a:ext>
            </a:extLst>
          </p:cNvPr>
          <p:cNvSpPr txBox="1">
            <a:spLocks/>
          </p:cNvSpPr>
          <p:nvPr/>
        </p:nvSpPr>
        <p:spPr>
          <a:xfrm>
            <a:off x="8828055" y="3949085"/>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4. Draft </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Email/SMS Structure</a:t>
            </a:r>
          </a:p>
        </p:txBody>
      </p:sp>
      <p:sp>
        <p:nvSpPr>
          <p:cNvPr id="27" name="Step 1 Top">
            <a:extLst>
              <a:ext uri="{FF2B5EF4-FFF2-40B4-BE49-F238E27FC236}">
                <a16:creationId xmlns:a16="http://schemas.microsoft.com/office/drawing/2014/main" id="{2DA8CA9B-C04B-1890-04BF-50038AE52B8D}"/>
              </a:ext>
            </a:extLst>
          </p:cNvPr>
          <p:cNvSpPr txBox="1">
            <a:spLocks/>
          </p:cNvSpPr>
          <p:nvPr/>
        </p:nvSpPr>
        <p:spPr>
          <a:xfrm>
            <a:off x="5936598" y="4261096"/>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Delivers via email, app, or SMS with time-sensitive call to action</a:t>
            </a:r>
          </a:p>
        </p:txBody>
      </p:sp>
      <p:grpSp>
        <p:nvGrpSpPr>
          <p:cNvPr id="30" name="Group 29">
            <a:extLst>
              <a:ext uri="{FF2B5EF4-FFF2-40B4-BE49-F238E27FC236}">
                <a16:creationId xmlns:a16="http://schemas.microsoft.com/office/drawing/2014/main" id="{BA441304-06FA-099E-C435-5D1DE9BC2537}"/>
              </a:ext>
            </a:extLst>
          </p:cNvPr>
          <p:cNvGrpSpPr/>
          <p:nvPr/>
        </p:nvGrpSpPr>
        <p:grpSpPr>
          <a:xfrm>
            <a:off x="5936597" y="4775660"/>
            <a:ext cx="2572262" cy="1652997"/>
            <a:chOff x="8804381" y="4827756"/>
            <a:chExt cx="2572262" cy="1652997"/>
          </a:xfrm>
        </p:grpSpPr>
        <p:sp>
          <p:nvSpPr>
            <p:cNvPr id="32" name="Text Placeholder 11">
              <a:extLst>
                <a:ext uri="{FF2B5EF4-FFF2-40B4-BE49-F238E27FC236}">
                  <a16:creationId xmlns:a16="http://schemas.microsoft.com/office/drawing/2014/main" id="{2533C1E1-0D14-F938-5DCF-6C8D5A28598C}"/>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 Placeholder 11">
              <a:extLst>
                <a:ext uri="{FF2B5EF4-FFF2-40B4-BE49-F238E27FC236}">
                  <a16:creationId xmlns:a16="http://schemas.microsoft.com/office/drawing/2014/main" id="{9016E7F0-580E-4396-B14B-16B0D4AB94BD}"/>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4" name="TextBox 33">
              <a:extLst>
                <a:ext uri="{FF2B5EF4-FFF2-40B4-BE49-F238E27FC236}">
                  <a16:creationId xmlns:a16="http://schemas.microsoft.com/office/drawing/2014/main" id="{34709330-BC5A-2E6B-5116-2F94FA4DC51D}"/>
                </a:ext>
                <a:ext uri="{C183D7F6-B498-43B3-948B-1728B52AA6E4}">
                  <adec:decorative xmlns:adec="http://schemas.microsoft.com/office/drawing/2017/decorative" val="0"/>
                </a:ext>
              </a:extLst>
            </p:cNvPr>
            <p:cNvSpPr txBox="1"/>
            <p:nvPr/>
          </p:nvSpPr>
          <p:spPr>
            <a:xfrm>
              <a:off x="8990602" y="5142270"/>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via API to cloud communication platforms for SMS/email delivery</a:t>
              </a:r>
            </a:p>
          </p:txBody>
        </p:sp>
        <p:pic>
          <p:nvPicPr>
            <p:cNvPr id="35" name="Picture 34">
              <a:extLst>
                <a:ext uri="{FF2B5EF4-FFF2-40B4-BE49-F238E27FC236}">
                  <a16:creationId xmlns:a16="http://schemas.microsoft.com/office/drawing/2014/main" id="{37A38FFE-4CD7-F234-A32E-3605EC72020E}"/>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9" name="TextBox 38">
              <a:extLst>
                <a:ext uri="{FF2B5EF4-FFF2-40B4-BE49-F238E27FC236}">
                  <a16:creationId xmlns:a16="http://schemas.microsoft.com/office/drawing/2014/main" id="{DD205A05-DC5D-EBA6-9ECF-7FB2D35F5765}"/>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Enables timely delivery of promotions via app, email or SMS </a:t>
              </a:r>
              <a:r>
                <a:rPr lang="en-US" sz="700">
                  <a:solidFill>
                    <a:srgbClr val="000000"/>
                  </a:solidFill>
                  <a:latin typeface="Segoe Sans Display"/>
                </a:rPr>
                <a:t>to</a:t>
              </a:r>
              <a:r>
                <a:rPr kumimoji="0" lang="en-US" sz="700" b="0" i="0" u="none" strike="noStrike" kern="1200" cap="none" spc="0" normalizeH="0" baseline="0" noProof="0">
                  <a:ln>
                    <a:noFill/>
                  </a:ln>
                  <a:solidFill>
                    <a:srgbClr val="000000"/>
                  </a:solidFill>
                  <a:effectLst/>
                  <a:uLnTx/>
                  <a:uFillTx/>
                  <a:latin typeface="Segoe Sans Display"/>
                  <a:ea typeface="+mn-ea"/>
                  <a:cs typeface="+mn-cs"/>
                </a:rPr>
                <a:t> boost conversion rates</a:t>
              </a:r>
            </a:p>
          </p:txBody>
        </p:sp>
      </p:grpSp>
      <p:sp>
        <p:nvSpPr>
          <p:cNvPr id="41" name="Step 1 Title">
            <a:extLst>
              <a:ext uri="{FF2B5EF4-FFF2-40B4-BE49-F238E27FC236}">
                <a16:creationId xmlns:a16="http://schemas.microsoft.com/office/drawing/2014/main" id="{65EB85DA-AAE6-89C9-8797-EBEFD13455BE}"/>
              </a:ext>
            </a:extLst>
          </p:cNvPr>
          <p:cNvSpPr txBox="1">
            <a:spLocks/>
          </p:cNvSpPr>
          <p:nvPr/>
        </p:nvSpPr>
        <p:spPr>
          <a:xfrm>
            <a:off x="5960271" y="393509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5. Recommend CTA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grpSp>
        <p:nvGrpSpPr>
          <p:cNvPr id="42" name="Group 41">
            <a:extLst>
              <a:ext uri="{FF2B5EF4-FFF2-40B4-BE49-F238E27FC236}">
                <a16:creationId xmlns:a16="http://schemas.microsoft.com/office/drawing/2014/main" id="{5B9CC242-BC17-43D5-1F21-7C85E4CC11B3}"/>
              </a:ext>
            </a:extLst>
          </p:cNvPr>
          <p:cNvGrpSpPr/>
          <p:nvPr/>
        </p:nvGrpSpPr>
        <p:grpSpPr>
          <a:xfrm flipH="1">
            <a:off x="8532533" y="4119147"/>
            <a:ext cx="210652" cy="210652"/>
            <a:chOff x="8511017" y="1615899"/>
            <a:chExt cx="210652" cy="210652"/>
          </a:xfrm>
        </p:grpSpPr>
        <p:sp>
          <p:nvSpPr>
            <p:cNvPr id="43" name="Oval 42">
              <a:extLst>
                <a:ext uri="{FF2B5EF4-FFF2-40B4-BE49-F238E27FC236}">
                  <a16:creationId xmlns:a16="http://schemas.microsoft.com/office/drawing/2014/main" id="{D87940D5-E033-8750-A434-C10E772F9023}"/>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44" name="Rectangle 89">
              <a:extLst>
                <a:ext uri="{FF2B5EF4-FFF2-40B4-BE49-F238E27FC236}">
                  <a16:creationId xmlns:a16="http://schemas.microsoft.com/office/drawing/2014/main" id="{23520F93-9EDA-61B1-FDB2-25F2E80D5DBD}"/>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25137146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68641-D200-1637-D5C1-758E85CFF818}"/>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0E68B85-D169-F388-FA4A-C2A556249D6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C36211DF-92F9-B972-5494-8948C7993DD8}"/>
              </a:ext>
            </a:extLst>
          </p:cNvPr>
          <p:cNvSpPr/>
          <p:nvPr/>
        </p:nvSpPr>
        <p:spPr>
          <a:xfrm>
            <a:off x="677056" y="4933632"/>
            <a:ext cx="3705033" cy="548183"/>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6946B38-2D9E-02E3-B565-47A1B1A3AAD6}"/>
              </a:ext>
            </a:extLst>
          </p:cNvPr>
          <p:cNvSpPr/>
          <p:nvPr/>
        </p:nvSpPr>
        <p:spPr>
          <a:xfrm>
            <a:off x="677018" y="1412477"/>
            <a:ext cx="3693840" cy="342819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Aft>
                <a:spcPct val="0"/>
              </a:spcAft>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CDP (Dynamics 365) for customer engagement data </a:t>
            </a:r>
            <a:r>
              <a:rPr lang="en-US" sz="1050">
                <a:solidFill>
                  <a:prstClr val="black"/>
                </a:solidFill>
                <a:latin typeface="Segoe Sans Display" pitchFamily="2" charset="0"/>
                <a:cs typeface="Segoe Sans Display" pitchFamily="2" charset="0"/>
                <a:sym typeface="DM Sans Light"/>
              </a:rPr>
              <a:t>in PDF, DOCX or image (JPEG, PNG) format for analyzing patterns in customer’s past engagement data</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CRM (Dynamics 365) to push campaign features, available promotions, product on offers etc. by CRM managers.</a:t>
            </a:r>
          </a:p>
          <a:p>
            <a:pPr marL="171450" indent="-171450" fontAlgn="base">
              <a:spcBef>
                <a:spcPts val="600"/>
              </a:spcBef>
              <a:spcAft>
                <a:spcPct val="0"/>
              </a:spcAft>
              <a:buFont typeface="Arial" panose="020B0604020202020204" pitchFamily="34" charset="0"/>
              <a:buChar char="•"/>
              <a:defRPr/>
            </a:pPr>
            <a:r>
              <a:rPr lang="en-US" sz="1050">
                <a:solidFill>
                  <a:prstClr val="black"/>
                </a:solidFill>
                <a:latin typeface="Segoe Sans Display" pitchFamily="2" charset="0"/>
                <a:cs typeface="Segoe Sans Display" pitchFamily="2" charset="0"/>
                <a:sym typeface="DM Sans Light"/>
              </a:rPr>
              <a:t>Integrate with  AI Builder models for customer data segmentation </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Dataverse as knowledge to define promotion rule, SharePoint to share email templates</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APIs </a:t>
            </a:r>
            <a:r>
              <a:rPr lang="en-US" sz="1050">
                <a:solidFill>
                  <a:prstClr val="black"/>
                </a:solidFill>
                <a:latin typeface="Segoe Sans Display" pitchFamily="2" charset="0"/>
                <a:cs typeface="Segoe Sans Display" pitchFamily="2" charset="0"/>
                <a:sym typeface="DM Sans Light"/>
              </a:rPr>
              <a:t>to cloud communication platforms</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to send SMS/email</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lang="en-US" sz="1050">
                <a:solidFill>
                  <a:prstClr val="black"/>
                </a:solidFill>
                <a:latin typeface="Segoe Sans Display" pitchFamily="2" charset="0"/>
                <a:cs typeface="Segoe Sans Display" pitchFamily="2" charset="0"/>
                <a:sym typeface="DM Sans Light"/>
              </a:rPr>
              <a:t>PII includes customer data (name, contact information, customer service requests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7" name="TextBox 6">
            <a:extLst>
              <a:ext uri="{FF2B5EF4-FFF2-40B4-BE49-F238E27FC236}">
                <a16:creationId xmlns:a16="http://schemas.microsoft.com/office/drawing/2014/main" id="{3883D66C-5B32-5376-138A-785A494EBFED}"/>
              </a:ext>
            </a:extLst>
          </p:cNvPr>
          <p:cNvSpPr txBox="1"/>
          <p:nvPr/>
        </p:nvSpPr>
        <p:spPr>
          <a:xfrm>
            <a:off x="740520" y="5007214"/>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7DC9141B-3B95-B242-4C31-A6C15EF2B82E}"/>
              </a:ext>
            </a:extLst>
          </p:cNvPr>
          <p:cNvSpPr txBox="1"/>
          <p:nvPr/>
        </p:nvSpPr>
        <p:spPr>
          <a:xfrm>
            <a:off x="1967517" y="506399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Lifetime Value Prediction Agent</a:t>
            </a:r>
          </a:p>
        </p:txBody>
      </p:sp>
      <p:sp>
        <p:nvSpPr>
          <p:cNvPr id="3" name="Google Shape;115;p20">
            <a:extLst>
              <a:ext uri="{FF2B5EF4-FFF2-40B4-BE49-F238E27FC236}">
                <a16:creationId xmlns:a16="http://schemas.microsoft.com/office/drawing/2014/main" id="{BDC4A2DD-0DF7-313A-6663-7125B35694C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pitchFamily="2" charset="0"/>
                <a:ea typeface="DM Sans 14pt"/>
                <a:cs typeface="Segoe Sans Display" pitchFamily="2" charset="0"/>
                <a:sym typeface="DM Sans"/>
              </a:rPr>
              <a:t>RETAIL </a:t>
            </a: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INDUSTRY</a:t>
            </a:r>
          </a:p>
        </p:txBody>
      </p:sp>
      <p:sp>
        <p:nvSpPr>
          <p:cNvPr id="6" name="Google Shape;163;p22">
            <a:extLst>
              <a:ext uri="{FF2B5EF4-FFF2-40B4-BE49-F238E27FC236}">
                <a16:creationId xmlns:a16="http://schemas.microsoft.com/office/drawing/2014/main" id="{DCF58695-9B6E-D050-B5AB-ECA5F18B5B13}"/>
              </a:ext>
            </a:extLst>
          </p:cNvPr>
          <p:cNvSpPr/>
          <p:nvPr/>
        </p:nvSpPr>
        <p:spPr>
          <a:xfrm>
            <a:off x="695995" y="710974"/>
            <a:ext cx="5356785"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Personalized Promotion Agent</a:t>
            </a:r>
          </a:p>
        </p:txBody>
      </p:sp>
      <p:sp>
        <p:nvSpPr>
          <p:cNvPr id="9" name="TextBox 8">
            <a:extLst>
              <a:ext uri="{FF2B5EF4-FFF2-40B4-BE49-F238E27FC236}">
                <a16:creationId xmlns:a16="http://schemas.microsoft.com/office/drawing/2014/main" id="{0292C027-1122-9830-5889-DAAD0FCA7B1C}"/>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Delivers tailored promotions to customers based on behavior and past purchases</a:t>
            </a:r>
          </a:p>
        </p:txBody>
      </p:sp>
      <p:sp>
        <p:nvSpPr>
          <p:cNvPr id="35" name="Rounded Rectangle 19">
            <a:extLst>
              <a:ext uri="{FF2B5EF4-FFF2-40B4-BE49-F238E27FC236}">
                <a16:creationId xmlns:a16="http://schemas.microsoft.com/office/drawing/2014/main" id="{98859D08-FA9D-2E08-2E42-13CC10A4B228}"/>
              </a:ext>
            </a:extLst>
          </p:cNvPr>
          <p:cNvSpPr/>
          <p:nvPr/>
        </p:nvSpPr>
        <p:spPr>
          <a:xfrm>
            <a:off x="695994" y="5551956"/>
            <a:ext cx="3705033" cy="102639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Marketing team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Customer will get communication from Agent, but no chat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WhatsApp channel is in preview now</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Other dependent agents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p:txBody>
      </p:sp>
      <p:sp>
        <p:nvSpPr>
          <p:cNvPr id="21" name="Rectangle 20">
            <a:extLst>
              <a:ext uri="{FF2B5EF4-FFF2-40B4-BE49-F238E27FC236}">
                <a16:creationId xmlns:a16="http://schemas.microsoft.com/office/drawing/2014/main" id="{12C6AADC-200D-11C0-3C54-AF874FD81453}"/>
              </a:ext>
            </a:extLst>
          </p:cNvPr>
          <p:cNvSpPr/>
          <p:nvPr/>
        </p:nvSpPr>
        <p:spPr bwMode="auto">
          <a:xfrm>
            <a:off x="5810389" y="1972825"/>
            <a:ext cx="4637553"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B0DD78C6-80A9-8A58-ECC4-0B1056522410}"/>
              </a:ext>
            </a:extLst>
          </p:cNvPr>
          <p:cNvSpPr/>
          <p:nvPr/>
        </p:nvSpPr>
        <p:spPr bwMode="auto">
          <a:xfrm>
            <a:off x="5809847" y="4641128"/>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C509BCA8-3CD1-A60A-8F16-7A6171A1CE70}"/>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4" name="Rectangle: Rounded Corners 23">
            <a:extLst>
              <a:ext uri="{FF2B5EF4-FFF2-40B4-BE49-F238E27FC236}">
                <a16:creationId xmlns:a16="http://schemas.microsoft.com/office/drawing/2014/main" id="{904A6658-FE5E-C69A-B4FB-0FB652D73CBB}"/>
              </a:ext>
            </a:extLst>
          </p:cNvPr>
          <p:cNvSpPr/>
          <p:nvPr/>
        </p:nvSpPr>
        <p:spPr bwMode="auto">
          <a:xfrm>
            <a:off x="8797942" y="3991809"/>
            <a:ext cx="940069"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6" name="Graphic 25">
            <a:extLst>
              <a:ext uri="{FF2B5EF4-FFF2-40B4-BE49-F238E27FC236}">
                <a16:creationId xmlns:a16="http://schemas.microsoft.com/office/drawing/2014/main" id="{B54A85F8-706A-F125-D289-E319FEB34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55549" y="3060560"/>
            <a:ext cx="303542" cy="303542"/>
          </a:xfrm>
          <a:prstGeom prst="rect">
            <a:avLst/>
          </a:prstGeom>
        </p:spPr>
      </p:pic>
      <p:sp>
        <p:nvSpPr>
          <p:cNvPr id="27" name="TextBox 26">
            <a:extLst>
              <a:ext uri="{FF2B5EF4-FFF2-40B4-BE49-F238E27FC236}">
                <a16:creationId xmlns:a16="http://schemas.microsoft.com/office/drawing/2014/main" id="{4DA3FE7D-E93E-604A-0119-1F8923A37C7B}"/>
              </a:ext>
            </a:extLst>
          </p:cNvPr>
          <p:cNvSpPr txBox="1"/>
          <p:nvPr/>
        </p:nvSpPr>
        <p:spPr>
          <a:xfrm>
            <a:off x="9623466" y="1999499"/>
            <a:ext cx="901263" cy="153888"/>
          </a:xfrm>
          <a:prstGeom prst="rect">
            <a:avLst/>
          </a:prstGeom>
          <a:noFill/>
        </p:spPr>
        <p:txBody>
          <a:bodyPr wrap="square" lIns="0" tIns="0" rIns="0" bIns="0" rtlCol="0">
            <a:spAutoFit/>
          </a:bodyPr>
          <a:lstStyle/>
          <a:p>
            <a:pPr algn="l"/>
            <a:r>
              <a:rPr lang="en-US" sz="1000" b="1"/>
              <a:t>Orchestrator</a:t>
            </a:r>
          </a:p>
        </p:txBody>
      </p:sp>
      <p:sp>
        <p:nvSpPr>
          <p:cNvPr id="34" name="TextBox 33">
            <a:extLst>
              <a:ext uri="{FF2B5EF4-FFF2-40B4-BE49-F238E27FC236}">
                <a16:creationId xmlns:a16="http://schemas.microsoft.com/office/drawing/2014/main" id="{A66792CC-4677-2E61-2871-5FADE534AD10}"/>
              </a:ext>
            </a:extLst>
          </p:cNvPr>
          <p:cNvSpPr txBox="1"/>
          <p:nvPr/>
        </p:nvSpPr>
        <p:spPr>
          <a:xfrm>
            <a:off x="9099424" y="5041430"/>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40" name="TextBox 39">
            <a:extLst>
              <a:ext uri="{FF2B5EF4-FFF2-40B4-BE49-F238E27FC236}">
                <a16:creationId xmlns:a16="http://schemas.microsoft.com/office/drawing/2014/main" id="{54F16860-49C8-D77D-5867-4C5294A2838B}"/>
              </a:ext>
            </a:extLst>
          </p:cNvPr>
          <p:cNvSpPr txBox="1"/>
          <p:nvPr/>
        </p:nvSpPr>
        <p:spPr>
          <a:xfrm>
            <a:off x="5858463" y="2012714"/>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41" name="Graphic 40">
            <a:extLst>
              <a:ext uri="{FF2B5EF4-FFF2-40B4-BE49-F238E27FC236}">
                <a16:creationId xmlns:a16="http://schemas.microsoft.com/office/drawing/2014/main" id="{CFE04806-0611-70B0-D241-D4CDE3D99B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93474"/>
            <a:ext cx="252900" cy="227480"/>
          </a:xfrm>
          <a:prstGeom prst="rect">
            <a:avLst/>
          </a:prstGeom>
        </p:spPr>
      </p:pic>
      <p:cxnSp>
        <p:nvCxnSpPr>
          <p:cNvPr id="45" name="Straight Arrow Connector 44">
            <a:extLst>
              <a:ext uri="{FF2B5EF4-FFF2-40B4-BE49-F238E27FC236}">
                <a16:creationId xmlns:a16="http://schemas.microsoft.com/office/drawing/2014/main" id="{87DD6A62-1EB5-6966-0245-9EF5E15C04C5}"/>
              </a:ext>
            </a:extLst>
          </p:cNvPr>
          <p:cNvCxnSpPr>
            <a:cxnSpLocks/>
            <a:endCxn id="41" idx="3"/>
          </p:cNvCxnSpPr>
          <p:nvPr/>
        </p:nvCxnSpPr>
        <p:spPr>
          <a:xfrm flipH="1">
            <a:off x="6146366" y="5007214"/>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A819014-4A41-988B-E163-4CF9BB76E9D9}"/>
              </a:ext>
            </a:extLst>
          </p:cNvPr>
          <p:cNvSpPr txBox="1"/>
          <p:nvPr/>
        </p:nvSpPr>
        <p:spPr>
          <a:xfrm>
            <a:off x="5919853" y="3421537"/>
            <a:ext cx="574934" cy="76944"/>
          </a:xfrm>
          <a:prstGeom prst="rect">
            <a:avLst/>
          </a:prstGeom>
          <a:noFill/>
        </p:spPr>
        <p:txBody>
          <a:bodyPr wrap="square" lIns="0" tIns="0" rIns="0" bIns="0" rtlCol="0">
            <a:spAutoFit/>
          </a:bodyPr>
          <a:lstStyle/>
          <a:p>
            <a:pPr algn="ctr"/>
            <a:r>
              <a:rPr lang="en-US" sz="500"/>
              <a:t>Structured Records</a:t>
            </a:r>
          </a:p>
        </p:txBody>
      </p:sp>
      <p:sp>
        <p:nvSpPr>
          <p:cNvPr id="55" name="Rectangle 54">
            <a:extLst>
              <a:ext uri="{FF2B5EF4-FFF2-40B4-BE49-F238E27FC236}">
                <a16:creationId xmlns:a16="http://schemas.microsoft.com/office/drawing/2014/main" id="{CBF52B68-FB06-1A89-843B-01CDA30B2B0E}"/>
              </a:ext>
            </a:extLst>
          </p:cNvPr>
          <p:cNvSpPr/>
          <p:nvPr/>
        </p:nvSpPr>
        <p:spPr bwMode="auto">
          <a:xfrm>
            <a:off x="5809847" y="2845656"/>
            <a:ext cx="4637553" cy="1788898"/>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7" name="Rectangle: Rounded Corners 56">
            <a:extLst>
              <a:ext uri="{FF2B5EF4-FFF2-40B4-BE49-F238E27FC236}">
                <a16:creationId xmlns:a16="http://schemas.microsoft.com/office/drawing/2014/main" id="{AF50D154-F8D2-3165-C1FA-071414F2CA0A}"/>
              </a:ext>
            </a:extLst>
          </p:cNvPr>
          <p:cNvSpPr/>
          <p:nvPr/>
        </p:nvSpPr>
        <p:spPr bwMode="auto">
          <a:xfrm>
            <a:off x="9525948" y="3317219"/>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1" name="Graphic 60">
            <a:extLst>
              <a:ext uri="{FF2B5EF4-FFF2-40B4-BE49-F238E27FC236}">
                <a16:creationId xmlns:a16="http://schemas.microsoft.com/office/drawing/2014/main" id="{03489696-0CC7-478D-ABB5-7990A2ED2F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5700" y="3274419"/>
            <a:ext cx="423824" cy="423824"/>
          </a:xfrm>
          <a:prstGeom prst="rect">
            <a:avLst/>
          </a:prstGeom>
        </p:spPr>
      </p:pic>
      <p:sp>
        <p:nvSpPr>
          <p:cNvPr id="62" name="TextBox 61">
            <a:extLst>
              <a:ext uri="{FF2B5EF4-FFF2-40B4-BE49-F238E27FC236}">
                <a16:creationId xmlns:a16="http://schemas.microsoft.com/office/drawing/2014/main" id="{2E16C447-6004-B51F-238E-38A1794AE22F}"/>
              </a:ext>
            </a:extLst>
          </p:cNvPr>
          <p:cNvSpPr txBox="1"/>
          <p:nvPr/>
        </p:nvSpPr>
        <p:spPr>
          <a:xfrm>
            <a:off x="9605001" y="3303961"/>
            <a:ext cx="746801" cy="123111"/>
          </a:xfrm>
          <a:prstGeom prst="rect">
            <a:avLst/>
          </a:prstGeom>
          <a:noFill/>
        </p:spPr>
        <p:txBody>
          <a:bodyPr wrap="square" lIns="0" tIns="0" rIns="0" bIns="0" rtlCol="0">
            <a:spAutoFit/>
          </a:bodyPr>
          <a:lstStyle/>
          <a:p>
            <a:pPr algn="ctr"/>
            <a:r>
              <a:rPr lang="en-US" sz="800" b="1"/>
              <a:t>Channels</a:t>
            </a:r>
          </a:p>
        </p:txBody>
      </p:sp>
      <p:sp>
        <p:nvSpPr>
          <p:cNvPr id="63" name="Rectangle 62">
            <a:extLst>
              <a:ext uri="{FF2B5EF4-FFF2-40B4-BE49-F238E27FC236}">
                <a16:creationId xmlns:a16="http://schemas.microsoft.com/office/drawing/2014/main" id="{BE5DC6FC-F56C-E3D0-FBD3-7E35E26427FA}"/>
              </a:ext>
            </a:extLst>
          </p:cNvPr>
          <p:cNvSpPr/>
          <p:nvPr/>
        </p:nvSpPr>
        <p:spPr bwMode="auto">
          <a:xfrm>
            <a:off x="11169525" y="4054995"/>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4" name="TextBox 63">
            <a:extLst>
              <a:ext uri="{FF2B5EF4-FFF2-40B4-BE49-F238E27FC236}">
                <a16:creationId xmlns:a16="http://schemas.microsoft.com/office/drawing/2014/main" id="{6E25576A-055A-7057-0639-7CE4257B62CD}"/>
              </a:ext>
            </a:extLst>
          </p:cNvPr>
          <p:cNvSpPr txBox="1"/>
          <p:nvPr/>
        </p:nvSpPr>
        <p:spPr>
          <a:xfrm>
            <a:off x="11200094" y="4470768"/>
            <a:ext cx="712408" cy="123111"/>
          </a:xfrm>
          <a:prstGeom prst="rect">
            <a:avLst/>
          </a:prstGeom>
          <a:noFill/>
        </p:spPr>
        <p:txBody>
          <a:bodyPr wrap="square" lIns="0" tIns="0" rIns="0" bIns="0" rtlCol="0">
            <a:spAutoFit/>
          </a:bodyPr>
          <a:lstStyle/>
          <a:p>
            <a:pPr algn="ctr"/>
            <a:r>
              <a:rPr lang="en-US" sz="800" b="1"/>
              <a:t>Customers</a:t>
            </a:r>
          </a:p>
        </p:txBody>
      </p:sp>
      <p:pic>
        <p:nvPicPr>
          <p:cNvPr id="79" name="Graphic 78" descr="Group of people with solid fill">
            <a:extLst>
              <a:ext uri="{FF2B5EF4-FFF2-40B4-BE49-F238E27FC236}">
                <a16:creationId xmlns:a16="http://schemas.microsoft.com/office/drawing/2014/main" id="{59420E3E-4E31-1CF3-54FB-EC30C29EA7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0122" y="4091471"/>
            <a:ext cx="372352" cy="372352"/>
          </a:xfrm>
          <a:prstGeom prst="rect">
            <a:avLst/>
          </a:prstGeom>
        </p:spPr>
      </p:pic>
      <p:sp>
        <p:nvSpPr>
          <p:cNvPr id="80" name="Rectangle 79">
            <a:extLst>
              <a:ext uri="{FF2B5EF4-FFF2-40B4-BE49-F238E27FC236}">
                <a16:creationId xmlns:a16="http://schemas.microsoft.com/office/drawing/2014/main" id="{5B5D797A-C530-1C21-932C-132F98C53F40}"/>
              </a:ext>
            </a:extLst>
          </p:cNvPr>
          <p:cNvSpPr/>
          <p:nvPr/>
        </p:nvSpPr>
        <p:spPr bwMode="auto">
          <a:xfrm>
            <a:off x="11169525" y="1994256"/>
            <a:ext cx="773546" cy="142874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1" name="TextBox 80">
            <a:extLst>
              <a:ext uri="{FF2B5EF4-FFF2-40B4-BE49-F238E27FC236}">
                <a16:creationId xmlns:a16="http://schemas.microsoft.com/office/drawing/2014/main" id="{3D899309-39EC-0697-97E0-865CD6C54571}"/>
              </a:ext>
            </a:extLst>
          </p:cNvPr>
          <p:cNvSpPr txBox="1"/>
          <p:nvPr/>
        </p:nvSpPr>
        <p:spPr>
          <a:xfrm>
            <a:off x="11131413" y="3894929"/>
            <a:ext cx="826198" cy="123111"/>
          </a:xfrm>
          <a:prstGeom prst="rect">
            <a:avLst/>
          </a:prstGeom>
          <a:noFill/>
        </p:spPr>
        <p:txBody>
          <a:bodyPr wrap="square" lIns="0" tIns="0" rIns="0" bIns="0" rtlCol="0">
            <a:spAutoFit/>
          </a:bodyPr>
          <a:lstStyle/>
          <a:p>
            <a:pPr algn="ctr"/>
            <a:r>
              <a:rPr lang="en-US" sz="800" b="1"/>
              <a:t>Unlicensed Users</a:t>
            </a:r>
          </a:p>
        </p:txBody>
      </p:sp>
      <p:sp>
        <p:nvSpPr>
          <p:cNvPr id="82" name="TextBox 81">
            <a:extLst>
              <a:ext uri="{FF2B5EF4-FFF2-40B4-BE49-F238E27FC236}">
                <a16:creationId xmlns:a16="http://schemas.microsoft.com/office/drawing/2014/main" id="{FB8DAF78-1DBC-A2C7-6D39-B8655D1FF1FC}"/>
              </a:ext>
            </a:extLst>
          </p:cNvPr>
          <p:cNvSpPr txBox="1"/>
          <p:nvPr/>
        </p:nvSpPr>
        <p:spPr>
          <a:xfrm>
            <a:off x="11128660" y="1834190"/>
            <a:ext cx="826198" cy="123111"/>
          </a:xfrm>
          <a:prstGeom prst="rect">
            <a:avLst/>
          </a:prstGeom>
          <a:noFill/>
        </p:spPr>
        <p:txBody>
          <a:bodyPr wrap="square" lIns="0" tIns="0" rIns="0" bIns="0" rtlCol="0">
            <a:spAutoFit/>
          </a:bodyPr>
          <a:lstStyle/>
          <a:p>
            <a:pPr algn="ctr"/>
            <a:r>
              <a:rPr lang="en-US" sz="800" b="1"/>
              <a:t>Licensed Users</a:t>
            </a:r>
          </a:p>
        </p:txBody>
      </p:sp>
      <p:pic>
        <p:nvPicPr>
          <p:cNvPr id="83" name="Graphic 82" descr="Users outline">
            <a:extLst>
              <a:ext uri="{FF2B5EF4-FFF2-40B4-BE49-F238E27FC236}">
                <a16:creationId xmlns:a16="http://schemas.microsoft.com/office/drawing/2014/main" id="{F51B9E3E-BD8A-5DE6-8414-9CBCEEE106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90328" y="1995342"/>
            <a:ext cx="331940" cy="331940"/>
          </a:xfrm>
          <a:prstGeom prst="rect">
            <a:avLst/>
          </a:prstGeom>
        </p:spPr>
      </p:pic>
      <p:sp>
        <p:nvSpPr>
          <p:cNvPr id="84" name="TextBox 83">
            <a:extLst>
              <a:ext uri="{FF2B5EF4-FFF2-40B4-BE49-F238E27FC236}">
                <a16:creationId xmlns:a16="http://schemas.microsoft.com/office/drawing/2014/main" id="{0B60A6DC-CD52-E6B7-C2AC-3E3C62D88FB2}"/>
              </a:ext>
            </a:extLst>
          </p:cNvPr>
          <p:cNvSpPr txBox="1"/>
          <p:nvPr/>
        </p:nvSpPr>
        <p:spPr>
          <a:xfrm>
            <a:off x="11200094" y="2327282"/>
            <a:ext cx="712408" cy="246221"/>
          </a:xfrm>
          <a:prstGeom prst="rect">
            <a:avLst/>
          </a:prstGeom>
          <a:noFill/>
        </p:spPr>
        <p:txBody>
          <a:bodyPr wrap="square" lIns="0" tIns="0" rIns="0" bIns="0" rtlCol="0">
            <a:spAutoFit/>
          </a:bodyPr>
          <a:lstStyle/>
          <a:p>
            <a:pPr algn="ctr"/>
            <a:r>
              <a:rPr lang="en-US" sz="800" b="1"/>
              <a:t>Marketing Team</a:t>
            </a:r>
          </a:p>
        </p:txBody>
      </p:sp>
      <p:pic>
        <p:nvPicPr>
          <p:cNvPr id="85" name="Graphic 84" descr="Users outline">
            <a:extLst>
              <a:ext uri="{FF2B5EF4-FFF2-40B4-BE49-F238E27FC236}">
                <a16:creationId xmlns:a16="http://schemas.microsoft.com/office/drawing/2014/main" id="{17AF68B0-2645-D0BB-59DE-39DE75D911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02115" y="2642304"/>
            <a:ext cx="331940" cy="331940"/>
          </a:xfrm>
          <a:prstGeom prst="rect">
            <a:avLst/>
          </a:prstGeom>
        </p:spPr>
      </p:pic>
      <p:sp>
        <p:nvSpPr>
          <p:cNvPr id="87" name="TextBox 86">
            <a:extLst>
              <a:ext uri="{FF2B5EF4-FFF2-40B4-BE49-F238E27FC236}">
                <a16:creationId xmlns:a16="http://schemas.microsoft.com/office/drawing/2014/main" id="{C86ADB59-2BAA-9C27-3F58-38C58320AD34}"/>
              </a:ext>
            </a:extLst>
          </p:cNvPr>
          <p:cNvSpPr txBox="1"/>
          <p:nvPr/>
        </p:nvSpPr>
        <p:spPr>
          <a:xfrm>
            <a:off x="11211881" y="2989276"/>
            <a:ext cx="712408" cy="246221"/>
          </a:xfrm>
          <a:prstGeom prst="rect">
            <a:avLst/>
          </a:prstGeom>
          <a:noFill/>
        </p:spPr>
        <p:txBody>
          <a:bodyPr wrap="square" lIns="0" tIns="0" rIns="0" bIns="0" rtlCol="0">
            <a:spAutoFit/>
          </a:bodyPr>
          <a:lstStyle/>
          <a:p>
            <a:pPr algn="ctr"/>
            <a:r>
              <a:rPr lang="en-US" sz="800" b="1"/>
              <a:t>CRM Managers</a:t>
            </a:r>
          </a:p>
        </p:txBody>
      </p:sp>
      <p:pic>
        <p:nvPicPr>
          <p:cNvPr id="91" name="Graphic 90">
            <a:extLst>
              <a:ext uri="{FF2B5EF4-FFF2-40B4-BE49-F238E27FC236}">
                <a16:creationId xmlns:a16="http://schemas.microsoft.com/office/drawing/2014/main" id="{E5F9325B-851A-C0D2-4D32-EA68D27B21D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861775" y="2149275"/>
            <a:ext cx="534781" cy="534781"/>
          </a:xfrm>
          <a:prstGeom prst="rect">
            <a:avLst/>
          </a:prstGeom>
        </p:spPr>
      </p:pic>
      <p:cxnSp>
        <p:nvCxnSpPr>
          <p:cNvPr id="94" name="Connector: Elbow 93">
            <a:extLst>
              <a:ext uri="{FF2B5EF4-FFF2-40B4-BE49-F238E27FC236}">
                <a16:creationId xmlns:a16="http://schemas.microsoft.com/office/drawing/2014/main" id="{DCDD462D-1F7D-A099-8844-EFA01C629CF7}"/>
              </a:ext>
            </a:extLst>
          </p:cNvPr>
          <p:cNvCxnSpPr>
            <a:cxnSpLocks/>
          </p:cNvCxnSpPr>
          <p:nvPr/>
        </p:nvCxnSpPr>
        <p:spPr>
          <a:xfrm rot="10800000">
            <a:off x="4997549" y="1741619"/>
            <a:ext cx="6171977" cy="347483"/>
          </a:xfrm>
          <a:prstGeom prst="bentConnector3">
            <a:avLst>
              <a:gd name="adj1" fmla="val 2781"/>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9DC39EE-B816-118C-D6C7-7D96FD63EAB1}"/>
              </a:ext>
            </a:extLst>
          </p:cNvPr>
          <p:cNvCxnSpPr>
            <a:cxnSpLocks/>
            <a:endCxn id="61" idx="0"/>
          </p:cNvCxnSpPr>
          <p:nvPr/>
        </p:nvCxnSpPr>
        <p:spPr>
          <a:xfrm>
            <a:off x="5007612" y="1741616"/>
            <a:ext cx="0" cy="1532803"/>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57ED3C39-DC58-D129-3BF0-381E3269B015}"/>
              </a:ext>
            </a:extLst>
          </p:cNvPr>
          <p:cNvSpPr txBox="1"/>
          <p:nvPr/>
        </p:nvSpPr>
        <p:spPr>
          <a:xfrm>
            <a:off x="6680631" y="1583504"/>
            <a:ext cx="2441395" cy="76944"/>
          </a:xfrm>
          <a:prstGeom prst="rect">
            <a:avLst/>
          </a:prstGeom>
          <a:noFill/>
        </p:spPr>
        <p:txBody>
          <a:bodyPr wrap="square" lIns="0" tIns="0" rIns="0" bIns="0" rtlCol="0">
            <a:spAutoFit/>
          </a:bodyPr>
          <a:lstStyle/>
          <a:p>
            <a:pPr algn="ctr"/>
            <a:r>
              <a:rPr lang="en-US" sz="500"/>
              <a:t>1. Marketing Team and CRM managers launch new campaign with promotional offers</a:t>
            </a:r>
          </a:p>
        </p:txBody>
      </p:sp>
      <p:sp>
        <p:nvSpPr>
          <p:cNvPr id="99" name="TextBox 98">
            <a:extLst>
              <a:ext uri="{FF2B5EF4-FFF2-40B4-BE49-F238E27FC236}">
                <a16:creationId xmlns:a16="http://schemas.microsoft.com/office/drawing/2014/main" id="{18D071C9-B921-F425-6925-900E42294CC5}"/>
              </a:ext>
            </a:extLst>
          </p:cNvPr>
          <p:cNvSpPr txBox="1"/>
          <p:nvPr/>
        </p:nvSpPr>
        <p:spPr>
          <a:xfrm>
            <a:off x="4452404" y="3783409"/>
            <a:ext cx="1110415" cy="230832"/>
          </a:xfrm>
          <a:prstGeom prst="rect">
            <a:avLst/>
          </a:prstGeom>
          <a:noFill/>
        </p:spPr>
        <p:txBody>
          <a:bodyPr wrap="square" lIns="0" tIns="0" rIns="0" bIns="0" rtlCol="0">
            <a:spAutoFit/>
          </a:bodyPr>
          <a:lstStyle/>
          <a:p>
            <a:pPr algn="ctr"/>
            <a:r>
              <a:rPr lang="en-US" sz="500"/>
              <a:t>2. CRM already contains  customer profile, past purchase and demographic data</a:t>
            </a:r>
          </a:p>
        </p:txBody>
      </p:sp>
      <p:cxnSp>
        <p:nvCxnSpPr>
          <p:cNvPr id="100" name="Straight Arrow Connector 99">
            <a:extLst>
              <a:ext uri="{FF2B5EF4-FFF2-40B4-BE49-F238E27FC236}">
                <a16:creationId xmlns:a16="http://schemas.microsoft.com/office/drawing/2014/main" id="{A762E5B2-E1D7-C3E4-6579-ACC2BECD427A}"/>
              </a:ext>
            </a:extLst>
          </p:cNvPr>
          <p:cNvCxnSpPr>
            <a:cxnSpLocks/>
            <a:endCxn id="158" idx="1"/>
          </p:cNvCxnSpPr>
          <p:nvPr/>
        </p:nvCxnSpPr>
        <p:spPr>
          <a:xfrm>
            <a:off x="5219524" y="3486331"/>
            <a:ext cx="861126" cy="998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C196E22-917E-8F8E-0703-3C729E6688EF}"/>
              </a:ext>
            </a:extLst>
          </p:cNvPr>
          <p:cNvSpPr txBox="1"/>
          <p:nvPr/>
        </p:nvSpPr>
        <p:spPr>
          <a:xfrm>
            <a:off x="5188526" y="3195325"/>
            <a:ext cx="639980" cy="230832"/>
          </a:xfrm>
          <a:prstGeom prst="rect">
            <a:avLst/>
          </a:prstGeom>
          <a:noFill/>
        </p:spPr>
        <p:txBody>
          <a:bodyPr wrap="square" lIns="0" tIns="0" rIns="0" bIns="0" rtlCol="0">
            <a:spAutoFit/>
          </a:bodyPr>
          <a:lstStyle/>
          <a:p>
            <a:pPr algn="ctr"/>
            <a:r>
              <a:rPr lang="en-US" sz="500"/>
              <a:t>3. New promotions/ offers pushed to Dataverse</a:t>
            </a:r>
          </a:p>
        </p:txBody>
      </p:sp>
      <p:sp>
        <p:nvSpPr>
          <p:cNvPr id="103" name="TextBox 102">
            <a:extLst>
              <a:ext uri="{FF2B5EF4-FFF2-40B4-BE49-F238E27FC236}">
                <a16:creationId xmlns:a16="http://schemas.microsoft.com/office/drawing/2014/main" id="{49A762AE-97D8-FD49-43A5-1BBF21921642}"/>
              </a:ext>
            </a:extLst>
          </p:cNvPr>
          <p:cNvSpPr txBox="1"/>
          <p:nvPr/>
        </p:nvSpPr>
        <p:spPr>
          <a:xfrm>
            <a:off x="6181959" y="2895414"/>
            <a:ext cx="1072387" cy="76944"/>
          </a:xfrm>
          <a:prstGeom prst="rect">
            <a:avLst/>
          </a:prstGeom>
          <a:noFill/>
        </p:spPr>
        <p:txBody>
          <a:bodyPr wrap="square" lIns="0" tIns="0" rIns="0" bIns="0" rtlCol="0">
            <a:spAutoFit/>
          </a:bodyPr>
          <a:lstStyle/>
          <a:p>
            <a:pPr algn="ctr"/>
            <a:r>
              <a:rPr lang="en-US" sz="500"/>
              <a:t>4. New promotion triggers workflow</a:t>
            </a:r>
          </a:p>
        </p:txBody>
      </p:sp>
      <p:pic>
        <p:nvPicPr>
          <p:cNvPr id="110" name="Graphic 109">
            <a:extLst>
              <a:ext uri="{FF2B5EF4-FFF2-40B4-BE49-F238E27FC236}">
                <a16:creationId xmlns:a16="http://schemas.microsoft.com/office/drawing/2014/main" id="{54750E87-E50A-FB8B-BBFA-F03E05A2A8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03309" y="3231051"/>
            <a:ext cx="227480" cy="227480"/>
          </a:xfrm>
          <a:prstGeom prst="rect">
            <a:avLst/>
          </a:prstGeom>
        </p:spPr>
      </p:pic>
      <p:sp>
        <p:nvSpPr>
          <p:cNvPr id="115" name="TextBox 114">
            <a:extLst>
              <a:ext uri="{FF2B5EF4-FFF2-40B4-BE49-F238E27FC236}">
                <a16:creationId xmlns:a16="http://schemas.microsoft.com/office/drawing/2014/main" id="{848F1609-1357-4D26-752F-53297A813B8F}"/>
              </a:ext>
            </a:extLst>
          </p:cNvPr>
          <p:cNvSpPr txBox="1"/>
          <p:nvPr/>
        </p:nvSpPr>
        <p:spPr>
          <a:xfrm>
            <a:off x="5924625" y="4699799"/>
            <a:ext cx="1072387" cy="153888"/>
          </a:xfrm>
          <a:prstGeom prst="rect">
            <a:avLst/>
          </a:prstGeom>
          <a:noFill/>
        </p:spPr>
        <p:txBody>
          <a:bodyPr wrap="square" lIns="0" tIns="0" rIns="0" bIns="0" rtlCol="0">
            <a:spAutoFit/>
          </a:bodyPr>
          <a:lstStyle/>
          <a:p>
            <a:pPr algn="ctr"/>
            <a:r>
              <a:rPr lang="en-US" sz="500"/>
              <a:t>8. Agent logs are shown on Copilot Studio Kit</a:t>
            </a:r>
          </a:p>
        </p:txBody>
      </p:sp>
      <p:sp>
        <p:nvSpPr>
          <p:cNvPr id="117" name="TextBox 116">
            <a:extLst>
              <a:ext uri="{FF2B5EF4-FFF2-40B4-BE49-F238E27FC236}">
                <a16:creationId xmlns:a16="http://schemas.microsoft.com/office/drawing/2014/main" id="{52DE58B1-7B73-BF36-FC5D-153AB79642AD}"/>
              </a:ext>
            </a:extLst>
          </p:cNvPr>
          <p:cNvSpPr txBox="1"/>
          <p:nvPr/>
        </p:nvSpPr>
        <p:spPr>
          <a:xfrm>
            <a:off x="6120974" y="5799896"/>
            <a:ext cx="3792150" cy="153888"/>
          </a:xfrm>
          <a:prstGeom prst="rect">
            <a:avLst/>
          </a:prstGeom>
          <a:noFill/>
        </p:spPr>
        <p:txBody>
          <a:bodyPr wrap="square" lIns="0" tIns="0" rIns="0" bIns="0" rtlCol="0">
            <a:spAutoFit/>
          </a:bodyPr>
          <a:lstStyle/>
          <a:p>
            <a:pPr algn="ctr"/>
            <a:r>
              <a:rPr lang="en-US" sz="500" b="1"/>
              <a:t>*Please Note: </a:t>
            </a:r>
            <a:r>
              <a:rPr lang="en-US" sz="500"/>
              <a:t>The WhatsApp channel uses Azure Communication Services (ACS) as the bridge between agents you create in Copilot Studio and your WhatsApp endpoint, the chat or group that the users of your agent will use to interact with the agent. It is in Preview now.</a:t>
            </a:r>
          </a:p>
        </p:txBody>
      </p:sp>
      <p:sp>
        <p:nvSpPr>
          <p:cNvPr id="119" name="Rectangle 118">
            <a:extLst>
              <a:ext uri="{FF2B5EF4-FFF2-40B4-BE49-F238E27FC236}">
                <a16:creationId xmlns:a16="http://schemas.microsoft.com/office/drawing/2014/main" id="{0B0EB19C-4BD4-B0D2-4049-27D4B0C95CA0}"/>
              </a:ext>
            </a:extLst>
          </p:cNvPr>
          <p:cNvSpPr/>
          <p:nvPr/>
        </p:nvSpPr>
        <p:spPr bwMode="auto">
          <a:xfrm>
            <a:off x="4476814" y="418251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1" name="Graphic 120">
            <a:extLst>
              <a:ext uri="{FF2B5EF4-FFF2-40B4-BE49-F238E27FC236}">
                <a16:creationId xmlns:a16="http://schemas.microsoft.com/office/drawing/2014/main" id="{4E3C90B4-F330-0BC8-51A0-E597A0FB41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5140060"/>
            <a:ext cx="227480" cy="227480"/>
          </a:xfrm>
          <a:prstGeom prst="rect">
            <a:avLst/>
          </a:prstGeom>
        </p:spPr>
      </p:pic>
      <p:pic>
        <p:nvPicPr>
          <p:cNvPr id="122" name="Graphic 121">
            <a:extLst>
              <a:ext uri="{FF2B5EF4-FFF2-40B4-BE49-F238E27FC236}">
                <a16:creationId xmlns:a16="http://schemas.microsoft.com/office/drawing/2014/main" id="{84DDAC6F-087F-8F5A-0C01-57ACBE5A9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24" name="Graphic 123">
            <a:extLst>
              <a:ext uri="{FF2B5EF4-FFF2-40B4-BE49-F238E27FC236}">
                <a16:creationId xmlns:a16="http://schemas.microsoft.com/office/drawing/2014/main" id="{7E64874C-333A-7F28-DF35-4E7A1E791F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4251015"/>
            <a:ext cx="227481" cy="227481"/>
          </a:xfrm>
          <a:prstGeom prst="rect">
            <a:avLst/>
          </a:prstGeom>
        </p:spPr>
      </p:pic>
      <p:pic>
        <p:nvPicPr>
          <p:cNvPr id="126" name="Graphic 125">
            <a:extLst>
              <a:ext uri="{FF2B5EF4-FFF2-40B4-BE49-F238E27FC236}">
                <a16:creationId xmlns:a16="http://schemas.microsoft.com/office/drawing/2014/main" id="{FB322B9E-EA2B-D7FE-7DAA-2BFA57330FD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28" name="Graphic 127">
            <a:extLst>
              <a:ext uri="{FF2B5EF4-FFF2-40B4-BE49-F238E27FC236}">
                <a16:creationId xmlns:a16="http://schemas.microsoft.com/office/drawing/2014/main" id="{92E256AC-B8A7-E47F-799E-459B8E0D3E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6054523"/>
            <a:ext cx="227480" cy="227480"/>
          </a:xfrm>
          <a:prstGeom prst="rect">
            <a:avLst/>
          </a:prstGeom>
        </p:spPr>
      </p:pic>
      <p:sp>
        <p:nvSpPr>
          <p:cNvPr id="130" name="TextBox 129">
            <a:extLst>
              <a:ext uri="{FF2B5EF4-FFF2-40B4-BE49-F238E27FC236}">
                <a16:creationId xmlns:a16="http://schemas.microsoft.com/office/drawing/2014/main" id="{C7D2C55C-A12D-C64A-19AA-2108604B1F07}"/>
              </a:ext>
            </a:extLst>
          </p:cNvPr>
          <p:cNvSpPr txBox="1"/>
          <p:nvPr/>
        </p:nvSpPr>
        <p:spPr>
          <a:xfrm>
            <a:off x="4865546" y="4326283"/>
            <a:ext cx="622369" cy="76944"/>
          </a:xfrm>
          <a:prstGeom prst="rect">
            <a:avLst/>
          </a:prstGeom>
          <a:noFill/>
        </p:spPr>
        <p:txBody>
          <a:bodyPr wrap="square" lIns="0" tIns="0" rIns="0" bIns="0" rtlCol="0">
            <a:spAutoFit/>
          </a:bodyPr>
          <a:lstStyle/>
          <a:p>
            <a:pPr algn="ctr"/>
            <a:r>
              <a:rPr lang="en-US" sz="500"/>
              <a:t>D365 Customer Portal</a:t>
            </a:r>
          </a:p>
        </p:txBody>
      </p:sp>
      <p:sp>
        <p:nvSpPr>
          <p:cNvPr id="131" name="TextBox 130">
            <a:extLst>
              <a:ext uri="{FF2B5EF4-FFF2-40B4-BE49-F238E27FC236}">
                <a16:creationId xmlns:a16="http://schemas.microsoft.com/office/drawing/2014/main" id="{0C95AB71-1489-EFEB-97A6-584D4283CDAC}"/>
              </a:ext>
            </a:extLst>
          </p:cNvPr>
          <p:cNvSpPr txBox="1"/>
          <p:nvPr/>
        </p:nvSpPr>
        <p:spPr>
          <a:xfrm>
            <a:off x="5034505" y="4622632"/>
            <a:ext cx="284451" cy="76944"/>
          </a:xfrm>
          <a:prstGeom prst="rect">
            <a:avLst/>
          </a:prstGeom>
          <a:noFill/>
        </p:spPr>
        <p:txBody>
          <a:bodyPr wrap="square" lIns="0" tIns="0" rIns="0" bIns="0" rtlCol="0">
            <a:spAutoFit/>
          </a:bodyPr>
          <a:lstStyle/>
          <a:p>
            <a:pPr algn="ctr"/>
            <a:r>
              <a:rPr lang="en-US" sz="500"/>
              <a:t>Dataverse</a:t>
            </a:r>
          </a:p>
        </p:txBody>
      </p:sp>
      <p:sp>
        <p:nvSpPr>
          <p:cNvPr id="133" name="TextBox 132">
            <a:extLst>
              <a:ext uri="{FF2B5EF4-FFF2-40B4-BE49-F238E27FC236}">
                <a16:creationId xmlns:a16="http://schemas.microsoft.com/office/drawing/2014/main" id="{C642B9F6-3DEA-DEA4-F6A2-4269DA1CF11F}"/>
              </a:ext>
            </a:extLst>
          </p:cNvPr>
          <p:cNvSpPr txBox="1"/>
          <p:nvPr/>
        </p:nvSpPr>
        <p:spPr>
          <a:xfrm>
            <a:off x="4876433" y="5214804"/>
            <a:ext cx="600594" cy="77992"/>
          </a:xfrm>
          <a:prstGeom prst="rect">
            <a:avLst/>
          </a:prstGeom>
          <a:noFill/>
        </p:spPr>
        <p:txBody>
          <a:bodyPr wrap="square" lIns="0" tIns="0" rIns="0" bIns="0" rtlCol="0">
            <a:spAutoFit/>
          </a:bodyPr>
          <a:lstStyle/>
          <a:p>
            <a:pPr algn="ctr"/>
            <a:r>
              <a:rPr lang="en-US" sz="500"/>
              <a:t>Copilot Studio Agent</a:t>
            </a:r>
          </a:p>
        </p:txBody>
      </p:sp>
      <p:sp>
        <p:nvSpPr>
          <p:cNvPr id="134" name="TextBox 133">
            <a:extLst>
              <a:ext uri="{FF2B5EF4-FFF2-40B4-BE49-F238E27FC236}">
                <a16:creationId xmlns:a16="http://schemas.microsoft.com/office/drawing/2014/main" id="{32340734-2522-7EB6-D77B-DF721611FD15}"/>
              </a:ext>
            </a:extLst>
          </p:cNvPr>
          <p:cNvSpPr txBox="1"/>
          <p:nvPr/>
        </p:nvSpPr>
        <p:spPr>
          <a:xfrm>
            <a:off x="4812177" y="5832920"/>
            <a:ext cx="729106" cy="77992"/>
          </a:xfrm>
          <a:prstGeom prst="rect">
            <a:avLst/>
          </a:prstGeom>
          <a:noFill/>
        </p:spPr>
        <p:txBody>
          <a:bodyPr wrap="square" lIns="0" tIns="0" rIns="0" bIns="0" rtlCol="0">
            <a:spAutoFit/>
          </a:bodyPr>
          <a:lstStyle/>
          <a:p>
            <a:pPr algn="ctr"/>
            <a:r>
              <a:rPr lang="en-US" sz="500"/>
              <a:t>Copilot Studio Kit - Extend</a:t>
            </a:r>
          </a:p>
        </p:txBody>
      </p:sp>
      <p:sp>
        <p:nvSpPr>
          <p:cNvPr id="135" name="TextBox 134">
            <a:extLst>
              <a:ext uri="{FF2B5EF4-FFF2-40B4-BE49-F238E27FC236}">
                <a16:creationId xmlns:a16="http://schemas.microsoft.com/office/drawing/2014/main" id="{90E94C59-ABD6-BE0A-7C6D-C06386683952}"/>
              </a:ext>
            </a:extLst>
          </p:cNvPr>
          <p:cNvSpPr txBox="1"/>
          <p:nvPr/>
        </p:nvSpPr>
        <p:spPr>
          <a:xfrm>
            <a:off x="4928602" y="6129267"/>
            <a:ext cx="496256" cy="77992"/>
          </a:xfrm>
          <a:prstGeom prst="rect">
            <a:avLst/>
          </a:prstGeom>
          <a:noFill/>
        </p:spPr>
        <p:txBody>
          <a:bodyPr wrap="square" lIns="0" tIns="0" rIns="0" bIns="0" rtlCol="0">
            <a:spAutoFit/>
          </a:bodyPr>
          <a:lstStyle/>
          <a:p>
            <a:pPr algn="ctr"/>
            <a:r>
              <a:rPr lang="en-US" sz="500"/>
              <a:t>Flow / Connector</a:t>
            </a:r>
          </a:p>
        </p:txBody>
      </p:sp>
      <p:sp>
        <p:nvSpPr>
          <p:cNvPr id="137" name="TextBox 136">
            <a:extLst>
              <a:ext uri="{FF2B5EF4-FFF2-40B4-BE49-F238E27FC236}">
                <a16:creationId xmlns:a16="http://schemas.microsoft.com/office/drawing/2014/main" id="{1E567C28-6B03-CACC-1857-70104DF992CA}"/>
              </a:ext>
            </a:extLst>
          </p:cNvPr>
          <p:cNvSpPr txBox="1"/>
          <p:nvPr/>
        </p:nvSpPr>
        <p:spPr>
          <a:xfrm>
            <a:off x="4649516" y="4029193"/>
            <a:ext cx="773546" cy="138499"/>
          </a:xfrm>
          <a:prstGeom prst="rect">
            <a:avLst/>
          </a:prstGeom>
          <a:noFill/>
        </p:spPr>
        <p:txBody>
          <a:bodyPr wrap="square" lIns="0" tIns="0" rIns="0" bIns="0" rtlCol="0">
            <a:spAutoFit/>
          </a:bodyPr>
          <a:lstStyle/>
          <a:p>
            <a:pPr algn="ctr"/>
            <a:r>
              <a:rPr lang="en-US" sz="900" b="1"/>
              <a:t>LEGEND</a:t>
            </a:r>
          </a:p>
        </p:txBody>
      </p:sp>
      <p:pic>
        <p:nvPicPr>
          <p:cNvPr id="139" name="Graphic 138">
            <a:extLst>
              <a:ext uri="{FF2B5EF4-FFF2-40B4-BE49-F238E27FC236}">
                <a16:creationId xmlns:a16="http://schemas.microsoft.com/office/drawing/2014/main" id="{3DF33288-567F-413A-74C1-57F20FBAE0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20967" y="5436408"/>
            <a:ext cx="252900" cy="252900"/>
          </a:xfrm>
          <a:prstGeom prst="rect">
            <a:avLst/>
          </a:prstGeom>
        </p:spPr>
      </p:pic>
      <p:pic>
        <p:nvPicPr>
          <p:cNvPr id="140" name="Graphic 139">
            <a:extLst>
              <a:ext uri="{FF2B5EF4-FFF2-40B4-BE49-F238E27FC236}">
                <a16:creationId xmlns:a16="http://schemas.microsoft.com/office/drawing/2014/main" id="{43363200-9DC9-0045-D0FD-60A2631EB61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33677" y="4843712"/>
            <a:ext cx="227480" cy="227480"/>
          </a:xfrm>
          <a:prstGeom prst="rect">
            <a:avLst/>
          </a:prstGeom>
        </p:spPr>
      </p:pic>
      <p:sp>
        <p:nvSpPr>
          <p:cNvPr id="143" name="TextBox 142">
            <a:extLst>
              <a:ext uri="{FF2B5EF4-FFF2-40B4-BE49-F238E27FC236}">
                <a16:creationId xmlns:a16="http://schemas.microsoft.com/office/drawing/2014/main" id="{C5817C8C-5786-1CCB-2C5E-A436C8DC3B7D}"/>
              </a:ext>
            </a:extLst>
          </p:cNvPr>
          <p:cNvSpPr txBox="1"/>
          <p:nvPr/>
        </p:nvSpPr>
        <p:spPr>
          <a:xfrm>
            <a:off x="5022435" y="4918980"/>
            <a:ext cx="308590" cy="76944"/>
          </a:xfrm>
          <a:prstGeom prst="rect">
            <a:avLst/>
          </a:prstGeom>
          <a:noFill/>
        </p:spPr>
        <p:txBody>
          <a:bodyPr wrap="square" lIns="0" tIns="0" rIns="0" bIns="0" rtlCol="0">
            <a:spAutoFit/>
          </a:bodyPr>
          <a:lstStyle/>
          <a:p>
            <a:pPr algn="ctr"/>
            <a:r>
              <a:rPr lang="en-US" sz="500"/>
              <a:t>SharePoint</a:t>
            </a:r>
          </a:p>
        </p:txBody>
      </p:sp>
      <p:sp>
        <p:nvSpPr>
          <p:cNvPr id="145" name="TextBox 144">
            <a:extLst>
              <a:ext uri="{FF2B5EF4-FFF2-40B4-BE49-F238E27FC236}">
                <a16:creationId xmlns:a16="http://schemas.microsoft.com/office/drawing/2014/main" id="{0B17B649-BBFD-BB94-1D5E-7F354BE95AB3}"/>
              </a:ext>
            </a:extLst>
          </p:cNvPr>
          <p:cNvSpPr txBox="1"/>
          <p:nvPr/>
        </p:nvSpPr>
        <p:spPr>
          <a:xfrm>
            <a:off x="5000240" y="5524386"/>
            <a:ext cx="352981" cy="76944"/>
          </a:xfrm>
          <a:prstGeom prst="rect">
            <a:avLst/>
          </a:prstGeom>
          <a:noFill/>
        </p:spPr>
        <p:txBody>
          <a:bodyPr wrap="square" lIns="0" tIns="0" rIns="0" bIns="0" rtlCol="0">
            <a:spAutoFit/>
          </a:bodyPr>
          <a:lstStyle/>
          <a:p>
            <a:pPr algn="ctr"/>
            <a:r>
              <a:rPr lang="en-US" sz="500"/>
              <a:t>App Insights</a:t>
            </a:r>
          </a:p>
        </p:txBody>
      </p:sp>
      <p:pic>
        <p:nvPicPr>
          <p:cNvPr id="147" name="Graphic 146">
            <a:extLst>
              <a:ext uri="{FF2B5EF4-FFF2-40B4-BE49-F238E27FC236}">
                <a16:creationId xmlns:a16="http://schemas.microsoft.com/office/drawing/2014/main" id="{7C893429-0F2B-D129-2E56-7FA030CD8B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6350870"/>
            <a:ext cx="227480" cy="227480"/>
          </a:xfrm>
          <a:prstGeom prst="rect">
            <a:avLst/>
          </a:prstGeom>
        </p:spPr>
      </p:pic>
      <p:sp>
        <p:nvSpPr>
          <p:cNvPr id="148" name="TextBox 147">
            <a:extLst>
              <a:ext uri="{FF2B5EF4-FFF2-40B4-BE49-F238E27FC236}">
                <a16:creationId xmlns:a16="http://schemas.microsoft.com/office/drawing/2014/main" id="{1931220A-09C2-5E67-E143-5F6AC5E68432}"/>
              </a:ext>
            </a:extLst>
          </p:cNvPr>
          <p:cNvSpPr txBox="1"/>
          <p:nvPr/>
        </p:nvSpPr>
        <p:spPr>
          <a:xfrm>
            <a:off x="4928602" y="6425614"/>
            <a:ext cx="496256" cy="77992"/>
          </a:xfrm>
          <a:prstGeom prst="rect">
            <a:avLst/>
          </a:prstGeom>
          <a:noFill/>
        </p:spPr>
        <p:txBody>
          <a:bodyPr wrap="square" lIns="0" tIns="0" rIns="0" bIns="0" rtlCol="0">
            <a:spAutoFit/>
          </a:bodyPr>
          <a:lstStyle/>
          <a:p>
            <a:pPr algn="ctr"/>
            <a:r>
              <a:rPr lang="en-US" sz="500"/>
              <a:t>MS Teams</a:t>
            </a:r>
          </a:p>
        </p:txBody>
      </p:sp>
      <p:sp>
        <p:nvSpPr>
          <p:cNvPr id="149" name="Rectangle 148">
            <a:extLst>
              <a:ext uri="{FF2B5EF4-FFF2-40B4-BE49-F238E27FC236}">
                <a16:creationId xmlns:a16="http://schemas.microsoft.com/office/drawing/2014/main" id="{38D0BCE9-6910-AFE4-98A0-6DFA1C836E6E}"/>
              </a:ext>
            </a:extLst>
          </p:cNvPr>
          <p:cNvSpPr/>
          <p:nvPr/>
        </p:nvSpPr>
        <p:spPr bwMode="auto">
          <a:xfrm>
            <a:off x="7079227" y="4727252"/>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0" name="Graphic 149">
            <a:extLst>
              <a:ext uri="{FF2B5EF4-FFF2-40B4-BE49-F238E27FC236}">
                <a16:creationId xmlns:a16="http://schemas.microsoft.com/office/drawing/2014/main" id="{9A5BEEE2-5051-61C6-3129-7D3F6A856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0196" y="4772798"/>
            <a:ext cx="390341" cy="390341"/>
          </a:xfrm>
          <a:prstGeom prst="rect">
            <a:avLst/>
          </a:prstGeom>
        </p:spPr>
      </p:pic>
      <p:pic>
        <p:nvPicPr>
          <p:cNvPr id="151" name="Graphic 150">
            <a:extLst>
              <a:ext uri="{FF2B5EF4-FFF2-40B4-BE49-F238E27FC236}">
                <a16:creationId xmlns:a16="http://schemas.microsoft.com/office/drawing/2014/main" id="{D9EF585F-90BB-9ACE-1C7D-E3DE71C7257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82403" y="4772798"/>
            <a:ext cx="390341" cy="390341"/>
          </a:xfrm>
          <a:prstGeom prst="rect">
            <a:avLst/>
          </a:prstGeom>
        </p:spPr>
      </p:pic>
      <p:sp>
        <p:nvSpPr>
          <p:cNvPr id="153" name="TextBox 152">
            <a:extLst>
              <a:ext uri="{FF2B5EF4-FFF2-40B4-BE49-F238E27FC236}">
                <a16:creationId xmlns:a16="http://schemas.microsoft.com/office/drawing/2014/main" id="{18BF49DA-C8DA-6330-3B83-2EAF2775A852}"/>
              </a:ext>
            </a:extLst>
          </p:cNvPr>
          <p:cNvSpPr txBox="1"/>
          <p:nvPr/>
        </p:nvSpPr>
        <p:spPr>
          <a:xfrm>
            <a:off x="8178175" y="5150793"/>
            <a:ext cx="822598" cy="92333"/>
          </a:xfrm>
          <a:prstGeom prst="rect">
            <a:avLst/>
          </a:prstGeom>
          <a:noFill/>
        </p:spPr>
        <p:txBody>
          <a:bodyPr wrap="square" lIns="0" tIns="0" rIns="0" bIns="0" rtlCol="0">
            <a:spAutoFit/>
          </a:bodyPr>
          <a:lstStyle/>
          <a:p>
            <a:pPr algn="ctr"/>
            <a:r>
              <a:rPr lang="en-US" sz="600"/>
              <a:t>Conversation Transcript</a:t>
            </a:r>
          </a:p>
        </p:txBody>
      </p:sp>
      <p:sp>
        <p:nvSpPr>
          <p:cNvPr id="155" name="Rectangle: Rounded Corners 154">
            <a:extLst>
              <a:ext uri="{FF2B5EF4-FFF2-40B4-BE49-F238E27FC236}">
                <a16:creationId xmlns:a16="http://schemas.microsoft.com/office/drawing/2014/main" id="{2BB23E0E-C9A8-68E7-4406-9F22ABF811D0}"/>
              </a:ext>
            </a:extLst>
          </p:cNvPr>
          <p:cNvSpPr/>
          <p:nvPr/>
        </p:nvSpPr>
        <p:spPr bwMode="auto">
          <a:xfrm>
            <a:off x="5861699" y="317508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6" name="TextBox 155">
            <a:extLst>
              <a:ext uri="{FF2B5EF4-FFF2-40B4-BE49-F238E27FC236}">
                <a16:creationId xmlns:a16="http://schemas.microsoft.com/office/drawing/2014/main" id="{10E091DE-8D57-8197-3232-37F4BEBDF6E1}"/>
              </a:ext>
            </a:extLst>
          </p:cNvPr>
          <p:cNvSpPr txBox="1"/>
          <p:nvPr/>
        </p:nvSpPr>
        <p:spPr>
          <a:xfrm>
            <a:off x="6257866" y="3189679"/>
            <a:ext cx="819898" cy="123111"/>
          </a:xfrm>
          <a:prstGeom prst="rect">
            <a:avLst/>
          </a:prstGeom>
          <a:noFill/>
        </p:spPr>
        <p:txBody>
          <a:bodyPr wrap="square" lIns="0" tIns="0" rIns="0" bIns="0" rtlCol="0">
            <a:spAutoFit/>
          </a:bodyPr>
          <a:lstStyle/>
          <a:p>
            <a:pPr algn="ctr"/>
            <a:r>
              <a:rPr lang="en-US" sz="800" b="1"/>
              <a:t>Knowledge Base</a:t>
            </a:r>
          </a:p>
        </p:txBody>
      </p:sp>
      <p:pic>
        <p:nvPicPr>
          <p:cNvPr id="158" name="Graphic 157">
            <a:extLst>
              <a:ext uri="{FF2B5EF4-FFF2-40B4-BE49-F238E27FC236}">
                <a16:creationId xmlns:a16="http://schemas.microsoft.com/office/drawing/2014/main" id="{CECA4F55-0D3D-1C52-0D35-A8E2EC76A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0650" y="3301019"/>
            <a:ext cx="390593" cy="390593"/>
          </a:xfrm>
          <a:prstGeom prst="rect">
            <a:avLst/>
          </a:prstGeom>
        </p:spPr>
      </p:pic>
      <p:sp>
        <p:nvSpPr>
          <p:cNvPr id="159" name="TextBox 158">
            <a:extLst>
              <a:ext uri="{FF2B5EF4-FFF2-40B4-BE49-F238E27FC236}">
                <a16:creationId xmlns:a16="http://schemas.microsoft.com/office/drawing/2014/main" id="{92EDB785-21E7-979C-8BDB-24F4079A163D}"/>
              </a:ext>
            </a:extLst>
          </p:cNvPr>
          <p:cNvSpPr txBox="1"/>
          <p:nvPr/>
        </p:nvSpPr>
        <p:spPr>
          <a:xfrm>
            <a:off x="5972262" y="3689675"/>
            <a:ext cx="607369" cy="76944"/>
          </a:xfrm>
          <a:prstGeom prst="rect">
            <a:avLst/>
          </a:prstGeom>
          <a:noFill/>
        </p:spPr>
        <p:txBody>
          <a:bodyPr wrap="square" lIns="0" tIns="0" rIns="0" bIns="0" rtlCol="0">
            <a:spAutoFit/>
          </a:bodyPr>
          <a:lstStyle/>
          <a:p>
            <a:pPr algn="ctr"/>
            <a:r>
              <a:rPr lang="en-US" sz="500"/>
              <a:t>Structured Records</a:t>
            </a:r>
          </a:p>
        </p:txBody>
      </p:sp>
      <p:sp>
        <p:nvSpPr>
          <p:cNvPr id="160" name="TextBox 159">
            <a:extLst>
              <a:ext uri="{FF2B5EF4-FFF2-40B4-BE49-F238E27FC236}">
                <a16:creationId xmlns:a16="http://schemas.microsoft.com/office/drawing/2014/main" id="{FBF8F072-ECCE-BE83-46A6-7CC4777C282E}"/>
              </a:ext>
            </a:extLst>
          </p:cNvPr>
          <p:cNvSpPr txBox="1"/>
          <p:nvPr/>
        </p:nvSpPr>
        <p:spPr>
          <a:xfrm>
            <a:off x="6691399" y="3689675"/>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61" name="Graphic 160">
            <a:extLst>
              <a:ext uri="{FF2B5EF4-FFF2-40B4-BE49-F238E27FC236}">
                <a16:creationId xmlns:a16="http://schemas.microsoft.com/office/drawing/2014/main" id="{3C8990DA-F6EE-9528-47AB-3E4F4CA3FAF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85934" y="3301019"/>
            <a:ext cx="390593" cy="390593"/>
          </a:xfrm>
          <a:prstGeom prst="rect">
            <a:avLst/>
          </a:prstGeom>
        </p:spPr>
      </p:pic>
      <p:pic>
        <p:nvPicPr>
          <p:cNvPr id="162" name="Graphic 161">
            <a:extLst>
              <a:ext uri="{FF2B5EF4-FFF2-40B4-BE49-F238E27FC236}">
                <a16:creationId xmlns:a16="http://schemas.microsoft.com/office/drawing/2014/main" id="{0BB4A5E5-8848-8664-4111-98245DF53A8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649567" y="3465321"/>
            <a:ext cx="227480" cy="227480"/>
          </a:xfrm>
          <a:prstGeom prst="rect">
            <a:avLst/>
          </a:prstGeom>
        </p:spPr>
      </p:pic>
      <p:pic>
        <p:nvPicPr>
          <p:cNvPr id="163" name="Picture 162" descr="A blue rectangle with white text">
            <a:extLst>
              <a:ext uri="{FF2B5EF4-FFF2-40B4-BE49-F238E27FC236}">
                <a16:creationId xmlns:a16="http://schemas.microsoft.com/office/drawing/2014/main" id="{AF4D6841-7ED6-23BC-F9C9-2027F618CD0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72339" y="3596936"/>
            <a:ext cx="154560" cy="107833"/>
          </a:xfrm>
          <a:prstGeom prst="rect">
            <a:avLst/>
          </a:prstGeom>
        </p:spPr>
      </p:pic>
      <p:pic>
        <p:nvPicPr>
          <p:cNvPr id="164" name="Graphic 163">
            <a:extLst>
              <a:ext uri="{FF2B5EF4-FFF2-40B4-BE49-F238E27FC236}">
                <a16:creationId xmlns:a16="http://schemas.microsoft.com/office/drawing/2014/main" id="{53548AED-BDD6-90BC-AF20-197CF68BD3C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81923" y="3465321"/>
            <a:ext cx="226223" cy="227480"/>
          </a:xfrm>
          <a:prstGeom prst="rect">
            <a:avLst/>
          </a:prstGeom>
        </p:spPr>
      </p:pic>
      <p:sp>
        <p:nvSpPr>
          <p:cNvPr id="166" name="Rectangle: Rounded Corners 165">
            <a:extLst>
              <a:ext uri="{FF2B5EF4-FFF2-40B4-BE49-F238E27FC236}">
                <a16:creationId xmlns:a16="http://schemas.microsoft.com/office/drawing/2014/main" id="{219CBB23-830A-5C8A-2812-95B60302BF35}"/>
              </a:ext>
            </a:extLst>
          </p:cNvPr>
          <p:cNvSpPr/>
          <p:nvPr/>
        </p:nvSpPr>
        <p:spPr bwMode="auto">
          <a:xfrm>
            <a:off x="7693823" y="317508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7" name="TextBox 166">
            <a:extLst>
              <a:ext uri="{FF2B5EF4-FFF2-40B4-BE49-F238E27FC236}">
                <a16:creationId xmlns:a16="http://schemas.microsoft.com/office/drawing/2014/main" id="{E19A234D-260B-4BE8-5D23-C7E36005624F}"/>
              </a:ext>
            </a:extLst>
          </p:cNvPr>
          <p:cNvSpPr txBox="1"/>
          <p:nvPr/>
        </p:nvSpPr>
        <p:spPr>
          <a:xfrm>
            <a:off x="8333504" y="3762581"/>
            <a:ext cx="332869" cy="123111"/>
          </a:xfrm>
          <a:prstGeom prst="rect">
            <a:avLst/>
          </a:prstGeom>
          <a:noFill/>
        </p:spPr>
        <p:txBody>
          <a:bodyPr wrap="square" lIns="0" tIns="0" rIns="0" bIns="0" rtlCol="0">
            <a:spAutoFit/>
          </a:bodyPr>
          <a:lstStyle/>
          <a:p>
            <a:pPr algn="ctr"/>
            <a:r>
              <a:rPr lang="en-US" sz="800" b="1"/>
              <a:t>Tools</a:t>
            </a:r>
          </a:p>
        </p:txBody>
      </p:sp>
      <p:pic>
        <p:nvPicPr>
          <p:cNvPr id="168" name="Graphic 167">
            <a:extLst>
              <a:ext uri="{FF2B5EF4-FFF2-40B4-BE49-F238E27FC236}">
                <a16:creationId xmlns:a16="http://schemas.microsoft.com/office/drawing/2014/main" id="{6781112D-33B1-F84B-6F50-F945C88E433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842973" y="3619409"/>
            <a:ext cx="227480" cy="227480"/>
          </a:xfrm>
          <a:prstGeom prst="rect">
            <a:avLst/>
          </a:prstGeom>
        </p:spPr>
      </p:pic>
      <p:cxnSp>
        <p:nvCxnSpPr>
          <p:cNvPr id="169" name="Straight Arrow Connector 168">
            <a:extLst>
              <a:ext uri="{FF2B5EF4-FFF2-40B4-BE49-F238E27FC236}">
                <a16:creationId xmlns:a16="http://schemas.microsoft.com/office/drawing/2014/main" id="{12417B32-82DF-5B23-160F-7F3B8B4FC16D}"/>
              </a:ext>
            </a:extLst>
          </p:cNvPr>
          <p:cNvCxnSpPr>
            <a:cxnSpLocks/>
          </p:cNvCxnSpPr>
          <p:nvPr/>
        </p:nvCxnSpPr>
        <p:spPr>
          <a:xfrm flipH="1" flipV="1">
            <a:off x="8120515" y="3251233"/>
            <a:ext cx="688290" cy="1"/>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1" name="Connector: Elbow 170">
            <a:extLst>
              <a:ext uri="{FF2B5EF4-FFF2-40B4-BE49-F238E27FC236}">
                <a16:creationId xmlns:a16="http://schemas.microsoft.com/office/drawing/2014/main" id="{BF631B1E-7498-D044-C9BE-6BED0ADDF811}"/>
              </a:ext>
            </a:extLst>
          </p:cNvPr>
          <p:cNvCxnSpPr>
            <a:cxnSpLocks/>
            <a:endCxn id="91" idx="1"/>
          </p:cNvCxnSpPr>
          <p:nvPr/>
        </p:nvCxnSpPr>
        <p:spPr>
          <a:xfrm flipV="1">
            <a:off x="6146365" y="2416666"/>
            <a:ext cx="1715410" cy="758416"/>
          </a:xfrm>
          <a:prstGeom prst="bentConnector3">
            <a:avLst>
              <a:gd name="adj1" fmla="val -48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92FA0F2C-9BD6-F0BF-83E1-86DD618DB3D4}"/>
              </a:ext>
            </a:extLst>
          </p:cNvPr>
          <p:cNvCxnSpPr>
            <a:cxnSpLocks/>
          </p:cNvCxnSpPr>
          <p:nvPr/>
        </p:nvCxnSpPr>
        <p:spPr>
          <a:xfrm>
            <a:off x="7932270" y="2598727"/>
            <a:ext cx="0" cy="61360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C2A060E3-1D92-376F-514E-450996B5BE3E}"/>
              </a:ext>
            </a:extLst>
          </p:cNvPr>
          <p:cNvSpPr txBox="1"/>
          <p:nvPr/>
        </p:nvSpPr>
        <p:spPr>
          <a:xfrm>
            <a:off x="7950034" y="2672041"/>
            <a:ext cx="822598" cy="153888"/>
          </a:xfrm>
          <a:prstGeom prst="rect">
            <a:avLst/>
          </a:prstGeom>
          <a:noFill/>
        </p:spPr>
        <p:txBody>
          <a:bodyPr wrap="square" lIns="0" tIns="0" rIns="0" bIns="0" rtlCol="0">
            <a:spAutoFit/>
          </a:bodyPr>
          <a:lstStyle/>
          <a:p>
            <a:pPr algn="ctr"/>
            <a:r>
              <a:rPr lang="en-US" sz="500"/>
              <a:t>5. Invokes tools based on instructions</a:t>
            </a:r>
          </a:p>
        </p:txBody>
      </p:sp>
      <p:sp>
        <p:nvSpPr>
          <p:cNvPr id="174" name="TextBox 173">
            <a:extLst>
              <a:ext uri="{FF2B5EF4-FFF2-40B4-BE49-F238E27FC236}">
                <a16:creationId xmlns:a16="http://schemas.microsoft.com/office/drawing/2014/main" id="{18B0B0C1-E635-EDBC-9CF3-64365EC4B454}"/>
              </a:ext>
            </a:extLst>
          </p:cNvPr>
          <p:cNvSpPr txBox="1"/>
          <p:nvPr/>
        </p:nvSpPr>
        <p:spPr>
          <a:xfrm>
            <a:off x="8081469" y="3016029"/>
            <a:ext cx="822598" cy="153888"/>
          </a:xfrm>
          <a:prstGeom prst="rect">
            <a:avLst/>
          </a:prstGeom>
          <a:noFill/>
        </p:spPr>
        <p:txBody>
          <a:bodyPr wrap="square" lIns="0" tIns="0" rIns="0" bIns="0" rtlCol="0">
            <a:spAutoFit/>
          </a:bodyPr>
          <a:lstStyle/>
          <a:p>
            <a:pPr algn="ctr"/>
            <a:r>
              <a:rPr lang="en-US" sz="500"/>
              <a:t>5a. Categories promotions</a:t>
            </a:r>
          </a:p>
          <a:p>
            <a:pPr algn="ctr"/>
            <a:r>
              <a:rPr lang="en-US" sz="500"/>
              <a:t>5b. Evaluates customers</a:t>
            </a:r>
          </a:p>
        </p:txBody>
      </p:sp>
      <p:cxnSp>
        <p:nvCxnSpPr>
          <p:cNvPr id="176" name="Connector: Elbow 175">
            <a:extLst>
              <a:ext uri="{FF2B5EF4-FFF2-40B4-BE49-F238E27FC236}">
                <a16:creationId xmlns:a16="http://schemas.microsoft.com/office/drawing/2014/main" id="{51BC4B65-522B-8355-76E8-C9203D74C9A4}"/>
              </a:ext>
            </a:extLst>
          </p:cNvPr>
          <p:cNvCxnSpPr>
            <a:cxnSpLocks/>
            <a:stCxn id="110" idx="2"/>
            <a:endCxn id="168" idx="3"/>
          </p:cNvCxnSpPr>
          <p:nvPr/>
        </p:nvCxnSpPr>
        <p:spPr>
          <a:xfrm rot="16200000" flipH="1">
            <a:off x="7906442" y="3569138"/>
            <a:ext cx="274618" cy="53404"/>
          </a:xfrm>
          <a:prstGeom prst="bentConnector4">
            <a:avLst>
              <a:gd name="adj1" fmla="val 45856"/>
              <a:gd name="adj2" fmla="val 394000"/>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8AF8025C-1357-FDA4-6B4D-C13BC8FC8F76}"/>
              </a:ext>
            </a:extLst>
          </p:cNvPr>
          <p:cNvSpPr txBox="1"/>
          <p:nvPr/>
        </p:nvSpPr>
        <p:spPr>
          <a:xfrm>
            <a:off x="8219906" y="3544355"/>
            <a:ext cx="495610" cy="153888"/>
          </a:xfrm>
          <a:prstGeom prst="rect">
            <a:avLst/>
          </a:prstGeom>
          <a:noFill/>
        </p:spPr>
        <p:txBody>
          <a:bodyPr wrap="square" lIns="0" tIns="0" rIns="0" bIns="0" rtlCol="0">
            <a:spAutoFit/>
          </a:bodyPr>
          <a:lstStyle/>
          <a:p>
            <a:pPr algn="ctr"/>
            <a:r>
              <a:rPr lang="en-US" sz="500"/>
              <a:t>5c. Derives eligibility score</a:t>
            </a:r>
          </a:p>
        </p:txBody>
      </p:sp>
      <p:cxnSp>
        <p:nvCxnSpPr>
          <p:cNvPr id="181" name="Connector: Elbow 180">
            <a:extLst>
              <a:ext uri="{FF2B5EF4-FFF2-40B4-BE49-F238E27FC236}">
                <a16:creationId xmlns:a16="http://schemas.microsoft.com/office/drawing/2014/main" id="{29F03670-B9DA-E72B-1455-2C96E884E81D}"/>
              </a:ext>
            </a:extLst>
          </p:cNvPr>
          <p:cNvCxnSpPr>
            <a:cxnSpLocks/>
            <a:stCxn id="161" idx="3"/>
            <a:endCxn id="110" idx="1"/>
          </p:cNvCxnSpPr>
          <p:nvPr/>
        </p:nvCxnSpPr>
        <p:spPr>
          <a:xfrm flipV="1">
            <a:off x="7276527" y="3344791"/>
            <a:ext cx="626782" cy="151525"/>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D62B8160-B032-408F-4001-F9B570EA899C}"/>
              </a:ext>
            </a:extLst>
          </p:cNvPr>
          <p:cNvSpPr txBox="1"/>
          <p:nvPr/>
        </p:nvSpPr>
        <p:spPr>
          <a:xfrm>
            <a:off x="7077764" y="3910029"/>
            <a:ext cx="661341" cy="153888"/>
          </a:xfrm>
          <a:prstGeom prst="rect">
            <a:avLst/>
          </a:prstGeom>
          <a:noFill/>
        </p:spPr>
        <p:txBody>
          <a:bodyPr wrap="square" lIns="0" tIns="0" rIns="0" bIns="0" rtlCol="0">
            <a:spAutoFit/>
          </a:bodyPr>
          <a:lstStyle/>
          <a:p>
            <a:pPr algn="ctr"/>
            <a:r>
              <a:rPr lang="en-US" sz="500"/>
              <a:t>5d. Pulls promotion templates</a:t>
            </a:r>
          </a:p>
        </p:txBody>
      </p:sp>
      <p:cxnSp>
        <p:nvCxnSpPr>
          <p:cNvPr id="187" name="Connector: Elbow 186">
            <a:extLst>
              <a:ext uri="{FF2B5EF4-FFF2-40B4-BE49-F238E27FC236}">
                <a16:creationId xmlns:a16="http://schemas.microsoft.com/office/drawing/2014/main" id="{2489356E-A45C-A4CF-3309-5E8B40988B34}"/>
              </a:ext>
            </a:extLst>
          </p:cNvPr>
          <p:cNvCxnSpPr>
            <a:cxnSpLocks/>
            <a:endCxn id="63" idx="1"/>
          </p:cNvCxnSpPr>
          <p:nvPr/>
        </p:nvCxnSpPr>
        <p:spPr>
          <a:xfrm rot="16200000" flipH="1">
            <a:off x="9824271" y="3005719"/>
            <a:ext cx="482628" cy="220787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E816D152-3B05-9E24-BD4F-7F46846B3BE9}"/>
              </a:ext>
            </a:extLst>
          </p:cNvPr>
          <p:cNvSpPr txBox="1"/>
          <p:nvPr/>
        </p:nvSpPr>
        <p:spPr>
          <a:xfrm>
            <a:off x="9038385" y="4384119"/>
            <a:ext cx="1649188" cy="153888"/>
          </a:xfrm>
          <a:prstGeom prst="rect">
            <a:avLst/>
          </a:prstGeom>
          <a:noFill/>
        </p:spPr>
        <p:txBody>
          <a:bodyPr wrap="square" lIns="0" tIns="0" rIns="0" bIns="0" rtlCol="0">
            <a:spAutoFit/>
          </a:bodyPr>
          <a:lstStyle/>
          <a:p>
            <a:pPr algn="ctr"/>
            <a:r>
              <a:rPr lang="en-US" sz="500"/>
              <a:t>6-a-1. </a:t>
            </a:r>
            <a:r>
              <a:rPr lang="en-US" sz="500" err="1"/>
              <a:t>eligibility_score</a:t>
            </a:r>
            <a:r>
              <a:rPr lang="en-US" sz="500"/>
              <a:t> &gt;0.8, sends promotional messages via SMS (</a:t>
            </a:r>
            <a:r>
              <a:rPr lang="en-US" sz="500" err="1"/>
              <a:t>Twillio</a:t>
            </a:r>
            <a:r>
              <a:rPr lang="en-US" sz="500"/>
              <a:t>) &amp; emails</a:t>
            </a:r>
          </a:p>
        </p:txBody>
      </p:sp>
      <p:cxnSp>
        <p:nvCxnSpPr>
          <p:cNvPr id="189" name="Connector: Elbow 188">
            <a:extLst>
              <a:ext uri="{FF2B5EF4-FFF2-40B4-BE49-F238E27FC236}">
                <a16:creationId xmlns:a16="http://schemas.microsoft.com/office/drawing/2014/main" id="{F186AF38-779A-C267-14D1-88458414FE9C}"/>
              </a:ext>
            </a:extLst>
          </p:cNvPr>
          <p:cNvCxnSpPr>
            <a:cxnSpLocks/>
            <a:endCxn id="162" idx="2"/>
          </p:cNvCxnSpPr>
          <p:nvPr/>
        </p:nvCxnSpPr>
        <p:spPr>
          <a:xfrm>
            <a:off x="9100118" y="3676448"/>
            <a:ext cx="663189" cy="16353"/>
          </a:xfrm>
          <a:prstGeom prst="bentConnector4">
            <a:avLst>
              <a:gd name="adj1" fmla="val 9165"/>
              <a:gd name="adj2" fmla="val 149790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C4253A02-829E-2BB8-C4B8-1F3EAA3D9AAA}"/>
              </a:ext>
            </a:extLst>
          </p:cNvPr>
          <p:cNvSpPr txBox="1"/>
          <p:nvPr/>
        </p:nvSpPr>
        <p:spPr>
          <a:xfrm>
            <a:off x="9083712" y="3951182"/>
            <a:ext cx="766066" cy="153888"/>
          </a:xfrm>
          <a:prstGeom prst="rect">
            <a:avLst/>
          </a:prstGeom>
          <a:noFill/>
        </p:spPr>
        <p:txBody>
          <a:bodyPr wrap="square" lIns="0" tIns="0" rIns="0" bIns="0" rtlCol="0">
            <a:spAutoFit/>
          </a:bodyPr>
          <a:lstStyle/>
          <a:p>
            <a:pPr algn="ctr"/>
            <a:r>
              <a:rPr lang="en-US" sz="500"/>
              <a:t>6b. </a:t>
            </a:r>
            <a:r>
              <a:rPr lang="en-US" sz="500" err="1"/>
              <a:t>eligibility_score</a:t>
            </a:r>
            <a:r>
              <a:rPr lang="en-US" sz="500"/>
              <a:t> &lt;0.2, sends review message</a:t>
            </a:r>
          </a:p>
        </p:txBody>
      </p:sp>
      <p:cxnSp>
        <p:nvCxnSpPr>
          <p:cNvPr id="191" name="Connector: Elbow 190">
            <a:extLst>
              <a:ext uri="{FF2B5EF4-FFF2-40B4-BE49-F238E27FC236}">
                <a16:creationId xmlns:a16="http://schemas.microsoft.com/office/drawing/2014/main" id="{D228BF29-FB1F-79E4-2E73-D60866C39FB8}"/>
              </a:ext>
            </a:extLst>
          </p:cNvPr>
          <p:cNvCxnSpPr>
            <a:cxnSpLocks/>
            <a:stCxn id="164" idx="2"/>
          </p:cNvCxnSpPr>
          <p:nvPr/>
        </p:nvCxnSpPr>
        <p:spPr>
          <a:xfrm rot="16200000" flipH="1">
            <a:off x="10437423" y="3450413"/>
            <a:ext cx="489714" cy="97449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95E2F035-229C-0ECF-7052-1E1E74BB2695}"/>
              </a:ext>
            </a:extLst>
          </p:cNvPr>
          <p:cNvSpPr txBox="1"/>
          <p:nvPr/>
        </p:nvSpPr>
        <p:spPr>
          <a:xfrm>
            <a:off x="10278606" y="4054995"/>
            <a:ext cx="773546" cy="76944"/>
          </a:xfrm>
          <a:prstGeom prst="rect">
            <a:avLst/>
          </a:prstGeom>
          <a:noFill/>
        </p:spPr>
        <p:txBody>
          <a:bodyPr wrap="square" lIns="0" tIns="0" rIns="0" bIns="0" rtlCol="0">
            <a:spAutoFit/>
          </a:bodyPr>
          <a:lstStyle/>
          <a:p>
            <a:pPr algn="ctr"/>
            <a:r>
              <a:rPr lang="en-US" sz="500"/>
              <a:t>6-a-2. sends promotions</a:t>
            </a:r>
          </a:p>
        </p:txBody>
      </p:sp>
      <p:cxnSp>
        <p:nvCxnSpPr>
          <p:cNvPr id="193" name="Connector: Elbow 192">
            <a:extLst>
              <a:ext uri="{FF2B5EF4-FFF2-40B4-BE49-F238E27FC236}">
                <a16:creationId xmlns:a16="http://schemas.microsoft.com/office/drawing/2014/main" id="{E7B450B0-1C5E-BF8B-4E3C-B39C0F5E2610}"/>
              </a:ext>
            </a:extLst>
          </p:cNvPr>
          <p:cNvCxnSpPr>
            <a:cxnSpLocks/>
          </p:cNvCxnSpPr>
          <p:nvPr/>
        </p:nvCxnSpPr>
        <p:spPr>
          <a:xfrm flipV="1">
            <a:off x="10410941" y="2894132"/>
            <a:ext cx="758584" cy="636917"/>
          </a:xfrm>
          <a:prstGeom prst="bentConnector3">
            <a:avLst>
              <a:gd name="adj1" fmla="val 8554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F4A9996B-8B74-D67D-8FEF-0F863F19CD75}"/>
              </a:ext>
            </a:extLst>
          </p:cNvPr>
          <p:cNvSpPr txBox="1"/>
          <p:nvPr/>
        </p:nvSpPr>
        <p:spPr>
          <a:xfrm>
            <a:off x="10521843" y="3234489"/>
            <a:ext cx="464587" cy="230832"/>
          </a:xfrm>
          <a:prstGeom prst="rect">
            <a:avLst/>
          </a:prstGeom>
          <a:noFill/>
        </p:spPr>
        <p:txBody>
          <a:bodyPr wrap="square" lIns="0" tIns="0" rIns="0" bIns="0" rtlCol="0">
            <a:spAutoFit/>
          </a:bodyPr>
          <a:lstStyle/>
          <a:p>
            <a:pPr algn="ctr"/>
            <a:r>
              <a:rPr lang="en-US" sz="500"/>
              <a:t>7. Teams notification on review </a:t>
            </a:r>
          </a:p>
        </p:txBody>
      </p:sp>
      <p:cxnSp>
        <p:nvCxnSpPr>
          <p:cNvPr id="195" name="Connector: Elbow 194">
            <a:extLst>
              <a:ext uri="{FF2B5EF4-FFF2-40B4-BE49-F238E27FC236}">
                <a16:creationId xmlns:a16="http://schemas.microsoft.com/office/drawing/2014/main" id="{3E7FE59E-7155-E861-9DD0-6824104C2EBA}"/>
              </a:ext>
            </a:extLst>
          </p:cNvPr>
          <p:cNvCxnSpPr>
            <a:cxnSpLocks/>
            <a:stCxn id="41" idx="2"/>
          </p:cNvCxnSpPr>
          <p:nvPr/>
        </p:nvCxnSpPr>
        <p:spPr>
          <a:xfrm rot="16200000" flipH="1">
            <a:off x="8808241" y="2332629"/>
            <a:ext cx="471611" cy="6048260"/>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6" name="Connector: Elbow 195">
            <a:extLst>
              <a:ext uri="{FF2B5EF4-FFF2-40B4-BE49-F238E27FC236}">
                <a16:creationId xmlns:a16="http://schemas.microsoft.com/office/drawing/2014/main" id="{7A6C0D92-D39C-3996-BD54-24DF40EB8388}"/>
              </a:ext>
            </a:extLst>
          </p:cNvPr>
          <p:cNvCxnSpPr>
            <a:cxnSpLocks/>
            <a:endCxn id="80" idx="3"/>
          </p:cNvCxnSpPr>
          <p:nvPr/>
        </p:nvCxnSpPr>
        <p:spPr>
          <a:xfrm rot="16200000" flipV="1">
            <a:off x="10567755" y="4083946"/>
            <a:ext cx="2879371" cy="12873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DED9AAB1-05CE-2218-7786-E06716FD9713}"/>
              </a:ext>
            </a:extLst>
          </p:cNvPr>
          <p:cNvSpPr txBox="1"/>
          <p:nvPr/>
        </p:nvSpPr>
        <p:spPr>
          <a:xfrm>
            <a:off x="9113373" y="5457400"/>
            <a:ext cx="1072387" cy="76944"/>
          </a:xfrm>
          <a:prstGeom prst="rect">
            <a:avLst/>
          </a:prstGeom>
          <a:noFill/>
        </p:spPr>
        <p:txBody>
          <a:bodyPr wrap="square" lIns="0" tIns="0" rIns="0" bIns="0" rtlCol="0">
            <a:spAutoFit/>
          </a:bodyPr>
          <a:lstStyle/>
          <a:p>
            <a:pPr algn="ctr"/>
            <a:r>
              <a:rPr lang="en-US" sz="500"/>
              <a:t>9a. Agent logs are reviewed</a:t>
            </a:r>
          </a:p>
        </p:txBody>
      </p:sp>
      <p:cxnSp>
        <p:nvCxnSpPr>
          <p:cNvPr id="198" name="Straight Arrow Connector 197">
            <a:extLst>
              <a:ext uri="{FF2B5EF4-FFF2-40B4-BE49-F238E27FC236}">
                <a16:creationId xmlns:a16="http://schemas.microsoft.com/office/drawing/2014/main" id="{24FAFAC8-6ED7-B69B-10DA-EF66C0DDB1D0}"/>
              </a:ext>
            </a:extLst>
          </p:cNvPr>
          <p:cNvCxnSpPr>
            <a:cxnSpLocks/>
            <a:endCxn id="91" idx="3"/>
          </p:cNvCxnSpPr>
          <p:nvPr/>
        </p:nvCxnSpPr>
        <p:spPr>
          <a:xfrm flipH="1" flipV="1">
            <a:off x="8396556" y="2416666"/>
            <a:ext cx="2772969" cy="295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417D7688-0CA0-DD05-4EC0-861B5F3ACB84}"/>
              </a:ext>
            </a:extLst>
          </p:cNvPr>
          <p:cNvSpPr txBox="1"/>
          <p:nvPr/>
        </p:nvSpPr>
        <p:spPr>
          <a:xfrm>
            <a:off x="8585365" y="2288925"/>
            <a:ext cx="1746797" cy="76944"/>
          </a:xfrm>
          <a:prstGeom prst="rect">
            <a:avLst/>
          </a:prstGeom>
          <a:noFill/>
        </p:spPr>
        <p:txBody>
          <a:bodyPr wrap="square" lIns="0" tIns="0" rIns="0" bIns="0" rtlCol="0">
            <a:spAutoFit/>
          </a:bodyPr>
          <a:lstStyle/>
          <a:p>
            <a:pPr algn="ctr"/>
            <a:r>
              <a:rPr lang="en-US" sz="500"/>
              <a:t>9b. Feedback – updates instructions and eligibility thresholds</a:t>
            </a:r>
          </a:p>
        </p:txBody>
      </p:sp>
      <p:cxnSp>
        <p:nvCxnSpPr>
          <p:cNvPr id="200" name="Straight Arrow Connector 199">
            <a:extLst>
              <a:ext uri="{FF2B5EF4-FFF2-40B4-BE49-F238E27FC236}">
                <a16:creationId xmlns:a16="http://schemas.microsoft.com/office/drawing/2014/main" id="{EEA11E2D-30C2-EC4A-CBF3-052FC145B221}"/>
              </a:ext>
            </a:extLst>
          </p:cNvPr>
          <p:cNvCxnSpPr>
            <a:cxnSpLocks/>
          </p:cNvCxnSpPr>
          <p:nvPr/>
        </p:nvCxnSpPr>
        <p:spPr>
          <a:xfrm>
            <a:off x="9082210" y="2629870"/>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D0655AEA-CAE1-12E5-9174-144D1B56953C}"/>
              </a:ext>
            </a:extLst>
          </p:cNvPr>
          <p:cNvSpPr txBox="1"/>
          <p:nvPr/>
        </p:nvSpPr>
        <p:spPr>
          <a:xfrm>
            <a:off x="9346348" y="2533157"/>
            <a:ext cx="500553" cy="76944"/>
          </a:xfrm>
          <a:prstGeom prst="rect">
            <a:avLst/>
          </a:prstGeom>
          <a:noFill/>
        </p:spPr>
        <p:txBody>
          <a:bodyPr wrap="square" lIns="0" tIns="0" rIns="0" bIns="0" rtlCol="0">
            <a:spAutoFit/>
          </a:bodyPr>
          <a:lstStyle/>
          <a:p>
            <a:pPr algn="ctr"/>
            <a:r>
              <a:rPr lang="en-US" sz="500"/>
              <a:t>Eligibility score</a:t>
            </a:r>
          </a:p>
        </p:txBody>
      </p:sp>
      <p:sp>
        <p:nvSpPr>
          <p:cNvPr id="202" name="TextBox 201">
            <a:extLst>
              <a:ext uri="{FF2B5EF4-FFF2-40B4-BE49-F238E27FC236}">
                <a16:creationId xmlns:a16="http://schemas.microsoft.com/office/drawing/2014/main" id="{B65BAE23-6760-B4B3-EE23-A52272DA51E2}"/>
              </a:ext>
            </a:extLst>
          </p:cNvPr>
          <p:cNvSpPr txBox="1"/>
          <p:nvPr/>
        </p:nvSpPr>
        <p:spPr>
          <a:xfrm>
            <a:off x="9921777" y="2494632"/>
            <a:ext cx="259394" cy="76944"/>
          </a:xfrm>
          <a:prstGeom prst="rect">
            <a:avLst/>
          </a:prstGeom>
          <a:noFill/>
        </p:spPr>
        <p:txBody>
          <a:bodyPr wrap="square" lIns="0" tIns="0" rIns="0" bIns="0" rtlCol="0">
            <a:spAutoFit/>
          </a:bodyPr>
          <a:lstStyle/>
          <a:p>
            <a:pPr algn="ctr"/>
            <a:r>
              <a:rPr lang="en-US" sz="500"/>
              <a:t>High</a:t>
            </a:r>
          </a:p>
        </p:txBody>
      </p:sp>
      <p:sp>
        <p:nvSpPr>
          <p:cNvPr id="203" name="TextBox 202">
            <a:extLst>
              <a:ext uri="{FF2B5EF4-FFF2-40B4-BE49-F238E27FC236}">
                <a16:creationId xmlns:a16="http://schemas.microsoft.com/office/drawing/2014/main" id="{691F8771-9DF6-FBBB-6FAD-F52D9D02BD69}"/>
              </a:ext>
            </a:extLst>
          </p:cNvPr>
          <p:cNvSpPr txBox="1"/>
          <p:nvPr/>
        </p:nvSpPr>
        <p:spPr>
          <a:xfrm>
            <a:off x="9026786" y="2494632"/>
            <a:ext cx="259394" cy="76944"/>
          </a:xfrm>
          <a:prstGeom prst="rect">
            <a:avLst/>
          </a:prstGeom>
          <a:noFill/>
        </p:spPr>
        <p:txBody>
          <a:bodyPr wrap="square" lIns="0" tIns="0" rIns="0" bIns="0" rtlCol="0">
            <a:spAutoFit/>
          </a:bodyPr>
          <a:lstStyle/>
          <a:p>
            <a:pPr algn="ctr"/>
            <a:r>
              <a:rPr lang="en-US" sz="500"/>
              <a:t>Low</a:t>
            </a:r>
          </a:p>
        </p:txBody>
      </p:sp>
      <p:sp>
        <p:nvSpPr>
          <p:cNvPr id="204" name="TextBox 203">
            <a:extLst>
              <a:ext uri="{FF2B5EF4-FFF2-40B4-BE49-F238E27FC236}">
                <a16:creationId xmlns:a16="http://schemas.microsoft.com/office/drawing/2014/main" id="{6CCE0D68-4508-7D57-8CFE-4D4174114B81}"/>
              </a:ext>
            </a:extLst>
          </p:cNvPr>
          <p:cNvSpPr txBox="1"/>
          <p:nvPr/>
        </p:nvSpPr>
        <p:spPr>
          <a:xfrm>
            <a:off x="9133624" y="2693042"/>
            <a:ext cx="45719" cy="76944"/>
          </a:xfrm>
          <a:prstGeom prst="rect">
            <a:avLst/>
          </a:prstGeom>
          <a:noFill/>
        </p:spPr>
        <p:txBody>
          <a:bodyPr wrap="square" lIns="0" tIns="0" rIns="0" bIns="0" rtlCol="0">
            <a:spAutoFit/>
          </a:bodyPr>
          <a:lstStyle/>
          <a:p>
            <a:pPr algn="ctr"/>
            <a:r>
              <a:rPr lang="en-US" sz="500"/>
              <a:t>0</a:t>
            </a:r>
          </a:p>
        </p:txBody>
      </p:sp>
      <p:sp>
        <p:nvSpPr>
          <p:cNvPr id="205" name="TextBox 204">
            <a:extLst>
              <a:ext uri="{FF2B5EF4-FFF2-40B4-BE49-F238E27FC236}">
                <a16:creationId xmlns:a16="http://schemas.microsoft.com/office/drawing/2014/main" id="{1C0269FC-C2A9-A5AC-A2A3-28C539AD3B18}"/>
              </a:ext>
            </a:extLst>
          </p:cNvPr>
          <p:cNvSpPr txBox="1"/>
          <p:nvPr/>
        </p:nvSpPr>
        <p:spPr>
          <a:xfrm>
            <a:off x="10028615" y="2693042"/>
            <a:ext cx="45719" cy="76944"/>
          </a:xfrm>
          <a:prstGeom prst="rect">
            <a:avLst/>
          </a:prstGeom>
          <a:noFill/>
        </p:spPr>
        <p:txBody>
          <a:bodyPr wrap="square" lIns="0" tIns="0" rIns="0" bIns="0" rtlCol="0">
            <a:spAutoFit/>
          </a:bodyPr>
          <a:lstStyle/>
          <a:p>
            <a:pPr algn="ctr"/>
            <a:r>
              <a:rPr lang="en-US" sz="500"/>
              <a:t>1</a:t>
            </a:r>
          </a:p>
        </p:txBody>
      </p:sp>
      <p:pic>
        <p:nvPicPr>
          <p:cNvPr id="206" name="Graphic 205">
            <a:extLst>
              <a:ext uri="{FF2B5EF4-FFF2-40B4-BE49-F238E27FC236}">
                <a16:creationId xmlns:a16="http://schemas.microsoft.com/office/drawing/2014/main" id="{D703F423-026F-D01B-BCF9-E30D5BC9727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816345" y="3201151"/>
            <a:ext cx="287279" cy="287279"/>
          </a:xfrm>
          <a:prstGeom prst="rect">
            <a:avLst/>
          </a:prstGeom>
        </p:spPr>
      </p:pic>
      <p:pic>
        <p:nvPicPr>
          <p:cNvPr id="207" name="Graphic 206">
            <a:extLst>
              <a:ext uri="{FF2B5EF4-FFF2-40B4-BE49-F238E27FC236}">
                <a16:creationId xmlns:a16="http://schemas.microsoft.com/office/drawing/2014/main" id="{DBE1A30C-A2EE-EE27-ACF1-DDC4293EE7F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819465" y="3530545"/>
            <a:ext cx="281039" cy="281039"/>
          </a:xfrm>
          <a:prstGeom prst="rect">
            <a:avLst/>
          </a:prstGeom>
        </p:spPr>
      </p:pic>
      <p:sp>
        <p:nvSpPr>
          <p:cNvPr id="208" name="TextBox 207">
            <a:extLst>
              <a:ext uri="{FF2B5EF4-FFF2-40B4-BE49-F238E27FC236}">
                <a16:creationId xmlns:a16="http://schemas.microsoft.com/office/drawing/2014/main" id="{A2C4F2B9-849E-2FFD-F3CC-9C6AB4B7826F}"/>
              </a:ext>
            </a:extLst>
          </p:cNvPr>
          <p:cNvSpPr txBox="1"/>
          <p:nvPr/>
        </p:nvSpPr>
        <p:spPr>
          <a:xfrm>
            <a:off x="8839453" y="3473439"/>
            <a:ext cx="241062" cy="76944"/>
          </a:xfrm>
          <a:prstGeom prst="rect">
            <a:avLst/>
          </a:prstGeom>
          <a:noFill/>
        </p:spPr>
        <p:txBody>
          <a:bodyPr wrap="square" lIns="0" tIns="0" rIns="0" bIns="0" rtlCol="0">
            <a:spAutoFit/>
          </a:bodyPr>
          <a:lstStyle/>
          <a:p>
            <a:pPr algn="ctr"/>
            <a:r>
              <a:rPr lang="en-US" sz="500"/>
              <a:t>Prompts</a:t>
            </a:r>
          </a:p>
        </p:txBody>
      </p:sp>
      <p:sp>
        <p:nvSpPr>
          <p:cNvPr id="209" name="TextBox 208">
            <a:extLst>
              <a:ext uri="{FF2B5EF4-FFF2-40B4-BE49-F238E27FC236}">
                <a16:creationId xmlns:a16="http://schemas.microsoft.com/office/drawing/2014/main" id="{9B7C23C9-CEDA-D823-E822-B91BE1670394}"/>
              </a:ext>
            </a:extLst>
          </p:cNvPr>
          <p:cNvSpPr txBox="1"/>
          <p:nvPr/>
        </p:nvSpPr>
        <p:spPr>
          <a:xfrm>
            <a:off x="8807697" y="3776725"/>
            <a:ext cx="304574" cy="76944"/>
          </a:xfrm>
          <a:prstGeom prst="rect">
            <a:avLst/>
          </a:prstGeom>
          <a:noFill/>
        </p:spPr>
        <p:txBody>
          <a:bodyPr wrap="square" lIns="0" tIns="0" rIns="0" bIns="0" rtlCol="0">
            <a:spAutoFit/>
          </a:bodyPr>
          <a:lstStyle/>
          <a:p>
            <a:pPr algn="ctr"/>
            <a:r>
              <a:rPr lang="en-US" sz="500"/>
              <a:t>Connector</a:t>
            </a:r>
          </a:p>
        </p:txBody>
      </p:sp>
    </p:spTree>
    <p:extLst>
      <p:ext uri="{BB962C8B-B14F-4D97-AF65-F5344CB8AC3E}">
        <p14:creationId xmlns:p14="http://schemas.microsoft.com/office/powerpoint/2010/main" val="3415443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a:extLst>
            <a:ext uri="{FF2B5EF4-FFF2-40B4-BE49-F238E27FC236}">
              <a16:creationId xmlns:a16="http://schemas.microsoft.com/office/drawing/2014/main" id="{62C95EBA-26A1-87A8-0B62-2438C69EF997}"/>
            </a:ext>
          </a:extLst>
        </p:cNvPr>
        <p:cNvGrpSpPr/>
        <p:nvPr/>
      </p:nvGrpSpPr>
      <p:grpSpPr>
        <a:xfrm>
          <a:off x="0" y="0"/>
          <a:ext cx="0" cy="0"/>
          <a:chOff x="0" y="0"/>
          <a:chExt cx="0" cy="0"/>
        </a:xfrm>
      </p:grpSpPr>
      <p:sp>
        <p:nvSpPr>
          <p:cNvPr id="3" name="Subtitle 1">
            <a:extLst>
              <a:ext uri="{FF2B5EF4-FFF2-40B4-BE49-F238E27FC236}">
                <a16:creationId xmlns:a16="http://schemas.microsoft.com/office/drawing/2014/main" id="{3B07A1A8-9BF0-07B9-D95C-EA104AC02C50}"/>
              </a:ext>
            </a:extLst>
          </p:cNvPr>
          <p:cNvSpPr txBox="1">
            <a:spLocks noGrp="1"/>
          </p:cNvSpPr>
          <p:nvPr>
            <p:ph type="title" idx="4294967295"/>
          </p:nvPr>
        </p:nvSpPr>
        <p:spPr>
          <a:xfrm>
            <a:off x="612647" y="167259"/>
            <a:ext cx="10579227"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ctr"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Most Impactful </a:t>
            </a:r>
            <a:r>
              <a:rPr lang="en-US" sz="2800" b="0" spc="0">
                <a:ln>
                  <a:noFill/>
                </a:ln>
                <a:solidFill>
                  <a:srgbClr val="000000"/>
                </a:solidFill>
              </a:rPr>
              <a:t>Industry</a:t>
            </a:r>
            <a:r>
              <a:rPr kumimoji="0" lang="en-US" sz="28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-Specific Use Cases</a:t>
            </a:r>
          </a:p>
        </p:txBody>
      </p:sp>
      <p:sp>
        <p:nvSpPr>
          <p:cNvPr id="7" name="TextBox 6">
            <a:extLst>
              <a:ext uri="{FF2B5EF4-FFF2-40B4-BE49-F238E27FC236}">
                <a16:creationId xmlns:a16="http://schemas.microsoft.com/office/drawing/2014/main" id="{F6C3A07E-B97A-A449-A886-562677FD03C6}"/>
              </a:ext>
            </a:extLst>
          </p:cNvPr>
          <p:cNvSpPr txBox="1"/>
          <p:nvPr/>
        </p:nvSpPr>
        <p:spPr>
          <a:xfrm>
            <a:off x="530883" y="704009"/>
            <a:ext cx="1113023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These hero agent scenarios can reinvent how you conduct business processes day to day through agentic / automated workflows</a:t>
            </a:r>
          </a:p>
        </p:txBody>
      </p:sp>
      <p:sp>
        <p:nvSpPr>
          <p:cNvPr id="98" name="Rectangle: Rounded Corners 97">
            <a:extLst>
              <a:ext uri="{FF2B5EF4-FFF2-40B4-BE49-F238E27FC236}">
                <a16:creationId xmlns:a16="http://schemas.microsoft.com/office/drawing/2014/main" id="{29243C36-FC6A-964A-D9C5-D08EEECA6E5F}"/>
              </a:ext>
              <a:ext uri="{C183D7F6-B498-43B3-948B-1728B52AA6E4}">
                <adec:decorative xmlns:adec="http://schemas.microsoft.com/office/drawing/2017/decorative" val="1"/>
              </a:ext>
            </a:extLst>
          </p:cNvPr>
          <p:cNvSpPr/>
          <p:nvPr/>
        </p:nvSpPr>
        <p:spPr bwMode="auto">
          <a:xfrm>
            <a:off x="355769" y="1130680"/>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99" name="Rounded Rectangle 4">
            <a:extLst>
              <a:ext uri="{FF2B5EF4-FFF2-40B4-BE49-F238E27FC236}">
                <a16:creationId xmlns:a16="http://schemas.microsoft.com/office/drawing/2014/main" id="{FF54EAF1-30BF-0F33-F153-B8293F65AB17}"/>
              </a:ext>
              <a:ext uri="{C183D7F6-B498-43B3-948B-1728B52AA6E4}">
                <adec:decorative xmlns:adec="http://schemas.microsoft.com/office/drawing/2017/decorative" val="1"/>
              </a:ext>
            </a:extLst>
          </p:cNvPr>
          <p:cNvSpPr/>
          <p:nvPr/>
        </p:nvSpPr>
        <p:spPr>
          <a:xfrm>
            <a:off x="355768" y="1130680"/>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01" name="Google Shape;1447;p223">
            <a:extLst>
              <a:ext uri="{FF2B5EF4-FFF2-40B4-BE49-F238E27FC236}">
                <a16:creationId xmlns:a16="http://schemas.microsoft.com/office/drawing/2014/main" id="{A8973D17-A6C9-8528-E881-C9F83BBA5393}"/>
              </a:ext>
              <a:ext uri="{C183D7F6-B498-43B3-948B-1728B52AA6E4}">
                <adec:decorative xmlns:adec="http://schemas.microsoft.com/office/drawing/2017/decorative" val="1"/>
              </a:ext>
            </a:extLst>
          </p:cNvPr>
          <p:cNvSpPr txBox="1"/>
          <p:nvPr/>
        </p:nvSpPr>
        <p:spPr>
          <a:xfrm>
            <a:off x="487375" y="2824195"/>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Public Sector</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102" name="Google Shape;1447;p223">
            <a:extLst>
              <a:ext uri="{FF2B5EF4-FFF2-40B4-BE49-F238E27FC236}">
                <a16:creationId xmlns:a16="http://schemas.microsoft.com/office/drawing/2014/main" id="{85B9AE87-60A1-9B54-C989-E0C3B0BADB8F}"/>
              </a:ext>
              <a:ext uri="{C183D7F6-B498-43B3-948B-1728B52AA6E4}">
                <adec:decorative xmlns:adec="http://schemas.microsoft.com/office/drawing/2017/decorative" val="1"/>
              </a:ext>
            </a:extLst>
          </p:cNvPr>
          <p:cNvSpPr txBox="1"/>
          <p:nvPr/>
        </p:nvSpPr>
        <p:spPr>
          <a:xfrm>
            <a:off x="477585" y="3653555"/>
            <a:ext cx="2330260" cy="1111719"/>
          </a:xfrm>
          <a:prstGeom prst="rect">
            <a:avLst/>
          </a:prstGeom>
          <a:noFill/>
          <a:ln>
            <a:noFill/>
          </a:ln>
        </p:spPr>
        <p:txBody>
          <a:bodyPr spcFirstLastPara="1" wrap="square" lIns="0" tIns="0" rIns="0" bIns="0" anchor="t" anchorCtr="0">
            <a:noAutofit/>
          </a:bodyPr>
          <a:lstStyle/>
          <a:p>
            <a:pPr algn="ctr"/>
            <a:r>
              <a:rPr lang="en-GB" sz="1050" kern="0">
                <a:solidFill>
                  <a:srgbClr val="000000"/>
                </a:solidFill>
                <a:latin typeface="Segoe Sans Display"/>
              </a:rPr>
              <a:t>Citizen Q&amp;A Agent</a:t>
            </a:r>
          </a:p>
          <a:p>
            <a:pPr algn="ctr"/>
            <a:endParaRPr lang="en-US" sz="1050" kern="0">
              <a:solidFill>
                <a:srgbClr val="000000"/>
              </a:solidFill>
              <a:latin typeface="Segoe Sans Display"/>
            </a:endParaRPr>
          </a:p>
          <a:p>
            <a:pPr algn="ctr"/>
            <a:r>
              <a:rPr lang="en-GB" sz="1050" kern="0">
                <a:solidFill>
                  <a:srgbClr val="000000"/>
                </a:solidFill>
                <a:latin typeface="Segoe Sans Display"/>
              </a:rPr>
              <a:t>Upskilling Recommendation Agent</a:t>
            </a:r>
            <a:endParaRPr lang="en-US" sz="1050" kern="0">
              <a:solidFill>
                <a:srgbClr val="000000"/>
              </a:solidFill>
              <a:latin typeface="Segoe Sans Display"/>
            </a:endParaRPr>
          </a:p>
          <a:p>
            <a:pPr algn="ctr"/>
            <a:endParaRPr lang="en-GB" sz="1050" kern="0">
              <a:solidFill>
                <a:srgbClr val="000000"/>
              </a:solidFill>
              <a:latin typeface="Segoe Sans Display"/>
            </a:endParaRPr>
          </a:p>
          <a:p>
            <a:pPr algn="ctr"/>
            <a:r>
              <a:rPr lang="en-GB" sz="1050" kern="0">
                <a:solidFill>
                  <a:srgbClr val="000000"/>
                </a:solidFill>
                <a:latin typeface="Segoe Sans Display"/>
              </a:rPr>
              <a:t>Campus Support Assistant Agent</a:t>
            </a:r>
            <a:endParaRPr lang="en-US" sz="1050" kern="0">
              <a:solidFill>
                <a:srgbClr val="000000"/>
              </a:solidFill>
              <a:latin typeface="Segoe Sans Display"/>
            </a:endParaRPr>
          </a:p>
          <a:p>
            <a:pPr algn="ctr"/>
            <a:endParaRPr lang="en-IN" sz="1050" kern="0">
              <a:solidFill>
                <a:srgbClr val="000000"/>
              </a:solidFill>
              <a:latin typeface="Segoe Sans Display"/>
            </a:endParaRPr>
          </a:p>
          <a:p>
            <a:pPr algn="ctr"/>
            <a:r>
              <a:rPr lang="en-IN" sz="1050" kern="0">
                <a:solidFill>
                  <a:srgbClr val="000000"/>
                </a:solidFill>
                <a:latin typeface="Segoe Sans Display"/>
              </a:rPr>
              <a:t>Document Processing &amp; Routing Agent</a:t>
            </a:r>
            <a:endParaRPr lang="en-US" sz="1050" kern="0">
              <a:solidFill>
                <a:srgbClr val="000000"/>
              </a:solidFill>
              <a:latin typeface="Segoe Sans Display"/>
            </a:endParaRPr>
          </a:p>
          <a:p>
            <a:pPr algn="ctr"/>
            <a:endParaRPr lang="en-GB" sz="1050" kern="0">
              <a:solidFill>
                <a:srgbClr val="000000"/>
              </a:solidFill>
              <a:latin typeface="Segoe Sans Display"/>
            </a:endParaRPr>
          </a:p>
          <a:p>
            <a:pPr algn="ctr"/>
            <a:r>
              <a:rPr lang="en-GB" sz="1050" kern="0">
                <a:solidFill>
                  <a:srgbClr val="000000"/>
                </a:solidFill>
                <a:latin typeface="Segoe Sans Display"/>
              </a:rPr>
              <a:t>Benefit Eligibility Agent</a:t>
            </a:r>
            <a:endParaRPr lang="en-US" sz="1050" kern="0">
              <a:solidFill>
                <a:srgbClr val="000000"/>
              </a:solidFill>
              <a:latin typeface="Segoe Sans Display"/>
            </a:endParaRPr>
          </a:p>
        </p:txBody>
      </p:sp>
      <p:cxnSp>
        <p:nvCxnSpPr>
          <p:cNvPr id="103" name="Straight Connector 102">
            <a:extLst>
              <a:ext uri="{FF2B5EF4-FFF2-40B4-BE49-F238E27FC236}">
                <a16:creationId xmlns:a16="http://schemas.microsoft.com/office/drawing/2014/main" id="{70071318-E307-63CB-6B9A-157BACD6731C}"/>
              </a:ext>
              <a:ext uri="{C183D7F6-B498-43B3-948B-1728B52AA6E4}">
                <adec:decorative xmlns:adec="http://schemas.microsoft.com/office/drawing/2017/decorative" val="1"/>
              </a:ext>
            </a:extLst>
          </p:cNvPr>
          <p:cNvCxnSpPr>
            <a:cxnSpLocks/>
          </p:cNvCxnSpPr>
          <p:nvPr/>
        </p:nvCxnSpPr>
        <p:spPr>
          <a:xfrm>
            <a:off x="707496" y="3427656"/>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D9FE3032-C422-B454-761B-8BD686B503BE}"/>
              </a:ext>
              <a:ext uri="{C183D7F6-B498-43B3-948B-1728B52AA6E4}">
                <adec:decorative xmlns:adec="http://schemas.microsoft.com/office/drawing/2017/decorative" val="1"/>
              </a:ext>
            </a:extLst>
          </p:cNvPr>
          <p:cNvSpPr/>
          <p:nvPr/>
        </p:nvSpPr>
        <p:spPr bwMode="auto">
          <a:xfrm>
            <a:off x="3368339" y="1134218"/>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6" name="Rounded Rectangle 4">
            <a:extLst>
              <a:ext uri="{FF2B5EF4-FFF2-40B4-BE49-F238E27FC236}">
                <a16:creationId xmlns:a16="http://schemas.microsoft.com/office/drawing/2014/main" id="{A0315E1F-D309-A155-BBCE-DEAA4E9C9C8C}"/>
              </a:ext>
              <a:ext uri="{C183D7F6-B498-43B3-948B-1728B52AA6E4}">
                <adec:decorative xmlns:adec="http://schemas.microsoft.com/office/drawing/2017/decorative" val="1"/>
              </a:ext>
            </a:extLst>
          </p:cNvPr>
          <p:cNvSpPr/>
          <p:nvPr/>
        </p:nvSpPr>
        <p:spPr>
          <a:xfrm>
            <a:off x="3368338" y="1134218"/>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 name="Google Shape;1447;p223">
            <a:extLst>
              <a:ext uri="{FF2B5EF4-FFF2-40B4-BE49-F238E27FC236}">
                <a16:creationId xmlns:a16="http://schemas.microsoft.com/office/drawing/2014/main" id="{1E1A67BD-1B0C-5643-373F-CD07EC47675E}"/>
              </a:ext>
              <a:ext uri="{C183D7F6-B498-43B3-948B-1728B52AA6E4}">
                <adec:decorative xmlns:adec="http://schemas.microsoft.com/office/drawing/2017/decorative" val="1"/>
              </a:ext>
            </a:extLst>
          </p:cNvPr>
          <p:cNvSpPr txBox="1"/>
          <p:nvPr/>
        </p:nvSpPr>
        <p:spPr>
          <a:xfrm>
            <a:off x="3499945" y="2827733"/>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Retail</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9" name="Google Shape;1447;p223">
            <a:extLst>
              <a:ext uri="{FF2B5EF4-FFF2-40B4-BE49-F238E27FC236}">
                <a16:creationId xmlns:a16="http://schemas.microsoft.com/office/drawing/2014/main" id="{1850EBC2-F3DE-6685-1B9D-8AD820FFE618}"/>
              </a:ext>
              <a:ext uri="{C183D7F6-B498-43B3-948B-1728B52AA6E4}">
                <adec:decorative xmlns:adec="http://schemas.microsoft.com/office/drawing/2017/decorative" val="1"/>
              </a:ext>
            </a:extLst>
          </p:cNvPr>
          <p:cNvSpPr txBox="1"/>
          <p:nvPr/>
        </p:nvSpPr>
        <p:spPr>
          <a:xfrm>
            <a:off x="3490155" y="3657093"/>
            <a:ext cx="2330260" cy="1111719"/>
          </a:xfrm>
          <a:prstGeom prst="rect">
            <a:avLst/>
          </a:prstGeom>
          <a:noFill/>
          <a:ln>
            <a:noFill/>
          </a:ln>
        </p:spPr>
        <p:txBody>
          <a:bodyPr spcFirstLastPara="1" wrap="square" lIns="0" tIns="0" rIns="0" bIns="0" anchor="t" anchorCtr="0">
            <a:noAutofit/>
          </a:bodyPr>
          <a:lstStyle/>
          <a:p>
            <a:pPr algn="ctr"/>
            <a:r>
              <a:rPr lang="en-GB" sz="1050"/>
              <a:t>Return Fraud Detection Agent</a:t>
            </a:r>
          </a:p>
          <a:p>
            <a:pPr algn="ctr"/>
            <a:endParaRPr lang="en-US" sz="1050"/>
          </a:p>
          <a:p>
            <a:pPr algn="ctr"/>
            <a:r>
              <a:rPr lang="en-GB" sz="1050"/>
              <a:t>Personalized Promotion Agent</a:t>
            </a:r>
          </a:p>
          <a:p>
            <a:pPr algn="ctr"/>
            <a:endParaRPr lang="en-US" sz="1050"/>
          </a:p>
          <a:p>
            <a:pPr algn="ctr"/>
            <a:r>
              <a:rPr lang="en-US" sz="1050"/>
              <a:t>Price, Promotion &amp; Markdown Optimization Agent</a:t>
            </a:r>
          </a:p>
          <a:p>
            <a:pPr algn="ctr"/>
            <a:endParaRPr lang="en-US" sz="1050"/>
          </a:p>
          <a:p>
            <a:pPr algn="ctr"/>
            <a:r>
              <a:rPr lang="en-US" sz="1050"/>
              <a:t>Customer Lifetime Value Prediction Agent</a:t>
            </a:r>
          </a:p>
          <a:p>
            <a:pPr algn="ctr"/>
            <a:endParaRPr lang="en-IN" sz="1050"/>
          </a:p>
          <a:p>
            <a:pPr algn="ctr"/>
            <a:r>
              <a:rPr lang="en-IN" sz="1050"/>
              <a:t>Inventory Replenishment Planning Agent</a:t>
            </a:r>
            <a:endParaRPr lang="en-US" sz="1050"/>
          </a:p>
        </p:txBody>
      </p:sp>
      <p:cxnSp>
        <p:nvCxnSpPr>
          <p:cNvPr id="10" name="Straight Connector 9">
            <a:extLst>
              <a:ext uri="{FF2B5EF4-FFF2-40B4-BE49-F238E27FC236}">
                <a16:creationId xmlns:a16="http://schemas.microsoft.com/office/drawing/2014/main" id="{5F12FE33-90DE-3EE5-61C5-4B2CCCC194FB}"/>
              </a:ext>
              <a:ext uri="{C183D7F6-B498-43B3-948B-1728B52AA6E4}">
                <adec:decorative xmlns:adec="http://schemas.microsoft.com/office/drawing/2017/decorative" val="1"/>
              </a:ext>
            </a:extLst>
          </p:cNvPr>
          <p:cNvCxnSpPr>
            <a:cxnSpLocks/>
          </p:cNvCxnSpPr>
          <p:nvPr/>
        </p:nvCxnSpPr>
        <p:spPr>
          <a:xfrm>
            <a:off x="3720066" y="3431194"/>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0F76892B-5900-BDA6-4D90-BC2E76B36167}"/>
              </a:ext>
              <a:ext uri="{C183D7F6-B498-43B3-948B-1728B52AA6E4}">
                <adec:decorative xmlns:adec="http://schemas.microsoft.com/office/drawing/2017/decorative" val="1"/>
              </a:ext>
            </a:extLst>
          </p:cNvPr>
          <p:cNvSpPr/>
          <p:nvPr/>
        </p:nvSpPr>
        <p:spPr bwMode="auto">
          <a:xfrm>
            <a:off x="6338373" y="1127123"/>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14" name="Rounded Rectangle 4">
            <a:extLst>
              <a:ext uri="{FF2B5EF4-FFF2-40B4-BE49-F238E27FC236}">
                <a16:creationId xmlns:a16="http://schemas.microsoft.com/office/drawing/2014/main" id="{A55DA58E-E1F0-DEE8-37BE-F9DF3398CDDE}"/>
              </a:ext>
              <a:ext uri="{C183D7F6-B498-43B3-948B-1728B52AA6E4}">
                <adec:decorative xmlns:adec="http://schemas.microsoft.com/office/drawing/2017/decorative" val="1"/>
              </a:ext>
            </a:extLst>
          </p:cNvPr>
          <p:cNvSpPr/>
          <p:nvPr/>
        </p:nvSpPr>
        <p:spPr>
          <a:xfrm>
            <a:off x="6338372" y="1127123"/>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5" name="Google Shape;1447;p223">
            <a:extLst>
              <a:ext uri="{FF2B5EF4-FFF2-40B4-BE49-F238E27FC236}">
                <a16:creationId xmlns:a16="http://schemas.microsoft.com/office/drawing/2014/main" id="{984A82CD-2DB2-1033-F236-EC8DE1F470FE}"/>
              </a:ext>
              <a:ext uri="{C183D7F6-B498-43B3-948B-1728B52AA6E4}">
                <adec:decorative xmlns:adec="http://schemas.microsoft.com/office/drawing/2017/decorative" val="1"/>
              </a:ext>
            </a:extLst>
          </p:cNvPr>
          <p:cNvSpPr txBox="1"/>
          <p:nvPr/>
        </p:nvSpPr>
        <p:spPr>
          <a:xfrm>
            <a:off x="6469979" y="2820638"/>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Finance</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16" name="Google Shape;1447;p223">
            <a:extLst>
              <a:ext uri="{FF2B5EF4-FFF2-40B4-BE49-F238E27FC236}">
                <a16:creationId xmlns:a16="http://schemas.microsoft.com/office/drawing/2014/main" id="{D061AA46-0D89-3D72-102F-4AB02A75A461}"/>
              </a:ext>
              <a:ext uri="{C183D7F6-B498-43B3-948B-1728B52AA6E4}">
                <adec:decorative xmlns:adec="http://schemas.microsoft.com/office/drawing/2017/decorative" val="1"/>
              </a:ext>
            </a:extLst>
          </p:cNvPr>
          <p:cNvSpPr txBox="1"/>
          <p:nvPr/>
        </p:nvSpPr>
        <p:spPr>
          <a:xfrm>
            <a:off x="6460189" y="3649998"/>
            <a:ext cx="2330260" cy="1111719"/>
          </a:xfrm>
          <a:prstGeom prst="rect">
            <a:avLst/>
          </a:prstGeom>
          <a:noFill/>
          <a:ln>
            <a:noFill/>
          </a:ln>
        </p:spPr>
        <p:txBody>
          <a:bodyPr spcFirstLastPara="1" wrap="square" lIns="0" tIns="0" rIns="0" bIns="0" anchor="t" anchorCtr="0">
            <a:noAutofit/>
          </a:bodyPr>
          <a:lstStyle/>
          <a:p>
            <a:pPr algn="ctr"/>
            <a:r>
              <a:rPr lang="en-GB" sz="1050"/>
              <a:t>Customer Inquiry Agent</a:t>
            </a:r>
          </a:p>
          <a:p>
            <a:pPr algn="ctr"/>
            <a:endParaRPr lang="en-US" sz="1050"/>
          </a:p>
          <a:p>
            <a:pPr algn="ctr"/>
            <a:r>
              <a:rPr lang="en-GB" sz="1050"/>
              <a:t>Internal Policy Q&amp;A Agent</a:t>
            </a:r>
            <a:endParaRPr lang="en-US" sz="1050"/>
          </a:p>
          <a:p>
            <a:pPr algn="ctr"/>
            <a:endParaRPr lang="en-GB" sz="1050"/>
          </a:p>
          <a:p>
            <a:pPr algn="ctr"/>
            <a:r>
              <a:rPr lang="en-GB" sz="1050"/>
              <a:t>Transaction Dispute Agent</a:t>
            </a:r>
            <a:endParaRPr lang="en-US" sz="1050"/>
          </a:p>
          <a:p>
            <a:pPr algn="ctr"/>
            <a:endParaRPr lang="en-US" sz="1050"/>
          </a:p>
          <a:p>
            <a:pPr algn="ctr"/>
            <a:r>
              <a:rPr lang="en-US" sz="1050"/>
              <a:t>Legal Contract Generation &amp; </a:t>
            </a:r>
          </a:p>
          <a:p>
            <a:pPr algn="ctr"/>
            <a:r>
              <a:rPr lang="en-US" sz="1050"/>
              <a:t>Compliance Check Agent</a:t>
            </a:r>
          </a:p>
          <a:p>
            <a:pPr algn="ctr"/>
            <a:endParaRPr lang="en-GB" sz="1050"/>
          </a:p>
          <a:p>
            <a:pPr algn="ctr"/>
            <a:r>
              <a:rPr lang="en-GB" sz="1050"/>
              <a:t>Claim Settlement Agent</a:t>
            </a:r>
            <a:endParaRPr lang="en-US" sz="1050"/>
          </a:p>
        </p:txBody>
      </p:sp>
      <p:cxnSp>
        <p:nvCxnSpPr>
          <p:cNvPr id="17" name="Straight Connector 16">
            <a:extLst>
              <a:ext uri="{FF2B5EF4-FFF2-40B4-BE49-F238E27FC236}">
                <a16:creationId xmlns:a16="http://schemas.microsoft.com/office/drawing/2014/main" id="{2C264B77-A609-561E-3028-D94BE0FE3778}"/>
              </a:ext>
              <a:ext uri="{C183D7F6-B498-43B3-948B-1728B52AA6E4}">
                <adec:decorative xmlns:adec="http://schemas.microsoft.com/office/drawing/2017/decorative" val="1"/>
              </a:ext>
            </a:extLst>
          </p:cNvPr>
          <p:cNvCxnSpPr>
            <a:cxnSpLocks/>
          </p:cNvCxnSpPr>
          <p:nvPr/>
        </p:nvCxnSpPr>
        <p:spPr>
          <a:xfrm>
            <a:off x="6690100" y="3424099"/>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F461349-F553-C5FA-4F83-05CF84C87C1E}"/>
              </a:ext>
              <a:ext uri="{C183D7F6-B498-43B3-948B-1728B52AA6E4}">
                <adec:decorative xmlns:adec="http://schemas.microsoft.com/office/drawing/2017/decorative" val="1"/>
              </a:ext>
            </a:extLst>
          </p:cNvPr>
          <p:cNvSpPr/>
          <p:nvPr/>
        </p:nvSpPr>
        <p:spPr bwMode="auto">
          <a:xfrm>
            <a:off x="9319041" y="1130662"/>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 name="Rounded Rectangle 4">
            <a:extLst>
              <a:ext uri="{FF2B5EF4-FFF2-40B4-BE49-F238E27FC236}">
                <a16:creationId xmlns:a16="http://schemas.microsoft.com/office/drawing/2014/main" id="{5E5913F7-6BB6-4381-D20C-C1023D423225}"/>
              </a:ext>
              <a:ext uri="{C183D7F6-B498-43B3-948B-1728B52AA6E4}">
                <adec:decorative xmlns:adec="http://schemas.microsoft.com/office/drawing/2017/decorative" val="1"/>
              </a:ext>
            </a:extLst>
          </p:cNvPr>
          <p:cNvSpPr/>
          <p:nvPr/>
        </p:nvSpPr>
        <p:spPr>
          <a:xfrm>
            <a:off x="9319040" y="1130662"/>
            <a:ext cx="2598630" cy="5546846"/>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1" name="Google Shape;1447;p223">
            <a:extLst>
              <a:ext uri="{FF2B5EF4-FFF2-40B4-BE49-F238E27FC236}">
                <a16:creationId xmlns:a16="http://schemas.microsoft.com/office/drawing/2014/main" id="{A005BFF9-8280-9333-81A3-AE415DF93AEE}"/>
              </a:ext>
              <a:ext uri="{C183D7F6-B498-43B3-948B-1728B52AA6E4}">
                <adec:decorative xmlns:adec="http://schemas.microsoft.com/office/drawing/2017/decorative" val="1"/>
              </a:ext>
            </a:extLst>
          </p:cNvPr>
          <p:cNvSpPr txBox="1"/>
          <p:nvPr/>
        </p:nvSpPr>
        <p:spPr>
          <a:xfrm>
            <a:off x="9450647" y="2824177"/>
            <a:ext cx="2330260"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Manufacturing</a:t>
            </a:r>
            <a:endParaRPr kumimoji="0" lang="en-US" sz="1400" b="0" i="0" u="none" strike="noStrike" kern="0" cap="none" spc="0" normalizeH="0" baseline="0" noProof="0">
              <a:ln>
                <a:noFill/>
              </a:ln>
              <a:solidFill>
                <a:srgbClr val="0078D4"/>
              </a:solidFill>
              <a:effectLst/>
              <a:uLnTx/>
              <a:uFillTx/>
              <a:latin typeface="Segoe Sans Display Semibold"/>
              <a:ea typeface="+mn-ea"/>
              <a:cs typeface="+mn-cs"/>
              <a:sym typeface="Arial"/>
            </a:endParaRPr>
          </a:p>
        </p:txBody>
      </p:sp>
      <p:sp>
        <p:nvSpPr>
          <p:cNvPr id="22" name="Google Shape;1447;p223">
            <a:extLst>
              <a:ext uri="{FF2B5EF4-FFF2-40B4-BE49-F238E27FC236}">
                <a16:creationId xmlns:a16="http://schemas.microsoft.com/office/drawing/2014/main" id="{5D8636BB-4472-5F6C-32E4-04FBFD0ED759}"/>
              </a:ext>
              <a:ext uri="{C183D7F6-B498-43B3-948B-1728B52AA6E4}">
                <adec:decorative xmlns:adec="http://schemas.microsoft.com/office/drawing/2017/decorative" val="1"/>
              </a:ext>
            </a:extLst>
          </p:cNvPr>
          <p:cNvSpPr txBox="1"/>
          <p:nvPr/>
        </p:nvSpPr>
        <p:spPr>
          <a:xfrm>
            <a:off x="9440857" y="3653537"/>
            <a:ext cx="2330260" cy="1111719"/>
          </a:xfrm>
          <a:prstGeom prst="rect">
            <a:avLst/>
          </a:prstGeom>
          <a:noFill/>
          <a:ln>
            <a:noFill/>
          </a:ln>
        </p:spPr>
        <p:txBody>
          <a:bodyPr spcFirstLastPara="1" wrap="square" lIns="0" tIns="0" rIns="0" bIns="0" anchor="t" anchorCtr="0">
            <a:noAutofit/>
          </a:bodyPr>
          <a:lstStyle/>
          <a:p>
            <a:pPr algn="ctr"/>
            <a:r>
              <a:rPr lang="en-GB" sz="1050"/>
              <a:t>Production Schedule Optimizer Agent</a:t>
            </a:r>
          </a:p>
          <a:p>
            <a:pPr algn="ctr"/>
            <a:endParaRPr lang="en-US" sz="1050"/>
          </a:p>
          <a:p>
            <a:pPr algn="ctr"/>
            <a:r>
              <a:rPr lang="en-GB" sz="1050"/>
              <a:t>Shift Planning Optimizer Agent</a:t>
            </a:r>
            <a:endParaRPr lang="en-US" sz="1050"/>
          </a:p>
          <a:p>
            <a:pPr algn="ctr"/>
            <a:endParaRPr lang="en-GB" sz="1050"/>
          </a:p>
          <a:p>
            <a:pPr algn="ctr"/>
            <a:r>
              <a:rPr lang="en-GB" sz="1050"/>
              <a:t>Manufacturing Inspector Agent</a:t>
            </a:r>
            <a:endParaRPr lang="en-US" sz="1050"/>
          </a:p>
          <a:p>
            <a:pPr algn="ctr"/>
            <a:endParaRPr lang="en-US" sz="1050"/>
          </a:p>
          <a:p>
            <a:pPr algn="ctr"/>
            <a:r>
              <a:rPr lang="en-US" sz="1050"/>
              <a:t>Maintenance Prediction Agent</a:t>
            </a:r>
          </a:p>
          <a:p>
            <a:pPr algn="ctr"/>
            <a:endParaRPr lang="en-GB" sz="1050"/>
          </a:p>
          <a:p>
            <a:pPr algn="ctr"/>
            <a:r>
              <a:rPr lang="en-GB" sz="1050"/>
              <a:t>Visual Work Instruction Agent</a:t>
            </a:r>
            <a:endParaRPr lang="en-US" sz="1050"/>
          </a:p>
        </p:txBody>
      </p:sp>
      <p:cxnSp>
        <p:nvCxnSpPr>
          <p:cNvPr id="23" name="Straight Connector 22">
            <a:extLst>
              <a:ext uri="{FF2B5EF4-FFF2-40B4-BE49-F238E27FC236}">
                <a16:creationId xmlns:a16="http://schemas.microsoft.com/office/drawing/2014/main" id="{45761F37-055A-1531-3D20-1C17A140787D}"/>
              </a:ext>
              <a:ext uri="{C183D7F6-B498-43B3-948B-1728B52AA6E4}">
                <adec:decorative xmlns:adec="http://schemas.microsoft.com/office/drawing/2017/decorative" val="1"/>
              </a:ext>
            </a:extLst>
          </p:cNvPr>
          <p:cNvCxnSpPr>
            <a:cxnSpLocks/>
          </p:cNvCxnSpPr>
          <p:nvPr/>
        </p:nvCxnSpPr>
        <p:spPr>
          <a:xfrm>
            <a:off x="9670768" y="3427638"/>
            <a:ext cx="1961284"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Home1 outline">
            <a:extLst>
              <a:ext uri="{FF2B5EF4-FFF2-40B4-BE49-F238E27FC236}">
                <a16:creationId xmlns:a16="http://schemas.microsoft.com/office/drawing/2014/main" id="{19D7A0F4-CAD1-0386-EFE0-9F5C252634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4740" y="1645085"/>
            <a:ext cx="914400" cy="914400"/>
          </a:xfrm>
          <a:prstGeom prst="rect">
            <a:avLst/>
          </a:prstGeom>
        </p:spPr>
      </p:pic>
      <p:pic>
        <p:nvPicPr>
          <p:cNvPr id="4" name="Graphic 3" descr="Store outline">
            <a:extLst>
              <a:ext uri="{FF2B5EF4-FFF2-40B4-BE49-F238E27FC236}">
                <a16:creationId xmlns:a16="http://schemas.microsoft.com/office/drawing/2014/main" id="{8895F6D0-81A1-99E5-F086-0B80403C3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3837" y="1645085"/>
            <a:ext cx="914400" cy="914400"/>
          </a:xfrm>
          <a:prstGeom prst="rect">
            <a:avLst/>
          </a:prstGeom>
        </p:spPr>
      </p:pic>
      <p:pic>
        <p:nvPicPr>
          <p:cNvPr id="11" name="Graphic 10" descr="Supply And Demand outline">
            <a:extLst>
              <a:ext uri="{FF2B5EF4-FFF2-40B4-BE49-F238E27FC236}">
                <a16:creationId xmlns:a16="http://schemas.microsoft.com/office/drawing/2014/main" id="{79A5E3A4-72D0-624B-CAAA-AD107BA414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5804" y="1641528"/>
            <a:ext cx="914400" cy="914400"/>
          </a:xfrm>
          <a:prstGeom prst="rect">
            <a:avLst/>
          </a:prstGeom>
        </p:spPr>
      </p:pic>
      <p:pic>
        <p:nvPicPr>
          <p:cNvPr id="12" name="Graphic 11" descr="Factory outline">
            <a:extLst>
              <a:ext uri="{FF2B5EF4-FFF2-40B4-BE49-F238E27FC236}">
                <a16:creationId xmlns:a16="http://schemas.microsoft.com/office/drawing/2014/main" id="{907837EA-826D-88BD-C4F3-3F831DEB96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8577" y="1641528"/>
            <a:ext cx="914400" cy="914400"/>
          </a:xfrm>
          <a:prstGeom prst="rect">
            <a:avLst/>
          </a:prstGeom>
        </p:spPr>
      </p:pic>
    </p:spTree>
    <p:extLst>
      <p:ext uri="{BB962C8B-B14F-4D97-AF65-F5344CB8AC3E}">
        <p14:creationId xmlns:p14="http://schemas.microsoft.com/office/powerpoint/2010/main" val="27008912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9F99-C7DD-787E-DD3B-D8528D2E87E2}"/>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F5155523-71EE-878E-A802-F08659ACD271}"/>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03675A1F-EBC0-EE2F-D499-25A57369795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77F530C8-88D5-1B66-0BE6-AC00B620531C}"/>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fontAlgn="base">
              <a:lnSpc>
                <a:spcPts val="1780"/>
              </a:lnSpc>
              <a:spcBef>
                <a:spcPct val="0"/>
              </a:spcBef>
              <a:spcAft>
                <a:spcPct val="0"/>
              </a:spcAft>
              <a:buClr>
                <a:srgbClr val="000000"/>
              </a:buClr>
              <a:buSzPts val="500"/>
              <a:defRPr/>
            </a:pPr>
            <a:r>
              <a:rPr lang="en-US" sz="1400" kern="0">
                <a:solidFill>
                  <a:prstClr val="black"/>
                </a:solidFill>
                <a:latin typeface="Segoe Sans Display"/>
                <a:cs typeface="Segoe UI" pitchFamily="34" charset="0"/>
              </a:rPr>
              <a:t>Delayed, demand-blind price adjustments cause slow decisions, overstock, and lost margins</a:t>
            </a:r>
          </a:p>
        </p:txBody>
      </p:sp>
      <p:sp>
        <p:nvSpPr>
          <p:cNvPr id="14" name="Google Shape;523;p32">
            <a:extLst>
              <a:ext uri="{FF2B5EF4-FFF2-40B4-BE49-F238E27FC236}">
                <a16:creationId xmlns:a16="http://schemas.microsoft.com/office/drawing/2014/main" id="{A2D80FC6-AD12-2F82-B16C-89D8F5DD90CC}"/>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5AA0D2B-CA1E-422B-88E0-C85551592649}"/>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Pricing is often static or manually updated</a:t>
            </a:r>
          </a:p>
          <a:p>
            <a:pPr marL="171450" indent="-171450" fontAlgn="base">
              <a:spcBef>
                <a:spcPts val="600"/>
              </a:spcBef>
              <a:spcAft>
                <a:spcPct val="0"/>
              </a:spcAft>
              <a:buFont typeface="Arial" panose="020B0604020202020204" pitchFamily="34" charset="0"/>
              <a:buChar char="•"/>
              <a:defRPr/>
            </a:pPr>
            <a:r>
              <a:rPr lang="en-US" sz="1050"/>
              <a:t>Prices don’t adapt to real-time changes in demand or competitor activity</a:t>
            </a:r>
          </a:p>
          <a:p>
            <a:pPr marL="171450" indent="-171450" fontAlgn="base">
              <a:spcBef>
                <a:spcPts val="600"/>
              </a:spcBef>
              <a:spcAft>
                <a:spcPct val="0"/>
              </a:spcAft>
              <a:buFont typeface="Arial" panose="020B0604020202020204" pitchFamily="34" charset="0"/>
              <a:buChar char="•"/>
              <a:defRPr/>
            </a:pPr>
            <a:r>
              <a:rPr lang="en-US" sz="1050"/>
              <a:t>Teams rely on spreadsheets or manual rules to set prices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Markdowns are reactive, leading to lost margins or overstock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Difficult to ascertain which promotions drive sales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lang="en-US" sz="1050"/>
          </a:p>
        </p:txBody>
      </p:sp>
      <p:sp>
        <p:nvSpPr>
          <p:cNvPr id="17" name="Google Shape;498;p32">
            <a:extLst>
              <a:ext uri="{FF2B5EF4-FFF2-40B4-BE49-F238E27FC236}">
                <a16:creationId xmlns:a16="http://schemas.microsoft.com/office/drawing/2014/main" id="{44F59AC4-2A03-35ED-C5F1-2E07D96E9AF7}"/>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AD1C8883-BCE8-EBF5-C1FD-097B44DD31A4}"/>
              </a:ext>
            </a:extLst>
          </p:cNvPr>
          <p:cNvSpPr/>
          <p:nvPr/>
        </p:nvSpPr>
        <p:spPr>
          <a:xfrm>
            <a:off x="6248885" y="2233079"/>
            <a:ext cx="2066440" cy="947415"/>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product performance across stores, categories, and time using product sales data by leveraging historical sales, seasonal trends, and regional buying behavior</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20" name="Google Shape;523;p32">
            <a:extLst>
              <a:ext uri="{FF2B5EF4-FFF2-40B4-BE49-F238E27FC236}">
                <a16:creationId xmlns:a16="http://schemas.microsoft.com/office/drawing/2014/main" id="{34229BF4-6B33-DB3B-38C3-101B645241D1}"/>
              </a:ext>
            </a:extLst>
          </p:cNvPr>
          <p:cNvSpPr/>
          <p:nvPr/>
        </p:nvSpPr>
        <p:spPr>
          <a:xfrm>
            <a:off x="6248885" y="4462800"/>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Recommend targeted markdowns or promotions based on real-time inventory levels, product aging, and sales velocity and sends for approval to relevant team</a:t>
            </a:r>
          </a:p>
        </p:txBody>
      </p:sp>
      <p:sp>
        <p:nvSpPr>
          <p:cNvPr id="33" name="Google Shape;519;p32">
            <a:extLst>
              <a:ext uri="{FF2B5EF4-FFF2-40B4-BE49-F238E27FC236}">
                <a16:creationId xmlns:a16="http://schemas.microsoft.com/office/drawing/2014/main" id="{0256F569-B8D1-EAEC-63A5-A0FFB115CDB9}"/>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AA3C8079-5596-3ABB-2B7B-4CD1A7641B7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032EE355-CD73-074D-92DB-AD8D4610FFCE}"/>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0FD34200-8BC3-6E72-9AE9-21FF5EE11599}"/>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1FD04E39-448D-1E13-74F9-CCE7C8773BAA}"/>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E7605F36-3CE3-5117-3DD7-112749377C71}"/>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D4A4AE6E-6A26-1639-2C40-FD58DD51A420}"/>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Product Design &amp; Merchandising</a:t>
            </a:r>
          </a:p>
        </p:txBody>
      </p:sp>
      <p:grpSp>
        <p:nvGrpSpPr>
          <p:cNvPr id="66" name="Google Shape;2181;p75">
            <a:extLst>
              <a:ext uri="{FF2B5EF4-FFF2-40B4-BE49-F238E27FC236}">
                <a16:creationId xmlns:a16="http://schemas.microsoft.com/office/drawing/2014/main" id="{4391CBEA-ADB3-7B23-4D73-83D5761F4EF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16EE302E-C163-FFC3-798E-C1356F4DE071}"/>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0C98CB66-329D-AEFC-8FB3-9DDBE8846933}"/>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91019C15-AB35-1394-CA7E-04D652BDEB11}"/>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579955DE-019A-D368-EF03-95556BC310BB}"/>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D753E85E-344A-6DCF-F364-B5FE421C34C8}"/>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50917752-1E90-37C8-4761-413591E0B821}"/>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5B5E417F-D5BF-239A-0100-1932225C3CF5}"/>
              </a:ext>
            </a:extLst>
          </p:cNvPr>
          <p:cNvSpPr/>
          <p:nvPr/>
        </p:nvSpPr>
        <p:spPr>
          <a:xfrm>
            <a:off x="10586859" y="1402395"/>
            <a:ext cx="615278" cy="93314"/>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Homerun</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grpSp>
        <p:nvGrpSpPr>
          <p:cNvPr id="72" name="Google Shape;2175;p75">
            <a:extLst>
              <a:ext uri="{FF2B5EF4-FFF2-40B4-BE49-F238E27FC236}">
                <a16:creationId xmlns:a16="http://schemas.microsoft.com/office/drawing/2014/main" id="{0DA3FECB-9A81-CADA-44CA-91A7766B3314}"/>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D927E6D1-2DF2-27B4-51AB-DE62687E0D14}"/>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183CF3DB-80A0-2731-2660-AE9F05F5EE8E}"/>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FE35C059-E007-5A18-CF13-1C70AA8E97E4}"/>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6570BCE0-D15B-2EBF-F276-0B8C59849D76}"/>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1AF83AC8-37FA-3481-1BAD-EE1E0D3D17DD}"/>
              </a:ext>
            </a:extLst>
          </p:cNvPr>
          <p:cNvSpPr/>
          <p:nvPr/>
        </p:nvSpPr>
        <p:spPr>
          <a:xfrm>
            <a:off x="6248885" y="3347939"/>
            <a:ext cx="2099734" cy="9474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dynamic pricing suggestions using demand forecasting models and pricing rules, markdown optimization rules, overstocked items etc.</a:t>
            </a:r>
          </a:p>
        </p:txBody>
      </p:sp>
      <p:sp>
        <p:nvSpPr>
          <p:cNvPr id="30" name="Google Shape;115;p20">
            <a:extLst>
              <a:ext uri="{FF2B5EF4-FFF2-40B4-BE49-F238E27FC236}">
                <a16:creationId xmlns:a16="http://schemas.microsoft.com/office/drawing/2014/main" id="{B1945B92-FBAC-8B63-224B-D193EF3D5F52}"/>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a:t>
            </a:r>
            <a:r>
              <a:rPr lang="en-GB" sz="1200">
                <a:solidFill>
                  <a:srgbClr val="0078D4"/>
                </a:solidFill>
                <a:latin typeface="Segoe Sans Display" pitchFamily="2" charset="0"/>
                <a:ea typeface="DM Sans 14pt"/>
                <a:cs typeface="Segoe Sans Display" pitchFamily="2" charset="0"/>
                <a:sym typeface="DM Sans"/>
              </a:rPr>
              <a:t>INDUSTRY</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DF8EE647-9BE1-1900-C9C3-67AFECC8EA7B}"/>
              </a:ext>
            </a:extLst>
          </p:cNvPr>
          <p:cNvSpPr/>
          <p:nvPr/>
        </p:nvSpPr>
        <p:spPr>
          <a:xfrm>
            <a:off x="695995" y="710974"/>
            <a:ext cx="7229094"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Price, Promotion &amp; Markdown Optimization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530977C0-2A16-983D-D8BD-0EDF1E036E5D}"/>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pricing and promotions to improve margins and reduce aging inventory</a:t>
            </a:r>
          </a:p>
        </p:txBody>
      </p:sp>
      <p:sp>
        <p:nvSpPr>
          <p:cNvPr id="37" name="Google Shape;498;p32">
            <a:extLst>
              <a:ext uri="{FF2B5EF4-FFF2-40B4-BE49-F238E27FC236}">
                <a16:creationId xmlns:a16="http://schemas.microsoft.com/office/drawing/2014/main" id="{15C0EC9D-F56A-62F1-D45F-82B8795BB99B}"/>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kern="0">
                <a:solidFill>
                  <a:prstClr val="black"/>
                </a:solidFill>
                <a:latin typeface="Segoe Sans Display"/>
                <a:cs typeface="Segoe UI" pitchFamily="34" charset="0"/>
                <a:sym typeface="DM Sans Light"/>
              </a:rPr>
              <a:t>A</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gent dynamically adjusts pricing and recommends promotions or markdowns based on demand forecasts and inventory levels</a:t>
            </a:r>
          </a:p>
        </p:txBody>
      </p:sp>
      <p:sp>
        <p:nvSpPr>
          <p:cNvPr id="43" name="Google Shape;523;p32">
            <a:extLst>
              <a:ext uri="{FF2B5EF4-FFF2-40B4-BE49-F238E27FC236}">
                <a16:creationId xmlns:a16="http://schemas.microsoft.com/office/drawing/2014/main" id="{BE0EEFCA-C8E5-2A3D-D604-E698C0416C0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16" name="Group 15">
            <a:extLst>
              <a:ext uri="{FF2B5EF4-FFF2-40B4-BE49-F238E27FC236}">
                <a16:creationId xmlns:a16="http://schemas.microsoft.com/office/drawing/2014/main" id="{6F62BAFA-CCF5-A05D-8113-1B37920D7B7F}"/>
              </a:ext>
            </a:extLst>
          </p:cNvPr>
          <p:cNvGrpSpPr/>
          <p:nvPr/>
        </p:nvGrpSpPr>
        <p:grpSpPr>
          <a:xfrm>
            <a:off x="8700923" y="2229266"/>
            <a:ext cx="2790518" cy="1261361"/>
            <a:chOff x="8700923" y="2229263"/>
            <a:chExt cx="2790518" cy="1863768"/>
          </a:xfrm>
        </p:grpSpPr>
        <p:sp>
          <p:nvSpPr>
            <p:cNvPr id="45" name="Rounded Rectangle 44">
              <a:extLst>
                <a:ext uri="{FF2B5EF4-FFF2-40B4-BE49-F238E27FC236}">
                  <a16:creationId xmlns:a16="http://schemas.microsoft.com/office/drawing/2014/main" id="{C73D3E95-A0BB-FDB2-FADD-FFE67D2916AB}"/>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Margin Realization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lang="en-US" sz="900" err="1">
                  <a:solidFill>
                    <a:prstClr val="black"/>
                  </a:solidFill>
                  <a:latin typeface="Segoe Sans Display" pitchFamily="2" charset="0"/>
                  <a:cs typeface="Segoe Sans Display" pitchFamily="2" charset="0"/>
                </a:rPr>
                <a:t>mproves</a:t>
              </a:r>
              <a:r>
                <a:rPr lang="en-US" sz="900">
                  <a:solidFill>
                    <a:prstClr val="black"/>
                  </a:solidFill>
                  <a:latin typeface="Segoe Sans Display" pitchFamily="2" charset="0"/>
                  <a:cs typeface="Segoe Sans Display" pitchFamily="2" charset="0"/>
                </a:rPr>
                <a:t> profitability through optimized pricing</a:t>
              </a:r>
            </a:p>
          </p:txBody>
        </p:sp>
        <p:sp>
          <p:nvSpPr>
            <p:cNvPr id="48" name="Arrow: Up 56">
              <a:extLst>
                <a:ext uri="{FF2B5EF4-FFF2-40B4-BE49-F238E27FC236}">
                  <a16:creationId xmlns:a16="http://schemas.microsoft.com/office/drawing/2014/main" id="{53881D0E-437D-1687-C5D7-B71A9CB1CD78}"/>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475EB5A6-D05A-8533-BA5F-862547426B55}"/>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Sell-through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t>
              </a:r>
              <a:r>
                <a:rPr lang="en-US" sz="900" err="1">
                  <a:solidFill>
                    <a:prstClr val="black"/>
                  </a:solidFill>
                  <a:latin typeface="Segoe Sans Display" pitchFamily="2" charset="0"/>
                  <a:cs typeface="Segoe Sans Display" pitchFamily="2" charset="0"/>
                </a:rPr>
                <a:t>etter</a:t>
              </a:r>
              <a:r>
                <a:rPr lang="en-US" sz="900">
                  <a:solidFill>
                    <a:prstClr val="black"/>
                  </a:solidFill>
                  <a:latin typeface="Segoe Sans Display" pitchFamily="2" charset="0"/>
                  <a:cs typeface="Segoe Sans Display" pitchFamily="2" charset="0"/>
                </a:rPr>
                <a:t> inventory turnover driven by dynamic pricing</a:t>
              </a:r>
            </a:p>
          </p:txBody>
        </p:sp>
        <p:sp>
          <p:nvSpPr>
            <p:cNvPr id="51" name="Rounded Rectangle 50">
              <a:extLst>
                <a:ext uri="{FF2B5EF4-FFF2-40B4-BE49-F238E27FC236}">
                  <a16:creationId xmlns:a16="http://schemas.microsoft.com/office/drawing/2014/main" id="{78013ED2-7A29-9B51-4D4A-C230597E849E}"/>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Promo ROI &amp; Lift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
              </a:r>
              <a:r>
                <a:rPr lang="en-US" sz="900">
                  <a:solidFill>
                    <a:prstClr val="black"/>
                  </a:solidFill>
                  <a:latin typeface="Segoe Sans Display Semibold" pitchFamily="2" charset="0"/>
                  <a:cs typeface="Segoe Sans Display Semibold" pitchFamily="2" charset="0"/>
                </a:rPr>
                <a:t> </a:t>
              </a:r>
              <a:r>
                <a:rPr lang="en-US" sz="900">
                  <a:solidFill>
                    <a:prstClr val="black"/>
                  </a:solidFill>
                  <a:latin typeface="Segoe Sans Display" pitchFamily="2" charset="0"/>
                  <a:cs typeface="Segoe Sans Display" pitchFamily="2" charset="0"/>
                </a:rPr>
                <a:t>Improves return on investment for promotions</a:t>
              </a:r>
            </a:p>
          </p:txBody>
        </p:sp>
        <p:sp>
          <p:nvSpPr>
            <p:cNvPr id="5" name="Arrow: Up 56">
              <a:extLst>
                <a:ext uri="{FF2B5EF4-FFF2-40B4-BE49-F238E27FC236}">
                  <a16:creationId xmlns:a16="http://schemas.microsoft.com/office/drawing/2014/main" id="{37F64628-6C02-7B47-A9B1-2A10FAB1E686}"/>
                </a:ext>
              </a:extLst>
            </p:cNvPr>
            <p:cNvSpPr/>
            <p:nvPr/>
          </p:nvSpPr>
          <p:spPr>
            <a:xfrm>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2412CC9C-8383-B42A-803F-8076B590DC81}"/>
                </a:ext>
              </a:extLst>
            </p:cNvPr>
            <p:cNvSpPr/>
            <p:nvPr/>
          </p:nvSpPr>
          <p:spPr>
            <a:xfrm>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9A057D99-008A-5BC3-5BDF-3549E09E7F6E}"/>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Merchandisers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16;p32">
            <a:extLst>
              <a:ext uri="{FF2B5EF4-FFF2-40B4-BE49-F238E27FC236}">
                <a16:creationId xmlns:a16="http://schemas.microsoft.com/office/drawing/2014/main" id="{BAF9B137-0444-B67D-6DFE-35F71F3BC3BF}"/>
              </a:ext>
            </a:extLst>
          </p:cNvPr>
          <p:cNvSpPr/>
          <p:nvPr/>
        </p:nvSpPr>
        <p:spPr>
          <a:xfrm>
            <a:off x="1008697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Pricing Managers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9" name="Rounded Rectangle 50">
            <a:extLst>
              <a:ext uri="{FF2B5EF4-FFF2-40B4-BE49-F238E27FC236}">
                <a16:creationId xmlns:a16="http://schemas.microsoft.com/office/drawing/2014/main" id="{24D292D7-8C5C-620B-FFA6-B06B406B02FA}"/>
              </a:ext>
            </a:extLst>
          </p:cNvPr>
          <p:cNvSpPr/>
          <p:nvPr/>
        </p:nvSpPr>
        <p:spPr>
          <a:xfrm>
            <a:off x="8700923" y="3575666"/>
            <a:ext cx="2790518" cy="447686"/>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Inventory Holding Costs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
            </a:r>
            <a:r>
              <a:rPr lang="en-US" sz="900">
                <a:solidFill>
                  <a:prstClr val="black"/>
                </a:solidFill>
                <a:latin typeface="Segoe Sans Display Semibold" pitchFamily="2" charset="0"/>
                <a:cs typeface="Segoe Sans Display Semibold" pitchFamily="2" charset="0"/>
              </a:rPr>
              <a:t> </a:t>
            </a:r>
            <a:r>
              <a:rPr lang="en-US" sz="900">
                <a:solidFill>
                  <a:prstClr val="black"/>
                </a:solidFill>
                <a:latin typeface="Segoe Sans Display" pitchFamily="2" charset="0"/>
                <a:cs typeface="Segoe Sans Display" pitchFamily="2" charset="0"/>
              </a:rPr>
              <a:t>Better inventory turnover leads to reduced inventory holding costs</a:t>
            </a:r>
          </a:p>
        </p:txBody>
      </p:sp>
      <p:sp>
        <p:nvSpPr>
          <p:cNvPr id="21" name="Arrow: Up 56">
            <a:extLst>
              <a:ext uri="{FF2B5EF4-FFF2-40B4-BE49-F238E27FC236}">
                <a16:creationId xmlns:a16="http://schemas.microsoft.com/office/drawing/2014/main" id="{84832A43-19C7-1A9E-A2FC-08D8D293FB6E}"/>
              </a:ext>
            </a:extLst>
          </p:cNvPr>
          <p:cNvSpPr/>
          <p:nvPr/>
        </p:nvSpPr>
        <p:spPr>
          <a:xfrm flipV="1">
            <a:off x="8820324" y="3657194"/>
            <a:ext cx="134696" cy="22701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95583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5BC6-D7E8-5B32-8AFE-B8B6BE5C381C}"/>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9C670338-4E03-2474-9CC6-2F76F25E41EE}"/>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00" b="0" i="0" u="none" strike="noStrike" kern="0" cap="none" spc="0" normalizeH="0" baseline="0" noProof="0">
                <a:ln>
                  <a:noFill/>
                </a:ln>
                <a:solidFill>
                  <a:srgbClr val="FFFFFF"/>
                </a:solidFill>
                <a:effectLst/>
                <a:uLnTx/>
                <a:uFillTx/>
                <a:latin typeface="Segoe UI"/>
                <a:ea typeface="+mn-ea"/>
                <a:cs typeface="+mn-cs"/>
              </a:rPr>
              <a:t>Email Structure &amp; CTA Recommendation</a:t>
            </a:r>
          </a:p>
        </p:txBody>
      </p:sp>
      <p:sp>
        <p:nvSpPr>
          <p:cNvPr id="13" name="Text Placeholder 11">
            <a:extLst>
              <a:ext uri="{FF2B5EF4-FFF2-40B4-BE49-F238E27FC236}">
                <a16:creationId xmlns:a16="http://schemas.microsoft.com/office/drawing/2014/main" id="{D305893B-7997-2099-6D5E-9B723C551657}"/>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3A9ADEC1-1E2C-A059-D917-6FCD77AD5C99}"/>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E619211F-9B95-18E1-9EFD-57C1AFBB05FB}"/>
              </a:ext>
            </a:extLst>
          </p:cNvPr>
          <p:cNvSpPr>
            <a:spLocks/>
          </p:cNvSpPr>
          <p:nvPr/>
        </p:nvSpPr>
        <p:spPr bwMode="auto">
          <a:xfrm>
            <a:off x="1971041" y="371288"/>
            <a:ext cx="477166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Price, Promotion &amp; Markdown Optimization Agent</a:t>
            </a:r>
            <a:endParaRPr kumimoji="0" lang="en-GB"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57" name="Rectangle: Top Corners Rounded 56">
            <a:extLst>
              <a:ext uri="{FF2B5EF4-FFF2-40B4-BE49-F238E27FC236}">
                <a16:creationId xmlns:a16="http://schemas.microsoft.com/office/drawing/2014/main" id="{AA9BD86D-944D-19CF-8825-98EA169775E6}"/>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77C682D5-35A2-2C08-550A-1902D6D88B42}"/>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9C33E43C-ED8B-3BD9-1E2C-CC022343BDD6}"/>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Rectangle: Top Corners Rounded 54">
            <a:extLst>
              <a:ext uri="{FF2B5EF4-FFF2-40B4-BE49-F238E27FC236}">
                <a16:creationId xmlns:a16="http://schemas.microsoft.com/office/drawing/2014/main" id="{1CDF75BE-845F-B227-A892-978BA0F24A9D}"/>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FAFAA3BD-4DEB-EA16-E7FC-E4C592609983}"/>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Retail</a:t>
            </a:r>
          </a:p>
        </p:txBody>
      </p:sp>
      <p:sp>
        <p:nvSpPr>
          <p:cNvPr id="4" name="Available with">
            <a:extLst>
              <a:ext uri="{FF2B5EF4-FFF2-40B4-BE49-F238E27FC236}">
                <a16:creationId xmlns:a16="http://schemas.microsoft.com/office/drawing/2014/main" id="{6F44E28B-30DB-7417-E8E9-022CAF773ECE}"/>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F2FF55F5-AD01-FAC0-E88A-BF549D7F94F9}"/>
              </a:ext>
            </a:extLst>
          </p:cNvPr>
          <p:cNvGraphicFramePr>
            <a:graphicFrameLocks noGrp="1"/>
          </p:cNvGraphicFramePr>
          <p:nvPr>
            <p:extLst>
              <p:ext uri="{D42A27DB-BD31-4B8C-83A1-F6EECF244321}">
                <p14:modId xmlns:p14="http://schemas.microsoft.com/office/powerpoint/2010/main" val="3825341697"/>
              </p:ext>
            </p:extLst>
          </p:nvPr>
        </p:nvGraphicFramePr>
        <p:xfrm>
          <a:off x="316788" y="1608472"/>
          <a:ext cx="1907446" cy="3767361"/>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Optimizes pricing and promotions to improve margins and reduce aging inventory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DD741DF0-5012-1CBD-CD9D-9C69E3734EE3}"/>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Generate Adaptive </a:t>
            </a:r>
            <a:r>
              <a:rPr lang="en-US">
                <a:solidFill>
                  <a:srgbClr val="091F2C"/>
                </a:solidFill>
                <a:latin typeface="Segoe Sans Display Semibold"/>
              </a:rPr>
              <a:t>P</a:t>
            </a: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ricing</a:t>
            </a:r>
          </a:p>
        </p:txBody>
      </p:sp>
      <p:sp>
        <p:nvSpPr>
          <p:cNvPr id="26" name="Step 1 Top">
            <a:extLst>
              <a:ext uri="{FF2B5EF4-FFF2-40B4-BE49-F238E27FC236}">
                <a16:creationId xmlns:a16="http://schemas.microsoft.com/office/drawing/2014/main" id="{1C750570-15AF-1BF2-65C3-7E978E0ABBD5}"/>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Generates dynamic pricing suggestions using demand forecasting models that account for factors such as seasonality, competitor pricing, price elasticity, and localized demand signals</a:t>
            </a:r>
          </a:p>
        </p:txBody>
      </p:sp>
      <p:sp>
        <p:nvSpPr>
          <p:cNvPr id="63" name="Rectangle: Rounded Corners 62">
            <a:extLst>
              <a:ext uri="{FF2B5EF4-FFF2-40B4-BE49-F238E27FC236}">
                <a16:creationId xmlns:a16="http://schemas.microsoft.com/office/drawing/2014/main" id="{CCE531BC-6F27-E46A-7B9C-403EB60474C4}"/>
              </a:ext>
            </a:extLst>
          </p:cNvPr>
          <p:cNvSpPr/>
          <p:nvPr/>
        </p:nvSpPr>
        <p:spPr bwMode="auto">
          <a:xfrm>
            <a:off x="314228" y="3878116"/>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Margin Realization</a:t>
            </a:r>
          </a:p>
        </p:txBody>
      </p:sp>
      <p:sp>
        <p:nvSpPr>
          <p:cNvPr id="5" name="Rectangle: Rounded Corners 4">
            <a:extLst>
              <a:ext uri="{FF2B5EF4-FFF2-40B4-BE49-F238E27FC236}">
                <a16:creationId xmlns:a16="http://schemas.microsoft.com/office/drawing/2014/main" id="{9941590E-BF8E-873B-4BBA-DCA73EC59EEA}"/>
              </a:ext>
            </a:extLst>
          </p:cNvPr>
          <p:cNvSpPr/>
          <p:nvPr/>
        </p:nvSpPr>
        <p:spPr bwMode="auto">
          <a:xfrm>
            <a:off x="314228" y="4164887"/>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Sell-Through Rate</a:t>
            </a:r>
          </a:p>
        </p:txBody>
      </p:sp>
      <p:sp>
        <p:nvSpPr>
          <p:cNvPr id="7" name="Rectangle: Rounded Corners 6">
            <a:extLst>
              <a:ext uri="{FF2B5EF4-FFF2-40B4-BE49-F238E27FC236}">
                <a16:creationId xmlns:a16="http://schemas.microsoft.com/office/drawing/2014/main" id="{1395BCA8-A3C5-7CAB-DBEE-ACA3C1587CCD}"/>
              </a:ext>
            </a:extLst>
          </p:cNvPr>
          <p:cNvSpPr/>
          <p:nvPr/>
        </p:nvSpPr>
        <p:spPr bwMode="auto">
          <a:xfrm>
            <a:off x="327722" y="504866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23" name="Step 1 Title">
            <a:extLst>
              <a:ext uri="{FF2B5EF4-FFF2-40B4-BE49-F238E27FC236}">
                <a16:creationId xmlns:a16="http://schemas.microsoft.com/office/drawing/2014/main" id="{F95C40C7-2A3D-0368-B0CA-E1AE6C0FFE34}"/>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Analyze Product </a:t>
            </a:r>
            <a:r>
              <a:rPr lang="en-US">
                <a:solidFill>
                  <a:srgbClr val="091F2C"/>
                </a:solidFill>
                <a:latin typeface="Segoe Sans Display Semibold"/>
              </a:rPr>
              <a:t>P</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erformance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ACDAF30E-B8CC-CD7F-F806-6C71AA818B76}"/>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45" name="TextBox 44">
            <a:extLst>
              <a:ext uri="{FF2B5EF4-FFF2-40B4-BE49-F238E27FC236}">
                <a16:creationId xmlns:a16="http://schemas.microsoft.com/office/drawing/2014/main" id="{F08BE39B-50F6-70A3-6B43-7D8AE05FF472}"/>
              </a:ext>
              <a:ext uri="{C183D7F6-B498-43B3-948B-1728B52AA6E4}">
                <adec:decorative xmlns:adec="http://schemas.microsoft.com/office/drawing/2017/decorative" val="0"/>
              </a:ext>
            </a:extLst>
          </p:cNvPr>
          <p:cNvSpPr txBox="1"/>
          <p:nvPr/>
        </p:nvSpPr>
        <p:spPr>
          <a:xfrm>
            <a:off x="3223018" y="1985335"/>
            <a:ext cx="2199820" cy="108234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ERP for product data ingestion</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the knowledge base (SharePoint) to access insights on competitor products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trending hashtags, and ad campaign performance via Social Media platforms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Analyzing Tools (Excel) for analysis of product performance</a:t>
            </a:r>
          </a:p>
        </p:txBody>
      </p:sp>
      <p:pic>
        <p:nvPicPr>
          <p:cNvPr id="49" name="Picture 48">
            <a:extLst>
              <a:ext uri="{FF2B5EF4-FFF2-40B4-BE49-F238E27FC236}">
                <a16:creationId xmlns:a16="http://schemas.microsoft.com/office/drawing/2014/main" id="{DE68E613-FF11-23FA-EF72-24558C249DF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1B8F8CDC-B4C3-CF8B-44BB-D598F3C703EB}"/>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Recommend Markdown</a:t>
            </a:r>
          </a:p>
        </p:txBody>
      </p:sp>
      <p:sp>
        <p:nvSpPr>
          <p:cNvPr id="29" name="Step 1 Top">
            <a:extLst>
              <a:ext uri="{FF2B5EF4-FFF2-40B4-BE49-F238E27FC236}">
                <a16:creationId xmlns:a16="http://schemas.microsoft.com/office/drawing/2014/main" id="{550D594C-B422-050C-C014-FFAF5BF87EB6}"/>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Recommends targeted markdowns or promotions based on real-time inventory levels, product aging, and sales velocity and sends for approval to relevant team</a:t>
            </a:r>
          </a:p>
        </p:txBody>
      </p:sp>
      <p:sp>
        <p:nvSpPr>
          <p:cNvPr id="8" name="Rectangle: Rounded Corners 7">
            <a:extLst>
              <a:ext uri="{FF2B5EF4-FFF2-40B4-BE49-F238E27FC236}">
                <a16:creationId xmlns:a16="http://schemas.microsoft.com/office/drawing/2014/main" id="{383DC6EA-FCAA-AA4E-7F01-433F0457813B}"/>
              </a:ext>
            </a:extLst>
          </p:cNvPr>
          <p:cNvSpPr/>
          <p:nvPr/>
        </p:nvSpPr>
        <p:spPr bwMode="auto">
          <a:xfrm>
            <a:off x="318636" y="53221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Revenue Growth</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541155F3-35B2-FAE6-3D28-353933CCF1D7}"/>
              </a:ext>
            </a:extLst>
          </p:cNvPr>
          <p:cNvSpPr/>
          <p:nvPr/>
        </p:nvSpPr>
        <p:spPr bwMode="auto">
          <a:xfrm>
            <a:off x="310742" y="444629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Promo ROI and Lift</a:t>
            </a:r>
          </a:p>
        </p:txBody>
      </p:sp>
      <p:sp>
        <p:nvSpPr>
          <p:cNvPr id="46" name="Text Placeholder 11">
            <a:extLst>
              <a:ext uri="{FF2B5EF4-FFF2-40B4-BE49-F238E27FC236}">
                <a16:creationId xmlns:a16="http://schemas.microsoft.com/office/drawing/2014/main" id="{74D40887-5EDD-F4D2-CA0C-2BCCE241C236}"/>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97515E15-DBFE-71E6-370A-38D98B123EF3}"/>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B7DEFDC5-850C-624D-262B-D016FD91A600}"/>
              </a:ext>
              <a:ext uri="{C183D7F6-B498-43B3-948B-1728B52AA6E4}">
                <adec:decorative xmlns:adec="http://schemas.microsoft.com/office/drawing/2017/decorative" val="0"/>
              </a:ext>
            </a:extLst>
          </p:cNvPr>
          <p:cNvSpPr txBox="1"/>
          <p:nvPr/>
        </p:nvSpPr>
        <p:spPr>
          <a:xfrm>
            <a:off x="6101735" y="1957123"/>
            <a:ext cx="2199820" cy="1138773"/>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ERP (Dynamics 365) to create demand forecasting models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forecasting model API to support various pricing scenarios in consideration of markdown optimization rules, pricing rules, overstocked items etc.</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knowledge base (SharePoint) for rules on pricing, markdown optimization etc.</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62" name="Picture 61">
            <a:extLst>
              <a:ext uri="{FF2B5EF4-FFF2-40B4-BE49-F238E27FC236}">
                <a16:creationId xmlns:a16="http://schemas.microsoft.com/office/drawing/2014/main" id="{669563FB-C944-334E-683D-CA99D175CD1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0C977C89-8114-CF82-2C9F-BF5545ABE5FC}"/>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DE0E11BC-69BC-1A32-7E25-EC7493A7C33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CA54805F-D33D-8D9C-CC24-263796C56BF6}"/>
              </a:ext>
              <a:ext uri="{C183D7F6-B498-43B3-948B-1728B52AA6E4}">
                <adec:decorative xmlns:adec="http://schemas.microsoft.com/office/drawing/2017/decorative" val="0"/>
              </a:ext>
            </a:extLst>
          </p:cNvPr>
          <p:cNvSpPr txBox="1"/>
          <p:nvPr/>
        </p:nvSpPr>
        <p:spPr>
          <a:xfrm>
            <a:off x="8990602" y="2277723"/>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Communication Tool (Outlook) for content generation on recommended offers and markdown</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60" name="Picture 59">
            <a:extLst>
              <a:ext uri="{FF2B5EF4-FFF2-40B4-BE49-F238E27FC236}">
                <a16:creationId xmlns:a16="http://schemas.microsoft.com/office/drawing/2014/main" id="{151F5CAC-891E-F28B-48DB-6B6CC06F819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FBF5D6A3-D503-7E20-1485-DEFE80BD75EE}"/>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nalyzes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product sale data </a:t>
            </a:r>
            <a:r>
              <a:rPr lang="en-US" sz="700">
                <a:solidFill>
                  <a:srgbClr val="000000"/>
                </a:solidFill>
                <a:latin typeface="Segoe Sans Display"/>
              </a:rPr>
              <a:t>to identify products that require pricing adjustments</a:t>
            </a:r>
          </a:p>
        </p:txBody>
      </p:sp>
      <p:sp>
        <p:nvSpPr>
          <p:cNvPr id="74" name="TextBox 73">
            <a:extLst>
              <a:ext uri="{FF2B5EF4-FFF2-40B4-BE49-F238E27FC236}">
                <a16:creationId xmlns:a16="http://schemas.microsoft.com/office/drawing/2014/main" id="{0442B6B9-7B42-048C-97D7-EB649CDB4139}"/>
              </a:ext>
            </a:extLst>
          </p:cNvPr>
          <p:cNvSpPr txBox="1"/>
          <p:nvPr/>
        </p:nvSpPr>
        <p:spPr>
          <a:xfrm>
            <a:off x="6089354" y="313394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G</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enerates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adaptive pricing, to achieve more responsive and informed pricing decisions</a:t>
            </a:r>
          </a:p>
        </p:txBody>
      </p:sp>
      <p:sp>
        <p:nvSpPr>
          <p:cNvPr id="6" name="Text Placeholder 290">
            <a:extLst>
              <a:ext uri="{FF2B5EF4-FFF2-40B4-BE49-F238E27FC236}">
                <a16:creationId xmlns:a16="http://schemas.microsoft.com/office/drawing/2014/main" id="{341DDDD4-9A84-733C-E9C3-DC055D215215}"/>
              </a:ext>
            </a:extLst>
          </p:cNvPr>
          <p:cNvSpPr txBox="1">
            <a:spLocks/>
          </p:cNvSpPr>
          <p:nvPr/>
        </p:nvSpPr>
        <p:spPr>
          <a:xfrm>
            <a:off x="3026647" y="1458087"/>
            <a:ext cx="2572262" cy="6267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spcBef>
                <a:spcPct val="0"/>
              </a:spcBef>
              <a:spcAft>
                <a:spcPct val="0"/>
              </a:spcAft>
              <a:buSzTx/>
              <a:buFontTx/>
              <a:buNone/>
              <a:defRPr/>
            </a:pPr>
            <a:r>
              <a:rPr lang="en-US" sz="800" kern="0">
                <a:solidFill>
                  <a:srgbClr val="000000"/>
                </a:solidFill>
                <a:ea typeface="DM Sans 14pt"/>
                <a:cs typeface="DM Sans 14pt"/>
                <a:sym typeface="DM Sans"/>
              </a:rPr>
              <a:t>Analyzes product performance across stores, categories, and time using product sales data by leveraging historical sales, seasonal trends, and regional buying behavior</a:t>
            </a:r>
          </a:p>
        </p:txBody>
      </p:sp>
      <p:sp>
        <p:nvSpPr>
          <p:cNvPr id="3" name="TextBox 2">
            <a:extLst>
              <a:ext uri="{FF2B5EF4-FFF2-40B4-BE49-F238E27FC236}">
                <a16:creationId xmlns:a16="http://schemas.microsoft.com/office/drawing/2014/main" id="{A6D71A0C-C29C-60CB-F3D2-34F40F5909D4}"/>
              </a:ext>
            </a:extLst>
          </p:cNvPr>
          <p:cNvSpPr txBox="1"/>
          <p:nvPr/>
        </p:nvSpPr>
        <p:spPr>
          <a:xfrm>
            <a:off x="8990602" y="3140451"/>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Delivers quality content via emails, without much manual efforts</a:t>
            </a:r>
          </a:p>
        </p:txBody>
      </p:sp>
      <p:sp>
        <p:nvSpPr>
          <p:cNvPr id="19" name="Rectangle: Top Corners Rounded 73">
            <a:extLst>
              <a:ext uri="{FF2B5EF4-FFF2-40B4-BE49-F238E27FC236}">
                <a16:creationId xmlns:a16="http://schemas.microsoft.com/office/drawing/2014/main" id="{EB850722-9646-5C7B-0AC9-33978F77C8C6}"/>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7E584233-F7CF-49ED-D8B7-001622BAF188}"/>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61C4DE8C-E8C2-0E21-BB3D-733654DD7A9E}"/>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DCDA3587-E240-671B-73EF-EAF0A6828F72}"/>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BFD8741C-1144-55A3-A537-AE809E6C92E5}"/>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060FE9C8-A629-B554-0626-7296E26E9D67}"/>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C2772266-B257-C4C0-AB19-6D79C97E0ADA}"/>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Tree>
    <p:extLst>
      <p:ext uri="{BB962C8B-B14F-4D97-AF65-F5344CB8AC3E}">
        <p14:creationId xmlns:p14="http://schemas.microsoft.com/office/powerpoint/2010/main" val="25090894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29C0D-4678-11E4-6764-D381D213897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99E04E3-8C4B-B88D-3A22-C2E1FC5D5F7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4596F65A-BF7C-D4B5-1A66-A5F4AA33F480}"/>
              </a:ext>
            </a:extLst>
          </p:cNvPr>
          <p:cNvSpPr/>
          <p:nvPr/>
        </p:nvSpPr>
        <p:spPr>
          <a:xfrm>
            <a:off x="659301" y="4352978"/>
            <a:ext cx="3705033" cy="777598"/>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D7C04C11-C8FA-961D-484A-05E45F9F707B}"/>
              </a:ext>
            </a:extLst>
          </p:cNvPr>
          <p:cNvSpPr/>
          <p:nvPr/>
        </p:nvSpPr>
        <p:spPr>
          <a:xfrm>
            <a:off x="706981" y="1469366"/>
            <a:ext cx="3693840" cy="2833952"/>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Aft>
                <a:spcPct val="0"/>
              </a:spcAft>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ERP </a:t>
            </a:r>
            <a:r>
              <a:rPr lang="en-US" sz="1050">
                <a:solidFill>
                  <a:prstClr val="black"/>
                </a:solidFill>
                <a:latin typeface="Segoe Sans Display" pitchFamily="2" charset="0"/>
                <a:cs typeface="Segoe Sans Display" pitchFamily="2" charset="0"/>
                <a:sym typeface="DM Sans Light"/>
              </a:rPr>
              <a:t>for analyzing patterns in sales, inventory, expiry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Upload to knowledge base (SharePoint) in PDF, PPTX, DOCX </a:t>
            </a:r>
            <a:r>
              <a:rPr lang="en-US" sz="1050">
                <a:solidFill>
                  <a:prstClr val="black"/>
                </a:solidFill>
                <a:latin typeface="Segoe Sans Display" pitchFamily="2" charset="0"/>
                <a:cs typeface="Segoe Sans Display" pitchFamily="2" charset="0"/>
                <a:sym typeface="DM Sans Light"/>
              </a:rPr>
              <a:t>format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 markdown optimization rules, pricing rules, </a:t>
            </a:r>
          </a:p>
          <a:p>
            <a:pPr marL="171450" indent="-171450" fontAlgn="base">
              <a:spcBef>
                <a:spcPts val="600"/>
              </a:spcBef>
              <a:spcAft>
                <a:spcPct val="0"/>
              </a:spcAft>
              <a:buFont typeface="Arial" panose="020B0604020202020204" pitchFamily="34" charset="0"/>
              <a:buChar char="•"/>
              <a:defRPr/>
            </a:pPr>
            <a:r>
              <a:rPr lang="en-US" sz="1050">
                <a:solidFill>
                  <a:prstClr val="black"/>
                </a:solidFill>
                <a:latin typeface="Segoe Sans Display" pitchFamily="2" charset="0"/>
                <a:cs typeface="Segoe Sans Display" pitchFamily="2" charset="0"/>
                <a:sym typeface="DM Sans Light"/>
              </a:rPr>
              <a:t>Integrate with social media channels to </a:t>
            </a: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get trending hashtags, ad campaign engagement metrics etc.</a:t>
            </a:r>
          </a:p>
          <a:p>
            <a:pPr marL="171450" marR="0" lvl="0" indent="-171450" algn="l" defTabSz="914400" rtl="0" eaLnBrk="1" fontAlgn="base" latinLnBrk="0" hangingPunct="1">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with Communication tool (Outlook or Teams ) in format for content generation on recommended offers</a:t>
            </a:r>
          </a:p>
          <a:p>
            <a:pPr marL="171450" indent="-171450" fontAlgn="base">
              <a:spcBef>
                <a:spcPts val="600"/>
              </a:spcBef>
              <a:spcAft>
                <a:spcPct val="0"/>
              </a:spcAft>
              <a:buFont typeface="Arial" panose="020B0604020202020204" pitchFamily="34" charset="0"/>
              <a:buChar char="•"/>
              <a:defRPr/>
            </a:pPr>
            <a:r>
              <a:rPr lang="en-US" sz="1050">
                <a:solidFill>
                  <a:prstClr val="black"/>
                </a:solidFill>
                <a:latin typeface="Segoe Sans Display" pitchFamily="2" charset="0"/>
                <a:cs typeface="Segoe Sans Display" pitchFamily="2" charset="0"/>
                <a:sym typeface="DM Sans Light"/>
              </a:rPr>
              <a:t>PII includes customer data (name, contact information, customer service requests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7" name="TextBox 6">
            <a:extLst>
              <a:ext uri="{FF2B5EF4-FFF2-40B4-BE49-F238E27FC236}">
                <a16:creationId xmlns:a16="http://schemas.microsoft.com/office/drawing/2014/main" id="{75F64780-65F1-AD7C-C439-7A2DAE40276D}"/>
              </a:ext>
            </a:extLst>
          </p:cNvPr>
          <p:cNvSpPr txBox="1"/>
          <p:nvPr/>
        </p:nvSpPr>
        <p:spPr>
          <a:xfrm>
            <a:off x="704106" y="449263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7FCA50D6-754D-06EA-58CC-E6D1673CC515}"/>
              </a:ext>
            </a:extLst>
          </p:cNvPr>
          <p:cNvSpPr txBox="1"/>
          <p:nvPr/>
        </p:nvSpPr>
        <p:spPr>
          <a:xfrm>
            <a:off x="2040110" y="459251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Inventory Replenishment Agent</a:t>
            </a:r>
          </a:p>
        </p:txBody>
      </p:sp>
      <p:sp>
        <p:nvSpPr>
          <p:cNvPr id="3" name="Google Shape;115;p20">
            <a:extLst>
              <a:ext uri="{FF2B5EF4-FFF2-40B4-BE49-F238E27FC236}">
                <a16:creationId xmlns:a16="http://schemas.microsoft.com/office/drawing/2014/main" id="{B49753BA-B316-48BD-D816-B4E63F2A1DA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pitchFamily="2" charset="0"/>
                <a:ea typeface="DM Sans 14pt"/>
                <a:cs typeface="Segoe Sans Display" pitchFamily="2" charset="0"/>
                <a:sym typeface="DM Sans"/>
              </a:rPr>
              <a:t>RETAIL </a:t>
            </a: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INDUSTRY</a:t>
            </a:r>
          </a:p>
        </p:txBody>
      </p:sp>
      <p:sp>
        <p:nvSpPr>
          <p:cNvPr id="6" name="Google Shape;163;p22">
            <a:extLst>
              <a:ext uri="{FF2B5EF4-FFF2-40B4-BE49-F238E27FC236}">
                <a16:creationId xmlns:a16="http://schemas.microsoft.com/office/drawing/2014/main" id="{9D80B3CC-6F60-6E3D-3245-6A5FF83F4B06}"/>
              </a:ext>
            </a:extLst>
          </p:cNvPr>
          <p:cNvSpPr/>
          <p:nvPr/>
        </p:nvSpPr>
        <p:spPr>
          <a:xfrm>
            <a:off x="695995" y="710974"/>
            <a:ext cx="7120239"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Price, Promotion &amp; Markdown Optimization Agent</a:t>
            </a:r>
          </a:p>
        </p:txBody>
      </p:sp>
      <p:sp>
        <p:nvSpPr>
          <p:cNvPr id="9" name="TextBox 8">
            <a:extLst>
              <a:ext uri="{FF2B5EF4-FFF2-40B4-BE49-F238E27FC236}">
                <a16:creationId xmlns:a16="http://schemas.microsoft.com/office/drawing/2014/main" id="{9B3DFFE5-2E27-60AA-96FE-121331477B8E}"/>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pricing and promotions to improve margins and reduce aging inventory</a:t>
            </a:r>
          </a:p>
        </p:txBody>
      </p:sp>
      <p:sp>
        <p:nvSpPr>
          <p:cNvPr id="35" name="Rounded Rectangle 19">
            <a:extLst>
              <a:ext uri="{FF2B5EF4-FFF2-40B4-BE49-F238E27FC236}">
                <a16:creationId xmlns:a16="http://schemas.microsoft.com/office/drawing/2014/main" id="{78EDEA8D-3472-2A27-28F8-49B9D956E165}"/>
              </a:ext>
            </a:extLst>
          </p:cNvPr>
          <p:cNvSpPr/>
          <p:nvPr/>
        </p:nvSpPr>
        <p:spPr>
          <a:xfrm>
            <a:off x="695993" y="5180237"/>
            <a:ext cx="3705033" cy="133444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Merchandisers and managers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Customer will get promotional emails or messages from Agent, but no chatting feature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ERP data sources and Social media will expose restful endpoints to fetch information or have connectors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Dependent agents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0" name="Rectangle 19">
            <a:extLst>
              <a:ext uri="{FF2B5EF4-FFF2-40B4-BE49-F238E27FC236}">
                <a16:creationId xmlns:a16="http://schemas.microsoft.com/office/drawing/2014/main" id="{F50F1273-83CD-AF7C-B1BC-F8BC074827FC}"/>
              </a:ext>
            </a:extLst>
          </p:cNvPr>
          <p:cNvSpPr/>
          <p:nvPr/>
        </p:nvSpPr>
        <p:spPr bwMode="auto">
          <a:xfrm>
            <a:off x="5810389" y="1972825"/>
            <a:ext cx="4637553"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7" name="Rectangle 26">
            <a:extLst>
              <a:ext uri="{FF2B5EF4-FFF2-40B4-BE49-F238E27FC236}">
                <a16:creationId xmlns:a16="http://schemas.microsoft.com/office/drawing/2014/main" id="{5CEAB506-F60F-706C-2DF3-0BC526ED9EC0}"/>
              </a:ext>
            </a:extLst>
          </p:cNvPr>
          <p:cNvSpPr/>
          <p:nvPr/>
        </p:nvSpPr>
        <p:spPr bwMode="auto">
          <a:xfrm>
            <a:off x="5809847" y="4306661"/>
            <a:ext cx="4637553"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8" name="Rectangle: Rounded Corners 27">
            <a:extLst>
              <a:ext uri="{FF2B5EF4-FFF2-40B4-BE49-F238E27FC236}">
                <a16:creationId xmlns:a16="http://schemas.microsoft.com/office/drawing/2014/main" id="{B3282967-8038-798E-2F40-0F4BC52E209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1" name="Graphic 30">
            <a:extLst>
              <a:ext uri="{FF2B5EF4-FFF2-40B4-BE49-F238E27FC236}">
                <a16:creationId xmlns:a16="http://schemas.microsoft.com/office/drawing/2014/main" id="{D5BA3FB9-4FE1-90AA-FB4E-1D2B926AAA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32" name="TextBox 31">
            <a:extLst>
              <a:ext uri="{FF2B5EF4-FFF2-40B4-BE49-F238E27FC236}">
                <a16:creationId xmlns:a16="http://schemas.microsoft.com/office/drawing/2014/main" id="{AC2B49D8-C19B-2D7A-9A92-7263DE594565}"/>
              </a:ext>
            </a:extLst>
          </p:cNvPr>
          <p:cNvSpPr txBox="1"/>
          <p:nvPr/>
        </p:nvSpPr>
        <p:spPr>
          <a:xfrm>
            <a:off x="9623467" y="2010187"/>
            <a:ext cx="793926" cy="153888"/>
          </a:xfrm>
          <a:prstGeom prst="rect">
            <a:avLst/>
          </a:prstGeom>
          <a:noFill/>
        </p:spPr>
        <p:txBody>
          <a:bodyPr wrap="square" lIns="0" tIns="0" rIns="0" bIns="0" rtlCol="0">
            <a:spAutoFit/>
          </a:bodyPr>
          <a:lstStyle/>
          <a:p>
            <a:pPr algn="l"/>
            <a:r>
              <a:rPr lang="en-US" sz="1000" b="1"/>
              <a:t>Orchestrator</a:t>
            </a:r>
          </a:p>
        </p:txBody>
      </p:sp>
      <p:sp>
        <p:nvSpPr>
          <p:cNvPr id="38" name="TextBox 37">
            <a:extLst>
              <a:ext uri="{FF2B5EF4-FFF2-40B4-BE49-F238E27FC236}">
                <a16:creationId xmlns:a16="http://schemas.microsoft.com/office/drawing/2014/main" id="{0BAA8D19-8EF2-907B-297C-0B2BC98FE5CF}"/>
              </a:ext>
            </a:extLst>
          </p:cNvPr>
          <p:cNvSpPr txBox="1"/>
          <p:nvPr/>
        </p:nvSpPr>
        <p:spPr>
          <a:xfrm>
            <a:off x="9085127" y="4706963"/>
            <a:ext cx="1332265" cy="246221"/>
          </a:xfrm>
          <a:prstGeom prst="rect">
            <a:avLst/>
          </a:prstGeom>
          <a:noFill/>
        </p:spPr>
        <p:txBody>
          <a:bodyPr wrap="square" lIns="0" tIns="0" rIns="0" bIns="0" rtlCol="0">
            <a:spAutoFit/>
          </a:bodyPr>
          <a:lstStyle/>
          <a:p>
            <a:pPr algn="ctr"/>
            <a:r>
              <a:rPr lang="en-US" sz="800" b="1"/>
              <a:t>Agent Ops (logging, audit, observability)</a:t>
            </a:r>
          </a:p>
        </p:txBody>
      </p:sp>
      <p:sp>
        <p:nvSpPr>
          <p:cNvPr id="39" name="TextBox 38">
            <a:extLst>
              <a:ext uri="{FF2B5EF4-FFF2-40B4-BE49-F238E27FC236}">
                <a16:creationId xmlns:a16="http://schemas.microsoft.com/office/drawing/2014/main" id="{82C8B52F-16ED-28F5-A121-F217EDDC7683}"/>
              </a:ext>
            </a:extLst>
          </p:cNvPr>
          <p:cNvSpPr txBox="1"/>
          <p:nvPr/>
        </p:nvSpPr>
        <p:spPr>
          <a:xfrm>
            <a:off x="5858463" y="2012714"/>
            <a:ext cx="3168481"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45" name="Graphic 44">
            <a:extLst>
              <a:ext uri="{FF2B5EF4-FFF2-40B4-BE49-F238E27FC236}">
                <a16:creationId xmlns:a16="http://schemas.microsoft.com/office/drawing/2014/main" id="{AFB57F89-A162-7142-31C1-6572DF9E6B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46" name="Straight Arrow Connector 45">
            <a:extLst>
              <a:ext uri="{FF2B5EF4-FFF2-40B4-BE49-F238E27FC236}">
                <a16:creationId xmlns:a16="http://schemas.microsoft.com/office/drawing/2014/main" id="{D221629D-D6C9-0393-5889-98DB3766F2F9}"/>
              </a:ext>
            </a:extLst>
          </p:cNvPr>
          <p:cNvCxnSpPr>
            <a:cxnSpLocks/>
            <a:endCxn id="45" idx="3"/>
          </p:cNvCxnSpPr>
          <p:nvPr/>
        </p:nvCxnSpPr>
        <p:spPr>
          <a:xfrm flipH="1">
            <a:off x="6146366" y="4672747"/>
            <a:ext cx="93286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8F036C2-5525-5188-499D-5732CB1DBD3B}"/>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50" name="Rectangle 49">
            <a:extLst>
              <a:ext uri="{FF2B5EF4-FFF2-40B4-BE49-F238E27FC236}">
                <a16:creationId xmlns:a16="http://schemas.microsoft.com/office/drawing/2014/main" id="{7A110FE1-FA87-A575-6E4C-6E7DCF426DE6}"/>
              </a:ext>
            </a:extLst>
          </p:cNvPr>
          <p:cNvSpPr/>
          <p:nvPr/>
        </p:nvSpPr>
        <p:spPr bwMode="auto">
          <a:xfrm>
            <a:off x="5809847" y="2845656"/>
            <a:ext cx="4637553"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Rectangle: Rounded Corners 52">
            <a:extLst>
              <a:ext uri="{FF2B5EF4-FFF2-40B4-BE49-F238E27FC236}">
                <a16:creationId xmlns:a16="http://schemas.microsoft.com/office/drawing/2014/main" id="{85A60C08-32B5-7649-5C58-C376C7018B35}"/>
              </a:ext>
            </a:extLst>
          </p:cNvPr>
          <p:cNvSpPr/>
          <p:nvPr/>
        </p:nvSpPr>
        <p:spPr bwMode="auto">
          <a:xfrm>
            <a:off x="5885936" y="310762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1" name="Rectangle: Rounded Corners 60">
            <a:extLst>
              <a:ext uri="{FF2B5EF4-FFF2-40B4-BE49-F238E27FC236}">
                <a16:creationId xmlns:a16="http://schemas.microsoft.com/office/drawing/2014/main" id="{1C3B5E20-68C9-3E93-F1A6-4559DC8A284C}"/>
              </a:ext>
            </a:extLst>
          </p:cNvPr>
          <p:cNvSpPr/>
          <p:nvPr/>
        </p:nvSpPr>
        <p:spPr bwMode="auto">
          <a:xfrm>
            <a:off x="9504569" y="3259884"/>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2" name="TextBox 61">
            <a:extLst>
              <a:ext uri="{FF2B5EF4-FFF2-40B4-BE49-F238E27FC236}">
                <a16:creationId xmlns:a16="http://schemas.microsoft.com/office/drawing/2014/main" id="{32147E9A-BE59-580F-DD5B-E1227EEE9003}"/>
              </a:ext>
            </a:extLst>
          </p:cNvPr>
          <p:cNvSpPr txBox="1"/>
          <p:nvPr/>
        </p:nvSpPr>
        <p:spPr>
          <a:xfrm>
            <a:off x="6563938" y="3131505"/>
            <a:ext cx="332869" cy="123111"/>
          </a:xfrm>
          <a:prstGeom prst="rect">
            <a:avLst/>
          </a:prstGeom>
          <a:noFill/>
        </p:spPr>
        <p:txBody>
          <a:bodyPr wrap="square" lIns="0" tIns="0" rIns="0" bIns="0" rtlCol="0">
            <a:spAutoFit/>
          </a:bodyPr>
          <a:lstStyle/>
          <a:p>
            <a:pPr algn="ctr"/>
            <a:r>
              <a:rPr lang="en-US" sz="800" b="1"/>
              <a:t>Tools</a:t>
            </a:r>
          </a:p>
        </p:txBody>
      </p:sp>
      <p:sp>
        <p:nvSpPr>
          <p:cNvPr id="64" name="TextBox 63">
            <a:extLst>
              <a:ext uri="{FF2B5EF4-FFF2-40B4-BE49-F238E27FC236}">
                <a16:creationId xmlns:a16="http://schemas.microsoft.com/office/drawing/2014/main" id="{CD09A79D-2CC1-647C-432A-73597E987639}"/>
              </a:ext>
            </a:extLst>
          </p:cNvPr>
          <p:cNvSpPr txBox="1"/>
          <p:nvPr/>
        </p:nvSpPr>
        <p:spPr>
          <a:xfrm>
            <a:off x="9643247" y="3273535"/>
            <a:ext cx="607636" cy="123111"/>
          </a:xfrm>
          <a:prstGeom prst="rect">
            <a:avLst/>
          </a:prstGeom>
          <a:noFill/>
        </p:spPr>
        <p:txBody>
          <a:bodyPr wrap="square" lIns="0" tIns="0" rIns="0" bIns="0" rtlCol="0">
            <a:spAutoFit/>
          </a:bodyPr>
          <a:lstStyle/>
          <a:p>
            <a:pPr algn="ctr"/>
            <a:r>
              <a:rPr lang="en-US" sz="800" b="1"/>
              <a:t>Channels</a:t>
            </a:r>
          </a:p>
        </p:txBody>
      </p:sp>
      <p:pic>
        <p:nvPicPr>
          <p:cNvPr id="65" name="Graphic 64">
            <a:extLst>
              <a:ext uri="{FF2B5EF4-FFF2-40B4-BE49-F238E27FC236}">
                <a16:creationId xmlns:a16="http://schemas.microsoft.com/office/drawing/2014/main" id="{935B3696-B970-CB7D-8B18-A10022A6A8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1775" y="2181798"/>
            <a:ext cx="534781" cy="534781"/>
          </a:xfrm>
          <a:prstGeom prst="rect">
            <a:avLst/>
          </a:prstGeom>
        </p:spPr>
      </p:pic>
      <p:sp>
        <p:nvSpPr>
          <p:cNvPr id="67" name="Rectangle 66">
            <a:extLst>
              <a:ext uri="{FF2B5EF4-FFF2-40B4-BE49-F238E27FC236}">
                <a16:creationId xmlns:a16="http://schemas.microsoft.com/office/drawing/2014/main" id="{7B64318F-068B-C0E3-7338-A121F2F2ED61}"/>
              </a:ext>
            </a:extLst>
          </p:cNvPr>
          <p:cNvSpPr/>
          <p:nvPr/>
        </p:nvSpPr>
        <p:spPr bwMode="auto">
          <a:xfrm>
            <a:off x="11169525" y="4054995"/>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9" name="TextBox 68">
            <a:extLst>
              <a:ext uri="{FF2B5EF4-FFF2-40B4-BE49-F238E27FC236}">
                <a16:creationId xmlns:a16="http://schemas.microsoft.com/office/drawing/2014/main" id="{917E7EDA-2448-1AD9-6B91-607752540710}"/>
              </a:ext>
            </a:extLst>
          </p:cNvPr>
          <p:cNvSpPr txBox="1"/>
          <p:nvPr/>
        </p:nvSpPr>
        <p:spPr>
          <a:xfrm>
            <a:off x="11200094" y="4470768"/>
            <a:ext cx="712408" cy="123111"/>
          </a:xfrm>
          <a:prstGeom prst="rect">
            <a:avLst/>
          </a:prstGeom>
          <a:noFill/>
        </p:spPr>
        <p:txBody>
          <a:bodyPr wrap="square" lIns="0" tIns="0" rIns="0" bIns="0" rtlCol="0">
            <a:spAutoFit/>
          </a:bodyPr>
          <a:lstStyle/>
          <a:p>
            <a:pPr algn="ctr"/>
            <a:r>
              <a:rPr lang="en-US" sz="800" b="1"/>
              <a:t>Customers</a:t>
            </a:r>
          </a:p>
        </p:txBody>
      </p:sp>
      <p:pic>
        <p:nvPicPr>
          <p:cNvPr id="70" name="Graphic 69" descr="Group of people with solid fill">
            <a:extLst>
              <a:ext uri="{FF2B5EF4-FFF2-40B4-BE49-F238E27FC236}">
                <a16:creationId xmlns:a16="http://schemas.microsoft.com/office/drawing/2014/main" id="{D968045C-A517-9C13-C722-CD061BF6BC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70122" y="4091471"/>
            <a:ext cx="372352" cy="372352"/>
          </a:xfrm>
          <a:prstGeom prst="rect">
            <a:avLst/>
          </a:prstGeom>
        </p:spPr>
      </p:pic>
      <p:sp>
        <p:nvSpPr>
          <p:cNvPr id="71" name="Rectangle 70">
            <a:extLst>
              <a:ext uri="{FF2B5EF4-FFF2-40B4-BE49-F238E27FC236}">
                <a16:creationId xmlns:a16="http://schemas.microsoft.com/office/drawing/2014/main" id="{DEB3053E-1C43-581E-79C7-CD7A409D634C}"/>
              </a:ext>
            </a:extLst>
          </p:cNvPr>
          <p:cNvSpPr/>
          <p:nvPr/>
        </p:nvSpPr>
        <p:spPr bwMode="auto">
          <a:xfrm>
            <a:off x="11169525" y="1994256"/>
            <a:ext cx="773546" cy="130491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2" name="TextBox 71">
            <a:extLst>
              <a:ext uri="{FF2B5EF4-FFF2-40B4-BE49-F238E27FC236}">
                <a16:creationId xmlns:a16="http://schemas.microsoft.com/office/drawing/2014/main" id="{C08313DC-D412-7594-1D6F-EDFA1DCBD54E}"/>
              </a:ext>
            </a:extLst>
          </p:cNvPr>
          <p:cNvSpPr txBox="1"/>
          <p:nvPr/>
        </p:nvSpPr>
        <p:spPr>
          <a:xfrm>
            <a:off x="11131413" y="3894929"/>
            <a:ext cx="826198" cy="123111"/>
          </a:xfrm>
          <a:prstGeom prst="rect">
            <a:avLst/>
          </a:prstGeom>
          <a:noFill/>
        </p:spPr>
        <p:txBody>
          <a:bodyPr wrap="square" lIns="0" tIns="0" rIns="0" bIns="0" rtlCol="0">
            <a:spAutoFit/>
          </a:bodyPr>
          <a:lstStyle/>
          <a:p>
            <a:pPr algn="ctr"/>
            <a:r>
              <a:rPr lang="en-US" sz="800" b="1"/>
              <a:t>Unlicensed Users</a:t>
            </a:r>
          </a:p>
        </p:txBody>
      </p:sp>
      <p:sp>
        <p:nvSpPr>
          <p:cNvPr id="74" name="TextBox 73">
            <a:extLst>
              <a:ext uri="{FF2B5EF4-FFF2-40B4-BE49-F238E27FC236}">
                <a16:creationId xmlns:a16="http://schemas.microsoft.com/office/drawing/2014/main" id="{230AE232-51CC-3E38-01EE-788864EE0FFE}"/>
              </a:ext>
            </a:extLst>
          </p:cNvPr>
          <p:cNvSpPr txBox="1"/>
          <p:nvPr/>
        </p:nvSpPr>
        <p:spPr>
          <a:xfrm>
            <a:off x="11128660" y="1834190"/>
            <a:ext cx="826198" cy="123111"/>
          </a:xfrm>
          <a:prstGeom prst="rect">
            <a:avLst/>
          </a:prstGeom>
          <a:noFill/>
        </p:spPr>
        <p:txBody>
          <a:bodyPr wrap="square" lIns="0" tIns="0" rIns="0" bIns="0" rtlCol="0">
            <a:spAutoFit/>
          </a:bodyPr>
          <a:lstStyle/>
          <a:p>
            <a:pPr algn="ctr"/>
            <a:r>
              <a:rPr lang="en-US" sz="800" b="1"/>
              <a:t>Licensed Users</a:t>
            </a:r>
          </a:p>
        </p:txBody>
      </p:sp>
      <p:sp>
        <p:nvSpPr>
          <p:cNvPr id="95" name="TextBox 94">
            <a:extLst>
              <a:ext uri="{FF2B5EF4-FFF2-40B4-BE49-F238E27FC236}">
                <a16:creationId xmlns:a16="http://schemas.microsoft.com/office/drawing/2014/main" id="{CFD6B525-7BA5-2FCB-3BFC-A7FD1B84EBC5}"/>
              </a:ext>
            </a:extLst>
          </p:cNvPr>
          <p:cNvSpPr txBox="1"/>
          <p:nvPr/>
        </p:nvSpPr>
        <p:spPr>
          <a:xfrm>
            <a:off x="11200094" y="2354183"/>
            <a:ext cx="712408" cy="123111"/>
          </a:xfrm>
          <a:prstGeom prst="rect">
            <a:avLst/>
          </a:prstGeom>
          <a:noFill/>
        </p:spPr>
        <p:txBody>
          <a:bodyPr wrap="square" lIns="0" tIns="0" rIns="0" bIns="0" rtlCol="0">
            <a:spAutoFit/>
          </a:bodyPr>
          <a:lstStyle/>
          <a:p>
            <a:pPr algn="ctr"/>
            <a:r>
              <a:rPr lang="en-US" sz="800" b="1"/>
              <a:t>Merchandisers</a:t>
            </a:r>
          </a:p>
        </p:txBody>
      </p:sp>
      <p:pic>
        <p:nvPicPr>
          <p:cNvPr id="96" name="Graphic 95" descr="Users outline">
            <a:extLst>
              <a:ext uri="{FF2B5EF4-FFF2-40B4-BE49-F238E27FC236}">
                <a16:creationId xmlns:a16="http://schemas.microsoft.com/office/drawing/2014/main" id="{5EA7F47F-1152-8480-B56A-DBF91849C1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02115" y="2628870"/>
            <a:ext cx="331940" cy="331940"/>
          </a:xfrm>
          <a:prstGeom prst="rect">
            <a:avLst/>
          </a:prstGeom>
        </p:spPr>
      </p:pic>
      <p:sp>
        <p:nvSpPr>
          <p:cNvPr id="98" name="TextBox 97">
            <a:extLst>
              <a:ext uri="{FF2B5EF4-FFF2-40B4-BE49-F238E27FC236}">
                <a16:creationId xmlns:a16="http://schemas.microsoft.com/office/drawing/2014/main" id="{A0CB55BB-31F1-488E-1F3C-E3F77EC7B762}"/>
              </a:ext>
            </a:extLst>
          </p:cNvPr>
          <p:cNvSpPr txBox="1"/>
          <p:nvPr/>
        </p:nvSpPr>
        <p:spPr>
          <a:xfrm>
            <a:off x="11211881" y="2989276"/>
            <a:ext cx="712408" cy="246221"/>
          </a:xfrm>
          <a:prstGeom prst="rect">
            <a:avLst/>
          </a:prstGeom>
          <a:noFill/>
        </p:spPr>
        <p:txBody>
          <a:bodyPr wrap="square" lIns="0" tIns="0" rIns="0" bIns="0" rtlCol="0">
            <a:spAutoFit/>
          </a:bodyPr>
          <a:lstStyle/>
          <a:p>
            <a:pPr algn="ctr"/>
            <a:r>
              <a:rPr lang="en-US" sz="800" b="1"/>
              <a:t>Pricing Managers</a:t>
            </a:r>
          </a:p>
        </p:txBody>
      </p:sp>
      <p:sp>
        <p:nvSpPr>
          <p:cNvPr id="102" name="Rectangle 101">
            <a:extLst>
              <a:ext uri="{FF2B5EF4-FFF2-40B4-BE49-F238E27FC236}">
                <a16:creationId xmlns:a16="http://schemas.microsoft.com/office/drawing/2014/main" id="{AC7BB199-3433-2819-5F05-0AD3B3E7C388}"/>
              </a:ext>
            </a:extLst>
          </p:cNvPr>
          <p:cNvSpPr/>
          <p:nvPr/>
        </p:nvSpPr>
        <p:spPr bwMode="auto">
          <a:xfrm>
            <a:off x="4655308" y="1968646"/>
            <a:ext cx="844491" cy="8876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5" name="Rectangle 104">
            <a:extLst>
              <a:ext uri="{FF2B5EF4-FFF2-40B4-BE49-F238E27FC236}">
                <a16:creationId xmlns:a16="http://schemas.microsoft.com/office/drawing/2014/main" id="{566C75FC-278C-D930-E3A9-5528CFAF89C5}"/>
              </a:ext>
            </a:extLst>
          </p:cNvPr>
          <p:cNvSpPr/>
          <p:nvPr/>
        </p:nvSpPr>
        <p:spPr bwMode="auto">
          <a:xfrm>
            <a:off x="4713057" y="2010187"/>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a:p>
        </p:txBody>
      </p:sp>
      <p:sp>
        <p:nvSpPr>
          <p:cNvPr id="107" name="Rectangle 106">
            <a:extLst>
              <a:ext uri="{FF2B5EF4-FFF2-40B4-BE49-F238E27FC236}">
                <a16:creationId xmlns:a16="http://schemas.microsoft.com/office/drawing/2014/main" id="{1B5CA5C3-E322-9EE5-7C9E-2953E388F6E5}"/>
              </a:ext>
            </a:extLst>
          </p:cNvPr>
          <p:cNvSpPr/>
          <p:nvPr/>
        </p:nvSpPr>
        <p:spPr bwMode="auto">
          <a:xfrm>
            <a:off x="4713057" y="2226218"/>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a:p>
        </p:txBody>
      </p:sp>
      <p:sp>
        <p:nvSpPr>
          <p:cNvPr id="108" name="Rectangle 107">
            <a:extLst>
              <a:ext uri="{FF2B5EF4-FFF2-40B4-BE49-F238E27FC236}">
                <a16:creationId xmlns:a16="http://schemas.microsoft.com/office/drawing/2014/main" id="{D45E81EF-0A16-C005-A337-D18898491BB0}"/>
              </a:ext>
            </a:extLst>
          </p:cNvPr>
          <p:cNvSpPr/>
          <p:nvPr/>
        </p:nvSpPr>
        <p:spPr bwMode="auto">
          <a:xfrm>
            <a:off x="4713057" y="2442249"/>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a:p>
        </p:txBody>
      </p:sp>
      <p:sp>
        <p:nvSpPr>
          <p:cNvPr id="109" name="Rectangle 108">
            <a:extLst>
              <a:ext uri="{FF2B5EF4-FFF2-40B4-BE49-F238E27FC236}">
                <a16:creationId xmlns:a16="http://schemas.microsoft.com/office/drawing/2014/main" id="{E5F68AD3-2570-53B5-340F-B60996C4BB49}"/>
              </a:ext>
            </a:extLst>
          </p:cNvPr>
          <p:cNvSpPr/>
          <p:nvPr/>
        </p:nvSpPr>
        <p:spPr bwMode="auto">
          <a:xfrm>
            <a:off x="4713057" y="2658280"/>
            <a:ext cx="728992" cy="15913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a:p>
        </p:txBody>
      </p:sp>
      <p:sp>
        <p:nvSpPr>
          <p:cNvPr id="110" name="TextBox 109">
            <a:extLst>
              <a:ext uri="{FF2B5EF4-FFF2-40B4-BE49-F238E27FC236}">
                <a16:creationId xmlns:a16="http://schemas.microsoft.com/office/drawing/2014/main" id="{D988199A-BADC-52DD-D3C5-D3A625990AB0}"/>
              </a:ext>
            </a:extLst>
          </p:cNvPr>
          <p:cNvSpPr txBox="1"/>
          <p:nvPr/>
        </p:nvSpPr>
        <p:spPr>
          <a:xfrm>
            <a:off x="4857942" y="2045839"/>
            <a:ext cx="439223" cy="76944"/>
          </a:xfrm>
          <a:prstGeom prst="rect">
            <a:avLst/>
          </a:prstGeom>
          <a:noFill/>
        </p:spPr>
        <p:txBody>
          <a:bodyPr wrap="none" lIns="0" tIns="0" rIns="0" bIns="0" rtlCol="0">
            <a:spAutoFit/>
          </a:bodyPr>
          <a:lstStyle/>
          <a:p>
            <a:pPr algn="l"/>
            <a:r>
              <a:rPr lang="en-US" sz="500">
                <a:solidFill>
                  <a:schemeClr val="bg1"/>
                </a:solidFill>
              </a:rPr>
              <a:t>Microsoft D365</a:t>
            </a:r>
          </a:p>
        </p:txBody>
      </p:sp>
      <p:sp>
        <p:nvSpPr>
          <p:cNvPr id="112" name="TextBox 111">
            <a:extLst>
              <a:ext uri="{FF2B5EF4-FFF2-40B4-BE49-F238E27FC236}">
                <a16:creationId xmlns:a16="http://schemas.microsoft.com/office/drawing/2014/main" id="{38406A82-9B9C-6C0F-5CCA-9CFD7118C8F7}"/>
              </a:ext>
            </a:extLst>
          </p:cNvPr>
          <p:cNvSpPr txBox="1"/>
          <p:nvPr/>
        </p:nvSpPr>
        <p:spPr>
          <a:xfrm>
            <a:off x="4869964" y="2258816"/>
            <a:ext cx="415178" cy="76944"/>
          </a:xfrm>
          <a:prstGeom prst="rect">
            <a:avLst/>
          </a:prstGeom>
          <a:noFill/>
        </p:spPr>
        <p:txBody>
          <a:bodyPr wrap="none" lIns="0" tIns="0" rIns="0" bIns="0" rtlCol="0">
            <a:spAutoFit/>
          </a:bodyPr>
          <a:lstStyle/>
          <a:p>
            <a:pPr algn="l"/>
            <a:r>
              <a:rPr lang="en-US" sz="500">
                <a:solidFill>
                  <a:schemeClr val="bg1"/>
                </a:solidFill>
              </a:rPr>
              <a:t>SAP S/4 HANA</a:t>
            </a:r>
          </a:p>
        </p:txBody>
      </p:sp>
      <p:sp>
        <p:nvSpPr>
          <p:cNvPr id="113" name="TextBox 112">
            <a:extLst>
              <a:ext uri="{FF2B5EF4-FFF2-40B4-BE49-F238E27FC236}">
                <a16:creationId xmlns:a16="http://schemas.microsoft.com/office/drawing/2014/main" id="{3B5EFE7F-BC5B-95BF-749B-AB8C9CFECBD9}"/>
              </a:ext>
            </a:extLst>
          </p:cNvPr>
          <p:cNvSpPr txBox="1"/>
          <p:nvPr/>
        </p:nvSpPr>
        <p:spPr>
          <a:xfrm>
            <a:off x="4833095" y="2471793"/>
            <a:ext cx="488916" cy="76944"/>
          </a:xfrm>
          <a:prstGeom prst="rect">
            <a:avLst/>
          </a:prstGeom>
          <a:noFill/>
        </p:spPr>
        <p:txBody>
          <a:bodyPr wrap="none" lIns="0" tIns="0" rIns="0" bIns="0" rtlCol="0">
            <a:spAutoFit/>
          </a:bodyPr>
          <a:lstStyle/>
          <a:p>
            <a:pPr algn="l"/>
            <a:r>
              <a:rPr lang="en-US" sz="500">
                <a:solidFill>
                  <a:schemeClr val="bg1"/>
                </a:solidFill>
              </a:rPr>
              <a:t>Oracle ERP Cloud</a:t>
            </a:r>
          </a:p>
        </p:txBody>
      </p:sp>
      <p:sp>
        <p:nvSpPr>
          <p:cNvPr id="114" name="TextBox 113">
            <a:extLst>
              <a:ext uri="{FF2B5EF4-FFF2-40B4-BE49-F238E27FC236}">
                <a16:creationId xmlns:a16="http://schemas.microsoft.com/office/drawing/2014/main" id="{464243B0-0954-E713-BCDB-B240FA9D7BED}"/>
              </a:ext>
            </a:extLst>
          </p:cNvPr>
          <p:cNvSpPr txBox="1"/>
          <p:nvPr/>
        </p:nvSpPr>
        <p:spPr>
          <a:xfrm>
            <a:off x="4986983" y="2684771"/>
            <a:ext cx="181140" cy="76944"/>
          </a:xfrm>
          <a:prstGeom prst="rect">
            <a:avLst/>
          </a:prstGeom>
          <a:noFill/>
        </p:spPr>
        <p:txBody>
          <a:bodyPr wrap="none" lIns="0" tIns="0" rIns="0" bIns="0" rtlCol="0">
            <a:spAutoFit/>
          </a:bodyPr>
          <a:lstStyle/>
          <a:p>
            <a:pPr algn="l"/>
            <a:r>
              <a:rPr lang="en-US" sz="500" err="1">
                <a:solidFill>
                  <a:schemeClr val="bg1"/>
                </a:solidFill>
              </a:rPr>
              <a:t>Deltek</a:t>
            </a:r>
            <a:endParaRPr lang="en-US" sz="500">
              <a:solidFill>
                <a:schemeClr val="bg1"/>
              </a:solidFill>
            </a:endParaRPr>
          </a:p>
        </p:txBody>
      </p:sp>
      <p:sp>
        <p:nvSpPr>
          <p:cNvPr id="117" name="Rectangle 116">
            <a:extLst>
              <a:ext uri="{FF2B5EF4-FFF2-40B4-BE49-F238E27FC236}">
                <a16:creationId xmlns:a16="http://schemas.microsoft.com/office/drawing/2014/main" id="{7A301F0F-68BF-0D9F-C887-4AC34B1579C5}"/>
              </a:ext>
            </a:extLst>
          </p:cNvPr>
          <p:cNvSpPr/>
          <p:nvPr/>
        </p:nvSpPr>
        <p:spPr bwMode="auto">
          <a:xfrm>
            <a:off x="4653926" y="3841106"/>
            <a:ext cx="844491" cy="126247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D4B25D4B-B66D-C93B-C7CE-1092466AFCCB}"/>
              </a:ext>
            </a:extLst>
          </p:cNvPr>
          <p:cNvSpPr txBox="1"/>
          <p:nvPr/>
        </p:nvSpPr>
        <p:spPr>
          <a:xfrm>
            <a:off x="4749231" y="3666249"/>
            <a:ext cx="653879" cy="123111"/>
          </a:xfrm>
          <a:prstGeom prst="rect">
            <a:avLst/>
          </a:prstGeom>
          <a:noFill/>
        </p:spPr>
        <p:txBody>
          <a:bodyPr wrap="square" lIns="0" tIns="0" rIns="0" bIns="0" rtlCol="0">
            <a:spAutoFit/>
          </a:bodyPr>
          <a:lstStyle/>
          <a:p>
            <a:pPr algn="ctr"/>
            <a:r>
              <a:rPr lang="en-US" sz="800" b="1"/>
              <a:t>Social Media</a:t>
            </a:r>
          </a:p>
        </p:txBody>
      </p:sp>
      <p:cxnSp>
        <p:nvCxnSpPr>
          <p:cNvPr id="120" name="Connector: Elbow 119">
            <a:extLst>
              <a:ext uri="{FF2B5EF4-FFF2-40B4-BE49-F238E27FC236}">
                <a16:creationId xmlns:a16="http://schemas.microsoft.com/office/drawing/2014/main" id="{7F9D72BE-2CED-F1A6-77B8-4D627B427C1E}"/>
              </a:ext>
            </a:extLst>
          </p:cNvPr>
          <p:cNvCxnSpPr>
            <a:cxnSpLocks/>
            <a:stCxn id="102" idx="2"/>
          </p:cNvCxnSpPr>
          <p:nvPr/>
        </p:nvCxnSpPr>
        <p:spPr>
          <a:xfrm rot="16200000" flipH="1">
            <a:off x="5158252" y="2775628"/>
            <a:ext cx="771523" cy="93291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C2E5B9BF-A854-E98C-E650-938BB5511225}"/>
              </a:ext>
            </a:extLst>
          </p:cNvPr>
          <p:cNvSpPr txBox="1"/>
          <p:nvPr/>
        </p:nvSpPr>
        <p:spPr>
          <a:xfrm>
            <a:off x="5130890" y="3487413"/>
            <a:ext cx="629344" cy="76944"/>
          </a:xfrm>
          <a:prstGeom prst="rect">
            <a:avLst/>
          </a:prstGeom>
          <a:noFill/>
        </p:spPr>
        <p:txBody>
          <a:bodyPr wrap="square" lIns="0" tIns="0" rIns="0" bIns="0" rtlCol="0">
            <a:spAutoFit/>
          </a:bodyPr>
          <a:lstStyle/>
          <a:p>
            <a:pPr algn="ctr"/>
            <a:r>
              <a:rPr lang="en-US" sz="500"/>
              <a:t>1. Get list of products</a:t>
            </a:r>
          </a:p>
        </p:txBody>
      </p:sp>
      <p:sp>
        <p:nvSpPr>
          <p:cNvPr id="123" name="TextBox 122">
            <a:extLst>
              <a:ext uri="{FF2B5EF4-FFF2-40B4-BE49-F238E27FC236}">
                <a16:creationId xmlns:a16="http://schemas.microsoft.com/office/drawing/2014/main" id="{0AC215A1-2B4E-8E49-6323-AF412D81D232}"/>
              </a:ext>
            </a:extLst>
          </p:cNvPr>
          <p:cNvSpPr txBox="1"/>
          <p:nvPr/>
        </p:nvSpPr>
        <p:spPr>
          <a:xfrm>
            <a:off x="5499867" y="3873238"/>
            <a:ext cx="629344" cy="230832"/>
          </a:xfrm>
          <a:prstGeom prst="rect">
            <a:avLst/>
          </a:prstGeom>
          <a:noFill/>
        </p:spPr>
        <p:txBody>
          <a:bodyPr wrap="square" lIns="0" tIns="0" rIns="0" bIns="0" rtlCol="0">
            <a:spAutoFit/>
          </a:bodyPr>
          <a:lstStyle/>
          <a:p>
            <a:pPr algn="ctr"/>
            <a:r>
              <a:rPr lang="en-US" sz="500"/>
              <a:t>2. Get Top X trending hashtags on those products periodically</a:t>
            </a:r>
          </a:p>
        </p:txBody>
      </p:sp>
      <p:pic>
        <p:nvPicPr>
          <p:cNvPr id="124" name="Graphic 123" descr="Users outline">
            <a:extLst>
              <a:ext uri="{FF2B5EF4-FFF2-40B4-BE49-F238E27FC236}">
                <a16:creationId xmlns:a16="http://schemas.microsoft.com/office/drawing/2014/main" id="{90BCA0FE-99C0-E154-2F11-4CF57B08D6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381506" y="1993777"/>
            <a:ext cx="331940" cy="331940"/>
          </a:xfrm>
          <a:prstGeom prst="rect">
            <a:avLst/>
          </a:prstGeom>
        </p:spPr>
      </p:pic>
      <p:sp>
        <p:nvSpPr>
          <p:cNvPr id="126" name="TextBox 125">
            <a:extLst>
              <a:ext uri="{FF2B5EF4-FFF2-40B4-BE49-F238E27FC236}">
                <a16:creationId xmlns:a16="http://schemas.microsoft.com/office/drawing/2014/main" id="{5D38ABC0-B346-E503-16C0-EF11DC37480B}"/>
              </a:ext>
            </a:extLst>
          </p:cNvPr>
          <p:cNvSpPr txBox="1"/>
          <p:nvPr/>
        </p:nvSpPr>
        <p:spPr>
          <a:xfrm>
            <a:off x="5866789" y="4393880"/>
            <a:ext cx="1155669" cy="153888"/>
          </a:xfrm>
          <a:prstGeom prst="rect">
            <a:avLst/>
          </a:prstGeom>
          <a:noFill/>
        </p:spPr>
        <p:txBody>
          <a:bodyPr wrap="square" lIns="0" tIns="0" rIns="0" bIns="0" rtlCol="0">
            <a:spAutoFit/>
          </a:bodyPr>
          <a:lstStyle/>
          <a:p>
            <a:pPr algn="ctr"/>
            <a:r>
              <a:rPr lang="en-US" sz="500"/>
              <a:t>10a. Agent logs are displayed in Copilot Studio Kit</a:t>
            </a:r>
          </a:p>
        </p:txBody>
      </p:sp>
      <p:sp>
        <p:nvSpPr>
          <p:cNvPr id="127" name="Rectangle 126">
            <a:extLst>
              <a:ext uri="{FF2B5EF4-FFF2-40B4-BE49-F238E27FC236}">
                <a16:creationId xmlns:a16="http://schemas.microsoft.com/office/drawing/2014/main" id="{EFE49FB3-6674-482B-5F23-9F1DFFCBEFA7}"/>
              </a:ext>
            </a:extLst>
          </p:cNvPr>
          <p:cNvSpPr/>
          <p:nvPr/>
        </p:nvSpPr>
        <p:spPr bwMode="auto">
          <a:xfrm>
            <a:off x="6464164" y="5392874"/>
            <a:ext cx="3250076" cy="603755"/>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8" name="Graphic 127">
            <a:extLst>
              <a:ext uri="{FF2B5EF4-FFF2-40B4-BE49-F238E27FC236}">
                <a16:creationId xmlns:a16="http://schemas.microsoft.com/office/drawing/2014/main" id="{D7C6BD58-0011-A1A5-0AA7-E8E52620B4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0718" y="5499139"/>
            <a:ext cx="252900" cy="227480"/>
          </a:xfrm>
          <a:prstGeom prst="rect">
            <a:avLst/>
          </a:prstGeom>
        </p:spPr>
      </p:pic>
      <p:pic>
        <p:nvPicPr>
          <p:cNvPr id="129" name="Graphic 128">
            <a:extLst>
              <a:ext uri="{FF2B5EF4-FFF2-40B4-BE49-F238E27FC236}">
                <a16:creationId xmlns:a16="http://schemas.microsoft.com/office/drawing/2014/main" id="{6611D25A-DDEF-B4CB-09CF-054EB1B66D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93458" y="5499139"/>
            <a:ext cx="227480" cy="227480"/>
          </a:xfrm>
          <a:prstGeom prst="rect">
            <a:avLst/>
          </a:prstGeom>
        </p:spPr>
      </p:pic>
      <p:sp>
        <p:nvSpPr>
          <p:cNvPr id="131" name="TextBox 130">
            <a:extLst>
              <a:ext uri="{FF2B5EF4-FFF2-40B4-BE49-F238E27FC236}">
                <a16:creationId xmlns:a16="http://schemas.microsoft.com/office/drawing/2014/main" id="{496DCF71-5BF6-4260-A539-C2BA04A99109}"/>
              </a:ext>
            </a:extLst>
          </p:cNvPr>
          <p:cNvSpPr txBox="1"/>
          <p:nvPr/>
        </p:nvSpPr>
        <p:spPr>
          <a:xfrm>
            <a:off x="6541194" y="5795271"/>
            <a:ext cx="622369" cy="76944"/>
          </a:xfrm>
          <a:prstGeom prst="rect">
            <a:avLst/>
          </a:prstGeom>
          <a:noFill/>
        </p:spPr>
        <p:txBody>
          <a:bodyPr wrap="square" lIns="0" tIns="0" rIns="0" bIns="0" rtlCol="0">
            <a:spAutoFit/>
          </a:bodyPr>
          <a:lstStyle/>
          <a:p>
            <a:pPr algn="ctr"/>
            <a:r>
              <a:rPr lang="en-US" sz="500"/>
              <a:t>D365 Customer Portal</a:t>
            </a:r>
          </a:p>
        </p:txBody>
      </p:sp>
      <p:sp>
        <p:nvSpPr>
          <p:cNvPr id="133" name="TextBox 132">
            <a:extLst>
              <a:ext uri="{FF2B5EF4-FFF2-40B4-BE49-F238E27FC236}">
                <a16:creationId xmlns:a16="http://schemas.microsoft.com/office/drawing/2014/main" id="{8B114B6A-83EC-132A-A6E7-10128C0786B8}"/>
              </a:ext>
            </a:extLst>
          </p:cNvPr>
          <p:cNvSpPr txBox="1"/>
          <p:nvPr/>
        </p:nvSpPr>
        <p:spPr>
          <a:xfrm>
            <a:off x="7286257" y="5795271"/>
            <a:ext cx="284451" cy="76944"/>
          </a:xfrm>
          <a:prstGeom prst="rect">
            <a:avLst/>
          </a:prstGeom>
          <a:noFill/>
        </p:spPr>
        <p:txBody>
          <a:bodyPr wrap="square" lIns="0" tIns="0" rIns="0" bIns="0" rtlCol="0">
            <a:spAutoFit/>
          </a:bodyPr>
          <a:lstStyle/>
          <a:p>
            <a:pPr algn="ctr"/>
            <a:r>
              <a:rPr lang="en-US" sz="500"/>
              <a:t>Dataverse</a:t>
            </a:r>
          </a:p>
        </p:txBody>
      </p:sp>
      <p:sp>
        <p:nvSpPr>
          <p:cNvPr id="134" name="TextBox 133">
            <a:extLst>
              <a:ext uri="{FF2B5EF4-FFF2-40B4-BE49-F238E27FC236}">
                <a16:creationId xmlns:a16="http://schemas.microsoft.com/office/drawing/2014/main" id="{8AE9CDD6-27F8-4A3A-BE01-AAB9E1EE0F85}"/>
              </a:ext>
            </a:extLst>
          </p:cNvPr>
          <p:cNvSpPr txBox="1"/>
          <p:nvPr/>
        </p:nvSpPr>
        <p:spPr>
          <a:xfrm>
            <a:off x="7697795" y="5794747"/>
            <a:ext cx="600594" cy="77992"/>
          </a:xfrm>
          <a:prstGeom prst="rect">
            <a:avLst/>
          </a:prstGeom>
          <a:noFill/>
        </p:spPr>
        <p:txBody>
          <a:bodyPr wrap="square" lIns="0" tIns="0" rIns="0" bIns="0" rtlCol="0">
            <a:spAutoFit/>
          </a:bodyPr>
          <a:lstStyle/>
          <a:p>
            <a:pPr algn="ctr"/>
            <a:r>
              <a:rPr lang="en-US" sz="500"/>
              <a:t>Copilot Studio Agent</a:t>
            </a:r>
          </a:p>
        </p:txBody>
      </p:sp>
      <p:sp>
        <p:nvSpPr>
          <p:cNvPr id="135" name="TextBox 134">
            <a:extLst>
              <a:ext uri="{FF2B5EF4-FFF2-40B4-BE49-F238E27FC236}">
                <a16:creationId xmlns:a16="http://schemas.microsoft.com/office/drawing/2014/main" id="{68E2189B-0FC0-D158-3FD5-C69E512841AA}"/>
              </a:ext>
            </a:extLst>
          </p:cNvPr>
          <p:cNvSpPr txBox="1"/>
          <p:nvPr/>
        </p:nvSpPr>
        <p:spPr>
          <a:xfrm>
            <a:off x="8374372" y="5794747"/>
            <a:ext cx="729106" cy="77992"/>
          </a:xfrm>
          <a:prstGeom prst="rect">
            <a:avLst/>
          </a:prstGeom>
          <a:noFill/>
        </p:spPr>
        <p:txBody>
          <a:bodyPr wrap="square" lIns="0" tIns="0" rIns="0" bIns="0" rtlCol="0">
            <a:spAutoFit/>
          </a:bodyPr>
          <a:lstStyle/>
          <a:p>
            <a:pPr algn="ctr"/>
            <a:r>
              <a:rPr lang="en-US" sz="500"/>
              <a:t>Copilot Studio Kit - Extend</a:t>
            </a:r>
          </a:p>
        </p:txBody>
      </p:sp>
      <p:sp>
        <p:nvSpPr>
          <p:cNvPr id="137" name="TextBox 136">
            <a:extLst>
              <a:ext uri="{FF2B5EF4-FFF2-40B4-BE49-F238E27FC236}">
                <a16:creationId xmlns:a16="http://schemas.microsoft.com/office/drawing/2014/main" id="{C6C01F5E-A2CE-884A-4F89-5C8A2C407354}"/>
              </a:ext>
            </a:extLst>
          </p:cNvPr>
          <p:cNvSpPr txBox="1"/>
          <p:nvPr/>
        </p:nvSpPr>
        <p:spPr>
          <a:xfrm>
            <a:off x="9147114" y="5794747"/>
            <a:ext cx="496256" cy="77992"/>
          </a:xfrm>
          <a:prstGeom prst="rect">
            <a:avLst/>
          </a:prstGeom>
          <a:noFill/>
        </p:spPr>
        <p:txBody>
          <a:bodyPr wrap="square" lIns="0" tIns="0" rIns="0" bIns="0" rtlCol="0">
            <a:spAutoFit/>
          </a:bodyPr>
          <a:lstStyle/>
          <a:p>
            <a:pPr algn="ctr"/>
            <a:r>
              <a:rPr lang="en-US" sz="500"/>
              <a:t>Flow / Connector</a:t>
            </a:r>
          </a:p>
        </p:txBody>
      </p:sp>
      <p:pic>
        <p:nvPicPr>
          <p:cNvPr id="138" name="Graphic 137">
            <a:extLst>
              <a:ext uri="{FF2B5EF4-FFF2-40B4-BE49-F238E27FC236}">
                <a16:creationId xmlns:a16="http://schemas.microsoft.com/office/drawing/2014/main" id="{58C28A6A-F35E-7C37-4523-50B654B01D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4743" y="5499139"/>
            <a:ext cx="227480" cy="227480"/>
          </a:xfrm>
          <a:prstGeom prst="rect">
            <a:avLst/>
          </a:prstGeom>
        </p:spPr>
      </p:pic>
      <p:sp>
        <p:nvSpPr>
          <p:cNvPr id="141" name="TextBox 140">
            <a:extLst>
              <a:ext uri="{FF2B5EF4-FFF2-40B4-BE49-F238E27FC236}">
                <a16:creationId xmlns:a16="http://schemas.microsoft.com/office/drawing/2014/main" id="{F5A13AFA-3236-FD70-CA70-0EB0B3A8942E}"/>
              </a:ext>
            </a:extLst>
          </p:cNvPr>
          <p:cNvSpPr txBox="1"/>
          <p:nvPr/>
        </p:nvSpPr>
        <p:spPr>
          <a:xfrm>
            <a:off x="7706779" y="5191571"/>
            <a:ext cx="773546" cy="138499"/>
          </a:xfrm>
          <a:prstGeom prst="rect">
            <a:avLst/>
          </a:prstGeom>
          <a:noFill/>
        </p:spPr>
        <p:txBody>
          <a:bodyPr wrap="square" lIns="0" tIns="0" rIns="0" bIns="0" rtlCol="0">
            <a:spAutoFit/>
          </a:bodyPr>
          <a:lstStyle/>
          <a:p>
            <a:pPr algn="ctr"/>
            <a:r>
              <a:rPr lang="en-US" sz="900" b="1"/>
              <a:t>LEGEND</a:t>
            </a:r>
          </a:p>
        </p:txBody>
      </p:sp>
      <p:pic>
        <p:nvPicPr>
          <p:cNvPr id="142" name="Graphic 141">
            <a:extLst>
              <a:ext uri="{FF2B5EF4-FFF2-40B4-BE49-F238E27FC236}">
                <a16:creationId xmlns:a16="http://schemas.microsoft.com/office/drawing/2014/main" id="{5369EE16-3ABC-5DE2-DBB0-BBC4148344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64465" y="5499139"/>
            <a:ext cx="227480" cy="227480"/>
          </a:xfrm>
          <a:prstGeom prst="rect">
            <a:avLst/>
          </a:prstGeom>
        </p:spPr>
      </p:pic>
      <p:pic>
        <p:nvPicPr>
          <p:cNvPr id="144" name="Graphic 143">
            <a:extLst>
              <a:ext uri="{FF2B5EF4-FFF2-40B4-BE49-F238E27FC236}">
                <a16:creationId xmlns:a16="http://schemas.microsoft.com/office/drawing/2014/main" id="{1155E9DA-3698-F061-2CF9-9A30D55C4C5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38638" y="5499139"/>
            <a:ext cx="227481" cy="227481"/>
          </a:xfrm>
          <a:prstGeom prst="rect">
            <a:avLst/>
          </a:prstGeom>
        </p:spPr>
      </p:pic>
      <p:pic>
        <p:nvPicPr>
          <p:cNvPr id="146" name="Graphic 145">
            <a:extLst>
              <a:ext uri="{FF2B5EF4-FFF2-40B4-BE49-F238E27FC236}">
                <a16:creationId xmlns:a16="http://schemas.microsoft.com/office/drawing/2014/main" id="{F9A73297-3517-BA9E-3A58-05549083C3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833325" y="3406955"/>
            <a:ext cx="227480" cy="227480"/>
          </a:xfrm>
          <a:prstGeom prst="rect">
            <a:avLst/>
          </a:prstGeom>
        </p:spPr>
      </p:pic>
      <p:sp>
        <p:nvSpPr>
          <p:cNvPr id="147" name="Rectangle 146">
            <a:extLst>
              <a:ext uri="{FF2B5EF4-FFF2-40B4-BE49-F238E27FC236}">
                <a16:creationId xmlns:a16="http://schemas.microsoft.com/office/drawing/2014/main" id="{5B21A7F3-F4D0-078A-44A0-7B854DE3713D}"/>
              </a:ext>
            </a:extLst>
          </p:cNvPr>
          <p:cNvSpPr/>
          <p:nvPr/>
        </p:nvSpPr>
        <p:spPr bwMode="auto">
          <a:xfrm>
            <a:off x="7087344" y="438664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48" name="Graphic 147">
            <a:extLst>
              <a:ext uri="{FF2B5EF4-FFF2-40B4-BE49-F238E27FC236}">
                <a16:creationId xmlns:a16="http://schemas.microsoft.com/office/drawing/2014/main" id="{8F1F7328-ED7D-920F-3B4C-D20166A707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8313" y="4432194"/>
            <a:ext cx="390341" cy="390341"/>
          </a:xfrm>
          <a:prstGeom prst="rect">
            <a:avLst/>
          </a:prstGeom>
        </p:spPr>
      </p:pic>
      <p:pic>
        <p:nvPicPr>
          <p:cNvPr id="149" name="Graphic 148">
            <a:extLst>
              <a:ext uri="{FF2B5EF4-FFF2-40B4-BE49-F238E27FC236}">
                <a16:creationId xmlns:a16="http://schemas.microsoft.com/office/drawing/2014/main" id="{7180258E-581D-B574-E443-E7F6B52E35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390520" y="4432194"/>
            <a:ext cx="390341" cy="390341"/>
          </a:xfrm>
          <a:prstGeom prst="rect">
            <a:avLst/>
          </a:prstGeom>
        </p:spPr>
      </p:pic>
      <p:sp>
        <p:nvSpPr>
          <p:cNvPr id="150" name="TextBox 149">
            <a:extLst>
              <a:ext uri="{FF2B5EF4-FFF2-40B4-BE49-F238E27FC236}">
                <a16:creationId xmlns:a16="http://schemas.microsoft.com/office/drawing/2014/main" id="{2C1FE431-36C9-E76B-F12F-55AD7761E8A8}"/>
              </a:ext>
            </a:extLst>
          </p:cNvPr>
          <p:cNvSpPr txBox="1"/>
          <p:nvPr/>
        </p:nvSpPr>
        <p:spPr>
          <a:xfrm>
            <a:off x="8186292" y="4810189"/>
            <a:ext cx="822598" cy="92333"/>
          </a:xfrm>
          <a:prstGeom prst="rect">
            <a:avLst/>
          </a:prstGeom>
          <a:noFill/>
        </p:spPr>
        <p:txBody>
          <a:bodyPr wrap="square" lIns="0" tIns="0" rIns="0" bIns="0" rtlCol="0">
            <a:spAutoFit/>
          </a:bodyPr>
          <a:lstStyle/>
          <a:p>
            <a:pPr algn="ctr"/>
            <a:r>
              <a:rPr lang="en-US" sz="600"/>
              <a:t>Conversation Transcript</a:t>
            </a:r>
          </a:p>
        </p:txBody>
      </p:sp>
      <p:pic>
        <p:nvPicPr>
          <p:cNvPr id="151" name="Picture 150" descr="A blue circle with a white letter f in it">
            <a:extLst>
              <a:ext uri="{FF2B5EF4-FFF2-40B4-BE49-F238E27FC236}">
                <a16:creationId xmlns:a16="http://schemas.microsoft.com/office/drawing/2014/main" id="{6AC03833-0A27-9966-9A08-36382239C12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11299" y="3904971"/>
            <a:ext cx="329745" cy="329745"/>
          </a:xfrm>
          <a:prstGeom prst="rect">
            <a:avLst/>
          </a:prstGeom>
        </p:spPr>
      </p:pic>
      <p:pic>
        <p:nvPicPr>
          <p:cNvPr id="152" name="Picture 151" descr="A black background with a black square&#10;&#10;AI-generated content may be incorrect.">
            <a:extLst>
              <a:ext uri="{FF2B5EF4-FFF2-40B4-BE49-F238E27FC236}">
                <a16:creationId xmlns:a16="http://schemas.microsoft.com/office/drawing/2014/main" id="{9A060615-4389-147B-3988-11EDA7D6CD1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11299" y="4301886"/>
            <a:ext cx="329745" cy="337027"/>
          </a:xfrm>
          <a:prstGeom prst="rect">
            <a:avLst/>
          </a:prstGeom>
        </p:spPr>
      </p:pic>
      <p:pic>
        <p:nvPicPr>
          <p:cNvPr id="153" name="Picture 152" descr="A logo of a camera">
            <a:extLst>
              <a:ext uri="{FF2B5EF4-FFF2-40B4-BE49-F238E27FC236}">
                <a16:creationId xmlns:a16="http://schemas.microsoft.com/office/drawing/2014/main" id="{B14E1284-5BDA-6463-E3D7-47435C26A68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11299" y="4706083"/>
            <a:ext cx="329745" cy="329745"/>
          </a:xfrm>
          <a:prstGeom prst="rect">
            <a:avLst/>
          </a:prstGeom>
        </p:spPr>
      </p:pic>
      <p:sp>
        <p:nvSpPr>
          <p:cNvPr id="154" name="Rectangle: Rounded Corners 153">
            <a:extLst>
              <a:ext uri="{FF2B5EF4-FFF2-40B4-BE49-F238E27FC236}">
                <a16:creationId xmlns:a16="http://schemas.microsoft.com/office/drawing/2014/main" id="{4B8B9DEB-20C9-0D06-C90D-F74637B7D554}"/>
              </a:ext>
            </a:extLst>
          </p:cNvPr>
          <p:cNvSpPr/>
          <p:nvPr/>
        </p:nvSpPr>
        <p:spPr bwMode="auto">
          <a:xfrm>
            <a:off x="7695252" y="310762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55" name="TextBox 154">
            <a:extLst>
              <a:ext uri="{FF2B5EF4-FFF2-40B4-BE49-F238E27FC236}">
                <a16:creationId xmlns:a16="http://schemas.microsoft.com/office/drawing/2014/main" id="{2293D6AC-5B47-87DC-1D74-B422DDAF5102}"/>
              </a:ext>
            </a:extLst>
          </p:cNvPr>
          <p:cNvSpPr txBox="1"/>
          <p:nvPr/>
        </p:nvSpPr>
        <p:spPr>
          <a:xfrm>
            <a:off x="8091419" y="3147068"/>
            <a:ext cx="819898" cy="123111"/>
          </a:xfrm>
          <a:prstGeom prst="rect">
            <a:avLst/>
          </a:prstGeom>
          <a:noFill/>
        </p:spPr>
        <p:txBody>
          <a:bodyPr wrap="square" lIns="0" tIns="0" rIns="0" bIns="0" rtlCol="0">
            <a:spAutoFit/>
          </a:bodyPr>
          <a:lstStyle/>
          <a:p>
            <a:pPr algn="ctr"/>
            <a:r>
              <a:rPr lang="en-US" sz="800" b="1"/>
              <a:t>Knowledge Base</a:t>
            </a:r>
          </a:p>
        </p:txBody>
      </p:sp>
      <p:pic>
        <p:nvPicPr>
          <p:cNvPr id="156" name="Graphic 155">
            <a:extLst>
              <a:ext uri="{FF2B5EF4-FFF2-40B4-BE49-F238E27FC236}">
                <a16:creationId xmlns:a16="http://schemas.microsoft.com/office/drawing/2014/main" id="{4BA4104B-FF8D-3E5A-A740-BCA401759F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0080" y="3258408"/>
            <a:ext cx="390593" cy="390593"/>
          </a:xfrm>
          <a:prstGeom prst="rect">
            <a:avLst/>
          </a:prstGeom>
        </p:spPr>
      </p:pic>
      <p:sp>
        <p:nvSpPr>
          <p:cNvPr id="158" name="TextBox 157">
            <a:extLst>
              <a:ext uri="{FF2B5EF4-FFF2-40B4-BE49-F238E27FC236}">
                <a16:creationId xmlns:a16="http://schemas.microsoft.com/office/drawing/2014/main" id="{020B4BD8-E049-94E4-13D3-5669E3A6EE8A}"/>
              </a:ext>
            </a:extLst>
          </p:cNvPr>
          <p:cNvSpPr txBox="1"/>
          <p:nvPr/>
        </p:nvSpPr>
        <p:spPr>
          <a:xfrm>
            <a:off x="7801692" y="3647064"/>
            <a:ext cx="607369" cy="76944"/>
          </a:xfrm>
          <a:prstGeom prst="rect">
            <a:avLst/>
          </a:prstGeom>
          <a:noFill/>
        </p:spPr>
        <p:txBody>
          <a:bodyPr wrap="square" lIns="0" tIns="0" rIns="0" bIns="0" rtlCol="0">
            <a:spAutoFit/>
          </a:bodyPr>
          <a:lstStyle/>
          <a:p>
            <a:pPr algn="ctr"/>
            <a:r>
              <a:rPr lang="en-US" sz="500"/>
              <a:t>Structured Records</a:t>
            </a:r>
          </a:p>
        </p:txBody>
      </p:sp>
      <p:sp>
        <p:nvSpPr>
          <p:cNvPr id="159" name="TextBox 158">
            <a:extLst>
              <a:ext uri="{FF2B5EF4-FFF2-40B4-BE49-F238E27FC236}">
                <a16:creationId xmlns:a16="http://schemas.microsoft.com/office/drawing/2014/main" id="{84FDC8DD-E715-4CBE-14DF-C9C61E6BF89B}"/>
              </a:ext>
            </a:extLst>
          </p:cNvPr>
          <p:cNvSpPr txBox="1"/>
          <p:nvPr/>
        </p:nvSpPr>
        <p:spPr>
          <a:xfrm>
            <a:off x="8520829" y="3647064"/>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61" name="Graphic 160">
            <a:extLst>
              <a:ext uri="{FF2B5EF4-FFF2-40B4-BE49-F238E27FC236}">
                <a16:creationId xmlns:a16="http://schemas.microsoft.com/office/drawing/2014/main" id="{D71F9C1E-5F30-3F85-6B58-CA1F29C15FC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715364" y="3258408"/>
            <a:ext cx="390593" cy="390593"/>
          </a:xfrm>
          <a:prstGeom prst="rect">
            <a:avLst/>
          </a:prstGeom>
        </p:spPr>
      </p:pic>
      <p:pic>
        <p:nvPicPr>
          <p:cNvPr id="162" name="Picture 161" descr="A blue rectangle with white text">
            <a:extLst>
              <a:ext uri="{FF2B5EF4-FFF2-40B4-BE49-F238E27FC236}">
                <a16:creationId xmlns:a16="http://schemas.microsoft.com/office/drawing/2014/main" id="{63010096-0679-E04B-8D86-08616608B44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964027" y="3544621"/>
            <a:ext cx="132256" cy="92272"/>
          </a:xfrm>
          <a:prstGeom prst="rect">
            <a:avLst/>
          </a:prstGeom>
        </p:spPr>
      </p:pic>
      <p:pic>
        <p:nvPicPr>
          <p:cNvPr id="163" name="Graphic 162">
            <a:extLst>
              <a:ext uri="{FF2B5EF4-FFF2-40B4-BE49-F238E27FC236}">
                <a16:creationId xmlns:a16="http://schemas.microsoft.com/office/drawing/2014/main" id="{504F6D7E-AE0A-3DCA-3BDF-7490CCA1BE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49823" y="3386205"/>
            <a:ext cx="227480" cy="227480"/>
          </a:xfrm>
          <a:prstGeom prst="rect">
            <a:avLst/>
          </a:prstGeom>
        </p:spPr>
      </p:pic>
      <p:pic>
        <p:nvPicPr>
          <p:cNvPr id="165" name="Graphic 164">
            <a:extLst>
              <a:ext uri="{FF2B5EF4-FFF2-40B4-BE49-F238E27FC236}">
                <a16:creationId xmlns:a16="http://schemas.microsoft.com/office/drawing/2014/main" id="{AD599B9E-BB0B-F372-5B72-EAC9B924E15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36489" y="3156992"/>
            <a:ext cx="227480" cy="227480"/>
          </a:xfrm>
          <a:prstGeom prst="rect">
            <a:avLst/>
          </a:prstGeom>
        </p:spPr>
      </p:pic>
      <p:cxnSp>
        <p:nvCxnSpPr>
          <p:cNvPr id="167" name="Connector: Elbow 166">
            <a:extLst>
              <a:ext uri="{FF2B5EF4-FFF2-40B4-BE49-F238E27FC236}">
                <a16:creationId xmlns:a16="http://schemas.microsoft.com/office/drawing/2014/main" id="{618A01CC-0287-1AD7-DE37-1F5B6387B29F}"/>
              </a:ext>
            </a:extLst>
          </p:cNvPr>
          <p:cNvCxnSpPr>
            <a:cxnSpLocks/>
          </p:cNvCxnSpPr>
          <p:nvPr/>
        </p:nvCxnSpPr>
        <p:spPr>
          <a:xfrm flipV="1">
            <a:off x="5498417" y="3768368"/>
            <a:ext cx="652575" cy="37004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99A90A53-E0A3-1F60-588B-3F8F3C5C336F}"/>
              </a:ext>
            </a:extLst>
          </p:cNvPr>
          <p:cNvCxnSpPr>
            <a:cxnSpLocks/>
          </p:cNvCxnSpPr>
          <p:nvPr/>
        </p:nvCxnSpPr>
        <p:spPr>
          <a:xfrm>
            <a:off x="7498168" y="3335090"/>
            <a:ext cx="48003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CEFD1A66-409A-1D03-2014-F07592723FCE}"/>
              </a:ext>
            </a:extLst>
          </p:cNvPr>
          <p:cNvSpPr txBox="1"/>
          <p:nvPr/>
        </p:nvSpPr>
        <p:spPr>
          <a:xfrm>
            <a:off x="7397314" y="3096534"/>
            <a:ext cx="629344" cy="230832"/>
          </a:xfrm>
          <a:prstGeom prst="rect">
            <a:avLst/>
          </a:prstGeom>
          <a:noFill/>
        </p:spPr>
        <p:txBody>
          <a:bodyPr wrap="square" lIns="0" tIns="0" rIns="0" bIns="0" rtlCol="0">
            <a:spAutoFit/>
          </a:bodyPr>
          <a:lstStyle/>
          <a:p>
            <a:pPr algn="ctr"/>
            <a:r>
              <a:rPr lang="en-US" sz="500"/>
              <a:t>3. Products &amp; Hashtags stored as records</a:t>
            </a:r>
          </a:p>
        </p:txBody>
      </p:sp>
      <p:cxnSp>
        <p:nvCxnSpPr>
          <p:cNvPr id="176" name="Connector: Elbow 175">
            <a:extLst>
              <a:ext uri="{FF2B5EF4-FFF2-40B4-BE49-F238E27FC236}">
                <a16:creationId xmlns:a16="http://schemas.microsoft.com/office/drawing/2014/main" id="{1BE731E2-0BD2-2768-D669-89C322B0DA4C}"/>
              </a:ext>
            </a:extLst>
          </p:cNvPr>
          <p:cNvCxnSpPr>
            <a:cxnSpLocks/>
            <a:stCxn id="163" idx="2"/>
            <a:endCxn id="161" idx="1"/>
          </p:cNvCxnSpPr>
          <p:nvPr/>
        </p:nvCxnSpPr>
        <p:spPr>
          <a:xfrm rot="5400000" flipH="1" flipV="1">
            <a:off x="7859473" y="2757794"/>
            <a:ext cx="159980" cy="1551801"/>
          </a:xfrm>
          <a:prstGeom prst="bentConnector4">
            <a:avLst>
              <a:gd name="adj1" fmla="val -263650"/>
              <a:gd name="adj2" fmla="val 8326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47210AEB-D640-4129-E8CF-B298D34F01D6}"/>
              </a:ext>
            </a:extLst>
          </p:cNvPr>
          <p:cNvSpPr txBox="1"/>
          <p:nvPr/>
        </p:nvSpPr>
        <p:spPr>
          <a:xfrm>
            <a:off x="7214740" y="3864059"/>
            <a:ext cx="1227668" cy="153888"/>
          </a:xfrm>
          <a:prstGeom prst="rect">
            <a:avLst/>
          </a:prstGeom>
          <a:noFill/>
        </p:spPr>
        <p:txBody>
          <a:bodyPr wrap="square" lIns="0" tIns="0" rIns="0" bIns="0" rtlCol="0">
            <a:spAutoFit/>
          </a:bodyPr>
          <a:lstStyle/>
          <a:p>
            <a:pPr algn="ctr"/>
            <a:r>
              <a:rPr lang="en-US" sz="500"/>
              <a:t>4. pricing rule, optimization rules defined by SMEs</a:t>
            </a:r>
          </a:p>
        </p:txBody>
      </p:sp>
      <p:cxnSp>
        <p:nvCxnSpPr>
          <p:cNvPr id="179" name="Straight Arrow Connector 178">
            <a:extLst>
              <a:ext uri="{FF2B5EF4-FFF2-40B4-BE49-F238E27FC236}">
                <a16:creationId xmlns:a16="http://schemas.microsoft.com/office/drawing/2014/main" id="{5D20AA1F-8E2B-A4F9-1F7E-91234F343370}"/>
              </a:ext>
            </a:extLst>
          </p:cNvPr>
          <p:cNvCxnSpPr>
            <a:cxnSpLocks/>
          </p:cNvCxnSpPr>
          <p:nvPr/>
        </p:nvCxnSpPr>
        <p:spPr>
          <a:xfrm flipH="1" flipV="1">
            <a:off x="8396556" y="2305783"/>
            <a:ext cx="2755325" cy="7476"/>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B6526C88-BE86-4638-FA61-1B023BDEA138}"/>
              </a:ext>
            </a:extLst>
          </p:cNvPr>
          <p:cNvSpPr txBox="1"/>
          <p:nvPr/>
        </p:nvSpPr>
        <p:spPr>
          <a:xfrm>
            <a:off x="8734820" y="2179205"/>
            <a:ext cx="1654742" cy="76944"/>
          </a:xfrm>
          <a:prstGeom prst="rect">
            <a:avLst/>
          </a:prstGeom>
          <a:noFill/>
        </p:spPr>
        <p:txBody>
          <a:bodyPr wrap="square" lIns="0" tIns="0" rIns="0" bIns="0" rtlCol="0">
            <a:spAutoFit/>
          </a:bodyPr>
          <a:lstStyle/>
          <a:p>
            <a:pPr algn="ctr"/>
            <a:r>
              <a:rPr lang="en-US" sz="500"/>
              <a:t>5. Asks suggestions for markdown of a certain product</a:t>
            </a:r>
          </a:p>
        </p:txBody>
      </p:sp>
      <p:cxnSp>
        <p:nvCxnSpPr>
          <p:cNvPr id="181" name="Connector: Elbow 180">
            <a:extLst>
              <a:ext uri="{FF2B5EF4-FFF2-40B4-BE49-F238E27FC236}">
                <a16:creationId xmlns:a16="http://schemas.microsoft.com/office/drawing/2014/main" id="{0411C990-3CDD-8B66-BD06-9F2008E4ADCA}"/>
              </a:ext>
            </a:extLst>
          </p:cNvPr>
          <p:cNvCxnSpPr>
            <a:cxnSpLocks/>
            <a:stCxn id="65" idx="1"/>
            <a:endCxn id="53" idx="0"/>
          </p:cNvCxnSpPr>
          <p:nvPr/>
        </p:nvCxnSpPr>
        <p:spPr>
          <a:xfrm rot="10800000" flipV="1">
            <a:off x="6692053" y="2449188"/>
            <a:ext cx="1169723" cy="65843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3C22974C-8AFA-AC8F-9B36-572F2EFDF219}"/>
              </a:ext>
            </a:extLst>
          </p:cNvPr>
          <p:cNvSpPr txBox="1"/>
          <p:nvPr/>
        </p:nvSpPr>
        <p:spPr>
          <a:xfrm>
            <a:off x="6801946" y="2255353"/>
            <a:ext cx="962794" cy="153888"/>
          </a:xfrm>
          <a:prstGeom prst="rect">
            <a:avLst/>
          </a:prstGeom>
          <a:noFill/>
        </p:spPr>
        <p:txBody>
          <a:bodyPr wrap="square" lIns="0" tIns="0" rIns="0" bIns="0" rtlCol="0">
            <a:spAutoFit/>
          </a:bodyPr>
          <a:lstStyle/>
          <a:p>
            <a:pPr algn="ctr"/>
            <a:r>
              <a:rPr lang="en-US" sz="500"/>
              <a:t>6. Invokes Tools based on instructions</a:t>
            </a:r>
          </a:p>
        </p:txBody>
      </p:sp>
      <p:cxnSp>
        <p:nvCxnSpPr>
          <p:cNvPr id="183" name="Straight Arrow Connector 182">
            <a:extLst>
              <a:ext uri="{FF2B5EF4-FFF2-40B4-BE49-F238E27FC236}">
                <a16:creationId xmlns:a16="http://schemas.microsoft.com/office/drawing/2014/main" id="{2577C3E7-C498-8F11-4AAD-6A2821C3C175}"/>
              </a:ext>
            </a:extLst>
          </p:cNvPr>
          <p:cNvCxnSpPr>
            <a:cxnSpLocks/>
            <a:endCxn id="163" idx="3"/>
          </p:cNvCxnSpPr>
          <p:nvPr/>
        </p:nvCxnSpPr>
        <p:spPr>
          <a:xfrm flipH="1">
            <a:off x="7277303" y="3494326"/>
            <a:ext cx="595945" cy="561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BB344995-FCFD-AB77-AC3C-713044A47C2F}"/>
              </a:ext>
            </a:extLst>
          </p:cNvPr>
          <p:cNvSpPr txBox="1"/>
          <p:nvPr/>
        </p:nvSpPr>
        <p:spPr>
          <a:xfrm>
            <a:off x="7293574" y="3499868"/>
            <a:ext cx="629344" cy="153888"/>
          </a:xfrm>
          <a:prstGeom prst="rect">
            <a:avLst/>
          </a:prstGeom>
          <a:noFill/>
        </p:spPr>
        <p:txBody>
          <a:bodyPr wrap="square" lIns="0" tIns="0" rIns="0" bIns="0" rtlCol="0">
            <a:spAutoFit/>
          </a:bodyPr>
          <a:lstStyle/>
          <a:p>
            <a:pPr algn="ctr"/>
            <a:r>
              <a:rPr lang="en-US" sz="500"/>
              <a:t>7. Pulls inventory levels, products aging</a:t>
            </a:r>
          </a:p>
        </p:txBody>
      </p:sp>
      <p:cxnSp>
        <p:nvCxnSpPr>
          <p:cNvPr id="185" name="Connector: Elbow 184">
            <a:extLst>
              <a:ext uri="{FF2B5EF4-FFF2-40B4-BE49-F238E27FC236}">
                <a16:creationId xmlns:a16="http://schemas.microsoft.com/office/drawing/2014/main" id="{8CE6751C-BF09-2677-E96C-3AD190716361}"/>
              </a:ext>
            </a:extLst>
          </p:cNvPr>
          <p:cNvCxnSpPr>
            <a:cxnSpLocks/>
            <a:stCxn id="165" idx="3"/>
            <a:endCxn id="163" idx="0"/>
          </p:cNvCxnSpPr>
          <p:nvPr/>
        </p:nvCxnSpPr>
        <p:spPr>
          <a:xfrm>
            <a:off x="6263969" y="3270732"/>
            <a:ext cx="899594" cy="115473"/>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C16A5097-2F39-666C-5BD3-D928DCA1E57B}"/>
              </a:ext>
            </a:extLst>
          </p:cNvPr>
          <p:cNvSpPr txBox="1"/>
          <p:nvPr/>
        </p:nvSpPr>
        <p:spPr>
          <a:xfrm>
            <a:off x="6275652" y="3307585"/>
            <a:ext cx="774882" cy="153888"/>
          </a:xfrm>
          <a:prstGeom prst="rect">
            <a:avLst/>
          </a:prstGeom>
          <a:noFill/>
        </p:spPr>
        <p:txBody>
          <a:bodyPr wrap="square" lIns="0" tIns="0" rIns="0" bIns="0" rtlCol="0">
            <a:spAutoFit/>
          </a:bodyPr>
          <a:lstStyle/>
          <a:p>
            <a:pPr algn="ctr"/>
            <a:r>
              <a:rPr lang="en-US" sz="500"/>
              <a:t>8. forecasts a price &amp; confidence score</a:t>
            </a:r>
          </a:p>
        </p:txBody>
      </p:sp>
      <p:cxnSp>
        <p:nvCxnSpPr>
          <p:cNvPr id="187" name="Connector: Elbow 186">
            <a:extLst>
              <a:ext uri="{FF2B5EF4-FFF2-40B4-BE49-F238E27FC236}">
                <a16:creationId xmlns:a16="http://schemas.microsoft.com/office/drawing/2014/main" id="{373619AF-7A60-C3BE-C0F7-CF599A54790A}"/>
              </a:ext>
            </a:extLst>
          </p:cNvPr>
          <p:cNvCxnSpPr>
            <a:cxnSpLocks/>
            <a:endCxn id="163" idx="1"/>
          </p:cNvCxnSpPr>
          <p:nvPr/>
        </p:nvCxnSpPr>
        <p:spPr>
          <a:xfrm flipV="1">
            <a:off x="6291511" y="3499945"/>
            <a:ext cx="758312" cy="127904"/>
          </a:xfrm>
          <a:prstGeom prst="bentConnector3">
            <a:avLst>
              <a:gd name="adj1" fmla="val 85666"/>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8" name="Connector: Elbow 187">
            <a:extLst>
              <a:ext uri="{FF2B5EF4-FFF2-40B4-BE49-F238E27FC236}">
                <a16:creationId xmlns:a16="http://schemas.microsoft.com/office/drawing/2014/main" id="{41098FC1-40AD-1345-6D42-28057311A327}"/>
              </a:ext>
            </a:extLst>
          </p:cNvPr>
          <p:cNvCxnSpPr>
            <a:cxnSpLocks/>
          </p:cNvCxnSpPr>
          <p:nvPr/>
        </p:nvCxnSpPr>
        <p:spPr>
          <a:xfrm rot="16200000" flipV="1">
            <a:off x="5303801" y="2852896"/>
            <a:ext cx="901832" cy="512597"/>
          </a:xfrm>
          <a:prstGeom prst="bentConnector3">
            <a:avLst>
              <a:gd name="adj1" fmla="val 10053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1C5761C5-1089-F464-7BBD-5C159912E744}"/>
              </a:ext>
            </a:extLst>
          </p:cNvPr>
          <p:cNvSpPr txBox="1"/>
          <p:nvPr/>
        </p:nvSpPr>
        <p:spPr>
          <a:xfrm>
            <a:off x="5442049" y="2369275"/>
            <a:ext cx="962794" cy="230832"/>
          </a:xfrm>
          <a:prstGeom prst="rect">
            <a:avLst/>
          </a:prstGeom>
          <a:noFill/>
        </p:spPr>
        <p:txBody>
          <a:bodyPr wrap="square" lIns="0" tIns="0" rIns="0" bIns="0" rtlCol="0">
            <a:spAutoFit/>
          </a:bodyPr>
          <a:lstStyle/>
          <a:p>
            <a:pPr algn="ctr"/>
            <a:r>
              <a:rPr lang="en-US" sz="500"/>
              <a:t>9a. Confidence score &gt;0.8, markdown prices are updated back to ERP system</a:t>
            </a:r>
          </a:p>
        </p:txBody>
      </p:sp>
      <p:cxnSp>
        <p:nvCxnSpPr>
          <p:cNvPr id="190" name="Connector: Elbow 189">
            <a:extLst>
              <a:ext uri="{FF2B5EF4-FFF2-40B4-BE49-F238E27FC236}">
                <a16:creationId xmlns:a16="http://schemas.microsoft.com/office/drawing/2014/main" id="{BBE9A339-EF21-90AB-AC6B-D24EFBB44FD4}"/>
              </a:ext>
            </a:extLst>
          </p:cNvPr>
          <p:cNvCxnSpPr>
            <a:cxnSpLocks/>
            <a:stCxn id="163" idx="2"/>
            <a:endCxn id="67" idx="1"/>
          </p:cNvCxnSpPr>
          <p:nvPr/>
        </p:nvCxnSpPr>
        <p:spPr>
          <a:xfrm rot="16200000" flipH="1">
            <a:off x="8797900" y="1979348"/>
            <a:ext cx="737288" cy="400596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91" name="Connector: Elbow 190">
            <a:extLst>
              <a:ext uri="{FF2B5EF4-FFF2-40B4-BE49-F238E27FC236}">
                <a16:creationId xmlns:a16="http://schemas.microsoft.com/office/drawing/2014/main" id="{B8B31E0E-D860-E88F-9AA9-29A55E992D29}"/>
              </a:ext>
            </a:extLst>
          </p:cNvPr>
          <p:cNvCxnSpPr>
            <a:cxnSpLocks/>
            <a:endCxn id="61" idx="2"/>
          </p:cNvCxnSpPr>
          <p:nvPr/>
        </p:nvCxnSpPr>
        <p:spPr>
          <a:xfrm flipV="1">
            <a:off x="7163563" y="3687545"/>
            <a:ext cx="2783503" cy="47432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25BB8CA6-2343-DC64-A7DA-D5AC78C11613}"/>
              </a:ext>
            </a:extLst>
          </p:cNvPr>
          <p:cNvSpPr txBox="1"/>
          <p:nvPr/>
        </p:nvSpPr>
        <p:spPr>
          <a:xfrm>
            <a:off x="8558144" y="3879240"/>
            <a:ext cx="962794" cy="153888"/>
          </a:xfrm>
          <a:prstGeom prst="rect">
            <a:avLst/>
          </a:prstGeom>
          <a:noFill/>
        </p:spPr>
        <p:txBody>
          <a:bodyPr wrap="square" lIns="0" tIns="0" rIns="0" bIns="0" rtlCol="0">
            <a:spAutoFit/>
          </a:bodyPr>
          <a:lstStyle/>
          <a:p>
            <a:pPr algn="ctr"/>
            <a:r>
              <a:rPr lang="en-US" sz="500"/>
              <a:t>9b. Confidence score &lt;0.2, sends review </a:t>
            </a:r>
          </a:p>
        </p:txBody>
      </p:sp>
      <p:sp>
        <p:nvSpPr>
          <p:cNvPr id="193" name="TextBox 192">
            <a:extLst>
              <a:ext uri="{FF2B5EF4-FFF2-40B4-BE49-F238E27FC236}">
                <a16:creationId xmlns:a16="http://schemas.microsoft.com/office/drawing/2014/main" id="{287CFA96-60C5-DEF4-6AB0-9D56610E8E17}"/>
              </a:ext>
            </a:extLst>
          </p:cNvPr>
          <p:cNvSpPr txBox="1"/>
          <p:nvPr/>
        </p:nvSpPr>
        <p:spPr>
          <a:xfrm>
            <a:off x="9885325" y="4078227"/>
            <a:ext cx="962794" cy="230832"/>
          </a:xfrm>
          <a:prstGeom prst="rect">
            <a:avLst/>
          </a:prstGeom>
          <a:noFill/>
        </p:spPr>
        <p:txBody>
          <a:bodyPr wrap="square" lIns="0" tIns="0" rIns="0" bIns="0" rtlCol="0">
            <a:spAutoFit/>
          </a:bodyPr>
          <a:lstStyle/>
          <a:p>
            <a:pPr algn="ctr"/>
            <a:r>
              <a:rPr lang="en-US" sz="500"/>
              <a:t>9b. Confidence score &gt;0.8, promotions sent to customer via email and messages</a:t>
            </a:r>
          </a:p>
        </p:txBody>
      </p:sp>
      <p:cxnSp>
        <p:nvCxnSpPr>
          <p:cNvPr id="194" name="Connector: Elbow 193">
            <a:extLst>
              <a:ext uri="{FF2B5EF4-FFF2-40B4-BE49-F238E27FC236}">
                <a16:creationId xmlns:a16="http://schemas.microsoft.com/office/drawing/2014/main" id="{5E095A61-A261-C18A-446A-C64FF0FF82A9}"/>
              </a:ext>
            </a:extLst>
          </p:cNvPr>
          <p:cNvCxnSpPr>
            <a:cxnSpLocks/>
            <a:stCxn id="61" idx="3"/>
            <a:endCxn id="71" idx="2"/>
          </p:cNvCxnSpPr>
          <p:nvPr/>
        </p:nvCxnSpPr>
        <p:spPr>
          <a:xfrm flipV="1">
            <a:off x="10389562" y="3299166"/>
            <a:ext cx="1166736" cy="17454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D326617-F69C-6DC0-4B52-DDF51B55CEC1}"/>
              </a:ext>
            </a:extLst>
          </p:cNvPr>
          <p:cNvSpPr txBox="1"/>
          <p:nvPr/>
        </p:nvSpPr>
        <p:spPr>
          <a:xfrm>
            <a:off x="10441642" y="3349728"/>
            <a:ext cx="962794" cy="76944"/>
          </a:xfrm>
          <a:prstGeom prst="rect">
            <a:avLst/>
          </a:prstGeom>
          <a:noFill/>
        </p:spPr>
        <p:txBody>
          <a:bodyPr wrap="square" lIns="0" tIns="0" rIns="0" bIns="0" rtlCol="0">
            <a:spAutoFit/>
          </a:bodyPr>
          <a:lstStyle/>
          <a:p>
            <a:pPr algn="ctr"/>
            <a:r>
              <a:rPr lang="en-US" sz="500"/>
              <a:t>9c. Adjustment requested</a:t>
            </a:r>
          </a:p>
        </p:txBody>
      </p:sp>
      <p:cxnSp>
        <p:nvCxnSpPr>
          <p:cNvPr id="196" name="Connector: Elbow 195">
            <a:extLst>
              <a:ext uri="{FF2B5EF4-FFF2-40B4-BE49-F238E27FC236}">
                <a16:creationId xmlns:a16="http://schemas.microsoft.com/office/drawing/2014/main" id="{B3445E96-1D6A-415B-7B07-82E2AF1A54DE}"/>
              </a:ext>
            </a:extLst>
          </p:cNvPr>
          <p:cNvCxnSpPr>
            <a:cxnSpLocks/>
            <a:stCxn id="74" idx="0"/>
          </p:cNvCxnSpPr>
          <p:nvPr/>
        </p:nvCxnSpPr>
        <p:spPr>
          <a:xfrm rot="16200000" flipH="1" flipV="1">
            <a:off x="8434445" y="-1056242"/>
            <a:ext cx="216882" cy="5997746"/>
          </a:xfrm>
          <a:prstGeom prst="bentConnector4">
            <a:avLst>
              <a:gd name="adj1" fmla="val -12357"/>
              <a:gd name="adj2" fmla="val 9728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2448688D-541E-46B6-2312-D576E5754627}"/>
              </a:ext>
            </a:extLst>
          </p:cNvPr>
          <p:cNvSpPr txBox="1"/>
          <p:nvPr/>
        </p:nvSpPr>
        <p:spPr>
          <a:xfrm>
            <a:off x="7902302" y="1850352"/>
            <a:ext cx="1922632" cy="76944"/>
          </a:xfrm>
          <a:prstGeom prst="rect">
            <a:avLst/>
          </a:prstGeom>
          <a:noFill/>
        </p:spPr>
        <p:txBody>
          <a:bodyPr wrap="square" lIns="0" tIns="0" rIns="0" bIns="0" rtlCol="0">
            <a:spAutoFit/>
          </a:bodyPr>
          <a:lstStyle/>
          <a:p>
            <a:pPr algn="ctr"/>
            <a:r>
              <a:rPr lang="en-US" sz="500"/>
              <a:t>9d. Pricing is adjusted/ or approved and updates back to ERP system</a:t>
            </a:r>
          </a:p>
        </p:txBody>
      </p:sp>
      <p:sp>
        <p:nvSpPr>
          <p:cNvPr id="198" name="TextBox 197">
            <a:extLst>
              <a:ext uri="{FF2B5EF4-FFF2-40B4-BE49-F238E27FC236}">
                <a16:creationId xmlns:a16="http://schemas.microsoft.com/office/drawing/2014/main" id="{2DF79344-79F8-7445-72F4-00FEB6B3B1AC}"/>
              </a:ext>
            </a:extLst>
          </p:cNvPr>
          <p:cNvSpPr txBox="1"/>
          <p:nvPr/>
        </p:nvSpPr>
        <p:spPr>
          <a:xfrm>
            <a:off x="10634046" y="4932708"/>
            <a:ext cx="1155669" cy="153888"/>
          </a:xfrm>
          <a:prstGeom prst="rect">
            <a:avLst/>
          </a:prstGeom>
          <a:noFill/>
        </p:spPr>
        <p:txBody>
          <a:bodyPr wrap="square" lIns="0" tIns="0" rIns="0" bIns="0" rtlCol="0">
            <a:spAutoFit/>
          </a:bodyPr>
          <a:lstStyle/>
          <a:p>
            <a:pPr algn="ctr"/>
            <a:r>
              <a:rPr lang="en-US" sz="500"/>
              <a:t>10b.  Logs reviewed by admins and shared with pricing managers</a:t>
            </a:r>
          </a:p>
        </p:txBody>
      </p:sp>
      <p:cxnSp>
        <p:nvCxnSpPr>
          <p:cNvPr id="199" name="Straight Arrow Connector 198">
            <a:extLst>
              <a:ext uri="{FF2B5EF4-FFF2-40B4-BE49-F238E27FC236}">
                <a16:creationId xmlns:a16="http://schemas.microsoft.com/office/drawing/2014/main" id="{1624ED5A-A41F-D988-953D-D07F0822CE00}"/>
              </a:ext>
            </a:extLst>
          </p:cNvPr>
          <p:cNvCxnSpPr>
            <a:cxnSpLocks/>
            <a:stCxn id="71" idx="1"/>
          </p:cNvCxnSpPr>
          <p:nvPr/>
        </p:nvCxnSpPr>
        <p:spPr>
          <a:xfrm flipH="1">
            <a:off x="8246962" y="2646711"/>
            <a:ext cx="292256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B1F5CB6D-B1DC-5BE9-AB3C-3AF738BF3389}"/>
              </a:ext>
            </a:extLst>
          </p:cNvPr>
          <p:cNvSpPr txBox="1"/>
          <p:nvPr/>
        </p:nvSpPr>
        <p:spPr>
          <a:xfrm>
            <a:off x="9008890" y="2661677"/>
            <a:ext cx="1978725" cy="76944"/>
          </a:xfrm>
          <a:prstGeom prst="rect">
            <a:avLst/>
          </a:prstGeom>
          <a:noFill/>
        </p:spPr>
        <p:txBody>
          <a:bodyPr wrap="square" lIns="0" tIns="0" rIns="0" bIns="0" rtlCol="0">
            <a:spAutoFit/>
          </a:bodyPr>
          <a:lstStyle/>
          <a:p>
            <a:pPr algn="ctr"/>
            <a:r>
              <a:rPr lang="en-US" sz="500"/>
              <a:t>10c. . Feedback – updates instructions, topics and confidence threshold</a:t>
            </a:r>
          </a:p>
        </p:txBody>
      </p:sp>
      <p:cxnSp>
        <p:nvCxnSpPr>
          <p:cNvPr id="201" name="Straight Arrow Connector 200">
            <a:extLst>
              <a:ext uri="{FF2B5EF4-FFF2-40B4-BE49-F238E27FC236}">
                <a16:creationId xmlns:a16="http://schemas.microsoft.com/office/drawing/2014/main" id="{B80F6EB3-0CE1-0684-7DD7-7F8B5AA186B2}"/>
              </a:ext>
            </a:extLst>
          </p:cNvPr>
          <p:cNvCxnSpPr>
            <a:cxnSpLocks/>
          </p:cNvCxnSpPr>
          <p:nvPr/>
        </p:nvCxnSpPr>
        <p:spPr>
          <a:xfrm>
            <a:off x="8994016" y="2483137"/>
            <a:ext cx="11659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238EF2D3-D530-5FD9-94C6-8AE894734191}"/>
              </a:ext>
            </a:extLst>
          </p:cNvPr>
          <p:cNvSpPr txBox="1"/>
          <p:nvPr/>
        </p:nvSpPr>
        <p:spPr>
          <a:xfrm>
            <a:off x="9146126" y="2380437"/>
            <a:ext cx="866792" cy="76944"/>
          </a:xfrm>
          <a:prstGeom prst="rect">
            <a:avLst/>
          </a:prstGeom>
          <a:noFill/>
        </p:spPr>
        <p:txBody>
          <a:bodyPr wrap="square" lIns="0" tIns="0" rIns="0" bIns="0" rtlCol="0">
            <a:spAutoFit/>
          </a:bodyPr>
          <a:lstStyle/>
          <a:p>
            <a:pPr algn="ctr"/>
            <a:r>
              <a:rPr lang="en-US" sz="500" err="1"/>
              <a:t>markdown_confidence_score</a:t>
            </a:r>
            <a:endParaRPr lang="en-US" sz="500"/>
          </a:p>
        </p:txBody>
      </p:sp>
      <p:sp>
        <p:nvSpPr>
          <p:cNvPr id="203" name="TextBox 202">
            <a:extLst>
              <a:ext uri="{FF2B5EF4-FFF2-40B4-BE49-F238E27FC236}">
                <a16:creationId xmlns:a16="http://schemas.microsoft.com/office/drawing/2014/main" id="{FAFB52A3-CC92-88CB-0AD1-E6DEA9B21BC0}"/>
              </a:ext>
            </a:extLst>
          </p:cNvPr>
          <p:cNvSpPr txBox="1"/>
          <p:nvPr/>
        </p:nvSpPr>
        <p:spPr>
          <a:xfrm>
            <a:off x="9991489" y="2346477"/>
            <a:ext cx="259394" cy="76944"/>
          </a:xfrm>
          <a:prstGeom prst="rect">
            <a:avLst/>
          </a:prstGeom>
          <a:noFill/>
        </p:spPr>
        <p:txBody>
          <a:bodyPr wrap="square" lIns="0" tIns="0" rIns="0" bIns="0" rtlCol="0">
            <a:spAutoFit/>
          </a:bodyPr>
          <a:lstStyle/>
          <a:p>
            <a:pPr algn="ctr"/>
            <a:r>
              <a:rPr lang="en-US" sz="500"/>
              <a:t>High</a:t>
            </a:r>
          </a:p>
        </p:txBody>
      </p:sp>
      <p:sp>
        <p:nvSpPr>
          <p:cNvPr id="204" name="TextBox 203">
            <a:extLst>
              <a:ext uri="{FF2B5EF4-FFF2-40B4-BE49-F238E27FC236}">
                <a16:creationId xmlns:a16="http://schemas.microsoft.com/office/drawing/2014/main" id="{33131160-C9DE-CC60-2199-7253A81D0E09}"/>
              </a:ext>
            </a:extLst>
          </p:cNvPr>
          <p:cNvSpPr txBox="1"/>
          <p:nvPr/>
        </p:nvSpPr>
        <p:spPr>
          <a:xfrm>
            <a:off x="8928922" y="2346477"/>
            <a:ext cx="259394" cy="76944"/>
          </a:xfrm>
          <a:prstGeom prst="rect">
            <a:avLst/>
          </a:prstGeom>
          <a:noFill/>
        </p:spPr>
        <p:txBody>
          <a:bodyPr wrap="square" lIns="0" tIns="0" rIns="0" bIns="0" rtlCol="0">
            <a:spAutoFit/>
          </a:bodyPr>
          <a:lstStyle/>
          <a:p>
            <a:pPr algn="ctr"/>
            <a:r>
              <a:rPr lang="en-US" sz="500"/>
              <a:t>Low</a:t>
            </a:r>
          </a:p>
        </p:txBody>
      </p:sp>
      <p:sp>
        <p:nvSpPr>
          <p:cNvPr id="205" name="TextBox 204">
            <a:extLst>
              <a:ext uri="{FF2B5EF4-FFF2-40B4-BE49-F238E27FC236}">
                <a16:creationId xmlns:a16="http://schemas.microsoft.com/office/drawing/2014/main" id="{9A2BE9EE-C743-6282-D11F-94C5D6605DF7}"/>
              </a:ext>
            </a:extLst>
          </p:cNvPr>
          <p:cNvSpPr txBox="1"/>
          <p:nvPr/>
        </p:nvSpPr>
        <p:spPr>
          <a:xfrm>
            <a:off x="9045430" y="2544806"/>
            <a:ext cx="45719" cy="76944"/>
          </a:xfrm>
          <a:prstGeom prst="rect">
            <a:avLst/>
          </a:prstGeom>
          <a:noFill/>
        </p:spPr>
        <p:txBody>
          <a:bodyPr wrap="square" lIns="0" tIns="0" rIns="0" bIns="0" rtlCol="0">
            <a:spAutoFit/>
          </a:bodyPr>
          <a:lstStyle/>
          <a:p>
            <a:pPr algn="ctr"/>
            <a:r>
              <a:rPr lang="en-US" sz="500"/>
              <a:t>0</a:t>
            </a:r>
          </a:p>
        </p:txBody>
      </p:sp>
      <p:sp>
        <p:nvSpPr>
          <p:cNvPr id="206" name="TextBox 205">
            <a:extLst>
              <a:ext uri="{FF2B5EF4-FFF2-40B4-BE49-F238E27FC236}">
                <a16:creationId xmlns:a16="http://schemas.microsoft.com/office/drawing/2014/main" id="{CC0F265F-0611-D7CE-D3D7-030834424AEF}"/>
              </a:ext>
            </a:extLst>
          </p:cNvPr>
          <p:cNvSpPr txBox="1"/>
          <p:nvPr/>
        </p:nvSpPr>
        <p:spPr>
          <a:xfrm>
            <a:off x="10075462" y="2544806"/>
            <a:ext cx="45719" cy="76944"/>
          </a:xfrm>
          <a:prstGeom prst="rect">
            <a:avLst/>
          </a:prstGeom>
          <a:noFill/>
        </p:spPr>
        <p:txBody>
          <a:bodyPr wrap="square" lIns="0" tIns="0" rIns="0" bIns="0" rtlCol="0">
            <a:spAutoFit/>
          </a:bodyPr>
          <a:lstStyle/>
          <a:p>
            <a:pPr algn="ctr"/>
            <a:r>
              <a:rPr lang="en-US" sz="500"/>
              <a:t>1</a:t>
            </a:r>
          </a:p>
        </p:txBody>
      </p:sp>
      <p:sp>
        <p:nvSpPr>
          <p:cNvPr id="207" name="TextBox 206">
            <a:extLst>
              <a:ext uri="{FF2B5EF4-FFF2-40B4-BE49-F238E27FC236}">
                <a16:creationId xmlns:a16="http://schemas.microsoft.com/office/drawing/2014/main" id="{92EEE677-072B-1984-DF00-8C8A797A90D2}"/>
              </a:ext>
            </a:extLst>
          </p:cNvPr>
          <p:cNvSpPr txBox="1"/>
          <p:nvPr/>
        </p:nvSpPr>
        <p:spPr>
          <a:xfrm>
            <a:off x="4724590" y="1795946"/>
            <a:ext cx="653879" cy="123111"/>
          </a:xfrm>
          <a:prstGeom prst="rect">
            <a:avLst/>
          </a:prstGeom>
          <a:noFill/>
        </p:spPr>
        <p:txBody>
          <a:bodyPr wrap="square" lIns="0" tIns="0" rIns="0" bIns="0" rtlCol="0">
            <a:spAutoFit/>
          </a:bodyPr>
          <a:lstStyle/>
          <a:p>
            <a:pPr algn="ctr"/>
            <a:r>
              <a:rPr lang="en-US" sz="800" b="1"/>
              <a:t>ERP Systems</a:t>
            </a:r>
          </a:p>
        </p:txBody>
      </p:sp>
      <p:pic>
        <p:nvPicPr>
          <p:cNvPr id="208" name="Graphic 207">
            <a:extLst>
              <a:ext uri="{FF2B5EF4-FFF2-40B4-BE49-F238E27FC236}">
                <a16:creationId xmlns:a16="http://schemas.microsoft.com/office/drawing/2014/main" id="{421E1649-33B7-081A-A9E5-254F32F0A1B9}"/>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011909" y="3406955"/>
            <a:ext cx="281039" cy="281039"/>
          </a:xfrm>
          <a:prstGeom prst="rect">
            <a:avLst/>
          </a:prstGeom>
        </p:spPr>
      </p:pic>
      <p:sp>
        <p:nvSpPr>
          <p:cNvPr id="209" name="TextBox 208">
            <a:extLst>
              <a:ext uri="{FF2B5EF4-FFF2-40B4-BE49-F238E27FC236}">
                <a16:creationId xmlns:a16="http://schemas.microsoft.com/office/drawing/2014/main" id="{1063D3AC-8D1E-950A-10C4-C01DD77E3A94}"/>
              </a:ext>
            </a:extLst>
          </p:cNvPr>
          <p:cNvSpPr txBox="1"/>
          <p:nvPr/>
        </p:nvSpPr>
        <p:spPr>
          <a:xfrm>
            <a:off x="5994370" y="3685341"/>
            <a:ext cx="316117" cy="76944"/>
          </a:xfrm>
          <a:prstGeom prst="rect">
            <a:avLst/>
          </a:prstGeom>
          <a:noFill/>
        </p:spPr>
        <p:txBody>
          <a:bodyPr wrap="square" lIns="0" tIns="0" rIns="0" bIns="0" rtlCol="0">
            <a:spAutoFit/>
          </a:bodyPr>
          <a:lstStyle/>
          <a:p>
            <a:pPr algn="ctr"/>
            <a:r>
              <a:rPr lang="en-US" sz="500"/>
              <a:t>Connector</a:t>
            </a:r>
          </a:p>
        </p:txBody>
      </p:sp>
    </p:spTree>
    <p:extLst>
      <p:ext uri="{BB962C8B-B14F-4D97-AF65-F5344CB8AC3E}">
        <p14:creationId xmlns:p14="http://schemas.microsoft.com/office/powerpoint/2010/main" val="20365694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B370E-959E-C3CB-13C1-0E2BA9BE2616}"/>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0D525CB-8B8D-577A-C151-5CD4093F5FEE}"/>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1E2B805D-EFD0-3F4B-A336-10204B8BD795}"/>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974E9D98-63A5-6FBA-316F-4804C856EF9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a:t>CLTV estimation is missing or not data-driven, limiting effective segmentation by long-term customer value</a:t>
            </a:r>
            <a:endParaRPr lang="en-GB" sz="1400">
              <a:sym typeface="DM Sans Light"/>
            </a:endParaRPr>
          </a:p>
        </p:txBody>
      </p:sp>
      <p:sp>
        <p:nvSpPr>
          <p:cNvPr id="14" name="Google Shape;523;p32">
            <a:extLst>
              <a:ext uri="{FF2B5EF4-FFF2-40B4-BE49-F238E27FC236}">
                <a16:creationId xmlns:a16="http://schemas.microsoft.com/office/drawing/2014/main" id="{DE02A7EB-2D1A-FE69-E25E-420C5B37E55F}"/>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C552692-8ACD-40B7-D15C-FBBE7EC3DC61}"/>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Limited use of predictive modeling in customer valuation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One-size-fits-all offers instead of value-based segmentation</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Inaccurate CLTV from limited data leads to missed promo and loyalty opportunities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Isolated decisions without market context miss chances to adapt to industry shifts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Lack of real-time updates to reflect changing customer behavior or market conditions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Inability to link CLTV insights to actionable strategies across marketing, sales, and retention efforts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9B4AE02F-5CB5-093E-7B63-899147DF536B}"/>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82C8771D-7F60-8874-F976-F401B9C2C15D}"/>
              </a:ext>
            </a:extLst>
          </p:cNvPr>
          <p:cNvSpPr/>
          <p:nvPr/>
        </p:nvSpPr>
        <p:spPr>
          <a:xfrm>
            <a:off x="6248885" y="2233080"/>
            <a:ext cx="2066440" cy="7423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Analyze purchase and engagement history from CDP and POS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4EF1274D-28B9-C41A-ECD5-AEB9F0AAED12}"/>
              </a:ext>
            </a:extLst>
          </p:cNvPr>
          <p:cNvSpPr/>
          <p:nvPr/>
        </p:nvSpPr>
        <p:spPr>
          <a:xfrm>
            <a:off x="6215591" y="474939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Score customer CLTV using prompt flow/ AI builder and incorporate purchase frequency, average order value, and engagement trends</a:t>
            </a:r>
          </a:p>
        </p:txBody>
      </p:sp>
      <p:sp>
        <p:nvSpPr>
          <p:cNvPr id="20" name="Google Shape;523;p32">
            <a:extLst>
              <a:ext uri="{FF2B5EF4-FFF2-40B4-BE49-F238E27FC236}">
                <a16:creationId xmlns:a16="http://schemas.microsoft.com/office/drawing/2014/main" id="{AF8F653B-4AAF-1B51-C517-EA44599DC174}"/>
              </a:ext>
            </a:extLst>
          </p:cNvPr>
          <p:cNvSpPr/>
          <p:nvPr/>
        </p:nvSpPr>
        <p:spPr>
          <a:xfrm>
            <a:off x="6164502" y="3872428"/>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Forecast future cash flows from each customer</a:t>
            </a:r>
          </a:p>
        </p:txBody>
      </p:sp>
      <p:sp>
        <p:nvSpPr>
          <p:cNvPr id="33" name="Google Shape;519;p32">
            <a:extLst>
              <a:ext uri="{FF2B5EF4-FFF2-40B4-BE49-F238E27FC236}">
                <a16:creationId xmlns:a16="http://schemas.microsoft.com/office/drawing/2014/main" id="{C9E5C561-EE8D-D36D-32AC-0A740C0BEFC4}"/>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3BE65D36-A366-064C-B567-5367A71722E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112A7F11-E38F-B47F-129C-BA70EFAB0062}"/>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C27639DA-A922-147D-542B-B157A5BA16FD}"/>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3DAB6F4F-53F1-0372-E556-BE494E61033C}"/>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F7670DBE-1EFD-2CFA-50F4-AB6F6AE3A1C2}"/>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3966738F-20DC-2177-17F0-89C947625943}"/>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Customer Marketing &amp; Data Monetization</a:t>
            </a:r>
          </a:p>
        </p:txBody>
      </p:sp>
      <p:grpSp>
        <p:nvGrpSpPr>
          <p:cNvPr id="66" name="Google Shape;2181;p75">
            <a:extLst>
              <a:ext uri="{FF2B5EF4-FFF2-40B4-BE49-F238E27FC236}">
                <a16:creationId xmlns:a16="http://schemas.microsoft.com/office/drawing/2014/main" id="{2EB2A8C7-386B-7AC1-B4B3-93D487F7B9BE}"/>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C917132-537C-A6A5-0430-001688BB4E33}"/>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C83E71B-1793-86BC-2E7D-D1B01E126216}"/>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1B97C2A5-5599-A09B-5CC4-AD8C5B6B3910}"/>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BEAFFE7F-749B-3FA8-84D8-1519AB9A051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31D7B40B-3D41-8EE7-2807-3FF1FA50BA8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C356E554-D317-CB89-3BE4-E6155A67B372}"/>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762CB402-07C6-10B9-3127-DC5674723AD0}"/>
              </a:ext>
            </a:extLst>
          </p:cNvPr>
          <p:cNvSpPr/>
          <p:nvPr/>
        </p:nvSpPr>
        <p:spPr>
          <a:xfrm>
            <a:off x="10348310" y="1404502"/>
            <a:ext cx="1160522" cy="201186"/>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grpSp>
        <p:nvGrpSpPr>
          <p:cNvPr id="72" name="Google Shape;2175;p75">
            <a:extLst>
              <a:ext uri="{FF2B5EF4-FFF2-40B4-BE49-F238E27FC236}">
                <a16:creationId xmlns:a16="http://schemas.microsoft.com/office/drawing/2014/main" id="{8634F9E2-EC8E-356C-BD58-DF5A63C3861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1C2FD9E-8EEB-ED04-1D6D-2DDEA67047D7}"/>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86012941-7EF5-BCE8-3F9F-C5624E41B2B7}"/>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7D679FF-3755-57B5-6604-122544E4F1E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60D10E7-D7FB-6900-FD87-B0C6953C1A5F}"/>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5FD3E447-73F3-3A73-009A-BCB5098962CF}"/>
              </a:ext>
            </a:extLst>
          </p:cNvPr>
          <p:cNvSpPr/>
          <p:nvPr/>
        </p:nvSpPr>
        <p:spPr>
          <a:xfrm>
            <a:off x="6215591" y="3035263"/>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Use predictive models to estimate how likely customers are to stay and keep buying</a:t>
            </a:r>
          </a:p>
        </p:txBody>
      </p:sp>
      <p:sp>
        <p:nvSpPr>
          <p:cNvPr id="30" name="Google Shape;115;p20">
            <a:extLst>
              <a:ext uri="{FF2B5EF4-FFF2-40B4-BE49-F238E27FC236}">
                <a16:creationId xmlns:a16="http://schemas.microsoft.com/office/drawing/2014/main" id="{5DAD3AC6-F0F0-7FD4-1E30-DECFDABF6433}"/>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a:t>
            </a:r>
            <a:r>
              <a:rPr lang="en-GB" sz="1200">
                <a:solidFill>
                  <a:srgbClr val="0078D4"/>
                </a:solidFill>
                <a:latin typeface="Segoe Sans Display" pitchFamily="2" charset="0"/>
                <a:ea typeface="DM Sans 14pt"/>
                <a:cs typeface="Segoe Sans Display" pitchFamily="2" charset="0"/>
                <a:sym typeface="DM Sans"/>
              </a:rPr>
              <a:t>INDUSTRY</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57504965-0124-4C44-6833-BE7C1220651A}"/>
              </a:ext>
            </a:extLst>
          </p:cNvPr>
          <p:cNvSpPr/>
          <p:nvPr/>
        </p:nvSpPr>
        <p:spPr>
          <a:xfrm>
            <a:off x="695995" y="710974"/>
            <a:ext cx="602285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Lifetime Value Prediction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E02CD11B-B4F1-C3AC-FB4B-0BEC2F9BB94B}"/>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Predicts customer value and recommends offers to retain high-potential users</a:t>
            </a:r>
          </a:p>
        </p:txBody>
      </p:sp>
      <p:sp>
        <p:nvSpPr>
          <p:cNvPr id="37" name="Google Shape;498;p32">
            <a:extLst>
              <a:ext uri="{FF2B5EF4-FFF2-40B4-BE49-F238E27FC236}">
                <a16:creationId xmlns:a16="http://schemas.microsoft.com/office/drawing/2014/main" id="{1C1BF7E1-0A1D-BB90-7C62-853717FE5B69}"/>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t>Uses CLV scores from CRM/CDP to prioritize high-value customers and drive tailored, data-driven retention and marketing actions</a:t>
            </a:r>
            <a:endParaRPr lang="en-US" sz="1400">
              <a:sym typeface="DM Sans Light"/>
            </a:endParaRPr>
          </a:p>
        </p:txBody>
      </p:sp>
      <p:sp>
        <p:nvSpPr>
          <p:cNvPr id="43" name="Google Shape;523;p32">
            <a:extLst>
              <a:ext uri="{FF2B5EF4-FFF2-40B4-BE49-F238E27FC236}">
                <a16:creationId xmlns:a16="http://schemas.microsoft.com/office/drawing/2014/main" id="{A9FC8DF7-17A9-7EEF-0706-1A9133A84087}"/>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1" name="Group 20">
            <a:extLst>
              <a:ext uri="{FF2B5EF4-FFF2-40B4-BE49-F238E27FC236}">
                <a16:creationId xmlns:a16="http://schemas.microsoft.com/office/drawing/2014/main" id="{EE3F3ABB-7B57-A890-E00C-04C18997FE68}"/>
              </a:ext>
            </a:extLst>
          </p:cNvPr>
          <p:cNvGrpSpPr/>
          <p:nvPr/>
        </p:nvGrpSpPr>
        <p:grpSpPr>
          <a:xfrm>
            <a:off x="8700923" y="2229264"/>
            <a:ext cx="2790518" cy="1461774"/>
            <a:chOff x="8700923" y="2229263"/>
            <a:chExt cx="2790518" cy="1863768"/>
          </a:xfrm>
        </p:grpSpPr>
        <p:sp>
          <p:nvSpPr>
            <p:cNvPr id="45" name="Rounded Rectangle 44">
              <a:extLst>
                <a:ext uri="{FF2B5EF4-FFF2-40B4-BE49-F238E27FC236}">
                  <a16:creationId xmlns:a16="http://schemas.microsoft.com/office/drawing/2014/main" id="{A4144329-CA66-A616-B9E9-471C97A7D02A}"/>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CLTV Accuracy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t>
              </a:r>
              <a:r>
                <a:rPr lang="en-US" sz="900" err="1">
                  <a:solidFill>
                    <a:prstClr val="black"/>
                  </a:solidFill>
                  <a:latin typeface="Segoe Sans Display" pitchFamily="2" charset="0"/>
                  <a:cs typeface="Segoe Sans Display" pitchFamily="2" charset="0"/>
                </a:rPr>
                <a:t>etter</a:t>
              </a:r>
              <a:r>
                <a:rPr lang="en-US" sz="900">
                  <a:solidFill>
                    <a:prstClr val="black"/>
                  </a:solidFill>
                  <a:latin typeface="Segoe Sans Display" pitchFamily="2" charset="0"/>
                  <a:cs typeface="Segoe Sans Display" pitchFamily="2" charset="0"/>
                </a:rPr>
                <a:t> ability to segment and prioritize high-value customers</a:t>
              </a:r>
            </a:p>
          </p:txBody>
        </p:sp>
        <p:sp>
          <p:nvSpPr>
            <p:cNvPr id="48" name="Arrow: Up 56">
              <a:extLst>
                <a:ext uri="{FF2B5EF4-FFF2-40B4-BE49-F238E27FC236}">
                  <a16:creationId xmlns:a16="http://schemas.microsoft.com/office/drawing/2014/main" id="{402FB34B-76E7-C506-3832-C9164481DEBB}"/>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AC3D6AD0-12D0-0710-E557-D25932A06DCA}"/>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Retention Campaign ROI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M</a:t>
              </a:r>
              <a:r>
                <a:rPr lang="en-US" sz="900">
                  <a:solidFill>
                    <a:prstClr val="black"/>
                  </a:solidFill>
                  <a:latin typeface="Segoe Sans Display" pitchFamily="2" charset="0"/>
                  <a:cs typeface="Segoe Sans Display" pitchFamily="2" charset="0"/>
                </a:rPr>
                <a:t>ore effective retention strategies based on predicted value</a:t>
              </a:r>
            </a:p>
          </p:txBody>
        </p:sp>
        <p:sp>
          <p:nvSpPr>
            <p:cNvPr id="51" name="Rounded Rectangle 50">
              <a:extLst>
                <a:ext uri="{FF2B5EF4-FFF2-40B4-BE49-F238E27FC236}">
                  <a16:creationId xmlns:a16="http://schemas.microsoft.com/office/drawing/2014/main" id="{41EADF6B-68DB-4049-0031-CA34F9646DF0}"/>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Customer Churn Rate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a:t>
              </a:r>
              <a:r>
                <a:rPr lang="en-US" sz="900" err="1">
                  <a:solidFill>
                    <a:prstClr val="black"/>
                  </a:solidFill>
                  <a:latin typeface="Segoe Sans Display" pitchFamily="2" charset="0"/>
                  <a:cs typeface="Segoe Sans Display" pitchFamily="2" charset="0"/>
                </a:rPr>
                <a:t>argeted</a:t>
              </a:r>
              <a:r>
                <a:rPr lang="en-US" sz="900">
                  <a:solidFill>
                    <a:prstClr val="black"/>
                  </a:solidFill>
                  <a:latin typeface="Segoe Sans Display" pitchFamily="2" charset="0"/>
                  <a:cs typeface="Segoe Sans Display" pitchFamily="2" charset="0"/>
                </a:rPr>
                <a:t> retention efforts leads to reduced churn rate</a:t>
              </a:r>
            </a:p>
          </p:txBody>
        </p:sp>
        <p:sp>
          <p:nvSpPr>
            <p:cNvPr id="5" name="Arrow: Up 56">
              <a:extLst>
                <a:ext uri="{FF2B5EF4-FFF2-40B4-BE49-F238E27FC236}">
                  <a16:creationId xmlns:a16="http://schemas.microsoft.com/office/drawing/2014/main" id="{4360E048-FCF3-1840-9A5C-285994616293}"/>
                </a:ext>
              </a:extLst>
            </p:cNvPr>
            <p:cNvSpPr/>
            <p:nvPr/>
          </p:nvSpPr>
          <p:spPr>
            <a:xfrm>
              <a:off x="8794753" y="302782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Up 56">
              <a:extLst>
                <a:ext uri="{FF2B5EF4-FFF2-40B4-BE49-F238E27FC236}">
                  <a16:creationId xmlns:a16="http://schemas.microsoft.com/office/drawing/2014/main" id="{0566F553-C4FE-8949-75C9-8A63DEA0CE20}"/>
                </a:ext>
              </a:extLst>
            </p:cNvPr>
            <p:cNvSpPr/>
            <p:nvPr/>
          </p:nvSpPr>
          <p:spPr>
            <a:xfrm flipV="1">
              <a:off x="8820325" y="368674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059E4041-49C5-9DB1-B629-27E7BA76E0D4}"/>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Loyalty Program Owners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23;p32">
            <a:extLst>
              <a:ext uri="{FF2B5EF4-FFF2-40B4-BE49-F238E27FC236}">
                <a16:creationId xmlns:a16="http://schemas.microsoft.com/office/drawing/2014/main" id="{240DBD9E-EB1D-7023-F528-9ACF0D68DBDF}"/>
              </a:ext>
            </a:extLst>
          </p:cNvPr>
          <p:cNvSpPr/>
          <p:nvPr/>
        </p:nvSpPr>
        <p:spPr>
          <a:xfrm>
            <a:off x="6228415" y="5626367"/>
            <a:ext cx="2099734" cy="786384"/>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Recommend targeted offers or loyalty actions per customer and prioritizes those with high CLTV and high churn risk over lower-value segments</a:t>
            </a:r>
          </a:p>
        </p:txBody>
      </p:sp>
      <p:sp>
        <p:nvSpPr>
          <p:cNvPr id="16" name="Google Shape;516;p32">
            <a:extLst>
              <a:ext uri="{FF2B5EF4-FFF2-40B4-BE49-F238E27FC236}">
                <a16:creationId xmlns:a16="http://schemas.microsoft.com/office/drawing/2014/main" id="{8DD7CD7E-F4C9-43BE-D293-D882A9F4B50A}"/>
              </a:ext>
            </a:extLst>
          </p:cNvPr>
          <p:cNvSpPr/>
          <p:nvPr/>
        </p:nvSpPr>
        <p:spPr>
          <a:xfrm>
            <a:off x="10128880"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900">
                <a:solidFill>
                  <a:srgbClr val="000000"/>
                </a:solidFill>
                <a:latin typeface="Segoe Sans Display" pitchFamily="2" charset="0"/>
                <a:ea typeface="DM Sans 14pt Medium"/>
                <a:cs typeface="Segoe Sans Display" pitchFamily="2" charset="0"/>
                <a:sym typeface="DM Sans Medium"/>
              </a:rPr>
              <a:t>Marketing Analytics Teams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23" name="Rounded Rectangle 48">
            <a:extLst>
              <a:ext uri="{FF2B5EF4-FFF2-40B4-BE49-F238E27FC236}">
                <a16:creationId xmlns:a16="http://schemas.microsoft.com/office/drawing/2014/main" id="{94BBE3D1-9770-327B-F4E3-137A892D0146}"/>
              </a:ext>
            </a:extLst>
          </p:cNvPr>
          <p:cNvSpPr/>
          <p:nvPr/>
        </p:nvSpPr>
        <p:spPr>
          <a:xfrm>
            <a:off x="8691713" y="3733603"/>
            <a:ext cx="2790518" cy="42569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Score → </a:t>
            </a:r>
            <a:r>
              <a:rPr lang="en-US" sz="900">
                <a:solidFill>
                  <a:prstClr val="black"/>
                </a:solidFill>
                <a:latin typeface="Segoe Sans Display" pitchFamily="2" charset="0"/>
                <a:cs typeface="Segoe Sans Display" pitchFamily="2" charset="0"/>
              </a:rPr>
              <a:t>Personalized strategies boost customer satisfaction scores</a:t>
            </a:r>
          </a:p>
        </p:txBody>
      </p:sp>
      <p:sp>
        <p:nvSpPr>
          <p:cNvPr id="25" name="Arrow: Up 56">
            <a:extLst>
              <a:ext uri="{FF2B5EF4-FFF2-40B4-BE49-F238E27FC236}">
                <a16:creationId xmlns:a16="http://schemas.microsoft.com/office/drawing/2014/main" id="{70B66F8B-DA4F-EB45-02A0-6414872506D5}"/>
              </a:ext>
            </a:extLst>
          </p:cNvPr>
          <p:cNvSpPr/>
          <p:nvPr/>
        </p:nvSpPr>
        <p:spPr>
          <a:xfrm>
            <a:off x="8785543" y="3838339"/>
            <a:ext cx="134695" cy="216225"/>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54304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A7ADC-35A1-E42C-0014-E9CD68EEE4B9}"/>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EAD98EE2-CD88-2FE3-C2AB-AF43D3C3EE48}"/>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00" b="0" i="0" u="none" strike="noStrike" kern="0" cap="none" spc="0" normalizeH="0" baseline="0" noProof="0">
                <a:ln>
                  <a:noFill/>
                </a:ln>
                <a:solidFill>
                  <a:srgbClr val="FFFFFF"/>
                </a:solidFill>
                <a:effectLst/>
                <a:uLnTx/>
                <a:uFillTx/>
                <a:latin typeface="Segoe UI"/>
                <a:ea typeface="+mn-ea"/>
                <a:cs typeface="+mn-cs"/>
              </a:rPr>
              <a:t>Email Structure &amp; CTA Recommendation</a:t>
            </a:r>
          </a:p>
        </p:txBody>
      </p:sp>
      <p:sp>
        <p:nvSpPr>
          <p:cNvPr id="13" name="Text Placeholder 11">
            <a:extLst>
              <a:ext uri="{FF2B5EF4-FFF2-40B4-BE49-F238E27FC236}">
                <a16:creationId xmlns:a16="http://schemas.microsoft.com/office/drawing/2014/main" id="{2209CE7D-0A79-F5F8-590F-AB195F86C346}"/>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F14A3D55-8E3E-8DEA-AC36-0FB91FB11CE0}"/>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013D8D19-8B52-5BE6-9B85-9B9514BE3301}"/>
              </a:ext>
            </a:extLst>
          </p:cNvPr>
          <p:cNvSpPr>
            <a:spLocks/>
          </p:cNvSpPr>
          <p:nvPr/>
        </p:nvSpPr>
        <p:spPr bwMode="auto">
          <a:xfrm>
            <a:off x="1971041" y="371288"/>
            <a:ext cx="4151777"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Lifetime Value Prediction Agent</a:t>
            </a:r>
            <a:endParaRPr kumimoji="0" lang="en-GB"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57" name="Rectangle: Top Corners Rounded 56">
            <a:extLst>
              <a:ext uri="{FF2B5EF4-FFF2-40B4-BE49-F238E27FC236}">
                <a16:creationId xmlns:a16="http://schemas.microsoft.com/office/drawing/2014/main" id="{496BBAA9-63E6-058E-BB5C-F9DA73FD025A}"/>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D7388DA8-CCDC-21DD-0E62-F15D9BC9A2EC}"/>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6E5E2E71-D6CD-D9F2-0496-B3751F762C40}"/>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Rectangle: Top Corners Rounded 54">
            <a:extLst>
              <a:ext uri="{FF2B5EF4-FFF2-40B4-BE49-F238E27FC236}">
                <a16:creationId xmlns:a16="http://schemas.microsoft.com/office/drawing/2014/main" id="{F1417CAC-3670-BAAC-590E-F04391FFAE5B}"/>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813931B9-43A8-6090-16AA-1152F9661190}"/>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Retail</a:t>
            </a:r>
          </a:p>
        </p:txBody>
      </p:sp>
      <p:sp>
        <p:nvSpPr>
          <p:cNvPr id="4" name="Available with">
            <a:extLst>
              <a:ext uri="{FF2B5EF4-FFF2-40B4-BE49-F238E27FC236}">
                <a16:creationId xmlns:a16="http://schemas.microsoft.com/office/drawing/2014/main" id="{3EDF053C-4C8A-270B-032D-1D07AE551867}"/>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62FB0AB0-F292-B9E5-7E02-FE6A8ABE59D0}"/>
              </a:ext>
            </a:extLst>
          </p:cNvPr>
          <p:cNvGraphicFramePr>
            <a:graphicFrameLocks noGrp="1"/>
          </p:cNvGraphicFramePr>
          <p:nvPr>
            <p:extLst>
              <p:ext uri="{D42A27DB-BD31-4B8C-83A1-F6EECF244321}">
                <p14:modId xmlns:p14="http://schemas.microsoft.com/office/powerpoint/2010/main" val="1305982308"/>
              </p:ext>
            </p:extLst>
          </p:nvPr>
        </p:nvGraphicFramePr>
        <p:xfrm>
          <a:off x="316788" y="1608472"/>
          <a:ext cx="1907446" cy="393700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Predicts customer value and recommends offers to retain high-potential users, driving increased loyalty and revenue growth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E08892DE-1EE4-3DEA-241B-4300E7DFDBDF}"/>
              </a:ext>
            </a:extLst>
          </p:cNvPr>
          <p:cNvSpPr txBox="1">
            <a:spLocks/>
          </p:cNvSpPr>
          <p:nvPr/>
        </p:nvSpPr>
        <p:spPr>
          <a:xfrm>
            <a:off x="5920589" y="1058257"/>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lang="en-US">
                <a:solidFill>
                  <a:srgbClr val="091F2C"/>
                </a:solidFill>
                <a:latin typeface="Segoe Sans Display Semibold"/>
              </a:rPr>
              <a:t>Predicts Customer Retention and Purchase Likelihood </a:t>
            </a:r>
          </a:p>
        </p:txBody>
      </p:sp>
      <p:sp>
        <p:nvSpPr>
          <p:cNvPr id="26" name="Step 1 Top">
            <a:extLst>
              <a:ext uri="{FF2B5EF4-FFF2-40B4-BE49-F238E27FC236}">
                <a16:creationId xmlns:a16="http://schemas.microsoft.com/office/drawing/2014/main" id="{AD0534E0-5EAF-84EF-CC5E-D6D75F69284A}"/>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Uses predictive models to estimate how likely customers are to stay and keep buying</a:t>
            </a:r>
          </a:p>
        </p:txBody>
      </p:sp>
      <p:sp>
        <p:nvSpPr>
          <p:cNvPr id="63" name="Rectangle: Rounded Corners 62">
            <a:extLst>
              <a:ext uri="{FF2B5EF4-FFF2-40B4-BE49-F238E27FC236}">
                <a16:creationId xmlns:a16="http://schemas.microsoft.com/office/drawing/2014/main" id="{32401AFE-9356-6481-2AA3-EFB6E0E8B748}"/>
              </a:ext>
            </a:extLst>
          </p:cNvPr>
          <p:cNvSpPr/>
          <p:nvPr/>
        </p:nvSpPr>
        <p:spPr bwMode="auto">
          <a:xfrm>
            <a:off x="327722" y="392447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CLTV Accuracy</a:t>
            </a:r>
          </a:p>
        </p:txBody>
      </p:sp>
      <p:sp>
        <p:nvSpPr>
          <p:cNvPr id="5" name="Rectangle: Rounded Corners 4">
            <a:extLst>
              <a:ext uri="{FF2B5EF4-FFF2-40B4-BE49-F238E27FC236}">
                <a16:creationId xmlns:a16="http://schemas.microsoft.com/office/drawing/2014/main" id="{441F4A26-9BD2-8D40-3E1E-39D605109DED}"/>
              </a:ext>
            </a:extLst>
          </p:cNvPr>
          <p:cNvSpPr/>
          <p:nvPr/>
        </p:nvSpPr>
        <p:spPr bwMode="auto">
          <a:xfrm>
            <a:off x="314228" y="4164887"/>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Retention Campaign ROI</a:t>
            </a:r>
          </a:p>
        </p:txBody>
      </p:sp>
      <p:sp>
        <p:nvSpPr>
          <p:cNvPr id="7" name="Rectangle: Rounded Corners 6">
            <a:extLst>
              <a:ext uri="{FF2B5EF4-FFF2-40B4-BE49-F238E27FC236}">
                <a16:creationId xmlns:a16="http://schemas.microsoft.com/office/drawing/2014/main" id="{66F568C0-43A3-EB1F-3457-A832B3396822}"/>
              </a:ext>
            </a:extLst>
          </p:cNvPr>
          <p:cNvSpPr/>
          <p:nvPr/>
        </p:nvSpPr>
        <p:spPr bwMode="auto">
          <a:xfrm>
            <a:off x="323996" y="514926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23" name="Step 1 Title">
            <a:extLst>
              <a:ext uri="{FF2B5EF4-FFF2-40B4-BE49-F238E27FC236}">
                <a16:creationId xmlns:a16="http://schemas.microsoft.com/office/drawing/2014/main" id="{771FF3CD-2B07-0150-797F-D06F4191BF2F}"/>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Analyze Customer </a:t>
            </a:r>
            <a:r>
              <a:rPr lang="en-US">
                <a:solidFill>
                  <a:srgbClr val="091F2C"/>
                </a:solidFill>
                <a:latin typeface="Segoe Sans Display Semibold"/>
              </a:rPr>
              <a:t>D</a:t>
            </a:r>
            <a:r>
              <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rPr>
              <a:t>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E7C0C2B3-3CC8-699F-4949-E5AA90D13D33}"/>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45" name="TextBox 44">
            <a:extLst>
              <a:ext uri="{FF2B5EF4-FFF2-40B4-BE49-F238E27FC236}">
                <a16:creationId xmlns:a16="http://schemas.microsoft.com/office/drawing/2014/main" id="{6DAC435B-665D-20DC-B6C0-F459D9D1190F}"/>
              </a:ext>
              <a:ext uri="{C183D7F6-B498-43B3-948B-1728B52AA6E4}">
                <adec:decorative xmlns:adec="http://schemas.microsoft.com/office/drawing/2017/decorative" val="0"/>
              </a:ext>
            </a:extLst>
          </p:cNvPr>
          <p:cNvSpPr txBox="1"/>
          <p:nvPr/>
        </p:nvSpPr>
        <p:spPr>
          <a:xfrm>
            <a:off x="3223018"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CDP (Dynamics 365) for customer data ingestion and analysis on buying behavior</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System (</a:t>
            </a:r>
            <a:r>
              <a:rPr lang="en-US" sz="700"/>
              <a:t>Dynamics 365) for data analysis on customer’s engagement patterns</a:t>
            </a:r>
          </a:p>
        </p:txBody>
      </p:sp>
      <p:pic>
        <p:nvPicPr>
          <p:cNvPr id="49" name="Picture 48">
            <a:extLst>
              <a:ext uri="{FF2B5EF4-FFF2-40B4-BE49-F238E27FC236}">
                <a16:creationId xmlns:a16="http://schemas.microsoft.com/office/drawing/2014/main" id="{304405A7-FBA5-2942-E0EB-1B706BB07B40}"/>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487EE949-E703-148B-AF05-3F445A22A227}"/>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lang="en-US"/>
              <a:t>Compute NPV from Future Cash Flows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8A6A9518-0035-25C2-8F24-63C75B241073}"/>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Forecasts future cash flows from each customer to compute customer-level Net Present Value (NPV)</a:t>
            </a:r>
          </a:p>
        </p:txBody>
      </p:sp>
      <p:sp>
        <p:nvSpPr>
          <p:cNvPr id="38" name="Step 1 Top">
            <a:extLst>
              <a:ext uri="{FF2B5EF4-FFF2-40B4-BE49-F238E27FC236}">
                <a16:creationId xmlns:a16="http://schemas.microsoft.com/office/drawing/2014/main" id="{EC899F4C-18D0-1876-0B20-EBBC6E535A7C}"/>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Scores customer CLTV using ML incorporating survivability scores, NPV, purchase frequency, average order value, and engagement trends</a:t>
            </a:r>
          </a:p>
        </p:txBody>
      </p:sp>
      <p:sp>
        <p:nvSpPr>
          <p:cNvPr id="8" name="Rectangle: Rounded Corners 7">
            <a:extLst>
              <a:ext uri="{FF2B5EF4-FFF2-40B4-BE49-F238E27FC236}">
                <a16:creationId xmlns:a16="http://schemas.microsoft.com/office/drawing/2014/main" id="{884242EA-E1B4-D74D-39B1-B18AEF28D9F6}"/>
              </a:ext>
            </a:extLst>
          </p:cNvPr>
          <p:cNvSpPr/>
          <p:nvPr/>
        </p:nvSpPr>
        <p:spPr bwMode="auto">
          <a:xfrm>
            <a:off x="314910" y="542279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Revenue Growth</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93C2992C-1C9F-01AF-60F2-29D49EAAB0C9}"/>
              </a:ext>
            </a:extLst>
          </p:cNvPr>
          <p:cNvSpPr/>
          <p:nvPr/>
        </p:nvSpPr>
        <p:spPr bwMode="auto">
          <a:xfrm>
            <a:off x="314228" y="4405302"/>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Decline in Customer Churn Rate</a:t>
            </a:r>
          </a:p>
        </p:txBody>
      </p:sp>
      <p:sp>
        <p:nvSpPr>
          <p:cNvPr id="46" name="Text Placeholder 11">
            <a:extLst>
              <a:ext uri="{FF2B5EF4-FFF2-40B4-BE49-F238E27FC236}">
                <a16:creationId xmlns:a16="http://schemas.microsoft.com/office/drawing/2014/main" id="{8B2355AE-5EF6-B164-F520-8F8FC0871298}"/>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53934CA3-C8E1-D22C-A91F-752F3BE8AA21}"/>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394BEA7E-C5D4-AE61-F57E-622AB06320D4}"/>
              </a:ext>
              <a:ext uri="{C183D7F6-B498-43B3-948B-1728B52AA6E4}">
                <adec:decorative xmlns:adec="http://schemas.microsoft.com/office/drawing/2017/decorative" val="0"/>
              </a:ext>
            </a:extLst>
          </p:cNvPr>
          <p:cNvSpPr txBox="1"/>
          <p:nvPr/>
        </p:nvSpPr>
        <p:spPr>
          <a:xfrm>
            <a:off x="6101735" y="2277723"/>
            <a:ext cx="2199820" cy="49757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a:t>
            </a:r>
            <a:r>
              <a:rPr lang="en-US" sz="700">
                <a:latin typeface="Segoe Sans Display"/>
              </a:rPr>
              <a:t>to CRM (Dynamics 365) </a:t>
            </a:r>
            <a:r>
              <a:rPr kumimoji="0" lang="en-US" sz="700" b="0" i="0" u="none" strike="noStrike" kern="1200" cap="none" spc="0" normalizeH="0" baseline="0" noProof="0">
                <a:ln>
                  <a:noFill/>
                </a:ln>
                <a:solidFill>
                  <a:srgbClr val="000000"/>
                </a:solidFill>
                <a:effectLst/>
                <a:uLnTx/>
                <a:uFillTx/>
                <a:latin typeface="Segoe Sans Display"/>
                <a:ea typeface="+mn-ea"/>
                <a:cs typeface="+mn-cs"/>
              </a:rPr>
              <a:t>to develop predictive models which can help forecast customer’s average frequency and transaction value</a:t>
            </a:r>
          </a:p>
        </p:txBody>
      </p:sp>
      <p:pic>
        <p:nvPicPr>
          <p:cNvPr id="62" name="Picture 61">
            <a:extLst>
              <a:ext uri="{FF2B5EF4-FFF2-40B4-BE49-F238E27FC236}">
                <a16:creationId xmlns:a16="http://schemas.microsoft.com/office/drawing/2014/main" id="{BCC6B59D-8218-36F4-AC05-8D04A2879CD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33F03B29-B3E5-56B7-8CB8-4D38D9661441}"/>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B2B380A1-AEAD-0D50-6E4C-1F9EFE7F60FB}"/>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8A39FA8B-347B-E912-CB21-658876AA3834}"/>
              </a:ext>
              <a:ext uri="{C183D7F6-B498-43B3-948B-1728B52AA6E4}">
                <adec:decorative xmlns:adec="http://schemas.microsoft.com/office/drawing/2017/decorative" val="0"/>
              </a:ext>
            </a:extLst>
          </p:cNvPr>
          <p:cNvSpPr txBox="1"/>
          <p:nvPr/>
        </p:nvSpPr>
        <p:spPr>
          <a:xfrm>
            <a:off x="8990602" y="2331584"/>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to develop predictive models to forecast customer’s NPV</a:t>
            </a:r>
          </a:p>
        </p:txBody>
      </p:sp>
      <p:pic>
        <p:nvPicPr>
          <p:cNvPr id="60" name="Picture 59">
            <a:extLst>
              <a:ext uri="{FF2B5EF4-FFF2-40B4-BE49-F238E27FC236}">
                <a16:creationId xmlns:a16="http://schemas.microsoft.com/office/drawing/2014/main" id="{B69ADE23-AEB6-0439-BF37-B2125FDF835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AE827E3A-9109-592E-85EB-BFF559380DD1}"/>
              </a:ext>
            </a:extLst>
          </p:cNvPr>
          <p:cNvSpPr txBox="1"/>
          <p:nvPr/>
        </p:nvSpPr>
        <p:spPr>
          <a:xfrm>
            <a:off x="3223018" y="3192285"/>
            <a:ext cx="2199820" cy="323165"/>
          </a:xfrm>
          <a:prstGeom prst="rect">
            <a:avLst/>
          </a:prstGeom>
          <a:noFill/>
        </p:spPr>
        <p:txBody>
          <a:bodyPr wrap="square" lIns="0" tIns="0" rIns="0" bIns="0" rtlCol="0">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Easily collects customer data from POS/ ecommerce systems and quickly analyzes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a:solidFill>
                <a:srgbClr val="000000"/>
              </a:solidFill>
              <a:latin typeface="Segoe Sans Display"/>
            </a:endParaRPr>
          </a:p>
        </p:txBody>
      </p:sp>
      <p:sp>
        <p:nvSpPr>
          <p:cNvPr id="74" name="TextBox 73">
            <a:extLst>
              <a:ext uri="{FF2B5EF4-FFF2-40B4-BE49-F238E27FC236}">
                <a16:creationId xmlns:a16="http://schemas.microsoft.com/office/drawing/2014/main" id="{560C2EA7-12DB-FDA5-49CA-2BE72961E52D}"/>
              </a:ext>
            </a:extLst>
          </p:cNvPr>
          <p:cNvSpPr txBox="1"/>
          <p:nvPr/>
        </p:nvSpPr>
        <p:spPr>
          <a:xfrm>
            <a:off x="6089354" y="313394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Improves CLTV accuracy to estimate how likely customers are to stay and keep buying</a:t>
            </a:r>
          </a:p>
        </p:txBody>
      </p:sp>
      <p:grpSp>
        <p:nvGrpSpPr>
          <p:cNvPr id="93" name="Group 92">
            <a:extLst>
              <a:ext uri="{FF2B5EF4-FFF2-40B4-BE49-F238E27FC236}">
                <a16:creationId xmlns:a16="http://schemas.microsoft.com/office/drawing/2014/main" id="{3C536DCD-A399-CF77-872D-E3A565839225}"/>
              </a:ext>
            </a:extLst>
          </p:cNvPr>
          <p:cNvGrpSpPr/>
          <p:nvPr/>
        </p:nvGrpSpPr>
        <p:grpSpPr>
          <a:xfrm>
            <a:off x="8804381" y="4789654"/>
            <a:ext cx="2572262" cy="1652997"/>
            <a:chOff x="8804381" y="4827756"/>
            <a:chExt cx="2572262" cy="1652997"/>
          </a:xfrm>
        </p:grpSpPr>
        <p:sp>
          <p:nvSpPr>
            <p:cNvPr id="70" name="Text Placeholder 11">
              <a:extLst>
                <a:ext uri="{FF2B5EF4-FFF2-40B4-BE49-F238E27FC236}">
                  <a16:creationId xmlns:a16="http://schemas.microsoft.com/office/drawing/2014/main" id="{56536AF7-6919-99C4-E1A8-DC736E36484B}"/>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C57C8D33-2FC7-9535-B0B2-8B2BE78344CE}"/>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998D43C1-2749-AA5F-36D2-CEFCF8678CA2}"/>
                </a:ext>
                <a:ext uri="{C183D7F6-B498-43B3-948B-1728B52AA6E4}">
                  <adec:decorative xmlns:adec="http://schemas.microsoft.com/office/drawing/2017/decorative" val="0"/>
                </a:ext>
              </a:extLst>
            </p:cNvPr>
            <p:cNvSpPr txBox="1"/>
            <p:nvPr/>
          </p:nvSpPr>
          <p:spPr>
            <a:xfrm>
              <a:off x="8990602" y="4955039"/>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700" b="0" i="0" u="none" strike="noStrike" kern="1200" cap="none" spc="0" normalizeH="0" baseline="0" noProof="0">
                <a:ln>
                  <a:noFill/>
                </a:ln>
                <a:solidFill>
                  <a:srgbClr val="000000"/>
                </a:solidFill>
                <a:effectLst/>
                <a:highlight>
                  <a:srgbClr val="FFFF00"/>
                </a:highligh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ML platform</a:t>
              </a:r>
              <a:r>
                <a:rPr lang="en-US" sz="700">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model scoring using customer data which includes web and loyalty activities, purchase frequency and value etc.</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CRM (Dynamics 365) for customer’s CLTV, loyalty activities data upload</a:t>
              </a:r>
              <a:endParaRPr kumimoji="0" lang="en-US" sz="700" b="0" i="0" u="none" strike="noStrike" kern="1200" cap="none" spc="0" normalizeH="0" baseline="0" noProof="0">
                <a:ln>
                  <a:noFill/>
                </a:ln>
                <a:solidFill>
                  <a:srgbClr val="000000"/>
                </a:solidFill>
                <a:effectLst/>
                <a:highlight>
                  <a:srgbClr val="FFFF00"/>
                </a:highlight>
                <a:uLnTx/>
                <a:uFillTx/>
                <a:latin typeface="Segoe Sans Display"/>
                <a:ea typeface="+mn-ea"/>
                <a:cs typeface="+mn-cs"/>
              </a:endParaRPr>
            </a:p>
          </p:txBody>
        </p:sp>
        <p:pic>
          <p:nvPicPr>
            <p:cNvPr id="68" name="Picture 67">
              <a:extLst>
                <a:ext uri="{FF2B5EF4-FFF2-40B4-BE49-F238E27FC236}">
                  <a16:creationId xmlns:a16="http://schemas.microsoft.com/office/drawing/2014/main" id="{CEB27B27-4D20-2DB4-F9B0-7644CA41F74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BA755F69-8F39-1C5B-602C-9A6A70A1776F}"/>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cores CLTV to e</a:t>
              </a:r>
              <a:r>
                <a:rPr lang="en-US" sz="700" err="1">
                  <a:solidFill>
                    <a:srgbClr val="000000"/>
                  </a:solidFill>
                  <a:latin typeface="Segoe Sans Display"/>
                </a:rPr>
                <a:t>nable</a:t>
              </a:r>
              <a:r>
                <a:rPr lang="en-US" sz="700">
                  <a:solidFill>
                    <a:srgbClr val="000000"/>
                  </a:solidFill>
                  <a:latin typeface="Segoe Sans Display"/>
                </a:rPr>
                <a:t> smarter segmentation, helping maximize long-term revenue and retention</a:t>
              </a:r>
            </a:p>
          </p:txBody>
        </p:sp>
      </p:grpSp>
      <p:sp>
        <p:nvSpPr>
          <p:cNvPr id="6" name="Text Placeholder 290">
            <a:extLst>
              <a:ext uri="{FF2B5EF4-FFF2-40B4-BE49-F238E27FC236}">
                <a16:creationId xmlns:a16="http://schemas.microsoft.com/office/drawing/2014/main" id="{7F2C19E1-EE0E-55F6-F312-18EC5B6896DC}"/>
              </a:ext>
            </a:extLst>
          </p:cNvPr>
          <p:cNvSpPr txBox="1">
            <a:spLocks/>
          </p:cNvSpPr>
          <p:nvPr/>
        </p:nvSpPr>
        <p:spPr>
          <a:xfrm>
            <a:off x="3026647" y="1458087"/>
            <a:ext cx="2572262" cy="6267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spcBef>
                <a:spcPct val="0"/>
              </a:spcBef>
              <a:spcAft>
                <a:spcPct val="0"/>
              </a:spcAft>
              <a:buSzTx/>
              <a:buFontTx/>
              <a:buNone/>
              <a:defRPr/>
            </a:pPr>
            <a:r>
              <a:rPr lang="en-US" sz="800" kern="0">
                <a:solidFill>
                  <a:srgbClr val="000000"/>
                </a:solidFill>
                <a:ea typeface="DM Sans 14pt"/>
                <a:cs typeface="DM Sans 14pt"/>
                <a:sym typeface="DM Sans"/>
              </a:rPr>
              <a:t>Analyzes purchase and engagement history from customer data platform</a:t>
            </a:r>
          </a:p>
          <a:p>
            <a:pPr marL="0" indent="0" defTabSz="914400" fontAlgn="base">
              <a:spcBef>
                <a:spcPct val="0"/>
              </a:spcBef>
              <a:spcAft>
                <a:spcPct val="0"/>
              </a:spcAft>
              <a:buSzTx/>
              <a:buFontTx/>
              <a:buNone/>
              <a:defRPr/>
            </a:pPr>
            <a:endParaRPr lang="en-US" sz="800" kern="0">
              <a:solidFill>
                <a:srgbClr val="000000"/>
              </a:solidFill>
              <a:ea typeface="DM Sans 14pt"/>
              <a:cs typeface="DM Sans 14pt"/>
              <a:sym typeface="DM Sans"/>
            </a:endParaRPr>
          </a:p>
        </p:txBody>
      </p:sp>
      <p:sp>
        <p:nvSpPr>
          <p:cNvPr id="3" name="TextBox 2">
            <a:extLst>
              <a:ext uri="{FF2B5EF4-FFF2-40B4-BE49-F238E27FC236}">
                <a16:creationId xmlns:a16="http://schemas.microsoft.com/office/drawing/2014/main" id="{865541B9-105D-FAE9-0648-EE56A978A08C}"/>
              </a:ext>
            </a:extLst>
          </p:cNvPr>
          <p:cNvSpPr txBox="1"/>
          <p:nvPr/>
        </p:nvSpPr>
        <p:spPr>
          <a:xfrm>
            <a:off x="8990602" y="3140451"/>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I</a:t>
            </a:r>
            <a:r>
              <a:rPr lang="en-US" sz="700" err="1">
                <a:solidFill>
                  <a:srgbClr val="000000"/>
                </a:solidFill>
                <a:latin typeface="Segoe Sans Display"/>
              </a:rPr>
              <a:t>ndividually</a:t>
            </a:r>
            <a:r>
              <a:rPr lang="en-US" sz="700">
                <a:solidFill>
                  <a:srgbClr val="000000"/>
                </a:solidFill>
                <a:latin typeface="Segoe Sans Display"/>
              </a:rPr>
              <a:t> tailors customer NPV to provide a more accurate view of value</a:t>
            </a:r>
          </a:p>
        </p:txBody>
      </p:sp>
      <p:sp>
        <p:nvSpPr>
          <p:cNvPr id="19" name="Rectangle: Top Corners Rounded 73">
            <a:extLst>
              <a:ext uri="{FF2B5EF4-FFF2-40B4-BE49-F238E27FC236}">
                <a16:creationId xmlns:a16="http://schemas.microsoft.com/office/drawing/2014/main" id="{58BC1A70-5F49-1936-FA26-BE2BB80E2B8B}"/>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9FA9C9E5-F22B-3BA9-AF6F-2AB3B0D1F705}"/>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7CFE9602-5840-185C-111A-75F27E0598F6}"/>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6A0A9CD1-618C-4656-5331-8E73BB64DC74}"/>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F3A5E899-BBBA-1CC5-09F7-1ED0A06BC992}"/>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0F1581D0-16E3-93D1-AC5F-7CECE4008630}"/>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BB50951D-05C1-F542-BA89-436D5A8182BF}"/>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4B195952-5FC0-BFAC-35CD-0A18E6032C92}"/>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7D0F524D-BC05-62DD-A2D3-CFBD7D5D542E}"/>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4D1E2CD9-93E9-BAE3-DC0F-72DC90CA4751}"/>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Step 1 Title">
            <a:extLst>
              <a:ext uri="{FF2B5EF4-FFF2-40B4-BE49-F238E27FC236}">
                <a16:creationId xmlns:a16="http://schemas.microsoft.com/office/drawing/2014/main" id="{2A008F88-2918-6349-62E0-9C5C47FEBF51}"/>
              </a:ext>
            </a:extLst>
          </p:cNvPr>
          <p:cNvSpPr txBox="1">
            <a:spLocks/>
          </p:cNvSpPr>
          <p:nvPr/>
        </p:nvSpPr>
        <p:spPr>
          <a:xfrm>
            <a:off x="8828055" y="3949085"/>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4. Score the Customer Base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7" name="Step 1 Top">
            <a:extLst>
              <a:ext uri="{FF2B5EF4-FFF2-40B4-BE49-F238E27FC236}">
                <a16:creationId xmlns:a16="http://schemas.microsoft.com/office/drawing/2014/main" id="{B177C129-2D7F-E26A-F16C-135BDDAEE6C5}"/>
              </a:ext>
            </a:extLst>
          </p:cNvPr>
          <p:cNvSpPr txBox="1">
            <a:spLocks/>
          </p:cNvSpPr>
          <p:nvPr/>
        </p:nvSpPr>
        <p:spPr>
          <a:xfrm>
            <a:off x="5936598" y="4261096"/>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Recommends targeted offers or loyalty actions and prioritizes those with high CLTV and high churn risk over lower-value segments to maximize impact and retention</a:t>
            </a:r>
          </a:p>
        </p:txBody>
      </p:sp>
      <p:grpSp>
        <p:nvGrpSpPr>
          <p:cNvPr id="30" name="Group 29">
            <a:extLst>
              <a:ext uri="{FF2B5EF4-FFF2-40B4-BE49-F238E27FC236}">
                <a16:creationId xmlns:a16="http://schemas.microsoft.com/office/drawing/2014/main" id="{57A8813B-B080-15D4-1CA6-E5620F68462E}"/>
              </a:ext>
            </a:extLst>
          </p:cNvPr>
          <p:cNvGrpSpPr/>
          <p:nvPr/>
        </p:nvGrpSpPr>
        <p:grpSpPr>
          <a:xfrm>
            <a:off x="5936597" y="4775660"/>
            <a:ext cx="2572262" cy="1652997"/>
            <a:chOff x="8804381" y="4827756"/>
            <a:chExt cx="2572262" cy="1652997"/>
          </a:xfrm>
        </p:grpSpPr>
        <p:sp>
          <p:nvSpPr>
            <p:cNvPr id="32" name="Text Placeholder 11">
              <a:extLst>
                <a:ext uri="{FF2B5EF4-FFF2-40B4-BE49-F238E27FC236}">
                  <a16:creationId xmlns:a16="http://schemas.microsoft.com/office/drawing/2014/main" id="{93B57C72-0DC6-EF2E-0637-1EE41D9F05B0}"/>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 Placeholder 11">
              <a:extLst>
                <a:ext uri="{FF2B5EF4-FFF2-40B4-BE49-F238E27FC236}">
                  <a16:creationId xmlns:a16="http://schemas.microsoft.com/office/drawing/2014/main" id="{03906CE0-880D-53B0-7744-1CE702F07093}"/>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4" name="TextBox 33">
              <a:extLst>
                <a:ext uri="{FF2B5EF4-FFF2-40B4-BE49-F238E27FC236}">
                  <a16:creationId xmlns:a16="http://schemas.microsoft.com/office/drawing/2014/main" id="{52942F4D-82F5-7289-8D77-7D429F80CEC4}"/>
                </a:ext>
                <a:ext uri="{C183D7F6-B498-43B3-948B-1728B52AA6E4}">
                  <adec:decorative xmlns:adec="http://schemas.microsoft.com/office/drawing/2017/decorative" val="0"/>
                </a:ext>
              </a:extLst>
            </p:cNvPr>
            <p:cNvSpPr txBox="1"/>
            <p:nvPr/>
          </p:nvSpPr>
          <p:spPr>
            <a:xfrm>
              <a:off x="8990602" y="5008900"/>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for loyalty actions recommendation</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CRM (Dynamics 365) for loyalty actions data integration with customer contact info)</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35" name="Picture 34">
              <a:extLst>
                <a:ext uri="{FF2B5EF4-FFF2-40B4-BE49-F238E27FC236}">
                  <a16:creationId xmlns:a16="http://schemas.microsoft.com/office/drawing/2014/main" id="{06E87644-A004-68C9-452D-6C447FC9485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9" name="TextBox 38">
              <a:extLst>
                <a:ext uri="{FF2B5EF4-FFF2-40B4-BE49-F238E27FC236}">
                  <a16:creationId xmlns:a16="http://schemas.microsoft.com/office/drawing/2014/main" id="{13122D02-0226-D95B-C04F-1791C3E3FF6B}"/>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Enables personalized outreach with data-led targeting of high-value customers to boost retention</a:t>
              </a:r>
            </a:p>
          </p:txBody>
        </p:sp>
      </p:grpSp>
      <p:sp>
        <p:nvSpPr>
          <p:cNvPr id="41" name="Step 1 Title">
            <a:extLst>
              <a:ext uri="{FF2B5EF4-FFF2-40B4-BE49-F238E27FC236}">
                <a16:creationId xmlns:a16="http://schemas.microsoft.com/office/drawing/2014/main" id="{F6AC22A4-9DEE-74CD-67B6-0CB628029FE6}"/>
              </a:ext>
            </a:extLst>
          </p:cNvPr>
          <p:cNvSpPr txBox="1">
            <a:spLocks/>
          </p:cNvSpPr>
          <p:nvPr/>
        </p:nvSpPr>
        <p:spPr>
          <a:xfrm>
            <a:off x="5960271" y="393509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5. Recommend Loyalty Actions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grpSp>
        <p:nvGrpSpPr>
          <p:cNvPr id="37" name="Group 36">
            <a:extLst>
              <a:ext uri="{FF2B5EF4-FFF2-40B4-BE49-F238E27FC236}">
                <a16:creationId xmlns:a16="http://schemas.microsoft.com/office/drawing/2014/main" id="{E4A4139B-5932-5B01-C99F-69F29D0D3DFF}"/>
              </a:ext>
            </a:extLst>
          </p:cNvPr>
          <p:cNvGrpSpPr/>
          <p:nvPr/>
        </p:nvGrpSpPr>
        <p:grpSpPr>
          <a:xfrm flipH="1">
            <a:off x="8529817" y="4078633"/>
            <a:ext cx="210652" cy="210652"/>
            <a:chOff x="8511017" y="1615899"/>
            <a:chExt cx="210652" cy="210652"/>
          </a:xfrm>
        </p:grpSpPr>
        <p:sp>
          <p:nvSpPr>
            <p:cNvPr id="42" name="Oval 41">
              <a:extLst>
                <a:ext uri="{FF2B5EF4-FFF2-40B4-BE49-F238E27FC236}">
                  <a16:creationId xmlns:a16="http://schemas.microsoft.com/office/drawing/2014/main" id="{D4E3D309-BF02-E8C9-97E9-A885C3BA8E02}"/>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43" name="Rectangle 89">
              <a:extLst>
                <a:ext uri="{FF2B5EF4-FFF2-40B4-BE49-F238E27FC236}">
                  <a16:creationId xmlns:a16="http://schemas.microsoft.com/office/drawing/2014/main" id="{EEBBE60D-F063-909F-6486-54678AFD2B28}"/>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44" name="Rectangle: Rounded Corners 43">
            <a:extLst>
              <a:ext uri="{FF2B5EF4-FFF2-40B4-BE49-F238E27FC236}">
                <a16:creationId xmlns:a16="http://schemas.microsoft.com/office/drawing/2014/main" id="{4A09EEFE-13E5-9DFB-82CE-4CDE04D601E0}"/>
              </a:ext>
            </a:extLst>
          </p:cNvPr>
          <p:cNvSpPr/>
          <p:nvPr/>
        </p:nvSpPr>
        <p:spPr bwMode="auto">
          <a:xfrm>
            <a:off x="295831" y="4645717"/>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Boosts Customer Satisfaction Score</a:t>
            </a:r>
          </a:p>
        </p:txBody>
      </p:sp>
    </p:spTree>
    <p:extLst>
      <p:ext uri="{BB962C8B-B14F-4D97-AF65-F5344CB8AC3E}">
        <p14:creationId xmlns:p14="http://schemas.microsoft.com/office/powerpoint/2010/main" val="25578941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407D1-D01B-8E58-23B6-883A63EC0C03}"/>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41D7E806-A677-F944-D299-F86F156DB9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DE42DCE5-0A54-3BA2-F2E4-A63BE0BBC6EF}"/>
              </a:ext>
            </a:extLst>
          </p:cNvPr>
          <p:cNvSpPr/>
          <p:nvPr/>
        </p:nvSpPr>
        <p:spPr>
          <a:xfrm>
            <a:off x="700890" y="4321569"/>
            <a:ext cx="3705033" cy="534805"/>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ADF379F9-FA8B-975B-43C0-2263A2792D2F}"/>
              </a:ext>
            </a:extLst>
          </p:cNvPr>
          <p:cNvSpPr/>
          <p:nvPr/>
        </p:nvSpPr>
        <p:spPr>
          <a:xfrm>
            <a:off x="706595" y="1382307"/>
            <a:ext cx="3693840" cy="290212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marR="0" lvl="0" indent="-171450" algn="l" defTabSz="914400" rtl="0" eaLnBrk="1" fontAlgn="base" latinLnBrk="0" hangingPunct="1">
              <a:lnSpc>
                <a:spcPct val="100000"/>
              </a:lnSpc>
              <a:spcAft>
                <a:spcPct val="0"/>
              </a:spcAft>
              <a:buClrTx/>
              <a:buSzTx/>
              <a:buFont typeface="Arial" panose="020B0604020202020204" pitchFamily="34" charset="0"/>
              <a:buChar char="•"/>
              <a:tabLst/>
              <a:defRPr/>
            </a:pPr>
            <a:r>
              <a:rPr lang="en-US" sz="1050"/>
              <a:t>Seamless data ingestion from CDP and CRM systems (Dynamics 365) to get unified analysis of purchase history and engagement behavior of customer</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Integration to CRM (Dynamics 365 to estimate customer profile, customer frequency and value metrics, improving CLTV forecast accuracy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Integration of CRM with AI Builder platform for advanced and scoring, leveraging behavioral signals like purchase frequency, order value, and loyalty data</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CRM and communication platform integration (e.g., Outlook) in HTML format to trigger automated, personalized loyalty outreach for customer retention</a:t>
            </a:r>
          </a:p>
          <a:p>
            <a:pPr marL="171450" indent="-171450" fontAlgn="base">
              <a:spcBef>
                <a:spcPts val="600"/>
              </a:spcBef>
              <a:spcAft>
                <a:spcPct val="0"/>
              </a:spcAft>
              <a:buFont typeface="Arial" panose="020B0604020202020204" pitchFamily="34" charset="0"/>
              <a:buChar char="•"/>
              <a:defRPr/>
            </a:pPr>
            <a:r>
              <a:rPr lang="en-US" sz="1050">
                <a:solidFill>
                  <a:prstClr val="black"/>
                </a:solidFill>
                <a:latin typeface="Segoe Sans Display" pitchFamily="2" charset="0"/>
                <a:cs typeface="Segoe Sans Display" pitchFamily="2" charset="0"/>
                <a:sym typeface="DM Sans Light"/>
              </a:rPr>
              <a:t>PII includes customer data (name, contact information, customer service requests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7" name="TextBox 6">
            <a:extLst>
              <a:ext uri="{FF2B5EF4-FFF2-40B4-BE49-F238E27FC236}">
                <a16:creationId xmlns:a16="http://schemas.microsoft.com/office/drawing/2014/main" id="{4513B0DE-B6B9-1B0F-DB05-94A49BEC1FC6}"/>
              </a:ext>
            </a:extLst>
          </p:cNvPr>
          <p:cNvSpPr txBox="1"/>
          <p:nvPr/>
        </p:nvSpPr>
        <p:spPr>
          <a:xfrm>
            <a:off x="793908" y="4390571"/>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C02983AA-54A8-AD9B-0F4D-0B967273C97C}"/>
              </a:ext>
            </a:extLst>
          </p:cNvPr>
          <p:cNvSpPr txBox="1"/>
          <p:nvPr/>
        </p:nvSpPr>
        <p:spPr>
          <a:xfrm>
            <a:off x="2161766" y="4493661"/>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Personalized Promotion Agent</a:t>
            </a:r>
            <a:endPar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3" name="Google Shape;115;p20">
            <a:extLst>
              <a:ext uri="{FF2B5EF4-FFF2-40B4-BE49-F238E27FC236}">
                <a16:creationId xmlns:a16="http://schemas.microsoft.com/office/drawing/2014/main" id="{7F1F7603-62F3-DB7D-8276-D64A84C49A3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pitchFamily="2" charset="0"/>
                <a:ea typeface="DM Sans 14pt"/>
                <a:cs typeface="Segoe Sans Display" pitchFamily="2" charset="0"/>
                <a:sym typeface="DM Sans"/>
              </a:rPr>
              <a:t>RETAIL </a:t>
            </a: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INDUSTRY</a:t>
            </a:r>
          </a:p>
        </p:txBody>
      </p:sp>
      <p:sp>
        <p:nvSpPr>
          <p:cNvPr id="6" name="Google Shape;163;p22">
            <a:extLst>
              <a:ext uri="{FF2B5EF4-FFF2-40B4-BE49-F238E27FC236}">
                <a16:creationId xmlns:a16="http://schemas.microsoft.com/office/drawing/2014/main" id="{76514EBD-EE85-F3BA-EA27-BD1C7164C23E}"/>
              </a:ext>
            </a:extLst>
          </p:cNvPr>
          <p:cNvSpPr/>
          <p:nvPr/>
        </p:nvSpPr>
        <p:spPr>
          <a:xfrm>
            <a:off x="695995" y="710974"/>
            <a:ext cx="7120239" cy="382156"/>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Lifetime Value Prediction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9" name="TextBox 8">
            <a:extLst>
              <a:ext uri="{FF2B5EF4-FFF2-40B4-BE49-F238E27FC236}">
                <a16:creationId xmlns:a16="http://schemas.microsoft.com/office/drawing/2014/main" id="{A8B635FB-7D3B-5298-9626-2134418FA203}"/>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Predicts customer value and recommends offers to retain high-potential users, driving increased loyalty and revenue growth</a:t>
            </a:r>
          </a:p>
        </p:txBody>
      </p:sp>
      <p:sp>
        <p:nvSpPr>
          <p:cNvPr id="35" name="Rounded Rectangle 19">
            <a:extLst>
              <a:ext uri="{FF2B5EF4-FFF2-40B4-BE49-F238E27FC236}">
                <a16:creationId xmlns:a16="http://schemas.microsoft.com/office/drawing/2014/main" id="{2AD2C56C-7E87-B032-13B1-D3ABDFE2B4CF}"/>
              </a:ext>
            </a:extLst>
          </p:cNvPr>
          <p:cNvSpPr/>
          <p:nvPr/>
        </p:nvSpPr>
        <p:spPr>
          <a:xfrm>
            <a:off x="677699" y="4900634"/>
            <a:ext cx="3705033" cy="152498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Loyalty program owners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8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D8D9DC">
                    <a:lumMod val="25000"/>
                  </a:srgbClr>
                </a:solidFill>
                <a:latin typeface="Segoe Sans Display" pitchFamily="2" charset="0"/>
                <a:ea typeface="DM Sans 14pt Light"/>
                <a:cs typeface="Segoe Sans Display" pitchFamily="2" charset="0"/>
                <a:sym typeface="DM Sans Light"/>
              </a:rPr>
              <a:t>Customer purchased pattern is analyzed, but no communication between agent and customer</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D8D9DC">
                    <a:lumMod val="25000"/>
                  </a:srgbClr>
                </a:solidFill>
                <a:latin typeface="Segoe Sans Display" pitchFamily="2" charset="0"/>
                <a:ea typeface="DM Sans 14pt Light"/>
                <a:cs typeface="Segoe Sans Display" pitchFamily="2" charset="0"/>
                <a:sym typeface="DM Sans Light"/>
              </a:rPr>
              <a:t>CDP and CRM data sources would expose APIs to  fetch customer data or have connectors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D8D9DC">
                    <a:lumMod val="25000"/>
                  </a:srgbClr>
                </a:solidFill>
                <a:latin typeface="Segoe Sans Display" pitchFamily="2" charset="0"/>
                <a:ea typeface="DM Sans 14pt Light"/>
                <a:cs typeface="Segoe Sans Display" pitchFamily="2" charset="0"/>
                <a:sym typeface="DM Sans Light"/>
              </a:rPr>
              <a:t>Dependent agents should be ready and discoverable to be associated with this agent</a:t>
            </a:r>
            <a:endParaRPr kumimoji="0" lang="en-US" sz="8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18" name="Rectangle 17">
            <a:extLst>
              <a:ext uri="{FF2B5EF4-FFF2-40B4-BE49-F238E27FC236}">
                <a16:creationId xmlns:a16="http://schemas.microsoft.com/office/drawing/2014/main" id="{F625FF32-039F-AEE2-CE72-2676DD63D3DA}"/>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Rectangle 19">
            <a:extLst>
              <a:ext uri="{FF2B5EF4-FFF2-40B4-BE49-F238E27FC236}">
                <a16:creationId xmlns:a16="http://schemas.microsoft.com/office/drawing/2014/main" id="{F7EE3478-8072-8BD5-5E74-2CD91067A4FD}"/>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52B6C046-26B0-3CBE-BC73-26E3C49788C2}"/>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24" name="Graphic 23">
            <a:extLst>
              <a:ext uri="{FF2B5EF4-FFF2-40B4-BE49-F238E27FC236}">
                <a16:creationId xmlns:a16="http://schemas.microsoft.com/office/drawing/2014/main" id="{CBF26C5F-0AFB-B8C8-5378-D956CA113F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6" name="TextBox 25">
            <a:extLst>
              <a:ext uri="{FF2B5EF4-FFF2-40B4-BE49-F238E27FC236}">
                <a16:creationId xmlns:a16="http://schemas.microsoft.com/office/drawing/2014/main" id="{77C5B4C4-1230-22AE-EDA8-8CA785DDF6E2}"/>
              </a:ext>
            </a:extLst>
          </p:cNvPr>
          <p:cNvSpPr txBox="1"/>
          <p:nvPr/>
        </p:nvSpPr>
        <p:spPr>
          <a:xfrm>
            <a:off x="9674159" y="1999499"/>
            <a:ext cx="799875"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a:ea typeface="+mn-ea"/>
                <a:cs typeface="+mn-cs"/>
              </a:rPr>
              <a:t>Orchestrator</a:t>
            </a:r>
          </a:p>
        </p:txBody>
      </p:sp>
      <p:sp>
        <p:nvSpPr>
          <p:cNvPr id="28" name="TextBox 27">
            <a:extLst>
              <a:ext uri="{FF2B5EF4-FFF2-40B4-BE49-F238E27FC236}">
                <a16:creationId xmlns:a16="http://schemas.microsoft.com/office/drawing/2014/main" id="{D13361DA-DC10-23AD-62B5-F8FEFE92D9A7}"/>
              </a:ext>
            </a:extLst>
          </p:cNvPr>
          <p:cNvSpPr txBox="1"/>
          <p:nvPr/>
        </p:nvSpPr>
        <p:spPr>
          <a:xfrm>
            <a:off x="9407964" y="4756104"/>
            <a:ext cx="133226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Agent Ops (logging, audit, observability)</a:t>
            </a:r>
          </a:p>
        </p:txBody>
      </p:sp>
      <p:pic>
        <p:nvPicPr>
          <p:cNvPr id="30" name="Graphic 29">
            <a:extLst>
              <a:ext uri="{FF2B5EF4-FFF2-40B4-BE49-F238E27FC236}">
                <a16:creationId xmlns:a16="http://schemas.microsoft.com/office/drawing/2014/main" id="{52582E05-88B5-AA64-8A7B-A4AF6D988F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36" name="Straight Arrow Connector 35">
            <a:extLst>
              <a:ext uri="{FF2B5EF4-FFF2-40B4-BE49-F238E27FC236}">
                <a16:creationId xmlns:a16="http://schemas.microsoft.com/office/drawing/2014/main" id="{191FEAC8-69F3-71BB-2E76-A0D256FBF87C}"/>
              </a:ext>
            </a:extLst>
          </p:cNvPr>
          <p:cNvCxnSpPr>
            <a:cxnSpLocks/>
            <a:endCxn id="30"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410091C-3193-E251-A19A-39AA98643571}"/>
              </a:ext>
            </a:extLst>
          </p:cNvPr>
          <p:cNvSpPr txBox="1"/>
          <p:nvPr/>
        </p:nvSpPr>
        <p:spPr>
          <a:xfrm>
            <a:off x="6264900" y="3423001"/>
            <a:ext cx="574934"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38" name="Rectangle 37">
            <a:extLst>
              <a:ext uri="{FF2B5EF4-FFF2-40B4-BE49-F238E27FC236}">
                <a16:creationId xmlns:a16="http://schemas.microsoft.com/office/drawing/2014/main" id="{15463BE0-1E8B-565D-07E9-5199D79BA5B3}"/>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9773DD85-4B84-98FA-2FC5-84CEF603A14B}"/>
              </a:ext>
            </a:extLst>
          </p:cNvPr>
          <p:cNvSpPr/>
          <p:nvPr/>
        </p:nvSpPr>
        <p:spPr bwMode="auto">
          <a:xfrm>
            <a:off x="5939483" y="3168673"/>
            <a:ext cx="1142192" cy="42766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450DE616-204C-D58D-048F-BE9BD22EAACA}"/>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6" name="TextBox 45">
            <a:extLst>
              <a:ext uri="{FF2B5EF4-FFF2-40B4-BE49-F238E27FC236}">
                <a16:creationId xmlns:a16="http://schemas.microsoft.com/office/drawing/2014/main" id="{5892FD19-D096-D3D5-8396-DEF55F3755B5}"/>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sp>
        <p:nvSpPr>
          <p:cNvPr id="50" name="TextBox 49">
            <a:extLst>
              <a:ext uri="{FF2B5EF4-FFF2-40B4-BE49-F238E27FC236}">
                <a16:creationId xmlns:a16="http://schemas.microsoft.com/office/drawing/2014/main" id="{FB2F049E-3D9B-533F-D967-027945FFA494}"/>
              </a:ext>
            </a:extLst>
          </p:cNvPr>
          <p:cNvSpPr txBox="1"/>
          <p:nvPr/>
        </p:nvSpPr>
        <p:spPr>
          <a:xfrm>
            <a:off x="6468317" y="3186836"/>
            <a:ext cx="33286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Tools</a:t>
            </a:r>
          </a:p>
        </p:txBody>
      </p:sp>
      <p:sp>
        <p:nvSpPr>
          <p:cNvPr id="51" name="TextBox 50">
            <a:extLst>
              <a:ext uri="{FF2B5EF4-FFF2-40B4-BE49-F238E27FC236}">
                <a16:creationId xmlns:a16="http://schemas.microsoft.com/office/drawing/2014/main" id="{3B488E1A-D92C-03C2-B3CA-0FC462F21F2B}"/>
              </a:ext>
            </a:extLst>
          </p:cNvPr>
          <p:cNvSpPr txBox="1"/>
          <p:nvPr/>
        </p:nvSpPr>
        <p:spPr>
          <a:xfrm>
            <a:off x="9700159" y="3177645"/>
            <a:ext cx="60763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Channels</a:t>
            </a:r>
          </a:p>
        </p:txBody>
      </p:sp>
      <p:pic>
        <p:nvPicPr>
          <p:cNvPr id="53" name="Graphic 52">
            <a:extLst>
              <a:ext uri="{FF2B5EF4-FFF2-40B4-BE49-F238E27FC236}">
                <a16:creationId xmlns:a16="http://schemas.microsoft.com/office/drawing/2014/main" id="{8105E484-402F-4A86-6F70-0C503D916B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5837" y="3310960"/>
            <a:ext cx="227480" cy="227480"/>
          </a:xfrm>
          <a:prstGeom prst="rect">
            <a:avLst/>
          </a:prstGeom>
        </p:spPr>
      </p:pic>
      <p:sp>
        <p:nvSpPr>
          <p:cNvPr id="63" name="Rectangle 62">
            <a:extLst>
              <a:ext uri="{FF2B5EF4-FFF2-40B4-BE49-F238E27FC236}">
                <a16:creationId xmlns:a16="http://schemas.microsoft.com/office/drawing/2014/main" id="{22BF35D5-A83B-7D7B-B1B9-BFDED6E67A34}"/>
              </a:ext>
            </a:extLst>
          </p:cNvPr>
          <p:cNvSpPr/>
          <p:nvPr/>
        </p:nvSpPr>
        <p:spPr bwMode="auto">
          <a:xfrm>
            <a:off x="4718535" y="1944628"/>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4" name="TextBox 63">
            <a:extLst>
              <a:ext uri="{FF2B5EF4-FFF2-40B4-BE49-F238E27FC236}">
                <a16:creationId xmlns:a16="http://schemas.microsoft.com/office/drawing/2014/main" id="{14A62B98-6C85-8C01-B4AB-D66F1665DB71}"/>
              </a:ext>
            </a:extLst>
          </p:cNvPr>
          <p:cNvSpPr txBox="1"/>
          <p:nvPr/>
        </p:nvSpPr>
        <p:spPr>
          <a:xfrm>
            <a:off x="4749104" y="2360401"/>
            <a:ext cx="7124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Customers</a:t>
            </a:r>
          </a:p>
        </p:txBody>
      </p:sp>
      <p:pic>
        <p:nvPicPr>
          <p:cNvPr id="65" name="Graphic 64" descr="Group of people with solid fill">
            <a:extLst>
              <a:ext uri="{FF2B5EF4-FFF2-40B4-BE49-F238E27FC236}">
                <a16:creationId xmlns:a16="http://schemas.microsoft.com/office/drawing/2014/main" id="{CB4D5D59-23E7-30F5-33DC-0501AE233A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9132" y="1981104"/>
            <a:ext cx="372352" cy="372352"/>
          </a:xfrm>
          <a:prstGeom prst="rect">
            <a:avLst/>
          </a:prstGeom>
        </p:spPr>
      </p:pic>
      <p:sp>
        <p:nvSpPr>
          <p:cNvPr id="66" name="Rectangle 65">
            <a:extLst>
              <a:ext uri="{FF2B5EF4-FFF2-40B4-BE49-F238E27FC236}">
                <a16:creationId xmlns:a16="http://schemas.microsoft.com/office/drawing/2014/main" id="{5370B485-EB34-A1AE-C1CD-16A70D1F6BF4}"/>
              </a:ext>
            </a:extLst>
          </p:cNvPr>
          <p:cNvSpPr/>
          <p:nvPr/>
        </p:nvSpPr>
        <p:spPr bwMode="auto">
          <a:xfrm>
            <a:off x="11142062" y="1994255"/>
            <a:ext cx="877931" cy="137131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67" name="TextBox 66">
            <a:extLst>
              <a:ext uri="{FF2B5EF4-FFF2-40B4-BE49-F238E27FC236}">
                <a16:creationId xmlns:a16="http://schemas.microsoft.com/office/drawing/2014/main" id="{576D5356-140A-E11E-9E8A-83FBD243223A}"/>
              </a:ext>
            </a:extLst>
          </p:cNvPr>
          <p:cNvSpPr txBox="1"/>
          <p:nvPr/>
        </p:nvSpPr>
        <p:spPr>
          <a:xfrm>
            <a:off x="4692209" y="1784562"/>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Unlicensed Users</a:t>
            </a:r>
          </a:p>
        </p:txBody>
      </p:sp>
      <p:sp>
        <p:nvSpPr>
          <p:cNvPr id="68" name="TextBox 67">
            <a:extLst>
              <a:ext uri="{FF2B5EF4-FFF2-40B4-BE49-F238E27FC236}">
                <a16:creationId xmlns:a16="http://schemas.microsoft.com/office/drawing/2014/main" id="{8AF2AC44-5829-81CC-3ACC-B19082FC22C2}"/>
              </a:ext>
            </a:extLst>
          </p:cNvPr>
          <p:cNvSpPr txBox="1"/>
          <p:nvPr/>
        </p:nvSpPr>
        <p:spPr>
          <a:xfrm>
            <a:off x="11143199" y="1833711"/>
            <a:ext cx="8261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Licensed Users</a:t>
            </a:r>
          </a:p>
        </p:txBody>
      </p:sp>
      <p:sp>
        <p:nvSpPr>
          <p:cNvPr id="88" name="TextBox 87">
            <a:extLst>
              <a:ext uri="{FF2B5EF4-FFF2-40B4-BE49-F238E27FC236}">
                <a16:creationId xmlns:a16="http://schemas.microsoft.com/office/drawing/2014/main" id="{4EC1C485-FC0F-0010-C430-8393FEB9B8CB}"/>
              </a:ext>
            </a:extLst>
          </p:cNvPr>
          <p:cNvSpPr txBox="1"/>
          <p:nvPr/>
        </p:nvSpPr>
        <p:spPr>
          <a:xfrm>
            <a:off x="11125966" y="2358562"/>
            <a:ext cx="9101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Loyalty Program Owners</a:t>
            </a:r>
          </a:p>
        </p:txBody>
      </p:sp>
      <p:pic>
        <p:nvPicPr>
          <p:cNvPr id="95" name="Graphic 94" descr="Users outline">
            <a:extLst>
              <a:ext uri="{FF2B5EF4-FFF2-40B4-BE49-F238E27FC236}">
                <a16:creationId xmlns:a16="http://schemas.microsoft.com/office/drawing/2014/main" id="{3487865C-5C96-30CD-3975-2E9A4EE810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2628870"/>
            <a:ext cx="331940" cy="331940"/>
          </a:xfrm>
          <a:prstGeom prst="rect">
            <a:avLst/>
          </a:prstGeom>
        </p:spPr>
      </p:pic>
      <p:sp>
        <p:nvSpPr>
          <p:cNvPr id="96" name="TextBox 95">
            <a:extLst>
              <a:ext uri="{FF2B5EF4-FFF2-40B4-BE49-F238E27FC236}">
                <a16:creationId xmlns:a16="http://schemas.microsoft.com/office/drawing/2014/main" id="{3683DA60-AD28-4FC6-3796-92B066C13C95}"/>
              </a:ext>
            </a:extLst>
          </p:cNvPr>
          <p:cNvSpPr txBox="1"/>
          <p:nvPr/>
        </p:nvSpPr>
        <p:spPr>
          <a:xfrm>
            <a:off x="11194255" y="2989276"/>
            <a:ext cx="773545"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Marketing Analytics Team</a:t>
            </a:r>
          </a:p>
        </p:txBody>
      </p:sp>
      <p:pic>
        <p:nvPicPr>
          <p:cNvPr id="97" name="Graphic 96" descr="Users outline">
            <a:extLst>
              <a:ext uri="{FF2B5EF4-FFF2-40B4-BE49-F238E27FC236}">
                <a16:creationId xmlns:a16="http://schemas.microsoft.com/office/drawing/2014/main" id="{9A168CA0-F47B-11F2-586C-A9197C0BF9E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pic>
        <p:nvPicPr>
          <p:cNvPr id="98" name="Graphic 97">
            <a:extLst>
              <a:ext uri="{FF2B5EF4-FFF2-40B4-BE49-F238E27FC236}">
                <a16:creationId xmlns:a16="http://schemas.microsoft.com/office/drawing/2014/main" id="{50B282E9-CFA0-5BBB-9AD4-D08E8BFA97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90886" y="2908065"/>
            <a:ext cx="423824" cy="423824"/>
          </a:xfrm>
          <a:prstGeom prst="rect">
            <a:avLst/>
          </a:prstGeom>
        </p:spPr>
      </p:pic>
      <p:sp>
        <p:nvSpPr>
          <p:cNvPr id="99" name="TextBox 98">
            <a:extLst>
              <a:ext uri="{FF2B5EF4-FFF2-40B4-BE49-F238E27FC236}">
                <a16:creationId xmlns:a16="http://schemas.microsoft.com/office/drawing/2014/main" id="{5E7458DB-81D2-A06E-3EB4-E9F361E6A08C}"/>
              </a:ext>
            </a:extLst>
          </p:cNvPr>
          <p:cNvSpPr txBox="1"/>
          <p:nvPr/>
        </p:nvSpPr>
        <p:spPr>
          <a:xfrm>
            <a:off x="4442878" y="2597975"/>
            <a:ext cx="691276" cy="2308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1. Customer purchases in D365 customer portal (ecommerce websites)</a:t>
            </a:r>
          </a:p>
        </p:txBody>
      </p:sp>
      <p:sp>
        <p:nvSpPr>
          <p:cNvPr id="100" name="TextBox 99">
            <a:extLst>
              <a:ext uri="{FF2B5EF4-FFF2-40B4-BE49-F238E27FC236}">
                <a16:creationId xmlns:a16="http://schemas.microsoft.com/office/drawing/2014/main" id="{37A6D10C-688D-1702-9703-D9120A2CC13A}"/>
              </a:ext>
            </a:extLst>
          </p:cNvPr>
          <p:cNvSpPr txBox="1"/>
          <p:nvPr/>
        </p:nvSpPr>
        <p:spPr>
          <a:xfrm>
            <a:off x="5858463" y="2001150"/>
            <a:ext cx="2305149" cy="923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Base Pre-trained OpenAI Models / custom Open AI models (preview)</a:t>
            </a:r>
          </a:p>
        </p:txBody>
      </p:sp>
      <p:pic>
        <p:nvPicPr>
          <p:cNvPr id="101" name="Graphic 100">
            <a:extLst>
              <a:ext uri="{FF2B5EF4-FFF2-40B4-BE49-F238E27FC236}">
                <a16:creationId xmlns:a16="http://schemas.microsoft.com/office/drawing/2014/main" id="{B75119F3-31AD-3907-64E6-6CDD00C28F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cxnSp>
        <p:nvCxnSpPr>
          <p:cNvPr id="102" name="Connector: Elbow 101">
            <a:extLst>
              <a:ext uri="{FF2B5EF4-FFF2-40B4-BE49-F238E27FC236}">
                <a16:creationId xmlns:a16="http://schemas.microsoft.com/office/drawing/2014/main" id="{7B190BE5-E65A-B475-21CB-30A0799EF2DA}"/>
              </a:ext>
            </a:extLst>
          </p:cNvPr>
          <p:cNvCxnSpPr>
            <a:cxnSpLocks/>
            <a:stCxn id="98" idx="3"/>
          </p:cNvCxnSpPr>
          <p:nvPr/>
        </p:nvCxnSpPr>
        <p:spPr>
          <a:xfrm flipV="1">
            <a:off x="5314710" y="3117569"/>
            <a:ext cx="2589976" cy="2408"/>
          </a:xfrm>
          <a:prstGeom prst="bentConnector3">
            <a:avLst>
              <a:gd name="adj1" fmla="val 4733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67C9CFA-3FAE-9205-0AEB-F2220105C235}"/>
              </a:ext>
            </a:extLst>
          </p:cNvPr>
          <p:cNvSpPr txBox="1"/>
          <p:nvPr/>
        </p:nvSpPr>
        <p:spPr>
          <a:xfrm>
            <a:off x="5723444" y="2921322"/>
            <a:ext cx="150308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2. Purchase pattern, past cash flow stored as records </a:t>
            </a:r>
          </a:p>
        </p:txBody>
      </p:sp>
      <p:sp>
        <p:nvSpPr>
          <p:cNvPr id="104" name="TextBox 103">
            <a:extLst>
              <a:ext uri="{FF2B5EF4-FFF2-40B4-BE49-F238E27FC236}">
                <a16:creationId xmlns:a16="http://schemas.microsoft.com/office/drawing/2014/main" id="{B068BF16-844E-B269-AAB7-B2004986CD07}"/>
              </a:ext>
            </a:extLst>
          </p:cNvPr>
          <p:cNvSpPr txBox="1"/>
          <p:nvPr/>
        </p:nvSpPr>
        <p:spPr>
          <a:xfrm>
            <a:off x="7693472" y="2946825"/>
            <a:ext cx="126363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3. CLTV rule defined by SMEs</a:t>
            </a:r>
          </a:p>
        </p:txBody>
      </p:sp>
      <p:cxnSp>
        <p:nvCxnSpPr>
          <p:cNvPr id="105" name="Straight Arrow Connector 104">
            <a:extLst>
              <a:ext uri="{FF2B5EF4-FFF2-40B4-BE49-F238E27FC236}">
                <a16:creationId xmlns:a16="http://schemas.microsoft.com/office/drawing/2014/main" id="{64F25A7B-677F-9570-8623-074B5984C4F6}"/>
              </a:ext>
            </a:extLst>
          </p:cNvPr>
          <p:cNvCxnSpPr>
            <a:cxnSpLocks/>
            <a:endCxn id="101" idx="3"/>
          </p:cNvCxnSpPr>
          <p:nvPr/>
        </p:nvCxnSpPr>
        <p:spPr>
          <a:xfrm flipH="1" flipV="1">
            <a:off x="8650007" y="2415701"/>
            <a:ext cx="2455582" cy="553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29E8B85E-587D-05AE-3EDF-64E03ECBC333}"/>
              </a:ext>
            </a:extLst>
          </p:cNvPr>
          <p:cNvSpPr txBox="1"/>
          <p:nvPr/>
        </p:nvSpPr>
        <p:spPr>
          <a:xfrm>
            <a:off x="8823104" y="2274219"/>
            <a:ext cx="1263632"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4. Asks for list of loyalty customers</a:t>
            </a:r>
          </a:p>
        </p:txBody>
      </p:sp>
      <p:cxnSp>
        <p:nvCxnSpPr>
          <p:cNvPr id="107" name="Connector: Elbow 106">
            <a:extLst>
              <a:ext uri="{FF2B5EF4-FFF2-40B4-BE49-F238E27FC236}">
                <a16:creationId xmlns:a16="http://schemas.microsoft.com/office/drawing/2014/main" id="{2E9275A8-7C80-26D9-3D9B-F66A035DC2BD}"/>
              </a:ext>
            </a:extLst>
          </p:cNvPr>
          <p:cNvCxnSpPr>
            <a:cxnSpLocks/>
            <a:stCxn id="101" idx="1"/>
          </p:cNvCxnSpPr>
          <p:nvPr/>
        </p:nvCxnSpPr>
        <p:spPr>
          <a:xfrm rot="10800000" flipV="1">
            <a:off x="6751559" y="2415700"/>
            <a:ext cx="1278970" cy="965437"/>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89A3D736-665D-DAB2-947B-E0C42AAA0409}"/>
              </a:ext>
            </a:extLst>
          </p:cNvPr>
          <p:cNvSpPr txBox="1"/>
          <p:nvPr/>
        </p:nvSpPr>
        <p:spPr>
          <a:xfrm>
            <a:off x="7115096" y="2214181"/>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5. Invokes tools</a:t>
            </a:r>
          </a:p>
        </p:txBody>
      </p:sp>
      <p:cxnSp>
        <p:nvCxnSpPr>
          <p:cNvPr id="109" name="Connector: Elbow 108">
            <a:extLst>
              <a:ext uri="{FF2B5EF4-FFF2-40B4-BE49-F238E27FC236}">
                <a16:creationId xmlns:a16="http://schemas.microsoft.com/office/drawing/2014/main" id="{42DAFBCE-6E0E-A906-5CF9-52399E8970A5}"/>
              </a:ext>
            </a:extLst>
          </p:cNvPr>
          <p:cNvCxnSpPr>
            <a:cxnSpLocks/>
          </p:cNvCxnSpPr>
          <p:nvPr/>
        </p:nvCxnSpPr>
        <p:spPr>
          <a:xfrm rot="10800000" flipV="1">
            <a:off x="6754442" y="3476860"/>
            <a:ext cx="899892" cy="1"/>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32F029C4-97DD-FD7B-8EDD-C0A228028CE2}"/>
              </a:ext>
            </a:extLst>
          </p:cNvPr>
          <p:cNvSpPr txBox="1"/>
          <p:nvPr/>
        </p:nvSpPr>
        <p:spPr>
          <a:xfrm>
            <a:off x="6769950" y="3503263"/>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6a. customer data</a:t>
            </a:r>
          </a:p>
        </p:txBody>
      </p:sp>
      <p:sp>
        <p:nvSpPr>
          <p:cNvPr id="111" name="TextBox 110">
            <a:extLst>
              <a:ext uri="{FF2B5EF4-FFF2-40B4-BE49-F238E27FC236}">
                <a16:creationId xmlns:a16="http://schemas.microsoft.com/office/drawing/2014/main" id="{210B2959-6FAC-C749-F4DB-AA4490E37A24}"/>
              </a:ext>
            </a:extLst>
          </p:cNvPr>
          <p:cNvSpPr txBox="1"/>
          <p:nvPr/>
        </p:nvSpPr>
        <p:spPr>
          <a:xfrm>
            <a:off x="7573372" y="4018040"/>
            <a:ext cx="171469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7. Publishes the list of customers &amp; CLTV</a:t>
            </a:r>
          </a:p>
        </p:txBody>
      </p:sp>
      <p:cxnSp>
        <p:nvCxnSpPr>
          <p:cNvPr id="112" name="Connector: Elbow 111">
            <a:extLst>
              <a:ext uri="{FF2B5EF4-FFF2-40B4-BE49-F238E27FC236}">
                <a16:creationId xmlns:a16="http://schemas.microsoft.com/office/drawing/2014/main" id="{11C9AB6A-5408-4B8B-3753-CC1E8D91108A}"/>
              </a:ext>
            </a:extLst>
          </p:cNvPr>
          <p:cNvCxnSpPr>
            <a:cxnSpLocks/>
            <a:stCxn id="53" idx="2"/>
            <a:endCxn id="44" idx="2"/>
          </p:cNvCxnSpPr>
          <p:nvPr/>
        </p:nvCxnSpPr>
        <p:spPr>
          <a:xfrm rot="16200000" flipH="1">
            <a:off x="8287830" y="1880186"/>
            <a:ext cx="57894" cy="3374401"/>
          </a:xfrm>
          <a:prstGeom prst="bentConnector3">
            <a:avLst>
              <a:gd name="adj1" fmla="val 9997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3" name="Connector: Elbow 112">
            <a:extLst>
              <a:ext uri="{FF2B5EF4-FFF2-40B4-BE49-F238E27FC236}">
                <a16:creationId xmlns:a16="http://schemas.microsoft.com/office/drawing/2014/main" id="{C97FB703-CA1D-FA5D-66AD-DAEE50BD4A9B}"/>
              </a:ext>
            </a:extLst>
          </p:cNvPr>
          <p:cNvCxnSpPr>
            <a:cxnSpLocks/>
          </p:cNvCxnSpPr>
          <p:nvPr/>
        </p:nvCxnSpPr>
        <p:spPr>
          <a:xfrm flipV="1">
            <a:off x="10446473" y="3239200"/>
            <a:ext cx="695589" cy="29778"/>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6D886D10-4014-6197-7F05-11CDEA676400}"/>
              </a:ext>
            </a:extLst>
          </p:cNvPr>
          <p:cNvSpPr txBox="1"/>
          <p:nvPr/>
        </p:nvSpPr>
        <p:spPr>
          <a:xfrm>
            <a:off x="10529138" y="3088958"/>
            <a:ext cx="57054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8. Review requested</a:t>
            </a:r>
          </a:p>
        </p:txBody>
      </p:sp>
      <p:sp>
        <p:nvSpPr>
          <p:cNvPr id="115" name="TextBox 114">
            <a:extLst>
              <a:ext uri="{FF2B5EF4-FFF2-40B4-BE49-F238E27FC236}">
                <a16:creationId xmlns:a16="http://schemas.microsoft.com/office/drawing/2014/main" id="{E1830BF7-E212-6CE5-8375-9A0A8A181E93}"/>
              </a:ext>
            </a:extLst>
          </p:cNvPr>
          <p:cNvSpPr txBox="1"/>
          <p:nvPr/>
        </p:nvSpPr>
        <p:spPr>
          <a:xfrm>
            <a:off x="6266339" y="4446907"/>
            <a:ext cx="815335"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9a. Agent logs are displayed on Copilot Studio Kit</a:t>
            </a:r>
          </a:p>
        </p:txBody>
      </p:sp>
      <p:sp>
        <p:nvSpPr>
          <p:cNvPr id="116" name="Rectangle 115">
            <a:extLst>
              <a:ext uri="{FF2B5EF4-FFF2-40B4-BE49-F238E27FC236}">
                <a16:creationId xmlns:a16="http://schemas.microsoft.com/office/drawing/2014/main" id="{B1147516-61A7-8FE9-DC17-3A5C53BD85E5}"/>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17" name="Graphic 116">
            <a:extLst>
              <a:ext uri="{FF2B5EF4-FFF2-40B4-BE49-F238E27FC236}">
                <a16:creationId xmlns:a16="http://schemas.microsoft.com/office/drawing/2014/main" id="{13E4FDAB-7D9A-B5DF-36A7-408A14923C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18" name="Graphic 117">
            <a:extLst>
              <a:ext uri="{FF2B5EF4-FFF2-40B4-BE49-F238E27FC236}">
                <a16:creationId xmlns:a16="http://schemas.microsoft.com/office/drawing/2014/main" id="{0D11097F-EC4B-764E-D9E7-71065695B1B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34947" y="4438052"/>
            <a:ext cx="390341" cy="390341"/>
          </a:xfrm>
          <a:prstGeom prst="rect">
            <a:avLst/>
          </a:prstGeom>
        </p:spPr>
      </p:pic>
      <p:sp>
        <p:nvSpPr>
          <p:cNvPr id="119" name="TextBox 118">
            <a:extLst>
              <a:ext uri="{FF2B5EF4-FFF2-40B4-BE49-F238E27FC236}">
                <a16:creationId xmlns:a16="http://schemas.microsoft.com/office/drawing/2014/main" id="{75C5CEA5-3D73-9883-421F-D586F08BD3E0}"/>
              </a:ext>
            </a:extLst>
          </p:cNvPr>
          <p:cNvSpPr txBox="1"/>
          <p:nvPr/>
        </p:nvSpPr>
        <p:spPr>
          <a:xfrm>
            <a:off x="8430719" y="4816047"/>
            <a:ext cx="822598" cy="9233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91F2C"/>
                </a:solidFill>
                <a:effectLst/>
                <a:uLnTx/>
                <a:uFillTx/>
                <a:latin typeface="Segoe Sans Display"/>
                <a:ea typeface="+mn-ea"/>
                <a:cs typeface="+mn-cs"/>
              </a:rPr>
              <a:t>Conversation Transcript</a:t>
            </a:r>
          </a:p>
        </p:txBody>
      </p:sp>
      <p:pic>
        <p:nvPicPr>
          <p:cNvPr id="120" name="Graphic 119">
            <a:extLst>
              <a:ext uri="{FF2B5EF4-FFF2-40B4-BE49-F238E27FC236}">
                <a16:creationId xmlns:a16="http://schemas.microsoft.com/office/drawing/2014/main" id="{F91032DD-E9B5-2373-F18E-248882FE097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0237" y="3321910"/>
            <a:ext cx="227480" cy="227480"/>
          </a:xfrm>
          <a:prstGeom prst="rect">
            <a:avLst/>
          </a:prstGeom>
        </p:spPr>
      </p:pic>
      <p:pic>
        <p:nvPicPr>
          <p:cNvPr id="121" name="Graphic 120">
            <a:extLst>
              <a:ext uri="{FF2B5EF4-FFF2-40B4-BE49-F238E27FC236}">
                <a16:creationId xmlns:a16="http://schemas.microsoft.com/office/drawing/2014/main" id="{1A310BCA-E67D-7576-1E9C-5B5A9BD8215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5140060"/>
            <a:ext cx="227480" cy="227480"/>
          </a:xfrm>
          <a:prstGeom prst="rect">
            <a:avLst/>
          </a:prstGeom>
        </p:spPr>
      </p:pic>
      <p:pic>
        <p:nvPicPr>
          <p:cNvPr id="122" name="Graphic 121">
            <a:extLst>
              <a:ext uri="{FF2B5EF4-FFF2-40B4-BE49-F238E27FC236}">
                <a16:creationId xmlns:a16="http://schemas.microsoft.com/office/drawing/2014/main" id="{97E5804B-7A1F-F804-D83D-D872836DBC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23" name="Graphic 122">
            <a:extLst>
              <a:ext uri="{FF2B5EF4-FFF2-40B4-BE49-F238E27FC236}">
                <a16:creationId xmlns:a16="http://schemas.microsoft.com/office/drawing/2014/main" id="{6C8388B8-940A-466F-EC1D-E45B798A31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4251015"/>
            <a:ext cx="227481" cy="227481"/>
          </a:xfrm>
          <a:prstGeom prst="rect">
            <a:avLst/>
          </a:prstGeom>
        </p:spPr>
      </p:pic>
      <p:pic>
        <p:nvPicPr>
          <p:cNvPr id="124" name="Graphic 123">
            <a:extLst>
              <a:ext uri="{FF2B5EF4-FFF2-40B4-BE49-F238E27FC236}">
                <a16:creationId xmlns:a16="http://schemas.microsoft.com/office/drawing/2014/main" id="{2C786BC3-949F-B2E7-55B8-009E5CBE8C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25" name="Graphic 124">
            <a:extLst>
              <a:ext uri="{FF2B5EF4-FFF2-40B4-BE49-F238E27FC236}">
                <a16:creationId xmlns:a16="http://schemas.microsoft.com/office/drawing/2014/main" id="{C244AFEA-336A-1EC6-60E1-8BFD2A4D87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6054523"/>
            <a:ext cx="227480" cy="227480"/>
          </a:xfrm>
          <a:prstGeom prst="rect">
            <a:avLst/>
          </a:prstGeom>
        </p:spPr>
      </p:pic>
      <p:sp>
        <p:nvSpPr>
          <p:cNvPr id="126" name="TextBox 125">
            <a:extLst>
              <a:ext uri="{FF2B5EF4-FFF2-40B4-BE49-F238E27FC236}">
                <a16:creationId xmlns:a16="http://schemas.microsoft.com/office/drawing/2014/main" id="{56B09CC3-0384-6817-B9DB-7E95C4DAB859}"/>
              </a:ext>
            </a:extLst>
          </p:cNvPr>
          <p:cNvSpPr txBox="1"/>
          <p:nvPr/>
        </p:nvSpPr>
        <p:spPr>
          <a:xfrm>
            <a:off x="4865546" y="4326283"/>
            <a:ext cx="622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D365 Customer Portal</a:t>
            </a:r>
          </a:p>
        </p:txBody>
      </p:sp>
      <p:sp>
        <p:nvSpPr>
          <p:cNvPr id="127" name="TextBox 126">
            <a:extLst>
              <a:ext uri="{FF2B5EF4-FFF2-40B4-BE49-F238E27FC236}">
                <a16:creationId xmlns:a16="http://schemas.microsoft.com/office/drawing/2014/main" id="{5A4B02B1-1F91-4512-15ED-15C82F4B96D6}"/>
              </a:ext>
            </a:extLst>
          </p:cNvPr>
          <p:cNvSpPr txBox="1"/>
          <p:nvPr/>
        </p:nvSpPr>
        <p:spPr>
          <a:xfrm>
            <a:off x="5034505" y="4622632"/>
            <a:ext cx="28445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Dataverse</a:t>
            </a:r>
          </a:p>
        </p:txBody>
      </p:sp>
      <p:sp>
        <p:nvSpPr>
          <p:cNvPr id="128" name="TextBox 127">
            <a:extLst>
              <a:ext uri="{FF2B5EF4-FFF2-40B4-BE49-F238E27FC236}">
                <a16:creationId xmlns:a16="http://schemas.microsoft.com/office/drawing/2014/main" id="{88FD7957-BDAA-5A8F-0D60-0823C3E65457}"/>
              </a:ext>
            </a:extLst>
          </p:cNvPr>
          <p:cNvSpPr txBox="1"/>
          <p:nvPr/>
        </p:nvSpPr>
        <p:spPr>
          <a:xfrm>
            <a:off x="4876433" y="5214804"/>
            <a:ext cx="600594"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Agent</a:t>
            </a:r>
          </a:p>
        </p:txBody>
      </p:sp>
      <p:sp>
        <p:nvSpPr>
          <p:cNvPr id="129" name="TextBox 128">
            <a:extLst>
              <a:ext uri="{FF2B5EF4-FFF2-40B4-BE49-F238E27FC236}">
                <a16:creationId xmlns:a16="http://schemas.microsoft.com/office/drawing/2014/main" id="{960750C7-2349-3ECE-8F2E-D6DEC0767B23}"/>
              </a:ext>
            </a:extLst>
          </p:cNvPr>
          <p:cNvSpPr txBox="1"/>
          <p:nvPr/>
        </p:nvSpPr>
        <p:spPr>
          <a:xfrm>
            <a:off x="4812177" y="5832920"/>
            <a:ext cx="72910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Copilot Studio Kit - Extend</a:t>
            </a:r>
          </a:p>
        </p:txBody>
      </p:sp>
      <p:sp>
        <p:nvSpPr>
          <p:cNvPr id="134" name="TextBox 133">
            <a:extLst>
              <a:ext uri="{FF2B5EF4-FFF2-40B4-BE49-F238E27FC236}">
                <a16:creationId xmlns:a16="http://schemas.microsoft.com/office/drawing/2014/main" id="{627672CD-756A-6F0C-F8DA-FC9672E8B0B8}"/>
              </a:ext>
            </a:extLst>
          </p:cNvPr>
          <p:cNvSpPr txBox="1"/>
          <p:nvPr/>
        </p:nvSpPr>
        <p:spPr>
          <a:xfrm>
            <a:off x="4928602" y="6129267"/>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Flow / Connector</a:t>
            </a:r>
          </a:p>
        </p:txBody>
      </p:sp>
      <p:sp>
        <p:nvSpPr>
          <p:cNvPr id="135" name="TextBox 134">
            <a:extLst>
              <a:ext uri="{FF2B5EF4-FFF2-40B4-BE49-F238E27FC236}">
                <a16:creationId xmlns:a16="http://schemas.microsoft.com/office/drawing/2014/main" id="{B926C79F-F48B-56D0-7050-8CB768FC63D7}"/>
              </a:ext>
            </a:extLst>
          </p:cNvPr>
          <p:cNvSpPr txBox="1"/>
          <p:nvPr/>
        </p:nvSpPr>
        <p:spPr>
          <a:xfrm>
            <a:off x="4649516" y="4029193"/>
            <a:ext cx="77354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91F2C"/>
                </a:solidFill>
                <a:effectLst/>
                <a:uLnTx/>
                <a:uFillTx/>
                <a:latin typeface="Segoe Sans Display"/>
                <a:ea typeface="+mn-ea"/>
                <a:cs typeface="+mn-cs"/>
              </a:rPr>
              <a:t>LEGEND</a:t>
            </a:r>
          </a:p>
        </p:txBody>
      </p:sp>
      <p:pic>
        <p:nvPicPr>
          <p:cNvPr id="137" name="Graphic 136">
            <a:extLst>
              <a:ext uri="{FF2B5EF4-FFF2-40B4-BE49-F238E27FC236}">
                <a16:creationId xmlns:a16="http://schemas.microsoft.com/office/drawing/2014/main" id="{55166878-10F8-20A5-E528-F1429700030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20967" y="5436408"/>
            <a:ext cx="252900" cy="252900"/>
          </a:xfrm>
          <a:prstGeom prst="rect">
            <a:avLst/>
          </a:prstGeom>
        </p:spPr>
      </p:pic>
      <p:pic>
        <p:nvPicPr>
          <p:cNvPr id="139" name="Graphic 138">
            <a:extLst>
              <a:ext uri="{FF2B5EF4-FFF2-40B4-BE49-F238E27FC236}">
                <a16:creationId xmlns:a16="http://schemas.microsoft.com/office/drawing/2014/main" id="{51832427-AA85-C9DE-704F-CD52F4DDFEC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4843712"/>
            <a:ext cx="227480" cy="227480"/>
          </a:xfrm>
          <a:prstGeom prst="rect">
            <a:avLst/>
          </a:prstGeom>
        </p:spPr>
      </p:pic>
      <p:sp>
        <p:nvSpPr>
          <p:cNvPr id="140" name="TextBox 139">
            <a:extLst>
              <a:ext uri="{FF2B5EF4-FFF2-40B4-BE49-F238E27FC236}">
                <a16:creationId xmlns:a16="http://schemas.microsoft.com/office/drawing/2014/main" id="{C91ADDB2-1922-0956-6C3F-614F3A595CC1}"/>
              </a:ext>
            </a:extLst>
          </p:cNvPr>
          <p:cNvSpPr txBox="1"/>
          <p:nvPr/>
        </p:nvSpPr>
        <p:spPr>
          <a:xfrm>
            <a:off x="5022435" y="4918980"/>
            <a:ext cx="308590"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SharePoint</a:t>
            </a:r>
          </a:p>
        </p:txBody>
      </p:sp>
      <p:sp>
        <p:nvSpPr>
          <p:cNvPr id="142" name="TextBox 141">
            <a:extLst>
              <a:ext uri="{FF2B5EF4-FFF2-40B4-BE49-F238E27FC236}">
                <a16:creationId xmlns:a16="http://schemas.microsoft.com/office/drawing/2014/main" id="{A6B611B7-83E7-1DDD-BE37-B3F025D6C2C1}"/>
              </a:ext>
            </a:extLst>
          </p:cNvPr>
          <p:cNvSpPr txBox="1"/>
          <p:nvPr/>
        </p:nvSpPr>
        <p:spPr>
          <a:xfrm>
            <a:off x="5000240" y="5524386"/>
            <a:ext cx="352981"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App Insights</a:t>
            </a:r>
          </a:p>
        </p:txBody>
      </p:sp>
      <p:pic>
        <p:nvPicPr>
          <p:cNvPr id="144" name="Graphic 143">
            <a:extLst>
              <a:ext uri="{FF2B5EF4-FFF2-40B4-BE49-F238E27FC236}">
                <a16:creationId xmlns:a16="http://schemas.microsoft.com/office/drawing/2014/main" id="{35176093-6E3C-B0F9-0AB9-8F8A9FFDA7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33677" y="6350870"/>
            <a:ext cx="227480" cy="227480"/>
          </a:xfrm>
          <a:prstGeom prst="rect">
            <a:avLst/>
          </a:prstGeom>
        </p:spPr>
      </p:pic>
      <p:sp>
        <p:nvSpPr>
          <p:cNvPr id="145" name="TextBox 144">
            <a:extLst>
              <a:ext uri="{FF2B5EF4-FFF2-40B4-BE49-F238E27FC236}">
                <a16:creationId xmlns:a16="http://schemas.microsoft.com/office/drawing/2014/main" id="{91D0393A-F43F-F47C-9CE1-FF60644CE9C5}"/>
              </a:ext>
            </a:extLst>
          </p:cNvPr>
          <p:cNvSpPr txBox="1"/>
          <p:nvPr/>
        </p:nvSpPr>
        <p:spPr>
          <a:xfrm>
            <a:off x="4928602" y="6425614"/>
            <a:ext cx="496256" cy="7799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MS Teams</a:t>
            </a:r>
          </a:p>
        </p:txBody>
      </p:sp>
      <p:sp>
        <p:nvSpPr>
          <p:cNvPr id="146" name="Rectangle: Rounded Corners 145">
            <a:extLst>
              <a:ext uri="{FF2B5EF4-FFF2-40B4-BE49-F238E27FC236}">
                <a16:creationId xmlns:a16="http://schemas.microsoft.com/office/drawing/2014/main" id="{F18A771C-278F-23CA-EE2F-0797BEB19853}"/>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7" name="TextBox 146">
            <a:extLst>
              <a:ext uri="{FF2B5EF4-FFF2-40B4-BE49-F238E27FC236}">
                <a16:creationId xmlns:a16="http://schemas.microsoft.com/office/drawing/2014/main" id="{76D84872-68E7-0DD6-9A1C-61D26A860C9C}"/>
              </a:ext>
            </a:extLst>
          </p:cNvPr>
          <p:cNvSpPr txBox="1"/>
          <p:nvPr/>
        </p:nvSpPr>
        <p:spPr>
          <a:xfrm>
            <a:off x="7921459" y="3079760"/>
            <a:ext cx="81989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91F2C"/>
                </a:solidFill>
                <a:effectLst/>
                <a:uLnTx/>
                <a:uFillTx/>
                <a:latin typeface="Segoe Sans Display"/>
                <a:ea typeface="+mn-ea"/>
                <a:cs typeface="+mn-cs"/>
              </a:rPr>
              <a:t>Knowledge Base</a:t>
            </a:r>
          </a:p>
        </p:txBody>
      </p:sp>
      <p:pic>
        <p:nvPicPr>
          <p:cNvPr id="149" name="Graphic 148">
            <a:extLst>
              <a:ext uri="{FF2B5EF4-FFF2-40B4-BE49-F238E27FC236}">
                <a16:creationId xmlns:a16="http://schemas.microsoft.com/office/drawing/2014/main" id="{09037FF0-4946-A195-4977-D04A213786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50" name="TextBox 149">
            <a:extLst>
              <a:ext uri="{FF2B5EF4-FFF2-40B4-BE49-F238E27FC236}">
                <a16:creationId xmlns:a16="http://schemas.microsoft.com/office/drawing/2014/main" id="{C8ACFE99-1589-95FC-817C-0399751AE5EB}"/>
              </a:ext>
            </a:extLst>
          </p:cNvPr>
          <p:cNvSpPr txBox="1"/>
          <p:nvPr/>
        </p:nvSpPr>
        <p:spPr>
          <a:xfrm>
            <a:off x="7635855" y="3579756"/>
            <a:ext cx="607369"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Structured Records</a:t>
            </a:r>
          </a:p>
        </p:txBody>
      </p:sp>
      <p:sp>
        <p:nvSpPr>
          <p:cNvPr id="151" name="TextBox 150">
            <a:extLst>
              <a:ext uri="{FF2B5EF4-FFF2-40B4-BE49-F238E27FC236}">
                <a16:creationId xmlns:a16="http://schemas.microsoft.com/office/drawing/2014/main" id="{A72E04DA-5B65-E055-982F-8FCA44074255}"/>
              </a:ext>
            </a:extLst>
          </p:cNvPr>
          <p:cNvSpPr txBox="1"/>
          <p:nvPr/>
        </p:nvSpPr>
        <p:spPr>
          <a:xfrm>
            <a:off x="8354992" y="3579756"/>
            <a:ext cx="779662"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Unstructured Documents (versioned)</a:t>
            </a:r>
          </a:p>
        </p:txBody>
      </p:sp>
      <p:pic>
        <p:nvPicPr>
          <p:cNvPr id="152" name="Graphic 151">
            <a:extLst>
              <a:ext uri="{FF2B5EF4-FFF2-40B4-BE49-F238E27FC236}">
                <a16:creationId xmlns:a16="http://schemas.microsoft.com/office/drawing/2014/main" id="{BE851510-31D2-163B-0101-D1A29CF3590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49527" y="3191100"/>
            <a:ext cx="390593" cy="390593"/>
          </a:xfrm>
          <a:prstGeom prst="rect">
            <a:avLst/>
          </a:prstGeom>
        </p:spPr>
      </p:pic>
      <p:pic>
        <p:nvPicPr>
          <p:cNvPr id="153" name="Picture 152" descr="A blue rectangle with white text">
            <a:extLst>
              <a:ext uri="{FF2B5EF4-FFF2-40B4-BE49-F238E27FC236}">
                <a16:creationId xmlns:a16="http://schemas.microsoft.com/office/drawing/2014/main" id="{6ABF042A-B0A1-0BE6-50FF-57D825C92B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024970" y="3453905"/>
            <a:ext cx="132256" cy="92272"/>
          </a:xfrm>
          <a:prstGeom prst="rect">
            <a:avLst/>
          </a:prstGeom>
        </p:spPr>
      </p:pic>
      <p:cxnSp>
        <p:nvCxnSpPr>
          <p:cNvPr id="154" name="Connector: Elbow 153">
            <a:extLst>
              <a:ext uri="{FF2B5EF4-FFF2-40B4-BE49-F238E27FC236}">
                <a16:creationId xmlns:a16="http://schemas.microsoft.com/office/drawing/2014/main" id="{D378CD1C-25AE-B28F-5961-A52B6FCF4026}"/>
              </a:ext>
            </a:extLst>
          </p:cNvPr>
          <p:cNvCxnSpPr>
            <a:cxnSpLocks/>
            <a:stCxn id="30" idx="2"/>
            <a:endCxn id="66" idx="2"/>
          </p:cNvCxnSpPr>
          <p:nvPr/>
        </p:nvCxnSpPr>
        <p:spPr>
          <a:xfrm rot="5400000" flipH="1" flipV="1">
            <a:off x="8090011" y="1295471"/>
            <a:ext cx="1420921" cy="5561112"/>
          </a:xfrm>
          <a:prstGeom prst="bentConnector3">
            <a:avLst>
              <a:gd name="adj1" fmla="val -3364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28FE700-EE22-55B3-0673-3D940AF54256}"/>
              </a:ext>
            </a:extLst>
          </p:cNvPr>
          <p:cNvSpPr txBox="1"/>
          <p:nvPr/>
        </p:nvSpPr>
        <p:spPr>
          <a:xfrm>
            <a:off x="8243637" y="5137860"/>
            <a:ext cx="1426933"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9b. Logs are reviewed by admins and analytics team</a:t>
            </a:r>
          </a:p>
        </p:txBody>
      </p:sp>
      <p:sp>
        <p:nvSpPr>
          <p:cNvPr id="156" name="TextBox 155">
            <a:extLst>
              <a:ext uri="{FF2B5EF4-FFF2-40B4-BE49-F238E27FC236}">
                <a16:creationId xmlns:a16="http://schemas.microsoft.com/office/drawing/2014/main" id="{8990EF52-132A-4807-0F5A-198F23647AEA}"/>
              </a:ext>
            </a:extLst>
          </p:cNvPr>
          <p:cNvSpPr txBox="1"/>
          <p:nvPr/>
        </p:nvSpPr>
        <p:spPr>
          <a:xfrm>
            <a:off x="8741454" y="2505519"/>
            <a:ext cx="142693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9c. Feedback – updates instructions, or redefine loyalty rules or policy documents</a:t>
            </a:r>
          </a:p>
        </p:txBody>
      </p:sp>
      <p:cxnSp>
        <p:nvCxnSpPr>
          <p:cNvPr id="157" name="Straight Arrow Connector 156">
            <a:extLst>
              <a:ext uri="{FF2B5EF4-FFF2-40B4-BE49-F238E27FC236}">
                <a16:creationId xmlns:a16="http://schemas.microsoft.com/office/drawing/2014/main" id="{54C5BD5D-3A24-35C1-C48E-771FFFD06E6E}"/>
              </a:ext>
            </a:extLst>
          </p:cNvPr>
          <p:cNvCxnSpPr>
            <a:cxnSpLocks/>
            <a:stCxn id="63" idx="2"/>
            <a:endCxn id="98" idx="0"/>
          </p:cNvCxnSpPr>
          <p:nvPr/>
        </p:nvCxnSpPr>
        <p:spPr>
          <a:xfrm flipH="1">
            <a:off x="5102798" y="2536584"/>
            <a:ext cx="2510" cy="37148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158" name="Graphic 157">
            <a:extLst>
              <a:ext uri="{FF2B5EF4-FFF2-40B4-BE49-F238E27FC236}">
                <a16:creationId xmlns:a16="http://schemas.microsoft.com/office/drawing/2014/main" id="{66D4F755-B933-AFC6-AB9A-7DE2207C8CA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997006" y="3300756"/>
            <a:ext cx="252901" cy="252901"/>
          </a:xfrm>
          <a:prstGeom prst="rect">
            <a:avLst/>
          </a:prstGeom>
        </p:spPr>
      </p:pic>
      <p:cxnSp>
        <p:nvCxnSpPr>
          <p:cNvPr id="159" name="Straight Arrow Connector 158">
            <a:extLst>
              <a:ext uri="{FF2B5EF4-FFF2-40B4-BE49-F238E27FC236}">
                <a16:creationId xmlns:a16="http://schemas.microsoft.com/office/drawing/2014/main" id="{D05A4FF7-C8FC-12F3-C1F2-EC55AF1C24ED}"/>
              </a:ext>
            </a:extLst>
          </p:cNvPr>
          <p:cNvCxnSpPr>
            <a:stCxn id="158" idx="3"/>
            <a:endCxn id="53" idx="1"/>
          </p:cNvCxnSpPr>
          <p:nvPr/>
        </p:nvCxnSpPr>
        <p:spPr>
          <a:xfrm flipV="1">
            <a:off x="6249907" y="3424700"/>
            <a:ext cx="265930" cy="250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9CC079D7-1EC1-7016-2E98-4FC21FA4E013}"/>
              </a:ext>
            </a:extLst>
          </p:cNvPr>
          <p:cNvSpPr txBox="1"/>
          <p:nvPr/>
        </p:nvSpPr>
        <p:spPr>
          <a:xfrm>
            <a:off x="5833460" y="3586638"/>
            <a:ext cx="815335" cy="769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91F2C"/>
                </a:solidFill>
                <a:effectLst/>
                <a:uLnTx/>
                <a:uFillTx/>
                <a:latin typeface="Segoe Sans Display"/>
                <a:ea typeface="+mn-ea"/>
                <a:cs typeface="+mn-cs"/>
              </a:rPr>
              <a:t>6b. Derives CLTV score</a:t>
            </a:r>
          </a:p>
        </p:txBody>
      </p:sp>
    </p:spTree>
    <p:extLst>
      <p:ext uri="{BB962C8B-B14F-4D97-AF65-F5344CB8AC3E}">
        <p14:creationId xmlns:p14="http://schemas.microsoft.com/office/powerpoint/2010/main" val="42606628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CC0ED-8B39-3CCD-12BF-5A6885AD255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36D9CFA6-E25E-3A54-C721-D10E289363B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110322DB-9EF3-FCF6-2AB9-939DBF241C41}"/>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5D3A2259-3A72-5A8E-97CA-5DD3761DC98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kern="0">
                <a:solidFill>
                  <a:prstClr val="black"/>
                </a:solidFill>
                <a:latin typeface="Segoe Sans Display"/>
                <a:cs typeface="Segoe UI" pitchFamily="34" charset="0"/>
              </a:rPr>
              <a:t>Manual, static inventory planning slows response to demand shifts, causing stockouts or overstock</a:t>
            </a:r>
            <a:endParaRPr lang="en-GB" sz="1400" kern="0">
              <a:solidFill>
                <a:prstClr val="black"/>
              </a:solidFill>
              <a:latin typeface="Segoe Sans Display"/>
              <a:cs typeface="Segoe UI" pitchFamily="34" charset="0"/>
              <a:sym typeface="DM Sans Light"/>
            </a:endParaRPr>
          </a:p>
        </p:txBody>
      </p:sp>
      <p:sp>
        <p:nvSpPr>
          <p:cNvPr id="14" name="Google Shape;523;p32">
            <a:extLst>
              <a:ext uri="{FF2B5EF4-FFF2-40B4-BE49-F238E27FC236}">
                <a16:creationId xmlns:a16="http://schemas.microsoft.com/office/drawing/2014/main" id="{4F03468B-A4A5-A627-9E66-5A5E3FD9F738}"/>
              </a:ext>
            </a:extLst>
          </p:cNvPr>
          <p:cNvSpPr/>
          <p:nvPr/>
        </p:nvSpPr>
        <p:spPr>
          <a:xfrm>
            <a:off x="883240" y="182359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48A0E439-6F87-18D6-EE07-CECCA925B5A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Store-level granularity are often missed in forecasts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Poor demand prediction leads to overstock and understock</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Manual adjustments are needed to account for local events or promotions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Infrequent forecast updates leads to outdated stock plans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Limited integration between sales forecasts and supply chain systems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t>Inability to factor in multi-channel demand (e.g., online and in-store) cohesively</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B62D62A5-09AF-3DAA-6565-685B0185287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D8F0687F-D230-DAE8-B8D3-B0D7A43E18DC}"/>
              </a:ext>
            </a:extLst>
          </p:cNvPr>
          <p:cNvSpPr/>
          <p:nvPr/>
        </p:nvSpPr>
        <p:spPr>
          <a:xfrm>
            <a:off x="6248885" y="2233080"/>
            <a:ext cx="2066440" cy="40919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logistics info from ERP, SharePoint, emails </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19" name="Google Shape;523;p32">
            <a:extLst>
              <a:ext uri="{FF2B5EF4-FFF2-40B4-BE49-F238E27FC236}">
                <a16:creationId xmlns:a16="http://schemas.microsoft.com/office/drawing/2014/main" id="{6C556ACE-9453-D510-E4FD-EF4660EF4A0C}"/>
              </a:ext>
            </a:extLst>
          </p:cNvPr>
          <p:cNvSpPr/>
          <p:nvPr/>
        </p:nvSpPr>
        <p:spPr>
          <a:xfrm>
            <a:off x="6170930" y="4294928"/>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replenishment orders for approval</a:t>
            </a:r>
          </a:p>
        </p:txBody>
      </p:sp>
      <p:sp>
        <p:nvSpPr>
          <p:cNvPr id="20" name="Google Shape;523;p32">
            <a:extLst>
              <a:ext uri="{FF2B5EF4-FFF2-40B4-BE49-F238E27FC236}">
                <a16:creationId xmlns:a16="http://schemas.microsoft.com/office/drawing/2014/main" id="{5A54CE9E-7C2F-8D97-AAE4-7217B5D90E56}"/>
              </a:ext>
            </a:extLst>
          </p:cNvPr>
          <p:cNvSpPr/>
          <p:nvPr/>
        </p:nvSpPr>
        <p:spPr>
          <a:xfrm>
            <a:off x="6170930" y="3251136"/>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Optimize inventory levels by applying demand-driven inventory models</a:t>
            </a:r>
          </a:p>
        </p:txBody>
      </p:sp>
      <p:sp>
        <p:nvSpPr>
          <p:cNvPr id="33" name="Google Shape;519;p32">
            <a:extLst>
              <a:ext uri="{FF2B5EF4-FFF2-40B4-BE49-F238E27FC236}">
                <a16:creationId xmlns:a16="http://schemas.microsoft.com/office/drawing/2014/main" id="{A6F16E5C-A33A-D80F-85CB-EC46AE8AF4D1}"/>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EF42514F-C4F6-04E8-24DA-4F11D290ACB3}"/>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35F942A-2BC8-4B96-0F57-B4D9DBFC4290}"/>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FDC94EAD-8DFE-4EEF-240A-206F0F97F4C3}"/>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2" name="Google Shape;498;p32">
            <a:extLst>
              <a:ext uri="{FF2B5EF4-FFF2-40B4-BE49-F238E27FC236}">
                <a16:creationId xmlns:a16="http://schemas.microsoft.com/office/drawing/2014/main" id="{77D55D96-5695-3E47-646D-9C7C4008CEA9}"/>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6F593BE8-8448-E362-F25B-B02F6FBE5B5B}"/>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41B25BC0-FC9A-5F11-D169-8D76BD57D507}"/>
              </a:ext>
            </a:extLst>
          </p:cNvPr>
          <p:cNvSpPr/>
          <p:nvPr/>
        </p:nvSpPr>
        <p:spPr>
          <a:xfrm>
            <a:off x="8955020" y="1363183"/>
            <a:ext cx="1012511" cy="14692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Supply chain &amp; operations</a:t>
            </a:r>
          </a:p>
        </p:txBody>
      </p:sp>
      <p:grpSp>
        <p:nvGrpSpPr>
          <p:cNvPr id="66" name="Google Shape;2181;p75">
            <a:extLst>
              <a:ext uri="{FF2B5EF4-FFF2-40B4-BE49-F238E27FC236}">
                <a16:creationId xmlns:a16="http://schemas.microsoft.com/office/drawing/2014/main" id="{7EFDD6A5-0190-A7F9-E2E4-80E49FBEDEA5}"/>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E1D3C542-933F-581D-7DDB-337C425B4A45}"/>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B0842A05-89CA-2694-D3B9-3DCC6C86E1CA}"/>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4AC3B9D7-8D55-346A-07C1-008A2C05C660}"/>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CFD12DA2-AF11-B20B-3908-01ED7FC9B8CE}"/>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234D9219-AD66-B98C-5DD7-B87FC962A59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E8FD60F2-B7F3-4EE7-C3E0-AF1765A91C2D}"/>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5C35BF2C-5C6C-8F76-B436-A9264423EA20}"/>
              </a:ext>
            </a:extLst>
          </p:cNvPr>
          <p:cNvSpPr/>
          <p:nvPr/>
        </p:nvSpPr>
        <p:spPr>
          <a:xfrm>
            <a:off x="10364203" y="1411100"/>
            <a:ext cx="1042589"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Strategic Imperatives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78D4"/>
              </a:solidFill>
              <a:effectLst/>
              <a:highlight>
                <a:srgbClr val="FFFF00"/>
              </a:highlight>
              <a:uLnTx/>
              <a:uFillTx/>
              <a:latin typeface="Segoe Sans Display" pitchFamily="2" charset="0"/>
              <a:ea typeface="DM Sans 14pt ExtraLight"/>
              <a:cs typeface="Segoe Sans Display" pitchFamily="2" charset="0"/>
              <a:sym typeface="DM Sans ExtraLight"/>
            </a:endParaRPr>
          </a:p>
        </p:txBody>
      </p:sp>
      <p:grpSp>
        <p:nvGrpSpPr>
          <p:cNvPr id="72" name="Google Shape;2175;p75">
            <a:extLst>
              <a:ext uri="{FF2B5EF4-FFF2-40B4-BE49-F238E27FC236}">
                <a16:creationId xmlns:a16="http://schemas.microsoft.com/office/drawing/2014/main" id="{4254B99F-6698-51F8-6EB2-53ACEC59EEB9}"/>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0CA88620-6E72-234D-E51E-A709873B94E6}"/>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492B138C-D716-2ED6-16AB-AF19E808BBAC}"/>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C0CCCA66-6FDF-750B-72A0-CE007521782A}"/>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990C92F6-C2A9-11CB-94E4-B9E4195A6A7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03CE4A98-26C6-F654-45BB-4604C5D5D65C}"/>
              </a:ext>
            </a:extLst>
          </p:cNvPr>
          <p:cNvSpPr/>
          <p:nvPr/>
        </p:nvSpPr>
        <p:spPr>
          <a:xfrm>
            <a:off x="6215591" y="2729972"/>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Use AI Builder to forecast demand at store, product level </a:t>
            </a:r>
            <a:r>
              <a:rPr kumimoji="0" lang="en-US" sz="900" b="0" i="0" u="none" strike="noStrike" kern="0" cap="none" spc="0" normalizeH="0" baseline="0" noProof="0">
                <a:ln>
                  <a:noFill/>
                </a:ln>
                <a:solidFill>
                  <a:srgbClr val="000000"/>
                </a:solidFill>
                <a:effectLst/>
                <a:uLnTx/>
                <a:uFillTx/>
                <a:latin typeface="Segoe Sans Display"/>
                <a:ea typeface="DM Sans 14pt"/>
                <a:cs typeface="DM Sans 14pt"/>
                <a:sym typeface="DM Sans"/>
              </a:rPr>
              <a:t>and adjust forecasts based on events</a:t>
            </a:r>
            <a:endPar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0" name="Google Shape;115;p20">
            <a:extLst>
              <a:ext uri="{FF2B5EF4-FFF2-40B4-BE49-F238E27FC236}">
                <a16:creationId xmlns:a16="http://schemas.microsoft.com/office/drawing/2014/main" id="{9622FE1C-065F-427E-3090-7461CDC662A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RETAIL </a:t>
            </a:r>
            <a:r>
              <a:rPr lang="en-GB" sz="1200">
                <a:solidFill>
                  <a:srgbClr val="0078D4"/>
                </a:solidFill>
                <a:latin typeface="Segoe Sans Display" pitchFamily="2" charset="0"/>
                <a:ea typeface="DM Sans 14pt"/>
                <a:cs typeface="Segoe Sans Display" pitchFamily="2" charset="0"/>
                <a:sym typeface="DM Sans"/>
              </a:rPr>
              <a:t>INDUSTRY</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A8F1FA21-4B61-285C-7147-1A05575CC134}"/>
              </a:ext>
            </a:extLst>
          </p:cNvPr>
          <p:cNvSpPr/>
          <p:nvPr/>
        </p:nvSpPr>
        <p:spPr>
          <a:xfrm>
            <a:off x="695995" y="710974"/>
            <a:ext cx="602285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Inventory Replenishment Planning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1A87213A-FE15-C52A-E0C0-F7BF95C8A6B4}"/>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stock ordering based on demand, sales velocity, and forecasts</a:t>
            </a:r>
          </a:p>
        </p:txBody>
      </p:sp>
      <p:sp>
        <p:nvSpPr>
          <p:cNvPr id="37" name="Google Shape;498;p32">
            <a:extLst>
              <a:ext uri="{FF2B5EF4-FFF2-40B4-BE49-F238E27FC236}">
                <a16:creationId xmlns:a16="http://schemas.microsoft.com/office/drawing/2014/main" id="{DEAA0D6B-F8EC-323B-2BFB-39F413C1096F}"/>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t>Ingests ERP demand data to trigger replenishment workflows, guiding reorder approvals, markdowns, and inventory checks</a:t>
            </a:r>
            <a:endPar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E18C29F7-49EA-A5C0-A054-DE97DCD61C30}"/>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3" name="Group 22">
            <a:extLst>
              <a:ext uri="{FF2B5EF4-FFF2-40B4-BE49-F238E27FC236}">
                <a16:creationId xmlns:a16="http://schemas.microsoft.com/office/drawing/2014/main" id="{756E6094-D54A-75D3-4D5C-6A2F0946E5FA}"/>
              </a:ext>
            </a:extLst>
          </p:cNvPr>
          <p:cNvGrpSpPr/>
          <p:nvPr/>
        </p:nvGrpSpPr>
        <p:grpSpPr>
          <a:xfrm>
            <a:off x="8700923" y="2229264"/>
            <a:ext cx="2790518" cy="396188"/>
            <a:chOff x="8700923" y="2229264"/>
            <a:chExt cx="2790518" cy="396188"/>
          </a:xfrm>
        </p:grpSpPr>
        <p:sp>
          <p:nvSpPr>
            <p:cNvPr id="45" name="Rounded Rectangle 44">
              <a:extLst>
                <a:ext uri="{FF2B5EF4-FFF2-40B4-BE49-F238E27FC236}">
                  <a16:creationId xmlns:a16="http://schemas.microsoft.com/office/drawing/2014/main" id="{56BB429A-976E-94E8-5F6D-CCD083A9F403}"/>
                </a:ext>
              </a:extLst>
            </p:cNvPr>
            <p:cNvSpPr/>
            <p:nvPr/>
          </p:nvSpPr>
          <p:spPr>
            <a:xfrm>
              <a:off x="8700923" y="2229264"/>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Stockout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a:t>
              </a:r>
              <a:r>
                <a:rPr lang="en-US" sz="900">
                  <a:solidFill>
                    <a:prstClr val="black"/>
                  </a:solidFill>
                  <a:latin typeface="Segoe Sans Display" pitchFamily="2" charset="0"/>
                  <a:cs typeface="Segoe Sans Display" pitchFamily="2" charset="0"/>
                </a:rPr>
                <a:t>mproved availability through more accurate replenishment</a:t>
              </a:r>
            </a:p>
          </p:txBody>
        </p:sp>
        <p:sp>
          <p:nvSpPr>
            <p:cNvPr id="48" name="Arrow: Up 56">
              <a:extLst>
                <a:ext uri="{FF2B5EF4-FFF2-40B4-BE49-F238E27FC236}">
                  <a16:creationId xmlns:a16="http://schemas.microsoft.com/office/drawing/2014/main" id="{40AC6F55-A82E-AE71-C38C-E6BF77A5C436}"/>
                </a:ext>
              </a:extLst>
            </p:cNvPr>
            <p:cNvSpPr/>
            <p:nvPr/>
          </p:nvSpPr>
          <p:spPr>
            <a:xfrm flipV="1">
              <a:off x="8794754" y="2365223"/>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641A018A-3E7F-A6F6-CC96-E300DE7BDDA7}"/>
              </a:ext>
            </a:extLst>
          </p:cNvPr>
          <p:cNvGrpSpPr/>
          <p:nvPr/>
        </p:nvGrpSpPr>
        <p:grpSpPr>
          <a:xfrm>
            <a:off x="8700923" y="2689619"/>
            <a:ext cx="2790518" cy="396188"/>
            <a:chOff x="8700923" y="2894282"/>
            <a:chExt cx="2790518" cy="396188"/>
          </a:xfrm>
        </p:grpSpPr>
        <p:sp>
          <p:nvSpPr>
            <p:cNvPr id="49" name="Rounded Rectangle 48">
              <a:extLst>
                <a:ext uri="{FF2B5EF4-FFF2-40B4-BE49-F238E27FC236}">
                  <a16:creationId xmlns:a16="http://schemas.microsoft.com/office/drawing/2014/main" id="{78BDC496-A52D-1653-B85C-15A35A09D1F7}"/>
                </a:ext>
              </a:extLst>
            </p:cNvPr>
            <p:cNvSpPr/>
            <p:nvPr/>
          </p:nvSpPr>
          <p:spPr>
            <a:xfrm>
              <a:off x="8700923" y="2894282"/>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Working Capital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a:t>
              </a:r>
              <a:r>
                <a:rPr lang="en-US" sz="900" err="1">
                  <a:solidFill>
                    <a:prstClr val="black"/>
                  </a:solidFill>
                  <a:latin typeface="Segoe Sans Display" pitchFamily="2" charset="0"/>
                  <a:cs typeface="Segoe Sans Display" pitchFamily="2" charset="0"/>
                </a:rPr>
                <a:t>ptimized</a:t>
              </a:r>
              <a:r>
                <a:rPr lang="en-US" sz="900">
                  <a:solidFill>
                    <a:prstClr val="black"/>
                  </a:solidFill>
                  <a:latin typeface="Segoe Sans Display" pitchFamily="2" charset="0"/>
                  <a:cs typeface="Segoe Sans Display" pitchFamily="2" charset="0"/>
                </a:rPr>
                <a:t> inventory holding reduces cost</a:t>
              </a:r>
            </a:p>
          </p:txBody>
        </p:sp>
        <p:sp>
          <p:nvSpPr>
            <p:cNvPr id="5" name="Arrow: Up 56">
              <a:extLst>
                <a:ext uri="{FF2B5EF4-FFF2-40B4-BE49-F238E27FC236}">
                  <a16:creationId xmlns:a16="http://schemas.microsoft.com/office/drawing/2014/main" id="{724463A4-4D24-D076-B04A-AA7C3FFF21D1}"/>
                </a:ext>
              </a:extLst>
            </p:cNvPr>
            <p:cNvSpPr/>
            <p:nvPr/>
          </p:nvSpPr>
          <p:spPr>
            <a:xfrm>
              <a:off x="8794753" y="3002970"/>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76D2151A-DD9B-DACC-FBB8-FE8CA151A417}"/>
              </a:ext>
            </a:extLst>
          </p:cNvPr>
          <p:cNvGrpSpPr/>
          <p:nvPr/>
        </p:nvGrpSpPr>
        <p:grpSpPr>
          <a:xfrm>
            <a:off x="8700923" y="3160934"/>
            <a:ext cx="2790518" cy="396188"/>
            <a:chOff x="8700923" y="3550265"/>
            <a:chExt cx="2790518" cy="396188"/>
          </a:xfrm>
        </p:grpSpPr>
        <p:sp>
          <p:nvSpPr>
            <p:cNvPr id="51" name="Rounded Rectangle 50">
              <a:extLst>
                <a:ext uri="{FF2B5EF4-FFF2-40B4-BE49-F238E27FC236}">
                  <a16:creationId xmlns:a16="http://schemas.microsoft.com/office/drawing/2014/main" id="{07859492-BA01-52A4-72D9-2755C1BF9903}"/>
                </a:ext>
              </a:extLst>
            </p:cNvPr>
            <p:cNvSpPr/>
            <p:nvPr/>
          </p:nvSpPr>
          <p:spPr>
            <a:xfrm>
              <a:off x="8700923" y="3550265"/>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Inventory Holding Costs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
              </a:r>
              <a:r>
                <a:rPr lang="en-US" sz="900">
                  <a:solidFill>
                    <a:prstClr val="black"/>
                  </a:solidFill>
                  <a:latin typeface="Segoe Sans Display Semibold" pitchFamily="2" charset="0"/>
                  <a:cs typeface="Segoe Sans Display Semibold" pitchFamily="2" charset="0"/>
                </a:rPr>
                <a:t> </a:t>
              </a:r>
              <a:r>
                <a:rPr lang="en-US" sz="900">
                  <a:solidFill>
                    <a:prstClr val="black"/>
                  </a:solidFill>
                  <a:latin typeface="Segoe Sans Display" pitchFamily="2" charset="0"/>
                  <a:cs typeface="Segoe Sans Display" pitchFamily="2" charset="0"/>
                </a:rPr>
                <a:t>Reduces excess inventory, lowering storage, insurance and obsolescence costs</a:t>
              </a:r>
            </a:p>
          </p:txBody>
        </p:sp>
        <p:sp>
          <p:nvSpPr>
            <p:cNvPr id="6" name="Arrow: Up 56">
              <a:extLst>
                <a:ext uri="{FF2B5EF4-FFF2-40B4-BE49-F238E27FC236}">
                  <a16:creationId xmlns:a16="http://schemas.microsoft.com/office/drawing/2014/main" id="{0D5F58A5-D514-7DF6-2BF6-BA07BC4B1B94}"/>
                </a:ext>
              </a:extLst>
            </p:cNvPr>
            <p:cNvSpPr/>
            <p:nvPr/>
          </p:nvSpPr>
          <p:spPr>
            <a:xfrm flipV="1">
              <a:off x="8820325" y="3656924"/>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Google Shape;516;p32">
            <a:extLst>
              <a:ext uri="{FF2B5EF4-FFF2-40B4-BE49-F238E27FC236}">
                <a16:creationId xmlns:a16="http://schemas.microsoft.com/office/drawing/2014/main" id="{D0F88772-8884-AF7F-6EB3-BCB76EEEA71F}"/>
              </a:ext>
            </a:extLst>
          </p:cNvPr>
          <p:cNvSpPr/>
          <p:nvPr/>
        </p:nvSpPr>
        <p:spPr>
          <a:xfrm>
            <a:off x="868442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Inventory </a:t>
            </a:r>
            <a:r>
              <a:rPr lang="en-GB" sz="900">
                <a:solidFill>
                  <a:srgbClr val="000000"/>
                </a:solidFill>
                <a:latin typeface="Segoe Sans Display" pitchFamily="2" charset="0"/>
                <a:ea typeface="DM Sans 14pt Medium"/>
                <a:cs typeface="Segoe Sans Display" pitchFamily="2" charset="0"/>
                <a:sym typeface="DM Sans Medium"/>
              </a:rPr>
              <a:t>M</a:t>
            </a:r>
            <a:r>
              <a:rPr kumimoji="0" lang="en-GB" sz="900" b="0" i="0" u="none" strike="noStrike" kern="1200" cap="none" spc="0" normalizeH="0" baseline="0" noProof="0" err="1">
                <a:ln>
                  <a:noFill/>
                </a:ln>
                <a:solidFill>
                  <a:srgbClr val="000000"/>
                </a:solidFill>
                <a:effectLst/>
                <a:uLnTx/>
                <a:uFillTx/>
                <a:latin typeface="Segoe Sans Display" pitchFamily="2" charset="0"/>
                <a:ea typeface="DM Sans 14pt Medium"/>
                <a:cs typeface="Segoe Sans Display" pitchFamily="2" charset="0"/>
                <a:sym typeface="DM Sans Medium"/>
              </a:rPr>
              <a:t>anagers</a:t>
            </a:r>
            <a:endPar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endParaRPr>
          </a:p>
        </p:txBody>
      </p:sp>
      <p:sp>
        <p:nvSpPr>
          <p:cNvPr id="13" name="Google Shape;523;p32">
            <a:extLst>
              <a:ext uri="{FF2B5EF4-FFF2-40B4-BE49-F238E27FC236}">
                <a16:creationId xmlns:a16="http://schemas.microsoft.com/office/drawing/2014/main" id="{6405211B-C124-9050-C1A6-A0D3FD3A426B}"/>
              </a:ext>
            </a:extLst>
          </p:cNvPr>
          <p:cNvSpPr/>
          <p:nvPr/>
        </p:nvSpPr>
        <p:spPr>
          <a:xfrm>
            <a:off x="6196810" y="3770838"/>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Identify slow-moving or overstocked items for markdowns and trigger alerts when exceeds safety threshold</a:t>
            </a:r>
          </a:p>
        </p:txBody>
      </p:sp>
      <p:sp>
        <p:nvSpPr>
          <p:cNvPr id="16" name="Google Shape;523;p32">
            <a:extLst>
              <a:ext uri="{FF2B5EF4-FFF2-40B4-BE49-F238E27FC236}">
                <a16:creationId xmlns:a16="http://schemas.microsoft.com/office/drawing/2014/main" id="{7E97310B-D2EE-1CB0-D2F4-C7ACDD5AC71B}"/>
              </a:ext>
            </a:extLst>
          </p:cNvPr>
          <p:cNvSpPr/>
          <p:nvPr/>
        </p:nvSpPr>
        <p:spPr>
          <a:xfrm>
            <a:off x="6215591" y="4814630"/>
            <a:ext cx="2099734" cy="43347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Push approved orders to ERP</a:t>
            </a:r>
          </a:p>
        </p:txBody>
      </p:sp>
      <p:grpSp>
        <p:nvGrpSpPr>
          <p:cNvPr id="26" name="Group 25">
            <a:extLst>
              <a:ext uri="{FF2B5EF4-FFF2-40B4-BE49-F238E27FC236}">
                <a16:creationId xmlns:a16="http://schemas.microsoft.com/office/drawing/2014/main" id="{9B5ED8F5-7D98-913A-B909-D335C60DA36C}"/>
              </a:ext>
            </a:extLst>
          </p:cNvPr>
          <p:cNvGrpSpPr/>
          <p:nvPr/>
        </p:nvGrpSpPr>
        <p:grpSpPr>
          <a:xfrm>
            <a:off x="8700923" y="3644840"/>
            <a:ext cx="2790518" cy="396188"/>
            <a:chOff x="8700923" y="3550265"/>
            <a:chExt cx="2790518" cy="396188"/>
          </a:xfrm>
        </p:grpSpPr>
        <p:sp>
          <p:nvSpPr>
            <p:cNvPr id="27" name="Rounded Rectangle 50">
              <a:extLst>
                <a:ext uri="{FF2B5EF4-FFF2-40B4-BE49-F238E27FC236}">
                  <a16:creationId xmlns:a16="http://schemas.microsoft.com/office/drawing/2014/main" id="{91D3551B-0DA1-9DDE-F3E6-23358F7435DC}"/>
                </a:ext>
              </a:extLst>
            </p:cNvPr>
            <p:cNvSpPr/>
            <p:nvPr/>
          </p:nvSpPr>
          <p:spPr>
            <a:xfrm>
              <a:off x="8700923" y="3550265"/>
              <a:ext cx="2790518" cy="396188"/>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Store Revenue </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
              </a:r>
              <a:r>
                <a:rPr lang="en-US" sz="900">
                  <a:solidFill>
                    <a:prstClr val="black"/>
                  </a:solidFill>
                  <a:latin typeface="Segoe Sans Display Semibold" pitchFamily="2" charset="0"/>
                  <a:cs typeface="Segoe Sans Display Semibold" pitchFamily="2" charset="0"/>
                </a:rPr>
                <a:t> </a:t>
              </a:r>
              <a:r>
                <a:rPr lang="en-US" sz="900">
                  <a:solidFill>
                    <a:prstClr val="black"/>
                  </a:solidFill>
                  <a:latin typeface="Segoe Sans Display" pitchFamily="2" charset="0"/>
                  <a:cs typeface="Segoe Sans Display" pitchFamily="2" charset="0"/>
                </a:rPr>
                <a:t>Improves store revenue by eliminating overstocks and markdowns</a:t>
              </a:r>
            </a:p>
          </p:txBody>
        </p:sp>
        <p:sp>
          <p:nvSpPr>
            <p:cNvPr id="28" name="Arrow: Up 56">
              <a:extLst>
                <a:ext uri="{FF2B5EF4-FFF2-40B4-BE49-F238E27FC236}">
                  <a16:creationId xmlns:a16="http://schemas.microsoft.com/office/drawing/2014/main" id="{D990A47B-49F1-8F80-CF18-EAC10CF13C85}"/>
                </a:ext>
              </a:extLst>
            </p:cNvPr>
            <p:cNvSpPr/>
            <p:nvPr/>
          </p:nvSpPr>
          <p:spPr>
            <a:xfrm>
              <a:off x="8820325" y="3632074"/>
              <a:ext cx="134695" cy="201236"/>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9" name="Google Shape;516;p32">
            <a:extLst>
              <a:ext uri="{FF2B5EF4-FFF2-40B4-BE49-F238E27FC236}">
                <a16:creationId xmlns:a16="http://schemas.microsoft.com/office/drawing/2014/main" id="{F2075440-1808-4AD9-23A3-1520A2E613DD}"/>
              </a:ext>
            </a:extLst>
          </p:cNvPr>
          <p:cNvSpPr/>
          <p:nvPr/>
        </p:nvSpPr>
        <p:spPr>
          <a:xfrm>
            <a:off x="10208332" y="482765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Supply Chain Planners</a:t>
            </a:r>
          </a:p>
        </p:txBody>
      </p:sp>
    </p:spTree>
    <p:extLst>
      <p:ext uri="{BB962C8B-B14F-4D97-AF65-F5344CB8AC3E}">
        <p14:creationId xmlns:p14="http://schemas.microsoft.com/office/powerpoint/2010/main" val="38001195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B1EA1-7B84-35B5-78A2-404E5327A9E6}"/>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CC3A79A0-38E1-557D-3199-2525E5BC82B5}"/>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r>
              <a:rPr kumimoji="0" lang="en-US" sz="100" b="0" i="0" u="none" strike="noStrike" kern="0" cap="none" spc="0" normalizeH="0" baseline="0" noProof="0">
                <a:ln>
                  <a:noFill/>
                </a:ln>
                <a:solidFill>
                  <a:srgbClr val="FFFFFF"/>
                </a:solidFill>
                <a:effectLst/>
                <a:uLnTx/>
                <a:uFillTx/>
                <a:latin typeface="Segoe UI"/>
                <a:ea typeface="+mn-ea"/>
                <a:cs typeface="+mn-cs"/>
              </a:rPr>
              <a:t>Email Structure &amp; CTA Recommendation</a:t>
            </a:r>
          </a:p>
        </p:txBody>
      </p:sp>
      <p:sp>
        <p:nvSpPr>
          <p:cNvPr id="13" name="Text Placeholder 11">
            <a:extLst>
              <a:ext uri="{FF2B5EF4-FFF2-40B4-BE49-F238E27FC236}">
                <a16:creationId xmlns:a16="http://schemas.microsoft.com/office/drawing/2014/main" id="{519DA3E3-A0B5-D5CD-AC3C-B0ACCF1BEC2D}"/>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2D4A7125-0DA9-40BA-5F2A-F5189DD62F6E}"/>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D1E16BC6-2F35-F474-E2B8-D765788D583C}"/>
              </a:ext>
            </a:extLst>
          </p:cNvPr>
          <p:cNvSpPr>
            <a:spLocks/>
          </p:cNvSpPr>
          <p:nvPr/>
        </p:nvSpPr>
        <p:spPr bwMode="auto">
          <a:xfrm>
            <a:off x="1971041" y="371288"/>
            <a:ext cx="4151777"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Inventory Replenishment Planning Agent</a:t>
            </a:r>
            <a:endParaRPr kumimoji="0" lang="en-GB" sz="1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57" name="Rectangle: Top Corners Rounded 56">
            <a:extLst>
              <a:ext uri="{FF2B5EF4-FFF2-40B4-BE49-F238E27FC236}">
                <a16:creationId xmlns:a16="http://schemas.microsoft.com/office/drawing/2014/main" id="{88E5136E-48BD-A979-C46C-61881FBCBFDE}"/>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9FA61D8F-45F9-D7D0-D640-C229E7CE460C}"/>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DB86DDEF-2189-680D-FEC4-F1A3D144735A}"/>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Rectangle: Top Corners Rounded 54">
            <a:extLst>
              <a:ext uri="{FF2B5EF4-FFF2-40B4-BE49-F238E27FC236}">
                <a16:creationId xmlns:a16="http://schemas.microsoft.com/office/drawing/2014/main" id="{C0446B8D-17D8-88CA-4C65-C4D11AABF1D0}"/>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4F01A4D3-BF0C-4ED1-DF76-BEB422612E8D}"/>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Retail</a:t>
            </a:r>
          </a:p>
        </p:txBody>
      </p:sp>
      <p:sp>
        <p:nvSpPr>
          <p:cNvPr id="4" name="Available with">
            <a:extLst>
              <a:ext uri="{FF2B5EF4-FFF2-40B4-BE49-F238E27FC236}">
                <a16:creationId xmlns:a16="http://schemas.microsoft.com/office/drawing/2014/main" id="{417C6822-7052-B67E-C79E-54B310A019FE}"/>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12AB3A2B-EF25-143A-89C1-E92A133538F6}"/>
              </a:ext>
            </a:extLst>
          </p:cNvPr>
          <p:cNvGraphicFramePr>
            <a:graphicFrameLocks noGrp="1"/>
          </p:cNvGraphicFramePr>
          <p:nvPr>
            <p:extLst>
              <p:ext uri="{D42A27DB-BD31-4B8C-83A1-F6EECF244321}">
                <p14:modId xmlns:p14="http://schemas.microsoft.com/office/powerpoint/2010/main" val="3145474319"/>
              </p:ext>
            </p:extLst>
          </p:nvPr>
        </p:nvGraphicFramePr>
        <p:xfrm>
          <a:off x="316788" y="1608472"/>
          <a:ext cx="1907446" cy="4158521"/>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Optimizes stock ordering based on demand, sales velocity, and forecasts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967EF578-3D4B-3ECE-A07D-BBA5B0D0EDEC}"/>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Demand Forecasting</a:t>
            </a:r>
          </a:p>
        </p:txBody>
      </p:sp>
      <p:sp>
        <p:nvSpPr>
          <p:cNvPr id="26" name="Step 1 Top">
            <a:extLst>
              <a:ext uri="{FF2B5EF4-FFF2-40B4-BE49-F238E27FC236}">
                <a16:creationId xmlns:a16="http://schemas.microsoft.com/office/drawing/2014/main" id="{78C045F4-90F0-A2A3-806B-BA9D53D056F3}"/>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Uses ML to forecast demand at store, product level and adjust forecasts based on events like upcoming campaigns</a:t>
            </a:r>
          </a:p>
        </p:txBody>
      </p:sp>
      <p:sp>
        <p:nvSpPr>
          <p:cNvPr id="63" name="Rectangle: Rounded Corners 62">
            <a:extLst>
              <a:ext uri="{FF2B5EF4-FFF2-40B4-BE49-F238E27FC236}">
                <a16:creationId xmlns:a16="http://schemas.microsoft.com/office/drawing/2014/main" id="{B46C3879-7B4B-6618-FC34-149A2A307067}"/>
              </a:ext>
            </a:extLst>
          </p:cNvPr>
          <p:cNvSpPr/>
          <p:nvPr/>
        </p:nvSpPr>
        <p:spPr bwMode="auto">
          <a:xfrm>
            <a:off x="314228" y="3878116"/>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De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creases Stockout Rate</a:t>
            </a:r>
          </a:p>
        </p:txBody>
      </p:sp>
      <p:sp>
        <p:nvSpPr>
          <p:cNvPr id="5" name="Rectangle: Rounded Corners 4">
            <a:extLst>
              <a:ext uri="{FF2B5EF4-FFF2-40B4-BE49-F238E27FC236}">
                <a16:creationId xmlns:a16="http://schemas.microsoft.com/office/drawing/2014/main" id="{DC3E2C06-BD35-1BCC-06EF-F42B15768311}"/>
              </a:ext>
            </a:extLst>
          </p:cNvPr>
          <p:cNvSpPr/>
          <p:nvPr/>
        </p:nvSpPr>
        <p:spPr bwMode="auto">
          <a:xfrm>
            <a:off x="314228" y="4164887"/>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Working Capital Efficiency </a:t>
            </a:r>
          </a:p>
        </p:txBody>
      </p:sp>
      <p:sp>
        <p:nvSpPr>
          <p:cNvPr id="7" name="Rectangle: Rounded Corners 6">
            <a:extLst>
              <a:ext uri="{FF2B5EF4-FFF2-40B4-BE49-F238E27FC236}">
                <a16:creationId xmlns:a16="http://schemas.microsoft.com/office/drawing/2014/main" id="{B89BEE54-8A1D-1E4B-ECEF-8A0B118FFD97}"/>
              </a:ext>
            </a:extLst>
          </p:cNvPr>
          <p:cNvSpPr/>
          <p:nvPr/>
        </p:nvSpPr>
        <p:spPr bwMode="auto">
          <a:xfrm>
            <a:off x="327722" y="541696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DE1E9144-6F3A-DD95-E64B-0DC93F7ABCAC}"/>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Logistics</a:t>
            </a:r>
          </a:p>
        </p:txBody>
      </p:sp>
      <p:sp>
        <p:nvSpPr>
          <p:cNvPr id="24" name="Step 1 Top">
            <a:extLst>
              <a:ext uri="{FF2B5EF4-FFF2-40B4-BE49-F238E27FC236}">
                <a16:creationId xmlns:a16="http://schemas.microsoft.com/office/drawing/2014/main" id="{57198491-170D-B0C4-65C3-56BB9A50868C}"/>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endPar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endParaRPr>
          </a:p>
        </p:txBody>
      </p:sp>
      <p:sp>
        <p:nvSpPr>
          <p:cNvPr id="45" name="TextBox 44">
            <a:extLst>
              <a:ext uri="{FF2B5EF4-FFF2-40B4-BE49-F238E27FC236}">
                <a16:creationId xmlns:a16="http://schemas.microsoft.com/office/drawing/2014/main" id="{C9ABEE7D-E19B-9658-BF8F-C74ABB9420AF}"/>
              </a:ext>
              <a:ext uri="{C183D7F6-B498-43B3-948B-1728B52AA6E4}">
                <adec:decorative xmlns:adec="http://schemas.microsoft.com/office/drawing/2017/decorative" val="0"/>
              </a:ext>
            </a:extLst>
          </p:cNvPr>
          <p:cNvSpPr txBox="1"/>
          <p:nvPr/>
        </p:nvSpPr>
        <p:spPr>
          <a:xfrm>
            <a:off x="3223018" y="2010984"/>
            <a:ext cx="2199820"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logistics documents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solidFill>
                  <a:srgbClr val="000000"/>
                </a:solidFill>
                <a:latin typeface="Segoe Sans Display"/>
              </a:rPr>
              <a:t>Connection to Communication Tool (Outlook) to download relevant materials, emails to one single place</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ERP (Dynamics 365, for real time inventory data)</a:t>
            </a:r>
          </a:p>
        </p:txBody>
      </p:sp>
      <p:pic>
        <p:nvPicPr>
          <p:cNvPr id="49" name="Picture 48">
            <a:extLst>
              <a:ext uri="{FF2B5EF4-FFF2-40B4-BE49-F238E27FC236}">
                <a16:creationId xmlns:a16="http://schemas.microsoft.com/office/drawing/2014/main" id="{6E92E5B4-F3D2-60A3-F8A9-4F9A67159F7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0003A9A6-0962-8594-C3B7-959028E89EAB}"/>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Optimize Inventory Levels</a:t>
            </a:r>
          </a:p>
        </p:txBody>
      </p:sp>
      <p:sp>
        <p:nvSpPr>
          <p:cNvPr id="29" name="Step 1 Top">
            <a:extLst>
              <a:ext uri="{FF2B5EF4-FFF2-40B4-BE49-F238E27FC236}">
                <a16:creationId xmlns:a16="http://schemas.microsoft.com/office/drawing/2014/main" id="{81200F7A-D072-495B-F08D-D15B0C0D6F5F}"/>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Applies demand-driven inventory models to ensure </a:t>
            </a:r>
            <a:r>
              <a:rPr kumimoji="0" lang="en-US" sz="800" b="0" i="0" u="none" strike="noStrike" kern="1200" cap="none" spc="0" normalizeH="0" baseline="0" noProof="0">
                <a:ln>
                  <a:noFill/>
                </a:ln>
                <a:solidFill>
                  <a:srgbClr val="000000"/>
                </a:solidFill>
                <a:effectLst/>
                <a:uLnTx/>
                <a:uFillTx/>
                <a:latin typeface="Segoe Sans Display"/>
                <a:ea typeface="+mn-ea"/>
                <a:cs typeface="+mn-cs"/>
              </a:rPr>
              <a:t>right stock is available at the right time, reducing excess inventory and minimizing stockouts</a:t>
            </a:r>
            <a:endParaRPr lang="en-US" sz="800">
              <a:solidFill>
                <a:srgbClr val="091F2C"/>
              </a:solidFill>
              <a:latin typeface="Segoe Sans Display"/>
            </a:endParaRPr>
          </a:p>
        </p:txBody>
      </p:sp>
      <p:sp>
        <p:nvSpPr>
          <p:cNvPr id="38" name="Step 1 Top">
            <a:extLst>
              <a:ext uri="{FF2B5EF4-FFF2-40B4-BE49-F238E27FC236}">
                <a16:creationId xmlns:a16="http://schemas.microsoft.com/office/drawing/2014/main" id="{22FEE0D5-EBCC-FF19-ABC1-AE8A7B414EE5}"/>
              </a:ext>
            </a:extLst>
          </p:cNvPr>
          <p:cNvSpPr txBox="1">
            <a:spLocks/>
          </p:cNvSpPr>
          <p:nvPr/>
        </p:nvSpPr>
        <p:spPr>
          <a:xfrm>
            <a:off x="5990665" y="4243743"/>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Drafts and generates replenishment orders for approval from concerned inventory managers</a:t>
            </a:r>
          </a:p>
        </p:txBody>
      </p:sp>
      <p:sp>
        <p:nvSpPr>
          <p:cNvPr id="8" name="Rectangle: Rounded Corners 7">
            <a:extLst>
              <a:ext uri="{FF2B5EF4-FFF2-40B4-BE49-F238E27FC236}">
                <a16:creationId xmlns:a16="http://schemas.microsoft.com/office/drawing/2014/main" id="{EF838379-1356-FB21-23E2-48E0A841DB75}"/>
              </a:ext>
            </a:extLst>
          </p:cNvPr>
          <p:cNvSpPr/>
          <p:nvPr/>
        </p:nvSpPr>
        <p:spPr bwMode="auto">
          <a:xfrm>
            <a:off x="318636" y="56904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Revenue Growth</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72FF8C44-337B-BC1A-02FF-4B75686F91F3}"/>
              </a:ext>
            </a:extLst>
          </p:cNvPr>
          <p:cNvSpPr/>
          <p:nvPr/>
        </p:nvSpPr>
        <p:spPr bwMode="auto">
          <a:xfrm>
            <a:off x="310742" y="444629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Decline in Inventory Holding Costs</a:t>
            </a:r>
          </a:p>
        </p:txBody>
      </p:sp>
      <p:sp>
        <p:nvSpPr>
          <p:cNvPr id="46" name="Text Placeholder 11">
            <a:extLst>
              <a:ext uri="{FF2B5EF4-FFF2-40B4-BE49-F238E27FC236}">
                <a16:creationId xmlns:a16="http://schemas.microsoft.com/office/drawing/2014/main" id="{C0907171-A84D-12DA-CE33-9C98583644A2}"/>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8431B55A-2FD0-1585-DE86-58A86C7E8BDD}"/>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628EAF5C-85EE-1F40-5A42-501766C80220}"/>
              </a:ext>
              <a:ext uri="{C183D7F6-B498-43B3-948B-1728B52AA6E4}">
                <adec:decorative xmlns:adec="http://schemas.microsoft.com/office/drawing/2017/decorative" val="0"/>
              </a:ext>
            </a:extLst>
          </p:cNvPr>
          <p:cNvSpPr txBox="1"/>
          <p:nvPr/>
        </p:nvSpPr>
        <p:spPr>
          <a:xfrm>
            <a:off x="6101735" y="2331584"/>
            <a:ext cx="2199820" cy="38985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latin typeface="Segoe Sans Display"/>
              </a:rPr>
              <a:t>Connection to ERP (Dynamics 365) to forecast demand and generate reports considering sales etc.</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62" name="Picture 61">
            <a:extLst>
              <a:ext uri="{FF2B5EF4-FFF2-40B4-BE49-F238E27FC236}">
                <a16:creationId xmlns:a16="http://schemas.microsoft.com/office/drawing/2014/main" id="{A05442E3-1DD4-23FF-B2BD-78D9F580D64A}"/>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0D8A4A33-9DFC-F81E-DCA6-DF5A271842FD}"/>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B43F7A23-D184-E8E7-5F92-D3AB8E75CB08}"/>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6E48DAB1-DA82-0D2E-A357-44C1311B22BA}"/>
              </a:ext>
              <a:ext uri="{C183D7F6-B498-43B3-948B-1728B52AA6E4}">
                <adec:decorative xmlns:adec="http://schemas.microsoft.com/office/drawing/2017/decorative" val="0"/>
              </a:ext>
            </a:extLst>
          </p:cNvPr>
          <p:cNvSpPr txBox="1"/>
          <p:nvPr/>
        </p:nvSpPr>
        <p:spPr>
          <a:xfrm>
            <a:off x="8990602" y="2223862"/>
            <a:ext cx="2199820" cy="60529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ERP (Dynamics 365) to apply demand-driven models on real-time inventory data using business rules like reorder points, lead times, and sales velocity to optimize stock levels.</a:t>
            </a:r>
          </a:p>
        </p:txBody>
      </p:sp>
      <p:pic>
        <p:nvPicPr>
          <p:cNvPr id="60" name="Picture 59">
            <a:extLst>
              <a:ext uri="{FF2B5EF4-FFF2-40B4-BE49-F238E27FC236}">
                <a16:creationId xmlns:a16="http://schemas.microsoft.com/office/drawing/2014/main" id="{C2BFC197-38C8-2D5A-7D26-FF071724242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B3AC4F06-01F4-C11B-B70E-F6A95CC6B5C4}"/>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Reviews critical issues from ERP, Knowledge Base, which impacts supply and ensures timely delivery</a:t>
            </a:r>
          </a:p>
        </p:txBody>
      </p:sp>
      <p:sp>
        <p:nvSpPr>
          <p:cNvPr id="74" name="TextBox 73">
            <a:extLst>
              <a:ext uri="{FF2B5EF4-FFF2-40B4-BE49-F238E27FC236}">
                <a16:creationId xmlns:a16="http://schemas.microsoft.com/office/drawing/2014/main" id="{EF1A72D6-B1B5-6043-E7FE-BAE711EF3CC9}"/>
              </a:ext>
            </a:extLst>
          </p:cNvPr>
          <p:cNvSpPr txBox="1"/>
          <p:nvPr/>
        </p:nvSpPr>
        <p:spPr>
          <a:xfrm>
            <a:off x="6089354" y="313394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Forecasts demand that helps in managing demand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accurately, so that supply planning is faster</a:t>
            </a:r>
          </a:p>
        </p:txBody>
      </p:sp>
      <p:grpSp>
        <p:nvGrpSpPr>
          <p:cNvPr id="93" name="Group 92">
            <a:extLst>
              <a:ext uri="{FF2B5EF4-FFF2-40B4-BE49-F238E27FC236}">
                <a16:creationId xmlns:a16="http://schemas.microsoft.com/office/drawing/2014/main" id="{47E85D3D-76E1-6FA6-B917-D02E30D652BD}"/>
              </a:ext>
            </a:extLst>
          </p:cNvPr>
          <p:cNvGrpSpPr/>
          <p:nvPr/>
        </p:nvGrpSpPr>
        <p:grpSpPr>
          <a:xfrm>
            <a:off x="5990664" y="4758307"/>
            <a:ext cx="2572262" cy="1652997"/>
            <a:chOff x="8804381" y="4827756"/>
            <a:chExt cx="2572262" cy="1652997"/>
          </a:xfrm>
        </p:grpSpPr>
        <p:sp>
          <p:nvSpPr>
            <p:cNvPr id="70" name="Text Placeholder 11">
              <a:extLst>
                <a:ext uri="{FF2B5EF4-FFF2-40B4-BE49-F238E27FC236}">
                  <a16:creationId xmlns:a16="http://schemas.microsoft.com/office/drawing/2014/main" id="{6351A842-FF41-88D0-FA2A-073C5E1CD5C8}"/>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59375294-AB1A-B1D7-F220-7A534C7EA504}"/>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3DA7ADA3-B44A-E5F6-713C-30411A5830D1}"/>
                </a:ext>
                <a:ext uri="{C183D7F6-B498-43B3-948B-1728B52AA6E4}">
                  <adec:decorative xmlns:adec="http://schemas.microsoft.com/office/drawing/2017/decorative" val="0"/>
                </a:ext>
              </a:extLst>
            </p:cNvPr>
            <p:cNvSpPr txBox="1"/>
            <p:nvPr/>
          </p:nvSpPr>
          <p:spPr>
            <a:xfrm>
              <a:off x="8990602" y="5142270"/>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to draft replenishment orders</a:t>
              </a:r>
            </a:p>
          </p:txBody>
        </p:sp>
        <p:pic>
          <p:nvPicPr>
            <p:cNvPr id="68" name="Picture 67">
              <a:extLst>
                <a:ext uri="{FF2B5EF4-FFF2-40B4-BE49-F238E27FC236}">
                  <a16:creationId xmlns:a16="http://schemas.microsoft.com/office/drawing/2014/main" id="{AEF2C557-E86C-35DC-D362-BB100800893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1D92B590-BB53-E1F7-1549-46A7549636F2}"/>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Generates replenishment orders to save time by eliminating manual effort and ensures consistency and accuracy</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6" name="Text Placeholder 290">
            <a:extLst>
              <a:ext uri="{FF2B5EF4-FFF2-40B4-BE49-F238E27FC236}">
                <a16:creationId xmlns:a16="http://schemas.microsoft.com/office/drawing/2014/main" id="{9329EB20-3EE5-7AB8-A0F7-78123EEC036B}"/>
              </a:ext>
            </a:extLst>
          </p:cNvPr>
          <p:cNvSpPr txBox="1">
            <a:spLocks/>
          </p:cNvSpPr>
          <p:nvPr/>
        </p:nvSpPr>
        <p:spPr>
          <a:xfrm>
            <a:off x="3026647" y="1458087"/>
            <a:ext cx="2572262" cy="62670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fontAlgn="base">
              <a:spcBef>
                <a:spcPct val="0"/>
              </a:spcBef>
              <a:spcAft>
                <a:spcPct val="0"/>
              </a:spcAft>
              <a:buSzTx/>
              <a:buFontTx/>
              <a:buNone/>
              <a:defRPr/>
            </a:pPr>
            <a:r>
              <a:rPr lang="en-US" sz="800" kern="0">
                <a:solidFill>
                  <a:srgbClr val="000000"/>
                </a:solidFill>
                <a:ea typeface="DM Sans 14pt"/>
                <a:cs typeface="DM Sans 14pt"/>
                <a:sym typeface="DM Sans"/>
              </a:rPr>
              <a:t>Ingests logistics info from ERP, </a:t>
            </a:r>
            <a:r>
              <a:rPr kumimoji="0" lang="en-US" sz="800" b="0" i="0" u="none" strike="noStrike" kern="1200" cap="none" spc="0" normalizeH="0" baseline="0" noProof="0">
                <a:ln>
                  <a:noFill/>
                </a:ln>
                <a:solidFill>
                  <a:srgbClr val="000000"/>
                </a:solidFill>
                <a:effectLst/>
                <a:uLnTx/>
                <a:uFillTx/>
                <a:latin typeface="Segoe Sans Display"/>
                <a:ea typeface="+mn-ea"/>
                <a:cs typeface="+mn-cs"/>
              </a:rPr>
              <a:t>knowledge base (</a:t>
            </a:r>
            <a:r>
              <a:rPr lang="en-US" sz="800" kern="0">
                <a:solidFill>
                  <a:srgbClr val="000000"/>
                </a:solidFill>
                <a:ea typeface="DM Sans 14pt"/>
                <a:cs typeface="DM Sans 14pt"/>
                <a:sym typeface="DM Sans"/>
              </a:rPr>
              <a:t>SharePoint), emails (Outlook)</a:t>
            </a:r>
          </a:p>
        </p:txBody>
      </p:sp>
      <p:sp>
        <p:nvSpPr>
          <p:cNvPr id="3" name="TextBox 2">
            <a:extLst>
              <a:ext uri="{FF2B5EF4-FFF2-40B4-BE49-F238E27FC236}">
                <a16:creationId xmlns:a16="http://schemas.microsoft.com/office/drawing/2014/main" id="{FFA59AEA-86A1-74BD-3B9A-97EC67EE8509}"/>
              </a:ext>
            </a:extLst>
          </p:cNvPr>
          <p:cNvSpPr txBox="1"/>
          <p:nvPr/>
        </p:nvSpPr>
        <p:spPr>
          <a:xfrm>
            <a:off x="8990602" y="3140451"/>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pplies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inventory models to improve working capital efficiency across the supply chain</a:t>
            </a:r>
          </a:p>
        </p:txBody>
      </p:sp>
      <p:sp>
        <p:nvSpPr>
          <p:cNvPr id="19" name="Rectangle: Top Corners Rounded 73">
            <a:extLst>
              <a:ext uri="{FF2B5EF4-FFF2-40B4-BE49-F238E27FC236}">
                <a16:creationId xmlns:a16="http://schemas.microsoft.com/office/drawing/2014/main" id="{C22309B2-4273-1094-E96A-CA1C1330BF76}"/>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F6287EF1-AD86-8D0A-3072-105A8D87E1E9}"/>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72C1247C-E463-F7F8-5A91-2077100E2497}"/>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AA33A2D7-B337-0F2D-50ED-4588CEA3FE57}"/>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2A43B0CD-587F-E450-F7CB-724B9975804E}"/>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A28E45C3-B749-7541-8100-27DA15D21196}"/>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FA8A33B7-D63D-04E9-4B09-E08FAD4E22F9}"/>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806C5D9C-9D62-C66C-C567-74C180387D6A}"/>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2A761FEA-5202-A0BB-1148-C9D5376F4E22}"/>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1C9B93D0-5EA5-EB2B-061B-EED173B35D74}"/>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Step 1 Title">
            <a:extLst>
              <a:ext uri="{FF2B5EF4-FFF2-40B4-BE49-F238E27FC236}">
                <a16:creationId xmlns:a16="http://schemas.microsoft.com/office/drawing/2014/main" id="{B9BFD517-0C71-A6E8-1285-4C0820941322}"/>
              </a:ext>
            </a:extLst>
          </p:cNvPr>
          <p:cNvSpPr txBox="1">
            <a:spLocks/>
          </p:cNvSpPr>
          <p:nvPr/>
        </p:nvSpPr>
        <p:spPr>
          <a:xfrm>
            <a:off x="6014338" y="391773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4. Generate Replenishment Orders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7" name="Step 1 Top">
            <a:extLst>
              <a:ext uri="{FF2B5EF4-FFF2-40B4-BE49-F238E27FC236}">
                <a16:creationId xmlns:a16="http://schemas.microsoft.com/office/drawing/2014/main" id="{A03EA39F-1AF3-BB3C-5CF5-3E8D57DE26BF}"/>
              </a:ext>
            </a:extLst>
          </p:cNvPr>
          <p:cNvSpPr txBox="1">
            <a:spLocks/>
          </p:cNvSpPr>
          <p:nvPr/>
        </p:nvSpPr>
        <p:spPr>
          <a:xfrm>
            <a:off x="8870695" y="423721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lang="en-US" sz="800">
                <a:solidFill>
                  <a:srgbClr val="091F2C"/>
                </a:solidFill>
                <a:latin typeface="Segoe Sans Display"/>
              </a:rPr>
              <a:t>Flags slow movers for markdowns and adjusts inventory using demand and shelf metrics</a:t>
            </a:r>
          </a:p>
        </p:txBody>
      </p:sp>
      <p:grpSp>
        <p:nvGrpSpPr>
          <p:cNvPr id="30" name="Group 29">
            <a:extLst>
              <a:ext uri="{FF2B5EF4-FFF2-40B4-BE49-F238E27FC236}">
                <a16:creationId xmlns:a16="http://schemas.microsoft.com/office/drawing/2014/main" id="{83392E6A-6CC5-7486-98ED-ACA409AEC6D8}"/>
              </a:ext>
            </a:extLst>
          </p:cNvPr>
          <p:cNvGrpSpPr/>
          <p:nvPr/>
        </p:nvGrpSpPr>
        <p:grpSpPr>
          <a:xfrm>
            <a:off x="8870694" y="4751782"/>
            <a:ext cx="2572262" cy="1652997"/>
            <a:chOff x="8804381" y="4827756"/>
            <a:chExt cx="2572262" cy="1652997"/>
          </a:xfrm>
        </p:grpSpPr>
        <p:sp>
          <p:nvSpPr>
            <p:cNvPr id="32" name="Text Placeholder 11">
              <a:extLst>
                <a:ext uri="{FF2B5EF4-FFF2-40B4-BE49-F238E27FC236}">
                  <a16:creationId xmlns:a16="http://schemas.microsoft.com/office/drawing/2014/main" id="{B7A480B2-0E2B-456D-2DE6-42591FD1E6BC}"/>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 Placeholder 11">
              <a:extLst>
                <a:ext uri="{FF2B5EF4-FFF2-40B4-BE49-F238E27FC236}">
                  <a16:creationId xmlns:a16="http://schemas.microsoft.com/office/drawing/2014/main" id="{B8368C58-FB56-AD3D-4E14-D68709DA02F9}"/>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4" name="TextBox 33">
              <a:extLst>
                <a:ext uri="{FF2B5EF4-FFF2-40B4-BE49-F238E27FC236}">
                  <a16:creationId xmlns:a16="http://schemas.microsoft.com/office/drawing/2014/main" id="{7D16D169-9E97-6938-711A-1B4305553B0A}"/>
                </a:ext>
                <a:ext uri="{C183D7F6-B498-43B3-948B-1728B52AA6E4}">
                  <adec:decorative xmlns:adec="http://schemas.microsoft.com/office/drawing/2017/decorative" val="0"/>
                </a:ext>
              </a:extLst>
            </p:cNvPr>
            <p:cNvSpPr txBox="1"/>
            <p:nvPr/>
          </p:nvSpPr>
          <p:spPr>
            <a:xfrm>
              <a:off x="8990602" y="4901178"/>
              <a:ext cx="2199820" cy="87203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rPr>
                <a:t>Connection to ERP (Dynamics 365) to identify products that are getting overstocked or are not generating enough sales</a:t>
              </a:r>
            </a:p>
            <a:p>
              <a:pPr marL="171450" indent="-171450">
                <a:spcAft>
                  <a:spcPts val="400"/>
                </a:spcAft>
                <a:buClr>
                  <a:srgbClr val="0078D4"/>
                </a:buClr>
                <a:buSzPct val="130000"/>
                <a:buFont typeface="Segoe Sans Display" pitchFamily="2" charset="0"/>
                <a:buChar char="+"/>
                <a:defRPr/>
              </a:pPr>
              <a:r>
                <a:rPr lang="en-US" sz="700">
                  <a:latin typeface="Segoe Sans Display"/>
                </a:rPr>
                <a:t>Connection to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Communication Tool (Outlook/Teams) to trigger alerts when items cross safety threshold</a:t>
              </a:r>
              <a:endParaRPr lang="en-US" sz="700">
                <a:latin typeface="Segoe Sans Display"/>
              </a:endParaRPr>
            </a:p>
          </p:txBody>
        </p:sp>
        <p:pic>
          <p:nvPicPr>
            <p:cNvPr id="35" name="Picture 34">
              <a:extLst>
                <a:ext uri="{FF2B5EF4-FFF2-40B4-BE49-F238E27FC236}">
                  <a16:creationId xmlns:a16="http://schemas.microsoft.com/office/drawing/2014/main" id="{CE3F097B-E38A-BC48-14C4-CB82AFFCD80A}"/>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9" name="TextBox 38">
              <a:extLst>
                <a:ext uri="{FF2B5EF4-FFF2-40B4-BE49-F238E27FC236}">
                  <a16:creationId xmlns:a16="http://schemas.microsoft.com/office/drawing/2014/main" id="{5C65BC08-A2E6-5B3D-B016-6902C2177F62}"/>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Identifies risk items from ERP to enable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timely decisions which helps to optimize inventory levels</a:t>
              </a:r>
            </a:p>
          </p:txBody>
        </p:sp>
      </p:grpSp>
      <p:sp>
        <p:nvSpPr>
          <p:cNvPr id="41" name="Step 1 Title">
            <a:extLst>
              <a:ext uri="{FF2B5EF4-FFF2-40B4-BE49-F238E27FC236}">
                <a16:creationId xmlns:a16="http://schemas.microsoft.com/office/drawing/2014/main" id="{2ABDDD0B-2EE4-A9FD-7D02-2E5E31C92D26}"/>
              </a:ext>
            </a:extLst>
          </p:cNvPr>
          <p:cNvSpPr txBox="1">
            <a:spLocks/>
          </p:cNvSpPr>
          <p:nvPr/>
        </p:nvSpPr>
        <p:spPr>
          <a:xfrm>
            <a:off x="8894368" y="3911213"/>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5. Inventory Health Check</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grpSp>
        <p:nvGrpSpPr>
          <p:cNvPr id="37" name="Group 36">
            <a:extLst>
              <a:ext uri="{FF2B5EF4-FFF2-40B4-BE49-F238E27FC236}">
                <a16:creationId xmlns:a16="http://schemas.microsoft.com/office/drawing/2014/main" id="{B49D2B53-DA92-4D1D-BFEB-409B245A2919}"/>
              </a:ext>
            </a:extLst>
          </p:cNvPr>
          <p:cNvGrpSpPr/>
          <p:nvPr/>
        </p:nvGrpSpPr>
        <p:grpSpPr>
          <a:xfrm flipH="1">
            <a:off x="8521655" y="4087898"/>
            <a:ext cx="210652" cy="210652"/>
            <a:chOff x="8511017" y="1615899"/>
            <a:chExt cx="210652" cy="210652"/>
          </a:xfrm>
        </p:grpSpPr>
        <p:sp>
          <p:nvSpPr>
            <p:cNvPr id="42" name="Oval 41">
              <a:extLst>
                <a:ext uri="{FF2B5EF4-FFF2-40B4-BE49-F238E27FC236}">
                  <a16:creationId xmlns:a16="http://schemas.microsoft.com/office/drawing/2014/main" id="{FFAC3559-BDD7-5121-5DA7-63B3DD745845}"/>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43" name="Rectangle 89">
              <a:extLst>
                <a:ext uri="{FF2B5EF4-FFF2-40B4-BE49-F238E27FC236}">
                  <a16:creationId xmlns:a16="http://schemas.microsoft.com/office/drawing/2014/main" id="{DC84162F-B7E1-18B8-6943-229EEE72553B}"/>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B74F62A-D827-9B43-69E9-3961A1E00E75}"/>
              </a:ext>
            </a:extLst>
          </p:cNvPr>
          <p:cNvGrpSpPr/>
          <p:nvPr/>
        </p:nvGrpSpPr>
        <p:grpSpPr>
          <a:xfrm flipH="1">
            <a:off x="5655171" y="4078497"/>
            <a:ext cx="210652" cy="210652"/>
            <a:chOff x="8511017" y="1615899"/>
            <a:chExt cx="210652" cy="210652"/>
          </a:xfrm>
        </p:grpSpPr>
        <p:sp>
          <p:nvSpPr>
            <p:cNvPr id="50" name="Oval 49">
              <a:extLst>
                <a:ext uri="{FF2B5EF4-FFF2-40B4-BE49-F238E27FC236}">
                  <a16:creationId xmlns:a16="http://schemas.microsoft.com/office/drawing/2014/main" id="{59B765CB-9D09-BA57-B35A-50EA5C3CA7F6}"/>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51" name="Rectangle 89">
              <a:extLst>
                <a:ext uri="{FF2B5EF4-FFF2-40B4-BE49-F238E27FC236}">
                  <a16:creationId xmlns:a16="http://schemas.microsoft.com/office/drawing/2014/main" id="{5FAA8C5C-96DA-6445-CA4C-4A49E1C2E6BE}"/>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2" name="Step 1 Top">
            <a:extLst>
              <a:ext uri="{FF2B5EF4-FFF2-40B4-BE49-F238E27FC236}">
                <a16:creationId xmlns:a16="http://schemas.microsoft.com/office/drawing/2014/main" id="{A9BE2D6F-3CC8-C286-AB2D-26CF92731130}"/>
              </a:ext>
            </a:extLst>
          </p:cNvPr>
          <p:cNvSpPr txBox="1">
            <a:spLocks/>
          </p:cNvSpPr>
          <p:nvPr/>
        </p:nvSpPr>
        <p:spPr>
          <a:xfrm>
            <a:off x="3105948"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latin typeface="Segoe Sans Display"/>
              </a:rPr>
              <a:t>Pushes validated replenishment orders into ERP for procurement and fulfillment</a:t>
            </a:r>
          </a:p>
        </p:txBody>
      </p:sp>
      <p:grpSp>
        <p:nvGrpSpPr>
          <p:cNvPr id="53" name="Group 52">
            <a:extLst>
              <a:ext uri="{FF2B5EF4-FFF2-40B4-BE49-F238E27FC236}">
                <a16:creationId xmlns:a16="http://schemas.microsoft.com/office/drawing/2014/main" id="{2F080A5B-F01A-2362-6736-5D0341440174}"/>
              </a:ext>
            </a:extLst>
          </p:cNvPr>
          <p:cNvGrpSpPr/>
          <p:nvPr/>
        </p:nvGrpSpPr>
        <p:grpSpPr>
          <a:xfrm>
            <a:off x="3105947" y="4789654"/>
            <a:ext cx="2572262" cy="1652997"/>
            <a:chOff x="8804381" y="4827756"/>
            <a:chExt cx="2572262" cy="1652997"/>
          </a:xfrm>
        </p:grpSpPr>
        <p:sp>
          <p:nvSpPr>
            <p:cNvPr id="54" name="Text Placeholder 11">
              <a:extLst>
                <a:ext uri="{FF2B5EF4-FFF2-40B4-BE49-F238E27FC236}">
                  <a16:creationId xmlns:a16="http://schemas.microsoft.com/office/drawing/2014/main" id="{D9E97D25-BA89-5D52-D27C-DDCABC1B2119}"/>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8" name="Text Placeholder 11">
              <a:extLst>
                <a:ext uri="{FF2B5EF4-FFF2-40B4-BE49-F238E27FC236}">
                  <a16:creationId xmlns:a16="http://schemas.microsoft.com/office/drawing/2014/main" id="{30A03966-DA47-C727-CC8F-250D10CEB332}"/>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4" name="TextBox 63">
              <a:extLst>
                <a:ext uri="{FF2B5EF4-FFF2-40B4-BE49-F238E27FC236}">
                  <a16:creationId xmlns:a16="http://schemas.microsoft.com/office/drawing/2014/main" id="{74446B88-ABCA-EBCA-C42A-92FC81B0B19A}"/>
                </a:ext>
                <a:ext uri="{C183D7F6-B498-43B3-948B-1728B52AA6E4}">
                  <adec:decorative xmlns:adec="http://schemas.microsoft.com/office/drawing/2017/decorative" val="0"/>
                </a:ext>
              </a:extLst>
            </p:cNvPr>
            <p:cNvSpPr txBox="1"/>
            <p:nvPr/>
          </p:nvSpPr>
          <p:spPr>
            <a:xfrm>
              <a:off x="8990602" y="5088409"/>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rPr>
                <a:t>Connection to ERP (Dynamics 365, make changes to the approved orders and push the updated data online)</a:t>
              </a:r>
            </a:p>
          </p:txBody>
        </p:sp>
        <p:pic>
          <p:nvPicPr>
            <p:cNvPr id="69" name="Picture 68">
              <a:extLst>
                <a:ext uri="{FF2B5EF4-FFF2-40B4-BE49-F238E27FC236}">
                  <a16:creationId xmlns:a16="http://schemas.microsoft.com/office/drawing/2014/main" id="{37CECCE5-ED1C-28B5-DE13-1EE7DB1547E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2" name="TextBox 71">
              <a:extLst>
                <a:ext uri="{FF2B5EF4-FFF2-40B4-BE49-F238E27FC236}">
                  <a16:creationId xmlns:a16="http://schemas.microsoft.com/office/drawing/2014/main" id="{494113E2-F702-B885-943A-8D25AA23BBF3}"/>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Automates </a:t>
              </a:r>
              <a:r>
                <a:rPr lang="en-US" sz="700">
                  <a:solidFill>
                    <a:srgbClr val="000000"/>
                  </a:solidFill>
                  <a:latin typeface="Segoe Sans Display"/>
                </a:rPr>
                <a:t>transfer of data to ERP, </a:t>
              </a:r>
              <a:r>
                <a:rPr kumimoji="0" lang="en-US" sz="700" b="0" i="0" u="none" strike="noStrike" kern="1200" cap="none" spc="0" normalizeH="0" baseline="0" noProof="0">
                  <a:ln>
                    <a:noFill/>
                  </a:ln>
                  <a:solidFill>
                    <a:srgbClr val="000000"/>
                  </a:solidFill>
                  <a:effectLst/>
                  <a:uLnTx/>
                  <a:uFillTx/>
                  <a:latin typeface="Segoe Sans Display"/>
                  <a:ea typeface="+mn-ea"/>
                  <a:cs typeface="+mn-cs"/>
                </a:rPr>
                <a:t>which reduces manual errors</a:t>
              </a:r>
              <a:r>
                <a:rPr lang="en-US" sz="700">
                  <a:solidFill>
                    <a:srgbClr val="000000"/>
                  </a:solidFill>
                  <a:latin typeface="Segoe Sans Display"/>
                </a:rPr>
                <a:t> and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accelerates order process</a:t>
              </a:r>
            </a:p>
          </p:txBody>
        </p:sp>
      </p:grpSp>
      <p:sp>
        <p:nvSpPr>
          <p:cNvPr id="75" name="Step 1 Title">
            <a:extLst>
              <a:ext uri="{FF2B5EF4-FFF2-40B4-BE49-F238E27FC236}">
                <a16:creationId xmlns:a16="http://schemas.microsoft.com/office/drawing/2014/main" id="{4CD32BB8-F707-9C5D-D0DF-67C847DDD2DA}"/>
              </a:ext>
            </a:extLst>
          </p:cNvPr>
          <p:cNvSpPr txBox="1">
            <a:spLocks/>
          </p:cNvSpPr>
          <p:nvPr/>
        </p:nvSpPr>
        <p:spPr>
          <a:xfrm>
            <a:off x="3129621" y="3949085"/>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None/>
              <a:tabLst/>
              <a:defRPr/>
            </a:pPr>
            <a:r>
              <a:rPr lang="en-US">
                <a:solidFill>
                  <a:srgbClr val="091F2C"/>
                </a:solidFill>
                <a:latin typeface="Segoe Sans Display Semibold"/>
              </a:rPr>
              <a:t>5. Push Data to ERP</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77" name="Rectangle: Rounded Corners 76">
            <a:extLst>
              <a:ext uri="{FF2B5EF4-FFF2-40B4-BE49-F238E27FC236}">
                <a16:creationId xmlns:a16="http://schemas.microsoft.com/office/drawing/2014/main" id="{2EEBCDB8-B2C0-7937-EFBE-6532FD39C7CD}"/>
              </a:ext>
            </a:extLst>
          </p:cNvPr>
          <p:cNvSpPr/>
          <p:nvPr/>
        </p:nvSpPr>
        <p:spPr bwMode="auto">
          <a:xfrm>
            <a:off x="310742" y="472569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Improves Store Revenue</a:t>
            </a:r>
          </a:p>
        </p:txBody>
      </p:sp>
    </p:spTree>
    <p:extLst>
      <p:ext uri="{BB962C8B-B14F-4D97-AF65-F5344CB8AC3E}">
        <p14:creationId xmlns:p14="http://schemas.microsoft.com/office/powerpoint/2010/main" val="239970876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6EF6D-1C0E-6955-0C48-2B504A44F89E}"/>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A051492-206E-F312-1C0E-9F38BBE104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3" name="Google Shape;115;p20">
            <a:extLst>
              <a:ext uri="{FF2B5EF4-FFF2-40B4-BE49-F238E27FC236}">
                <a16:creationId xmlns:a16="http://schemas.microsoft.com/office/drawing/2014/main" id="{AC9C69F9-AF8F-2F22-F1A7-12E813DF018E}"/>
              </a:ext>
            </a:extLst>
          </p:cNvPr>
          <p:cNvSpPr txBox="1"/>
          <p:nvPr/>
        </p:nvSpPr>
        <p:spPr>
          <a:xfrm>
            <a:off x="695994" y="185493"/>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pitchFamily="2" charset="0"/>
                <a:ea typeface="DM Sans 14pt"/>
                <a:cs typeface="Segoe Sans Display" pitchFamily="2" charset="0"/>
                <a:sym typeface="DM Sans"/>
              </a:rPr>
              <a:t>RETAIL </a:t>
            </a: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INDUSTRY</a:t>
            </a:r>
          </a:p>
        </p:txBody>
      </p:sp>
      <p:sp>
        <p:nvSpPr>
          <p:cNvPr id="6" name="Google Shape;163;p22">
            <a:extLst>
              <a:ext uri="{FF2B5EF4-FFF2-40B4-BE49-F238E27FC236}">
                <a16:creationId xmlns:a16="http://schemas.microsoft.com/office/drawing/2014/main" id="{82EBD5C8-1EC9-0D8A-2E3E-47E73F5401D8}"/>
              </a:ext>
            </a:extLst>
          </p:cNvPr>
          <p:cNvSpPr/>
          <p:nvPr/>
        </p:nvSpPr>
        <p:spPr>
          <a:xfrm>
            <a:off x="707400" y="481436"/>
            <a:ext cx="7120239" cy="382156"/>
          </a:xfrm>
          <a:prstGeom prst="rect">
            <a:avLst/>
          </a:prstGeom>
          <a:noFill/>
          <a:ln>
            <a:noFill/>
          </a:ln>
        </p:spPr>
        <p:txBody>
          <a:bodyPr spcFirstLastPara="1" wrap="square" lIns="0" tIns="0" rIns="0" bIns="0" anchor="t" anchorCtr="0">
            <a:sp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Inventory Replenishment Planning Agent</a:t>
            </a:r>
          </a:p>
        </p:txBody>
      </p:sp>
      <p:sp>
        <p:nvSpPr>
          <p:cNvPr id="9" name="TextBox 8">
            <a:extLst>
              <a:ext uri="{FF2B5EF4-FFF2-40B4-BE49-F238E27FC236}">
                <a16:creationId xmlns:a16="http://schemas.microsoft.com/office/drawing/2014/main" id="{92AF2879-6FCF-6820-C243-5C910FF9021B}"/>
              </a:ext>
            </a:extLst>
          </p:cNvPr>
          <p:cNvSpPr txBox="1"/>
          <p:nvPr/>
        </p:nvSpPr>
        <p:spPr>
          <a:xfrm>
            <a:off x="707400" y="891919"/>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Optimizes stock ordering based on demand, sales velocity, and forecasts</a:t>
            </a:r>
          </a:p>
        </p:txBody>
      </p:sp>
      <p:sp>
        <p:nvSpPr>
          <p:cNvPr id="16" name="Rounded Rectangle 19">
            <a:extLst>
              <a:ext uri="{FF2B5EF4-FFF2-40B4-BE49-F238E27FC236}">
                <a16:creationId xmlns:a16="http://schemas.microsoft.com/office/drawing/2014/main" id="{50263715-A8F5-C80B-01FF-41B96F2B5A8A}"/>
              </a:ext>
            </a:extLst>
          </p:cNvPr>
          <p:cNvSpPr/>
          <p:nvPr/>
        </p:nvSpPr>
        <p:spPr>
          <a:xfrm>
            <a:off x="729706" y="4550870"/>
            <a:ext cx="3705033" cy="68450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17" name="Google Shape;498;p32">
            <a:extLst>
              <a:ext uri="{FF2B5EF4-FFF2-40B4-BE49-F238E27FC236}">
                <a16:creationId xmlns:a16="http://schemas.microsoft.com/office/drawing/2014/main" id="{32A79E6A-04F1-8A36-98E1-D52E04DF6CFE}"/>
              </a:ext>
            </a:extLst>
          </p:cNvPr>
          <p:cNvSpPr/>
          <p:nvPr/>
        </p:nvSpPr>
        <p:spPr>
          <a:xfrm>
            <a:off x="708017" y="1504231"/>
            <a:ext cx="3693840" cy="2936387"/>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endPar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endParaRPr lang="en-US" sz="1050">
              <a:solidFill>
                <a:prstClr val="black"/>
              </a:solidFill>
              <a:latin typeface="Segoe Sans Display" pitchFamily="2" charset="0"/>
              <a:cs typeface="Segoe Sans Display" pitchFamily="2" charset="0"/>
            </a:endParaRPr>
          </a:p>
          <a:p>
            <a:pPr marL="171450" indent="-171450">
              <a:spcBef>
                <a:spcPts val="600"/>
              </a:spcBef>
              <a:buFont typeface="Arial" panose="020B0604020202020204" pitchFamily="34" charset="0"/>
              <a:buChar char="•"/>
            </a:pPr>
            <a:r>
              <a:rPr lang="en-US" sz="1050">
                <a:solidFill>
                  <a:prstClr val="black"/>
                </a:solidFill>
                <a:latin typeface="Segoe Sans Display" pitchFamily="2" charset="0"/>
                <a:cs typeface="Segoe Sans Display" pitchFamily="2" charset="0"/>
              </a:rPr>
              <a:t>Seamless ERP integration (e.g., Dynamics 365) to access/update real-time inventory, orders, and logistics</a:t>
            </a:r>
          </a:p>
          <a:p>
            <a:pPr marL="171450" indent="-171450">
              <a:spcBef>
                <a:spcPts val="600"/>
              </a:spcBef>
              <a:buFont typeface="Arial" panose="020B0604020202020204" pitchFamily="34" charset="0"/>
              <a:buChar char="•"/>
            </a:pPr>
            <a:r>
              <a:rPr lang="en-US" sz="1050">
                <a:solidFill>
                  <a:prstClr val="black"/>
                </a:solidFill>
                <a:latin typeface="Segoe Sans Display" pitchFamily="2" charset="0"/>
                <a:cs typeface="Segoe Sans Display" pitchFamily="2" charset="0"/>
              </a:rPr>
              <a:t>AI builder driven analysis using historical sales data to forecast requirement</a:t>
            </a:r>
          </a:p>
          <a:p>
            <a:pPr marL="171450" indent="-171450">
              <a:spcBef>
                <a:spcPts val="600"/>
              </a:spcBef>
              <a:buFont typeface="Arial" panose="020B0604020202020204" pitchFamily="34" charset="0"/>
              <a:buChar char="•"/>
            </a:pPr>
            <a:r>
              <a:rPr lang="en-US" sz="1050">
                <a:solidFill>
                  <a:prstClr val="black"/>
                </a:solidFill>
                <a:latin typeface="Segoe Sans Display" pitchFamily="2" charset="0"/>
                <a:cs typeface="Segoe Sans Display" pitchFamily="2" charset="0"/>
              </a:rPr>
              <a:t>Integration with communication platforms (Outlook/Teams) for drafting replenishment orders and trigger real time alerts</a:t>
            </a:r>
          </a:p>
          <a:p>
            <a:pPr marL="171450" indent="-171450">
              <a:spcBef>
                <a:spcPts val="600"/>
              </a:spcBef>
              <a:buFont typeface="Arial" panose="020B0604020202020204" pitchFamily="34" charset="0"/>
              <a:buChar char="•"/>
            </a:pPr>
            <a:r>
              <a:rPr lang="en-US" sz="1050">
                <a:solidFill>
                  <a:prstClr val="black"/>
                </a:solidFill>
                <a:latin typeface="Segoe Sans Display" pitchFamily="2" charset="0"/>
                <a:cs typeface="Segoe Sans Display" pitchFamily="2" charset="0"/>
              </a:rPr>
              <a:t>Automated order generation to push to ERP system to minimize manual effort and boost accuracy</a:t>
            </a:r>
          </a:p>
          <a:p>
            <a:pPr marL="171450" indent="-171450">
              <a:spcBef>
                <a:spcPts val="600"/>
              </a:spcBef>
              <a:buFont typeface="Arial" panose="020B0604020202020204" pitchFamily="34" charset="0"/>
              <a:buChar char="•"/>
            </a:pPr>
            <a:r>
              <a:rPr lang="en-US" sz="1050">
                <a:solidFill>
                  <a:prstClr val="black"/>
                </a:solidFill>
                <a:latin typeface="Segoe Sans Display" pitchFamily="2" charset="0"/>
                <a:cs typeface="Segoe Sans Display" pitchFamily="2" charset="0"/>
                <a:sym typeface="DM Sans Light"/>
              </a:rPr>
              <a:t>PII includes customer data (name, contact information, customer service requests etc.)</a:t>
            </a:r>
            <a:endParaRPr kumimoji="0" lang="en-US" sz="105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p:txBody>
      </p:sp>
      <p:sp>
        <p:nvSpPr>
          <p:cNvPr id="18" name="TextBox 17">
            <a:extLst>
              <a:ext uri="{FF2B5EF4-FFF2-40B4-BE49-F238E27FC236}">
                <a16:creationId xmlns:a16="http://schemas.microsoft.com/office/drawing/2014/main" id="{5911B5E5-E5F3-CCFC-051A-849EBD7AB42E}"/>
              </a:ext>
            </a:extLst>
          </p:cNvPr>
          <p:cNvSpPr txBox="1"/>
          <p:nvPr/>
        </p:nvSpPr>
        <p:spPr>
          <a:xfrm>
            <a:off x="770644" y="465859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19" name="TextBox 18">
            <a:extLst>
              <a:ext uri="{FF2B5EF4-FFF2-40B4-BE49-F238E27FC236}">
                <a16:creationId xmlns:a16="http://schemas.microsoft.com/office/drawing/2014/main" id="{6ABE2EE8-BDDE-78FB-A93F-51746AE0C921}"/>
              </a:ext>
            </a:extLst>
          </p:cNvPr>
          <p:cNvSpPr txBox="1"/>
          <p:nvPr/>
        </p:nvSpPr>
        <p:spPr>
          <a:xfrm>
            <a:off x="2084605" y="4686980"/>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Price, Promotion &amp; Markdown Optimization Agent</a:t>
            </a:r>
          </a:p>
        </p:txBody>
      </p:sp>
      <p:sp>
        <p:nvSpPr>
          <p:cNvPr id="23" name="Rounded Rectangle 19">
            <a:extLst>
              <a:ext uri="{FF2B5EF4-FFF2-40B4-BE49-F238E27FC236}">
                <a16:creationId xmlns:a16="http://schemas.microsoft.com/office/drawing/2014/main" id="{5C3228AD-A26B-C902-9311-2F5B18224971}"/>
              </a:ext>
            </a:extLst>
          </p:cNvPr>
          <p:cNvSpPr/>
          <p:nvPr/>
        </p:nvSpPr>
        <p:spPr>
          <a:xfrm>
            <a:off x="687014" y="5345623"/>
            <a:ext cx="3705033" cy="124091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Inventory managers will be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PDF, PPTX and </a:t>
            </a:r>
            <a:r>
              <a:rPr kumimoji="0" lang="en-US" sz="700" b="0" i="0" u="none" strike="noStrike" kern="1200" cap="none" spc="0" normalizeH="0" baseline="0" noProof="0" err="1">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DOCx</a:t>
            </a: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are the supported knowledge in SharePoint.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ERP data sources would expose APIs or have connectors to  fetch inventory data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‘Price Promotion &amp; Markdown Optimization Agent’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6" name="Rectangle 35">
            <a:extLst>
              <a:ext uri="{FF2B5EF4-FFF2-40B4-BE49-F238E27FC236}">
                <a16:creationId xmlns:a16="http://schemas.microsoft.com/office/drawing/2014/main" id="{6A79D3AD-9B92-9578-A446-FB7927617BB0}"/>
              </a:ext>
            </a:extLst>
          </p:cNvPr>
          <p:cNvSpPr/>
          <p:nvPr/>
        </p:nvSpPr>
        <p:spPr bwMode="auto">
          <a:xfrm>
            <a:off x="5893888" y="1971287"/>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D27236D6-C6B3-40AC-1C30-F3CC5C99AD6A}"/>
              </a:ext>
            </a:extLst>
          </p:cNvPr>
          <p:cNvSpPr/>
          <p:nvPr/>
        </p:nvSpPr>
        <p:spPr bwMode="auto">
          <a:xfrm>
            <a:off x="5893888" y="4305123"/>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3" name="Rectangle: Rounded Corners 62">
            <a:extLst>
              <a:ext uri="{FF2B5EF4-FFF2-40B4-BE49-F238E27FC236}">
                <a16:creationId xmlns:a16="http://schemas.microsoft.com/office/drawing/2014/main" id="{61CD0547-FA46-0BBA-C1A6-85D3440C5E79}"/>
              </a:ext>
            </a:extLst>
          </p:cNvPr>
          <p:cNvSpPr/>
          <p:nvPr/>
        </p:nvSpPr>
        <p:spPr bwMode="auto">
          <a:xfrm>
            <a:off x="6300112" y="2946186"/>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Graphic 67">
            <a:extLst>
              <a:ext uri="{FF2B5EF4-FFF2-40B4-BE49-F238E27FC236}">
                <a16:creationId xmlns:a16="http://schemas.microsoft.com/office/drawing/2014/main" id="{89E2742C-4CFB-5D88-076B-475E3E5C2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4366" y="3060486"/>
            <a:ext cx="303542" cy="303542"/>
          </a:xfrm>
          <a:prstGeom prst="rect">
            <a:avLst/>
          </a:prstGeom>
        </p:spPr>
      </p:pic>
      <p:sp>
        <p:nvSpPr>
          <p:cNvPr id="70" name="TextBox 69">
            <a:extLst>
              <a:ext uri="{FF2B5EF4-FFF2-40B4-BE49-F238E27FC236}">
                <a16:creationId xmlns:a16="http://schemas.microsoft.com/office/drawing/2014/main" id="{74651A9E-EA99-0FE1-050A-813A7670A673}"/>
              </a:ext>
            </a:extLst>
          </p:cNvPr>
          <p:cNvSpPr txBox="1"/>
          <p:nvPr/>
        </p:nvSpPr>
        <p:spPr>
          <a:xfrm>
            <a:off x="9757929" y="1997961"/>
            <a:ext cx="799875" cy="153888"/>
          </a:xfrm>
          <a:prstGeom prst="rect">
            <a:avLst/>
          </a:prstGeom>
          <a:noFill/>
        </p:spPr>
        <p:txBody>
          <a:bodyPr wrap="square" lIns="0" tIns="0" rIns="0" bIns="0" rtlCol="0">
            <a:spAutoFit/>
          </a:bodyPr>
          <a:lstStyle/>
          <a:p>
            <a:pPr algn="l"/>
            <a:r>
              <a:rPr lang="en-US" sz="1000" b="1"/>
              <a:t>Orchestrator</a:t>
            </a:r>
          </a:p>
        </p:txBody>
      </p:sp>
      <p:sp>
        <p:nvSpPr>
          <p:cNvPr id="72" name="TextBox 71">
            <a:extLst>
              <a:ext uri="{FF2B5EF4-FFF2-40B4-BE49-F238E27FC236}">
                <a16:creationId xmlns:a16="http://schemas.microsoft.com/office/drawing/2014/main" id="{7BF5A3C6-15A6-A6FE-1813-C0770138B8A8}"/>
              </a:ext>
            </a:extLst>
          </p:cNvPr>
          <p:cNvSpPr txBox="1"/>
          <p:nvPr/>
        </p:nvSpPr>
        <p:spPr>
          <a:xfrm>
            <a:off x="9491734" y="4754566"/>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85" name="Graphic 84">
            <a:extLst>
              <a:ext uri="{FF2B5EF4-FFF2-40B4-BE49-F238E27FC236}">
                <a16:creationId xmlns:a16="http://schemas.microsoft.com/office/drawing/2014/main" id="{4CED4613-CCA2-8116-510B-C73FEE9A95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77236" y="4557469"/>
            <a:ext cx="252900" cy="227480"/>
          </a:xfrm>
          <a:prstGeom prst="rect">
            <a:avLst/>
          </a:prstGeom>
        </p:spPr>
      </p:pic>
      <p:cxnSp>
        <p:nvCxnSpPr>
          <p:cNvPr id="86" name="Straight Arrow Connector 85">
            <a:extLst>
              <a:ext uri="{FF2B5EF4-FFF2-40B4-BE49-F238E27FC236}">
                <a16:creationId xmlns:a16="http://schemas.microsoft.com/office/drawing/2014/main" id="{DF284528-54B1-A3A3-B34D-0CEF3894A697}"/>
              </a:ext>
            </a:extLst>
          </p:cNvPr>
          <p:cNvCxnSpPr>
            <a:cxnSpLocks/>
            <a:endCxn id="85" idx="3"/>
          </p:cNvCxnSpPr>
          <p:nvPr/>
        </p:nvCxnSpPr>
        <p:spPr>
          <a:xfrm flipH="1">
            <a:off x="6230136" y="4671209"/>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0C331FB-1A58-F198-CD5F-4D02F5279DB2}"/>
              </a:ext>
            </a:extLst>
          </p:cNvPr>
          <p:cNvSpPr txBox="1"/>
          <p:nvPr/>
        </p:nvSpPr>
        <p:spPr>
          <a:xfrm>
            <a:off x="6348670" y="3421463"/>
            <a:ext cx="574934" cy="76944"/>
          </a:xfrm>
          <a:prstGeom prst="rect">
            <a:avLst/>
          </a:prstGeom>
          <a:noFill/>
        </p:spPr>
        <p:txBody>
          <a:bodyPr wrap="square" lIns="0" tIns="0" rIns="0" bIns="0" rtlCol="0">
            <a:spAutoFit/>
          </a:bodyPr>
          <a:lstStyle/>
          <a:p>
            <a:pPr algn="ctr"/>
            <a:r>
              <a:rPr lang="en-US" sz="500"/>
              <a:t>Structured Records</a:t>
            </a:r>
          </a:p>
        </p:txBody>
      </p:sp>
      <p:sp>
        <p:nvSpPr>
          <p:cNvPr id="88" name="Rectangle 87">
            <a:extLst>
              <a:ext uri="{FF2B5EF4-FFF2-40B4-BE49-F238E27FC236}">
                <a16:creationId xmlns:a16="http://schemas.microsoft.com/office/drawing/2014/main" id="{ED845BB1-1CBD-0EBA-9FF1-C918D4181FF0}"/>
              </a:ext>
            </a:extLst>
          </p:cNvPr>
          <p:cNvSpPr/>
          <p:nvPr/>
        </p:nvSpPr>
        <p:spPr bwMode="auto">
          <a:xfrm>
            <a:off x="5893888" y="2844118"/>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9" name="Rectangle: Rounded Corners 88">
            <a:extLst>
              <a:ext uri="{FF2B5EF4-FFF2-40B4-BE49-F238E27FC236}">
                <a16:creationId xmlns:a16="http://schemas.microsoft.com/office/drawing/2014/main" id="{5B04FA27-A2BD-8A9E-4860-C3A0768CDE26}"/>
              </a:ext>
            </a:extLst>
          </p:cNvPr>
          <p:cNvSpPr/>
          <p:nvPr/>
        </p:nvSpPr>
        <p:spPr bwMode="auto">
          <a:xfrm>
            <a:off x="6075312" y="3062480"/>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6" name="Rectangle: Rounded Corners 95">
            <a:extLst>
              <a:ext uri="{FF2B5EF4-FFF2-40B4-BE49-F238E27FC236}">
                <a16:creationId xmlns:a16="http://schemas.microsoft.com/office/drawing/2014/main" id="{E4D1C803-902E-DC9A-FC46-ECFE18E2CC0D}"/>
              </a:ext>
            </a:extLst>
          </p:cNvPr>
          <p:cNvSpPr/>
          <p:nvPr/>
        </p:nvSpPr>
        <p:spPr bwMode="auto">
          <a:xfrm>
            <a:off x="9947199" y="3165802"/>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8" name="TextBox 97">
            <a:extLst>
              <a:ext uri="{FF2B5EF4-FFF2-40B4-BE49-F238E27FC236}">
                <a16:creationId xmlns:a16="http://schemas.microsoft.com/office/drawing/2014/main" id="{B1EB903A-C592-1B95-45E6-00C3CA147B49}"/>
              </a:ext>
            </a:extLst>
          </p:cNvPr>
          <p:cNvSpPr txBox="1"/>
          <p:nvPr/>
        </p:nvSpPr>
        <p:spPr>
          <a:xfrm>
            <a:off x="6714993" y="3077652"/>
            <a:ext cx="332869" cy="123111"/>
          </a:xfrm>
          <a:prstGeom prst="rect">
            <a:avLst/>
          </a:prstGeom>
          <a:noFill/>
        </p:spPr>
        <p:txBody>
          <a:bodyPr wrap="square" lIns="0" tIns="0" rIns="0" bIns="0" rtlCol="0">
            <a:spAutoFit/>
          </a:bodyPr>
          <a:lstStyle/>
          <a:p>
            <a:pPr algn="ctr"/>
            <a:r>
              <a:rPr lang="en-US" sz="800" b="1"/>
              <a:t>Tools</a:t>
            </a:r>
          </a:p>
        </p:txBody>
      </p:sp>
      <p:sp>
        <p:nvSpPr>
          <p:cNvPr id="101" name="TextBox 100">
            <a:extLst>
              <a:ext uri="{FF2B5EF4-FFF2-40B4-BE49-F238E27FC236}">
                <a16:creationId xmlns:a16="http://schemas.microsoft.com/office/drawing/2014/main" id="{07502F1F-E307-EA03-C994-B45D33C87F81}"/>
              </a:ext>
            </a:extLst>
          </p:cNvPr>
          <p:cNvSpPr txBox="1"/>
          <p:nvPr/>
        </p:nvSpPr>
        <p:spPr>
          <a:xfrm>
            <a:off x="10085877" y="3174774"/>
            <a:ext cx="607636" cy="123111"/>
          </a:xfrm>
          <a:prstGeom prst="rect">
            <a:avLst/>
          </a:prstGeom>
          <a:noFill/>
        </p:spPr>
        <p:txBody>
          <a:bodyPr wrap="square" lIns="0" tIns="0" rIns="0" bIns="0" rtlCol="0">
            <a:spAutoFit/>
          </a:bodyPr>
          <a:lstStyle/>
          <a:p>
            <a:pPr algn="ctr"/>
            <a:r>
              <a:rPr lang="en-US" sz="800" b="1"/>
              <a:t>Channels</a:t>
            </a:r>
          </a:p>
        </p:txBody>
      </p:sp>
      <p:pic>
        <p:nvPicPr>
          <p:cNvPr id="103" name="Graphic 102">
            <a:extLst>
              <a:ext uri="{FF2B5EF4-FFF2-40B4-BE49-F238E27FC236}">
                <a16:creationId xmlns:a16="http://schemas.microsoft.com/office/drawing/2014/main" id="{2F6D7150-A3D6-EBFA-F361-D5BDB8016B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36386" y="3158707"/>
            <a:ext cx="227480" cy="227480"/>
          </a:xfrm>
          <a:prstGeom prst="rect">
            <a:avLst/>
          </a:prstGeom>
        </p:spPr>
      </p:pic>
      <p:sp>
        <p:nvSpPr>
          <p:cNvPr id="104" name="Rectangle 103">
            <a:extLst>
              <a:ext uri="{FF2B5EF4-FFF2-40B4-BE49-F238E27FC236}">
                <a16:creationId xmlns:a16="http://schemas.microsoft.com/office/drawing/2014/main" id="{1C4A69A7-9AD6-A875-E8A7-1833FB43AEB5}"/>
              </a:ext>
            </a:extLst>
          </p:cNvPr>
          <p:cNvSpPr/>
          <p:nvPr/>
        </p:nvSpPr>
        <p:spPr bwMode="auto">
          <a:xfrm>
            <a:off x="11225832" y="1992718"/>
            <a:ext cx="877931" cy="851400"/>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6" name="TextBox 105">
            <a:extLst>
              <a:ext uri="{FF2B5EF4-FFF2-40B4-BE49-F238E27FC236}">
                <a16:creationId xmlns:a16="http://schemas.microsoft.com/office/drawing/2014/main" id="{296ABEEB-B137-1C9F-2447-BA4FA009AB0E}"/>
              </a:ext>
            </a:extLst>
          </p:cNvPr>
          <p:cNvSpPr txBox="1"/>
          <p:nvPr/>
        </p:nvSpPr>
        <p:spPr>
          <a:xfrm>
            <a:off x="11226969" y="1832173"/>
            <a:ext cx="826198" cy="123111"/>
          </a:xfrm>
          <a:prstGeom prst="rect">
            <a:avLst/>
          </a:prstGeom>
          <a:noFill/>
        </p:spPr>
        <p:txBody>
          <a:bodyPr wrap="square" lIns="0" tIns="0" rIns="0" bIns="0" rtlCol="0">
            <a:spAutoFit/>
          </a:bodyPr>
          <a:lstStyle/>
          <a:p>
            <a:pPr algn="ctr"/>
            <a:r>
              <a:rPr lang="en-US" sz="800" b="1"/>
              <a:t>Licensed Users</a:t>
            </a:r>
          </a:p>
        </p:txBody>
      </p:sp>
      <p:sp>
        <p:nvSpPr>
          <p:cNvPr id="108" name="TextBox 107">
            <a:extLst>
              <a:ext uri="{FF2B5EF4-FFF2-40B4-BE49-F238E27FC236}">
                <a16:creationId xmlns:a16="http://schemas.microsoft.com/office/drawing/2014/main" id="{22837E70-2C30-0BEC-8145-7AF1E1FBD52D}"/>
              </a:ext>
            </a:extLst>
          </p:cNvPr>
          <p:cNvSpPr txBox="1"/>
          <p:nvPr/>
        </p:nvSpPr>
        <p:spPr>
          <a:xfrm>
            <a:off x="11209736" y="2461038"/>
            <a:ext cx="910122" cy="246221"/>
          </a:xfrm>
          <a:prstGeom prst="rect">
            <a:avLst/>
          </a:prstGeom>
          <a:noFill/>
        </p:spPr>
        <p:txBody>
          <a:bodyPr wrap="square" lIns="0" tIns="0" rIns="0" bIns="0" rtlCol="0">
            <a:spAutoFit/>
          </a:bodyPr>
          <a:lstStyle/>
          <a:p>
            <a:pPr algn="ctr"/>
            <a:r>
              <a:rPr lang="en-US" sz="800" b="1"/>
              <a:t>Inventory Managers</a:t>
            </a:r>
          </a:p>
        </p:txBody>
      </p:sp>
      <p:pic>
        <p:nvPicPr>
          <p:cNvPr id="109" name="Graphic 108" descr="Users outline">
            <a:extLst>
              <a:ext uri="{FF2B5EF4-FFF2-40B4-BE49-F238E27FC236}">
                <a16:creationId xmlns:a16="http://schemas.microsoft.com/office/drawing/2014/main" id="{BD151F6F-4056-BC98-2775-63A14C9FDE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98827" y="2074905"/>
            <a:ext cx="331940" cy="331940"/>
          </a:xfrm>
          <a:prstGeom prst="rect">
            <a:avLst/>
          </a:prstGeom>
        </p:spPr>
      </p:pic>
      <p:sp>
        <p:nvSpPr>
          <p:cNvPr id="110" name="TextBox 109">
            <a:extLst>
              <a:ext uri="{FF2B5EF4-FFF2-40B4-BE49-F238E27FC236}">
                <a16:creationId xmlns:a16="http://schemas.microsoft.com/office/drawing/2014/main" id="{53C35277-C9FA-C70A-A3EC-F4595D3DC8BB}"/>
              </a:ext>
            </a:extLst>
          </p:cNvPr>
          <p:cNvSpPr txBox="1"/>
          <p:nvPr/>
        </p:nvSpPr>
        <p:spPr>
          <a:xfrm>
            <a:off x="5942233" y="1999612"/>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sp>
        <p:nvSpPr>
          <p:cNvPr id="112" name="Rectangle 111">
            <a:extLst>
              <a:ext uri="{FF2B5EF4-FFF2-40B4-BE49-F238E27FC236}">
                <a16:creationId xmlns:a16="http://schemas.microsoft.com/office/drawing/2014/main" id="{01D5ACF5-F594-5316-AD28-61406D3A00C5}"/>
              </a:ext>
            </a:extLst>
          </p:cNvPr>
          <p:cNvSpPr/>
          <p:nvPr/>
        </p:nvSpPr>
        <p:spPr bwMode="auto">
          <a:xfrm>
            <a:off x="4589585" y="1977365"/>
            <a:ext cx="1013504" cy="866753"/>
          </a:xfrm>
          <a:prstGeom prst="rect">
            <a:avLst/>
          </a:prstGeom>
          <a:noFill/>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4" name="TextBox 113">
            <a:extLst>
              <a:ext uri="{FF2B5EF4-FFF2-40B4-BE49-F238E27FC236}">
                <a16:creationId xmlns:a16="http://schemas.microsoft.com/office/drawing/2014/main" id="{AA7105E2-1817-7A39-52EA-F527F061DD13}"/>
              </a:ext>
            </a:extLst>
          </p:cNvPr>
          <p:cNvSpPr txBox="1"/>
          <p:nvPr/>
        </p:nvSpPr>
        <p:spPr>
          <a:xfrm>
            <a:off x="4693478" y="2318408"/>
            <a:ext cx="805719" cy="123111"/>
          </a:xfrm>
          <a:prstGeom prst="rect">
            <a:avLst/>
          </a:prstGeom>
          <a:noFill/>
        </p:spPr>
        <p:txBody>
          <a:bodyPr wrap="square" lIns="0" tIns="0" rIns="0" bIns="0" rtlCol="0">
            <a:spAutoFit/>
          </a:bodyPr>
          <a:lstStyle/>
          <a:p>
            <a:pPr algn="ctr"/>
            <a:r>
              <a:rPr lang="en-US" sz="800" b="1"/>
              <a:t>ERP System</a:t>
            </a:r>
          </a:p>
        </p:txBody>
      </p:sp>
      <p:sp>
        <p:nvSpPr>
          <p:cNvPr id="116" name="TextBox 115">
            <a:extLst>
              <a:ext uri="{FF2B5EF4-FFF2-40B4-BE49-F238E27FC236}">
                <a16:creationId xmlns:a16="http://schemas.microsoft.com/office/drawing/2014/main" id="{4A383E5B-1384-59A9-67E4-29F79116B0FE}"/>
              </a:ext>
            </a:extLst>
          </p:cNvPr>
          <p:cNvSpPr txBox="1"/>
          <p:nvPr/>
        </p:nvSpPr>
        <p:spPr>
          <a:xfrm>
            <a:off x="6350109" y="4445369"/>
            <a:ext cx="815335" cy="153888"/>
          </a:xfrm>
          <a:prstGeom prst="rect">
            <a:avLst/>
          </a:prstGeom>
          <a:noFill/>
        </p:spPr>
        <p:txBody>
          <a:bodyPr wrap="square" lIns="0" tIns="0" rIns="0" bIns="0" rtlCol="0">
            <a:spAutoFit/>
          </a:bodyPr>
          <a:lstStyle/>
          <a:p>
            <a:pPr algn="ctr"/>
            <a:r>
              <a:rPr lang="en-US" sz="500"/>
              <a:t>8. Agent logs are displayed on Copilot Studio Kit</a:t>
            </a:r>
          </a:p>
        </p:txBody>
      </p:sp>
      <p:sp>
        <p:nvSpPr>
          <p:cNvPr id="117" name="TextBox 116">
            <a:extLst>
              <a:ext uri="{FF2B5EF4-FFF2-40B4-BE49-F238E27FC236}">
                <a16:creationId xmlns:a16="http://schemas.microsoft.com/office/drawing/2014/main" id="{617D71D3-CC5C-EFE1-8C30-F610624DD57E}"/>
              </a:ext>
            </a:extLst>
          </p:cNvPr>
          <p:cNvSpPr txBox="1"/>
          <p:nvPr/>
        </p:nvSpPr>
        <p:spPr>
          <a:xfrm>
            <a:off x="4534502" y="3696307"/>
            <a:ext cx="1357377" cy="153888"/>
          </a:xfrm>
          <a:prstGeom prst="rect">
            <a:avLst/>
          </a:prstGeom>
          <a:noFill/>
        </p:spPr>
        <p:txBody>
          <a:bodyPr wrap="square" lIns="0" tIns="0" rIns="0" bIns="0" rtlCol="0">
            <a:spAutoFit/>
          </a:bodyPr>
          <a:lstStyle/>
          <a:p>
            <a:pPr algn="ctr"/>
            <a:r>
              <a:rPr lang="en-US" sz="500"/>
              <a:t>1a. Inventory details, product demands are fetched periodically</a:t>
            </a:r>
          </a:p>
        </p:txBody>
      </p:sp>
      <p:pic>
        <p:nvPicPr>
          <p:cNvPr id="118" name="Graphic 117">
            <a:extLst>
              <a:ext uri="{FF2B5EF4-FFF2-40B4-BE49-F238E27FC236}">
                <a16:creationId xmlns:a16="http://schemas.microsoft.com/office/drawing/2014/main" id="{07788EAC-A22B-9913-F89B-44A31D68E3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46218" y="2139509"/>
            <a:ext cx="534781" cy="534781"/>
          </a:xfrm>
          <a:prstGeom prst="rect">
            <a:avLst/>
          </a:prstGeom>
        </p:spPr>
      </p:pic>
      <p:sp>
        <p:nvSpPr>
          <p:cNvPr id="119" name="Rectangle 118">
            <a:extLst>
              <a:ext uri="{FF2B5EF4-FFF2-40B4-BE49-F238E27FC236}">
                <a16:creationId xmlns:a16="http://schemas.microsoft.com/office/drawing/2014/main" id="{B97CCDD9-3B20-24CE-3B57-72A2DAADCE87}"/>
              </a:ext>
            </a:extLst>
          </p:cNvPr>
          <p:cNvSpPr/>
          <p:nvPr/>
        </p:nvSpPr>
        <p:spPr bwMode="auto">
          <a:xfrm>
            <a:off x="7415541" y="439096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0" name="Graphic 119">
            <a:extLst>
              <a:ext uri="{FF2B5EF4-FFF2-40B4-BE49-F238E27FC236}">
                <a16:creationId xmlns:a16="http://schemas.microsoft.com/office/drawing/2014/main" id="{F03DAFBB-0D97-78C5-7D6B-EE54C2725F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6510" y="4436514"/>
            <a:ext cx="390341" cy="390341"/>
          </a:xfrm>
          <a:prstGeom prst="rect">
            <a:avLst/>
          </a:prstGeom>
        </p:spPr>
      </p:pic>
      <p:pic>
        <p:nvPicPr>
          <p:cNvPr id="121" name="Graphic 120">
            <a:extLst>
              <a:ext uri="{FF2B5EF4-FFF2-40B4-BE49-F238E27FC236}">
                <a16:creationId xmlns:a16="http://schemas.microsoft.com/office/drawing/2014/main" id="{1F31B577-BAB0-0470-E7B3-1570C02794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18717" y="4436514"/>
            <a:ext cx="390341" cy="390341"/>
          </a:xfrm>
          <a:prstGeom prst="rect">
            <a:avLst/>
          </a:prstGeom>
        </p:spPr>
      </p:pic>
      <p:sp>
        <p:nvSpPr>
          <p:cNvPr id="122" name="TextBox 121">
            <a:extLst>
              <a:ext uri="{FF2B5EF4-FFF2-40B4-BE49-F238E27FC236}">
                <a16:creationId xmlns:a16="http://schemas.microsoft.com/office/drawing/2014/main" id="{FF832A76-E3D3-E357-E466-84DCC0A5C42C}"/>
              </a:ext>
            </a:extLst>
          </p:cNvPr>
          <p:cNvSpPr txBox="1"/>
          <p:nvPr/>
        </p:nvSpPr>
        <p:spPr>
          <a:xfrm>
            <a:off x="8514489" y="4814509"/>
            <a:ext cx="822598" cy="92333"/>
          </a:xfrm>
          <a:prstGeom prst="rect">
            <a:avLst/>
          </a:prstGeom>
          <a:noFill/>
        </p:spPr>
        <p:txBody>
          <a:bodyPr wrap="square" lIns="0" tIns="0" rIns="0" bIns="0" rtlCol="0">
            <a:spAutoFit/>
          </a:bodyPr>
          <a:lstStyle/>
          <a:p>
            <a:pPr algn="ctr"/>
            <a:r>
              <a:rPr lang="en-US" sz="600"/>
              <a:t>Conversation Transcript</a:t>
            </a:r>
          </a:p>
        </p:txBody>
      </p:sp>
      <p:pic>
        <p:nvPicPr>
          <p:cNvPr id="124" name="Graphic 123">
            <a:extLst>
              <a:ext uri="{FF2B5EF4-FFF2-40B4-BE49-F238E27FC236}">
                <a16:creationId xmlns:a16="http://schemas.microsoft.com/office/drawing/2014/main" id="{B8A50B2C-F3E3-7DFD-16C8-C7CAA77E93D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75955" y="3317326"/>
            <a:ext cx="227480" cy="227480"/>
          </a:xfrm>
          <a:prstGeom prst="rect">
            <a:avLst/>
          </a:prstGeom>
        </p:spPr>
      </p:pic>
      <p:sp>
        <p:nvSpPr>
          <p:cNvPr id="127" name="Rectangle 126">
            <a:extLst>
              <a:ext uri="{FF2B5EF4-FFF2-40B4-BE49-F238E27FC236}">
                <a16:creationId xmlns:a16="http://schemas.microsoft.com/office/drawing/2014/main" id="{5628374B-E55E-E5B8-818B-C484AE4F518A}"/>
              </a:ext>
            </a:extLst>
          </p:cNvPr>
          <p:cNvSpPr/>
          <p:nvPr/>
        </p:nvSpPr>
        <p:spPr bwMode="auto">
          <a:xfrm>
            <a:off x="4560584" y="418097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2" name="Graphic 131">
            <a:extLst>
              <a:ext uri="{FF2B5EF4-FFF2-40B4-BE49-F238E27FC236}">
                <a16:creationId xmlns:a16="http://schemas.microsoft.com/office/drawing/2014/main" id="{7238F568-4487-394B-BBE7-8E4C1A9173D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17447" y="5138522"/>
            <a:ext cx="227480" cy="227480"/>
          </a:xfrm>
          <a:prstGeom prst="rect">
            <a:avLst/>
          </a:prstGeom>
        </p:spPr>
      </p:pic>
      <p:pic>
        <p:nvPicPr>
          <p:cNvPr id="135" name="Graphic 134">
            <a:extLst>
              <a:ext uri="{FF2B5EF4-FFF2-40B4-BE49-F238E27FC236}">
                <a16:creationId xmlns:a16="http://schemas.microsoft.com/office/drawing/2014/main" id="{AE28B255-F670-AE70-974D-11C5D6B744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7447" y="4545826"/>
            <a:ext cx="227480" cy="227480"/>
          </a:xfrm>
          <a:prstGeom prst="rect">
            <a:avLst/>
          </a:prstGeom>
        </p:spPr>
      </p:pic>
      <p:pic>
        <p:nvPicPr>
          <p:cNvPr id="137" name="Graphic 136">
            <a:extLst>
              <a:ext uri="{FF2B5EF4-FFF2-40B4-BE49-F238E27FC236}">
                <a16:creationId xmlns:a16="http://schemas.microsoft.com/office/drawing/2014/main" id="{C9C2D50E-D2A0-BBC9-0EBC-3BEF4F2F03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17447" y="4249477"/>
            <a:ext cx="227481" cy="227481"/>
          </a:xfrm>
          <a:prstGeom prst="rect">
            <a:avLst/>
          </a:prstGeom>
        </p:spPr>
      </p:pic>
      <p:pic>
        <p:nvPicPr>
          <p:cNvPr id="149" name="Graphic 148">
            <a:extLst>
              <a:ext uri="{FF2B5EF4-FFF2-40B4-BE49-F238E27FC236}">
                <a16:creationId xmlns:a16="http://schemas.microsoft.com/office/drawing/2014/main" id="{60F5F0FC-3038-959C-DF87-8B191B0A49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4737" y="5756638"/>
            <a:ext cx="252900" cy="227480"/>
          </a:xfrm>
          <a:prstGeom prst="rect">
            <a:avLst/>
          </a:prstGeom>
        </p:spPr>
      </p:pic>
      <p:pic>
        <p:nvPicPr>
          <p:cNvPr id="150" name="Graphic 149">
            <a:extLst>
              <a:ext uri="{FF2B5EF4-FFF2-40B4-BE49-F238E27FC236}">
                <a16:creationId xmlns:a16="http://schemas.microsoft.com/office/drawing/2014/main" id="{A7EBD5B1-6C88-FAFC-0197-469A361F92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7447" y="6052985"/>
            <a:ext cx="227480" cy="227480"/>
          </a:xfrm>
          <a:prstGeom prst="rect">
            <a:avLst/>
          </a:prstGeom>
        </p:spPr>
      </p:pic>
      <p:sp>
        <p:nvSpPr>
          <p:cNvPr id="152" name="TextBox 151">
            <a:extLst>
              <a:ext uri="{FF2B5EF4-FFF2-40B4-BE49-F238E27FC236}">
                <a16:creationId xmlns:a16="http://schemas.microsoft.com/office/drawing/2014/main" id="{5CA95327-5B5F-6577-9C7F-AC61AAF43768}"/>
              </a:ext>
            </a:extLst>
          </p:cNvPr>
          <p:cNvSpPr txBox="1"/>
          <p:nvPr/>
        </p:nvSpPr>
        <p:spPr>
          <a:xfrm>
            <a:off x="4949316" y="4324745"/>
            <a:ext cx="622369" cy="76944"/>
          </a:xfrm>
          <a:prstGeom prst="rect">
            <a:avLst/>
          </a:prstGeom>
          <a:noFill/>
        </p:spPr>
        <p:txBody>
          <a:bodyPr wrap="square" lIns="0" tIns="0" rIns="0" bIns="0" rtlCol="0">
            <a:spAutoFit/>
          </a:bodyPr>
          <a:lstStyle/>
          <a:p>
            <a:pPr algn="ctr"/>
            <a:r>
              <a:rPr lang="en-US" sz="500"/>
              <a:t>D365 Customer Portal</a:t>
            </a:r>
          </a:p>
        </p:txBody>
      </p:sp>
      <p:sp>
        <p:nvSpPr>
          <p:cNvPr id="153" name="TextBox 152">
            <a:extLst>
              <a:ext uri="{FF2B5EF4-FFF2-40B4-BE49-F238E27FC236}">
                <a16:creationId xmlns:a16="http://schemas.microsoft.com/office/drawing/2014/main" id="{60F1C4D4-2589-0E06-6880-0D5508ABD02C}"/>
              </a:ext>
            </a:extLst>
          </p:cNvPr>
          <p:cNvSpPr txBox="1"/>
          <p:nvPr/>
        </p:nvSpPr>
        <p:spPr>
          <a:xfrm>
            <a:off x="5118275" y="4621094"/>
            <a:ext cx="284451" cy="76944"/>
          </a:xfrm>
          <a:prstGeom prst="rect">
            <a:avLst/>
          </a:prstGeom>
          <a:noFill/>
        </p:spPr>
        <p:txBody>
          <a:bodyPr wrap="square" lIns="0" tIns="0" rIns="0" bIns="0" rtlCol="0">
            <a:spAutoFit/>
          </a:bodyPr>
          <a:lstStyle/>
          <a:p>
            <a:pPr algn="ctr"/>
            <a:r>
              <a:rPr lang="en-US" sz="500"/>
              <a:t>Dataverse</a:t>
            </a:r>
          </a:p>
        </p:txBody>
      </p:sp>
      <p:sp>
        <p:nvSpPr>
          <p:cNvPr id="155" name="TextBox 154">
            <a:extLst>
              <a:ext uri="{FF2B5EF4-FFF2-40B4-BE49-F238E27FC236}">
                <a16:creationId xmlns:a16="http://schemas.microsoft.com/office/drawing/2014/main" id="{9AB39574-2509-B2A3-4593-4BA8C4F90A08}"/>
              </a:ext>
            </a:extLst>
          </p:cNvPr>
          <p:cNvSpPr txBox="1"/>
          <p:nvPr/>
        </p:nvSpPr>
        <p:spPr>
          <a:xfrm>
            <a:off x="4960203" y="5213266"/>
            <a:ext cx="600594" cy="77992"/>
          </a:xfrm>
          <a:prstGeom prst="rect">
            <a:avLst/>
          </a:prstGeom>
          <a:noFill/>
        </p:spPr>
        <p:txBody>
          <a:bodyPr wrap="square" lIns="0" tIns="0" rIns="0" bIns="0" rtlCol="0">
            <a:spAutoFit/>
          </a:bodyPr>
          <a:lstStyle/>
          <a:p>
            <a:pPr algn="ctr"/>
            <a:r>
              <a:rPr lang="en-US" sz="500"/>
              <a:t>Copilot Studio Agent</a:t>
            </a:r>
          </a:p>
        </p:txBody>
      </p:sp>
      <p:sp>
        <p:nvSpPr>
          <p:cNvPr id="156" name="TextBox 155">
            <a:extLst>
              <a:ext uri="{FF2B5EF4-FFF2-40B4-BE49-F238E27FC236}">
                <a16:creationId xmlns:a16="http://schemas.microsoft.com/office/drawing/2014/main" id="{20F9D02E-AB44-DED5-B76C-560304D754E1}"/>
              </a:ext>
            </a:extLst>
          </p:cNvPr>
          <p:cNvSpPr txBox="1"/>
          <p:nvPr/>
        </p:nvSpPr>
        <p:spPr>
          <a:xfrm>
            <a:off x="4895947" y="5831382"/>
            <a:ext cx="729106" cy="77992"/>
          </a:xfrm>
          <a:prstGeom prst="rect">
            <a:avLst/>
          </a:prstGeom>
          <a:noFill/>
        </p:spPr>
        <p:txBody>
          <a:bodyPr wrap="square" lIns="0" tIns="0" rIns="0" bIns="0" rtlCol="0">
            <a:spAutoFit/>
          </a:bodyPr>
          <a:lstStyle/>
          <a:p>
            <a:pPr algn="ctr"/>
            <a:r>
              <a:rPr lang="en-US" sz="500"/>
              <a:t>Copilot Studio Kit - Extend</a:t>
            </a:r>
          </a:p>
        </p:txBody>
      </p:sp>
      <p:sp>
        <p:nvSpPr>
          <p:cNvPr id="158" name="TextBox 157">
            <a:extLst>
              <a:ext uri="{FF2B5EF4-FFF2-40B4-BE49-F238E27FC236}">
                <a16:creationId xmlns:a16="http://schemas.microsoft.com/office/drawing/2014/main" id="{3A41B976-42FF-D085-B8F9-881CA02FD607}"/>
              </a:ext>
            </a:extLst>
          </p:cNvPr>
          <p:cNvSpPr txBox="1"/>
          <p:nvPr/>
        </p:nvSpPr>
        <p:spPr>
          <a:xfrm>
            <a:off x="5012372" y="6127729"/>
            <a:ext cx="496256" cy="77992"/>
          </a:xfrm>
          <a:prstGeom prst="rect">
            <a:avLst/>
          </a:prstGeom>
          <a:noFill/>
        </p:spPr>
        <p:txBody>
          <a:bodyPr wrap="square" lIns="0" tIns="0" rIns="0" bIns="0" rtlCol="0">
            <a:spAutoFit/>
          </a:bodyPr>
          <a:lstStyle/>
          <a:p>
            <a:pPr algn="ctr"/>
            <a:r>
              <a:rPr lang="en-US" sz="500"/>
              <a:t>Flow / Connector</a:t>
            </a:r>
          </a:p>
        </p:txBody>
      </p:sp>
      <p:sp>
        <p:nvSpPr>
          <p:cNvPr id="159" name="TextBox 158">
            <a:extLst>
              <a:ext uri="{FF2B5EF4-FFF2-40B4-BE49-F238E27FC236}">
                <a16:creationId xmlns:a16="http://schemas.microsoft.com/office/drawing/2014/main" id="{DEFBB1E8-4CD8-08F4-B9BD-314D0A471CFE}"/>
              </a:ext>
            </a:extLst>
          </p:cNvPr>
          <p:cNvSpPr txBox="1"/>
          <p:nvPr/>
        </p:nvSpPr>
        <p:spPr>
          <a:xfrm>
            <a:off x="4733286" y="4027655"/>
            <a:ext cx="773546" cy="138499"/>
          </a:xfrm>
          <a:prstGeom prst="rect">
            <a:avLst/>
          </a:prstGeom>
          <a:noFill/>
        </p:spPr>
        <p:txBody>
          <a:bodyPr wrap="square" lIns="0" tIns="0" rIns="0" bIns="0" rtlCol="0">
            <a:spAutoFit/>
          </a:bodyPr>
          <a:lstStyle/>
          <a:p>
            <a:pPr algn="ctr"/>
            <a:r>
              <a:rPr lang="en-US" sz="900" b="1"/>
              <a:t>LEGEND</a:t>
            </a:r>
          </a:p>
        </p:txBody>
      </p:sp>
      <p:pic>
        <p:nvPicPr>
          <p:cNvPr id="160" name="Graphic 159">
            <a:extLst>
              <a:ext uri="{FF2B5EF4-FFF2-40B4-BE49-F238E27FC236}">
                <a16:creationId xmlns:a16="http://schemas.microsoft.com/office/drawing/2014/main" id="{36196E72-C2FE-9E11-4245-8C7BDA9547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04737" y="5434870"/>
            <a:ext cx="252900" cy="252900"/>
          </a:xfrm>
          <a:prstGeom prst="rect">
            <a:avLst/>
          </a:prstGeom>
        </p:spPr>
      </p:pic>
      <p:pic>
        <p:nvPicPr>
          <p:cNvPr id="161" name="Graphic 160">
            <a:extLst>
              <a:ext uri="{FF2B5EF4-FFF2-40B4-BE49-F238E27FC236}">
                <a16:creationId xmlns:a16="http://schemas.microsoft.com/office/drawing/2014/main" id="{9F445783-F2C6-3B3B-7359-CF16E3367F2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17447" y="4842174"/>
            <a:ext cx="227480" cy="227480"/>
          </a:xfrm>
          <a:prstGeom prst="rect">
            <a:avLst/>
          </a:prstGeom>
        </p:spPr>
      </p:pic>
      <p:sp>
        <p:nvSpPr>
          <p:cNvPr id="162" name="TextBox 161">
            <a:extLst>
              <a:ext uri="{FF2B5EF4-FFF2-40B4-BE49-F238E27FC236}">
                <a16:creationId xmlns:a16="http://schemas.microsoft.com/office/drawing/2014/main" id="{F9C6F474-E470-17D0-8BF1-A4C7F9FCE5F2}"/>
              </a:ext>
            </a:extLst>
          </p:cNvPr>
          <p:cNvSpPr txBox="1"/>
          <p:nvPr/>
        </p:nvSpPr>
        <p:spPr>
          <a:xfrm>
            <a:off x="5106205" y="4917442"/>
            <a:ext cx="308590" cy="76944"/>
          </a:xfrm>
          <a:prstGeom prst="rect">
            <a:avLst/>
          </a:prstGeom>
          <a:noFill/>
        </p:spPr>
        <p:txBody>
          <a:bodyPr wrap="square" lIns="0" tIns="0" rIns="0" bIns="0" rtlCol="0">
            <a:spAutoFit/>
          </a:bodyPr>
          <a:lstStyle/>
          <a:p>
            <a:pPr algn="ctr"/>
            <a:r>
              <a:rPr lang="en-US" sz="500"/>
              <a:t>SharePoint</a:t>
            </a:r>
          </a:p>
        </p:txBody>
      </p:sp>
      <p:sp>
        <p:nvSpPr>
          <p:cNvPr id="163" name="TextBox 162">
            <a:extLst>
              <a:ext uri="{FF2B5EF4-FFF2-40B4-BE49-F238E27FC236}">
                <a16:creationId xmlns:a16="http://schemas.microsoft.com/office/drawing/2014/main" id="{50060D20-E445-D457-B7CB-BC6001425323}"/>
              </a:ext>
            </a:extLst>
          </p:cNvPr>
          <p:cNvSpPr txBox="1"/>
          <p:nvPr/>
        </p:nvSpPr>
        <p:spPr>
          <a:xfrm>
            <a:off x="5084010" y="5522848"/>
            <a:ext cx="352981" cy="76944"/>
          </a:xfrm>
          <a:prstGeom prst="rect">
            <a:avLst/>
          </a:prstGeom>
          <a:noFill/>
        </p:spPr>
        <p:txBody>
          <a:bodyPr wrap="square" lIns="0" tIns="0" rIns="0" bIns="0" rtlCol="0">
            <a:spAutoFit/>
          </a:bodyPr>
          <a:lstStyle/>
          <a:p>
            <a:pPr algn="ctr"/>
            <a:r>
              <a:rPr lang="en-US" sz="500"/>
              <a:t>App Insights</a:t>
            </a:r>
          </a:p>
        </p:txBody>
      </p:sp>
      <p:pic>
        <p:nvPicPr>
          <p:cNvPr id="164" name="Graphic 163">
            <a:extLst>
              <a:ext uri="{FF2B5EF4-FFF2-40B4-BE49-F238E27FC236}">
                <a16:creationId xmlns:a16="http://schemas.microsoft.com/office/drawing/2014/main" id="{F4B654A0-35AA-D450-EA22-58014B75C6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17447" y="6349332"/>
            <a:ext cx="227480" cy="227480"/>
          </a:xfrm>
          <a:prstGeom prst="rect">
            <a:avLst/>
          </a:prstGeom>
        </p:spPr>
      </p:pic>
      <p:sp>
        <p:nvSpPr>
          <p:cNvPr id="165" name="TextBox 164">
            <a:extLst>
              <a:ext uri="{FF2B5EF4-FFF2-40B4-BE49-F238E27FC236}">
                <a16:creationId xmlns:a16="http://schemas.microsoft.com/office/drawing/2014/main" id="{949E3AD5-EE4E-BB8F-E09E-A3E9C6BE030D}"/>
              </a:ext>
            </a:extLst>
          </p:cNvPr>
          <p:cNvSpPr txBox="1"/>
          <p:nvPr/>
        </p:nvSpPr>
        <p:spPr>
          <a:xfrm>
            <a:off x="5012372" y="6424076"/>
            <a:ext cx="496256" cy="77992"/>
          </a:xfrm>
          <a:prstGeom prst="rect">
            <a:avLst/>
          </a:prstGeom>
          <a:noFill/>
        </p:spPr>
        <p:txBody>
          <a:bodyPr wrap="square" lIns="0" tIns="0" rIns="0" bIns="0" rtlCol="0">
            <a:spAutoFit/>
          </a:bodyPr>
          <a:lstStyle/>
          <a:p>
            <a:pPr algn="ctr"/>
            <a:r>
              <a:rPr lang="en-US" sz="500"/>
              <a:t>MS Teams</a:t>
            </a:r>
          </a:p>
        </p:txBody>
      </p:sp>
      <p:sp>
        <p:nvSpPr>
          <p:cNvPr id="166" name="Rectangle: Rounded Corners 165">
            <a:extLst>
              <a:ext uri="{FF2B5EF4-FFF2-40B4-BE49-F238E27FC236}">
                <a16:creationId xmlns:a16="http://schemas.microsoft.com/office/drawing/2014/main" id="{1E45608A-C30F-15FF-B19C-07D88F28409A}"/>
              </a:ext>
            </a:extLst>
          </p:cNvPr>
          <p:cNvSpPr/>
          <p:nvPr/>
        </p:nvSpPr>
        <p:spPr bwMode="auto">
          <a:xfrm>
            <a:off x="8011255" y="3052284"/>
            <a:ext cx="1612232" cy="909487"/>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7" name="TextBox 166">
            <a:extLst>
              <a:ext uri="{FF2B5EF4-FFF2-40B4-BE49-F238E27FC236}">
                <a16:creationId xmlns:a16="http://schemas.microsoft.com/office/drawing/2014/main" id="{469956AD-2888-704C-932A-042B75781F97}"/>
              </a:ext>
            </a:extLst>
          </p:cNvPr>
          <p:cNvSpPr txBox="1"/>
          <p:nvPr/>
        </p:nvSpPr>
        <p:spPr>
          <a:xfrm>
            <a:off x="8407422" y="3079207"/>
            <a:ext cx="819898" cy="123111"/>
          </a:xfrm>
          <a:prstGeom prst="rect">
            <a:avLst/>
          </a:prstGeom>
          <a:noFill/>
        </p:spPr>
        <p:txBody>
          <a:bodyPr wrap="square" lIns="0" tIns="0" rIns="0" bIns="0" rtlCol="0">
            <a:spAutoFit/>
          </a:bodyPr>
          <a:lstStyle/>
          <a:p>
            <a:pPr algn="ctr"/>
            <a:r>
              <a:rPr lang="en-US" sz="800" b="1"/>
              <a:t>Knowledge Base</a:t>
            </a:r>
          </a:p>
        </p:txBody>
      </p:sp>
      <p:pic>
        <p:nvPicPr>
          <p:cNvPr id="168" name="Graphic 167">
            <a:extLst>
              <a:ext uri="{FF2B5EF4-FFF2-40B4-BE49-F238E27FC236}">
                <a16:creationId xmlns:a16="http://schemas.microsoft.com/office/drawing/2014/main" id="{21C277B1-93EA-8CE9-EB97-015320A95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7437" y="3190547"/>
            <a:ext cx="390593" cy="390593"/>
          </a:xfrm>
          <a:prstGeom prst="rect">
            <a:avLst/>
          </a:prstGeom>
        </p:spPr>
      </p:pic>
      <p:sp>
        <p:nvSpPr>
          <p:cNvPr id="169" name="TextBox 168">
            <a:extLst>
              <a:ext uri="{FF2B5EF4-FFF2-40B4-BE49-F238E27FC236}">
                <a16:creationId xmlns:a16="http://schemas.microsoft.com/office/drawing/2014/main" id="{F1C1644A-722A-5A9F-BA06-85D6D18477A4}"/>
              </a:ext>
            </a:extLst>
          </p:cNvPr>
          <p:cNvSpPr txBox="1"/>
          <p:nvPr/>
        </p:nvSpPr>
        <p:spPr>
          <a:xfrm>
            <a:off x="8119049" y="3579203"/>
            <a:ext cx="607369" cy="76944"/>
          </a:xfrm>
          <a:prstGeom prst="rect">
            <a:avLst/>
          </a:prstGeom>
          <a:noFill/>
        </p:spPr>
        <p:txBody>
          <a:bodyPr wrap="square" lIns="0" tIns="0" rIns="0" bIns="0" rtlCol="0">
            <a:spAutoFit/>
          </a:bodyPr>
          <a:lstStyle/>
          <a:p>
            <a:pPr algn="ctr"/>
            <a:r>
              <a:rPr lang="en-US" sz="500"/>
              <a:t>Structured Records</a:t>
            </a:r>
          </a:p>
        </p:txBody>
      </p:sp>
      <p:sp>
        <p:nvSpPr>
          <p:cNvPr id="170" name="TextBox 169">
            <a:extLst>
              <a:ext uri="{FF2B5EF4-FFF2-40B4-BE49-F238E27FC236}">
                <a16:creationId xmlns:a16="http://schemas.microsoft.com/office/drawing/2014/main" id="{C28E02AA-11A7-DC01-96E4-8264F18E9008}"/>
              </a:ext>
            </a:extLst>
          </p:cNvPr>
          <p:cNvSpPr txBox="1"/>
          <p:nvPr/>
        </p:nvSpPr>
        <p:spPr>
          <a:xfrm>
            <a:off x="8838186" y="3579203"/>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71" name="Graphic 170">
            <a:extLst>
              <a:ext uri="{FF2B5EF4-FFF2-40B4-BE49-F238E27FC236}">
                <a16:creationId xmlns:a16="http://schemas.microsoft.com/office/drawing/2014/main" id="{9EC96CF8-C1D2-CC0E-F0D5-2AB1FA53993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32721" y="3190547"/>
            <a:ext cx="390593" cy="390593"/>
          </a:xfrm>
          <a:prstGeom prst="rect">
            <a:avLst/>
          </a:prstGeom>
        </p:spPr>
      </p:pic>
      <p:pic>
        <p:nvPicPr>
          <p:cNvPr id="172" name="Picture 171" descr="A blue rectangle with white text">
            <a:extLst>
              <a:ext uri="{FF2B5EF4-FFF2-40B4-BE49-F238E27FC236}">
                <a16:creationId xmlns:a16="http://schemas.microsoft.com/office/drawing/2014/main" id="{3C6E28F9-5096-3201-3FEE-34F2C179447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412560" y="3454594"/>
            <a:ext cx="132256" cy="92272"/>
          </a:xfrm>
          <a:prstGeom prst="rect">
            <a:avLst/>
          </a:prstGeom>
        </p:spPr>
      </p:pic>
      <p:pic>
        <p:nvPicPr>
          <p:cNvPr id="173" name="Graphic 172">
            <a:extLst>
              <a:ext uri="{FF2B5EF4-FFF2-40B4-BE49-F238E27FC236}">
                <a16:creationId xmlns:a16="http://schemas.microsoft.com/office/drawing/2014/main" id="{EDF7A67A-83DA-1019-3F5E-A8A0DB9751B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70310" y="3547837"/>
            <a:ext cx="227480" cy="227480"/>
          </a:xfrm>
          <a:prstGeom prst="rect">
            <a:avLst/>
          </a:prstGeom>
        </p:spPr>
      </p:pic>
      <p:cxnSp>
        <p:nvCxnSpPr>
          <p:cNvPr id="174" name="Connector: Elbow 173">
            <a:extLst>
              <a:ext uri="{FF2B5EF4-FFF2-40B4-BE49-F238E27FC236}">
                <a16:creationId xmlns:a16="http://schemas.microsoft.com/office/drawing/2014/main" id="{B2053697-8EF3-AAC2-B4C9-98946317BEB8}"/>
              </a:ext>
            </a:extLst>
          </p:cNvPr>
          <p:cNvCxnSpPr>
            <a:cxnSpLocks/>
            <a:stCxn id="112" idx="2"/>
          </p:cNvCxnSpPr>
          <p:nvPr/>
        </p:nvCxnSpPr>
        <p:spPr>
          <a:xfrm rot="16200000" flipH="1">
            <a:off x="5247485" y="2692970"/>
            <a:ext cx="814176" cy="111647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0081BF44-80DD-06E0-BE92-60331B0B3C3A}"/>
              </a:ext>
            </a:extLst>
          </p:cNvPr>
          <p:cNvSpPr txBox="1"/>
          <p:nvPr/>
        </p:nvSpPr>
        <p:spPr>
          <a:xfrm>
            <a:off x="5380463" y="3387276"/>
            <a:ext cx="450450" cy="153888"/>
          </a:xfrm>
          <a:prstGeom prst="rect">
            <a:avLst/>
          </a:prstGeom>
          <a:noFill/>
        </p:spPr>
        <p:txBody>
          <a:bodyPr wrap="square" lIns="0" tIns="0" rIns="0" bIns="0" rtlCol="0">
            <a:spAutoFit/>
          </a:bodyPr>
          <a:lstStyle/>
          <a:p>
            <a:pPr algn="ctr"/>
            <a:r>
              <a:rPr lang="en-US" sz="500"/>
              <a:t>1b. Invoice data extraction</a:t>
            </a:r>
          </a:p>
        </p:txBody>
      </p:sp>
      <p:cxnSp>
        <p:nvCxnSpPr>
          <p:cNvPr id="176" name="Straight Arrow Connector 175">
            <a:extLst>
              <a:ext uri="{FF2B5EF4-FFF2-40B4-BE49-F238E27FC236}">
                <a16:creationId xmlns:a16="http://schemas.microsoft.com/office/drawing/2014/main" id="{A45C13CD-A832-E0B7-B4F8-809B2A68F7F2}"/>
              </a:ext>
            </a:extLst>
          </p:cNvPr>
          <p:cNvCxnSpPr>
            <a:cxnSpLocks/>
            <a:stCxn id="103" idx="3"/>
          </p:cNvCxnSpPr>
          <p:nvPr/>
        </p:nvCxnSpPr>
        <p:spPr>
          <a:xfrm>
            <a:off x="7463866" y="3272447"/>
            <a:ext cx="82604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57AC4129-27D1-3759-2885-DE474CA9A213}"/>
              </a:ext>
            </a:extLst>
          </p:cNvPr>
          <p:cNvSpPr txBox="1"/>
          <p:nvPr/>
        </p:nvSpPr>
        <p:spPr>
          <a:xfrm>
            <a:off x="7494730" y="3056808"/>
            <a:ext cx="732707" cy="153888"/>
          </a:xfrm>
          <a:prstGeom prst="rect">
            <a:avLst/>
          </a:prstGeom>
          <a:noFill/>
        </p:spPr>
        <p:txBody>
          <a:bodyPr wrap="square" lIns="0" tIns="0" rIns="0" bIns="0" rtlCol="0">
            <a:spAutoFit/>
          </a:bodyPr>
          <a:lstStyle/>
          <a:p>
            <a:pPr algn="ctr"/>
            <a:r>
              <a:rPr lang="en-US" sz="500"/>
              <a:t>2. ERP entries and invoice metadata pushed</a:t>
            </a:r>
          </a:p>
        </p:txBody>
      </p:sp>
      <p:sp>
        <p:nvSpPr>
          <p:cNvPr id="178" name="TextBox 177">
            <a:extLst>
              <a:ext uri="{FF2B5EF4-FFF2-40B4-BE49-F238E27FC236}">
                <a16:creationId xmlns:a16="http://schemas.microsoft.com/office/drawing/2014/main" id="{43B855FC-2692-2572-B624-89A202B0D41E}"/>
              </a:ext>
            </a:extLst>
          </p:cNvPr>
          <p:cNvSpPr txBox="1"/>
          <p:nvPr/>
        </p:nvSpPr>
        <p:spPr>
          <a:xfrm>
            <a:off x="8208195" y="3766966"/>
            <a:ext cx="1218353" cy="153888"/>
          </a:xfrm>
          <a:prstGeom prst="rect">
            <a:avLst/>
          </a:prstGeom>
          <a:noFill/>
        </p:spPr>
        <p:txBody>
          <a:bodyPr wrap="square" lIns="0" tIns="0" rIns="0" bIns="0" rtlCol="0">
            <a:spAutoFit/>
          </a:bodyPr>
          <a:lstStyle/>
          <a:p>
            <a:pPr algn="ctr"/>
            <a:r>
              <a:rPr lang="en-US" sz="500"/>
              <a:t>3. Safety stock percentage per SKU defined by managers</a:t>
            </a:r>
          </a:p>
        </p:txBody>
      </p:sp>
      <p:cxnSp>
        <p:nvCxnSpPr>
          <p:cNvPr id="180" name="Straight Arrow Connector 179">
            <a:extLst>
              <a:ext uri="{FF2B5EF4-FFF2-40B4-BE49-F238E27FC236}">
                <a16:creationId xmlns:a16="http://schemas.microsoft.com/office/drawing/2014/main" id="{7BC31574-5EDD-1F8F-9FE9-37EE9841972C}"/>
              </a:ext>
            </a:extLst>
          </p:cNvPr>
          <p:cNvCxnSpPr>
            <a:cxnSpLocks/>
          </p:cNvCxnSpPr>
          <p:nvPr/>
        </p:nvCxnSpPr>
        <p:spPr>
          <a:xfrm flipH="1">
            <a:off x="8680999" y="2240875"/>
            <a:ext cx="254483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ACA13F7E-73C9-8103-6372-C87F6AF67A2C}"/>
              </a:ext>
            </a:extLst>
          </p:cNvPr>
          <p:cNvSpPr txBox="1"/>
          <p:nvPr/>
        </p:nvSpPr>
        <p:spPr>
          <a:xfrm>
            <a:off x="9339451" y="2151720"/>
            <a:ext cx="1218353" cy="76944"/>
          </a:xfrm>
          <a:prstGeom prst="rect">
            <a:avLst/>
          </a:prstGeom>
          <a:noFill/>
        </p:spPr>
        <p:txBody>
          <a:bodyPr wrap="square" lIns="0" tIns="0" rIns="0" bIns="0" rtlCol="0">
            <a:spAutoFit/>
          </a:bodyPr>
          <a:lstStyle/>
          <a:p>
            <a:pPr algn="ctr"/>
            <a:r>
              <a:rPr lang="en-US" sz="500"/>
              <a:t>4. Asks about replenishment requirement</a:t>
            </a:r>
          </a:p>
        </p:txBody>
      </p:sp>
      <p:sp>
        <p:nvSpPr>
          <p:cNvPr id="182" name="TextBox 181">
            <a:extLst>
              <a:ext uri="{FF2B5EF4-FFF2-40B4-BE49-F238E27FC236}">
                <a16:creationId xmlns:a16="http://schemas.microsoft.com/office/drawing/2014/main" id="{BD84454F-FF69-1F30-9258-3F1854D5F742}"/>
              </a:ext>
            </a:extLst>
          </p:cNvPr>
          <p:cNvSpPr txBox="1"/>
          <p:nvPr/>
        </p:nvSpPr>
        <p:spPr>
          <a:xfrm>
            <a:off x="9339451" y="2296010"/>
            <a:ext cx="1593878" cy="153888"/>
          </a:xfrm>
          <a:prstGeom prst="rect">
            <a:avLst/>
          </a:prstGeom>
          <a:noFill/>
        </p:spPr>
        <p:txBody>
          <a:bodyPr wrap="square" lIns="0" tIns="0" rIns="0" bIns="0" rtlCol="0">
            <a:spAutoFit/>
          </a:bodyPr>
          <a:lstStyle/>
          <a:p>
            <a:pPr algn="ctr"/>
            <a:r>
              <a:rPr lang="en-US" sz="500"/>
              <a:t>9b. Feedback – updates instruction, safety stock percentage rules and confidence threshold</a:t>
            </a:r>
          </a:p>
        </p:txBody>
      </p:sp>
      <p:cxnSp>
        <p:nvCxnSpPr>
          <p:cNvPr id="183" name="Connector: Elbow 182">
            <a:extLst>
              <a:ext uri="{FF2B5EF4-FFF2-40B4-BE49-F238E27FC236}">
                <a16:creationId xmlns:a16="http://schemas.microsoft.com/office/drawing/2014/main" id="{D21311F0-C20F-7886-A0DE-15D7E9A58A2D}"/>
              </a:ext>
            </a:extLst>
          </p:cNvPr>
          <p:cNvCxnSpPr>
            <a:cxnSpLocks/>
            <a:stCxn id="118" idx="1"/>
            <a:endCxn id="103" idx="0"/>
          </p:cNvCxnSpPr>
          <p:nvPr/>
        </p:nvCxnSpPr>
        <p:spPr>
          <a:xfrm rot="10800000" flipV="1">
            <a:off x="7350126" y="2406899"/>
            <a:ext cx="796092" cy="7518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406D9DCF-6D28-E2D1-FBF5-D72702F0279A}"/>
              </a:ext>
            </a:extLst>
          </p:cNvPr>
          <p:cNvSpPr txBox="1"/>
          <p:nvPr/>
        </p:nvSpPr>
        <p:spPr>
          <a:xfrm>
            <a:off x="7387554" y="2458031"/>
            <a:ext cx="732707" cy="76944"/>
          </a:xfrm>
          <a:prstGeom prst="rect">
            <a:avLst/>
          </a:prstGeom>
          <a:noFill/>
        </p:spPr>
        <p:txBody>
          <a:bodyPr wrap="square" lIns="0" tIns="0" rIns="0" bIns="0" rtlCol="0">
            <a:spAutoFit/>
          </a:bodyPr>
          <a:lstStyle/>
          <a:p>
            <a:pPr algn="ctr"/>
            <a:r>
              <a:rPr lang="en-US" sz="500"/>
              <a:t>5. Invokes tools</a:t>
            </a:r>
          </a:p>
        </p:txBody>
      </p:sp>
      <p:cxnSp>
        <p:nvCxnSpPr>
          <p:cNvPr id="186" name="Straight Arrow Connector 185">
            <a:extLst>
              <a:ext uri="{FF2B5EF4-FFF2-40B4-BE49-F238E27FC236}">
                <a16:creationId xmlns:a16="http://schemas.microsoft.com/office/drawing/2014/main" id="{80A535E3-A913-D8D8-EAB1-F5C22FD8DEBE}"/>
              </a:ext>
            </a:extLst>
          </p:cNvPr>
          <p:cNvCxnSpPr>
            <a:cxnSpLocks/>
          </p:cNvCxnSpPr>
          <p:nvPr/>
        </p:nvCxnSpPr>
        <p:spPr>
          <a:xfrm flipH="1">
            <a:off x="7701540" y="3483050"/>
            <a:ext cx="30971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B20D03E9-014D-9ADE-5722-17A6D2CFAC7F}"/>
              </a:ext>
            </a:extLst>
          </p:cNvPr>
          <p:cNvSpPr txBox="1"/>
          <p:nvPr/>
        </p:nvSpPr>
        <p:spPr>
          <a:xfrm>
            <a:off x="7607592" y="3546361"/>
            <a:ext cx="502133" cy="230832"/>
          </a:xfrm>
          <a:prstGeom prst="rect">
            <a:avLst/>
          </a:prstGeom>
          <a:noFill/>
        </p:spPr>
        <p:txBody>
          <a:bodyPr wrap="square" lIns="0" tIns="0" rIns="0" bIns="0" rtlCol="0">
            <a:spAutoFit/>
          </a:bodyPr>
          <a:lstStyle/>
          <a:p>
            <a:pPr algn="ctr"/>
            <a:r>
              <a:rPr lang="en-US" sz="500"/>
              <a:t>6a. Rules and records are pulled</a:t>
            </a:r>
          </a:p>
        </p:txBody>
      </p:sp>
      <p:sp>
        <p:nvSpPr>
          <p:cNvPr id="188" name="TextBox 187">
            <a:extLst>
              <a:ext uri="{FF2B5EF4-FFF2-40B4-BE49-F238E27FC236}">
                <a16:creationId xmlns:a16="http://schemas.microsoft.com/office/drawing/2014/main" id="{18B81D88-3C5D-4F49-6195-D98C7EC16397}"/>
              </a:ext>
            </a:extLst>
          </p:cNvPr>
          <p:cNvSpPr txBox="1"/>
          <p:nvPr/>
        </p:nvSpPr>
        <p:spPr>
          <a:xfrm>
            <a:off x="6880715" y="3421463"/>
            <a:ext cx="431497" cy="153888"/>
          </a:xfrm>
          <a:prstGeom prst="rect">
            <a:avLst/>
          </a:prstGeom>
          <a:noFill/>
        </p:spPr>
        <p:txBody>
          <a:bodyPr wrap="square" lIns="0" tIns="0" rIns="0" bIns="0" rtlCol="0">
            <a:spAutoFit/>
          </a:bodyPr>
          <a:lstStyle/>
          <a:p>
            <a:pPr algn="ctr"/>
            <a:r>
              <a:rPr lang="en-US" sz="500"/>
              <a:t>6b. Derives a forecast score</a:t>
            </a:r>
          </a:p>
        </p:txBody>
      </p:sp>
      <p:cxnSp>
        <p:nvCxnSpPr>
          <p:cNvPr id="189" name="Connector: Elbow 188">
            <a:extLst>
              <a:ext uri="{FF2B5EF4-FFF2-40B4-BE49-F238E27FC236}">
                <a16:creationId xmlns:a16="http://schemas.microsoft.com/office/drawing/2014/main" id="{FF046389-2A86-771F-AACB-92AEBA1A797A}"/>
              </a:ext>
            </a:extLst>
          </p:cNvPr>
          <p:cNvCxnSpPr>
            <a:cxnSpLocks/>
            <a:stCxn id="103" idx="0"/>
            <a:endCxn id="112" idx="0"/>
          </p:cNvCxnSpPr>
          <p:nvPr/>
        </p:nvCxnSpPr>
        <p:spPr>
          <a:xfrm rot="16200000" flipV="1">
            <a:off x="5632561" y="1441141"/>
            <a:ext cx="1181342" cy="2253789"/>
          </a:xfrm>
          <a:prstGeom prst="bentConnector3">
            <a:avLst>
              <a:gd name="adj1" fmla="val 11935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84295DDB-ADD3-CAC9-2A14-A534729C4F04}"/>
              </a:ext>
            </a:extLst>
          </p:cNvPr>
          <p:cNvSpPr txBox="1"/>
          <p:nvPr/>
        </p:nvSpPr>
        <p:spPr>
          <a:xfrm>
            <a:off x="5509771" y="1758023"/>
            <a:ext cx="1131081" cy="76944"/>
          </a:xfrm>
          <a:prstGeom prst="rect">
            <a:avLst/>
          </a:prstGeom>
          <a:noFill/>
        </p:spPr>
        <p:txBody>
          <a:bodyPr wrap="square" lIns="0" tIns="0" rIns="0" bIns="0" rtlCol="0">
            <a:spAutoFit/>
          </a:bodyPr>
          <a:lstStyle/>
          <a:p>
            <a:pPr algn="ctr"/>
            <a:r>
              <a:rPr lang="en-US" sz="500"/>
              <a:t>7a. Confidence score &gt;0.8, places order</a:t>
            </a:r>
          </a:p>
        </p:txBody>
      </p:sp>
      <p:cxnSp>
        <p:nvCxnSpPr>
          <p:cNvPr id="191" name="Connector: Elbow 190">
            <a:extLst>
              <a:ext uri="{FF2B5EF4-FFF2-40B4-BE49-F238E27FC236}">
                <a16:creationId xmlns:a16="http://schemas.microsoft.com/office/drawing/2014/main" id="{043BCF96-71A7-80BA-121D-0E28770C38FC}"/>
              </a:ext>
            </a:extLst>
          </p:cNvPr>
          <p:cNvCxnSpPr>
            <a:cxnSpLocks/>
            <a:endCxn id="124" idx="2"/>
          </p:cNvCxnSpPr>
          <p:nvPr/>
        </p:nvCxnSpPr>
        <p:spPr>
          <a:xfrm>
            <a:off x="7310660" y="3395159"/>
            <a:ext cx="3079035" cy="149647"/>
          </a:xfrm>
          <a:prstGeom prst="bentConnector4">
            <a:avLst>
              <a:gd name="adj1" fmla="val 26743"/>
              <a:gd name="adj2" fmla="val 4303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3A23691E-4D79-0AA0-B3E5-140A33C37373}"/>
              </a:ext>
            </a:extLst>
          </p:cNvPr>
          <p:cNvSpPr txBox="1"/>
          <p:nvPr/>
        </p:nvSpPr>
        <p:spPr>
          <a:xfrm>
            <a:off x="8680999" y="4045712"/>
            <a:ext cx="1573580" cy="153888"/>
          </a:xfrm>
          <a:prstGeom prst="rect">
            <a:avLst/>
          </a:prstGeom>
          <a:noFill/>
        </p:spPr>
        <p:txBody>
          <a:bodyPr wrap="square" lIns="0" tIns="0" rIns="0" bIns="0" rtlCol="0">
            <a:spAutoFit/>
          </a:bodyPr>
          <a:lstStyle/>
          <a:p>
            <a:pPr algn="ctr"/>
            <a:r>
              <a:rPr lang="en-US" sz="500"/>
              <a:t>7b. Confidence score &lt;0.8, notifications on Teams Channel</a:t>
            </a:r>
          </a:p>
        </p:txBody>
      </p:sp>
      <p:cxnSp>
        <p:nvCxnSpPr>
          <p:cNvPr id="193" name="Connector: Elbow 192">
            <a:extLst>
              <a:ext uri="{FF2B5EF4-FFF2-40B4-BE49-F238E27FC236}">
                <a16:creationId xmlns:a16="http://schemas.microsoft.com/office/drawing/2014/main" id="{5612581B-3D6D-6D59-43F2-7489BBF9BFDB}"/>
              </a:ext>
            </a:extLst>
          </p:cNvPr>
          <p:cNvCxnSpPr>
            <a:cxnSpLocks/>
            <a:stCxn id="96" idx="3"/>
            <a:endCxn id="108" idx="1"/>
          </p:cNvCxnSpPr>
          <p:nvPr/>
        </p:nvCxnSpPr>
        <p:spPr>
          <a:xfrm flipV="1">
            <a:off x="10832192" y="2584149"/>
            <a:ext cx="377544" cy="795484"/>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AC135A6A-E779-BB04-3D56-8A922273BBB6}"/>
              </a:ext>
            </a:extLst>
          </p:cNvPr>
          <p:cNvSpPr txBox="1"/>
          <p:nvPr/>
        </p:nvSpPr>
        <p:spPr>
          <a:xfrm>
            <a:off x="10236163" y="2891463"/>
            <a:ext cx="704414" cy="76944"/>
          </a:xfrm>
          <a:prstGeom prst="rect">
            <a:avLst/>
          </a:prstGeom>
          <a:noFill/>
        </p:spPr>
        <p:txBody>
          <a:bodyPr wrap="square" lIns="0" tIns="0" rIns="0" bIns="0" rtlCol="0">
            <a:spAutoFit/>
          </a:bodyPr>
          <a:lstStyle/>
          <a:p>
            <a:pPr algn="ctr"/>
            <a:r>
              <a:rPr lang="en-US" sz="500"/>
              <a:t>7c. Reviews request</a:t>
            </a:r>
          </a:p>
        </p:txBody>
      </p:sp>
      <p:cxnSp>
        <p:nvCxnSpPr>
          <p:cNvPr id="195" name="Connector: Elbow 194">
            <a:extLst>
              <a:ext uri="{FF2B5EF4-FFF2-40B4-BE49-F238E27FC236}">
                <a16:creationId xmlns:a16="http://schemas.microsoft.com/office/drawing/2014/main" id="{93BFCB7F-C982-B2D2-A5EB-1FA98D9522DE}"/>
              </a:ext>
            </a:extLst>
          </p:cNvPr>
          <p:cNvCxnSpPr>
            <a:cxnSpLocks/>
            <a:stCxn id="85" idx="2"/>
            <a:endCxn id="104" idx="2"/>
          </p:cNvCxnSpPr>
          <p:nvPr/>
        </p:nvCxnSpPr>
        <p:spPr>
          <a:xfrm rot="5400000" flipH="1" flipV="1">
            <a:off x="7913826" y="1033978"/>
            <a:ext cx="1940831" cy="5561112"/>
          </a:xfrm>
          <a:prstGeom prst="bentConnector3">
            <a:avLst>
              <a:gd name="adj1" fmla="val -2013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A1EDDAE6-0F2D-085D-FF3B-390BCCB44434}"/>
              </a:ext>
            </a:extLst>
          </p:cNvPr>
          <p:cNvSpPr txBox="1"/>
          <p:nvPr/>
        </p:nvSpPr>
        <p:spPr>
          <a:xfrm>
            <a:off x="8384320" y="5069654"/>
            <a:ext cx="1296802" cy="76944"/>
          </a:xfrm>
          <a:prstGeom prst="rect">
            <a:avLst/>
          </a:prstGeom>
          <a:noFill/>
        </p:spPr>
        <p:txBody>
          <a:bodyPr wrap="square" lIns="0" tIns="0" rIns="0" bIns="0" rtlCol="0">
            <a:spAutoFit/>
          </a:bodyPr>
          <a:lstStyle/>
          <a:p>
            <a:pPr algn="ctr"/>
            <a:r>
              <a:rPr lang="en-US" sz="500"/>
              <a:t>9a. Logs are reviewed by admins and managers</a:t>
            </a:r>
          </a:p>
        </p:txBody>
      </p:sp>
      <p:cxnSp>
        <p:nvCxnSpPr>
          <p:cNvPr id="197" name="Straight Arrow Connector 196">
            <a:extLst>
              <a:ext uri="{FF2B5EF4-FFF2-40B4-BE49-F238E27FC236}">
                <a16:creationId xmlns:a16="http://schemas.microsoft.com/office/drawing/2014/main" id="{1D1E7285-1956-3130-07DE-7FB3AA24D92F}"/>
              </a:ext>
            </a:extLst>
          </p:cNvPr>
          <p:cNvCxnSpPr>
            <a:cxnSpLocks/>
          </p:cNvCxnSpPr>
          <p:nvPr/>
        </p:nvCxnSpPr>
        <p:spPr>
          <a:xfrm>
            <a:off x="9373150" y="2652656"/>
            <a:ext cx="116598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3D4D8EC9-5482-4ACA-C0B4-9CE4E2729E07}"/>
              </a:ext>
            </a:extLst>
          </p:cNvPr>
          <p:cNvSpPr txBox="1"/>
          <p:nvPr/>
        </p:nvSpPr>
        <p:spPr>
          <a:xfrm>
            <a:off x="9525260" y="2549956"/>
            <a:ext cx="866792" cy="76944"/>
          </a:xfrm>
          <a:prstGeom prst="rect">
            <a:avLst/>
          </a:prstGeom>
          <a:noFill/>
        </p:spPr>
        <p:txBody>
          <a:bodyPr wrap="square" lIns="0" tIns="0" rIns="0" bIns="0" rtlCol="0">
            <a:spAutoFit/>
          </a:bodyPr>
          <a:lstStyle/>
          <a:p>
            <a:pPr algn="ctr"/>
            <a:r>
              <a:rPr lang="en-US" sz="500"/>
              <a:t>Forecast confidence</a:t>
            </a:r>
          </a:p>
        </p:txBody>
      </p:sp>
      <p:sp>
        <p:nvSpPr>
          <p:cNvPr id="199" name="TextBox 198">
            <a:extLst>
              <a:ext uri="{FF2B5EF4-FFF2-40B4-BE49-F238E27FC236}">
                <a16:creationId xmlns:a16="http://schemas.microsoft.com/office/drawing/2014/main" id="{50663AFC-32EB-E4DE-F820-4CFAD43CF39D}"/>
              </a:ext>
            </a:extLst>
          </p:cNvPr>
          <p:cNvSpPr txBox="1"/>
          <p:nvPr/>
        </p:nvSpPr>
        <p:spPr>
          <a:xfrm>
            <a:off x="10370623" y="2515996"/>
            <a:ext cx="259394" cy="76944"/>
          </a:xfrm>
          <a:prstGeom prst="rect">
            <a:avLst/>
          </a:prstGeom>
          <a:noFill/>
        </p:spPr>
        <p:txBody>
          <a:bodyPr wrap="square" lIns="0" tIns="0" rIns="0" bIns="0" rtlCol="0">
            <a:spAutoFit/>
          </a:bodyPr>
          <a:lstStyle/>
          <a:p>
            <a:pPr algn="ctr"/>
            <a:r>
              <a:rPr lang="en-US" sz="500"/>
              <a:t>High</a:t>
            </a:r>
          </a:p>
        </p:txBody>
      </p:sp>
      <p:sp>
        <p:nvSpPr>
          <p:cNvPr id="200" name="TextBox 199">
            <a:extLst>
              <a:ext uri="{FF2B5EF4-FFF2-40B4-BE49-F238E27FC236}">
                <a16:creationId xmlns:a16="http://schemas.microsoft.com/office/drawing/2014/main" id="{A666FBFC-CBAA-7E89-2950-54D744672EF0}"/>
              </a:ext>
            </a:extLst>
          </p:cNvPr>
          <p:cNvSpPr txBox="1"/>
          <p:nvPr/>
        </p:nvSpPr>
        <p:spPr>
          <a:xfrm>
            <a:off x="9308056" y="2515996"/>
            <a:ext cx="259394" cy="76944"/>
          </a:xfrm>
          <a:prstGeom prst="rect">
            <a:avLst/>
          </a:prstGeom>
          <a:noFill/>
        </p:spPr>
        <p:txBody>
          <a:bodyPr wrap="square" lIns="0" tIns="0" rIns="0" bIns="0" rtlCol="0">
            <a:spAutoFit/>
          </a:bodyPr>
          <a:lstStyle/>
          <a:p>
            <a:pPr algn="ctr"/>
            <a:r>
              <a:rPr lang="en-US" sz="500"/>
              <a:t>Low</a:t>
            </a:r>
          </a:p>
        </p:txBody>
      </p:sp>
      <p:sp>
        <p:nvSpPr>
          <p:cNvPr id="201" name="TextBox 200">
            <a:extLst>
              <a:ext uri="{FF2B5EF4-FFF2-40B4-BE49-F238E27FC236}">
                <a16:creationId xmlns:a16="http://schemas.microsoft.com/office/drawing/2014/main" id="{665386FC-1958-A5A9-8E70-96C7D5E5FC2B}"/>
              </a:ext>
            </a:extLst>
          </p:cNvPr>
          <p:cNvSpPr txBox="1"/>
          <p:nvPr/>
        </p:nvSpPr>
        <p:spPr>
          <a:xfrm>
            <a:off x="9424564" y="2714325"/>
            <a:ext cx="45719" cy="76944"/>
          </a:xfrm>
          <a:prstGeom prst="rect">
            <a:avLst/>
          </a:prstGeom>
          <a:noFill/>
        </p:spPr>
        <p:txBody>
          <a:bodyPr wrap="square" lIns="0" tIns="0" rIns="0" bIns="0" rtlCol="0">
            <a:spAutoFit/>
          </a:bodyPr>
          <a:lstStyle/>
          <a:p>
            <a:pPr algn="ctr"/>
            <a:r>
              <a:rPr lang="en-US" sz="500"/>
              <a:t>0</a:t>
            </a:r>
          </a:p>
        </p:txBody>
      </p:sp>
      <p:sp>
        <p:nvSpPr>
          <p:cNvPr id="202" name="TextBox 201">
            <a:extLst>
              <a:ext uri="{FF2B5EF4-FFF2-40B4-BE49-F238E27FC236}">
                <a16:creationId xmlns:a16="http://schemas.microsoft.com/office/drawing/2014/main" id="{5F2D5FF1-DFC7-EA1B-7C23-A427A2E6E22E}"/>
              </a:ext>
            </a:extLst>
          </p:cNvPr>
          <p:cNvSpPr txBox="1"/>
          <p:nvPr/>
        </p:nvSpPr>
        <p:spPr>
          <a:xfrm>
            <a:off x="10454596" y="2714325"/>
            <a:ext cx="45719" cy="76944"/>
          </a:xfrm>
          <a:prstGeom prst="rect">
            <a:avLst/>
          </a:prstGeom>
          <a:noFill/>
        </p:spPr>
        <p:txBody>
          <a:bodyPr wrap="square" lIns="0" tIns="0" rIns="0" bIns="0" rtlCol="0">
            <a:spAutoFit/>
          </a:bodyPr>
          <a:lstStyle/>
          <a:p>
            <a:pPr algn="ctr"/>
            <a:r>
              <a:rPr lang="en-US" sz="500"/>
              <a:t>1</a:t>
            </a:r>
          </a:p>
        </p:txBody>
      </p:sp>
      <p:cxnSp>
        <p:nvCxnSpPr>
          <p:cNvPr id="204" name="Straight Arrow Connector 203">
            <a:extLst>
              <a:ext uri="{FF2B5EF4-FFF2-40B4-BE49-F238E27FC236}">
                <a16:creationId xmlns:a16="http://schemas.microsoft.com/office/drawing/2014/main" id="{ABD0BC64-0597-F69D-5E55-8D83AE6B0C38}"/>
              </a:ext>
            </a:extLst>
          </p:cNvPr>
          <p:cNvCxnSpPr>
            <a:cxnSpLocks/>
            <a:endCxn id="103" idx="1"/>
          </p:cNvCxnSpPr>
          <p:nvPr/>
        </p:nvCxnSpPr>
        <p:spPr>
          <a:xfrm>
            <a:off x="6458198" y="3264753"/>
            <a:ext cx="778188" cy="769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5" name="Connector: Elbow 204">
            <a:extLst>
              <a:ext uri="{FF2B5EF4-FFF2-40B4-BE49-F238E27FC236}">
                <a16:creationId xmlns:a16="http://schemas.microsoft.com/office/drawing/2014/main" id="{46CB71D8-5F5A-05EE-F97C-D71081BC4B23}"/>
              </a:ext>
            </a:extLst>
          </p:cNvPr>
          <p:cNvCxnSpPr>
            <a:stCxn id="103" idx="1"/>
          </p:cNvCxnSpPr>
          <p:nvPr/>
        </p:nvCxnSpPr>
        <p:spPr>
          <a:xfrm rot="10800000" flipV="1">
            <a:off x="6438264" y="3272447"/>
            <a:ext cx="798123" cy="383700"/>
          </a:xfrm>
          <a:prstGeom prst="bentConnector3">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6" name="Connector: Elbow 205">
            <a:extLst>
              <a:ext uri="{FF2B5EF4-FFF2-40B4-BE49-F238E27FC236}">
                <a16:creationId xmlns:a16="http://schemas.microsoft.com/office/drawing/2014/main" id="{702244DF-577E-4F3D-1B63-007B6171DD1C}"/>
              </a:ext>
            </a:extLst>
          </p:cNvPr>
          <p:cNvCxnSpPr>
            <a:cxnSpLocks/>
            <a:endCxn id="103" idx="2"/>
          </p:cNvCxnSpPr>
          <p:nvPr/>
        </p:nvCxnSpPr>
        <p:spPr>
          <a:xfrm rot="16200000" flipV="1">
            <a:off x="7204158" y="3532155"/>
            <a:ext cx="313892" cy="21956"/>
          </a:xfrm>
          <a:prstGeom prst="bentConnector3">
            <a:avLst>
              <a:gd name="adj1" fmla="val 6016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7" name="Graphic 206">
            <a:extLst>
              <a:ext uri="{FF2B5EF4-FFF2-40B4-BE49-F238E27FC236}">
                <a16:creationId xmlns:a16="http://schemas.microsoft.com/office/drawing/2014/main" id="{250A7A79-C95E-9EBB-C007-090F62DCE89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12567" y="3076807"/>
            <a:ext cx="227480" cy="227480"/>
          </a:xfrm>
          <a:prstGeom prst="rect">
            <a:avLst/>
          </a:prstGeom>
        </p:spPr>
      </p:pic>
      <p:pic>
        <p:nvPicPr>
          <p:cNvPr id="2" name="Graphic 1">
            <a:extLst>
              <a:ext uri="{FF2B5EF4-FFF2-40B4-BE49-F238E27FC236}">
                <a16:creationId xmlns:a16="http://schemas.microsoft.com/office/drawing/2014/main" id="{92FB0C11-A575-FA8C-1939-3F4591DB2D0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212567" y="3518553"/>
            <a:ext cx="227480" cy="227480"/>
          </a:xfrm>
          <a:prstGeom prst="rect">
            <a:avLst/>
          </a:prstGeom>
        </p:spPr>
      </p:pic>
      <p:sp>
        <p:nvSpPr>
          <p:cNvPr id="4" name="TextBox 3">
            <a:extLst>
              <a:ext uri="{FF2B5EF4-FFF2-40B4-BE49-F238E27FC236}">
                <a16:creationId xmlns:a16="http://schemas.microsoft.com/office/drawing/2014/main" id="{B5D23952-82F9-1171-2E09-52383A1239D7}"/>
              </a:ext>
            </a:extLst>
          </p:cNvPr>
          <p:cNvSpPr txBox="1"/>
          <p:nvPr/>
        </p:nvSpPr>
        <p:spPr>
          <a:xfrm>
            <a:off x="6168249" y="3714389"/>
            <a:ext cx="316117" cy="76944"/>
          </a:xfrm>
          <a:prstGeom prst="rect">
            <a:avLst/>
          </a:prstGeom>
          <a:noFill/>
        </p:spPr>
        <p:txBody>
          <a:bodyPr wrap="square" lIns="0" tIns="0" rIns="0" bIns="0" rtlCol="0">
            <a:spAutoFit/>
          </a:bodyPr>
          <a:lstStyle/>
          <a:p>
            <a:pPr algn="ctr"/>
            <a:r>
              <a:rPr lang="en-US" sz="500"/>
              <a:t>Connector</a:t>
            </a:r>
          </a:p>
        </p:txBody>
      </p:sp>
      <p:sp>
        <p:nvSpPr>
          <p:cNvPr id="5" name="TextBox 4">
            <a:extLst>
              <a:ext uri="{FF2B5EF4-FFF2-40B4-BE49-F238E27FC236}">
                <a16:creationId xmlns:a16="http://schemas.microsoft.com/office/drawing/2014/main" id="{407A4654-B378-406A-84FA-1290AD4767AF}"/>
              </a:ext>
            </a:extLst>
          </p:cNvPr>
          <p:cNvSpPr txBox="1"/>
          <p:nvPr/>
        </p:nvSpPr>
        <p:spPr>
          <a:xfrm>
            <a:off x="6207531" y="3297146"/>
            <a:ext cx="237553"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277106355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B904-27BC-7678-626A-276A5899ED3E}"/>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B5139BA3-4649-0D75-4996-8731BD38616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Finance scenarios</a:t>
            </a:r>
            <a:endParaRPr lang="en-US"/>
          </a:p>
        </p:txBody>
      </p:sp>
      <p:sp>
        <p:nvSpPr>
          <p:cNvPr id="78" name="TextBox 77">
            <a:extLst>
              <a:ext uri="{FF2B5EF4-FFF2-40B4-BE49-F238E27FC236}">
                <a16:creationId xmlns:a16="http://schemas.microsoft.com/office/drawing/2014/main" id="{8037E548-251B-0C00-FEFC-FF47DEC4FFCA}"/>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2DDEF677-FC24-CC65-1A7E-0E26E1CA19C4}"/>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8DDCC543-69B2-3803-F9DF-7B81C8A65DD7}"/>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E03B5E20-4DE9-963D-12D7-F0F75C91E095}"/>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960C9B9B-45EA-1C7E-5F70-A378EE7C1C21}"/>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AC74C3F4-ACE4-D15A-C4A0-3CC9C133EC5D}"/>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368B25C-D034-2AFE-58F8-E2E3F099DDC6}"/>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1E8A79C0-66A3-7EB3-6CA7-A78ABECC6EC0}"/>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349792DC-3456-EC94-799D-A2216C20B8BA}"/>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86D14FDE-79B1-E3FF-B552-F51206AF4526}"/>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6A297A17-835D-0E72-3BD3-8388D3020C8A}"/>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837EA47-7114-A45B-DC59-185B9AC62358}"/>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22059FF2-63F6-6FF9-CF3F-F98C72D363BC}"/>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A9AADA63-10A4-3E93-F7B1-3AD77C4C145C}"/>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204C0382-BCD1-EDDE-4DE0-665AB0C8DE77}"/>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5EAEEABA-44DD-9BDB-D392-06AD2BB7FBB2}"/>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F3FB7667-77AE-8A23-2FE9-09BBD1DAE34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5C34F33E-2CD9-284E-8CED-850CABBE6871}"/>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AA716294-1FE6-FCBB-6E42-B4824A77192D}"/>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8942C6CC-2E0F-A9AE-5782-888F29EAC32E}"/>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BD3816BA-C246-CCAD-22BA-9BA9D98164ED}"/>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1D3DAE0B-C763-8C7F-CC02-E95FA6587AB3}"/>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9C2C3491-921F-FA76-4818-2E0F03BCC4B0}"/>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C0FA4B3F-B155-25C6-FB97-27D210D05ABE}"/>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2F393C09-92B5-B174-0501-67027540C26D}"/>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08594EA6-A281-9318-FB10-E95E2B8FF1D1}"/>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3757B69C-DD0E-C8C9-6E7A-8314F08E6055}"/>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99FD781B-C8D9-175A-8B77-61DF801005CE}"/>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15D14856-B404-CD76-642B-6FB6DEB45333}"/>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8226645D-694F-23B3-8B6D-BBDA8B891F92}"/>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1513F785-4D7D-8EC9-B41F-7208A425402B}"/>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5C826B6F-D1C7-3DC3-1363-94B60BCA1613}"/>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50398425"/>
              </p:ext>
            </p:extLst>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Customer Inquiry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Internal Policy Q&amp;A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Transaction Dispute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Legal Contract Generation &amp; Compliance Check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Claim Settlement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7" name="Oval 6">
            <a:extLst>
              <a:ext uri="{FF2B5EF4-FFF2-40B4-BE49-F238E27FC236}">
                <a16:creationId xmlns:a16="http://schemas.microsoft.com/office/drawing/2014/main" id="{A37FC122-C95B-05E3-F028-7AE5E2665375}"/>
              </a:ext>
            </a:extLst>
          </p:cNvPr>
          <p:cNvSpPr/>
          <p:nvPr/>
        </p:nvSpPr>
        <p:spPr bwMode="auto">
          <a:xfrm>
            <a:off x="5345124" y="2257825"/>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8" name="Oval 7">
            <a:extLst>
              <a:ext uri="{FF2B5EF4-FFF2-40B4-BE49-F238E27FC236}">
                <a16:creationId xmlns:a16="http://schemas.microsoft.com/office/drawing/2014/main" id="{1CA0E075-7E1E-A80C-2A60-324AF3371579}"/>
              </a:ext>
            </a:extLst>
          </p:cNvPr>
          <p:cNvSpPr/>
          <p:nvPr/>
        </p:nvSpPr>
        <p:spPr bwMode="auto">
          <a:xfrm>
            <a:off x="1323701" y="2976366"/>
            <a:ext cx="313854" cy="313854"/>
          </a:xfrm>
          <a:prstGeom prst="ellipse">
            <a:avLst/>
          </a:prstGeom>
          <a:solidFill>
            <a:srgbClr val="48C5B1"/>
          </a:solidFill>
          <a:ln w="12700" cap="flat" cmpd="sng" algn="ctr">
            <a:noFill/>
            <a:prstDash val="solid"/>
            <a:miter lim="800000"/>
          </a:ln>
          <a:effectLst/>
        </p:spPr>
        <p:txBody>
          <a:bodyPr wrap="none" rtlCol="0" anchor="ctr"/>
          <a:lstStyle/>
          <a:p>
            <a:pPr algn="ctr"/>
            <a:r>
              <a:rPr lang="en-US" sz="900" b="1" kern="0">
                <a:solidFill>
                  <a:srgbClr val="FFFFFF"/>
                </a:solidFill>
                <a:latin typeface="Graphik Medium"/>
                <a:cs typeface="Arial"/>
              </a:rPr>
              <a:t>01</a:t>
            </a:r>
          </a:p>
        </p:txBody>
      </p:sp>
      <p:sp>
        <p:nvSpPr>
          <p:cNvPr id="9" name="Oval 8">
            <a:extLst>
              <a:ext uri="{FF2B5EF4-FFF2-40B4-BE49-F238E27FC236}">
                <a16:creationId xmlns:a16="http://schemas.microsoft.com/office/drawing/2014/main" id="{4F09D5DC-B40D-95AE-6841-3B7357402D09}"/>
              </a:ext>
            </a:extLst>
          </p:cNvPr>
          <p:cNvSpPr/>
          <p:nvPr/>
        </p:nvSpPr>
        <p:spPr bwMode="auto">
          <a:xfrm>
            <a:off x="3227560" y="2976366"/>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10" name="Oval 9">
            <a:extLst>
              <a:ext uri="{FF2B5EF4-FFF2-40B4-BE49-F238E27FC236}">
                <a16:creationId xmlns:a16="http://schemas.microsoft.com/office/drawing/2014/main" id="{631481F3-6AD8-4D18-ABAC-DC15E334CB12}"/>
              </a:ext>
            </a:extLst>
          </p:cNvPr>
          <p:cNvSpPr/>
          <p:nvPr/>
        </p:nvSpPr>
        <p:spPr bwMode="auto">
          <a:xfrm>
            <a:off x="1637555" y="2976366"/>
            <a:ext cx="313854" cy="313854"/>
          </a:xfrm>
          <a:prstGeom prst="ellipse">
            <a:avLst/>
          </a:prstGeom>
          <a:solidFill>
            <a:srgbClr val="48C5B1"/>
          </a:solidFill>
          <a:ln w="12700" cap="flat" cmpd="sng" algn="ctr">
            <a:noFill/>
            <a:prstDash val="solid"/>
            <a:miter lim="800000"/>
          </a:ln>
          <a:effectLst/>
        </p:spPr>
        <p:txBody>
          <a:bodyPr wrap="none" rtlCol="0" anchor="ctr"/>
          <a:lstStyle/>
          <a:p>
            <a:pPr algn="ctr"/>
            <a:r>
              <a:rPr lang="en-US" sz="900" b="1" kern="0">
                <a:solidFill>
                  <a:srgbClr val="FFFFFF"/>
                </a:solidFill>
                <a:latin typeface="Graphik Medium"/>
                <a:cs typeface="Arial"/>
              </a:rPr>
              <a:t>02</a:t>
            </a:r>
          </a:p>
        </p:txBody>
      </p:sp>
      <p:sp>
        <p:nvSpPr>
          <p:cNvPr id="11" name="Oval 10">
            <a:extLst>
              <a:ext uri="{FF2B5EF4-FFF2-40B4-BE49-F238E27FC236}">
                <a16:creationId xmlns:a16="http://schemas.microsoft.com/office/drawing/2014/main" id="{D9BDCF1B-8B5A-7BE6-0A4A-154503EDD383}"/>
              </a:ext>
            </a:extLst>
          </p:cNvPr>
          <p:cNvSpPr/>
          <p:nvPr/>
        </p:nvSpPr>
        <p:spPr bwMode="auto">
          <a:xfrm>
            <a:off x="3238278" y="2257825"/>
            <a:ext cx="313854" cy="313854"/>
          </a:xfrm>
          <a:prstGeom prst="ellipse">
            <a:avLst/>
          </a:prstGeom>
          <a:solidFill>
            <a:srgbClr val="0078D4"/>
          </a:solidFill>
          <a:ln w="12700" cap="flat" cmpd="sng" algn="ctr">
            <a:noFill/>
            <a:prstDash val="solid"/>
            <a:miter lim="800000"/>
          </a:ln>
          <a:effectLst/>
        </p:spPr>
        <p:txBody>
          <a:bodyPr wrap="none" rtlCol="0" anchor="ctr"/>
          <a:lstStyle/>
          <a:p>
            <a:pPr algn="ctr"/>
            <a:r>
              <a:rPr lang="en-US" sz="900" b="1" kern="0">
                <a:solidFill>
                  <a:srgbClr val="FFFFFF"/>
                </a:solidFill>
                <a:latin typeface="Graphik Medium"/>
                <a:cs typeface="Arial"/>
              </a:rPr>
              <a:t>03</a:t>
            </a:r>
          </a:p>
        </p:txBody>
      </p:sp>
    </p:spTree>
    <p:extLst>
      <p:ext uri="{BB962C8B-B14F-4D97-AF65-F5344CB8AC3E}">
        <p14:creationId xmlns:p14="http://schemas.microsoft.com/office/powerpoint/2010/main" val="2313800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p:cNvGrpSpPr/>
        <p:nvPr/>
      </p:nvGrpSpPr>
      <p:grpSpPr>
        <a:xfrm>
          <a:off x="0" y="0"/>
          <a:ext cx="0" cy="0"/>
          <a:chOff x="0" y="0"/>
          <a:chExt cx="0" cy="0"/>
        </a:xfrm>
      </p:grpSpPr>
      <p:sp>
        <p:nvSpPr>
          <p:cNvPr id="3" name="Subtitle 1">
            <a:extLst>
              <a:ext uri="{FF2B5EF4-FFF2-40B4-BE49-F238E27FC236}">
                <a16:creationId xmlns:a16="http://schemas.microsoft.com/office/drawing/2014/main" id="{CDC1EDAA-1F3E-485B-71D2-CC4AAA3F5BEF}"/>
              </a:ext>
            </a:extLst>
          </p:cNvPr>
          <p:cNvSpPr txBox="1">
            <a:spLocks noGrp="1"/>
          </p:cNvSpPr>
          <p:nvPr>
            <p:ph type="title" idx="4294967295"/>
          </p:nvPr>
        </p:nvSpPr>
        <p:spPr>
          <a:xfrm>
            <a:off x="0" y="523875"/>
            <a:ext cx="11191875"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ctr"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Copilot Studio reinvents </a:t>
            </a:r>
            <a:r>
              <a:rPr lang="en-US" b="0" spc="0">
                <a:ln>
                  <a:noFill/>
                </a:ln>
                <a:solidFill>
                  <a:srgbClr val="000000"/>
                </a:solidFill>
              </a:rPr>
              <a:t>a</a:t>
            </a:r>
            <a:r>
              <a:rPr kumimoji="0" lang="en-US" sz="3600" b="0" i="0" u="none" strike="noStrike" kern="1200" cap="none" spc="0" normalizeH="0" baseline="0" noProof="0" err="1">
                <a:ln>
                  <a:noFill/>
                </a:ln>
                <a:solidFill>
                  <a:srgbClr val="000000"/>
                </a:solidFill>
                <a:effectLst/>
                <a:uLnTx/>
                <a:uFillTx/>
                <a:latin typeface="+mj-lt"/>
                <a:ea typeface="Corbel Light" panose="020B0303020204020204" pitchFamily="34" charset="0"/>
                <a:cs typeface="Helvetica Neue"/>
                <a:sym typeface="Helvetica Neue"/>
              </a:rPr>
              <a:t>gentic</a:t>
            </a:r>
            <a:r>
              <a:rPr kumimoji="0" lang="en-US" sz="36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 for </a:t>
            </a:r>
            <a:r>
              <a:rPr lang="en-US" b="0" spc="0">
                <a:ln>
                  <a:noFill/>
                </a:ln>
                <a:solidFill>
                  <a:srgbClr val="000000"/>
                </a:solidFill>
              </a:rPr>
              <a:t>e</a:t>
            </a:r>
            <a:r>
              <a:rPr kumimoji="0" lang="en-US" sz="3600" b="0" i="0" u="none" strike="noStrike" kern="1200" cap="none" spc="0" normalizeH="0" baseline="0" noProof="0" err="1">
                <a:ln>
                  <a:noFill/>
                </a:ln>
                <a:solidFill>
                  <a:srgbClr val="000000"/>
                </a:solidFill>
                <a:effectLst/>
                <a:uLnTx/>
                <a:uFillTx/>
                <a:latin typeface="+mj-lt"/>
                <a:ea typeface="Corbel Light" panose="020B0303020204020204" pitchFamily="34" charset="0"/>
                <a:cs typeface="Helvetica Neue"/>
                <a:sym typeface="Helvetica Neue"/>
              </a:rPr>
              <a:t>nterprise</a:t>
            </a:r>
            <a:endParaRPr kumimoji="0" lang="en-US" sz="36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endParaRPr>
          </a:p>
        </p:txBody>
      </p:sp>
      <p:sp>
        <p:nvSpPr>
          <p:cNvPr id="7" name="TextBox 6">
            <a:extLst>
              <a:ext uri="{FF2B5EF4-FFF2-40B4-BE49-F238E27FC236}">
                <a16:creationId xmlns:a16="http://schemas.microsoft.com/office/drawing/2014/main" id="{B1B254F7-37B3-47AC-394B-F79B459DC1DD}"/>
              </a:ext>
            </a:extLst>
          </p:cNvPr>
          <p:cNvSpPr txBox="1"/>
          <p:nvPr/>
        </p:nvSpPr>
        <p:spPr>
          <a:xfrm>
            <a:off x="1392378" y="1163337"/>
            <a:ext cx="9411811"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Copilot Studio transforms LLMs from simple prompt-and-generate experiences into custom-built, autonomous agents that can tackle entire processes and a variety of challenges</a:t>
            </a:r>
          </a:p>
        </p:txBody>
      </p:sp>
      <p:sp>
        <p:nvSpPr>
          <p:cNvPr id="41" name="Rectangle: Rounded Corners 40">
            <a:extLst>
              <a:ext uri="{FF2B5EF4-FFF2-40B4-BE49-F238E27FC236}">
                <a16:creationId xmlns:a16="http://schemas.microsoft.com/office/drawing/2014/main" id="{A5F3A181-DD08-28DC-38FC-3BCF318BFD17}"/>
              </a:ext>
              <a:ext uri="{C183D7F6-B498-43B3-948B-1728B52AA6E4}">
                <adec:decorative xmlns:adec="http://schemas.microsoft.com/office/drawing/2017/decorative" val="1"/>
              </a:ext>
            </a:extLst>
          </p:cNvPr>
          <p:cNvSpPr/>
          <p:nvPr/>
        </p:nvSpPr>
        <p:spPr bwMode="auto">
          <a:xfrm>
            <a:off x="281338" y="2177432"/>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9" name="Rounded Rectangle 4">
            <a:extLst>
              <a:ext uri="{FF2B5EF4-FFF2-40B4-BE49-F238E27FC236}">
                <a16:creationId xmlns:a16="http://schemas.microsoft.com/office/drawing/2014/main" id="{E6D255A2-AE0A-1F5B-43A0-F55E499019BE}"/>
              </a:ext>
              <a:ext uri="{C183D7F6-B498-43B3-948B-1728B52AA6E4}">
                <adec:decorative xmlns:adec="http://schemas.microsoft.com/office/drawing/2017/decorative" val="1"/>
              </a:ext>
            </a:extLst>
          </p:cNvPr>
          <p:cNvSpPr/>
          <p:nvPr/>
        </p:nvSpPr>
        <p:spPr>
          <a:xfrm>
            <a:off x="281336" y="2177431"/>
            <a:ext cx="2653253" cy="4502765"/>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8" name="Google Shape;1447;p223">
            <a:extLst>
              <a:ext uri="{FF2B5EF4-FFF2-40B4-BE49-F238E27FC236}">
                <a16:creationId xmlns:a16="http://schemas.microsoft.com/office/drawing/2014/main" id="{07363B18-AD42-F6A8-E759-37E6A32AF9C2}"/>
              </a:ext>
            </a:extLst>
          </p:cNvPr>
          <p:cNvSpPr txBox="1"/>
          <p:nvPr/>
        </p:nvSpPr>
        <p:spPr>
          <a:xfrm>
            <a:off x="412943" y="3794277"/>
            <a:ext cx="2340893"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Public Sector</a:t>
            </a:r>
            <a:endParaRPr kumimoji="0" lang="en-US" sz="1400" b="0" i="0" u="none" strike="noStrike" kern="0" cap="none" spc="0" normalizeH="0" baseline="0" noProof="0">
              <a:ln>
                <a:noFill/>
              </a:ln>
              <a:solidFill>
                <a:srgbClr val="0078D4"/>
              </a:solidFill>
              <a:effectLst/>
              <a:uLnTx/>
              <a:uFillTx/>
              <a:latin typeface="Segoe Sans Display"/>
              <a:ea typeface="+mn-ea"/>
              <a:cs typeface="+mn-cs"/>
              <a:sym typeface="Arial"/>
            </a:endParaRPr>
          </a:p>
        </p:txBody>
      </p:sp>
      <p:sp>
        <p:nvSpPr>
          <p:cNvPr id="49" name="Google Shape;1447;p223">
            <a:extLst>
              <a:ext uri="{FF2B5EF4-FFF2-40B4-BE49-F238E27FC236}">
                <a16:creationId xmlns:a16="http://schemas.microsoft.com/office/drawing/2014/main" id="{B37B40CA-6E4D-D127-56A9-C2132940098F}"/>
              </a:ext>
            </a:extLst>
          </p:cNvPr>
          <p:cNvSpPr txBox="1"/>
          <p:nvPr/>
        </p:nvSpPr>
        <p:spPr>
          <a:xfrm>
            <a:off x="403154" y="4832658"/>
            <a:ext cx="2350682"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lang="en-US" sz="1200" kern="0">
                <a:solidFill>
                  <a:srgbClr val="000000"/>
                </a:solidFill>
                <a:latin typeface="Segoe Sans Display Semibold"/>
                <a:sym typeface="Arial"/>
              </a:rPr>
              <a:t>Citizen Q&amp;A</a:t>
            </a:r>
            <a:r>
              <a:rPr kumimoji="0" lang="en-US" sz="1200" b="0" i="0" u="none" strike="noStrike" kern="0" cap="none" spc="0" normalizeH="0" baseline="0" noProof="0">
                <a:ln>
                  <a:noFill/>
                </a:ln>
                <a:solidFill>
                  <a:srgbClr val="000000"/>
                </a:solidFill>
                <a:effectLst/>
                <a:uLnTx/>
                <a:uFillTx/>
                <a:latin typeface="Segoe Sans Display Semibold"/>
                <a:ea typeface="+mn-ea"/>
                <a:cs typeface="+mn-cs"/>
                <a:sym typeface="Arial"/>
              </a:rPr>
              <a:t> Agent</a:t>
            </a:r>
            <a:endParaRPr kumimoji="0" lang="en-US" sz="1200" b="0" i="0" u="none" strike="noStrike" kern="1200" cap="none" spc="0" normalizeH="0" baseline="0" noProof="0">
              <a:ln>
                <a:noFill/>
              </a:ln>
              <a:solidFill>
                <a:srgbClr val="000000"/>
              </a:solidFill>
              <a:effectLst/>
              <a:uLnTx/>
              <a:uFillTx/>
              <a:latin typeface="Segoe Sans Display Semibold"/>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00" b="0" i="0" u="none" strike="noStrike" kern="1200" cap="none" spc="0" normalizeH="0" baseline="0" noProof="0">
              <a:ln>
                <a:noFill/>
              </a:ln>
              <a:solidFill>
                <a:prstClr val="black"/>
              </a:solidFill>
              <a:effectLst/>
              <a:uLnTx/>
              <a:uFillTx/>
              <a:latin typeface="Segoe Sans Display"/>
              <a:ea typeface="+mn-ea"/>
              <a:cs typeface="+mn-cs"/>
            </a:endParaRPr>
          </a:p>
          <a:p>
            <a:pPr algn="ctr"/>
            <a:r>
              <a:rPr lang="en-US" sz="1000"/>
              <a:t>Equip public service agents with instant, accurate answers from policy docs and internal knowledge</a:t>
            </a:r>
          </a:p>
        </p:txBody>
      </p:sp>
      <p:cxnSp>
        <p:nvCxnSpPr>
          <p:cNvPr id="51" name="Straight Connector 50">
            <a:extLst>
              <a:ext uri="{FF2B5EF4-FFF2-40B4-BE49-F238E27FC236}">
                <a16:creationId xmlns:a16="http://schemas.microsoft.com/office/drawing/2014/main" id="{754B02F8-5398-2E60-39D2-53F3655D5D10}"/>
              </a:ext>
              <a:ext uri="{C183D7F6-B498-43B3-948B-1728B52AA6E4}">
                <adec:decorative xmlns:adec="http://schemas.microsoft.com/office/drawing/2017/decorative" val="1"/>
              </a:ext>
            </a:extLst>
          </p:cNvPr>
          <p:cNvCxnSpPr>
            <a:cxnSpLocks/>
          </p:cNvCxnSpPr>
          <p:nvPr/>
        </p:nvCxnSpPr>
        <p:spPr>
          <a:xfrm>
            <a:off x="633065" y="4546600"/>
            <a:ext cx="1866433"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7" name="Rectangle: Rounded Corners 76">
            <a:extLst>
              <a:ext uri="{FF2B5EF4-FFF2-40B4-BE49-F238E27FC236}">
                <a16:creationId xmlns:a16="http://schemas.microsoft.com/office/drawing/2014/main" id="{B98328D5-3BB0-7D2E-5BAF-365E25DD8C54}"/>
              </a:ext>
              <a:ext uri="{C183D7F6-B498-43B3-948B-1728B52AA6E4}">
                <adec:decorative xmlns:adec="http://schemas.microsoft.com/office/drawing/2017/decorative" val="1"/>
              </a:ext>
            </a:extLst>
          </p:cNvPr>
          <p:cNvSpPr/>
          <p:nvPr/>
        </p:nvSpPr>
        <p:spPr bwMode="auto">
          <a:xfrm>
            <a:off x="3315169" y="2191603"/>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78" name="Rounded Rectangle 4">
            <a:extLst>
              <a:ext uri="{FF2B5EF4-FFF2-40B4-BE49-F238E27FC236}">
                <a16:creationId xmlns:a16="http://schemas.microsoft.com/office/drawing/2014/main" id="{0416DD1F-C945-E9BE-980A-A42C39A067FE}"/>
              </a:ext>
              <a:ext uri="{C183D7F6-B498-43B3-948B-1728B52AA6E4}">
                <adec:decorative xmlns:adec="http://schemas.microsoft.com/office/drawing/2017/decorative" val="1"/>
              </a:ext>
            </a:extLst>
          </p:cNvPr>
          <p:cNvSpPr/>
          <p:nvPr/>
        </p:nvSpPr>
        <p:spPr>
          <a:xfrm>
            <a:off x="3315168" y="2191603"/>
            <a:ext cx="2653253" cy="4502765"/>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9" name="Google Shape;1447;p223">
            <a:extLst>
              <a:ext uri="{FF2B5EF4-FFF2-40B4-BE49-F238E27FC236}">
                <a16:creationId xmlns:a16="http://schemas.microsoft.com/office/drawing/2014/main" id="{45A8D725-E3B3-4665-27F1-8D1A5B5C8A1B}"/>
              </a:ext>
            </a:extLst>
          </p:cNvPr>
          <p:cNvSpPr txBox="1"/>
          <p:nvPr/>
        </p:nvSpPr>
        <p:spPr>
          <a:xfrm>
            <a:off x="3446774" y="3808448"/>
            <a:ext cx="2340893"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Retail</a:t>
            </a:r>
            <a:endParaRPr kumimoji="0" lang="en-US" sz="1400" b="0" i="0" u="none" strike="noStrike" kern="0" cap="none" spc="0" normalizeH="0" baseline="0" noProof="0">
              <a:ln>
                <a:noFill/>
              </a:ln>
              <a:solidFill>
                <a:srgbClr val="0078D4"/>
              </a:solidFill>
              <a:effectLst/>
              <a:uLnTx/>
              <a:uFillTx/>
              <a:latin typeface="Segoe Sans Display"/>
              <a:ea typeface="+mn-ea"/>
              <a:cs typeface="+mn-cs"/>
              <a:sym typeface="Arial"/>
            </a:endParaRPr>
          </a:p>
        </p:txBody>
      </p:sp>
      <p:sp>
        <p:nvSpPr>
          <p:cNvPr id="80" name="Google Shape;1447;p223">
            <a:extLst>
              <a:ext uri="{FF2B5EF4-FFF2-40B4-BE49-F238E27FC236}">
                <a16:creationId xmlns:a16="http://schemas.microsoft.com/office/drawing/2014/main" id="{7971F649-B8CD-006C-61EF-405A7613856C}"/>
              </a:ext>
            </a:extLst>
          </p:cNvPr>
          <p:cNvSpPr txBox="1"/>
          <p:nvPr/>
        </p:nvSpPr>
        <p:spPr>
          <a:xfrm>
            <a:off x="3436985" y="4846829"/>
            <a:ext cx="2350682"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200" b="0" i="0" u="none" strike="noStrike" kern="0" cap="none" spc="0" normalizeH="0" baseline="0" noProof="0">
                <a:ln>
                  <a:noFill/>
                </a:ln>
                <a:solidFill>
                  <a:srgbClr val="000000"/>
                </a:solidFill>
                <a:effectLst/>
                <a:uLnTx/>
                <a:uFillTx/>
                <a:latin typeface="Segoe Sans Display Semibold"/>
                <a:ea typeface="+mn-ea"/>
                <a:cs typeface="+mn-cs"/>
                <a:sym typeface="Arial"/>
              </a:rPr>
              <a:t>Return Fraud Detection Agent</a:t>
            </a:r>
            <a:endParaRPr kumimoji="0" lang="en-US" sz="1200" b="0" i="0" u="none" strike="noStrike" kern="1200" cap="none" spc="0" normalizeH="0" baseline="0" noProof="0">
              <a:ln>
                <a:noFill/>
              </a:ln>
              <a:solidFill>
                <a:srgbClr val="000000"/>
              </a:solidFill>
              <a:effectLst/>
              <a:uLnTx/>
              <a:uFillTx/>
              <a:latin typeface="Segoe Sans Display Semibold"/>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00" b="0" i="0" u="none" strike="noStrike" kern="1200" cap="none" spc="0" normalizeH="0" baseline="0" noProof="0">
              <a:ln>
                <a:noFill/>
              </a:ln>
              <a:solidFill>
                <a:prstClr val="black"/>
              </a:solidFill>
              <a:effectLst/>
              <a:uLnTx/>
              <a:uFillTx/>
              <a:latin typeface="Segoe Sans Display"/>
              <a:ea typeface="+mn-ea"/>
              <a:cs typeface="+mn-cs"/>
            </a:endParaRPr>
          </a:p>
          <a:p>
            <a:pPr algn="ctr"/>
            <a:r>
              <a:rPr lang="en-US" sz="1000"/>
              <a:t>Identifies and flags potentially fraudulent return activity based on transaction patterns</a:t>
            </a:r>
          </a:p>
        </p:txBody>
      </p:sp>
      <p:cxnSp>
        <p:nvCxnSpPr>
          <p:cNvPr id="81" name="Straight Connector 80">
            <a:extLst>
              <a:ext uri="{FF2B5EF4-FFF2-40B4-BE49-F238E27FC236}">
                <a16:creationId xmlns:a16="http://schemas.microsoft.com/office/drawing/2014/main" id="{EE587AFA-2951-DE27-5B86-2C3AE5A76307}"/>
              </a:ext>
              <a:ext uri="{C183D7F6-B498-43B3-948B-1728B52AA6E4}">
                <adec:decorative xmlns:adec="http://schemas.microsoft.com/office/drawing/2017/decorative" val="1"/>
              </a:ext>
            </a:extLst>
          </p:cNvPr>
          <p:cNvCxnSpPr>
            <a:cxnSpLocks/>
          </p:cNvCxnSpPr>
          <p:nvPr/>
        </p:nvCxnSpPr>
        <p:spPr>
          <a:xfrm>
            <a:off x="3666896" y="4560771"/>
            <a:ext cx="1866433"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AF0D4AB6-BDFB-2F8E-8D3D-C2BC717A88D2}"/>
              </a:ext>
              <a:ext uri="{C183D7F6-B498-43B3-948B-1728B52AA6E4}">
                <adec:decorative xmlns:adec="http://schemas.microsoft.com/office/drawing/2017/decorative" val="1"/>
              </a:ext>
            </a:extLst>
          </p:cNvPr>
          <p:cNvSpPr/>
          <p:nvPr/>
        </p:nvSpPr>
        <p:spPr bwMode="auto">
          <a:xfrm>
            <a:off x="6317111" y="2195142"/>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85" name="Rounded Rectangle 4">
            <a:extLst>
              <a:ext uri="{FF2B5EF4-FFF2-40B4-BE49-F238E27FC236}">
                <a16:creationId xmlns:a16="http://schemas.microsoft.com/office/drawing/2014/main" id="{36FF4996-D3F6-E97D-DD47-10133E33598C}"/>
              </a:ext>
              <a:ext uri="{C183D7F6-B498-43B3-948B-1728B52AA6E4}">
                <adec:decorative xmlns:adec="http://schemas.microsoft.com/office/drawing/2017/decorative" val="1"/>
              </a:ext>
            </a:extLst>
          </p:cNvPr>
          <p:cNvSpPr/>
          <p:nvPr/>
        </p:nvSpPr>
        <p:spPr>
          <a:xfrm>
            <a:off x="6317110" y="2195142"/>
            <a:ext cx="2653253" cy="4502765"/>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6" name="Google Shape;1447;p223">
            <a:extLst>
              <a:ext uri="{FF2B5EF4-FFF2-40B4-BE49-F238E27FC236}">
                <a16:creationId xmlns:a16="http://schemas.microsoft.com/office/drawing/2014/main" id="{CEE259B7-4E0F-B6D9-CF1C-BB7BBA973215}"/>
              </a:ext>
            </a:extLst>
          </p:cNvPr>
          <p:cNvSpPr txBox="1"/>
          <p:nvPr/>
        </p:nvSpPr>
        <p:spPr>
          <a:xfrm>
            <a:off x="6448716" y="3811987"/>
            <a:ext cx="2340893"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Finance</a:t>
            </a:r>
            <a:endParaRPr kumimoji="0" lang="en-US" sz="1400" b="0" i="0" u="none" strike="noStrike" kern="0" cap="none" spc="0" normalizeH="0" baseline="0" noProof="0">
              <a:ln>
                <a:noFill/>
              </a:ln>
              <a:solidFill>
                <a:srgbClr val="0078D4"/>
              </a:solidFill>
              <a:effectLst/>
              <a:uLnTx/>
              <a:uFillTx/>
              <a:latin typeface="Segoe Sans Display"/>
              <a:ea typeface="+mn-ea"/>
              <a:cs typeface="+mn-cs"/>
              <a:sym typeface="Arial"/>
            </a:endParaRPr>
          </a:p>
        </p:txBody>
      </p:sp>
      <p:sp>
        <p:nvSpPr>
          <p:cNvPr id="87" name="Google Shape;1447;p223">
            <a:extLst>
              <a:ext uri="{FF2B5EF4-FFF2-40B4-BE49-F238E27FC236}">
                <a16:creationId xmlns:a16="http://schemas.microsoft.com/office/drawing/2014/main" id="{F3B5308C-5901-87C2-90C8-A46CC34336D0}"/>
              </a:ext>
            </a:extLst>
          </p:cNvPr>
          <p:cNvSpPr txBox="1"/>
          <p:nvPr/>
        </p:nvSpPr>
        <p:spPr>
          <a:xfrm>
            <a:off x="6438927" y="4850368"/>
            <a:ext cx="2350682"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lang="en-US" sz="1200" kern="0">
                <a:solidFill>
                  <a:srgbClr val="000000"/>
                </a:solidFill>
                <a:latin typeface="Segoe Sans Display Semibold"/>
                <a:sym typeface="Arial"/>
              </a:rPr>
              <a:t>Customer Inquiry</a:t>
            </a:r>
            <a:r>
              <a:rPr kumimoji="0" lang="en-US" sz="1200" b="0" i="0" u="none" strike="noStrike" kern="0" cap="none" spc="0" normalizeH="0" baseline="0" noProof="0">
                <a:ln>
                  <a:noFill/>
                </a:ln>
                <a:solidFill>
                  <a:srgbClr val="000000"/>
                </a:solidFill>
                <a:effectLst/>
                <a:uLnTx/>
                <a:uFillTx/>
                <a:latin typeface="Segoe Sans Display Semibold"/>
                <a:ea typeface="+mn-ea"/>
                <a:cs typeface="+mn-cs"/>
                <a:sym typeface="Arial"/>
              </a:rPr>
              <a:t> Agent</a:t>
            </a:r>
            <a:endParaRPr kumimoji="0" lang="en-US" sz="1200" b="0" i="0" u="none" strike="noStrike" kern="1200" cap="none" spc="0" normalizeH="0" baseline="0" noProof="0">
              <a:ln>
                <a:noFill/>
              </a:ln>
              <a:solidFill>
                <a:srgbClr val="000000"/>
              </a:solidFill>
              <a:effectLst/>
              <a:uLnTx/>
              <a:uFillTx/>
              <a:latin typeface="Segoe Sans Display Semibold"/>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00" b="0" i="0" u="none" strike="noStrike" kern="1200" cap="none" spc="0" normalizeH="0" baseline="0" noProof="0">
              <a:ln>
                <a:noFill/>
              </a:ln>
              <a:solidFill>
                <a:prstClr val="black"/>
              </a:solidFill>
              <a:effectLst/>
              <a:uLnTx/>
              <a:uFillTx/>
              <a:latin typeface="Segoe Sans Display"/>
              <a:ea typeface="+mn-ea"/>
              <a:cs typeface="+mn-cs"/>
            </a:endParaRPr>
          </a:p>
          <a:p>
            <a:pPr algn="ctr"/>
            <a:r>
              <a:rPr lang="en-US" sz="1000"/>
              <a:t>Resolves customer questions using bank knowledge and guides to the next best step</a:t>
            </a:r>
          </a:p>
        </p:txBody>
      </p:sp>
      <p:cxnSp>
        <p:nvCxnSpPr>
          <p:cNvPr id="88" name="Straight Connector 87">
            <a:extLst>
              <a:ext uri="{FF2B5EF4-FFF2-40B4-BE49-F238E27FC236}">
                <a16:creationId xmlns:a16="http://schemas.microsoft.com/office/drawing/2014/main" id="{CF427ED0-572F-3B26-3571-2031F975D42F}"/>
              </a:ext>
              <a:ext uri="{C183D7F6-B498-43B3-948B-1728B52AA6E4}">
                <adec:decorative xmlns:adec="http://schemas.microsoft.com/office/drawing/2017/decorative" val="1"/>
              </a:ext>
            </a:extLst>
          </p:cNvPr>
          <p:cNvCxnSpPr>
            <a:cxnSpLocks/>
          </p:cNvCxnSpPr>
          <p:nvPr/>
        </p:nvCxnSpPr>
        <p:spPr>
          <a:xfrm>
            <a:off x="6668838" y="4564310"/>
            <a:ext cx="1866433"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F10022F7-728F-AA62-C7A0-38B58C32DB91}"/>
              </a:ext>
              <a:ext uri="{C183D7F6-B498-43B3-948B-1728B52AA6E4}">
                <adec:decorative xmlns:adec="http://schemas.microsoft.com/office/drawing/2017/decorative" val="1"/>
              </a:ext>
            </a:extLst>
          </p:cNvPr>
          <p:cNvSpPr/>
          <p:nvPr/>
        </p:nvSpPr>
        <p:spPr bwMode="auto">
          <a:xfrm>
            <a:off x="9297777" y="2198683"/>
            <a:ext cx="1562352" cy="4502765"/>
          </a:xfrm>
          <a:prstGeom prst="roundRect">
            <a:avLst>
              <a:gd name="adj" fmla="val 8204"/>
            </a:avLst>
          </a:prstGeom>
          <a:solidFill>
            <a:schemeClr val="bg1"/>
          </a:solidFill>
          <a:ln w="12700">
            <a:noFill/>
            <a:headEnd type="none" w="med" len="med"/>
            <a:tailEnd type="none" w="med" len="med"/>
          </a:ln>
          <a:effectLst>
            <a:outerShdw blurRad="127000" algn="tl" rotWithShape="0">
              <a:srgbClr val="291817">
                <a:alpha val="3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92" name="Rounded Rectangle 4">
            <a:extLst>
              <a:ext uri="{FF2B5EF4-FFF2-40B4-BE49-F238E27FC236}">
                <a16:creationId xmlns:a16="http://schemas.microsoft.com/office/drawing/2014/main" id="{D9B618E6-213D-1530-9F9A-70F681ABC750}"/>
              </a:ext>
              <a:ext uri="{C183D7F6-B498-43B3-948B-1728B52AA6E4}">
                <adec:decorative xmlns:adec="http://schemas.microsoft.com/office/drawing/2017/decorative" val="1"/>
              </a:ext>
            </a:extLst>
          </p:cNvPr>
          <p:cNvSpPr/>
          <p:nvPr/>
        </p:nvSpPr>
        <p:spPr>
          <a:xfrm>
            <a:off x="9297776" y="2198683"/>
            <a:ext cx="2653253" cy="4502765"/>
          </a:xfrm>
          <a:prstGeom prst="roundRect">
            <a:avLst>
              <a:gd name="adj" fmla="val 7742"/>
            </a:avLst>
          </a:prstGeom>
          <a:gradFill flip="none" rotWithShape="1">
            <a:gsLst>
              <a:gs pos="100000">
                <a:srgbClr val="E9F6FF"/>
              </a:gs>
              <a:gs pos="0">
                <a:schemeClr val="bg1"/>
              </a:gs>
            </a:gsLst>
            <a:path path="circle">
              <a:fillToRect r="100000" b="100000"/>
            </a:path>
            <a:tileRect l="-100000" t="-100000"/>
          </a:grad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3" name="Google Shape;1447;p223">
            <a:extLst>
              <a:ext uri="{FF2B5EF4-FFF2-40B4-BE49-F238E27FC236}">
                <a16:creationId xmlns:a16="http://schemas.microsoft.com/office/drawing/2014/main" id="{86ED9536-004A-52C1-E8FF-62C6220389C6}"/>
              </a:ext>
            </a:extLst>
          </p:cNvPr>
          <p:cNvSpPr txBox="1"/>
          <p:nvPr/>
        </p:nvSpPr>
        <p:spPr>
          <a:xfrm>
            <a:off x="9429382" y="3815528"/>
            <a:ext cx="2340893" cy="47829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800" b="1" i="0" u="none" strike="noStrike" kern="0" cap="none" spc="0" normalizeH="0" baseline="0" noProof="0">
                <a:ln>
                  <a:noFill/>
                </a:ln>
                <a:solidFill>
                  <a:srgbClr val="0078D4"/>
                </a:solidFill>
                <a:effectLst/>
                <a:uLnTx/>
                <a:uFillTx/>
                <a:latin typeface="Segoe Sans Display Semibold"/>
                <a:ea typeface="+mn-ea"/>
                <a:cs typeface="+mn-cs"/>
                <a:sym typeface="Arial"/>
              </a:rPr>
              <a:t>Manufacturing</a:t>
            </a:r>
            <a:endParaRPr kumimoji="0" lang="en-US" sz="1400" b="0" i="0" u="none" strike="noStrike" kern="0" cap="none" spc="0" normalizeH="0" baseline="0" noProof="0">
              <a:ln>
                <a:noFill/>
              </a:ln>
              <a:solidFill>
                <a:srgbClr val="0078D4"/>
              </a:solidFill>
              <a:effectLst/>
              <a:uLnTx/>
              <a:uFillTx/>
              <a:latin typeface="Segoe Sans Display"/>
              <a:ea typeface="+mn-ea"/>
              <a:cs typeface="+mn-cs"/>
              <a:sym typeface="Arial"/>
            </a:endParaRPr>
          </a:p>
        </p:txBody>
      </p:sp>
      <p:sp>
        <p:nvSpPr>
          <p:cNvPr id="94" name="Google Shape;1447;p223">
            <a:extLst>
              <a:ext uri="{FF2B5EF4-FFF2-40B4-BE49-F238E27FC236}">
                <a16:creationId xmlns:a16="http://schemas.microsoft.com/office/drawing/2014/main" id="{72CA0E92-95E4-38BB-B476-518DFF338A48}"/>
              </a:ext>
            </a:extLst>
          </p:cNvPr>
          <p:cNvSpPr txBox="1"/>
          <p:nvPr/>
        </p:nvSpPr>
        <p:spPr>
          <a:xfrm>
            <a:off x="9297774" y="4853909"/>
            <a:ext cx="2653253" cy="1111719"/>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r>
              <a:rPr kumimoji="0" lang="en-US" sz="1200" b="0" i="0" u="none" strike="noStrike" kern="0" cap="none" spc="0" normalizeH="0" baseline="0" noProof="0">
                <a:ln>
                  <a:noFill/>
                </a:ln>
                <a:solidFill>
                  <a:srgbClr val="000000"/>
                </a:solidFill>
                <a:effectLst/>
                <a:uLnTx/>
                <a:uFillTx/>
                <a:latin typeface="Segoe Sans Display Semibold"/>
                <a:ea typeface="+mn-ea"/>
                <a:cs typeface="+mn-cs"/>
                <a:sym typeface="Arial"/>
              </a:rPr>
              <a:t>Production Schedule Optimizer Agent</a:t>
            </a:r>
            <a:endParaRPr kumimoji="0" lang="en-US" sz="1200" b="0" i="0" u="none" strike="noStrike" kern="1200" cap="none" spc="0" normalizeH="0" baseline="0" noProof="0">
              <a:ln>
                <a:noFill/>
              </a:ln>
              <a:solidFill>
                <a:srgbClr val="000000"/>
              </a:solidFill>
              <a:effectLst/>
              <a:uLnTx/>
              <a:uFillTx/>
              <a:latin typeface="Segoe Sans Display Semibold"/>
              <a:ea typeface="+mn-ea"/>
              <a:cs typeface="+mn-cs"/>
            </a:endParaRPr>
          </a:p>
          <a:p>
            <a:pPr marL="0" marR="0" lvl="0" indent="0" algn="ctr" defTabSz="1219170" rtl="0" eaLnBrk="1" fontAlgn="auto" latinLnBrk="0" hangingPunct="1">
              <a:lnSpc>
                <a:spcPct val="100000"/>
              </a:lnSpc>
              <a:spcBef>
                <a:spcPts val="0"/>
              </a:spcBef>
              <a:spcAft>
                <a:spcPts val="0"/>
              </a:spcAft>
              <a:buClr>
                <a:srgbClr val="000000"/>
              </a:buClr>
              <a:buSzPts val="800"/>
              <a:buFontTx/>
              <a:buNone/>
              <a:tabLst/>
              <a:defRPr/>
            </a:pPr>
            <a:endParaRPr kumimoji="0" lang="en-US" sz="1000" b="0" i="0" u="none" strike="noStrike" kern="1200" cap="none" spc="0" normalizeH="0" baseline="0" noProof="0">
              <a:ln>
                <a:noFill/>
              </a:ln>
              <a:solidFill>
                <a:prstClr val="black"/>
              </a:solidFill>
              <a:effectLst/>
              <a:uLnTx/>
              <a:uFillTx/>
              <a:latin typeface="Segoe Sans Display"/>
              <a:ea typeface="+mn-ea"/>
              <a:cs typeface="+mn-cs"/>
            </a:endParaRPr>
          </a:p>
          <a:p>
            <a:pPr algn="ctr"/>
            <a:r>
              <a:rPr lang="en-US" sz="1000"/>
              <a:t>Continuously adapts production schedules to maximize throughput and reduce delays</a:t>
            </a:r>
          </a:p>
        </p:txBody>
      </p:sp>
      <p:cxnSp>
        <p:nvCxnSpPr>
          <p:cNvPr id="95" name="Straight Connector 94">
            <a:extLst>
              <a:ext uri="{FF2B5EF4-FFF2-40B4-BE49-F238E27FC236}">
                <a16:creationId xmlns:a16="http://schemas.microsoft.com/office/drawing/2014/main" id="{23D081EC-2691-2B60-93F6-98A8A9338A2C}"/>
              </a:ext>
              <a:ext uri="{C183D7F6-B498-43B3-948B-1728B52AA6E4}">
                <adec:decorative xmlns:adec="http://schemas.microsoft.com/office/drawing/2017/decorative" val="1"/>
              </a:ext>
            </a:extLst>
          </p:cNvPr>
          <p:cNvCxnSpPr>
            <a:cxnSpLocks/>
          </p:cNvCxnSpPr>
          <p:nvPr/>
        </p:nvCxnSpPr>
        <p:spPr>
          <a:xfrm>
            <a:off x="9649504" y="4567851"/>
            <a:ext cx="1866433" cy="0"/>
          </a:xfrm>
          <a:prstGeom prst="line">
            <a:avLst/>
          </a:prstGeom>
          <a:ln w="19050">
            <a:solidFill>
              <a:schemeClr val="accent1">
                <a:lumMod val="20000"/>
                <a:lumOff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descr="Home1 outline">
            <a:extLst>
              <a:ext uri="{FF2B5EF4-FFF2-40B4-BE49-F238E27FC236}">
                <a16:creationId xmlns:a16="http://schemas.microsoft.com/office/drawing/2014/main" id="{2F9EF243-0B62-BAA4-532A-9D69B9848A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6189" y="2606523"/>
            <a:ext cx="914400" cy="914400"/>
          </a:xfrm>
          <a:prstGeom prst="rect">
            <a:avLst/>
          </a:prstGeom>
        </p:spPr>
      </p:pic>
      <p:pic>
        <p:nvPicPr>
          <p:cNvPr id="4" name="Graphic 3" descr="Store outline">
            <a:extLst>
              <a:ext uri="{FF2B5EF4-FFF2-40B4-BE49-F238E27FC236}">
                <a16:creationId xmlns:a16="http://schemas.microsoft.com/office/drawing/2014/main" id="{A3A20E66-1164-2F21-6AA2-7B5E344DF0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4594" y="2600182"/>
            <a:ext cx="914400" cy="914400"/>
          </a:xfrm>
          <a:prstGeom prst="rect">
            <a:avLst/>
          </a:prstGeom>
        </p:spPr>
      </p:pic>
      <p:pic>
        <p:nvPicPr>
          <p:cNvPr id="5" name="Graphic 4" descr="Supply And Demand outline">
            <a:extLst>
              <a:ext uri="{FF2B5EF4-FFF2-40B4-BE49-F238E27FC236}">
                <a16:creationId xmlns:a16="http://schemas.microsoft.com/office/drawing/2014/main" id="{764BFD8D-2111-C72D-7AD2-CD92FA7B5A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28769" y="2611530"/>
            <a:ext cx="914400" cy="914400"/>
          </a:xfrm>
          <a:prstGeom prst="rect">
            <a:avLst/>
          </a:prstGeom>
        </p:spPr>
      </p:pic>
      <p:pic>
        <p:nvPicPr>
          <p:cNvPr id="6" name="Graphic 5" descr="Factory outline">
            <a:extLst>
              <a:ext uri="{FF2B5EF4-FFF2-40B4-BE49-F238E27FC236}">
                <a16:creationId xmlns:a16="http://schemas.microsoft.com/office/drawing/2014/main" id="{2D83E77F-FC36-BDAD-C4E0-AE45833121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51411" y="2603402"/>
            <a:ext cx="914400" cy="914400"/>
          </a:xfrm>
          <a:prstGeom prst="rect">
            <a:avLst/>
          </a:prstGeom>
        </p:spPr>
      </p:pic>
    </p:spTree>
    <p:extLst>
      <p:ext uri="{BB962C8B-B14F-4D97-AF65-F5344CB8AC3E}">
        <p14:creationId xmlns:p14="http://schemas.microsoft.com/office/powerpoint/2010/main" val="107898179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5F13-1B47-4140-8C9F-7BCEB15C9C00}"/>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C1382D16-75C3-E1BF-06FC-DBFC58F48884}"/>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001B3BBF-AD79-7B4C-9C14-FB5537E038D3}"/>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19949B5-D0BE-8385-7F0D-730275B2DC3C}"/>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a:solidFill>
                  <a:srgbClr val="000000"/>
                </a:solidFill>
                <a:latin typeface="Segoe Sans Display" pitchFamily="2" charset="0"/>
                <a:ea typeface="DM Sans 14pt Light"/>
                <a:cs typeface="Segoe Sans Display" pitchFamily="2" charset="0"/>
                <a:sym typeface="DM Sans Light"/>
              </a:rPr>
              <a:t>C</a:t>
            </a:r>
            <a:r>
              <a:rPr kumimoji="0" lang="en-US" sz="140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ustomer</a:t>
            </a: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inquiries are handled </a:t>
            </a:r>
            <a:r>
              <a:rPr lang="en-US" sz="1400">
                <a:solidFill>
                  <a:srgbClr val="000000"/>
                </a:solidFill>
                <a:latin typeface="Segoe Sans Display" pitchFamily="2" charset="0"/>
                <a:ea typeface="DM Sans 14pt Light"/>
                <a:cs typeface="Segoe Sans Display" pitchFamily="2" charset="0"/>
                <a:sym typeface="DM Sans Light"/>
              </a:rPr>
              <a:t>manually </a:t>
            </a: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across channels by searching for information and interpreting queries, which leads to delays and inconsistent answers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AE384C12-91B8-608E-6AC2-293D0019349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31EE1D07-96E2-9C5B-4DC1-2D2F70AC924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Information is scattered across fragmented and disconnected systems/sources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Knowledge retrieval and interpretation is manual, inconsistent, and can cause response delays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Inconsistent responses based on individual agent skill levels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Volume spikes, inflates average-handle-time and thus erode CSAT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Manual post-call summarization and documentation delays queue and follow-ups</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05863F3E-EE6F-411B-3E9A-035799CD3E34}"/>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3F5DBEE1-6FAC-6627-4EF6-B9A87540129C}"/>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DFDCCEED-739B-1CD7-8D80-F15913F34820}"/>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B31610BD-D2DE-3945-827D-CE85B41E6617}"/>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06724CD7-378F-19FB-98B4-2E83E2200F37}"/>
              </a:ext>
            </a:extLst>
          </p:cNvPr>
          <p:cNvSpPr/>
          <p:nvPr/>
        </p:nvSpPr>
        <p:spPr>
          <a:xfrm>
            <a:off x="8558347" y="5722392"/>
            <a:ext cx="3057247" cy="818550"/>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7C70726E-4A62-9EFE-3154-A04E91E4B184}"/>
              </a:ext>
            </a:extLst>
          </p:cNvPr>
          <p:cNvSpPr/>
          <p:nvPr/>
        </p:nvSpPr>
        <p:spPr>
          <a:xfrm>
            <a:off x="8682389" y="6164131"/>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22" name="Google Shape;498;p32">
            <a:extLst>
              <a:ext uri="{FF2B5EF4-FFF2-40B4-BE49-F238E27FC236}">
                <a16:creationId xmlns:a16="http://schemas.microsoft.com/office/drawing/2014/main" id="{44599D0F-E933-2384-2E2B-115EC0FFD827}"/>
              </a:ext>
            </a:extLst>
          </p:cNvPr>
          <p:cNvSpPr/>
          <p:nvPr/>
        </p:nvSpPr>
        <p:spPr>
          <a:xfrm>
            <a:off x="8558349" y="1740226"/>
            <a:ext cx="3057246" cy="3956746"/>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5170201-3A83-C5C8-92D7-DF73B5745FA5}"/>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A8368DA9-FAE8-C25A-653B-56F65D10FE37}"/>
              </a:ext>
            </a:extLst>
          </p:cNvPr>
          <p:cNvSpPr/>
          <p:nvPr/>
        </p:nvSpPr>
        <p:spPr>
          <a:xfrm>
            <a:off x="8955020" y="1390961"/>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a:t>
            </a:r>
          </a:p>
        </p:txBody>
      </p:sp>
      <p:grpSp>
        <p:nvGrpSpPr>
          <p:cNvPr id="66" name="Google Shape;2181;p75">
            <a:extLst>
              <a:ext uri="{FF2B5EF4-FFF2-40B4-BE49-F238E27FC236}">
                <a16:creationId xmlns:a16="http://schemas.microsoft.com/office/drawing/2014/main" id="{383060E3-1A8C-C234-E5FE-8AD4404DBF8C}"/>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6F090834-A650-0397-75BB-2CDC7B9E0E4B}"/>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A7966DC1-510E-358D-9132-B207B503DDCC}"/>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8F85F54F-9A73-7287-084C-1C6635896245}"/>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4FECA95-6CC2-E435-A9E7-FE488F2209B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44E1CA04-A462-B35C-6D87-9F1F7F16238C}"/>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D7366BE6-1BC1-1F5C-D9C8-06A7909F5209}"/>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D37B0D5F-764F-B357-B3E5-620C89D9BF90}"/>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C57E029A-968E-E56F-76C6-DD06ECB19AE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C5B9C6A2-7138-0815-4CF4-EC3EE328D750}"/>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EFEC606B-7EAB-8C82-495A-B5682AE19D0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D9D29285-D761-1B31-DC08-A16B71D8E6E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644E1A90-0C1E-817F-9F07-A6FA0B2FED49}"/>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2E052C64-7F8D-671D-E456-AC5E023304D6}"/>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Inquiry Agent</a:t>
            </a:r>
          </a:p>
        </p:txBody>
      </p:sp>
      <p:sp>
        <p:nvSpPr>
          <p:cNvPr id="36" name="TextBox 35">
            <a:extLst>
              <a:ext uri="{FF2B5EF4-FFF2-40B4-BE49-F238E27FC236}">
                <a16:creationId xmlns:a16="http://schemas.microsoft.com/office/drawing/2014/main" id="{4602A638-6B61-911F-F4B8-C90DBDD639A8}"/>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Resolves customer questions using bank knowledge and guides to the next best step</a:t>
            </a:r>
          </a:p>
        </p:txBody>
      </p:sp>
      <p:sp>
        <p:nvSpPr>
          <p:cNvPr id="37" name="Google Shape;498;p32">
            <a:extLst>
              <a:ext uri="{FF2B5EF4-FFF2-40B4-BE49-F238E27FC236}">
                <a16:creationId xmlns:a16="http://schemas.microsoft.com/office/drawing/2014/main" id="{BE4EBC02-17B1-79D5-EBCA-2C03E22C0DE4}"/>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a:solidFill>
                  <a:srgbClr val="000000"/>
                </a:solidFill>
                <a:latin typeface="Segoe Sans Display" pitchFamily="2" charset="0"/>
                <a:cs typeface="Segoe Sans Display" pitchFamily="2" charset="0"/>
              </a:rPr>
              <a:t>AI-driven understanding of intent and context to deliver instant, accurate, and tailored answers from knowledge base with clear next steps</a:t>
            </a:r>
            <a:endParaRPr lang="en-US" sz="1400">
              <a:solidFill>
                <a:srgbClr val="000000"/>
              </a:solidFill>
              <a:latin typeface="Segoe Sans Display" pitchFamily="2" charset="0"/>
              <a:cs typeface="Segoe Sans Display" pitchFamily="2" charset="0"/>
              <a:sym typeface="DM Sans Light"/>
            </a:endParaRPr>
          </a:p>
        </p:txBody>
      </p:sp>
      <p:sp>
        <p:nvSpPr>
          <p:cNvPr id="43" name="Google Shape;523;p32">
            <a:extLst>
              <a:ext uri="{FF2B5EF4-FFF2-40B4-BE49-F238E27FC236}">
                <a16:creationId xmlns:a16="http://schemas.microsoft.com/office/drawing/2014/main" id="{5403B956-0F42-DC7B-384A-5F6070C1EEA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BE10BEB4-E32D-0AB3-9C75-4F6C7657F99D}"/>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First-contact Resolution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r>
              <a:rPr lang="en-US" sz="900">
                <a:solidFill>
                  <a:prstClr val="black"/>
                </a:solidFill>
                <a:latin typeface="Segoe Sans Display" pitchFamily="2" charset="0"/>
                <a:cs typeface="Segoe Sans Display" pitchFamily="2" charset="0"/>
              </a:rPr>
              <a:t>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mart classification and contextual insights resolve issues the first time</a:t>
            </a:r>
          </a:p>
        </p:txBody>
      </p:sp>
      <p:sp>
        <p:nvSpPr>
          <p:cNvPr id="48" name="Arrow: Up 56">
            <a:extLst>
              <a:ext uri="{FF2B5EF4-FFF2-40B4-BE49-F238E27FC236}">
                <a16:creationId xmlns:a16="http://schemas.microsoft.com/office/drawing/2014/main" id="{C49B6814-3091-05C4-621F-79B1E045EB29}"/>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B3ED571A-178B-434C-9951-7C035996B94F}"/>
              </a:ext>
            </a:extLst>
          </p:cNvPr>
          <p:cNvSpPr/>
          <p:nvPr/>
        </p:nvSpPr>
        <p:spPr>
          <a:xfrm>
            <a:off x="8700923" y="279859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Resolution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Instant data access and auto-responses cut delays</a:t>
            </a:r>
          </a:p>
        </p:txBody>
      </p:sp>
      <p:sp>
        <p:nvSpPr>
          <p:cNvPr id="50" name="Arrow: Up 56">
            <a:extLst>
              <a:ext uri="{FF2B5EF4-FFF2-40B4-BE49-F238E27FC236}">
                <a16:creationId xmlns:a16="http://schemas.microsoft.com/office/drawing/2014/main" id="{725389FB-2778-1A43-B89C-75A9BB055894}"/>
              </a:ext>
            </a:extLst>
          </p:cNvPr>
          <p:cNvSpPr/>
          <p:nvPr/>
        </p:nvSpPr>
        <p:spPr>
          <a:xfrm rot="10800000">
            <a:off x="8794754" y="295232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1808E3DD-C35A-EADA-142A-2CD11F4D61C6}"/>
              </a:ext>
            </a:extLst>
          </p:cNvPr>
          <p:cNvSpPr/>
          <p:nvPr/>
        </p:nvSpPr>
        <p:spPr>
          <a:xfrm>
            <a:off x="8700923" y="337754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a:t>
            </a:r>
            <a:r>
              <a:rPr lang="en-US" sz="900">
                <a:solidFill>
                  <a:prstClr val="black"/>
                </a:solidFill>
                <a:latin typeface="Segoe Sans Display Semibold" pitchFamily="2" charset="0"/>
                <a:cs typeface="Segoe Sans Display Semibold" pitchFamily="2" charset="0"/>
              </a:rPr>
              <a:t>S</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core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Accurate, fast answers improve customer trust by ensuring  consistent handling of regulated inquiries</a:t>
            </a:r>
          </a:p>
        </p:txBody>
      </p:sp>
      <p:sp>
        <p:nvSpPr>
          <p:cNvPr id="52" name="Arrow: Up 56">
            <a:extLst>
              <a:ext uri="{FF2B5EF4-FFF2-40B4-BE49-F238E27FC236}">
                <a16:creationId xmlns:a16="http://schemas.microsoft.com/office/drawing/2014/main" id="{26C519D1-14E9-8892-9CE5-90E90C964F96}"/>
              </a:ext>
            </a:extLst>
          </p:cNvPr>
          <p:cNvSpPr/>
          <p:nvPr/>
        </p:nvSpPr>
        <p:spPr>
          <a:xfrm>
            <a:off x="8792829" y="352070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F75CCBDA-B883-0100-D02E-88C054F96176}"/>
              </a:ext>
            </a:extLst>
          </p:cNvPr>
          <p:cNvSpPr/>
          <p:nvPr/>
        </p:nvSpPr>
        <p:spPr>
          <a:xfrm>
            <a:off x="10209729" y="6162227"/>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Customers</a:t>
            </a:r>
          </a:p>
        </p:txBody>
      </p:sp>
      <p:sp>
        <p:nvSpPr>
          <p:cNvPr id="16" name="Rounded Rectangle 50">
            <a:extLst>
              <a:ext uri="{FF2B5EF4-FFF2-40B4-BE49-F238E27FC236}">
                <a16:creationId xmlns:a16="http://schemas.microsoft.com/office/drawing/2014/main" id="{C2DBBCEA-2BFF-434D-32F8-A99657241E11}"/>
              </a:ext>
            </a:extLst>
          </p:cNvPr>
          <p:cNvSpPr/>
          <p:nvPr/>
        </p:nvSpPr>
        <p:spPr>
          <a:xfrm>
            <a:off x="8700923" y="395649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Handle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(AHT)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Agents get summaries and next steps pre-generated</a:t>
            </a:r>
          </a:p>
        </p:txBody>
      </p:sp>
      <p:sp>
        <p:nvSpPr>
          <p:cNvPr id="21" name="Rounded Rectangle 50">
            <a:extLst>
              <a:ext uri="{FF2B5EF4-FFF2-40B4-BE49-F238E27FC236}">
                <a16:creationId xmlns:a16="http://schemas.microsoft.com/office/drawing/2014/main" id="{0AE77F20-1502-0AA2-B2B1-7F7C6DC29E0E}"/>
              </a:ext>
            </a:extLst>
          </p:cNvPr>
          <p:cNvSpPr/>
          <p:nvPr/>
        </p:nvSpPr>
        <p:spPr>
          <a:xfrm>
            <a:off x="8691711" y="453196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Ticket Deflection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Fewer issues escalate with better self-service and AI routing</a:t>
            </a:r>
          </a:p>
        </p:txBody>
      </p:sp>
      <p:sp>
        <p:nvSpPr>
          <p:cNvPr id="23" name="Arrow: Up 56">
            <a:extLst>
              <a:ext uri="{FF2B5EF4-FFF2-40B4-BE49-F238E27FC236}">
                <a16:creationId xmlns:a16="http://schemas.microsoft.com/office/drawing/2014/main" id="{D7AD6EBB-8AE2-4DA5-3B0C-34E706098080}"/>
              </a:ext>
            </a:extLst>
          </p:cNvPr>
          <p:cNvSpPr/>
          <p:nvPr/>
        </p:nvSpPr>
        <p:spPr>
          <a:xfrm rot="10800000">
            <a:off x="8792830" y="411890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Arrow: Up 56">
            <a:extLst>
              <a:ext uri="{FF2B5EF4-FFF2-40B4-BE49-F238E27FC236}">
                <a16:creationId xmlns:a16="http://schemas.microsoft.com/office/drawing/2014/main" id="{ABEFCA4D-45BF-A2C4-FC43-1D927C3DEAA6}"/>
              </a:ext>
            </a:extLst>
          </p:cNvPr>
          <p:cNvSpPr/>
          <p:nvPr/>
        </p:nvSpPr>
        <p:spPr>
          <a:xfrm rot="10800000">
            <a:off x="8792828" y="469437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680D1B67-7075-51AB-8343-C6CFCD25EB52}"/>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Capture customer questions from chat, IVR, or API</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28" name="Google Shape;523;p32">
            <a:extLst>
              <a:ext uri="{FF2B5EF4-FFF2-40B4-BE49-F238E27FC236}">
                <a16:creationId xmlns:a16="http://schemas.microsoft.com/office/drawing/2014/main" id="{AFF7CAA1-C255-9C64-C712-AE0CAB34C696}"/>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ea typeface="DM Sans 14pt"/>
                <a:cs typeface="Segoe Sans Display" pitchFamily="2" charset="0"/>
                <a:sym typeface="DM Sans"/>
              </a:rPr>
              <a:t>Auto-draft</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personalized responses with citations. </a:t>
            </a:r>
            <a:r>
              <a:rPr lang="en-US" sz="900" kern="0">
                <a:solidFill>
                  <a:srgbClr val="000000"/>
                </a:solidFill>
                <a:latin typeface="Segoe Sans Display" pitchFamily="2" charset="0"/>
                <a:ea typeface="DM Sans 14pt"/>
                <a:cs typeface="Segoe Sans Display" pitchFamily="2" charset="0"/>
                <a:sym typeface="DM Sans"/>
              </a:rPr>
              <a:t>R</a:t>
            </a:r>
            <a:r>
              <a:rPr kumimoji="0" lang="en-US" sz="900" b="0" i="0" u="none" strike="noStrike" kern="0" cap="none" spc="0" normalizeH="0" baseline="0" noProof="0" err="1">
                <a:ln>
                  <a:noFill/>
                </a:ln>
                <a:solidFill>
                  <a:srgbClr val="000000"/>
                </a:solidFill>
                <a:effectLst/>
                <a:uLnTx/>
                <a:uFillTx/>
                <a:latin typeface="Segoe Sans Display" pitchFamily="2" charset="0"/>
                <a:ea typeface="DM Sans 14pt"/>
                <a:cs typeface="Segoe Sans Display" pitchFamily="2" charset="0"/>
                <a:sym typeface="DM Sans"/>
              </a:rPr>
              <a:t>ecommend</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next steps with escalating dissatisfaction-prone queries to live agents</a:t>
            </a:r>
          </a:p>
        </p:txBody>
      </p:sp>
      <p:sp>
        <p:nvSpPr>
          <p:cNvPr id="29" name="Google Shape;523;p32">
            <a:extLst>
              <a:ext uri="{FF2B5EF4-FFF2-40B4-BE49-F238E27FC236}">
                <a16:creationId xmlns:a16="http://schemas.microsoft.com/office/drawing/2014/main" id="{2BC960CA-D932-E2B5-0816-0DBB8DF83EB2}"/>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 customer context from CRM, core-banking systems and identify root cause</a:t>
            </a:r>
          </a:p>
        </p:txBody>
      </p:sp>
      <p:sp>
        <p:nvSpPr>
          <p:cNvPr id="32" name="Google Shape;523;p32">
            <a:extLst>
              <a:ext uri="{FF2B5EF4-FFF2-40B4-BE49-F238E27FC236}">
                <a16:creationId xmlns:a16="http://schemas.microsoft.com/office/drawing/2014/main" id="{B7747503-FD9E-2939-6090-6E9F893F871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Classify intent and sentiment using trained AI models to detect urgency and emotion</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5" name="Google Shape;523;p32">
            <a:extLst>
              <a:ext uri="{FF2B5EF4-FFF2-40B4-BE49-F238E27FC236}">
                <a16:creationId xmlns:a16="http://schemas.microsoft.com/office/drawing/2014/main" id="{94C910A9-C245-750F-6E60-7815EF2EC2B8}"/>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Fetch relevant knowledge articles and case precedents</a:t>
            </a:r>
          </a:p>
        </p:txBody>
      </p:sp>
      <p:sp>
        <p:nvSpPr>
          <p:cNvPr id="38" name="Google Shape;523;p32">
            <a:extLst>
              <a:ext uri="{FF2B5EF4-FFF2-40B4-BE49-F238E27FC236}">
                <a16:creationId xmlns:a16="http://schemas.microsoft.com/office/drawing/2014/main" id="{D9C74A02-0550-E0F6-9A06-718CC640C463}"/>
              </a:ext>
            </a:extLst>
          </p:cNvPr>
          <p:cNvSpPr/>
          <p:nvPr/>
        </p:nvSpPr>
        <p:spPr>
          <a:xfrm>
            <a:off x="6253292" y="572239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Document case summarization for live agent review</a:t>
            </a:r>
            <a:endParaRPr lang="en-US" sz="900" kern="0">
              <a:solidFill>
                <a:srgbClr val="000000"/>
              </a:solidFill>
              <a:latin typeface="Segoe Sans Display" pitchFamily="2" charset="0"/>
              <a:cs typeface="Segoe Sans Display" pitchFamily="2" charset="0"/>
              <a:sym typeface="DM Sans"/>
            </a:endParaRPr>
          </a:p>
        </p:txBody>
      </p:sp>
      <p:sp>
        <p:nvSpPr>
          <p:cNvPr id="5" name="Google Shape;506;p32">
            <a:extLst>
              <a:ext uri="{FF2B5EF4-FFF2-40B4-BE49-F238E27FC236}">
                <a16:creationId xmlns:a16="http://schemas.microsoft.com/office/drawing/2014/main" id="{E03BC6AA-2D23-3670-5BD6-508DB770D869}"/>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Homerun</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sp>
        <p:nvSpPr>
          <p:cNvPr id="6" name="Rounded Rectangle 50">
            <a:extLst>
              <a:ext uri="{FF2B5EF4-FFF2-40B4-BE49-F238E27FC236}">
                <a16:creationId xmlns:a16="http://schemas.microsoft.com/office/drawing/2014/main" id="{A94F2922-8700-F19F-3D1B-15201E31C6EA}"/>
              </a:ext>
            </a:extLst>
          </p:cNvPr>
          <p:cNvSpPr/>
          <p:nvPr/>
        </p:nvSpPr>
        <p:spPr>
          <a:xfrm>
            <a:off x="8700923" y="511628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Accuracy &amp; Relevancy Rate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Policy precision meets customer intent for trusted, tailored answers  maintaining an audit trail with consistency</a:t>
            </a:r>
          </a:p>
        </p:txBody>
      </p:sp>
      <p:sp>
        <p:nvSpPr>
          <p:cNvPr id="13" name="Arrow: Up 56">
            <a:extLst>
              <a:ext uri="{FF2B5EF4-FFF2-40B4-BE49-F238E27FC236}">
                <a16:creationId xmlns:a16="http://schemas.microsoft.com/office/drawing/2014/main" id="{3201C374-4FDB-48A4-3A6F-953EF509A6D9}"/>
              </a:ext>
            </a:extLst>
          </p:cNvPr>
          <p:cNvSpPr/>
          <p:nvPr/>
        </p:nvSpPr>
        <p:spPr>
          <a:xfrm>
            <a:off x="8792827" y="527396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024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3893-082F-69C1-6AA3-7D8ABA900B4D}"/>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92886991-A46A-B7CA-DA15-D3725326BCF2}"/>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695363FF-8919-B91A-E18B-173F55B79B22}"/>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0AC1445A-5E90-CDC5-FE85-32A5F99095FC}"/>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E329FBED-E580-58A9-9757-8E40C045778A}"/>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Customer Inquiry Agent</a:t>
            </a:r>
          </a:p>
        </p:txBody>
      </p:sp>
      <p:sp>
        <p:nvSpPr>
          <p:cNvPr id="57" name="Rectangle: Top Corners Rounded 56">
            <a:extLst>
              <a:ext uri="{FF2B5EF4-FFF2-40B4-BE49-F238E27FC236}">
                <a16:creationId xmlns:a16="http://schemas.microsoft.com/office/drawing/2014/main" id="{FFD03B29-D244-83B8-85CB-3A038D54C53F}"/>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BBB9B586-14A0-C2F1-07B3-D75BED6A9F02}"/>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0255F7D9-F444-3ADA-ADDE-E25E442CB9FB}"/>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059C84EB-865D-DFFD-620D-907691DA3C04}"/>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C3B5FC7D-8A6E-6EDC-3654-59EFD8693A38}"/>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41C8E859-6C25-9186-089D-F9A3825E7C2F}"/>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E747CE19-C59D-F92F-06DE-418204469A85}"/>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EA252A15-31FB-A689-3570-EDF13866C168}"/>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FA0270F6-1FDF-6301-8BE3-337A0106FE02}"/>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AD1DB9C3-BB5E-CE40-2CA1-5372BBD14198}"/>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CC8C9789-9B0D-7844-847B-C4AEDA416979}"/>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AE4F8F10-7A0F-4454-F3C2-95E204AD850A}"/>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A9DA4B1D-D4B1-2244-FA45-D2E54A7C5F39}"/>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AC11BEC1-A8AC-18B9-3540-5BC9177EAF2E}"/>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9F011C6D-952E-09B4-CAB5-91DE7955BE00}"/>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rPr>
              <a:t>Financial Service</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Available with">
            <a:extLst>
              <a:ext uri="{FF2B5EF4-FFF2-40B4-BE49-F238E27FC236}">
                <a16:creationId xmlns:a16="http://schemas.microsoft.com/office/drawing/2014/main" id="{80887F4F-E320-2EAF-A806-04EA98A86A66}"/>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8F375A06-EAE9-0042-F7DF-D75CF4000C8A}"/>
              </a:ext>
            </a:extLst>
          </p:cNvPr>
          <p:cNvGraphicFramePr>
            <a:graphicFrameLocks noGrp="1"/>
          </p:cNvGraphicFramePr>
          <p:nvPr>
            <p:extLst>
              <p:ext uri="{D42A27DB-BD31-4B8C-83A1-F6EECF244321}">
                <p14:modId xmlns:p14="http://schemas.microsoft.com/office/powerpoint/2010/main" val="1121408582"/>
              </p:ext>
            </p:extLst>
          </p:nvPr>
        </p:nvGraphicFramePr>
        <p:xfrm>
          <a:off x="316788" y="1608472"/>
          <a:ext cx="1907446" cy="435864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Efficiently resolves customer inquiries by leveraging institutional knowledge and intelligently routing them to the most appropriate next step, enhancing service quality and ensuring timely, accurate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DFE4E412-9A9B-7E7C-A1FD-C29F56170ED4}"/>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Classify Intent &amp; Analyze Sentiment</a:t>
            </a:r>
          </a:p>
        </p:txBody>
      </p:sp>
      <p:sp>
        <p:nvSpPr>
          <p:cNvPr id="26" name="Step 1 Top">
            <a:extLst>
              <a:ext uri="{FF2B5EF4-FFF2-40B4-BE49-F238E27FC236}">
                <a16:creationId xmlns:a16="http://schemas.microsoft.com/office/drawing/2014/main" id="{6B2FA6BA-5BEB-90E2-3E07-C1FBBAFA0AFC}"/>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Identifies the nature of the question and urgency using AI classification</a:t>
            </a:r>
          </a:p>
        </p:txBody>
      </p:sp>
      <p:sp>
        <p:nvSpPr>
          <p:cNvPr id="63" name="Rectangle: Rounded Corners 62">
            <a:extLst>
              <a:ext uri="{FF2B5EF4-FFF2-40B4-BE49-F238E27FC236}">
                <a16:creationId xmlns:a16="http://schemas.microsoft.com/office/drawing/2014/main" id="{14DA85E7-877A-3AB2-C693-E4B70AD269DB}"/>
              </a:ext>
            </a:extLst>
          </p:cNvPr>
          <p:cNvSpPr/>
          <p:nvPr/>
        </p:nvSpPr>
        <p:spPr bwMode="auto">
          <a:xfrm>
            <a:off x="372952" y="378971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First-Contact Resolution</a:t>
            </a:r>
          </a:p>
        </p:txBody>
      </p:sp>
      <p:sp>
        <p:nvSpPr>
          <p:cNvPr id="5" name="Rectangle: Rounded Corners 4">
            <a:extLst>
              <a:ext uri="{FF2B5EF4-FFF2-40B4-BE49-F238E27FC236}">
                <a16:creationId xmlns:a16="http://schemas.microsoft.com/office/drawing/2014/main" id="{2938F1B8-A717-B878-8511-F15F72F9C6BB}"/>
              </a:ext>
            </a:extLst>
          </p:cNvPr>
          <p:cNvSpPr/>
          <p:nvPr/>
        </p:nvSpPr>
        <p:spPr bwMode="auto">
          <a:xfrm>
            <a:off x="372952" y="4036726"/>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Reduces </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Resolution Time</a:t>
            </a:r>
          </a:p>
        </p:txBody>
      </p:sp>
      <p:sp>
        <p:nvSpPr>
          <p:cNvPr id="23" name="Step 1 Title">
            <a:extLst>
              <a:ext uri="{FF2B5EF4-FFF2-40B4-BE49-F238E27FC236}">
                <a16:creationId xmlns:a16="http://schemas.microsoft.com/office/drawing/2014/main" id="{710A9291-AAB1-2605-471C-3F3DC73E50F8}"/>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Capture Customer Inquiry</a:t>
            </a:r>
          </a:p>
        </p:txBody>
      </p:sp>
      <p:sp>
        <p:nvSpPr>
          <p:cNvPr id="24" name="Step 1 Top">
            <a:extLst>
              <a:ext uri="{FF2B5EF4-FFF2-40B4-BE49-F238E27FC236}">
                <a16:creationId xmlns:a16="http://schemas.microsoft.com/office/drawing/2014/main" id="{3109E1B6-BCEA-FC4F-D3F1-7AD3795C3EBA}"/>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Receives input from chat, IVR, or API from customer interaction platforms (Dynamics 365)</a:t>
            </a:r>
          </a:p>
        </p:txBody>
      </p:sp>
      <p:sp>
        <p:nvSpPr>
          <p:cNvPr id="45" name="TextBox 44">
            <a:extLst>
              <a:ext uri="{FF2B5EF4-FFF2-40B4-BE49-F238E27FC236}">
                <a16:creationId xmlns:a16="http://schemas.microsoft.com/office/drawing/2014/main" id="{28286D08-1C0F-6606-835E-90B36CA2892D}"/>
              </a:ext>
              <a:ext uri="{C183D7F6-B498-43B3-948B-1728B52AA6E4}">
                <adec:decorative xmlns:adec="http://schemas.microsoft.com/office/drawing/2017/decorative" val="0"/>
              </a:ext>
            </a:extLst>
          </p:cNvPr>
          <p:cNvSpPr txBox="1"/>
          <p:nvPr/>
        </p:nvSpPr>
        <p:spPr>
          <a:xfrm>
            <a:off x="3223018" y="2223862"/>
            <a:ext cx="2199820" cy="60529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tools (Teams, Outlook) for capturing inquiries from live chat, support bots, email channels, IVR, and voice via telephony APIs</a:t>
            </a:r>
          </a:p>
        </p:txBody>
      </p:sp>
      <p:pic>
        <p:nvPicPr>
          <p:cNvPr id="49" name="Picture 48">
            <a:extLst>
              <a:ext uri="{FF2B5EF4-FFF2-40B4-BE49-F238E27FC236}">
                <a16:creationId xmlns:a16="http://schemas.microsoft.com/office/drawing/2014/main" id="{5C0E9595-16E0-092E-45A8-46E6C7BD1C1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F3C3598C-CB3D-678F-3171-F4729BD77CF1}"/>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Extract Context &amp; Identify Root Cause</a:t>
            </a:r>
          </a:p>
        </p:txBody>
      </p:sp>
      <p:sp>
        <p:nvSpPr>
          <p:cNvPr id="29" name="Step 1 Top">
            <a:extLst>
              <a:ext uri="{FF2B5EF4-FFF2-40B4-BE49-F238E27FC236}">
                <a16:creationId xmlns:a16="http://schemas.microsoft.com/office/drawing/2014/main" id="{A230B950-94D8-4E54-E925-01D3E8C55F02}"/>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Pulls relevant information like account status, recent transactions, or login attempts</a:t>
            </a:r>
          </a:p>
        </p:txBody>
      </p:sp>
      <p:sp>
        <p:nvSpPr>
          <p:cNvPr id="37" name="Step 1 Title">
            <a:extLst>
              <a:ext uri="{FF2B5EF4-FFF2-40B4-BE49-F238E27FC236}">
                <a16:creationId xmlns:a16="http://schemas.microsoft.com/office/drawing/2014/main" id="{2F0721A7-4397-234A-FD01-E9B0CE6D414A}"/>
              </a:ext>
            </a:extLst>
          </p:cNvPr>
          <p:cNvSpPr txBox="1">
            <a:spLocks/>
          </p:cNvSpPr>
          <p:nvPr/>
        </p:nvSpPr>
        <p:spPr>
          <a:xfrm>
            <a:off x="8804381" y="3857542"/>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Retrieve Knowledge Base Content &amp; Past Case Examples</a:t>
            </a:r>
          </a:p>
        </p:txBody>
      </p:sp>
      <p:sp>
        <p:nvSpPr>
          <p:cNvPr id="38" name="Step 1 Top">
            <a:extLst>
              <a:ext uri="{FF2B5EF4-FFF2-40B4-BE49-F238E27FC236}">
                <a16:creationId xmlns:a16="http://schemas.microsoft.com/office/drawing/2014/main" id="{267BFF49-B2C5-999A-C9AA-B041EDA8A1D9}"/>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Finds relevant articles, FAQs, or similar past queries that addresses customer’s question and intent</a:t>
            </a:r>
          </a:p>
        </p:txBody>
      </p:sp>
      <p:sp>
        <p:nvSpPr>
          <p:cNvPr id="8" name="Rectangle: Rounded Corners 7">
            <a:extLst>
              <a:ext uri="{FF2B5EF4-FFF2-40B4-BE49-F238E27FC236}">
                <a16:creationId xmlns:a16="http://schemas.microsoft.com/office/drawing/2014/main" id="{6FB13B5A-607E-656C-3760-C5C800C19E57}"/>
              </a:ext>
            </a:extLst>
          </p:cNvPr>
          <p:cNvSpPr/>
          <p:nvPr/>
        </p:nvSpPr>
        <p:spPr bwMode="auto">
          <a:xfrm>
            <a:off x="364133" y="560271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2D69548A-A73E-CF9E-4B2E-67F4BFA81104}"/>
              </a:ext>
            </a:extLst>
          </p:cNvPr>
          <p:cNvSpPr/>
          <p:nvPr/>
        </p:nvSpPr>
        <p:spPr bwMode="auto">
          <a:xfrm>
            <a:off x="369466" y="4278375"/>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Customer-Satisfaction </a:t>
            </a:r>
            <a:r>
              <a:rPr lang="en-US" sz="700">
                <a:solidFill>
                  <a:srgbClr val="FFFFFF"/>
                </a:solidFill>
                <a:latin typeface="Segoe Sans Display Semibold"/>
                <a:ea typeface="Segoe UI" pitchFamily="34" charset="0"/>
                <a:cs typeface="Segoe UI" pitchFamily="34" charset="0"/>
              </a:rPr>
              <a:t>S</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core</a:t>
            </a:r>
          </a:p>
        </p:txBody>
      </p:sp>
      <p:sp>
        <p:nvSpPr>
          <p:cNvPr id="46" name="Text Placeholder 11">
            <a:extLst>
              <a:ext uri="{FF2B5EF4-FFF2-40B4-BE49-F238E27FC236}">
                <a16:creationId xmlns:a16="http://schemas.microsoft.com/office/drawing/2014/main" id="{292AD1A8-9719-56CE-74D4-E84AEDA66413}"/>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AB862825-075F-DA36-404F-C40D5194B494}"/>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18B19D62-98E6-4C5B-B9A1-27ACF4D032D0}"/>
              </a:ext>
              <a:ext uri="{C183D7F6-B498-43B3-948B-1728B52AA6E4}">
                <adec:decorative xmlns:adec="http://schemas.microsoft.com/office/drawing/2017/decorative" val="0"/>
              </a:ext>
            </a:extLst>
          </p:cNvPr>
          <p:cNvSpPr txBox="1"/>
          <p:nvPr/>
        </p:nvSpPr>
        <p:spPr>
          <a:xfrm>
            <a:off x="6101735" y="2144353"/>
            <a:ext cx="2199820" cy="76431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to intent detection and sentiment analysis models using pre-trained logic</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Automate) for triggering classification workflows and escalation logic</a:t>
            </a:r>
          </a:p>
        </p:txBody>
      </p:sp>
      <p:pic>
        <p:nvPicPr>
          <p:cNvPr id="62" name="Picture 61">
            <a:extLst>
              <a:ext uri="{FF2B5EF4-FFF2-40B4-BE49-F238E27FC236}">
                <a16:creationId xmlns:a16="http://schemas.microsoft.com/office/drawing/2014/main" id="{8B8A1201-3378-667E-E56A-B847E10D8FA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AA924CE-3275-2745-6106-D26911EEFE39}"/>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723BA58E-A8A0-91BA-4781-F66BE34B18EE}"/>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C4B0FEA3-98F3-C06B-9626-DA97947DB980}"/>
              </a:ext>
              <a:ext uri="{C183D7F6-B498-43B3-948B-1728B52AA6E4}">
                <adec:decorative xmlns:adec="http://schemas.microsoft.com/office/drawing/2017/decorative" val="0"/>
              </a:ext>
            </a:extLst>
          </p:cNvPr>
          <p:cNvSpPr txBox="1"/>
          <p:nvPr/>
        </p:nvSpPr>
        <p:spPr>
          <a:xfrm>
            <a:off x="8990602" y="2010984"/>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accessing customer profiles, transaction history</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for retrieving related activity, email threads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for retrieving supporting documentation &amp; customer correspondence</a:t>
            </a:r>
          </a:p>
        </p:txBody>
      </p:sp>
      <p:pic>
        <p:nvPicPr>
          <p:cNvPr id="60" name="Picture 59">
            <a:extLst>
              <a:ext uri="{FF2B5EF4-FFF2-40B4-BE49-F238E27FC236}">
                <a16:creationId xmlns:a16="http://schemas.microsoft.com/office/drawing/2014/main" id="{582B9250-1737-C486-BC74-3591C535BDC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E68CEC13-DE9F-876E-B9FC-34AF2DDA86E8}"/>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a:t>
            </a:r>
            <a:r>
              <a:rPr lang="en-US" sz="700" err="1">
                <a:solidFill>
                  <a:srgbClr val="000000"/>
                </a:solidFill>
                <a:latin typeface="Segoe Sans Display"/>
              </a:rPr>
              <a:t>aptures</a:t>
            </a:r>
            <a:r>
              <a:rPr lang="en-US" sz="700">
                <a:solidFill>
                  <a:srgbClr val="000000"/>
                </a:solidFill>
                <a:latin typeface="Segoe Sans Display"/>
              </a:rPr>
              <a:t> customer interaction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and routes to appropriate service flow</a:t>
            </a:r>
          </a:p>
        </p:txBody>
      </p:sp>
      <p:sp>
        <p:nvSpPr>
          <p:cNvPr id="74" name="TextBox 73">
            <a:extLst>
              <a:ext uri="{FF2B5EF4-FFF2-40B4-BE49-F238E27FC236}">
                <a16:creationId xmlns:a16="http://schemas.microsoft.com/office/drawing/2014/main" id="{FA0BB2BD-D692-FB06-C112-E6B131955999}"/>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0000"/>
                </a:solidFill>
                <a:latin typeface="Segoe Sans Display"/>
              </a:rPr>
              <a:t> Instantly detects customer intent and sentiment to deliver personalized support</a:t>
            </a:r>
          </a:p>
        </p:txBody>
      </p:sp>
      <p:sp>
        <p:nvSpPr>
          <p:cNvPr id="75" name="TextBox 74">
            <a:extLst>
              <a:ext uri="{FF2B5EF4-FFF2-40B4-BE49-F238E27FC236}">
                <a16:creationId xmlns:a16="http://schemas.microsoft.com/office/drawing/2014/main" id="{7D79BC58-7918-B135-2105-FAF8C54B01F9}"/>
              </a:ext>
            </a:extLst>
          </p:cNvPr>
          <p:cNvSpPr txBox="1"/>
          <p:nvPr/>
        </p:nvSpPr>
        <p:spPr>
          <a:xfrm>
            <a:off x="8990602"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Automatically gathers relevant context to reduce time spent manually searching for background information</a:t>
            </a:r>
          </a:p>
        </p:txBody>
      </p:sp>
      <p:grpSp>
        <p:nvGrpSpPr>
          <p:cNvPr id="93" name="Group 92">
            <a:extLst>
              <a:ext uri="{FF2B5EF4-FFF2-40B4-BE49-F238E27FC236}">
                <a16:creationId xmlns:a16="http://schemas.microsoft.com/office/drawing/2014/main" id="{59676262-FFF1-98CB-CC85-469470A92DC3}"/>
              </a:ext>
            </a:extLst>
          </p:cNvPr>
          <p:cNvGrpSpPr/>
          <p:nvPr/>
        </p:nvGrpSpPr>
        <p:grpSpPr>
          <a:xfrm>
            <a:off x="8804381" y="4827756"/>
            <a:ext cx="2572262" cy="1652997"/>
            <a:chOff x="8804381" y="4827756"/>
            <a:chExt cx="2572262" cy="1652997"/>
          </a:xfrm>
        </p:grpSpPr>
        <p:sp>
          <p:nvSpPr>
            <p:cNvPr id="70" name="Text Placeholder 11">
              <a:extLst>
                <a:ext uri="{FF2B5EF4-FFF2-40B4-BE49-F238E27FC236}">
                  <a16:creationId xmlns:a16="http://schemas.microsoft.com/office/drawing/2014/main" id="{47EDF968-4C57-33A8-45F5-596E677C4AFA}"/>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398DADF1-7D39-B299-BF9E-289BF84A7315}"/>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2D35230C-4393-821D-BB47-C78329EF19F0}"/>
                </a:ext>
                <a:ext uri="{C183D7F6-B498-43B3-948B-1728B52AA6E4}">
                  <adec:decorative xmlns:adec="http://schemas.microsoft.com/office/drawing/2017/decorative" val="0"/>
                </a:ext>
              </a:extLst>
            </p:cNvPr>
            <p:cNvSpPr txBox="1"/>
            <p:nvPr/>
          </p:nvSpPr>
          <p:spPr>
            <a:xfrm>
              <a:off x="8990602" y="4847318"/>
              <a:ext cx="2199820" cy="979755"/>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surfacing internal knowledge bases and policy documents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systems for retrieving historical case precedents, to knowledge bases for accessing FAQs, and to business logic for querying integrated operational data</a:t>
              </a:r>
            </a:p>
          </p:txBody>
        </p:sp>
        <p:pic>
          <p:nvPicPr>
            <p:cNvPr id="68" name="Picture 67">
              <a:extLst>
                <a:ext uri="{FF2B5EF4-FFF2-40B4-BE49-F238E27FC236}">
                  <a16:creationId xmlns:a16="http://schemas.microsoft.com/office/drawing/2014/main" id="{B4B7F71F-31D8-1FE7-BE0D-5DD83CCDE05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1B56DA05-F44A-9B84-4E5C-A932ED1CE675}"/>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Retrieves knowledge base (relevant articles, FAQs) to boost accuracy and consistency in customer-facing answers</a:t>
              </a:r>
            </a:p>
          </p:txBody>
        </p:sp>
      </p:grpSp>
      <p:sp>
        <p:nvSpPr>
          <p:cNvPr id="80" name="Step 1 Title">
            <a:extLst>
              <a:ext uri="{FF2B5EF4-FFF2-40B4-BE49-F238E27FC236}">
                <a16:creationId xmlns:a16="http://schemas.microsoft.com/office/drawing/2014/main" id="{DD1B49F2-0A66-7DAE-47EC-8807678FA2B2}"/>
              </a:ext>
            </a:extLst>
          </p:cNvPr>
          <p:cNvSpPr txBox="1">
            <a:spLocks/>
          </p:cNvSpPr>
          <p:nvPr/>
        </p:nvSpPr>
        <p:spPr>
          <a:xfrm>
            <a:off x="3035003" y="3934275"/>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a:pPr>
            <a:r>
              <a:rPr lang="en-US"/>
              <a:t>Resolve or Route &amp; Capture Feedback</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1" name="Step 1 Top">
            <a:extLst>
              <a:ext uri="{FF2B5EF4-FFF2-40B4-BE49-F238E27FC236}">
                <a16:creationId xmlns:a16="http://schemas.microsoft.com/office/drawing/2014/main" id="{059AF7C6-FC6F-D959-83D8-0CACA66CBF48}"/>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Sends response or escalates to human agent; logs interaction and collects feedback</a:t>
            </a:r>
          </a:p>
        </p:txBody>
      </p:sp>
      <p:sp>
        <p:nvSpPr>
          <p:cNvPr id="82" name="Step 1 Title">
            <a:extLst>
              <a:ext uri="{FF2B5EF4-FFF2-40B4-BE49-F238E27FC236}">
                <a16:creationId xmlns:a16="http://schemas.microsoft.com/office/drawing/2014/main" id="{73CACD3A-BF8C-C895-6D50-F0DE3B7DAC8F}"/>
              </a:ext>
            </a:extLst>
          </p:cNvPr>
          <p:cNvSpPr txBox="1">
            <a:spLocks/>
          </p:cNvSpPr>
          <p:nvPr/>
        </p:nvSpPr>
        <p:spPr>
          <a:xfrm>
            <a:off x="5918795" y="3881184"/>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Generate Response &amp; Recommend Next Best Action</a:t>
            </a:r>
          </a:p>
        </p:txBody>
      </p:sp>
      <p:sp>
        <p:nvSpPr>
          <p:cNvPr id="83" name="Step 1 Top">
            <a:extLst>
              <a:ext uri="{FF2B5EF4-FFF2-40B4-BE49-F238E27FC236}">
                <a16:creationId xmlns:a16="http://schemas.microsoft.com/office/drawing/2014/main" id="{9EE6C8DF-5456-8D57-99DA-FA7BE0162AE3}"/>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Drafts a personalized response with references and proposes the optimal resolution path</a:t>
            </a:r>
          </a:p>
        </p:txBody>
      </p:sp>
      <p:grpSp>
        <p:nvGrpSpPr>
          <p:cNvPr id="106" name="Group 105">
            <a:extLst>
              <a:ext uri="{FF2B5EF4-FFF2-40B4-BE49-F238E27FC236}">
                <a16:creationId xmlns:a16="http://schemas.microsoft.com/office/drawing/2014/main" id="{D216E79D-BCE1-4706-71B4-7BC31B3BFFD5}"/>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46A95EF7-6AF4-1204-1FE0-3E322B83ED37}"/>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F0B71BF2-FA62-874B-B703-5F05131E2EE5}"/>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C80E848A-5A99-92D1-5AED-F061787B35D1}"/>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A5A567A6-57F6-62E4-2E2B-871DF384FCA7}"/>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627C0A51-8151-E4BF-AAAA-5DF5186590A9}"/>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ABDBFD25-EBC6-EC2B-9AEB-DCC759208858}"/>
              </a:ext>
            </a:extLst>
          </p:cNvPr>
          <p:cNvGrpSpPr/>
          <p:nvPr/>
        </p:nvGrpSpPr>
        <p:grpSpPr>
          <a:xfrm>
            <a:off x="5915514" y="4827756"/>
            <a:ext cx="2572262" cy="1652997"/>
            <a:chOff x="8804381" y="4827756"/>
            <a:chExt cx="2572262" cy="1652997"/>
          </a:xfrm>
        </p:grpSpPr>
        <p:sp>
          <p:nvSpPr>
            <p:cNvPr id="95" name="Text Placeholder 11">
              <a:extLst>
                <a:ext uri="{FF2B5EF4-FFF2-40B4-BE49-F238E27FC236}">
                  <a16:creationId xmlns:a16="http://schemas.microsoft.com/office/drawing/2014/main" id="{81CF13FF-57E5-70E6-4E05-8DF97636DCEF}"/>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62738543-A76C-C2FB-27EE-52266D3C38E8}"/>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F5DB4928-C911-48F9-EB5A-74022BF2B24A}"/>
                </a:ext>
                <a:ext uri="{C183D7F6-B498-43B3-948B-1728B52AA6E4}">
                  <adec:decorative xmlns:adec="http://schemas.microsoft.com/office/drawing/2017/decorative" val="0"/>
                </a:ext>
              </a:extLst>
            </p:cNvPr>
            <p:cNvSpPr txBox="1"/>
            <p:nvPr/>
          </p:nvSpPr>
          <p:spPr>
            <a:xfrm>
              <a:off x="8990602" y="5088409"/>
              <a:ext cx="2199820" cy="49757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Generating Tool (Word) for drafting structured, templated responses with embedded context</a:t>
              </a:r>
            </a:p>
          </p:txBody>
        </p:sp>
        <p:pic>
          <p:nvPicPr>
            <p:cNvPr id="98" name="Picture 97">
              <a:extLst>
                <a:ext uri="{FF2B5EF4-FFF2-40B4-BE49-F238E27FC236}">
                  <a16:creationId xmlns:a16="http://schemas.microsoft.com/office/drawing/2014/main" id="{6F084CAB-B45A-E799-B860-3E813887491A}"/>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DC586100-D682-3418-EE52-5811A1D0886A}"/>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a:t>
              </a:r>
              <a:r>
                <a:rPr kumimoji="0" lang="en-US" sz="700" b="0" i="0" u="none" strike="noStrike" kern="1200" cap="none" spc="0" normalizeH="0" baseline="0" noProof="0">
                  <a:ln>
                    <a:noFill/>
                  </a:ln>
                  <a:solidFill>
                    <a:srgbClr val="000000"/>
                  </a:solidFill>
                  <a:effectLst/>
                  <a:uLnTx/>
                  <a:uFillTx/>
                  <a:latin typeface="Segoe Sans Display"/>
                  <a:ea typeface="+mn-ea"/>
                  <a:cs typeface="+mn-cs"/>
                </a:rPr>
                <a:t>reates a personalized response to enhance speed, personalization, and precision in customer communication</a:t>
              </a:r>
            </a:p>
          </p:txBody>
        </p:sp>
      </p:grpSp>
      <p:grpSp>
        <p:nvGrpSpPr>
          <p:cNvPr id="100" name="Group 99">
            <a:extLst>
              <a:ext uri="{FF2B5EF4-FFF2-40B4-BE49-F238E27FC236}">
                <a16:creationId xmlns:a16="http://schemas.microsoft.com/office/drawing/2014/main" id="{DD780568-83B9-BC67-2CBA-397823741D2C}"/>
              </a:ext>
            </a:extLst>
          </p:cNvPr>
          <p:cNvGrpSpPr/>
          <p:nvPr/>
        </p:nvGrpSpPr>
        <p:grpSpPr>
          <a:xfrm>
            <a:off x="3036797" y="4827756"/>
            <a:ext cx="2572262" cy="1652997"/>
            <a:chOff x="8804381" y="4827756"/>
            <a:chExt cx="2572262" cy="1652997"/>
          </a:xfrm>
        </p:grpSpPr>
        <p:sp>
          <p:nvSpPr>
            <p:cNvPr id="101" name="Text Placeholder 11">
              <a:extLst>
                <a:ext uri="{FF2B5EF4-FFF2-40B4-BE49-F238E27FC236}">
                  <a16:creationId xmlns:a16="http://schemas.microsoft.com/office/drawing/2014/main" id="{2BF9BE5C-2296-5F19-DCA1-05EB62FA421F}"/>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2" name="Text Placeholder 11">
              <a:extLst>
                <a:ext uri="{FF2B5EF4-FFF2-40B4-BE49-F238E27FC236}">
                  <a16:creationId xmlns:a16="http://schemas.microsoft.com/office/drawing/2014/main" id="{048D8598-8655-DF97-5EA9-E4069D0B31D5}"/>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3" name="TextBox 102">
              <a:extLst>
                <a:ext uri="{FF2B5EF4-FFF2-40B4-BE49-F238E27FC236}">
                  <a16:creationId xmlns:a16="http://schemas.microsoft.com/office/drawing/2014/main" id="{1246EF58-79A0-F8EE-385B-F466648E9667}"/>
                </a:ext>
                <a:ext uri="{C183D7F6-B498-43B3-948B-1728B52AA6E4}">
                  <adec:decorative xmlns:adec="http://schemas.microsoft.com/office/drawing/2017/decorative" val="0"/>
                </a:ext>
              </a:extLst>
            </p:cNvPr>
            <p:cNvSpPr txBox="1"/>
            <p:nvPr/>
          </p:nvSpPr>
          <p:spPr>
            <a:xfrm>
              <a:off x="8990602" y="4875531"/>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tools (Teams</a:t>
              </a:r>
              <a:r>
                <a:rPr lang="en-US" sz="700">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routing to live agents with conversation history</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escalation logic for orchestrating resolution workflows and ensuring timely handoffs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storing interaction summaries</a:t>
              </a:r>
            </a:p>
          </p:txBody>
        </p:sp>
        <p:pic>
          <p:nvPicPr>
            <p:cNvPr id="104" name="Picture 103">
              <a:extLst>
                <a:ext uri="{FF2B5EF4-FFF2-40B4-BE49-F238E27FC236}">
                  <a16:creationId xmlns:a16="http://schemas.microsoft.com/office/drawing/2014/main" id="{36351A41-944B-025D-D054-B10BA91153F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105" name="TextBox 104">
              <a:extLst>
                <a:ext uri="{FF2B5EF4-FFF2-40B4-BE49-F238E27FC236}">
                  <a16:creationId xmlns:a16="http://schemas.microsoft.com/office/drawing/2014/main" id="{F6DD2F54-FA67-3E63-72C1-D90D9F0FF903}"/>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Sends response to k</a:t>
              </a:r>
              <a:r>
                <a:rPr lang="en-US" sz="700" err="1">
                  <a:solidFill>
                    <a:srgbClr val="000000"/>
                  </a:solidFill>
                  <a:latin typeface="Segoe Sans Display"/>
                </a:rPr>
                <a:t>eep</a:t>
              </a:r>
              <a:r>
                <a:rPr lang="en-US" sz="700">
                  <a:solidFill>
                    <a:srgbClr val="000000"/>
                  </a:solidFill>
                  <a:latin typeface="Segoe Sans Display"/>
                </a:rPr>
                <a:t> a record of conversations and helps improve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future answers</a:t>
              </a:r>
            </a:p>
          </p:txBody>
        </p:sp>
      </p:grpSp>
      <p:sp>
        <p:nvSpPr>
          <p:cNvPr id="19" name="Rectangle: Rounded Corners 18">
            <a:extLst>
              <a:ext uri="{FF2B5EF4-FFF2-40B4-BE49-F238E27FC236}">
                <a16:creationId xmlns:a16="http://schemas.microsoft.com/office/drawing/2014/main" id="{2450E299-13FD-861F-7F54-71658847166E}"/>
              </a:ext>
            </a:extLst>
          </p:cNvPr>
          <p:cNvSpPr/>
          <p:nvPr/>
        </p:nvSpPr>
        <p:spPr bwMode="auto">
          <a:xfrm>
            <a:off x="368101" y="587077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Service Excellence</a:t>
            </a:r>
          </a:p>
        </p:txBody>
      </p:sp>
      <p:sp>
        <p:nvSpPr>
          <p:cNvPr id="6" name="Rectangle: Rounded Corners 5">
            <a:extLst>
              <a:ext uri="{FF2B5EF4-FFF2-40B4-BE49-F238E27FC236}">
                <a16:creationId xmlns:a16="http://schemas.microsoft.com/office/drawing/2014/main" id="{74E139FD-71C4-8B3E-000F-802CAA249B54}"/>
              </a:ext>
            </a:extLst>
          </p:cNvPr>
          <p:cNvSpPr/>
          <p:nvPr/>
        </p:nvSpPr>
        <p:spPr bwMode="auto">
          <a:xfrm>
            <a:off x="369962" y="452539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Average Handle Time</a:t>
            </a:r>
          </a:p>
        </p:txBody>
      </p:sp>
      <p:sp>
        <p:nvSpPr>
          <p:cNvPr id="27" name="Rectangle: Rounded Corners 26">
            <a:extLst>
              <a:ext uri="{FF2B5EF4-FFF2-40B4-BE49-F238E27FC236}">
                <a16:creationId xmlns:a16="http://schemas.microsoft.com/office/drawing/2014/main" id="{E6A7AB16-AA94-7702-8C8C-6D0F22A89096}"/>
              </a:ext>
            </a:extLst>
          </p:cNvPr>
          <p:cNvSpPr/>
          <p:nvPr/>
        </p:nvSpPr>
        <p:spPr bwMode="auto">
          <a:xfrm>
            <a:off x="374593" y="4773404"/>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Ticket-Deflection Rate</a:t>
            </a:r>
          </a:p>
        </p:txBody>
      </p:sp>
      <p:sp>
        <p:nvSpPr>
          <p:cNvPr id="3" name="Rectangle: Rounded Corners 2">
            <a:extLst>
              <a:ext uri="{FF2B5EF4-FFF2-40B4-BE49-F238E27FC236}">
                <a16:creationId xmlns:a16="http://schemas.microsoft.com/office/drawing/2014/main" id="{84F7F18E-8C60-3BC3-5005-E72293A28780}"/>
              </a:ext>
            </a:extLst>
          </p:cNvPr>
          <p:cNvSpPr/>
          <p:nvPr/>
        </p:nvSpPr>
        <p:spPr bwMode="auto">
          <a:xfrm>
            <a:off x="374592" y="5018571"/>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Accuracy &amp; Reduced Rate </a:t>
            </a:r>
          </a:p>
        </p:txBody>
      </p:sp>
    </p:spTree>
    <p:extLst>
      <p:ext uri="{BB962C8B-B14F-4D97-AF65-F5344CB8AC3E}">
        <p14:creationId xmlns:p14="http://schemas.microsoft.com/office/powerpoint/2010/main" val="14295535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2494-9326-2878-A860-63F908B88DCC}"/>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9EB9D320-11B3-4B50-3577-856011D11E8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A811F119-7A40-055D-A871-BB7D0824DD96}"/>
              </a:ext>
            </a:extLst>
          </p:cNvPr>
          <p:cNvSpPr/>
          <p:nvPr/>
        </p:nvSpPr>
        <p:spPr>
          <a:xfrm>
            <a:off x="677056" y="4207135"/>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FA8E1394-DF27-E132-C016-03547AB4A189}"/>
              </a:ext>
            </a:extLst>
          </p:cNvPr>
          <p:cNvSpPr/>
          <p:nvPr/>
        </p:nvSpPr>
        <p:spPr>
          <a:xfrm>
            <a:off x="716934" y="1363935"/>
            <a:ext cx="3693840" cy="2830970"/>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CRM and Core Banking (Dynamics 365) to fetch customer data</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to Knowledge Base (SharePoint) in PDF, DOC</a:t>
            </a:r>
            <a:r>
              <a:rPr lang="en-US" sz="1000">
                <a:solidFill>
                  <a:prstClr val="black"/>
                </a:solidFill>
                <a:latin typeface="Segoe Sans Display" pitchFamily="2" charset="0"/>
                <a:cs typeface="Segoe Sans Display" pitchFamily="2" charset="0"/>
                <a:sym typeface="DM Sans Light"/>
              </a:rPr>
              <a:t>, PPTX </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format </a:t>
            </a:r>
            <a:r>
              <a:rPr lang="en-US" sz="1000">
                <a:solidFill>
                  <a:prstClr val="black"/>
                </a:solidFill>
                <a:latin typeface="Segoe Sans Display" pitchFamily="2" charset="0"/>
                <a:cs typeface="Segoe Sans Display" pitchFamily="2" charset="0"/>
                <a:sym typeface="DM Sans Light"/>
              </a:rPr>
              <a:t>t</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o retrieve policy documents, FAQs, and past tickets for response generation</a:t>
            </a:r>
          </a:p>
          <a:p>
            <a:pPr marL="171450" indent="-171450" fontAlgn="base">
              <a:spcBef>
                <a:spcPts val="600"/>
              </a:spcBef>
              <a:spcAft>
                <a:spcPct val="0"/>
              </a:spcAft>
              <a:buFont typeface="Arial" panose="020B0604020202020204" pitchFamily="34" charset="0"/>
              <a:buChar char="•"/>
              <a:defRPr/>
            </a:pPr>
            <a:r>
              <a:rPr lang="en-US" sz="1000">
                <a:solidFill>
                  <a:prstClr val="black"/>
                </a:solidFill>
                <a:latin typeface="Segoe Sans Display" pitchFamily="2" charset="0"/>
                <a:cs typeface="Segoe Sans Display" pitchFamily="2" charset="0"/>
                <a:sym typeface="DM Sans Light"/>
              </a:rPr>
              <a:t>Link to </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AI Builder model to get intent, sentiment, and urgency scores </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Escalate cases using SLA rules and business logic for hand-off to human agents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contact, account number, inquiry, and transaction references</a:t>
            </a:r>
          </a:p>
        </p:txBody>
      </p:sp>
      <p:sp>
        <p:nvSpPr>
          <p:cNvPr id="7" name="TextBox 6">
            <a:extLst>
              <a:ext uri="{FF2B5EF4-FFF2-40B4-BE49-F238E27FC236}">
                <a16:creationId xmlns:a16="http://schemas.microsoft.com/office/drawing/2014/main" id="{BBE95721-7B1B-C30D-CC76-9A88836E9725}"/>
              </a:ext>
            </a:extLst>
          </p:cNvPr>
          <p:cNvSpPr txBox="1"/>
          <p:nvPr/>
        </p:nvSpPr>
        <p:spPr>
          <a:xfrm>
            <a:off x="723565" y="4333276"/>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8B586AF7-FEEB-D714-F399-D13825C67445}"/>
              </a:ext>
            </a:extLst>
          </p:cNvPr>
          <p:cNvSpPr txBox="1"/>
          <p:nvPr/>
        </p:nvSpPr>
        <p:spPr>
          <a:xfrm>
            <a:off x="2057865" y="4344812"/>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Dispute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Claim Settlement Agent</a:t>
            </a:r>
            <a:endPar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sp>
        <p:nvSpPr>
          <p:cNvPr id="3" name="Google Shape;115;p20">
            <a:extLst>
              <a:ext uri="{FF2B5EF4-FFF2-40B4-BE49-F238E27FC236}">
                <a16:creationId xmlns:a16="http://schemas.microsoft.com/office/drawing/2014/main" id="{3F4A7F52-C4E2-7EEC-CB5B-11693A1B954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767D046B-D249-F8F5-433F-FB46D5D97CF2}"/>
              </a:ext>
            </a:extLst>
          </p:cNvPr>
          <p:cNvSpPr/>
          <p:nvPr/>
        </p:nvSpPr>
        <p:spPr>
          <a:xfrm>
            <a:off x="723138" y="635677"/>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Customer Inquiry Agent</a:t>
            </a:r>
          </a:p>
        </p:txBody>
      </p:sp>
      <p:sp>
        <p:nvSpPr>
          <p:cNvPr id="9" name="TextBox 8">
            <a:extLst>
              <a:ext uri="{FF2B5EF4-FFF2-40B4-BE49-F238E27FC236}">
                <a16:creationId xmlns:a16="http://schemas.microsoft.com/office/drawing/2014/main" id="{05115C3C-3B8F-9F8A-9BD4-EBF18DFAD386}"/>
              </a:ext>
            </a:extLst>
          </p:cNvPr>
          <p:cNvSpPr txBox="1"/>
          <p:nvPr/>
        </p:nvSpPr>
        <p:spPr>
          <a:xfrm>
            <a:off x="714034" y="994603"/>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Resolves customer questions using bank knowledge and guides to the next best step</a:t>
            </a:r>
          </a:p>
        </p:txBody>
      </p:sp>
      <p:sp>
        <p:nvSpPr>
          <p:cNvPr id="35" name="Rounded Rectangle 19">
            <a:extLst>
              <a:ext uri="{FF2B5EF4-FFF2-40B4-BE49-F238E27FC236}">
                <a16:creationId xmlns:a16="http://schemas.microsoft.com/office/drawing/2014/main" id="{4D7F8080-DF91-900C-F98F-3197019D0389}"/>
              </a:ext>
            </a:extLst>
          </p:cNvPr>
          <p:cNvSpPr/>
          <p:nvPr/>
        </p:nvSpPr>
        <p:spPr>
          <a:xfrm>
            <a:off x="708671" y="4908379"/>
            <a:ext cx="3705033" cy="1355155"/>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Agent will be hosted on Public website for customers ; authentication should align with portal identity providers; no auth is needed for public-facing documents or websites.</a:t>
            </a:r>
            <a:endPar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Support  Agents  will be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D365 specific license needs to be enabled to have omnichannel  / human agent handover support</a:t>
            </a:r>
            <a:endPar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Core Banking System would expose APIs or have connectors to  fetch customer  profiles or incidents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Other dependent agents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63" name="Rectangle 62">
            <a:extLst>
              <a:ext uri="{FF2B5EF4-FFF2-40B4-BE49-F238E27FC236}">
                <a16:creationId xmlns:a16="http://schemas.microsoft.com/office/drawing/2014/main" id="{139578F1-B34D-34C8-8D23-752B6A97D00D}"/>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FECA33F8-1932-954F-CA9D-965B0F9D5EC6}"/>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5" name="Rectangle: Rounded Corners 64">
            <a:extLst>
              <a:ext uri="{FF2B5EF4-FFF2-40B4-BE49-F238E27FC236}">
                <a16:creationId xmlns:a16="http://schemas.microsoft.com/office/drawing/2014/main" id="{B47E896F-4CEF-1048-0712-6440EA333AA3}"/>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6" name="Graphic 65">
            <a:extLst>
              <a:ext uri="{FF2B5EF4-FFF2-40B4-BE49-F238E27FC236}">
                <a16:creationId xmlns:a16="http://schemas.microsoft.com/office/drawing/2014/main" id="{C862CEB0-776B-9EE5-99D6-AD46EAA31B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67" name="TextBox 66">
            <a:extLst>
              <a:ext uri="{FF2B5EF4-FFF2-40B4-BE49-F238E27FC236}">
                <a16:creationId xmlns:a16="http://schemas.microsoft.com/office/drawing/2014/main" id="{6B06EDF1-6171-5E9F-F565-DB2AAFB3684D}"/>
              </a:ext>
            </a:extLst>
          </p:cNvPr>
          <p:cNvSpPr txBox="1"/>
          <p:nvPr/>
        </p:nvSpPr>
        <p:spPr>
          <a:xfrm>
            <a:off x="9674159" y="1999499"/>
            <a:ext cx="799875" cy="153888"/>
          </a:xfrm>
          <a:prstGeom prst="rect">
            <a:avLst/>
          </a:prstGeom>
          <a:noFill/>
        </p:spPr>
        <p:txBody>
          <a:bodyPr wrap="square" lIns="0" tIns="0" rIns="0" bIns="0" rtlCol="0">
            <a:spAutoFit/>
          </a:bodyPr>
          <a:lstStyle/>
          <a:p>
            <a:pPr algn="l"/>
            <a:r>
              <a:rPr lang="en-US" sz="1000" b="1"/>
              <a:t>Orchestrator</a:t>
            </a:r>
          </a:p>
        </p:txBody>
      </p:sp>
      <p:sp>
        <p:nvSpPr>
          <p:cNvPr id="68" name="TextBox 67">
            <a:extLst>
              <a:ext uri="{FF2B5EF4-FFF2-40B4-BE49-F238E27FC236}">
                <a16:creationId xmlns:a16="http://schemas.microsoft.com/office/drawing/2014/main" id="{9C19D2A3-25C7-B1BB-FEF5-6458BB483C7D}"/>
              </a:ext>
            </a:extLst>
          </p:cNvPr>
          <p:cNvSpPr txBox="1"/>
          <p:nvPr/>
        </p:nvSpPr>
        <p:spPr>
          <a:xfrm>
            <a:off x="9407964"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69" name="Graphic 68">
            <a:extLst>
              <a:ext uri="{FF2B5EF4-FFF2-40B4-BE49-F238E27FC236}">
                <a16:creationId xmlns:a16="http://schemas.microsoft.com/office/drawing/2014/main" id="{39D0C5FF-78E4-D7AD-6039-6ED7C417CA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70" name="Straight Arrow Connector 69">
            <a:extLst>
              <a:ext uri="{FF2B5EF4-FFF2-40B4-BE49-F238E27FC236}">
                <a16:creationId xmlns:a16="http://schemas.microsoft.com/office/drawing/2014/main" id="{646D9F9D-7DDD-EBF9-08BF-66626AF157DC}"/>
              </a:ext>
            </a:extLst>
          </p:cNvPr>
          <p:cNvCxnSpPr>
            <a:cxnSpLocks/>
            <a:endCxn id="6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06B99975-8072-AB34-7BAA-2AD2E1589B45}"/>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72" name="Rectangle 71">
            <a:extLst>
              <a:ext uri="{FF2B5EF4-FFF2-40B4-BE49-F238E27FC236}">
                <a16:creationId xmlns:a16="http://schemas.microsoft.com/office/drawing/2014/main" id="{C95C957B-F292-987A-B2AD-5E5134857DD6}"/>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3" name="Rectangle: Rounded Corners 72">
            <a:extLst>
              <a:ext uri="{FF2B5EF4-FFF2-40B4-BE49-F238E27FC236}">
                <a16:creationId xmlns:a16="http://schemas.microsoft.com/office/drawing/2014/main" id="{F6B0409B-FA38-4B6D-74DF-27DBD7B539FE}"/>
              </a:ext>
            </a:extLst>
          </p:cNvPr>
          <p:cNvSpPr/>
          <p:nvPr/>
        </p:nvSpPr>
        <p:spPr bwMode="auto">
          <a:xfrm>
            <a:off x="5828635" y="305671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0" name="Rectangle: Rounded Corners 79">
            <a:extLst>
              <a:ext uri="{FF2B5EF4-FFF2-40B4-BE49-F238E27FC236}">
                <a16:creationId xmlns:a16="http://schemas.microsoft.com/office/drawing/2014/main" id="{47253064-A588-14C3-45B2-B16315A68FF6}"/>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1" name="TextBox 80">
            <a:extLst>
              <a:ext uri="{FF2B5EF4-FFF2-40B4-BE49-F238E27FC236}">
                <a16:creationId xmlns:a16="http://schemas.microsoft.com/office/drawing/2014/main" id="{2CC9A904-309C-2807-3BCF-2FB7E0CB24EB}"/>
              </a:ext>
            </a:extLst>
          </p:cNvPr>
          <p:cNvSpPr txBox="1"/>
          <p:nvPr/>
        </p:nvSpPr>
        <p:spPr>
          <a:xfrm>
            <a:off x="6499094" y="3060770"/>
            <a:ext cx="282835" cy="123111"/>
          </a:xfrm>
          <a:prstGeom prst="rect">
            <a:avLst/>
          </a:prstGeom>
          <a:noFill/>
        </p:spPr>
        <p:txBody>
          <a:bodyPr wrap="square" lIns="0" tIns="0" rIns="0" bIns="0" rtlCol="0">
            <a:spAutoFit/>
          </a:bodyPr>
          <a:lstStyle/>
          <a:p>
            <a:pPr algn="ctr"/>
            <a:r>
              <a:rPr lang="en-US" sz="800" b="1"/>
              <a:t>Tools</a:t>
            </a:r>
          </a:p>
        </p:txBody>
      </p:sp>
      <p:sp>
        <p:nvSpPr>
          <p:cNvPr id="82" name="TextBox 81">
            <a:extLst>
              <a:ext uri="{FF2B5EF4-FFF2-40B4-BE49-F238E27FC236}">
                <a16:creationId xmlns:a16="http://schemas.microsoft.com/office/drawing/2014/main" id="{82E81E19-870E-089E-A478-F5AAF8D995A3}"/>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83" name="Graphic 82">
            <a:extLst>
              <a:ext uri="{FF2B5EF4-FFF2-40B4-BE49-F238E27FC236}">
                <a16:creationId xmlns:a16="http://schemas.microsoft.com/office/drawing/2014/main" id="{A5C3FAC2-CEAF-DC31-555B-B73B27C72F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0700" y="3168673"/>
            <a:ext cx="227480" cy="227480"/>
          </a:xfrm>
          <a:prstGeom prst="rect">
            <a:avLst/>
          </a:prstGeom>
        </p:spPr>
      </p:pic>
      <p:sp>
        <p:nvSpPr>
          <p:cNvPr id="84" name="Rectangle 83">
            <a:extLst>
              <a:ext uri="{FF2B5EF4-FFF2-40B4-BE49-F238E27FC236}">
                <a16:creationId xmlns:a16="http://schemas.microsoft.com/office/drawing/2014/main" id="{96FB2338-0E5E-8239-4A8E-7BA17A11DFED}"/>
              </a:ext>
            </a:extLst>
          </p:cNvPr>
          <p:cNvSpPr/>
          <p:nvPr/>
        </p:nvSpPr>
        <p:spPr bwMode="auto">
          <a:xfrm>
            <a:off x="11148081" y="3237458"/>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2" name="TextBox 91">
            <a:extLst>
              <a:ext uri="{FF2B5EF4-FFF2-40B4-BE49-F238E27FC236}">
                <a16:creationId xmlns:a16="http://schemas.microsoft.com/office/drawing/2014/main" id="{663F31D5-28C8-FB71-D967-1C5F5CDDE46D}"/>
              </a:ext>
            </a:extLst>
          </p:cNvPr>
          <p:cNvSpPr txBox="1"/>
          <p:nvPr/>
        </p:nvSpPr>
        <p:spPr>
          <a:xfrm>
            <a:off x="11230842" y="3725652"/>
            <a:ext cx="712408" cy="123111"/>
          </a:xfrm>
          <a:prstGeom prst="rect">
            <a:avLst/>
          </a:prstGeom>
          <a:noFill/>
        </p:spPr>
        <p:txBody>
          <a:bodyPr wrap="square" lIns="0" tIns="0" rIns="0" bIns="0" rtlCol="0">
            <a:spAutoFit/>
          </a:bodyPr>
          <a:lstStyle/>
          <a:p>
            <a:pPr algn="ctr"/>
            <a:r>
              <a:rPr lang="en-US" sz="800" b="1"/>
              <a:t>Customers</a:t>
            </a:r>
          </a:p>
        </p:txBody>
      </p:sp>
      <p:pic>
        <p:nvPicPr>
          <p:cNvPr id="94" name="Graphic 93" descr="Group of people with solid fill">
            <a:extLst>
              <a:ext uri="{FF2B5EF4-FFF2-40B4-BE49-F238E27FC236}">
                <a16:creationId xmlns:a16="http://schemas.microsoft.com/office/drawing/2014/main" id="{24FDC08B-1D80-2780-95F5-F1D2DD74FA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400870" y="3313769"/>
            <a:ext cx="372352" cy="372352"/>
          </a:xfrm>
          <a:prstGeom prst="rect">
            <a:avLst/>
          </a:prstGeom>
        </p:spPr>
      </p:pic>
      <p:sp>
        <p:nvSpPr>
          <p:cNvPr id="95" name="Rectangle 94">
            <a:extLst>
              <a:ext uri="{FF2B5EF4-FFF2-40B4-BE49-F238E27FC236}">
                <a16:creationId xmlns:a16="http://schemas.microsoft.com/office/drawing/2014/main" id="{8A0FE86B-2132-DD8F-D1C9-4059625404B9}"/>
              </a:ext>
            </a:extLst>
          </p:cNvPr>
          <p:cNvSpPr/>
          <p:nvPr/>
        </p:nvSpPr>
        <p:spPr bwMode="auto">
          <a:xfrm>
            <a:off x="11148081" y="1994256"/>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6" name="TextBox 95">
            <a:extLst>
              <a:ext uri="{FF2B5EF4-FFF2-40B4-BE49-F238E27FC236}">
                <a16:creationId xmlns:a16="http://schemas.microsoft.com/office/drawing/2014/main" id="{4DC5D090-D429-07F6-0866-91029C1B1DD2}"/>
              </a:ext>
            </a:extLst>
          </p:cNvPr>
          <p:cNvSpPr txBox="1"/>
          <p:nvPr/>
        </p:nvSpPr>
        <p:spPr>
          <a:xfrm>
            <a:off x="11173947" y="3077392"/>
            <a:ext cx="826198" cy="123111"/>
          </a:xfrm>
          <a:prstGeom prst="rect">
            <a:avLst/>
          </a:prstGeom>
          <a:noFill/>
        </p:spPr>
        <p:txBody>
          <a:bodyPr wrap="square" lIns="0" tIns="0" rIns="0" bIns="0" rtlCol="0">
            <a:spAutoFit/>
          </a:bodyPr>
          <a:lstStyle/>
          <a:p>
            <a:pPr algn="ctr"/>
            <a:r>
              <a:rPr lang="en-US" sz="800" b="1"/>
              <a:t>Unlicensed Users</a:t>
            </a:r>
          </a:p>
        </p:txBody>
      </p:sp>
      <p:sp>
        <p:nvSpPr>
          <p:cNvPr id="97" name="TextBox 96">
            <a:extLst>
              <a:ext uri="{FF2B5EF4-FFF2-40B4-BE49-F238E27FC236}">
                <a16:creationId xmlns:a16="http://schemas.microsoft.com/office/drawing/2014/main" id="{C66B462D-C2BB-1BBD-90E3-278E0630CC36}"/>
              </a:ext>
            </a:extLst>
          </p:cNvPr>
          <p:cNvSpPr txBox="1"/>
          <p:nvPr/>
        </p:nvSpPr>
        <p:spPr>
          <a:xfrm>
            <a:off x="11173947" y="1833711"/>
            <a:ext cx="826198" cy="123111"/>
          </a:xfrm>
          <a:prstGeom prst="rect">
            <a:avLst/>
          </a:prstGeom>
          <a:noFill/>
        </p:spPr>
        <p:txBody>
          <a:bodyPr wrap="square" lIns="0" tIns="0" rIns="0" bIns="0" rtlCol="0">
            <a:spAutoFit/>
          </a:bodyPr>
          <a:lstStyle/>
          <a:p>
            <a:pPr algn="ctr"/>
            <a:r>
              <a:rPr lang="en-US" sz="800" b="1"/>
              <a:t>Licensed Users</a:t>
            </a:r>
          </a:p>
        </p:txBody>
      </p:sp>
      <p:sp>
        <p:nvSpPr>
          <p:cNvPr id="98" name="TextBox 97">
            <a:extLst>
              <a:ext uri="{FF2B5EF4-FFF2-40B4-BE49-F238E27FC236}">
                <a16:creationId xmlns:a16="http://schemas.microsoft.com/office/drawing/2014/main" id="{B5CED005-BBC1-B5AB-4D48-8E01EC09B187}"/>
              </a:ext>
            </a:extLst>
          </p:cNvPr>
          <p:cNvSpPr txBox="1"/>
          <p:nvPr/>
        </p:nvSpPr>
        <p:spPr>
          <a:xfrm>
            <a:off x="11131985" y="2358562"/>
            <a:ext cx="910122" cy="246221"/>
          </a:xfrm>
          <a:prstGeom prst="rect">
            <a:avLst/>
          </a:prstGeom>
          <a:noFill/>
        </p:spPr>
        <p:txBody>
          <a:bodyPr wrap="square" lIns="0" tIns="0" rIns="0" bIns="0" rtlCol="0">
            <a:spAutoFit/>
          </a:bodyPr>
          <a:lstStyle/>
          <a:p>
            <a:pPr algn="ctr"/>
            <a:r>
              <a:rPr lang="en-US" sz="800" b="1"/>
              <a:t>Customer Support Agent</a:t>
            </a:r>
          </a:p>
        </p:txBody>
      </p:sp>
      <p:pic>
        <p:nvPicPr>
          <p:cNvPr id="99" name="Graphic 98" descr="Users outline">
            <a:extLst>
              <a:ext uri="{FF2B5EF4-FFF2-40B4-BE49-F238E27FC236}">
                <a16:creationId xmlns:a16="http://schemas.microsoft.com/office/drawing/2014/main" id="{52D723A8-98F1-B4E8-E87B-786260BF3B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1076" y="1993777"/>
            <a:ext cx="331940" cy="331940"/>
          </a:xfrm>
          <a:prstGeom prst="rect">
            <a:avLst/>
          </a:prstGeom>
        </p:spPr>
      </p:pic>
      <p:pic>
        <p:nvPicPr>
          <p:cNvPr id="100" name="Graphic 99">
            <a:extLst>
              <a:ext uri="{FF2B5EF4-FFF2-40B4-BE49-F238E27FC236}">
                <a16:creationId xmlns:a16="http://schemas.microsoft.com/office/drawing/2014/main" id="{8F4BE241-ADAB-CA79-237E-445D7B1711B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5810" y="2850112"/>
            <a:ext cx="423824" cy="423824"/>
          </a:xfrm>
          <a:prstGeom prst="rect">
            <a:avLst/>
          </a:prstGeom>
        </p:spPr>
      </p:pic>
      <p:sp>
        <p:nvSpPr>
          <p:cNvPr id="101" name="TextBox 100">
            <a:extLst>
              <a:ext uri="{FF2B5EF4-FFF2-40B4-BE49-F238E27FC236}">
                <a16:creationId xmlns:a16="http://schemas.microsoft.com/office/drawing/2014/main" id="{8A6973A2-8D7A-5EEB-114A-7E9BCB5687D9}"/>
              </a:ext>
            </a:extLst>
          </p:cNvPr>
          <p:cNvSpPr txBox="1"/>
          <p:nvPr/>
        </p:nvSpPr>
        <p:spPr>
          <a:xfrm>
            <a:off x="4741234" y="2629742"/>
            <a:ext cx="691276" cy="153888"/>
          </a:xfrm>
          <a:prstGeom prst="rect">
            <a:avLst/>
          </a:prstGeom>
          <a:noFill/>
        </p:spPr>
        <p:txBody>
          <a:bodyPr wrap="square" lIns="0" tIns="0" rIns="0" bIns="0" rtlCol="0">
            <a:spAutoFit/>
          </a:bodyPr>
          <a:lstStyle/>
          <a:p>
            <a:pPr algn="ctr"/>
            <a:r>
              <a:rPr lang="en-US" sz="500"/>
              <a:t>1. D365 customer portal (core banking system)</a:t>
            </a:r>
          </a:p>
        </p:txBody>
      </p:sp>
      <p:sp>
        <p:nvSpPr>
          <p:cNvPr id="102" name="TextBox 101">
            <a:extLst>
              <a:ext uri="{FF2B5EF4-FFF2-40B4-BE49-F238E27FC236}">
                <a16:creationId xmlns:a16="http://schemas.microsoft.com/office/drawing/2014/main" id="{992DA6A2-0243-CA90-AD99-87C93BF593ED}"/>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103" name="Graphic 102">
            <a:extLst>
              <a:ext uri="{FF2B5EF4-FFF2-40B4-BE49-F238E27FC236}">
                <a16:creationId xmlns:a16="http://schemas.microsoft.com/office/drawing/2014/main" id="{DE2DDC22-5DD6-F9BE-03A9-2747C51F39C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sp>
        <p:nvSpPr>
          <p:cNvPr id="104" name="TextBox 103">
            <a:extLst>
              <a:ext uri="{FF2B5EF4-FFF2-40B4-BE49-F238E27FC236}">
                <a16:creationId xmlns:a16="http://schemas.microsoft.com/office/drawing/2014/main" id="{3D8A625F-D18D-1583-35BE-A83C588F4D08}"/>
              </a:ext>
            </a:extLst>
          </p:cNvPr>
          <p:cNvSpPr txBox="1"/>
          <p:nvPr/>
        </p:nvSpPr>
        <p:spPr>
          <a:xfrm>
            <a:off x="6266339" y="4444467"/>
            <a:ext cx="815335" cy="153888"/>
          </a:xfrm>
          <a:prstGeom prst="rect">
            <a:avLst/>
          </a:prstGeom>
          <a:noFill/>
        </p:spPr>
        <p:txBody>
          <a:bodyPr wrap="square" lIns="0" tIns="0" rIns="0" bIns="0" rtlCol="0">
            <a:spAutoFit/>
          </a:bodyPr>
          <a:lstStyle/>
          <a:p>
            <a:pPr algn="ctr"/>
            <a:r>
              <a:rPr lang="en-US" sz="500"/>
              <a:t>8a. Agent logs are displayed on Copilot Studio Kit</a:t>
            </a:r>
          </a:p>
        </p:txBody>
      </p:sp>
      <p:sp>
        <p:nvSpPr>
          <p:cNvPr id="105" name="TextBox 104">
            <a:extLst>
              <a:ext uri="{FF2B5EF4-FFF2-40B4-BE49-F238E27FC236}">
                <a16:creationId xmlns:a16="http://schemas.microsoft.com/office/drawing/2014/main" id="{AC8E006C-4D76-B2F1-53F6-AFF249E785F7}"/>
              </a:ext>
            </a:extLst>
          </p:cNvPr>
          <p:cNvSpPr txBox="1"/>
          <p:nvPr/>
        </p:nvSpPr>
        <p:spPr>
          <a:xfrm>
            <a:off x="6283655" y="3876644"/>
            <a:ext cx="1045509" cy="76944"/>
          </a:xfrm>
          <a:prstGeom prst="rect">
            <a:avLst/>
          </a:prstGeom>
          <a:noFill/>
        </p:spPr>
        <p:txBody>
          <a:bodyPr wrap="square" lIns="0" tIns="0" rIns="0" bIns="0" rtlCol="0">
            <a:spAutoFit/>
          </a:bodyPr>
          <a:lstStyle/>
          <a:p>
            <a:pPr algn="ctr"/>
            <a:r>
              <a:rPr lang="en-US" sz="500"/>
              <a:t>2. Customer details stored as records </a:t>
            </a:r>
          </a:p>
        </p:txBody>
      </p:sp>
      <p:cxnSp>
        <p:nvCxnSpPr>
          <p:cNvPr id="106" name="Connector: Elbow 105">
            <a:extLst>
              <a:ext uri="{FF2B5EF4-FFF2-40B4-BE49-F238E27FC236}">
                <a16:creationId xmlns:a16="http://schemas.microsoft.com/office/drawing/2014/main" id="{33262749-6251-00E4-63E8-1DCED4926227}"/>
              </a:ext>
            </a:extLst>
          </p:cNvPr>
          <p:cNvCxnSpPr>
            <a:cxnSpLocks/>
            <a:stCxn id="80" idx="0"/>
            <a:endCxn id="103" idx="3"/>
          </p:cNvCxnSpPr>
          <p:nvPr/>
        </p:nvCxnSpPr>
        <p:spPr>
          <a:xfrm rot="16200000" flipV="1">
            <a:off x="8941647" y="2106341"/>
            <a:ext cx="752972" cy="137169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CA8187A6-6A91-6FC3-CA76-ED72BADE7434}"/>
              </a:ext>
            </a:extLst>
          </p:cNvPr>
          <p:cNvSpPr txBox="1"/>
          <p:nvPr/>
        </p:nvSpPr>
        <p:spPr>
          <a:xfrm>
            <a:off x="8837910" y="2303482"/>
            <a:ext cx="1090316" cy="76944"/>
          </a:xfrm>
          <a:prstGeom prst="rect">
            <a:avLst/>
          </a:prstGeom>
          <a:noFill/>
        </p:spPr>
        <p:txBody>
          <a:bodyPr wrap="square" lIns="0" tIns="0" rIns="0" bIns="0" rtlCol="0">
            <a:spAutoFit/>
          </a:bodyPr>
          <a:lstStyle/>
          <a:p>
            <a:pPr algn="ctr"/>
            <a:r>
              <a:rPr lang="en-US" sz="500"/>
              <a:t>4. Forwards queries to the orchestrator</a:t>
            </a:r>
          </a:p>
        </p:txBody>
      </p:sp>
      <p:cxnSp>
        <p:nvCxnSpPr>
          <p:cNvPr id="108" name="Straight Arrow Connector 107">
            <a:extLst>
              <a:ext uri="{FF2B5EF4-FFF2-40B4-BE49-F238E27FC236}">
                <a16:creationId xmlns:a16="http://schemas.microsoft.com/office/drawing/2014/main" id="{CCEBA36D-FC7B-0790-55E2-4D45A6B014A7}"/>
              </a:ext>
            </a:extLst>
          </p:cNvPr>
          <p:cNvCxnSpPr>
            <a:cxnSpLocks/>
            <a:endCxn id="103" idx="2"/>
          </p:cNvCxnSpPr>
          <p:nvPr/>
        </p:nvCxnSpPr>
        <p:spPr>
          <a:xfrm flipV="1">
            <a:off x="8331408" y="2716580"/>
            <a:ext cx="0" cy="33625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B1421D3F-83AA-CC04-FCFB-0E4627706C2F}"/>
              </a:ext>
            </a:extLst>
          </p:cNvPr>
          <p:cNvSpPr txBox="1"/>
          <p:nvPr/>
        </p:nvSpPr>
        <p:spPr>
          <a:xfrm>
            <a:off x="7659681" y="2869605"/>
            <a:ext cx="691276" cy="153888"/>
          </a:xfrm>
          <a:prstGeom prst="rect">
            <a:avLst/>
          </a:prstGeom>
          <a:noFill/>
        </p:spPr>
        <p:txBody>
          <a:bodyPr wrap="square" lIns="0" tIns="0" rIns="0" bIns="0" rtlCol="0">
            <a:spAutoFit/>
          </a:bodyPr>
          <a:lstStyle/>
          <a:p>
            <a:pPr algn="ctr"/>
            <a:r>
              <a:rPr lang="en-US" sz="500"/>
              <a:t>5. Pulls knowledge and customer info</a:t>
            </a:r>
          </a:p>
        </p:txBody>
      </p:sp>
      <p:cxnSp>
        <p:nvCxnSpPr>
          <p:cNvPr id="110" name="Connector: Elbow 109">
            <a:extLst>
              <a:ext uri="{FF2B5EF4-FFF2-40B4-BE49-F238E27FC236}">
                <a16:creationId xmlns:a16="http://schemas.microsoft.com/office/drawing/2014/main" id="{EAF7D331-C52B-5B55-C1B2-3A92DE3AC87D}"/>
              </a:ext>
            </a:extLst>
          </p:cNvPr>
          <p:cNvCxnSpPr>
            <a:cxnSpLocks/>
            <a:endCxn id="80" idx="1"/>
          </p:cNvCxnSpPr>
          <p:nvPr/>
        </p:nvCxnSpPr>
        <p:spPr>
          <a:xfrm>
            <a:off x="8632287" y="2481672"/>
            <a:ext cx="929194" cy="900832"/>
          </a:xfrm>
          <a:prstGeom prst="bentConnector3">
            <a:avLst>
              <a:gd name="adj1" fmla="val 7747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C75603B4-B426-902C-2D02-D944221AF0B7}"/>
              </a:ext>
            </a:extLst>
          </p:cNvPr>
          <p:cNvSpPr txBox="1"/>
          <p:nvPr/>
        </p:nvSpPr>
        <p:spPr>
          <a:xfrm>
            <a:off x="8616192" y="2547458"/>
            <a:ext cx="691276" cy="153888"/>
          </a:xfrm>
          <a:prstGeom prst="rect">
            <a:avLst/>
          </a:prstGeom>
          <a:noFill/>
        </p:spPr>
        <p:txBody>
          <a:bodyPr wrap="square" lIns="0" tIns="0" rIns="0" bIns="0" rtlCol="0">
            <a:spAutoFit/>
          </a:bodyPr>
          <a:lstStyle/>
          <a:p>
            <a:pPr algn="ctr"/>
            <a:r>
              <a:rPr lang="en-US" sz="500"/>
              <a:t>6. Response when confidence &gt;=0.7</a:t>
            </a:r>
          </a:p>
        </p:txBody>
      </p:sp>
      <p:cxnSp>
        <p:nvCxnSpPr>
          <p:cNvPr id="113" name="Straight Arrow Connector 112">
            <a:extLst>
              <a:ext uri="{FF2B5EF4-FFF2-40B4-BE49-F238E27FC236}">
                <a16:creationId xmlns:a16="http://schemas.microsoft.com/office/drawing/2014/main" id="{6E1E4547-6327-5D67-DB04-E3B2272C2DFC}"/>
              </a:ext>
            </a:extLst>
          </p:cNvPr>
          <p:cNvCxnSpPr>
            <a:cxnSpLocks/>
          </p:cNvCxnSpPr>
          <p:nvPr/>
        </p:nvCxnSpPr>
        <p:spPr>
          <a:xfrm flipH="1">
            <a:off x="5291243" y="2263656"/>
            <a:ext cx="2895043"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0B3495DD-1B25-2C8A-8D17-2C5789A95EE5}"/>
              </a:ext>
            </a:extLst>
          </p:cNvPr>
          <p:cNvSpPr txBox="1"/>
          <p:nvPr/>
        </p:nvSpPr>
        <p:spPr>
          <a:xfrm>
            <a:off x="5566847" y="2143103"/>
            <a:ext cx="1903278" cy="76944"/>
          </a:xfrm>
          <a:prstGeom prst="rect">
            <a:avLst/>
          </a:prstGeom>
          <a:noFill/>
        </p:spPr>
        <p:txBody>
          <a:bodyPr wrap="square" lIns="0" tIns="0" rIns="0" bIns="0" rtlCol="0">
            <a:spAutoFit/>
          </a:bodyPr>
          <a:lstStyle/>
          <a:p>
            <a:pPr algn="ctr"/>
            <a:r>
              <a:rPr lang="en-US" sz="500"/>
              <a:t>7b. If confidence score &lt;0.7, hand over to agent</a:t>
            </a:r>
          </a:p>
        </p:txBody>
      </p:sp>
      <p:sp>
        <p:nvSpPr>
          <p:cNvPr id="116" name="Left Brace 115">
            <a:extLst>
              <a:ext uri="{FF2B5EF4-FFF2-40B4-BE49-F238E27FC236}">
                <a16:creationId xmlns:a16="http://schemas.microsoft.com/office/drawing/2014/main" id="{0A2F4B7B-2936-A877-4169-36C367857BC1}"/>
              </a:ext>
            </a:extLst>
          </p:cNvPr>
          <p:cNvSpPr/>
          <p:nvPr/>
        </p:nvSpPr>
        <p:spPr>
          <a:xfrm>
            <a:off x="10940708" y="1986097"/>
            <a:ext cx="155448" cy="1982315"/>
          </a:xfrm>
          <a:prstGeom prst="leftBrace">
            <a:avLst>
              <a:gd name="adj1" fmla="val 0"/>
              <a:gd name="adj2" fmla="val 50000"/>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7" name="Straight Arrow Connector 116">
            <a:extLst>
              <a:ext uri="{FF2B5EF4-FFF2-40B4-BE49-F238E27FC236}">
                <a16:creationId xmlns:a16="http://schemas.microsoft.com/office/drawing/2014/main" id="{54A54858-D1EB-CC05-78B6-9CA43E33DAC0}"/>
              </a:ext>
            </a:extLst>
          </p:cNvPr>
          <p:cNvCxnSpPr>
            <a:cxnSpLocks/>
          </p:cNvCxnSpPr>
          <p:nvPr/>
        </p:nvCxnSpPr>
        <p:spPr>
          <a:xfrm flipH="1">
            <a:off x="10446474" y="3237458"/>
            <a:ext cx="569552"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35BF253-BD71-59F6-E4F5-052E00597331}"/>
              </a:ext>
            </a:extLst>
          </p:cNvPr>
          <p:cNvCxnSpPr>
            <a:cxnSpLocks/>
          </p:cNvCxnSpPr>
          <p:nvPr/>
        </p:nvCxnSpPr>
        <p:spPr>
          <a:xfrm>
            <a:off x="10446474" y="3499945"/>
            <a:ext cx="569552" cy="872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9B621BF8-644C-2C5B-BEA1-1898FF682D0E}"/>
              </a:ext>
            </a:extLst>
          </p:cNvPr>
          <p:cNvSpPr txBox="1"/>
          <p:nvPr/>
        </p:nvSpPr>
        <p:spPr>
          <a:xfrm>
            <a:off x="10365194" y="3100502"/>
            <a:ext cx="691276" cy="76944"/>
          </a:xfrm>
          <a:prstGeom prst="rect">
            <a:avLst/>
          </a:prstGeom>
          <a:noFill/>
        </p:spPr>
        <p:txBody>
          <a:bodyPr wrap="square" lIns="0" tIns="0" rIns="0" bIns="0" rtlCol="0">
            <a:spAutoFit/>
          </a:bodyPr>
          <a:lstStyle/>
          <a:p>
            <a:pPr algn="ctr"/>
            <a:r>
              <a:rPr lang="en-US" sz="500"/>
              <a:t>3. Queries</a:t>
            </a:r>
          </a:p>
        </p:txBody>
      </p:sp>
      <p:pic>
        <p:nvPicPr>
          <p:cNvPr id="120" name="Graphic 119">
            <a:extLst>
              <a:ext uri="{FF2B5EF4-FFF2-40B4-BE49-F238E27FC236}">
                <a16:creationId xmlns:a16="http://schemas.microsoft.com/office/drawing/2014/main" id="{9CD252D1-E36C-C45B-3D11-FD05B884C83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1971" y="2119198"/>
            <a:ext cx="423824" cy="423824"/>
          </a:xfrm>
          <a:prstGeom prst="rect">
            <a:avLst/>
          </a:prstGeom>
        </p:spPr>
      </p:pic>
      <p:sp>
        <p:nvSpPr>
          <p:cNvPr id="122" name="TextBox 121">
            <a:extLst>
              <a:ext uri="{FF2B5EF4-FFF2-40B4-BE49-F238E27FC236}">
                <a16:creationId xmlns:a16="http://schemas.microsoft.com/office/drawing/2014/main" id="{EC4D9F62-E7EB-B29E-2444-7EA9332FF5B3}"/>
              </a:ext>
            </a:extLst>
          </p:cNvPr>
          <p:cNvSpPr txBox="1"/>
          <p:nvPr/>
        </p:nvSpPr>
        <p:spPr>
          <a:xfrm>
            <a:off x="4738245" y="1856533"/>
            <a:ext cx="691276" cy="153888"/>
          </a:xfrm>
          <a:prstGeom prst="rect">
            <a:avLst/>
          </a:prstGeom>
          <a:noFill/>
        </p:spPr>
        <p:txBody>
          <a:bodyPr wrap="square" lIns="0" tIns="0" rIns="0" bIns="0" rtlCol="0">
            <a:spAutoFit/>
          </a:bodyPr>
          <a:lstStyle/>
          <a:p>
            <a:pPr algn="ctr"/>
            <a:r>
              <a:rPr lang="en-US" sz="500"/>
              <a:t>D365 Omni Channel Support/ IVR</a:t>
            </a:r>
          </a:p>
        </p:txBody>
      </p:sp>
      <p:sp>
        <p:nvSpPr>
          <p:cNvPr id="124" name="Rectangle 123">
            <a:extLst>
              <a:ext uri="{FF2B5EF4-FFF2-40B4-BE49-F238E27FC236}">
                <a16:creationId xmlns:a16="http://schemas.microsoft.com/office/drawing/2014/main" id="{B923C566-B4A6-36ED-49CC-71EDEAC4F9C3}"/>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25" name="Graphic 124">
            <a:extLst>
              <a:ext uri="{FF2B5EF4-FFF2-40B4-BE49-F238E27FC236}">
                <a16:creationId xmlns:a16="http://schemas.microsoft.com/office/drawing/2014/main" id="{2AADFABB-0520-E426-1F05-0BF83EE7D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26" name="Graphic 125">
            <a:extLst>
              <a:ext uri="{FF2B5EF4-FFF2-40B4-BE49-F238E27FC236}">
                <a16:creationId xmlns:a16="http://schemas.microsoft.com/office/drawing/2014/main" id="{2D9CF60E-85D8-1FCD-1038-41ADB9A5A8F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634947" y="4438052"/>
            <a:ext cx="390341" cy="390341"/>
          </a:xfrm>
          <a:prstGeom prst="rect">
            <a:avLst/>
          </a:prstGeom>
        </p:spPr>
      </p:pic>
      <p:sp>
        <p:nvSpPr>
          <p:cNvPr id="129" name="TextBox 128">
            <a:extLst>
              <a:ext uri="{FF2B5EF4-FFF2-40B4-BE49-F238E27FC236}">
                <a16:creationId xmlns:a16="http://schemas.microsoft.com/office/drawing/2014/main" id="{9058BB1B-28EE-E2A9-2C0A-123294F52673}"/>
              </a:ext>
            </a:extLst>
          </p:cNvPr>
          <p:cNvSpPr txBox="1"/>
          <p:nvPr/>
        </p:nvSpPr>
        <p:spPr>
          <a:xfrm>
            <a:off x="8430719" y="4816047"/>
            <a:ext cx="822598" cy="92333"/>
          </a:xfrm>
          <a:prstGeom prst="rect">
            <a:avLst/>
          </a:prstGeom>
          <a:noFill/>
        </p:spPr>
        <p:txBody>
          <a:bodyPr wrap="square" lIns="0" tIns="0" rIns="0" bIns="0" rtlCol="0">
            <a:spAutoFit/>
          </a:bodyPr>
          <a:lstStyle/>
          <a:p>
            <a:pPr algn="ctr"/>
            <a:r>
              <a:rPr lang="en-US" sz="600"/>
              <a:t>Conversation Transcript</a:t>
            </a:r>
          </a:p>
        </p:txBody>
      </p:sp>
      <p:sp>
        <p:nvSpPr>
          <p:cNvPr id="131" name="Rectangle 130">
            <a:extLst>
              <a:ext uri="{FF2B5EF4-FFF2-40B4-BE49-F238E27FC236}">
                <a16:creationId xmlns:a16="http://schemas.microsoft.com/office/drawing/2014/main" id="{CC498165-5865-5E53-276C-7C1A2DCC6846}"/>
              </a:ext>
            </a:extLst>
          </p:cNvPr>
          <p:cNvSpPr/>
          <p:nvPr/>
        </p:nvSpPr>
        <p:spPr bwMode="auto">
          <a:xfrm>
            <a:off x="4476814" y="418251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3" name="Graphic 132">
            <a:extLst>
              <a:ext uri="{FF2B5EF4-FFF2-40B4-BE49-F238E27FC236}">
                <a16:creationId xmlns:a16="http://schemas.microsoft.com/office/drawing/2014/main" id="{F4A4C26A-9E78-1EA7-1192-2A1D52D03B5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3677" y="5140060"/>
            <a:ext cx="227480" cy="227480"/>
          </a:xfrm>
          <a:prstGeom prst="rect">
            <a:avLst/>
          </a:prstGeom>
        </p:spPr>
      </p:pic>
      <p:pic>
        <p:nvPicPr>
          <p:cNvPr id="134" name="Graphic 133">
            <a:extLst>
              <a:ext uri="{FF2B5EF4-FFF2-40B4-BE49-F238E27FC236}">
                <a16:creationId xmlns:a16="http://schemas.microsoft.com/office/drawing/2014/main" id="{4936F9C6-1F85-35F5-A78F-2D8A94EAC4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3677" y="4547364"/>
            <a:ext cx="227480" cy="227480"/>
          </a:xfrm>
          <a:prstGeom prst="rect">
            <a:avLst/>
          </a:prstGeom>
        </p:spPr>
      </p:pic>
      <p:pic>
        <p:nvPicPr>
          <p:cNvPr id="136" name="Graphic 135">
            <a:extLst>
              <a:ext uri="{FF2B5EF4-FFF2-40B4-BE49-F238E27FC236}">
                <a16:creationId xmlns:a16="http://schemas.microsoft.com/office/drawing/2014/main" id="{D01B3F44-E8E8-E472-9FEC-C9F4DA56B5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33677" y="4251015"/>
            <a:ext cx="227481" cy="227481"/>
          </a:xfrm>
          <a:prstGeom prst="rect">
            <a:avLst/>
          </a:prstGeom>
        </p:spPr>
      </p:pic>
      <p:pic>
        <p:nvPicPr>
          <p:cNvPr id="138" name="Graphic 137">
            <a:extLst>
              <a:ext uri="{FF2B5EF4-FFF2-40B4-BE49-F238E27FC236}">
                <a16:creationId xmlns:a16="http://schemas.microsoft.com/office/drawing/2014/main" id="{7F4859B9-69D9-DC9A-C428-5EC59D47BA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20967" y="5758176"/>
            <a:ext cx="252900" cy="227480"/>
          </a:xfrm>
          <a:prstGeom prst="rect">
            <a:avLst/>
          </a:prstGeom>
        </p:spPr>
      </p:pic>
      <p:pic>
        <p:nvPicPr>
          <p:cNvPr id="140" name="Graphic 139">
            <a:extLst>
              <a:ext uri="{FF2B5EF4-FFF2-40B4-BE49-F238E27FC236}">
                <a16:creationId xmlns:a16="http://schemas.microsoft.com/office/drawing/2014/main" id="{D82EF235-807C-B3E3-C080-7593BE001C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3677" y="6054523"/>
            <a:ext cx="227480" cy="227480"/>
          </a:xfrm>
          <a:prstGeom prst="rect">
            <a:avLst/>
          </a:prstGeom>
        </p:spPr>
      </p:pic>
      <p:sp>
        <p:nvSpPr>
          <p:cNvPr id="143" name="TextBox 142">
            <a:extLst>
              <a:ext uri="{FF2B5EF4-FFF2-40B4-BE49-F238E27FC236}">
                <a16:creationId xmlns:a16="http://schemas.microsoft.com/office/drawing/2014/main" id="{51F6F5EA-BC97-FAEB-6CE0-1D9A27D5B346}"/>
              </a:ext>
            </a:extLst>
          </p:cNvPr>
          <p:cNvSpPr txBox="1"/>
          <p:nvPr/>
        </p:nvSpPr>
        <p:spPr>
          <a:xfrm>
            <a:off x="4865546" y="4326283"/>
            <a:ext cx="622369" cy="76944"/>
          </a:xfrm>
          <a:prstGeom prst="rect">
            <a:avLst/>
          </a:prstGeom>
          <a:noFill/>
        </p:spPr>
        <p:txBody>
          <a:bodyPr wrap="square" lIns="0" tIns="0" rIns="0" bIns="0" rtlCol="0">
            <a:spAutoFit/>
          </a:bodyPr>
          <a:lstStyle/>
          <a:p>
            <a:pPr algn="ctr"/>
            <a:r>
              <a:rPr lang="en-US" sz="500"/>
              <a:t>D365 Customer Portal</a:t>
            </a:r>
          </a:p>
        </p:txBody>
      </p:sp>
      <p:sp>
        <p:nvSpPr>
          <p:cNvPr id="145" name="TextBox 144">
            <a:extLst>
              <a:ext uri="{FF2B5EF4-FFF2-40B4-BE49-F238E27FC236}">
                <a16:creationId xmlns:a16="http://schemas.microsoft.com/office/drawing/2014/main" id="{66BA27DE-F297-DB10-3DB5-4CED1140EB6C}"/>
              </a:ext>
            </a:extLst>
          </p:cNvPr>
          <p:cNvSpPr txBox="1"/>
          <p:nvPr/>
        </p:nvSpPr>
        <p:spPr>
          <a:xfrm>
            <a:off x="5034505" y="4622632"/>
            <a:ext cx="284451" cy="76944"/>
          </a:xfrm>
          <a:prstGeom prst="rect">
            <a:avLst/>
          </a:prstGeom>
          <a:noFill/>
        </p:spPr>
        <p:txBody>
          <a:bodyPr wrap="square" lIns="0" tIns="0" rIns="0" bIns="0" rtlCol="0">
            <a:spAutoFit/>
          </a:bodyPr>
          <a:lstStyle/>
          <a:p>
            <a:pPr algn="ctr"/>
            <a:r>
              <a:rPr lang="en-US" sz="500"/>
              <a:t>Dataverse</a:t>
            </a:r>
          </a:p>
        </p:txBody>
      </p:sp>
      <p:sp>
        <p:nvSpPr>
          <p:cNvPr id="148" name="TextBox 147">
            <a:extLst>
              <a:ext uri="{FF2B5EF4-FFF2-40B4-BE49-F238E27FC236}">
                <a16:creationId xmlns:a16="http://schemas.microsoft.com/office/drawing/2014/main" id="{02AECE46-97B9-7D9F-BA3C-5E366787259B}"/>
              </a:ext>
            </a:extLst>
          </p:cNvPr>
          <p:cNvSpPr txBox="1"/>
          <p:nvPr/>
        </p:nvSpPr>
        <p:spPr>
          <a:xfrm>
            <a:off x="4876433" y="5214804"/>
            <a:ext cx="600594" cy="77992"/>
          </a:xfrm>
          <a:prstGeom prst="rect">
            <a:avLst/>
          </a:prstGeom>
          <a:noFill/>
        </p:spPr>
        <p:txBody>
          <a:bodyPr wrap="square" lIns="0" tIns="0" rIns="0" bIns="0" rtlCol="0">
            <a:spAutoFit/>
          </a:bodyPr>
          <a:lstStyle/>
          <a:p>
            <a:pPr algn="ctr"/>
            <a:r>
              <a:rPr lang="en-US" sz="500"/>
              <a:t>Copilot Studio Agent</a:t>
            </a:r>
          </a:p>
        </p:txBody>
      </p:sp>
      <p:sp>
        <p:nvSpPr>
          <p:cNvPr id="150" name="TextBox 149">
            <a:extLst>
              <a:ext uri="{FF2B5EF4-FFF2-40B4-BE49-F238E27FC236}">
                <a16:creationId xmlns:a16="http://schemas.microsoft.com/office/drawing/2014/main" id="{57BC9DEA-251E-BEB9-C9FF-5F9FAB4E258C}"/>
              </a:ext>
            </a:extLst>
          </p:cNvPr>
          <p:cNvSpPr txBox="1"/>
          <p:nvPr/>
        </p:nvSpPr>
        <p:spPr>
          <a:xfrm>
            <a:off x="4812177" y="5832920"/>
            <a:ext cx="729106" cy="77992"/>
          </a:xfrm>
          <a:prstGeom prst="rect">
            <a:avLst/>
          </a:prstGeom>
          <a:noFill/>
        </p:spPr>
        <p:txBody>
          <a:bodyPr wrap="square" lIns="0" tIns="0" rIns="0" bIns="0" rtlCol="0">
            <a:spAutoFit/>
          </a:bodyPr>
          <a:lstStyle/>
          <a:p>
            <a:pPr algn="ctr"/>
            <a:r>
              <a:rPr lang="en-US" sz="500"/>
              <a:t>Copilot Studio Kit - Extend</a:t>
            </a:r>
          </a:p>
        </p:txBody>
      </p:sp>
      <p:sp>
        <p:nvSpPr>
          <p:cNvPr id="151" name="TextBox 150">
            <a:extLst>
              <a:ext uri="{FF2B5EF4-FFF2-40B4-BE49-F238E27FC236}">
                <a16:creationId xmlns:a16="http://schemas.microsoft.com/office/drawing/2014/main" id="{FA606343-B9E2-AC36-D481-2A6A4D449637}"/>
              </a:ext>
            </a:extLst>
          </p:cNvPr>
          <p:cNvSpPr txBox="1"/>
          <p:nvPr/>
        </p:nvSpPr>
        <p:spPr>
          <a:xfrm>
            <a:off x="4928602" y="6129267"/>
            <a:ext cx="496256" cy="77992"/>
          </a:xfrm>
          <a:prstGeom prst="rect">
            <a:avLst/>
          </a:prstGeom>
          <a:noFill/>
        </p:spPr>
        <p:txBody>
          <a:bodyPr wrap="square" lIns="0" tIns="0" rIns="0" bIns="0" rtlCol="0">
            <a:spAutoFit/>
          </a:bodyPr>
          <a:lstStyle/>
          <a:p>
            <a:pPr algn="ctr"/>
            <a:r>
              <a:rPr lang="en-US" sz="500"/>
              <a:t>Flow / Connector</a:t>
            </a:r>
          </a:p>
        </p:txBody>
      </p:sp>
      <p:sp>
        <p:nvSpPr>
          <p:cNvPr id="153" name="TextBox 152">
            <a:extLst>
              <a:ext uri="{FF2B5EF4-FFF2-40B4-BE49-F238E27FC236}">
                <a16:creationId xmlns:a16="http://schemas.microsoft.com/office/drawing/2014/main" id="{70E6E4CF-57C6-5058-04B1-A4F9F464C21C}"/>
              </a:ext>
            </a:extLst>
          </p:cNvPr>
          <p:cNvSpPr txBox="1"/>
          <p:nvPr/>
        </p:nvSpPr>
        <p:spPr>
          <a:xfrm>
            <a:off x="4649516" y="4029193"/>
            <a:ext cx="773546" cy="138499"/>
          </a:xfrm>
          <a:prstGeom prst="rect">
            <a:avLst/>
          </a:prstGeom>
          <a:noFill/>
        </p:spPr>
        <p:txBody>
          <a:bodyPr wrap="square" lIns="0" tIns="0" rIns="0" bIns="0" rtlCol="0">
            <a:spAutoFit/>
          </a:bodyPr>
          <a:lstStyle/>
          <a:p>
            <a:pPr algn="ctr"/>
            <a:r>
              <a:rPr lang="en-US" sz="900" b="1"/>
              <a:t>LEGEND</a:t>
            </a:r>
          </a:p>
        </p:txBody>
      </p:sp>
      <p:pic>
        <p:nvPicPr>
          <p:cNvPr id="154" name="Graphic 153">
            <a:extLst>
              <a:ext uri="{FF2B5EF4-FFF2-40B4-BE49-F238E27FC236}">
                <a16:creationId xmlns:a16="http://schemas.microsoft.com/office/drawing/2014/main" id="{6A0109D2-BF52-E184-A45C-9CE374ECCFA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20967" y="5436408"/>
            <a:ext cx="252900" cy="252900"/>
          </a:xfrm>
          <a:prstGeom prst="rect">
            <a:avLst/>
          </a:prstGeom>
        </p:spPr>
      </p:pic>
      <p:pic>
        <p:nvPicPr>
          <p:cNvPr id="156" name="Graphic 155">
            <a:extLst>
              <a:ext uri="{FF2B5EF4-FFF2-40B4-BE49-F238E27FC236}">
                <a16:creationId xmlns:a16="http://schemas.microsoft.com/office/drawing/2014/main" id="{8C1C91DA-DD70-21FA-003C-E265BF46DCA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533677" y="4843712"/>
            <a:ext cx="227480" cy="227480"/>
          </a:xfrm>
          <a:prstGeom prst="rect">
            <a:avLst/>
          </a:prstGeom>
        </p:spPr>
      </p:pic>
      <p:sp>
        <p:nvSpPr>
          <p:cNvPr id="158" name="TextBox 157">
            <a:extLst>
              <a:ext uri="{FF2B5EF4-FFF2-40B4-BE49-F238E27FC236}">
                <a16:creationId xmlns:a16="http://schemas.microsoft.com/office/drawing/2014/main" id="{4DB7D608-8D1A-10F7-10B0-9CAF23D9DF89}"/>
              </a:ext>
            </a:extLst>
          </p:cNvPr>
          <p:cNvSpPr txBox="1"/>
          <p:nvPr/>
        </p:nvSpPr>
        <p:spPr>
          <a:xfrm>
            <a:off x="5022435" y="4918980"/>
            <a:ext cx="308590" cy="76944"/>
          </a:xfrm>
          <a:prstGeom prst="rect">
            <a:avLst/>
          </a:prstGeom>
          <a:noFill/>
        </p:spPr>
        <p:txBody>
          <a:bodyPr wrap="square" lIns="0" tIns="0" rIns="0" bIns="0" rtlCol="0">
            <a:spAutoFit/>
          </a:bodyPr>
          <a:lstStyle/>
          <a:p>
            <a:pPr algn="ctr"/>
            <a:r>
              <a:rPr lang="en-US" sz="500"/>
              <a:t>SharePoint</a:t>
            </a:r>
          </a:p>
        </p:txBody>
      </p:sp>
      <p:sp>
        <p:nvSpPr>
          <p:cNvPr id="159" name="TextBox 158">
            <a:extLst>
              <a:ext uri="{FF2B5EF4-FFF2-40B4-BE49-F238E27FC236}">
                <a16:creationId xmlns:a16="http://schemas.microsoft.com/office/drawing/2014/main" id="{FE908F48-DAA1-0B9B-FEAD-BB19CC8DD36D}"/>
              </a:ext>
            </a:extLst>
          </p:cNvPr>
          <p:cNvSpPr txBox="1"/>
          <p:nvPr/>
        </p:nvSpPr>
        <p:spPr>
          <a:xfrm>
            <a:off x="5000240" y="5524386"/>
            <a:ext cx="352981" cy="76944"/>
          </a:xfrm>
          <a:prstGeom prst="rect">
            <a:avLst/>
          </a:prstGeom>
          <a:noFill/>
        </p:spPr>
        <p:txBody>
          <a:bodyPr wrap="square" lIns="0" tIns="0" rIns="0" bIns="0" rtlCol="0">
            <a:spAutoFit/>
          </a:bodyPr>
          <a:lstStyle/>
          <a:p>
            <a:pPr algn="ctr"/>
            <a:r>
              <a:rPr lang="en-US" sz="500"/>
              <a:t>App Insights</a:t>
            </a:r>
          </a:p>
        </p:txBody>
      </p:sp>
      <p:pic>
        <p:nvPicPr>
          <p:cNvPr id="160" name="Graphic 159">
            <a:extLst>
              <a:ext uri="{FF2B5EF4-FFF2-40B4-BE49-F238E27FC236}">
                <a16:creationId xmlns:a16="http://schemas.microsoft.com/office/drawing/2014/main" id="{13D6B839-3189-6D3C-8EB0-332A2517A86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533677" y="6350870"/>
            <a:ext cx="227480" cy="227480"/>
          </a:xfrm>
          <a:prstGeom prst="rect">
            <a:avLst/>
          </a:prstGeom>
        </p:spPr>
      </p:pic>
      <p:sp>
        <p:nvSpPr>
          <p:cNvPr id="161" name="TextBox 160">
            <a:extLst>
              <a:ext uri="{FF2B5EF4-FFF2-40B4-BE49-F238E27FC236}">
                <a16:creationId xmlns:a16="http://schemas.microsoft.com/office/drawing/2014/main" id="{5C108D39-C2D4-9E19-2B70-9A9678B89983}"/>
              </a:ext>
            </a:extLst>
          </p:cNvPr>
          <p:cNvSpPr txBox="1"/>
          <p:nvPr/>
        </p:nvSpPr>
        <p:spPr>
          <a:xfrm>
            <a:off x="4928602" y="6425614"/>
            <a:ext cx="496256" cy="77992"/>
          </a:xfrm>
          <a:prstGeom prst="rect">
            <a:avLst/>
          </a:prstGeom>
          <a:noFill/>
        </p:spPr>
        <p:txBody>
          <a:bodyPr wrap="square" lIns="0" tIns="0" rIns="0" bIns="0" rtlCol="0">
            <a:spAutoFit/>
          </a:bodyPr>
          <a:lstStyle/>
          <a:p>
            <a:pPr algn="ctr"/>
            <a:r>
              <a:rPr lang="en-US" sz="500"/>
              <a:t>MS Teams</a:t>
            </a:r>
          </a:p>
        </p:txBody>
      </p:sp>
      <p:pic>
        <p:nvPicPr>
          <p:cNvPr id="162" name="Graphic 161">
            <a:extLst>
              <a:ext uri="{FF2B5EF4-FFF2-40B4-BE49-F238E27FC236}">
                <a16:creationId xmlns:a16="http://schemas.microsoft.com/office/drawing/2014/main" id="{45B55C4C-D174-D944-42EF-D2CBBF09F6C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700159" y="3316272"/>
            <a:ext cx="227480" cy="227480"/>
          </a:xfrm>
          <a:prstGeom prst="rect">
            <a:avLst/>
          </a:prstGeom>
        </p:spPr>
      </p:pic>
      <p:pic>
        <p:nvPicPr>
          <p:cNvPr id="163" name="Graphic 162" descr="Internet with solid fill">
            <a:extLst>
              <a:ext uri="{FF2B5EF4-FFF2-40B4-BE49-F238E27FC236}">
                <a16:creationId xmlns:a16="http://schemas.microsoft.com/office/drawing/2014/main" id="{2B67EF3A-BD74-E8F9-DEEE-C515B9DC21D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053162" y="3293846"/>
            <a:ext cx="272547" cy="272547"/>
          </a:xfrm>
          <a:prstGeom prst="rect">
            <a:avLst/>
          </a:prstGeom>
        </p:spPr>
      </p:pic>
      <p:sp>
        <p:nvSpPr>
          <p:cNvPr id="164" name="Rectangle: Rounded Corners 163">
            <a:extLst>
              <a:ext uri="{FF2B5EF4-FFF2-40B4-BE49-F238E27FC236}">
                <a16:creationId xmlns:a16="http://schemas.microsoft.com/office/drawing/2014/main" id="{18953500-2C64-F206-9A03-D13FA07704F7}"/>
              </a:ext>
            </a:extLst>
          </p:cNvPr>
          <p:cNvSpPr/>
          <p:nvPr/>
        </p:nvSpPr>
        <p:spPr bwMode="auto">
          <a:xfrm>
            <a:off x="7525292" y="3056712"/>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5" name="TextBox 164">
            <a:extLst>
              <a:ext uri="{FF2B5EF4-FFF2-40B4-BE49-F238E27FC236}">
                <a16:creationId xmlns:a16="http://schemas.microsoft.com/office/drawing/2014/main" id="{673FBE31-ABD5-24AB-5B87-8B4731B3CEE5}"/>
              </a:ext>
            </a:extLst>
          </p:cNvPr>
          <p:cNvSpPr txBox="1"/>
          <p:nvPr/>
        </p:nvSpPr>
        <p:spPr>
          <a:xfrm>
            <a:off x="7921459" y="3079760"/>
            <a:ext cx="819898" cy="123111"/>
          </a:xfrm>
          <a:prstGeom prst="rect">
            <a:avLst/>
          </a:prstGeom>
          <a:noFill/>
        </p:spPr>
        <p:txBody>
          <a:bodyPr wrap="square" lIns="0" tIns="0" rIns="0" bIns="0" rtlCol="0">
            <a:spAutoFit/>
          </a:bodyPr>
          <a:lstStyle/>
          <a:p>
            <a:pPr algn="ctr"/>
            <a:r>
              <a:rPr lang="en-US" sz="800" b="1"/>
              <a:t>Knowledge Base</a:t>
            </a:r>
          </a:p>
        </p:txBody>
      </p:sp>
      <p:pic>
        <p:nvPicPr>
          <p:cNvPr id="166" name="Graphic 165">
            <a:extLst>
              <a:ext uri="{FF2B5EF4-FFF2-40B4-BE49-F238E27FC236}">
                <a16:creationId xmlns:a16="http://schemas.microsoft.com/office/drawing/2014/main" id="{3A30308C-1867-5BC5-1307-021C8DEA4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67" name="TextBox 166">
            <a:extLst>
              <a:ext uri="{FF2B5EF4-FFF2-40B4-BE49-F238E27FC236}">
                <a16:creationId xmlns:a16="http://schemas.microsoft.com/office/drawing/2014/main" id="{CF9C6F34-B5A2-898D-100B-F70C49A12B95}"/>
              </a:ext>
            </a:extLst>
          </p:cNvPr>
          <p:cNvSpPr txBox="1"/>
          <p:nvPr/>
        </p:nvSpPr>
        <p:spPr>
          <a:xfrm>
            <a:off x="7635855" y="3579756"/>
            <a:ext cx="607369" cy="76944"/>
          </a:xfrm>
          <a:prstGeom prst="rect">
            <a:avLst/>
          </a:prstGeom>
          <a:noFill/>
        </p:spPr>
        <p:txBody>
          <a:bodyPr wrap="square" lIns="0" tIns="0" rIns="0" bIns="0" rtlCol="0">
            <a:spAutoFit/>
          </a:bodyPr>
          <a:lstStyle/>
          <a:p>
            <a:pPr algn="ctr"/>
            <a:r>
              <a:rPr lang="en-US" sz="500"/>
              <a:t>Structured Records</a:t>
            </a:r>
          </a:p>
        </p:txBody>
      </p:sp>
      <p:sp>
        <p:nvSpPr>
          <p:cNvPr id="169" name="TextBox 168">
            <a:extLst>
              <a:ext uri="{FF2B5EF4-FFF2-40B4-BE49-F238E27FC236}">
                <a16:creationId xmlns:a16="http://schemas.microsoft.com/office/drawing/2014/main" id="{295959A5-35E4-80D5-A2C6-B5F8EDF4C474}"/>
              </a:ext>
            </a:extLst>
          </p:cNvPr>
          <p:cNvSpPr txBox="1"/>
          <p:nvPr/>
        </p:nvSpPr>
        <p:spPr>
          <a:xfrm>
            <a:off x="8354992" y="3579756"/>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71" name="Graphic 170">
            <a:extLst>
              <a:ext uri="{FF2B5EF4-FFF2-40B4-BE49-F238E27FC236}">
                <a16:creationId xmlns:a16="http://schemas.microsoft.com/office/drawing/2014/main" id="{9EFFF122-BF1D-6162-2645-690FF428507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549527" y="3191100"/>
            <a:ext cx="390593" cy="390593"/>
          </a:xfrm>
          <a:prstGeom prst="rect">
            <a:avLst/>
          </a:prstGeom>
        </p:spPr>
      </p:pic>
      <p:cxnSp>
        <p:nvCxnSpPr>
          <p:cNvPr id="172" name="Connector: Elbow 171">
            <a:extLst>
              <a:ext uri="{FF2B5EF4-FFF2-40B4-BE49-F238E27FC236}">
                <a16:creationId xmlns:a16="http://schemas.microsoft.com/office/drawing/2014/main" id="{BF321D9B-8AD9-F08A-47F8-F07F5B912977}"/>
              </a:ext>
            </a:extLst>
          </p:cNvPr>
          <p:cNvCxnSpPr>
            <a:cxnSpLocks/>
            <a:stCxn id="69" idx="0"/>
          </p:cNvCxnSpPr>
          <p:nvPr/>
        </p:nvCxnSpPr>
        <p:spPr>
          <a:xfrm rot="5400000" flipH="1" flipV="1">
            <a:off x="8450647" y="1932790"/>
            <a:ext cx="195486" cy="5056948"/>
          </a:xfrm>
          <a:prstGeom prst="bentConnector2">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Connector: Elbow 172">
            <a:extLst>
              <a:ext uri="{FF2B5EF4-FFF2-40B4-BE49-F238E27FC236}">
                <a16:creationId xmlns:a16="http://schemas.microsoft.com/office/drawing/2014/main" id="{8B091A57-F3A4-F363-0597-597F78DB34DA}"/>
              </a:ext>
            </a:extLst>
          </p:cNvPr>
          <p:cNvCxnSpPr>
            <a:cxnSpLocks/>
            <a:endCxn id="95" idx="2"/>
          </p:cNvCxnSpPr>
          <p:nvPr/>
        </p:nvCxnSpPr>
        <p:spPr>
          <a:xfrm rot="5400000" flipH="1" flipV="1">
            <a:off x="10512180" y="3289891"/>
            <a:ext cx="1639548" cy="510186"/>
          </a:xfrm>
          <a:prstGeom prst="bentConnector3">
            <a:avLst>
              <a:gd name="adj1" fmla="val 8736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1619E984-1DC9-9CC0-DF11-16B0D1AFB587}"/>
              </a:ext>
            </a:extLst>
          </p:cNvPr>
          <p:cNvSpPr txBox="1"/>
          <p:nvPr/>
        </p:nvSpPr>
        <p:spPr>
          <a:xfrm>
            <a:off x="9665550" y="4405995"/>
            <a:ext cx="1110906" cy="153888"/>
          </a:xfrm>
          <a:prstGeom prst="rect">
            <a:avLst/>
          </a:prstGeom>
          <a:noFill/>
        </p:spPr>
        <p:txBody>
          <a:bodyPr wrap="square" lIns="0" tIns="0" rIns="0" bIns="0" rtlCol="0">
            <a:spAutoFit/>
          </a:bodyPr>
          <a:lstStyle/>
          <a:p>
            <a:pPr algn="ctr"/>
            <a:r>
              <a:rPr lang="en-US" sz="500"/>
              <a:t>8b. Agent logs are reviewed by admins and CSAT was shared with agents</a:t>
            </a:r>
          </a:p>
        </p:txBody>
      </p:sp>
      <p:cxnSp>
        <p:nvCxnSpPr>
          <p:cNvPr id="176" name="Straight Arrow Connector 175">
            <a:extLst>
              <a:ext uri="{FF2B5EF4-FFF2-40B4-BE49-F238E27FC236}">
                <a16:creationId xmlns:a16="http://schemas.microsoft.com/office/drawing/2014/main" id="{7EE9C2CF-8BE6-C68E-9571-CEA081736895}"/>
              </a:ext>
            </a:extLst>
          </p:cNvPr>
          <p:cNvCxnSpPr>
            <a:cxnSpLocks/>
          </p:cNvCxnSpPr>
          <p:nvPr/>
        </p:nvCxnSpPr>
        <p:spPr>
          <a:xfrm flipH="1" flipV="1">
            <a:off x="8616192" y="2265189"/>
            <a:ext cx="2523841" cy="6081"/>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4176AFBF-46F6-C104-D40D-56584B6468BA}"/>
              </a:ext>
            </a:extLst>
          </p:cNvPr>
          <p:cNvSpPr txBox="1"/>
          <p:nvPr/>
        </p:nvSpPr>
        <p:spPr>
          <a:xfrm>
            <a:off x="8814684" y="2155452"/>
            <a:ext cx="1596684" cy="76944"/>
          </a:xfrm>
          <a:prstGeom prst="rect">
            <a:avLst/>
          </a:prstGeom>
          <a:noFill/>
        </p:spPr>
        <p:txBody>
          <a:bodyPr wrap="square" lIns="0" tIns="0" rIns="0" bIns="0" rtlCol="0">
            <a:spAutoFit/>
          </a:bodyPr>
          <a:lstStyle/>
          <a:p>
            <a:pPr algn="ctr"/>
            <a:r>
              <a:rPr lang="en-US" sz="500"/>
              <a:t>8c. Based on CSAT, instruction and prompts are updated</a:t>
            </a:r>
          </a:p>
        </p:txBody>
      </p:sp>
      <p:cxnSp>
        <p:nvCxnSpPr>
          <p:cNvPr id="178" name="Connector: Elbow 177">
            <a:extLst>
              <a:ext uri="{FF2B5EF4-FFF2-40B4-BE49-F238E27FC236}">
                <a16:creationId xmlns:a16="http://schemas.microsoft.com/office/drawing/2014/main" id="{E2BD8093-7C08-B774-75B2-2DBF5ACD9509}"/>
              </a:ext>
            </a:extLst>
          </p:cNvPr>
          <p:cNvCxnSpPr>
            <a:cxnSpLocks/>
            <a:endCxn id="167" idx="2"/>
          </p:cNvCxnSpPr>
          <p:nvPr/>
        </p:nvCxnSpPr>
        <p:spPr>
          <a:xfrm>
            <a:off x="5083883" y="3293846"/>
            <a:ext cx="2855657" cy="362854"/>
          </a:xfrm>
          <a:prstGeom prst="bentConnector4">
            <a:avLst>
              <a:gd name="adj1" fmla="val -273"/>
              <a:gd name="adj2" fmla="val 15445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D5554465-EA80-0E16-E1F2-8F33DBB6BEDB}"/>
              </a:ext>
            </a:extLst>
          </p:cNvPr>
          <p:cNvCxnSpPr>
            <a:cxnSpLocks/>
          </p:cNvCxnSpPr>
          <p:nvPr/>
        </p:nvCxnSpPr>
        <p:spPr>
          <a:xfrm rot="5400000" flipH="1" flipV="1">
            <a:off x="6821772" y="2548463"/>
            <a:ext cx="985257" cy="1352166"/>
          </a:xfrm>
          <a:prstGeom prst="bentConnector4">
            <a:avLst>
              <a:gd name="adj1" fmla="val -10522"/>
              <a:gd name="adj2" fmla="val 569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F9656F77-83D8-AE1F-F67C-02D409A24D98}"/>
              </a:ext>
            </a:extLst>
          </p:cNvPr>
          <p:cNvSpPr txBox="1"/>
          <p:nvPr/>
        </p:nvSpPr>
        <p:spPr>
          <a:xfrm>
            <a:off x="6988657" y="2518850"/>
            <a:ext cx="981018" cy="153888"/>
          </a:xfrm>
          <a:prstGeom prst="rect">
            <a:avLst/>
          </a:prstGeom>
          <a:noFill/>
        </p:spPr>
        <p:txBody>
          <a:bodyPr wrap="square" lIns="0" tIns="0" rIns="0" bIns="0" rtlCol="0">
            <a:spAutoFit/>
          </a:bodyPr>
          <a:lstStyle/>
          <a:p>
            <a:pPr algn="ctr"/>
            <a:r>
              <a:rPr lang="en-US" sz="500"/>
              <a:t>4b. Generates brief explanation</a:t>
            </a:r>
          </a:p>
          <a:p>
            <a:pPr algn="ctr"/>
            <a:r>
              <a:rPr lang="en-US" sz="500"/>
              <a:t>4c. Generates confidence score</a:t>
            </a:r>
          </a:p>
        </p:txBody>
      </p:sp>
      <p:cxnSp>
        <p:nvCxnSpPr>
          <p:cNvPr id="181" name="Connector: Elbow 180">
            <a:extLst>
              <a:ext uri="{FF2B5EF4-FFF2-40B4-BE49-F238E27FC236}">
                <a16:creationId xmlns:a16="http://schemas.microsoft.com/office/drawing/2014/main" id="{4CE359F7-D860-C488-48A0-E4B63BB44A40}"/>
              </a:ext>
            </a:extLst>
          </p:cNvPr>
          <p:cNvCxnSpPr>
            <a:cxnSpLocks/>
            <a:endCxn id="197" idx="1"/>
          </p:cNvCxnSpPr>
          <p:nvPr/>
        </p:nvCxnSpPr>
        <p:spPr>
          <a:xfrm rot="10800000" flipV="1">
            <a:off x="6535716" y="2411705"/>
            <a:ext cx="1527917" cy="1093702"/>
          </a:xfrm>
          <a:prstGeom prst="bentConnector3">
            <a:avLst>
              <a:gd name="adj1" fmla="val 11496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E1F54F0A-F1F0-98EE-5399-ED2343526297}"/>
              </a:ext>
            </a:extLst>
          </p:cNvPr>
          <p:cNvSpPr txBox="1"/>
          <p:nvPr/>
        </p:nvSpPr>
        <p:spPr>
          <a:xfrm>
            <a:off x="6340869" y="2332297"/>
            <a:ext cx="1409458" cy="76944"/>
          </a:xfrm>
          <a:prstGeom prst="rect">
            <a:avLst/>
          </a:prstGeom>
          <a:noFill/>
        </p:spPr>
        <p:txBody>
          <a:bodyPr wrap="square" lIns="0" tIns="0" rIns="0" bIns="0" rtlCol="0">
            <a:spAutoFit/>
          </a:bodyPr>
          <a:lstStyle/>
          <a:p>
            <a:pPr algn="ctr"/>
            <a:r>
              <a:rPr lang="en-US" sz="500"/>
              <a:t>4a. Analyze sentiment</a:t>
            </a:r>
          </a:p>
        </p:txBody>
      </p:sp>
      <p:cxnSp>
        <p:nvCxnSpPr>
          <p:cNvPr id="183" name="Straight Arrow Connector 182">
            <a:extLst>
              <a:ext uri="{FF2B5EF4-FFF2-40B4-BE49-F238E27FC236}">
                <a16:creationId xmlns:a16="http://schemas.microsoft.com/office/drawing/2014/main" id="{9E93388B-A9B2-675B-3C24-BA3F2931CF25}"/>
              </a:ext>
            </a:extLst>
          </p:cNvPr>
          <p:cNvCxnSpPr>
            <a:cxnSpLocks/>
          </p:cNvCxnSpPr>
          <p:nvPr/>
        </p:nvCxnSpPr>
        <p:spPr>
          <a:xfrm>
            <a:off x="5945870" y="1774191"/>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5CCC5EC-D57B-37C8-125B-047F100E7AA9}"/>
              </a:ext>
            </a:extLst>
          </p:cNvPr>
          <p:cNvSpPr txBox="1"/>
          <p:nvPr/>
        </p:nvSpPr>
        <p:spPr>
          <a:xfrm>
            <a:off x="6210008" y="1677478"/>
            <a:ext cx="500553" cy="76944"/>
          </a:xfrm>
          <a:prstGeom prst="rect">
            <a:avLst/>
          </a:prstGeom>
          <a:noFill/>
        </p:spPr>
        <p:txBody>
          <a:bodyPr wrap="square" lIns="0" tIns="0" rIns="0" bIns="0" rtlCol="0">
            <a:spAutoFit/>
          </a:bodyPr>
          <a:lstStyle/>
          <a:p>
            <a:pPr algn="ctr"/>
            <a:r>
              <a:rPr lang="en-US" sz="500"/>
              <a:t>Confidence Score</a:t>
            </a:r>
          </a:p>
        </p:txBody>
      </p:sp>
      <p:sp>
        <p:nvSpPr>
          <p:cNvPr id="191" name="TextBox 190">
            <a:extLst>
              <a:ext uri="{FF2B5EF4-FFF2-40B4-BE49-F238E27FC236}">
                <a16:creationId xmlns:a16="http://schemas.microsoft.com/office/drawing/2014/main" id="{6E54805B-15ED-4718-1F6B-8C9F8351F1CB}"/>
              </a:ext>
            </a:extLst>
          </p:cNvPr>
          <p:cNvSpPr txBox="1"/>
          <p:nvPr/>
        </p:nvSpPr>
        <p:spPr>
          <a:xfrm>
            <a:off x="6785437" y="1638953"/>
            <a:ext cx="259394" cy="76944"/>
          </a:xfrm>
          <a:prstGeom prst="rect">
            <a:avLst/>
          </a:prstGeom>
          <a:noFill/>
        </p:spPr>
        <p:txBody>
          <a:bodyPr wrap="square" lIns="0" tIns="0" rIns="0" bIns="0" rtlCol="0">
            <a:spAutoFit/>
          </a:bodyPr>
          <a:lstStyle/>
          <a:p>
            <a:pPr algn="ctr"/>
            <a:r>
              <a:rPr lang="en-US" sz="500"/>
              <a:t>High Risk</a:t>
            </a:r>
          </a:p>
        </p:txBody>
      </p:sp>
      <p:sp>
        <p:nvSpPr>
          <p:cNvPr id="192" name="TextBox 191">
            <a:extLst>
              <a:ext uri="{FF2B5EF4-FFF2-40B4-BE49-F238E27FC236}">
                <a16:creationId xmlns:a16="http://schemas.microsoft.com/office/drawing/2014/main" id="{7CD1FD40-DD51-74F1-E9EA-5E5B22363757}"/>
              </a:ext>
            </a:extLst>
          </p:cNvPr>
          <p:cNvSpPr txBox="1"/>
          <p:nvPr/>
        </p:nvSpPr>
        <p:spPr>
          <a:xfrm>
            <a:off x="5890446" y="1638953"/>
            <a:ext cx="259394" cy="76944"/>
          </a:xfrm>
          <a:prstGeom prst="rect">
            <a:avLst/>
          </a:prstGeom>
          <a:noFill/>
        </p:spPr>
        <p:txBody>
          <a:bodyPr wrap="square" lIns="0" tIns="0" rIns="0" bIns="0" rtlCol="0">
            <a:spAutoFit/>
          </a:bodyPr>
          <a:lstStyle/>
          <a:p>
            <a:pPr algn="ctr"/>
            <a:r>
              <a:rPr lang="en-US" sz="500"/>
              <a:t>Low Risk</a:t>
            </a:r>
          </a:p>
        </p:txBody>
      </p:sp>
      <p:sp>
        <p:nvSpPr>
          <p:cNvPr id="193" name="TextBox 192">
            <a:extLst>
              <a:ext uri="{FF2B5EF4-FFF2-40B4-BE49-F238E27FC236}">
                <a16:creationId xmlns:a16="http://schemas.microsoft.com/office/drawing/2014/main" id="{8B915392-CE69-BA87-D198-A8C76AB60636}"/>
              </a:ext>
            </a:extLst>
          </p:cNvPr>
          <p:cNvSpPr txBox="1"/>
          <p:nvPr/>
        </p:nvSpPr>
        <p:spPr>
          <a:xfrm>
            <a:off x="5997284" y="1837363"/>
            <a:ext cx="45719" cy="76944"/>
          </a:xfrm>
          <a:prstGeom prst="rect">
            <a:avLst/>
          </a:prstGeom>
          <a:noFill/>
        </p:spPr>
        <p:txBody>
          <a:bodyPr wrap="square" lIns="0" tIns="0" rIns="0" bIns="0" rtlCol="0">
            <a:spAutoFit/>
          </a:bodyPr>
          <a:lstStyle/>
          <a:p>
            <a:pPr algn="ctr"/>
            <a:r>
              <a:rPr lang="en-US" sz="500"/>
              <a:t>0</a:t>
            </a:r>
          </a:p>
        </p:txBody>
      </p:sp>
      <p:sp>
        <p:nvSpPr>
          <p:cNvPr id="194" name="TextBox 193">
            <a:extLst>
              <a:ext uri="{FF2B5EF4-FFF2-40B4-BE49-F238E27FC236}">
                <a16:creationId xmlns:a16="http://schemas.microsoft.com/office/drawing/2014/main" id="{E41A34EB-8093-70D3-114F-DC8B2E120628}"/>
              </a:ext>
            </a:extLst>
          </p:cNvPr>
          <p:cNvSpPr txBox="1"/>
          <p:nvPr/>
        </p:nvSpPr>
        <p:spPr>
          <a:xfrm>
            <a:off x="6892275" y="1837363"/>
            <a:ext cx="45719" cy="76944"/>
          </a:xfrm>
          <a:prstGeom prst="rect">
            <a:avLst/>
          </a:prstGeom>
          <a:noFill/>
        </p:spPr>
        <p:txBody>
          <a:bodyPr wrap="square" lIns="0" tIns="0" rIns="0" bIns="0" rtlCol="0">
            <a:spAutoFit/>
          </a:bodyPr>
          <a:lstStyle/>
          <a:p>
            <a:pPr algn="ctr"/>
            <a:r>
              <a:rPr lang="en-US" sz="500"/>
              <a:t>1</a:t>
            </a:r>
          </a:p>
        </p:txBody>
      </p:sp>
      <p:pic>
        <p:nvPicPr>
          <p:cNvPr id="195" name="Picture 194" descr="A blue rectangle with white text">
            <a:extLst>
              <a:ext uri="{FF2B5EF4-FFF2-40B4-BE49-F238E27FC236}">
                <a16:creationId xmlns:a16="http://schemas.microsoft.com/office/drawing/2014/main" id="{EEC18036-A5C2-9DE7-6F49-E6B4E2113DE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828816" y="3448267"/>
            <a:ext cx="132256" cy="92272"/>
          </a:xfrm>
          <a:prstGeom prst="rect">
            <a:avLst/>
          </a:prstGeom>
        </p:spPr>
      </p:pic>
      <p:sp>
        <p:nvSpPr>
          <p:cNvPr id="196" name="TextBox 195">
            <a:extLst>
              <a:ext uri="{FF2B5EF4-FFF2-40B4-BE49-F238E27FC236}">
                <a16:creationId xmlns:a16="http://schemas.microsoft.com/office/drawing/2014/main" id="{5BB289CA-93BE-C661-670F-D1D3D1DCAD84}"/>
              </a:ext>
            </a:extLst>
          </p:cNvPr>
          <p:cNvSpPr txBox="1"/>
          <p:nvPr/>
        </p:nvSpPr>
        <p:spPr>
          <a:xfrm>
            <a:off x="10325709" y="3588817"/>
            <a:ext cx="691276" cy="76944"/>
          </a:xfrm>
          <a:prstGeom prst="rect">
            <a:avLst/>
          </a:prstGeom>
          <a:noFill/>
        </p:spPr>
        <p:txBody>
          <a:bodyPr wrap="square" lIns="0" tIns="0" rIns="0" bIns="0" rtlCol="0">
            <a:spAutoFit/>
          </a:bodyPr>
          <a:lstStyle/>
          <a:p>
            <a:pPr algn="ctr"/>
            <a:r>
              <a:rPr lang="en-US" sz="500"/>
              <a:t>7a. Response</a:t>
            </a:r>
          </a:p>
        </p:txBody>
      </p:sp>
      <p:pic>
        <p:nvPicPr>
          <p:cNvPr id="197" name="Graphic 196">
            <a:extLst>
              <a:ext uri="{FF2B5EF4-FFF2-40B4-BE49-F238E27FC236}">
                <a16:creationId xmlns:a16="http://schemas.microsoft.com/office/drawing/2014/main" id="{B13CB078-5DA6-38B1-5ED9-C98C17E7F0D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35715" y="3391107"/>
            <a:ext cx="228600" cy="228600"/>
          </a:xfrm>
          <a:prstGeom prst="rect">
            <a:avLst/>
          </a:prstGeom>
        </p:spPr>
      </p:pic>
      <p:pic>
        <p:nvPicPr>
          <p:cNvPr id="198" name="Graphic 197">
            <a:extLst>
              <a:ext uri="{FF2B5EF4-FFF2-40B4-BE49-F238E27FC236}">
                <a16:creationId xmlns:a16="http://schemas.microsoft.com/office/drawing/2014/main" id="{8AC7A10F-D904-66C6-56F8-426134C28B2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967373" y="3391107"/>
            <a:ext cx="228600" cy="228600"/>
          </a:xfrm>
          <a:prstGeom prst="rect">
            <a:avLst/>
          </a:prstGeom>
        </p:spPr>
      </p:pic>
      <p:pic>
        <p:nvPicPr>
          <p:cNvPr id="199" name="Graphic 198">
            <a:extLst>
              <a:ext uri="{FF2B5EF4-FFF2-40B4-BE49-F238E27FC236}">
                <a16:creationId xmlns:a16="http://schemas.microsoft.com/office/drawing/2014/main" id="{B3AECC0F-EDDE-2BCC-F079-448E140E8E0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063052" y="3391107"/>
            <a:ext cx="228600" cy="228600"/>
          </a:xfrm>
          <a:prstGeom prst="rect">
            <a:avLst/>
          </a:prstGeom>
        </p:spPr>
      </p:pic>
      <p:sp>
        <p:nvSpPr>
          <p:cNvPr id="200" name="TextBox 199">
            <a:extLst>
              <a:ext uri="{FF2B5EF4-FFF2-40B4-BE49-F238E27FC236}">
                <a16:creationId xmlns:a16="http://schemas.microsoft.com/office/drawing/2014/main" id="{EA36E0AA-F48E-CDF3-ED4E-DBE6D59F57C8}"/>
              </a:ext>
            </a:extLst>
          </p:cNvPr>
          <p:cNvSpPr txBox="1"/>
          <p:nvPr/>
        </p:nvSpPr>
        <p:spPr>
          <a:xfrm>
            <a:off x="6525843" y="3648708"/>
            <a:ext cx="248344" cy="76944"/>
          </a:xfrm>
          <a:prstGeom prst="rect">
            <a:avLst/>
          </a:prstGeom>
          <a:noFill/>
        </p:spPr>
        <p:txBody>
          <a:bodyPr wrap="square" lIns="0" tIns="0" rIns="0" bIns="0" rtlCol="0">
            <a:spAutoFit/>
          </a:bodyPr>
          <a:lstStyle/>
          <a:p>
            <a:pPr algn="ctr"/>
            <a:r>
              <a:rPr lang="en-US" sz="500"/>
              <a:t>Prompts</a:t>
            </a:r>
          </a:p>
        </p:txBody>
      </p:sp>
      <p:sp>
        <p:nvSpPr>
          <p:cNvPr id="201" name="TextBox 200">
            <a:extLst>
              <a:ext uri="{FF2B5EF4-FFF2-40B4-BE49-F238E27FC236}">
                <a16:creationId xmlns:a16="http://schemas.microsoft.com/office/drawing/2014/main" id="{86D446BD-1E7B-C15C-B61D-4D2C8BF4AFA3}"/>
              </a:ext>
            </a:extLst>
          </p:cNvPr>
          <p:cNvSpPr txBox="1"/>
          <p:nvPr/>
        </p:nvSpPr>
        <p:spPr>
          <a:xfrm>
            <a:off x="6908595" y="3648708"/>
            <a:ext cx="346157" cy="76944"/>
          </a:xfrm>
          <a:prstGeom prst="rect">
            <a:avLst/>
          </a:prstGeom>
          <a:noFill/>
        </p:spPr>
        <p:txBody>
          <a:bodyPr wrap="square" lIns="0" tIns="0" rIns="0" bIns="0" rtlCol="0">
            <a:spAutoFit/>
          </a:bodyPr>
          <a:lstStyle/>
          <a:p>
            <a:pPr algn="ctr"/>
            <a:r>
              <a:rPr lang="en-US" sz="500"/>
              <a:t>Connector</a:t>
            </a:r>
          </a:p>
        </p:txBody>
      </p:sp>
      <p:sp>
        <p:nvSpPr>
          <p:cNvPr id="202" name="TextBox 201">
            <a:extLst>
              <a:ext uri="{FF2B5EF4-FFF2-40B4-BE49-F238E27FC236}">
                <a16:creationId xmlns:a16="http://schemas.microsoft.com/office/drawing/2014/main" id="{4DBC6048-355D-1EE5-7925-6594FA6C2722}"/>
              </a:ext>
            </a:extLst>
          </p:cNvPr>
          <p:cNvSpPr txBox="1"/>
          <p:nvPr/>
        </p:nvSpPr>
        <p:spPr>
          <a:xfrm>
            <a:off x="6004274" y="3648708"/>
            <a:ext cx="346157" cy="76944"/>
          </a:xfrm>
          <a:prstGeom prst="rect">
            <a:avLst/>
          </a:prstGeom>
          <a:noFill/>
        </p:spPr>
        <p:txBody>
          <a:bodyPr wrap="square" lIns="0" tIns="0" rIns="0" bIns="0" rtlCol="0">
            <a:spAutoFit/>
          </a:bodyPr>
          <a:lstStyle/>
          <a:p>
            <a:pPr algn="ctr"/>
            <a:r>
              <a:rPr lang="en-US" sz="500"/>
              <a:t>Rest API</a:t>
            </a:r>
          </a:p>
        </p:txBody>
      </p:sp>
    </p:spTree>
    <p:extLst>
      <p:ext uri="{BB962C8B-B14F-4D97-AF65-F5344CB8AC3E}">
        <p14:creationId xmlns:p14="http://schemas.microsoft.com/office/powerpoint/2010/main" val="25000713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3F64-5D8E-5187-CC76-3369EA86DF5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D043A397-8612-4A79-6EFA-3E23D7338E32}"/>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68768509-D0D9-C4F1-C77F-22BF52DF9423}"/>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4E2D491-1835-23C7-EF0C-7160B8A8B03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Employees spend time searching for documents, chasing peers, or waiting on policy replies – often finding outdated or conflicting information, which slows decisions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44BADB3E-B28D-459F-F4E4-D18073BA453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28435BB0-3EBF-0986-5D2A-EECACD9401D8}"/>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Policies exist in multiple fragmented versions and formats, impact response accuracy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Frequent changes don’t reach live agents in real time, creates for outdated responses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Heavy reliance on tacit, peer-shared knowledge leads to inconsistency and lower accuracy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Knowledge retrieval, interpretation, and sharing is manual</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SME dependency creates bottlenecks and limits scalability</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08D12618-0467-769F-A3B3-D79FDBCA5B37}"/>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8ECB6279-736E-0FBA-A658-C4A72BA8B0AA}"/>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6F298B35-625A-3CAE-2FEC-3D20A348E48F}"/>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7A6F265-E07F-FD14-196C-C93AA3BECAC5}"/>
              </a:ext>
            </a:extLst>
          </p:cNvPr>
          <p:cNvSpPr txBox="1"/>
          <p:nvPr/>
        </p:nvSpPr>
        <p:spPr>
          <a:xfrm>
            <a:off x="11007097" y="515175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71ACCF3-EDBC-CEA4-DB2B-8F43A725064E}"/>
              </a:ext>
            </a:extLst>
          </p:cNvPr>
          <p:cNvSpPr/>
          <p:nvPr/>
        </p:nvSpPr>
        <p:spPr>
          <a:xfrm>
            <a:off x="8558347" y="5441608"/>
            <a:ext cx="3057247" cy="109933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5184416E-F012-F818-6738-D478D5330A9B}"/>
              </a:ext>
            </a:extLst>
          </p:cNvPr>
          <p:cNvSpPr/>
          <p:nvPr/>
        </p:nvSpPr>
        <p:spPr>
          <a:xfrm>
            <a:off x="9848016" y="5672312"/>
            <a:ext cx="1283109" cy="311464"/>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All Bank Personnels</a:t>
            </a:r>
          </a:p>
        </p:txBody>
      </p:sp>
      <p:sp>
        <p:nvSpPr>
          <p:cNvPr id="22" name="Google Shape;498;p32">
            <a:extLst>
              <a:ext uri="{FF2B5EF4-FFF2-40B4-BE49-F238E27FC236}">
                <a16:creationId xmlns:a16="http://schemas.microsoft.com/office/drawing/2014/main" id="{BD746DD4-1140-E18B-216E-19FBEF209ECF}"/>
              </a:ext>
            </a:extLst>
          </p:cNvPr>
          <p:cNvSpPr/>
          <p:nvPr/>
        </p:nvSpPr>
        <p:spPr>
          <a:xfrm>
            <a:off x="8558349" y="1740226"/>
            <a:ext cx="3057246" cy="3565421"/>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82764BF-6D27-4639-457C-9D5AEC70D72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B2028F6-2F47-754D-B90E-DC5D7E3A6E7D}"/>
              </a:ext>
            </a:extLst>
          </p:cNvPr>
          <p:cNvSpPr/>
          <p:nvPr/>
        </p:nvSpPr>
        <p:spPr>
          <a:xfrm>
            <a:off x="8955020" y="1391437"/>
            <a:ext cx="790869"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Banking</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grpSp>
        <p:nvGrpSpPr>
          <p:cNvPr id="66" name="Google Shape;2181;p75">
            <a:extLst>
              <a:ext uri="{FF2B5EF4-FFF2-40B4-BE49-F238E27FC236}">
                <a16:creationId xmlns:a16="http://schemas.microsoft.com/office/drawing/2014/main" id="{4B019E8E-4E13-FE8C-3CFE-DCDA0CC9DF6A}"/>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AFA6802E-5CB5-3D9C-B5AB-FB38C7CB2C64}"/>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3CE8133-E42B-9CBF-EAC5-11AAF89612E9}"/>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DB27A50D-42B8-9A0F-ADB2-ECBF2BFEAAF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9D89D669-36B9-BDC1-D070-C63CB253589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B483C5F5-CE83-EABD-AD35-6EDC4CCCF67F}"/>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E4813902-F4CC-D48E-3080-5980E2EA1966}"/>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4254E71E-1541-2740-4F4A-933C7049A0E8}"/>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D4D7CCA-D836-9055-567E-C156CF9E57AA}"/>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D3E1F1E6-DF34-C69F-1028-C6C76D6663FB}"/>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2CE174E-F44D-D605-4253-05016304A00A}"/>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D097EE4-0606-138B-4F86-1B4F4F7DD06C}"/>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FA768D9B-EBA8-DD3B-4F8D-FA34A1252F9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20F364B4-06D0-293F-15F8-023EFB80985C}"/>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Internal Policy Q&amp;A Agent</a:t>
            </a:r>
          </a:p>
        </p:txBody>
      </p:sp>
      <p:sp>
        <p:nvSpPr>
          <p:cNvPr id="36" name="TextBox 35">
            <a:extLst>
              <a:ext uri="{FF2B5EF4-FFF2-40B4-BE49-F238E27FC236}">
                <a16:creationId xmlns:a16="http://schemas.microsoft.com/office/drawing/2014/main" id="{A43C3ABE-33A9-C8F6-36E2-00CE47D784A8}"/>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Answers staff questions on internal policy and procedures using enterprise knowledge</a:t>
            </a:r>
          </a:p>
        </p:txBody>
      </p:sp>
      <p:sp>
        <p:nvSpPr>
          <p:cNvPr id="37" name="Google Shape;498;p32">
            <a:extLst>
              <a:ext uri="{FF2B5EF4-FFF2-40B4-BE49-F238E27FC236}">
                <a16:creationId xmlns:a16="http://schemas.microsoft.com/office/drawing/2014/main" id="{2F4DCC68-9526-2050-CD3C-2F5DCC6C4B43}"/>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 instantly understands the user's role and intent, searches enterprise knowledge, and provides contextual, most relevant</a:t>
            </a:r>
            <a:r>
              <a:rPr lang="en-US" sz="1400" kern="0">
                <a:solidFill>
                  <a:prstClr val="black"/>
                </a:solidFill>
                <a:latin typeface="Segoe Sans Display"/>
                <a:cs typeface="Segoe UI" pitchFamily="34" charset="0"/>
                <a:sym typeface="DM Sans Light"/>
              </a:rPr>
              <a:t> and</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 accurate answers</a:t>
            </a:r>
          </a:p>
        </p:txBody>
      </p:sp>
      <p:sp>
        <p:nvSpPr>
          <p:cNvPr id="43" name="Google Shape;523;p32">
            <a:extLst>
              <a:ext uri="{FF2B5EF4-FFF2-40B4-BE49-F238E27FC236}">
                <a16:creationId xmlns:a16="http://schemas.microsoft.com/office/drawing/2014/main" id="{CB2DF478-B23A-AF07-78DB-F20024B02A4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C2BAD3F2-DEBB-0E9B-5CD5-3E316590D521}"/>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Response 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r>
              <a:rPr lang="en-US" sz="900">
                <a:solidFill>
                  <a:prstClr val="black"/>
                </a:solidFill>
                <a:latin typeface="Segoe Sans Display" pitchFamily="2" charset="0"/>
                <a:cs typeface="Segoe Sans Display" pitchFamily="2" charset="0"/>
              </a:rPr>
              <a:t>E</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mployees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get faster, consistent answers to questions which are in adherence to internal </a:t>
            </a:r>
            <a:r>
              <a:rPr lang="en-US" sz="900">
                <a:solidFill>
                  <a:prstClr val="black"/>
                </a:solidFill>
                <a:latin typeface="Segoe Sans Display" pitchFamily="2" charset="0"/>
                <a:cs typeface="Segoe Sans Display" pitchFamily="2" charset="0"/>
              </a:rPr>
              <a:t>&amp; external policy</a:t>
            </a:r>
            <a:endPar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48" name="Arrow: Up 56">
            <a:extLst>
              <a:ext uri="{FF2B5EF4-FFF2-40B4-BE49-F238E27FC236}">
                <a16:creationId xmlns:a16="http://schemas.microsoft.com/office/drawing/2014/main" id="{AA15D97D-734D-376F-BEDD-4460AD5B83B4}"/>
              </a:ext>
            </a:extLst>
          </p:cNvPr>
          <p:cNvSpPr/>
          <p:nvPr/>
        </p:nvSpPr>
        <p:spPr>
          <a:xfrm rot="10800000">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AFC760D-1C3F-B498-8C9F-E80519101521}"/>
              </a:ext>
            </a:extLst>
          </p:cNvPr>
          <p:cNvSpPr/>
          <p:nvPr/>
        </p:nvSpPr>
        <p:spPr>
          <a:xfrm>
            <a:off x="8700923" y="283709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Search &amp; Retrieval </a:t>
            </a:r>
            <a:r>
              <a:rPr lang="en-US" sz="900" kern="0">
                <a:solidFill>
                  <a:srgbClr val="000000"/>
                </a:solidFill>
                <a:latin typeface="Segoe Sans Display" pitchFamily="2" charset="0"/>
                <a:cs typeface="Segoe Sans Display" pitchFamily="2" charset="0"/>
              </a:rPr>
              <a:t>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AI delivers the right content instantly with Improved compliance with policy by reducing reliance on outdated file versions</a:t>
            </a:r>
          </a:p>
        </p:txBody>
      </p:sp>
      <p:sp>
        <p:nvSpPr>
          <p:cNvPr id="50" name="Arrow: Up 56">
            <a:extLst>
              <a:ext uri="{FF2B5EF4-FFF2-40B4-BE49-F238E27FC236}">
                <a16:creationId xmlns:a16="http://schemas.microsoft.com/office/drawing/2014/main" id="{E885284F-5FE2-DB34-717D-CE8E0DC15352}"/>
              </a:ext>
            </a:extLst>
          </p:cNvPr>
          <p:cNvSpPr/>
          <p:nvPr/>
        </p:nvSpPr>
        <p:spPr>
          <a:xfrm rot="10800000">
            <a:off x="8794754" y="299082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Google Shape;523;p32">
            <a:extLst>
              <a:ext uri="{FF2B5EF4-FFF2-40B4-BE49-F238E27FC236}">
                <a16:creationId xmlns:a16="http://schemas.microsoft.com/office/drawing/2014/main" id="{795E881E-0979-7B98-3E0C-E4EEBCE9563D}"/>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 bank's policies, product manuals and training PDFs into knowledge base</a:t>
            </a:r>
          </a:p>
        </p:txBody>
      </p:sp>
      <p:sp>
        <p:nvSpPr>
          <p:cNvPr id="28" name="Google Shape;523;p32">
            <a:extLst>
              <a:ext uri="{FF2B5EF4-FFF2-40B4-BE49-F238E27FC236}">
                <a16:creationId xmlns:a16="http://schemas.microsoft.com/office/drawing/2014/main" id="{D479F083-D653-30B5-19AD-ABC497CD2088}"/>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Capture feedback to improve answers</a:t>
            </a:r>
          </a:p>
        </p:txBody>
      </p:sp>
      <p:sp>
        <p:nvSpPr>
          <p:cNvPr id="29" name="Google Shape;523;p32">
            <a:extLst>
              <a:ext uri="{FF2B5EF4-FFF2-40B4-BE49-F238E27FC236}">
                <a16:creationId xmlns:a16="http://schemas.microsoft.com/office/drawing/2014/main" id="{054D796F-AF14-9C40-D958-E7B889A0E0B7}"/>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Classify questions &amp; retrieve the single most relevant, approved response from knowledge base</a:t>
            </a:r>
            <a:endParaRPr lang="en-US" sz="900" kern="0">
              <a:solidFill>
                <a:srgbClr val="000000"/>
              </a:solidFill>
              <a:latin typeface="Segoe Sans Display" pitchFamily="2" charset="0"/>
              <a:cs typeface="Segoe Sans Display" pitchFamily="2" charset="0"/>
              <a:sym typeface="DM Sans"/>
            </a:endParaRPr>
          </a:p>
        </p:txBody>
      </p:sp>
      <p:sp>
        <p:nvSpPr>
          <p:cNvPr id="32" name="Google Shape;523;p32">
            <a:extLst>
              <a:ext uri="{FF2B5EF4-FFF2-40B4-BE49-F238E27FC236}">
                <a16:creationId xmlns:a16="http://schemas.microsoft.com/office/drawing/2014/main" id="{3ED72EFA-5FC3-E420-1382-F873A298A4A7}"/>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Detect employee’s intent, user role and business context to deliver role- </a:t>
            </a:r>
            <a:r>
              <a:rPr lang="en-US" sz="900" kern="0">
                <a:solidFill>
                  <a:srgbClr val="000000"/>
                </a:solidFill>
                <a:latin typeface="Segoe Sans Display" pitchFamily="2" charset="0"/>
                <a:cs typeface="Segoe Sans Display" pitchFamily="2" charset="0"/>
                <a:sym typeface="DM Sans"/>
              </a:rPr>
              <a:t>appropriate answers</a:t>
            </a:r>
          </a:p>
        </p:txBody>
      </p:sp>
      <p:sp>
        <p:nvSpPr>
          <p:cNvPr id="35" name="Google Shape;523;p32">
            <a:extLst>
              <a:ext uri="{FF2B5EF4-FFF2-40B4-BE49-F238E27FC236}">
                <a16:creationId xmlns:a16="http://schemas.microsoft.com/office/drawing/2014/main" id="{0FAF920A-6252-0861-84E8-E5BB5D79B859}"/>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Surface related Q&amp;A from past chats for consistency</a:t>
            </a:r>
            <a:endParaRPr lang="en-US" sz="900" kern="0">
              <a:solidFill>
                <a:srgbClr val="000000"/>
              </a:solidFill>
              <a:latin typeface="Segoe Sans Display" pitchFamily="2" charset="0"/>
              <a:cs typeface="Segoe Sans Display" pitchFamily="2" charset="0"/>
              <a:sym typeface="DM Sans"/>
            </a:endParaRPr>
          </a:p>
        </p:txBody>
      </p:sp>
      <p:sp>
        <p:nvSpPr>
          <p:cNvPr id="38" name="Google Shape;523;p32">
            <a:extLst>
              <a:ext uri="{FF2B5EF4-FFF2-40B4-BE49-F238E27FC236}">
                <a16:creationId xmlns:a16="http://schemas.microsoft.com/office/drawing/2014/main" id="{5F4293AB-3911-C6AF-938A-8F35FB496BBB}"/>
              </a:ext>
            </a:extLst>
          </p:cNvPr>
          <p:cNvSpPr/>
          <p:nvPr/>
        </p:nvSpPr>
        <p:spPr>
          <a:xfrm>
            <a:off x="6253292" y="572239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Escalate edge case or unanswered questions to the policy owner(s) via e-mail</a:t>
            </a:r>
          </a:p>
        </p:txBody>
      </p:sp>
      <p:sp>
        <p:nvSpPr>
          <p:cNvPr id="2" name="Google Shape;506;p32">
            <a:extLst>
              <a:ext uri="{FF2B5EF4-FFF2-40B4-BE49-F238E27FC236}">
                <a16:creationId xmlns:a16="http://schemas.microsoft.com/office/drawing/2014/main" id="{DB730C1A-D8DA-5262-DA66-1EB221A78CDE}"/>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5" name="Rounded Rectangle 50">
            <a:extLst>
              <a:ext uri="{FF2B5EF4-FFF2-40B4-BE49-F238E27FC236}">
                <a16:creationId xmlns:a16="http://schemas.microsoft.com/office/drawing/2014/main" id="{E4DF272C-7433-F3A0-4E4D-2E012B71ED81}"/>
              </a:ext>
            </a:extLst>
          </p:cNvPr>
          <p:cNvSpPr/>
          <p:nvPr/>
        </p:nvSpPr>
        <p:spPr>
          <a:xfrm>
            <a:off x="8691711" y="345990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Accuracy Rate → </a:t>
            </a:r>
            <a:r>
              <a:rPr lang="en-US" sz="900">
                <a:solidFill>
                  <a:prstClr val="black"/>
                </a:solidFill>
                <a:latin typeface="Segoe Sans Display" pitchFamily="2" charset="0"/>
                <a:cs typeface="Segoe Sans Display" pitchFamily="2" charset="0"/>
              </a:rPr>
              <a:t>Trusted answers through precise policy interpretation and minimal escalations maintaining audit logs </a:t>
            </a:r>
          </a:p>
        </p:txBody>
      </p:sp>
      <p:sp>
        <p:nvSpPr>
          <p:cNvPr id="6" name="Arrow: Up 56">
            <a:extLst>
              <a:ext uri="{FF2B5EF4-FFF2-40B4-BE49-F238E27FC236}">
                <a16:creationId xmlns:a16="http://schemas.microsoft.com/office/drawing/2014/main" id="{6647A161-B61F-7383-8A05-BCE3600623FD}"/>
              </a:ext>
            </a:extLst>
          </p:cNvPr>
          <p:cNvSpPr/>
          <p:nvPr/>
        </p:nvSpPr>
        <p:spPr>
          <a:xfrm>
            <a:off x="8792828" y="357986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ounded Rectangle 44">
            <a:extLst>
              <a:ext uri="{FF2B5EF4-FFF2-40B4-BE49-F238E27FC236}">
                <a16:creationId xmlns:a16="http://schemas.microsoft.com/office/drawing/2014/main" id="{13A9E7F7-D239-1F52-8585-95A2733B9722}"/>
              </a:ext>
            </a:extLst>
          </p:cNvPr>
          <p:cNvSpPr/>
          <p:nvPr/>
        </p:nvSpPr>
        <p:spPr>
          <a:xfrm>
            <a:off x="8691711" y="406772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a:t>
            </a:r>
            <a:r>
              <a:rPr lang="en-US" sz="900">
                <a:solidFill>
                  <a:prstClr val="black"/>
                </a:solidFill>
                <a:latin typeface="Segoe Sans Display Semibold" pitchFamily="2" charset="0"/>
                <a:cs typeface="Segoe Sans Display Semibold" pitchFamily="2" charset="0"/>
              </a:rPr>
              <a:t>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Smart classification and contextual insights resolve issues the first time</a:t>
            </a:r>
          </a:p>
        </p:txBody>
      </p:sp>
      <p:sp>
        <p:nvSpPr>
          <p:cNvPr id="16" name="Rounded Rectangle 48">
            <a:extLst>
              <a:ext uri="{FF2B5EF4-FFF2-40B4-BE49-F238E27FC236}">
                <a16:creationId xmlns:a16="http://schemas.microsoft.com/office/drawing/2014/main" id="{88D8B7F6-D175-106F-F4DF-167DA1C8A744}"/>
              </a:ext>
            </a:extLst>
          </p:cNvPr>
          <p:cNvSpPr/>
          <p:nvPr/>
        </p:nvSpPr>
        <p:spPr>
          <a:xfrm>
            <a:off x="8690734" y="467555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Average Handle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(AHT)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Employees get accurate and up-to-date summaries pre-generated reducing informal peer responses</a:t>
            </a:r>
          </a:p>
        </p:txBody>
      </p:sp>
      <p:sp>
        <p:nvSpPr>
          <p:cNvPr id="18" name="Arrow: Up 56">
            <a:extLst>
              <a:ext uri="{FF2B5EF4-FFF2-40B4-BE49-F238E27FC236}">
                <a16:creationId xmlns:a16="http://schemas.microsoft.com/office/drawing/2014/main" id="{1268F571-1FCA-5178-3DCE-DB4AF3711AD5}"/>
              </a:ext>
            </a:extLst>
          </p:cNvPr>
          <p:cNvSpPr/>
          <p:nvPr/>
        </p:nvSpPr>
        <p:spPr>
          <a:xfrm rot="10800000">
            <a:off x="8792828" y="480909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Arrow: Up 56">
            <a:extLst>
              <a:ext uri="{FF2B5EF4-FFF2-40B4-BE49-F238E27FC236}">
                <a16:creationId xmlns:a16="http://schemas.microsoft.com/office/drawing/2014/main" id="{28065A8B-9A58-2230-A0A5-E979A1D9923B}"/>
              </a:ext>
            </a:extLst>
          </p:cNvPr>
          <p:cNvSpPr/>
          <p:nvPr/>
        </p:nvSpPr>
        <p:spPr>
          <a:xfrm>
            <a:off x="8792828" y="419525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827825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A6F7B-2BE1-0E12-DFD5-DB4AACB2ECBA}"/>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6C86CF8D-7CCC-AE5A-FECF-B243BF35B68D}"/>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48609496-563E-A6D8-4F8F-AD5ADD361D63}"/>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602C0069-BBFC-E984-7072-67E773F14129}"/>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5F37EC7E-A173-733F-CE87-BF20CF7EA3E6}"/>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Internal Policy Q&amp;A Agent</a:t>
            </a:r>
          </a:p>
        </p:txBody>
      </p:sp>
      <p:sp>
        <p:nvSpPr>
          <p:cNvPr id="57" name="Rectangle: Top Corners Rounded 56">
            <a:extLst>
              <a:ext uri="{FF2B5EF4-FFF2-40B4-BE49-F238E27FC236}">
                <a16:creationId xmlns:a16="http://schemas.microsoft.com/office/drawing/2014/main" id="{21D46C86-405D-782E-C827-83CFBE07D238}"/>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AD21FD04-E8A3-432E-AB9F-911AE56056D6}"/>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FD310507-8928-BD67-91E1-A5E38C4A713B}"/>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C8C323C0-4EB4-313D-8FDF-18E6089DF096}"/>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597FFB84-EC21-EAEB-5052-B963918FDC81}"/>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84991F70-A582-3BF6-D712-C37C9B49E5D5}"/>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02602DE0-A87D-97E5-DD9D-0B2E893E9718}"/>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C316930B-75EB-5571-6303-7EE6B31D4904}"/>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6B8BCC84-BFD9-CA73-0B28-0A86053A86BB}"/>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A30405E9-218D-B991-20B9-BF7230AEAA88}"/>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2521138F-A89F-AF1E-7B24-1BF0C7C7362B}"/>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0308CCCE-BA07-619D-623C-CBA5B5214473}"/>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DFC51045-2D48-FBDC-ED6A-77E6B30073A1}"/>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9C1D065D-25C6-9BE2-5D48-BEEF771B11FA}"/>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87272A36-8B9C-4686-3C21-DD4E3C5013D9}"/>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rPr>
              <a:t>Financial Service</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Available with">
            <a:extLst>
              <a:ext uri="{FF2B5EF4-FFF2-40B4-BE49-F238E27FC236}">
                <a16:creationId xmlns:a16="http://schemas.microsoft.com/office/drawing/2014/main" id="{1A56FCA1-D128-8331-FDAB-78B06A01B341}"/>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FE79BDB0-A5BE-5D29-6763-7522C85D7C42}"/>
              </a:ext>
            </a:extLst>
          </p:cNvPr>
          <p:cNvGraphicFramePr>
            <a:graphicFrameLocks noGrp="1"/>
          </p:cNvGraphicFramePr>
          <p:nvPr>
            <p:extLst>
              <p:ext uri="{D42A27DB-BD31-4B8C-83A1-F6EECF244321}">
                <p14:modId xmlns:p14="http://schemas.microsoft.com/office/powerpoint/2010/main" val="968177556"/>
              </p:ext>
            </p:extLst>
          </p:nvPr>
        </p:nvGraphicFramePr>
        <p:xfrm>
          <a:off x="316788" y="1608472"/>
          <a:ext cx="1907446" cy="419100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Provides quick, accurate answers to staff questions about internal policies and procedures by leveraging enterprise knowledge, ensuring compliance, reducing response time, and supporting informed decision-making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D10E47AC-CB1C-87C7-A4E2-812419314C48}"/>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Detect Intent, Role &amp; Context</a:t>
            </a:r>
          </a:p>
        </p:txBody>
      </p:sp>
      <p:sp>
        <p:nvSpPr>
          <p:cNvPr id="26" name="Step 1 Top">
            <a:extLst>
              <a:ext uri="{FF2B5EF4-FFF2-40B4-BE49-F238E27FC236}">
                <a16:creationId xmlns:a16="http://schemas.microsoft.com/office/drawing/2014/main" id="{5DB02110-AA65-6355-0DB1-003EDF714A53}"/>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lang="en-US" sz="800">
                <a:solidFill>
                  <a:srgbClr val="091F2C"/>
                </a:solidFill>
                <a:latin typeface="Segoe Sans Display"/>
              </a:rPr>
              <a:t>Detects and identifies the user’s role and their question/intent</a:t>
            </a:r>
            <a:endParaRPr lang="en-US" sz="800">
              <a:solidFill>
                <a:srgbClr val="091F2C"/>
              </a:solidFill>
              <a:latin typeface="Segoe Sans Display"/>
              <a:sym typeface="DM Sans"/>
            </a:endParaRPr>
          </a:p>
        </p:txBody>
      </p:sp>
      <p:sp>
        <p:nvSpPr>
          <p:cNvPr id="63" name="Rectangle: Rounded Corners 62">
            <a:extLst>
              <a:ext uri="{FF2B5EF4-FFF2-40B4-BE49-F238E27FC236}">
                <a16:creationId xmlns:a16="http://schemas.microsoft.com/office/drawing/2014/main" id="{5F4860E9-7F27-F557-DF7F-303CB6FEE190}"/>
              </a:ext>
            </a:extLst>
          </p:cNvPr>
          <p:cNvSpPr/>
          <p:nvPr/>
        </p:nvSpPr>
        <p:spPr bwMode="auto">
          <a:xfrm>
            <a:off x="372952" y="378971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pitchFamily="34" charset="0"/>
              </a:rPr>
              <a:t>Reduce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s Response Time </a:t>
            </a:r>
          </a:p>
        </p:txBody>
      </p:sp>
      <p:sp>
        <p:nvSpPr>
          <p:cNvPr id="5" name="Rectangle: Rounded Corners 4">
            <a:extLst>
              <a:ext uri="{FF2B5EF4-FFF2-40B4-BE49-F238E27FC236}">
                <a16:creationId xmlns:a16="http://schemas.microsoft.com/office/drawing/2014/main" id="{35BEC4CF-A81B-10ED-53B8-601BED995C4D}"/>
              </a:ext>
            </a:extLst>
          </p:cNvPr>
          <p:cNvSpPr/>
          <p:nvPr/>
        </p:nvSpPr>
        <p:spPr bwMode="auto">
          <a:xfrm>
            <a:off x="372952" y="4012473"/>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Search &amp; Retrieval Time </a:t>
            </a:r>
          </a:p>
        </p:txBody>
      </p:sp>
      <p:sp>
        <p:nvSpPr>
          <p:cNvPr id="7" name="Rectangle: Rounded Corners 6">
            <a:extLst>
              <a:ext uri="{FF2B5EF4-FFF2-40B4-BE49-F238E27FC236}">
                <a16:creationId xmlns:a16="http://schemas.microsoft.com/office/drawing/2014/main" id="{9CDCC660-6601-28CC-2669-4D54A042C34E}"/>
              </a:ext>
            </a:extLst>
          </p:cNvPr>
          <p:cNvSpPr/>
          <p:nvPr/>
        </p:nvSpPr>
        <p:spPr bwMode="auto">
          <a:xfrm>
            <a:off x="368101" y="5425973"/>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Employee Experience</a:t>
            </a:r>
          </a:p>
        </p:txBody>
      </p:sp>
      <p:sp>
        <p:nvSpPr>
          <p:cNvPr id="23" name="Step 1 Title">
            <a:extLst>
              <a:ext uri="{FF2B5EF4-FFF2-40B4-BE49-F238E27FC236}">
                <a16:creationId xmlns:a16="http://schemas.microsoft.com/office/drawing/2014/main" id="{65AF4597-3D41-3941-EE5D-F6EF2211761B}"/>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Internal Content</a:t>
            </a:r>
          </a:p>
        </p:txBody>
      </p:sp>
      <p:sp>
        <p:nvSpPr>
          <p:cNvPr id="24" name="Step 1 Top">
            <a:extLst>
              <a:ext uri="{FF2B5EF4-FFF2-40B4-BE49-F238E27FC236}">
                <a16:creationId xmlns:a16="http://schemas.microsoft.com/office/drawing/2014/main" id="{29C2D25D-AA43-9CA2-CE7B-4F1F9F2E6CC4}"/>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Uploads policy manuals, procedures, training guides, and updates</a:t>
            </a:r>
          </a:p>
        </p:txBody>
      </p:sp>
      <p:sp>
        <p:nvSpPr>
          <p:cNvPr id="45" name="TextBox 44">
            <a:extLst>
              <a:ext uri="{FF2B5EF4-FFF2-40B4-BE49-F238E27FC236}">
                <a16:creationId xmlns:a16="http://schemas.microsoft.com/office/drawing/2014/main" id="{77900646-C668-293A-DED5-76099E23EDAF}"/>
              </a:ext>
              <a:ext uri="{C183D7F6-B498-43B3-948B-1728B52AA6E4}">
                <adec:decorative xmlns:adec="http://schemas.microsoft.com/office/drawing/2017/decorative" val="0"/>
              </a:ext>
            </a:extLst>
          </p:cNvPr>
          <p:cNvSpPr txBox="1"/>
          <p:nvPr/>
        </p:nvSpPr>
        <p:spPr>
          <a:xfrm>
            <a:off x="3223018" y="2090492"/>
            <a:ext cx="2199820" cy="87203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uploading and managing policy documents and manuals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business logic and taxonomy for tagging materials, enabling metadata creation, classification,</a:t>
            </a:r>
          </a:p>
        </p:txBody>
      </p:sp>
      <p:pic>
        <p:nvPicPr>
          <p:cNvPr id="49" name="Picture 48">
            <a:extLst>
              <a:ext uri="{FF2B5EF4-FFF2-40B4-BE49-F238E27FC236}">
                <a16:creationId xmlns:a16="http://schemas.microsoft.com/office/drawing/2014/main" id="{6BAEFCB7-676A-CAA9-7181-35F8540C8B7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FB46F8CC-CDAF-0B19-1ED1-C96B13082B3B}"/>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Classify &amp; Retrieve Best Answer</a:t>
            </a:r>
          </a:p>
        </p:txBody>
      </p:sp>
      <p:sp>
        <p:nvSpPr>
          <p:cNvPr id="29" name="Step 1 Top">
            <a:extLst>
              <a:ext uri="{FF2B5EF4-FFF2-40B4-BE49-F238E27FC236}">
                <a16:creationId xmlns:a16="http://schemas.microsoft.com/office/drawing/2014/main" id="{DCB4ECE6-55C5-7A57-B816-EDA7039E21ED}"/>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Searches the policy knowledge base (SharePoint) and finds the most relevant, source-backed answer</a:t>
            </a:r>
          </a:p>
        </p:txBody>
      </p:sp>
      <p:sp>
        <p:nvSpPr>
          <p:cNvPr id="37" name="Step 1 Title">
            <a:extLst>
              <a:ext uri="{FF2B5EF4-FFF2-40B4-BE49-F238E27FC236}">
                <a16:creationId xmlns:a16="http://schemas.microsoft.com/office/drawing/2014/main" id="{B01E349A-E52F-0AAA-03B2-1525137E41FD}"/>
              </a:ext>
            </a:extLst>
          </p:cNvPr>
          <p:cNvSpPr txBox="1">
            <a:spLocks/>
          </p:cNvSpPr>
          <p:nvPr/>
        </p:nvSpPr>
        <p:spPr>
          <a:xfrm>
            <a:off x="8804381" y="395038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Suggest Related Follow-Ups</a:t>
            </a:r>
          </a:p>
        </p:txBody>
      </p:sp>
      <p:sp>
        <p:nvSpPr>
          <p:cNvPr id="38" name="Step 1 Top">
            <a:extLst>
              <a:ext uri="{FF2B5EF4-FFF2-40B4-BE49-F238E27FC236}">
                <a16:creationId xmlns:a16="http://schemas.microsoft.com/office/drawing/2014/main" id="{40740DE1-4F26-6DBD-C554-17A59070AFA7}"/>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800" kern="0">
                <a:solidFill>
                  <a:srgbClr val="000000"/>
                </a:solidFill>
                <a:latin typeface="Segoe Sans Display" pitchFamily="2" charset="0"/>
                <a:cs typeface="Segoe Sans Display" pitchFamily="2" charset="0"/>
              </a:rPr>
              <a:t>Surfaces related Q&amp;A from past chats for consistency</a:t>
            </a:r>
            <a:endParaRPr lang="en-US" sz="800" kern="0">
              <a:solidFill>
                <a:srgbClr val="000000"/>
              </a:solidFill>
              <a:latin typeface="Segoe Sans Display" pitchFamily="2" charset="0"/>
              <a:cs typeface="Segoe Sans Display" pitchFamily="2" charset="0"/>
              <a:sym typeface="DM Sans"/>
            </a:endParaRPr>
          </a:p>
        </p:txBody>
      </p:sp>
      <p:sp>
        <p:nvSpPr>
          <p:cNvPr id="46" name="Text Placeholder 11">
            <a:extLst>
              <a:ext uri="{FF2B5EF4-FFF2-40B4-BE49-F238E27FC236}">
                <a16:creationId xmlns:a16="http://schemas.microsoft.com/office/drawing/2014/main" id="{82A777EC-059F-AFDF-2738-2D93117779DD}"/>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31DF2F2F-E8B2-1556-8635-D59B65A6D88E}"/>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1D9A42C1-A2F4-A8CB-52BF-2305A51824C5}"/>
              </a:ext>
              <a:ext uri="{C183D7F6-B498-43B3-948B-1728B52AA6E4}">
                <adec:decorative xmlns:adec="http://schemas.microsoft.com/office/drawing/2017/decorative" val="0"/>
              </a:ext>
            </a:extLst>
          </p:cNvPr>
          <p:cNvSpPr txBox="1"/>
          <p:nvPr/>
        </p:nvSpPr>
        <p:spPr>
          <a:xfrm>
            <a:off x="6101735" y="2036632"/>
            <a:ext cx="2199820" cy="979755"/>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core systems like CRM, CDP (SharePoint), or banking platforms to retrieve user profile, department, and access context for personalized responses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intent and business logic for interpreting queries and mapping them to the appropriate roles, functions, or workflows.</a:t>
            </a:r>
          </a:p>
        </p:txBody>
      </p:sp>
      <p:pic>
        <p:nvPicPr>
          <p:cNvPr id="62" name="Picture 61">
            <a:extLst>
              <a:ext uri="{FF2B5EF4-FFF2-40B4-BE49-F238E27FC236}">
                <a16:creationId xmlns:a16="http://schemas.microsoft.com/office/drawing/2014/main" id="{26AD08FF-AE82-6573-964D-875982066A39}"/>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150199AD-FFDF-0EE2-6E06-AD498AB26376}"/>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09229256-6F79-A124-FA00-C6A126E67EA7}"/>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80271ECF-F9A5-4F59-F7BC-D4EF35CFD204}"/>
              </a:ext>
              <a:ext uri="{C183D7F6-B498-43B3-948B-1728B52AA6E4}">
                <adec:decorative xmlns:adec="http://schemas.microsoft.com/office/drawing/2017/decorative" val="0"/>
              </a:ext>
            </a:extLst>
          </p:cNvPr>
          <p:cNvSpPr txBox="1"/>
          <p:nvPr/>
        </p:nvSpPr>
        <p:spPr>
          <a:xfrm>
            <a:off x="8890000" y="2331584"/>
            <a:ext cx="240131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verifying source links and guidance</a:t>
            </a:r>
          </a:p>
        </p:txBody>
      </p:sp>
      <p:pic>
        <p:nvPicPr>
          <p:cNvPr id="60" name="Picture 59">
            <a:extLst>
              <a:ext uri="{FF2B5EF4-FFF2-40B4-BE49-F238E27FC236}">
                <a16:creationId xmlns:a16="http://schemas.microsoft.com/office/drawing/2014/main" id="{8A058547-51AE-10CA-DE27-28B1EBBE4850}"/>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419F19E7-C18A-61BF-617D-CA8F6300CD2D}"/>
              </a:ext>
            </a:extLst>
          </p:cNvPr>
          <p:cNvSpPr txBox="1"/>
          <p:nvPr/>
        </p:nvSpPr>
        <p:spPr>
          <a:xfrm>
            <a:off x="3223018"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a:t>
            </a:r>
            <a:r>
              <a:rPr lang="en-US" sz="700" err="1">
                <a:solidFill>
                  <a:srgbClr val="000000"/>
                </a:solidFill>
                <a:latin typeface="Segoe Sans Display"/>
              </a:rPr>
              <a:t>upports</a:t>
            </a:r>
            <a:r>
              <a:rPr lang="en-US" sz="700">
                <a:solidFill>
                  <a:srgbClr val="000000"/>
                </a:solidFill>
                <a:latin typeface="Segoe Sans Display"/>
              </a:rPr>
              <a:t> knowledge management best practices by organizing and tagging enterprise knowledge content</a:t>
            </a:r>
          </a:p>
        </p:txBody>
      </p:sp>
      <p:sp>
        <p:nvSpPr>
          <p:cNvPr id="74" name="TextBox 73">
            <a:extLst>
              <a:ext uri="{FF2B5EF4-FFF2-40B4-BE49-F238E27FC236}">
                <a16:creationId xmlns:a16="http://schemas.microsoft.com/office/drawing/2014/main" id="{5F317BD0-A36C-9769-701F-7E575FE0BCC0}"/>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D</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etects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intent, roles and context to enable faster triaging and appropriate urgency assignment</a:t>
            </a:r>
          </a:p>
        </p:txBody>
      </p:sp>
      <p:sp>
        <p:nvSpPr>
          <p:cNvPr id="75" name="TextBox 74">
            <a:extLst>
              <a:ext uri="{FF2B5EF4-FFF2-40B4-BE49-F238E27FC236}">
                <a16:creationId xmlns:a16="http://schemas.microsoft.com/office/drawing/2014/main" id="{453AE351-71C1-6487-590B-1A84A34D728F}"/>
              </a:ext>
            </a:extLst>
          </p:cNvPr>
          <p:cNvSpPr txBox="1"/>
          <p:nvPr/>
        </p:nvSpPr>
        <p:spPr>
          <a:xfrm>
            <a:off x="8990602"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Classifies accurate and up-to-date answer to reduce time spent gathering background information manually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and repeatedly</a:t>
            </a:r>
          </a:p>
        </p:txBody>
      </p:sp>
      <p:grpSp>
        <p:nvGrpSpPr>
          <p:cNvPr id="93" name="Group 92">
            <a:extLst>
              <a:ext uri="{FF2B5EF4-FFF2-40B4-BE49-F238E27FC236}">
                <a16:creationId xmlns:a16="http://schemas.microsoft.com/office/drawing/2014/main" id="{C689D87B-413A-3F8E-91A4-8D94390D85E1}"/>
              </a:ext>
            </a:extLst>
          </p:cNvPr>
          <p:cNvGrpSpPr/>
          <p:nvPr/>
        </p:nvGrpSpPr>
        <p:grpSpPr>
          <a:xfrm>
            <a:off x="8804381" y="4827756"/>
            <a:ext cx="2572262" cy="1652997"/>
            <a:chOff x="8804381" y="4827756"/>
            <a:chExt cx="2572262" cy="1652997"/>
          </a:xfrm>
        </p:grpSpPr>
        <p:sp>
          <p:nvSpPr>
            <p:cNvPr id="70" name="Text Placeholder 11">
              <a:extLst>
                <a:ext uri="{FF2B5EF4-FFF2-40B4-BE49-F238E27FC236}">
                  <a16:creationId xmlns:a16="http://schemas.microsoft.com/office/drawing/2014/main" id="{F1F0F7EE-5DAC-14FA-711B-C0ACCB3BA168}"/>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6E457A74-B701-6565-4255-7D0CB8A6E169}"/>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EA635B3E-8C62-5F15-C52E-2F10033E237A}"/>
                </a:ext>
                <a:ext uri="{C183D7F6-B498-43B3-948B-1728B52AA6E4}">
                  <adec:decorative xmlns:adec="http://schemas.microsoft.com/office/drawing/2017/decorative" val="0"/>
                </a:ext>
              </a:extLst>
            </p:cNvPr>
            <p:cNvSpPr txBox="1"/>
            <p:nvPr/>
          </p:nvSpPr>
          <p:spPr>
            <a:xfrm>
              <a:off x="8990602" y="5008901"/>
              <a:ext cx="2080737"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Analytics Platform (Microsoft Fabric) for analyzing historical query trends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(Teams or Viva) for sharing follow-ups with users</a:t>
              </a:r>
            </a:p>
          </p:txBody>
        </p:sp>
        <p:pic>
          <p:nvPicPr>
            <p:cNvPr id="68" name="Picture 67">
              <a:extLst>
                <a:ext uri="{FF2B5EF4-FFF2-40B4-BE49-F238E27FC236}">
                  <a16:creationId xmlns:a16="http://schemas.microsoft.com/office/drawing/2014/main" id="{1C78D6BF-D522-0131-6BDC-73EC644A1E7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F5AB3B31-009E-43AF-CFA0-AE4C4F023B0B}"/>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Suggests follow-ups to boost accuracy and consistency in customer-facing answers</a:t>
              </a:r>
            </a:p>
          </p:txBody>
        </p:sp>
      </p:grpSp>
      <p:sp>
        <p:nvSpPr>
          <p:cNvPr id="80" name="Step 1 Title">
            <a:extLst>
              <a:ext uri="{FF2B5EF4-FFF2-40B4-BE49-F238E27FC236}">
                <a16:creationId xmlns:a16="http://schemas.microsoft.com/office/drawing/2014/main" id="{3F55F7A5-D60D-0CCA-B51B-A0BBBF174F86}"/>
              </a:ext>
            </a:extLst>
          </p:cNvPr>
          <p:cNvSpPr txBox="1">
            <a:spLocks/>
          </p:cNvSpPr>
          <p:nvPr/>
        </p:nvSpPr>
        <p:spPr>
          <a:xfrm>
            <a:off x="3035003" y="3934275"/>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a:pPr>
            <a:r>
              <a:rPr lang="en-US"/>
              <a:t>Resolve Unanswered Queries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1" name="Step 1 Top">
            <a:extLst>
              <a:ext uri="{FF2B5EF4-FFF2-40B4-BE49-F238E27FC236}">
                <a16:creationId xmlns:a16="http://schemas.microsoft.com/office/drawing/2014/main" id="{A0666511-4817-786D-9CDF-807A37E1215D}"/>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Routes unclear, incorrect or complex questions to designated experts</a:t>
            </a:r>
          </a:p>
        </p:txBody>
      </p:sp>
      <p:sp>
        <p:nvSpPr>
          <p:cNvPr id="82" name="Step 1 Title">
            <a:extLst>
              <a:ext uri="{FF2B5EF4-FFF2-40B4-BE49-F238E27FC236}">
                <a16:creationId xmlns:a16="http://schemas.microsoft.com/office/drawing/2014/main" id="{1C9DA3F3-C0CD-C864-0EA4-0D7784ED40B9}"/>
              </a:ext>
            </a:extLst>
          </p:cNvPr>
          <p:cNvSpPr txBox="1">
            <a:spLocks/>
          </p:cNvSpPr>
          <p:nvPr/>
        </p:nvSpPr>
        <p:spPr>
          <a:xfrm>
            <a:off x="5918795" y="395812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Capture Feedback</a:t>
            </a:r>
          </a:p>
        </p:txBody>
      </p:sp>
      <p:sp>
        <p:nvSpPr>
          <p:cNvPr id="83" name="Step 1 Top">
            <a:extLst>
              <a:ext uri="{FF2B5EF4-FFF2-40B4-BE49-F238E27FC236}">
                <a16:creationId xmlns:a16="http://schemas.microsoft.com/office/drawing/2014/main" id="{9BB29C9C-9147-1ABD-88CA-17C5960AD363}"/>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Gathers ratings or comments on response quality for future tuning</a:t>
            </a:r>
          </a:p>
        </p:txBody>
      </p:sp>
      <p:grpSp>
        <p:nvGrpSpPr>
          <p:cNvPr id="106" name="Group 105">
            <a:extLst>
              <a:ext uri="{FF2B5EF4-FFF2-40B4-BE49-F238E27FC236}">
                <a16:creationId xmlns:a16="http://schemas.microsoft.com/office/drawing/2014/main" id="{40CA151B-478B-8FA1-B55A-B3188A32E789}"/>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420FC8FE-CEF7-231D-5A3E-BC7FEF664977}"/>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9457AA3A-AD71-28AB-53E4-D5C4BBD81A40}"/>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83BB36A2-A172-0081-64F2-008F396F5B1D}"/>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A151736B-E42E-B484-7476-53391FBCC92C}"/>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62388A9D-9CD4-B04B-6DFF-0F4E8552FF37}"/>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49406B40-418A-1577-7FF8-0D59076F9421}"/>
              </a:ext>
            </a:extLst>
          </p:cNvPr>
          <p:cNvGrpSpPr/>
          <p:nvPr/>
        </p:nvGrpSpPr>
        <p:grpSpPr>
          <a:xfrm>
            <a:off x="5915514" y="4827756"/>
            <a:ext cx="2572262" cy="1652997"/>
            <a:chOff x="8804381" y="4827756"/>
            <a:chExt cx="2572262" cy="1652997"/>
          </a:xfrm>
        </p:grpSpPr>
        <p:sp>
          <p:nvSpPr>
            <p:cNvPr id="95" name="Text Placeholder 11">
              <a:extLst>
                <a:ext uri="{FF2B5EF4-FFF2-40B4-BE49-F238E27FC236}">
                  <a16:creationId xmlns:a16="http://schemas.microsoft.com/office/drawing/2014/main" id="{E115E0B5-F8D7-CB75-E5AA-F0E6B7B9CF69}"/>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A0E44A41-05B5-66B7-70A2-65B0221BBC1E}"/>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93140D34-A098-E972-5417-6D0DA5EDAB5C}"/>
                </a:ext>
                <a:ext uri="{C183D7F6-B498-43B3-948B-1728B52AA6E4}">
                  <adec:decorative xmlns:adec="http://schemas.microsoft.com/office/drawing/2017/decorative" val="0"/>
                </a:ext>
              </a:extLst>
            </p:cNvPr>
            <p:cNvSpPr txBox="1"/>
            <p:nvPr/>
          </p:nvSpPr>
          <p:spPr>
            <a:xfrm>
              <a:off x="8990602" y="4955039"/>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Apps) for collecting user ratings and comments on each response</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File </a:t>
              </a:r>
              <a:r>
                <a:rPr lang="en-US" sz="700">
                  <a:latin typeface="Segoe Sans Display"/>
                </a:rPr>
                <a:t>Storage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Dataverse) for storing feedback metrics</a:t>
              </a:r>
            </a:p>
          </p:txBody>
        </p:sp>
        <p:pic>
          <p:nvPicPr>
            <p:cNvPr id="98" name="Picture 97">
              <a:extLst>
                <a:ext uri="{FF2B5EF4-FFF2-40B4-BE49-F238E27FC236}">
                  <a16:creationId xmlns:a16="http://schemas.microsoft.com/office/drawing/2014/main" id="{042B1DD6-D56A-5F66-8E60-4C33BA2CC53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8C3491A8-22D7-8843-E34D-6DF32A539E55}"/>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Captures feedback, enhances speed, personalization, and precision in customer </a:t>
              </a:r>
              <a:r>
                <a:rPr kumimoji="0" lang="en-US" sz="700" b="0" i="0" u="none" strike="noStrike" kern="1200" cap="none" spc="0" normalizeH="0" baseline="0" noProof="0">
                  <a:ln>
                    <a:noFill/>
                  </a:ln>
                  <a:solidFill>
                    <a:srgbClr val="000000"/>
                  </a:solidFill>
                  <a:effectLst/>
                  <a:uLnTx/>
                  <a:uFillTx/>
                  <a:latin typeface="Segoe Sans Display"/>
                  <a:ea typeface="+mn-ea"/>
                  <a:cs typeface="+mn-cs"/>
                </a:rPr>
                <a:t>communication</a:t>
              </a:r>
            </a:p>
          </p:txBody>
        </p:sp>
      </p:grpSp>
      <p:grpSp>
        <p:nvGrpSpPr>
          <p:cNvPr id="100" name="Group 99">
            <a:extLst>
              <a:ext uri="{FF2B5EF4-FFF2-40B4-BE49-F238E27FC236}">
                <a16:creationId xmlns:a16="http://schemas.microsoft.com/office/drawing/2014/main" id="{FB602B62-5E0F-DEDD-1D4F-B2739263814C}"/>
              </a:ext>
            </a:extLst>
          </p:cNvPr>
          <p:cNvGrpSpPr/>
          <p:nvPr/>
        </p:nvGrpSpPr>
        <p:grpSpPr>
          <a:xfrm>
            <a:off x="3036797" y="4827756"/>
            <a:ext cx="2572262" cy="1652997"/>
            <a:chOff x="8804381" y="4827756"/>
            <a:chExt cx="2572262" cy="1652997"/>
          </a:xfrm>
        </p:grpSpPr>
        <p:sp>
          <p:nvSpPr>
            <p:cNvPr id="101" name="Text Placeholder 11">
              <a:extLst>
                <a:ext uri="{FF2B5EF4-FFF2-40B4-BE49-F238E27FC236}">
                  <a16:creationId xmlns:a16="http://schemas.microsoft.com/office/drawing/2014/main" id="{4F5BA21C-A190-2204-4F6E-C1FC6D6012DE}"/>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2" name="Text Placeholder 11">
              <a:extLst>
                <a:ext uri="{FF2B5EF4-FFF2-40B4-BE49-F238E27FC236}">
                  <a16:creationId xmlns:a16="http://schemas.microsoft.com/office/drawing/2014/main" id="{C6CAAC3C-E6FC-D956-A49A-EAD5E41D3D73}"/>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3" name="TextBox 102">
              <a:extLst>
                <a:ext uri="{FF2B5EF4-FFF2-40B4-BE49-F238E27FC236}">
                  <a16:creationId xmlns:a16="http://schemas.microsoft.com/office/drawing/2014/main" id="{5F003FE2-410E-EC6B-D133-6DB1848D8A5B}"/>
                </a:ext>
                <a:ext uri="{C183D7F6-B498-43B3-948B-1728B52AA6E4}">
                  <adec:decorative xmlns:adec="http://schemas.microsoft.com/office/drawing/2017/decorative" val="0"/>
                </a:ext>
              </a:extLst>
            </p:cNvPr>
            <p:cNvSpPr txBox="1"/>
            <p:nvPr/>
          </p:nvSpPr>
          <p:spPr>
            <a:xfrm>
              <a:off x="8990602" y="4847319"/>
              <a:ext cx="2199820" cy="979755"/>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Teams) for notifying the appropriate policy owner via email</a:t>
              </a:r>
              <a:r>
                <a:rPr lang="en-US" sz="700">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sending alerts and linking unresolved queries to SME channels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escalation and routing logic, with full query history to ensure accountability and streamlined handoffs</a:t>
              </a:r>
            </a:p>
          </p:txBody>
        </p:sp>
        <p:pic>
          <p:nvPicPr>
            <p:cNvPr id="104" name="Picture 103">
              <a:extLst>
                <a:ext uri="{FF2B5EF4-FFF2-40B4-BE49-F238E27FC236}">
                  <a16:creationId xmlns:a16="http://schemas.microsoft.com/office/drawing/2014/main" id="{974C33F2-1193-ECED-7160-A8B4B6EF348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105" name="TextBox 104">
              <a:extLst>
                <a:ext uri="{FF2B5EF4-FFF2-40B4-BE49-F238E27FC236}">
                  <a16:creationId xmlns:a16="http://schemas.microsoft.com/office/drawing/2014/main" id="{CFA79946-915B-EE28-3A6C-81851C946147}"/>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A</a:t>
              </a:r>
              <a:r>
                <a:rPr lang="en-US" sz="700" err="1">
                  <a:solidFill>
                    <a:srgbClr val="000000"/>
                  </a:solidFill>
                  <a:latin typeface="Segoe Sans Display"/>
                </a:rPr>
                <a:t>utomates</a:t>
              </a:r>
              <a:r>
                <a:rPr lang="en-US" sz="700">
                  <a:solidFill>
                    <a:srgbClr val="000000"/>
                  </a:solidFill>
                  <a:latin typeface="Segoe Sans Display"/>
                </a:rPr>
                <a:t> escalation for unclear questions/scenarios</a:t>
              </a:r>
            </a:p>
          </p:txBody>
        </p:sp>
      </p:grpSp>
      <p:sp>
        <p:nvSpPr>
          <p:cNvPr id="3" name="Rectangle: Rounded Corners 2">
            <a:extLst>
              <a:ext uri="{FF2B5EF4-FFF2-40B4-BE49-F238E27FC236}">
                <a16:creationId xmlns:a16="http://schemas.microsoft.com/office/drawing/2014/main" id="{BBAA1D5A-3AF4-CA4C-F2D0-E486F15BD1C8}"/>
              </a:ext>
            </a:extLst>
          </p:cNvPr>
          <p:cNvSpPr/>
          <p:nvPr/>
        </p:nvSpPr>
        <p:spPr bwMode="auto">
          <a:xfrm>
            <a:off x="368101" y="4238834"/>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Accuracy Rate </a:t>
            </a:r>
          </a:p>
        </p:txBody>
      </p:sp>
      <p:sp>
        <p:nvSpPr>
          <p:cNvPr id="6" name="Rectangle: Rounded Corners 5">
            <a:extLst>
              <a:ext uri="{FF2B5EF4-FFF2-40B4-BE49-F238E27FC236}">
                <a16:creationId xmlns:a16="http://schemas.microsoft.com/office/drawing/2014/main" id="{61B34434-D8CE-0C03-3AE5-F8FF8C7E3FAE}"/>
              </a:ext>
            </a:extLst>
          </p:cNvPr>
          <p:cNvSpPr/>
          <p:nvPr/>
        </p:nvSpPr>
        <p:spPr bwMode="auto">
          <a:xfrm>
            <a:off x="374593" y="4473587"/>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First-contact resolution Rate </a:t>
            </a:r>
          </a:p>
        </p:txBody>
      </p:sp>
      <p:sp>
        <p:nvSpPr>
          <p:cNvPr id="8" name="Rectangle: Rounded Corners 7">
            <a:extLst>
              <a:ext uri="{FF2B5EF4-FFF2-40B4-BE49-F238E27FC236}">
                <a16:creationId xmlns:a16="http://schemas.microsoft.com/office/drawing/2014/main" id="{1BFDEEC3-C2F7-065E-4B11-BF3234428470}"/>
              </a:ext>
            </a:extLst>
          </p:cNvPr>
          <p:cNvSpPr/>
          <p:nvPr/>
        </p:nvSpPr>
        <p:spPr bwMode="auto">
          <a:xfrm>
            <a:off x="369433" y="4705886"/>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Average handle time (AHT)</a:t>
            </a:r>
          </a:p>
        </p:txBody>
      </p:sp>
    </p:spTree>
    <p:extLst>
      <p:ext uri="{BB962C8B-B14F-4D97-AF65-F5344CB8AC3E}">
        <p14:creationId xmlns:p14="http://schemas.microsoft.com/office/powerpoint/2010/main" val="33075981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B9A4-59E6-B81D-0B86-ABC9A18C9EBA}"/>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DABB77C8-009D-77CD-3978-7C50D92CE9D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94817941-9FAB-8366-619F-08D4843744BD}"/>
              </a:ext>
            </a:extLst>
          </p:cNvPr>
          <p:cNvSpPr/>
          <p:nvPr/>
        </p:nvSpPr>
        <p:spPr>
          <a:xfrm>
            <a:off x="670801" y="4462197"/>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6CED0F1C-66EB-159A-02A2-81B82F6EB52F}"/>
              </a:ext>
            </a:extLst>
          </p:cNvPr>
          <p:cNvSpPr/>
          <p:nvPr/>
        </p:nvSpPr>
        <p:spPr>
          <a:xfrm>
            <a:off x="707186" y="1629871"/>
            <a:ext cx="3693840" cy="276263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Integrate Knowledge Base (SharePoint) in </a:t>
            </a:r>
            <a:r>
              <a:rPr lang="en-US" sz="1000">
                <a:solidFill>
                  <a:prstClr val="black"/>
                </a:solidFill>
                <a:latin typeface="Segoe Sans Display" pitchFamily="2" charset="0"/>
                <a:cs typeface="Segoe Sans Display" pitchFamily="2" charset="0"/>
                <a:sym typeface="DM Sans Light"/>
              </a:rPr>
              <a:t>PDF</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DOC, PPT format to refer relevant policy manuals, procedures, and training guides </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Employee data is assumed to be in Dataverse </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Communication Tools (Outlook and Teams) to escalate unanswered questions and notify policy owner(s)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File storage (SharePoint) to log feedback, route follow-ups, and track resolution status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employee name, role, and department</a:t>
            </a:r>
          </a:p>
        </p:txBody>
      </p:sp>
      <p:sp>
        <p:nvSpPr>
          <p:cNvPr id="7" name="TextBox 6">
            <a:extLst>
              <a:ext uri="{FF2B5EF4-FFF2-40B4-BE49-F238E27FC236}">
                <a16:creationId xmlns:a16="http://schemas.microsoft.com/office/drawing/2014/main" id="{12471C6F-E3EA-ABAB-5E28-D5F77C54560E}"/>
              </a:ext>
            </a:extLst>
          </p:cNvPr>
          <p:cNvSpPr txBox="1"/>
          <p:nvPr/>
        </p:nvSpPr>
        <p:spPr>
          <a:xfrm>
            <a:off x="717310" y="4588338"/>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928F57C4-BC98-707D-69C7-1FD9F70DCE0C}"/>
              </a:ext>
            </a:extLst>
          </p:cNvPr>
          <p:cNvSpPr txBox="1"/>
          <p:nvPr/>
        </p:nvSpPr>
        <p:spPr>
          <a:xfrm>
            <a:off x="2051610" y="4599872"/>
            <a:ext cx="2298101" cy="360996"/>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Transaction Dispute Agent</a:t>
            </a:r>
            <a:endPar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Claim Settlement Agent</a:t>
            </a:r>
          </a:p>
        </p:txBody>
      </p:sp>
      <p:sp>
        <p:nvSpPr>
          <p:cNvPr id="35" name="Rounded Rectangle 19">
            <a:extLst>
              <a:ext uri="{FF2B5EF4-FFF2-40B4-BE49-F238E27FC236}">
                <a16:creationId xmlns:a16="http://schemas.microsoft.com/office/drawing/2014/main" id="{2051F366-52C2-0FA7-8D28-47850831DA2A}"/>
              </a:ext>
            </a:extLst>
          </p:cNvPr>
          <p:cNvSpPr/>
          <p:nvPr/>
        </p:nvSpPr>
        <p:spPr>
          <a:xfrm>
            <a:off x="695993" y="5180468"/>
            <a:ext cx="3705033" cy="120458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all back personnel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8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All back personnel will be M365 license to access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D8D9DC">
                    <a:lumMod val="25000"/>
                  </a:srgbClr>
                </a:solidFill>
                <a:latin typeface="Segoe Sans Display" pitchFamily="2" charset="0"/>
                <a:ea typeface="DM Sans 14pt Light"/>
                <a:cs typeface="Segoe Sans Display" pitchFamily="2" charset="0"/>
                <a:sym typeface="DM Sans Light"/>
              </a:rPr>
              <a:t>Policy documents will be in PDF, PPT and DOC format in SP knowledge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D8D9DC">
                    <a:lumMod val="25000"/>
                  </a:srgbClr>
                </a:solidFill>
                <a:latin typeface="Segoe Sans Display" pitchFamily="2" charset="0"/>
                <a:ea typeface="DM Sans 14pt Light"/>
                <a:cs typeface="Segoe Sans Display" pitchFamily="2" charset="0"/>
                <a:sym typeface="DM Sans Light"/>
              </a:rPr>
              <a:t>’Transaction Dispute Agent’ and ‘Claim Settlement Agent’ should be ready and discoverable to be associated with this agent</a:t>
            </a:r>
            <a:endParaRPr kumimoji="0" lang="en-US" sz="8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 name="Google Shape;115;p20">
            <a:extLst>
              <a:ext uri="{FF2B5EF4-FFF2-40B4-BE49-F238E27FC236}">
                <a16:creationId xmlns:a16="http://schemas.microsoft.com/office/drawing/2014/main" id="{76A19027-36B3-7E2C-838A-169203C8A42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4" name="Google Shape;163;p22">
            <a:extLst>
              <a:ext uri="{FF2B5EF4-FFF2-40B4-BE49-F238E27FC236}">
                <a16:creationId xmlns:a16="http://schemas.microsoft.com/office/drawing/2014/main" id="{9B8D9D15-7B48-AC05-C8E2-F741BD20032C}"/>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Internal Policy Q&amp;A Agent</a:t>
            </a:r>
          </a:p>
        </p:txBody>
      </p:sp>
      <p:sp>
        <p:nvSpPr>
          <p:cNvPr id="5" name="TextBox 4">
            <a:extLst>
              <a:ext uri="{FF2B5EF4-FFF2-40B4-BE49-F238E27FC236}">
                <a16:creationId xmlns:a16="http://schemas.microsoft.com/office/drawing/2014/main" id="{220B00E4-B3CF-EBA6-F07B-2DFC48F46ED1}"/>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Answers staff questions on internal policy and procedures using enterprise knowledge</a:t>
            </a:r>
          </a:p>
        </p:txBody>
      </p:sp>
      <p:sp>
        <p:nvSpPr>
          <p:cNvPr id="3" name="Rectangle 2">
            <a:extLst>
              <a:ext uri="{FF2B5EF4-FFF2-40B4-BE49-F238E27FC236}">
                <a16:creationId xmlns:a16="http://schemas.microsoft.com/office/drawing/2014/main" id="{FF501857-E49B-3391-0626-8D36A5562829}"/>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FA060EAA-ED23-4CB9-523C-C01DD53CF219}"/>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7D8EF9D7-D98D-9BA7-CFA8-29C594F43D27}"/>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4E07C15A-DF40-21DC-2B4F-70A29B3CBC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13" name="TextBox 12">
            <a:extLst>
              <a:ext uri="{FF2B5EF4-FFF2-40B4-BE49-F238E27FC236}">
                <a16:creationId xmlns:a16="http://schemas.microsoft.com/office/drawing/2014/main" id="{5298783A-A646-47A7-F911-E91D582BEA1E}"/>
              </a:ext>
            </a:extLst>
          </p:cNvPr>
          <p:cNvSpPr txBox="1"/>
          <p:nvPr/>
        </p:nvSpPr>
        <p:spPr>
          <a:xfrm>
            <a:off x="9674159" y="1999499"/>
            <a:ext cx="799875" cy="153888"/>
          </a:xfrm>
          <a:prstGeom prst="rect">
            <a:avLst/>
          </a:prstGeom>
          <a:noFill/>
        </p:spPr>
        <p:txBody>
          <a:bodyPr wrap="square" lIns="0" tIns="0" rIns="0" bIns="0" rtlCol="0">
            <a:spAutoFit/>
          </a:bodyPr>
          <a:lstStyle/>
          <a:p>
            <a:pPr algn="l"/>
            <a:r>
              <a:rPr lang="en-US" sz="1000" b="1"/>
              <a:t>Orchestrator</a:t>
            </a:r>
          </a:p>
        </p:txBody>
      </p:sp>
      <p:sp>
        <p:nvSpPr>
          <p:cNvPr id="21" name="TextBox 20">
            <a:extLst>
              <a:ext uri="{FF2B5EF4-FFF2-40B4-BE49-F238E27FC236}">
                <a16:creationId xmlns:a16="http://schemas.microsoft.com/office/drawing/2014/main" id="{90B7B81F-4A25-1D2A-DDED-E9180A79692B}"/>
              </a:ext>
            </a:extLst>
          </p:cNvPr>
          <p:cNvSpPr txBox="1"/>
          <p:nvPr/>
        </p:nvSpPr>
        <p:spPr>
          <a:xfrm>
            <a:off x="9407964"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24" name="Graphic 23">
            <a:extLst>
              <a:ext uri="{FF2B5EF4-FFF2-40B4-BE49-F238E27FC236}">
                <a16:creationId xmlns:a16="http://schemas.microsoft.com/office/drawing/2014/main" id="{940637BB-CF52-7ADC-DC15-620ED2F28B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25" name="Straight Arrow Connector 24">
            <a:extLst>
              <a:ext uri="{FF2B5EF4-FFF2-40B4-BE49-F238E27FC236}">
                <a16:creationId xmlns:a16="http://schemas.microsoft.com/office/drawing/2014/main" id="{2BD39069-91AE-50DF-2723-6D5779ECA60C}"/>
              </a:ext>
            </a:extLst>
          </p:cNvPr>
          <p:cNvCxnSpPr>
            <a:cxnSpLocks/>
            <a:endCxn id="24"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775C8E3-BE50-A084-ABB9-DF70DB9AE705}"/>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34" name="Rectangle 33">
            <a:extLst>
              <a:ext uri="{FF2B5EF4-FFF2-40B4-BE49-F238E27FC236}">
                <a16:creationId xmlns:a16="http://schemas.microsoft.com/office/drawing/2014/main" id="{52AC0C73-79EA-D2EE-CF0C-BA000657655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DC40FBD7-1D08-C1E9-6DFC-4D2F06851E35}"/>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0321C264-0114-1197-85D8-0F590CAB3408}"/>
              </a:ext>
            </a:extLst>
          </p:cNvPr>
          <p:cNvSpPr/>
          <p:nvPr/>
        </p:nvSpPr>
        <p:spPr bwMode="auto">
          <a:xfrm>
            <a:off x="6196681" y="3168672"/>
            <a:ext cx="884993" cy="616337"/>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7D0C82E2-A70F-F2E5-D3A5-A82F15476619}"/>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6" name="TextBox 45">
            <a:extLst>
              <a:ext uri="{FF2B5EF4-FFF2-40B4-BE49-F238E27FC236}">
                <a16:creationId xmlns:a16="http://schemas.microsoft.com/office/drawing/2014/main" id="{AFC042E3-BB70-AA64-8A2B-142D49469485}"/>
              </a:ext>
            </a:extLst>
          </p:cNvPr>
          <p:cNvSpPr txBox="1"/>
          <p:nvPr/>
        </p:nvSpPr>
        <p:spPr>
          <a:xfrm>
            <a:off x="7921459" y="3079760"/>
            <a:ext cx="819898" cy="123111"/>
          </a:xfrm>
          <a:prstGeom prst="rect">
            <a:avLst/>
          </a:prstGeom>
          <a:noFill/>
        </p:spPr>
        <p:txBody>
          <a:bodyPr wrap="square" lIns="0" tIns="0" rIns="0" bIns="0" rtlCol="0">
            <a:spAutoFit/>
          </a:bodyPr>
          <a:lstStyle/>
          <a:p>
            <a:pPr algn="ctr"/>
            <a:r>
              <a:rPr lang="en-US" sz="800" b="1"/>
              <a:t>Knowledge Base</a:t>
            </a:r>
          </a:p>
        </p:txBody>
      </p:sp>
      <p:sp>
        <p:nvSpPr>
          <p:cNvPr id="47" name="TextBox 46">
            <a:extLst>
              <a:ext uri="{FF2B5EF4-FFF2-40B4-BE49-F238E27FC236}">
                <a16:creationId xmlns:a16="http://schemas.microsoft.com/office/drawing/2014/main" id="{06EFC73E-5389-5510-7334-2CE888E19CD9}"/>
              </a:ext>
            </a:extLst>
          </p:cNvPr>
          <p:cNvSpPr txBox="1"/>
          <p:nvPr/>
        </p:nvSpPr>
        <p:spPr>
          <a:xfrm>
            <a:off x="6468317" y="3186836"/>
            <a:ext cx="332869" cy="123111"/>
          </a:xfrm>
          <a:prstGeom prst="rect">
            <a:avLst/>
          </a:prstGeom>
          <a:noFill/>
        </p:spPr>
        <p:txBody>
          <a:bodyPr wrap="square" lIns="0" tIns="0" rIns="0" bIns="0" rtlCol="0">
            <a:spAutoFit/>
          </a:bodyPr>
          <a:lstStyle/>
          <a:p>
            <a:pPr algn="ctr"/>
            <a:r>
              <a:rPr lang="en-US" sz="800" b="1"/>
              <a:t>Tools</a:t>
            </a:r>
          </a:p>
        </p:txBody>
      </p:sp>
      <p:sp>
        <p:nvSpPr>
          <p:cNvPr id="48" name="TextBox 47">
            <a:extLst>
              <a:ext uri="{FF2B5EF4-FFF2-40B4-BE49-F238E27FC236}">
                <a16:creationId xmlns:a16="http://schemas.microsoft.com/office/drawing/2014/main" id="{953B46D0-5537-9C28-D524-9B061FD4EB4B}"/>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49" name="Graphic 48">
            <a:extLst>
              <a:ext uri="{FF2B5EF4-FFF2-40B4-BE49-F238E27FC236}">
                <a16:creationId xmlns:a16="http://schemas.microsoft.com/office/drawing/2014/main" id="{A4271B9B-BDCC-2CE7-BE22-3FAF07580A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0913" y="3287721"/>
            <a:ext cx="227480" cy="227480"/>
          </a:xfrm>
          <a:prstGeom prst="rect">
            <a:avLst/>
          </a:prstGeom>
        </p:spPr>
      </p:pic>
      <p:sp>
        <p:nvSpPr>
          <p:cNvPr id="52" name="Rectangle 51">
            <a:extLst>
              <a:ext uri="{FF2B5EF4-FFF2-40B4-BE49-F238E27FC236}">
                <a16:creationId xmlns:a16="http://schemas.microsoft.com/office/drawing/2014/main" id="{69B545E3-22CE-EFD7-C7C3-633AE399CB65}"/>
              </a:ext>
            </a:extLst>
          </p:cNvPr>
          <p:cNvSpPr/>
          <p:nvPr/>
        </p:nvSpPr>
        <p:spPr bwMode="auto">
          <a:xfrm>
            <a:off x="11154370" y="2989667"/>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TextBox 52">
            <a:extLst>
              <a:ext uri="{FF2B5EF4-FFF2-40B4-BE49-F238E27FC236}">
                <a16:creationId xmlns:a16="http://schemas.microsoft.com/office/drawing/2014/main" id="{3552AB36-8266-FDEF-D5F7-6C185DC665B0}"/>
              </a:ext>
            </a:extLst>
          </p:cNvPr>
          <p:cNvSpPr txBox="1"/>
          <p:nvPr/>
        </p:nvSpPr>
        <p:spPr>
          <a:xfrm>
            <a:off x="11237131" y="3382503"/>
            <a:ext cx="712408" cy="246221"/>
          </a:xfrm>
          <a:prstGeom prst="rect">
            <a:avLst/>
          </a:prstGeom>
          <a:noFill/>
        </p:spPr>
        <p:txBody>
          <a:bodyPr wrap="square" lIns="0" tIns="0" rIns="0" bIns="0" rtlCol="0">
            <a:spAutoFit/>
          </a:bodyPr>
          <a:lstStyle/>
          <a:p>
            <a:pPr algn="ctr"/>
            <a:r>
              <a:rPr lang="en-US" sz="800" b="1"/>
              <a:t>All Bank Personnel</a:t>
            </a:r>
          </a:p>
        </p:txBody>
      </p:sp>
      <p:sp>
        <p:nvSpPr>
          <p:cNvPr id="56" name="TextBox 55">
            <a:extLst>
              <a:ext uri="{FF2B5EF4-FFF2-40B4-BE49-F238E27FC236}">
                <a16:creationId xmlns:a16="http://schemas.microsoft.com/office/drawing/2014/main" id="{0D6A06D8-EAE3-ADDC-B54F-1B49D685BF77}"/>
              </a:ext>
            </a:extLst>
          </p:cNvPr>
          <p:cNvSpPr txBox="1"/>
          <p:nvPr/>
        </p:nvSpPr>
        <p:spPr>
          <a:xfrm>
            <a:off x="11180236" y="2829601"/>
            <a:ext cx="826198" cy="123111"/>
          </a:xfrm>
          <a:prstGeom prst="rect">
            <a:avLst/>
          </a:prstGeom>
          <a:noFill/>
        </p:spPr>
        <p:txBody>
          <a:bodyPr wrap="square" lIns="0" tIns="0" rIns="0" bIns="0" rtlCol="0">
            <a:spAutoFit/>
          </a:bodyPr>
          <a:lstStyle/>
          <a:p>
            <a:pPr algn="ctr"/>
            <a:r>
              <a:rPr lang="en-US" sz="800" b="1"/>
              <a:t>Licensed Users</a:t>
            </a:r>
          </a:p>
        </p:txBody>
      </p:sp>
      <p:sp>
        <p:nvSpPr>
          <p:cNvPr id="74" name="TextBox 73">
            <a:extLst>
              <a:ext uri="{FF2B5EF4-FFF2-40B4-BE49-F238E27FC236}">
                <a16:creationId xmlns:a16="http://schemas.microsoft.com/office/drawing/2014/main" id="{6F7973FF-E937-A17A-06D4-460A2B59BA70}"/>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75" name="Graphic 74">
            <a:extLst>
              <a:ext uri="{FF2B5EF4-FFF2-40B4-BE49-F238E27FC236}">
                <a16:creationId xmlns:a16="http://schemas.microsoft.com/office/drawing/2014/main" id="{A82D5169-2998-728C-6B14-64B59084410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76" name="TextBox 75">
            <a:extLst>
              <a:ext uri="{FF2B5EF4-FFF2-40B4-BE49-F238E27FC236}">
                <a16:creationId xmlns:a16="http://schemas.microsoft.com/office/drawing/2014/main" id="{576F30B5-B3E6-6FAC-FB98-0FEBB9E55D00}"/>
              </a:ext>
            </a:extLst>
          </p:cNvPr>
          <p:cNvSpPr txBox="1"/>
          <p:nvPr/>
        </p:nvSpPr>
        <p:spPr>
          <a:xfrm>
            <a:off x="6266339" y="4446907"/>
            <a:ext cx="815335" cy="153888"/>
          </a:xfrm>
          <a:prstGeom prst="rect">
            <a:avLst/>
          </a:prstGeom>
          <a:noFill/>
        </p:spPr>
        <p:txBody>
          <a:bodyPr wrap="square" lIns="0" tIns="0" rIns="0" bIns="0" rtlCol="0">
            <a:spAutoFit/>
          </a:bodyPr>
          <a:lstStyle/>
          <a:p>
            <a:pPr algn="ctr"/>
            <a:r>
              <a:rPr lang="en-US" sz="500"/>
              <a:t>7a. Agent logs are displayed  on Copilot Studio Kit</a:t>
            </a:r>
          </a:p>
        </p:txBody>
      </p:sp>
      <p:sp>
        <p:nvSpPr>
          <p:cNvPr id="87" name="TextBox 86">
            <a:extLst>
              <a:ext uri="{FF2B5EF4-FFF2-40B4-BE49-F238E27FC236}">
                <a16:creationId xmlns:a16="http://schemas.microsoft.com/office/drawing/2014/main" id="{EA6CB8E6-189F-B621-A714-54D894EADDBC}"/>
              </a:ext>
            </a:extLst>
          </p:cNvPr>
          <p:cNvSpPr txBox="1"/>
          <p:nvPr/>
        </p:nvSpPr>
        <p:spPr>
          <a:xfrm>
            <a:off x="6971567" y="2226081"/>
            <a:ext cx="691276" cy="76944"/>
          </a:xfrm>
          <a:prstGeom prst="rect">
            <a:avLst/>
          </a:prstGeom>
          <a:noFill/>
        </p:spPr>
        <p:txBody>
          <a:bodyPr wrap="square" lIns="0" tIns="0" rIns="0" bIns="0" rtlCol="0">
            <a:spAutoFit/>
          </a:bodyPr>
          <a:lstStyle/>
          <a:p>
            <a:pPr algn="ctr"/>
            <a:r>
              <a:rPr lang="en-US" sz="500"/>
              <a:t>4. Invokes tools</a:t>
            </a:r>
          </a:p>
        </p:txBody>
      </p:sp>
      <p:pic>
        <p:nvPicPr>
          <p:cNvPr id="93" name="Graphic 92" descr="Users outline">
            <a:extLst>
              <a:ext uri="{FF2B5EF4-FFF2-40B4-BE49-F238E27FC236}">
                <a16:creationId xmlns:a16="http://schemas.microsoft.com/office/drawing/2014/main" id="{7388E766-2F77-8337-6D19-31FBC03773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7365" y="3042313"/>
            <a:ext cx="331940" cy="331940"/>
          </a:xfrm>
          <a:prstGeom prst="rect">
            <a:avLst/>
          </a:prstGeom>
        </p:spPr>
      </p:pic>
      <p:cxnSp>
        <p:nvCxnSpPr>
          <p:cNvPr id="102" name="Straight Arrow Connector 101">
            <a:extLst>
              <a:ext uri="{FF2B5EF4-FFF2-40B4-BE49-F238E27FC236}">
                <a16:creationId xmlns:a16="http://schemas.microsoft.com/office/drawing/2014/main" id="{AED8229D-E87D-68CF-1036-31B47AAA4EC5}"/>
              </a:ext>
            </a:extLst>
          </p:cNvPr>
          <p:cNvCxnSpPr>
            <a:cxnSpLocks/>
          </p:cNvCxnSpPr>
          <p:nvPr/>
        </p:nvCxnSpPr>
        <p:spPr>
          <a:xfrm>
            <a:off x="10446474" y="3202871"/>
            <a:ext cx="70572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891EED64-1EDE-A544-128C-CD16CF407A46}"/>
              </a:ext>
            </a:extLst>
          </p:cNvPr>
          <p:cNvCxnSpPr>
            <a:cxnSpLocks/>
          </p:cNvCxnSpPr>
          <p:nvPr/>
        </p:nvCxnSpPr>
        <p:spPr>
          <a:xfrm flipH="1">
            <a:off x="10441942" y="3576158"/>
            <a:ext cx="712428"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C9F89D56-A5BC-5BA2-29DC-9C5C23733F58}"/>
              </a:ext>
            </a:extLst>
          </p:cNvPr>
          <p:cNvSpPr txBox="1"/>
          <p:nvPr/>
        </p:nvSpPr>
        <p:spPr>
          <a:xfrm>
            <a:off x="10463757" y="3004309"/>
            <a:ext cx="672214" cy="76944"/>
          </a:xfrm>
          <a:prstGeom prst="rect">
            <a:avLst/>
          </a:prstGeom>
          <a:noFill/>
        </p:spPr>
        <p:txBody>
          <a:bodyPr wrap="square" lIns="0" tIns="0" rIns="0" bIns="0" rtlCol="0">
            <a:spAutoFit/>
          </a:bodyPr>
          <a:lstStyle/>
          <a:p>
            <a:pPr algn="ctr"/>
            <a:r>
              <a:rPr lang="en-US" sz="500"/>
              <a:t>1. Queries</a:t>
            </a:r>
          </a:p>
        </p:txBody>
      </p:sp>
      <p:sp>
        <p:nvSpPr>
          <p:cNvPr id="117" name="TextBox 116">
            <a:extLst>
              <a:ext uri="{FF2B5EF4-FFF2-40B4-BE49-F238E27FC236}">
                <a16:creationId xmlns:a16="http://schemas.microsoft.com/office/drawing/2014/main" id="{1D139B69-12FE-A49E-129F-37D53D4BF36B}"/>
              </a:ext>
            </a:extLst>
          </p:cNvPr>
          <p:cNvSpPr txBox="1"/>
          <p:nvPr/>
        </p:nvSpPr>
        <p:spPr>
          <a:xfrm>
            <a:off x="10463757" y="3646931"/>
            <a:ext cx="672214" cy="76944"/>
          </a:xfrm>
          <a:prstGeom prst="rect">
            <a:avLst/>
          </a:prstGeom>
          <a:noFill/>
        </p:spPr>
        <p:txBody>
          <a:bodyPr wrap="square" lIns="0" tIns="0" rIns="0" bIns="0" rtlCol="0">
            <a:spAutoFit/>
          </a:bodyPr>
          <a:lstStyle/>
          <a:p>
            <a:pPr algn="ctr"/>
            <a:r>
              <a:rPr lang="en-US" sz="500"/>
              <a:t>6. Response</a:t>
            </a:r>
          </a:p>
        </p:txBody>
      </p:sp>
      <p:cxnSp>
        <p:nvCxnSpPr>
          <p:cNvPr id="131" name="Connector: Elbow 130">
            <a:extLst>
              <a:ext uri="{FF2B5EF4-FFF2-40B4-BE49-F238E27FC236}">
                <a16:creationId xmlns:a16="http://schemas.microsoft.com/office/drawing/2014/main" id="{661D0C91-B422-9B39-7EAB-B2226693DD08}"/>
              </a:ext>
            </a:extLst>
          </p:cNvPr>
          <p:cNvCxnSpPr>
            <a:cxnSpLocks/>
            <a:stCxn id="42" idx="0"/>
            <a:endCxn id="75" idx="3"/>
          </p:cNvCxnSpPr>
          <p:nvPr/>
        </p:nvCxnSpPr>
        <p:spPr>
          <a:xfrm rot="16200000" flipV="1">
            <a:off x="8941647" y="2106341"/>
            <a:ext cx="752972" cy="1371691"/>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E28954BD-7C13-60C6-CA9C-EF7F70D7A690}"/>
              </a:ext>
            </a:extLst>
          </p:cNvPr>
          <p:cNvSpPr txBox="1"/>
          <p:nvPr/>
        </p:nvSpPr>
        <p:spPr>
          <a:xfrm>
            <a:off x="9033675" y="2226081"/>
            <a:ext cx="672214" cy="153888"/>
          </a:xfrm>
          <a:prstGeom prst="rect">
            <a:avLst/>
          </a:prstGeom>
          <a:noFill/>
        </p:spPr>
        <p:txBody>
          <a:bodyPr wrap="square" lIns="0" tIns="0" rIns="0" bIns="0" rtlCol="0">
            <a:spAutoFit/>
          </a:bodyPr>
          <a:lstStyle/>
          <a:p>
            <a:pPr algn="ctr"/>
            <a:r>
              <a:rPr lang="en-US" sz="500"/>
              <a:t>2. Forwards queries to orchestrator</a:t>
            </a:r>
          </a:p>
        </p:txBody>
      </p:sp>
      <p:sp>
        <p:nvSpPr>
          <p:cNvPr id="136" name="TextBox 135">
            <a:extLst>
              <a:ext uri="{FF2B5EF4-FFF2-40B4-BE49-F238E27FC236}">
                <a16:creationId xmlns:a16="http://schemas.microsoft.com/office/drawing/2014/main" id="{0A6CC116-DB23-C5CF-C2BE-DE578880C9AF}"/>
              </a:ext>
            </a:extLst>
          </p:cNvPr>
          <p:cNvSpPr txBox="1"/>
          <p:nvPr/>
        </p:nvSpPr>
        <p:spPr>
          <a:xfrm>
            <a:off x="9033675" y="2469111"/>
            <a:ext cx="672214" cy="76944"/>
          </a:xfrm>
          <a:prstGeom prst="rect">
            <a:avLst/>
          </a:prstGeom>
          <a:noFill/>
        </p:spPr>
        <p:txBody>
          <a:bodyPr wrap="square" lIns="0" tIns="0" rIns="0" bIns="0" rtlCol="0">
            <a:spAutoFit/>
          </a:bodyPr>
          <a:lstStyle/>
          <a:p>
            <a:pPr algn="ctr"/>
            <a:r>
              <a:rPr lang="en-US" sz="500"/>
              <a:t>6. Response</a:t>
            </a:r>
          </a:p>
        </p:txBody>
      </p:sp>
      <p:cxnSp>
        <p:nvCxnSpPr>
          <p:cNvPr id="138" name="Straight Arrow Connector 137">
            <a:extLst>
              <a:ext uri="{FF2B5EF4-FFF2-40B4-BE49-F238E27FC236}">
                <a16:creationId xmlns:a16="http://schemas.microsoft.com/office/drawing/2014/main" id="{AF3B951A-221F-1803-0FE6-A63067C27B70}"/>
              </a:ext>
            </a:extLst>
          </p:cNvPr>
          <p:cNvCxnSpPr>
            <a:cxnSpLocks/>
            <a:endCxn id="75" idx="2"/>
          </p:cNvCxnSpPr>
          <p:nvPr/>
        </p:nvCxnSpPr>
        <p:spPr>
          <a:xfrm flipV="1">
            <a:off x="8331408" y="2716580"/>
            <a:ext cx="0" cy="3454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56B3837E-B027-2A9E-C075-3E91014D2E33}"/>
              </a:ext>
            </a:extLst>
          </p:cNvPr>
          <p:cNvSpPr txBox="1"/>
          <p:nvPr/>
        </p:nvSpPr>
        <p:spPr>
          <a:xfrm>
            <a:off x="7539757" y="2616924"/>
            <a:ext cx="672214" cy="230832"/>
          </a:xfrm>
          <a:prstGeom prst="rect">
            <a:avLst/>
          </a:prstGeom>
          <a:noFill/>
        </p:spPr>
        <p:txBody>
          <a:bodyPr wrap="square" lIns="0" tIns="0" rIns="0" bIns="0" rtlCol="0">
            <a:spAutoFit/>
          </a:bodyPr>
          <a:lstStyle/>
          <a:p>
            <a:pPr algn="ctr"/>
            <a:r>
              <a:rPr lang="en-US" sz="500"/>
              <a:t>3. Pulls knowledge, policy info, policy owner information</a:t>
            </a:r>
          </a:p>
        </p:txBody>
      </p:sp>
      <p:cxnSp>
        <p:nvCxnSpPr>
          <p:cNvPr id="142" name="Connector: Elbow 141">
            <a:extLst>
              <a:ext uri="{FF2B5EF4-FFF2-40B4-BE49-F238E27FC236}">
                <a16:creationId xmlns:a16="http://schemas.microsoft.com/office/drawing/2014/main" id="{318A655A-72C9-5610-BB61-297B86A320D7}"/>
              </a:ext>
            </a:extLst>
          </p:cNvPr>
          <p:cNvCxnSpPr>
            <a:cxnSpLocks/>
            <a:stCxn id="75" idx="1"/>
            <a:endCxn id="47" idx="0"/>
          </p:cNvCxnSpPr>
          <p:nvPr/>
        </p:nvCxnSpPr>
        <p:spPr>
          <a:xfrm rot="10800000" flipV="1">
            <a:off x="6634753" y="2415700"/>
            <a:ext cx="1395777" cy="771135"/>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465EA52F-4F14-0453-F448-0F34D1712D14}"/>
              </a:ext>
            </a:extLst>
          </p:cNvPr>
          <p:cNvCxnSpPr>
            <a:cxnSpLocks/>
            <a:stCxn id="41" idx="2"/>
            <a:endCxn id="52" idx="2"/>
          </p:cNvCxnSpPr>
          <p:nvPr/>
        </p:nvCxnSpPr>
        <p:spPr>
          <a:xfrm rot="5400000" flipH="1" flipV="1">
            <a:off x="9084063" y="1275736"/>
            <a:ext cx="64388" cy="4954158"/>
          </a:xfrm>
          <a:prstGeom prst="bentConnector3">
            <a:avLst>
              <a:gd name="adj1" fmla="val -35503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A5E05B24-F9B0-DA26-DFC7-8F25255115CB}"/>
              </a:ext>
            </a:extLst>
          </p:cNvPr>
          <p:cNvSpPr txBox="1"/>
          <p:nvPr/>
        </p:nvSpPr>
        <p:spPr>
          <a:xfrm>
            <a:off x="7827505" y="4043560"/>
            <a:ext cx="1332264" cy="76944"/>
          </a:xfrm>
          <a:prstGeom prst="rect">
            <a:avLst/>
          </a:prstGeom>
          <a:noFill/>
        </p:spPr>
        <p:txBody>
          <a:bodyPr wrap="square" lIns="0" tIns="0" rIns="0" bIns="0" rtlCol="0">
            <a:spAutoFit/>
          </a:bodyPr>
          <a:lstStyle/>
          <a:p>
            <a:pPr algn="ctr"/>
            <a:r>
              <a:rPr lang="en-US" sz="500"/>
              <a:t>5. Sends mail to policy owners for clarification</a:t>
            </a:r>
          </a:p>
        </p:txBody>
      </p:sp>
      <p:sp>
        <p:nvSpPr>
          <p:cNvPr id="148" name="Rectangle 147">
            <a:extLst>
              <a:ext uri="{FF2B5EF4-FFF2-40B4-BE49-F238E27FC236}">
                <a16:creationId xmlns:a16="http://schemas.microsoft.com/office/drawing/2014/main" id="{D8555D5D-B3C7-2CBF-EA44-18B8984C359D}"/>
              </a:ext>
            </a:extLst>
          </p:cNvPr>
          <p:cNvSpPr/>
          <p:nvPr/>
        </p:nvSpPr>
        <p:spPr bwMode="auto">
          <a:xfrm>
            <a:off x="7331771" y="4392506"/>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49" name="Graphic 148">
            <a:extLst>
              <a:ext uri="{FF2B5EF4-FFF2-40B4-BE49-F238E27FC236}">
                <a16:creationId xmlns:a16="http://schemas.microsoft.com/office/drawing/2014/main" id="{A2CDC5FA-89A2-FDB3-8739-8231844ED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2740" y="4438052"/>
            <a:ext cx="390341" cy="390341"/>
          </a:xfrm>
          <a:prstGeom prst="rect">
            <a:avLst/>
          </a:prstGeom>
        </p:spPr>
      </p:pic>
      <p:pic>
        <p:nvPicPr>
          <p:cNvPr id="150" name="Graphic 149">
            <a:extLst>
              <a:ext uri="{FF2B5EF4-FFF2-40B4-BE49-F238E27FC236}">
                <a16:creationId xmlns:a16="http://schemas.microsoft.com/office/drawing/2014/main" id="{9D1CF92B-5B8D-F641-966E-7F0EDB32D3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34947" y="4438052"/>
            <a:ext cx="390341" cy="390341"/>
          </a:xfrm>
          <a:prstGeom prst="rect">
            <a:avLst/>
          </a:prstGeom>
        </p:spPr>
      </p:pic>
      <p:sp>
        <p:nvSpPr>
          <p:cNvPr id="151" name="TextBox 150">
            <a:extLst>
              <a:ext uri="{FF2B5EF4-FFF2-40B4-BE49-F238E27FC236}">
                <a16:creationId xmlns:a16="http://schemas.microsoft.com/office/drawing/2014/main" id="{902BE1B0-0C80-777A-371C-ABF03E4C0846}"/>
              </a:ext>
            </a:extLst>
          </p:cNvPr>
          <p:cNvSpPr txBox="1"/>
          <p:nvPr/>
        </p:nvSpPr>
        <p:spPr>
          <a:xfrm>
            <a:off x="8430719" y="4816047"/>
            <a:ext cx="822598" cy="92333"/>
          </a:xfrm>
          <a:prstGeom prst="rect">
            <a:avLst/>
          </a:prstGeom>
          <a:noFill/>
        </p:spPr>
        <p:txBody>
          <a:bodyPr wrap="square" lIns="0" tIns="0" rIns="0" bIns="0" rtlCol="0">
            <a:spAutoFit/>
          </a:bodyPr>
          <a:lstStyle/>
          <a:p>
            <a:pPr algn="ctr"/>
            <a:r>
              <a:rPr lang="en-US" sz="600"/>
              <a:t>Conversation Transcript</a:t>
            </a:r>
          </a:p>
        </p:txBody>
      </p:sp>
      <p:pic>
        <p:nvPicPr>
          <p:cNvPr id="152" name="Graphic 151">
            <a:extLst>
              <a:ext uri="{FF2B5EF4-FFF2-40B4-BE49-F238E27FC236}">
                <a16:creationId xmlns:a16="http://schemas.microsoft.com/office/drawing/2014/main" id="{33B67B5C-6B7F-0898-6517-71E0AD0280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20197"/>
            <a:ext cx="227480" cy="227480"/>
          </a:xfrm>
          <a:prstGeom prst="rect">
            <a:avLst/>
          </a:prstGeom>
        </p:spPr>
      </p:pic>
      <p:pic>
        <p:nvPicPr>
          <p:cNvPr id="153" name="Graphic 152">
            <a:extLst>
              <a:ext uri="{FF2B5EF4-FFF2-40B4-BE49-F238E27FC236}">
                <a16:creationId xmlns:a16="http://schemas.microsoft.com/office/drawing/2014/main" id="{262DEFE1-1D31-5907-5808-0CA7C8641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154" name="TextBox 153">
            <a:extLst>
              <a:ext uri="{FF2B5EF4-FFF2-40B4-BE49-F238E27FC236}">
                <a16:creationId xmlns:a16="http://schemas.microsoft.com/office/drawing/2014/main" id="{5EB219A7-147B-20EC-8CD9-0D3C9C9FA984}"/>
              </a:ext>
            </a:extLst>
          </p:cNvPr>
          <p:cNvSpPr txBox="1"/>
          <p:nvPr/>
        </p:nvSpPr>
        <p:spPr>
          <a:xfrm>
            <a:off x="7635855" y="3579756"/>
            <a:ext cx="607369" cy="76944"/>
          </a:xfrm>
          <a:prstGeom prst="rect">
            <a:avLst/>
          </a:prstGeom>
          <a:noFill/>
        </p:spPr>
        <p:txBody>
          <a:bodyPr wrap="square" lIns="0" tIns="0" rIns="0" bIns="0" rtlCol="0">
            <a:spAutoFit/>
          </a:bodyPr>
          <a:lstStyle/>
          <a:p>
            <a:pPr algn="ctr"/>
            <a:r>
              <a:rPr lang="en-US" sz="500"/>
              <a:t>Structured Records</a:t>
            </a:r>
          </a:p>
        </p:txBody>
      </p:sp>
      <p:sp>
        <p:nvSpPr>
          <p:cNvPr id="155" name="TextBox 154">
            <a:extLst>
              <a:ext uri="{FF2B5EF4-FFF2-40B4-BE49-F238E27FC236}">
                <a16:creationId xmlns:a16="http://schemas.microsoft.com/office/drawing/2014/main" id="{88F694B5-E45E-BFB4-2DB3-2BA91ABA273A}"/>
              </a:ext>
            </a:extLst>
          </p:cNvPr>
          <p:cNvSpPr txBox="1"/>
          <p:nvPr/>
        </p:nvSpPr>
        <p:spPr>
          <a:xfrm>
            <a:off x="8354992" y="3579756"/>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56" name="Graphic 155">
            <a:extLst>
              <a:ext uri="{FF2B5EF4-FFF2-40B4-BE49-F238E27FC236}">
                <a16:creationId xmlns:a16="http://schemas.microsoft.com/office/drawing/2014/main" id="{7481C1B3-219B-5CF2-21BB-2BC8798C71E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49527" y="3191100"/>
            <a:ext cx="390593" cy="390593"/>
          </a:xfrm>
          <a:prstGeom prst="rect">
            <a:avLst/>
          </a:prstGeom>
        </p:spPr>
      </p:pic>
      <p:sp>
        <p:nvSpPr>
          <p:cNvPr id="182" name="Rectangle 181">
            <a:extLst>
              <a:ext uri="{FF2B5EF4-FFF2-40B4-BE49-F238E27FC236}">
                <a16:creationId xmlns:a16="http://schemas.microsoft.com/office/drawing/2014/main" id="{6FE728FB-C9B6-60E2-0960-905FA75F1F46}"/>
              </a:ext>
            </a:extLst>
          </p:cNvPr>
          <p:cNvSpPr/>
          <p:nvPr/>
        </p:nvSpPr>
        <p:spPr bwMode="auto">
          <a:xfrm>
            <a:off x="4569068" y="2353105"/>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83" name="Graphic 182">
            <a:extLst>
              <a:ext uri="{FF2B5EF4-FFF2-40B4-BE49-F238E27FC236}">
                <a16:creationId xmlns:a16="http://schemas.microsoft.com/office/drawing/2014/main" id="{A66AD9A9-37EC-F845-D48A-44869A6858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5931" y="3310650"/>
            <a:ext cx="227480" cy="227480"/>
          </a:xfrm>
          <a:prstGeom prst="rect">
            <a:avLst/>
          </a:prstGeom>
        </p:spPr>
      </p:pic>
      <p:pic>
        <p:nvPicPr>
          <p:cNvPr id="184" name="Graphic 183">
            <a:extLst>
              <a:ext uri="{FF2B5EF4-FFF2-40B4-BE49-F238E27FC236}">
                <a16:creationId xmlns:a16="http://schemas.microsoft.com/office/drawing/2014/main" id="{88996AC5-355B-556B-B34D-9601B9578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5931" y="2717954"/>
            <a:ext cx="227480" cy="227480"/>
          </a:xfrm>
          <a:prstGeom prst="rect">
            <a:avLst/>
          </a:prstGeom>
        </p:spPr>
      </p:pic>
      <p:pic>
        <p:nvPicPr>
          <p:cNvPr id="185" name="Graphic 184">
            <a:extLst>
              <a:ext uri="{FF2B5EF4-FFF2-40B4-BE49-F238E27FC236}">
                <a16:creationId xmlns:a16="http://schemas.microsoft.com/office/drawing/2014/main" id="{55BFFF3E-B3C4-7621-F084-A4D305DD075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25931" y="2421605"/>
            <a:ext cx="227481" cy="227481"/>
          </a:xfrm>
          <a:prstGeom prst="rect">
            <a:avLst/>
          </a:prstGeom>
        </p:spPr>
      </p:pic>
      <p:pic>
        <p:nvPicPr>
          <p:cNvPr id="186" name="Graphic 185">
            <a:extLst>
              <a:ext uri="{FF2B5EF4-FFF2-40B4-BE49-F238E27FC236}">
                <a16:creationId xmlns:a16="http://schemas.microsoft.com/office/drawing/2014/main" id="{81A437D8-1A3F-3BC1-ED8C-FE607580A7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3221" y="3928766"/>
            <a:ext cx="252900" cy="227480"/>
          </a:xfrm>
          <a:prstGeom prst="rect">
            <a:avLst/>
          </a:prstGeom>
        </p:spPr>
      </p:pic>
      <p:pic>
        <p:nvPicPr>
          <p:cNvPr id="187" name="Graphic 186">
            <a:extLst>
              <a:ext uri="{FF2B5EF4-FFF2-40B4-BE49-F238E27FC236}">
                <a16:creationId xmlns:a16="http://schemas.microsoft.com/office/drawing/2014/main" id="{A90DCF19-9BFC-1EAA-60C7-02DE350245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25931" y="4225113"/>
            <a:ext cx="227480" cy="227480"/>
          </a:xfrm>
          <a:prstGeom prst="rect">
            <a:avLst/>
          </a:prstGeom>
        </p:spPr>
      </p:pic>
      <p:sp>
        <p:nvSpPr>
          <p:cNvPr id="188" name="TextBox 187">
            <a:extLst>
              <a:ext uri="{FF2B5EF4-FFF2-40B4-BE49-F238E27FC236}">
                <a16:creationId xmlns:a16="http://schemas.microsoft.com/office/drawing/2014/main" id="{85901D09-042F-9CDB-E05D-4F5FE49F1052}"/>
              </a:ext>
            </a:extLst>
          </p:cNvPr>
          <p:cNvSpPr txBox="1"/>
          <p:nvPr/>
        </p:nvSpPr>
        <p:spPr>
          <a:xfrm>
            <a:off x="4957800" y="2496873"/>
            <a:ext cx="622369" cy="76944"/>
          </a:xfrm>
          <a:prstGeom prst="rect">
            <a:avLst/>
          </a:prstGeom>
          <a:noFill/>
        </p:spPr>
        <p:txBody>
          <a:bodyPr wrap="square" lIns="0" tIns="0" rIns="0" bIns="0" rtlCol="0">
            <a:spAutoFit/>
          </a:bodyPr>
          <a:lstStyle/>
          <a:p>
            <a:pPr algn="ctr"/>
            <a:r>
              <a:rPr lang="en-US" sz="500"/>
              <a:t>D365 Customer Portal</a:t>
            </a:r>
          </a:p>
        </p:txBody>
      </p:sp>
      <p:sp>
        <p:nvSpPr>
          <p:cNvPr id="189" name="TextBox 188">
            <a:extLst>
              <a:ext uri="{FF2B5EF4-FFF2-40B4-BE49-F238E27FC236}">
                <a16:creationId xmlns:a16="http://schemas.microsoft.com/office/drawing/2014/main" id="{BC3817A1-8014-CBD1-F8C7-860B10F6D633}"/>
              </a:ext>
            </a:extLst>
          </p:cNvPr>
          <p:cNvSpPr txBox="1"/>
          <p:nvPr/>
        </p:nvSpPr>
        <p:spPr>
          <a:xfrm>
            <a:off x="5126759" y="2793222"/>
            <a:ext cx="284451" cy="76944"/>
          </a:xfrm>
          <a:prstGeom prst="rect">
            <a:avLst/>
          </a:prstGeom>
          <a:noFill/>
        </p:spPr>
        <p:txBody>
          <a:bodyPr wrap="square" lIns="0" tIns="0" rIns="0" bIns="0" rtlCol="0">
            <a:spAutoFit/>
          </a:bodyPr>
          <a:lstStyle/>
          <a:p>
            <a:pPr algn="ctr"/>
            <a:r>
              <a:rPr lang="en-US" sz="500"/>
              <a:t>Dataverse</a:t>
            </a:r>
          </a:p>
        </p:txBody>
      </p:sp>
      <p:sp>
        <p:nvSpPr>
          <p:cNvPr id="190" name="TextBox 189">
            <a:extLst>
              <a:ext uri="{FF2B5EF4-FFF2-40B4-BE49-F238E27FC236}">
                <a16:creationId xmlns:a16="http://schemas.microsoft.com/office/drawing/2014/main" id="{2763378C-58C9-1716-4174-E149DEFF6417}"/>
              </a:ext>
            </a:extLst>
          </p:cNvPr>
          <p:cNvSpPr txBox="1"/>
          <p:nvPr/>
        </p:nvSpPr>
        <p:spPr>
          <a:xfrm>
            <a:off x="4968687" y="3385394"/>
            <a:ext cx="600594" cy="77992"/>
          </a:xfrm>
          <a:prstGeom prst="rect">
            <a:avLst/>
          </a:prstGeom>
          <a:noFill/>
        </p:spPr>
        <p:txBody>
          <a:bodyPr wrap="square" lIns="0" tIns="0" rIns="0" bIns="0" rtlCol="0">
            <a:spAutoFit/>
          </a:bodyPr>
          <a:lstStyle/>
          <a:p>
            <a:pPr algn="ctr"/>
            <a:r>
              <a:rPr lang="en-US" sz="500"/>
              <a:t>Copilot Studio Agent</a:t>
            </a:r>
          </a:p>
        </p:txBody>
      </p:sp>
      <p:sp>
        <p:nvSpPr>
          <p:cNvPr id="191" name="TextBox 190">
            <a:extLst>
              <a:ext uri="{FF2B5EF4-FFF2-40B4-BE49-F238E27FC236}">
                <a16:creationId xmlns:a16="http://schemas.microsoft.com/office/drawing/2014/main" id="{BFE92409-5554-FA74-DEB4-9E208A2A1FE7}"/>
              </a:ext>
            </a:extLst>
          </p:cNvPr>
          <p:cNvSpPr txBox="1"/>
          <p:nvPr/>
        </p:nvSpPr>
        <p:spPr>
          <a:xfrm>
            <a:off x="4904431" y="4003510"/>
            <a:ext cx="729106" cy="77992"/>
          </a:xfrm>
          <a:prstGeom prst="rect">
            <a:avLst/>
          </a:prstGeom>
          <a:noFill/>
        </p:spPr>
        <p:txBody>
          <a:bodyPr wrap="square" lIns="0" tIns="0" rIns="0" bIns="0" rtlCol="0">
            <a:spAutoFit/>
          </a:bodyPr>
          <a:lstStyle/>
          <a:p>
            <a:pPr algn="ctr"/>
            <a:r>
              <a:rPr lang="en-US" sz="500"/>
              <a:t>Copilot Studio Kit - Extend</a:t>
            </a:r>
          </a:p>
        </p:txBody>
      </p:sp>
      <p:sp>
        <p:nvSpPr>
          <p:cNvPr id="192" name="TextBox 191">
            <a:extLst>
              <a:ext uri="{FF2B5EF4-FFF2-40B4-BE49-F238E27FC236}">
                <a16:creationId xmlns:a16="http://schemas.microsoft.com/office/drawing/2014/main" id="{D378E0CF-E655-ABCA-52FA-3F0814B8CA86}"/>
              </a:ext>
            </a:extLst>
          </p:cNvPr>
          <p:cNvSpPr txBox="1"/>
          <p:nvPr/>
        </p:nvSpPr>
        <p:spPr>
          <a:xfrm>
            <a:off x="5020856" y="4299857"/>
            <a:ext cx="496256" cy="77992"/>
          </a:xfrm>
          <a:prstGeom prst="rect">
            <a:avLst/>
          </a:prstGeom>
          <a:noFill/>
        </p:spPr>
        <p:txBody>
          <a:bodyPr wrap="square" lIns="0" tIns="0" rIns="0" bIns="0" rtlCol="0">
            <a:spAutoFit/>
          </a:bodyPr>
          <a:lstStyle/>
          <a:p>
            <a:pPr algn="ctr"/>
            <a:r>
              <a:rPr lang="en-US" sz="500"/>
              <a:t>Flow / Connector</a:t>
            </a:r>
          </a:p>
        </p:txBody>
      </p:sp>
      <p:sp>
        <p:nvSpPr>
          <p:cNvPr id="193" name="TextBox 192">
            <a:extLst>
              <a:ext uri="{FF2B5EF4-FFF2-40B4-BE49-F238E27FC236}">
                <a16:creationId xmlns:a16="http://schemas.microsoft.com/office/drawing/2014/main" id="{715010A3-C4DA-2E6E-CB73-FEF3FF2A7882}"/>
              </a:ext>
            </a:extLst>
          </p:cNvPr>
          <p:cNvSpPr txBox="1"/>
          <p:nvPr/>
        </p:nvSpPr>
        <p:spPr>
          <a:xfrm>
            <a:off x="4741770" y="2199783"/>
            <a:ext cx="773546" cy="138499"/>
          </a:xfrm>
          <a:prstGeom prst="rect">
            <a:avLst/>
          </a:prstGeom>
          <a:noFill/>
        </p:spPr>
        <p:txBody>
          <a:bodyPr wrap="square" lIns="0" tIns="0" rIns="0" bIns="0" rtlCol="0">
            <a:spAutoFit/>
          </a:bodyPr>
          <a:lstStyle/>
          <a:p>
            <a:pPr algn="ctr"/>
            <a:r>
              <a:rPr lang="en-US" sz="900" b="1"/>
              <a:t>LEGEND</a:t>
            </a:r>
          </a:p>
        </p:txBody>
      </p:sp>
      <p:pic>
        <p:nvPicPr>
          <p:cNvPr id="194" name="Graphic 193">
            <a:extLst>
              <a:ext uri="{FF2B5EF4-FFF2-40B4-BE49-F238E27FC236}">
                <a16:creationId xmlns:a16="http://schemas.microsoft.com/office/drawing/2014/main" id="{3C52B840-D690-61B0-E0D4-D02FD1A29DC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13221" y="3606998"/>
            <a:ext cx="252900" cy="252900"/>
          </a:xfrm>
          <a:prstGeom prst="rect">
            <a:avLst/>
          </a:prstGeom>
        </p:spPr>
      </p:pic>
      <p:pic>
        <p:nvPicPr>
          <p:cNvPr id="195" name="Graphic 194">
            <a:extLst>
              <a:ext uri="{FF2B5EF4-FFF2-40B4-BE49-F238E27FC236}">
                <a16:creationId xmlns:a16="http://schemas.microsoft.com/office/drawing/2014/main" id="{8DB4CEC9-93A5-CB8E-EDCF-C5253067792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25931" y="3014302"/>
            <a:ext cx="227480" cy="227480"/>
          </a:xfrm>
          <a:prstGeom prst="rect">
            <a:avLst/>
          </a:prstGeom>
        </p:spPr>
      </p:pic>
      <p:sp>
        <p:nvSpPr>
          <p:cNvPr id="196" name="TextBox 195">
            <a:extLst>
              <a:ext uri="{FF2B5EF4-FFF2-40B4-BE49-F238E27FC236}">
                <a16:creationId xmlns:a16="http://schemas.microsoft.com/office/drawing/2014/main" id="{CC072732-F473-7A03-50E4-D4E1B8480CA5}"/>
              </a:ext>
            </a:extLst>
          </p:cNvPr>
          <p:cNvSpPr txBox="1"/>
          <p:nvPr/>
        </p:nvSpPr>
        <p:spPr>
          <a:xfrm>
            <a:off x="5114689" y="3089570"/>
            <a:ext cx="308590" cy="76944"/>
          </a:xfrm>
          <a:prstGeom prst="rect">
            <a:avLst/>
          </a:prstGeom>
          <a:noFill/>
        </p:spPr>
        <p:txBody>
          <a:bodyPr wrap="square" lIns="0" tIns="0" rIns="0" bIns="0" rtlCol="0">
            <a:spAutoFit/>
          </a:bodyPr>
          <a:lstStyle/>
          <a:p>
            <a:pPr algn="ctr"/>
            <a:r>
              <a:rPr lang="en-US" sz="500"/>
              <a:t>SharePoint</a:t>
            </a:r>
          </a:p>
        </p:txBody>
      </p:sp>
      <p:sp>
        <p:nvSpPr>
          <p:cNvPr id="197" name="TextBox 196">
            <a:extLst>
              <a:ext uri="{FF2B5EF4-FFF2-40B4-BE49-F238E27FC236}">
                <a16:creationId xmlns:a16="http://schemas.microsoft.com/office/drawing/2014/main" id="{4167011E-BED3-A0ED-DA18-91C7C346875C}"/>
              </a:ext>
            </a:extLst>
          </p:cNvPr>
          <p:cNvSpPr txBox="1"/>
          <p:nvPr/>
        </p:nvSpPr>
        <p:spPr>
          <a:xfrm>
            <a:off x="5092494" y="3694976"/>
            <a:ext cx="352981" cy="76944"/>
          </a:xfrm>
          <a:prstGeom prst="rect">
            <a:avLst/>
          </a:prstGeom>
          <a:noFill/>
        </p:spPr>
        <p:txBody>
          <a:bodyPr wrap="square" lIns="0" tIns="0" rIns="0" bIns="0" rtlCol="0">
            <a:spAutoFit/>
          </a:bodyPr>
          <a:lstStyle/>
          <a:p>
            <a:pPr algn="ctr"/>
            <a:r>
              <a:rPr lang="en-US" sz="500"/>
              <a:t>App Insights</a:t>
            </a:r>
          </a:p>
        </p:txBody>
      </p:sp>
      <p:pic>
        <p:nvPicPr>
          <p:cNvPr id="198" name="Graphic 197">
            <a:extLst>
              <a:ext uri="{FF2B5EF4-FFF2-40B4-BE49-F238E27FC236}">
                <a16:creationId xmlns:a16="http://schemas.microsoft.com/office/drawing/2014/main" id="{481578F4-2113-8293-35F0-FBA7337CF3B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25931" y="4521460"/>
            <a:ext cx="227480" cy="227480"/>
          </a:xfrm>
          <a:prstGeom prst="rect">
            <a:avLst/>
          </a:prstGeom>
        </p:spPr>
      </p:pic>
      <p:sp>
        <p:nvSpPr>
          <p:cNvPr id="199" name="TextBox 198">
            <a:extLst>
              <a:ext uri="{FF2B5EF4-FFF2-40B4-BE49-F238E27FC236}">
                <a16:creationId xmlns:a16="http://schemas.microsoft.com/office/drawing/2014/main" id="{BDBBEF36-B5F0-0333-EC42-37D79D48E813}"/>
              </a:ext>
            </a:extLst>
          </p:cNvPr>
          <p:cNvSpPr txBox="1"/>
          <p:nvPr/>
        </p:nvSpPr>
        <p:spPr>
          <a:xfrm>
            <a:off x="5020856" y="4596204"/>
            <a:ext cx="496256" cy="77992"/>
          </a:xfrm>
          <a:prstGeom prst="rect">
            <a:avLst/>
          </a:prstGeom>
          <a:noFill/>
        </p:spPr>
        <p:txBody>
          <a:bodyPr wrap="square" lIns="0" tIns="0" rIns="0" bIns="0" rtlCol="0">
            <a:spAutoFit/>
          </a:bodyPr>
          <a:lstStyle/>
          <a:p>
            <a:pPr algn="ctr"/>
            <a:r>
              <a:rPr lang="en-US" sz="500"/>
              <a:t>MS Teams</a:t>
            </a:r>
          </a:p>
        </p:txBody>
      </p:sp>
      <p:pic>
        <p:nvPicPr>
          <p:cNvPr id="10" name="Picture 9" descr="A blue rectangle with white text">
            <a:extLst>
              <a:ext uri="{FF2B5EF4-FFF2-40B4-BE49-F238E27FC236}">
                <a16:creationId xmlns:a16="http://schemas.microsoft.com/office/drawing/2014/main" id="{AA0F6580-CB05-F12E-291F-AAED0E7E79B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9742" y="3455406"/>
            <a:ext cx="132256" cy="92272"/>
          </a:xfrm>
          <a:prstGeom prst="rect">
            <a:avLst/>
          </a:prstGeom>
        </p:spPr>
      </p:pic>
      <p:cxnSp>
        <p:nvCxnSpPr>
          <p:cNvPr id="16" name="Connector: Elbow 15">
            <a:extLst>
              <a:ext uri="{FF2B5EF4-FFF2-40B4-BE49-F238E27FC236}">
                <a16:creationId xmlns:a16="http://schemas.microsoft.com/office/drawing/2014/main" id="{91555CC0-CD5A-CFF6-B293-80FF4A8A9833}"/>
              </a:ext>
            </a:extLst>
          </p:cNvPr>
          <p:cNvCxnSpPr>
            <a:cxnSpLocks/>
            <a:stCxn id="24" idx="2"/>
          </p:cNvCxnSpPr>
          <p:nvPr/>
        </p:nvCxnSpPr>
        <p:spPr>
          <a:xfrm rot="5400000" flipH="1" flipV="1">
            <a:off x="8451031" y="1287980"/>
            <a:ext cx="1067391" cy="5929623"/>
          </a:xfrm>
          <a:prstGeom prst="bentConnector4">
            <a:avLst>
              <a:gd name="adj1" fmla="val -39963"/>
              <a:gd name="adj2" fmla="val 9987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DF03B3-8584-313E-5E10-B7DC6719450F}"/>
              </a:ext>
            </a:extLst>
          </p:cNvPr>
          <p:cNvSpPr txBox="1"/>
          <p:nvPr/>
        </p:nvSpPr>
        <p:spPr>
          <a:xfrm>
            <a:off x="8480366" y="5102548"/>
            <a:ext cx="1271781" cy="76944"/>
          </a:xfrm>
          <a:prstGeom prst="rect">
            <a:avLst/>
          </a:prstGeom>
          <a:noFill/>
        </p:spPr>
        <p:txBody>
          <a:bodyPr wrap="square" lIns="0" tIns="0" rIns="0" bIns="0" rtlCol="0">
            <a:spAutoFit/>
          </a:bodyPr>
          <a:lstStyle/>
          <a:p>
            <a:pPr algn="ctr"/>
            <a:r>
              <a:rPr lang="en-US" sz="500"/>
              <a:t>7b. Agent logs are reviewed by bank admins</a:t>
            </a:r>
          </a:p>
        </p:txBody>
      </p:sp>
      <p:cxnSp>
        <p:nvCxnSpPr>
          <p:cNvPr id="23" name="Connector: Elbow 22">
            <a:extLst>
              <a:ext uri="{FF2B5EF4-FFF2-40B4-BE49-F238E27FC236}">
                <a16:creationId xmlns:a16="http://schemas.microsoft.com/office/drawing/2014/main" id="{CA130B18-E161-C13B-A356-17C86A7DEA73}"/>
              </a:ext>
            </a:extLst>
          </p:cNvPr>
          <p:cNvCxnSpPr>
            <a:cxnSpLocks/>
          </p:cNvCxnSpPr>
          <p:nvPr/>
        </p:nvCxnSpPr>
        <p:spPr>
          <a:xfrm rot="10800000">
            <a:off x="8613888" y="2613763"/>
            <a:ext cx="2538306" cy="375904"/>
          </a:xfrm>
          <a:prstGeom prst="bentConnector3">
            <a:avLst>
              <a:gd name="adj1" fmla="val -87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01033BC-B28A-735F-5D28-DB6FAD54FF17}"/>
              </a:ext>
            </a:extLst>
          </p:cNvPr>
          <p:cNvSpPr txBox="1"/>
          <p:nvPr/>
        </p:nvSpPr>
        <p:spPr>
          <a:xfrm>
            <a:off x="10107277" y="2415700"/>
            <a:ext cx="711961" cy="153888"/>
          </a:xfrm>
          <a:prstGeom prst="rect">
            <a:avLst/>
          </a:prstGeom>
          <a:noFill/>
        </p:spPr>
        <p:txBody>
          <a:bodyPr wrap="square" lIns="0" tIns="0" rIns="0" bIns="0" rtlCol="0">
            <a:spAutoFit/>
          </a:bodyPr>
          <a:lstStyle/>
          <a:p>
            <a:pPr algn="ctr"/>
            <a:r>
              <a:rPr lang="en-US" sz="500"/>
              <a:t>7c. Updates instructions, policy documents</a:t>
            </a:r>
          </a:p>
        </p:txBody>
      </p:sp>
      <p:cxnSp>
        <p:nvCxnSpPr>
          <p:cNvPr id="17" name="Straight Arrow Connector 16">
            <a:extLst>
              <a:ext uri="{FF2B5EF4-FFF2-40B4-BE49-F238E27FC236}">
                <a16:creationId xmlns:a16="http://schemas.microsoft.com/office/drawing/2014/main" id="{247C4696-68C4-BAAA-51BA-6C7C88AFB6C1}"/>
              </a:ext>
            </a:extLst>
          </p:cNvPr>
          <p:cNvCxnSpPr>
            <a:cxnSpLocks/>
          </p:cNvCxnSpPr>
          <p:nvPr/>
        </p:nvCxnSpPr>
        <p:spPr>
          <a:xfrm>
            <a:off x="6516869" y="3401461"/>
            <a:ext cx="248819"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7E97F08-22A7-D55A-B399-CD0B92437ADA}"/>
              </a:ext>
            </a:extLst>
          </p:cNvPr>
          <p:cNvSpPr txBox="1"/>
          <p:nvPr/>
        </p:nvSpPr>
        <p:spPr>
          <a:xfrm>
            <a:off x="6384893" y="3646931"/>
            <a:ext cx="510325" cy="76944"/>
          </a:xfrm>
          <a:prstGeom prst="rect">
            <a:avLst/>
          </a:prstGeom>
          <a:noFill/>
        </p:spPr>
        <p:txBody>
          <a:bodyPr wrap="square" lIns="0" tIns="0" rIns="0" bIns="0" rtlCol="0">
            <a:spAutoFit/>
          </a:bodyPr>
          <a:lstStyle/>
          <a:p>
            <a:pPr algn="ctr"/>
            <a:r>
              <a:rPr lang="en-US" sz="500"/>
              <a:t>Intent recognition</a:t>
            </a:r>
          </a:p>
        </p:txBody>
      </p:sp>
      <p:pic>
        <p:nvPicPr>
          <p:cNvPr id="12" name="Graphic 11">
            <a:extLst>
              <a:ext uri="{FF2B5EF4-FFF2-40B4-BE49-F238E27FC236}">
                <a16:creationId xmlns:a16="http://schemas.microsoft.com/office/drawing/2014/main" id="{0027DB7E-48E4-15A1-7944-30A0F6E3613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781418" y="3280569"/>
            <a:ext cx="228600" cy="228600"/>
          </a:xfrm>
          <a:prstGeom prst="rect">
            <a:avLst/>
          </a:prstGeom>
        </p:spPr>
      </p:pic>
      <p:sp>
        <p:nvSpPr>
          <p:cNvPr id="14" name="TextBox 13">
            <a:extLst>
              <a:ext uri="{FF2B5EF4-FFF2-40B4-BE49-F238E27FC236}">
                <a16:creationId xmlns:a16="http://schemas.microsoft.com/office/drawing/2014/main" id="{0467226E-53D7-04AB-0EE0-FB82713DD536}"/>
              </a:ext>
            </a:extLst>
          </p:cNvPr>
          <p:cNvSpPr txBox="1"/>
          <p:nvPr/>
        </p:nvSpPr>
        <p:spPr>
          <a:xfrm>
            <a:off x="6771546" y="3538170"/>
            <a:ext cx="248344"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86090456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kern="0">
                <a:solidFill>
                  <a:prstClr val="black"/>
                </a:solidFill>
                <a:latin typeface="Segoe Sans Display"/>
                <a:cs typeface="Segoe UI" pitchFamily="34" charset="0"/>
              </a:rPr>
              <a:t>Analysts manually gather data across fragmented systems, tools, and </a:t>
            </a:r>
            <a:r>
              <a:rPr lang="en-US" sz="1400" kern="0" err="1">
                <a:solidFill>
                  <a:prstClr val="black"/>
                </a:solidFill>
                <a:latin typeface="Segoe Sans Display"/>
                <a:cs typeface="Segoe UI" pitchFamily="34" charset="0"/>
              </a:rPr>
              <a:t>communciation</a:t>
            </a:r>
            <a:r>
              <a:rPr lang="en-US" sz="1400" kern="0">
                <a:solidFill>
                  <a:prstClr val="black"/>
                </a:solidFill>
                <a:latin typeface="Segoe Sans Display"/>
                <a:cs typeface="Segoe UI" pitchFamily="34" charset="0"/>
              </a:rPr>
              <a:t> channels to manually assess disputed charges and respond</a:t>
            </a:r>
            <a:endParaRPr lang="en-US" sz="1400" kern="0">
              <a:solidFill>
                <a:prstClr val="black"/>
              </a:solidFill>
              <a:latin typeface="Segoe Sans Display"/>
              <a:cs typeface="Segoe UI" pitchFamily="34"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Data silos limit visibility of the full transaction journey and delays root-cause discovery</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Missing dispute deadlines under network or regulatory rules can result in auto-losses, chargebacks, and customer impact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decisions lead to inconsistent customer experiences</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High-volume periods delay resolution due to manual processing</a:t>
            </a:r>
            <a:endParaRPr lang="en-DE" sz="1050">
              <a:solidFill>
                <a:srgbClr val="000000"/>
              </a:solidFill>
              <a:latin typeface="Segoe Sans Display" pitchFamily="2" charset="0"/>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761704"/>
            <a:ext cx="3057247" cy="1779238"/>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A4665C8-A20A-C2DA-10A6-D708671FB09E}"/>
              </a:ext>
            </a:extLst>
          </p:cNvPr>
          <p:cNvSpPr/>
          <p:nvPr/>
        </p:nvSpPr>
        <p:spPr>
          <a:xfrm>
            <a:off x="8682389" y="517914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 Support Agent</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7"/>
            <a:ext cx="3057246" cy="2938309"/>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11DD470-B82D-A421-DD08-8E6263179DF5}"/>
              </a:ext>
            </a:extLst>
          </p:cNvPr>
          <p:cNvSpPr/>
          <p:nvPr/>
        </p:nvSpPr>
        <p:spPr>
          <a:xfrm>
            <a:off x="8955020" y="1390961"/>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Transaction Dispute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Accelerates dispute resolution by automating case intake, log retrieval, and policy checks.</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kern="0">
                <a:solidFill>
                  <a:prstClr val="black"/>
                </a:solidFill>
                <a:latin typeface="Segoe Sans Display"/>
                <a:cs typeface="Segoe UI" pitchFamily="34" charset="0"/>
              </a:rPr>
              <a:t>Automated case intake and ability to autogenerate policy-based resolution recommendations or execute escalations as needed</a:t>
            </a:r>
            <a:endParaRPr lang="en-GB" sz="1400" kern="0">
              <a:solidFill>
                <a:prstClr val="black"/>
              </a:solidFill>
              <a:latin typeface="Segoe Sans Display"/>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A0ACEC25-6D0E-5CA3-4137-D4A843F7C3BB}"/>
              </a:ext>
            </a:extLst>
          </p:cNvPr>
          <p:cNvSpPr/>
          <p:nvPr/>
        </p:nvSpPr>
        <p:spPr>
          <a:xfrm>
            <a:off x="8700923" y="279279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a:t>
            </a:r>
            <a:r>
              <a:rPr lang="en-US" sz="900">
                <a:solidFill>
                  <a:prstClr val="black"/>
                </a:solidFill>
                <a:latin typeface="Segoe Sans Display Semibold" pitchFamily="2" charset="0"/>
                <a:cs typeface="Segoe Sans Display Semibold" pitchFamily="2" charset="0"/>
              </a:rPr>
              <a:t>S</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atisfaction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S</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core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a:t>
            </a:r>
            <a:r>
              <a:rPr lang="en-US" sz="900">
                <a:solidFill>
                  <a:prstClr val="black"/>
                </a:solidFill>
                <a:latin typeface="Segoe Sans Display" pitchFamily="2" charset="0"/>
                <a:cs typeface="Segoe Sans Display" pitchFamily="2" charset="0"/>
              </a:rPr>
              <a:t>Q</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uick, transparent outcomes reassure cardholders and boost service ratings</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92875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214FF996-D919-9BD7-1182-D090AEA7FCCE}"/>
              </a:ext>
            </a:extLst>
          </p:cNvPr>
          <p:cNvSpPr/>
          <p:nvPr/>
        </p:nvSpPr>
        <p:spPr>
          <a:xfrm>
            <a:off x="8682389" y="216555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Dispute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One-click access to logs and policy decisions accelerates every case to closure</a:t>
            </a:r>
          </a:p>
        </p:txBody>
      </p:sp>
      <p:sp>
        <p:nvSpPr>
          <p:cNvPr id="50" name="Arrow: Up 56">
            <a:extLst>
              <a:ext uri="{FF2B5EF4-FFF2-40B4-BE49-F238E27FC236}">
                <a16:creationId xmlns:a16="http://schemas.microsoft.com/office/drawing/2014/main" id="{5D3ADE7C-7743-C9A2-FBAD-3469392FD76E}"/>
              </a:ext>
            </a:extLst>
          </p:cNvPr>
          <p:cNvSpPr/>
          <p:nvPr/>
        </p:nvSpPr>
        <p:spPr>
          <a:xfrm rot="10800000">
            <a:off x="8776220" y="230151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E5101CA5-4863-9D60-C15A-C39FFEAE7298}"/>
              </a:ext>
            </a:extLst>
          </p:cNvPr>
          <p:cNvSpPr/>
          <p:nvPr/>
        </p:nvSpPr>
        <p:spPr>
          <a:xfrm>
            <a:off x="8700923" y="341203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Investigation </a:t>
            </a:r>
            <a:r>
              <a:rPr lang="en-US" sz="900">
                <a:solidFill>
                  <a:prstClr val="black"/>
                </a:solidFill>
                <a:latin typeface="Segoe Sans Display Semibold" pitchFamily="2" charset="0"/>
                <a:cs typeface="Segoe Sans Display Semibold" pitchFamily="2" charset="0"/>
              </a:rPr>
              <a:t>H</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ours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Automated evidence gathering trims deep-dive research to only the edge cases</a:t>
            </a:r>
          </a:p>
        </p:txBody>
      </p:sp>
      <p:sp>
        <p:nvSpPr>
          <p:cNvPr id="52" name="Arrow: Up 56">
            <a:extLst>
              <a:ext uri="{FF2B5EF4-FFF2-40B4-BE49-F238E27FC236}">
                <a16:creationId xmlns:a16="http://schemas.microsoft.com/office/drawing/2014/main" id="{D8B52D6A-F243-A372-116A-0D033884C12D}"/>
              </a:ext>
            </a:extLst>
          </p:cNvPr>
          <p:cNvSpPr/>
          <p:nvPr/>
        </p:nvSpPr>
        <p:spPr>
          <a:xfrm rot="10800000">
            <a:off x="8794754" y="354799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42A336CA-721F-DA69-A295-94199EC4C669}"/>
              </a:ext>
            </a:extLst>
          </p:cNvPr>
          <p:cNvSpPr/>
          <p:nvPr/>
        </p:nvSpPr>
        <p:spPr>
          <a:xfrm>
            <a:off x="10209729" y="517724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Dispute Analysts</a:t>
            </a:r>
          </a:p>
        </p:txBody>
      </p:sp>
      <p:sp>
        <p:nvSpPr>
          <p:cNvPr id="5" name="Google Shape;516;p32">
            <a:extLst>
              <a:ext uri="{FF2B5EF4-FFF2-40B4-BE49-F238E27FC236}">
                <a16:creationId xmlns:a16="http://schemas.microsoft.com/office/drawing/2014/main" id="{D8D9F6A9-913F-89ED-C845-1A6B94886F42}"/>
              </a:ext>
            </a:extLst>
          </p:cNvPr>
          <p:cNvSpPr/>
          <p:nvPr/>
        </p:nvSpPr>
        <p:spPr>
          <a:xfrm>
            <a:off x="9454627" y="586526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Customers</a:t>
            </a:r>
          </a:p>
        </p:txBody>
      </p:sp>
      <p:sp>
        <p:nvSpPr>
          <p:cNvPr id="29" name="Google Shape;523;p32">
            <a:extLst>
              <a:ext uri="{FF2B5EF4-FFF2-40B4-BE49-F238E27FC236}">
                <a16:creationId xmlns:a16="http://schemas.microsoft.com/office/drawing/2014/main" id="{A27BCCF0-28B2-01BB-207F-3EE602C2E88F}"/>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ea typeface="DM Sans 14pt"/>
                <a:cs typeface="Segoe Sans Display" pitchFamily="2" charset="0"/>
                <a:sym typeface="DM Sans"/>
              </a:rPr>
              <a:t>Auto-ingest </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dispute ticket from internal dispute-management system database or contact-center queue</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2" name="Google Shape;523;p32">
            <a:extLst>
              <a:ext uri="{FF2B5EF4-FFF2-40B4-BE49-F238E27FC236}">
                <a16:creationId xmlns:a16="http://schemas.microsoft.com/office/drawing/2014/main" id="{36AD2C3F-59BA-054B-A6E2-4058D79E35BA}"/>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Creates structured reports with findings and recommended actions to support audit and compliance</a:t>
            </a:r>
          </a:p>
        </p:txBody>
      </p:sp>
      <p:sp>
        <p:nvSpPr>
          <p:cNvPr id="35" name="Google Shape;523;p32">
            <a:extLst>
              <a:ext uri="{FF2B5EF4-FFF2-40B4-BE49-F238E27FC236}">
                <a16:creationId xmlns:a16="http://schemas.microsoft.com/office/drawing/2014/main" id="{9015F3C0-6845-6262-C363-470E96EDA9C0}"/>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Apply policy rules to </a:t>
            </a:r>
            <a:r>
              <a:rPr lang="en-US" sz="900" kern="0">
                <a:solidFill>
                  <a:srgbClr val="000000"/>
                </a:solidFill>
                <a:latin typeface="Segoe Sans Display" pitchFamily="2" charset="0"/>
                <a:cs typeface="Segoe Sans Display" pitchFamily="2" charset="0"/>
                <a:sym typeface="DM Sans"/>
              </a:rPr>
              <a:t>d</a:t>
            </a:r>
            <a:r>
              <a:rPr kumimoji="0" lang="en-US" sz="900" b="0" i="0" u="none" strike="noStrike" kern="0" cap="none" spc="0" normalizeH="0" baseline="0" noProof="0" err="1">
                <a:ln>
                  <a:noFill/>
                </a:ln>
                <a:solidFill>
                  <a:srgbClr val="000000"/>
                </a:solidFill>
                <a:effectLst/>
                <a:uLnTx/>
                <a:uFillTx/>
                <a:latin typeface="Segoe Sans Display" pitchFamily="2" charset="0"/>
                <a:ea typeface="+mn-ea"/>
                <a:cs typeface="Segoe Sans Display" pitchFamily="2" charset="0"/>
                <a:sym typeface="DM Sans"/>
              </a:rPr>
              <a:t>iagnose</a:t>
            </a: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 root cause and eligibility</a:t>
            </a:r>
          </a:p>
        </p:txBody>
      </p:sp>
      <p:sp>
        <p:nvSpPr>
          <p:cNvPr id="38" name="Google Shape;523;p32">
            <a:extLst>
              <a:ext uri="{FF2B5EF4-FFF2-40B4-BE49-F238E27FC236}">
                <a16:creationId xmlns:a16="http://schemas.microsoft.com/office/drawing/2014/main" id="{753E3065-C96D-4A9E-7390-B0A1D4D85DA6}"/>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Pull transaction logs and fraud logs</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9" name="Google Shape;523;p32">
            <a:extLst>
              <a:ext uri="{FF2B5EF4-FFF2-40B4-BE49-F238E27FC236}">
                <a16:creationId xmlns:a16="http://schemas.microsoft.com/office/drawing/2014/main" id="{5C896016-5595-7B91-A68D-AFBAFA239DAE}"/>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 disputes that don't meet resolution criteria or show signs of abuse or fraud</a:t>
            </a:r>
          </a:p>
        </p:txBody>
      </p:sp>
      <p:sp>
        <p:nvSpPr>
          <p:cNvPr id="40" name="Google Shape;523;p32">
            <a:extLst>
              <a:ext uri="{FF2B5EF4-FFF2-40B4-BE49-F238E27FC236}">
                <a16:creationId xmlns:a16="http://schemas.microsoft.com/office/drawing/2014/main" id="{E10769B7-C3ED-770B-874D-E06AD621A33B}"/>
              </a:ext>
            </a:extLst>
          </p:cNvPr>
          <p:cNvSpPr/>
          <p:nvPr/>
        </p:nvSpPr>
        <p:spPr>
          <a:xfrm>
            <a:off x="6242445" y="571857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cs typeface="Segoe Sans Display" pitchFamily="2" charset="0"/>
              </a:rPr>
              <a:t>Auto-credit or escalate for manual approval via email</a:t>
            </a:r>
            <a:endParaRPr lang="en-US" sz="900" kern="0">
              <a:solidFill>
                <a:srgbClr val="000000"/>
              </a:solidFill>
              <a:latin typeface="Segoe Sans Display" pitchFamily="2" charset="0"/>
              <a:cs typeface="Segoe Sans Display" pitchFamily="2" charset="0"/>
              <a:sym typeface="DM Sans"/>
            </a:endParaRPr>
          </a:p>
        </p:txBody>
      </p:sp>
      <p:sp>
        <p:nvSpPr>
          <p:cNvPr id="19" name="Google Shape;506;p32">
            <a:extLst>
              <a:ext uri="{FF2B5EF4-FFF2-40B4-BE49-F238E27FC236}">
                <a16:creationId xmlns:a16="http://schemas.microsoft.com/office/drawing/2014/main" id="{B3A00B8F-9ED6-7A9F-ED99-B3D3A20AEB18}"/>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9" name="Rounded Rectangle 50">
            <a:extLst>
              <a:ext uri="{FF2B5EF4-FFF2-40B4-BE49-F238E27FC236}">
                <a16:creationId xmlns:a16="http://schemas.microsoft.com/office/drawing/2014/main" id="{72BAC3F6-A968-1F5C-2D56-7873BDB3C21C}"/>
              </a:ext>
            </a:extLst>
          </p:cNvPr>
          <p:cNvSpPr/>
          <p:nvPr/>
        </p:nvSpPr>
        <p:spPr>
          <a:xfrm>
            <a:off x="8700923" y="401892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Regulatory Exposure → </a:t>
            </a:r>
            <a:r>
              <a:rPr lang="en-US" sz="900">
                <a:solidFill>
                  <a:prstClr val="black"/>
                </a:solidFill>
                <a:latin typeface="Segoe Sans Display" pitchFamily="2" charset="0"/>
                <a:cs typeface="Segoe Sans Display" pitchFamily="2" charset="0"/>
              </a:rPr>
              <a:t>P</a:t>
            </a:r>
            <a:r>
              <a:rPr kumimoji="0" lang="en-US" sz="9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rPr>
              <a:t>olicy</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-based eligibility logic across disputes, flagging abusive patterns for risk team review reduces regulatory exposure</a:t>
            </a:r>
          </a:p>
        </p:txBody>
      </p:sp>
      <p:sp>
        <p:nvSpPr>
          <p:cNvPr id="13" name="Arrow: Up 56">
            <a:extLst>
              <a:ext uri="{FF2B5EF4-FFF2-40B4-BE49-F238E27FC236}">
                <a16:creationId xmlns:a16="http://schemas.microsoft.com/office/drawing/2014/main" id="{4A826BF7-B591-326B-B0C2-3BA907F0C23A}"/>
              </a:ext>
            </a:extLst>
          </p:cNvPr>
          <p:cNvSpPr/>
          <p:nvPr/>
        </p:nvSpPr>
        <p:spPr>
          <a:xfrm rot="10800000">
            <a:off x="8794754" y="415488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2915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6E7E-CA5A-F0AB-5D0E-ABED7295F0ED}"/>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5958E553-84A9-6156-1E75-AFBA615DBEAD}"/>
              </a:ext>
            </a:extLst>
          </p:cNvPr>
          <p:cNvSpPr>
            <a:spLocks/>
          </p:cNvSpPr>
          <p:nvPr/>
        </p:nvSpPr>
        <p:spPr bwMode="auto">
          <a:xfrm>
            <a:off x="2341944" y="920888"/>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1DE03D7C-47E0-1F36-57EF-B9B142460418}"/>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638BA450-98AB-269E-EDAB-25ABA64748B6}"/>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CE8C137F-2A18-F44E-D409-C131331BFF7D}"/>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Transaction Dispute Agent</a:t>
            </a:r>
          </a:p>
        </p:txBody>
      </p:sp>
      <p:sp>
        <p:nvSpPr>
          <p:cNvPr id="57" name="Rectangle: Top Corners Rounded 56">
            <a:extLst>
              <a:ext uri="{FF2B5EF4-FFF2-40B4-BE49-F238E27FC236}">
                <a16:creationId xmlns:a16="http://schemas.microsoft.com/office/drawing/2014/main" id="{E2378723-383A-5EB3-F1B1-D3BF83617AB9}"/>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FC192FC0-4E4D-508D-D643-2B3035D4FCD7}"/>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DF654763-2324-8838-84D7-52CF009A83F7}"/>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E903A97E-D462-FEE3-CADA-FBC4A6024FD1}"/>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71BCF644-4516-EB1B-299D-AAEB8CC1D86C}"/>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13746932-FCB0-6D8E-C941-6C98CB59B951}"/>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C3A3D410-B5F5-A8A9-7D4E-8BEA819A388C}"/>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692C8156-30D0-3656-1CAC-89CE43164DBF}"/>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59BB640E-03BB-D733-5BA5-43FED65E4C97}"/>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8DA9FD45-6632-3C91-52DC-5B151A561E50}"/>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D18AC5E2-E2FA-7421-AC15-85FF56C6B03E}"/>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46299261-1B1B-9979-172C-6044B2903136}"/>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D6728DE5-9927-22E5-B9C1-16C56259034D}"/>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88FB7DDA-23A4-EC93-6B63-BC9D1FB269BA}"/>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1B37F230-AF0B-3906-90F3-E71B45B9A210}"/>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rPr>
              <a:t>Financial Service</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Available with">
            <a:extLst>
              <a:ext uri="{FF2B5EF4-FFF2-40B4-BE49-F238E27FC236}">
                <a16:creationId xmlns:a16="http://schemas.microsoft.com/office/drawing/2014/main" id="{CBEA9456-BFA1-445F-905C-59A70F5E8846}"/>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875635A5-B7DE-A95C-01CB-E517D0BA4BD4}"/>
              </a:ext>
            </a:extLst>
          </p:cNvPr>
          <p:cNvGraphicFramePr>
            <a:graphicFrameLocks noGrp="1"/>
          </p:cNvGraphicFramePr>
          <p:nvPr>
            <p:extLst>
              <p:ext uri="{D42A27DB-BD31-4B8C-83A1-F6EECF244321}">
                <p14:modId xmlns:p14="http://schemas.microsoft.com/office/powerpoint/2010/main" val="4001481496"/>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Accelerates investigation and resolution of disputed transactions, helping ensure quicker outcomes and improved customer satisfaction while minimizing operational delays and inefficiencies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68DE32BC-65D7-14E1-6BD2-A2B2C60C67CB}"/>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Pull Transaction &amp; Fraud Logs</a:t>
            </a:r>
          </a:p>
        </p:txBody>
      </p:sp>
      <p:sp>
        <p:nvSpPr>
          <p:cNvPr id="26" name="Step 1 Top">
            <a:extLst>
              <a:ext uri="{FF2B5EF4-FFF2-40B4-BE49-F238E27FC236}">
                <a16:creationId xmlns:a16="http://schemas.microsoft.com/office/drawing/2014/main" id="{6B9CD861-30CA-7A68-2BC4-19733CC21BA2}"/>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Retrieves detailed transaction records and associated fraud detection logs for analysis</a:t>
            </a:r>
          </a:p>
        </p:txBody>
      </p:sp>
      <p:sp>
        <p:nvSpPr>
          <p:cNvPr id="63" name="Rectangle: Rounded Corners 62">
            <a:extLst>
              <a:ext uri="{FF2B5EF4-FFF2-40B4-BE49-F238E27FC236}">
                <a16:creationId xmlns:a16="http://schemas.microsoft.com/office/drawing/2014/main" id="{EAC6504E-5942-CD92-3D32-EA3F506691A2}"/>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Dispute-Resolution </a:t>
            </a:r>
            <a:r>
              <a:rPr lang="en-US" sz="700">
                <a:solidFill>
                  <a:srgbClr val="FFFFFF"/>
                </a:solidFill>
                <a:latin typeface="Segoe Sans Display Semibold"/>
                <a:ea typeface="Segoe UI" pitchFamily="34" charset="0"/>
                <a:cs typeface="Segoe UI" pitchFamily="34" charset="0"/>
              </a:rPr>
              <a:t>T</a:t>
            </a:r>
            <a:r>
              <a:rPr kumimoji="0" lang="en-US" sz="700" b="0" i="0" u="none" strike="noStrike" kern="1200" cap="none" spc="0" normalizeH="0" baseline="0" noProof="0" err="1">
                <a:ln>
                  <a:noFill/>
                </a:ln>
                <a:solidFill>
                  <a:srgbClr val="FFFFFF"/>
                </a:solidFill>
                <a:effectLst/>
                <a:uLnTx/>
                <a:uFillTx/>
                <a:latin typeface="Segoe Sans Display Semibold"/>
                <a:ea typeface="Segoe UI" pitchFamily="34" charset="0"/>
                <a:cs typeface="Segoe UI" pitchFamily="34" charset="0"/>
              </a:rPr>
              <a: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E6A0AF66-BF57-8DD7-4DD8-DE0B1DC1344D}"/>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Customer Satisfaction Score</a:t>
            </a:r>
          </a:p>
        </p:txBody>
      </p:sp>
      <p:sp>
        <p:nvSpPr>
          <p:cNvPr id="7" name="Rectangle: Rounded Corners 6">
            <a:extLst>
              <a:ext uri="{FF2B5EF4-FFF2-40B4-BE49-F238E27FC236}">
                <a16:creationId xmlns:a16="http://schemas.microsoft.com/office/drawing/2014/main" id="{40E7EBD7-1257-CE6B-CB74-F32D3DAC2BA8}"/>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8E027A15-F934-FA07-955E-79B8D88D2505}"/>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Receive Dispute Ticket</a:t>
            </a:r>
          </a:p>
        </p:txBody>
      </p:sp>
      <p:sp>
        <p:nvSpPr>
          <p:cNvPr id="24" name="Step 1 Top">
            <a:extLst>
              <a:ext uri="{FF2B5EF4-FFF2-40B4-BE49-F238E27FC236}">
                <a16:creationId xmlns:a16="http://schemas.microsoft.com/office/drawing/2014/main" id="{2B52614A-FC0F-5063-43F7-CFB20BB7BB12}"/>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Collects dispute cases from internal dispute-management systems or contact center queues for processing</a:t>
            </a:r>
          </a:p>
        </p:txBody>
      </p:sp>
      <p:sp>
        <p:nvSpPr>
          <p:cNvPr id="45" name="TextBox 44">
            <a:extLst>
              <a:ext uri="{FF2B5EF4-FFF2-40B4-BE49-F238E27FC236}">
                <a16:creationId xmlns:a16="http://schemas.microsoft.com/office/drawing/2014/main" id="{AFFB994C-8915-6BEF-DC2B-7E4DB73734F4}"/>
              </a:ext>
              <a:ext uri="{C183D7F6-B498-43B3-948B-1728B52AA6E4}">
                <adec:decorative xmlns:adec="http://schemas.microsoft.com/office/drawing/2017/decorative" val="0"/>
              </a:ext>
            </a:extLst>
          </p:cNvPr>
          <p:cNvSpPr txBox="1"/>
          <p:nvPr/>
        </p:nvSpPr>
        <p:spPr>
          <a:xfrm>
            <a:off x="3137836" y="2010984"/>
            <a:ext cx="2385890"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Tools (Outlook, </a:t>
            </a:r>
            <a:br>
              <a:rPr kumimoji="0" lang="en-US" sz="700" b="0" i="0" u="none" strike="noStrike" kern="1200" cap="none" spc="0" normalizeH="0" baseline="0" noProof="0">
                <a:ln>
                  <a:noFill/>
                </a:ln>
                <a:solidFill>
                  <a:srgbClr val="000000"/>
                </a:solidFill>
                <a:effectLst/>
                <a:uLnTx/>
                <a:uFillTx/>
                <a:latin typeface="Segoe Sans Display"/>
                <a:ea typeface="+mn-ea"/>
                <a:cs typeface="+mn-cs"/>
              </a:rPr>
            </a:br>
            <a:r>
              <a:rPr kumimoji="0" lang="en-US" sz="700" b="0" i="0" u="none" strike="noStrike" kern="1200" cap="none" spc="0" normalizeH="0" baseline="0" noProof="0">
                <a:ln>
                  <a:noFill/>
                </a:ln>
                <a:solidFill>
                  <a:srgbClr val="000000"/>
                </a:solidFill>
                <a:effectLst/>
                <a:uLnTx/>
                <a:uFillTx/>
                <a:latin typeface="Segoe Sans Display"/>
                <a:ea typeface="+mn-ea"/>
                <a:cs typeface="+mn-cs"/>
              </a:rPr>
              <a:t>Teams) for capturing dispute requests from customers via email / chat</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dispute-management system/contact center cast data (Dynamics 365)</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Automate) for triggering workflows from Forms or shared inboxes</a:t>
            </a:r>
          </a:p>
        </p:txBody>
      </p:sp>
      <p:pic>
        <p:nvPicPr>
          <p:cNvPr id="49" name="Picture 48">
            <a:extLst>
              <a:ext uri="{FF2B5EF4-FFF2-40B4-BE49-F238E27FC236}">
                <a16:creationId xmlns:a16="http://schemas.microsoft.com/office/drawing/2014/main" id="{D5946DC5-63A4-5FBE-2D29-77639D4B64E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66845CB4-3068-CF22-BF9C-0F93F5045F98}"/>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Diagnose Root Cause &amp; Eligibility</a:t>
            </a:r>
          </a:p>
        </p:txBody>
      </p:sp>
      <p:sp>
        <p:nvSpPr>
          <p:cNvPr id="29" name="Step 1 Top">
            <a:extLst>
              <a:ext uri="{FF2B5EF4-FFF2-40B4-BE49-F238E27FC236}">
                <a16:creationId xmlns:a16="http://schemas.microsoft.com/office/drawing/2014/main" id="{1A09B54F-B3B7-36C8-8D8A-0C2935F6E65B}"/>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Uses internal banking policies and rule sets to identify the cause and assess dispute eligibility</a:t>
            </a:r>
          </a:p>
        </p:txBody>
      </p:sp>
      <p:sp>
        <p:nvSpPr>
          <p:cNvPr id="37" name="Step 1 Title">
            <a:extLst>
              <a:ext uri="{FF2B5EF4-FFF2-40B4-BE49-F238E27FC236}">
                <a16:creationId xmlns:a16="http://schemas.microsoft.com/office/drawing/2014/main" id="{7B0FD78B-C1E7-278D-8BD1-06FBE8EF6E60}"/>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Flag Non-Eligible or Risky Disputes</a:t>
            </a:r>
          </a:p>
        </p:txBody>
      </p:sp>
      <p:sp>
        <p:nvSpPr>
          <p:cNvPr id="38" name="Step 1 Top">
            <a:extLst>
              <a:ext uri="{FF2B5EF4-FFF2-40B4-BE49-F238E27FC236}">
                <a16:creationId xmlns:a16="http://schemas.microsoft.com/office/drawing/2014/main" id="{F9BAC3AB-8245-39AD-5B0E-5CC5FD62993A}"/>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Highlights disputes that do not meet resolution criteria or exhibit signs of abuse or fraud</a:t>
            </a:r>
          </a:p>
        </p:txBody>
      </p:sp>
      <p:sp>
        <p:nvSpPr>
          <p:cNvPr id="8" name="Rectangle: Rounded Corners 7">
            <a:extLst>
              <a:ext uri="{FF2B5EF4-FFF2-40B4-BE49-F238E27FC236}">
                <a16:creationId xmlns:a16="http://schemas.microsoft.com/office/drawing/2014/main" id="{E86B4C71-3849-C9C8-7E76-EFF2149D0B30}"/>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20A4E3C4-C352-A8BF-16EA-74E33D8E7162}"/>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Manual Reviewing Hours</a:t>
            </a:r>
          </a:p>
        </p:txBody>
      </p:sp>
      <p:sp>
        <p:nvSpPr>
          <p:cNvPr id="46" name="Text Placeholder 11">
            <a:extLst>
              <a:ext uri="{FF2B5EF4-FFF2-40B4-BE49-F238E27FC236}">
                <a16:creationId xmlns:a16="http://schemas.microsoft.com/office/drawing/2014/main" id="{42011087-6B29-7CA0-C761-6DC6B8FED843}"/>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A39C5A98-76D9-EFCF-ACE7-BEA0AE91B7CD}"/>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808A18F4-E399-7815-2712-3F3A25E420D6}"/>
              </a:ext>
              <a:ext uri="{C183D7F6-B498-43B3-948B-1728B52AA6E4}">
                <adec:decorative xmlns:adec="http://schemas.microsoft.com/office/drawing/2017/decorative" val="0"/>
              </a:ext>
            </a:extLst>
          </p:cNvPr>
          <p:cNvSpPr txBox="1"/>
          <p:nvPr/>
        </p:nvSpPr>
        <p:spPr>
          <a:xfrm>
            <a:off x="6101735" y="2144353"/>
            <a:ext cx="2199820" cy="76431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(SharePoint), core bank systems  for accessing stored transaction, fraud documents, and logs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retrieving financial system data</a:t>
            </a:r>
          </a:p>
        </p:txBody>
      </p:sp>
      <p:pic>
        <p:nvPicPr>
          <p:cNvPr id="62" name="Picture 61">
            <a:extLst>
              <a:ext uri="{FF2B5EF4-FFF2-40B4-BE49-F238E27FC236}">
                <a16:creationId xmlns:a16="http://schemas.microsoft.com/office/drawing/2014/main" id="{602FDD7E-DE8D-5F28-4860-359C60B5C0F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3A674AE-9B45-28A1-042E-871309AAC907}"/>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38CC89C8-6CE1-E20E-511E-85CA7C25F17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7AD954BE-84F0-CA83-471D-3757F7977E2D}"/>
              </a:ext>
              <a:ext uri="{C183D7F6-B498-43B3-948B-1728B52AA6E4}">
                <adec:decorative xmlns:adec="http://schemas.microsoft.com/office/drawing/2017/decorative" val="0"/>
              </a:ext>
            </a:extLst>
          </p:cNvPr>
          <p:cNvSpPr txBox="1"/>
          <p:nvPr/>
        </p:nvSpPr>
        <p:spPr>
          <a:xfrm>
            <a:off x="8990602" y="2198214"/>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a:t>
            </a:r>
            <a:r>
              <a:rPr lang="en-US" sz="700">
                <a:latin typeface="Segoe Sans Display"/>
              </a:rPr>
              <a:t>B</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ase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(SharePoint) for internal policies, to decision logic for applying rules</a:t>
            </a:r>
            <a:endParaRPr lang="en-US" sz="700">
              <a:latin typeface="Segoe Sans Display"/>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indexing and retrieving relevant enterprise content</a:t>
            </a:r>
          </a:p>
        </p:txBody>
      </p:sp>
      <p:pic>
        <p:nvPicPr>
          <p:cNvPr id="60" name="Picture 59">
            <a:extLst>
              <a:ext uri="{FF2B5EF4-FFF2-40B4-BE49-F238E27FC236}">
                <a16:creationId xmlns:a16="http://schemas.microsoft.com/office/drawing/2014/main" id="{D64FB1C9-C484-8FBE-FF2C-3D5C0423D80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DA98A33D-C0C7-A96C-7746-BC63ECC66623}"/>
              </a:ext>
            </a:extLst>
          </p:cNvPr>
          <p:cNvSpPr txBox="1"/>
          <p:nvPr/>
        </p:nvSpPr>
        <p:spPr>
          <a:xfrm>
            <a:off x="3223018" y="3192285"/>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Automatically pulls and centralizes dispute cases from internal systems to reduce resolution delays and minimize backlog</a:t>
            </a:r>
          </a:p>
        </p:txBody>
      </p:sp>
      <p:sp>
        <p:nvSpPr>
          <p:cNvPr id="74" name="TextBox 73">
            <a:extLst>
              <a:ext uri="{FF2B5EF4-FFF2-40B4-BE49-F238E27FC236}">
                <a16:creationId xmlns:a16="http://schemas.microsoft.com/office/drawing/2014/main" id="{CDCE85F5-CDDB-8245-644B-59DBE269B980}"/>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P</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ulls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transaction &amp; fraud log to enable rapid access to critical data to support dispute assessment</a:t>
            </a:r>
          </a:p>
        </p:txBody>
      </p:sp>
      <p:sp>
        <p:nvSpPr>
          <p:cNvPr id="75" name="TextBox 74">
            <a:extLst>
              <a:ext uri="{FF2B5EF4-FFF2-40B4-BE49-F238E27FC236}">
                <a16:creationId xmlns:a16="http://schemas.microsoft.com/office/drawing/2014/main" id="{FD2585FA-50D6-AA95-DD58-82B0D5991523}"/>
              </a:ext>
            </a:extLst>
          </p:cNvPr>
          <p:cNvSpPr txBox="1"/>
          <p:nvPr/>
        </p:nvSpPr>
        <p:spPr>
          <a:xfrm>
            <a:off x="8990602"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D</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iagnoses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root cause to reduce errors in dispute handling and determine eligibility</a:t>
            </a:r>
          </a:p>
        </p:txBody>
      </p:sp>
      <p:grpSp>
        <p:nvGrpSpPr>
          <p:cNvPr id="93" name="Group 92">
            <a:extLst>
              <a:ext uri="{FF2B5EF4-FFF2-40B4-BE49-F238E27FC236}">
                <a16:creationId xmlns:a16="http://schemas.microsoft.com/office/drawing/2014/main" id="{A5079591-68FB-FA80-13B8-E9D0EFA1EDE0}"/>
              </a:ext>
            </a:extLst>
          </p:cNvPr>
          <p:cNvGrpSpPr/>
          <p:nvPr/>
        </p:nvGrpSpPr>
        <p:grpSpPr>
          <a:xfrm>
            <a:off x="8804381" y="4827756"/>
            <a:ext cx="2572262" cy="1652997"/>
            <a:chOff x="8804381" y="4827756"/>
            <a:chExt cx="2572262" cy="1652997"/>
          </a:xfrm>
        </p:grpSpPr>
        <p:sp>
          <p:nvSpPr>
            <p:cNvPr id="70" name="Text Placeholder 11">
              <a:extLst>
                <a:ext uri="{FF2B5EF4-FFF2-40B4-BE49-F238E27FC236}">
                  <a16:creationId xmlns:a16="http://schemas.microsoft.com/office/drawing/2014/main" id="{80BD8BC3-8674-3686-25F2-6D4760D34597}"/>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1A0DCB87-354D-AB70-4ACD-E76C0E5ADDF0}"/>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1BBEB040-5CA1-02D9-1A60-0D293896E7A3}"/>
                </a:ext>
                <a:ext uri="{C183D7F6-B498-43B3-948B-1728B52AA6E4}">
                  <adec:decorative xmlns:adec="http://schemas.microsoft.com/office/drawing/2017/decorative" val="0"/>
                </a:ext>
              </a:extLst>
            </p:cNvPr>
            <p:cNvSpPr txBox="1"/>
            <p:nvPr/>
          </p:nvSpPr>
          <p:spPr>
            <a:xfrm>
              <a:off x="8990602" y="4955039"/>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Logging Tool (Power Apps) for routing and logging flagged cases into review workflows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Analytical Models for applying logic to detect high-risk patterns</a:t>
              </a:r>
            </a:p>
          </p:txBody>
        </p:sp>
        <p:pic>
          <p:nvPicPr>
            <p:cNvPr id="68" name="Picture 67">
              <a:extLst>
                <a:ext uri="{FF2B5EF4-FFF2-40B4-BE49-F238E27FC236}">
                  <a16:creationId xmlns:a16="http://schemas.microsoft.com/office/drawing/2014/main" id="{0656A759-177E-7669-D952-EC43FE6B3FD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FE19255F-C6C9-80FA-1F53-8CE88F0FDF50}"/>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Flags risky dispute to help mitigate financial risk and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fraud exposure through proactive detection</a:t>
              </a:r>
            </a:p>
          </p:txBody>
        </p:sp>
      </p:grpSp>
      <p:sp>
        <p:nvSpPr>
          <p:cNvPr id="80" name="Step 1 Title">
            <a:extLst>
              <a:ext uri="{FF2B5EF4-FFF2-40B4-BE49-F238E27FC236}">
                <a16:creationId xmlns:a16="http://schemas.microsoft.com/office/drawing/2014/main" id="{142C0A3A-439D-6190-7108-9BF4F6C62D9E}"/>
              </a:ext>
            </a:extLst>
          </p:cNvPr>
          <p:cNvSpPr txBox="1">
            <a:spLocks/>
          </p:cNvSpPr>
          <p:nvPr/>
        </p:nvSpPr>
        <p:spPr>
          <a:xfrm>
            <a:off x="3035003" y="3857331"/>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a:pPr>
            <a:r>
              <a:rPr lang="en-US"/>
              <a:t>Provide Resolution Options or Request Supervisor Approval</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1" name="Step 1 Top">
            <a:extLst>
              <a:ext uri="{FF2B5EF4-FFF2-40B4-BE49-F238E27FC236}">
                <a16:creationId xmlns:a16="http://schemas.microsoft.com/office/drawing/2014/main" id="{56012E5C-AFDE-9263-191F-F3064D9AC1E4}"/>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Presents eligible resolution options to the customer or routes refund approval requests to the designated supervisor for further action</a:t>
            </a:r>
          </a:p>
        </p:txBody>
      </p:sp>
      <p:sp>
        <p:nvSpPr>
          <p:cNvPr id="82" name="Step 1 Title">
            <a:extLst>
              <a:ext uri="{FF2B5EF4-FFF2-40B4-BE49-F238E27FC236}">
                <a16:creationId xmlns:a16="http://schemas.microsoft.com/office/drawing/2014/main" id="{335A08C8-54F9-803E-45CA-02FE5ADAB305}"/>
              </a:ext>
            </a:extLst>
          </p:cNvPr>
          <p:cNvSpPr txBox="1">
            <a:spLocks/>
          </p:cNvSpPr>
          <p:nvPr/>
        </p:nvSpPr>
        <p:spPr>
          <a:xfrm>
            <a:off x="5918795" y="395812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Generate Dispute Resolution Reports</a:t>
            </a:r>
          </a:p>
        </p:txBody>
      </p:sp>
      <p:sp>
        <p:nvSpPr>
          <p:cNvPr id="83" name="Step 1 Top">
            <a:extLst>
              <a:ext uri="{FF2B5EF4-FFF2-40B4-BE49-F238E27FC236}">
                <a16:creationId xmlns:a16="http://schemas.microsoft.com/office/drawing/2014/main" id="{17448639-A891-D4AA-4469-5275DE9389C5}"/>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Compiles findings into structured reports with recommended next steps, aiding audit and compliance</a:t>
            </a:r>
          </a:p>
        </p:txBody>
      </p:sp>
      <p:grpSp>
        <p:nvGrpSpPr>
          <p:cNvPr id="106" name="Group 105">
            <a:extLst>
              <a:ext uri="{FF2B5EF4-FFF2-40B4-BE49-F238E27FC236}">
                <a16:creationId xmlns:a16="http://schemas.microsoft.com/office/drawing/2014/main" id="{FDBE9CA5-FA68-B9DE-B8AF-B7CA72FCFBC9}"/>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A21A5DA8-3615-BE0A-6C38-FA0FBEDD96CF}"/>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37DBA6C8-54DB-A274-582F-E10ABA982BFF}"/>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CF8426B2-DFE0-2533-BD1F-0CFBD7C07E3E}"/>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35A2EF2A-62E5-0440-F424-A9464AB2CAD5}"/>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7E99E2C8-0C1E-7319-5C56-E87C54FA29A6}"/>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D01C1FCF-5C43-CA22-B7B3-6F62502E240A}"/>
              </a:ext>
            </a:extLst>
          </p:cNvPr>
          <p:cNvGrpSpPr/>
          <p:nvPr/>
        </p:nvGrpSpPr>
        <p:grpSpPr>
          <a:xfrm>
            <a:off x="5915514" y="4827756"/>
            <a:ext cx="2572262" cy="1652997"/>
            <a:chOff x="8804381" y="4827756"/>
            <a:chExt cx="2572262" cy="1652997"/>
          </a:xfrm>
        </p:grpSpPr>
        <p:sp>
          <p:nvSpPr>
            <p:cNvPr id="95" name="Text Placeholder 11">
              <a:extLst>
                <a:ext uri="{FF2B5EF4-FFF2-40B4-BE49-F238E27FC236}">
                  <a16:creationId xmlns:a16="http://schemas.microsoft.com/office/drawing/2014/main" id="{A8DA0867-2CDE-C930-ACEC-281759E8443D}"/>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FF5853CC-B32B-1723-D8DE-BEB7D362605B}"/>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C09E3FA9-3E18-44DD-8949-B285726B47A3}"/>
                </a:ext>
                <a:ext uri="{C183D7F6-B498-43B3-948B-1728B52AA6E4}">
                  <adec:decorative xmlns:adec="http://schemas.microsoft.com/office/drawing/2017/decorative" val="0"/>
                </a:ext>
              </a:extLst>
            </p:cNvPr>
            <p:cNvSpPr txBox="1"/>
            <p:nvPr/>
          </p:nvSpPr>
          <p:spPr>
            <a:xfrm>
              <a:off x="8990602" y="4955039"/>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Generation Tool (Word) for generating structured case summaries and templates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File storage (SharePoint) for storing and managing case documentation</a:t>
              </a:r>
            </a:p>
          </p:txBody>
        </p:sp>
        <p:pic>
          <p:nvPicPr>
            <p:cNvPr id="98" name="Picture 97">
              <a:extLst>
                <a:ext uri="{FF2B5EF4-FFF2-40B4-BE49-F238E27FC236}">
                  <a16:creationId xmlns:a16="http://schemas.microsoft.com/office/drawing/2014/main" id="{187BFF3E-9335-941C-C084-9EE4629DE06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615977F6-230A-8063-99A5-5999BED333A6}"/>
                </a:ext>
              </a:extLst>
            </p:cNvPr>
            <p:cNvSpPr txBox="1"/>
            <p:nvPr/>
          </p:nvSpPr>
          <p:spPr>
            <a:xfrm>
              <a:off x="8990602" y="6010318"/>
              <a:ext cx="2199820" cy="215444"/>
            </a:xfrm>
            <a:prstGeom prst="rect">
              <a:avLst/>
            </a:prstGeom>
            <a:noFill/>
          </p:spPr>
          <p:txBody>
            <a:bodyPr wrap="square" lIns="0" tIns="0" rIns="0" bIns="0" rtlCol="0">
              <a:spAutoFit/>
            </a:bodyPr>
            <a:lstStyle/>
            <a:p>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A</a:t>
              </a:r>
              <a:r>
                <a:rPr lang="en-US" sz="700" err="1">
                  <a:solidFill>
                    <a:srgbClr val="000000"/>
                  </a:solidFill>
                  <a:latin typeface="Segoe Sans Display"/>
                </a:rPr>
                <a:t>utomatically</a:t>
              </a:r>
              <a:r>
                <a:rPr lang="en-US" sz="700">
                  <a:solidFill>
                    <a:srgbClr val="000000"/>
                  </a:solidFill>
                  <a:latin typeface="Segoe Sans Display"/>
                </a:rPr>
                <a:t> creates a report with all recommendations for review</a:t>
              </a:r>
            </a:p>
          </p:txBody>
        </p:sp>
      </p:grpSp>
      <p:grpSp>
        <p:nvGrpSpPr>
          <p:cNvPr id="100" name="Group 99">
            <a:extLst>
              <a:ext uri="{FF2B5EF4-FFF2-40B4-BE49-F238E27FC236}">
                <a16:creationId xmlns:a16="http://schemas.microsoft.com/office/drawing/2014/main" id="{491B960C-D0AD-85A0-4F5D-99062291675E}"/>
              </a:ext>
            </a:extLst>
          </p:cNvPr>
          <p:cNvGrpSpPr/>
          <p:nvPr/>
        </p:nvGrpSpPr>
        <p:grpSpPr>
          <a:xfrm>
            <a:off x="3036797" y="4821671"/>
            <a:ext cx="2572262" cy="1659082"/>
            <a:chOff x="8804381" y="4821671"/>
            <a:chExt cx="2572262" cy="1659082"/>
          </a:xfrm>
        </p:grpSpPr>
        <p:sp>
          <p:nvSpPr>
            <p:cNvPr id="101" name="Text Placeholder 11">
              <a:extLst>
                <a:ext uri="{FF2B5EF4-FFF2-40B4-BE49-F238E27FC236}">
                  <a16:creationId xmlns:a16="http://schemas.microsoft.com/office/drawing/2014/main" id="{50C92D31-7EAD-4991-53E6-316624C56654}"/>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2" name="Text Placeholder 11">
              <a:extLst>
                <a:ext uri="{FF2B5EF4-FFF2-40B4-BE49-F238E27FC236}">
                  <a16:creationId xmlns:a16="http://schemas.microsoft.com/office/drawing/2014/main" id="{68B58F47-BC57-F570-F997-646816B56248}"/>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3" name="TextBox 102">
              <a:extLst>
                <a:ext uri="{FF2B5EF4-FFF2-40B4-BE49-F238E27FC236}">
                  <a16:creationId xmlns:a16="http://schemas.microsoft.com/office/drawing/2014/main" id="{0881553D-E0B9-D3E9-CEFA-6A189E94D7E9}"/>
                </a:ext>
                <a:ext uri="{C183D7F6-B498-43B3-948B-1728B52AA6E4}">
                  <adec:decorative xmlns:adec="http://schemas.microsoft.com/office/drawing/2017/decorative" val="0"/>
                </a:ext>
              </a:extLst>
            </p:cNvPr>
            <p:cNvSpPr txBox="1"/>
            <p:nvPr/>
          </p:nvSpPr>
          <p:spPr>
            <a:xfrm>
              <a:off x="8990602" y="4821671"/>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Tools (Outlook / Teams) for notifying stakeholders and sharing updates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Apps) for routing refund approvals to supervisors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updating outcomes in customer records</a:t>
              </a:r>
            </a:p>
          </p:txBody>
        </p:sp>
        <p:pic>
          <p:nvPicPr>
            <p:cNvPr id="104" name="Picture 103">
              <a:extLst>
                <a:ext uri="{FF2B5EF4-FFF2-40B4-BE49-F238E27FC236}">
                  <a16:creationId xmlns:a16="http://schemas.microsoft.com/office/drawing/2014/main" id="{249F2233-66F4-1187-BB94-0CC5F24423A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105" name="TextBox 104">
              <a:extLst>
                <a:ext uri="{FF2B5EF4-FFF2-40B4-BE49-F238E27FC236}">
                  <a16:creationId xmlns:a16="http://schemas.microsoft.com/office/drawing/2014/main" id="{17AED5B7-1158-CACD-2FC4-377F4E67C895}"/>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Manages end-to-end claim resolution by presenting valid actions for quick turnaround while flagging exceptions for review</a:t>
              </a:r>
            </a:p>
          </p:txBody>
        </p:sp>
      </p:grpSp>
      <p:sp>
        <p:nvSpPr>
          <p:cNvPr id="19" name="Rectangle: Rounded Corners 18">
            <a:extLst>
              <a:ext uri="{FF2B5EF4-FFF2-40B4-BE49-F238E27FC236}">
                <a16:creationId xmlns:a16="http://schemas.microsoft.com/office/drawing/2014/main" id="{9C8FBDD3-CD60-5EC0-437D-F10CBFBAB8B3}"/>
              </a:ext>
            </a:extLst>
          </p:cNvPr>
          <p:cNvSpPr/>
          <p:nvPr/>
        </p:nvSpPr>
        <p:spPr bwMode="auto">
          <a:xfrm>
            <a:off x="368101" y="56672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Service Excellence</a:t>
            </a:r>
          </a:p>
        </p:txBody>
      </p:sp>
      <p:sp>
        <p:nvSpPr>
          <p:cNvPr id="3" name="Rectangle: Rounded Corners 2">
            <a:extLst>
              <a:ext uri="{FF2B5EF4-FFF2-40B4-BE49-F238E27FC236}">
                <a16:creationId xmlns:a16="http://schemas.microsoft.com/office/drawing/2014/main" id="{C4BF7F52-42BF-F434-03BC-58E68F993BF6}"/>
              </a:ext>
            </a:extLst>
          </p:cNvPr>
          <p:cNvSpPr/>
          <p:nvPr/>
        </p:nvSpPr>
        <p:spPr bwMode="auto">
          <a:xfrm>
            <a:off x="364133" y="4520948"/>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Regulatory Exposure</a:t>
            </a:r>
          </a:p>
        </p:txBody>
      </p:sp>
    </p:spTree>
    <p:extLst>
      <p:ext uri="{BB962C8B-B14F-4D97-AF65-F5344CB8AC3E}">
        <p14:creationId xmlns:p14="http://schemas.microsoft.com/office/powerpoint/2010/main" val="258507665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03BA-681B-96EF-13B7-3F0711A9538D}"/>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2E7B8BEA-F0F1-A5CE-601B-D325B9D585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59E8F17A-9B3B-C373-51ED-6D581BBC3D1B}"/>
              </a:ext>
            </a:extLst>
          </p:cNvPr>
          <p:cNvSpPr/>
          <p:nvPr/>
        </p:nvSpPr>
        <p:spPr>
          <a:xfrm>
            <a:off x="722287" y="4756108"/>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699C587-293E-C971-6005-A1DA69902D1A}"/>
              </a:ext>
            </a:extLst>
          </p:cNvPr>
          <p:cNvSpPr/>
          <p:nvPr/>
        </p:nvSpPr>
        <p:spPr>
          <a:xfrm>
            <a:off x="727884" y="1446694"/>
            <a:ext cx="3693840" cy="3254494"/>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Communication Tools (Outlook) and CRM (Dynamics 365) </a:t>
            </a:r>
            <a:r>
              <a:rPr lang="en-US" sz="1000">
                <a:solidFill>
                  <a:prstClr val="black"/>
                </a:solidFill>
                <a:latin typeface="Segoe Sans Display" pitchFamily="2" charset="0"/>
                <a:cs typeface="Segoe Sans Display" pitchFamily="2" charset="0"/>
                <a:sym typeface="DM Sans Light"/>
              </a:rPr>
              <a:t>to capture dispute tickets, case history and customer history</a:t>
            </a:r>
            <a:endPar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Core Banking and fraud system to pull transaction details and fraud indicators </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Content Management System (SharePoint) in </a:t>
            </a:r>
            <a:r>
              <a:rPr lang="en-US" sz="1000">
                <a:solidFill>
                  <a:prstClr val="black"/>
                </a:solidFill>
                <a:latin typeface="Segoe Sans Display" pitchFamily="2" charset="0"/>
                <a:cs typeface="Segoe Sans Display" pitchFamily="2" charset="0"/>
                <a:sym typeface="DM Sans Light"/>
              </a:rPr>
              <a:t>PDF</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DOC</a:t>
            </a:r>
            <a:r>
              <a:rPr lang="en-US" sz="1000">
                <a:solidFill>
                  <a:prstClr val="black"/>
                </a:solidFill>
                <a:latin typeface="Segoe Sans Display" pitchFamily="2" charset="0"/>
                <a:cs typeface="Segoe Sans Display" pitchFamily="2" charset="0"/>
                <a:sym typeface="DM Sans Light"/>
              </a:rPr>
              <a:t> </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format to Check dispute policies and past resolutions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AI builder analytical Models to Apply fraud checks, risk scores, and eligibility rules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Route based on SLA and dispute type using Power Automate</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card/account number, transaction details, and email/chat transcripts</a:t>
            </a:r>
          </a:p>
        </p:txBody>
      </p:sp>
      <p:sp>
        <p:nvSpPr>
          <p:cNvPr id="7" name="TextBox 6">
            <a:extLst>
              <a:ext uri="{FF2B5EF4-FFF2-40B4-BE49-F238E27FC236}">
                <a16:creationId xmlns:a16="http://schemas.microsoft.com/office/drawing/2014/main" id="{D43A802A-5288-F669-F676-6A66AD6ECE4B}"/>
              </a:ext>
            </a:extLst>
          </p:cNvPr>
          <p:cNvSpPr txBox="1"/>
          <p:nvPr/>
        </p:nvSpPr>
        <p:spPr>
          <a:xfrm>
            <a:off x="755649" y="487636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99F0A228-6C7D-8474-1F90-B849561B9725}"/>
              </a:ext>
            </a:extLst>
          </p:cNvPr>
          <p:cNvSpPr txBox="1"/>
          <p:nvPr/>
        </p:nvSpPr>
        <p:spPr>
          <a:xfrm>
            <a:off x="2118978" y="4824706"/>
            <a:ext cx="2298101" cy="502061"/>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Inquiry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Claim Settlement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p:txBody>
      </p:sp>
      <p:sp>
        <p:nvSpPr>
          <p:cNvPr id="35" name="Rounded Rectangle 19">
            <a:extLst>
              <a:ext uri="{FF2B5EF4-FFF2-40B4-BE49-F238E27FC236}">
                <a16:creationId xmlns:a16="http://schemas.microsoft.com/office/drawing/2014/main" id="{375802C1-3F6C-BCF4-475E-0C92A680EDC6}"/>
              </a:ext>
            </a:extLst>
          </p:cNvPr>
          <p:cNvSpPr/>
          <p:nvPr/>
        </p:nvSpPr>
        <p:spPr>
          <a:xfrm>
            <a:off x="722287" y="5447024"/>
            <a:ext cx="3705033" cy="1245969"/>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Agent will be hosted on Public website for customers; authentication should align with portal identity providers; no auth is needed for public-facing documents or websites.</a:t>
            </a:r>
            <a:endPar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 Customer Support  Agents  will be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Core Banking System would expose APIs or have connectors to  fetch customer profiles or incidents and transaction details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‘Customer Inquiry Agent’ and ‘Claim Settlement Agent’ and ‘Policy Agent’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 name="Google Shape;115;p20">
            <a:extLst>
              <a:ext uri="{FF2B5EF4-FFF2-40B4-BE49-F238E27FC236}">
                <a16:creationId xmlns:a16="http://schemas.microsoft.com/office/drawing/2014/main" id="{8BAECB32-6B0F-6DB8-3F46-CF6C4D011CF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41473382-7F52-CD61-477D-CFD7CDDBF804}"/>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Transaction Dispute Agent</a:t>
            </a:r>
          </a:p>
        </p:txBody>
      </p:sp>
      <p:sp>
        <p:nvSpPr>
          <p:cNvPr id="9" name="TextBox 8">
            <a:extLst>
              <a:ext uri="{FF2B5EF4-FFF2-40B4-BE49-F238E27FC236}">
                <a16:creationId xmlns:a16="http://schemas.microsoft.com/office/drawing/2014/main" id="{922FF341-4F3B-8FB1-9DE8-A383B74C96D4}"/>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Speeds up investigation and resolution of disputed transactions</a:t>
            </a:r>
          </a:p>
        </p:txBody>
      </p:sp>
      <p:sp>
        <p:nvSpPr>
          <p:cNvPr id="2" name="Rectangle 1">
            <a:extLst>
              <a:ext uri="{FF2B5EF4-FFF2-40B4-BE49-F238E27FC236}">
                <a16:creationId xmlns:a16="http://schemas.microsoft.com/office/drawing/2014/main" id="{2BAC310C-9A9A-DF04-78F7-E041109C1726}"/>
              </a:ext>
            </a:extLst>
          </p:cNvPr>
          <p:cNvSpPr/>
          <p:nvPr/>
        </p:nvSpPr>
        <p:spPr bwMode="auto">
          <a:xfrm>
            <a:off x="5810118" y="1972825"/>
            <a:ext cx="5042581" cy="112207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115C235F-804D-A0D2-789C-170B295652C7}"/>
              </a:ext>
            </a:extLst>
          </p:cNvPr>
          <p:cNvSpPr/>
          <p:nvPr/>
        </p:nvSpPr>
        <p:spPr bwMode="auto">
          <a:xfrm>
            <a:off x="5810118" y="4560942"/>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041EE101-EE92-74F8-53FF-6DECE06066B5}"/>
              </a:ext>
            </a:extLst>
          </p:cNvPr>
          <p:cNvSpPr/>
          <p:nvPr/>
        </p:nvSpPr>
        <p:spPr bwMode="auto">
          <a:xfrm>
            <a:off x="6216342" y="320200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C7830684-CDC9-C67D-DC95-894BEC184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316305"/>
            <a:ext cx="303542" cy="303542"/>
          </a:xfrm>
          <a:prstGeom prst="rect">
            <a:avLst/>
          </a:prstGeom>
        </p:spPr>
      </p:pic>
      <p:sp>
        <p:nvSpPr>
          <p:cNvPr id="13" name="TextBox 12">
            <a:extLst>
              <a:ext uri="{FF2B5EF4-FFF2-40B4-BE49-F238E27FC236}">
                <a16:creationId xmlns:a16="http://schemas.microsoft.com/office/drawing/2014/main" id="{71E0B615-B568-D8D4-EF15-CB6F4156B4BE}"/>
              </a:ext>
            </a:extLst>
          </p:cNvPr>
          <p:cNvSpPr txBox="1"/>
          <p:nvPr/>
        </p:nvSpPr>
        <p:spPr>
          <a:xfrm>
            <a:off x="9674159" y="1999499"/>
            <a:ext cx="799875" cy="153888"/>
          </a:xfrm>
          <a:prstGeom prst="rect">
            <a:avLst/>
          </a:prstGeom>
          <a:noFill/>
        </p:spPr>
        <p:txBody>
          <a:bodyPr wrap="square" lIns="0" tIns="0" rIns="0" bIns="0" rtlCol="0">
            <a:spAutoFit/>
          </a:bodyPr>
          <a:lstStyle/>
          <a:p>
            <a:pPr algn="l"/>
            <a:r>
              <a:rPr lang="en-US" sz="1000" b="1"/>
              <a:t>Orchestrator</a:t>
            </a:r>
          </a:p>
        </p:txBody>
      </p:sp>
      <p:sp>
        <p:nvSpPr>
          <p:cNvPr id="21" name="TextBox 20">
            <a:extLst>
              <a:ext uri="{FF2B5EF4-FFF2-40B4-BE49-F238E27FC236}">
                <a16:creationId xmlns:a16="http://schemas.microsoft.com/office/drawing/2014/main" id="{E5FF6AF0-B41A-F062-C40B-E7C1DC148910}"/>
              </a:ext>
            </a:extLst>
          </p:cNvPr>
          <p:cNvSpPr txBox="1"/>
          <p:nvPr/>
        </p:nvSpPr>
        <p:spPr>
          <a:xfrm>
            <a:off x="9407964" y="5010385"/>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24" name="Graphic 23">
            <a:extLst>
              <a:ext uri="{FF2B5EF4-FFF2-40B4-BE49-F238E27FC236}">
                <a16:creationId xmlns:a16="http://schemas.microsoft.com/office/drawing/2014/main" id="{736D561C-0531-03D5-EAC7-A06FBD0572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13288"/>
            <a:ext cx="252900" cy="227480"/>
          </a:xfrm>
          <a:prstGeom prst="rect">
            <a:avLst/>
          </a:prstGeom>
        </p:spPr>
      </p:pic>
      <p:cxnSp>
        <p:nvCxnSpPr>
          <p:cNvPr id="25" name="Straight Arrow Connector 24">
            <a:extLst>
              <a:ext uri="{FF2B5EF4-FFF2-40B4-BE49-F238E27FC236}">
                <a16:creationId xmlns:a16="http://schemas.microsoft.com/office/drawing/2014/main" id="{6CBCC11A-CC49-AA19-BFBF-E3A29DD5E533}"/>
              </a:ext>
            </a:extLst>
          </p:cNvPr>
          <p:cNvCxnSpPr>
            <a:cxnSpLocks/>
            <a:endCxn id="24" idx="3"/>
          </p:cNvCxnSpPr>
          <p:nvPr/>
        </p:nvCxnSpPr>
        <p:spPr>
          <a:xfrm flipH="1">
            <a:off x="6146366" y="4927028"/>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F58DD49-2AFC-AB56-BC1D-D118A31022C8}"/>
              </a:ext>
            </a:extLst>
          </p:cNvPr>
          <p:cNvSpPr txBox="1"/>
          <p:nvPr/>
        </p:nvSpPr>
        <p:spPr>
          <a:xfrm>
            <a:off x="6264900" y="3677282"/>
            <a:ext cx="574934" cy="76944"/>
          </a:xfrm>
          <a:prstGeom prst="rect">
            <a:avLst/>
          </a:prstGeom>
          <a:noFill/>
        </p:spPr>
        <p:txBody>
          <a:bodyPr wrap="square" lIns="0" tIns="0" rIns="0" bIns="0" rtlCol="0">
            <a:spAutoFit/>
          </a:bodyPr>
          <a:lstStyle/>
          <a:p>
            <a:pPr algn="ctr"/>
            <a:r>
              <a:rPr lang="en-US" sz="500"/>
              <a:t>Structured Records</a:t>
            </a:r>
          </a:p>
        </p:txBody>
      </p:sp>
      <p:sp>
        <p:nvSpPr>
          <p:cNvPr id="34" name="Rectangle 33">
            <a:extLst>
              <a:ext uri="{FF2B5EF4-FFF2-40B4-BE49-F238E27FC236}">
                <a16:creationId xmlns:a16="http://schemas.microsoft.com/office/drawing/2014/main" id="{0A43C74D-E33D-A289-EA00-B2ADAB72BE65}"/>
              </a:ext>
            </a:extLst>
          </p:cNvPr>
          <p:cNvSpPr/>
          <p:nvPr/>
        </p:nvSpPr>
        <p:spPr bwMode="auto">
          <a:xfrm>
            <a:off x="5810118" y="3099937"/>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2EAF3D31-6B00-245F-29E3-7C13C916C50D}"/>
              </a:ext>
            </a:extLst>
          </p:cNvPr>
          <p:cNvSpPr/>
          <p:nvPr/>
        </p:nvSpPr>
        <p:spPr bwMode="auto">
          <a:xfrm>
            <a:off x="7525292" y="3307119"/>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4EF83BE6-9813-F5FF-20E9-CCD73DF8CC4C}"/>
              </a:ext>
            </a:extLst>
          </p:cNvPr>
          <p:cNvSpPr/>
          <p:nvPr/>
        </p:nvSpPr>
        <p:spPr bwMode="auto">
          <a:xfrm>
            <a:off x="6223164" y="3281590"/>
            <a:ext cx="884993" cy="501064"/>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BE5EE0B4-8F12-48A7-2024-5D2C7BF92318}"/>
              </a:ext>
            </a:extLst>
          </p:cNvPr>
          <p:cNvSpPr/>
          <p:nvPr/>
        </p:nvSpPr>
        <p:spPr bwMode="auto">
          <a:xfrm>
            <a:off x="9544799" y="3283219"/>
            <a:ext cx="884993" cy="501064"/>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6" name="TextBox 45">
            <a:extLst>
              <a:ext uri="{FF2B5EF4-FFF2-40B4-BE49-F238E27FC236}">
                <a16:creationId xmlns:a16="http://schemas.microsoft.com/office/drawing/2014/main" id="{39041658-AB96-5378-9D4D-4ACD9D5AC963}"/>
              </a:ext>
            </a:extLst>
          </p:cNvPr>
          <p:cNvSpPr txBox="1"/>
          <p:nvPr/>
        </p:nvSpPr>
        <p:spPr>
          <a:xfrm>
            <a:off x="7921459" y="3334041"/>
            <a:ext cx="819898" cy="123111"/>
          </a:xfrm>
          <a:prstGeom prst="rect">
            <a:avLst/>
          </a:prstGeom>
          <a:noFill/>
        </p:spPr>
        <p:txBody>
          <a:bodyPr wrap="square" lIns="0" tIns="0" rIns="0" bIns="0" rtlCol="0">
            <a:spAutoFit/>
          </a:bodyPr>
          <a:lstStyle/>
          <a:p>
            <a:pPr algn="ctr"/>
            <a:r>
              <a:rPr lang="en-US" sz="800" b="1"/>
              <a:t>Knowledge Base</a:t>
            </a:r>
          </a:p>
        </p:txBody>
      </p:sp>
      <p:sp>
        <p:nvSpPr>
          <p:cNvPr id="47" name="TextBox 46">
            <a:extLst>
              <a:ext uri="{FF2B5EF4-FFF2-40B4-BE49-F238E27FC236}">
                <a16:creationId xmlns:a16="http://schemas.microsoft.com/office/drawing/2014/main" id="{219FC62A-A8BC-3DA3-943F-EB8938C72F9C}"/>
              </a:ext>
            </a:extLst>
          </p:cNvPr>
          <p:cNvSpPr txBox="1"/>
          <p:nvPr/>
        </p:nvSpPr>
        <p:spPr>
          <a:xfrm>
            <a:off x="6464154" y="3333681"/>
            <a:ext cx="332869" cy="123111"/>
          </a:xfrm>
          <a:prstGeom prst="rect">
            <a:avLst/>
          </a:prstGeom>
          <a:noFill/>
        </p:spPr>
        <p:txBody>
          <a:bodyPr wrap="square" lIns="0" tIns="0" rIns="0" bIns="0" rtlCol="0">
            <a:spAutoFit/>
          </a:bodyPr>
          <a:lstStyle/>
          <a:p>
            <a:pPr algn="ctr"/>
            <a:r>
              <a:rPr lang="en-US" sz="800" b="1"/>
              <a:t>Tools</a:t>
            </a:r>
          </a:p>
        </p:txBody>
      </p:sp>
      <p:sp>
        <p:nvSpPr>
          <p:cNvPr id="48" name="TextBox 47">
            <a:extLst>
              <a:ext uri="{FF2B5EF4-FFF2-40B4-BE49-F238E27FC236}">
                <a16:creationId xmlns:a16="http://schemas.microsoft.com/office/drawing/2014/main" id="{9C400C5B-B047-D895-B98E-5436D6093737}"/>
              </a:ext>
            </a:extLst>
          </p:cNvPr>
          <p:cNvSpPr txBox="1"/>
          <p:nvPr/>
        </p:nvSpPr>
        <p:spPr>
          <a:xfrm>
            <a:off x="9683477" y="3329336"/>
            <a:ext cx="607636" cy="123111"/>
          </a:xfrm>
          <a:prstGeom prst="rect">
            <a:avLst/>
          </a:prstGeom>
          <a:noFill/>
        </p:spPr>
        <p:txBody>
          <a:bodyPr wrap="square" lIns="0" tIns="0" rIns="0" bIns="0" rtlCol="0">
            <a:spAutoFit/>
          </a:bodyPr>
          <a:lstStyle/>
          <a:p>
            <a:pPr algn="ctr"/>
            <a:r>
              <a:rPr lang="en-US" sz="800" b="1"/>
              <a:t>Channels</a:t>
            </a:r>
          </a:p>
        </p:txBody>
      </p:sp>
      <p:pic>
        <p:nvPicPr>
          <p:cNvPr id="49" name="Graphic 48">
            <a:extLst>
              <a:ext uri="{FF2B5EF4-FFF2-40B4-BE49-F238E27FC236}">
                <a16:creationId xmlns:a16="http://schemas.microsoft.com/office/drawing/2014/main" id="{B0E1EB7E-3094-6822-F2C4-4BDB4EEBDB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2091" y="3458899"/>
            <a:ext cx="227480" cy="227480"/>
          </a:xfrm>
          <a:prstGeom prst="rect">
            <a:avLst/>
          </a:prstGeom>
        </p:spPr>
      </p:pic>
      <p:sp>
        <p:nvSpPr>
          <p:cNvPr id="52" name="Rectangle 51">
            <a:extLst>
              <a:ext uri="{FF2B5EF4-FFF2-40B4-BE49-F238E27FC236}">
                <a16:creationId xmlns:a16="http://schemas.microsoft.com/office/drawing/2014/main" id="{64773EF5-25F3-21B9-8D97-31A1432B8146}"/>
              </a:ext>
            </a:extLst>
          </p:cNvPr>
          <p:cNvSpPr/>
          <p:nvPr/>
        </p:nvSpPr>
        <p:spPr bwMode="auto">
          <a:xfrm>
            <a:off x="4697110" y="2121892"/>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TextBox 52">
            <a:extLst>
              <a:ext uri="{FF2B5EF4-FFF2-40B4-BE49-F238E27FC236}">
                <a16:creationId xmlns:a16="http://schemas.microsoft.com/office/drawing/2014/main" id="{5B4EAD41-25EC-5758-40F8-DB97417CF2BC}"/>
              </a:ext>
            </a:extLst>
          </p:cNvPr>
          <p:cNvSpPr txBox="1"/>
          <p:nvPr/>
        </p:nvSpPr>
        <p:spPr>
          <a:xfrm>
            <a:off x="4727679" y="2537665"/>
            <a:ext cx="712408" cy="123111"/>
          </a:xfrm>
          <a:prstGeom prst="rect">
            <a:avLst/>
          </a:prstGeom>
          <a:noFill/>
        </p:spPr>
        <p:txBody>
          <a:bodyPr wrap="square" lIns="0" tIns="0" rIns="0" bIns="0" rtlCol="0">
            <a:spAutoFit/>
          </a:bodyPr>
          <a:lstStyle/>
          <a:p>
            <a:pPr algn="ctr"/>
            <a:r>
              <a:rPr lang="en-US" sz="800" b="1"/>
              <a:t>Customers</a:t>
            </a:r>
          </a:p>
        </p:txBody>
      </p:sp>
      <p:pic>
        <p:nvPicPr>
          <p:cNvPr id="54" name="Graphic 53" descr="Group of people with solid fill">
            <a:extLst>
              <a:ext uri="{FF2B5EF4-FFF2-40B4-BE49-F238E27FC236}">
                <a16:creationId xmlns:a16="http://schemas.microsoft.com/office/drawing/2014/main" id="{DE00A955-5F05-1DC0-E178-426E56B036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7707" y="2158368"/>
            <a:ext cx="372352" cy="372352"/>
          </a:xfrm>
          <a:prstGeom prst="rect">
            <a:avLst/>
          </a:prstGeom>
        </p:spPr>
      </p:pic>
      <p:sp>
        <p:nvSpPr>
          <p:cNvPr id="55" name="Rectangle 54">
            <a:extLst>
              <a:ext uri="{FF2B5EF4-FFF2-40B4-BE49-F238E27FC236}">
                <a16:creationId xmlns:a16="http://schemas.microsoft.com/office/drawing/2014/main" id="{214C3E22-976D-6331-30E1-F23528F8EF15}"/>
              </a:ext>
            </a:extLst>
          </p:cNvPr>
          <p:cNvSpPr/>
          <p:nvPr/>
        </p:nvSpPr>
        <p:spPr bwMode="auto">
          <a:xfrm>
            <a:off x="11142062" y="1994255"/>
            <a:ext cx="877931" cy="729725"/>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6" name="TextBox 55">
            <a:extLst>
              <a:ext uri="{FF2B5EF4-FFF2-40B4-BE49-F238E27FC236}">
                <a16:creationId xmlns:a16="http://schemas.microsoft.com/office/drawing/2014/main" id="{A1DFB095-7633-659E-43D3-2EC93A013083}"/>
              </a:ext>
            </a:extLst>
          </p:cNvPr>
          <p:cNvSpPr txBox="1"/>
          <p:nvPr/>
        </p:nvSpPr>
        <p:spPr>
          <a:xfrm>
            <a:off x="4670784" y="1961826"/>
            <a:ext cx="826198" cy="123111"/>
          </a:xfrm>
          <a:prstGeom prst="rect">
            <a:avLst/>
          </a:prstGeom>
          <a:noFill/>
        </p:spPr>
        <p:txBody>
          <a:bodyPr wrap="square" lIns="0" tIns="0" rIns="0" bIns="0" rtlCol="0">
            <a:spAutoFit/>
          </a:bodyPr>
          <a:lstStyle/>
          <a:p>
            <a:pPr algn="ctr"/>
            <a:r>
              <a:rPr lang="en-US" sz="800" b="1"/>
              <a:t>Unlicensed Users</a:t>
            </a:r>
          </a:p>
        </p:txBody>
      </p:sp>
      <p:sp>
        <p:nvSpPr>
          <p:cNvPr id="57" name="TextBox 56">
            <a:extLst>
              <a:ext uri="{FF2B5EF4-FFF2-40B4-BE49-F238E27FC236}">
                <a16:creationId xmlns:a16="http://schemas.microsoft.com/office/drawing/2014/main" id="{B439631F-6A5C-AB61-AB86-3FC59904B13D}"/>
              </a:ext>
            </a:extLst>
          </p:cNvPr>
          <p:cNvSpPr txBox="1"/>
          <p:nvPr/>
        </p:nvSpPr>
        <p:spPr>
          <a:xfrm>
            <a:off x="11143199" y="1833711"/>
            <a:ext cx="826198" cy="123111"/>
          </a:xfrm>
          <a:prstGeom prst="rect">
            <a:avLst/>
          </a:prstGeom>
          <a:noFill/>
        </p:spPr>
        <p:txBody>
          <a:bodyPr wrap="square" lIns="0" tIns="0" rIns="0" bIns="0" rtlCol="0">
            <a:spAutoFit/>
          </a:bodyPr>
          <a:lstStyle/>
          <a:p>
            <a:pPr algn="ctr"/>
            <a:r>
              <a:rPr lang="en-US" sz="800" b="1"/>
              <a:t>Licensed Users</a:t>
            </a:r>
          </a:p>
        </p:txBody>
      </p:sp>
      <p:sp>
        <p:nvSpPr>
          <p:cNvPr id="58" name="TextBox 57">
            <a:extLst>
              <a:ext uri="{FF2B5EF4-FFF2-40B4-BE49-F238E27FC236}">
                <a16:creationId xmlns:a16="http://schemas.microsoft.com/office/drawing/2014/main" id="{C67B5355-8BFE-7EB5-8A5F-6552D642E6A8}"/>
              </a:ext>
            </a:extLst>
          </p:cNvPr>
          <p:cNvSpPr txBox="1"/>
          <p:nvPr/>
        </p:nvSpPr>
        <p:spPr>
          <a:xfrm>
            <a:off x="11125966" y="2358562"/>
            <a:ext cx="910122" cy="246221"/>
          </a:xfrm>
          <a:prstGeom prst="rect">
            <a:avLst/>
          </a:prstGeom>
          <a:noFill/>
        </p:spPr>
        <p:txBody>
          <a:bodyPr wrap="square" lIns="0" tIns="0" rIns="0" bIns="0" rtlCol="0">
            <a:spAutoFit/>
          </a:bodyPr>
          <a:lstStyle/>
          <a:p>
            <a:pPr algn="ctr"/>
            <a:r>
              <a:rPr lang="en-US" sz="800" b="1"/>
              <a:t>Customer Support Agent</a:t>
            </a:r>
          </a:p>
        </p:txBody>
      </p:sp>
      <p:pic>
        <p:nvPicPr>
          <p:cNvPr id="61" name="Graphic 60" descr="Users outline">
            <a:extLst>
              <a:ext uri="{FF2B5EF4-FFF2-40B4-BE49-F238E27FC236}">
                <a16:creationId xmlns:a16="http://schemas.microsoft.com/office/drawing/2014/main" id="{3920DE14-235E-3569-4096-3D2AAF33A3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pic>
        <p:nvPicPr>
          <p:cNvPr id="74" name="Graphic 73">
            <a:extLst>
              <a:ext uri="{FF2B5EF4-FFF2-40B4-BE49-F238E27FC236}">
                <a16:creationId xmlns:a16="http://schemas.microsoft.com/office/drawing/2014/main" id="{97240496-FEFB-790A-B97C-74FA9A8B93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1971" y="3364246"/>
            <a:ext cx="423824" cy="423824"/>
          </a:xfrm>
          <a:prstGeom prst="rect">
            <a:avLst/>
          </a:prstGeom>
        </p:spPr>
      </p:pic>
      <p:sp>
        <p:nvSpPr>
          <p:cNvPr id="75" name="TextBox 74">
            <a:extLst>
              <a:ext uri="{FF2B5EF4-FFF2-40B4-BE49-F238E27FC236}">
                <a16:creationId xmlns:a16="http://schemas.microsoft.com/office/drawing/2014/main" id="{90388FD0-68DC-F51A-1D9F-027202E649D3}"/>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76" name="Graphic 75">
            <a:extLst>
              <a:ext uri="{FF2B5EF4-FFF2-40B4-BE49-F238E27FC236}">
                <a16:creationId xmlns:a16="http://schemas.microsoft.com/office/drawing/2014/main" id="{9E76AD10-EA43-4432-4D65-D2BED280FE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0529" y="2114822"/>
            <a:ext cx="601758" cy="601758"/>
          </a:xfrm>
          <a:prstGeom prst="rect">
            <a:avLst/>
          </a:prstGeom>
        </p:spPr>
      </p:pic>
      <p:sp>
        <p:nvSpPr>
          <p:cNvPr id="77" name="TextBox 76">
            <a:extLst>
              <a:ext uri="{FF2B5EF4-FFF2-40B4-BE49-F238E27FC236}">
                <a16:creationId xmlns:a16="http://schemas.microsoft.com/office/drawing/2014/main" id="{F60F7F13-3806-5690-E7DB-36D29BB191FC}"/>
              </a:ext>
            </a:extLst>
          </p:cNvPr>
          <p:cNvSpPr txBox="1"/>
          <p:nvPr/>
        </p:nvSpPr>
        <p:spPr>
          <a:xfrm>
            <a:off x="6266339" y="4701188"/>
            <a:ext cx="815335" cy="153888"/>
          </a:xfrm>
          <a:prstGeom prst="rect">
            <a:avLst/>
          </a:prstGeom>
          <a:noFill/>
        </p:spPr>
        <p:txBody>
          <a:bodyPr wrap="square" lIns="0" tIns="0" rIns="0" bIns="0" rtlCol="0">
            <a:spAutoFit/>
          </a:bodyPr>
          <a:lstStyle/>
          <a:p>
            <a:pPr algn="ctr"/>
            <a:r>
              <a:rPr lang="en-US" sz="500"/>
              <a:t>10a. Agent logs are displayed on Copilot Studio Kit</a:t>
            </a:r>
          </a:p>
        </p:txBody>
      </p:sp>
      <p:cxnSp>
        <p:nvCxnSpPr>
          <p:cNvPr id="78" name="Straight Arrow Connector 77">
            <a:extLst>
              <a:ext uri="{FF2B5EF4-FFF2-40B4-BE49-F238E27FC236}">
                <a16:creationId xmlns:a16="http://schemas.microsoft.com/office/drawing/2014/main" id="{653A8540-2ABF-4A51-3DE8-97E5A4A2A7EC}"/>
              </a:ext>
            </a:extLst>
          </p:cNvPr>
          <p:cNvCxnSpPr>
            <a:cxnSpLocks/>
            <a:stCxn id="52" idx="2"/>
            <a:endCxn id="74" idx="0"/>
          </p:cNvCxnSpPr>
          <p:nvPr/>
        </p:nvCxnSpPr>
        <p:spPr>
          <a:xfrm>
            <a:off x="5083883" y="2713848"/>
            <a:ext cx="0" cy="65039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E3197D0-1963-EF03-49E4-13314BDE3717}"/>
              </a:ext>
            </a:extLst>
          </p:cNvPr>
          <p:cNvCxnSpPr>
            <a:cxnSpLocks/>
          </p:cNvCxnSpPr>
          <p:nvPr/>
        </p:nvCxnSpPr>
        <p:spPr>
          <a:xfrm flipH="1">
            <a:off x="8822056" y="2266121"/>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5EDAD1E-1C4A-1B8C-A4CB-10E8E7C0BAA1}"/>
              </a:ext>
            </a:extLst>
          </p:cNvPr>
          <p:cNvSpPr txBox="1"/>
          <p:nvPr/>
        </p:nvSpPr>
        <p:spPr>
          <a:xfrm>
            <a:off x="9481370" y="2164393"/>
            <a:ext cx="1119995" cy="76944"/>
          </a:xfrm>
          <a:prstGeom prst="rect">
            <a:avLst/>
          </a:prstGeom>
          <a:noFill/>
        </p:spPr>
        <p:txBody>
          <a:bodyPr wrap="square" lIns="0" tIns="0" rIns="0" bIns="0" rtlCol="0">
            <a:spAutoFit/>
          </a:bodyPr>
          <a:lstStyle/>
          <a:p>
            <a:pPr algn="ctr"/>
            <a:r>
              <a:rPr lang="en-US" sz="500"/>
              <a:t>1b. Asks for list of unresolved disputes</a:t>
            </a:r>
          </a:p>
        </p:txBody>
      </p:sp>
      <p:cxnSp>
        <p:nvCxnSpPr>
          <p:cNvPr id="81" name="Connector: Elbow 80">
            <a:extLst>
              <a:ext uri="{FF2B5EF4-FFF2-40B4-BE49-F238E27FC236}">
                <a16:creationId xmlns:a16="http://schemas.microsoft.com/office/drawing/2014/main" id="{9394EF3D-D433-EFA2-4264-24EF977D46D5}"/>
              </a:ext>
            </a:extLst>
          </p:cNvPr>
          <p:cNvCxnSpPr>
            <a:cxnSpLocks/>
            <a:endCxn id="183" idx="2"/>
          </p:cNvCxnSpPr>
          <p:nvPr/>
        </p:nvCxnSpPr>
        <p:spPr>
          <a:xfrm>
            <a:off x="6749571" y="3583523"/>
            <a:ext cx="1988281" cy="289752"/>
          </a:xfrm>
          <a:prstGeom prst="bentConnector4">
            <a:avLst>
              <a:gd name="adj1" fmla="val -747"/>
              <a:gd name="adj2" fmla="val 22744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9D99926-A046-E52C-58D2-CB409C7DA53D}"/>
              </a:ext>
            </a:extLst>
          </p:cNvPr>
          <p:cNvSpPr txBox="1"/>
          <p:nvPr/>
        </p:nvSpPr>
        <p:spPr>
          <a:xfrm>
            <a:off x="6800583" y="3983042"/>
            <a:ext cx="971529" cy="230832"/>
          </a:xfrm>
          <a:prstGeom prst="rect">
            <a:avLst/>
          </a:prstGeom>
          <a:noFill/>
        </p:spPr>
        <p:txBody>
          <a:bodyPr wrap="square" lIns="0" tIns="0" rIns="0" bIns="0" rtlCol="0">
            <a:spAutoFit/>
          </a:bodyPr>
          <a:lstStyle/>
          <a:p>
            <a:pPr algn="ctr"/>
            <a:r>
              <a:rPr lang="en-US" sz="500"/>
              <a:t>7. Generates brief rationale, derives a confidence score and creates reports in SharePoint</a:t>
            </a:r>
          </a:p>
        </p:txBody>
      </p:sp>
      <p:cxnSp>
        <p:nvCxnSpPr>
          <p:cNvPr id="84" name="Straight Arrow Connector 83">
            <a:extLst>
              <a:ext uri="{FF2B5EF4-FFF2-40B4-BE49-F238E27FC236}">
                <a16:creationId xmlns:a16="http://schemas.microsoft.com/office/drawing/2014/main" id="{3216BE66-828D-72D7-B446-2764C5ED1224}"/>
              </a:ext>
            </a:extLst>
          </p:cNvPr>
          <p:cNvCxnSpPr>
            <a:cxnSpLocks/>
            <a:stCxn id="40" idx="0"/>
            <a:endCxn id="76" idx="2"/>
          </p:cNvCxnSpPr>
          <p:nvPr/>
        </p:nvCxnSpPr>
        <p:spPr>
          <a:xfrm flipV="1">
            <a:off x="8331408" y="2716580"/>
            <a:ext cx="0" cy="5905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9022475-87C0-643E-BBD1-CFC958001C14}"/>
              </a:ext>
            </a:extLst>
          </p:cNvPr>
          <p:cNvSpPr txBox="1"/>
          <p:nvPr/>
        </p:nvSpPr>
        <p:spPr>
          <a:xfrm>
            <a:off x="7463880" y="2851834"/>
            <a:ext cx="815335" cy="76944"/>
          </a:xfrm>
          <a:prstGeom prst="rect">
            <a:avLst/>
          </a:prstGeom>
          <a:noFill/>
        </p:spPr>
        <p:txBody>
          <a:bodyPr wrap="square" lIns="0" tIns="0" rIns="0" bIns="0" rtlCol="0">
            <a:spAutoFit/>
          </a:bodyPr>
          <a:lstStyle/>
          <a:p>
            <a:pPr algn="ctr"/>
            <a:r>
              <a:rPr lang="en-US" sz="500"/>
              <a:t>3. Ticket triggers workflow</a:t>
            </a:r>
          </a:p>
        </p:txBody>
      </p:sp>
      <p:cxnSp>
        <p:nvCxnSpPr>
          <p:cNvPr id="86" name="Connector: Elbow 85">
            <a:extLst>
              <a:ext uri="{FF2B5EF4-FFF2-40B4-BE49-F238E27FC236}">
                <a16:creationId xmlns:a16="http://schemas.microsoft.com/office/drawing/2014/main" id="{ECB28DCA-6FC5-7950-5A01-B35EA21A8120}"/>
              </a:ext>
            </a:extLst>
          </p:cNvPr>
          <p:cNvCxnSpPr>
            <a:cxnSpLocks/>
            <a:endCxn id="41" idx="0"/>
          </p:cNvCxnSpPr>
          <p:nvPr/>
        </p:nvCxnSpPr>
        <p:spPr>
          <a:xfrm rot="10800000" flipV="1">
            <a:off x="6665662" y="2604780"/>
            <a:ext cx="1392491" cy="676809"/>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30B34235-F947-EA10-9026-4583EDCE92A5}"/>
              </a:ext>
            </a:extLst>
          </p:cNvPr>
          <p:cNvSpPr txBox="1"/>
          <p:nvPr/>
        </p:nvSpPr>
        <p:spPr>
          <a:xfrm>
            <a:off x="6932562" y="2474201"/>
            <a:ext cx="815335" cy="76944"/>
          </a:xfrm>
          <a:prstGeom prst="rect">
            <a:avLst/>
          </a:prstGeom>
          <a:noFill/>
        </p:spPr>
        <p:txBody>
          <a:bodyPr wrap="square" lIns="0" tIns="0" rIns="0" bIns="0" rtlCol="0">
            <a:spAutoFit/>
          </a:bodyPr>
          <a:lstStyle/>
          <a:p>
            <a:pPr algn="ctr"/>
            <a:r>
              <a:rPr lang="en-US" sz="500"/>
              <a:t>4. invokes tools</a:t>
            </a:r>
          </a:p>
        </p:txBody>
      </p:sp>
      <p:cxnSp>
        <p:nvCxnSpPr>
          <p:cNvPr id="88" name="Connector: Elbow 87">
            <a:extLst>
              <a:ext uri="{FF2B5EF4-FFF2-40B4-BE49-F238E27FC236}">
                <a16:creationId xmlns:a16="http://schemas.microsoft.com/office/drawing/2014/main" id="{0F49CEB1-D4AC-EAD1-9218-1D8B28AB6AB5}"/>
              </a:ext>
            </a:extLst>
          </p:cNvPr>
          <p:cNvCxnSpPr>
            <a:cxnSpLocks/>
            <a:endCxn id="49" idx="3"/>
          </p:cNvCxnSpPr>
          <p:nvPr/>
        </p:nvCxnSpPr>
        <p:spPr>
          <a:xfrm rot="10800000">
            <a:off x="6749571" y="3572639"/>
            <a:ext cx="927232" cy="113866"/>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899FD503-0B9A-1E31-0C1C-7BF9B3BD67A7}"/>
              </a:ext>
            </a:extLst>
          </p:cNvPr>
          <p:cNvSpPr txBox="1"/>
          <p:nvPr/>
        </p:nvSpPr>
        <p:spPr>
          <a:xfrm>
            <a:off x="6844233" y="3395824"/>
            <a:ext cx="644275" cy="153888"/>
          </a:xfrm>
          <a:prstGeom prst="rect">
            <a:avLst/>
          </a:prstGeom>
          <a:noFill/>
        </p:spPr>
        <p:txBody>
          <a:bodyPr wrap="square" lIns="0" tIns="0" rIns="0" bIns="0" rtlCol="0">
            <a:spAutoFit/>
          </a:bodyPr>
          <a:lstStyle/>
          <a:p>
            <a:pPr algn="ctr"/>
            <a:r>
              <a:rPr lang="en-US" sz="500"/>
              <a:t>5. Pulls transactional logs and fraud logs</a:t>
            </a:r>
          </a:p>
        </p:txBody>
      </p:sp>
      <p:sp>
        <p:nvSpPr>
          <p:cNvPr id="90" name="TextBox 89">
            <a:extLst>
              <a:ext uri="{FF2B5EF4-FFF2-40B4-BE49-F238E27FC236}">
                <a16:creationId xmlns:a16="http://schemas.microsoft.com/office/drawing/2014/main" id="{17D31FD2-CB2D-2674-9C77-EFE1C7EB79FF}"/>
              </a:ext>
            </a:extLst>
          </p:cNvPr>
          <p:cNvSpPr txBox="1"/>
          <p:nvPr/>
        </p:nvSpPr>
        <p:spPr>
          <a:xfrm>
            <a:off x="7080586" y="3131126"/>
            <a:ext cx="601655" cy="153888"/>
          </a:xfrm>
          <a:prstGeom prst="rect">
            <a:avLst/>
          </a:prstGeom>
          <a:noFill/>
        </p:spPr>
        <p:txBody>
          <a:bodyPr wrap="square" lIns="0" tIns="0" rIns="0" bIns="0" rtlCol="0">
            <a:spAutoFit/>
          </a:bodyPr>
          <a:lstStyle/>
          <a:p>
            <a:pPr algn="ctr"/>
            <a:r>
              <a:rPr lang="en-US" sz="500"/>
              <a:t>6. Pulls policy documents</a:t>
            </a:r>
          </a:p>
        </p:txBody>
      </p:sp>
      <p:cxnSp>
        <p:nvCxnSpPr>
          <p:cNvPr id="91" name="Connector: Elbow 90">
            <a:extLst>
              <a:ext uri="{FF2B5EF4-FFF2-40B4-BE49-F238E27FC236}">
                <a16:creationId xmlns:a16="http://schemas.microsoft.com/office/drawing/2014/main" id="{AD5E88D0-D858-35F9-ECEE-8036286CEE2A}"/>
              </a:ext>
            </a:extLst>
          </p:cNvPr>
          <p:cNvCxnSpPr>
            <a:cxnSpLocks/>
          </p:cNvCxnSpPr>
          <p:nvPr/>
        </p:nvCxnSpPr>
        <p:spPr>
          <a:xfrm flipH="1" flipV="1">
            <a:off x="7080745" y="3320293"/>
            <a:ext cx="1833880" cy="387873"/>
          </a:xfrm>
          <a:prstGeom prst="bentConnector3">
            <a:avLst>
              <a:gd name="adj1" fmla="val -124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BA072EB1-84DD-BFCF-20F7-AC2CD8A7F835}"/>
              </a:ext>
            </a:extLst>
          </p:cNvPr>
          <p:cNvCxnSpPr>
            <a:cxnSpLocks/>
            <a:endCxn id="181" idx="2"/>
          </p:cNvCxnSpPr>
          <p:nvPr/>
        </p:nvCxnSpPr>
        <p:spPr>
          <a:xfrm>
            <a:off x="5083883" y="3788070"/>
            <a:ext cx="2790665" cy="140143"/>
          </a:xfrm>
          <a:prstGeom prst="bentConnector4">
            <a:avLst>
              <a:gd name="adj1" fmla="val 649"/>
              <a:gd name="adj2" fmla="val 4817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4232DE8-645A-E61F-988A-3168626992AF}"/>
              </a:ext>
            </a:extLst>
          </p:cNvPr>
          <p:cNvSpPr txBox="1"/>
          <p:nvPr/>
        </p:nvSpPr>
        <p:spPr>
          <a:xfrm>
            <a:off x="4494564" y="3970642"/>
            <a:ext cx="532372" cy="230832"/>
          </a:xfrm>
          <a:prstGeom prst="rect">
            <a:avLst/>
          </a:prstGeom>
          <a:noFill/>
        </p:spPr>
        <p:txBody>
          <a:bodyPr wrap="square" lIns="0" tIns="0" rIns="0" bIns="0" rtlCol="0">
            <a:spAutoFit/>
          </a:bodyPr>
          <a:lstStyle/>
          <a:p>
            <a:pPr algn="ctr"/>
            <a:r>
              <a:rPr lang="en-US" sz="500"/>
              <a:t>2. Dispute ticket gets stored as record</a:t>
            </a:r>
          </a:p>
        </p:txBody>
      </p:sp>
      <p:cxnSp>
        <p:nvCxnSpPr>
          <p:cNvPr id="97" name="Straight Arrow Connector 96">
            <a:extLst>
              <a:ext uri="{FF2B5EF4-FFF2-40B4-BE49-F238E27FC236}">
                <a16:creationId xmlns:a16="http://schemas.microsoft.com/office/drawing/2014/main" id="{2C48A9C3-9F60-3978-A7C3-F759F5BDCBDE}"/>
              </a:ext>
            </a:extLst>
          </p:cNvPr>
          <p:cNvCxnSpPr>
            <a:cxnSpLocks/>
            <a:stCxn id="49" idx="1"/>
            <a:endCxn id="74" idx="3"/>
          </p:cNvCxnSpPr>
          <p:nvPr/>
        </p:nvCxnSpPr>
        <p:spPr>
          <a:xfrm flipH="1">
            <a:off x="5295795" y="3572639"/>
            <a:ext cx="1226296" cy="351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AF41598-C6D1-D75A-9862-DA9417C0F435}"/>
              </a:ext>
            </a:extLst>
          </p:cNvPr>
          <p:cNvSpPr txBox="1"/>
          <p:nvPr/>
        </p:nvSpPr>
        <p:spPr>
          <a:xfrm>
            <a:off x="5316639" y="3281589"/>
            <a:ext cx="894611" cy="230832"/>
          </a:xfrm>
          <a:prstGeom prst="rect">
            <a:avLst/>
          </a:prstGeom>
          <a:noFill/>
        </p:spPr>
        <p:txBody>
          <a:bodyPr wrap="square" lIns="0" tIns="0" rIns="0" bIns="0" rtlCol="0">
            <a:spAutoFit/>
          </a:bodyPr>
          <a:lstStyle/>
          <a:p>
            <a:pPr algn="ctr"/>
            <a:r>
              <a:rPr lang="en-US" sz="500"/>
              <a:t>8a. Confidence Score &lt; 0.3, initiates ‘Auto Credit’ and mails customer</a:t>
            </a:r>
          </a:p>
        </p:txBody>
      </p:sp>
      <p:cxnSp>
        <p:nvCxnSpPr>
          <p:cNvPr id="100" name="Connector: Elbow 99">
            <a:extLst>
              <a:ext uri="{FF2B5EF4-FFF2-40B4-BE49-F238E27FC236}">
                <a16:creationId xmlns:a16="http://schemas.microsoft.com/office/drawing/2014/main" id="{208AAF89-E9F7-F825-756F-542C27C6C54A}"/>
              </a:ext>
            </a:extLst>
          </p:cNvPr>
          <p:cNvCxnSpPr>
            <a:cxnSpLocks/>
            <a:stCxn id="49" idx="2"/>
            <a:endCxn id="42" idx="2"/>
          </p:cNvCxnSpPr>
          <p:nvPr/>
        </p:nvCxnSpPr>
        <p:spPr>
          <a:xfrm rot="16200000" flipH="1">
            <a:off x="8262611" y="2059598"/>
            <a:ext cx="97904" cy="3351465"/>
          </a:xfrm>
          <a:prstGeom prst="bentConnector3">
            <a:avLst>
              <a:gd name="adj1" fmla="val 67783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10DEE53-E2FE-870C-DD9A-A07B39E681BA}"/>
              </a:ext>
            </a:extLst>
          </p:cNvPr>
          <p:cNvSpPr txBox="1"/>
          <p:nvPr/>
        </p:nvSpPr>
        <p:spPr>
          <a:xfrm>
            <a:off x="8976266" y="4161817"/>
            <a:ext cx="916311" cy="153888"/>
          </a:xfrm>
          <a:prstGeom prst="rect">
            <a:avLst/>
          </a:prstGeom>
          <a:noFill/>
        </p:spPr>
        <p:txBody>
          <a:bodyPr wrap="square" lIns="0" tIns="0" rIns="0" bIns="0" rtlCol="0">
            <a:spAutoFit/>
          </a:bodyPr>
          <a:lstStyle/>
          <a:p>
            <a:pPr algn="ctr"/>
            <a:r>
              <a:rPr lang="en-US" sz="500"/>
              <a:t>8b. Confidence Score &gt; 0.8,  creates notification</a:t>
            </a:r>
          </a:p>
        </p:txBody>
      </p:sp>
      <p:sp>
        <p:nvSpPr>
          <p:cNvPr id="103" name="TextBox 102">
            <a:extLst>
              <a:ext uri="{FF2B5EF4-FFF2-40B4-BE49-F238E27FC236}">
                <a16:creationId xmlns:a16="http://schemas.microsoft.com/office/drawing/2014/main" id="{97E71F4F-E0EE-785F-A04C-F78D0A1E82C0}"/>
              </a:ext>
            </a:extLst>
          </p:cNvPr>
          <p:cNvSpPr txBox="1"/>
          <p:nvPr/>
        </p:nvSpPr>
        <p:spPr>
          <a:xfrm>
            <a:off x="10730555" y="2890306"/>
            <a:ext cx="894611" cy="76944"/>
          </a:xfrm>
          <a:prstGeom prst="rect">
            <a:avLst/>
          </a:prstGeom>
          <a:noFill/>
        </p:spPr>
        <p:txBody>
          <a:bodyPr wrap="square" lIns="0" tIns="0" rIns="0" bIns="0" rtlCol="0">
            <a:spAutoFit/>
          </a:bodyPr>
          <a:lstStyle/>
          <a:p>
            <a:pPr algn="ctr"/>
            <a:r>
              <a:rPr lang="en-US" sz="500"/>
              <a:t>9. Reviews notification </a:t>
            </a:r>
          </a:p>
        </p:txBody>
      </p:sp>
      <p:cxnSp>
        <p:nvCxnSpPr>
          <p:cNvPr id="107" name="Straight Arrow Connector 106">
            <a:extLst>
              <a:ext uri="{FF2B5EF4-FFF2-40B4-BE49-F238E27FC236}">
                <a16:creationId xmlns:a16="http://schemas.microsoft.com/office/drawing/2014/main" id="{EB6117C5-A54A-3220-7905-648C709464DF}"/>
              </a:ext>
            </a:extLst>
          </p:cNvPr>
          <p:cNvCxnSpPr>
            <a:cxnSpLocks/>
          </p:cNvCxnSpPr>
          <p:nvPr/>
        </p:nvCxnSpPr>
        <p:spPr>
          <a:xfrm flipH="1">
            <a:off x="8822056" y="2481629"/>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2DCA78E0-35E7-1C0E-EED8-1B78ED9479C0}"/>
              </a:ext>
            </a:extLst>
          </p:cNvPr>
          <p:cNvCxnSpPr>
            <a:cxnSpLocks/>
          </p:cNvCxnSpPr>
          <p:nvPr/>
        </p:nvCxnSpPr>
        <p:spPr>
          <a:xfrm flipH="1">
            <a:off x="8822056" y="2697137"/>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8686E024-5362-00EE-88EA-44E0B4ED6780}"/>
              </a:ext>
            </a:extLst>
          </p:cNvPr>
          <p:cNvSpPr txBox="1"/>
          <p:nvPr/>
        </p:nvSpPr>
        <p:spPr>
          <a:xfrm>
            <a:off x="9076826" y="2369558"/>
            <a:ext cx="1750879" cy="76944"/>
          </a:xfrm>
          <a:prstGeom prst="rect">
            <a:avLst/>
          </a:prstGeom>
          <a:noFill/>
        </p:spPr>
        <p:txBody>
          <a:bodyPr wrap="square" lIns="0" tIns="0" rIns="0" bIns="0" rtlCol="0">
            <a:spAutoFit/>
          </a:bodyPr>
          <a:lstStyle/>
          <a:p>
            <a:pPr algn="ctr"/>
            <a:r>
              <a:rPr lang="en-US" sz="500"/>
              <a:t>9a. If no manual review within 4 hours, escalate automatically</a:t>
            </a:r>
          </a:p>
        </p:txBody>
      </p:sp>
      <p:sp>
        <p:nvSpPr>
          <p:cNvPr id="115" name="TextBox 114">
            <a:extLst>
              <a:ext uri="{FF2B5EF4-FFF2-40B4-BE49-F238E27FC236}">
                <a16:creationId xmlns:a16="http://schemas.microsoft.com/office/drawing/2014/main" id="{B555D6CA-1393-7A38-774B-E44FD90E1FBD}"/>
              </a:ext>
            </a:extLst>
          </p:cNvPr>
          <p:cNvSpPr txBox="1"/>
          <p:nvPr/>
        </p:nvSpPr>
        <p:spPr>
          <a:xfrm>
            <a:off x="9076826" y="2574723"/>
            <a:ext cx="1750879" cy="76944"/>
          </a:xfrm>
          <a:prstGeom prst="rect">
            <a:avLst/>
          </a:prstGeom>
          <a:noFill/>
        </p:spPr>
        <p:txBody>
          <a:bodyPr wrap="square" lIns="0" tIns="0" rIns="0" bIns="0" rtlCol="0">
            <a:spAutoFit/>
          </a:bodyPr>
          <a:lstStyle/>
          <a:p>
            <a:pPr algn="ctr"/>
            <a:r>
              <a:rPr lang="en-US" sz="500"/>
              <a:t>10c. Provides feedback and updates training data, instructions</a:t>
            </a:r>
          </a:p>
        </p:txBody>
      </p:sp>
      <p:cxnSp>
        <p:nvCxnSpPr>
          <p:cNvPr id="117" name="Straight Arrow Connector 116">
            <a:extLst>
              <a:ext uri="{FF2B5EF4-FFF2-40B4-BE49-F238E27FC236}">
                <a16:creationId xmlns:a16="http://schemas.microsoft.com/office/drawing/2014/main" id="{84113A93-08A6-8D1D-96CC-8A8A668C32AE}"/>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A9B4F9D6-D3E4-C76F-69F1-3DC90311A73B}"/>
              </a:ext>
            </a:extLst>
          </p:cNvPr>
          <p:cNvSpPr txBox="1"/>
          <p:nvPr/>
        </p:nvSpPr>
        <p:spPr>
          <a:xfrm>
            <a:off x="6193972" y="2176774"/>
            <a:ext cx="500553" cy="76944"/>
          </a:xfrm>
          <a:prstGeom prst="rect">
            <a:avLst/>
          </a:prstGeom>
          <a:noFill/>
        </p:spPr>
        <p:txBody>
          <a:bodyPr wrap="square" lIns="0" tIns="0" rIns="0" bIns="0" rtlCol="0">
            <a:spAutoFit/>
          </a:bodyPr>
          <a:lstStyle/>
          <a:p>
            <a:pPr algn="ctr"/>
            <a:r>
              <a:rPr lang="en-US" sz="500"/>
              <a:t>Confidence Score</a:t>
            </a:r>
          </a:p>
        </p:txBody>
      </p:sp>
      <p:sp>
        <p:nvSpPr>
          <p:cNvPr id="126" name="TextBox 125">
            <a:extLst>
              <a:ext uri="{FF2B5EF4-FFF2-40B4-BE49-F238E27FC236}">
                <a16:creationId xmlns:a16="http://schemas.microsoft.com/office/drawing/2014/main" id="{DA993ED2-652A-C210-856C-7D3F2E36B1FB}"/>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 Risk</a:t>
            </a:r>
          </a:p>
        </p:txBody>
      </p:sp>
      <p:sp>
        <p:nvSpPr>
          <p:cNvPr id="128" name="TextBox 127">
            <a:extLst>
              <a:ext uri="{FF2B5EF4-FFF2-40B4-BE49-F238E27FC236}">
                <a16:creationId xmlns:a16="http://schemas.microsoft.com/office/drawing/2014/main" id="{875B537C-C88B-FAB4-A664-0C01E32BD8CC}"/>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 Risk</a:t>
            </a:r>
          </a:p>
        </p:txBody>
      </p:sp>
      <p:sp>
        <p:nvSpPr>
          <p:cNvPr id="129" name="TextBox 128">
            <a:extLst>
              <a:ext uri="{FF2B5EF4-FFF2-40B4-BE49-F238E27FC236}">
                <a16:creationId xmlns:a16="http://schemas.microsoft.com/office/drawing/2014/main" id="{0D03D4AB-3B50-417C-D0EE-40503C8D4DC4}"/>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30" name="TextBox 129">
            <a:extLst>
              <a:ext uri="{FF2B5EF4-FFF2-40B4-BE49-F238E27FC236}">
                <a16:creationId xmlns:a16="http://schemas.microsoft.com/office/drawing/2014/main" id="{3EBE1F9A-78C6-595C-8E52-BCDD386CA6A7}"/>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sp>
        <p:nvSpPr>
          <p:cNvPr id="132" name="TextBox 131">
            <a:extLst>
              <a:ext uri="{FF2B5EF4-FFF2-40B4-BE49-F238E27FC236}">
                <a16:creationId xmlns:a16="http://schemas.microsoft.com/office/drawing/2014/main" id="{1FA8CF74-6B60-5B01-2720-A0AF23F833E2}"/>
              </a:ext>
            </a:extLst>
          </p:cNvPr>
          <p:cNvSpPr txBox="1"/>
          <p:nvPr/>
        </p:nvSpPr>
        <p:spPr>
          <a:xfrm>
            <a:off x="4445896" y="2819496"/>
            <a:ext cx="593444" cy="230832"/>
          </a:xfrm>
          <a:prstGeom prst="rect">
            <a:avLst/>
          </a:prstGeom>
          <a:noFill/>
        </p:spPr>
        <p:txBody>
          <a:bodyPr wrap="square" lIns="0" tIns="0" rIns="0" bIns="0" rtlCol="0">
            <a:spAutoFit/>
          </a:bodyPr>
          <a:lstStyle/>
          <a:p>
            <a:pPr algn="ctr"/>
            <a:r>
              <a:rPr lang="en-US" sz="500"/>
              <a:t>1a. Raises dispute by submitting an incident or via chat</a:t>
            </a:r>
          </a:p>
        </p:txBody>
      </p:sp>
      <p:cxnSp>
        <p:nvCxnSpPr>
          <p:cNvPr id="136" name="Connector: Elbow 135">
            <a:extLst>
              <a:ext uri="{FF2B5EF4-FFF2-40B4-BE49-F238E27FC236}">
                <a16:creationId xmlns:a16="http://schemas.microsoft.com/office/drawing/2014/main" id="{96381079-52F7-1833-DE09-F8FB712B985D}"/>
              </a:ext>
            </a:extLst>
          </p:cNvPr>
          <p:cNvCxnSpPr>
            <a:cxnSpLocks/>
            <a:stCxn id="42" idx="0"/>
            <a:endCxn id="55" idx="2"/>
          </p:cNvCxnSpPr>
          <p:nvPr/>
        </p:nvCxnSpPr>
        <p:spPr>
          <a:xfrm rot="5400000" flipH="1" flipV="1">
            <a:off x="10504543" y="2206734"/>
            <a:ext cx="559239" cy="1593732"/>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0" name="Rectangle 139">
            <a:extLst>
              <a:ext uri="{FF2B5EF4-FFF2-40B4-BE49-F238E27FC236}">
                <a16:creationId xmlns:a16="http://schemas.microsoft.com/office/drawing/2014/main" id="{CA51EA7C-0E62-EB49-28EC-BF4BE2E1D15F}"/>
              </a:ext>
            </a:extLst>
          </p:cNvPr>
          <p:cNvSpPr/>
          <p:nvPr/>
        </p:nvSpPr>
        <p:spPr bwMode="auto">
          <a:xfrm>
            <a:off x="7328666" y="4639850"/>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41" name="Graphic 140">
            <a:extLst>
              <a:ext uri="{FF2B5EF4-FFF2-40B4-BE49-F238E27FC236}">
                <a16:creationId xmlns:a16="http://schemas.microsoft.com/office/drawing/2014/main" id="{66526CA6-A288-051B-C87A-3DFAC2B142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9635" y="4685396"/>
            <a:ext cx="390341" cy="390341"/>
          </a:xfrm>
          <a:prstGeom prst="rect">
            <a:avLst/>
          </a:prstGeom>
        </p:spPr>
      </p:pic>
      <p:pic>
        <p:nvPicPr>
          <p:cNvPr id="142" name="Graphic 141">
            <a:extLst>
              <a:ext uri="{FF2B5EF4-FFF2-40B4-BE49-F238E27FC236}">
                <a16:creationId xmlns:a16="http://schemas.microsoft.com/office/drawing/2014/main" id="{2E812178-2B41-F1AF-5EB0-5D39A58B030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31842" y="4685396"/>
            <a:ext cx="390341" cy="390341"/>
          </a:xfrm>
          <a:prstGeom prst="rect">
            <a:avLst/>
          </a:prstGeom>
        </p:spPr>
      </p:pic>
      <p:sp>
        <p:nvSpPr>
          <p:cNvPr id="143" name="TextBox 142">
            <a:extLst>
              <a:ext uri="{FF2B5EF4-FFF2-40B4-BE49-F238E27FC236}">
                <a16:creationId xmlns:a16="http://schemas.microsoft.com/office/drawing/2014/main" id="{A4A25D84-39AF-4BE7-67F1-DFCA04A9AB68}"/>
              </a:ext>
            </a:extLst>
          </p:cNvPr>
          <p:cNvSpPr txBox="1"/>
          <p:nvPr/>
        </p:nvSpPr>
        <p:spPr>
          <a:xfrm>
            <a:off x="8427614" y="5063391"/>
            <a:ext cx="822598" cy="92333"/>
          </a:xfrm>
          <a:prstGeom prst="rect">
            <a:avLst/>
          </a:prstGeom>
          <a:noFill/>
        </p:spPr>
        <p:txBody>
          <a:bodyPr wrap="square" lIns="0" tIns="0" rIns="0" bIns="0" rtlCol="0">
            <a:spAutoFit/>
          </a:bodyPr>
          <a:lstStyle/>
          <a:p>
            <a:pPr algn="ctr"/>
            <a:r>
              <a:rPr lang="en-US" sz="600"/>
              <a:t>Conversation Transcript</a:t>
            </a:r>
          </a:p>
        </p:txBody>
      </p:sp>
      <p:pic>
        <p:nvPicPr>
          <p:cNvPr id="175" name="Graphic 174">
            <a:extLst>
              <a:ext uri="{FF2B5EF4-FFF2-40B4-BE49-F238E27FC236}">
                <a16:creationId xmlns:a16="http://schemas.microsoft.com/office/drawing/2014/main" id="{6956359D-E5DE-0327-1C50-93AAEE8019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665097" y="3457962"/>
            <a:ext cx="227480" cy="227480"/>
          </a:xfrm>
          <a:prstGeom prst="rect">
            <a:avLst/>
          </a:prstGeom>
        </p:spPr>
      </p:pic>
      <p:pic>
        <p:nvPicPr>
          <p:cNvPr id="176" name="Graphic 175" descr="Internet with solid fill">
            <a:extLst>
              <a:ext uri="{FF2B5EF4-FFF2-40B4-BE49-F238E27FC236}">
                <a16:creationId xmlns:a16="http://schemas.microsoft.com/office/drawing/2014/main" id="{D8523E5F-D5F7-D12E-B1EB-CAF86BA9533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050858" y="3435429"/>
            <a:ext cx="272547" cy="272547"/>
          </a:xfrm>
          <a:prstGeom prst="rect">
            <a:avLst/>
          </a:prstGeom>
        </p:spPr>
      </p:pic>
      <p:pic>
        <p:nvPicPr>
          <p:cNvPr id="180" name="Graphic 179">
            <a:extLst>
              <a:ext uri="{FF2B5EF4-FFF2-40B4-BE49-F238E27FC236}">
                <a16:creationId xmlns:a16="http://schemas.microsoft.com/office/drawing/2014/main" id="{9B14D55B-109B-91C3-DE41-3D169FADC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2631" y="3482682"/>
            <a:ext cx="390593" cy="390593"/>
          </a:xfrm>
          <a:prstGeom prst="rect">
            <a:avLst/>
          </a:prstGeom>
        </p:spPr>
      </p:pic>
      <p:sp>
        <p:nvSpPr>
          <p:cNvPr id="181" name="TextBox 180">
            <a:extLst>
              <a:ext uri="{FF2B5EF4-FFF2-40B4-BE49-F238E27FC236}">
                <a16:creationId xmlns:a16="http://schemas.microsoft.com/office/drawing/2014/main" id="{1CE69EBC-32B3-55CE-5E36-CE7CA3DC09B3}"/>
              </a:ext>
            </a:extLst>
          </p:cNvPr>
          <p:cNvSpPr txBox="1"/>
          <p:nvPr/>
        </p:nvSpPr>
        <p:spPr>
          <a:xfrm>
            <a:off x="7570863" y="3851269"/>
            <a:ext cx="607369" cy="76944"/>
          </a:xfrm>
          <a:prstGeom prst="rect">
            <a:avLst/>
          </a:prstGeom>
          <a:noFill/>
        </p:spPr>
        <p:txBody>
          <a:bodyPr wrap="square" lIns="0" tIns="0" rIns="0" bIns="0" rtlCol="0">
            <a:spAutoFit/>
          </a:bodyPr>
          <a:lstStyle/>
          <a:p>
            <a:pPr algn="ctr"/>
            <a:r>
              <a:rPr lang="en-US" sz="500"/>
              <a:t>Structured Records</a:t>
            </a:r>
          </a:p>
        </p:txBody>
      </p:sp>
      <p:sp>
        <p:nvSpPr>
          <p:cNvPr id="182" name="TextBox 181">
            <a:extLst>
              <a:ext uri="{FF2B5EF4-FFF2-40B4-BE49-F238E27FC236}">
                <a16:creationId xmlns:a16="http://schemas.microsoft.com/office/drawing/2014/main" id="{455011BB-EFE2-7E0D-4574-6EFAB4BE362E}"/>
              </a:ext>
            </a:extLst>
          </p:cNvPr>
          <p:cNvSpPr txBox="1"/>
          <p:nvPr/>
        </p:nvSpPr>
        <p:spPr>
          <a:xfrm>
            <a:off x="8114716" y="3510059"/>
            <a:ext cx="411965" cy="307777"/>
          </a:xfrm>
          <a:prstGeom prst="rect">
            <a:avLst/>
          </a:prstGeom>
          <a:noFill/>
        </p:spPr>
        <p:txBody>
          <a:bodyPr wrap="square" lIns="0" tIns="0" rIns="0" bIns="0" rtlCol="0">
            <a:spAutoFit/>
          </a:bodyPr>
          <a:lstStyle/>
          <a:p>
            <a:pPr algn="ctr"/>
            <a:r>
              <a:rPr lang="en-US" sz="500"/>
              <a:t>Unstructured Documents – pdf, docx, pptx (versioned)</a:t>
            </a:r>
          </a:p>
        </p:txBody>
      </p:sp>
      <p:pic>
        <p:nvPicPr>
          <p:cNvPr id="183" name="Graphic 182">
            <a:extLst>
              <a:ext uri="{FF2B5EF4-FFF2-40B4-BE49-F238E27FC236}">
                <a16:creationId xmlns:a16="http://schemas.microsoft.com/office/drawing/2014/main" id="{540CF075-DD84-CB0F-9DE1-BA648C33320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542555" y="3482682"/>
            <a:ext cx="390593" cy="390593"/>
          </a:xfrm>
          <a:prstGeom prst="rect">
            <a:avLst/>
          </a:prstGeom>
        </p:spPr>
      </p:pic>
      <p:pic>
        <p:nvPicPr>
          <p:cNvPr id="10" name="Picture 9" descr="A blue rectangle with white text">
            <a:extLst>
              <a:ext uri="{FF2B5EF4-FFF2-40B4-BE49-F238E27FC236}">
                <a16:creationId xmlns:a16="http://schemas.microsoft.com/office/drawing/2014/main" id="{2E9B0CE2-3F61-DA1E-0679-33E631D79D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792102" y="3589558"/>
            <a:ext cx="132256" cy="92272"/>
          </a:xfrm>
          <a:prstGeom prst="rect">
            <a:avLst/>
          </a:prstGeom>
        </p:spPr>
      </p:pic>
      <p:sp>
        <p:nvSpPr>
          <p:cNvPr id="94" name="Rectangle 93">
            <a:extLst>
              <a:ext uri="{FF2B5EF4-FFF2-40B4-BE49-F238E27FC236}">
                <a16:creationId xmlns:a16="http://schemas.microsoft.com/office/drawing/2014/main" id="{2D26FF40-576C-D4EC-C9D3-E188021F0778}"/>
              </a:ext>
            </a:extLst>
          </p:cNvPr>
          <p:cNvSpPr/>
          <p:nvPr/>
        </p:nvSpPr>
        <p:spPr bwMode="auto">
          <a:xfrm>
            <a:off x="11019458" y="3286077"/>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95" name="Graphic 94">
            <a:extLst>
              <a:ext uri="{FF2B5EF4-FFF2-40B4-BE49-F238E27FC236}">
                <a16:creationId xmlns:a16="http://schemas.microsoft.com/office/drawing/2014/main" id="{71D2C843-724B-CAF1-800F-C995643481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76321" y="4243622"/>
            <a:ext cx="227480" cy="227480"/>
          </a:xfrm>
          <a:prstGeom prst="rect">
            <a:avLst/>
          </a:prstGeom>
        </p:spPr>
      </p:pic>
      <p:pic>
        <p:nvPicPr>
          <p:cNvPr id="96" name="Graphic 95">
            <a:extLst>
              <a:ext uri="{FF2B5EF4-FFF2-40B4-BE49-F238E27FC236}">
                <a16:creationId xmlns:a16="http://schemas.microsoft.com/office/drawing/2014/main" id="{C4BC8FC2-A3E6-5B3D-9C08-01BE33EDB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6321" y="3650926"/>
            <a:ext cx="227480" cy="227480"/>
          </a:xfrm>
          <a:prstGeom prst="rect">
            <a:avLst/>
          </a:prstGeom>
        </p:spPr>
      </p:pic>
      <p:pic>
        <p:nvPicPr>
          <p:cNvPr id="98" name="Graphic 97">
            <a:extLst>
              <a:ext uri="{FF2B5EF4-FFF2-40B4-BE49-F238E27FC236}">
                <a16:creationId xmlns:a16="http://schemas.microsoft.com/office/drawing/2014/main" id="{942FC0F9-CD98-346C-53AB-CE7664393E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76321" y="3354577"/>
            <a:ext cx="227481" cy="227481"/>
          </a:xfrm>
          <a:prstGeom prst="rect">
            <a:avLst/>
          </a:prstGeom>
        </p:spPr>
      </p:pic>
      <p:pic>
        <p:nvPicPr>
          <p:cNvPr id="102" name="Graphic 101">
            <a:extLst>
              <a:ext uri="{FF2B5EF4-FFF2-40B4-BE49-F238E27FC236}">
                <a16:creationId xmlns:a16="http://schemas.microsoft.com/office/drawing/2014/main" id="{C30FF09F-165B-D91D-E589-7F9A9DBCA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63611" y="4861738"/>
            <a:ext cx="252900" cy="227480"/>
          </a:xfrm>
          <a:prstGeom prst="rect">
            <a:avLst/>
          </a:prstGeom>
        </p:spPr>
      </p:pic>
      <p:pic>
        <p:nvPicPr>
          <p:cNvPr id="104" name="Graphic 103">
            <a:extLst>
              <a:ext uri="{FF2B5EF4-FFF2-40B4-BE49-F238E27FC236}">
                <a16:creationId xmlns:a16="http://schemas.microsoft.com/office/drawing/2014/main" id="{3B1D3AD9-4468-1F49-F0F6-DE31ED3360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76321" y="5158085"/>
            <a:ext cx="227480" cy="227480"/>
          </a:xfrm>
          <a:prstGeom prst="rect">
            <a:avLst/>
          </a:prstGeom>
        </p:spPr>
      </p:pic>
      <p:sp>
        <p:nvSpPr>
          <p:cNvPr id="105" name="TextBox 104">
            <a:extLst>
              <a:ext uri="{FF2B5EF4-FFF2-40B4-BE49-F238E27FC236}">
                <a16:creationId xmlns:a16="http://schemas.microsoft.com/office/drawing/2014/main" id="{9790C578-0DA9-1BB7-7ABC-E7FC1B504FA4}"/>
              </a:ext>
            </a:extLst>
          </p:cNvPr>
          <p:cNvSpPr txBox="1"/>
          <p:nvPr/>
        </p:nvSpPr>
        <p:spPr>
          <a:xfrm>
            <a:off x="11408190" y="3429845"/>
            <a:ext cx="622369" cy="76944"/>
          </a:xfrm>
          <a:prstGeom prst="rect">
            <a:avLst/>
          </a:prstGeom>
          <a:noFill/>
        </p:spPr>
        <p:txBody>
          <a:bodyPr wrap="square" lIns="0" tIns="0" rIns="0" bIns="0" rtlCol="0">
            <a:spAutoFit/>
          </a:bodyPr>
          <a:lstStyle/>
          <a:p>
            <a:pPr algn="ctr"/>
            <a:r>
              <a:rPr lang="en-US" sz="500"/>
              <a:t>D365 Customer Portal</a:t>
            </a:r>
          </a:p>
        </p:txBody>
      </p:sp>
      <p:sp>
        <p:nvSpPr>
          <p:cNvPr id="106" name="TextBox 105">
            <a:extLst>
              <a:ext uri="{FF2B5EF4-FFF2-40B4-BE49-F238E27FC236}">
                <a16:creationId xmlns:a16="http://schemas.microsoft.com/office/drawing/2014/main" id="{AAC337E8-9451-916F-5150-F9D94C3692FD}"/>
              </a:ext>
            </a:extLst>
          </p:cNvPr>
          <p:cNvSpPr txBox="1"/>
          <p:nvPr/>
        </p:nvSpPr>
        <p:spPr>
          <a:xfrm>
            <a:off x="11577149" y="3726194"/>
            <a:ext cx="284451" cy="76944"/>
          </a:xfrm>
          <a:prstGeom prst="rect">
            <a:avLst/>
          </a:prstGeom>
          <a:noFill/>
        </p:spPr>
        <p:txBody>
          <a:bodyPr wrap="square" lIns="0" tIns="0" rIns="0" bIns="0" rtlCol="0">
            <a:spAutoFit/>
          </a:bodyPr>
          <a:lstStyle/>
          <a:p>
            <a:pPr algn="ctr"/>
            <a:r>
              <a:rPr lang="en-US" sz="500"/>
              <a:t>Dataverse</a:t>
            </a:r>
          </a:p>
        </p:txBody>
      </p:sp>
      <p:sp>
        <p:nvSpPr>
          <p:cNvPr id="108" name="TextBox 107">
            <a:extLst>
              <a:ext uri="{FF2B5EF4-FFF2-40B4-BE49-F238E27FC236}">
                <a16:creationId xmlns:a16="http://schemas.microsoft.com/office/drawing/2014/main" id="{FE33CC0D-18CB-60D4-C366-DF98BC46CA13}"/>
              </a:ext>
            </a:extLst>
          </p:cNvPr>
          <p:cNvSpPr txBox="1"/>
          <p:nvPr/>
        </p:nvSpPr>
        <p:spPr>
          <a:xfrm>
            <a:off x="11419077" y="4318366"/>
            <a:ext cx="600594" cy="77992"/>
          </a:xfrm>
          <a:prstGeom prst="rect">
            <a:avLst/>
          </a:prstGeom>
          <a:noFill/>
        </p:spPr>
        <p:txBody>
          <a:bodyPr wrap="square" lIns="0" tIns="0" rIns="0" bIns="0" rtlCol="0">
            <a:spAutoFit/>
          </a:bodyPr>
          <a:lstStyle/>
          <a:p>
            <a:pPr algn="ctr"/>
            <a:r>
              <a:rPr lang="en-US" sz="500"/>
              <a:t>Copilot Studio Agent</a:t>
            </a:r>
          </a:p>
        </p:txBody>
      </p:sp>
      <p:sp>
        <p:nvSpPr>
          <p:cNvPr id="109" name="TextBox 108">
            <a:extLst>
              <a:ext uri="{FF2B5EF4-FFF2-40B4-BE49-F238E27FC236}">
                <a16:creationId xmlns:a16="http://schemas.microsoft.com/office/drawing/2014/main" id="{4F671485-454F-7AD1-1C46-A5A986108328}"/>
              </a:ext>
            </a:extLst>
          </p:cNvPr>
          <p:cNvSpPr txBox="1"/>
          <p:nvPr/>
        </p:nvSpPr>
        <p:spPr>
          <a:xfrm>
            <a:off x="11354821" y="4936482"/>
            <a:ext cx="729106" cy="77992"/>
          </a:xfrm>
          <a:prstGeom prst="rect">
            <a:avLst/>
          </a:prstGeom>
          <a:noFill/>
        </p:spPr>
        <p:txBody>
          <a:bodyPr wrap="square" lIns="0" tIns="0" rIns="0" bIns="0" rtlCol="0">
            <a:spAutoFit/>
          </a:bodyPr>
          <a:lstStyle/>
          <a:p>
            <a:pPr algn="ctr"/>
            <a:r>
              <a:rPr lang="en-US" sz="500"/>
              <a:t>Copilot Studio Kit - Extend</a:t>
            </a:r>
          </a:p>
        </p:txBody>
      </p:sp>
      <p:sp>
        <p:nvSpPr>
          <p:cNvPr id="112" name="TextBox 111">
            <a:extLst>
              <a:ext uri="{FF2B5EF4-FFF2-40B4-BE49-F238E27FC236}">
                <a16:creationId xmlns:a16="http://schemas.microsoft.com/office/drawing/2014/main" id="{F00AE283-3CB0-3317-4AEC-4757839BC4B8}"/>
              </a:ext>
            </a:extLst>
          </p:cNvPr>
          <p:cNvSpPr txBox="1"/>
          <p:nvPr/>
        </p:nvSpPr>
        <p:spPr>
          <a:xfrm>
            <a:off x="11471246" y="5232829"/>
            <a:ext cx="496256" cy="77992"/>
          </a:xfrm>
          <a:prstGeom prst="rect">
            <a:avLst/>
          </a:prstGeom>
          <a:noFill/>
        </p:spPr>
        <p:txBody>
          <a:bodyPr wrap="square" lIns="0" tIns="0" rIns="0" bIns="0" rtlCol="0">
            <a:spAutoFit/>
          </a:bodyPr>
          <a:lstStyle/>
          <a:p>
            <a:pPr algn="ctr"/>
            <a:r>
              <a:rPr lang="en-US" sz="500"/>
              <a:t>Flow / Connector</a:t>
            </a:r>
          </a:p>
        </p:txBody>
      </p:sp>
      <p:sp>
        <p:nvSpPr>
          <p:cNvPr id="113" name="TextBox 112">
            <a:extLst>
              <a:ext uri="{FF2B5EF4-FFF2-40B4-BE49-F238E27FC236}">
                <a16:creationId xmlns:a16="http://schemas.microsoft.com/office/drawing/2014/main" id="{0DC723CF-DF51-0954-86F3-3A842905AF50}"/>
              </a:ext>
            </a:extLst>
          </p:cNvPr>
          <p:cNvSpPr txBox="1"/>
          <p:nvPr/>
        </p:nvSpPr>
        <p:spPr>
          <a:xfrm>
            <a:off x="11192160" y="3132755"/>
            <a:ext cx="773546" cy="138499"/>
          </a:xfrm>
          <a:prstGeom prst="rect">
            <a:avLst/>
          </a:prstGeom>
          <a:noFill/>
        </p:spPr>
        <p:txBody>
          <a:bodyPr wrap="square" lIns="0" tIns="0" rIns="0" bIns="0" rtlCol="0">
            <a:spAutoFit/>
          </a:bodyPr>
          <a:lstStyle/>
          <a:p>
            <a:pPr algn="ctr"/>
            <a:r>
              <a:rPr lang="en-US" sz="900" b="1"/>
              <a:t>LEGEND</a:t>
            </a:r>
          </a:p>
        </p:txBody>
      </p:sp>
      <p:pic>
        <p:nvPicPr>
          <p:cNvPr id="114" name="Graphic 113">
            <a:extLst>
              <a:ext uri="{FF2B5EF4-FFF2-40B4-BE49-F238E27FC236}">
                <a16:creationId xmlns:a16="http://schemas.microsoft.com/office/drawing/2014/main" id="{4D1A84F3-BE2F-C9BF-FAF5-EC838AEA60A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063611" y="4539970"/>
            <a:ext cx="252900" cy="252900"/>
          </a:xfrm>
          <a:prstGeom prst="rect">
            <a:avLst/>
          </a:prstGeom>
        </p:spPr>
      </p:pic>
      <p:pic>
        <p:nvPicPr>
          <p:cNvPr id="116" name="Graphic 115">
            <a:extLst>
              <a:ext uri="{FF2B5EF4-FFF2-40B4-BE49-F238E27FC236}">
                <a16:creationId xmlns:a16="http://schemas.microsoft.com/office/drawing/2014/main" id="{EDE6EA2C-887A-417E-DE3F-CF70F11A4E2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076321" y="3947274"/>
            <a:ext cx="227480" cy="227480"/>
          </a:xfrm>
          <a:prstGeom prst="rect">
            <a:avLst/>
          </a:prstGeom>
        </p:spPr>
      </p:pic>
      <p:sp>
        <p:nvSpPr>
          <p:cNvPr id="118" name="TextBox 117">
            <a:extLst>
              <a:ext uri="{FF2B5EF4-FFF2-40B4-BE49-F238E27FC236}">
                <a16:creationId xmlns:a16="http://schemas.microsoft.com/office/drawing/2014/main" id="{05D29F95-09FE-9522-462D-8071620AB668}"/>
              </a:ext>
            </a:extLst>
          </p:cNvPr>
          <p:cNvSpPr txBox="1"/>
          <p:nvPr/>
        </p:nvSpPr>
        <p:spPr>
          <a:xfrm>
            <a:off x="11565079" y="4022542"/>
            <a:ext cx="308590" cy="76944"/>
          </a:xfrm>
          <a:prstGeom prst="rect">
            <a:avLst/>
          </a:prstGeom>
          <a:noFill/>
        </p:spPr>
        <p:txBody>
          <a:bodyPr wrap="square" lIns="0" tIns="0" rIns="0" bIns="0" rtlCol="0">
            <a:spAutoFit/>
          </a:bodyPr>
          <a:lstStyle/>
          <a:p>
            <a:pPr algn="ctr"/>
            <a:r>
              <a:rPr lang="en-US" sz="500"/>
              <a:t>SharePoint</a:t>
            </a:r>
          </a:p>
        </p:txBody>
      </p:sp>
      <p:sp>
        <p:nvSpPr>
          <p:cNvPr id="120" name="TextBox 119">
            <a:extLst>
              <a:ext uri="{FF2B5EF4-FFF2-40B4-BE49-F238E27FC236}">
                <a16:creationId xmlns:a16="http://schemas.microsoft.com/office/drawing/2014/main" id="{BE627F75-866B-8540-47E1-963B8CE3F07F}"/>
              </a:ext>
            </a:extLst>
          </p:cNvPr>
          <p:cNvSpPr txBox="1"/>
          <p:nvPr/>
        </p:nvSpPr>
        <p:spPr>
          <a:xfrm>
            <a:off x="11542884" y="4627948"/>
            <a:ext cx="352981" cy="76944"/>
          </a:xfrm>
          <a:prstGeom prst="rect">
            <a:avLst/>
          </a:prstGeom>
          <a:noFill/>
        </p:spPr>
        <p:txBody>
          <a:bodyPr wrap="square" lIns="0" tIns="0" rIns="0" bIns="0" rtlCol="0">
            <a:spAutoFit/>
          </a:bodyPr>
          <a:lstStyle/>
          <a:p>
            <a:pPr algn="ctr"/>
            <a:r>
              <a:rPr lang="en-US" sz="500"/>
              <a:t>App Insights</a:t>
            </a:r>
          </a:p>
        </p:txBody>
      </p:sp>
      <p:pic>
        <p:nvPicPr>
          <p:cNvPr id="121" name="Graphic 120">
            <a:extLst>
              <a:ext uri="{FF2B5EF4-FFF2-40B4-BE49-F238E27FC236}">
                <a16:creationId xmlns:a16="http://schemas.microsoft.com/office/drawing/2014/main" id="{1070B558-0052-F466-9BD4-C4B01AB5D73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076321" y="5454432"/>
            <a:ext cx="227480" cy="227480"/>
          </a:xfrm>
          <a:prstGeom prst="rect">
            <a:avLst/>
          </a:prstGeom>
        </p:spPr>
      </p:pic>
      <p:sp>
        <p:nvSpPr>
          <p:cNvPr id="122" name="TextBox 121">
            <a:extLst>
              <a:ext uri="{FF2B5EF4-FFF2-40B4-BE49-F238E27FC236}">
                <a16:creationId xmlns:a16="http://schemas.microsoft.com/office/drawing/2014/main" id="{5D7D2EF9-256E-47D0-B022-6BC193550DD9}"/>
              </a:ext>
            </a:extLst>
          </p:cNvPr>
          <p:cNvSpPr txBox="1"/>
          <p:nvPr/>
        </p:nvSpPr>
        <p:spPr>
          <a:xfrm>
            <a:off x="11471246" y="5529176"/>
            <a:ext cx="496256" cy="77992"/>
          </a:xfrm>
          <a:prstGeom prst="rect">
            <a:avLst/>
          </a:prstGeom>
          <a:noFill/>
        </p:spPr>
        <p:txBody>
          <a:bodyPr wrap="square" lIns="0" tIns="0" rIns="0" bIns="0" rtlCol="0">
            <a:spAutoFit/>
          </a:bodyPr>
          <a:lstStyle/>
          <a:p>
            <a:pPr algn="ctr"/>
            <a:r>
              <a:rPr lang="en-US" sz="500"/>
              <a:t>MS Teams</a:t>
            </a:r>
          </a:p>
        </p:txBody>
      </p:sp>
      <p:cxnSp>
        <p:nvCxnSpPr>
          <p:cNvPr id="127" name="Connector: Elbow 126">
            <a:extLst>
              <a:ext uri="{FF2B5EF4-FFF2-40B4-BE49-F238E27FC236}">
                <a16:creationId xmlns:a16="http://schemas.microsoft.com/office/drawing/2014/main" id="{3D529F61-C1A6-2AC0-2D97-D35B5ACCBEB1}"/>
              </a:ext>
            </a:extLst>
          </p:cNvPr>
          <p:cNvCxnSpPr>
            <a:cxnSpLocks/>
          </p:cNvCxnSpPr>
          <p:nvPr/>
        </p:nvCxnSpPr>
        <p:spPr>
          <a:xfrm>
            <a:off x="6026967" y="5063391"/>
            <a:ext cx="4902519" cy="461554"/>
          </a:xfrm>
          <a:prstGeom prst="bentConnector3">
            <a:avLst>
              <a:gd name="adj1" fmla="val -65"/>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C7D8657-81AF-4CF3-60A4-92A2C9F5E010}"/>
              </a:ext>
            </a:extLst>
          </p:cNvPr>
          <p:cNvCxnSpPr>
            <a:cxnSpLocks/>
          </p:cNvCxnSpPr>
          <p:nvPr/>
        </p:nvCxnSpPr>
        <p:spPr>
          <a:xfrm flipV="1">
            <a:off x="10935851" y="3125585"/>
            <a:ext cx="8073" cy="239936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3B055FEF-DE7B-9FA4-085E-F8F1F0F890DB}"/>
              </a:ext>
            </a:extLst>
          </p:cNvPr>
          <p:cNvCxnSpPr>
            <a:cxnSpLocks/>
          </p:cNvCxnSpPr>
          <p:nvPr/>
        </p:nvCxnSpPr>
        <p:spPr>
          <a:xfrm flipV="1">
            <a:off x="10953285" y="2723980"/>
            <a:ext cx="911466" cy="403293"/>
          </a:xfrm>
          <a:prstGeom prst="bentConnector3">
            <a:avLst>
              <a:gd name="adj1" fmla="val 9954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CA782ED9-3A52-7B1F-24B3-4134E0DEF990}"/>
              </a:ext>
            </a:extLst>
          </p:cNvPr>
          <p:cNvSpPr txBox="1"/>
          <p:nvPr/>
        </p:nvSpPr>
        <p:spPr>
          <a:xfrm>
            <a:off x="8199996" y="5404215"/>
            <a:ext cx="1133156" cy="76944"/>
          </a:xfrm>
          <a:prstGeom prst="rect">
            <a:avLst/>
          </a:prstGeom>
          <a:noFill/>
        </p:spPr>
        <p:txBody>
          <a:bodyPr wrap="square" lIns="0" tIns="0" rIns="0" bIns="0" rtlCol="0">
            <a:spAutoFit/>
          </a:bodyPr>
          <a:lstStyle/>
          <a:p>
            <a:pPr algn="ctr"/>
            <a:r>
              <a:rPr lang="en-US" sz="500"/>
              <a:t>10b. Agent logs are reviewed by admins</a:t>
            </a:r>
          </a:p>
        </p:txBody>
      </p:sp>
    </p:spTree>
    <p:extLst>
      <p:ext uri="{BB962C8B-B14F-4D97-AF65-F5344CB8AC3E}">
        <p14:creationId xmlns:p14="http://schemas.microsoft.com/office/powerpoint/2010/main" val="201727682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D718-191B-827A-08B3-CFC6ECEFD0B5}"/>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A36AC894-1FD7-F1BD-E9E4-007E7D97C85D}"/>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BA60358F-C070-3DB0-C507-1D4A92B0E2AA}"/>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0E2E917-BCB7-D04A-A920-3B01D7CF1050}"/>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lang="en-US" sz="1400" kern="0">
                <a:solidFill>
                  <a:prstClr val="black"/>
                </a:solidFill>
                <a:latin typeface="Segoe Sans Display"/>
                <a:cs typeface="Segoe UI" pitchFamily="34" charset="0"/>
              </a:rPr>
              <a:t>Legal teams draft and proof contracts clause-by-clause which slows turnaround and increases the risk of errors</a:t>
            </a:r>
            <a:endParaRPr lang="en-GB" sz="1400" kern="0">
              <a:solidFill>
                <a:prstClr val="black"/>
              </a:solidFill>
              <a:latin typeface="Segoe Sans Display"/>
              <a:cs typeface="Segoe UI" pitchFamily="34" charset="0"/>
              <a:sym typeface="DM Sans Light"/>
            </a:endParaRPr>
          </a:p>
        </p:txBody>
      </p:sp>
      <p:sp>
        <p:nvSpPr>
          <p:cNvPr id="14" name="Google Shape;523;p32">
            <a:extLst>
              <a:ext uri="{FF2B5EF4-FFF2-40B4-BE49-F238E27FC236}">
                <a16:creationId xmlns:a16="http://schemas.microsoft.com/office/drawing/2014/main" id="{BE7B0D49-2098-0EB3-4013-E4EAD402A5D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E068E53-40ED-BE4E-AB07-27A7DB4F7963}"/>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Dense legal language and ever-changing rules demand meticulous review</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cs typeface="Segoe Sans Display" pitchFamily="2" charset="0"/>
              </a:rPr>
              <a:t>Contract drafting and version redlining is manual and prone to human error, with occasional dependency on SME</a:t>
            </a:r>
            <a:br>
              <a:rPr lang="en-US" sz="1050">
                <a:solidFill>
                  <a:srgbClr val="000000"/>
                </a:solidFill>
                <a:latin typeface="Segoe Sans Display" pitchFamily="2" charset="0"/>
                <a:cs typeface="Segoe Sans Display" pitchFamily="2" charset="0"/>
                <a:sym typeface="DM Sans Light"/>
              </a:rPr>
            </a:br>
            <a:endParaRPr lang="en-US" sz="1050">
              <a:solidFill>
                <a:srgbClr val="000000"/>
              </a:solidFill>
              <a:latin typeface="Segoe Sans Display" pitchFamily="2" charset="0"/>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Multiple review rounds inflate time-to-signature and client frustration</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Missing or miswording clauses triggers compliance risks and leads to costly amendments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6B006F78-EFA1-B002-5487-D3DDC597F6C9}"/>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B4FC7DE6-B85D-28EB-D1C1-49FE37F2F035}"/>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91DEBF5-4FB0-9042-C799-6F520E679889}"/>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53EE75B-542C-066F-936D-4B2A6A955F22}"/>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CBB2B03-8E78-34F2-DE45-A2A3FC18B105}"/>
              </a:ext>
            </a:extLst>
          </p:cNvPr>
          <p:cNvSpPr/>
          <p:nvPr/>
        </p:nvSpPr>
        <p:spPr>
          <a:xfrm>
            <a:off x="8558347" y="5303520"/>
            <a:ext cx="3057247" cy="1237421"/>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5C880CB4-7D16-B06D-79F4-D2BF86204C9C}"/>
              </a:ext>
            </a:extLst>
          </p:cNvPr>
          <p:cNvSpPr/>
          <p:nvPr/>
        </p:nvSpPr>
        <p:spPr>
          <a:xfrm>
            <a:off x="8682389" y="572657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Legal &amp; Compliance Team</a:t>
            </a:r>
          </a:p>
        </p:txBody>
      </p:sp>
      <p:sp>
        <p:nvSpPr>
          <p:cNvPr id="22" name="Google Shape;498;p32">
            <a:extLst>
              <a:ext uri="{FF2B5EF4-FFF2-40B4-BE49-F238E27FC236}">
                <a16:creationId xmlns:a16="http://schemas.microsoft.com/office/drawing/2014/main" id="{F4FBF40C-3154-0C61-CA3C-8F9580636F89}"/>
              </a:ext>
            </a:extLst>
          </p:cNvPr>
          <p:cNvSpPr/>
          <p:nvPr/>
        </p:nvSpPr>
        <p:spPr>
          <a:xfrm>
            <a:off x="8558349" y="1740226"/>
            <a:ext cx="3057246" cy="3480126"/>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AD3F749A-DD94-A706-2705-E7706951F1A3}"/>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grpSp>
        <p:nvGrpSpPr>
          <p:cNvPr id="66" name="Google Shape;2181;p75">
            <a:extLst>
              <a:ext uri="{FF2B5EF4-FFF2-40B4-BE49-F238E27FC236}">
                <a16:creationId xmlns:a16="http://schemas.microsoft.com/office/drawing/2014/main" id="{5994C432-E9DE-B332-1EA7-A232AC0356FD}"/>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25504351-7BB7-68A9-29C9-BD87D8EE293B}"/>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0773E74A-A847-C52F-487F-45B67C3BA48B}"/>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7BB17B9A-4B9D-DF0C-4A97-D865A32F195E}"/>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D270429C-3594-DF90-6D00-AFD0C48A210C}"/>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A79EDD4B-876C-3DD4-6594-A77F82521F07}"/>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719F9013-CBB2-72E0-22D3-7704825E7525}"/>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E2CA08D2-1BFE-A370-750B-920065FB0D7B}"/>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12A523FE-0530-1617-70FE-58FA7C58C820}"/>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B5DD668C-6FA7-3FF7-3066-95D80CE59C1F}"/>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673E4AD-6CB8-0B2C-0779-252D44233651}"/>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7DC2DA0C-7A9E-5089-A464-BA368D39BB58}"/>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85D91326-C1ED-705E-DD2F-FEE4B2A5A59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A24055E3-7558-FC7D-DE8A-D76EFEF79C85}"/>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Legal Contract Generation &amp; Compliance Check Agent</a:t>
            </a:r>
          </a:p>
        </p:txBody>
      </p:sp>
      <p:sp>
        <p:nvSpPr>
          <p:cNvPr id="36" name="TextBox 35">
            <a:extLst>
              <a:ext uri="{FF2B5EF4-FFF2-40B4-BE49-F238E27FC236}">
                <a16:creationId xmlns:a16="http://schemas.microsoft.com/office/drawing/2014/main" id="{584D99D4-EB9B-6DD5-6728-12DC7B17D897}"/>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Creates and reviews contracts to ensure compliance with internal policy and regulation</a:t>
            </a:r>
          </a:p>
        </p:txBody>
      </p:sp>
      <p:sp>
        <p:nvSpPr>
          <p:cNvPr id="37" name="Google Shape;498;p32">
            <a:extLst>
              <a:ext uri="{FF2B5EF4-FFF2-40B4-BE49-F238E27FC236}">
                <a16:creationId xmlns:a16="http://schemas.microsoft.com/office/drawing/2014/main" id="{D842326B-A65A-F5C5-12BD-E609C0CC5490}"/>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kern="0">
                <a:solidFill>
                  <a:prstClr val="black"/>
                </a:solidFill>
                <a:latin typeface="Segoe Sans Display"/>
                <a:cs typeface="Segoe UI" pitchFamily="34" charset="0"/>
              </a:rPr>
              <a:t>Automate contract assembly from previous templates, compliance checks red-lining, improvement suggestions and change summarization</a:t>
            </a:r>
            <a:endParaRPr lang="en-GB" sz="1400" kern="0">
              <a:solidFill>
                <a:prstClr val="black"/>
              </a:solidFill>
              <a:latin typeface="Segoe Sans Display"/>
              <a:cs typeface="Segoe UI" pitchFamily="34" charset="0"/>
              <a:sym typeface="DM Sans Light"/>
            </a:endParaRPr>
          </a:p>
        </p:txBody>
      </p:sp>
      <p:sp>
        <p:nvSpPr>
          <p:cNvPr id="43" name="Google Shape;523;p32">
            <a:extLst>
              <a:ext uri="{FF2B5EF4-FFF2-40B4-BE49-F238E27FC236}">
                <a16:creationId xmlns:a16="http://schemas.microsoft.com/office/drawing/2014/main" id="{AE47C4A6-E7E3-CBF0-26B2-867187D0972D}"/>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8E1D818D-08A8-3619-C0DB-65D55ACBEEFF}"/>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Contract </a:t>
            </a:r>
            <a:r>
              <a:rPr lang="en-US" sz="900">
                <a:solidFill>
                  <a:prstClr val="black"/>
                </a:solidFill>
                <a:latin typeface="Segoe Sans Display Semibold" pitchFamily="2" charset="0"/>
                <a:cs typeface="Segoe Sans Display Semibold" pitchFamily="2" charset="0"/>
              </a:rPr>
              <a:t>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ompliance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Ensures every clause meets policy and legal standards</a:t>
            </a:r>
          </a:p>
        </p:txBody>
      </p:sp>
      <p:sp>
        <p:nvSpPr>
          <p:cNvPr id="48" name="Arrow: Up 56">
            <a:extLst>
              <a:ext uri="{FF2B5EF4-FFF2-40B4-BE49-F238E27FC236}">
                <a16:creationId xmlns:a16="http://schemas.microsoft.com/office/drawing/2014/main" id="{79D5D524-F81E-6CC2-D30B-42F245986E58}"/>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057419C1-65D3-B7F8-94D4-5854E2F0DB83}"/>
              </a:ext>
            </a:extLst>
          </p:cNvPr>
          <p:cNvSpPr/>
          <p:nvPr/>
        </p:nvSpPr>
        <p:spPr>
          <a:xfrm>
            <a:off x="8700923" y="281198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Cycle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Faster drafting and fewer manual edits accelerate deal closure</a:t>
            </a:r>
          </a:p>
        </p:txBody>
      </p:sp>
      <p:sp>
        <p:nvSpPr>
          <p:cNvPr id="50" name="Arrow: Up 56">
            <a:extLst>
              <a:ext uri="{FF2B5EF4-FFF2-40B4-BE49-F238E27FC236}">
                <a16:creationId xmlns:a16="http://schemas.microsoft.com/office/drawing/2014/main" id="{7BD57DA6-52C4-A9D8-A682-CC1F143906A8}"/>
              </a:ext>
            </a:extLst>
          </p:cNvPr>
          <p:cNvSpPr/>
          <p:nvPr/>
        </p:nvSpPr>
        <p:spPr>
          <a:xfrm rot="10800000">
            <a:off x="8794754" y="294794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7587590-A6FB-9E35-1EA1-0B359A7473B7}"/>
              </a:ext>
            </a:extLst>
          </p:cNvPr>
          <p:cNvSpPr/>
          <p:nvPr/>
        </p:nvSpPr>
        <p:spPr>
          <a:xfrm>
            <a:off x="8700923" y="341310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Error Rate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Reduces human oversight gaps with automated checks</a:t>
            </a:r>
          </a:p>
        </p:txBody>
      </p:sp>
      <p:sp>
        <p:nvSpPr>
          <p:cNvPr id="52" name="Arrow: Up 56">
            <a:extLst>
              <a:ext uri="{FF2B5EF4-FFF2-40B4-BE49-F238E27FC236}">
                <a16:creationId xmlns:a16="http://schemas.microsoft.com/office/drawing/2014/main" id="{C670B398-57FD-C3CC-73E6-341E7CF7D84C}"/>
              </a:ext>
            </a:extLst>
          </p:cNvPr>
          <p:cNvSpPr/>
          <p:nvPr/>
        </p:nvSpPr>
        <p:spPr>
          <a:xfrm rot="10800000">
            <a:off x="8794754" y="354906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235F5D70-7A9D-B64D-87A1-0AB3ED0D1562}"/>
              </a:ext>
            </a:extLst>
          </p:cNvPr>
          <p:cNvSpPr/>
          <p:nvPr/>
        </p:nvSpPr>
        <p:spPr>
          <a:xfrm>
            <a:off x="10209729" y="572466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Sales Team</a:t>
            </a:r>
          </a:p>
        </p:txBody>
      </p:sp>
      <p:sp>
        <p:nvSpPr>
          <p:cNvPr id="29" name="Google Shape;523;p32">
            <a:extLst>
              <a:ext uri="{FF2B5EF4-FFF2-40B4-BE49-F238E27FC236}">
                <a16:creationId xmlns:a16="http://schemas.microsoft.com/office/drawing/2014/main" id="{5E6633CE-054D-BD33-08E7-E91C459EF930}"/>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Draft contracts from templates and deal data</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2" name="Google Shape;523;p32">
            <a:extLst>
              <a:ext uri="{FF2B5EF4-FFF2-40B4-BE49-F238E27FC236}">
                <a16:creationId xmlns:a16="http://schemas.microsoft.com/office/drawing/2014/main" id="{8A4E7A96-0A58-5FB3-4759-61F1BC6E0799}"/>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lang="en-US" sz="900" kern="0">
                <a:solidFill>
                  <a:srgbClr val="000000"/>
                </a:solidFill>
                <a:latin typeface="Segoe Sans Display" pitchFamily="2" charset="0"/>
                <a:ea typeface="DM Sans 14pt"/>
                <a:cs typeface="Segoe Sans Display" pitchFamily="2" charset="0"/>
                <a:sym typeface="DM Sans"/>
              </a:rPr>
              <a:t>Generate</a:t>
            </a: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 collaborative redlines on language, clause revisions, improvements</a:t>
            </a:r>
            <a:r>
              <a:rPr lang="en-US" sz="900" kern="0">
                <a:solidFill>
                  <a:srgbClr val="000000"/>
                </a:solidFill>
                <a:latin typeface="Segoe Sans Display" pitchFamily="2" charset="0"/>
                <a:ea typeface="DM Sans 14pt"/>
                <a:cs typeface="Segoe Sans Display" pitchFamily="2" charset="0"/>
                <a:sym typeface="DM Sans"/>
              </a:rPr>
              <a:t> and preserve earlier versions for audit tracking</a:t>
            </a:r>
            <a:endPar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5" name="Google Shape;523;p32">
            <a:extLst>
              <a:ext uri="{FF2B5EF4-FFF2-40B4-BE49-F238E27FC236}">
                <a16:creationId xmlns:a16="http://schemas.microsoft.com/office/drawing/2014/main" id="{F5AF2E74-D865-4C3F-D667-9F6221C414F5}"/>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Extract and analyze clauses using NLP and standardized clause libraries</a:t>
            </a:r>
          </a:p>
        </p:txBody>
      </p:sp>
      <p:sp>
        <p:nvSpPr>
          <p:cNvPr id="38" name="Google Shape;523;p32">
            <a:extLst>
              <a:ext uri="{FF2B5EF4-FFF2-40B4-BE49-F238E27FC236}">
                <a16:creationId xmlns:a16="http://schemas.microsoft.com/office/drawing/2014/main" id="{93394BC9-EC00-6562-5E6F-07807ED2436A}"/>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Summarize action items and discussion history</a:t>
            </a:r>
            <a:endParaRPr kumimoji="0" lang="en-GB"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endParaRPr>
          </a:p>
        </p:txBody>
      </p:sp>
      <p:sp>
        <p:nvSpPr>
          <p:cNvPr id="39" name="Google Shape;523;p32">
            <a:extLst>
              <a:ext uri="{FF2B5EF4-FFF2-40B4-BE49-F238E27FC236}">
                <a16:creationId xmlns:a16="http://schemas.microsoft.com/office/drawing/2014/main" id="{632FEC86-97C6-96EB-8930-8F0D436F377D}"/>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Check clause-level compliance to ensure institutional policy alignment</a:t>
            </a:r>
          </a:p>
        </p:txBody>
      </p:sp>
      <p:sp>
        <p:nvSpPr>
          <p:cNvPr id="40" name="Google Shape;523;p32">
            <a:extLst>
              <a:ext uri="{FF2B5EF4-FFF2-40B4-BE49-F238E27FC236}">
                <a16:creationId xmlns:a16="http://schemas.microsoft.com/office/drawing/2014/main" id="{90125FA5-82EC-5030-1A9A-1807952B4293}"/>
              </a:ext>
            </a:extLst>
          </p:cNvPr>
          <p:cNvSpPr/>
          <p:nvPr/>
        </p:nvSpPr>
        <p:spPr>
          <a:xfrm>
            <a:off x="6242445" y="571857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Generate summary and send for review</a:t>
            </a:r>
          </a:p>
        </p:txBody>
      </p:sp>
      <p:sp>
        <p:nvSpPr>
          <p:cNvPr id="6" name="Rounded Rectangle 50">
            <a:extLst>
              <a:ext uri="{FF2B5EF4-FFF2-40B4-BE49-F238E27FC236}">
                <a16:creationId xmlns:a16="http://schemas.microsoft.com/office/drawing/2014/main" id="{F0BB571B-38C8-4167-3BE2-5CD74B016257}"/>
              </a:ext>
            </a:extLst>
          </p:cNvPr>
          <p:cNvSpPr/>
          <p:nvPr/>
        </p:nvSpPr>
        <p:spPr>
          <a:xfrm>
            <a:off x="8700923" y="401162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Amendments Per </a:t>
            </a:r>
            <a:r>
              <a:rPr lang="en-US" sz="900">
                <a:solidFill>
                  <a:prstClr val="black"/>
                </a:solidFill>
                <a:latin typeface="Segoe Sans Display Semibold" pitchFamily="2" charset="0"/>
                <a:cs typeface="Segoe Sans Display Semibold" pitchFamily="2" charset="0"/>
              </a:rPr>
              <a:t>C</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ontract</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Cleaner first drafts lead to fewer revision rounds</a:t>
            </a:r>
          </a:p>
        </p:txBody>
      </p:sp>
      <p:sp>
        <p:nvSpPr>
          <p:cNvPr id="13" name="Arrow: Up 56">
            <a:extLst>
              <a:ext uri="{FF2B5EF4-FFF2-40B4-BE49-F238E27FC236}">
                <a16:creationId xmlns:a16="http://schemas.microsoft.com/office/drawing/2014/main" id="{F680C3C5-6DA0-C8A4-15DF-09C4598F9DBE}"/>
              </a:ext>
            </a:extLst>
          </p:cNvPr>
          <p:cNvSpPr/>
          <p:nvPr/>
        </p:nvSpPr>
        <p:spPr>
          <a:xfrm rot="10800000">
            <a:off x="8794753" y="414771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Google Shape;506;p32">
            <a:extLst>
              <a:ext uri="{FF2B5EF4-FFF2-40B4-BE49-F238E27FC236}">
                <a16:creationId xmlns:a16="http://schemas.microsoft.com/office/drawing/2014/main" id="{4120274C-90E6-580B-2344-89374A6F0416}"/>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Banking &amp; Capital Markets</a:t>
            </a:r>
          </a:p>
        </p:txBody>
      </p:sp>
      <p:sp>
        <p:nvSpPr>
          <p:cNvPr id="5" name="Google Shape;506;p32">
            <a:extLst>
              <a:ext uri="{FF2B5EF4-FFF2-40B4-BE49-F238E27FC236}">
                <a16:creationId xmlns:a16="http://schemas.microsoft.com/office/drawing/2014/main" id="{8EC927F9-C274-43EC-BBED-E113AEA5157C}"/>
              </a:ext>
            </a:extLst>
          </p:cNvPr>
          <p:cNvSpPr/>
          <p:nvPr/>
        </p:nvSpPr>
        <p:spPr>
          <a:xfrm>
            <a:off x="10397434" y="1389358"/>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sp>
        <p:nvSpPr>
          <p:cNvPr id="18" name="Rounded Rectangle 50">
            <a:extLst>
              <a:ext uri="{FF2B5EF4-FFF2-40B4-BE49-F238E27FC236}">
                <a16:creationId xmlns:a16="http://schemas.microsoft.com/office/drawing/2014/main" id="{8566E155-AA21-6855-741F-ACEB5034968F}"/>
              </a:ext>
            </a:extLst>
          </p:cNvPr>
          <p:cNvSpPr/>
          <p:nvPr/>
        </p:nvSpPr>
        <p:spPr>
          <a:xfrm>
            <a:off x="8700923" y="461377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Outsourcing Requirements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Internal Solution decreases dependency on third party service providers</a:t>
            </a:r>
          </a:p>
        </p:txBody>
      </p:sp>
      <p:sp>
        <p:nvSpPr>
          <p:cNvPr id="19" name="Arrow: Up 56">
            <a:extLst>
              <a:ext uri="{FF2B5EF4-FFF2-40B4-BE49-F238E27FC236}">
                <a16:creationId xmlns:a16="http://schemas.microsoft.com/office/drawing/2014/main" id="{D5A2162C-A70B-9571-B4AE-E476B05E3C46}"/>
              </a:ext>
            </a:extLst>
          </p:cNvPr>
          <p:cNvSpPr/>
          <p:nvPr/>
        </p:nvSpPr>
        <p:spPr>
          <a:xfrm rot="10800000">
            <a:off x="8794753" y="474986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26340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BDE5FF"/>
            </a:gs>
            <a:gs pos="82000">
              <a:srgbClr val="D8F0FF"/>
            </a:gs>
            <a:gs pos="56000">
              <a:srgbClr val="F1FAFF"/>
            </a:gs>
            <a:gs pos="0">
              <a:schemeClr val="bg1"/>
            </a:gs>
          </a:gsLst>
          <a:lin ang="5400000" scaled="1"/>
          <a:tileRect/>
        </a:gradFill>
        <a:effectLst/>
      </p:bgPr>
    </p:bg>
    <p:spTree>
      <p:nvGrpSpPr>
        <p:cNvPr id="1" name="">
          <a:extLst>
            <a:ext uri="{FF2B5EF4-FFF2-40B4-BE49-F238E27FC236}">
              <a16:creationId xmlns:a16="http://schemas.microsoft.com/office/drawing/2014/main" id="{70DE717B-92AF-1C58-A176-61D4A6C6F8FB}"/>
            </a:ext>
          </a:extLst>
        </p:cNvPr>
        <p:cNvGrpSpPr/>
        <p:nvPr/>
      </p:nvGrpSpPr>
      <p:grpSpPr>
        <a:xfrm>
          <a:off x="0" y="0"/>
          <a:ext cx="0" cy="0"/>
          <a:chOff x="0" y="0"/>
          <a:chExt cx="0" cy="0"/>
        </a:xfrm>
      </p:grpSpPr>
      <p:sp>
        <p:nvSpPr>
          <p:cNvPr id="4" name="Subtitle 1">
            <a:extLst>
              <a:ext uri="{FF2B5EF4-FFF2-40B4-BE49-F238E27FC236}">
                <a16:creationId xmlns:a16="http://schemas.microsoft.com/office/drawing/2014/main" id="{CA9D2B36-81BC-D6C0-2835-420B7A25A133}"/>
              </a:ext>
            </a:extLst>
          </p:cNvPr>
          <p:cNvSpPr txBox="1">
            <a:spLocks noGrp="1"/>
          </p:cNvSpPr>
          <p:nvPr>
            <p:ph type="title" idx="4294967295"/>
          </p:nvPr>
        </p:nvSpPr>
        <p:spPr>
          <a:xfrm>
            <a:off x="495662" y="315913"/>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sz="3600" b="1" kern="1200">
                <a:solidFill>
                  <a:schemeClr val="tx1"/>
                </a:solidFill>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marL="0" marR="0" lvl="0" indent="0" algn="l" defTabSz="2286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000000"/>
                </a:solidFill>
                <a:effectLst/>
                <a:uLnTx/>
                <a:uFillTx/>
                <a:latin typeface="+mj-lt"/>
                <a:ea typeface="Corbel Light" panose="020B0303020204020204" pitchFamily="34" charset="0"/>
                <a:cs typeface="Helvetica Neue"/>
                <a:sym typeface="Helvetica Neue"/>
              </a:rPr>
              <a:t>Where to start</a:t>
            </a:r>
          </a:p>
        </p:txBody>
      </p:sp>
      <p:sp>
        <p:nvSpPr>
          <p:cNvPr id="5" name="TextBox 4">
            <a:extLst>
              <a:ext uri="{FF2B5EF4-FFF2-40B4-BE49-F238E27FC236}">
                <a16:creationId xmlns:a16="http://schemas.microsoft.com/office/drawing/2014/main" id="{C64103E1-4761-0B06-576A-756F0B8690F0}"/>
              </a:ext>
            </a:extLst>
          </p:cNvPr>
          <p:cNvSpPr txBox="1"/>
          <p:nvPr/>
        </p:nvSpPr>
        <p:spPr>
          <a:xfrm>
            <a:off x="495662" y="919501"/>
            <a:ext cx="11274415"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Start with these customer-validated, </a:t>
            </a:r>
            <a:r>
              <a:rPr lang="en-US" sz="1600" kern="0">
                <a:solidFill>
                  <a:srgbClr val="000000"/>
                </a:solidFill>
                <a:latin typeface="Segoe Sans Display"/>
                <a:cs typeface="Segoe Sans Display Semilight"/>
                <a:sym typeface="Arial"/>
              </a:rPr>
              <a:t>industry</a:t>
            </a: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-specific, custom-built agents to unlock quick wins and drive high-impact transformation across the enterprise</a:t>
            </a:r>
          </a:p>
        </p:txBody>
      </p:sp>
      <p:sp>
        <p:nvSpPr>
          <p:cNvPr id="2" name="Rectangle: Rounded Corners 1">
            <a:extLst>
              <a:ext uri="{FF2B5EF4-FFF2-40B4-BE49-F238E27FC236}">
                <a16:creationId xmlns:a16="http://schemas.microsoft.com/office/drawing/2014/main" id="{A3B2D69E-91ED-2F33-0E97-7B19EB8B7CDB}"/>
              </a:ext>
              <a:ext uri="{C183D7F6-B498-43B3-948B-1728B52AA6E4}">
                <adec:decorative xmlns:adec="http://schemas.microsoft.com/office/drawing/2017/decorative" val="1"/>
              </a:ext>
            </a:extLst>
          </p:cNvPr>
          <p:cNvSpPr/>
          <p:nvPr/>
        </p:nvSpPr>
        <p:spPr bwMode="auto">
          <a:xfrm>
            <a:off x="337649" y="1696960"/>
            <a:ext cx="11540394" cy="4907858"/>
          </a:xfrm>
          <a:prstGeom prst="roundRect">
            <a:avLst>
              <a:gd name="adj" fmla="val 3262"/>
            </a:avLst>
          </a:prstGeom>
          <a:solidFill>
            <a:schemeClr val="bg1"/>
          </a:solidFill>
          <a:ln w="6350">
            <a:noFill/>
            <a:headEnd type="none" w="med" len="med"/>
            <a:tailEnd type="none" w="med" len="med"/>
          </a:ln>
          <a:effectLst>
            <a:outerShdw blurRad="215900" algn="tl" rotWithShape="0">
              <a:schemeClr val="accent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8" name="Rectangle: Top Corners Rounded 7">
            <a:extLst>
              <a:ext uri="{FF2B5EF4-FFF2-40B4-BE49-F238E27FC236}">
                <a16:creationId xmlns:a16="http://schemas.microsoft.com/office/drawing/2014/main" id="{5B64994B-2EA8-6337-908A-B8C3F302299C}"/>
              </a:ext>
              <a:ext uri="{C183D7F6-B498-43B3-948B-1728B52AA6E4}">
                <adec:decorative xmlns:adec="http://schemas.microsoft.com/office/drawing/2017/decorative" val="1"/>
              </a:ext>
            </a:extLst>
          </p:cNvPr>
          <p:cNvSpPr/>
          <p:nvPr/>
        </p:nvSpPr>
        <p:spPr bwMode="auto">
          <a:xfrm rot="16200000">
            <a:off x="-1277107" y="3311356"/>
            <a:ext cx="4907854" cy="1679060"/>
          </a:xfrm>
          <a:prstGeom prst="round2SameRect">
            <a:avLst>
              <a:gd name="adj1" fmla="val 9355"/>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aphicFrame>
        <p:nvGraphicFramePr>
          <p:cNvPr id="6" name="Table 6">
            <a:extLst>
              <a:ext uri="{FF2B5EF4-FFF2-40B4-BE49-F238E27FC236}">
                <a16:creationId xmlns:a16="http://schemas.microsoft.com/office/drawing/2014/main" id="{CFB5B24A-9B9A-7FDC-0DED-65E07BAEC36C}"/>
              </a:ext>
            </a:extLst>
          </p:cNvPr>
          <p:cNvGraphicFramePr>
            <a:graphicFrameLocks noGrp="1"/>
          </p:cNvGraphicFramePr>
          <p:nvPr>
            <p:extLst>
              <p:ext uri="{D42A27DB-BD31-4B8C-83A1-F6EECF244321}">
                <p14:modId xmlns:p14="http://schemas.microsoft.com/office/powerpoint/2010/main" val="3790972793"/>
              </p:ext>
            </p:extLst>
          </p:nvPr>
        </p:nvGraphicFramePr>
        <p:xfrm>
          <a:off x="337290" y="1696959"/>
          <a:ext cx="11540395" cy="4907856"/>
        </p:xfrm>
        <a:graphic>
          <a:graphicData uri="http://schemas.openxmlformats.org/drawingml/2006/table">
            <a:tbl>
              <a:tblPr firstRow="1" bandRow="1"/>
              <a:tblGrid>
                <a:gridCol w="1679006">
                  <a:extLst>
                    <a:ext uri="{9D8B030D-6E8A-4147-A177-3AD203B41FA5}">
                      <a16:colId xmlns:a16="http://schemas.microsoft.com/office/drawing/2014/main" val="3664307321"/>
                    </a:ext>
                  </a:extLst>
                </a:gridCol>
                <a:gridCol w="2854155">
                  <a:extLst>
                    <a:ext uri="{9D8B030D-6E8A-4147-A177-3AD203B41FA5}">
                      <a16:colId xmlns:a16="http://schemas.microsoft.com/office/drawing/2014/main" val="3449827418"/>
                    </a:ext>
                  </a:extLst>
                </a:gridCol>
                <a:gridCol w="7007234">
                  <a:extLst>
                    <a:ext uri="{9D8B030D-6E8A-4147-A177-3AD203B41FA5}">
                      <a16:colId xmlns:a16="http://schemas.microsoft.com/office/drawing/2014/main" val="811564979"/>
                    </a:ext>
                  </a:extLst>
                </a:gridCol>
              </a:tblGrid>
              <a:tr h="613482">
                <a:tc rowSpan="2">
                  <a:txBody>
                    <a:bodyPr/>
                    <a:lstStyle>
                      <a:lvl1pPr marL="0" algn="l" defTabSz="913851" rtl="0" eaLnBrk="1" latinLnBrk="0" hangingPunct="1">
                        <a:defRPr sz="1399" b="1" kern="1200">
                          <a:solidFill>
                            <a:schemeClr val="lt1"/>
                          </a:solidFill>
                          <a:latin typeface="Graphik Bold"/>
                        </a:defRPr>
                      </a:lvl1pPr>
                      <a:lvl2pPr marL="456926" algn="l" defTabSz="913851" rtl="0" eaLnBrk="1" latinLnBrk="0" hangingPunct="1">
                        <a:defRPr sz="1399" b="1" kern="1200">
                          <a:solidFill>
                            <a:schemeClr val="lt1"/>
                          </a:solidFill>
                          <a:latin typeface="Graphik Bold"/>
                        </a:defRPr>
                      </a:lvl2pPr>
                      <a:lvl3pPr marL="913851" algn="l" defTabSz="913851" rtl="0" eaLnBrk="1" latinLnBrk="0" hangingPunct="1">
                        <a:defRPr sz="1399" b="1" kern="1200">
                          <a:solidFill>
                            <a:schemeClr val="lt1"/>
                          </a:solidFill>
                          <a:latin typeface="Graphik Bold"/>
                        </a:defRPr>
                      </a:lvl3pPr>
                      <a:lvl4pPr marL="1370777" algn="l" defTabSz="913851" rtl="0" eaLnBrk="1" latinLnBrk="0" hangingPunct="1">
                        <a:defRPr sz="1399" b="1" kern="1200">
                          <a:solidFill>
                            <a:schemeClr val="lt1"/>
                          </a:solidFill>
                          <a:latin typeface="Graphik Bold"/>
                        </a:defRPr>
                      </a:lvl4pPr>
                      <a:lvl5pPr marL="1827702" algn="l" defTabSz="913851" rtl="0" eaLnBrk="1" latinLnBrk="0" hangingPunct="1">
                        <a:defRPr sz="1399" b="1" kern="1200">
                          <a:solidFill>
                            <a:schemeClr val="lt1"/>
                          </a:solidFill>
                          <a:latin typeface="Graphik Bold"/>
                        </a:defRPr>
                      </a:lvl5pPr>
                      <a:lvl6pPr marL="2284629" algn="l" defTabSz="913851" rtl="0" eaLnBrk="1" latinLnBrk="0" hangingPunct="1">
                        <a:defRPr sz="1399" b="1" kern="1200">
                          <a:solidFill>
                            <a:schemeClr val="lt1"/>
                          </a:solidFill>
                          <a:latin typeface="Graphik Bold"/>
                        </a:defRPr>
                      </a:lvl6pPr>
                      <a:lvl7pPr marL="2741555" algn="l" defTabSz="913851" rtl="0" eaLnBrk="1" latinLnBrk="0" hangingPunct="1">
                        <a:defRPr sz="1399" b="1" kern="1200">
                          <a:solidFill>
                            <a:schemeClr val="lt1"/>
                          </a:solidFill>
                          <a:latin typeface="Graphik Bold"/>
                        </a:defRPr>
                      </a:lvl7pPr>
                      <a:lvl8pPr marL="3198480" algn="l" defTabSz="913851" rtl="0" eaLnBrk="1" latinLnBrk="0" hangingPunct="1">
                        <a:defRPr sz="1399" b="1" kern="1200">
                          <a:solidFill>
                            <a:schemeClr val="lt1"/>
                          </a:solidFill>
                          <a:latin typeface="Graphik Bold"/>
                        </a:defRPr>
                      </a:lvl8pPr>
                      <a:lvl9pPr marL="3655406" algn="l" defTabSz="913851" rtl="0" eaLnBrk="1" latinLnBrk="0" hangingPunct="1">
                        <a:defRPr sz="1399" b="1" kern="1200">
                          <a:solidFill>
                            <a:schemeClr val="lt1"/>
                          </a:solidFill>
                          <a:latin typeface="Graphik Bold"/>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Sans Display Semibold (Headings)"/>
                          <a:ea typeface="+mj-ea"/>
                          <a:cs typeface="+mj-cs"/>
                        </a:rPr>
                        <a:t>Public</a:t>
                      </a:r>
                    </a:p>
                    <a:p>
                      <a:pPr marL="225425" marR="0" lvl="0" indent="-225425"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Sans Display Semibold (Headings)"/>
                          <a:ea typeface="+mj-ea"/>
                          <a:cs typeface="+mj-cs"/>
                        </a:rPr>
                        <a:t>Sector</a:t>
                      </a:r>
                    </a:p>
                  </a:txBody>
                  <a:tcPr marL="0" marR="91383" marT="45691" marB="456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3851" rtl="0" eaLnBrk="1" latinLnBrk="0" hangingPunct="1">
                        <a:defRPr sz="1399" b="1" kern="1200">
                          <a:solidFill>
                            <a:schemeClr val="lt1"/>
                          </a:solidFill>
                          <a:latin typeface="Graphik Bold"/>
                        </a:defRPr>
                      </a:lvl1pPr>
                      <a:lvl2pPr marL="456926" algn="l" defTabSz="913851" rtl="0" eaLnBrk="1" latinLnBrk="0" hangingPunct="1">
                        <a:defRPr sz="1399" b="1" kern="1200">
                          <a:solidFill>
                            <a:schemeClr val="lt1"/>
                          </a:solidFill>
                          <a:latin typeface="Graphik Bold"/>
                        </a:defRPr>
                      </a:lvl2pPr>
                      <a:lvl3pPr marL="913851" algn="l" defTabSz="913851" rtl="0" eaLnBrk="1" latinLnBrk="0" hangingPunct="1">
                        <a:defRPr sz="1399" b="1" kern="1200">
                          <a:solidFill>
                            <a:schemeClr val="lt1"/>
                          </a:solidFill>
                          <a:latin typeface="Graphik Bold"/>
                        </a:defRPr>
                      </a:lvl3pPr>
                      <a:lvl4pPr marL="1370777" algn="l" defTabSz="913851" rtl="0" eaLnBrk="1" latinLnBrk="0" hangingPunct="1">
                        <a:defRPr sz="1399" b="1" kern="1200">
                          <a:solidFill>
                            <a:schemeClr val="lt1"/>
                          </a:solidFill>
                          <a:latin typeface="Graphik Bold"/>
                        </a:defRPr>
                      </a:lvl4pPr>
                      <a:lvl5pPr marL="1827702" algn="l" defTabSz="913851" rtl="0" eaLnBrk="1" latinLnBrk="0" hangingPunct="1">
                        <a:defRPr sz="1399" b="1" kern="1200">
                          <a:solidFill>
                            <a:schemeClr val="lt1"/>
                          </a:solidFill>
                          <a:latin typeface="Graphik Bold"/>
                        </a:defRPr>
                      </a:lvl5pPr>
                      <a:lvl6pPr marL="2284629" algn="l" defTabSz="913851" rtl="0" eaLnBrk="1" latinLnBrk="0" hangingPunct="1">
                        <a:defRPr sz="1399" b="1" kern="1200">
                          <a:solidFill>
                            <a:schemeClr val="lt1"/>
                          </a:solidFill>
                          <a:latin typeface="Graphik Bold"/>
                        </a:defRPr>
                      </a:lvl6pPr>
                      <a:lvl7pPr marL="2741555" algn="l" defTabSz="913851" rtl="0" eaLnBrk="1" latinLnBrk="0" hangingPunct="1">
                        <a:defRPr sz="1399" b="1" kern="1200">
                          <a:solidFill>
                            <a:schemeClr val="lt1"/>
                          </a:solidFill>
                          <a:latin typeface="Graphik Bold"/>
                        </a:defRPr>
                      </a:lvl7pPr>
                      <a:lvl8pPr marL="3198480" algn="l" defTabSz="913851" rtl="0" eaLnBrk="1" latinLnBrk="0" hangingPunct="1">
                        <a:defRPr sz="1399" b="1" kern="1200">
                          <a:solidFill>
                            <a:schemeClr val="lt1"/>
                          </a:solidFill>
                          <a:latin typeface="Graphik Bold"/>
                        </a:defRPr>
                      </a:lvl8pPr>
                      <a:lvl9pPr marL="3655406" algn="l" defTabSz="913851" rtl="0" eaLnBrk="1" latinLnBrk="0" hangingPunct="1">
                        <a:defRPr sz="1399" b="1" kern="1200">
                          <a:solidFill>
                            <a:schemeClr val="lt1"/>
                          </a:solidFill>
                          <a:latin typeface="Graphik Bold"/>
                        </a:defRPr>
                      </a:lvl9pPr>
                    </a:lstStyle>
                    <a:p>
                      <a:pPr marL="0" indent="0" algn="l">
                        <a:buFont typeface="Arial" panose="020B0604020202020204" pitchFamily="34" charset="0"/>
                        <a:buNone/>
                      </a:pPr>
                      <a:r>
                        <a:rPr lang="en-US" sz="1000" b="1">
                          <a:solidFill>
                            <a:schemeClr val="tx1"/>
                          </a:solidFill>
                          <a:latin typeface="Segoe Sans Display Semibold (Headings)"/>
                        </a:rPr>
                        <a:t>Citizen Q&amp;A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latin typeface="Segoe Sans Display (Body)"/>
                        </a:rPr>
                        <a:t>Equip public service agents with instant, accurate answers from policy docs and internal knowledge</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883433"/>
                  </a:ext>
                </a:extLst>
              </a:tr>
              <a:tr h="613482">
                <a:tc vMerge="1">
                  <a:txBody>
                    <a:bodyPr/>
                    <a:lstStyle>
                      <a:lvl1pPr marL="0" algn="l" defTabSz="913851" rtl="0" eaLnBrk="1" latinLnBrk="0" hangingPunct="1">
                        <a:defRPr sz="1399" kern="1200">
                          <a:solidFill>
                            <a:schemeClr val="dk1"/>
                          </a:solidFill>
                          <a:latin typeface="Graphik Regular"/>
                        </a:defRPr>
                      </a:lvl1pPr>
                      <a:lvl2pPr marL="456926" algn="l" defTabSz="913851" rtl="0" eaLnBrk="1" latinLnBrk="0" hangingPunct="1">
                        <a:defRPr sz="1399" kern="1200">
                          <a:solidFill>
                            <a:schemeClr val="dk1"/>
                          </a:solidFill>
                          <a:latin typeface="Graphik Regular"/>
                        </a:defRPr>
                      </a:lvl2pPr>
                      <a:lvl3pPr marL="913851" algn="l" defTabSz="913851" rtl="0" eaLnBrk="1" latinLnBrk="0" hangingPunct="1">
                        <a:defRPr sz="1399" kern="1200">
                          <a:solidFill>
                            <a:schemeClr val="dk1"/>
                          </a:solidFill>
                          <a:latin typeface="Graphik Regular"/>
                        </a:defRPr>
                      </a:lvl3pPr>
                      <a:lvl4pPr marL="1370777" algn="l" defTabSz="913851" rtl="0" eaLnBrk="1" latinLnBrk="0" hangingPunct="1">
                        <a:defRPr sz="1399" kern="1200">
                          <a:solidFill>
                            <a:schemeClr val="dk1"/>
                          </a:solidFill>
                          <a:latin typeface="Graphik Regular"/>
                        </a:defRPr>
                      </a:lvl4pPr>
                      <a:lvl5pPr marL="1827702" algn="l" defTabSz="913851" rtl="0" eaLnBrk="1" latinLnBrk="0" hangingPunct="1">
                        <a:defRPr sz="1399" kern="1200">
                          <a:solidFill>
                            <a:schemeClr val="dk1"/>
                          </a:solidFill>
                          <a:latin typeface="Graphik Regular"/>
                        </a:defRPr>
                      </a:lvl5pPr>
                      <a:lvl6pPr marL="2284629" algn="l" defTabSz="913851" rtl="0" eaLnBrk="1" latinLnBrk="0" hangingPunct="1">
                        <a:defRPr sz="1399" kern="1200">
                          <a:solidFill>
                            <a:schemeClr val="dk1"/>
                          </a:solidFill>
                          <a:latin typeface="Graphik Regular"/>
                        </a:defRPr>
                      </a:lvl6pPr>
                      <a:lvl7pPr marL="2741555" algn="l" defTabSz="913851" rtl="0" eaLnBrk="1" latinLnBrk="0" hangingPunct="1">
                        <a:defRPr sz="1399" kern="1200">
                          <a:solidFill>
                            <a:schemeClr val="dk1"/>
                          </a:solidFill>
                          <a:latin typeface="Graphik Regular"/>
                        </a:defRPr>
                      </a:lvl7pPr>
                      <a:lvl8pPr marL="3198480" algn="l" defTabSz="913851" rtl="0" eaLnBrk="1" latinLnBrk="0" hangingPunct="1">
                        <a:defRPr sz="1399" kern="1200">
                          <a:solidFill>
                            <a:schemeClr val="dk1"/>
                          </a:solidFill>
                          <a:latin typeface="Graphik Regular"/>
                        </a:defRPr>
                      </a:lvl8pPr>
                      <a:lvl9pPr marL="3655406" algn="l" defTabSz="913851" rtl="0" eaLnBrk="1" latinLnBrk="0" hangingPunct="1">
                        <a:defRPr sz="1399" kern="1200">
                          <a:solidFill>
                            <a:schemeClr val="dk1"/>
                          </a:solidFill>
                          <a:latin typeface="Graphik Regular"/>
                        </a:defRPr>
                      </a:lvl9pPr>
                    </a:lstStyle>
                    <a:p>
                      <a:endParaRPr/>
                    </a:p>
                  </a:txBody>
                  <a:tcPr marL="0" marR="91383" marT="45691" marB="4569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3851" rtl="0" eaLnBrk="1" latinLnBrk="0" hangingPunct="1">
                        <a:defRPr sz="1399" kern="1200">
                          <a:solidFill>
                            <a:schemeClr val="dk1"/>
                          </a:solidFill>
                          <a:latin typeface="Graphik Regular"/>
                        </a:defRPr>
                      </a:lvl1pPr>
                      <a:lvl2pPr marL="456926" algn="l" defTabSz="913851" rtl="0" eaLnBrk="1" latinLnBrk="0" hangingPunct="1">
                        <a:defRPr sz="1399" kern="1200">
                          <a:solidFill>
                            <a:schemeClr val="dk1"/>
                          </a:solidFill>
                          <a:latin typeface="Graphik Regular"/>
                        </a:defRPr>
                      </a:lvl2pPr>
                      <a:lvl3pPr marL="913851" algn="l" defTabSz="913851" rtl="0" eaLnBrk="1" latinLnBrk="0" hangingPunct="1">
                        <a:defRPr sz="1399" kern="1200">
                          <a:solidFill>
                            <a:schemeClr val="dk1"/>
                          </a:solidFill>
                          <a:latin typeface="Graphik Regular"/>
                        </a:defRPr>
                      </a:lvl3pPr>
                      <a:lvl4pPr marL="1370777" algn="l" defTabSz="913851" rtl="0" eaLnBrk="1" latinLnBrk="0" hangingPunct="1">
                        <a:defRPr sz="1399" kern="1200">
                          <a:solidFill>
                            <a:schemeClr val="dk1"/>
                          </a:solidFill>
                          <a:latin typeface="Graphik Regular"/>
                        </a:defRPr>
                      </a:lvl4pPr>
                      <a:lvl5pPr marL="1827702" algn="l" defTabSz="913851" rtl="0" eaLnBrk="1" latinLnBrk="0" hangingPunct="1">
                        <a:defRPr sz="1399" kern="1200">
                          <a:solidFill>
                            <a:schemeClr val="dk1"/>
                          </a:solidFill>
                          <a:latin typeface="Graphik Regular"/>
                        </a:defRPr>
                      </a:lvl5pPr>
                      <a:lvl6pPr marL="2284629" algn="l" defTabSz="913851" rtl="0" eaLnBrk="1" latinLnBrk="0" hangingPunct="1">
                        <a:defRPr sz="1399" kern="1200">
                          <a:solidFill>
                            <a:schemeClr val="dk1"/>
                          </a:solidFill>
                          <a:latin typeface="Graphik Regular"/>
                        </a:defRPr>
                      </a:lvl6pPr>
                      <a:lvl7pPr marL="2741555" algn="l" defTabSz="913851" rtl="0" eaLnBrk="1" latinLnBrk="0" hangingPunct="1">
                        <a:defRPr sz="1399" kern="1200">
                          <a:solidFill>
                            <a:schemeClr val="dk1"/>
                          </a:solidFill>
                          <a:latin typeface="Graphik Regular"/>
                        </a:defRPr>
                      </a:lvl7pPr>
                      <a:lvl8pPr marL="3198480" algn="l" defTabSz="913851" rtl="0" eaLnBrk="1" latinLnBrk="0" hangingPunct="1">
                        <a:defRPr sz="1399" kern="1200">
                          <a:solidFill>
                            <a:schemeClr val="dk1"/>
                          </a:solidFill>
                          <a:latin typeface="Graphik Regular"/>
                        </a:defRPr>
                      </a:lvl8pPr>
                      <a:lvl9pPr marL="3655406" algn="l" defTabSz="913851" rtl="0" eaLnBrk="1" latinLnBrk="0" hangingPunct="1">
                        <a:defRPr sz="1399" kern="1200">
                          <a:solidFill>
                            <a:schemeClr val="dk1"/>
                          </a:solidFill>
                          <a:latin typeface="Graphik Regular"/>
                        </a:defRPr>
                      </a:lvl9pPr>
                    </a:lstStyle>
                    <a:p>
                      <a:pPr marL="0" marR="0" lvl="0" indent="0" algn="l" defTabSz="91385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a:solidFill>
                            <a:schemeClr val="tx1"/>
                          </a:solidFill>
                          <a:latin typeface="Segoe Sans Display Semibold (Headings)"/>
                        </a:rPr>
                        <a:t> Upskilling Recommendation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noProof="0">
                          <a:solidFill>
                            <a:schemeClr val="tx1"/>
                          </a:solidFill>
                          <a:latin typeface="Segoe Sans Display (Body)"/>
                          <a:ea typeface="+mn-ea"/>
                          <a:cs typeface="+mn-cs"/>
                        </a:rPr>
                        <a:t>Analyzes citizen’s skills to recommend targeted training and job opportunities</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8682352"/>
                  </a:ext>
                </a:extLst>
              </a:tr>
              <a:tr h="613482">
                <a:tc rowSpan="2">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Sans Display Semibold (Headings)"/>
                          <a:ea typeface="+mn-ea"/>
                          <a:cs typeface="+mn-cs"/>
                        </a:rPr>
                        <a:t>Retail</a:t>
                      </a:r>
                    </a:p>
                  </a:txBody>
                  <a:tcPr marL="0" marR="91383" marT="45691" marB="456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0" indent="0" algn="l">
                        <a:buFont typeface="Arial" panose="020B0604020202020204" pitchFamily="34" charset="0"/>
                        <a:buNone/>
                      </a:pPr>
                      <a:r>
                        <a:rPr lang="en-US" sz="1000" b="1">
                          <a:latin typeface="Segoe Sans Display Semibold (Headings)"/>
                        </a:rPr>
                        <a:t>Return Fraud Detection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latin typeface="Segoe Sans Display (Body)"/>
                        </a:rPr>
                        <a:t>Identifies and flags potentially fraudulent return activity based on transaction patterns</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4284658"/>
                  </a:ext>
                </a:extLst>
              </a:tr>
              <a:tr h="613482">
                <a:tc vMerge="1">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gradFill>
                          <a:gsLst>
                            <a:gs pos="0">
                              <a:srgbClr val="FF50A0"/>
                            </a:gs>
                            <a:gs pos="32000">
                              <a:srgbClr val="A100FF"/>
                            </a:gs>
                            <a:gs pos="61000">
                              <a:srgbClr val="00FFFF">
                                <a:lumMod val="75000"/>
                              </a:srgbClr>
                            </a:gs>
                          </a:gsLst>
                          <a:path path="circle">
                            <a:fillToRect r="100000" b="100000"/>
                          </a:path>
                        </a:gradFill>
                        <a:effectLst/>
                        <a:uLnTx/>
                        <a:uFillTx/>
                        <a:latin typeface="Graphik"/>
                        <a:ea typeface="+mn-ea"/>
                        <a:cs typeface="+mn-cs"/>
                      </a:endParaRPr>
                    </a:p>
                  </a:txBody>
                  <a:tcPr marL="0" marR="91383" marT="45691" marB="4569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b="1">
                          <a:solidFill>
                            <a:srgbClr val="000000"/>
                          </a:solidFill>
                          <a:latin typeface="Segoe Sans Display Semibold (Headings)"/>
                          <a:cs typeface="Arial" charset="0"/>
                        </a:rPr>
                        <a:t>Personalized Promotion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rtl="0" eaLnBrk="1" fontAlgn="base" latinLnBrk="0" hangingPunct="1">
                        <a:lnSpc>
                          <a:spcPct val="100000"/>
                        </a:lnSpc>
                        <a:spcBef>
                          <a:spcPts val="300"/>
                        </a:spcBef>
                        <a:spcAft>
                          <a:spcPts val="300"/>
                        </a:spcAft>
                        <a:buClrTx/>
                        <a:buSzTx/>
                        <a:buFont typeface="Arial" panose="020B0604020202020204" pitchFamily="34" charset="0"/>
                        <a:buNone/>
                      </a:pPr>
                      <a:r>
                        <a:rPr lang="en-US" sz="1000" kern="1200" noProof="0">
                          <a:solidFill>
                            <a:schemeClr val="tx1"/>
                          </a:solidFill>
                          <a:latin typeface="Segoe Sans Display (Body)"/>
                          <a:ea typeface="+mn-ea"/>
                          <a:cs typeface="+mn-cs"/>
                        </a:rPr>
                        <a:t>Delivers</a:t>
                      </a:r>
                      <a:r>
                        <a:rPr kumimoji="0" lang="en-US" sz="1000" b="1" i="0" u="none" strike="noStrike" kern="1200" cap="none" spc="0" normalizeH="0" baseline="0" noProof="0">
                          <a:ln>
                            <a:noFill/>
                          </a:ln>
                          <a:solidFill>
                            <a:prstClr val="black"/>
                          </a:solidFill>
                          <a:effectLst/>
                          <a:uLnTx/>
                          <a:uFillTx/>
                          <a:latin typeface="Segoe Sans Display (Body)"/>
                          <a:ea typeface="+mn-ea"/>
                          <a:cs typeface="Segoe Sans Display Semibold"/>
                        </a:rPr>
                        <a:t> </a:t>
                      </a:r>
                      <a:r>
                        <a:rPr lang="en-US" sz="1000" kern="1200" noProof="0">
                          <a:solidFill>
                            <a:schemeClr val="tx1"/>
                          </a:solidFill>
                          <a:latin typeface="Segoe Sans Display (Body)"/>
                          <a:ea typeface="+mn-ea"/>
                          <a:cs typeface="+mn-cs"/>
                        </a:rPr>
                        <a:t>tailored promotions to customers based on behavior and past purchases</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8392773"/>
                  </a:ext>
                </a:extLst>
              </a:tr>
              <a:tr h="613482">
                <a:tc rowSpan="2">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Sans Display Semibold (Headings)"/>
                          <a:ea typeface="+mn-ea"/>
                          <a:cs typeface="+mn-cs"/>
                        </a:rPr>
                        <a:t>Finance</a:t>
                      </a:r>
                    </a:p>
                  </a:txBody>
                  <a:tcPr marL="0" marR="91383" marT="45691" marB="456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b="1">
                          <a:solidFill>
                            <a:srgbClr val="000000"/>
                          </a:solidFill>
                          <a:latin typeface="Segoe Sans Display Semibold (Headings)"/>
                          <a:cs typeface="Arial" charset="0"/>
                        </a:rPr>
                        <a:t>Customer Inquiry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indent="0">
                        <a:buFont typeface="Arial" panose="020B0604020202020204" pitchFamily="34" charset="0"/>
                        <a:buNone/>
                      </a:pPr>
                      <a:r>
                        <a:rPr lang="en-US" sz="1000">
                          <a:latin typeface="Segoe Sans Display (Body)"/>
                        </a:rPr>
                        <a:t>Resolves customer questions using bank knowledge and guides to the next best step</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348961"/>
                  </a:ext>
                </a:extLst>
              </a:tr>
              <a:tr h="613482">
                <a:tc vMerge="1">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gradFill>
                          <a:gsLst>
                            <a:gs pos="0">
                              <a:srgbClr val="FF50A0"/>
                            </a:gs>
                            <a:gs pos="32000">
                              <a:srgbClr val="A100FF"/>
                            </a:gs>
                            <a:gs pos="61000">
                              <a:srgbClr val="00FFFF">
                                <a:lumMod val="75000"/>
                              </a:srgbClr>
                            </a:gs>
                          </a:gsLst>
                          <a:path path="circle">
                            <a:fillToRect r="100000" b="100000"/>
                          </a:path>
                        </a:gradFill>
                        <a:effectLst/>
                        <a:uLnTx/>
                        <a:uFillTx/>
                        <a:latin typeface="Graphik"/>
                        <a:ea typeface="+mn-ea"/>
                        <a:cs typeface="+mn-cs"/>
                      </a:endParaRPr>
                    </a:p>
                  </a:txBody>
                  <a:tcPr marL="0" marR="91383" marT="45691" marB="4569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b="1">
                          <a:latin typeface="Segoe Sans Display Semibold (Headings)"/>
                        </a:rPr>
                        <a:t>Internal Policy Q&amp;A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kern="1200" noProof="0">
                          <a:solidFill>
                            <a:schemeClr val="tx1"/>
                          </a:solidFill>
                          <a:latin typeface="Segoe Sans Display (Body)"/>
                          <a:ea typeface="+mn-ea"/>
                          <a:cs typeface="+mn-cs"/>
                        </a:rPr>
                        <a:t>Answers staff questions on internal policy and procedures using enterprise knowledge</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911026"/>
                  </a:ext>
                </a:extLst>
              </a:tr>
              <a:tr h="613482">
                <a:tc rowSpan="2">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225425" marR="0" lvl="0" indent="-225425"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Sans Display Semibold (Headings)"/>
                          <a:ea typeface="+mn-ea"/>
                          <a:cs typeface="+mn-cs"/>
                        </a:rPr>
                        <a:t>Manufacturing</a:t>
                      </a:r>
                    </a:p>
                  </a:txBody>
                  <a:tcPr marL="0" marR="91383" marT="45691" marB="4569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3851" rtl="0" eaLnBrk="1" latinLnBrk="0" hangingPunct="1">
                        <a:defRPr sz="1399" kern="1200">
                          <a:solidFill>
                            <a:schemeClr val="tx1"/>
                          </a:solidFill>
                          <a:latin typeface="Graphik Regular"/>
                        </a:defRPr>
                      </a:lvl1pPr>
                      <a:lvl2pPr marL="456926" algn="l" defTabSz="913851" rtl="0" eaLnBrk="1" latinLnBrk="0" hangingPunct="1">
                        <a:defRPr sz="1399" kern="1200">
                          <a:solidFill>
                            <a:schemeClr val="tx1"/>
                          </a:solidFill>
                          <a:latin typeface="Graphik Regular"/>
                        </a:defRPr>
                      </a:lvl2pPr>
                      <a:lvl3pPr marL="913851" algn="l" defTabSz="913851" rtl="0" eaLnBrk="1" latinLnBrk="0" hangingPunct="1">
                        <a:defRPr sz="1399" kern="1200">
                          <a:solidFill>
                            <a:schemeClr val="tx1"/>
                          </a:solidFill>
                          <a:latin typeface="Graphik Regular"/>
                        </a:defRPr>
                      </a:lvl3pPr>
                      <a:lvl4pPr marL="1370777" algn="l" defTabSz="913851" rtl="0" eaLnBrk="1" latinLnBrk="0" hangingPunct="1">
                        <a:defRPr sz="1399" kern="1200">
                          <a:solidFill>
                            <a:schemeClr val="tx1"/>
                          </a:solidFill>
                          <a:latin typeface="Graphik Regular"/>
                        </a:defRPr>
                      </a:lvl4pPr>
                      <a:lvl5pPr marL="1827702" algn="l" defTabSz="913851" rtl="0" eaLnBrk="1" latinLnBrk="0" hangingPunct="1">
                        <a:defRPr sz="1399" kern="1200">
                          <a:solidFill>
                            <a:schemeClr val="tx1"/>
                          </a:solidFill>
                          <a:latin typeface="Graphik Regular"/>
                        </a:defRPr>
                      </a:lvl5pPr>
                      <a:lvl6pPr marL="2284629" algn="l" defTabSz="913851" rtl="0" eaLnBrk="1" latinLnBrk="0" hangingPunct="1">
                        <a:defRPr sz="1399" kern="1200">
                          <a:solidFill>
                            <a:schemeClr val="tx1"/>
                          </a:solidFill>
                          <a:latin typeface="Graphik Regular"/>
                        </a:defRPr>
                      </a:lvl6pPr>
                      <a:lvl7pPr marL="2741555" algn="l" defTabSz="913851" rtl="0" eaLnBrk="1" latinLnBrk="0" hangingPunct="1">
                        <a:defRPr sz="1399" kern="1200">
                          <a:solidFill>
                            <a:schemeClr val="tx1"/>
                          </a:solidFill>
                          <a:latin typeface="Graphik Regular"/>
                        </a:defRPr>
                      </a:lvl7pPr>
                      <a:lvl8pPr marL="3198480" algn="l" defTabSz="913851" rtl="0" eaLnBrk="1" latinLnBrk="0" hangingPunct="1">
                        <a:defRPr sz="1399" kern="1200">
                          <a:solidFill>
                            <a:schemeClr val="tx1"/>
                          </a:solidFill>
                          <a:latin typeface="Graphik Regular"/>
                        </a:defRPr>
                      </a:lvl8pPr>
                      <a:lvl9pPr marL="3655406" algn="l" defTabSz="913851" rtl="0" eaLnBrk="1" latinLnBrk="0" hangingPunct="1">
                        <a:defRPr sz="1399" kern="1200">
                          <a:solidFill>
                            <a:schemeClr val="tx1"/>
                          </a:solidFill>
                          <a:latin typeface="Graphik Regular"/>
                        </a:defRPr>
                      </a:lvl9p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b="1">
                          <a:latin typeface="Segoe Sans Display Semibold (Headings)"/>
                        </a:rPr>
                        <a:t>Production Scheduler Optimizer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a:latin typeface="Segoe Sans Display (Body)"/>
                        </a:rPr>
                        <a:t>Continuously adapts production schedules to maximize throughput and reduce delays</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493617"/>
                  </a:ext>
                </a:extLst>
              </a:tr>
              <a:tr h="613482">
                <a:tc vMerge="1">
                  <a:txBody>
                    <a:bodyPr/>
                    <a:lstStyle/>
                    <a:p>
                      <a:pPr marL="225425" marR="0" lvl="0" indent="-225425"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gradFill>
                          <a:gsLst>
                            <a:gs pos="0">
                              <a:srgbClr val="FF50A0"/>
                            </a:gs>
                            <a:gs pos="32000">
                              <a:srgbClr val="A100FF"/>
                            </a:gs>
                            <a:gs pos="61000">
                              <a:srgbClr val="00FFFF">
                                <a:lumMod val="75000"/>
                              </a:srgbClr>
                            </a:gs>
                          </a:gsLst>
                          <a:path path="circle">
                            <a:fillToRect r="100000" b="100000"/>
                          </a:path>
                        </a:gradFill>
                        <a:effectLst/>
                        <a:uLnTx/>
                        <a:uFillTx/>
                        <a:latin typeface="Graphik"/>
                        <a:ea typeface="+mn-ea"/>
                        <a:cs typeface="+mn-cs"/>
                      </a:endParaRPr>
                    </a:p>
                  </a:txBody>
                  <a:tcPr marL="0" marR="91383" marT="45691" marB="45691"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b="1">
                          <a:latin typeface="Segoe Sans Display Semibold (Headings)"/>
                        </a:rPr>
                        <a:t>Shift Planning Optimizer Agent</a:t>
                      </a:r>
                    </a:p>
                  </a:txBody>
                  <a:tcPr marL="359776" marR="359776" marT="45691" marB="45691" anchor="ctr">
                    <a:lnL w="12700" cap="flat" cmpd="sng" algn="ctr">
                      <a:no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0F8FF"/>
                    </a:solidFill>
                  </a:tcPr>
                </a:tc>
                <a:tc>
                  <a:txBody>
                    <a:bodyPr/>
                    <a:lstStyle/>
                    <a:p>
                      <a:pPr marL="0" marR="0" lvl="0" indent="0" algn="l" defTabSz="228554" rtl="0" eaLnBrk="1" fontAlgn="base" latinLnBrk="0" hangingPunct="1">
                        <a:lnSpc>
                          <a:spcPct val="100000"/>
                        </a:lnSpc>
                        <a:spcBef>
                          <a:spcPts val="300"/>
                        </a:spcBef>
                        <a:spcAft>
                          <a:spcPts val="300"/>
                        </a:spcAft>
                        <a:buClrTx/>
                        <a:buSzTx/>
                        <a:buFont typeface="Arial" panose="020B0604020202020204" pitchFamily="34" charset="0"/>
                        <a:buNone/>
                        <a:tabLst/>
                        <a:defRPr/>
                      </a:pPr>
                      <a:r>
                        <a:rPr lang="en-US" sz="1000" kern="1200">
                          <a:solidFill>
                            <a:schemeClr val="tx1"/>
                          </a:solidFill>
                          <a:latin typeface="Segoe Sans Display (Body)"/>
                          <a:ea typeface="+mn-ea"/>
                          <a:cs typeface="+mn-cs"/>
                        </a:rPr>
                        <a:t>Dynamically adjusts shift schedules to reduce downtime and improve staffing.</a:t>
                      </a:r>
                    </a:p>
                  </a:txBody>
                  <a:tcPr marL="359776" marR="359776" marT="45691" marB="45691" anchor="ctr">
                    <a:lnL w="635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666009"/>
                  </a:ext>
                </a:extLst>
              </a:tr>
            </a:tbl>
          </a:graphicData>
        </a:graphic>
      </p:graphicFrame>
    </p:spTree>
    <p:extLst>
      <p:ext uri="{BB962C8B-B14F-4D97-AF65-F5344CB8AC3E}">
        <p14:creationId xmlns:p14="http://schemas.microsoft.com/office/powerpoint/2010/main" val="54194790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2FEA-9E54-1655-BD8B-FD4A1CBD6D46}"/>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C801DFF2-F2A7-5BA4-EAB6-7DFF930595AE}"/>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A661DFE2-57EA-5E59-368C-B12D342D4225}"/>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C885C6B1-DC77-B3CF-5872-C418C1C8EDC8}"/>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50C91EC8-33EA-7EB7-8FB2-6E1D45EC105E}"/>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Legal Contract Generation &amp; Compliance Check Agent</a:t>
            </a:r>
          </a:p>
        </p:txBody>
      </p:sp>
      <p:sp>
        <p:nvSpPr>
          <p:cNvPr id="57" name="Rectangle: Top Corners Rounded 56">
            <a:extLst>
              <a:ext uri="{FF2B5EF4-FFF2-40B4-BE49-F238E27FC236}">
                <a16:creationId xmlns:a16="http://schemas.microsoft.com/office/drawing/2014/main" id="{0DDAD449-9C49-39A4-4B1F-C20EA2F0FE8E}"/>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657A0371-7787-4EFC-72CA-F8DE4698AC04}"/>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16C89DC9-A6DB-BE34-1550-8009BC6C93BE}"/>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5CFC277A-B540-4773-DEC5-38DD68ADF3BA}"/>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BAA7FE18-A3AA-31AA-48B7-86DFE63CD0A6}"/>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C7BB7D91-7513-10E7-7CA6-FE51E346176D}"/>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7805E3C1-0BF5-CB80-E376-BEC86ACE1A01}"/>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DF752814-0386-E109-3A8E-2CF11B36AFC8}"/>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F37FD170-A182-3E71-35DE-8808E30FBCE3}"/>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83FDE898-306E-F224-2BD9-468F3F8C8173}"/>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A10734D6-8AE1-471A-C44F-DD51C9007397}"/>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06C07686-9961-8B6D-5784-7D5BB681BB19}"/>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428B030F-20F4-1F6F-CA3F-163B5890EB18}"/>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2A034604-3726-0509-2321-AC98800459E5}"/>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A9440CA4-C4B8-9778-4B5B-0B141BDB868D}"/>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rPr>
              <a:t>Financial Service</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Available with">
            <a:extLst>
              <a:ext uri="{FF2B5EF4-FFF2-40B4-BE49-F238E27FC236}">
                <a16:creationId xmlns:a16="http://schemas.microsoft.com/office/drawing/2014/main" id="{461EEDD3-F615-311D-4D81-00973DDFAD2E}"/>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3AEC35F6-A2A0-2B70-3EBC-A08BAEE85700}"/>
              </a:ext>
            </a:extLst>
          </p:cNvPr>
          <p:cNvGraphicFramePr>
            <a:graphicFrameLocks noGrp="1"/>
          </p:cNvGraphicFramePr>
          <p:nvPr>
            <p:extLst>
              <p:ext uri="{D42A27DB-BD31-4B8C-83A1-F6EECF244321}">
                <p14:modId xmlns:p14="http://schemas.microsoft.com/office/powerpoint/2010/main" val="76101281"/>
              </p:ext>
            </p:extLst>
          </p:nvPr>
        </p:nvGraphicFramePr>
        <p:xfrm>
          <a:off x="316788" y="1608472"/>
          <a:ext cx="1907446" cy="404876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r>
                        <a:rPr lang="en-US" sz="1100"/>
                        <a:t>Simplifies contract creation and review by drafting documents, spotting compliance issues, and suggesting improvements to ensure legal accuracy and meet standards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E5581DCA-3D25-0FA8-F7DB-A58038592F4F}"/>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Recap Action Items</a:t>
            </a:r>
          </a:p>
        </p:txBody>
      </p:sp>
      <p:sp>
        <p:nvSpPr>
          <p:cNvPr id="26" name="Step 1 Top">
            <a:extLst>
              <a:ext uri="{FF2B5EF4-FFF2-40B4-BE49-F238E27FC236}">
                <a16:creationId xmlns:a16="http://schemas.microsoft.com/office/drawing/2014/main" id="{C4E279BB-0EFD-8171-40B5-5AF3DC1A602F}"/>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Summarizes prior communications to inform contractual obligations</a:t>
            </a:r>
          </a:p>
        </p:txBody>
      </p:sp>
      <p:sp>
        <p:nvSpPr>
          <p:cNvPr id="63" name="Rectangle: Rounded Corners 62">
            <a:extLst>
              <a:ext uri="{FF2B5EF4-FFF2-40B4-BE49-F238E27FC236}">
                <a16:creationId xmlns:a16="http://schemas.microsoft.com/office/drawing/2014/main" id="{F002E101-FA68-385F-396A-6CF918993BE8}"/>
              </a:ext>
            </a:extLst>
          </p:cNvPr>
          <p:cNvSpPr/>
          <p:nvPr/>
        </p:nvSpPr>
        <p:spPr bwMode="auto">
          <a:xfrm>
            <a:off x="372952" y="377380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Contract-Compliance Rate</a:t>
            </a:r>
          </a:p>
        </p:txBody>
      </p:sp>
      <p:sp>
        <p:nvSpPr>
          <p:cNvPr id="5" name="Rectangle: Rounded Corners 4">
            <a:extLst>
              <a:ext uri="{FF2B5EF4-FFF2-40B4-BE49-F238E27FC236}">
                <a16:creationId xmlns:a16="http://schemas.microsoft.com/office/drawing/2014/main" id="{BF5E8636-5515-9BFF-494B-4CFBBCA83EA7}"/>
              </a:ext>
            </a:extLst>
          </p:cNvPr>
          <p:cNvSpPr/>
          <p:nvPr/>
        </p:nvSpPr>
        <p:spPr bwMode="auto">
          <a:xfrm>
            <a:off x="372952" y="401485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Cycle Time</a:t>
            </a:r>
          </a:p>
        </p:txBody>
      </p:sp>
      <p:sp>
        <p:nvSpPr>
          <p:cNvPr id="7" name="Rectangle: Rounded Corners 6">
            <a:extLst>
              <a:ext uri="{FF2B5EF4-FFF2-40B4-BE49-F238E27FC236}">
                <a16:creationId xmlns:a16="http://schemas.microsoft.com/office/drawing/2014/main" id="{B2983184-3238-BF0B-AEA5-B3477DD51484}"/>
              </a:ext>
            </a:extLst>
          </p:cNvPr>
          <p:cNvSpPr/>
          <p:nvPr/>
        </p:nvSpPr>
        <p:spPr bwMode="auto">
          <a:xfrm>
            <a:off x="368101" y="526813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Risk &amp; Compliance Adherence</a:t>
            </a:r>
          </a:p>
        </p:txBody>
      </p:sp>
      <p:sp>
        <p:nvSpPr>
          <p:cNvPr id="23" name="Step 1 Title">
            <a:extLst>
              <a:ext uri="{FF2B5EF4-FFF2-40B4-BE49-F238E27FC236}">
                <a16:creationId xmlns:a16="http://schemas.microsoft.com/office/drawing/2014/main" id="{D187FD5F-EC66-381B-6D24-3CB624C50458}"/>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Generate Draft Contract</a:t>
            </a:r>
          </a:p>
        </p:txBody>
      </p:sp>
      <p:sp>
        <p:nvSpPr>
          <p:cNvPr id="24" name="Step 1 Top">
            <a:extLst>
              <a:ext uri="{FF2B5EF4-FFF2-40B4-BE49-F238E27FC236}">
                <a16:creationId xmlns:a16="http://schemas.microsoft.com/office/drawing/2014/main" id="{348D6795-28E8-BD13-AE89-DF7652ACA66E}"/>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Uses templates and deal-specific data to auto-draft initial contracts</a:t>
            </a:r>
          </a:p>
        </p:txBody>
      </p:sp>
      <p:sp>
        <p:nvSpPr>
          <p:cNvPr id="45" name="TextBox 44">
            <a:extLst>
              <a:ext uri="{FF2B5EF4-FFF2-40B4-BE49-F238E27FC236}">
                <a16:creationId xmlns:a16="http://schemas.microsoft.com/office/drawing/2014/main" id="{3973BC98-E2CF-4621-93A2-284A7A199C20}"/>
              </a:ext>
              <a:ext uri="{C183D7F6-B498-43B3-948B-1728B52AA6E4}">
                <adec:decorative xmlns:adec="http://schemas.microsoft.com/office/drawing/2017/decorative" val="0"/>
              </a:ext>
            </a:extLst>
          </p:cNvPr>
          <p:cNvSpPr txBox="1"/>
          <p:nvPr/>
        </p:nvSpPr>
        <p:spPr>
          <a:xfrm>
            <a:off x="3223018" y="2010985"/>
            <a:ext cx="2199820"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Generator (Word, </a:t>
            </a:r>
            <a:r>
              <a:rPr kumimoji="0" lang="en-US" sz="700" i="0" u="none" strike="noStrike" kern="1200" cap="none" spc="0" normalizeH="0" baseline="0" noProof="0">
                <a:ln>
                  <a:noFill/>
                </a:ln>
                <a:solidFill>
                  <a:srgbClr val="000000"/>
                </a:solidFill>
                <a:effectLst/>
                <a:uLnTx/>
                <a:uFillTx/>
                <a:latin typeface="Segoe Sans Display"/>
                <a:ea typeface="+mn-ea"/>
                <a:cs typeface="+mn-cs"/>
              </a:rPr>
              <a:t>SharePoint</a:t>
            </a:r>
            <a:r>
              <a:rPr kumimoji="0" lang="en-US" sz="700" b="0" i="0" u="none" strike="noStrike" kern="1200" cap="none" spc="0" normalizeH="0" baseline="0" noProof="0">
                <a:ln>
                  <a:noFill/>
                </a:ln>
                <a:solidFill>
                  <a:srgbClr val="000000"/>
                </a:solidFill>
                <a:effectLst/>
                <a:uLnTx/>
                <a:uFillTx/>
                <a:latin typeface="Segoe Sans Display"/>
                <a:ea typeface="+mn-ea"/>
                <a:cs typeface="+mn-cs"/>
              </a:rPr>
              <a:t>) for generating contracts from structured templates or historical contracts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pulling deal-specific data such as client details and terms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for storing and version-controlling contract drafts</a:t>
            </a:r>
          </a:p>
        </p:txBody>
      </p:sp>
      <p:pic>
        <p:nvPicPr>
          <p:cNvPr id="49" name="Picture 48">
            <a:extLst>
              <a:ext uri="{FF2B5EF4-FFF2-40B4-BE49-F238E27FC236}">
                <a16:creationId xmlns:a16="http://schemas.microsoft.com/office/drawing/2014/main" id="{3AB32348-48E9-FCAD-1D14-ABAF0A60EECE}"/>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D3137EED-735F-B2D8-B86C-44BD3100FBA2}"/>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Extract &amp; Analyze Clauses</a:t>
            </a:r>
          </a:p>
        </p:txBody>
      </p:sp>
      <p:sp>
        <p:nvSpPr>
          <p:cNvPr id="29" name="Step 1 Top">
            <a:extLst>
              <a:ext uri="{FF2B5EF4-FFF2-40B4-BE49-F238E27FC236}">
                <a16:creationId xmlns:a16="http://schemas.microsoft.com/office/drawing/2014/main" id="{8DC187C1-3CCD-91A6-701B-DAF525533E48}"/>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Uses NLP to break down the contract into distinct, labeled clauses</a:t>
            </a:r>
          </a:p>
        </p:txBody>
      </p:sp>
      <p:sp>
        <p:nvSpPr>
          <p:cNvPr id="37" name="Step 1 Title">
            <a:extLst>
              <a:ext uri="{FF2B5EF4-FFF2-40B4-BE49-F238E27FC236}">
                <a16:creationId xmlns:a16="http://schemas.microsoft.com/office/drawing/2014/main" id="{89336513-AF8A-F678-54E9-35352E491000}"/>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Check Compliance</a:t>
            </a:r>
          </a:p>
        </p:txBody>
      </p:sp>
      <p:sp>
        <p:nvSpPr>
          <p:cNvPr id="38" name="Step 1 Top">
            <a:extLst>
              <a:ext uri="{FF2B5EF4-FFF2-40B4-BE49-F238E27FC236}">
                <a16:creationId xmlns:a16="http://schemas.microsoft.com/office/drawing/2014/main" id="{9FE19889-2593-805E-F35D-D5FD2B391827}"/>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Evaluates each clause against internal legal rules and regulatory guidelines</a:t>
            </a:r>
          </a:p>
        </p:txBody>
      </p:sp>
      <p:sp>
        <p:nvSpPr>
          <p:cNvPr id="8" name="Rectangle: Rounded Corners 7">
            <a:extLst>
              <a:ext uri="{FF2B5EF4-FFF2-40B4-BE49-F238E27FC236}">
                <a16:creationId xmlns:a16="http://schemas.microsoft.com/office/drawing/2014/main" id="{D30B424C-981E-55A2-5E36-FFAE68C05046}"/>
              </a:ext>
            </a:extLst>
          </p:cNvPr>
          <p:cNvSpPr/>
          <p:nvPr/>
        </p:nvSpPr>
        <p:spPr bwMode="auto">
          <a:xfrm>
            <a:off x="364133" y="554234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7B315342-9C1B-488B-FAAF-1181C3F47BB0}"/>
              </a:ext>
            </a:extLst>
          </p:cNvPr>
          <p:cNvSpPr/>
          <p:nvPr/>
        </p:nvSpPr>
        <p:spPr bwMode="auto">
          <a:xfrm>
            <a:off x="369466" y="4250543"/>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Error Rate</a:t>
            </a:r>
          </a:p>
        </p:txBody>
      </p:sp>
      <p:sp>
        <p:nvSpPr>
          <p:cNvPr id="46" name="Text Placeholder 11">
            <a:extLst>
              <a:ext uri="{FF2B5EF4-FFF2-40B4-BE49-F238E27FC236}">
                <a16:creationId xmlns:a16="http://schemas.microsoft.com/office/drawing/2014/main" id="{13800178-0554-A05E-51D8-096CEE0C03C5}"/>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F4425D0C-2764-3E36-732B-9C6707EC1366}"/>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676A2F00-9008-58EA-A1A5-356F2ADF32B4}"/>
              </a:ext>
              <a:ext uri="{C183D7F6-B498-43B3-948B-1728B52AA6E4}">
                <adec:decorative xmlns:adec="http://schemas.microsoft.com/office/drawing/2017/decorative" val="0"/>
              </a:ext>
            </a:extLst>
          </p:cNvPr>
          <p:cNvSpPr txBox="1"/>
          <p:nvPr/>
        </p:nvSpPr>
        <p:spPr>
          <a:xfrm>
            <a:off x="6101735" y="2223862"/>
            <a:ext cx="2199820" cy="60529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Teams)</a:t>
            </a:r>
            <a:r>
              <a:rPr lang="en-US" sz="700">
                <a:solidFill>
                  <a:srgbClr val="000000"/>
                </a:solidFill>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extracting key points from recent email threads or</a:t>
            </a:r>
            <a:r>
              <a:rPr lang="en-US" sz="700">
                <a:solidFill>
                  <a:srgbClr val="000000"/>
                </a:solidFill>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summarizing meeting chat and call transcripts</a:t>
            </a:r>
          </a:p>
        </p:txBody>
      </p:sp>
      <p:pic>
        <p:nvPicPr>
          <p:cNvPr id="62" name="Picture 61">
            <a:extLst>
              <a:ext uri="{FF2B5EF4-FFF2-40B4-BE49-F238E27FC236}">
                <a16:creationId xmlns:a16="http://schemas.microsoft.com/office/drawing/2014/main" id="{4996B3C7-7A4D-77AD-8AF3-55FF5894D51F}"/>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11BAED11-A96F-5C6D-3128-EAEE3F1D6C05}"/>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AA51DED3-52A1-1CB7-935F-D045CAB41A3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4DABB2C3-E96C-C1D3-94EE-2A7F7FF6C0DB}"/>
              </a:ext>
              <a:ext uri="{C183D7F6-B498-43B3-948B-1728B52AA6E4}">
                <adec:decorative xmlns:adec="http://schemas.microsoft.com/office/drawing/2017/decorative" val="0"/>
              </a:ext>
            </a:extLst>
          </p:cNvPr>
          <p:cNvSpPr txBox="1"/>
          <p:nvPr/>
        </p:nvSpPr>
        <p:spPr>
          <a:xfrm>
            <a:off x="8990602" y="2144355"/>
            <a:ext cx="2199820" cy="76431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to a predefined taxonomy to segment contract text into structured, labeled clauses and extract contract structure and metadata</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for processing and storing intermediate analysis results</a:t>
            </a:r>
          </a:p>
        </p:txBody>
      </p:sp>
      <p:pic>
        <p:nvPicPr>
          <p:cNvPr id="60" name="Picture 59">
            <a:extLst>
              <a:ext uri="{FF2B5EF4-FFF2-40B4-BE49-F238E27FC236}">
                <a16:creationId xmlns:a16="http://schemas.microsoft.com/office/drawing/2014/main" id="{A895682A-637B-64FC-0B21-B4C36DF7B9F8}"/>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959D215E-96A0-7BC0-1F9C-4545216960D8}"/>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0" cap="none" spc="0" normalizeH="0" baseline="0" noProof="0">
                <a:ln>
                  <a:noFill/>
                </a:ln>
                <a:solidFill>
                  <a:srgbClr val="000000"/>
                </a:solidFill>
                <a:effectLst/>
                <a:uLnTx/>
                <a:uFillTx/>
                <a:latin typeface="Segoe Sans Display"/>
                <a:ea typeface="DM Sans 14pt"/>
                <a:cs typeface="DM Sans 14pt"/>
                <a:sym typeface="DM Sans"/>
              </a:rPr>
              <a:t>Uses templates and deal-specific data to</a:t>
            </a: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 </a:t>
            </a:r>
            <a:r>
              <a:rPr lang="en-US" sz="700">
                <a:solidFill>
                  <a:srgbClr val="000000"/>
                </a:solidFill>
                <a:latin typeface="Segoe Sans Display"/>
              </a:rPr>
              <a:t>a</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ccelerate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drafting and ensures template consistency</a:t>
            </a:r>
          </a:p>
        </p:txBody>
      </p:sp>
      <p:sp>
        <p:nvSpPr>
          <p:cNvPr id="74" name="TextBox 73">
            <a:extLst>
              <a:ext uri="{FF2B5EF4-FFF2-40B4-BE49-F238E27FC236}">
                <a16:creationId xmlns:a16="http://schemas.microsoft.com/office/drawing/2014/main" id="{F8DC048C-D9AA-E1D9-5143-4E42394F6C63}"/>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R</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ecaps</a:t>
            </a:r>
            <a:r>
              <a:rPr kumimoji="0" lang="en-US" sz="700" b="0" i="0" u="none" strike="noStrike" kern="1200" cap="none" spc="0" normalizeH="0" baseline="0" noProof="0">
                <a:ln>
                  <a:noFill/>
                </a:ln>
                <a:solidFill>
                  <a:srgbClr val="000000"/>
                </a:solidFill>
                <a:effectLst/>
                <a:uLnTx/>
                <a:uFillTx/>
                <a:latin typeface="Segoe Sans Display"/>
                <a:ea typeface="+mn-ea"/>
                <a:cs typeface="+mn-cs"/>
              </a:rPr>
              <a:t> action item to ensure contracts reflect actual agreements made</a:t>
            </a:r>
          </a:p>
        </p:txBody>
      </p:sp>
      <p:sp>
        <p:nvSpPr>
          <p:cNvPr id="75" name="TextBox 74">
            <a:extLst>
              <a:ext uri="{FF2B5EF4-FFF2-40B4-BE49-F238E27FC236}">
                <a16:creationId xmlns:a16="http://schemas.microsoft.com/office/drawing/2014/main" id="{BD267787-DBC9-BAE2-0BA6-3FBBF0A5E075}"/>
              </a:ext>
            </a:extLst>
          </p:cNvPr>
          <p:cNvSpPr txBox="1"/>
          <p:nvPr/>
        </p:nvSpPr>
        <p:spPr>
          <a:xfrm>
            <a:off x="8990602"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Extracts contract clause to enable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precise review and easier compliance matching</a:t>
            </a:r>
          </a:p>
        </p:txBody>
      </p:sp>
      <p:grpSp>
        <p:nvGrpSpPr>
          <p:cNvPr id="93" name="Group 92">
            <a:extLst>
              <a:ext uri="{FF2B5EF4-FFF2-40B4-BE49-F238E27FC236}">
                <a16:creationId xmlns:a16="http://schemas.microsoft.com/office/drawing/2014/main" id="{5CBEAC59-6E71-67F0-A5A3-BC00B7FD4602}"/>
              </a:ext>
            </a:extLst>
          </p:cNvPr>
          <p:cNvGrpSpPr/>
          <p:nvPr/>
        </p:nvGrpSpPr>
        <p:grpSpPr>
          <a:xfrm>
            <a:off x="8800793" y="4767809"/>
            <a:ext cx="2575850" cy="1712944"/>
            <a:chOff x="8800793" y="4767809"/>
            <a:chExt cx="2575850" cy="1712944"/>
          </a:xfrm>
        </p:grpSpPr>
        <p:sp>
          <p:nvSpPr>
            <p:cNvPr id="70" name="Text Placeholder 11">
              <a:extLst>
                <a:ext uri="{FF2B5EF4-FFF2-40B4-BE49-F238E27FC236}">
                  <a16:creationId xmlns:a16="http://schemas.microsoft.com/office/drawing/2014/main" id="{31F1D375-9F82-FF50-F738-E37582B439F2}"/>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9BC70A20-2B35-75BA-5218-D01BE774F389}"/>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A9415241-268E-1024-9A5F-426326C23764}"/>
                </a:ext>
                <a:ext uri="{C183D7F6-B498-43B3-948B-1728B52AA6E4}">
                  <adec:decorative xmlns:adec="http://schemas.microsoft.com/office/drawing/2017/decorative" val="0"/>
                </a:ext>
              </a:extLst>
            </p:cNvPr>
            <p:cNvSpPr txBox="1"/>
            <p:nvPr/>
          </p:nvSpPr>
          <p:spPr>
            <a:xfrm>
              <a:off x="8800793" y="4767809"/>
              <a:ext cx="2575850" cy="1138773"/>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to a compliance knowledge base or </a:t>
              </a:r>
              <a:br>
                <a:rPr kumimoji="0" lang="en-US" sz="700" b="0" i="0" u="none" strike="noStrike" kern="1200" cap="none" spc="0" normalizeH="0" baseline="0" noProof="0">
                  <a:ln>
                    <a:noFill/>
                  </a:ln>
                  <a:solidFill>
                    <a:srgbClr val="000000"/>
                  </a:solidFill>
                  <a:effectLst/>
                  <a:uLnTx/>
                  <a:uFillTx/>
                  <a:latin typeface="Segoe Sans Display"/>
                  <a:ea typeface="+mn-ea"/>
                  <a:cs typeface="+mn-cs"/>
                </a:rPr>
              </a:br>
              <a:r>
                <a:rPr kumimoji="0" lang="en-US" sz="700" b="0" i="0" u="none" strike="noStrike" kern="1200" cap="none" spc="0" normalizeH="0" baseline="0" noProof="0">
                  <a:ln>
                    <a:noFill/>
                  </a:ln>
                  <a:solidFill>
                    <a:srgbClr val="000000"/>
                  </a:solidFill>
                  <a:effectLst/>
                  <a:uLnTx/>
                  <a:uFillTx/>
                  <a:latin typeface="Segoe Sans Display"/>
                  <a:ea typeface="+mn-ea"/>
                  <a:cs typeface="+mn-cs"/>
                </a:rPr>
                <a:t>external compliance API to compare clauses against established compliance libraries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accessing policies and legal guidance</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Connects to notification channels (outlook) to alert and escalate non-compliant content, with access to defined escalation logic</a:t>
              </a:r>
            </a:p>
          </p:txBody>
        </p:sp>
        <p:pic>
          <p:nvPicPr>
            <p:cNvPr id="68" name="Picture 67">
              <a:extLst>
                <a:ext uri="{FF2B5EF4-FFF2-40B4-BE49-F238E27FC236}">
                  <a16:creationId xmlns:a16="http://schemas.microsoft.com/office/drawing/2014/main" id="{F7ABBF2F-5E3E-88D8-72F4-61839F161AF8}"/>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2A686FEE-EB45-19C9-1EAE-0BAB3A7F95EA}"/>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Flags non-compliant sections early in the process to be compliant</a:t>
              </a:r>
            </a:p>
          </p:txBody>
        </p:sp>
      </p:grpSp>
      <p:sp>
        <p:nvSpPr>
          <p:cNvPr id="80" name="Step 1 Title">
            <a:extLst>
              <a:ext uri="{FF2B5EF4-FFF2-40B4-BE49-F238E27FC236}">
                <a16:creationId xmlns:a16="http://schemas.microsoft.com/office/drawing/2014/main" id="{3C5E5120-6689-945F-A3FA-ECE4F81BAEF8}"/>
              </a:ext>
            </a:extLst>
          </p:cNvPr>
          <p:cNvSpPr txBox="1">
            <a:spLocks/>
          </p:cNvSpPr>
          <p:nvPr/>
        </p:nvSpPr>
        <p:spPr>
          <a:xfrm>
            <a:off x="3035003" y="3966080"/>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a:pPr>
            <a:r>
              <a:rPr lang="en-US"/>
              <a:t>Generate Review Package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1" name="Step 1 Top">
            <a:extLst>
              <a:ext uri="{FF2B5EF4-FFF2-40B4-BE49-F238E27FC236}">
                <a16:creationId xmlns:a16="http://schemas.microsoft.com/office/drawing/2014/main" id="{B79D64A7-8FA9-AD87-FFEF-DAE8005949C5}"/>
              </a:ext>
            </a:extLst>
          </p:cNvPr>
          <p:cNvSpPr txBox="1">
            <a:spLocks/>
          </p:cNvSpPr>
          <p:nvPr/>
        </p:nvSpPr>
        <p:spPr>
          <a:xfrm>
            <a:off x="3035003"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Creates a final summary, redlines, and audit trail for legal or business approval</a:t>
            </a:r>
          </a:p>
        </p:txBody>
      </p:sp>
      <p:sp>
        <p:nvSpPr>
          <p:cNvPr id="82" name="Step 1 Title">
            <a:extLst>
              <a:ext uri="{FF2B5EF4-FFF2-40B4-BE49-F238E27FC236}">
                <a16:creationId xmlns:a16="http://schemas.microsoft.com/office/drawing/2014/main" id="{5CC748EC-188D-6EAB-6BA0-4A1A6CBDE495}"/>
              </a:ext>
            </a:extLst>
          </p:cNvPr>
          <p:cNvSpPr txBox="1">
            <a:spLocks/>
          </p:cNvSpPr>
          <p:nvPr/>
        </p:nvSpPr>
        <p:spPr>
          <a:xfrm>
            <a:off x="5918795" y="395812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Redline &amp; Suggest Revisions</a:t>
            </a:r>
          </a:p>
        </p:txBody>
      </p:sp>
      <p:sp>
        <p:nvSpPr>
          <p:cNvPr id="83" name="Step 1 Top">
            <a:extLst>
              <a:ext uri="{FF2B5EF4-FFF2-40B4-BE49-F238E27FC236}">
                <a16:creationId xmlns:a16="http://schemas.microsoft.com/office/drawing/2014/main" id="{13844F7A-5A24-20F5-3188-923146AAA020}"/>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Proposes edits for problematic language and unclear terms</a:t>
            </a:r>
          </a:p>
        </p:txBody>
      </p:sp>
      <p:grpSp>
        <p:nvGrpSpPr>
          <p:cNvPr id="106" name="Group 105">
            <a:extLst>
              <a:ext uri="{FF2B5EF4-FFF2-40B4-BE49-F238E27FC236}">
                <a16:creationId xmlns:a16="http://schemas.microsoft.com/office/drawing/2014/main" id="{D405EEBD-766A-1146-5202-EA4A6F844FBB}"/>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F6196530-65FA-9C09-6970-B321DE148F2D}"/>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831F2714-0670-73F7-DB79-7951EA7335FD}"/>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157E203F-ECD3-4DF7-6970-864FD7AD2327}"/>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6248D548-A48B-C8EB-2540-3360D7D45F8C}"/>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FCACF8C4-BB62-5615-8C52-BBAA556A786E}"/>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C3B116D4-A969-646C-D9AB-AEEDD01104E3}"/>
              </a:ext>
            </a:extLst>
          </p:cNvPr>
          <p:cNvGrpSpPr/>
          <p:nvPr/>
        </p:nvGrpSpPr>
        <p:grpSpPr>
          <a:xfrm>
            <a:off x="5915514" y="4821670"/>
            <a:ext cx="2572262" cy="1659083"/>
            <a:chOff x="8804381" y="4821670"/>
            <a:chExt cx="2572262" cy="1659083"/>
          </a:xfrm>
        </p:grpSpPr>
        <p:sp>
          <p:nvSpPr>
            <p:cNvPr id="95" name="Text Placeholder 11">
              <a:extLst>
                <a:ext uri="{FF2B5EF4-FFF2-40B4-BE49-F238E27FC236}">
                  <a16:creationId xmlns:a16="http://schemas.microsoft.com/office/drawing/2014/main" id="{18A13F0F-C808-3B36-67C3-86D762E28BF9}"/>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77BEBB99-A779-8655-583E-EACDB968804B}"/>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A2F4FD35-D316-A807-0400-B2E9122E787F}"/>
                </a:ext>
                <a:ext uri="{C183D7F6-B498-43B3-948B-1728B52AA6E4}">
                  <adec:decorative xmlns:adec="http://schemas.microsoft.com/office/drawing/2017/decorative" val="0"/>
                </a:ext>
              </a:extLst>
            </p:cNvPr>
            <p:cNvSpPr txBox="1"/>
            <p:nvPr/>
          </p:nvSpPr>
          <p:spPr>
            <a:xfrm>
              <a:off x="8990602" y="4821670"/>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Editor (Word) for inserting tracked changes and legal redlines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a:t>
              </a:r>
              <a:r>
                <a:rPr lang="en-US" sz="700">
                  <a:latin typeface="Segoe Sans Display"/>
                </a:rPr>
                <a:t>Knowledge Base (SharePoint)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storing redlined versions with version control and proposing compliant language revisions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Communication Tools (Outlook, Teams) to create a draft and collaborative redlining</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98" name="Picture 97">
              <a:extLst>
                <a:ext uri="{FF2B5EF4-FFF2-40B4-BE49-F238E27FC236}">
                  <a16:creationId xmlns:a16="http://schemas.microsoft.com/office/drawing/2014/main" id="{D1E01935-3C9D-D1AB-9BA3-D1AC2A21EAE9}"/>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5BFCC461-D4FA-F5F0-85FB-F23C9F7230DC}"/>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Redlines reduce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rework and improves legal soundness</a:t>
              </a:r>
            </a:p>
          </p:txBody>
        </p:sp>
      </p:grpSp>
      <p:grpSp>
        <p:nvGrpSpPr>
          <p:cNvPr id="100" name="Group 99">
            <a:extLst>
              <a:ext uri="{FF2B5EF4-FFF2-40B4-BE49-F238E27FC236}">
                <a16:creationId xmlns:a16="http://schemas.microsoft.com/office/drawing/2014/main" id="{BB9E1137-57BC-5784-9189-CDCE643137FD}"/>
              </a:ext>
            </a:extLst>
          </p:cNvPr>
          <p:cNvGrpSpPr/>
          <p:nvPr/>
        </p:nvGrpSpPr>
        <p:grpSpPr>
          <a:xfrm>
            <a:off x="3036797" y="4827756"/>
            <a:ext cx="2572262" cy="1652997"/>
            <a:chOff x="8804381" y="4827756"/>
            <a:chExt cx="2572262" cy="1652997"/>
          </a:xfrm>
        </p:grpSpPr>
        <p:sp>
          <p:nvSpPr>
            <p:cNvPr id="101" name="Text Placeholder 11">
              <a:extLst>
                <a:ext uri="{FF2B5EF4-FFF2-40B4-BE49-F238E27FC236}">
                  <a16:creationId xmlns:a16="http://schemas.microsoft.com/office/drawing/2014/main" id="{3DF9C3CE-248B-5ECB-2998-AE75874CD4BC}"/>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2" name="Text Placeholder 11">
              <a:extLst>
                <a:ext uri="{FF2B5EF4-FFF2-40B4-BE49-F238E27FC236}">
                  <a16:creationId xmlns:a16="http://schemas.microsoft.com/office/drawing/2014/main" id="{C6F4C206-CC77-5DC1-0084-4E457B2BB12E}"/>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3" name="TextBox 102">
              <a:extLst>
                <a:ext uri="{FF2B5EF4-FFF2-40B4-BE49-F238E27FC236}">
                  <a16:creationId xmlns:a16="http://schemas.microsoft.com/office/drawing/2014/main" id="{CB1C55A5-09E3-B04E-4947-9DF30A742E23}"/>
                </a:ext>
                <a:ext uri="{C183D7F6-B498-43B3-948B-1728B52AA6E4}">
                  <adec:decorative xmlns:adec="http://schemas.microsoft.com/office/drawing/2017/decorative" val="0"/>
                </a:ext>
              </a:extLst>
            </p:cNvPr>
            <p:cNvSpPr txBox="1"/>
            <p:nvPr/>
          </p:nvSpPr>
          <p:spPr>
            <a:xfrm>
              <a:off x="8891783" y="4875530"/>
              <a:ext cx="2394395"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Editor (Word/PPT) for compiling change summaries and rationale</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(Outlook/Teams) for distributing drafts to legal reviewers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Workflow Automation (Power Automate)</a:t>
              </a:r>
              <a:r>
                <a:rPr lang="en-US" sz="700">
                  <a:latin typeface="Segoe Sans Display"/>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for managing approval workflows and logging status</a:t>
              </a:r>
            </a:p>
          </p:txBody>
        </p:sp>
        <p:pic>
          <p:nvPicPr>
            <p:cNvPr id="104" name="Picture 103">
              <a:extLst>
                <a:ext uri="{FF2B5EF4-FFF2-40B4-BE49-F238E27FC236}">
                  <a16:creationId xmlns:a16="http://schemas.microsoft.com/office/drawing/2014/main" id="{1867487D-9E30-57BD-F44F-06000A6DB9DF}"/>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105" name="TextBox 104">
              <a:extLst>
                <a:ext uri="{FF2B5EF4-FFF2-40B4-BE49-F238E27FC236}">
                  <a16:creationId xmlns:a16="http://schemas.microsoft.com/office/drawing/2014/main" id="{4C10AB43-53CC-F7BD-D997-A935EA90F342}"/>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Creates a final summary to </a:t>
              </a:r>
              <a:r>
                <a:rPr lang="en-US" sz="700">
                  <a:solidFill>
                    <a:srgbClr val="000000"/>
                  </a:solidFill>
                  <a:latin typeface="Segoe Sans Display"/>
                </a:rPr>
                <a:t>s</a:t>
              </a:r>
              <a:r>
                <a:rPr kumimoji="0" lang="en-US" sz="700" b="0" i="0" u="none" strike="noStrike" kern="1200" cap="none" spc="0" normalizeH="0" baseline="0" noProof="0">
                  <a:ln>
                    <a:noFill/>
                  </a:ln>
                  <a:solidFill>
                    <a:srgbClr val="000000"/>
                  </a:solidFill>
                  <a:effectLst/>
                  <a:uLnTx/>
                  <a:uFillTx/>
                  <a:latin typeface="Segoe Sans Display"/>
                  <a:ea typeface="+mn-ea"/>
                  <a:cs typeface="+mn-cs"/>
                </a:rPr>
                <a:t>peed up review cycles and enhances traceability</a:t>
              </a:r>
            </a:p>
          </p:txBody>
        </p:sp>
      </p:grpSp>
      <p:sp>
        <p:nvSpPr>
          <p:cNvPr id="19" name="Rectangle: Rounded Corners 18">
            <a:extLst>
              <a:ext uri="{FF2B5EF4-FFF2-40B4-BE49-F238E27FC236}">
                <a16:creationId xmlns:a16="http://schemas.microsoft.com/office/drawing/2014/main" id="{4FE1049E-BEC7-CBAD-2E4D-F21001BE75D3}"/>
              </a:ext>
            </a:extLst>
          </p:cNvPr>
          <p:cNvSpPr/>
          <p:nvPr/>
        </p:nvSpPr>
        <p:spPr bwMode="auto">
          <a:xfrm>
            <a:off x="368101" y="581040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Service Excellence</a:t>
            </a:r>
          </a:p>
        </p:txBody>
      </p:sp>
      <p:sp>
        <p:nvSpPr>
          <p:cNvPr id="27" name="Rectangle: Rounded Corners 26">
            <a:extLst>
              <a:ext uri="{FF2B5EF4-FFF2-40B4-BE49-F238E27FC236}">
                <a16:creationId xmlns:a16="http://schemas.microsoft.com/office/drawing/2014/main" id="{45C983F4-8728-2E29-DB42-F73D4E75D159}"/>
              </a:ext>
            </a:extLst>
          </p:cNvPr>
          <p:cNvSpPr/>
          <p:nvPr/>
        </p:nvSpPr>
        <p:spPr bwMode="auto">
          <a:xfrm>
            <a:off x="372953" y="4486227"/>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Amendments</a:t>
            </a:r>
            <a:r>
              <a:rPr lang="en-US" sz="700">
                <a:solidFill>
                  <a:srgbClr val="FFFFFF"/>
                </a:solidFill>
                <a:latin typeface="Segoe Sans Display Semibold"/>
                <a:ea typeface="Segoe UI" pitchFamily="34" charset="0"/>
                <a:cs typeface="Segoe UI" pitchFamily="34" charset="0"/>
              </a:rPr>
              <a:t> per Contract</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C1A427D6-F194-27DD-FC27-6E86A67AA981}"/>
              </a:ext>
            </a:extLst>
          </p:cNvPr>
          <p:cNvSpPr/>
          <p:nvPr/>
        </p:nvSpPr>
        <p:spPr bwMode="auto">
          <a:xfrm>
            <a:off x="368101" y="4738514"/>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Outsourcing Requirements</a:t>
            </a:r>
          </a:p>
        </p:txBody>
      </p:sp>
    </p:spTree>
    <p:extLst>
      <p:ext uri="{BB962C8B-B14F-4D97-AF65-F5344CB8AC3E}">
        <p14:creationId xmlns:p14="http://schemas.microsoft.com/office/powerpoint/2010/main" val="206099032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5F93A-4676-EBA4-E085-E586EC427B7F}"/>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3A248E71-A68F-9B1F-703C-2CB54522125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522C969-5107-2BA8-1DD9-10C100354284}"/>
              </a:ext>
            </a:extLst>
          </p:cNvPr>
          <p:cNvSpPr/>
          <p:nvPr/>
        </p:nvSpPr>
        <p:spPr>
          <a:xfrm>
            <a:off x="678802" y="4622140"/>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B819668-59FC-F029-E982-085896C6E3FA}"/>
              </a:ext>
            </a:extLst>
          </p:cNvPr>
          <p:cNvSpPr/>
          <p:nvPr/>
        </p:nvSpPr>
        <p:spPr>
          <a:xfrm>
            <a:off x="707186" y="1629871"/>
            <a:ext cx="3693840" cy="2839533"/>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Link CRM (Dynamics 365) to pull client and </a:t>
            </a:r>
            <a:r>
              <a:rPr lang="en-US" sz="1000">
                <a:solidFill>
                  <a:prstClr val="black"/>
                </a:solidFill>
                <a:latin typeface="Segoe Sans Display" pitchFamily="2" charset="0"/>
                <a:cs typeface="Segoe Sans Display" pitchFamily="2" charset="0"/>
                <a:sym typeface="DM Sans Light"/>
              </a:rPr>
              <a:t>deal data </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for contract drafting</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Knowledge Base (SharePoint) in </a:t>
            </a:r>
            <a:r>
              <a:rPr lang="en-US" sz="1000">
                <a:solidFill>
                  <a:prstClr val="black"/>
                </a:solidFill>
                <a:latin typeface="Segoe Sans Display" pitchFamily="2" charset="0"/>
                <a:cs typeface="Segoe Sans Display" pitchFamily="2" charset="0"/>
                <a:sym typeface="DM Sans Light"/>
              </a:rPr>
              <a:t>DOC, PPT, PDF</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format is used to load standard contracts and store redline history</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Refer to Knowledge Base (SharePoint) to extract clauses, compare terms, and flag non-compliance using predefined taxonomy for clause chunking</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Use Communication Tool (Outlook, Teams) and Power Automate to manage legal reviews, approvals, and escalations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client name, client logos, deal terms, legal contacts, contract history</a:t>
            </a:r>
          </a:p>
        </p:txBody>
      </p:sp>
      <p:sp>
        <p:nvSpPr>
          <p:cNvPr id="7" name="TextBox 6">
            <a:extLst>
              <a:ext uri="{FF2B5EF4-FFF2-40B4-BE49-F238E27FC236}">
                <a16:creationId xmlns:a16="http://schemas.microsoft.com/office/drawing/2014/main" id="{8B8DFB49-B3F4-175F-953F-84838626F7C5}"/>
              </a:ext>
            </a:extLst>
          </p:cNvPr>
          <p:cNvSpPr txBox="1"/>
          <p:nvPr/>
        </p:nvSpPr>
        <p:spPr>
          <a:xfrm>
            <a:off x="725311" y="4748281"/>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3BEB3DE5-8E19-2E69-C24C-55F7B4226640}"/>
              </a:ext>
            </a:extLst>
          </p:cNvPr>
          <p:cNvSpPr txBox="1"/>
          <p:nvPr/>
        </p:nvSpPr>
        <p:spPr>
          <a:xfrm>
            <a:off x="2059611" y="4836012"/>
            <a:ext cx="2298101" cy="219932"/>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p:txBody>
      </p:sp>
      <p:sp>
        <p:nvSpPr>
          <p:cNvPr id="35" name="Rounded Rectangle 19">
            <a:extLst>
              <a:ext uri="{FF2B5EF4-FFF2-40B4-BE49-F238E27FC236}">
                <a16:creationId xmlns:a16="http://schemas.microsoft.com/office/drawing/2014/main" id="{C8542B27-C1E7-4945-EE02-25CB70EE366D}"/>
              </a:ext>
            </a:extLst>
          </p:cNvPr>
          <p:cNvSpPr/>
          <p:nvPr/>
        </p:nvSpPr>
        <p:spPr>
          <a:xfrm>
            <a:off x="725311" y="5305309"/>
            <a:ext cx="3705033" cy="1443834"/>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All Bank Personnel will be M365 license to access the agent</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Policy document stored in SharePoint will be of PDF, PPT or DOC format</a:t>
            </a: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‘Internal Policy Q&amp;A Agent’ has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2" name="Google Shape;115;p20">
            <a:extLst>
              <a:ext uri="{FF2B5EF4-FFF2-40B4-BE49-F238E27FC236}">
                <a16:creationId xmlns:a16="http://schemas.microsoft.com/office/drawing/2014/main" id="{35386048-82A1-AC49-69CF-26E8456CB6B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4" name="TextBox 3">
            <a:extLst>
              <a:ext uri="{FF2B5EF4-FFF2-40B4-BE49-F238E27FC236}">
                <a16:creationId xmlns:a16="http://schemas.microsoft.com/office/drawing/2014/main" id="{EBB324CD-25D0-D01F-3A62-92F0736D23F1}"/>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Creates and reviews contracts to ensure compliance with internal policy and regulation</a:t>
            </a:r>
          </a:p>
        </p:txBody>
      </p:sp>
      <p:sp>
        <p:nvSpPr>
          <p:cNvPr id="5" name="Google Shape;163;p22">
            <a:extLst>
              <a:ext uri="{FF2B5EF4-FFF2-40B4-BE49-F238E27FC236}">
                <a16:creationId xmlns:a16="http://schemas.microsoft.com/office/drawing/2014/main" id="{CD42C0E0-C60A-121B-9890-8D41A9193D1E}"/>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Legal Contract Generation &amp; Compliance Check Agent</a:t>
            </a:r>
          </a:p>
        </p:txBody>
      </p:sp>
      <p:sp>
        <p:nvSpPr>
          <p:cNvPr id="11" name="Rectangle 10">
            <a:extLst>
              <a:ext uri="{FF2B5EF4-FFF2-40B4-BE49-F238E27FC236}">
                <a16:creationId xmlns:a16="http://schemas.microsoft.com/office/drawing/2014/main" id="{E2418C3E-5038-BB6B-41DB-53C1A41C7A77}"/>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3A4A634C-1E81-5B6D-569B-4744CAA3006F}"/>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F690A39B-910D-3DB4-8731-B6B71F140FC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0" name="Graphic 19">
            <a:extLst>
              <a:ext uri="{FF2B5EF4-FFF2-40B4-BE49-F238E27FC236}">
                <a16:creationId xmlns:a16="http://schemas.microsoft.com/office/drawing/2014/main" id="{0F5E3244-743A-0FD5-4615-10921ACE07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7" name="TextBox 26">
            <a:extLst>
              <a:ext uri="{FF2B5EF4-FFF2-40B4-BE49-F238E27FC236}">
                <a16:creationId xmlns:a16="http://schemas.microsoft.com/office/drawing/2014/main" id="{5ACB13A4-D2DF-F32F-97A5-6E29AD16131B}"/>
              </a:ext>
            </a:extLst>
          </p:cNvPr>
          <p:cNvSpPr txBox="1"/>
          <p:nvPr/>
        </p:nvSpPr>
        <p:spPr>
          <a:xfrm>
            <a:off x="9674159" y="1999499"/>
            <a:ext cx="799875" cy="153888"/>
          </a:xfrm>
          <a:prstGeom prst="rect">
            <a:avLst/>
          </a:prstGeom>
          <a:noFill/>
        </p:spPr>
        <p:txBody>
          <a:bodyPr wrap="square" lIns="0" tIns="0" rIns="0" bIns="0" rtlCol="0">
            <a:spAutoFit/>
          </a:bodyPr>
          <a:lstStyle/>
          <a:p>
            <a:pPr algn="l"/>
            <a:r>
              <a:rPr lang="en-US" sz="1000" b="1"/>
              <a:t>Orchestrator</a:t>
            </a:r>
          </a:p>
        </p:txBody>
      </p:sp>
      <p:sp>
        <p:nvSpPr>
          <p:cNvPr id="28" name="TextBox 27">
            <a:extLst>
              <a:ext uri="{FF2B5EF4-FFF2-40B4-BE49-F238E27FC236}">
                <a16:creationId xmlns:a16="http://schemas.microsoft.com/office/drawing/2014/main" id="{2D25E1B4-8709-83D5-C278-3DB22BE73298}"/>
              </a:ext>
            </a:extLst>
          </p:cNvPr>
          <p:cNvSpPr txBox="1"/>
          <p:nvPr/>
        </p:nvSpPr>
        <p:spPr>
          <a:xfrm>
            <a:off x="9407964"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29" name="Graphic 28">
            <a:extLst>
              <a:ext uri="{FF2B5EF4-FFF2-40B4-BE49-F238E27FC236}">
                <a16:creationId xmlns:a16="http://schemas.microsoft.com/office/drawing/2014/main" id="{FF1F9E49-C354-E3A6-C317-7A38722978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30" name="Straight Arrow Connector 29">
            <a:extLst>
              <a:ext uri="{FF2B5EF4-FFF2-40B4-BE49-F238E27FC236}">
                <a16:creationId xmlns:a16="http://schemas.microsoft.com/office/drawing/2014/main" id="{C9FB5122-6B0C-5276-EB02-5B8A093C1F69}"/>
              </a:ext>
            </a:extLst>
          </p:cNvPr>
          <p:cNvCxnSpPr>
            <a:cxnSpLocks/>
            <a:endCxn id="2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3E0042D-D5AE-87FD-EB14-47865D1EE2B7}"/>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32" name="Rectangle 31">
            <a:extLst>
              <a:ext uri="{FF2B5EF4-FFF2-40B4-BE49-F238E27FC236}">
                <a16:creationId xmlns:a16="http://schemas.microsoft.com/office/drawing/2014/main" id="{F609D782-C9B2-2364-524E-6466073BBCA8}"/>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0771DDB1-13D4-B0D4-AE6B-79D615C74DFE}"/>
              </a:ext>
            </a:extLst>
          </p:cNvPr>
          <p:cNvSpPr/>
          <p:nvPr/>
        </p:nvSpPr>
        <p:spPr bwMode="auto">
          <a:xfrm>
            <a:off x="6196681" y="3168672"/>
            <a:ext cx="884993"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7" name="Rectangle: Rounded Corners 36">
            <a:extLst>
              <a:ext uri="{FF2B5EF4-FFF2-40B4-BE49-F238E27FC236}">
                <a16:creationId xmlns:a16="http://schemas.microsoft.com/office/drawing/2014/main" id="{48754AA9-405C-53D4-6FBB-73A99428FE06}"/>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8" name="TextBox 37">
            <a:extLst>
              <a:ext uri="{FF2B5EF4-FFF2-40B4-BE49-F238E27FC236}">
                <a16:creationId xmlns:a16="http://schemas.microsoft.com/office/drawing/2014/main" id="{DFB466E2-52FB-7DDE-7A5C-A4A9200501BF}"/>
              </a:ext>
            </a:extLst>
          </p:cNvPr>
          <p:cNvSpPr txBox="1"/>
          <p:nvPr/>
        </p:nvSpPr>
        <p:spPr>
          <a:xfrm>
            <a:off x="6468317" y="3186836"/>
            <a:ext cx="332869" cy="123111"/>
          </a:xfrm>
          <a:prstGeom prst="rect">
            <a:avLst/>
          </a:prstGeom>
          <a:noFill/>
        </p:spPr>
        <p:txBody>
          <a:bodyPr wrap="square" lIns="0" tIns="0" rIns="0" bIns="0" rtlCol="0">
            <a:spAutoFit/>
          </a:bodyPr>
          <a:lstStyle/>
          <a:p>
            <a:pPr algn="ctr"/>
            <a:r>
              <a:rPr lang="en-US" sz="800" b="1"/>
              <a:t>Tools</a:t>
            </a:r>
          </a:p>
        </p:txBody>
      </p:sp>
      <p:sp>
        <p:nvSpPr>
          <p:cNvPr id="39" name="TextBox 38">
            <a:extLst>
              <a:ext uri="{FF2B5EF4-FFF2-40B4-BE49-F238E27FC236}">
                <a16:creationId xmlns:a16="http://schemas.microsoft.com/office/drawing/2014/main" id="{6002195C-A023-915D-0A80-189E60464848}"/>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40" name="Graphic 39">
            <a:extLst>
              <a:ext uri="{FF2B5EF4-FFF2-40B4-BE49-F238E27FC236}">
                <a16:creationId xmlns:a16="http://schemas.microsoft.com/office/drawing/2014/main" id="{9A75F9EB-4B70-2E22-ED4E-9B7EDD508B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5837" y="3310960"/>
            <a:ext cx="227480" cy="227480"/>
          </a:xfrm>
          <a:prstGeom prst="rect">
            <a:avLst/>
          </a:prstGeom>
        </p:spPr>
      </p:pic>
      <p:sp>
        <p:nvSpPr>
          <p:cNvPr id="43" name="Rectangle 42">
            <a:extLst>
              <a:ext uri="{FF2B5EF4-FFF2-40B4-BE49-F238E27FC236}">
                <a16:creationId xmlns:a16="http://schemas.microsoft.com/office/drawing/2014/main" id="{53699483-0E7A-D8B3-AF78-113382990FD5}"/>
              </a:ext>
            </a:extLst>
          </p:cNvPr>
          <p:cNvSpPr/>
          <p:nvPr/>
        </p:nvSpPr>
        <p:spPr bwMode="auto">
          <a:xfrm>
            <a:off x="11152194" y="3020571"/>
            <a:ext cx="877931" cy="730954"/>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48009D7E-F9AD-9518-C2EC-A4EF711A282B}"/>
              </a:ext>
            </a:extLst>
          </p:cNvPr>
          <p:cNvSpPr txBox="1"/>
          <p:nvPr/>
        </p:nvSpPr>
        <p:spPr>
          <a:xfrm>
            <a:off x="11234955" y="3413407"/>
            <a:ext cx="712408" cy="246221"/>
          </a:xfrm>
          <a:prstGeom prst="rect">
            <a:avLst/>
          </a:prstGeom>
          <a:noFill/>
        </p:spPr>
        <p:txBody>
          <a:bodyPr wrap="square" lIns="0" tIns="0" rIns="0" bIns="0" rtlCol="0">
            <a:spAutoFit/>
          </a:bodyPr>
          <a:lstStyle/>
          <a:p>
            <a:pPr algn="ctr"/>
            <a:r>
              <a:rPr lang="en-US" sz="800" b="1"/>
              <a:t>All Bank Personnel</a:t>
            </a:r>
          </a:p>
        </p:txBody>
      </p:sp>
      <p:sp>
        <p:nvSpPr>
          <p:cNvPr id="45" name="TextBox 44">
            <a:extLst>
              <a:ext uri="{FF2B5EF4-FFF2-40B4-BE49-F238E27FC236}">
                <a16:creationId xmlns:a16="http://schemas.microsoft.com/office/drawing/2014/main" id="{7269175C-C934-D9D8-7506-CA7B5B5564D5}"/>
              </a:ext>
            </a:extLst>
          </p:cNvPr>
          <p:cNvSpPr txBox="1"/>
          <p:nvPr/>
        </p:nvSpPr>
        <p:spPr>
          <a:xfrm>
            <a:off x="11178060" y="2860505"/>
            <a:ext cx="826198" cy="123111"/>
          </a:xfrm>
          <a:prstGeom prst="rect">
            <a:avLst/>
          </a:prstGeom>
          <a:noFill/>
        </p:spPr>
        <p:txBody>
          <a:bodyPr wrap="square" lIns="0" tIns="0" rIns="0" bIns="0" rtlCol="0">
            <a:spAutoFit/>
          </a:bodyPr>
          <a:lstStyle/>
          <a:p>
            <a:pPr algn="ctr"/>
            <a:r>
              <a:rPr lang="en-US" sz="800" b="1"/>
              <a:t>Licensed Users</a:t>
            </a:r>
          </a:p>
        </p:txBody>
      </p:sp>
      <p:sp>
        <p:nvSpPr>
          <p:cNvPr id="46" name="TextBox 45">
            <a:extLst>
              <a:ext uri="{FF2B5EF4-FFF2-40B4-BE49-F238E27FC236}">
                <a16:creationId xmlns:a16="http://schemas.microsoft.com/office/drawing/2014/main" id="{89DD1215-C0D9-85B8-B337-0BE66B95B30D}"/>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50" name="Graphic 49">
            <a:extLst>
              <a:ext uri="{FF2B5EF4-FFF2-40B4-BE49-F238E27FC236}">
                <a16:creationId xmlns:a16="http://schemas.microsoft.com/office/drawing/2014/main" id="{2F34A2EE-2580-67B3-C0CC-6F30D9F4418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51" name="TextBox 50">
            <a:extLst>
              <a:ext uri="{FF2B5EF4-FFF2-40B4-BE49-F238E27FC236}">
                <a16:creationId xmlns:a16="http://schemas.microsoft.com/office/drawing/2014/main" id="{B1AF13DB-C2A7-3F5C-E7A0-6F500127C1EC}"/>
              </a:ext>
            </a:extLst>
          </p:cNvPr>
          <p:cNvSpPr txBox="1"/>
          <p:nvPr/>
        </p:nvSpPr>
        <p:spPr>
          <a:xfrm>
            <a:off x="6266339" y="4446907"/>
            <a:ext cx="815335" cy="153888"/>
          </a:xfrm>
          <a:prstGeom prst="rect">
            <a:avLst/>
          </a:prstGeom>
          <a:noFill/>
        </p:spPr>
        <p:txBody>
          <a:bodyPr wrap="square" lIns="0" tIns="0" rIns="0" bIns="0" rtlCol="0">
            <a:spAutoFit/>
          </a:bodyPr>
          <a:lstStyle/>
          <a:p>
            <a:pPr algn="ctr"/>
            <a:r>
              <a:rPr lang="en-US" sz="500"/>
              <a:t>7a. Agent logs are displayed  on Copilot Studio Kit</a:t>
            </a:r>
          </a:p>
        </p:txBody>
      </p:sp>
      <p:pic>
        <p:nvPicPr>
          <p:cNvPr id="55" name="Graphic 54" descr="Users outline">
            <a:extLst>
              <a:ext uri="{FF2B5EF4-FFF2-40B4-BE49-F238E27FC236}">
                <a16:creationId xmlns:a16="http://schemas.microsoft.com/office/drawing/2014/main" id="{9FFA3D2B-39C2-EF26-85EB-BCBBDE1249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25189" y="3073217"/>
            <a:ext cx="331940" cy="331940"/>
          </a:xfrm>
          <a:prstGeom prst="rect">
            <a:avLst/>
          </a:prstGeom>
        </p:spPr>
      </p:pic>
      <p:cxnSp>
        <p:nvCxnSpPr>
          <p:cNvPr id="56" name="Straight Arrow Connector 55">
            <a:extLst>
              <a:ext uri="{FF2B5EF4-FFF2-40B4-BE49-F238E27FC236}">
                <a16:creationId xmlns:a16="http://schemas.microsoft.com/office/drawing/2014/main" id="{E77EED61-384B-8955-AF70-C3588CEC0B9D}"/>
              </a:ext>
            </a:extLst>
          </p:cNvPr>
          <p:cNvCxnSpPr>
            <a:cxnSpLocks/>
            <a:endCxn id="50" idx="2"/>
          </p:cNvCxnSpPr>
          <p:nvPr/>
        </p:nvCxnSpPr>
        <p:spPr>
          <a:xfrm flipV="1">
            <a:off x="8331408" y="2716580"/>
            <a:ext cx="0" cy="3454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030C631-C38C-6C9D-23A2-458083CAAF4F}"/>
              </a:ext>
            </a:extLst>
          </p:cNvPr>
          <p:cNvCxnSpPr>
            <a:cxnSpLocks/>
            <a:stCxn id="43" idx="1"/>
            <a:endCxn id="37" idx="3"/>
          </p:cNvCxnSpPr>
          <p:nvPr/>
        </p:nvCxnSpPr>
        <p:spPr>
          <a:xfrm flipH="1" flipV="1">
            <a:off x="10446474" y="3382504"/>
            <a:ext cx="705720" cy="3544"/>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135A361-EF05-0751-A547-15F159F1723A}"/>
              </a:ext>
            </a:extLst>
          </p:cNvPr>
          <p:cNvSpPr txBox="1"/>
          <p:nvPr/>
        </p:nvSpPr>
        <p:spPr>
          <a:xfrm>
            <a:off x="10582094" y="3181650"/>
            <a:ext cx="599711" cy="153888"/>
          </a:xfrm>
          <a:prstGeom prst="rect">
            <a:avLst/>
          </a:prstGeom>
          <a:noFill/>
        </p:spPr>
        <p:txBody>
          <a:bodyPr wrap="square" lIns="0" tIns="0" rIns="0" bIns="0" rtlCol="0">
            <a:spAutoFit/>
          </a:bodyPr>
          <a:lstStyle/>
          <a:p>
            <a:pPr algn="ctr"/>
            <a:r>
              <a:rPr lang="en-US" sz="500"/>
              <a:t>1. Request to generate contract</a:t>
            </a:r>
          </a:p>
        </p:txBody>
      </p:sp>
      <p:cxnSp>
        <p:nvCxnSpPr>
          <p:cNvPr id="59" name="Connector: Elbow 58">
            <a:extLst>
              <a:ext uri="{FF2B5EF4-FFF2-40B4-BE49-F238E27FC236}">
                <a16:creationId xmlns:a16="http://schemas.microsoft.com/office/drawing/2014/main" id="{E500FFE2-F9E9-5A00-1B3A-4C61564E89C3}"/>
              </a:ext>
            </a:extLst>
          </p:cNvPr>
          <p:cNvCxnSpPr>
            <a:cxnSpLocks/>
            <a:stCxn id="37" idx="0"/>
            <a:endCxn id="50" idx="3"/>
          </p:cNvCxnSpPr>
          <p:nvPr/>
        </p:nvCxnSpPr>
        <p:spPr>
          <a:xfrm rot="16200000" flipV="1">
            <a:off x="8941647" y="2106341"/>
            <a:ext cx="752972" cy="137169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DC0B32B-53EF-C51E-424D-B2EE08C9FB27}"/>
              </a:ext>
            </a:extLst>
          </p:cNvPr>
          <p:cNvSpPr txBox="1"/>
          <p:nvPr/>
        </p:nvSpPr>
        <p:spPr>
          <a:xfrm>
            <a:off x="8973104" y="2491144"/>
            <a:ext cx="815335" cy="153888"/>
          </a:xfrm>
          <a:prstGeom prst="rect">
            <a:avLst/>
          </a:prstGeom>
          <a:noFill/>
        </p:spPr>
        <p:txBody>
          <a:bodyPr wrap="square" lIns="0" tIns="0" rIns="0" bIns="0" rtlCol="0">
            <a:spAutoFit/>
          </a:bodyPr>
          <a:lstStyle/>
          <a:p>
            <a:pPr algn="ctr"/>
            <a:r>
              <a:rPr lang="en-US" sz="500"/>
              <a:t>2. Forwards queries to Orchestrator</a:t>
            </a:r>
          </a:p>
        </p:txBody>
      </p:sp>
      <p:cxnSp>
        <p:nvCxnSpPr>
          <p:cNvPr id="61" name="Connector: Elbow 60">
            <a:extLst>
              <a:ext uri="{FF2B5EF4-FFF2-40B4-BE49-F238E27FC236}">
                <a16:creationId xmlns:a16="http://schemas.microsoft.com/office/drawing/2014/main" id="{0B32BAC9-4A18-D895-A7C7-650F82AB5531}"/>
              </a:ext>
            </a:extLst>
          </p:cNvPr>
          <p:cNvCxnSpPr>
            <a:cxnSpLocks/>
            <a:stCxn id="50" idx="1"/>
            <a:endCxn id="36" idx="0"/>
          </p:cNvCxnSpPr>
          <p:nvPr/>
        </p:nvCxnSpPr>
        <p:spPr>
          <a:xfrm rot="10800000" flipV="1">
            <a:off x="6639179" y="2415700"/>
            <a:ext cx="1391351" cy="75297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128102E-B58D-779E-07CF-715E04CB94A6}"/>
              </a:ext>
            </a:extLst>
          </p:cNvPr>
          <p:cNvSpPr txBox="1"/>
          <p:nvPr/>
        </p:nvSpPr>
        <p:spPr>
          <a:xfrm>
            <a:off x="6956976" y="2238671"/>
            <a:ext cx="815335" cy="76944"/>
          </a:xfrm>
          <a:prstGeom prst="rect">
            <a:avLst/>
          </a:prstGeom>
          <a:noFill/>
        </p:spPr>
        <p:txBody>
          <a:bodyPr wrap="square" lIns="0" tIns="0" rIns="0" bIns="0" rtlCol="0">
            <a:spAutoFit/>
          </a:bodyPr>
          <a:lstStyle/>
          <a:p>
            <a:pPr algn="ctr"/>
            <a:r>
              <a:rPr lang="en-US" sz="500"/>
              <a:t>3. Invokes tools</a:t>
            </a:r>
          </a:p>
        </p:txBody>
      </p:sp>
      <p:cxnSp>
        <p:nvCxnSpPr>
          <p:cNvPr id="63" name="Connector: Elbow 62">
            <a:extLst>
              <a:ext uri="{FF2B5EF4-FFF2-40B4-BE49-F238E27FC236}">
                <a16:creationId xmlns:a16="http://schemas.microsoft.com/office/drawing/2014/main" id="{1B9775FD-80D6-AEF0-BDC3-993355A57D02}"/>
              </a:ext>
            </a:extLst>
          </p:cNvPr>
          <p:cNvCxnSpPr>
            <a:cxnSpLocks/>
            <a:endCxn id="40" idx="3"/>
          </p:cNvCxnSpPr>
          <p:nvPr/>
        </p:nvCxnSpPr>
        <p:spPr>
          <a:xfrm rot="10800000" flipV="1">
            <a:off x="6743318" y="3382504"/>
            <a:ext cx="781975" cy="42196"/>
          </a:xfrm>
          <a:prstGeom prst="bentConnector3">
            <a:avLst>
              <a:gd name="adj1" fmla="val 500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604B5BB-DE9B-D6FE-5186-94C5243310EA}"/>
              </a:ext>
            </a:extLst>
          </p:cNvPr>
          <p:cNvSpPr txBox="1"/>
          <p:nvPr/>
        </p:nvSpPr>
        <p:spPr>
          <a:xfrm>
            <a:off x="6750211" y="2856301"/>
            <a:ext cx="534575" cy="307777"/>
          </a:xfrm>
          <a:prstGeom prst="rect">
            <a:avLst/>
          </a:prstGeom>
          <a:noFill/>
        </p:spPr>
        <p:txBody>
          <a:bodyPr wrap="square" lIns="0" tIns="0" rIns="0" bIns="0" rtlCol="0">
            <a:spAutoFit/>
          </a:bodyPr>
          <a:lstStyle/>
          <a:p>
            <a:pPr algn="ctr"/>
            <a:r>
              <a:rPr lang="en-US" sz="500"/>
              <a:t>4a. Pulls template, institutional policies and earlier versions (if any)</a:t>
            </a:r>
          </a:p>
        </p:txBody>
      </p:sp>
      <p:cxnSp>
        <p:nvCxnSpPr>
          <p:cNvPr id="65" name="Connector: Elbow 64">
            <a:extLst>
              <a:ext uri="{FF2B5EF4-FFF2-40B4-BE49-F238E27FC236}">
                <a16:creationId xmlns:a16="http://schemas.microsoft.com/office/drawing/2014/main" id="{2626EC1F-E843-D5DE-D62E-BCF171577A90}"/>
              </a:ext>
            </a:extLst>
          </p:cNvPr>
          <p:cNvCxnSpPr>
            <a:cxnSpLocks/>
            <a:stCxn id="40" idx="2"/>
            <a:endCxn id="83" idx="1"/>
          </p:cNvCxnSpPr>
          <p:nvPr/>
        </p:nvCxnSpPr>
        <p:spPr>
          <a:xfrm rot="5400000" flipH="1" flipV="1">
            <a:off x="7513530" y="2502444"/>
            <a:ext cx="152043" cy="1919950"/>
          </a:xfrm>
          <a:prstGeom prst="bentConnector4">
            <a:avLst>
              <a:gd name="adj1" fmla="val -338546"/>
              <a:gd name="adj2" fmla="val 8698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2AAE1FE-90C9-BACA-0F2A-072385BC620A}"/>
              </a:ext>
            </a:extLst>
          </p:cNvPr>
          <p:cNvSpPr txBox="1"/>
          <p:nvPr/>
        </p:nvSpPr>
        <p:spPr>
          <a:xfrm>
            <a:off x="6895984" y="3934881"/>
            <a:ext cx="1122362" cy="76944"/>
          </a:xfrm>
          <a:prstGeom prst="rect">
            <a:avLst/>
          </a:prstGeom>
          <a:noFill/>
        </p:spPr>
        <p:txBody>
          <a:bodyPr wrap="square" lIns="0" tIns="0" rIns="0" bIns="0" rtlCol="0">
            <a:spAutoFit/>
          </a:bodyPr>
          <a:lstStyle/>
          <a:p>
            <a:pPr algn="ctr"/>
            <a:r>
              <a:rPr lang="en-US" sz="500"/>
              <a:t>5. Saves draft contract in SharePoint</a:t>
            </a:r>
          </a:p>
        </p:txBody>
      </p:sp>
      <p:cxnSp>
        <p:nvCxnSpPr>
          <p:cNvPr id="70" name="Connector: Elbow 69">
            <a:extLst>
              <a:ext uri="{FF2B5EF4-FFF2-40B4-BE49-F238E27FC236}">
                <a16:creationId xmlns:a16="http://schemas.microsoft.com/office/drawing/2014/main" id="{94B5DF62-4783-72F4-ECA3-1EF71D670390}"/>
              </a:ext>
            </a:extLst>
          </p:cNvPr>
          <p:cNvCxnSpPr>
            <a:cxnSpLocks/>
            <a:stCxn id="40" idx="1"/>
            <a:endCxn id="43" idx="2"/>
          </p:cNvCxnSpPr>
          <p:nvPr/>
        </p:nvCxnSpPr>
        <p:spPr>
          <a:xfrm rot="10800000" flipH="1" flipV="1">
            <a:off x="6515836" y="3424699"/>
            <a:ext cx="5075323" cy="326825"/>
          </a:xfrm>
          <a:prstGeom prst="bentConnector4">
            <a:avLst>
              <a:gd name="adj1" fmla="val -8225"/>
              <a:gd name="adj2" fmla="val 20846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CFDEF80-EA48-F76B-9E75-42987468764C}"/>
              </a:ext>
            </a:extLst>
          </p:cNvPr>
          <p:cNvSpPr txBox="1"/>
          <p:nvPr/>
        </p:nvSpPr>
        <p:spPr>
          <a:xfrm>
            <a:off x="8521438" y="3973353"/>
            <a:ext cx="1925035" cy="76944"/>
          </a:xfrm>
          <a:prstGeom prst="rect">
            <a:avLst/>
          </a:prstGeom>
          <a:noFill/>
        </p:spPr>
        <p:txBody>
          <a:bodyPr wrap="square" lIns="0" tIns="0" rIns="0" bIns="0" rtlCol="0">
            <a:spAutoFit/>
          </a:bodyPr>
          <a:lstStyle/>
          <a:p>
            <a:pPr algn="ctr"/>
            <a:r>
              <a:rPr lang="en-US" sz="500"/>
              <a:t>6. Generates summary/ draft and sends for review with document link</a:t>
            </a:r>
          </a:p>
        </p:txBody>
      </p:sp>
      <p:sp>
        <p:nvSpPr>
          <p:cNvPr id="73" name="Rectangle 72">
            <a:extLst>
              <a:ext uri="{FF2B5EF4-FFF2-40B4-BE49-F238E27FC236}">
                <a16:creationId xmlns:a16="http://schemas.microsoft.com/office/drawing/2014/main" id="{78E6BB4C-F9C7-7427-5421-B87EC52C476A}"/>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4" name="Graphic 73">
            <a:extLst>
              <a:ext uri="{FF2B5EF4-FFF2-40B4-BE49-F238E27FC236}">
                <a16:creationId xmlns:a16="http://schemas.microsoft.com/office/drawing/2014/main" id="{4701F8D1-5CE1-F0DB-891F-442D2FC3C2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75" name="Graphic 74">
            <a:extLst>
              <a:ext uri="{FF2B5EF4-FFF2-40B4-BE49-F238E27FC236}">
                <a16:creationId xmlns:a16="http://schemas.microsoft.com/office/drawing/2014/main" id="{59D11717-B585-254C-34E0-02D58AD17A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28005" y="4430604"/>
            <a:ext cx="390341" cy="390341"/>
          </a:xfrm>
          <a:prstGeom prst="rect">
            <a:avLst/>
          </a:prstGeom>
        </p:spPr>
      </p:pic>
      <p:sp>
        <p:nvSpPr>
          <p:cNvPr id="76" name="TextBox 75">
            <a:extLst>
              <a:ext uri="{FF2B5EF4-FFF2-40B4-BE49-F238E27FC236}">
                <a16:creationId xmlns:a16="http://schemas.microsoft.com/office/drawing/2014/main" id="{92B2F84D-5E9C-F22D-9208-5A84C47D948D}"/>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77" name="Rectangle: Rounded Corners 76">
            <a:extLst>
              <a:ext uri="{FF2B5EF4-FFF2-40B4-BE49-F238E27FC236}">
                <a16:creationId xmlns:a16="http://schemas.microsoft.com/office/drawing/2014/main" id="{451018BC-B9A5-169E-50F4-DA8B5FD8251F}"/>
              </a:ext>
            </a:extLst>
          </p:cNvPr>
          <p:cNvSpPr/>
          <p:nvPr/>
        </p:nvSpPr>
        <p:spPr bwMode="auto">
          <a:xfrm>
            <a:off x="7525292"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8" name="TextBox 77">
            <a:extLst>
              <a:ext uri="{FF2B5EF4-FFF2-40B4-BE49-F238E27FC236}">
                <a16:creationId xmlns:a16="http://schemas.microsoft.com/office/drawing/2014/main" id="{19B62274-3EFE-A81E-F946-0F40FFDB0F42}"/>
              </a:ext>
            </a:extLst>
          </p:cNvPr>
          <p:cNvSpPr txBox="1"/>
          <p:nvPr/>
        </p:nvSpPr>
        <p:spPr>
          <a:xfrm>
            <a:off x="7921459" y="3079760"/>
            <a:ext cx="819898" cy="123111"/>
          </a:xfrm>
          <a:prstGeom prst="rect">
            <a:avLst/>
          </a:prstGeom>
          <a:noFill/>
        </p:spPr>
        <p:txBody>
          <a:bodyPr wrap="square" lIns="0" tIns="0" rIns="0" bIns="0" rtlCol="0">
            <a:spAutoFit/>
          </a:bodyPr>
          <a:lstStyle/>
          <a:p>
            <a:pPr algn="ctr"/>
            <a:r>
              <a:rPr lang="en-US" sz="800" b="1"/>
              <a:t>Knowledge Base</a:t>
            </a:r>
          </a:p>
        </p:txBody>
      </p:sp>
      <p:pic>
        <p:nvPicPr>
          <p:cNvPr id="80" name="Graphic 79">
            <a:extLst>
              <a:ext uri="{FF2B5EF4-FFF2-40B4-BE49-F238E27FC236}">
                <a16:creationId xmlns:a16="http://schemas.microsoft.com/office/drawing/2014/main" id="{45EF81FC-571C-52E9-AEF0-B242BA148B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4243" y="3191100"/>
            <a:ext cx="390593" cy="390593"/>
          </a:xfrm>
          <a:prstGeom prst="rect">
            <a:avLst/>
          </a:prstGeom>
        </p:spPr>
      </p:pic>
      <p:sp>
        <p:nvSpPr>
          <p:cNvPr id="81" name="TextBox 80">
            <a:extLst>
              <a:ext uri="{FF2B5EF4-FFF2-40B4-BE49-F238E27FC236}">
                <a16:creationId xmlns:a16="http://schemas.microsoft.com/office/drawing/2014/main" id="{D85F967F-A923-B8B0-8D2B-9B112A1062BC}"/>
              </a:ext>
            </a:extLst>
          </p:cNvPr>
          <p:cNvSpPr txBox="1"/>
          <p:nvPr/>
        </p:nvSpPr>
        <p:spPr>
          <a:xfrm>
            <a:off x="7635855" y="3579756"/>
            <a:ext cx="607369" cy="76944"/>
          </a:xfrm>
          <a:prstGeom prst="rect">
            <a:avLst/>
          </a:prstGeom>
          <a:noFill/>
        </p:spPr>
        <p:txBody>
          <a:bodyPr wrap="square" lIns="0" tIns="0" rIns="0" bIns="0" rtlCol="0">
            <a:spAutoFit/>
          </a:bodyPr>
          <a:lstStyle/>
          <a:p>
            <a:pPr algn="ctr"/>
            <a:r>
              <a:rPr lang="en-US" sz="500"/>
              <a:t>Structured Records</a:t>
            </a:r>
          </a:p>
        </p:txBody>
      </p:sp>
      <p:sp>
        <p:nvSpPr>
          <p:cNvPr id="82" name="TextBox 81">
            <a:extLst>
              <a:ext uri="{FF2B5EF4-FFF2-40B4-BE49-F238E27FC236}">
                <a16:creationId xmlns:a16="http://schemas.microsoft.com/office/drawing/2014/main" id="{2FD3D0CD-775B-8EC6-A49F-8FFA41A978AC}"/>
              </a:ext>
            </a:extLst>
          </p:cNvPr>
          <p:cNvSpPr txBox="1"/>
          <p:nvPr/>
        </p:nvSpPr>
        <p:spPr>
          <a:xfrm>
            <a:off x="8354992" y="3579756"/>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83" name="Graphic 82">
            <a:extLst>
              <a:ext uri="{FF2B5EF4-FFF2-40B4-BE49-F238E27FC236}">
                <a16:creationId xmlns:a16="http://schemas.microsoft.com/office/drawing/2014/main" id="{C73A88C0-727A-7BA3-866C-9AE495C9ED1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49527" y="3191100"/>
            <a:ext cx="390593" cy="390593"/>
          </a:xfrm>
          <a:prstGeom prst="rect">
            <a:avLst/>
          </a:prstGeom>
        </p:spPr>
      </p:pic>
      <p:sp>
        <p:nvSpPr>
          <p:cNvPr id="84" name="Rectangle 83">
            <a:extLst>
              <a:ext uri="{FF2B5EF4-FFF2-40B4-BE49-F238E27FC236}">
                <a16:creationId xmlns:a16="http://schemas.microsoft.com/office/drawing/2014/main" id="{411FF89B-AB43-94F6-0F62-F34C33CE65E3}"/>
              </a:ext>
            </a:extLst>
          </p:cNvPr>
          <p:cNvSpPr/>
          <p:nvPr/>
        </p:nvSpPr>
        <p:spPr bwMode="auto">
          <a:xfrm>
            <a:off x="4604071" y="2301049"/>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6" name="Graphic 85">
            <a:extLst>
              <a:ext uri="{FF2B5EF4-FFF2-40B4-BE49-F238E27FC236}">
                <a16:creationId xmlns:a16="http://schemas.microsoft.com/office/drawing/2014/main" id="{CA78E68B-6CFE-D04B-89F5-4136D4C9AB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60934" y="3258594"/>
            <a:ext cx="227480" cy="227480"/>
          </a:xfrm>
          <a:prstGeom prst="rect">
            <a:avLst/>
          </a:prstGeom>
        </p:spPr>
      </p:pic>
      <p:pic>
        <p:nvPicPr>
          <p:cNvPr id="87" name="Graphic 86">
            <a:extLst>
              <a:ext uri="{FF2B5EF4-FFF2-40B4-BE49-F238E27FC236}">
                <a16:creationId xmlns:a16="http://schemas.microsoft.com/office/drawing/2014/main" id="{0667AB5B-D0F1-4F51-3AEF-D5872533D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0934" y="2665898"/>
            <a:ext cx="227480" cy="227480"/>
          </a:xfrm>
          <a:prstGeom prst="rect">
            <a:avLst/>
          </a:prstGeom>
        </p:spPr>
      </p:pic>
      <p:pic>
        <p:nvPicPr>
          <p:cNvPr id="89" name="Graphic 88">
            <a:extLst>
              <a:ext uri="{FF2B5EF4-FFF2-40B4-BE49-F238E27FC236}">
                <a16:creationId xmlns:a16="http://schemas.microsoft.com/office/drawing/2014/main" id="{2E77A06A-1796-AA1F-5793-FF90995A77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60934" y="2369549"/>
            <a:ext cx="227481" cy="227481"/>
          </a:xfrm>
          <a:prstGeom prst="rect">
            <a:avLst/>
          </a:prstGeom>
        </p:spPr>
      </p:pic>
      <p:pic>
        <p:nvPicPr>
          <p:cNvPr id="91" name="Graphic 90">
            <a:extLst>
              <a:ext uri="{FF2B5EF4-FFF2-40B4-BE49-F238E27FC236}">
                <a16:creationId xmlns:a16="http://schemas.microsoft.com/office/drawing/2014/main" id="{87B8D457-0142-775E-AB3A-1963D83A14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8224" y="3876710"/>
            <a:ext cx="252900" cy="227480"/>
          </a:xfrm>
          <a:prstGeom prst="rect">
            <a:avLst/>
          </a:prstGeom>
        </p:spPr>
      </p:pic>
      <p:pic>
        <p:nvPicPr>
          <p:cNvPr id="93" name="Graphic 92">
            <a:extLst>
              <a:ext uri="{FF2B5EF4-FFF2-40B4-BE49-F238E27FC236}">
                <a16:creationId xmlns:a16="http://schemas.microsoft.com/office/drawing/2014/main" id="{999A1983-E7A5-84C4-E87B-8B71E4A7ED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0934" y="4173057"/>
            <a:ext cx="227480" cy="227480"/>
          </a:xfrm>
          <a:prstGeom prst="rect">
            <a:avLst/>
          </a:prstGeom>
        </p:spPr>
      </p:pic>
      <p:sp>
        <p:nvSpPr>
          <p:cNvPr id="94" name="TextBox 93">
            <a:extLst>
              <a:ext uri="{FF2B5EF4-FFF2-40B4-BE49-F238E27FC236}">
                <a16:creationId xmlns:a16="http://schemas.microsoft.com/office/drawing/2014/main" id="{FC075AB4-6FF6-E946-31A0-183E3AA2AA6F}"/>
              </a:ext>
            </a:extLst>
          </p:cNvPr>
          <p:cNvSpPr txBox="1"/>
          <p:nvPr/>
        </p:nvSpPr>
        <p:spPr>
          <a:xfrm>
            <a:off x="4992803" y="2444817"/>
            <a:ext cx="622369" cy="76944"/>
          </a:xfrm>
          <a:prstGeom prst="rect">
            <a:avLst/>
          </a:prstGeom>
          <a:noFill/>
        </p:spPr>
        <p:txBody>
          <a:bodyPr wrap="square" lIns="0" tIns="0" rIns="0" bIns="0" rtlCol="0">
            <a:spAutoFit/>
          </a:bodyPr>
          <a:lstStyle/>
          <a:p>
            <a:pPr algn="ctr"/>
            <a:r>
              <a:rPr lang="en-US" sz="500"/>
              <a:t>D365 Customer Portal</a:t>
            </a:r>
          </a:p>
        </p:txBody>
      </p:sp>
      <p:sp>
        <p:nvSpPr>
          <p:cNvPr id="95" name="TextBox 94">
            <a:extLst>
              <a:ext uri="{FF2B5EF4-FFF2-40B4-BE49-F238E27FC236}">
                <a16:creationId xmlns:a16="http://schemas.microsoft.com/office/drawing/2014/main" id="{6C79958D-B27A-E8E1-298C-D9A5DD0A489E}"/>
              </a:ext>
            </a:extLst>
          </p:cNvPr>
          <p:cNvSpPr txBox="1"/>
          <p:nvPr/>
        </p:nvSpPr>
        <p:spPr>
          <a:xfrm>
            <a:off x="5161762" y="2741166"/>
            <a:ext cx="284451" cy="76944"/>
          </a:xfrm>
          <a:prstGeom prst="rect">
            <a:avLst/>
          </a:prstGeom>
          <a:noFill/>
        </p:spPr>
        <p:txBody>
          <a:bodyPr wrap="square" lIns="0" tIns="0" rIns="0" bIns="0" rtlCol="0">
            <a:spAutoFit/>
          </a:bodyPr>
          <a:lstStyle/>
          <a:p>
            <a:pPr algn="ctr"/>
            <a:r>
              <a:rPr lang="en-US" sz="500"/>
              <a:t>Dataverse</a:t>
            </a:r>
          </a:p>
        </p:txBody>
      </p:sp>
      <p:sp>
        <p:nvSpPr>
          <p:cNvPr id="96" name="TextBox 95">
            <a:extLst>
              <a:ext uri="{FF2B5EF4-FFF2-40B4-BE49-F238E27FC236}">
                <a16:creationId xmlns:a16="http://schemas.microsoft.com/office/drawing/2014/main" id="{CB5CAB8D-4808-9704-37B3-0F40B0E269F7}"/>
              </a:ext>
            </a:extLst>
          </p:cNvPr>
          <p:cNvSpPr txBox="1"/>
          <p:nvPr/>
        </p:nvSpPr>
        <p:spPr>
          <a:xfrm>
            <a:off x="5003690" y="3333338"/>
            <a:ext cx="600594" cy="77992"/>
          </a:xfrm>
          <a:prstGeom prst="rect">
            <a:avLst/>
          </a:prstGeom>
          <a:noFill/>
        </p:spPr>
        <p:txBody>
          <a:bodyPr wrap="square" lIns="0" tIns="0" rIns="0" bIns="0" rtlCol="0">
            <a:spAutoFit/>
          </a:bodyPr>
          <a:lstStyle/>
          <a:p>
            <a:pPr algn="ctr"/>
            <a:r>
              <a:rPr lang="en-US" sz="500"/>
              <a:t>Copilot Studio Agent</a:t>
            </a:r>
          </a:p>
        </p:txBody>
      </p:sp>
      <p:sp>
        <p:nvSpPr>
          <p:cNvPr id="98" name="TextBox 97">
            <a:extLst>
              <a:ext uri="{FF2B5EF4-FFF2-40B4-BE49-F238E27FC236}">
                <a16:creationId xmlns:a16="http://schemas.microsoft.com/office/drawing/2014/main" id="{45AEDAE0-FB77-31A8-FFEA-064E96A5EA50}"/>
              </a:ext>
            </a:extLst>
          </p:cNvPr>
          <p:cNvSpPr txBox="1"/>
          <p:nvPr/>
        </p:nvSpPr>
        <p:spPr>
          <a:xfrm>
            <a:off x="4939434" y="3951454"/>
            <a:ext cx="729106" cy="77992"/>
          </a:xfrm>
          <a:prstGeom prst="rect">
            <a:avLst/>
          </a:prstGeom>
          <a:noFill/>
        </p:spPr>
        <p:txBody>
          <a:bodyPr wrap="square" lIns="0" tIns="0" rIns="0" bIns="0" rtlCol="0">
            <a:spAutoFit/>
          </a:bodyPr>
          <a:lstStyle/>
          <a:p>
            <a:pPr algn="ctr"/>
            <a:r>
              <a:rPr lang="en-US" sz="500"/>
              <a:t>Copilot Studio Kit - Extend</a:t>
            </a:r>
          </a:p>
        </p:txBody>
      </p:sp>
      <p:sp>
        <p:nvSpPr>
          <p:cNvPr id="99" name="TextBox 98">
            <a:extLst>
              <a:ext uri="{FF2B5EF4-FFF2-40B4-BE49-F238E27FC236}">
                <a16:creationId xmlns:a16="http://schemas.microsoft.com/office/drawing/2014/main" id="{875EB314-9C00-FBA1-BA9B-42A5EEAA486D}"/>
              </a:ext>
            </a:extLst>
          </p:cNvPr>
          <p:cNvSpPr txBox="1"/>
          <p:nvPr/>
        </p:nvSpPr>
        <p:spPr>
          <a:xfrm>
            <a:off x="5055859" y="4247801"/>
            <a:ext cx="496256" cy="77992"/>
          </a:xfrm>
          <a:prstGeom prst="rect">
            <a:avLst/>
          </a:prstGeom>
          <a:noFill/>
        </p:spPr>
        <p:txBody>
          <a:bodyPr wrap="square" lIns="0" tIns="0" rIns="0" bIns="0" rtlCol="0">
            <a:spAutoFit/>
          </a:bodyPr>
          <a:lstStyle/>
          <a:p>
            <a:pPr algn="ctr"/>
            <a:r>
              <a:rPr lang="en-US" sz="500"/>
              <a:t>Flow / Connector</a:t>
            </a:r>
          </a:p>
        </p:txBody>
      </p:sp>
      <p:sp>
        <p:nvSpPr>
          <p:cNvPr id="101" name="TextBox 100">
            <a:extLst>
              <a:ext uri="{FF2B5EF4-FFF2-40B4-BE49-F238E27FC236}">
                <a16:creationId xmlns:a16="http://schemas.microsoft.com/office/drawing/2014/main" id="{3A807516-1B7B-B7ED-53C1-2A4368BD5D4F}"/>
              </a:ext>
            </a:extLst>
          </p:cNvPr>
          <p:cNvSpPr txBox="1"/>
          <p:nvPr/>
        </p:nvSpPr>
        <p:spPr>
          <a:xfrm>
            <a:off x="4776773" y="2147727"/>
            <a:ext cx="773546" cy="138499"/>
          </a:xfrm>
          <a:prstGeom prst="rect">
            <a:avLst/>
          </a:prstGeom>
          <a:noFill/>
        </p:spPr>
        <p:txBody>
          <a:bodyPr wrap="square" lIns="0" tIns="0" rIns="0" bIns="0" rtlCol="0">
            <a:spAutoFit/>
          </a:bodyPr>
          <a:lstStyle/>
          <a:p>
            <a:pPr algn="ctr"/>
            <a:r>
              <a:rPr lang="en-US" sz="900" b="1"/>
              <a:t>LEGEND</a:t>
            </a:r>
          </a:p>
        </p:txBody>
      </p:sp>
      <p:pic>
        <p:nvPicPr>
          <p:cNvPr id="103" name="Graphic 102">
            <a:extLst>
              <a:ext uri="{FF2B5EF4-FFF2-40B4-BE49-F238E27FC236}">
                <a16:creationId xmlns:a16="http://schemas.microsoft.com/office/drawing/2014/main" id="{841E6312-B346-43AF-A623-40AB953EEB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8224" y="3554942"/>
            <a:ext cx="252900" cy="252900"/>
          </a:xfrm>
          <a:prstGeom prst="rect">
            <a:avLst/>
          </a:prstGeom>
        </p:spPr>
      </p:pic>
      <p:pic>
        <p:nvPicPr>
          <p:cNvPr id="104" name="Graphic 103">
            <a:extLst>
              <a:ext uri="{FF2B5EF4-FFF2-40B4-BE49-F238E27FC236}">
                <a16:creationId xmlns:a16="http://schemas.microsoft.com/office/drawing/2014/main" id="{A92EA905-C3E9-0150-FB9B-F769322E43F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60934" y="2962246"/>
            <a:ext cx="227480" cy="227480"/>
          </a:xfrm>
          <a:prstGeom prst="rect">
            <a:avLst/>
          </a:prstGeom>
        </p:spPr>
      </p:pic>
      <p:sp>
        <p:nvSpPr>
          <p:cNvPr id="105" name="TextBox 104">
            <a:extLst>
              <a:ext uri="{FF2B5EF4-FFF2-40B4-BE49-F238E27FC236}">
                <a16:creationId xmlns:a16="http://schemas.microsoft.com/office/drawing/2014/main" id="{6B0B5B49-7A1D-759C-A13B-38739DE7055E}"/>
              </a:ext>
            </a:extLst>
          </p:cNvPr>
          <p:cNvSpPr txBox="1"/>
          <p:nvPr/>
        </p:nvSpPr>
        <p:spPr>
          <a:xfrm>
            <a:off x="5149692" y="3037514"/>
            <a:ext cx="308590" cy="76944"/>
          </a:xfrm>
          <a:prstGeom prst="rect">
            <a:avLst/>
          </a:prstGeom>
          <a:noFill/>
        </p:spPr>
        <p:txBody>
          <a:bodyPr wrap="square" lIns="0" tIns="0" rIns="0" bIns="0" rtlCol="0">
            <a:spAutoFit/>
          </a:bodyPr>
          <a:lstStyle/>
          <a:p>
            <a:pPr algn="ctr"/>
            <a:r>
              <a:rPr lang="en-US" sz="500"/>
              <a:t>SharePoint</a:t>
            </a:r>
          </a:p>
        </p:txBody>
      </p:sp>
      <p:sp>
        <p:nvSpPr>
          <p:cNvPr id="106" name="TextBox 105">
            <a:extLst>
              <a:ext uri="{FF2B5EF4-FFF2-40B4-BE49-F238E27FC236}">
                <a16:creationId xmlns:a16="http://schemas.microsoft.com/office/drawing/2014/main" id="{EF99C068-DE82-D597-EF0C-A6CDBB3B33E3}"/>
              </a:ext>
            </a:extLst>
          </p:cNvPr>
          <p:cNvSpPr txBox="1"/>
          <p:nvPr/>
        </p:nvSpPr>
        <p:spPr>
          <a:xfrm>
            <a:off x="5127497" y="3642920"/>
            <a:ext cx="352981" cy="76944"/>
          </a:xfrm>
          <a:prstGeom prst="rect">
            <a:avLst/>
          </a:prstGeom>
          <a:noFill/>
        </p:spPr>
        <p:txBody>
          <a:bodyPr wrap="square" lIns="0" tIns="0" rIns="0" bIns="0" rtlCol="0">
            <a:spAutoFit/>
          </a:bodyPr>
          <a:lstStyle/>
          <a:p>
            <a:pPr algn="ctr"/>
            <a:r>
              <a:rPr lang="en-US" sz="500"/>
              <a:t>App Insights</a:t>
            </a:r>
          </a:p>
        </p:txBody>
      </p:sp>
      <p:pic>
        <p:nvPicPr>
          <p:cNvPr id="108" name="Graphic 107">
            <a:extLst>
              <a:ext uri="{FF2B5EF4-FFF2-40B4-BE49-F238E27FC236}">
                <a16:creationId xmlns:a16="http://schemas.microsoft.com/office/drawing/2014/main" id="{978C5E73-736D-B4C8-DB07-418025FDFCE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60934" y="4469404"/>
            <a:ext cx="227480" cy="227480"/>
          </a:xfrm>
          <a:prstGeom prst="rect">
            <a:avLst/>
          </a:prstGeom>
        </p:spPr>
      </p:pic>
      <p:sp>
        <p:nvSpPr>
          <p:cNvPr id="109" name="TextBox 108">
            <a:extLst>
              <a:ext uri="{FF2B5EF4-FFF2-40B4-BE49-F238E27FC236}">
                <a16:creationId xmlns:a16="http://schemas.microsoft.com/office/drawing/2014/main" id="{08699143-669D-9629-0B3A-BABD2F315C75}"/>
              </a:ext>
            </a:extLst>
          </p:cNvPr>
          <p:cNvSpPr txBox="1"/>
          <p:nvPr/>
        </p:nvSpPr>
        <p:spPr>
          <a:xfrm>
            <a:off x="5055859" y="4544148"/>
            <a:ext cx="496256" cy="77992"/>
          </a:xfrm>
          <a:prstGeom prst="rect">
            <a:avLst/>
          </a:prstGeom>
          <a:noFill/>
        </p:spPr>
        <p:txBody>
          <a:bodyPr wrap="square" lIns="0" tIns="0" rIns="0" bIns="0" rtlCol="0">
            <a:spAutoFit/>
          </a:bodyPr>
          <a:lstStyle/>
          <a:p>
            <a:pPr algn="ctr"/>
            <a:r>
              <a:rPr lang="en-US" sz="500"/>
              <a:t>MS Teams</a:t>
            </a:r>
          </a:p>
        </p:txBody>
      </p:sp>
      <p:pic>
        <p:nvPicPr>
          <p:cNvPr id="110" name="Graphic 109">
            <a:extLst>
              <a:ext uri="{FF2B5EF4-FFF2-40B4-BE49-F238E27FC236}">
                <a16:creationId xmlns:a16="http://schemas.microsoft.com/office/drawing/2014/main" id="{EC98AE9D-0FA3-CBD2-FAA1-98B27EB6584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890237" y="3320197"/>
            <a:ext cx="227480" cy="227480"/>
          </a:xfrm>
          <a:prstGeom prst="rect">
            <a:avLst/>
          </a:prstGeom>
        </p:spPr>
      </p:pic>
      <p:pic>
        <p:nvPicPr>
          <p:cNvPr id="112" name="Picture 111" descr="A blue rectangle with white text">
            <a:extLst>
              <a:ext uri="{FF2B5EF4-FFF2-40B4-BE49-F238E27FC236}">
                <a16:creationId xmlns:a16="http://schemas.microsoft.com/office/drawing/2014/main" id="{FFA95A9C-A71B-A9F8-E396-E3CE2DE213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7163" y="3457166"/>
            <a:ext cx="132256" cy="92272"/>
          </a:xfrm>
          <a:prstGeom prst="rect">
            <a:avLst/>
          </a:prstGeom>
        </p:spPr>
      </p:pic>
      <p:cxnSp>
        <p:nvCxnSpPr>
          <p:cNvPr id="113" name="Connector: Elbow 112">
            <a:extLst>
              <a:ext uri="{FF2B5EF4-FFF2-40B4-BE49-F238E27FC236}">
                <a16:creationId xmlns:a16="http://schemas.microsoft.com/office/drawing/2014/main" id="{E24989CF-6246-D0EC-D82D-3A60030A5E36}"/>
              </a:ext>
            </a:extLst>
          </p:cNvPr>
          <p:cNvCxnSpPr>
            <a:cxnSpLocks/>
          </p:cNvCxnSpPr>
          <p:nvPr/>
        </p:nvCxnSpPr>
        <p:spPr>
          <a:xfrm rot="10800000">
            <a:off x="6750212" y="3499946"/>
            <a:ext cx="266389" cy="215819"/>
          </a:xfrm>
          <a:prstGeom prst="bentConnector3">
            <a:avLst>
              <a:gd name="adj1" fmla="val -1057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AF644F5C-1840-37F4-63A0-9C29DE6F721E}"/>
              </a:ext>
            </a:extLst>
          </p:cNvPr>
          <p:cNvSpPr txBox="1"/>
          <p:nvPr/>
        </p:nvSpPr>
        <p:spPr>
          <a:xfrm>
            <a:off x="7102774" y="3531750"/>
            <a:ext cx="393267" cy="230832"/>
          </a:xfrm>
          <a:prstGeom prst="rect">
            <a:avLst/>
          </a:prstGeom>
          <a:noFill/>
        </p:spPr>
        <p:txBody>
          <a:bodyPr wrap="square" lIns="0" tIns="0" rIns="0" bIns="0" rtlCol="0">
            <a:spAutoFit/>
          </a:bodyPr>
          <a:lstStyle/>
          <a:p>
            <a:pPr algn="ctr"/>
            <a:r>
              <a:rPr lang="en-US" sz="500"/>
              <a:t>4b. Generates clause by cluse steps</a:t>
            </a:r>
          </a:p>
        </p:txBody>
      </p:sp>
      <p:cxnSp>
        <p:nvCxnSpPr>
          <p:cNvPr id="115" name="Connector: Elbow 114">
            <a:extLst>
              <a:ext uri="{FF2B5EF4-FFF2-40B4-BE49-F238E27FC236}">
                <a16:creationId xmlns:a16="http://schemas.microsoft.com/office/drawing/2014/main" id="{4DA7819E-D354-03A8-238A-0F69452DA26B}"/>
              </a:ext>
            </a:extLst>
          </p:cNvPr>
          <p:cNvCxnSpPr>
            <a:stCxn id="29" idx="2"/>
            <a:endCxn id="44" idx="3"/>
          </p:cNvCxnSpPr>
          <p:nvPr/>
        </p:nvCxnSpPr>
        <p:spPr>
          <a:xfrm rot="5400000" flipH="1" flipV="1">
            <a:off x="8358654" y="1197779"/>
            <a:ext cx="1249969" cy="5927447"/>
          </a:xfrm>
          <a:prstGeom prst="bentConnector4">
            <a:avLst>
              <a:gd name="adj1" fmla="val -29957"/>
              <a:gd name="adj2" fmla="val 10306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67ED2B4B-6DC0-0F8E-2D04-5F5371EDE774}"/>
              </a:ext>
            </a:extLst>
          </p:cNvPr>
          <p:cNvSpPr txBox="1"/>
          <p:nvPr/>
        </p:nvSpPr>
        <p:spPr>
          <a:xfrm>
            <a:off x="8741357" y="5234012"/>
            <a:ext cx="1199237" cy="76944"/>
          </a:xfrm>
          <a:prstGeom prst="rect">
            <a:avLst/>
          </a:prstGeom>
          <a:noFill/>
        </p:spPr>
        <p:txBody>
          <a:bodyPr wrap="square" lIns="0" tIns="0" rIns="0" bIns="0" rtlCol="0">
            <a:spAutoFit/>
          </a:bodyPr>
          <a:lstStyle/>
          <a:p>
            <a:pPr algn="ctr"/>
            <a:r>
              <a:rPr lang="en-US" sz="500"/>
              <a:t>7a. Agent logs are reviewed by admins</a:t>
            </a:r>
          </a:p>
        </p:txBody>
      </p:sp>
      <p:cxnSp>
        <p:nvCxnSpPr>
          <p:cNvPr id="118" name="Connector: Elbow 117">
            <a:extLst>
              <a:ext uri="{FF2B5EF4-FFF2-40B4-BE49-F238E27FC236}">
                <a16:creationId xmlns:a16="http://schemas.microsoft.com/office/drawing/2014/main" id="{D9BE6EF9-483D-0FDB-DBA2-8E51D80F69BF}"/>
              </a:ext>
            </a:extLst>
          </p:cNvPr>
          <p:cNvCxnSpPr>
            <a:stCxn id="43" idx="0"/>
          </p:cNvCxnSpPr>
          <p:nvPr/>
        </p:nvCxnSpPr>
        <p:spPr>
          <a:xfrm rot="16200000" flipV="1">
            <a:off x="9720774" y="1150184"/>
            <a:ext cx="781900" cy="295887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49D7C20-76B0-90A5-05BE-B5845344D6BB}"/>
              </a:ext>
            </a:extLst>
          </p:cNvPr>
          <p:cNvSpPr txBox="1"/>
          <p:nvPr/>
        </p:nvSpPr>
        <p:spPr>
          <a:xfrm>
            <a:off x="9171896" y="2138363"/>
            <a:ext cx="1798552" cy="76944"/>
          </a:xfrm>
          <a:prstGeom prst="rect">
            <a:avLst/>
          </a:prstGeom>
          <a:noFill/>
        </p:spPr>
        <p:txBody>
          <a:bodyPr wrap="square" lIns="0" tIns="0" rIns="0" bIns="0" rtlCol="0">
            <a:spAutoFit/>
          </a:bodyPr>
          <a:lstStyle/>
          <a:p>
            <a:pPr algn="ctr"/>
            <a:r>
              <a:rPr lang="en-US" sz="500"/>
              <a:t>7c. Feedback – updates policy, templates and instructions</a:t>
            </a:r>
          </a:p>
        </p:txBody>
      </p:sp>
      <p:pic>
        <p:nvPicPr>
          <p:cNvPr id="120" name="Graphic 119">
            <a:extLst>
              <a:ext uri="{FF2B5EF4-FFF2-40B4-BE49-F238E27FC236}">
                <a16:creationId xmlns:a16="http://schemas.microsoft.com/office/drawing/2014/main" id="{0C6FEAB8-8CF8-523F-8173-E52F8CA81AF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801078" y="3562950"/>
            <a:ext cx="228600" cy="228600"/>
          </a:xfrm>
          <a:prstGeom prst="rect">
            <a:avLst/>
          </a:prstGeom>
        </p:spPr>
      </p:pic>
      <p:sp>
        <p:nvSpPr>
          <p:cNvPr id="121" name="TextBox 120">
            <a:extLst>
              <a:ext uri="{FF2B5EF4-FFF2-40B4-BE49-F238E27FC236}">
                <a16:creationId xmlns:a16="http://schemas.microsoft.com/office/drawing/2014/main" id="{269B0E5C-EC1C-517D-3EED-E11CCF5AF285}"/>
              </a:ext>
            </a:extLst>
          </p:cNvPr>
          <p:cNvSpPr txBox="1"/>
          <p:nvPr/>
        </p:nvSpPr>
        <p:spPr>
          <a:xfrm>
            <a:off x="6795390" y="3800842"/>
            <a:ext cx="248344" cy="76944"/>
          </a:xfrm>
          <a:prstGeom prst="rect">
            <a:avLst/>
          </a:prstGeom>
          <a:noFill/>
        </p:spPr>
        <p:txBody>
          <a:bodyPr wrap="square" lIns="0" tIns="0" rIns="0" bIns="0" rtlCol="0">
            <a:spAutoFit/>
          </a:bodyPr>
          <a:lstStyle/>
          <a:p>
            <a:pPr algn="ctr"/>
            <a:r>
              <a:rPr lang="en-US" sz="500"/>
              <a:t>Prompts</a:t>
            </a:r>
          </a:p>
        </p:txBody>
      </p:sp>
    </p:spTree>
    <p:extLst>
      <p:ext uri="{BB962C8B-B14F-4D97-AF65-F5344CB8AC3E}">
        <p14:creationId xmlns:p14="http://schemas.microsoft.com/office/powerpoint/2010/main" val="292909933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E7645-6C4B-A2B0-484A-65EB8182B7AB}"/>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0ED88AD-44C2-3136-E426-77F0017AFED1}"/>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A61B9FAF-DF21-CE8C-DC42-52C16F3211C2}"/>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01845480-4DFC-1AE0-E698-8BAF2B3330B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Claims are often delayed by manual intake, fragmented systems, and reactive service models which </a:t>
            </a:r>
            <a:r>
              <a:rPr lang="en-US" sz="1400">
                <a:solidFill>
                  <a:srgbClr val="000000"/>
                </a:solidFill>
                <a:latin typeface="Segoe Sans Display" pitchFamily="2" charset="0"/>
                <a:ea typeface="DM Sans 14pt Light"/>
                <a:cs typeface="Segoe Sans Display" pitchFamily="2" charset="0"/>
                <a:sym typeface="DM Sans Light"/>
              </a:rPr>
              <a:t>result in </a:t>
            </a: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frustrated customers and strained operations</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8969A485-666F-1CF9-6537-8FC02DB938A1}"/>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10FEE76A-510B-64EC-0ECD-82EFE497BEC0}"/>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Manual d</a:t>
            </a:r>
            <a:r>
              <a:rPr kumimoji="0" lang="en-US" sz="105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ocument</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reviews, manual data re-entry, and outdated SOPs are error-prone, resource-heavy, and inefficient</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Incomplete or inconsistent data, low-quality images, and missing info lead to escalations and slow onboarding</a:t>
            </a:r>
            <a:b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tracking of changing insurance laws and local rules risks non-compliance, audits, and penalties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Extended onboarding cycles lead to applicant drop-off and shrinks revenue opportunities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Inconsistent manual decisions impact claim accuracy, trust, and compliance</a:t>
            </a:r>
          </a:p>
        </p:txBody>
      </p:sp>
      <p:sp>
        <p:nvSpPr>
          <p:cNvPr id="17" name="Google Shape;498;p32">
            <a:extLst>
              <a:ext uri="{FF2B5EF4-FFF2-40B4-BE49-F238E27FC236}">
                <a16:creationId xmlns:a16="http://schemas.microsoft.com/office/drawing/2014/main" id="{4EDBA223-B9DF-2671-20C7-944D1347AA5A}"/>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33" name="Google Shape;519;p32">
            <a:extLst>
              <a:ext uri="{FF2B5EF4-FFF2-40B4-BE49-F238E27FC236}">
                <a16:creationId xmlns:a16="http://schemas.microsoft.com/office/drawing/2014/main" id="{25F3468F-BF97-FA5E-76D0-8CE48504F419}"/>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A39ACED4-8DBE-8F34-4DA3-5D903C01B345}"/>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67678633-14E3-6B65-7D1D-7B6CDC7A4763}"/>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5837C4C6-0761-1BE7-1D0B-32DD656D7706}"/>
              </a:ext>
            </a:extLst>
          </p:cNvPr>
          <p:cNvSpPr/>
          <p:nvPr/>
        </p:nvSpPr>
        <p:spPr>
          <a:xfrm>
            <a:off x="8558347" y="5396492"/>
            <a:ext cx="3057247" cy="114444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DD3821DE-03A9-94A7-4CFD-3992027D0318}"/>
              </a:ext>
            </a:extLst>
          </p:cNvPr>
          <p:cNvSpPr/>
          <p:nvPr/>
        </p:nvSpPr>
        <p:spPr>
          <a:xfrm>
            <a:off x="8682389" y="585657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Claim Settlement Executives</a:t>
            </a:r>
          </a:p>
        </p:txBody>
      </p:sp>
      <p:sp>
        <p:nvSpPr>
          <p:cNvPr id="22" name="Google Shape;498;p32">
            <a:extLst>
              <a:ext uri="{FF2B5EF4-FFF2-40B4-BE49-F238E27FC236}">
                <a16:creationId xmlns:a16="http://schemas.microsoft.com/office/drawing/2014/main" id="{6FAA4834-E406-4562-D89B-8F6CC594BD38}"/>
              </a:ext>
            </a:extLst>
          </p:cNvPr>
          <p:cNvSpPr/>
          <p:nvPr/>
        </p:nvSpPr>
        <p:spPr>
          <a:xfrm>
            <a:off x="8558349" y="1740226"/>
            <a:ext cx="3057246" cy="3531489"/>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8A656132-6441-268D-1DEB-2973B8C622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grpSp>
        <p:nvGrpSpPr>
          <p:cNvPr id="66" name="Google Shape;2181;p75">
            <a:extLst>
              <a:ext uri="{FF2B5EF4-FFF2-40B4-BE49-F238E27FC236}">
                <a16:creationId xmlns:a16="http://schemas.microsoft.com/office/drawing/2014/main" id="{31BFE59A-65D0-004B-425A-0F3945FC4307}"/>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4ED74CCC-AD42-1839-0EB3-90C116E917F2}"/>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D33C3B70-851B-7FD2-66A1-DBD426073BF0}"/>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71157B37-E05B-7571-3F31-67985BBC14A4}"/>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5ADC207-32F3-8A19-956F-828C8933B703}"/>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1AD01E8F-BE3B-5C99-91C4-E74487EC8673}"/>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6A60DCB1-B825-3352-AF2D-D25550134180}"/>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grpSp>
        <p:nvGrpSpPr>
          <p:cNvPr id="72" name="Google Shape;2175;p75">
            <a:extLst>
              <a:ext uri="{FF2B5EF4-FFF2-40B4-BE49-F238E27FC236}">
                <a16:creationId xmlns:a16="http://schemas.microsoft.com/office/drawing/2014/main" id="{D54B6FC6-84F2-01F8-C943-5C4A9A75B1DC}"/>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0E869DB-5084-421B-E1CB-064F01ACAFB6}"/>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AACF8751-F4B9-4D97-F19E-6932C8A84E39}"/>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E40B4F60-19EC-6238-D6D0-E24CFAD37433}"/>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C459E505-7270-CE0B-A1F8-A8CE8E77D739}"/>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30" name="Google Shape;115;p20">
            <a:extLst>
              <a:ext uri="{FF2B5EF4-FFF2-40B4-BE49-F238E27FC236}">
                <a16:creationId xmlns:a16="http://schemas.microsoft.com/office/drawing/2014/main" id="{91F676B3-D6C5-6D27-E39E-D5DDB5D87506}"/>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31" name="Google Shape;163;p22">
            <a:extLst>
              <a:ext uri="{FF2B5EF4-FFF2-40B4-BE49-F238E27FC236}">
                <a16:creationId xmlns:a16="http://schemas.microsoft.com/office/drawing/2014/main" id="{EFCF962D-5130-E2D8-5628-59588DD5D513}"/>
              </a:ext>
            </a:extLst>
          </p:cNvPr>
          <p:cNvSpPr/>
          <p:nvPr/>
        </p:nvSpPr>
        <p:spPr>
          <a:xfrm>
            <a:off x="695995" y="710974"/>
            <a:ext cx="7752200"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Claim Settlement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36" name="TextBox 35">
            <a:extLst>
              <a:ext uri="{FF2B5EF4-FFF2-40B4-BE49-F238E27FC236}">
                <a16:creationId xmlns:a16="http://schemas.microsoft.com/office/drawing/2014/main" id="{3417E08C-83FF-549C-E538-C2EE21F3BE51}"/>
              </a:ext>
            </a:extLst>
          </p:cNvPr>
          <p:cNvSpPr txBox="1"/>
          <p:nvPr/>
        </p:nvSpPr>
        <p:spPr>
          <a:xfrm>
            <a:off x="695994" y="1098881"/>
            <a:ext cx="77522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Automatically settles valid claims and flags suspicious ones for expert review.</a:t>
            </a:r>
          </a:p>
        </p:txBody>
      </p:sp>
      <p:sp>
        <p:nvSpPr>
          <p:cNvPr id="37" name="Google Shape;498;p32">
            <a:extLst>
              <a:ext uri="{FF2B5EF4-FFF2-40B4-BE49-F238E27FC236}">
                <a16:creationId xmlns:a16="http://schemas.microsoft.com/office/drawing/2014/main" id="{60BCC3A0-47E8-5CB7-D58A-E739D3732318}"/>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lang="en-US" sz="1400" kern="0">
                <a:solidFill>
                  <a:prstClr val="black"/>
                </a:solidFill>
                <a:latin typeface="Segoe Sans Display"/>
                <a:cs typeface="Segoe UI" pitchFamily="34" charset="0"/>
                <a:sym typeface="DM Sans Light"/>
              </a:rPr>
              <a:t>P</a:t>
            </a:r>
            <a:r>
              <a:rPr kumimoji="0" lang="en-US" sz="1400" b="0" i="0" u="none" strike="noStrike" kern="0" cap="none" spc="0" normalizeH="0" baseline="0" noProof="0" err="1">
                <a:ln>
                  <a:noFill/>
                </a:ln>
                <a:solidFill>
                  <a:prstClr val="black"/>
                </a:solidFill>
                <a:effectLst/>
                <a:uLnTx/>
                <a:uFillTx/>
                <a:latin typeface="Segoe Sans Display"/>
                <a:ea typeface="+mn-ea"/>
                <a:cs typeface="Segoe UI" pitchFamily="34" charset="0"/>
                <a:sym typeface="DM Sans Light"/>
              </a:rPr>
              <a:t>roactively</a:t>
            </a: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 extract claim data, triage cases, detect fraud, and route claims for fast-track approval or intelligent escalation to boost efficiency and customer trust</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74E748D8-84AE-A2F7-92D0-F1E3CE0F0E26}"/>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332CA69E-4C90-0A30-332F-A96AA125DC4C}"/>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Claim Handling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Proactive intake and automation accelerate resolution</a:t>
            </a:r>
          </a:p>
        </p:txBody>
      </p:sp>
      <p:sp>
        <p:nvSpPr>
          <p:cNvPr id="49" name="Rounded Rectangle 48">
            <a:extLst>
              <a:ext uri="{FF2B5EF4-FFF2-40B4-BE49-F238E27FC236}">
                <a16:creationId xmlns:a16="http://schemas.microsoft.com/office/drawing/2014/main" id="{22AFA79B-4567-5FD0-9D39-7291FFA1CECF}"/>
              </a:ext>
            </a:extLst>
          </p:cNvPr>
          <p:cNvSpPr/>
          <p:nvPr/>
        </p:nvSpPr>
        <p:spPr>
          <a:xfrm>
            <a:off x="8700923" y="283067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Customer Satisfaction Rate → </a:t>
            </a:r>
            <a:r>
              <a:rPr lang="en-US" sz="900">
                <a:solidFill>
                  <a:prstClr val="black"/>
                </a:solidFill>
                <a:latin typeface="Segoe Sans Display" pitchFamily="2" charset="0"/>
                <a:cs typeface="Segoe Sans Display" pitchFamily="2" charset="0"/>
              </a:rPr>
              <a:t>Faster, accurate claims improve trust and loyalty</a:t>
            </a:r>
            <a:endPar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50" name="Arrow: Up 56">
            <a:extLst>
              <a:ext uri="{FF2B5EF4-FFF2-40B4-BE49-F238E27FC236}">
                <a16:creationId xmlns:a16="http://schemas.microsoft.com/office/drawing/2014/main" id="{E0881B2A-CD89-4AEA-FCED-B1553545981F}"/>
              </a:ext>
            </a:extLst>
          </p:cNvPr>
          <p:cNvSpPr/>
          <p:nvPr/>
        </p:nvSpPr>
        <p:spPr>
          <a:xfrm rot="10800000">
            <a:off x="8794753" y="235404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4D098DE-08C1-3888-0376-E1C573EE0391}"/>
              </a:ext>
            </a:extLst>
          </p:cNvPr>
          <p:cNvSpPr/>
          <p:nvPr/>
        </p:nvSpPr>
        <p:spPr>
          <a:xfrm>
            <a:off x="8700923" y="343894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Manual Review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Staff focus on edge cases, not data entry</a:t>
            </a:r>
          </a:p>
        </p:txBody>
      </p:sp>
      <p:sp>
        <p:nvSpPr>
          <p:cNvPr id="52" name="Arrow: Up 56">
            <a:extLst>
              <a:ext uri="{FF2B5EF4-FFF2-40B4-BE49-F238E27FC236}">
                <a16:creationId xmlns:a16="http://schemas.microsoft.com/office/drawing/2014/main" id="{D7016617-857A-0F94-F133-5C63198F425B}"/>
              </a:ext>
            </a:extLst>
          </p:cNvPr>
          <p:cNvSpPr/>
          <p:nvPr/>
        </p:nvSpPr>
        <p:spPr>
          <a:xfrm rot="10800000">
            <a:off x="8794754" y="357490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B4D1CAF8-3102-3601-EF95-5E5018A3574E}"/>
              </a:ext>
            </a:extLst>
          </p:cNvPr>
          <p:cNvSpPr/>
          <p:nvPr/>
        </p:nvSpPr>
        <p:spPr>
          <a:xfrm>
            <a:off x="10209729" y="585466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Insurance Agents</a:t>
            </a:r>
          </a:p>
        </p:txBody>
      </p:sp>
      <p:sp>
        <p:nvSpPr>
          <p:cNvPr id="29" name="Google Shape;523;p32">
            <a:extLst>
              <a:ext uri="{FF2B5EF4-FFF2-40B4-BE49-F238E27FC236}">
                <a16:creationId xmlns:a16="http://schemas.microsoft.com/office/drawing/2014/main" id="{CE0B0B94-9961-A8B3-B42F-B8A7D37CC89C}"/>
              </a:ext>
            </a:extLst>
          </p:cNvPr>
          <p:cNvSpPr/>
          <p:nvPr/>
        </p:nvSpPr>
        <p:spPr>
          <a:xfrm>
            <a:off x="6238038" y="2229263"/>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Extract data from emails, calls, and CRM to pre-fill claim forms and send follow-up requests for missing data</a:t>
            </a:r>
          </a:p>
        </p:txBody>
      </p:sp>
      <p:sp>
        <p:nvSpPr>
          <p:cNvPr id="32" name="Google Shape;523;p32">
            <a:extLst>
              <a:ext uri="{FF2B5EF4-FFF2-40B4-BE49-F238E27FC236}">
                <a16:creationId xmlns:a16="http://schemas.microsoft.com/office/drawing/2014/main" id="{9DF451E6-4572-0C96-DBA1-BD0467C2C119}"/>
              </a:ext>
            </a:extLst>
          </p:cNvPr>
          <p:cNvSpPr/>
          <p:nvPr/>
        </p:nvSpPr>
        <p:spPr>
          <a:xfrm>
            <a:off x="6242445" y="4897826"/>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Fast-track simple claims or escalate complex ones with summaries and red flags</a:t>
            </a:r>
          </a:p>
        </p:txBody>
      </p:sp>
      <p:sp>
        <p:nvSpPr>
          <p:cNvPr id="35" name="Google Shape;523;p32">
            <a:extLst>
              <a:ext uri="{FF2B5EF4-FFF2-40B4-BE49-F238E27FC236}">
                <a16:creationId xmlns:a16="http://schemas.microsoft.com/office/drawing/2014/main" id="{309CEBB5-A941-8D50-B2D0-C3CB3E8372E7}"/>
              </a:ext>
            </a:extLst>
          </p:cNvPr>
          <p:cNvSpPr/>
          <p:nvPr/>
        </p:nvSpPr>
        <p:spPr>
          <a:xfrm>
            <a:off x="6218496" y="3546448"/>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Cross-reference data from policy, CRM, repair vendors, health systems, and fraud models</a:t>
            </a:r>
          </a:p>
        </p:txBody>
      </p:sp>
      <p:sp>
        <p:nvSpPr>
          <p:cNvPr id="38" name="Google Shape;523;p32">
            <a:extLst>
              <a:ext uri="{FF2B5EF4-FFF2-40B4-BE49-F238E27FC236}">
                <a16:creationId xmlns:a16="http://schemas.microsoft.com/office/drawing/2014/main" id="{FC5B9928-ED46-9815-4FB3-22DB872C0ED1}"/>
              </a:ext>
            </a:extLst>
          </p:cNvPr>
          <p:cNvSpPr/>
          <p:nvPr/>
        </p:nvSpPr>
        <p:spPr>
          <a:xfrm>
            <a:off x="6229621" y="289046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Claims are triaged based on complexity and urgency using a proprietary scoring model</a:t>
            </a:r>
          </a:p>
        </p:txBody>
      </p:sp>
      <p:sp>
        <p:nvSpPr>
          <p:cNvPr id="39" name="Google Shape;523;p32">
            <a:extLst>
              <a:ext uri="{FF2B5EF4-FFF2-40B4-BE49-F238E27FC236}">
                <a16:creationId xmlns:a16="http://schemas.microsoft.com/office/drawing/2014/main" id="{00F7D006-D1A1-B3B2-6146-9F6BC92EFFEF}"/>
              </a:ext>
            </a:extLst>
          </p:cNvPr>
          <p:cNvSpPr/>
          <p:nvPr/>
        </p:nvSpPr>
        <p:spPr>
          <a:xfrm>
            <a:off x="6242445" y="4197045"/>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Flag suspicious patterns and outliers for review using risk signals</a:t>
            </a:r>
          </a:p>
        </p:txBody>
      </p:sp>
      <p:sp>
        <p:nvSpPr>
          <p:cNvPr id="16" name="Google Shape;506;p32">
            <a:extLst>
              <a:ext uri="{FF2B5EF4-FFF2-40B4-BE49-F238E27FC236}">
                <a16:creationId xmlns:a16="http://schemas.microsoft.com/office/drawing/2014/main" id="{725F5641-D177-F804-EA82-095DEF2B8A50}"/>
              </a:ext>
            </a:extLst>
          </p:cNvPr>
          <p:cNvSpPr/>
          <p:nvPr/>
        </p:nvSpPr>
        <p:spPr>
          <a:xfrm>
            <a:off x="8955020" y="1391437"/>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Insurance</a:t>
            </a:r>
          </a:p>
        </p:txBody>
      </p:sp>
      <p:sp>
        <p:nvSpPr>
          <p:cNvPr id="48" name="Arrow: Up 56">
            <a:extLst>
              <a:ext uri="{FF2B5EF4-FFF2-40B4-BE49-F238E27FC236}">
                <a16:creationId xmlns:a16="http://schemas.microsoft.com/office/drawing/2014/main" id="{F62EF91D-8E93-9A42-6D4C-C4CC1C611866}"/>
              </a:ext>
            </a:extLst>
          </p:cNvPr>
          <p:cNvSpPr/>
          <p:nvPr/>
        </p:nvSpPr>
        <p:spPr>
          <a:xfrm>
            <a:off x="8794753" y="2964211"/>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Google Shape;506;p32">
            <a:extLst>
              <a:ext uri="{FF2B5EF4-FFF2-40B4-BE49-F238E27FC236}">
                <a16:creationId xmlns:a16="http://schemas.microsoft.com/office/drawing/2014/main" id="{5E5A0417-4E13-CBFE-AC80-92C61AD9649F}"/>
              </a:ext>
            </a:extLst>
          </p:cNvPr>
          <p:cNvSpPr/>
          <p:nvPr/>
        </p:nvSpPr>
        <p:spPr>
          <a:xfrm>
            <a:off x="10397434" y="1347217"/>
            <a:ext cx="895361" cy="15243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Strategic imperatives</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sp>
        <p:nvSpPr>
          <p:cNvPr id="21" name="Google Shape;523;p32">
            <a:extLst>
              <a:ext uri="{FF2B5EF4-FFF2-40B4-BE49-F238E27FC236}">
                <a16:creationId xmlns:a16="http://schemas.microsoft.com/office/drawing/2014/main" id="{A8E7634D-B28C-681F-8C04-DD6D8B5727B6}"/>
              </a:ext>
            </a:extLst>
          </p:cNvPr>
          <p:cNvSpPr/>
          <p:nvPr/>
        </p:nvSpPr>
        <p:spPr>
          <a:xfrm>
            <a:off x="6242445" y="5729688"/>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Store claim outcome, agent actions, and feedback for future tuning</a:t>
            </a:r>
          </a:p>
        </p:txBody>
      </p:sp>
      <p:sp>
        <p:nvSpPr>
          <p:cNvPr id="23" name="Rounded Rectangle 50">
            <a:extLst>
              <a:ext uri="{FF2B5EF4-FFF2-40B4-BE49-F238E27FC236}">
                <a16:creationId xmlns:a16="http://schemas.microsoft.com/office/drawing/2014/main" id="{B0C3AFCB-A5DE-CB46-B6E8-FE01D56F3AA6}"/>
              </a:ext>
            </a:extLst>
          </p:cNvPr>
          <p:cNvSpPr/>
          <p:nvPr/>
        </p:nvSpPr>
        <p:spPr>
          <a:xfrm>
            <a:off x="8700923" y="4039686"/>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Fraud Detection </a:t>
            </a:r>
            <a:r>
              <a:rPr lang="en-US" sz="900">
                <a:solidFill>
                  <a:prstClr val="black"/>
                </a:solidFill>
                <a:latin typeface="Segoe Sans Display Semibold" pitchFamily="2" charset="0"/>
                <a:cs typeface="Segoe Sans Display Semibold" pitchFamily="2" charset="0"/>
              </a:rPr>
              <a:t>A</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ccuracy</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Improves fraud detection and audit readiness by flagging inconsistencies, validating thresholds, and logging decisions</a:t>
            </a:r>
          </a:p>
        </p:txBody>
      </p:sp>
      <p:sp>
        <p:nvSpPr>
          <p:cNvPr id="24" name="Arrow: Up 56">
            <a:extLst>
              <a:ext uri="{FF2B5EF4-FFF2-40B4-BE49-F238E27FC236}">
                <a16:creationId xmlns:a16="http://schemas.microsoft.com/office/drawing/2014/main" id="{2A78940C-D53A-3C5E-3782-6B9658FDB68F}"/>
              </a:ext>
            </a:extLst>
          </p:cNvPr>
          <p:cNvSpPr/>
          <p:nvPr/>
        </p:nvSpPr>
        <p:spPr>
          <a:xfrm>
            <a:off x="8794752" y="416605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ounded Rectangle 50">
            <a:extLst>
              <a:ext uri="{FF2B5EF4-FFF2-40B4-BE49-F238E27FC236}">
                <a16:creationId xmlns:a16="http://schemas.microsoft.com/office/drawing/2014/main" id="{23A2C313-2814-257D-43D7-C305E0633FF1}"/>
              </a:ext>
            </a:extLst>
          </p:cNvPr>
          <p:cNvSpPr/>
          <p:nvPr/>
        </p:nvSpPr>
        <p:spPr>
          <a:xfrm>
            <a:off x="8700923" y="464042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a:t>
            </a:r>
            <a:r>
              <a:rPr lang="en-US" sz="900">
                <a:solidFill>
                  <a:prstClr val="black"/>
                </a:solidFill>
                <a:latin typeface="Segoe Sans Display Semibold" pitchFamily="2" charset="0"/>
                <a:cs typeface="Segoe Sans Display Semibold" pitchFamily="2" charset="0"/>
              </a:rPr>
              <a:t>T</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ime</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err="1">
                <a:ln>
                  <a:noFill/>
                </a:ln>
                <a:solidFill>
                  <a:prstClr val="black"/>
                </a:solidFill>
                <a:effectLst/>
                <a:uLnTx/>
                <a:uFillTx/>
                <a:latin typeface="Segoe Sans Display Semibold" pitchFamily="2" charset="0"/>
                <a:ea typeface="+mn-ea"/>
                <a:cs typeface="Segoe Sans Display Semibold" pitchFamily="2" charset="0"/>
              </a:rPr>
              <a:t>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a:t>
            </a:r>
            <a:r>
              <a:rPr lang="en-US" sz="900">
                <a:solidFill>
                  <a:prstClr val="black"/>
                </a:solidFill>
                <a:latin typeface="Segoe Sans Display Semibold" pitchFamily="2" charset="0"/>
                <a:cs typeface="Segoe Sans Display Semibold" pitchFamily="2" charset="0"/>
              </a:rPr>
              <a:t>R</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ate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Better triaging and pre-filled data reduce rework</a:t>
            </a:r>
          </a:p>
        </p:txBody>
      </p:sp>
      <p:sp>
        <p:nvSpPr>
          <p:cNvPr id="27" name="Arrow: Up 56">
            <a:extLst>
              <a:ext uri="{FF2B5EF4-FFF2-40B4-BE49-F238E27FC236}">
                <a16:creationId xmlns:a16="http://schemas.microsoft.com/office/drawing/2014/main" id="{A2B647E9-6877-35AD-2498-A9F3474CE890}"/>
              </a:ext>
            </a:extLst>
          </p:cNvPr>
          <p:cNvSpPr/>
          <p:nvPr/>
        </p:nvSpPr>
        <p:spPr>
          <a:xfrm>
            <a:off x="8794751" y="477396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00495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CA71-377A-417F-B6E9-750F2F11554A}"/>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33F24898-5BEF-8F16-152D-1B332768C40D}"/>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7056D7EF-0011-1143-3112-08235369B44E}"/>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98FB631E-9884-5A63-691E-4B0003A0A47C}"/>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AF238FE8-E184-6D63-CC81-FD29E070DCB2}"/>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Claim Settlement Agent</a:t>
            </a:r>
          </a:p>
        </p:txBody>
      </p:sp>
      <p:sp>
        <p:nvSpPr>
          <p:cNvPr id="57" name="Rectangle: Top Corners Rounded 56">
            <a:extLst>
              <a:ext uri="{FF2B5EF4-FFF2-40B4-BE49-F238E27FC236}">
                <a16:creationId xmlns:a16="http://schemas.microsoft.com/office/drawing/2014/main" id="{115DAE05-FD58-E27A-85B0-56B0F9FDE1DF}"/>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2BD1F1CB-21BF-3AAA-AD3B-2052C216D6EB}"/>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31DFBA89-258B-54AF-8D78-DA5842035686}"/>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BEB85A86-49A9-61E7-74BF-78CD75755BF9}"/>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7CC241A7-8B41-A292-21F2-EF6A6E4113A0}"/>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C1A64693-BD68-A3A7-05D3-EB1763DB778F}"/>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98B36356-A299-D73A-A8F4-AE6201C5A7B2}"/>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04EEC370-201F-6D8A-A73C-93DAC579B31D}"/>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9D888043-F81D-42DE-A272-E2A7987151D9}"/>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215B2A10-1209-A843-436F-BDFD24C9766B}"/>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B4D88FD8-1C46-C582-DF53-1B06F82A9966}"/>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57CC7CD8-E819-497F-A088-1F772426292B}"/>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C0FE3137-5A34-F6AF-A846-058467DAB936}"/>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168BF373-B073-8938-C08A-F5362A90E1E4}"/>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6D1A859C-A16F-64F4-B01A-2E546F769275}"/>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rPr>
              <a:t>Financial Service</a:t>
            </a:r>
            <a:endParaRPr kumimoji="0" lang="en-US" sz="18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Available with">
            <a:extLst>
              <a:ext uri="{FF2B5EF4-FFF2-40B4-BE49-F238E27FC236}">
                <a16:creationId xmlns:a16="http://schemas.microsoft.com/office/drawing/2014/main" id="{F330BEC2-3D67-870C-C982-CE5E462643F9}"/>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C9931EAF-ADF6-0C3E-A2E5-A98E9C127FA0}"/>
              </a:ext>
            </a:extLst>
          </p:cNvPr>
          <p:cNvGraphicFramePr>
            <a:graphicFrameLocks noGrp="1"/>
          </p:cNvGraphicFramePr>
          <p:nvPr>
            <p:extLst>
              <p:ext uri="{D42A27DB-BD31-4B8C-83A1-F6EECF244321}">
                <p14:modId xmlns:p14="http://schemas.microsoft.com/office/powerpoint/2010/main" val="3086885029"/>
              </p:ext>
            </p:extLst>
          </p:nvPr>
        </p:nvGraphicFramePr>
        <p:xfrm>
          <a:off x="316788" y="1608472"/>
          <a:ext cx="1907446" cy="401828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Accelerates claim resolution by pre-filling forms, triaging cases based on </a:t>
                      </a:r>
                      <a:r>
                        <a:rPr lang="en-US" sz="1100"/>
                        <a:t>complexity and risk</a:t>
                      </a:r>
                      <a:r>
                        <a:rPr kumimoji="0" lang="en-US" sz="1100" b="0" i="0" u="none" strike="noStrike" kern="1200" cap="none" spc="0" normalizeH="0" baseline="0" noProof="0">
                          <a:ln>
                            <a:noFill/>
                          </a:ln>
                          <a:solidFill>
                            <a:srgbClr val="091F2C"/>
                          </a:solidFill>
                          <a:effectLst/>
                          <a:uLnTx/>
                          <a:uFillTx/>
                          <a:latin typeface="+mn-lt"/>
                          <a:ea typeface="+mn-ea"/>
                          <a:cs typeface="+mn-cs"/>
                        </a:rPr>
                        <a:t>, and automating simple decisions to improve speed, accuracy, and fraud detection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F8FDE446-7A2F-6F5E-2477-C68659E06AB4}"/>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Triage Based on Urgency and Complexity</a:t>
            </a:r>
          </a:p>
        </p:txBody>
      </p:sp>
      <p:sp>
        <p:nvSpPr>
          <p:cNvPr id="26" name="Step 1 Top">
            <a:extLst>
              <a:ext uri="{FF2B5EF4-FFF2-40B4-BE49-F238E27FC236}">
                <a16:creationId xmlns:a16="http://schemas.microsoft.com/office/drawing/2014/main" id="{4F2E77EB-7ECA-F64A-319F-00C8ECB8E427}"/>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Scores each claim to determine priority and route appropriately</a:t>
            </a:r>
          </a:p>
        </p:txBody>
      </p:sp>
      <p:sp>
        <p:nvSpPr>
          <p:cNvPr id="63" name="Rectangle: Rounded Corners 62">
            <a:extLst>
              <a:ext uri="{FF2B5EF4-FFF2-40B4-BE49-F238E27FC236}">
                <a16:creationId xmlns:a16="http://schemas.microsoft.com/office/drawing/2014/main" id="{CC5DE194-CAFC-39AB-ECF1-7F105BCB8A97}"/>
              </a:ext>
            </a:extLst>
          </p:cNvPr>
          <p:cNvSpPr/>
          <p:nvPr/>
        </p:nvSpPr>
        <p:spPr bwMode="auto">
          <a:xfrm>
            <a:off x="372952" y="3773808"/>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Customer Satisfaction</a:t>
            </a:r>
          </a:p>
        </p:txBody>
      </p:sp>
      <p:sp>
        <p:nvSpPr>
          <p:cNvPr id="5" name="Rectangle: Rounded Corners 4">
            <a:extLst>
              <a:ext uri="{FF2B5EF4-FFF2-40B4-BE49-F238E27FC236}">
                <a16:creationId xmlns:a16="http://schemas.microsoft.com/office/drawing/2014/main" id="{2F4F770E-71BA-E2F7-DFF9-8A1A461F39F6}"/>
              </a:ext>
            </a:extLst>
          </p:cNvPr>
          <p:cNvSpPr/>
          <p:nvPr/>
        </p:nvSpPr>
        <p:spPr bwMode="auto">
          <a:xfrm>
            <a:off x="372952" y="406057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Fraud Detection </a:t>
            </a:r>
            <a:r>
              <a:rPr lang="en-US" sz="700">
                <a:solidFill>
                  <a:srgbClr val="FFFFFF"/>
                </a:solidFill>
                <a:latin typeface="Segoe Sans Display Semibold"/>
                <a:ea typeface="Segoe UI" pitchFamily="34" charset="0"/>
                <a:cs typeface="Segoe UI" pitchFamily="34" charset="0"/>
              </a:rPr>
              <a:t>Accuracy</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25FEC841-880D-59C5-5D0A-656FD314F6D0}"/>
              </a:ext>
            </a:extLst>
          </p:cNvPr>
          <p:cNvSpPr/>
          <p:nvPr/>
        </p:nvSpPr>
        <p:spPr bwMode="auto">
          <a:xfrm>
            <a:off x="368101" y="526813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Process Enhancement</a:t>
            </a:r>
          </a:p>
        </p:txBody>
      </p:sp>
      <p:sp>
        <p:nvSpPr>
          <p:cNvPr id="23" name="Step 1 Title">
            <a:extLst>
              <a:ext uri="{FF2B5EF4-FFF2-40B4-BE49-F238E27FC236}">
                <a16:creationId xmlns:a16="http://schemas.microsoft.com/office/drawing/2014/main" id="{30113DB6-16B4-DD5A-BE22-0304D0BFAE2C}"/>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Extract Structured Claim Data</a:t>
            </a:r>
          </a:p>
        </p:txBody>
      </p:sp>
      <p:sp>
        <p:nvSpPr>
          <p:cNvPr id="24" name="Step 1 Top">
            <a:extLst>
              <a:ext uri="{FF2B5EF4-FFF2-40B4-BE49-F238E27FC236}">
                <a16:creationId xmlns:a16="http://schemas.microsoft.com/office/drawing/2014/main" id="{6D463039-63A9-FC0B-B692-7A66A764166D}"/>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Pulls data from incoming emails, call transcripts, and CRM entries to pre-fill claim forms</a:t>
            </a:r>
          </a:p>
        </p:txBody>
      </p:sp>
      <p:sp>
        <p:nvSpPr>
          <p:cNvPr id="45" name="TextBox 44">
            <a:extLst>
              <a:ext uri="{FF2B5EF4-FFF2-40B4-BE49-F238E27FC236}">
                <a16:creationId xmlns:a16="http://schemas.microsoft.com/office/drawing/2014/main" id="{20479FC5-345F-9A9D-BABB-7998806AA6BD}"/>
              </a:ext>
              <a:ext uri="{C183D7F6-B498-43B3-948B-1728B52AA6E4}">
                <adec:decorative xmlns:adec="http://schemas.microsoft.com/office/drawing/2017/decorative" val="0"/>
              </a:ext>
            </a:extLst>
          </p:cNvPr>
          <p:cNvSpPr txBox="1"/>
          <p:nvPr/>
        </p:nvSpPr>
        <p:spPr>
          <a:xfrm>
            <a:off x="3223018" y="2010985"/>
            <a:ext cx="2199820"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for ingesting claim-related emails and call records and sending follow up requests for missing data</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reading structured case data and store incoming claim data</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accessing the claim templates</a:t>
            </a:r>
          </a:p>
        </p:txBody>
      </p:sp>
      <p:pic>
        <p:nvPicPr>
          <p:cNvPr id="49" name="Picture 48">
            <a:extLst>
              <a:ext uri="{FF2B5EF4-FFF2-40B4-BE49-F238E27FC236}">
                <a16:creationId xmlns:a16="http://schemas.microsoft.com/office/drawing/2014/main" id="{5FDEC0F9-DB54-E1D2-30DC-BBB6B69C0611}"/>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8FA7D1EC-FF11-4111-BAE2-9E8E6DE24A5C}"/>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Cross-Check Supporting Data</a:t>
            </a:r>
          </a:p>
        </p:txBody>
      </p:sp>
      <p:sp>
        <p:nvSpPr>
          <p:cNvPr id="29" name="Step 1 Top">
            <a:extLst>
              <a:ext uri="{FF2B5EF4-FFF2-40B4-BE49-F238E27FC236}">
                <a16:creationId xmlns:a16="http://schemas.microsoft.com/office/drawing/2014/main" id="{9D78836C-1172-EED3-E100-E6357F496444}"/>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Matches claim data against policy terms, past claims, vendor systems, and health databases</a:t>
            </a:r>
          </a:p>
        </p:txBody>
      </p:sp>
      <p:sp>
        <p:nvSpPr>
          <p:cNvPr id="37" name="Step 1 Title">
            <a:extLst>
              <a:ext uri="{FF2B5EF4-FFF2-40B4-BE49-F238E27FC236}">
                <a16:creationId xmlns:a16="http://schemas.microsoft.com/office/drawing/2014/main" id="{8A27E1A8-CBF0-5269-2CDA-174C95DC51F5}"/>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Detect Anomalies &amp; Risk Signals</a:t>
            </a:r>
          </a:p>
        </p:txBody>
      </p:sp>
      <p:sp>
        <p:nvSpPr>
          <p:cNvPr id="38" name="Step 1 Top">
            <a:extLst>
              <a:ext uri="{FF2B5EF4-FFF2-40B4-BE49-F238E27FC236}">
                <a16:creationId xmlns:a16="http://schemas.microsoft.com/office/drawing/2014/main" id="{6FCB45BD-4131-D5CC-EAB3-D33685BF5C90}"/>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Analyzes claim patterns for fraud indicators or policy misuse</a:t>
            </a:r>
          </a:p>
        </p:txBody>
      </p:sp>
      <p:sp>
        <p:nvSpPr>
          <p:cNvPr id="8" name="Rectangle: Rounded Corners 7">
            <a:extLst>
              <a:ext uri="{FF2B5EF4-FFF2-40B4-BE49-F238E27FC236}">
                <a16:creationId xmlns:a16="http://schemas.microsoft.com/office/drawing/2014/main" id="{D895C0BC-354A-3754-0CB1-96B664499716}"/>
              </a:ext>
            </a:extLst>
          </p:cNvPr>
          <p:cNvSpPr/>
          <p:nvPr/>
        </p:nvSpPr>
        <p:spPr bwMode="auto">
          <a:xfrm>
            <a:off x="364133" y="554234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3E2DEE1E-53F9-9FB0-D8BA-C13A601E33DC}"/>
              </a:ext>
            </a:extLst>
          </p:cNvPr>
          <p:cNvSpPr/>
          <p:nvPr/>
        </p:nvSpPr>
        <p:spPr bwMode="auto">
          <a:xfrm>
            <a:off x="369466" y="4341983"/>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Manual Review </a:t>
            </a:r>
            <a:r>
              <a:rPr lang="en-US" sz="700">
                <a:solidFill>
                  <a:srgbClr val="FFFFFF"/>
                </a:solidFill>
                <a:latin typeface="Segoe Sans Display Semibold"/>
                <a:ea typeface="Segoe UI" pitchFamily="34" charset="0"/>
                <a:cs typeface="Segoe UI" pitchFamily="34" charset="0"/>
              </a:rPr>
              <a:t>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117AA39E-97E8-D493-E9B2-10F9BF578A5E}"/>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6A4DBA1E-15A1-9AAF-3E1E-4DE9EC8FF73B}"/>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80B60DD4-D084-8146-CA2F-7E0198059709}"/>
              </a:ext>
              <a:ext uri="{C183D7F6-B498-43B3-948B-1728B52AA6E4}">
                <adec:decorative xmlns:adec="http://schemas.microsoft.com/office/drawing/2017/decorative" val="0"/>
              </a:ext>
            </a:extLst>
          </p:cNvPr>
          <p:cNvSpPr txBox="1"/>
          <p:nvPr/>
        </p:nvSpPr>
        <p:spPr>
          <a:xfrm>
            <a:off x="6101735" y="2198214"/>
            <a:ext cx="2199820"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Data Platform (Dataverse) for storing and managing scoring results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triage logic for creating triage queues and triggering next steps</a:t>
            </a:r>
          </a:p>
        </p:txBody>
      </p:sp>
      <p:pic>
        <p:nvPicPr>
          <p:cNvPr id="62" name="Picture 61">
            <a:extLst>
              <a:ext uri="{FF2B5EF4-FFF2-40B4-BE49-F238E27FC236}">
                <a16:creationId xmlns:a16="http://schemas.microsoft.com/office/drawing/2014/main" id="{0C4C02C4-8243-8791-12E5-88332BBE709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DD4E0D03-C3D2-72EA-250E-A1C78BE8F15C}"/>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A3AC8EED-BA55-FFEF-A00C-30310134EDF9}"/>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E0DB49D7-737C-2D38-53D5-4023191D14A9}"/>
              </a:ext>
              <a:ext uri="{C183D7F6-B498-43B3-948B-1728B52AA6E4}">
                <adec:decorative xmlns:adec="http://schemas.microsoft.com/office/drawing/2017/decorative" val="0"/>
              </a:ext>
            </a:extLst>
          </p:cNvPr>
          <p:cNvSpPr txBox="1"/>
          <p:nvPr/>
        </p:nvSpPr>
        <p:spPr>
          <a:xfrm>
            <a:off x="8990602" y="2064845"/>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File Storage (SharePoint) for accessing stored policy documentation</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lang="en-US" sz="700">
                <a:latin typeface="Segoe Sans Display"/>
              </a:rPr>
              <a:t>Connection to internal and external health database for historical claims</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customer and vendor records</a:t>
            </a:r>
          </a:p>
        </p:txBody>
      </p:sp>
      <p:pic>
        <p:nvPicPr>
          <p:cNvPr id="60" name="Picture 59">
            <a:extLst>
              <a:ext uri="{FF2B5EF4-FFF2-40B4-BE49-F238E27FC236}">
                <a16:creationId xmlns:a16="http://schemas.microsoft.com/office/drawing/2014/main" id="{E8ADA72E-12E6-3FEF-1E50-7DD119BE081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3B9F97F5-4F44-845A-6411-78CDE6A0EC21}"/>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P</a:t>
            </a:r>
            <a:r>
              <a:rPr kumimoji="0" lang="en-US" sz="700" b="0" i="0" u="none" strike="noStrike" kern="1200" cap="none" spc="0" normalizeH="0" baseline="0" noProof="0">
                <a:ln>
                  <a:noFill/>
                </a:ln>
                <a:solidFill>
                  <a:srgbClr val="000000"/>
                </a:solidFill>
                <a:effectLst/>
                <a:uLnTx/>
                <a:uFillTx/>
                <a:latin typeface="Segoe Sans Display"/>
                <a:ea typeface="+mn-ea"/>
                <a:cs typeface="+mn-cs"/>
              </a:rPr>
              <a:t>re-fills claim form to eliminate manual intake delays and errors</a:t>
            </a:r>
          </a:p>
        </p:txBody>
      </p:sp>
      <p:sp>
        <p:nvSpPr>
          <p:cNvPr id="74" name="TextBox 73">
            <a:extLst>
              <a:ext uri="{FF2B5EF4-FFF2-40B4-BE49-F238E27FC236}">
                <a16:creationId xmlns:a16="http://schemas.microsoft.com/office/drawing/2014/main" id="{6CFC945C-EE7E-0BA2-5053-3CD5C274FC5F}"/>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0" cap="none" spc="0" normalizeH="0" baseline="0" noProof="0">
                <a:ln>
                  <a:noFill/>
                </a:ln>
                <a:solidFill>
                  <a:srgbClr val="000000"/>
                </a:solidFill>
                <a:effectLst/>
                <a:uLnTx/>
                <a:uFillTx/>
                <a:latin typeface="Segoe Sans Display"/>
                <a:ea typeface="DM Sans 14pt"/>
                <a:cs typeface="DM Sans 14pt"/>
                <a:sym typeface="DM Sans"/>
              </a:rPr>
              <a:t>Scores each claim to </a:t>
            </a:r>
            <a:r>
              <a:rPr lang="en-US" sz="700">
                <a:solidFill>
                  <a:srgbClr val="000000"/>
                </a:solidFill>
                <a:latin typeface="Segoe Sans Display"/>
                <a:sym typeface="DM Sans"/>
              </a:rPr>
              <a:t>a</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ccelerate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simple claims and ensures high-risk ones are </a:t>
            </a:r>
            <a:r>
              <a:rPr lang="en-US" sz="700">
                <a:solidFill>
                  <a:srgbClr val="000000"/>
                </a:solidFill>
                <a:latin typeface="Segoe Sans Display"/>
              </a:rPr>
              <a:t>prioritized</a:t>
            </a:r>
            <a:endParaRPr kumimoji="0" lang="en-US" sz="7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75" name="TextBox 74">
            <a:extLst>
              <a:ext uri="{FF2B5EF4-FFF2-40B4-BE49-F238E27FC236}">
                <a16:creationId xmlns:a16="http://schemas.microsoft.com/office/drawing/2014/main" id="{F02CC584-537F-50E5-CF03-8B64AD0AAD29}"/>
              </a:ext>
            </a:extLst>
          </p:cNvPr>
          <p:cNvSpPr txBox="1"/>
          <p:nvPr/>
        </p:nvSpPr>
        <p:spPr>
          <a:xfrm>
            <a:off x="8990602"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Cross-checks supporting data to e</a:t>
            </a:r>
            <a:r>
              <a:rPr lang="en-US" sz="700" err="1">
                <a:solidFill>
                  <a:srgbClr val="000000"/>
                </a:solidFill>
                <a:latin typeface="Segoe Sans Display"/>
              </a:rPr>
              <a:t>nsure</a:t>
            </a:r>
            <a:r>
              <a:rPr lang="en-US" sz="700">
                <a:solidFill>
                  <a:srgbClr val="000000"/>
                </a:solidFill>
                <a:latin typeface="Segoe Sans Display"/>
              </a:rPr>
              <a:t> accuracy and verifies coverage before </a:t>
            </a:r>
            <a:r>
              <a:rPr kumimoji="0" lang="en-US" sz="700" b="0" i="0" u="none" strike="noStrike" kern="1200" cap="none" spc="0" normalizeH="0" baseline="0" noProof="0">
                <a:ln>
                  <a:noFill/>
                </a:ln>
                <a:solidFill>
                  <a:srgbClr val="000000"/>
                </a:solidFill>
                <a:effectLst/>
                <a:uLnTx/>
                <a:uFillTx/>
                <a:latin typeface="Segoe Sans Display"/>
                <a:ea typeface="+mn-ea"/>
                <a:cs typeface="+mn-cs"/>
              </a:rPr>
              <a:t>payout</a:t>
            </a:r>
          </a:p>
        </p:txBody>
      </p:sp>
      <p:grpSp>
        <p:nvGrpSpPr>
          <p:cNvPr id="93" name="Group 92">
            <a:extLst>
              <a:ext uri="{FF2B5EF4-FFF2-40B4-BE49-F238E27FC236}">
                <a16:creationId xmlns:a16="http://schemas.microsoft.com/office/drawing/2014/main" id="{B9686226-B3B9-2314-65B5-9C298AECA87A}"/>
              </a:ext>
            </a:extLst>
          </p:cNvPr>
          <p:cNvGrpSpPr/>
          <p:nvPr/>
        </p:nvGrpSpPr>
        <p:grpSpPr>
          <a:xfrm>
            <a:off x="8804380" y="4827756"/>
            <a:ext cx="2572263" cy="1652997"/>
            <a:chOff x="8804380" y="4827756"/>
            <a:chExt cx="2572263" cy="1652997"/>
          </a:xfrm>
        </p:grpSpPr>
        <p:sp>
          <p:nvSpPr>
            <p:cNvPr id="70" name="Text Placeholder 11">
              <a:extLst>
                <a:ext uri="{FF2B5EF4-FFF2-40B4-BE49-F238E27FC236}">
                  <a16:creationId xmlns:a16="http://schemas.microsoft.com/office/drawing/2014/main" id="{A82BDF03-FDC5-FF1B-B6DB-EC136ABD0ACB}"/>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76FF425A-9CE1-6347-946F-D334AEA6579D}"/>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DDFB50B3-9567-1714-70DB-DDD1B8C4EFB2}"/>
                </a:ext>
                <a:ext uri="{C183D7F6-B498-43B3-948B-1728B52AA6E4}">
                  <adec:decorative xmlns:adec="http://schemas.microsoft.com/office/drawing/2017/decorative" val="0"/>
                </a:ext>
              </a:extLst>
            </p:cNvPr>
            <p:cNvSpPr txBox="1"/>
            <p:nvPr/>
          </p:nvSpPr>
          <p:spPr>
            <a:xfrm>
              <a:off x="8804380" y="4875530"/>
              <a:ext cx="2572262"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a:t>
              </a:r>
              <a:br>
                <a:rPr kumimoji="0" lang="en-US" sz="700" b="0" i="0" u="none" strike="noStrike" kern="1200" cap="none" spc="0" normalizeH="0" baseline="0" noProof="0">
                  <a:ln>
                    <a:noFill/>
                  </a:ln>
                  <a:solidFill>
                    <a:srgbClr val="000000"/>
                  </a:solidFill>
                  <a:effectLst/>
                  <a:uLnTx/>
                  <a:uFillTx/>
                  <a:latin typeface="Segoe Sans Display"/>
                  <a:ea typeface="+mn-ea"/>
                  <a:cs typeface="+mn-cs"/>
                </a:rPr>
              </a:br>
              <a:r>
                <a:rPr kumimoji="0" lang="en-US" sz="700" b="0" i="0" u="none" strike="noStrike" kern="1200" cap="none" spc="0" normalizeH="0" baseline="0" noProof="0">
                  <a:ln>
                    <a:noFill/>
                  </a:ln>
                  <a:solidFill>
                    <a:srgbClr val="000000"/>
                  </a:solidFill>
                  <a:effectLst/>
                  <a:uLnTx/>
                  <a:uFillTx/>
                  <a:latin typeface="Segoe Sans Display"/>
                  <a:ea typeface="+mn-ea"/>
                  <a:cs typeface="+mn-cs"/>
                </a:rPr>
                <a:t>accessing previous claims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fraud detection models via Azure AI Services for identifying anomalies and applying statistical analysis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for referencing fraud rules and historical risk data</a:t>
              </a:r>
            </a:p>
          </p:txBody>
        </p:sp>
        <p:pic>
          <p:nvPicPr>
            <p:cNvPr id="68" name="Picture 67">
              <a:extLst>
                <a:ext uri="{FF2B5EF4-FFF2-40B4-BE49-F238E27FC236}">
                  <a16:creationId xmlns:a16="http://schemas.microsoft.com/office/drawing/2014/main" id="{004B3668-DC2A-4F53-0510-7369E8F86FE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E59B3D7D-F0CD-A58B-0DF0-51D9F2FDF29D}"/>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Detects risk signal to reduce false claims and supports regulatory compliance</a:t>
              </a:r>
            </a:p>
          </p:txBody>
        </p:sp>
      </p:grpSp>
      <p:sp>
        <p:nvSpPr>
          <p:cNvPr id="82" name="Step 1 Title">
            <a:extLst>
              <a:ext uri="{FF2B5EF4-FFF2-40B4-BE49-F238E27FC236}">
                <a16:creationId xmlns:a16="http://schemas.microsoft.com/office/drawing/2014/main" id="{66D90973-5F1E-1D7F-6452-4678992BFFD4}"/>
              </a:ext>
            </a:extLst>
          </p:cNvPr>
          <p:cNvSpPr txBox="1">
            <a:spLocks/>
          </p:cNvSpPr>
          <p:nvPr/>
        </p:nvSpPr>
        <p:spPr>
          <a:xfrm>
            <a:off x="5918795" y="3981727"/>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Route or Fast-Track with Context</a:t>
            </a:r>
          </a:p>
        </p:txBody>
      </p:sp>
      <p:sp>
        <p:nvSpPr>
          <p:cNvPr id="83" name="Step 1 Top">
            <a:extLst>
              <a:ext uri="{FF2B5EF4-FFF2-40B4-BE49-F238E27FC236}">
                <a16:creationId xmlns:a16="http://schemas.microsoft.com/office/drawing/2014/main" id="{CC3C6654-BCD6-4150-32A7-70DFE22F3BFF}"/>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Auto-approves, escalates, or routes claims with summaries, risk indicators, and suggested actions</a:t>
            </a:r>
          </a:p>
        </p:txBody>
      </p:sp>
      <p:grpSp>
        <p:nvGrpSpPr>
          <p:cNvPr id="106" name="Group 105">
            <a:extLst>
              <a:ext uri="{FF2B5EF4-FFF2-40B4-BE49-F238E27FC236}">
                <a16:creationId xmlns:a16="http://schemas.microsoft.com/office/drawing/2014/main" id="{BA4746CD-AB6D-A593-2FC3-6BCE74AC0F03}"/>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EBD8CE25-79EB-FFD9-E5ED-C26F5C40A0DB}"/>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1CC20D51-C9A1-1B78-9118-C3F105BB3F33}"/>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7417A46D-605F-0918-EC67-814FF6098D28}"/>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9ABBDD11-6319-2AE4-F779-2ADC8AC8D2C3}"/>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2393AB9D-31A8-69E8-83E4-F3F9E38AB8D8}"/>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3B15A71C-5B48-8B4A-777B-2B6CD64FAD26}"/>
              </a:ext>
            </a:extLst>
          </p:cNvPr>
          <p:cNvGrpSpPr/>
          <p:nvPr/>
        </p:nvGrpSpPr>
        <p:grpSpPr>
          <a:xfrm>
            <a:off x="5915514" y="4821670"/>
            <a:ext cx="2572262" cy="1659083"/>
            <a:chOff x="8804381" y="4821670"/>
            <a:chExt cx="2572262" cy="1659083"/>
          </a:xfrm>
        </p:grpSpPr>
        <p:sp>
          <p:nvSpPr>
            <p:cNvPr id="95" name="Text Placeholder 11">
              <a:extLst>
                <a:ext uri="{FF2B5EF4-FFF2-40B4-BE49-F238E27FC236}">
                  <a16:creationId xmlns:a16="http://schemas.microsoft.com/office/drawing/2014/main" id="{293B56C0-9255-82AE-7D3B-A7BF43137A78}"/>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F5D7EF58-C35E-A415-7FE7-F9D52CDFC852}"/>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73650A19-C9EF-22C4-8F69-0F1BE4324B28}"/>
                </a:ext>
                <a:ext uri="{C183D7F6-B498-43B3-948B-1728B52AA6E4}">
                  <adec:decorative xmlns:adec="http://schemas.microsoft.com/office/drawing/2017/decorative" val="0"/>
                </a:ext>
              </a:extLst>
            </p:cNvPr>
            <p:cNvSpPr txBox="1"/>
            <p:nvPr/>
          </p:nvSpPr>
          <p:spPr>
            <a:xfrm>
              <a:off x="8900200" y="4821670"/>
              <a:ext cx="2290222"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business logic based on the confidence score for routing based on complexity, flags, or SLAs</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Document Generator (Word) for generating summaries and alerts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Tool (Outlook/ Teams) for escalating cases to adjusters with full context</a:t>
              </a:r>
            </a:p>
          </p:txBody>
        </p:sp>
        <p:pic>
          <p:nvPicPr>
            <p:cNvPr id="98" name="Picture 97">
              <a:extLst>
                <a:ext uri="{FF2B5EF4-FFF2-40B4-BE49-F238E27FC236}">
                  <a16:creationId xmlns:a16="http://schemas.microsoft.com/office/drawing/2014/main" id="{BD22AE7F-477C-AE7E-E400-FD6B14C351D3}"/>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C0EFED9E-1987-A054-F6A9-484A3D4DB5D9}"/>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91F2C"/>
                  </a:solidFill>
                  <a:latin typeface="Segoe Sans Display"/>
                  <a:cs typeface="Segoe Sans Display" pitchFamily="2" charset="0"/>
                </a:rPr>
                <a:t>R</a:t>
              </a:r>
              <a:r>
                <a:rPr kumimoji="0" lang="en-US" sz="700" b="0" i="0" u="none" strike="noStrike" kern="1200" cap="none" spc="0" normalizeH="0" baseline="0" noProof="0" err="1">
                  <a:ln>
                    <a:noFill/>
                  </a:ln>
                  <a:solidFill>
                    <a:srgbClr val="091F2C"/>
                  </a:solidFill>
                  <a:effectLst/>
                  <a:uLnTx/>
                  <a:uFillTx/>
                  <a:latin typeface="Segoe Sans Display"/>
                  <a:ea typeface="+mn-ea"/>
                  <a:cs typeface="Segoe Sans Display" pitchFamily="2" charset="0"/>
                </a:rPr>
                <a:t>outes</a:t>
              </a: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 claim with summaries to </a:t>
              </a:r>
              <a:r>
                <a:rPr lang="en-US" sz="700">
                  <a:solidFill>
                    <a:srgbClr val="000000"/>
                  </a:solidFill>
                  <a:latin typeface="Segoe Sans Display"/>
                </a:rPr>
                <a:t>s</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treamline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team handoffs and improves decision speed</a:t>
              </a:r>
            </a:p>
          </p:txBody>
        </p:sp>
      </p:grpSp>
      <p:sp>
        <p:nvSpPr>
          <p:cNvPr id="19" name="Rectangle: Rounded Corners 18">
            <a:extLst>
              <a:ext uri="{FF2B5EF4-FFF2-40B4-BE49-F238E27FC236}">
                <a16:creationId xmlns:a16="http://schemas.microsoft.com/office/drawing/2014/main" id="{192AF1F6-CA3E-7AEA-C71E-FC1E8962FB31}"/>
              </a:ext>
            </a:extLst>
          </p:cNvPr>
          <p:cNvSpPr/>
          <p:nvPr/>
        </p:nvSpPr>
        <p:spPr bwMode="auto">
          <a:xfrm>
            <a:off x="368101" y="581040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Service Excellence</a:t>
            </a:r>
          </a:p>
        </p:txBody>
      </p:sp>
      <p:sp>
        <p:nvSpPr>
          <p:cNvPr id="6" name="Rectangle: Rounded Corners 5">
            <a:extLst>
              <a:ext uri="{FF2B5EF4-FFF2-40B4-BE49-F238E27FC236}">
                <a16:creationId xmlns:a16="http://schemas.microsoft.com/office/drawing/2014/main" id="{48E1DE89-FC61-7B5F-D8C8-B4C8C9F45AB4}"/>
              </a:ext>
            </a:extLst>
          </p:cNvPr>
          <p:cNvSpPr/>
          <p:nvPr/>
        </p:nvSpPr>
        <p:spPr bwMode="auto">
          <a:xfrm>
            <a:off x="372952" y="349724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Claim Handling </a:t>
            </a:r>
            <a:r>
              <a:rPr lang="en-US" sz="700">
                <a:solidFill>
                  <a:srgbClr val="FFFFFF"/>
                </a:solidFill>
                <a:latin typeface="Segoe Sans Display Semibold"/>
                <a:ea typeface="Segoe UI" pitchFamily="34" charset="0"/>
                <a:cs typeface="Segoe UI" pitchFamily="34" charset="0"/>
              </a:rPr>
              <a:t>T</a:t>
            </a:r>
            <a:r>
              <a:rPr kumimoji="0" lang="en-US" sz="700" b="0" i="0" u="none" strike="noStrike" kern="1200" cap="none" spc="0" normalizeH="0" baseline="0" noProof="0" err="1">
                <a:ln>
                  <a:noFill/>
                </a:ln>
                <a:solidFill>
                  <a:srgbClr val="FFFFFF"/>
                </a:solidFill>
                <a:effectLst/>
                <a:uLnTx/>
                <a:uFillTx/>
                <a:latin typeface="Segoe Sans Display Semibold"/>
                <a:ea typeface="Segoe UI" pitchFamily="34" charset="0"/>
                <a:cs typeface="Segoe UI" pitchFamily="34" charset="0"/>
              </a:rPr>
              <a: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C162A763-94F0-A54B-0749-3616CB6C145C}"/>
              </a:ext>
            </a:extLst>
          </p:cNvPr>
          <p:cNvSpPr/>
          <p:nvPr/>
        </p:nvSpPr>
        <p:spPr bwMode="auto">
          <a:xfrm>
            <a:off x="365940" y="46198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Increases First-Time </a:t>
            </a:r>
            <a:r>
              <a:rPr lang="en-US" sz="700">
                <a:solidFill>
                  <a:srgbClr val="FFFFFF"/>
                </a:solidFill>
                <a:latin typeface="Segoe Sans Display Semibold"/>
                <a:ea typeface="Segoe UI" pitchFamily="34" charset="0"/>
                <a:cs typeface="Segoe UI" pitchFamily="34" charset="0"/>
              </a:rPr>
              <a:t>Resolution</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 Rate</a:t>
            </a:r>
          </a:p>
        </p:txBody>
      </p:sp>
      <p:sp>
        <p:nvSpPr>
          <p:cNvPr id="33" name="Step 1 Top">
            <a:extLst>
              <a:ext uri="{FF2B5EF4-FFF2-40B4-BE49-F238E27FC236}">
                <a16:creationId xmlns:a16="http://schemas.microsoft.com/office/drawing/2014/main" id="{95258CE6-EA8D-A49E-8D23-2558D4925AA0}"/>
              </a:ext>
            </a:extLst>
          </p:cNvPr>
          <p:cNvSpPr txBox="1">
            <a:spLocks/>
          </p:cNvSpPr>
          <p:nvPr/>
        </p:nvSpPr>
        <p:spPr>
          <a:xfrm>
            <a:off x="3033208"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Stores claim outcome, agent actions, and feedback for future tuning</a:t>
            </a:r>
          </a:p>
        </p:txBody>
      </p:sp>
      <p:grpSp>
        <p:nvGrpSpPr>
          <p:cNvPr id="34" name="Group 33">
            <a:extLst>
              <a:ext uri="{FF2B5EF4-FFF2-40B4-BE49-F238E27FC236}">
                <a16:creationId xmlns:a16="http://schemas.microsoft.com/office/drawing/2014/main" id="{BD495646-3251-A1DE-A852-ECBB9C4AE81E}"/>
              </a:ext>
            </a:extLst>
          </p:cNvPr>
          <p:cNvGrpSpPr/>
          <p:nvPr/>
        </p:nvGrpSpPr>
        <p:grpSpPr>
          <a:xfrm>
            <a:off x="3029927" y="4827756"/>
            <a:ext cx="2572262" cy="1652997"/>
            <a:chOff x="8804381" y="4827756"/>
            <a:chExt cx="2572262" cy="1652997"/>
          </a:xfrm>
        </p:grpSpPr>
        <p:sp>
          <p:nvSpPr>
            <p:cNvPr id="35" name="Text Placeholder 11">
              <a:extLst>
                <a:ext uri="{FF2B5EF4-FFF2-40B4-BE49-F238E27FC236}">
                  <a16:creationId xmlns:a16="http://schemas.microsoft.com/office/drawing/2014/main" id="{EB2CCDE2-FC0C-EAF7-676D-B15248B03A73}"/>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9" name="Text Placeholder 11">
              <a:extLst>
                <a:ext uri="{FF2B5EF4-FFF2-40B4-BE49-F238E27FC236}">
                  <a16:creationId xmlns:a16="http://schemas.microsoft.com/office/drawing/2014/main" id="{2A6E7AB0-2EF8-49DD-37F1-EE4107319DFC}"/>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1" name="TextBox 40">
              <a:extLst>
                <a:ext uri="{FF2B5EF4-FFF2-40B4-BE49-F238E27FC236}">
                  <a16:creationId xmlns:a16="http://schemas.microsoft.com/office/drawing/2014/main" id="{F72A14C8-CF2A-6E24-0856-B61DDACFFBC4}"/>
                </a:ext>
                <a:ext uri="{C183D7F6-B498-43B3-948B-1728B52AA6E4}">
                  <adec:decorative xmlns:adec="http://schemas.microsoft.com/office/drawing/2017/decorative" val="0"/>
                </a:ext>
              </a:extLst>
            </p:cNvPr>
            <p:cNvSpPr txBox="1"/>
            <p:nvPr/>
          </p:nvSpPr>
          <p:spPr>
            <a:xfrm>
              <a:off x="8990602" y="5034548"/>
              <a:ext cx="2199820" cy="60529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Knowledge Base (SharePoint) for storing case summaries and resolution records and updating training data with model performance metrics</a:t>
              </a:r>
            </a:p>
          </p:txBody>
        </p:sp>
        <p:pic>
          <p:nvPicPr>
            <p:cNvPr id="42" name="Picture 41">
              <a:extLst>
                <a:ext uri="{FF2B5EF4-FFF2-40B4-BE49-F238E27FC236}">
                  <a16:creationId xmlns:a16="http://schemas.microsoft.com/office/drawing/2014/main" id="{93A7CFF8-4884-688D-D6DD-1330A55D5923}"/>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43" name="TextBox 42">
              <a:extLst>
                <a:ext uri="{FF2B5EF4-FFF2-40B4-BE49-F238E27FC236}">
                  <a16:creationId xmlns:a16="http://schemas.microsoft.com/office/drawing/2014/main" id="{B6BB987B-12AC-6A2F-60CE-18953E21E1BD}"/>
                </a:ext>
              </a:extLst>
            </p:cNvPr>
            <p:cNvSpPr txBox="1"/>
            <p:nvPr/>
          </p:nvSpPr>
          <p:spPr>
            <a:xfrm>
              <a:off x="8990602" y="6010318"/>
              <a:ext cx="2199820"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91F2C"/>
                  </a:solidFill>
                  <a:effectLst/>
                  <a:uLnTx/>
                  <a:uFillTx/>
                  <a:latin typeface="Segoe Sans Display"/>
                  <a:ea typeface="+mn-ea"/>
                  <a:cs typeface="Segoe Sans Display" pitchFamily="2" charset="0"/>
                </a:rPr>
                <a:t>Stores claim outcome, agent actions, and feedback to </a:t>
              </a:r>
              <a:r>
                <a:rPr lang="en-US" sz="700">
                  <a:solidFill>
                    <a:srgbClr val="000000"/>
                  </a:solidFill>
                  <a:latin typeface="Segoe Sans Display"/>
                </a:rPr>
                <a:t>s</a:t>
              </a:r>
              <a:r>
                <a:rPr kumimoji="0" lang="en-US" sz="700" b="0" i="0" u="none" strike="noStrike" kern="1200" cap="none" spc="0" normalizeH="0" baseline="0" noProof="0">
                  <a:ln>
                    <a:noFill/>
                  </a:ln>
                  <a:solidFill>
                    <a:srgbClr val="000000"/>
                  </a:solidFill>
                  <a:effectLst/>
                  <a:uLnTx/>
                  <a:uFillTx/>
                  <a:latin typeface="Segoe Sans Display"/>
                  <a:ea typeface="+mn-ea"/>
                  <a:cs typeface="+mn-cs"/>
                </a:rPr>
                <a:t>upport continuous learning and audit transparency</a:t>
              </a:r>
            </a:p>
          </p:txBody>
        </p:sp>
      </p:grpSp>
      <p:sp>
        <p:nvSpPr>
          <p:cNvPr id="44" name="Step 1 Title">
            <a:extLst>
              <a:ext uri="{FF2B5EF4-FFF2-40B4-BE49-F238E27FC236}">
                <a16:creationId xmlns:a16="http://schemas.microsoft.com/office/drawing/2014/main" id="{384AFB20-0F16-C315-0461-CE5E02814185}"/>
              </a:ext>
            </a:extLst>
          </p:cNvPr>
          <p:cNvSpPr txBox="1">
            <a:spLocks/>
          </p:cNvSpPr>
          <p:nvPr/>
        </p:nvSpPr>
        <p:spPr>
          <a:xfrm>
            <a:off x="3035003" y="3857332"/>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6"/>
              <a:tabLst/>
              <a:defRPr/>
            </a:pPr>
            <a:r>
              <a:rPr lang="en-US"/>
              <a:t>Log Decisions &amp; Improve System Intelligence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Tree>
    <p:extLst>
      <p:ext uri="{BB962C8B-B14F-4D97-AF65-F5344CB8AC3E}">
        <p14:creationId xmlns:p14="http://schemas.microsoft.com/office/powerpoint/2010/main" val="273272726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D101-C5B1-1041-F3B0-CBA89AD59D88}"/>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5136D399-7636-CAE9-83D6-F162DEF2F55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14713AD5-C9A2-2E8A-B500-2AD069305B52}"/>
              </a:ext>
            </a:extLst>
          </p:cNvPr>
          <p:cNvSpPr/>
          <p:nvPr/>
        </p:nvSpPr>
        <p:spPr>
          <a:xfrm>
            <a:off x="714622" y="4202295"/>
            <a:ext cx="3705033" cy="64858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0C3C433E-0040-42DF-D114-AAE4323A3452}"/>
              </a:ext>
            </a:extLst>
          </p:cNvPr>
          <p:cNvSpPr/>
          <p:nvPr/>
        </p:nvSpPr>
        <p:spPr>
          <a:xfrm>
            <a:off x="707440" y="1429495"/>
            <a:ext cx="3693840" cy="262975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Considerations to Address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to Communication </a:t>
            </a:r>
            <a:r>
              <a:rPr lang="en-US" sz="1000">
                <a:solidFill>
                  <a:prstClr val="black"/>
                </a:solidFill>
                <a:latin typeface="Segoe Sans Display" pitchFamily="2" charset="0"/>
                <a:cs typeface="Segoe Sans Display" pitchFamily="2" charset="0"/>
                <a:sym typeface="DM Sans Light"/>
              </a:rPr>
              <a:t>tool (Outlook, Teams) </a:t>
            </a:r>
            <a:endPar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Connect CRM (Dynamics 365) or Core Banking system in to fetch claimant details, history, and case records</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Knowledge Base (SharePoint) and external APIs in PDF, DOC to </a:t>
            </a:r>
            <a:r>
              <a:rPr lang="en-US" sz="1000">
                <a:solidFill>
                  <a:prstClr val="black"/>
                </a:solidFill>
                <a:latin typeface="Segoe Sans Display" pitchFamily="2" charset="0"/>
                <a:cs typeface="Segoe Sans Display" pitchFamily="2" charset="0"/>
                <a:sym typeface="DM Sans Light"/>
              </a:rPr>
              <a:t>a</a:t>
            </a:r>
            <a:r>
              <a:rPr kumimoji="0" lang="en-US" sz="1000" b="0" i="0" u="none" strike="noStrike" kern="1200" cap="none" spc="0" normalizeH="0" baseline="0" noProof="0" err="1">
                <a:ln>
                  <a:noFill/>
                </a:ln>
                <a:solidFill>
                  <a:prstClr val="black"/>
                </a:solidFill>
                <a:effectLst/>
                <a:uLnTx/>
                <a:uFillTx/>
                <a:latin typeface="Segoe Sans Display" pitchFamily="2" charset="0"/>
                <a:ea typeface="+mn-ea"/>
                <a:cs typeface="Segoe Sans Display" pitchFamily="2" charset="0"/>
                <a:sym typeface="DM Sans Light"/>
              </a:rPr>
              <a:t>ccess</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 policies and validate vendor or health data</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Required access AI Builder </a:t>
            </a:r>
            <a:r>
              <a:rPr lang="en-US" sz="1000">
                <a:solidFill>
                  <a:prstClr val="black"/>
                </a:solidFill>
                <a:latin typeface="Segoe Sans Display" pitchFamily="2" charset="0"/>
                <a:cs typeface="Segoe Sans Display" pitchFamily="2" charset="0"/>
                <a:sym typeface="DM Sans Light"/>
              </a:rPr>
              <a:t>Analytical Models </a:t>
            </a: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to identify urgency or complexity of the claim </a:t>
            </a:r>
          </a:p>
          <a:p>
            <a:pPr marL="171450" indent="-171450" fontAlgn="base">
              <a:spcBef>
                <a:spcPts val="600"/>
              </a:spcBef>
              <a:spcAft>
                <a:spcPct val="0"/>
              </a:spcAft>
              <a:buFont typeface="Arial" panose="020B0604020202020204" pitchFamily="34" charset="0"/>
              <a:buChar char="•"/>
              <a:defRPr/>
            </a:pPr>
            <a:r>
              <a:rPr kumimoji="0" lang="en-US" sz="1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sym typeface="DM Sans Light"/>
              </a:rPr>
              <a:t>PII includes customer name, contact info, health data, claim details</a:t>
            </a:r>
          </a:p>
        </p:txBody>
      </p:sp>
      <p:sp>
        <p:nvSpPr>
          <p:cNvPr id="7" name="TextBox 6">
            <a:extLst>
              <a:ext uri="{FF2B5EF4-FFF2-40B4-BE49-F238E27FC236}">
                <a16:creationId xmlns:a16="http://schemas.microsoft.com/office/drawing/2014/main" id="{EF7FC165-08D9-D5A2-E883-7304E6CFB6ED}"/>
              </a:ext>
            </a:extLst>
          </p:cNvPr>
          <p:cNvSpPr txBox="1"/>
          <p:nvPr/>
        </p:nvSpPr>
        <p:spPr>
          <a:xfrm>
            <a:off x="789011" y="4315215"/>
            <a:ext cx="1287791" cy="430887"/>
          </a:xfrm>
          <a:prstGeom prst="rect">
            <a:avLst/>
          </a:prstGeom>
          <a:noFill/>
        </p:spPr>
        <p:txBody>
          <a:bodyPr wrap="square">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Agent-to-Agent</a:t>
            </a: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rPr>
              <a:t>Workflow</a:t>
            </a:r>
          </a:p>
        </p:txBody>
      </p:sp>
      <p:sp>
        <p:nvSpPr>
          <p:cNvPr id="8" name="TextBox 7">
            <a:extLst>
              <a:ext uri="{FF2B5EF4-FFF2-40B4-BE49-F238E27FC236}">
                <a16:creationId xmlns:a16="http://schemas.microsoft.com/office/drawing/2014/main" id="{FE0E2ED2-FDDB-A895-F538-A7C112B0BE7B}"/>
              </a:ext>
            </a:extLst>
          </p:cNvPr>
          <p:cNvSpPr txBox="1"/>
          <p:nvPr/>
        </p:nvSpPr>
        <p:spPr>
          <a:xfrm>
            <a:off x="2118978" y="4265868"/>
            <a:ext cx="2298101" cy="502061"/>
          </a:xfrm>
          <a:prstGeom prst="rect">
            <a:avLst/>
          </a:prstGeom>
          <a:noFill/>
        </p:spPr>
        <p:txBody>
          <a:bodyPr wrap="square">
            <a:spAutoFit/>
          </a:bodyPr>
          <a:lstStyle/>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Internal Policy Q&amp;A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lang="en-US" sz="800">
                <a:solidFill>
                  <a:srgbClr val="000000"/>
                </a:solidFill>
                <a:latin typeface="Segoe Sans Display" pitchFamily="2" charset="0"/>
                <a:cs typeface="Segoe Sans Display" pitchFamily="2" charset="0"/>
              </a:rPr>
              <a:t>Customer Inquiry Agent</a:t>
            </a:r>
          </a:p>
          <a:p>
            <a:pPr marL="171450" marR="0" lvl="0" indent="-171450" algn="l" defTabSz="914400" rtl="0" eaLnBrk="1" fontAlgn="auto" latinLnBrk="0" hangingPunct="1">
              <a:lnSpc>
                <a:spcPts val="106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Transaction Dispute Agent</a:t>
            </a:r>
          </a:p>
        </p:txBody>
      </p:sp>
      <p:sp>
        <p:nvSpPr>
          <p:cNvPr id="35" name="Rounded Rectangle 19">
            <a:extLst>
              <a:ext uri="{FF2B5EF4-FFF2-40B4-BE49-F238E27FC236}">
                <a16:creationId xmlns:a16="http://schemas.microsoft.com/office/drawing/2014/main" id="{76204D12-4D8A-5AFF-BDE5-96A362CA4C49}"/>
              </a:ext>
            </a:extLst>
          </p:cNvPr>
          <p:cNvSpPr/>
          <p:nvPr/>
        </p:nvSpPr>
        <p:spPr>
          <a:xfrm>
            <a:off x="707440" y="4914448"/>
            <a:ext cx="3705033" cy="155166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 for support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Agent will be hosted on Public website for customers ; authentication should align with portal identity providers</a:t>
            </a:r>
            <a:endPar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7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Customer Support  Agents  will have M365 license to access the agent, but customers won’t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Core Banking System would expose APIs or have connectors to  fetch customer profiles or incidents and transaction details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D8D9DC">
                    <a:lumMod val="25000"/>
                  </a:srgbClr>
                </a:solidFill>
                <a:latin typeface="Segoe Sans Display" pitchFamily="2" charset="0"/>
                <a:ea typeface="DM Sans 14pt Light"/>
                <a:cs typeface="Segoe Sans Display" pitchFamily="2" charset="0"/>
                <a:sym typeface="DM Sans Light"/>
              </a:rPr>
              <a:t>‘Customer Inquiry Agent’ and ‘Transaction Dispute Agent’ and ‘Policy Agent’ should be ready and discoverable to be associated with this agent</a:t>
            </a:r>
            <a:endParaRPr kumimoji="0"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p:txBody>
      </p:sp>
      <p:sp>
        <p:nvSpPr>
          <p:cNvPr id="3" name="Google Shape;115;p20">
            <a:extLst>
              <a:ext uri="{FF2B5EF4-FFF2-40B4-BE49-F238E27FC236}">
                <a16:creationId xmlns:a16="http://schemas.microsoft.com/office/drawing/2014/main" id="{0C839C11-F8BD-98FE-5F96-941EE666443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FINANCIAL SERVICE INDUSTRY</a:t>
            </a:r>
          </a:p>
        </p:txBody>
      </p:sp>
      <p:sp>
        <p:nvSpPr>
          <p:cNvPr id="6" name="Google Shape;163;p22">
            <a:extLst>
              <a:ext uri="{FF2B5EF4-FFF2-40B4-BE49-F238E27FC236}">
                <a16:creationId xmlns:a16="http://schemas.microsoft.com/office/drawing/2014/main" id="{DC02BC91-40FA-8D95-89AF-29F984F4705B}"/>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Claim Settlement Agent</a:t>
            </a:r>
            <a:endPar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endParaRPr>
          </a:p>
        </p:txBody>
      </p:sp>
      <p:sp>
        <p:nvSpPr>
          <p:cNvPr id="9" name="TextBox 8">
            <a:extLst>
              <a:ext uri="{FF2B5EF4-FFF2-40B4-BE49-F238E27FC236}">
                <a16:creationId xmlns:a16="http://schemas.microsoft.com/office/drawing/2014/main" id="{B339EB82-0097-B105-B5EB-9680ACC7BF58}"/>
              </a:ext>
            </a:extLst>
          </p:cNvPr>
          <p:cNvSpPr txBox="1"/>
          <p:nvPr/>
        </p:nvSpPr>
        <p:spPr>
          <a:xfrm>
            <a:off x="695994" y="1098881"/>
            <a:ext cx="10960603"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Speeds up insurance claims with AI agents that act before customers even call</a:t>
            </a:r>
          </a:p>
        </p:txBody>
      </p:sp>
      <p:sp>
        <p:nvSpPr>
          <p:cNvPr id="2" name="Rectangle 1">
            <a:extLst>
              <a:ext uri="{FF2B5EF4-FFF2-40B4-BE49-F238E27FC236}">
                <a16:creationId xmlns:a16="http://schemas.microsoft.com/office/drawing/2014/main" id="{BC62B359-0D10-9685-D513-0B44D5F1230E}"/>
              </a:ext>
            </a:extLst>
          </p:cNvPr>
          <p:cNvSpPr/>
          <p:nvPr/>
        </p:nvSpPr>
        <p:spPr bwMode="auto">
          <a:xfrm>
            <a:off x="5810118" y="1972825"/>
            <a:ext cx="5042581" cy="112207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C04CCB0E-9F2A-6614-7DEE-D5949E968048}"/>
              </a:ext>
            </a:extLst>
          </p:cNvPr>
          <p:cNvSpPr/>
          <p:nvPr/>
        </p:nvSpPr>
        <p:spPr bwMode="auto">
          <a:xfrm>
            <a:off x="5810118" y="4560942"/>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3E82381A-C2C0-9D72-C8CF-39F1B09D4291}"/>
              </a:ext>
            </a:extLst>
          </p:cNvPr>
          <p:cNvSpPr/>
          <p:nvPr/>
        </p:nvSpPr>
        <p:spPr bwMode="auto">
          <a:xfrm>
            <a:off x="6216342" y="3202005"/>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C93014FA-7AD7-674F-0434-A4C74C3CD9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316305"/>
            <a:ext cx="303542" cy="303542"/>
          </a:xfrm>
          <a:prstGeom prst="rect">
            <a:avLst/>
          </a:prstGeom>
        </p:spPr>
      </p:pic>
      <p:sp>
        <p:nvSpPr>
          <p:cNvPr id="15" name="TextBox 14">
            <a:extLst>
              <a:ext uri="{FF2B5EF4-FFF2-40B4-BE49-F238E27FC236}">
                <a16:creationId xmlns:a16="http://schemas.microsoft.com/office/drawing/2014/main" id="{5A969CA5-9ED2-ACED-B94C-2453FA260E2E}"/>
              </a:ext>
            </a:extLst>
          </p:cNvPr>
          <p:cNvSpPr txBox="1"/>
          <p:nvPr/>
        </p:nvSpPr>
        <p:spPr>
          <a:xfrm>
            <a:off x="9674159" y="1999499"/>
            <a:ext cx="799875" cy="153888"/>
          </a:xfrm>
          <a:prstGeom prst="rect">
            <a:avLst/>
          </a:prstGeom>
          <a:noFill/>
        </p:spPr>
        <p:txBody>
          <a:bodyPr wrap="square" lIns="0" tIns="0" rIns="0" bIns="0" rtlCol="0">
            <a:spAutoFit/>
          </a:bodyPr>
          <a:lstStyle/>
          <a:p>
            <a:pPr algn="l"/>
            <a:r>
              <a:rPr lang="en-US" sz="1000" b="1"/>
              <a:t>Orchestrator</a:t>
            </a:r>
          </a:p>
        </p:txBody>
      </p:sp>
      <p:sp>
        <p:nvSpPr>
          <p:cNvPr id="21" name="TextBox 20">
            <a:extLst>
              <a:ext uri="{FF2B5EF4-FFF2-40B4-BE49-F238E27FC236}">
                <a16:creationId xmlns:a16="http://schemas.microsoft.com/office/drawing/2014/main" id="{393F7051-C6A5-879A-8379-29CD283A9E90}"/>
              </a:ext>
            </a:extLst>
          </p:cNvPr>
          <p:cNvSpPr txBox="1"/>
          <p:nvPr/>
        </p:nvSpPr>
        <p:spPr>
          <a:xfrm>
            <a:off x="9407964" y="5010385"/>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24" name="Graphic 23">
            <a:extLst>
              <a:ext uri="{FF2B5EF4-FFF2-40B4-BE49-F238E27FC236}">
                <a16:creationId xmlns:a16="http://schemas.microsoft.com/office/drawing/2014/main" id="{F5A955FB-6529-DC01-2333-930D2D324A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813288"/>
            <a:ext cx="252900" cy="227480"/>
          </a:xfrm>
          <a:prstGeom prst="rect">
            <a:avLst/>
          </a:prstGeom>
        </p:spPr>
      </p:pic>
      <p:cxnSp>
        <p:nvCxnSpPr>
          <p:cNvPr id="25" name="Straight Arrow Connector 24">
            <a:extLst>
              <a:ext uri="{FF2B5EF4-FFF2-40B4-BE49-F238E27FC236}">
                <a16:creationId xmlns:a16="http://schemas.microsoft.com/office/drawing/2014/main" id="{73D63776-4608-1378-07EB-A13CEA3A2B30}"/>
              </a:ext>
            </a:extLst>
          </p:cNvPr>
          <p:cNvCxnSpPr>
            <a:cxnSpLocks/>
            <a:endCxn id="24" idx="3"/>
          </p:cNvCxnSpPr>
          <p:nvPr/>
        </p:nvCxnSpPr>
        <p:spPr>
          <a:xfrm flipH="1">
            <a:off x="6146366" y="4927028"/>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E914A3-1FBD-6FC2-41D5-8739D873391B}"/>
              </a:ext>
            </a:extLst>
          </p:cNvPr>
          <p:cNvSpPr txBox="1"/>
          <p:nvPr/>
        </p:nvSpPr>
        <p:spPr>
          <a:xfrm>
            <a:off x="6264900" y="3677282"/>
            <a:ext cx="574934" cy="76944"/>
          </a:xfrm>
          <a:prstGeom prst="rect">
            <a:avLst/>
          </a:prstGeom>
          <a:noFill/>
        </p:spPr>
        <p:txBody>
          <a:bodyPr wrap="square" lIns="0" tIns="0" rIns="0" bIns="0" rtlCol="0">
            <a:spAutoFit/>
          </a:bodyPr>
          <a:lstStyle/>
          <a:p>
            <a:pPr algn="ctr"/>
            <a:r>
              <a:rPr lang="en-US" sz="500"/>
              <a:t>Structured Records</a:t>
            </a:r>
          </a:p>
        </p:txBody>
      </p:sp>
      <p:sp>
        <p:nvSpPr>
          <p:cNvPr id="34" name="Rectangle 33">
            <a:extLst>
              <a:ext uri="{FF2B5EF4-FFF2-40B4-BE49-F238E27FC236}">
                <a16:creationId xmlns:a16="http://schemas.microsoft.com/office/drawing/2014/main" id="{C29D3A65-E6DA-5766-C97E-E96D6CC32FF4}"/>
              </a:ext>
            </a:extLst>
          </p:cNvPr>
          <p:cNvSpPr/>
          <p:nvPr/>
        </p:nvSpPr>
        <p:spPr bwMode="auto">
          <a:xfrm>
            <a:off x="5810118" y="3099937"/>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FBE32739-FCD7-1DE2-A2CE-187FC65341AE}"/>
              </a:ext>
            </a:extLst>
          </p:cNvPr>
          <p:cNvSpPr/>
          <p:nvPr/>
        </p:nvSpPr>
        <p:spPr bwMode="auto">
          <a:xfrm>
            <a:off x="6223164" y="3281590"/>
            <a:ext cx="884993" cy="804468"/>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2" name="Rectangle: Rounded Corners 41">
            <a:extLst>
              <a:ext uri="{FF2B5EF4-FFF2-40B4-BE49-F238E27FC236}">
                <a16:creationId xmlns:a16="http://schemas.microsoft.com/office/drawing/2014/main" id="{656CDCE3-4D83-65EF-0E64-982013549A80}"/>
              </a:ext>
            </a:extLst>
          </p:cNvPr>
          <p:cNvSpPr/>
          <p:nvPr/>
        </p:nvSpPr>
        <p:spPr bwMode="auto">
          <a:xfrm>
            <a:off x="9544799" y="3283219"/>
            <a:ext cx="884993" cy="804468"/>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7" name="TextBox 46">
            <a:extLst>
              <a:ext uri="{FF2B5EF4-FFF2-40B4-BE49-F238E27FC236}">
                <a16:creationId xmlns:a16="http://schemas.microsoft.com/office/drawing/2014/main" id="{852C7232-B92E-0A11-C6B0-BD5F764AF54A}"/>
              </a:ext>
            </a:extLst>
          </p:cNvPr>
          <p:cNvSpPr txBox="1"/>
          <p:nvPr/>
        </p:nvSpPr>
        <p:spPr>
          <a:xfrm>
            <a:off x="6464154" y="3333681"/>
            <a:ext cx="332869" cy="123111"/>
          </a:xfrm>
          <a:prstGeom prst="rect">
            <a:avLst/>
          </a:prstGeom>
          <a:noFill/>
        </p:spPr>
        <p:txBody>
          <a:bodyPr wrap="square" lIns="0" tIns="0" rIns="0" bIns="0" rtlCol="0">
            <a:spAutoFit/>
          </a:bodyPr>
          <a:lstStyle/>
          <a:p>
            <a:pPr algn="ctr"/>
            <a:r>
              <a:rPr lang="en-US" sz="800" b="1"/>
              <a:t>Tools</a:t>
            </a:r>
          </a:p>
        </p:txBody>
      </p:sp>
      <p:sp>
        <p:nvSpPr>
          <p:cNvPr id="48" name="TextBox 47">
            <a:extLst>
              <a:ext uri="{FF2B5EF4-FFF2-40B4-BE49-F238E27FC236}">
                <a16:creationId xmlns:a16="http://schemas.microsoft.com/office/drawing/2014/main" id="{0FF7CD72-36EC-C000-F64A-24D4FFD5FD75}"/>
              </a:ext>
            </a:extLst>
          </p:cNvPr>
          <p:cNvSpPr txBox="1"/>
          <p:nvPr/>
        </p:nvSpPr>
        <p:spPr>
          <a:xfrm>
            <a:off x="9683477" y="3329336"/>
            <a:ext cx="607636" cy="123111"/>
          </a:xfrm>
          <a:prstGeom prst="rect">
            <a:avLst/>
          </a:prstGeom>
          <a:noFill/>
        </p:spPr>
        <p:txBody>
          <a:bodyPr wrap="square" lIns="0" tIns="0" rIns="0" bIns="0" rtlCol="0">
            <a:spAutoFit/>
          </a:bodyPr>
          <a:lstStyle/>
          <a:p>
            <a:pPr algn="ctr"/>
            <a:r>
              <a:rPr lang="en-US" sz="800" b="1"/>
              <a:t>Channels</a:t>
            </a:r>
          </a:p>
        </p:txBody>
      </p:sp>
      <p:pic>
        <p:nvPicPr>
          <p:cNvPr id="49" name="Graphic 48">
            <a:extLst>
              <a:ext uri="{FF2B5EF4-FFF2-40B4-BE49-F238E27FC236}">
                <a16:creationId xmlns:a16="http://schemas.microsoft.com/office/drawing/2014/main" id="{5463CA8A-6C05-E118-8F9B-9930842E57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22091" y="3471057"/>
            <a:ext cx="227480" cy="227480"/>
          </a:xfrm>
          <a:prstGeom prst="rect">
            <a:avLst/>
          </a:prstGeom>
        </p:spPr>
      </p:pic>
      <p:sp>
        <p:nvSpPr>
          <p:cNvPr id="52" name="Rectangle 51">
            <a:extLst>
              <a:ext uri="{FF2B5EF4-FFF2-40B4-BE49-F238E27FC236}">
                <a16:creationId xmlns:a16="http://schemas.microsoft.com/office/drawing/2014/main" id="{2687A0D0-7D66-A510-53D4-CD8E18BE3346}"/>
              </a:ext>
            </a:extLst>
          </p:cNvPr>
          <p:cNvSpPr/>
          <p:nvPr/>
        </p:nvSpPr>
        <p:spPr bwMode="auto">
          <a:xfrm>
            <a:off x="4697110" y="2121892"/>
            <a:ext cx="773546" cy="591956"/>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3" name="TextBox 52">
            <a:extLst>
              <a:ext uri="{FF2B5EF4-FFF2-40B4-BE49-F238E27FC236}">
                <a16:creationId xmlns:a16="http://schemas.microsoft.com/office/drawing/2014/main" id="{1DA33F24-E5D3-40A7-141F-B603532008F4}"/>
              </a:ext>
            </a:extLst>
          </p:cNvPr>
          <p:cNvSpPr txBox="1"/>
          <p:nvPr/>
        </p:nvSpPr>
        <p:spPr>
          <a:xfrm>
            <a:off x="4727679" y="2537665"/>
            <a:ext cx="712408" cy="123111"/>
          </a:xfrm>
          <a:prstGeom prst="rect">
            <a:avLst/>
          </a:prstGeom>
          <a:noFill/>
        </p:spPr>
        <p:txBody>
          <a:bodyPr wrap="square" lIns="0" tIns="0" rIns="0" bIns="0" rtlCol="0">
            <a:spAutoFit/>
          </a:bodyPr>
          <a:lstStyle/>
          <a:p>
            <a:pPr algn="ctr"/>
            <a:r>
              <a:rPr lang="en-US" sz="800" b="1"/>
              <a:t>Customers</a:t>
            </a:r>
          </a:p>
        </p:txBody>
      </p:sp>
      <p:pic>
        <p:nvPicPr>
          <p:cNvPr id="54" name="Graphic 53" descr="Group of people with solid fill">
            <a:extLst>
              <a:ext uri="{FF2B5EF4-FFF2-40B4-BE49-F238E27FC236}">
                <a16:creationId xmlns:a16="http://schemas.microsoft.com/office/drawing/2014/main" id="{3A068871-76E6-FF1A-F384-50CDEC2D32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7707" y="2158368"/>
            <a:ext cx="372352" cy="372352"/>
          </a:xfrm>
          <a:prstGeom prst="rect">
            <a:avLst/>
          </a:prstGeom>
        </p:spPr>
      </p:pic>
      <p:sp>
        <p:nvSpPr>
          <p:cNvPr id="55" name="Rectangle 54">
            <a:extLst>
              <a:ext uri="{FF2B5EF4-FFF2-40B4-BE49-F238E27FC236}">
                <a16:creationId xmlns:a16="http://schemas.microsoft.com/office/drawing/2014/main" id="{7080DEEA-338B-3FE1-6ED6-68D0AC6BA585}"/>
              </a:ext>
            </a:extLst>
          </p:cNvPr>
          <p:cNvSpPr/>
          <p:nvPr/>
        </p:nvSpPr>
        <p:spPr bwMode="auto">
          <a:xfrm>
            <a:off x="11142062" y="1994255"/>
            <a:ext cx="877931" cy="137131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6" name="TextBox 55">
            <a:extLst>
              <a:ext uri="{FF2B5EF4-FFF2-40B4-BE49-F238E27FC236}">
                <a16:creationId xmlns:a16="http://schemas.microsoft.com/office/drawing/2014/main" id="{F0472C93-EDE8-05D2-DC70-A4C4F7E0B056}"/>
              </a:ext>
            </a:extLst>
          </p:cNvPr>
          <p:cNvSpPr txBox="1"/>
          <p:nvPr/>
        </p:nvSpPr>
        <p:spPr>
          <a:xfrm>
            <a:off x="4670784" y="1961826"/>
            <a:ext cx="826198" cy="123111"/>
          </a:xfrm>
          <a:prstGeom prst="rect">
            <a:avLst/>
          </a:prstGeom>
          <a:noFill/>
        </p:spPr>
        <p:txBody>
          <a:bodyPr wrap="square" lIns="0" tIns="0" rIns="0" bIns="0" rtlCol="0">
            <a:spAutoFit/>
          </a:bodyPr>
          <a:lstStyle/>
          <a:p>
            <a:pPr algn="ctr"/>
            <a:r>
              <a:rPr lang="en-US" sz="800" b="1"/>
              <a:t>Unlicensed Users</a:t>
            </a:r>
          </a:p>
        </p:txBody>
      </p:sp>
      <p:sp>
        <p:nvSpPr>
          <p:cNvPr id="57" name="TextBox 56">
            <a:extLst>
              <a:ext uri="{FF2B5EF4-FFF2-40B4-BE49-F238E27FC236}">
                <a16:creationId xmlns:a16="http://schemas.microsoft.com/office/drawing/2014/main" id="{41C49255-9DAE-BD56-6303-D123C62C390F}"/>
              </a:ext>
            </a:extLst>
          </p:cNvPr>
          <p:cNvSpPr txBox="1"/>
          <p:nvPr/>
        </p:nvSpPr>
        <p:spPr>
          <a:xfrm>
            <a:off x="11143199" y="1833711"/>
            <a:ext cx="826198" cy="123111"/>
          </a:xfrm>
          <a:prstGeom prst="rect">
            <a:avLst/>
          </a:prstGeom>
          <a:noFill/>
        </p:spPr>
        <p:txBody>
          <a:bodyPr wrap="square" lIns="0" tIns="0" rIns="0" bIns="0" rtlCol="0">
            <a:spAutoFit/>
          </a:bodyPr>
          <a:lstStyle/>
          <a:p>
            <a:pPr algn="ctr"/>
            <a:r>
              <a:rPr lang="en-US" sz="800" b="1"/>
              <a:t>Licensed Users</a:t>
            </a:r>
          </a:p>
        </p:txBody>
      </p:sp>
      <p:sp>
        <p:nvSpPr>
          <p:cNvPr id="58" name="TextBox 57">
            <a:extLst>
              <a:ext uri="{FF2B5EF4-FFF2-40B4-BE49-F238E27FC236}">
                <a16:creationId xmlns:a16="http://schemas.microsoft.com/office/drawing/2014/main" id="{5B96276A-A6FE-FBE1-DF97-9BDB3F52CBBF}"/>
              </a:ext>
            </a:extLst>
          </p:cNvPr>
          <p:cNvSpPr txBox="1"/>
          <p:nvPr/>
        </p:nvSpPr>
        <p:spPr>
          <a:xfrm>
            <a:off x="11125966" y="2358562"/>
            <a:ext cx="910122" cy="246221"/>
          </a:xfrm>
          <a:prstGeom prst="rect">
            <a:avLst/>
          </a:prstGeom>
          <a:noFill/>
        </p:spPr>
        <p:txBody>
          <a:bodyPr wrap="square" lIns="0" tIns="0" rIns="0" bIns="0" rtlCol="0">
            <a:spAutoFit/>
          </a:bodyPr>
          <a:lstStyle/>
          <a:p>
            <a:pPr algn="ctr"/>
            <a:r>
              <a:rPr lang="en-US" sz="800" b="1"/>
              <a:t>Customer Support Agent</a:t>
            </a:r>
          </a:p>
        </p:txBody>
      </p:sp>
      <p:pic>
        <p:nvPicPr>
          <p:cNvPr id="59" name="Graphic 58" descr="Users outline">
            <a:extLst>
              <a:ext uri="{FF2B5EF4-FFF2-40B4-BE49-F238E27FC236}">
                <a16:creationId xmlns:a16="http://schemas.microsoft.com/office/drawing/2014/main" id="{2800C34A-FC02-F860-50FC-85E710858A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2628870"/>
            <a:ext cx="331940" cy="331940"/>
          </a:xfrm>
          <a:prstGeom prst="rect">
            <a:avLst/>
          </a:prstGeom>
        </p:spPr>
      </p:pic>
      <p:sp>
        <p:nvSpPr>
          <p:cNvPr id="60" name="TextBox 59">
            <a:extLst>
              <a:ext uri="{FF2B5EF4-FFF2-40B4-BE49-F238E27FC236}">
                <a16:creationId xmlns:a16="http://schemas.microsoft.com/office/drawing/2014/main" id="{CA2ABEBC-55A7-763F-3C98-192A9A98D026}"/>
              </a:ext>
            </a:extLst>
          </p:cNvPr>
          <p:cNvSpPr txBox="1"/>
          <p:nvPr/>
        </p:nvSpPr>
        <p:spPr>
          <a:xfrm>
            <a:off x="11194255" y="2989276"/>
            <a:ext cx="773545" cy="246221"/>
          </a:xfrm>
          <a:prstGeom prst="rect">
            <a:avLst/>
          </a:prstGeom>
          <a:noFill/>
        </p:spPr>
        <p:txBody>
          <a:bodyPr wrap="square" lIns="0" tIns="0" rIns="0" bIns="0" rtlCol="0">
            <a:spAutoFit/>
          </a:bodyPr>
          <a:lstStyle/>
          <a:p>
            <a:pPr algn="ctr"/>
            <a:r>
              <a:rPr lang="en-US" sz="800" b="1"/>
              <a:t>Insurance Agents</a:t>
            </a:r>
          </a:p>
        </p:txBody>
      </p:sp>
      <p:pic>
        <p:nvPicPr>
          <p:cNvPr id="61" name="Graphic 60" descr="Users outline">
            <a:extLst>
              <a:ext uri="{FF2B5EF4-FFF2-40B4-BE49-F238E27FC236}">
                <a16:creationId xmlns:a16="http://schemas.microsoft.com/office/drawing/2014/main" id="{0D0AE3B7-8BE7-5399-D79A-66870D0076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15057" y="1993777"/>
            <a:ext cx="331940" cy="331940"/>
          </a:xfrm>
          <a:prstGeom prst="rect">
            <a:avLst/>
          </a:prstGeom>
        </p:spPr>
      </p:pic>
      <p:sp>
        <p:nvSpPr>
          <p:cNvPr id="62" name="Rectangle 61">
            <a:extLst>
              <a:ext uri="{FF2B5EF4-FFF2-40B4-BE49-F238E27FC236}">
                <a16:creationId xmlns:a16="http://schemas.microsoft.com/office/drawing/2014/main" id="{3DABD89C-2AD5-F1F8-7952-D3EFCAFD56CC}"/>
              </a:ext>
            </a:extLst>
          </p:cNvPr>
          <p:cNvSpPr/>
          <p:nvPr/>
        </p:nvSpPr>
        <p:spPr bwMode="auto">
          <a:xfrm>
            <a:off x="11027580" y="3634709"/>
            <a:ext cx="1077121" cy="1944231"/>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3" name="Graphic 62">
            <a:extLst>
              <a:ext uri="{FF2B5EF4-FFF2-40B4-BE49-F238E27FC236}">
                <a16:creationId xmlns:a16="http://schemas.microsoft.com/office/drawing/2014/main" id="{A623165A-8403-AC1E-B875-4F892DD8FD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5122" y="4873352"/>
            <a:ext cx="252900" cy="227480"/>
          </a:xfrm>
          <a:prstGeom prst="rect">
            <a:avLst/>
          </a:prstGeom>
        </p:spPr>
      </p:pic>
      <p:pic>
        <p:nvPicPr>
          <p:cNvPr id="64" name="Graphic 63">
            <a:extLst>
              <a:ext uri="{FF2B5EF4-FFF2-40B4-BE49-F238E27FC236}">
                <a16:creationId xmlns:a16="http://schemas.microsoft.com/office/drawing/2014/main" id="{0CDB2FA4-E434-713A-84AE-13CF1DBCF6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87832" y="5267001"/>
            <a:ext cx="227480" cy="227480"/>
          </a:xfrm>
          <a:prstGeom prst="rect">
            <a:avLst/>
          </a:prstGeom>
        </p:spPr>
      </p:pic>
      <p:sp>
        <p:nvSpPr>
          <p:cNvPr id="65" name="TextBox 64">
            <a:extLst>
              <a:ext uri="{FF2B5EF4-FFF2-40B4-BE49-F238E27FC236}">
                <a16:creationId xmlns:a16="http://schemas.microsoft.com/office/drawing/2014/main" id="{CACC9658-9037-72A8-273D-E6DAAED7E189}"/>
              </a:ext>
            </a:extLst>
          </p:cNvPr>
          <p:cNvSpPr txBox="1"/>
          <p:nvPr/>
        </p:nvSpPr>
        <p:spPr>
          <a:xfrm>
            <a:off x="11397963" y="3767673"/>
            <a:ext cx="622369" cy="76944"/>
          </a:xfrm>
          <a:prstGeom prst="rect">
            <a:avLst/>
          </a:prstGeom>
          <a:noFill/>
        </p:spPr>
        <p:txBody>
          <a:bodyPr wrap="square" lIns="0" tIns="0" rIns="0" bIns="0" rtlCol="0">
            <a:spAutoFit/>
          </a:bodyPr>
          <a:lstStyle/>
          <a:p>
            <a:pPr algn="ctr"/>
            <a:r>
              <a:rPr lang="en-US" sz="500"/>
              <a:t>D365 Customer Portal</a:t>
            </a:r>
          </a:p>
        </p:txBody>
      </p:sp>
      <p:sp>
        <p:nvSpPr>
          <p:cNvPr id="66" name="TextBox 65">
            <a:extLst>
              <a:ext uri="{FF2B5EF4-FFF2-40B4-BE49-F238E27FC236}">
                <a16:creationId xmlns:a16="http://schemas.microsoft.com/office/drawing/2014/main" id="{0447A014-3759-1BEA-831B-FF6167023E5A}"/>
              </a:ext>
            </a:extLst>
          </p:cNvPr>
          <p:cNvSpPr txBox="1"/>
          <p:nvPr/>
        </p:nvSpPr>
        <p:spPr>
          <a:xfrm>
            <a:off x="11566922" y="4166462"/>
            <a:ext cx="284451" cy="76944"/>
          </a:xfrm>
          <a:prstGeom prst="rect">
            <a:avLst/>
          </a:prstGeom>
          <a:noFill/>
        </p:spPr>
        <p:txBody>
          <a:bodyPr wrap="square" lIns="0" tIns="0" rIns="0" bIns="0" rtlCol="0">
            <a:spAutoFit/>
          </a:bodyPr>
          <a:lstStyle/>
          <a:p>
            <a:pPr algn="ctr"/>
            <a:r>
              <a:rPr lang="en-US" sz="500"/>
              <a:t>Dataverse</a:t>
            </a:r>
          </a:p>
        </p:txBody>
      </p:sp>
      <p:sp>
        <p:nvSpPr>
          <p:cNvPr id="67" name="TextBox 66">
            <a:extLst>
              <a:ext uri="{FF2B5EF4-FFF2-40B4-BE49-F238E27FC236}">
                <a16:creationId xmlns:a16="http://schemas.microsoft.com/office/drawing/2014/main" id="{C9B0F155-D2E9-6FAF-CD53-B2D7FCF3F924}"/>
              </a:ext>
            </a:extLst>
          </p:cNvPr>
          <p:cNvSpPr txBox="1"/>
          <p:nvPr/>
        </p:nvSpPr>
        <p:spPr>
          <a:xfrm>
            <a:off x="11408850" y="4565251"/>
            <a:ext cx="600594" cy="77992"/>
          </a:xfrm>
          <a:prstGeom prst="rect">
            <a:avLst/>
          </a:prstGeom>
          <a:noFill/>
        </p:spPr>
        <p:txBody>
          <a:bodyPr wrap="square" lIns="0" tIns="0" rIns="0" bIns="0" rtlCol="0">
            <a:spAutoFit/>
          </a:bodyPr>
          <a:lstStyle/>
          <a:p>
            <a:pPr algn="ctr"/>
            <a:r>
              <a:rPr lang="en-US" sz="500"/>
              <a:t>Copilot Studio Agent</a:t>
            </a:r>
          </a:p>
        </p:txBody>
      </p:sp>
      <p:sp>
        <p:nvSpPr>
          <p:cNvPr id="68" name="TextBox 67">
            <a:extLst>
              <a:ext uri="{FF2B5EF4-FFF2-40B4-BE49-F238E27FC236}">
                <a16:creationId xmlns:a16="http://schemas.microsoft.com/office/drawing/2014/main" id="{AEFEC6CF-5A56-B706-4253-C04C4E4ECD7A}"/>
              </a:ext>
            </a:extLst>
          </p:cNvPr>
          <p:cNvSpPr txBox="1"/>
          <p:nvPr/>
        </p:nvSpPr>
        <p:spPr>
          <a:xfrm>
            <a:off x="11344594" y="4965088"/>
            <a:ext cx="729106" cy="77992"/>
          </a:xfrm>
          <a:prstGeom prst="rect">
            <a:avLst/>
          </a:prstGeom>
          <a:noFill/>
        </p:spPr>
        <p:txBody>
          <a:bodyPr wrap="square" lIns="0" tIns="0" rIns="0" bIns="0" rtlCol="0">
            <a:spAutoFit/>
          </a:bodyPr>
          <a:lstStyle/>
          <a:p>
            <a:pPr algn="ctr"/>
            <a:r>
              <a:rPr lang="en-US" sz="500"/>
              <a:t>Copilot Studio Kit - Extend</a:t>
            </a:r>
          </a:p>
        </p:txBody>
      </p:sp>
      <p:sp>
        <p:nvSpPr>
          <p:cNvPr id="69" name="TextBox 68">
            <a:extLst>
              <a:ext uri="{FF2B5EF4-FFF2-40B4-BE49-F238E27FC236}">
                <a16:creationId xmlns:a16="http://schemas.microsoft.com/office/drawing/2014/main" id="{C46D0B35-6546-7D8C-C995-CD0F274E829F}"/>
              </a:ext>
            </a:extLst>
          </p:cNvPr>
          <p:cNvSpPr txBox="1"/>
          <p:nvPr/>
        </p:nvSpPr>
        <p:spPr>
          <a:xfrm>
            <a:off x="11461019" y="5364925"/>
            <a:ext cx="496256" cy="77992"/>
          </a:xfrm>
          <a:prstGeom prst="rect">
            <a:avLst/>
          </a:prstGeom>
          <a:noFill/>
        </p:spPr>
        <p:txBody>
          <a:bodyPr wrap="square" lIns="0" tIns="0" rIns="0" bIns="0" rtlCol="0">
            <a:spAutoFit/>
          </a:bodyPr>
          <a:lstStyle/>
          <a:p>
            <a:pPr algn="ctr"/>
            <a:r>
              <a:rPr lang="en-US" sz="500"/>
              <a:t>Flow / Connector</a:t>
            </a:r>
          </a:p>
        </p:txBody>
      </p:sp>
      <p:pic>
        <p:nvPicPr>
          <p:cNvPr id="70" name="Graphic 69">
            <a:extLst>
              <a:ext uri="{FF2B5EF4-FFF2-40B4-BE49-F238E27FC236}">
                <a16:creationId xmlns:a16="http://schemas.microsoft.com/office/drawing/2014/main" id="{2A85201C-714E-1B2B-E992-3AC4846D9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7832" y="4086055"/>
            <a:ext cx="227480" cy="227480"/>
          </a:xfrm>
          <a:prstGeom prst="rect">
            <a:avLst/>
          </a:prstGeom>
        </p:spPr>
      </p:pic>
      <p:sp>
        <p:nvSpPr>
          <p:cNvPr id="71" name="TextBox 70">
            <a:extLst>
              <a:ext uri="{FF2B5EF4-FFF2-40B4-BE49-F238E27FC236}">
                <a16:creationId xmlns:a16="http://schemas.microsoft.com/office/drawing/2014/main" id="{21F300EA-898E-2B35-4AEA-3B99BE5FC271}"/>
              </a:ext>
            </a:extLst>
          </p:cNvPr>
          <p:cNvSpPr txBox="1"/>
          <p:nvPr/>
        </p:nvSpPr>
        <p:spPr>
          <a:xfrm>
            <a:off x="11194254" y="3470583"/>
            <a:ext cx="773546" cy="138499"/>
          </a:xfrm>
          <a:prstGeom prst="rect">
            <a:avLst/>
          </a:prstGeom>
          <a:noFill/>
        </p:spPr>
        <p:txBody>
          <a:bodyPr wrap="square" lIns="0" tIns="0" rIns="0" bIns="0" rtlCol="0">
            <a:spAutoFit/>
          </a:bodyPr>
          <a:lstStyle/>
          <a:p>
            <a:pPr algn="ctr"/>
            <a:r>
              <a:rPr lang="en-US" sz="900" b="1"/>
              <a:t>LEGEND</a:t>
            </a:r>
          </a:p>
        </p:txBody>
      </p:sp>
      <p:pic>
        <p:nvPicPr>
          <p:cNvPr id="72" name="Graphic 71">
            <a:extLst>
              <a:ext uri="{FF2B5EF4-FFF2-40B4-BE49-F238E27FC236}">
                <a16:creationId xmlns:a16="http://schemas.microsoft.com/office/drawing/2014/main" id="{03A86AFB-70B1-AF40-6F1D-78DFEC536BC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87832" y="4479704"/>
            <a:ext cx="227480" cy="227480"/>
          </a:xfrm>
          <a:prstGeom prst="rect">
            <a:avLst/>
          </a:prstGeom>
        </p:spPr>
      </p:pic>
      <p:pic>
        <p:nvPicPr>
          <p:cNvPr id="73" name="Graphic 72">
            <a:extLst>
              <a:ext uri="{FF2B5EF4-FFF2-40B4-BE49-F238E27FC236}">
                <a16:creationId xmlns:a16="http://schemas.microsoft.com/office/drawing/2014/main" id="{E539CBF6-BC75-EC08-C456-7A9CD950E3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87832" y="3692405"/>
            <a:ext cx="227481" cy="227481"/>
          </a:xfrm>
          <a:prstGeom prst="rect">
            <a:avLst/>
          </a:prstGeom>
        </p:spPr>
      </p:pic>
      <p:pic>
        <p:nvPicPr>
          <p:cNvPr id="74" name="Graphic 73">
            <a:extLst>
              <a:ext uri="{FF2B5EF4-FFF2-40B4-BE49-F238E27FC236}">
                <a16:creationId xmlns:a16="http://schemas.microsoft.com/office/drawing/2014/main" id="{4C81C752-A0E8-E883-A58A-11C87CB28E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71971" y="3364246"/>
            <a:ext cx="423824" cy="423824"/>
          </a:xfrm>
          <a:prstGeom prst="rect">
            <a:avLst/>
          </a:prstGeom>
        </p:spPr>
      </p:pic>
      <p:sp>
        <p:nvSpPr>
          <p:cNvPr id="76" name="TextBox 75">
            <a:extLst>
              <a:ext uri="{FF2B5EF4-FFF2-40B4-BE49-F238E27FC236}">
                <a16:creationId xmlns:a16="http://schemas.microsoft.com/office/drawing/2014/main" id="{9F02598B-0579-31A9-CD10-B81FBA24479D}"/>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77" name="Graphic 76">
            <a:extLst>
              <a:ext uri="{FF2B5EF4-FFF2-40B4-BE49-F238E27FC236}">
                <a16:creationId xmlns:a16="http://schemas.microsoft.com/office/drawing/2014/main" id="{AF5707B8-26BA-BB37-822E-E6341FBAD22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030529" y="2114822"/>
            <a:ext cx="601758" cy="601758"/>
          </a:xfrm>
          <a:prstGeom prst="rect">
            <a:avLst/>
          </a:prstGeom>
        </p:spPr>
      </p:pic>
      <p:sp>
        <p:nvSpPr>
          <p:cNvPr id="93" name="TextBox 92">
            <a:extLst>
              <a:ext uri="{FF2B5EF4-FFF2-40B4-BE49-F238E27FC236}">
                <a16:creationId xmlns:a16="http://schemas.microsoft.com/office/drawing/2014/main" id="{801E5E42-9EAF-2FFB-5A5F-33EFD09031E1}"/>
              </a:ext>
            </a:extLst>
          </p:cNvPr>
          <p:cNvSpPr txBox="1"/>
          <p:nvPr/>
        </p:nvSpPr>
        <p:spPr>
          <a:xfrm>
            <a:off x="6266339" y="4701188"/>
            <a:ext cx="815335" cy="153888"/>
          </a:xfrm>
          <a:prstGeom prst="rect">
            <a:avLst/>
          </a:prstGeom>
          <a:noFill/>
        </p:spPr>
        <p:txBody>
          <a:bodyPr wrap="square" lIns="0" tIns="0" rIns="0" bIns="0" rtlCol="0">
            <a:spAutoFit/>
          </a:bodyPr>
          <a:lstStyle/>
          <a:p>
            <a:pPr algn="ctr"/>
            <a:r>
              <a:rPr lang="en-US" sz="500"/>
              <a:t>11a. Agent logs are displayed on Copilot Studio Kit</a:t>
            </a:r>
          </a:p>
        </p:txBody>
      </p:sp>
      <p:cxnSp>
        <p:nvCxnSpPr>
          <p:cNvPr id="99" name="Straight Arrow Connector 98">
            <a:extLst>
              <a:ext uri="{FF2B5EF4-FFF2-40B4-BE49-F238E27FC236}">
                <a16:creationId xmlns:a16="http://schemas.microsoft.com/office/drawing/2014/main" id="{A1E6E284-C73C-A7F2-E47F-5AD66B97BA21}"/>
              </a:ext>
            </a:extLst>
          </p:cNvPr>
          <p:cNvCxnSpPr>
            <a:cxnSpLocks/>
            <a:stCxn id="52" idx="2"/>
            <a:endCxn id="74" idx="0"/>
          </p:cNvCxnSpPr>
          <p:nvPr/>
        </p:nvCxnSpPr>
        <p:spPr>
          <a:xfrm>
            <a:off x="5083883" y="2713848"/>
            <a:ext cx="0" cy="65039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00C4D224-E2E6-7A4D-DB68-82CB32AB115E}"/>
              </a:ext>
            </a:extLst>
          </p:cNvPr>
          <p:cNvSpPr txBox="1"/>
          <p:nvPr/>
        </p:nvSpPr>
        <p:spPr>
          <a:xfrm>
            <a:off x="4445896" y="2819496"/>
            <a:ext cx="593444" cy="307777"/>
          </a:xfrm>
          <a:prstGeom prst="rect">
            <a:avLst/>
          </a:prstGeom>
          <a:noFill/>
        </p:spPr>
        <p:txBody>
          <a:bodyPr wrap="square" lIns="0" tIns="0" rIns="0" bIns="0" rtlCol="0">
            <a:spAutoFit/>
          </a:bodyPr>
          <a:lstStyle/>
          <a:p>
            <a:pPr algn="ctr"/>
            <a:r>
              <a:rPr lang="en-US" sz="500"/>
              <a:t>1a. Raises claim on portal by submitting an incident or via chat</a:t>
            </a:r>
          </a:p>
        </p:txBody>
      </p:sp>
      <p:cxnSp>
        <p:nvCxnSpPr>
          <p:cNvPr id="103" name="Straight Arrow Connector 102">
            <a:extLst>
              <a:ext uri="{FF2B5EF4-FFF2-40B4-BE49-F238E27FC236}">
                <a16:creationId xmlns:a16="http://schemas.microsoft.com/office/drawing/2014/main" id="{75292092-7E00-485C-1A12-D7D0FB7417CC}"/>
              </a:ext>
            </a:extLst>
          </p:cNvPr>
          <p:cNvCxnSpPr>
            <a:cxnSpLocks/>
          </p:cNvCxnSpPr>
          <p:nvPr/>
        </p:nvCxnSpPr>
        <p:spPr>
          <a:xfrm flipH="1">
            <a:off x="8822056" y="2266121"/>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EA5B870A-C040-7EC0-1AA9-2AB8A3586BA9}"/>
              </a:ext>
            </a:extLst>
          </p:cNvPr>
          <p:cNvSpPr txBox="1"/>
          <p:nvPr/>
        </p:nvSpPr>
        <p:spPr>
          <a:xfrm>
            <a:off x="9481370" y="2164393"/>
            <a:ext cx="941791" cy="76944"/>
          </a:xfrm>
          <a:prstGeom prst="rect">
            <a:avLst/>
          </a:prstGeom>
          <a:noFill/>
        </p:spPr>
        <p:txBody>
          <a:bodyPr wrap="square" lIns="0" tIns="0" rIns="0" bIns="0" rtlCol="0">
            <a:spAutoFit/>
          </a:bodyPr>
          <a:lstStyle/>
          <a:p>
            <a:pPr algn="ctr"/>
            <a:r>
              <a:rPr lang="en-US" sz="500"/>
              <a:t>1b. Asks for list of unsettled claims</a:t>
            </a:r>
          </a:p>
        </p:txBody>
      </p:sp>
      <p:cxnSp>
        <p:nvCxnSpPr>
          <p:cNvPr id="126" name="Connector: Elbow 125">
            <a:extLst>
              <a:ext uri="{FF2B5EF4-FFF2-40B4-BE49-F238E27FC236}">
                <a16:creationId xmlns:a16="http://schemas.microsoft.com/office/drawing/2014/main" id="{4C0CCEE1-C4C5-E0E3-33D9-5A61178D76FC}"/>
              </a:ext>
            </a:extLst>
          </p:cNvPr>
          <p:cNvCxnSpPr>
            <a:cxnSpLocks/>
            <a:endCxn id="242" idx="2"/>
          </p:cNvCxnSpPr>
          <p:nvPr/>
        </p:nvCxnSpPr>
        <p:spPr>
          <a:xfrm>
            <a:off x="6749571" y="3583523"/>
            <a:ext cx="1930633" cy="416202"/>
          </a:xfrm>
          <a:prstGeom prst="bentConnector4">
            <a:avLst>
              <a:gd name="adj1" fmla="val -105"/>
              <a:gd name="adj2" fmla="val 14047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01957BC5-8E5E-EEAB-6205-8F3A18753572}"/>
              </a:ext>
            </a:extLst>
          </p:cNvPr>
          <p:cNvSpPr txBox="1"/>
          <p:nvPr/>
        </p:nvSpPr>
        <p:spPr>
          <a:xfrm>
            <a:off x="6919574" y="4055970"/>
            <a:ext cx="781349" cy="76944"/>
          </a:xfrm>
          <a:prstGeom prst="rect">
            <a:avLst/>
          </a:prstGeom>
          <a:noFill/>
        </p:spPr>
        <p:txBody>
          <a:bodyPr wrap="square" lIns="0" tIns="0" rIns="0" bIns="0" rtlCol="0">
            <a:spAutoFit/>
          </a:bodyPr>
          <a:lstStyle/>
          <a:p>
            <a:pPr algn="ctr"/>
            <a:r>
              <a:rPr lang="en-US" sz="500"/>
              <a:t>3. proofs are copied to SP</a:t>
            </a:r>
          </a:p>
        </p:txBody>
      </p:sp>
      <p:cxnSp>
        <p:nvCxnSpPr>
          <p:cNvPr id="139" name="Straight Arrow Connector 138">
            <a:extLst>
              <a:ext uri="{FF2B5EF4-FFF2-40B4-BE49-F238E27FC236}">
                <a16:creationId xmlns:a16="http://schemas.microsoft.com/office/drawing/2014/main" id="{ACEA8C2B-E1D5-C743-88E4-ED0CD5B6AD8B}"/>
              </a:ext>
            </a:extLst>
          </p:cNvPr>
          <p:cNvCxnSpPr>
            <a:cxnSpLocks/>
            <a:endCxn id="77" idx="2"/>
          </p:cNvCxnSpPr>
          <p:nvPr/>
        </p:nvCxnSpPr>
        <p:spPr>
          <a:xfrm flipV="1">
            <a:off x="8331408" y="2716580"/>
            <a:ext cx="0" cy="5905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3AF1DE01-7665-9942-9D0B-DB5774D3946D}"/>
              </a:ext>
            </a:extLst>
          </p:cNvPr>
          <p:cNvSpPr txBox="1"/>
          <p:nvPr/>
        </p:nvSpPr>
        <p:spPr>
          <a:xfrm>
            <a:off x="7463880" y="2851834"/>
            <a:ext cx="815335" cy="153888"/>
          </a:xfrm>
          <a:prstGeom prst="rect">
            <a:avLst/>
          </a:prstGeom>
          <a:noFill/>
        </p:spPr>
        <p:txBody>
          <a:bodyPr wrap="square" lIns="0" tIns="0" rIns="0" bIns="0" rtlCol="0">
            <a:spAutoFit/>
          </a:bodyPr>
          <a:lstStyle/>
          <a:p>
            <a:pPr algn="ctr"/>
            <a:r>
              <a:rPr lang="en-US" sz="500"/>
              <a:t>4. New ticket triggers workflow</a:t>
            </a:r>
          </a:p>
        </p:txBody>
      </p:sp>
      <p:cxnSp>
        <p:nvCxnSpPr>
          <p:cNvPr id="145" name="Connector: Elbow 144">
            <a:extLst>
              <a:ext uri="{FF2B5EF4-FFF2-40B4-BE49-F238E27FC236}">
                <a16:creationId xmlns:a16="http://schemas.microsoft.com/office/drawing/2014/main" id="{82B34541-46DC-7178-5CDD-B26FFCDA75F1}"/>
              </a:ext>
            </a:extLst>
          </p:cNvPr>
          <p:cNvCxnSpPr>
            <a:cxnSpLocks/>
            <a:endCxn id="41" idx="0"/>
          </p:cNvCxnSpPr>
          <p:nvPr/>
        </p:nvCxnSpPr>
        <p:spPr>
          <a:xfrm rot="10800000" flipV="1">
            <a:off x="6665662" y="2604782"/>
            <a:ext cx="1392489" cy="67680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A7E44CEB-31F6-8540-4727-ECA67D8F82B6}"/>
              </a:ext>
            </a:extLst>
          </p:cNvPr>
          <p:cNvSpPr txBox="1"/>
          <p:nvPr/>
        </p:nvSpPr>
        <p:spPr>
          <a:xfrm>
            <a:off x="6932562" y="2474201"/>
            <a:ext cx="815335" cy="76944"/>
          </a:xfrm>
          <a:prstGeom prst="rect">
            <a:avLst/>
          </a:prstGeom>
          <a:noFill/>
        </p:spPr>
        <p:txBody>
          <a:bodyPr wrap="square" lIns="0" tIns="0" rIns="0" bIns="0" rtlCol="0">
            <a:spAutoFit/>
          </a:bodyPr>
          <a:lstStyle/>
          <a:p>
            <a:pPr algn="ctr"/>
            <a:r>
              <a:rPr lang="en-US" sz="500"/>
              <a:t>5. Invokes tools </a:t>
            </a:r>
          </a:p>
        </p:txBody>
      </p:sp>
      <p:cxnSp>
        <p:nvCxnSpPr>
          <p:cNvPr id="149" name="Connector: Elbow 148">
            <a:extLst>
              <a:ext uri="{FF2B5EF4-FFF2-40B4-BE49-F238E27FC236}">
                <a16:creationId xmlns:a16="http://schemas.microsoft.com/office/drawing/2014/main" id="{1006A4DE-A471-DFD6-79E4-9350EC777A4C}"/>
              </a:ext>
            </a:extLst>
          </p:cNvPr>
          <p:cNvCxnSpPr>
            <a:cxnSpLocks/>
            <a:endCxn id="49" idx="3"/>
          </p:cNvCxnSpPr>
          <p:nvPr/>
        </p:nvCxnSpPr>
        <p:spPr>
          <a:xfrm rot="10800000">
            <a:off x="6749571" y="3584797"/>
            <a:ext cx="927232" cy="10170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0CB4B33F-6722-9ED2-D5AC-65B4B815A86E}"/>
              </a:ext>
            </a:extLst>
          </p:cNvPr>
          <p:cNvSpPr txBox="1"/>
          <p:nvPr/>
        </p:nvSpPr>
        <p:spPr>
          <a:xfrm>
            <a:off x="7131638" y="3506226"/>
            <a:ext cx="523675" cy="76944"/>
          </a:xfrm>
          <a:prstGeom prst="rect">
            <a:avLst/>
          </a:prstGeom>
          <a:noFill/>
        </p:spPr>
        <p:txBody>
          <a:bodyPr wrap="square" lIns="0" tIns="0" rIns="0" bIns="0" rtlCol="0">
            <a:spAutoFit/>
          </a:bodyPr>
          <a:lstStyle/>
          <a:p>
            <a:pPr algn="ctr"/>
            <a:r>
              <a:rPr lang="en-US" sz="500"/>
              <a:t>6. Pulls claim data</a:t>
            </a:r>
          </a:p>
        </p:txBody>
      </p:sp>
      <p:sp>
        <p:nvSpPr>
          <p:cNvPr id="157" name="TextBox 156">
            <a:extLst>
              <a:ext uri="{FF2B5EF4-FFF2-40B4-BE49-F238E27FC236}">
                <a16:creationId xmlns:a16="http://schemas.microsoft.com/office/drawing/2014/main" id="{3ED12D4D-898B-A0C4-C060-01515AF83C92}"/>
              </a:ext>
            </a:extLst>
          </p:cNvPr>
          <p:cNvSpPr txBox="1"/>
          <p:nvPr/>
        </p:nvSpPr>
        <p:spPr>
          <a:xfrm>
            <a:off x="6874051" y="3157247"/>
            <a:ext cx="1438379" cy="76944"/>
          </a:xfrm>
          <a:prstGeom prst="rect">
            <a:avLst/>
          </a:prstGeom>
          <a:noFill/>
        </p:spPr>
        <p:txBody>
          <a:bodyPr wrap="square" lIns="0" tIns="0" rIns="0" bIns="0" rtlCol="0">
            <a:spAutoFit/>
          </a:bodyPr>
          <a:lstStyle/>
          <a:p>
            <a:pPr algn="ctr"/>
            <a:r>
              <a:rPr lang="en-US" sz="500"/>
              <a:t>7. Pulls policy /, health/ system documents</a:t>
            </a:r>
          </a:p>
        </p:txBody>
      </p:sp>
      <p:cxnSp>
        <p:nvCxnSpPr>
          <p:cNvPr id="164" name="Connector: Elbow 163">
            <a:extLst>
              <a:ext uri="{FF2B5EF4-FFF2-40B4-BE49-F238E27FC236}">
                <a16:creationId xmlns:a16="http://schemas.microsoft.com/office/drawing/2014/main" id="{42CD901B-6EAC-60E2-36B3-952E8CB642ED}"/>
              </a:ext>
            </a:extLst>
          </p:cNvPr>
          <p:cNvCxnSpPr>
            <a:cxnSpLocks/>
          </p:cNvCxnSpPr>
          <p:nvPr/>
        </p:nvCxnSpPr>
        <p:spPr>
          <a:xfrm flipH="1" flipV="1">
            <a:off x="7080745" y="3320293"/>
            <a:ext cx="1833880" cy="387873"/>
          </a:xfrm>
          <a:prstGeom prst="bentConnector3">
            <a:avLst>
              <a:gd name="adj1" fmla="val -1246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8" name="Connector: Elbow 177">
            <a:extLst>
              <a:ext uri="{FF2B5EF4-FFF2-40B4-BE49-F238E27FC236}">
                <a16:creationId xmlns:a16="http://schemas.microsoft.com/office/drawing/2014/main" id="{284A62ED-BD93-3AB9-463D-7B0279206F7B}"/>
              </a:ext>
            </a:extLst>
          </p:cNvPr>
          <p:cNvCxnSpPr>
            <a:cxnSpLocks/>
            <a:endCxn id="241" idx="2"/>
          </p:cNvCxnSpPr>
          <p:nvPr/>
        </p:nvCxnSpPr>
        <p:spPr>
          <a:xfrm>
            <a:off x="5083883" y="3788070"/>
            <a:ext cx="2791038" cy="134711"/>
          </a:xfrm>
          <a:prstGeom prst="bentConnector4">
            <a:avLst>
              <a:gd name="adj1" fmla="val -737"/>
              <a:gd name="adj2" fmla="val 492059"/>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2907DB2F-43B9-831B-012C-34A051BA4E5A}"/>
              </a:ext>
            </a:extLst>
          </p:cNvPr>
          <p:cNvSpPr txBox="1"/>
          <p:nvPr/>
        </p:nvSpPr>
        <p:spPr>
          <a:xfrm>
            <a:off x="5411059" y="3828418"/>
            <a:ext cx="828063" cy="76944"/>
          </a:xfrm>
          <a:prstGeom prst="rect">
            <a:avLst/>
          </a:prstGeom>
          <a:noFill/>
        </p:spPr>
        <p:txBody>
          <a:bodyPr wrap="square" lIns="0" tIns="0" rIns="0" bIns="0" rtlCol="0">
            <a:spAutoFit/>
          </a:bodyPr>
          <a:lstStyle/>
          <a:p>
            <a:pPr algn="ctr"/>
            <a:r>
              <a:rPr lang="en-US" sz="500"/>
              <a:t>8. Derives a confidence score</a:t>
            </a:r>
          </a:p>
        </p:txBody>
      </p:sp>
      <p:cxnSp>
        <p:nvCxnSpPr>
          <p:cNvPr id="185" name="Straight Arrow Connector 184">
            <a:extLst>
              <a:ext uri="{FF2B5EF4-FFF2-40B4-BE49-F238E27FC236}">
                <a16:creationId xmlns:a16="http://schemas.microsoft.com/office/drawing/2014/main" id="{A4CA37E5-0053-6734-A416-D81963BBDE02}"/>
              </a:ext>
            </a:extLst>
          </p:cNvPr>
          <p:cNvCxnSpPr>
            <a:cxnSpLocks/>
            <a:stCxn id="49" idx="1"/>
            <a:endCxn id="74" idx="3"/>
          </p:cNvCxnSpPr>
          <p:nvPr/>
        </p:nvCxnSpPr>
        <p:spPr>
          <a:xfrm flipH="1" flipV="1">
            <a:off x="5295795" y="3576158"/>
            <a:ext cx="1226296" cy="863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8FC280A4-7FBB-36A9-ECBA-57A03EF2F785}"/>
              </a:ext>
            </a:extLst>
          </p:cNvPr>
          <p:cNvSpPr txBox="1"/>
          <p:nvPr/>
        </p:nvSpPr>
        <p:spPr>
          <a:xfrm>
            <a:off x="5295795" y="3271113"/>
            <a:ext cx="894611" cy="230832"/>
          </a:xfrm>
          <a:prstGeom prst="rect">
            <a:avLst/>
          </a:prstGeom>
          <a:noFill/>
        </p:spPr>
        <p:txBody>
          <a:bodyPr wrap="square" lIns="0" tIns="0" rIns="0" bIns="0" rtlCol="0">
            <a:spAutoFit/>
          </a:bodyPr>
          <a:lstStyle/>
          <a:p>
            <a:pPr algn="ctr"/>
            <a:r>
              <a:rPr lang="en-US" sz="500"/>
              <a:t>9a. Confidence Score &lt; 0.3, updates ‘Claim Approved’ and emails customer</a:t>
            </a:r>
          </a:p>
        </p:txBody>
      </p:sp>
      <p:cxnSp>
        <p:nvCxnSpPr>
          <p:cNvPr id="189" name="Connector: Elbow 188">
            <a:extLst>
              <a:ext uri="{FF2B5EF4-FFF2-40B4-BE49-F238E27FC236}">
                <a16:creationId xmlns:a16="http://schemas.microsoft.com/office/drawing/2014/main" id="{BBC76EE1-1787-F984-117D-D08667C58059}"/>
              </a:ext>
            </a:extLst>
          </p:cNvPr>
          <p:cNvCxnSpPr>
            <a:cxnSpLocks/>
            <a:stCxn id="49" idx="2"/>
            <a:endCxn id="42" idx="2"/>
          </p:cNvCxnSpPr>
          <p:nvPr/>
        </p:nvCxnSpPr>
        <p:spPr>
          <a:xfrm rot="16200000" flipH="1">
            <a:off x="8116988" y="2217379"/>
            <a:ext cx="389150" cy="3351465"/>
          </a:xfrm>
          <a:prstGeom prst="bentConnector3">
            <a:avLst>
              <a:gd name="adj1" fmla="val 15874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6969BD54-5347-4706-2BE4-8DDB774CB0F9}"/>
              </a:ext>
            </a:extLst>
          </p:cNvPr>
          <p:cNvSpPr txBox="1"/>
          <p:nvPr/>
        </p:nvSpPr>
        <p:spPr>
          <a:xfrm>
            <a:off x="8779548" y="4132914"/>
            <a:ext cx="894611" cy="153888"/>
          </a:xfrm>
          <a:prstGeom prst="rect">
            <a:avLst/>
          </a:prstGeom>
          <a:noFill/>
        </p:spPr>
        <p:txBody>
          <a:bodyPr wrap="square" lIns="0" tIns="0" rIns="0" bIns="0" rtlCol="0">
            <a:spAutoFit/>
          </a:bodyPr>
          <a:lstStyle/>
          <a:p>
            <a:pPr algn="ctr"/>
            <a:r>
              <a:rPr lang="en-US" sz="500"/>
              <a:t>9b. Confidence Score &gt; 0.8, notifies team with red flags</a:t>
            </a:r>
          </a:p>
        </p:txBody>
      </p:sp>
      <p:cxnSp>
        <p:nvCxnSpPr>
          <p:cNvPr id="194" name="Connector: Elbow 193">
            <a:extLst>
              <a:ext uri="{FF2B5EF4-FFF2-40B4-BE49-F238E27FC236}">
                <a16:creationId xmlns:a16="http://schemas.microsoft.com/office/drawing/2014/main" id="{2474558D-19FA-4B3F-9ACA-0F81A75C480A}"/>
              </a:ext>
            </a:extLst>
          </p:cNvPr>
          <p:cNvCxnSpPr>
            <a:cxnSpLocks/>
          </p:cNvCxnSpPr>
          <p:nvPr/>
        </p:nvCxnSpPr>
        <p:spPr>
          <a:xfrm flipV="1">
            <a:off x="9731831" y="2879893"/>
            <a:ext cx="1411367" cy="393730"/>
          </a:xfrm>
          <a:prstGeom prst="bentConnector3">
            <a:avLst>
              <a:gd name="adj1" fmla="val 70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CB963651-B106-C740-4A18-FD110AE8AA52}"/>
              </a:ext>
            </a:extLst>
          </p:cNvPr>
          <p:cNvSpPr txBox="1"/>
          <p:nvPr/>
        </p:nvSpPr>
        <p:spPr>
          <a:xfrm>
            <a:off x="9843807" y="2902854"/>
            <a:ext cx="894611" cy="153888"/>
          </a:xfrm>
          <a:prstGeom prst="rect">
            <a:avLst/>
          </a:prstGeom>
          <a:noFill/>
        </p:spPr>
        <p:txBody>
          <a:bodyPr wrap="square" lIns="0" tIns="0" rIns="0" bIns="0" rtlCol="0">
            <a:spAutoFit/>
          </a:bodyPr>
          <a:lstStyle/>
          <a:p>
            <a:pPr algn="ctr"/>
            <a:r>
              <a:rPr lang="en-US" sz="500"/>
              <a:t>10. Reviews the claim details and contacts customer for clarity</a:t>
            </a:r>
          </a:p>
        </p:txBody>
      </p:sp>
      <p:cxnSp>
        <p:nvCxnSpPr>
          <p:cNvPr id="201" name="Straight Arrow Connector 200">
            <a:extLst>
              <a:ext uri="{FF2B5EF4-FFF2-40B4-BE49-F238E27FC236}">
                <a16:creationId xmlns:a16="http://schemas.microsoft.com/office/drawing/2014/main" id="{05133524-C0E7-993D-00F9-9959B3AEAB7A}"/>
              </a:ext>
            </a:extLst>
          </p:cNvPr>
          <p:cNvCxnSpPr>
            <a:cxnSpLocks/>
          </p:cNvCxnSpPr>
          <p:nvPr/>
        </p:nvCxnSpPr>
        <p:spPr>
          <a:xfrm flipH="1">
            <a:off x="8822056" y="2481629"/>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E62B3F4D-0012-512B-E622-DFABBCCBD9B0}"/>
              </a:ext>
            </a:extLst>
          </p:cNvPr>
          <p:cNvCxnSpPr>
            <a:cxnSpLocks/>
          </p:cNvCxnSpPr>
          <p:nvPr/>
        </p:nvCxnSpPr>
        <p:spPr>
          <a:xfrm flipH="1">
            <a:off x="8822056" y="2697137"/>
            <a:ext cx="2323497"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8BD0C0CF-16EF-2C11-9F68-9A1D10135409}"/>
              </a:ext>
            </a:extLst>
          </p:cNvPr>
          <p:cNvSpPr txBox="1"/>
          <p:nvPr/>
        </p:nvSpPr>
        <p:spPr>
          <a:xfrm>
            <a:off x="9076826" y="2369558"/>
            <a:ext cx="1750879" cy="76944"/>
          </a:xfrm>
          <a:prstGeom prst="rect">
            <a:avLst/>
          </a:prstGeom>
          <a:noFill/>
        </p:spPr>
        <p:txBody>
          <a:bodyPr wrap="square" lIns="0" tIns="0" rIns="0" bIns="0" rtlCol="0">
            <a:spAutoFit/>
          </a:bodyPr>
          <a:lstStyle/>
          <a:p>
            <a:pPr algn="ctr"/>
            <a:r>
              <a:rPr lang="en-US" sz="500"/>
              <a:t>10a. If no manual review within 4 hours, escalate automatically</a:t>
            </a:r>
          </a:p>
        </p:txBody>
      </p:sp>
      <p:sp>
        <p:nvSpPr>
          <p:cNvPr id="211" name="TextBox 210">
            <a:extLst>
              <a:ext uri="{FF2B5EF4-FFF2-40B4-BE49-F238E27FC236}">
                <a16:creationId xmlns:a16="http://schemas.microsoft.com/office/drawing/2014/main" id="{CB6262AB-0B74-55A3-EB0F-CB96866B14CC}"/>
              </a:ext>
            </a:extLst>
          </p:cNvPr>
          <p:cNvSpPr txBox="1"/>
          <p:nvPr/>
        </p:nvSpPr>
        <p:spPr>
          <a:xfrm>
            <a:off x="9076826" y="2574723"/>
            <a:ext cx="1750879" cy="76944"/>
          </a:xfrm>
          <a:prstGeom prst="rect">
            <a:avLst/>
          </a:prstGeom>
          <a:noFill/>
        </p:spPr>
        <p:txBody>
          <a:bodyPr wrap="square" lIns="0" tIns="0" rIns="0" bIns="0" rtlCol="0">
            <a:spAutoFit/>
          </a:bodyPr>
          <a:lstStyle/>
          <a:p>
            <a:pPr algn="ctr"/>
            <a:r>
              <a:rPr lang="en-US" sz="500"/>
              <a:t>11c. feedback -updates training data, instruction and threshold</a:t>
            </a:r>
          </a:p>
        </p:txBody>
      </p:sp>
      <p:cxnSp>
        <p:nvCxnSpPr>
          <p:cNvPr id="215" name="Straight Arrow Connector 214">
            <a:extLst>
              <a:ext uri="{FF2B5EF4-FFF2-40B4-BE49-F238E27FC236}">
                <a16:creationId xmlns:a16="http://schemas.microsoft.com/office/drawing/2014/main" id="{E87C6415-BDFB-F3F0-0052-4B2B2CFE82E9}"/>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F84DDF83-27FB-EC0A-A76D-33926378971C}"/>
              </a:ext>
            </a:extLst>
          </p:cNvPr>
          <p:cNvSpPr txBox="1"/>
          <p:nvPr/>
        </p:nvSpPr>
        <p:spPr>
          <a:xfrm>
            <a:off x="6193972" y="2176774"/>
            <a:ext cx="500553" cy="76944"/>
          </a:xfrm>
          <a:prstGeom prst="rect">
            <a:avLst/>
          </a:prstGeom>
          <a:noFill/>
        </p:spPr>
        <p:txBody>
          <a:bodyPr wrap="square" lIns="0" tIns="0" rIns="0" bIns="0" rtlCol="0">
            <a:spAutoFit/>
          </a:bodyPr>
          <a:lstStyle/>
          <a:p>
            <a:pPr algn="ctr"/>
            <a:r>
              <a:rPr lang="en-US" sz="500"/>
              <a:t>Confidence Score</a:t>
            </a:r>
          </a:p>
        </p:txBody>
      </p:sp>
      <p:sp>
        <p:nvSpPr>
          <p:cNvPr id="221" name="TextBox 220">
            <a:extLst>
              <a:ext uri="{FF2B5EF4-FFF2-40B4-BE49-F238E27FC236}">
                <a16:creationId xmlns:a16="http://schemas.microsoft.com/office/drawing/2014/main" id="{6F99CC28-B58D-8F36-AA94-810BEE2FF355}"/>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 Risk</a:t>
            </a:r>
          </a:p>
        </p:txBody>
      </p:sp>
      <p:sp>
        <p:nvSpPr>
          <p:cNvPr id="222" name="TextBox 221">
            <a:extLst>
              <a:ext uri="{FF2B5EF4-FFF2-40B4-BE49-F238E27FC236}">
                <a16:creationId xmlns:a16="http://schemas.microsoft.com/office/drawing/2014/main" id="{6A3AD9FF-2539-375A-DFC1-DB3ED3A61100}"/>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 Risk</a:t>
            </a:r>
          </a:p>
        </p:txBody>
      </p:sp>
      <p:sp>
        <p:nvSpPr>
          <p:cNvPr id="224" name="TextBox 223">
            <a:extLst>
              <a:ext uri="{FF2B5EF4-FFF2-40B4-BE49-F238E27FC236}">
                <a16:creationId xmlns:a16="http://schemas.microsoft.com/office/drawing/2014/main" id="{DDCDBCB6-5715-F19B-2FDA-F13F820ACE80}"/>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225" name="TextBox 224">
            <a:extLst>
              <a:ext uri="{FF2B5EF4-FFF2-40B4-BE49-F238E27FC236}">
                <a16:creationId xmlns:a16="http://schemas.microsoft.com/office/drawing/2014/main" id="{9C3B14FE-3006-89AC-414B-3D462354C789}"/>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226" name="Graphic 225">
            <a:extLst>
              <a:ext uri="{FF2B5EF4-FFF2-40B4-BE49-F238E27FC236}">
                <a16:creationId xmlns:a16="http://schemas.microsoft.com/office/drawing/2014/main" id="{3FEF1CDD-2789-44EE-45B9-14B7DE39CC6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279513" y="3831188"/>
            <a:ext cx="227480" cy="227480"/>
          </a:xfrm>
          <a:prstGeom prst="rect">
            <a:avLst/>
          </a:prstGeom>
        </p:spPr>
      </p:pic>
      <p:cxnSp>
        <p:nvCxnSpPr>
          <p:cNvPr id="231" name="Straight Arrow Connector 230">
            <a:extLst>
              <a:ext uri="{FF2B5EF4-FFF2-40B4-BE49-F238E27FC236}">
                <a16:creationId xmlns:a16="http://schemas.microsoft.com/office/drawing/2014/main" id="{B32FF735-5C35-0E6D-B426-C365A2575DEC}"/>
              </a:ext>
            </a:extLst>
          </p:cNvPr>
          <p:cNvCxnSpPr>
            <a:cxnSpLocks/>
            <a:stCxn id="226" idx="0"/>
          </p:cNvCxnSpPr>
          <p:nvPr/>
        </p:nvCxnSpPr>
        <p:spPr>
          <a:xfrm flipV="1">
            <a:off x="6393253" y="3677282"/>
            <a:ext cx="115407" cy="15390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8" name="Rectangle: Rounded Corners 237">
            <a:extLst>
              <a:ext uri="{FF2B5EF4-FFF2-40B4-BE49-F238E27FC236}">
                <a16:creationId xmlns:a16="http://schemas.microsoft.com/office/drawing/2014/main" id="{2E265DBD-F331-EF5E-FF64-0042398D13B6}"/>
              </a:ext>
            </a:extLst>
          </p:cNvPr>
          <p:cNvSpPr/>
          <p:nvPr/>
        </p:nvSpPr>
        <p:spPr bwMode="auto">
          <a:xfrm>
            <a:off x="7460673" y="3273623"/>
            <a:ext cx="1612232" cy="777468"/>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39" name="TextBox 238">
            <a:extLst>
              <a:ext uri="{FF2B5EF4-FFF2-40B4-BE49-F238E27FC236}">
                <a16:creationId xmlns:a16="http://schemas.microsoft.com/office/drawing/2014/main" id="{4B8B0168-FC79-CE6F-6BEA-C21D27778CB6}"/>
              </a:ext>
            </a:extLst>
          </p:cNvPr>
          <p:cNvSpPr txBox="1"/>
          <p:nvPr/>
        </p:nvSpPr>
        <p:spPr>
          <a:xfrm>
            <a:off x="7856840" y="3345841"/>
            <a:ext cx="819898" cy="123111"/>
          </a:xfrm>
          <a:prstGeom prst="rect">
            <a:avLst/>
          </a:prstGeom>
          <a:noFill/>
        </p:spPr>
        <p:txBody>
          <a:bodyPr wrap="square" lIns="0" tIns="0" rIns="0" bIns="0" rtlCol="0">
            <a:spAutoFit/>
          </a:bodyPr>
          <a:lstStyle/>
          <a:p>
            <a:pPr algn="ctr"/>
            <a:r>
              <a:rPr lang="en-US" sz="800" b="1"/>
              <a:t>Knowledge Base</a:t>
            </a:r>
          </a:p>
        </p:txBody>
      </p:sp>
      <p:pic>
        <p:nvPicPr>
          <p:cNvPr id="240" name="Graphic 239">
            <a:extLst>
              <a:ext uri="{FF2B5EF4-FFF2-40B4-BE49-F238E27FC236}">
                <a16:creationId xmlns:a16="http://schemas.microsoft.com/office/drawing/2014/main" id="{76AE63E1-9A68-4A76-055F-FE0070EB89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9624" y="3457181"/>
            <a:ext cx="390593" cy="390593"/>
          </a:xfrm>
          <a:prstGeom prst="rect">
            <a:avLst/>
          </a:prstGeom>
        </p:spPr>
      </p:pic>
      <p:sp>
        <p:nvSpPr>
          <p:cNvPr id="241" name="TextBox 240">
            <a:extLst>
              <a:ext uri="{FF2B5EF4-FFF2-40B4-BE49-F238E27FC236}">
                <a16:creationId xmlns:a16="http://schemas.microsoft.com/office/drawing/2014/main" id="{F1D5AEBD-900D-09CE-4FF9-2F5A6EA7CB45}"/>
              </a:ext>
            </a:extLst>
          </p:cNvPr>
          <p:cNvSpPr txBox="1"/>
          <p:nvPr/>
        </p:nvSpPr>
        <p:spPr>
          <a:xfrm>
            <a:off x="7571236" y="3845837"/>
            <a:ext cx="607369" cy="76944"/>
          </a:xfrm>
          <a:prstGeom prst="rect">
            <a:avLst/>
          </a:prstGeom>
          <a:noFill/>
        </p:spPr>
        <p:txBody>
          <a:bodyPr wrap="square" lIns="0" tIns="0" rIns="0" bIns="0" rtlCol="0">
            <a:spAutoFit/>
          </a:bodyPr>
          <a:lstStyle/>
          <a:p>
            <a:pPr algn="ctr"/>
            <a:r>
              <a:rPr lang="en-US" sz="500"/>
              <a:t>Structured Records</a:t>
            </a:r>
          </a:p>
        </p:txBody>
      </p:sp>
      <p:sp>
        <p:nvSpPr>
          <p:cNvPr id="242" name="TextBox 241">
            <a:extLst>
              <a:ext uri="{FF2B5EF4-FFF2-40B4-BE49-F238E27FC236}">
                <a16:creationId xmlns:a16="http://schemas.microsoft.com/office/drawing/2014/main" id="{820BD458-099F-2180-99E5-249E64D2A540}"/>
              </a:ext>
            </a:extLst>
          </p:cNvPr>
          <p:cNvSpPr txBox="1"/>
          <p:nvPr/>
        </p:nvSpPr>
        <p:spPr>
          <a:xfrm>
            <a:off x="8290373" y="3845837"/>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243" name="Graphic 242">
            <a:extLst>
              <a:ext uri="{FF2B5EF4-FFF2-40B4-BE49-F238E27FC236}">
                <a16:creationId xmlns:a16="http://schemas.microsoft.com/office/drawing/2014/main" id="{78117A35-9079-3D4E-C806-A815604FA65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84908" y="3457181"/>
            <a:ext cx="390593" cy="390593"/>
          </a:xfrm>
          <a:prstGeom prst="rect">
            <a:avLst/>
          </a:prstGeom>
        </p:spPr>
      </p:pic>
      <p:sp>
        <p:nvSpPr>
          <p:cNvPr id="254" name="TextBox 253">
            <a:extLst>
              <a:ext uri="{FF2B5EF4-FFF2-40B4-BE49-F238E27FC236}">
                <a16:creationId xmlns:a16="http://schemas.microsoft.com/office/drawing/2014/main" id="{5D585DC0-2C5A-2102-0C6F-DE9DEEB5E074}"/>
              </a:ext>
            </a:extLst>
          </p:cNvPr>
          <p:cNvSpPr txBox="1"/>
          <p:nvPr/>
        </p:nvSpPr>
        <p:spPr>
          <a:xfrm>
            <a:off x="5139730" y="4479704"/>
            <a:ext cx="593444" cy="153888"/>
          </a:xfrm>
          <a:prstGeom prst="rect">
            <a:avLst/>
          </a:prstGeom>
          <a:noFill/>
        </p:spPr>
        <p:txBody>
          <a:bodyPr wrap="square" lIns="0" tIns="0" rIns="0" bIns="0" rtlCol="0">
            <a:spAutoFit/>
          </a:bodyPr>
          <a:lstStyle/>
          <a:p>
            <a:pPr algn="ctr"/>
            <a:r>
              <a:rPr lang="en-US" sz="500"/>
              <a:t>2. Claim ticket gets stored as records</a:t>
            </a:r>
          </a:p>
        </p:txBody>
      </p:sp>
      <p:pic>
        <p:nvPicPr>
          <p:cNvPr id="257" name="Graphic 256">
            <a:extLst>
              <a:ext uri="{FF2B5EF4-FFF2-40B4-BE49-F238E27FC236}">
                <a16:creationId xmlns:a16="http://schemas.microsoft.com/office/drawing/2014/main" id="{25123C5F-33B8-9003-A431-B1F36737C7F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873555" y="3471057"/>
            <a:ext cx="227480" cy="227480"/>
          </a:xfrm>
          <a:prstGeom prst="rect">
            <a:avLst/>
          </a:prstGeom>
        </p:spPr>
      </p:pic>
      <p:pic>
        <p:nvPicPr>
          <p:cNvPr id="258" name="Graphic 257" descr="Internet with solid fill">
            <a:extLst>
              <a:ext uri="{FF2B5EF4-FFF2-40B4-BE49-F238E27FC236}">
                <a16:creationId xmlns:a16="http://schemas.microsoft.com/office/drawing/2014/main" id="{B0A874A9-AD76-46A4-BF5C-52D56E25D35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987296" y="3715344"/>
            <a:ext cx="346866" cy="346866"/>
          </a:xfrm>
          <a:prstGeom prst="rect">
            <a:avLst/>
          </a:prstGeom>
        </p:spPr>
      </p:pic>
      <p:sp>
        <p:nvSpPr>
          <p:cNvPr id="261" name="Rectangle 260">
            <a:extLst>
              <a:ext uri="{FF2B5EF4-FFF2-40B4-BE49-F238E27FC236}">
                <a16:creationId xmlns:a16="http://schemas.microsoft.com/office/drawing/2014/main" id="{B8160E33-6A1B-DE37-0250-19DD35D31D2A}"/>
              </a:ext>
            </a:extLst>
          </p:cNvPr>
          <p:cNvSpPr/>
          <p:nvPr/>
        </p:nvSpPr>
        <p:spPr bwMode="auto">
          <a:xfrm>
            <a:off x="7324829" y="4643455"/>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62" name="Graphic 261">
            <a:extLst>
              <a:ext uri="{FF2B5EF4-FFF2-40B4-BE49-F238E27FC236}">
                <a16:creationId xmlns:a16="http://schemas.microsoft.com/office/drawing/2014/main" id="{FBDBEA64-E8E6-7C8A-E1FD-2E20BEB64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689001"/>
            <a:ext cx="390341" cy="390341"/>
          </a:xfrm>
          <a:prstGeom prst="rect">
            <a:avLst/>
          </a:prstGeom>
        </p:spPr>
      </p:pic>
      <p:pic>
        <p:nvPicPr>
          <p:cNvPr id="263" name="Graphic 262">
            <a:extLst>
              <a:ext uri="{FF2B5EF4-FFF2-40B4-BE49-F238E27FC236}">
                <a16:creationId xmlns:a16="http://schemas.microsoft.com/office/drawing/2014/main" id="{6A93B0A1-4281-A2C4-5586-7BE9E68A082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628005" y="4689001"/>
            <a:ext cx="390341" cy="390341"/>
          </a:xfrm>
          <a:prstGeom prst="rect">
            <a:avLst/>
          </a:prstGeom>
        </p:spPr>
      </p:pic>
      <p:sp>
        <p:nvSpPr>
          <p:cNvPr id="264" name="TextBox 263">
            <a:extLst>
              <a:ext uri="{FF2B5EF4-FFF2-40B4-BE49-F238E27FC236}">
                <a16:creationId xmlns:a16="http://schemas.microsoft.com/office/drawing/2014/main" id="{39DD0CF7-C7C2-369C-2B64-AD2EC945CD67}"/>
              </a:ext>
            </a:extLst>
          </p:cNvPr>
          <p:cNvSpPr txBox="1"/>
          <p:nvPr/>
        </p:nvSpPr>
        <p:spPr>
          <a:xfrm>
            <a:off x="8423777" y="5066996"/>
            <a:ext cx="822598" cy="92333"/>
          </a:xfrm>
          <a:prstGeom prst="rect">
            <a:avLst/>
          </a:prstGeom>
          <a:noFill/>
        </p:spPr>
        <p:txBody>
          <a:bodyPr wrap="square" lIns="0" tIns="0" rIns="0" bIns="0" rtlCol="0">
            <a:spAutoFit/>
          </a:bodyPr>
          <a:lstStyle/>
          <a:p>
            <a:pPr algn="ctr"/>
            <a:r>
              <a:rPr lang="en-US" sz="600"/>
              <a:t>Conversation Transcript</a:t>
            </a:r>
          </a:p>
        </p:txBody>
      </p:sp>
      <p:cxnSp>
        <p:nvCxnSpPr>
          <p:cNvPr id="12" name="Connector: Elbow 11">
            <a:extLst>
              <a:ext uri="{FF2B5EF4-FFF2-40B4-BE49-F238E27FC236}">
                <a16:creationId xmlns:a16="http://schemas.microsoft.com/office/drawing/2014/main" id="{4B120DB2-5C5C-00BB-002A-3CC5CE390A6B}"/>
              </a:ext>
            </a:extLst>
          </p:cNvPr>
          <p:cNvCxnSpPr>
            <a:cxnSpLocks/>
            <a:stCxn id="24" idx="2"/>
            <a:endCxn id="55" idx="3"/>
          </p:cNvCxnSpPr>
          <p:nvPr/>
        </p:nvCxnSpPr>
        <p:spPr>
          <a:xfrm rot="5400000" flipH="1" flipV="1">
            <a:off x="7839525" y="860301"/>
            <a:ext cx="2360857" cy="6000077"/>
          </a:xfrm>
          <a:prstGeom prst="bentConnector4">
            <a:avLst>
              <a:gd name="adj1" fmla="val -25795"/>
              <a:gd name="adj2" fmla="val 10212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DB78E8E-CDE0-0D9F-83A1-31FE16AC67DE}"/>
              </a:ext>
            </a:extLst>
          </p:cNvPr>
          <p:cNvSpPr txBox="1"/>
          <p:nvPr/>
        </p:nvSpPr>
        <p:spPr>
          <a:xfrm>
            <a:off x="8340862" y="5522454"/>
            <a:ext cx="1147525" cy="76944"/>
          </a:xfrm>
          <a:prstGeom prst="rect">
            <a:avLst/>
          </a:prstGeom>
          <a:noFill/>
        </p:spPr>
        <p:txBody>
          <a:bodyPr wrap="square" lIns="0" tIns="0" rIns="0" bIns="0" rtlCol="0">
            <a:spAutoFit/>
          </a:bodyPr>
          <a:lstStyle/>
          <a:p>
            <a:pPr algn="ctr"/>
            <a:r>
              <a:rPr lang="en-US" sz="500"/>
              <a:t>11b. Agent logs are reviewed by admins </a:t>
            </a:r>
          </a:p>
        </p:txBody>
      </p:sp>
    </p:spTree>
    <p:extLst>
      <p:ext uri="{BB962C8B-B14F-4D97-AF65-F5344CB8AC3E}">
        <p14:creationId xmlns:p14="http://schemas.microsoft.com/office/powerpoint/2010/main" val="47000964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E92E-275E-3D99-0463-B0DD4F5ABFF6}"/>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918059CC-7BC8-D37B-1F27-879282CB92F9}"/>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Manufacturing scenarios</a:t>
            </a:r>
            <a:endParaRPr lang="en-US"/>
          </a:p>
        </p:txBody>
      </p:sp>
      <p:sp>
        <p:nvSpPr>
          <p:cNvPr id="78" name="TextBox 77">
            <a:extLst>
              <a:ext uri="{FF2B5EF4-FFF2-40B4-BE49-F238E27FC236}">
                <a16:creationId xmlns:a16="http://schemas.microsoft.com/office/drawing/2014/main" id="{BF2429A3-05F0-CD5E-BA9B-15DC5265A0D3}"/>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0D275AE1-8586-431D-23EA-F745765CCC21}"/>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94FC77CE-66AE-2427-6D45-D9301106A2B1}"/>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659A3E85-6367-3774-6460-CC081D99F9E2}"/>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45BFAFAE-FED6-CB64-63E4-66D4091007CB}"/>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41816FDD-C88F-44C4-7953-89CB23FC49C3}"/>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7CD1D313-5EFD-D2A0-365A-07115122EAD5}"/>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1D0CCC11-564F-BD01-ECDA-3C3A7EC9297B}"/>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0B97882B-665C-3BF9-9C29-CAACBC0C3261}"/>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9ABBF844-42BF-CC45-8FDA-A28E12E29DDF}"/>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9E5EEE6D-B337-E8DC-B887-3528955BA223}"/>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91243F3D-3048-009A-43D9-8C34BC3D2269}"/>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6E020B39-D154-04B9-18F3-53E6D1CD2ADD}"/>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4749FCF0-9866-6D10-E126-2636237BDFB0}"/>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66C0898B-14AF-5607-ECBF-CDD87BB1CCFA}"/>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E1F7DCC6-641A-7C27-A4F3-451361FA5813}"/>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27783DCB-8FEF-21B9-18BF-263EB5F16E9C}"/>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C48CA7EB-1952-BA0C-30E0-5FA5A8A98D78}"/>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690153E0-E845-A60B-109D-54EF2B5EE410}"/>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96D5BDB1-E71B-3F57-2EF4-B7BCBD8ED6ED}"/>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7138B95C-55FD-7D4F-883C-BC8629F7B177}"/>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D16439E0-AD5F-F85C-7732-E78DC44EDBF0}"/>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5080B771-7262-DBE8-6AE5-591F692324C0}"/>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3A1B726A-5DAA-9CA5-8EEB-080551BF052D}"/>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D8C618AB-8A7B-4C4F-A5D9-94B171296A89}"/>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79301E4B-26C8-8B96-47BF-A90FE1FA83AC}"/>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B0193877-80DA-22C4-CDC3-0B49A59390E2}"/>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830BFE1E-ED14-A3CE-D990-B20646D59482}"/>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8E15EE3D-ADCB-F31B-62EC-1979E1661A8D}"/>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47D8C66E-F1AF-C561-EA34-116C7AEE3578}"/>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5F2273B9-EF69-7ABB-62AC-95AE0AB09CE3}"/>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5FA5EDAA-45E2-6318-2C0D-7C6E16F68B6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28254293"/>
              </p:ext>
            </p:extLst>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Customer Inquiry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Internal Policy Q&amp;A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Transaction Dispute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srgbClr val="000000"/>
                          </a:solidFill>
                          <a:latin typeface="Graphik Regular" panose="020B0503030202060203" pitchFamily="34" charset="77"/>
                          <a:ea typeface="DM Sans 14pt ExtraLight"/>
                          <a:cs typeface="DM Sans 14pt ExtraLight"/>
                          <a:sym typeface="DM Sans ExtraLight"/>
                        </a:rPr>
                        <a:t>Legal Contract Generation &amp; Compliance Check Agent</a:t>
                      </a:r>
                      <a:endParaRPr lang="en-GB" sz="1200" kern="0">
                        <a:solidFill>
                          <a:srgbClr val="000000"/>
                        </a:solidFill>
                        <a:latin typeface="Graphik Regular" panose="020B0503030202060203" pitchFamily="34" charset="77"/>
                        <a:ea typeface="DM Sans 14pt ExtraLight"/>
                        <a:cs typeface="DM Sans 14pt ExtraLight"/>
                        <a:sym typeface="DM Sans ExtraLight"/>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Claim Settlement Agent</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2" name="Oval 1">
            <a:extLst>
              <a:ext uri="{FF2B5EF4-FFF2-40B4-BE49-F238E27FC236}">
                <a16:creationId xmlns:a16="http://schemas.microsoft.com/office/drawing/2014/main" id="{079A2433-9F9C-0156-4BAE-BEDB274CA835}"/>
              </a:ext>
            </a:extLst>
          </p:cNvPr>
          <p:cNvSpPr/>
          <p:nvPr/>
        </p:nvSpPr>
        <p:spPr bwMode="auto">
          <a:xfrm>
            <a:off x="3749498" y="2702659"/>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3" name="Oval 2">
            <a:extLst>
              <a:ext uri="{FF2B5EF4-FFF2-40B4-BE49-F238E27FC236}">
                <a16:creationId xmlns:a16="http://schemas.microsoft.com/office/drawing/2014/main" id="{C88501DD-0370-3BF3-1459-6B42DEA62A58}"/>
              </a:ext>
            </a:extLst>
          </p:cNvPr>
          <p:cNvSpPr/>
          <p:nvPr/>
        </p:nvSpPr>
        <p:spPr bwMode="auto">
          <a:xfrm>
            <a:off x="1689481" y="2060378"/>
            <a:ext cx="313854" cy="313854"/>
          </a:xfrm>
          <a:prstGeom prst="ellipse">
            <a:avLst/>
          </a:prstGeom>
          <a:solidFill>
            <a:srgbClr val="48C5B1"/>
          </a:solidFill>
          <a:ln w="12700" cap="flat" cmpd="sng" algn="ctr">
            <a:noFill/>
            <a:prstDash val="solid"/>
            <a:miter lim="800000"/>
          </a:ln>
          <a:effectLst/>
        </p:spPr>
        <p:txBody>
          <a:bodyPr wrap="none" rtlCol="0" anchor="ctr"/>
          <a:lstStyle/>
          <a:p>
            <a:pPr algn="ctr"/>
            <a:r>
              <a:rPr lang="en-US" sz="900" b="1" kern="0">
                <a:solidFill>
                  <a:srgbClr val="FFFFFF"/>
                </a:solidFill>
                <a:latin typeface="Graphik Medium"/>
                <a:cs typeface="Arial"/>
              </a:rPr>
              <a:t>01</a:t>
            </a:r>
          </a:p>
        </p:txBody>
      </p:sp>
      <p:sp>
        <p:nvSpPr>
          <p:cNvPr id="4" name="Oval 3">
            <a:extLst>
              <a:ext uri="{FF2B5EF4-FFF2-40B4-BE49-F238E27FC236}">
                <a16:creationId xmlns:a16="http://schemas.microsoft.com/office/drawing/2014/main" id="{94625E51-D207-993E-65F1-8986688FF22A}"/>
              </a:ext>
            </a:extLst>
          </p:cNvPr>
          <p:cNvSpPr/>
          <p:nvPr/>
        </p:nvSpPr>
        <p:spPr bwMode="auto">
          <a:xfrm>
            <a:off x="1997117" y="2700953"/>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
        <p:nvSpPr>
          <p:cNvPr id="5" name="Oval 4">
            <a:extLst>
              <a:ext uri="{FF2B5EF4-FFF2-40B4-BE49-F238E27FC236}">
                <a16:creationId xmlns:a16="http://schemas.microsoft.com/office/drawing/2014/main" id="{40B4DFD9-B5C2-E490-68DD-E69A49432EEC}"/>
              </a:ext>
            </a:extLst>
          </p:cNvPr>
          <p:cNvSpPr/>
          <p:nvPr/>
        </p:nvSpPr>
        <p:spPr bwMode="auto">
          <a:xfrm>
            <a:off x="2317021" y="2060512"/>
            <a:ext cx="313854" cy="313854"/>
          </a:xfrm>
          <a:prstGeom prst="ellipse">
            <a:avLst/>
          </a:prstGeom>
          <a:solidFill>
            <a:srgbClr val="48C5B1"/>
          </a:solidFill>
          <a:ln w="12700" cap="flat" cmpd="sng" algn="ctr">
            <a:noFill/>
            <a:prstDash val="solid"/>
            <a:miter lim="800000"/>
          </a:ln>
          <a:effectLst/>
        </p:spPr>
        <p:txBody>
          <a:bodyPr wrap="none" lIns="91440" tIns="45720" rIns="91440" bIns="45720" rtlCol="0" anchor="ctr"/>
          <a:lstStyle/>
          <a:p>
            <a:pPr algn="ctr"/>
            <a:r>
              <a:rPr lang="en-US" sz="900" b="1" kern="0">
                <a:solidFill>
                  <a:srgbClr val="FFFFFF"/>
                </a:solidFill>
                <a:latin typeface="Graphik Medium"/>
                <a:cs typeface="Arial"/>
              </a:rPr>
              <a:t>03</a:t>
            </a:r>
          </a:p>
        </p:txBody>
      </p:sp>
      <p:sp>
        <p:nvSpPr>
          <p:cNvPr id="6" name="Oval 5">
            <a:extLst>
              <a:ext uri="{FF2B5EF4-FFF2-40B4-BE49-F238E27FC236}">
                <a16:creationId xmlns:a16="http://schemas.microsoft.com/office/drawing/2014/main" id="{09895D2F-194C-D2C7-97C1-3ABCED5E06F4}"/>
              </a:ext>
            </a:extLst>
          </p:cNvPr>
          <p:cNvSpPr/>
          <p:nvPr/>
        </p:nvSpPr>
        <p:spPr bwMode="auto">
          <a:xfrm>
            <a:off x="2003871" y="2060512"/>
            <a:ext cx="313854" cy="313854"/>
          </a:xfrm>
          <a:prstGeom prst="ellipse">
            <a:avLst/>
          </a:prstGeom>
          <a:solidFill>
            <a:srgbClr val="48C5B1"/>
          </a:solidFill>
          <a:ln w="12700" cap="flat" cmpd="sng" algn="ctr">
            <a:noFill/>
            <a:prstDash val="solid"/>
            <a:miter lim="800000"/>
          </a:ln>
          <a:effectLst/>
        </p:spPr>
        <p:txBody>
          <a:bodyPr wrap="none" rtlCol="0" anchor="ctr"/>
          <a:lstStyle/>
          <a:p>
            <a:pPr algn="ctr"/>
            <a:r>
              <a:rPr lang="en-US" sz="900" b="1" kern="0">
                <a:solidFill>
                  <a:srgbClr val="FFFFFF"/>
                </a:solidFill>
                <a:latin typeface="Graphik Medium"/>
                <a:cs typeface="Arial"/>
              </a:rPr>
              <a:t>02</a:t>
            </a:r>
          </a:p>
        </p:txBody>
      </p:sp>
    </p:spTree>
    <p:extLst>
      <p:ext uri="{BB962C8B-B14F-4D97-AF65-F5344CB8AC3E}">
        <p14:creationId xmlns:p14="http://schemas.microsoft.com/office/powerpoint/2010/main" val="3945742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A8241-2418-8470-9C56-E4C4CDB9B9BC}"/>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E0FF5C1E-896D-6631-55E5-65A13206529A}"/>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A248FAD-93FA-4E3D-BDBA-7AEFA8174BD2}"/>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CE0C9C05-9282-FE5A-37FB-7D463C005631}"/>
              </a:ext>
            </a:extLst>
          </p:cNvPr>
          <p:cNvSpPr/>
          <p:nvPr/>
        </p:nvSpPr>
        <p:spPr>
          <a:xfrm>
            <a:off x="700558" y="1725112"/>
            <a:ext cx="2929191" cy="2185240"/>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a:lnSpc>
                <a:spcPts val="1780"/>
              </a:lnSpc>
              <a:spcBef>
                <a:spcPct val="0"/>
              </a:spcBef>
              <a:spcAft>
                <a:spcPct val="0"/>
              </a:spcAft>
              <a:defRPr/>
            </a:pPr>
            <a:endParaRPr lang="en-US" sz="1400" kern="0">
              <a:solidFill>
                <a:prstClr val="black"/>
              </a:solidFill>
              <a:latin typeface="Segoe UI Variable Display"/>
              <a:ea typeface="+mn-lt"/>
              <a:cs typeface="Segoe UI Variable Display"/>
              <a:sym typeface="DM Sans Light"/>
            </a:endParaRPr>
          </a:p>
          <a:p>
            <a:pPr>
              <a:lnSpc>
                <a:spcPts val="1780"/>
              </a:lnSpc>
              <a:spcBef>
                <a:spcPct val="0"/>
              </a:spcBef>
              <a:spcAft>
                <a:spcPct val="0"/>
              </a:spcAft>
              <a:defRPr/>
            </a:pPr>
            <a:r>
              <a:rPr lang="en-US" sz="1400" kern="0">
                <a:solidFill>
                  <a:prstClr val="black"/>
                </a:solidFill>
                <a:latin typeface="Segoe UI Variable Display"/>
                <a:ea typeface="+mn-lt"/>
                <a:cs typeface="Segoe UI Variable Display"/>
                <a:sym typeface="DM Sans Light"/>
              </a:rPr>
              <a:t>Production planners manually update schedules using static forecasts and spreadsheets, reacting to equipment breakdowns, labor shortages, and rush orders after delays and disruptions occur</a:t>
            </a:r>
            <a:endParaRPr lang="en-US">
              <a:solidFill>
                <a:prstClr val="black"/>
              </a:solidFill>
              <a:cs typeface="Segoe UI Variable Display"/>
            </a:endParaRPr>
          </a:p>
        </p:txBody>
      </p:sp>
      <p:sp>
        <p:nvSpPr>
          <p:cNvPr id="14" name="Google Shape;523;p32">
            <a:extLst>
              <a:ext uri="{FF2B5EF4-FFF2-40B4-BE49-F238E27FC236}">
                <a16:creationId xmlns:a16="http://schemas.microsoft.com/office/drawing/2014/main" id="{0F4F7DA1-6C92-9E65-E778-C5021E47F5BC}"/>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65086DBE-CEBE-FB9E-1DBC-8F6728BA45F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Siloed systems delay visibility into real-time constraints (machine downtime</a:t>
            </a:r>
            <a:r>
              <a:rPr kumimoji="0" lang="en-US" sz="1050" b="0" i="0" u="none" strike="noStrike" kern="1200" cap="none" spc="0" normalizeH="0" baseline="0" noProof="0">
                <a:ln>
                  <a:noFill/>
                </a:ln>
                <a:effectLst/>
                <a:uLnTx/>
                <a:uFillTx/>
                <a:ea typeface="+mn-lt"/>
                <a:cs typeface="+mn-lt"/>
                <a:sym typeface="DM Sans Light"/>
              </a:rPr>
              <a:t>, </a:t>
            </a:r>
            <a:r>
              <a:rPr lang="en-US" sz="1050">
                <a:ea typeface="+mn-lt"/>
                <a:cs typeface="+mn-lt"/>
                <a:sym typeface="DM Sans Light"/>
              </a:rPr>
              <a:t>labor gaps)</a:t>
            </a:r>
          </a:p>
          <a:p>
            <a:pPr fontAlgn="base">
              <a:spcBef>
                <a:spcPts val="600"/>
              </a:spcBef>
              <a:spcAft>
                <a:spcPct val="0"/>
              </a:spcAft>
              <a:defRPr/>
            </a:pPr>
            <a:endParaRPr lang="en-US" sz="1050">
              <a:latin typeface="Segoe Sans Display" pitchFamily="2" charset="0"/>
              <a:ea typeface="+mn-lt"/>
              <a:cs typeface="Segoe Sans Display" pitchFamily="2" charset="0"/>
              <a:sym typeface="DM Sans Light"/>
            </a:endParaRPr>
          </a:p>
          <a:p>
            <a:pPr marL="171450" indent="-171450">
              <a:spcBef>
                <a:spcPts val="600"/>
              </a:spcBef>
              <a:spcAft>
                <a:spcPct val="0"/>
              </a:spcAft>
              <a:buFont typeface="Arial" panose="020B0604020202020204" pitchFamily="34" charset="0"/>
              <a:buChar char="•"/>
              <a:defRPr/>
            </a:pPr>
            <a:r>
              <a:rPr lang="en-US" sz="1050">
                <a:ea typeface="+mn-lt"/>
                <a:cs typeface="+mn-lt"/>
              </a:rPr>
              <a:t>Reliance on outdated forecasts and manual spreadsheet</a:t>
            </a:r>
            <a:br>
              <a:rPr lang="en-US" sz="1050" b="0" i="0" u="none" strike="noStrike" kern="1200" cap="none" spc="0" normalizeH="0" baseline="0" noProof="0">
                <a:ln>
                  <a:noFill/>
                </a:ln>
                <a:effectLst/>
                <a:uLnTx/>
                <a:uFillTx/>
                <a:latin typeface="Segoe Sans Display" pitchFamily="2" charset="0"/>
                <a:ea typeface="DM Sans 14pt Light"/>
                <a:cs typeface="Segoe Sans Display" pitchFamily="2" charset="0"/>
              </a:rPr>
            </a:br>
            <a:endParaRPr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Static schedules don’t adapt to changing production conditions</a:t>
            </a:r>
            <a:br>
              <a:rPr lang="en-US" sz="1050" b="0" i="0" u="none" strike="noStrike" kern="1200" cap="none" spc="0" normalizeH="0" baseline="0" noProof="0">
                <a:ln>
                  <a:noFill/>
                </a:ln>
                <a:effectLst/>
                <a:uLnTx/>
                <a:uFillTx/>
                <a:latin typeface="Segoe Sans Display" pitchFamily="2" charset="0"/>
                <a:ea typeface="DM Sans 14pt Light"/>
                <a:cs typeface="Segoe Sans Display" pitchFamily="2" charset="0"/>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kumimoji="0" lang="en-US" sz="1050" b="0" i="0" u="none" strike="noStrike" kern="1200" cap="none" spc="0" normalizeH="0" baseline="0" noProof="0">
                <a:ln>
                  <a:noFill/>
                </a:ln>
                <a:effectLst/>
                <a:uLnTx/>
                <a:uFillTx/>
                <a:ea typeface="+mn-lt"/>
                <a:cs typeface="+mn-lt"/>
                <a:sym typeface="DM Sans Light"/>
              </a:rPr>
              <a:t>Manual </a:t>
            </a:r>
            <a:r>
              <a:rPr lang="en-US" sz="1050">
                <a:ea typeface="+mn-lt"/>
                <a:cs typeface="+mn-lt"/>
                <a:sym typeface="DM Sans Light"/>
              </a:rPr>
              <a:t>reschedule takes hours </a:t>
            </a:r>
            <a:r>
              <a:rPr kumimoji="0" lang="en-US" sz="1050" b="0" i="0" u="none" strike="noStrike" kern="1200" cap="none" spc="0" normalizeH="0" baseline="0" noProof="0">
                <a:ln>
                  <a:noFill/>
                </a:ln>
                <a:effectLst/>
                <a:uLnTx/>
                <a:uFillTx/>
                <a:ea typeface="+mn-lt"/>
                <a:cs typeface="+mn-lt"/>
                <a:sym typeface="DM Sans Light"/>
              </a:rPr>
              <a:t>and </a:t>
            </a:r>
            <a:r>
              <a:rPr lang="en-US" sz="1050">
                <a:ea typeface="+mn-lt"/>
                <a:cs typeface="+mn-lt"/>
                <a:sym typeface="DM Sans Light"/>
              </a:rPr>
              <a:t>delays fulfillment</a:t>
            </a:r>
            <a:br>
              <a:rPr lang="en-US" sz="1050" b="0" i="0" u="none" strike="noStrike" kern="1200" cap="none" spc="0" normalizeH="0" baseline="0" noProof="0">
                <a:ln>
                  <a:noFill/>
                </a:ln>
                <a:effectLst/>
                <a:uLnTx/>
                <a:uFillTx/>
                <a:latin typeface="Segoe Sans Display" pitchFamily="2" charset="0"/>
                <a:ea typeface="DM Sans 14pt Light"/>
                <a:cs typeface="Segoe Sans Display" pitchFamily="2" charset="0"/>
              </a:rPr>
            </a:b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solidFill>
                  <a:srgbClr val="000000"/>
                </a:solidFill>
                <a:ea typeface="+mn-lt"/>
                <a:cs typeface="+mn-lt"/>
                <a:sym typeface="DM Sans Light"/>
              </a:rPr>
              <a:t>Missed constraints (e.g., labor or equipment clashes) cause bottlenecks and idle time</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966C2DA8-D188-CE5A-23FE-20D97AB1A961}"/>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282CB9DB-9EC2-0696-D681-3914B8EFCBBC}"/>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Ingests production orders and schedules </a:t>
            </a:r>
            <a:r>
              <a:rPr kumimoji="0" lang="en-US" sz="900" b="0" i="0" u="none" strike="noStrike" kern="0" cap="none" spc="0" normalizeH="0" baseline="0" noProof="0">
                <a:ln>
                  <a:noFill/>
                </a:ln>
                <a:solidFill>
                  <a:srgbClr val="000000"/>
                </a:solidFill>
                <a:effectLst/>
                <a:uLnTx/>
                <a:uFillTx/>
                <a:ea typeface="+mn-lt"/>
                <a:cs typeface="+mn-lt"/>
                <a:sym typeface="DM Sans"/>
              </a:rPr>
              <a:t>from </a:t>
            </a:r>
            <a:r>
              <a:rPr lang="en-US" sz="900" kern="0">
                <a:solidFill>
                  <a:srgbClr val="000000"/>
                </a:solidFill>
                <a:ea typeface="+mn-lt"/>
                <a:cs typeface="+mn-lt"/>
                <a:sym typeface="DM Sans"/>
              </a:rPr>
              <a:t>ERP systems (e.g., SAP, Dynamics 365)</a:t>
            </a:r>
            <a:endParaRPr lang="en-US"/>
          </a:p>
        </p:txBody>
      </p:sp>
      <p:sp>
        <p:nvSpPr>
          <p:cNvPr id="19" name="Google Shape;523;p32">
            <a:extLst>
              <a:ext uri="{FF2B5EF4-FFF2-40B4-BE49-F238E27FC236}">
                <a16:creationId xmlns:a16="http://schemas.microsoft.com/office/drawing/2014/main" id="{D6000C6E-4A15-24AF-D9E3-4B2DE327B055}"/>
              </a:ext>
            </a:extLst>
          </p:cNvPr>
          <p:cNvSpPr/>
          <p:nvPr/>
        </p:nvSpPr>
        <p:spPr>
          <a:xfrm>
            <a:off x="6253292" y="4901642"/>
            <a:ext cx="2099734" cy="741016"/>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defRPr/>
            </a:pPr>
            <a:r>
              <a:rPr lang="en-US" sz="900" kern="0">
                <a:solidFill>
                  <a:srgbClr val="000000"/>
                </a:solidFill>
                <a:ea typeface="+mn-lt"/>
                <a:cs typeface="+mn-lt"/>
                <a:sym typeface="DM Sans"/>
              </a:rPr>
              <a:t>Notifies production planners of potential schedule conflicts, schedule adjustments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delay alerts via email</a:t>
            </a:r>
            <a:endParaRPr lang="en-US" sz="900" kern="0"/>
          </a:p>
        </p:txBody>
      </p:sp>
      <p:sp>
        <p:nvSpPr>
          <p:cNvPr id="20" name="Google Shape;523;p32">
            <a:extLst>
              <a:ext uri="{FF2B5EF4-FFF2-40B4-BE49-F238E27FC236}">
                <a16:creationId xmlns:a16="http://schemas.microsoft.com/office/drawing/2014/main" id="{2F66C617-F229-89EB-FD7D-F38A1EEE6308}"/>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Incorporates workforce availability from HR systems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shift rosters</a:t>
            </a:r>
            <a:endParaRPr lang="en-US">
              <a:ea typeface="+mn-ea"/>
            </a:endParaRPr>
          </a:p>
        </p:txBody>
      </p:sp>
      <p:sp>
        <p:nvSpPr>
          <p:cNvPr id="33" name="Google Shape;519;p32">
            <a:extLst>
              <a:ext uri="{FF2B5EF4-FFF2-40B4-BE49-F238E27FC236}">
                <a16:creationId xmlns:a16="http://schemas.microsoft.com/office/drawing/2014/main" id="{A22D158F-F8D8-5853-7323-EA89FBDB4C5B}"/>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328493B8-9A37-0CBC-E867-C8F39488BDF3}"/>
              </a:ext>
            </a:extLst>
          </p:cNvPr>
          <p:cNvCxnSpPr>
            <a:cxnSpLocks/>
          </p:cNvCxnSpPr>
          <p:nvPr/>
        </p:nvCxnSpPr>
        <p:spPr>
          <a:xfrm>
            <a:off x="2167923" y="3910351"/>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2EEC52F9-2872-F7F9-2EE0-C6B0405359C0}"/>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ED372A6-FD13-525A-5B22-B9998E378AA3}"/>
              </a:ext>
            </a:extLst>
          </p:cNvPr>
          <p:cNvSpPr/>
          <p:nvPr/>
        </p:nvSpPr>
        <p:spPr>
          <a:xfrm>
            <a:off x="8480857" y="4889028"/>
            <a:ext cx="3121823" cy="166482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381AF273-A9CE-E82F-0080-CEBBA5551234}"/>
              </a:ext>
            </a:extLst>
          </p:cNvPr>
          <p:cNvSpPr/>
          <p:nvPr/>
        </p:nvSpPr>
        <p:spPr>
          <a:xfrm>
            <a:off x="8604897" y="524612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Production Planner</a:t>
            </a:r>
            <a:endParaRPr lang="en-US"/>
          </a:p>
        </p:txBody>
      </p:sp>
      <p:sp>
        <p:nvSpPr>
          <p:cNvPr id="22" name="Google Shape;498;p32">
            <a:extLst>
              <a:ext uri="{FF2B5EF4-FFF2-40B4-BE49-F238E27FC236}">
                <a16:creationId xmlns:a16="http://schemas.microsoft.com/office/drawing/2014/main" id="{B54550E2-BE77-D2B0-6315-8747A5EC5339}"/>
              </a:ext>
            </a:extLst>
          </p:cNvPr>
          <p:cNvSpPr/>
          <p:nvPr/>
        </p:nvSpPr>
        <p:spPr>
          <a:xfrm>
            <a:off x="8558350" y="1740227"/>
            <a:ext cx="3031416" cy="3025012"/>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5226D65-8479-533F-FDA9-AA2036AD71BE}"/>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BDD0F350-9C57-ACFA-81F1-4BF40F034CFB}"/>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sym typeface="DM Sans ExtraLight"/>
              </a:rPr>
              <a:t>Hi-Tech, Industrial</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F8B8F0E2-4B09-35DD-A3AB-DD6914246D29}"/>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BC109975-F9EA-1236-147D-86D42DB67A5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7B10EB-DA31-29F6-88B6-AFE0E07EDED5}"/>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BCB556-EAFF-A374-A78E-9C07DA2D4E1A}"/>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33D89C88-ADBB-F984-1EE1-DE4AB30A0770}"/>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0CA1710D-D47C-97E5-AE3D-52A6D508D75E}"/>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8C7BE7AD-39D1-5460-2DFC-73EA81CDCFC2}"/>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C7A46470-C1FA-F4C8-814C-A8B8FBB7039E}"/>
              </a:ext>
            </a:extLst>
          </p:cNvPr>
          <p:cNvSpPr/>
          <p:nvPr/>
        </p:nvSpPr>
        <p:spPr>
          <a:xfrm>
            <a:off x="10626630" y="1416790"/>
            <a:ext cx="446121" cy="126299"/>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D09D7767-6D44-9333-CE53-C5D9D58A0B0A}"/>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CBFD3206-C593-228E-0B3F-C6933256506B}"/>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79F1DC78-D0CF-6A2D-618B-FE78FDC8E1D1}"/>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4324298-D232-5BE8-4D8D-FE544BA79AB8}"/>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062F668A-F29D-C41E-91EC-9CC89C5EC1C7}"/>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665DAFC-217D-21FE-B41D-740220DDBE5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Pulls equipment condition (performance, health status, etc.) and availability from IoT sensors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MES</a:t>
            </a:r>
            <a:endParaRPr lang="en-US"/>
          </a:p>
        </p:txBody>
      </p:sp>
      <p:sp>
        <p:nvSpPr>
          <p:cNvPr id="30" name="Google Shape;115;p20">
            <a:extLst>
              <a:ext uri="{FF2B5EF4-FFF2-40B4-BE49-F238E27FC236}">
                <a16:creationId xmlns:a16="http://schemas.microsoft.com/office/drawing/2014/main" id="{BCF12FAA-9847-EDD2-BDA1-00BC2B1604F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0D3FC6B8-D39C-18A2-8AF9-BAE1B1C3FCA9}"/>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GB" sz="2400" b="1" kern="0">
                <a:solidFill>
                  <a:srgbClr val="000000"/>
                </a:solidFill>
                <a:latin typeface="Segoe Sans Display Semibold"/>
                <a:ea typeface="DM Sans 14pt ExtraLight"/>
                <a:cs typeface="Segoe Sans Display Semibold"/>
                <a:sym typeface="DM Sans ExtraLight"/>
              </a:rPr>
              <a:t>Production Schedule Optimizer </a:t>
            </a: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p>
        </p:txBody>
      </p:sp>
      <p:sp>
        <p:nvSpPr>
          <p:cNvPr id="37" name="Google Shape;498;p32">
            <a:extLst>
              <a:ext uri="{FF2B5EF4-FFF2-40B4-BE49-F238E27FC236}">
                <a16:creationId xmlns:a16="http://schemas.microsoft.com/office/drawing/2014/main" id="{B31AC6EF-42B3-218A-BBF4-322B0DD55089}"/>
              </a:ext>
            </a:extLst>
          </p:cNvPr>
          <p:cNvSpPr/>
          <p:nvPr/>
        </p:nvSpPr>
        <p:spPr>
          <a:xfrm>
            <a:off x="700558" y="4073455"/>
            <a:ext cx="2929191" cy="2442434"/>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a:lnSpc>
                <a:spcPts val="1780"/>
              </a:lnSpc>
              <a:spcBef>
                <a:spcPct val="0"/>
              </a:spcBef>
              <a:spcAft>
                <a:spcPct val="0"/>
              </a:spcAft>
              <a:defRPr/>
            </a:pPr>
            <a:r>
              <a:rPr lang="en-US" sz="1400" kern="0">
                <a:solidFill>
                  <a:prstClr val="black"/>
                </a:solidFill>
                <a:latin typeface="Segoe UI Variable Display"/>
                <a:ea typeface="+mn-lt"/>
              </a:rPr>
              <a:t>Generate optimized schedules that account for machine status, workforce availability, and order priority</a:t>
            </a:r>
          </a:p>
        </p:txBody>
      </p:sp>
      <p:sp>
        <p:nvSpPr>
          <p:cNvPr id="43" name="Google Shape;523;p32">
            <a:extLst>
              <a:ext uri="{FF2B5EF4-FFF2-40B4-BE49-F238E27FC236}">
                <a16:creationId xmlns:a16="http://schemas.microsoft.com/office/drawing/2014/main" id="{3804F695-3962-3435-1219-B8C107923BB8}"/>
              </a:ext>
            </a:extLst>
          </p:cNvPr>
          <p:cNvSpPr/>
          <p:nvPr/>
        </p:nvSpPr>
        <p:spPr>
          <a:xfrm>
            <a:off x="883241" y="4200672"/>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E11A3E1A-1EAB-DA94-5C99-8BE477215844}"/>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On-Time Fulfillment Rate </a:t>
            </a:r>
            <a:r>
              <a:rPr kumimoji="0" lang="en-US" sz="900" b="0" i="0" u="none" strike="noStrike" kern="1200" cap="none" spc="0" normalizeH="0" baseline="0" noProof="0">
                <a:ln>
                  <a:noFill/>
                </a:ln>
                <a:solidFill>
                  <a:prstClr val="black"/>
                </a:solidFill>
                <a:effectLst/>
                <a:uLnTx/>
                <a:uFillTx/>
                <a:ea typeface="+mn-lt"/>
                <a:cs typeface="+mn-lt"/>
              </a:rPr>
              <a:t>→ </a:t>
            </a:r>
            <a:r>
              <a:rPr lang="en-US" sz="900">
                <a:solidFill>
                  <a:prstClr val="black"/>
                </a:solidFill>
                <a:ea typeface="+mn-lt"/>
                <a:cs typeface="+mn-lt"/>
              </a:rPr>
              <a:t>Optimized schedules improve on-time delivery </a:t>
            </a:r>
            <a:r>
              <a:rPr kumimoji="0" lang="en-US" sz="900" b="0" i="0" u="none" strike="noStrike" kern="1200" cap="none" spc="0" normalizeH="0" baseline="0" noProof="0">
                <a:ln>
                  <a:noFill/>
                </a:ln>
                <a:solidFill>
                  <a:prstClr val="black"/>
                </a:solidFill>
                <a:effectLst/>
                <a:uLnTx/>
                <a:uFillTx/>
                <a:ea typeface="+mn-lt"/>
                <a:cs typeface="+mn-lt"/>
              </a:rPr>
              <a:t>and </a:t>
            </a:r>
            <a:r>
              <a:rPr lang="en-US" sz="900">
                <a:solidFill>
                  <a:prstClr val="black"/>
                </a:solidFill>
                <a:ea typeface="+mn-lt"/>
                <a:cs typeface="+mn-lt"/>
              </a:rPr>
              <a:t>customer satisfaction</a:t>
            </a:r>
            <a:endParaRPr lang="en-US">
              <a:solidFill>
                <a:prstClr val="black"/>
              </a:solidFill>
              <a:ea typeface="+mn-ea"/>
            </a:endParaRPr>
          </a:p>
        </p:txBody>
      </p:sp>
      <p:sp>
        <p:nvSpPr>
          <p:cNvPr id="48" name="Arrow: Up 56">
            <a:extLst>
              <a:ext uri="{FF2B5EF4-FFF2-40B4-BE49-F238E27FC236}">
                <a16:creationId xmlns:a16="http://schemas.microsoft.com/office/drawing/2014/main" id="{D8605F02-B4AD-3407-23B7-A692908B87F6}"/>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6978699C-0DE5-5FB1-5696-740239F363C9}"/>
              </a:ext>
            </a:extLst>
          </p:cNvPr>
          <p:cNvSpPr/>
          <p:nvPr/>
        </p:nvSpPr>
        <p:spPr>
          <a:xfrm>
            <a:off x="8700923" y="34980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ea typeface="+mn-lt"/>
                <a:cs typeface="+mn-lt"/>
              </a:rPr>
              <a:t> </a:t>
            </a:r>
            <a:r>
              <a:rPr lang="en-US" sz="900" b="1">
                <a:solidFill>
                  <a:prstClr val="black"/>
                </a:solidFill>
                <a:ea typeface="+mn-lt"/>
                <a:cs typeface="+mn-lt"/>
              </a:rPr>
              <a:t>Stockout Rate</a:t>
            </a:r>
            <a:r>
              <a:rPr lang="en-US" sz="900">
                <a:solidFill>
                  <a:prstClr val="black"/>
                </a:solidFill>
                <a:ea typeface="+mn-lt"/>
                <a:cs typeface="+mn-lt"/>
              </a:rPr>
              <a:t> </a:t>
            </a:r>
            <a:r>
              <a:rPr kumimoji="0" lang="en-US" sz="900" b="0" i="0" u="none" strike="noStrike" kern="1200" cap="none" spc="0" normalizeH="0" baseline="0" noProof="0">
                <a:ln>
                  <a:noFill/>
                </a:ln>
                <a:solidFill>
                  <a:prstClr val="black"/>
                </a:solidFill>
                <a:effectLst/>
                <a:uLnTx/>
                <a:uFillTx/>
                <a:ea typeface="+mn-lt"/>
                <a:cs typeface="+mn-lt"/>
              </a:rPr>
              <a:t>→ </a:t>
            </a:r>
            <a:r>
              <a:rPr lang="en-US" sz="900">
                <a:solidFill>
                  <a:prstClr val="black"/>
                </a:solidFill>
                <a:ea typeface="+mn-lt"/>
                <a:cs typeface="+mn-lt"/>
              </a:rPr>
              <a:t>Smarter scheduling prevents production delays that lead </a:t>
            </a:r>
            <a:r>
              <a:rPr kumimoji="0" lang="en-US" sz="900" b="0" i="0" u="none" strike="noStrike" kern="1200" cap="none" spc="0" normalizeH="0" baseline="0" noProof="0">
                <a:ln>
                  <a:noFill/>
                </a:ln>
                <a:solidFill>
                  <a:prstClr val="black"/>
                </a:solidFill>
                <a:effectLst/>
                <a:uLnTx/>
                <a:uFillTx/>
                <a:ea typeface="+mn-lt"/>
                <a:cs typeface="+mn-lt"/>
              </a:rPr>
              <a:t>to </a:t>
            </a:r>
            <a:r>
              <a:rPr lang="en-US" sz="900">
                <a:solidFill>
                  <a:prstClr val="black"/>
                </a:solidFill>
                <a:ea typeface="+mn-lt"/>
                <a:cs typeface="+mn-lt"/>
              </a:rPr>
              <a:t>inventory shortfalls</a:t>
            </a:r>
            <a:endParaRPr lang="en-US">
              <a:solidFill>
                <a:prstClr val="black"/>
              </a:solidFill>
              <a:ea typeface="+mn-ea"/>
            </a:endParaRPr>
          </a:p>
        </p:txBody>
      </p:sp>
      <p:sp>
        <p:nvSpPr>
          <p:cNvPr id="50" name="Arrow: Up 56">
            <a:extLst>
              <a:ext uri="{FF2B5EF4-FFF2-40B4-BE49-F238E27FC236}">
                <a16:creationId xmlns:a16="http://schemas.microsoft.com/office/drawing/2014/main" id="{1BD140EA-1699-BF98-8D62-4832DECF97D7}"/>
              </a:ext>
            </a:extLst>
          </p:cNvPr>
          <p:cNvSpPr/>
          <p:nvPr/>
        </p:nvSpPr>
        <p:spPr>
          <a:xfrm rot="10800000">
            <a:off x="8794754" y="364693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ounded Rectangle 50">
            <a:extLst>
              <a:ext uri="{FF2B5EF4-FFF2-40B4-BE49-F238E27FC236}">
                <a16:creationId xmlns:a16="http://schemas.microsoft.com/office/drawing/2014/main" id="{D1820430-753C-A5F4-FCEB-D1ACAD8EB109}"/>
              </a:ext>
            </a:extLst>
          </p:cNvPr>
          <p:cNvSpPr/>
          <p:nvPr/>
        </p:nvSpPr>
        <p:spPr>
          <a:xfrm>
            <a:off x="8688008" y="41411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ea typeface="+mn-lt"/>
                <a:cs typeface="+mn-lt"/>
              </a:rPr>
              <a:t> </a:t>
            </a:r>
            <a:r>
              <a:rPr lang="en-US" sz="900" b="1">
                <a:solidFill>
                  <a:prstClr val="black"/>
                </a:solidFill>
                <a:ea typeface="+mn-lt"/>
                <a:cs typeface="+mn-lt"/>
              </a:rPr>
              <a:t>Inventory Carrying Cost</a:t>
            </a:r>
            <a:r>
              <a:rPr lang="en-US" sz="900">
                <a:solidFill>
                  <a:prstClr val="black"/>
                </a:solidFill>
                <a:ea typeface="+mn-lt"/>
                <a:cs typeface="+mn-lt"/>
              </a:rPr>
              <a:t> </a:t>
            </a:r>
            <a:r>
              <a:rPr kumimoji="0" lang="en-US" sz="900" b="0" i="0" u="none" strike="noStrike" kern="1200" cap="none" spc="0" normalizeH="0" baseline="0" noProof="0">
                <a:ln>
                  <a:noFill/>
                </a:ln>
                <a:solidFill>
                  <a:prstClr val="black"/>
                </a:solidFill>
                <a:effectLst/>
                <a:uLnTx/>
                <a:uFillTx/>
                <a:ea typeface="+mn-lt"/>
                <a:cs typeface="+mn-lt"/>
              </a:rPr>
              <a:t>→ </a:t>
            </a:r>
            <a:r>
              <a:rPr lang="en-US" sz="900">
                <a:solidFill>
                  <a:prstClr val="black"/>
                </a:solidFill>
                <a:ea typeface="+mn-lt"/>
                <a:cs typeface="+mn-lt"/>
              </a:rPr>
              <a:t>Smoother operations reduce overproduction and excess stock holding</a:t>
            </a:r>
            <a:endParaRPr lang="en-US">
              <a:solidFill>
                <a:prstClr val="black"/>
              </a:solidFill>
              <a:ea typeface="+mn-ea"/>
            </a:endParaRPr>
          </a:p>
        </p:txBody>
      </p:sp>
      <p:sp>
        <p:nvSpPr>
          <p:cNvPr id="52" name="Arrow: Up 56">
            <a:extLst>
              <a:ext uri="{FF2B5EF4-FFF2-40B4-BE49-F238E27FC236}">
                <a16:creationId xmlns:a16="http://schemas.microsoft.com/office/drawing/2014/main" id="{41E1EF6A-FA62-8C04-C957-E57740B4A0DA}"/>
              </a:ext>
            </a:extLst>
          </p:cNvPr>
          <p:cNvSpPr/>
          <p:nvPr/>
        </p:nvSpPr>
        <p:spPr>
          <a:xfrm rot="10800000">
            <a:off x="8794754" y="430292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D4F4FA9E-B123-DD5E-3BD8-CD5609FB0CE0}"/>
              </a:ext>
            </a:extLst>
          </p:cNvPr>
          <p:cNvSpPr/>
          <p:nvPr/>
        </p:nvSpPr>
        <p:spPr>
          <a:xfrm>
            <a:off x="10145153" y="5244217"/>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Factory Supervisor</a:t>
            </a:r>
            <a:endParaRPr lang="en-US"/>
          </a:p>
        </p:txBody>
      </p:sp>
      <p:sp>
        <p:nvSpPr>
          <p:cNvPr id="5" name="Google Shape;516;p32">
            <a:extLst>
              <a:ext uri="{FF2B5EF4-FFF2-40B4-BE49-F238E27FC236}">
                <a16:creationId xmlns:a16="http://schemas.microsoft.com/office/drawing/2014/main" id="{9B2DD1A0-4F22-DEFD-8002-7BAA415311B0}"/>
              </a:ext>
            </a:extLst>
          </p:cNvPr>
          <p:cNvSpPr/>
          <p:nvPr/>
        </p:nvSpPr>
        <p:spPr>
          <a:xfrm>
            <a:off x="9441712" y="590106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Supply Chain Scheduler</a:t>
            </a:r>
            <a:endParaRPr lang="en-US"/>
          </a:p>
        </p:txBody>
      </p:sp>
      <p:sp>
        <p:nvSpPr>
          <p:cNvPr id="6" name="Google Shape;523;p32">
            <a:extLst>
              <a:ext uri="{FF2B5EF4-FFF2-40B4-BE49-F238E27FC236}">
                <a16:creationId xmlns:a16="http://schemas.microsoft.com/office/drawing/2014/main" id="{6060AEDA-9EE3-B1DD-AB8E-13493FE2AB83}"/>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Uses smart scheduling logic to create optimized production plans that respect capacity, material, and labor constraints</a:t>
            </a:r>
            <a:endParaRPr lang="en-US">
              <a:ea typeface="+mn-ea"/>
            </a:endParaRPr>
          </a:p>
        </p:txBody>
      </p:sp>
      <p:sp>
        <p:nvSpPr>
          <p:cNvPr id="21" name="TextBox 20">
            <a:extLst>
              <a:ext uri="{FF2B5EF4-FFF2-40B4-BE49-F238E27FC236}">
                <a16:creationId xmlns:a16="http://schemas.microsoft.com/office/drawing/2014/main" id="{2813040C-7F5D-FE9E-D4A3-702DD07B9B82}"/>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ea typeface="+mn-lt"/>
                <a:cs typeface="+mn-lt"/>
              </a:rPr>
              <a:t>Continuously adapts production schedules to maximize throughput </a:t>
            </a:r>
            <a:r>
              <a:rPr kumimoji="0" lang="en-US" sz="1400" b="1" i="0" u="none" strike="noStrike" kern="1200" cap="none" spc="0" normalizeH="0" baseline="0" noProof="0">
                <a:ln>
                  <a:noFill/>
                </a:ln>
                <a:solidFill>
                  <a:prstClr val="black"/>
                </a:solidFill>
                <a:effectLst/>
                <a:uLnTx/>
                <a:uFillTx/>
                <a:ea typeface="+mn-lt"/>
                <a:cs typeface="+mn-lt"/>
              </a:rPr>
              <a:t>and </a:t>
            </a:r>
            <a:r>
              <a:rPr lang="en-US" sz="1400" b="1">
                <a:solidFill>
                  <a:prstClr val="black"/>
                </a:solidFill>
                <a:ea typeface="+mn-lt"/>
                <a:cs typeface="+mn-lt"/>
              </a:rPr>
              <a:t>reduce delays</a:t>
            </a:r>
            <a:endParaRPr lang="en-US" b="1">
              <a:solidFill>
                <a:prstClr val="black"/>
              </a:solidFill>
              <a:ea typeface="+mn-ea"/>
            </a:endParaRPr>
          </a:p>
        </p:txBody>
      </p:sp>
      <p:sp>
        <p:nvSpPr>
          <p:cNvPr id="13" name="Rounded Rectangle 50">
            <a:extLst>
              <a:ext uri="{FF2B5EF4-FFF2-40B4-BE49-F238E27FC236}">
                <a16:creationId xmlns:a16="http://schemas.microsoft.com/office/drawing/2014/main" id="{ECAE7454-FE85-55E5-20F9-17E54B0D37F3}"/>
              </a:ext>
            </a:extLst>
          </p:cNvPr>
          <p:cNvSpPr/>
          <p:nvPr/>
        </p:nvSpPr>
        <p:spPr>
          <a:xfrm>
            <a:off x="8691713" y="287405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ea typeface="+mn-lt"/>
                <a:cs typeface="+mn-lt"/>
              </a:rPr>
              <a:t> </a:t>
            </a:r>
            <a:r>
              <a:rPr lang="en-US" sz="900" b="1">
                <a:solidFill>
                  <a:prstClr val="black"/>
                </a:solidFill>
                <a:ea typeface="+mn-lt"/>
                <a:cs typeface="+mn-lt"/>
              </a:rPr>
              <a:t>Production Downtime </a:t>
            </a:r>
            <a:r>
              <a:rPr kumimoji="0" lang="en-US" sz="900" b="0" i="0" u="none" strike="noStrike" kern="1200" cap="none" spc="0" normalizeH="0" baseline="0" noProof="0">
                <a:ln>
                  <a:noFill/>
                </a:ln>
                <a:solidFill>
                  <a:prstClr val="black"/>
                </a:solidFill>
                <a:effectLst/>
                <a:uLnTx/>
                <a:uFillTx/>
                <a:ea typeface="+mn-lt"/>
                <a:cs typeface="+mn-lt"/>
              </a:rPr>
              <a:t>→</a:t>
            </a:r>
            <a:r>
              <a:rPr lang="en-US" sz="900">
                <a:solidFill>
                  <a:prstClr val="black"/>
                </a:solidFill>
                <a:ea typeface="+mn-lt"/>
                <a:cs typeface="+mn-lt"/>
              </a:rPr>
              <a:t> Optimal schedules reduce unplanned downtimes</a:t>
            </a:r>
            <a:endParaRPr lang="en-US" sz="900">
              <a:solidFill>
                <a:prstClr val="black"/>
              </a:solidFill>
            </a:endParaRPr>
          </a:p>
        </p:txBody>
      </p:sp>
      <p:sp>
        <p:nvSpPr>
          <p:cNvPr id="16" name="Arrow: Up 56">
            <a:extLst>
              <a:ext uri="{FF2B5EF4-FFF2-40B4-BE49-F238E27FC236}">
                <a16:creationId xmlns:a16="http://schemas.microsoft.com/office/drawing/2014/main" id="{D5191B31-597E-A68F-C2DF-C78239AFC0A9}"/>
              </a:ext>
            </a:extLst>
          </p:cNvPr>
          <p:cNvSpPr/>
          <p:nvPr/>
        </p:nvSpPr>
        <p:spPr>
          <a:xfrm rot="10800000">
            <a:off x="8824290" y="297126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464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6E5AF-9BB5-38A0-35E8-8D5943A5E71F}"/>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998D3B4A-C737-6D33-7676-81CC1F9F9865}"/>
              </a:ext>
            </a:extLst>
          </p:cNvPr>
          <p:cNvSpPr>
            <a:spLocks/>
          </p:cNvSpPr>
          <p:nvPr/>
        </p:nvSpPr>
        <p:spPr bwMode="auto">
          <a:xfrm>
            <a:off x="2341944" y="976878"/>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AA51AA84-9780-DE96-BAC8-74BABDA203FB}"/>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A743E621-0CD0-5F7B-A3A0-91550CC87AB8}"/>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4EAFFFCC-634F-8F70-4589-4E04E298F74F}"/>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defTabSz="932742">
              <a:spcAft>
                <a:spcPts val="100"/>
              </a:spcAft>
              <a:buSzPct val="90000"/>
              <a:defRPr/>
            </a:pPr>
            <a:r>
              <a:rPr lang="en-US" sz="1400">
                <a:solidFill>
                  <a:srgbClr val="091F2C"/>
                </a:solidFill>
                <a:latin typeface="Segoe Sans Display Semibold"/>
                <a:cs typeface="Segoe Sans Display"/>
              </a:rPr>
              <a:t>Production Schedule Optimizer </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Agent</a:t>
            </a:r>
          </a:p>
        </p:txBody>
      </p:sp>
      <p:sp>
        <p:nvSpPr>
          <p:cNvPr id="57" name="Rectangle: Top Corners Rounded 56">
            <a:extLst>
              <a:ext uri="{FF2B5EF4-FFF2-40B4-BE49-F238E27FC236}">
                <a16:creationId xmlns:a16="http://schemas.microsoft.com/office/drawing/2014/main" id="{40938CFE-5339-7724-0ED8-A41C0536D4FE}"/>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D3F8A95C-65B4-2338-8AAA-5E83466F96F9}"/>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421AFCE8-E877-EC49-B155-67DDAC8E0667}"/>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57268FE5-E3DE-9B40-D039-4B144E57FD7C}"/>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24142AEE-7818-E750-29EF-4E273E1CDC68}"/>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FC91FBD0-11BA-A632-0FCA-90F8ADA88127}"/>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E3C7CD0F-188F-8C9F-1598-8D9B428BB6C4}"/>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BB349687-8534-DD7D-F7F8-F778A00B3B94}"/>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F7415381-44C6-04E1-EAB9-93F530417FF2}"/>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820BDC86-C6C7-6EDF-4326-9760AD0031F8}"/>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ABB3FD66-F3F2-F2AA-BC7E-8B4D45CD744D}"/>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59D787DF-DF85-021D-7D04-D6612F57AA99}"/>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FA6FB280-9BF9-6DBE-A77F-144721ED5357}"/>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4BC289B0-193E-90C5-C018-441DB1D1D4AF}"/>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7A53D14B-E132-E1EA-5B16-9B2DD0B50A48}"/>
              </a:ext>
            </a:extLst>
          </p:cNvPr>
          <p:cNvSpPr txBox="1"/>
          <p:nvPr/>
        </p:nvSpPr>
        <p:spPr>
          <a:xfrm>
            <a:off x="116061" y="445487"/>
            <a:ext cx="199626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cs typeface="Segoe Sans Display Semibold"/>
              </a:rPr>
              <a:t>Manufacturing</a:t>
            </a:r>
            <a:endParaRPr lang="en-US" sz="1800" b="0" i="0" u="none" strike="noStrike" kern="1200" cap="none" spc="0" normalizeH="0" baseline="0" noProof="0">
              <a:ln>
                <a:noFill/>
              </a:ln>
              <a:solidFill>
                <a:srgbClr val="FFFFFF"/>
              </a:solidFill>
              <a:effectLst/>
              <a:uLnTx/>
              <a:uFillTx/>
              <a:latin typeface="Segoe Sans Display Semibold"/>
              <a:cs typeface="Segoe Sans Display Semibold"/>
            </a:endParaRPr>
          </a:p>
        </p:txBody>
      </p:sp>
      <p:sp>
        <p:nvSpPr>
          <p:cNvPr id="4" name="Available with">
            <a:extLst>
              <a:ext uri="{FF2B5EF4-FFF2-40B4-BE49-F238E27FC236}">
                <a16:creationId xmlns:a16="http://schemas.microsoft.com/office/drawing/2014/main" id="{F8B4F8BC-8E59-42B6-B11C-42AC28A7425A}"/>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F1860350-3524-915E-9D1D-1F72C9F92351}"/>
              </a:ext>
            </a:extLst>
          </p:cNvPr>
          <p:cNvGraphicFramePr>
            <a:graphicFrameLocks noGrp="1"/>
          </p:cNvGraphicFramePr>
          <p:nvPr>
            <p:extLst>
              <p:ext uri="{D42A27DB-BD31-4B8C-83A1-F6EECF244321}">
                <p14:modId xmlns:p14="http://schemas.microsoft.com/office/powerpoint/2010/main" val="32650036"/>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rgbClr val="091F2C"/>
                          </a:solidFill>
                          <a:effectLst/>
                          <a:uLnTx/>
                          <a:uFillTx/>
                        </a:rPr>
                        <a:t>Dynamically generates </a:t>
                      </a:r>
                      <a:r>
                        <a:rPr kumimoji="0" lang="en-US" sz="1100" b="0" i="0" u="none" strike="noStrike" kern="1200" cap="none" spc="0" normalizeH="0" baseline="0" noProof="0">
                          <a:ln>
                            <a:noFill/>
                          </a:ln>
                          <a:solidFill>
                            <a:srgbClr val="091F2C"/>
                          </a:solidFill>
                          <a:effectLst/>
                          <a:uLnTx/>
                          <a:uFillTx/>
                        </a:rPr>
                        <a:t>and </a:t>
                      </a:r>
                      <a:r>
                        <a:rPr lang="en-US" sz="1100" b="0" i="0" u="none" strike="noStrike" kern="1200" cap="none" spc="0" normalizeH="0" baseline="0" noProof="0">
                          <a:ln>
                            <a:noFill/>
                          </a:ln>
                          <a:solidFill>
                            <a:srgbClr val="091F2C"/>
                          </a:solidFill>
                          <a:effectLst/>
                          <a:uLnTx/>
                          <a:uFillTx/>
                        </a:rPr>
                        <a:t>updates factory production schedules by factoring in constraints </a:t>
                      </a:r>
                      <a:r>
                        <a:rPr kumimoji="0" lang="en-US" sz="1100" b="0" i="0" u="none" strike="noStrike" kern="1200" cap="none" spc="0" normalizeH="0" baseline="0" noProof="0">
                          <a:ln>
                            <a:noFill/>
                          </a:ln>
                          <a:solidFill>
                            <a:srgbClr val="091F2C"/>
                          </a:solidFill>
                          <a:effectLst/>
                          <a:uLnTx/>
                          <a:uFillTx/>
                        </a:rPr>
                        <a:t>and </a:t>
                      </a:r>
                      <a:r>
                        <a:rPr lang="en-US" sz="1100" b="0" i="0" u="none" strike="noStrike" kern="1200" cap="none" spc="0" normalizeH="0" baseline="0" noProof="0">
                          <a:ln>
                            <a:noFill/>
                          </a:ln>
                          <a:solidFill>
                            <a:srgbClr val="091F2C"/>
                          </a:solidFill>
                          <a:effectLst/>
                          <a:uLnTx/>
                          <a:uFillTx/>
                        </a:rPr>
                        <a:t>system data—ensuring that planners can minimize </a:t>
                      </a:r>
                      <a:r>
                        <a:rPr kumimoji="0" lang="en-US" sz="1100" b="0" i="0" u="none" strike="noStrike" kern="1200" cap="none" spc="0" normalizeH="0" baseline="0" noProof="0">
                          <a:ln>
                            <a:noFill/>
                          </a:ln>
                          <a:solidFill>
                            <a:srgbClr val="091F2C"/>
                          </a:solidFill>
                          <a:effectLst/>
                          <a:uLnTx/>
                          <a:uFillTx/>
                        </a:rPr>
                        <a:t>delays</a:t>
                      </a:r>
                      <a:r>
                        <a:rPr lang="en-US" sz="1100" b="0" i="0" u="none" strike="noStrike" kern="1200" cap="none" spc="0" normalizeH="0" baseline="0" noProof="0">
                          <a:ln>
                            <a:noFill/>
                          </a:ln>
                          <a:solidFill>
                            <a:srgbClr val="091F2C"/>
                          </a:solidFill>
                          <a:effectLst/>
                          <a:uLnTx/>
                          <a:uFillTx/>
                        </a:rPr>
                        <a:t>, avoid stockouts,</a:t>
                      </a:r>
                      <a:r>
                        <a:rPr kumimoji="0" lang="en-US" sz="1100" b="0" i="0" u="none" strike="noStrike" kern="1200" cap="none" spc="0" normalizeH="0" baseline="0" noProof="0">
                          <a:ln>
                            <a:noFill/>
                          </a:ln>
                          <a:solidFill>
                            <a:srgbClr val="091F2C"/>
                          </a:solidFill>
                          <a:effectLst/>
                          <a:uLnTx/>
                          <a:uFillTx/>
                        </a:rPr>
                        <a:t> and </a:t>
                      </a:r>
                      <a:r>
                        <a:rPr lang="en-US" sz="1100" b="0" i="0" u="none" strike="noStrike" kern="1200" cap="none" spc="0" normalizeH="0" baseline="0" noProof="0">
                          <a:ln>
                            <a:noFill/>
                          </a:ln>
                          <a:solidFill>
                            <a:srgbClr val="091F2C"/>
                          </a:solidFill>
                          <a:effectLst/>
                          <a:uLnTx/>
                          <a:uFillTx/>
                        </a:rPr>
                        <a:t>improve order fulfillment</a:t>
                      </a: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606C5371-FF50-D983-49B2-005595F8BF5A}"/>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latin typeface="Segoe Sans Display Semibold"/>
                <a:cs typeface="Segoe UI Semibold"/>
              </a:rPr>
              <a:t>Monitor Equipment Availability</a:t>
            </a:r>
            <a:endParaRPr kumimoji="0" lang="en-US" sz="1000" b="0" i="0" u="none" strike="noStrike" kern="1200" cap="none" spc="0" normalizeH="0" baseline="0" noProof="0" err="1">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471A4C2E-5372-879A-FCED-9A00DAB82F1D}"/>
              </a:ext>
            </a:extLst>
          </p:cNvPr>
          <p:cNvSpPr txBox="1">
            <a:spLocks/>
          </p:cNvSpPr>
          <p:nvPr/>
        </p:nvSpPr>
        <p:spPr>
          <a:xfrm>
            <a:off x="5918795"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Collects machine availability, performance, and health status (e.g., temperature, vibration) to detect downtimes or over-utilized assets</a:t>
            </a:r>
            <a:endParaRPr lang="en-US"/>
          </a:p>
        </p:txBody>
      </p:sp>
      <p:sp>
        <p:nvSpPr>
          <p:cNvPr id="63" name="Rectangle: Rounded Corners 62">
            <a:extLst>
              <a:ext uri="{FF2B5EF4-FFF2-40B4-BE49-F238E27FC236}">
                <a16:creationId xmlns:a16="http://schemas.microsoft.com/office/drawing/2014/main" id="{46AC0E98-A209-93F3-AFA9-955B27F0FCDB}"/>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 </a:t>
            </a:r>
            <a:r>
              <a:rPr lang="en-US" sz="700">
                <a:solidFill>
                  <a:srgbClr val="FFFFFF"/>
                </a:solidFill>
                <a:latin typeface="Segoe Sans Display Semibold"/>
                <a:ea typeface="Segoe UI" pitchFamily="34" charset="0"/>
                <a:cs typeface="Segoe UI"/>
              </a:rPr>
              <a:t>Stockout Rate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CDF8D234-9578-8539-4FF6-A235BE2517AD}"/>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Increases </a:t>
            </a:r>
            <a:r>
              <a:rPr lang="en-US" sz="700">
                <a:solidFill>
                  <a:srgbClr val="FFFFFF"/>
                </a:solidFill>
                <a:latin typeface="Segoe Sans Display Semibold"/>
                <a:ea typeface="Segoe UI" pitchFamily="34" charset="0"/>
                <a:cs typeface="Segoe UI"/>
              </a:rPr>
              <a:t>On-Time Fulfillment Rate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76F30644-F943-E06E-4356-261B6F54B1BF}"/>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Cost savings</a:t>
            </a:r>
            <a:endParaRPr lang="en-US"/>
          </a:p>
        </p:txBody>
      </p:sp>
      <p:sp>
        <p:nvSpPr>
          <p:cNvPr id="23" name="Step 1 Title">
            <a:extLst>
              <a:ext uri="{FF2B5EF4-FFF2-40B4-BE49-F238E27FC236}">
                <a16:creationId xmlns:a16="http://schemas.microsoft.com/office/drawing/2014/main" id="{3F1382E7-1C2E-3634-6978-5332C3AC55E7}"/>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Ingest Production Orders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E0C16ED2-F720-27AA-F2D6-F59E7AE57FC9}"/>
              </a:ext>
            </a:extLst>
          </p:cNvPr>
          <p:cNvSpPr txBox="1">
            <a:spLocks/>
          </p:cNvSpPr>
          <p:nvPr/>
        </p:nvSpPr>
        <p:spPr>
          <a:xfrm>
            <a:off x="3035003"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Retrieves production plans, bill of materials (BOM), and job orders from enterprise systems to establish baseline schedules</a:t>
            </a:r>
            <a:endParaRPr lang="en-US">
              <a:ea typeface="+mn-lt"/>
              <a:cs typeface="+mn-lt"/>
            </a:endParaRPr>
          </a:p>
        </p:txBody>
      </p:sp>
      <p:sp>
        <p:nvSpPr>
          <p:cNvPr id="45" name="TextBox 44">
            <a:extLst>
              <a:ext uri="{FF2B5EF4-FFF2-40B4-BE49-F238E27FC236}">
                <a16:creationId xmlns:a16="http://schemas.microsoft.com/office/drawing/2014/main" id="{3702FFB8-C530-C1CA-BD02-16A502F78A55}"/>
              </a:ext>
              <a:ext uri="{C183D7F6-B498-43B3-948B-1728B52AA6E4}">
                <adec:decorative xmlns:adec="http://schemas.microsoft.com/office/drawing/2017/decorative" val="0"/>
              </a:ext>
            </a:extLst>
          </p:cNvPr>
          <p:cNvSpPr txBox="1"/>
          <p:nvPr/>
        </p:nvSpPr>
        <p:spPr>
          <a:xfrm>
            <a:off x="3223018" y="2277723"/>
            <a:ext cx="2199820" cy="497572"/>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Dynamics 365)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production orders (demand reports and historical orders) and schedules</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49" name="Picture 48">
            <a:extLst>
              <a:ext uri="{FF2B5EF4-FFF2-40B4-BE49-F238E27FC236}">
                <a16:creationId xmlns:a16="http://schemas.microsoft.com/office/drawing/2014/main" id="{ED81B4B6-5D5F-BB07-5210-278921C3AE2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344EC9B2-5B67-11A7-5B8F-18635E13247C}"/>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latin typeface="Segoe Sans Display Semibold"/>
                <a:cs typeface="Segoe UI Semibold"/>
              </a:rPr>
              <a:t>Capture Workforce Availability</a:t>
            </a:r>
            <a:endParaRPr lang="en-US" sz="1000" b="0" i="0" u="none" strike="noStrike" kern="1200" cap="none" spc="0" normalizeH="0" baseline="0" noProof="0">
              <a:ln>
                <a:noFill/>
              </a:ln>
              <a:solidFill>
                <a:srgbClr val="091F2C"/>
              </a:solidFill>
              <a:effectLst/>
              <a:uLnTx/>
              <a:uFillTx/>
              <a:latin typeface="Segoe Sans Display Semibold"/>
              <a:cs typeface="Segoe UI Semibold" panose="020B0502040204020203" pitchFamily="34" charset="0"/>
            </a:endParaRPr>
          </a:p>
        </p:txBody>
      </p:sp>
      <p:sp>
        <p:nvSpPr>
          <p:cNvPr id="29" name="Step 1 Top">
            <a:extLst>
              <a:ext uri="{FF2B5EF4-FFF2-40B4-BE49-F238E27FC236}">
                <a16:creationId xmlns:a16="http://schemas.microsoft.com/office/drawing/2014/main" id="{A87C6D44-031A-2144-6B87-F6A1549A2F24}"/>
              </a:ext>
            </a:extLst>
          </p:cNvPr>
          <p:cNvSpPr txBox="1">
            <a:spLocks/>
          </p:cNvSpPr>
          <p:nvPr/>
        </p:nvSpPr>
        <p:spPr>
          <a:xfrm>
            <a:off x="8804382"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Gathers shift rosters </a:t>
            </a:r>
            <a:r>
              <a:rPr kumimoji="0" lang="en-US" sz="800" b="0" i="0" u="none" strike="noStrike" kern="1200" cap="none" spc="0" normalizeH="0" baseline="0" noProof="0">
                <a:ln>
                  <a:noFill/>
                </a:ln>
                <a:solidFill>
                  <a:srgbClr val="091F2C"/>
                </a:solidFill>
                <a:effectLst/>
                <a:uLnTx/>
                <a:uFillTx/>
                <a:ea typeface="+mn-lt"/>
                <a:cs typeface="+mn-lt"/>
              </a:rPr>
              <a:t>and </a:t>
            </a:r>
            <a:r>
              <a:rPr lang="en-US" sz="800">
                <a:solidFill>
                  <a:srgbClr val="091F2C"/>
                </a:solidFill>
                <a:ea typeface="+mn-lt"/>
                <a:cs typeface="+mn-lt"/>
              </a:rPr>
              <a:t>personnel availability </a:t>
            </a:r>
            <a:r>
              <a:rPr kumimoji="0" lang="en-US" sz="800" b="0" i="0" u="none" strike="noStrike" kern="1200" cap="none" spc="0" normalizeH="0" baseline="0" noProof="0">
                <a:ln>
                  <a:noFill/>
                </a:ln>
                <a:solidFill>
                  <a:srgbClr val="091F2C"/>
                </a:solidFill>
                <a:effectLst/>
                <a:uLnTx/>
                <a:uFillTx/>
                <a:ea typeface="+mn-lt"/>
                <a:cs typeface="+mn-lt"/>
              </a:rPr>
              <a:t>to </a:t>
            </a:r>
            <a:r>
              <a:rPr lang="en-US" sz="800">
                <a:solidFill>
                  <a:srgbClr val="091F2C"/>
                </a:solidFill>
                <a:ea typeface="+mn-lt"/>
                <a:cs typeface="+mn-lt"/>
              </a:rPr>
              <a:t>ensure labor readiness in </a:t>
            </a:r>
            <a:r>
              <a:rPr kumimoji="0" lang="en-US" sz="800" b="0" i="0" u="none" strike="noStrike" kern="1200" cap="none" spc="0" normalizeH="0" baseline="0" noProof="0">
                <a:ln>
                  <a:noFill/>
                </a:ln>
                <a:solidFill>
                  <a:srgbClr val="091F2C"/>
                </a:solidFill>
                <a:effectLst/>
                <a:uLnTx/>
                <a:uFillTx/>
                <a:ea typeface="+mn-lt"/>
                <a:cs typeface="+mn-lt"/>
              </a:rPr>
              <a:t>the </a:t>
            </a:r>
            <a:r>
              <a:rPr lang="en-US" sz="800">
                <a:solidFill>
                  <a:srgbClr val="091F2C"/>
                </a:solidFill>
                <a:ea typeface="+mn-lt"/>
                <a:cs typeface="+mn-lt"/>
              </a:rPr>
              <a:t>updated plan</a:t>
            </a:r>
            <a:endParaRPr lang="en-US">
              <a:ea typeface="+mn-lt"/>
              <a:cs typeface="+mn-lt"/>
            </a:endParaRPr>
          </a:p>
        </p:txBody>
      </p:sp>
      <p:sp>
        <p:nvSpPr>
          <p:cNvPr id="37" name="Step 1 Title">
            <a:extLst>
              <a:ext uri="{FF2B5EF4-FFF2-40B4-BE49-F238E27FC236}">
                <a16:creationId xmlns:a16="http://schemas.microsoft.com/office/drawing/2014/main" id="{33708323-3DFC-19AC-A3BA-E4B1D56DB8EC}"/>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Optimize Schedule with Constraints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392A5D95-2448-1D62-86E6-1828C404F8EC}"/>
              </a:ext>
            </a:extLst>
          </p:cNvPr>
          <p:cNvSpPr txBox="1">
            <a:spLocks/>
          </p:cNvSpPr>
          <p:nvPr/>
        </p:nvSpPr>
        <p:spPr>
          <a:xfrm>
            <a:off x="8804382"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Continuously updates production schedules to reduce delays, avoid bottlenecks, and make better use of resources</a:t>
            </a:r>
            <a:endParaRPr lang="en-US"/>
          </a:p>
        </p:txBody>
      </p:sp>
      <p:sp>
        <p:nvSpPr>
          <p:cNvPr id="8" name="Rectangle: Rounded Corners 7">
            <a:extLst>
              <a:ext uri="{FF2B5EF4-FFF2-40B4-BE49-F238E27FC236}">
                <a16:creationId xmlns:a16="http://schemas.microsoft.com/office/drawing/2014/main" id="{B7B005B8-8A26-8287-DBAD-98CE4A284504}"/>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Employee Experience</a:t>
            </a:r>
            <a:endParaRPr lang="en-US"/>
          </a:p>
        </p:txBody>
      </p:sp>
      <p:sp>
        <p:nvSpPr>
          <p:cNvPr id="16" name="Rectangle: Rounded Corners 15">
            <a:extLst>
              <a:ext uri="{FF2B5EF4-FFF2-40B4-BE49-F238E27FC236}">
                <a16:creationId xmlns:a16="http://schemas.microsoft.com/office/drawing/2014/main" id="{70D33B50-DA60-F7FF-DB77-44F1CD3BE71A}"/>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 </a:t>
            </a:r>
            <a:r>
              <a:rPr lang="en-US" sz="700">
                <a:solidFill>
                  <a:srgbClr val="FFFFFF"/>
                </a:solidFill>
                <a:latin typeface="Segoe Sans Display Semibold"/>
                <a:ea typeface="Segoe UI" pitchFamily="34" charset="0"/>
                <a:cs typeface="Segoe UI"/>
              </a:rPr>
              <a:t>Inventory Carrying Cost</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3E208C8D-8DD5-32F6-E2B9-73A71A008314}"/>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0368527A-217F-8AE3-4E4F-16A207757095}"/>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32DA3939-C4D3-FB4D-67EF-31205307136B}"/>
              </a:ext>
              <a:ext uri="{C183D7F6-B498-43B3-948B-1728B52AA6E4}">
                <adec:decorative xmlns:adec="http://schemas.microsoft.com/office/drawing/2017/decorative" val="0"/>
              </a:ext>
            </a:extLst>
          </p:cNvPr>
          <p:cNvSpPr txBox="1"/>
          <p:nvPr/>
        </p:nvSpPr>
        <p:spPr>
          <a:xfrm>
            <a:off x="6101735" y="2064844"/>
            <a:ext cx="2199820"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IoT sensors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real-time equipment status</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stream processing services for handling and integrating IoT data</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MES (e.g., </a:t>
            </a:r>
            <a:r>
              <a:rPr kumimoji="0" lang="en-US" sz="700" b="0" i="0" u="none" strike="noStrike" kern="1200" cap="none" spc="0" normalizeH="0" baseline="0" noProof="0">
                <a:ln>
                  <a:noFill/>
                </a:ln>
                <a:solidFill>
                  <a:srgbClr val="000000"/>
                </a:solidFill>
                <a:effectLst/>
                <a:uLnTx/>
                <a:uFillTx/>
                <a:ea typeface="+mn-lt"/>
                <a:cs typeface="+mn-lt"/>
              </a:rPr>
              <a:t>Dynamics 365 </a:t>
            </a:r>
            <a:r>
              <a:rPr lang="en-US" sz="700">
                <a:solidFill>
                  <a:srgbClr val="000000"/>
                </a:solidFill>
                <a:ea typeface="+mn-lt"/>
                <a:cs typeface="+mn-lt"/>
              </a:rPr>
              <a:t>Supply Chain)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machine logs </a:t>
            </a:r>
            <a:r>
              <a:rPr kumimoji="0" lang="en-US" sz="700" b="0" i="0" u="none" strike="noStrike" kern="1200" cap="none" spc="0" normalizeH="0" baseline="0" noProof="0">
                <a:ln>
                  <a:noFill/>
                </a:ln>
                <a:solidFill>
                  <a:srgbClr val="000000"/>
                </a:solidFill>
                <a:effectLst/>
                <a:uLnTx/>
                <a:uFillTx/>
                <a:ea typeface="+mn-lt"/>
                <a:cs typeface="+mn-lt"/>
              </a:rPr>
              <a:t>and </a:t>
            </a:r>
            <a:r>
              <a:rPr lang="en-US" sz="700">
                <a:solidFill>
                  <a:srgbClr val="000000"/>
                </a:solidFill>
                <a:ea typeface="+mn-lt"/>
                <a:cs typeface="+mn-lt"/>
              </a:rPr>
              <a:t>utilization</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62" name="Picture 61">
            <a:extLst>
              <a:ext uri="{FF2B5EF4-FFF2-40B4-BE49-F238E27FC236}">
                <a16:creationId xmlns:a16="http://schemas.microsoft.com/office/drawing/2014/main" id="{C168000E-80F2-A345-4052-FFBD8BCE4B5A}"/>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316B2F06-64B1-8E77-D500-8F298DCDC046}"/>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E2BE1BB0-AE27-D556-55B6-97C75CC3258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1F36BC82-416D-EB03-1B3F-0B955DF46776}"/>
              </a:ext>
              <a:ext uri="{C183D7F6-B498-43B3-948B-1728B52AA6E4}">
                <adec:decorative xmlns:adec="http://schemas.microsoft.com/office/drawing/2017/decorative" val="0"/>
              </a:ext>
            </a:extLst>
          </p:cNvPr>
          <p:cNvSpPr txBox="1"/>
          <p:nvPr/>
        </p:nvSpPr>
        <p:spPr>
          <a:xfrm>
            <a:off x="8990602" y="2064844"/>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HR system (e.g., Workday) </a:t>
            </a:r>
            <a:r>
              <a:rPr kumimoji="0" lang="en-US" sz="700" b="0" i="0" u="none" strike="noStrike" kern="1200" cap="none" spc="0" normalizeH="0" baseline="0" noProof="0">
                <a:ln>
                  <a:noFill/>
                </a:ln>
                <a:effectLst/>
                <a:uLnTx/>
                <a:uFillTx/>
                <a:latin typeface="Segoe Sans Display"/>
                <a:cs typeface="Segoe Sans Display"/>
              </a:rPr>
              <a:t>for </a:t>
            </a:r>
            <a:r>
              <a:rPr lang="en-US" sz="700">
                <a:latin typeface="Segoe Sans Display"/>
                <a:cs typeface="Segoe Sans Display"/>
              </a:rPr>
              <a:t>shift data and absences</a:t>
            </a:r>
          </a:p>
          <a:p>
            <a:pPr marL="171450" indent="-171450">
              <a:spcAft>
                <a:spcPts val="400"/>
              </a:spcAft>
              <a:buClr>
                <a:srgbClr val="0078D4"/>
              </a:buClr>
              <a:buSzPct val="130000"/>
              <a:buFont typeface="Segoe Sans Display" pitchFamily="2" charset="0"/>
              <a:buChar char="+"/>
              <a:defRPr/>
            </a:pPr>
            <a:r>
              <a:rPr lang="en-US" sz="700">
                <a:latin typeface="Segoe Sans Display"/>
              </a:rPr>
              <a:t>Connection to Collaboration Tools (e.g. Team</a:t>
            </a:r>
            <a:r>
              <a:rPr lang="en-US" sz="700">
                <a:cs typeface="Segoe Sans Display Semibold"/>
              </a:rPr>
              <a:t>s) </a:t>
            </a:r>
            <a:r>
              <a:rPr lang="en-US" sz="700">
                <a:latin typeface="Segoe Sans Display"/>
              </a:rPr>
              <a:t>for live status checks and supervisor input</a:t>
            </a:r>
            <a:endParaRPr lang="en-US" sz="700">
              <a:latin typeface="Segoe Sans Display"/>
              <a:cs typeface="Segoe Sans Display"/>
            </a:endParaRPr>
          </a:p>
        </p:txBody>
      </p:sp>
      <p:pic>
        <p:nvPicPr>
          <p:cNvPr id="60" name="Picture 59">
            <a:extLst>
              <a:ext uri="{FF2B5EF4-FFF2-40B4-BE49-F238E27FC236}">
                <a16:creationId xmlns:a16="http://schemas.microsoft.com/office/drawing/2014/main" id="{76CAAE74-29D9-B41E-5718-E15F1C3CA50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CDB2C8B9-6D4C-E8CF-6F19-57380445FEE6}"/>
              </a:ext>
            </a:extLst>
          </p:cNvPr>
          <p:cNvSpPr txBox="1"/>
          <p:nvPr/>
        </p:nvSpPr>
        <p:spPr>
          <a:xfrm>
            <a:off x="3223018" y="3192285"/>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ea typeface="+mn-lt"/>
                <a:cs typeface="+mn-lt"/>
              </a:rPr>
              <a:t>Centralizes all production-related information for accurate baseline</a:t>
            </a:r>
          </a:p>
          <a:p>
            <a:pPr>
              <a:defRPr/>
            </a:pPr>
            <a:endParaRPr lang="en-US" sz="700">
              <a:ea typeface="+mn-lt"/>
              <a:cs typeface="+mn-lt"/>
            </a:endParaRPr>
          </a:p>
        </p:txBody>
      </p:sp>
      <p:sp>
        <p:nvSpPr>
          <p:cNvPr id="74" name="TextBox 73">
            <a:extLst>
              <a:ext uri="{FF2B5EF4-FFF2-40B4-BE49-F238E27FC236}">
                <a16:creationId xmlns:a16="http://schemas.microsoft.com/office/drawing/2014/main" id="{25D3756A-29ED-2229-B383-4977A0EAD9EA}"/>
              </a:ext>
            </a:extLst>
          </p:cNvPr>
          <p:cNvSpPr txBox="1"/>
          <p:nvPr/>
        </p:nvSpPr>
        <p:spPr>
          <a:xfrm>
            <a:off x="6128274"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I</a:t>
            </a:r>
            <a:r>
              <a:rPr lang="en-US" sz="700" err="1">
                <a:ea typeface="+mn-lt"/>
                <a:cs typeface="+mn-lt"/>
              </a:rPr>
              <a:t>ncorporates</a:t>
            </a:r>
            <a:r>
              <a:rPr lang="en-US" sz="700">
                <a:ea typeface="+mn-lt"/>
                <a:cs typeface="+mn-lt"/>
              </a:rPr>
              <a:t> machine-related data into scheduling</a:t>
            </a:r>
          </a:p>
        </p:txBody>
      </p:sp>
      <p:sp>
        <p:nvSpPr>
          <p:cNvPr id="75" name="TextBox 74">
            <a:extLst>
              <a:ext uri="{FF2B5EF4-FFF2-40B4-BE49-F238E27FC236}">
                <a16:creationId xmlns:a16="http://schemas.microsoft.com/office/drawing/2014/main" id="{976E45CC-32A7-43A6-2385-426C0D44547F}"/>
              </a:ext>
            </a:extLst>
          </p:cNvPr>
          <p:cNvSpPr txBox="1"/>
          <p:nvPr/>
        </p:nvSpPr>
        <p:spPr>
          <a:xfrm>
            <a:off x="8990602"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Collects shift rosters and personnel availability data to prevent resource conflicts</a:t>
            </a:r>
            <a:endParaRPr kumimoji="0" lang="en-US" sz="700" b="0" i="0" u="none" strike="noStrike" kern="1200" cap="none" spc="0" normalizeH="0" baseline="0" noProof="0">
              <a:ln>
                <a:noFill/>
              </a:ln>
              <a:effectLst/>
              <a:uLnTx/>
              <a:uFillTx/>
              <a:latin typeface="Segoe Sans Display"/>
              <a:ea typeface="+mn-ea"/>
              <a:cs typeface="+mn-cs"/>
            </a:endParaRPr>
          </a:p>
        </p:txBody>
      </p:sp>
      <p:grpSp>
        <p:nvGrpSpPr>
          <p:cNvPr id="93" name="Group 92">
            <a:extLst>
              <a:ext uri="{FF2B5EF4-FFF2-40B4-BE49-F238E27FC236}">
                <a16:creationId xmlns:a16="http://schemas.microsoft.com/office/drawing/2014/main" id="{C4BB14B5-DCE9-BFF5-392C-EA9660BA52B8}"/>
              </a:ext>
            </a:extLst>
          </p:cNvPr>
          <p:cNvGrpSpPr/>
          <p:nvPr/>
        </p:nvGrpSpPr>
        <p:grpSpPr>
          <a:xfrm>
            <a:off x="8804381" y="4808917"/>
            <a:ext cx="2572262" cy="1671836"/>
            <a:chOff x="8804381" y="4808917"/>
            <a:chExt cx="2572262" cy="1671836"/>
          </a:xfrm>
        </p:grpSpPr>
        <p:sp>
          <p:nvSpPr>
            <p:cNvPr id="70" name="Text Placeholder 11">
              <a:extLst>
                <a:ext uri="{FF2B5EF4-FFF2-40B4-BE49-F238E27FC236}">
                  <a16:creationId xmlns:a16="http://schemas.microsoft.com/office/drawing/2014/main" id="{BB8445B9-7E9D-BE74-7472-C8EF4B7786DE}"/>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4AEDCAA4-A9AA-B7A2-2058-898FA0C26D64}"/>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07903275-A8A1-5BB2-9F2E-925BE85A5181}"/>
                </a:ext>
                <a:ext uri="{C183D7F6-B498-43B3-948B-1728B52AA6E4}">
                  <adec:decorative xmlns:adec="http://schemas.microsoft.com/office/drawing/2017/decorative" val="0"/>
                </a:ext>
              </a:extLst>
            </p:cNvPr>
            <p:cNvSpPr txBox="1"/>
            <p:nvPr/>
          </p:nvSpPr>
          <p:spPr>
            <a:xfrm>
              <a:off x="8985316" y="4808917"/>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ERP (e.g., Dynamics 365) for BOM and routing constraints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MES (e.g., Dynamics 365 Supply Chain) for operational timelines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Analytics Platform (e.g., Microsoft Fabric) for schedule optimization insights and real-time disruption analysis</a:t>
              </a:r>
            </a:p>
          </p:txBody>
        </p:sp>
        <p:pic>
          <p:nvPicPr>
            <p:cNvPr id="68" name="Picture 67">
              <a:extLst>
                <a:ext uri="{FF2B5EF4-FFF2-40B4-BE49-F238E27FC236}">
                  <a16:creationId xmlns:a16="http://schemas.microsoft.com/office/drawing/2014/main" id="{A97A58FF-C68F-A6B1-E673-5C45E6D35AE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C157BFB2-D462-8B66-4274-D153D2F9940B}"/>
                </a:ext>
              </a:extLst>
            </p:cNvPr>
            <p:cNvSpPr txBox="1"/>
            <p:nvPr/>
          </p:nvSpPr>
          <p:spPr>
            <a:xfrm>
              <a:off x="8990602" y="6010318"/>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Generates optimal schedules with minimal stockouts </a:t>
              </a:r>
              <a:r>
                <a:rPr kumimoji="0" lang="en-US" sz="700" b="0" i="0" u="none" strike="noStrike" kern="1200" cap="none" spc="0" normalizeH="0" baseline="0" noProof="0">
                  <a:ln>
                    <a:noFill/>
                  </a:ln>
                  <a:effectLst/>
                  <a:uLnTx/>
                  <a:uFillTx/>
                  <a:ea typeface="+mn-lt"/>
                  <a:cs typeface="+mn-lt"/>
                </a:rPr>
                <a:t>and </a:t>
              </a:r>
              <a:r>
                <a:rPr lang="en-US" sz="700">
                  <a:ea typeface="+mn-lt"/>
                  <a:cs typeface="+mn-lt"/>
                </a:rPr>
                <a:t>improved throughput</a:t>
              </a:r>
              <a:endParaRPr kumimoji="0" lang="en-US" sz="700" b="0" i="0" u="none" strike="noStrike" kern="1200" cap="none" spc="0" normalizeH="0" baseline="0" noProof="0">
                <a:ln>
                  <a:noFill/>
                </a:ln>
                <a:effectLst/>
                <a:uLnTx/>
                <a:uFillTx/>
                <a:ea typeface="+mn-lt"/>
                <a:cs typeface="+mn-lt"/>
              </a:endParaRPr>
            </a:p>
          </p:txBody>
        </p:sp>
      </p:grpSp>
      <p:sp>
        <p:nvSpPr>
          <p:cNvPr id="82" name="Step 1 Title">
            <a:extLst>
              <a:ext uri="{FF2B5EF4-FFF2-40B4-BE49-F238E27FC236}">
                <a16:creationId xmlns:a16="http://schemas.microsoft.com/office/drawing/2014/main" id="{6A8A5F75-2B05-89FC-3608-D1301239818D}"/>
              </a:ext>
            </a:extLst>
          </p:cNvPr>
          <p:cNvSpPr txBox="1">
            <a:spLocks/>
          </p:cNvSpPr>
          <p:nvPr/>
        </p:nvSpPr>
        <p:spPr>
          <a:xfrm>
            <a:off x="5918795" y="395812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Notify Planners of Adjustments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3" name="Step 1 Top">
            <a:extLst>
              <a:ext uri="{FF2B5EF4-FFF2-40B4-BE49-F238E27FC236}">
                <a16:creationId xmlns:a16="http://schemas.microsoft.com/office/drawing/2014/main" id="{C79EC5AD-2F07-F6D5-BAC9-F5D9D2B65532}"/>
              </a:ext>
            </a:extLst>
          </p:cNvPr>
          <p:cNvSpPr txBox="1">
            <a:spLocks/>
          </p:cNvSpPr>
          <p:nvPr/>
        </p:nvSpPr>
        <p:spPr>
          <a:xfrm>
            <a:off x="5939962" y="4389815"/>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Communicates updated schedules or potential delays through email</a:t>
            </a:r>
            <a:r>
              <a:rPr kumimoji="0" lang="en-US" sz="800" b="0" i="0" u="none" strike="noStrike" kern="1200" cap="none" spc="0" normalizeH="0" baseline="0" noProof="0">
                <a:ln>
                  <a:noFill/>
                </a:ln>
                <a:solidFill>
                  <a:srgbClr val="091F2C"/>
                </a:solidFill>
                <a:effectLst/>
                <a:uLnTx/>
                <a:uFillTx/>
                <a:ea typeface="+mn-lt"/>
                <a:cs typeface="+mn-lt"/>
              </a:rPr>
              <a:t>, </a:t>
            </a:r>
            <a:r>
              <a:rPr lang="en-US" sz="800">
                <a:solidFill>
                  <a:srgbClr val="091F2C"/>
                </a:solidFill>
                <a:ea typeface="+mn-lt"/>
                <a:cs typeface="+mn-lt"/>
              </a:rPr>
              <a:t>or alerts</a:t>
            </a:r>
            <a:endParaRPr lang="en-US">
              <a:ea typeface="+mn-lt"/>
              <a:cs typeface="+mn-lt"/>
            </a:endParaRPr>
          </a:p>
        </p:txBody>
      </p:sp>
      <p:grpSp>
        <p:nvGrpSpPr>
          <p:cNvPr id="106" name="Group 105">
            <a:extLst>
              <a:ext uri="{FF2B5EF4-FFF2-40B4-BE49-F238E27FC236}">
                <a16:creationId xmlns:a16="http://schemas.microsoft.com/office/drawing/2014/main" id="{7EAD9489-FDDB-D81E-6AC4-3384FB7E54C8}"/>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54869759-C5F6-F319-3C55-74D4E68E697B}"/>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63FDB55E-6926-DBE1-1467-A845FAB192E7}"/>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C99E3795-3CE1-04C0-A2AF-45190DC89658}"/>
              </a:ext>
            </a:extLst>
          </p:cNvPr>
          <p:cNvGrpSpPr/>
          <p:nvPr/>
        </p:nvGrpSpPr>
        <p:grpSpPr>
          <a:xfrm>
            <a:off x="5862597" y="4774839"/>
            <a:ext cx="2572262" cy="1652997"/>
            <a:chOff x="8804381" y="4827756"/>
            <a:chExt cx="2572262" cy="1652997"/>
          </a:xfrm>
        </p:grpSpPr>
        <p:sp>
          <p:nvSpPr>
            <p:cNvPr id="95" name="Text Placeholder 11">
              <a:extLst>
                <a:ext uri="{FF2B5EF4-FFF2-40B4-BE49-F238E27FC236}">
                  <a16:creationId xmlns:a16="http://schemas.microsoft.com/office/drawing/2014/main" id="{E3845357-1D6F-9487-AF6F-FA7A026CAD3C}"/>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A6E5DCD2-8A86-3FE2-39EE-BBC6482F3BE6}"/>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0B15F53D-FD7B-FF86-3BDF-232A3FDA403E}"/>
                </a:ext>
                <a:ext uri="{C183D7F6-B498-43B3-948B-1728B52AA6E4}">
                  <adec:decorative xmlns:adec="http://schemas.microsoft.com/office/drawing/2017/decorative" val="0"/>
                </a:ext>
              </a:extLst>
            </p:cNvPr>
            <p:cNvSpPr txBox="1"/>
            <p:nvPr/>
          </p:nvSpPr>
          <p:spPr>
            <a:xfrm>
              <a:off x="8990602" y="5008900"/>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Email system (e.g., Outlook) for schedule alerts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Collaboration tools (e.g., Teams) for planning updates</a:t>
              </a:r>
            </a:p>
          </p:txBody>
        </p:sp>
        <p:pic>
          <p:nvPicPr>
            <p:cNvPr id="98" name="Picture 97">
              <a:extLst>
                <a:ext uri="{FF2B5EF4-FFF2-40B4-BE49-F238E27FC236}">
                  <a16:creationId xmlns:a16="http://schemas.microsoft.com/office/drawing/2014/main" id="{76C2FF63-20E6-9096-DE0B-7277E4609D81}"/>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ADBBCEEE-FCCF-9186-3306-D2B5B82AAF90}"/>
                </a:ext>
              </a:extLst>
            </p:cNvPr>
            <p:cNvSpPr txBox="1"/>
            <p:nvPr/>
          </p:nvSpPr>
          <p:spPr>
            <a:xfrm>
              <a:off x="8990602" y="6010318"/>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Keeps planners informed </a:t>
              </a:r>
              <a:r>
                <a:rPr kumimoji="0" lang="en-US" sz="700" b="0" i="0" u="none" strike="noStrike" kern="1200" cap="none" spc="0" normalizeH="0" baseline="0" noProof="0">
                  <a:ln>
                    <a:noFill/>
                  </a:ln>
                  <a:effectLst/>
                  <a:uLnTx/>
                  <a:uFillTx/>
                  <a:ea typeface="+mn-lt"/>
                  <a:cs typeface="+mn-lt"/>
                </a:rPr>
                <a:t>and </a:t>
              </a:r>
              <a:r>
                <a:rPr lang="en-US" sz="700">
                  <a:ea typeface="+mn-lt"/>
                  <a:cs typeface="+mn-lt"/>
                </a:rPr>
                <a:t>enables faster course corrections</a:t>
              </a:r>
              <a:endParaRPr kumimoji="0" lang="en-US" sz="700" b="0" i="0" u="none" strike="noStrike" kern="1200" cap="none" spc="0" normalizeH="0" baseline="0" noProof="0">
                <a:ln>
                  <a:noFill/>
                </a:ln>
                <a:effectLst/>
                <a:uLnTx/>
                <a:uFillTx/>
                <a:ea typeface="+mn-lt"/>
                <a:cs typeface="+mn-lt"/>
              </a:endParaRPr>
            </a:p>
          </p:txBody>
        </p:sp>
      </p:grpSp>
      <p:sp>
        <p:nvSpPr>
          <p:cNvPr id="19" name="Rectangle: Rounded Corners 18">
            <a:extLst>
              <a:ext uri="{FF2B5EF4-FFF2-40B4-BE49-F238E27FC236}">
                <a16:creationId xmlns:a16="http://schemas.microsoft.com/office/drawing/2014/main" id="{7B8EFCC0-D0F5-7627-363D-6121D8FCE93B}"/>
              </a:ext>
            </a:extLst>
          </p:cNvPr>
          <p:cNvSpPr/>
          <p:nvPr/>
        </p:nvSpPr>
        <p:spPr bwMode="auto">
          <a:xfrm>
            <a:off x="368101" y="566728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Revenue Growth</a:t>
            </a:r>
            <a:endParaRPr lang="en-US"/>
          </a:p>
        </p:txBody>
      </p:sp>
      <p:sp>
        <p:nvSpPr>
          <p:cNvPr id="3" name="Rectangle: Rounded Corners 2">
            <a:extLst>
              <a:ext uri="{FF2B5EF4-FFF2-40B4-BE49-F238E27FC236}">
                <a16:creationId xmlns:a16="http://schemas.microsoft.com/office/drawing/2014/main" id="{610D3E92-0BFF-3DAA-2FB5-9B3A1B561F27}"/>
              </a:ext>
            </a:extLst>
          </p:cNvPr>
          <p:cNvSpPr/>
          <p:nvPr/>
        </p:nvSpPr>
        <p:spPr bwMode="auto">
          <a:xfrm>
            <a:off x="363115" y="4497368"/>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Minimizes Production Downtime</a:t>
            </a:r>
            <a:endParaRPr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Tree>
    <p:extLst>
      <p:ext uri="{BB962C8B-B14F-4D97-AF65-F5344CB8AC3E}">
        <p14:creationId xmlns:p14="http://schemas.microsoft.com/office/powerpoint/2010/main" val="33182750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B2622-D14E-AACC-3BFC-52CA552279A7}"/>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F7A1CC8A-4F42-DF57-B95D-F9C3FC2C23F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71647F7-4337-D499-A2E6-C3ACC782F43D}"/>
              </a:ext>
            </a:extLst>
          </p:cNvPr>
          <p:cNvSpPr/>
          <p:nvPr/>
        </p:nvSpPr>
        <p:spPr>
          <a:xfrm>
            <a:off x="601044" y="4881147"/>
            <a:ext cx="3832033" cy="631060"/>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2A2E51CF-10BB-043C-8B5B-276ACBAB2DF2}"/>
              </a:ext>
            </a:extLst>
          </p:cNvPr>
          <p:cNvSpPr/>
          <p:nvPr/>
        </p:nvSpPr>
        <p:spPr>
          <a:xfrm>
            <a:off x="573158" y="1345793"/>
            <a:ext cx="3859919" cy="3491576"/>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cs typeface="Segoe Sans Display"/>
                <a:sym typeface="DM Sans Light"/>
              </a:rPr>
              <a:t>Key Considerations to Address</a:t>
            </a:r>
            <a:endParaRPr lang="en-GB" sz="1050" b="0" i="0" u="none" strike="noStrike" kern="1200" cap="none" spc="0" normalizeH="0" baseline="0" noProof="0">
              <a:ln>
                <a:noFill/>
              </a:ln>
              <a:solidFill>
                <a:srgbClr val="0078D4"/>
              </a:solidFill>
              <a:effectLst/>
              <a:uLnTx/>
              <a:uFillTx/>
              <a:latin typeface="Segoe Sans Display"/>
              <a:cs typeface="Segoe Sans Display"/>
            </a:endParaRP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Pulls </a:t>
            </a:r>
            <a:r>
              <a:rPr lang="en-US" sz="1050">
                <a:solidFill>
                  <a:prstClr val="black"/>
                </a:solidFill>
                <a:ea typeface="+mn-lt"/>
                <a:cs typeface="+mn-lt"/>
              </a:rPr>
              <a:t>current, historical and planned schedules from</a:t>
            </a:r>
            <a:r>
              <a:rPr lang="en-US" sz="1050">
                <a:solidFill>
                  <a:prstClr val="black"/>
                </a:solidFill>
                <a:ea typeface="+mn-lt"/>
                <a:cs typeface="+mn-lt"/>
                <a:sym typeface="DM Sans Light"/>
              </a:rPr>
              <a:t> ERP (e.g., Dynamics 365) to set baseline schedules</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Streams equipment data from MES or IIOT to identify downtime events </a:t>
            </a:r>
            <a:r>
              <a:rPr kumimoji="0" lang="en-US" sz="1050" b="0" i="0" u="none" strike="noStrike" kern="1200" cap="none" spc="0" normalizeH="0" baseline="0" noProof="0">
                <a:ln>
                  <a:noFill/>
                </a:ln>
                <a:solidFill>
                  <a:prstClr val="black"/>
                </a:solidFill>
                <a:effectLst/>
                <a:uLnTx/>
                <a:uFillTx/>
                <a:ea typeface="+mn-lt"/>
                <a:cs typeface="+mn-lt"/>
                <a:sym typeface="DM Sans Light"/>
              </a:rPr>
              <a:t>and </a:t>
            </a:r>
            <a:r>
              <a:rPr lang="en-US" sz="1050">
                <a:solidFill>
                  <a:prstClr val="black"/>
                </a:solidFill>
                <a:ea typeface="+mn-lt"/>
                <a:cs typeface="+mn-lt"/>
                <a:sym typeface="DM Sans Light"/>
              </a:rPr>
              <a:t>trigger alerts based on predefined thresholds.</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Fetches shift rosters </a:t>
            </a:r>
            <a:r>
              <a:rPr kumimoji="0" lang="en-US" sz="1050" b="0" i="0" u="none" strike="noStrike" kern="1200" cap="none" spc="0" normalizeH="0" baseline="0" noProof="0">
                <a:ln>
                  <a:noFill/>
                </a:ln>
                <a:solidFill>
                  <a:prstClr val="black"/>
                </a:solidFill>
                <a:effectLst/>
                <a:uLnTx/>
                <a:uFillTx/>
                <a:ea typeface="+mn-lt"/>
                <a:cs typeface="+mn-lt"/>
                <a:sym typeface="DM Sans Light"/>
              </a:rPr>
              <a:t>and </a:t>
            </a:r>
            <a:r>
              <a:rPr lang="en-US" sz="1050">
                <a:solidFill>
                  <a:prstClr val="black"/>
                </a:solidFill>
                <a:ea typeface="+mn-lt"/>
                <a:cs typeface="+mn-lt"/>
                <a:sym typeface="DM Sans Light"/>
              </a:rPr>
              <a:t>absence data from HR systems (e.g., Workday) to get labor shortfalls.</a:t>
            </a:r>
            <a:endParaRPr lang="en-US" sz="1050" b="0" i="0" u="none" strike="noStrike" kern="1200" cap="none" spc="0" normalizeH="0" baseline="0" noProof="0">
              <a:ln>
                <a:noFill/>
              </a:ln>
              <a:solidFill>
                <a:prstClr val="black"/>
              </a:solidFill>
              <a:effectLst/>
              <a:uLnTx/>
              <a:uFillTx/>
              <a:ea typeface="+mn-lt"/>
              <a:cs typeface="+mn-lt"/>
            </a:endParaRPr>
          </a:p>
          <a:p>
            <a:pPr marL="171450" indent="-171450">
              <a:spcBef>
                <a:spcPts val="600"/>
              </a:spcBef>
              <a:spcAft>
                <a:spcPct val="0"/>
              </a:spcAft>
              <a:buFont typeface="Arial,Sans-Serif" panose="020B0604020202020204" pitchFamily="34" charset="0"/>
              <a:buChar char="•"/>
              <a:defRPr/>
            </a:pPr>
            <a:r>
              <a:rPr lang="en-US" sz="1050">
                <a:solidFill>
                  <a:prstClr val="black"/>
                </a:solidFill>
                <a:ea typeface="+mn-lt"/>
                <a:cs typeface="+mn-lt"/>
              </a:rPr>
              <a:t>Applies inventory and order priority rules from ERP and WMS (e.g., Power Platform) to sequence production and prevent shortages</a:t>
            </a: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Applies</a:t>
            </a:r>
            <a:r>
              <a:rPr lang="en-US" sz="1050">
                <a:solidFill>
                  <a:prstClr val="black"/>
                </a:solidFill>
                <a:ea typeface="+mn-lt"/>
                <a:cs typeface="+mn-lt"/>
              </a:rPr>
              <a:t> </a:t>
            </a:r>
            <a:r>
              <a:rPr lang="en-US" sz="1050">
                <a:solidFill>
                  <a:prstClr val="black"/>
                </a:solidFill>
                <a:ea typeface="+mn-lt"/>
                <a:cs typeface="+mn-lt"/>
                <a:sym typeface="DM Sans Light"/>
              </a:rPr>
              <a:t>constraint-based logic </a:t>
            </a:r>
            <a:r>
              <a:rPr lang="en-US" sz="1050">
                <a:solidFill>
                  <a:prstClr val="black"/>
                </a:solidFill>
                <a:ea typeface="+mn-lt"/>
                <a:cs typeface="+mn-lt"/>
              </a:rPr>
              <a:t>using ERP and MES data to identify delays, stockouts, underutilization and to escalate issues</a:t>
            </a: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rPr>
              <a:t>PII includes employee names, shift assignments, and absence details</a:t>
            </a:r>
            <a:endParaRPr lang="en-US" sz="1050">
              <a:solidFill>
                <a:prstClr val="black"/>
              </a:solidFill>
              <a:latin typeface="Segoe Sans Display" pitchFamily="2" charset="0"/>
              <a:cs typeface="Segoe Sans Display" pitchFamily="2" charset="0"/>
            </a:endParaRPr>
          </a:p>
        </p:txBody>
      </p:sp>
      <p:sp>
        <p:nvSpPr>
          <p:cNvPr id="7" name="TextBox 6">
            <a:extLst>
              <a:ext uri="{FF2B5EF4-FFF2-40B4-BE49-F238E27FC236}">
                <a16:creationId xmlns:a16="http://schemas.microsoft.com/office/drawing/2014/main" id="{14765870-8C38-FAE6-0C03-15EC9E4D45D3}"/>
              </a:ext>
            </a:extLst>
          </p:cNvPr>
          <p:cNvSpPr txBox="1"/>
          <p:nvPr/>
        </p:nvSpPr>
        <p:spPr>
          <a:xfrm>
            <a:off x="724001" y="5066531"/>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Agent-to-Agent</a:t>
            </a:r>
            <a:endParaRPr lang="en-US" sz="1050" b="0" i="0" u="none" strike="noStrike" kern="1200" cap="none" spc="0" normalizeH="0" baseline="0" noProof="0">
              <a:ln>
                <a:noFill/>
              </a:ln>
              <a:solidFill>
                <a:srgbClr val="0078D4"/>
              </a:solidFill>
              <a:effectLst/>
              <a:uLnTx/>
              <a:uFillTx/>
              <a:latin typeface="Segoe Sans Display"/>
              <a:cs typeface="Segoe Sans Display"/>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Workflow</a:t>
            </a:r>
            <a:endParaRPr lang="en-US" sz="1050" b="0" i="0" u="none" strike="noStrike" kern="1200" cap="none" spc="0" normalizeH="0" baseline="0" noProof="0">
              <a:ln>
                <a:noFill/>
              </a:ln>
              <a:solidFill>
                <a:srgbClr val="0078D4"/>
              </a:solidFill>
              <a:effectLst/>
              <a:uLnTx/>
              <a:uFillTx/>
              <a:latin typeface="Segoe Sans Display"/>
              <a:cs typeface="Segoe Sans Display"/>
            </a:endParaRPr>
          </a:p>
        </p:txBody>
      </p:sp>
      <p:sp>
        <p:nvSpPr>
          <p:cNvPr id="8" name="TextBox 7">
            <a:extLst>
              <a:ext uri="{FF2B5EF4-FFF2-40B4-BE49-F238E27FC236}">
                <a16:creationId xmlns:a16="http://schemas.microsoft.com/office/drawing/2014/main" id="{B7D074C1-730E-D0A2-AEAA-40487E2D449C}"/>
              </a:ext>
            </a:extLst>
          </p:cNvPr>
          <p:cNvSpPr txBox="1"/>
          <p:nvPr/>
        </p:nvSpPr>
        <p:spPr>
          <a:xfrm>
            <a:off x="2193780" y="4896956"/>
            <a:ext cx="2298101" cy="646074"/>
          </a:xfrm>
          <a:prstGeom prst="rect">
            <a:avLst/>
          </a:prstGeom>
          <a:noFill/>
        </p:spPr>
        <p:txBody>
          <a:bodyPr wrap="square" lIns="91440" tIns="45720" rIns="91440" bIns="45720" anchor="t">
            <a:spAutoFit/>
          </a:bodyPr>
          <a:lstStyle/>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Shift</a:t>
            </a:r>
            <a:r>
              <a:rPr kumimoji="0" lang="en-US" sz="800" b="0" i="0" u="none" strike="noStrike" kern="1200" cap="none" spc="0" normalizeH="0" baseline="0" noProof="0">
                <a:ln>
                  <a:noFill/>
                </a:ln>
                <a:solidFill>
                  <a:srgbClr val="000000"/>
                </a:solidFill>
                <a:effectLst/>
                <a:uLnTx/>
                <a:uFillTx/>
                <a:latin typeface="Segoe Sans Display"/>
                <a:cs typeface="Segoe Sans Display"/>
              </a:rPr>
              <a:t> </a:t>
            </a:r>
            <a:r>
              <a:rPr lang="en-US" sz="800">
                <a:solidFill>
                  <a:srgbClr val="000000"/>
                </a:solidFill>
                <a:latin typeface="Segoe Sans Display"/>
                <a:cs typeface="Segoe Sans Display"/>
              </a:rPr>
              <a:t>Planning </a:t>
            </a:r>
            <a:r>
              <a:rPr kumimoji="0" lang="en-US" sz="800" b="0" i="0" u="none" strike="noStrike" kern="1200" cap="none" spc="0" normalizeH="0" baseline="0" noProof="0">
                <a:ln>
                  <a:noFill/>
                </a:ln>
                <a:solidFill>
                  <a:srgbClr val="000000"/>
                </a:solidFill>
                <a:effectLst/>
                <a:uLnTx/>
                <a:uFillTx/>
                <a:latin typeface="Segoe Sans Display"/>
                <a:cs typeface="Segoe Sans Display"/>
              </a:rPr>
              <a:t>Agent</a:t>
            </a:r>
            <a:endParaRPr lang="en-US" sz="8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Manufacturing Inspector</a:t>
            </a:r>
            <a:r>
              <a:rPr kumimoji="0" lang="en-US" sz="800" b="0" i="0" u="none" strike="noStrike" kern="1200" cap="none" spc="0" normalizeH="0" baseline="0" noProof="0">
                <a:ln>
                  <a:noFill/>
                </a:ln>
                <a:solidFill>
                  <a:srgbClr val="000000"/>
                </a:solidFill>
                <a:effectLst/>
                <a:uLnTx/>
                <a:uFillTx/>
                <a:latin typeface="Segoe Sans Display"/>
                <a:cs typeface="Segoe Sans Display"/>
              </a:rPr>
              <a:t> Agent</a:t>
            </a:r>
            <a:endParaRPr lang="en-US" sz="8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Maintenance</a:t>
            </a:r>
            <a:r>
              <a:rPr kumimoji="0" lang="en-US" sz="800" b="0" i="0" u="none" strike="noStrike" kern="1200" cap="none" spc="0" normalizeH="0" baseline="0" noProof="0">
                <a:ln>
                  <a:noFill/>
                </a:ln>
                <a:solidFill>
                  <a:srgbClr val="000000"/>
                </a:solidFill>
                <a:effectLst/>
                <a:uLnTx/>
                <a:uFillTx/>
                <a:latin typeface="Segoe Sans Display"/>
                <a:cs typeface="Segoe Sans Display"/>
              </a:rPr>
              <a:t> </a:t>
            </a:r>
            <a:r>
              <a:rPr lang="en-US" sz="800">
                <a:solidFill>
                  <a:srgbClr val="000000"/>
                </a:solidFill>
                <a:latin typeface="Segoe Sans Display"/>
                <a:cs typeface="Segoe Sans Display"/>
              </a:rPr>
              <a:t>Prediction </a:t>
            </a:r>
            <a:r>
              <a:rPr kumimoji="0" lang="en-US" sz="800" b="0" i="0" u="none" strike="noStrike" kern="1200" cap="none" spc="0" normalizeH="0" baseline="0" noProof="0">
                <a:ln>
                  <a:noFill/>
                </a:ln>
                <a:solidFill>
                  <a:srgbClr val="000000"/>
                </a:solidFill>
                <a:effectLst/>
                <a:uLnTx/>
                <a:uFillTx/>
                <a:latin typeface="Segoe Sans Display"/>
                <a:cs typeface="Segoe Sans Display"/>
              </a:rPr>
              <a:t>Agent</a:t>
            </a:r>
            <a:endParaRPr lang="en-US" sz="8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Visual</a:t>
            </a:r>
            <a:r>
              <a:rPr kumimoji="0" lang="en-US" sz="800" b="0" i="0" u="none" strike="noStrike" kern="1200" cap="none" spc="0" normalizeH="0" baseline="0" noProof="0">
                <a:ln>
                  <a:noFill/>
                </a:ln>
                <a:solidFill>
                  <a:srgbClr val="000000"/>
                </a:solidFill>
                <a:effectLst/>
                <a:uLnTx/>
                <a:uFillTx/>
                <a:latin typeface="Segoe Sans Display"/>
                <a:cs typeface="Segoe Sans Display"/>
              </a:rPr>
              <a:t> </a:t>
            </a:r>
            <a:r>
              <a:rPr lang="en-US" sz="800">
                <a:solidFill>
                  <a:srgbClr val="000000"/>
                </a:solidFill>
                <a:latin typeface="Segoe Sans Display"/>
                <a:cs typeface="Segoe Sans Display"/>
              </a:rPr>
              <a:t>Work Instruction </a:t>
            </a:r>
            <a:r>
              <a:rPr kumimoji="0" lang="en-US" sz="800" b="0" i="0" u="none" strike="noStrike" kern="1200" cap="none" spc="0" normalizeH="0" baseline="0" noProof="0">
                <a:ln>
                  <a:noFill/>
                </a:ln>
                <a:solidFill>
                  <a:srgbClr val="000000"/>
                </a:solidFill>
                <a:effectLst/>
                <a:uLnTx/>
                <a:uFillTx/>
                <a:latin typeface="Segoe Sans Display"/>
                <a:cs typeface="Segoe Sans Display"/>
              </a:rPr>
              <a:t>Agent</a:t>
            </a:r>
            <a:endParaRPr lang="en-US" sz="800" b="0" i="0" u="none" strike="noStrike" kern="1200" cap="none" spc="0" normalizeH="0" baseline="0" noProof="0">
              <a:ln>
                <a:noFill/>
              </a:ln>
              <a:solidFill>
                <a:srgbClr val="000000"/>
              </a:solidFill>
              <a:effectLst/>
              <a:uLnTx/>
              <a:uFillTx/>
              <a:latin typeface="Segoe Sans Display"/>
              <a:cs typeface="Segoe Sans Display"/>
            </a:endParaRPr>
          </a:p>
        </p:txBody>
      </p:sp>
      <p:sp>
        <p:nvSpPr>
          <p:cNvPr id="3" name="Google Shape;115;p20">
            <a:extLst>
              <a:ext uri="{FF2B5EF4-FFF2-40B4-BE49-F238E27FC236}">
                <a16:creationId xmlns:a16="http://schemas.microsoft.com/office/drawing/2014/main" id="{3B337EB4-4BE7-6DE4-0C6C-8DE97AB51F7B}"/>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fontAlgn="base">
              <a:defRPr/>
            </a:pPr>
            <a:r>
              <a:rPr lang="en-GB" sz="1200">
                <a:solidFill>
                  <a:srgbClr val="0078D4"/>
                </a:solidFill>
                <a:latin typeface="Segoe Sans Display"/>
                <a:ea typeface="DM Sans 14pt"/>
                <a:cs typeface="Segoe Sans Display"/>
                <a:sym typeface="DM Sans"/>
              </a:rPr>
              <a:t>MANUFACTURING INDUSTRY</a:t>
            </a:r>
            <a:endPar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endParaRPr>
          </a:p>
        </p:txBody>
      </p:sp>
      <p:sp>
        <p:nvSpPr>
          <p:cNvPr id="6" name="Google Shape;163;p22">
            <a:extLst>
              <a:ext uri="{FF2B5EF4-FFF2-40B4-BE49-F238E27FC236}">
                <a16:creationId xmlns:a16="http://schemas.microsoft.com/office/drawing/2014/main" id="{80B7FCDB-CDE9-4932-3542-AFEC4CD479CD}"/>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US" sz="2400" b="1" kern="0">
                <a:solidFill>
                  <a:srgbClr val="000000"/>
                </a:solidFill>
                <a:latin typeface="Segoe Sans Display Semibold"/>
                <a:ea typeface="DM Sans 14pt ExtraLight"/>
                <a:cs typeface="Segoe Sans Display Semibold"/>
                <a:sym typeface="DM Sans ExtraLight"/>
              </a:rPr>
              <a:t>Production</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 </a:t>
            </a:r>
            <a:r>
              <a:rPr lang="en-US" sz="2400" b="1" kern="0">
                <a:solidFill>
                  <a:srgbClr val="000000"/>
                </a:solidFill>
                <a:latin typeface="Segoe Sans Display Semibold"/>
                <a:ea typeface="DM Sans 14pt ExtraLight"/>
                <a:cs typeface="Segoe Sans Display Semibold"/>
                <a:sym typeface="DM Sans ExtraLight"/>
              </a:rPr>
              <a:t>Schedule Optimizer </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F9CB9F6A-25E2-5CA0-12DF-C763D21F3D9C}"/>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latin typeface="Aptos"/>
                <a:cs typeface="Segoe Sans Display Semibold" pitchFamily="2" charset="0"/>
              </a:rPr>
              <a:t>Continuously adapts production schedules to maximize throughput and reduce delays</a:t>
            </a:r>
            <a:endParaRPr lang="en-US">
              <a:ea typeface="+mn-ea"/>
            </a:endParaRPr>
          </a:p>
        </p:txBody>
      </p:sp>
      <p:sp>
        <p:nvSpPr>
          <p:cNvPr id="35" name="Rounded Rectangle 19">
            <a:extLst>
              <a:ext uri="{FF2B5EF4-FFF2-40B4-BE49-F238E27FC236}">
                <a16:creationId xmlns:a16="http://schemas.microsoft.com/office/drawing/2014/main" id="{856C376A-BE1A-8860-C49E-15D2788FEC80}"/>
              </a:ext>
            </a:extLst>
          </p:cNvPr>
          <p:cNvSpPr/>
          <p:nvPr/>
        </p:nvSpPr>
        <p:spPr>
          <a:xfrm>
            <a:off x="601043" y="5571794"/>
            <a:ext cx="3832033" cy="112509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kumimoji="0" lang="en-US" sz="600" b="0" i="0" u="none" strike="noStrike" kern="1200" cap="none" spc="0" normalizeH="0" baseline="0" noProof="0">
                <a:ln>
                  <a:noFill/>
                </a:ln>
                <a:solidFill>
                  <a:srgbClr val="D8D9DC">
                    <a:lumMod val="25000"/>
                  </a:srgbClr>
                </a:solidFill>
                <a:effectLst/>
                <a:uLnTx/>
                <a:uFillTx/>
                <a:latin typeface="Segoe Sans Display" pitchFamily="2" charset="0"/>
                <a:ea typeface="DM Sans 14pt Light"/>
                <a:cs typeface="Segoe Sans Display" pitchFamily="2" charset="0"/>
                <a:sym typeface="DM Sans Light"/>
              </a:rPr>
              <a:t>Planner, Supervisor, Scheduler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ERP, MES and HR systems would expose APIs or have connectors to  fetch stocks, employee schedules </a:t>
            </a:r>
          </a:p>
          <a:p>
            <a:pPr marL="171450" indent="-171450" fontAlgn="base">
              <a:lnSpc>
                <a:spcPts val="1040"/>
              </a:lnSpc>
              <a:spcBef>
                <a:spcPct val="0"/>
              </a:spcBef>
              <a:spcAft>
                <a:spcPct val="0"/>
              </a:spcAft>
              <a:buClr>
                <a:srgbClr val="000000"/>
              </a:buClr>
              <a:buSzPts val="500"/>
              <a:buFont typeface="Arial" panose="020B0604020202020204" pitchFamily="34" charset="0"/>
              <a:buChar char="•"/>
              <a:defRPr/>
            </a:pPr>
            <a:r>
              <a:rPr lang="en-US" sz="600">
                <a:solidFill>
                  <a:srgbClr val="D8D9DC">
                    <a:lumMod val="25000"/>
                  </a:srgbClr>
                </a:solidFill>
                <a:latin typeface="Segoe Sans Display" pitchFamily="2" charset="0"/>
                <a:cs typeface="Segoe Sans Display" pitchFamily="2" charset="0"/>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D8D9DC">
                    <a:lumMod val="25000"/>
                  </a:srgbClr>
                </a:solidFill>
                <a:latin typeface="Segoe Sans Display" pitchFamily="2" charset="0"/>
                <a:ea typeface="DM Sans 14pt Light"/>
                <a:cs typeface="Segoe Sans Display" pitchFamily="2" charset="0"/>
                <a:sym typeface="DM Sans Light"/>
              </a:rPr>
              <a:t>Other dependent agents should be ready and discoverable to be associated with this agent</a:t>
            </a:r>
            <a:endParaRPr kumimoji="0" lang="en-US" sz="6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sym typeface="DM Sans Light"/>
            </a:endParaRP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endParaRPr>
          </a:p>
        </p:txBody>
      </p:sp>
      <p:sp>
        <p:nvSpPr>
          <p:cNvPr id="52" name="Rectangle 51">
            <a:extLst>
              <a:ext uri="{FF2B5EF4-FFF2-40B4-BE49-F238E27FC236}">
                <a16:creationId xmlns:a16="http://schemas.microsoft.com/office/drawing/2014/main" id="{D35AE917-3FF4-0947-7401-0C322C9DB442}"/>
              </a:ext>
            </a:extLst>
          </p:cNvPr>
          <p:cNvSpPr/>
          <p:nvPr/>
        </p:nvSpPr>
        <p:spPr bwMode="auto">
          <a:xfrm>
            <a:off x="4589547" y="4771924"/>
            <a:ext cx="911845" cy="26690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95EE9B8D-3593-D377-8B5B-B24D8756A5BA}"/>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CFAD4CA5-B1C4-468E-844D-443EE845EA1B}"/>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6C7C09C8-F665-6833-8A52-AF1BC56946D9}"/>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8" name="Graphic 57">
            <a:extLst>
              <a:ext uri="{FF2B5EF4-FFF2-40B4-BE49-F238E27FC236}">
                <a16:creationId xmlns:a16="http://schemas.microsoft.com/office/drawing/2014/main" id="{062B65B0-5DC6-A387-6880-D546AF896C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59" name="TextBox 58">
            <a:extLst>
              <a:ext uri="{FF2B5EF4-FFF2-40B4-BE49-F238E27FC236}">
                <a16:creationId xmlns:a16="http://schemas.microsoft.com/office/drawing/2014/main" id="{3B7AF6FD-BCC6-D5F3-22B1-DD2B738A9B7B}"/>
              </a:ext>
            </a:extLst>
          </p:cNvPr>
          <p:cNvSpPr txBox="1"/>
          <p:nvPr/>
        </p:nvSpPr>
        <p:spPr>
          <a:xfrm>
            <a:off x="9688963" y="1999499"/>
            <a:ext cx="799875" cy="153888"/>
          </a:xfrm>
          <a:prstGeom prst="rect">
            <a:avLst/>
          </a:prstGeom>
          <a:noFill/>
        </p:spPr>
        <p:txBody>
          <a:bodyPr wrap="square" lIns="0" tIns="0" rIns="0" bIns="0" rtlCol="0">
            <a:spAutoFit/>
          </a:bodyPr>
          <a:lstStyle/>
          <a:p>
            <a:pPr algn="l"/>
            <a:r>
              <a:rPr lang="en-US" sz="1000" b="1"/>
              <a:t>Orchestrator</a:t>
            </a:r>
          </a:p>
        </p:txBody>
      </p:sp>
      <p:sp>
        <p:nvSpPr>
          <p:cNvPr id="60" name="TextBox 59">
            <a:extLst>
              <a:ext uri="{FF2B5EF4-FFF2-40B4-BE49-F238E27FC236}">
                <a16:creationId xmlns:a16="http://schemas.microsoft.com/office/drawing/2014/main" id="{C42BEBE5-7340-F7ED-4F11-E60CF3090933}"/>
              </a:ext>
            </a:extLst>
          </p:cNvPr>
          <p:cNvSpPr txBox="1"/>
          <p:nvPr/>
        </p:nvSpPr>
        <p:spPr>
          <a:xfrm>
            <a:off x="9422768"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61" name="Graphic 60">
            <a:extLst>
              <a:ext uri="{FF2B5EF4-FFF2-40B4-BE49-F238E27FC236}">
                <a16:creationId xmlns:a16="http://schemas.microsoft.com/office/drawing/2014/main" id="{D57D15BF-B6BC-7A7B-4429-813D1772E0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62" name="Straight Arrow Connector 61">
            <a:extLst>
              <a:ext uri="{FF2B5EF4-FFF2-40B4-BE49-F238E27FC236}">
                <a16:creationId xmlns:a16="http://schemas.microsoft.com/office/drawing/2014/main" id="{7C724396-5927-F1E8-65AF-C7D3D0E5E8CD}"/>
              </a:ext>
            </a:extLst>
          </p:cNvPr>
          <p:cNvCxnSpPr>
            <a:cxnSpLocks/>
            <a:endCxn id="61"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31C9147-1250-0BEA-AFCA-BB53241DAEF2}"/>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65" name="Rectangle 64">
            <a:extLst>
              <a:ext uri="{FF2B5EF4-FFF2-40B4-BE49-F238E27FC236}">
                <a16:creationId xmlns:a16="http://schemas.microsoft.com/office/drawing/2014/main" id="{ACD5B3C8-6ECB-85D9-FC21-21E3C21E469D}"/>
              </a:ext>
            </a:extLst>
          </p:cNvPr>
          <p:cNvSpPr/>
          <p:nvPr/>
        </p:nvSpPr>
        <p:spPr bwMode="auto">
          <a:xfrm>
            <a:off x="5827201"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5" name="Rectangle: Rounded Corners 84">
            <a:extLst>
              <a:ext uri="{FF2B5EF4-FFF2-40B4-BE49-F238E27FC236}">
                <a16:creationId xmlns:a16="http://schemas.microsoft.com/office/drawing/2014/main" id="{F908EDF9-BAC4-DBB1-5B24-99BD969CF4BD}"/>
              </a:ext>
            </a:extLst>
          </p:cNvPr>
          <p:cNvSpPr/>
          <p:nvPr/>
        </p:nvSpPr>
        <p:spPr bwMode="auto">
          <a:xfrm>
            <a:off x="5873677" y="3052838"/>
            <a:ext cx="1612232" cy="887680"/>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6" name="Rectangle: Rounded Corners 85">
            <a:extLst>
              <a:ext uri="{FF2B5EF4-FFF2-40B4-BE49-F238E27FC236}">
                <a16:creationId xmlns:a16="http://schemas.microsoft.com/office/drawing/2014/main" id="{353F7F87-846C-EAD4-A5C0-C026A8649FDE}"/>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7" name="TextBox 86">
            <a:extLst>
              <a:ext uri="{FF2B5EF4-FFF2-40B4-BE49-F238E27FC236}">
                <a16:creationId xmlns:a16="http://schemas.microsoft.com/office/drawing/2014/main" id="{B9ABF425-82A4-A507-4656-41BBAC62365D}"/>
              </a:ext>
            </a:extLst>
          </p:cNvPr>
          <p:cNvSpPr txBox="1"/>
          <p:nvPr/>
        </p:nvSpPr>
        <p:spPr>
          <a:xfrm>
            <a:off x="6508795" y="3041924"/>
            <a:ext cx="332869" cy="123111"/>
          </a:xfrm>
          <a:prstGeom prst="rect">
            <a:avLst/>
          </a:prstGeom>
          <a:noFill/>
        </p:spPr>
        <p:txBody>
          <a:bodyPr wrap="square" lIns="0" tIns="0" rIns="0" bIns="0" rtlCol="0">
            <a:spAutoFit/>
          </a:bodyPr>
          <a:lstStyle/>
          <a:p>
            <a:pPr algn="ctr"/>
            <a:r>
              <a:rPr lang="en-US" sz="800" b="1"/>
              <a:t>Tools</a:t>
            </a:r>
          </a:p>
        </p:txBody>
      </p:sp>
      <p:sp>
        <p:nvSpPr>
          <p:cNvPr id="88" name="TextBox 87">
            <a:extLst>
              <a:ext uri="{FF2B5EF4-FFF2-40B4-BE49-F238E27FC236}">
                <a16:creationId xmlns:a16="http://schemas.microsoft.com/office/drawing/2014/main" id="{DB2A2F8F-6B5A-8C3E-1ABB-0C71862EEACC}"/>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92" name="Graphic 91">
            <a:extLst>
              <a:ext uri="{FF2B5EF4-FFF2-40B4-BE49-F238E27FC236}">
                <a16:creationId xmlns:a16="http://schemas.microsoft.com/office/drawing/2014/main" id="{53FE561B-B2AF-E49E-317B-59FFBA3551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93" name="TextBox 92">
            <a:extLst>
              <a:ext uri="{FF2B5EF4-FFF2-40B4-BE49-F238E27FC236}">
                <a16:creationId xmlns:a16="http://schemas.microsoft.com/office/drawing/2014/main" id="{53D076E4-1452-0E6A-D24D-B91DC2050C86}"/>
              </a:ext>
            </a:extLst>
          </p:cNvPr>
          <p:cNvSpPr txBox="1"/>
          <p:nvPr/>
        </p:nvSpPr>
        <p:spPr>
          <a:xfrm>
            <a:off x="6855476" y="1991043"/>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94" name="Graphic 93">
            <a:extLst>
              <a:ext uri="{FF2B5EF4-FFF2-40B4-BE49-F238E27FC236}">
                <a16:creationId xmlns:a16="http://schemas.microsoft.com/office/drawing/2014/main" id="{AFE36D75-4419-940C-8432-9952BF57E8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5" name="TextBox 94">
            <a:extLst>
              <a:ext uri="{FF2B5EF4-FFF2-40B4-BE49-F238E27FC236}">
                <a16:creationId xmlns:a16="http://schemas.microsoft.com/office/drawing/2014/main" id="{CE9575F4-459E-5A90-B479-123E07FFD581}"/>
              </a:ext>
            </a:extLst>
          </p:cNvPr>
          <p:cNvSpPr txBox="1"/>
          <p:nvPr/>
        </p:nvSpPr>
        <p:spPr>
          <a:xfrm>
            <a:off x="6326028" y="4520386"/>
            <a:ext cx="815335" cy="76944"/>
          </a:xfrm>
          <a:prstGeom prst="rect">
            <a:avLst/>
          </a:prstGeom>
          <a:noFill/>
        </p:spPr>
        <p:txBody>
          <a:bodyPr wrap="square" lIns="0" tIns="0" rIns="0" bIns="0" rtlCol="0">
            <a:spAutoFit/>
          </a:bodyPr>
          <a:lstStyle/>
          <a:p>
            <a:pPr algn="ctr"/>
            <a:r>
              <a:rPr lang="en-US" sz="500"/>
              <a:t>8a. Agent logs are displayed</a:t>
            </a:r>
          </a:p>
        </p:txBody>
      </p:sp>
      <p:sp>
        <p:nvSpPr>
          <p:cNvPr id="96" name="Rectangle 95">
            <a:extLst>
              <a:ext uri="{FF2B5EF4-FFF2-40B4-BE49-F238E27FC236}">
                <a16:creationId xmlns:a16="http://schemas.microsoft.com/office/drawing/2014/main" id="{19FAB794-998B-A910-46CC-708065E52A70}"/>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97" name="Graphic 96">
            <a:extLst>
              <a:ext uri="{FF2B5EF4-FFF2-40B4-BE49-F238E27FC236}">
                <a16:creationId xmlns:a16="http://schemas.microsoft.com/office/drawing/2014/main" id="{73AD7690-04A1-78DE-006A-1585C7841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98" name="Graphic 97">
            <a:extLst>
              <a:ext uri="{FF2B5EF4-FFF2-40B4-BE49-F238E27FC236}">
                <a16:creationId xmlns:a16="http://schemas.microsoft.com/office/drawing/2014/main" id="{FD9895E4-D73C-87B4-9D21-93DB92D00D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99" name="TextBox 98">
            <a:extLst>
              <a:ext uri="{FF2B5EF4-FFF2-40B4-BE49-F238E27FC236}">
                <a16:creationId xmlns:a16="http://schemas.microsoft.com/office/drawing/2014/main" id="{AF70C9D6-FE62-151F-1284-01DC08E8EE77}"/>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100" name="Rectangle: Rounded Corners 99">
            <a:extLst>
              <a:ext uri="{FF2B5EF4-FFF2-40B4-BE49-F238E27FC236}">
                <a16:creationId xmlns:a16="http://schemas.microsoft.com/office/drawing/2014/main" id="{FC6C2479-1997-F306-F84C-FDDCBFA30267}"/>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4" name="TextBox 103">
            <a:extLst>
              <a:ext uri="{FF2B5EF4-FFF2-40B4-BE49-F238E27FC236}">
                <a16:creationId xmlns:a16="http://schemas.microsoft.com/office/drawing/2014/main" id="{F4CF72CC-0E59-F823-0A5F-A4A768E05312}"/>
              </a:ext>
            </a:extLst>
          </p:cNvPr>
          <p:cNvSpPr txBox="1"/>
          <p:nvPr/>
        </p:nvSpPr>
        <p:spPr>
          <a:xfrm>
            <a:off x="8113746" y="3091581"/>
            <a:ext cx="819898" cy="123111"/>
          </a:xfrm>
          <a:prstGeom prst="rect">
            <a:avLst/>
          </a:prstGeom>
          <a:noFill/>
        </p:spPr>
        <p:txBody>
          <a:bodyPr wrap="square" lIns="0" tIns="0" rIns="0" bIns="0" rtlCol="0">
            <a:spAutoFit/>
          </a:bodyPr>
          <a:lstStyle/>
          <a:p>
            <a:pPr algn="ctr"/>
            <a:r>
              <a:rPr lang="en-US" sz="800" b="1"/>
              <a:t>Knowledge Base</a:t>
            </a:r>
          </a:p>
        </p:txBody>
      </p:sp>
      <p:pic>
        <p:nvPicPr>
          <p:cNvPr id="105" name="Graphic 104">
            <a:extLst>
              <a:ext uri="{FF2B5EF4-FFF2-40B4-BE49-F238E27FC236}">
                <a16:creationId xmlns:a16="http://schemas.microsoft.com/office/drawing/2014/main" id="{61465263-8E56-EEF7-C7DC-7C558EF4BD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6" name="TextBox 105">
            <a:extLst>
              <a:ext uri="{FF2B5EF4-FFF2-40B4-BE49-F238E27FC236}">
                <a16:creationId xmlns:a16="http://schemas.microsoft.com/office/drawing/2014/main" id="{6245E900-D4A9-1CF9-CBD1-3D2D13396EA8}"/>
              </a:ext>
            </a:extLst>
          </p:cNvPr>
          <p:cNvSpPr txBox="1"/>
          <p:nvPr/>
        </p:nvSpPr>
        <p:spPr>
          <a:xfrm>
            <a:off x="7851724" y="3605018"/>
            <a:ext cx="607369" cy="76944"/>
          </a:xfrm>
          <a:prstGeom prst="rect">
            <a:avLst/>
          </a:prstGeom>
          <a:noFill/>
        </p:spPr>
        <p:txBody>
          <a:bodyPr wrap="square" lIns="0" tIns="0" rIns="0" bIns="0" rtlCol="0">
            <a:spAutoFit/>
          </a:bodyPr>
          <a:lstStyle/>
          <a:p>
            <a:pPr algn="ctr"/>
            <a:r>
              <a:rPr lang="en-US" sz="500"/>
              <a:t>Structured Records</a:t>
            </a:r>
          </a:p>
        </p:txBody>
      </p:sp>
      <p:sp>
        <p:nvSpPr>
          <p:cNvPr id="108" name="TextBox 107">
            <a:extLst>
              <a:ext uri="{FF2B5EF4-FFF2-40B4-BE49-F238E27FC236}">
                <a16:creationId xmlns:a16="http://schemas.microsoft.com/office/drawing/2014/main" id="{6302B24F-8BC5-F334-3C3D-9A13AAD8310D}"/>
              </a:ext>
            </a:extLst>
          </p:cNvPr>
          <p:cNvSpPr txBox="1"/>
          <p:nvPr/>
        </p:nvSpPr>
        <p:spPr>
          <a:xfrm>
            <a:off x="8534343" y="3592902"/>
            <a:ext cx="779662" cy="153888"/>
          </a:xfrm>
          <a:prstGeom prst="rect">
            <a:avLst/>
          </a:prstGeom>
          <a:noFill/>
        </p:spPr>
        <p:txBody>
          <a:bodyPr wrap="square" lIns="0" tIns="0" rIns="0" bIns="0" rtlCol="0">
            <a:spAutoFit/>
          </a:bodyPr>
          <a:lstStyle/>
          <a:p>
            <a:pPr algn="ctr"/>
            <a:r>
              <a:rPr lang="en-US" sz="500"/>
              <a:t>Unstructured Document(versioned)</a:t>
            </a:r>
          </a:p>
        </p:txBody>
      </p:sp>
      <p:pic>
        <p:nvPicPr>
          <p:cNvPr id="109" name="Graphic 108">
            <a:extLst>
              <a:ext uri="{FF2B5EF4-FFF2-40B4-BE49-F238E27FC236}">
                <a16:creationId xmlns:a16="http://schemas.microsoft.com/office/drawing/2014/main" id="{C019DCC6-2438-60A7-F91F-84D385BD4DD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12" name="Graphic 111">
            <a:extLst>
              <a:ext uri="{FF2B5EF4-FFF2-40B4-BE49-F238E27FC236}">
                <a16:creationId xmlns:a16="http://schemas.microsoft.com/office/drawing/2014/main" id="{CEEF5382-81F6-ED91-720C-A1A4FD5DAE7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6339" y="3318762"/>
            <a:ext cx="227480" cy="227480"/>
          </a:xfrm>
          <a:prstGeom prst="rect">
            <a:avLst/>
          </a:prstGeom>
        </p:spPr>
      </p:pic>
      <p:sp>
        <p:nvSpPr>
          <p:cNvPr id="113" name="Rectangle 112">
            <a:extLst>
              <a:ext uri="{FF2B5EF4-FFF2-40B4-BE49-F238E27FC236}">
                <a16:creationId xmlns:a16="http://schemas.microsoft.com/office/drawing/2014/main" id="{5708ED27-4599-A015-B7A6-B9B8EC18B676}"/>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4" name="TextBox 113">
            <a:extLst>
              <a:ext uri="{FF2B5EF4-FFF2-40B4-BE49-F238E27FC236}">
                <a16:creationId xmlns:a16="http://schemas.microsoft.com/office/drawing/2014/main" id="{736EA4FE-DF14-CD8B-AA2A-902557395BC3}"/>
              </a:ext>
            </a:extLst>
          </p:cNvPr>
          <p:cNvSpPr txBox="1"/>
          <p:nvPr/>
        </p:nvSpPr>
        <p:spPr>
          <a:xfrm>
            <a:off x="11287238" y="2940119"/>
            <a:ext cx="607369" cy="184666"/>
          </a:xfrm>
          <a:prstGeom prst="rect">
            <a:avLst/>
          </a:prstGeom>
          <a:noFill/>
        </p:spPr>
        <p:txBody>
          <a:bodyPr wrap="square" lIns="0" tIns="0" rIns="0" bIns="0" rtlCol="0">
            <a:spAutoFit/>
          </a:bodyPr>
          <a:lstStyle/>
          <a:p>
            <a:pPr algn="ctr"/>
            <a:r>
              <a:rPr lang="en-US" sz="600"/>
              <a:t>Production Planner</a:t>
            </a:r>
          </a:p>
        </p:txBody>
      </p:sp>
      <p:sp>
        <p:nvSpPr>
          <p:cNvPr id="117" name="TextBox 116">
            <a:extLst>
              <a:ext uri="{FF2B5EF4-FFF2-40B4-BE49-F238E27FC236}">
                <a16:creationId xmlns:a16="http://schemas.microsoft.com/office/drawing/2014/main" id="{EB85EA4C-0FF4-2C4F-B875-78869B0EBAE6}"/>
              </a:ext>
            </a:extLst>
          </p:cNvPr>
          <p:cNvSpPr txBox="1"/>
          <p:nvPr/>
        </p:nvSpPr>
        <p:spPr>
          <a:xfrm>
            <a:off x="11287238" y="3635447"/>
            <a:ext cx="607369" cy="184666"/>
          </a:xfrm>
          <a:prstGeom prst="rect">
            <a:avLst/>
          </a:prstGeom>
          <a:noFill/>
        </p:spPr>
        <p:txBody>
          <a:bodyPr wrap="square" lIns="0" tIns="0" rIns="0" bIns="0" rtlCol="0">
            <a:spAutoFit/>
          </a:bodyPr>
          <a:lstStyle/>
          <a:p>
            <a:pPr algn="ctr"/>
            <a:r>
              <a:rPr lang="en-US" sz="600"/>
              <a:t>Factory Supervisor</a:t>
            </a:r>
          </a:p>
        </p:txBody>
      </p:sp>
      <p:sp>
        <p:nvSpPr>
          <p:cNvPr id="118" name="TextBox 117">
            <a:extLst>
              <a:ext uri="{FF2B5EF4-FFF2-40B4-BE49-F238E27FC236}">
                <a16:creationId xmlns:a16="http://schemas.microsoft.com/office/drawing/2014/main" id="{59F2058E-F69E-7996-283A-9F32D05186BB}"/>
              </a:ext>
            </a:extLst>
          </p:cNvPr>
          <p:cNvSpPr txBox="1"/>
          <p:nvPr/>
        </p:nvSpPr>
        <p:spPr>
          <a:xfrm>
            <a:off x="11287238" y="4330773"/>
            <a:ext cx="607369" cy="184666"/>
          </a:xfrm>
          <a:prstGeom prst="rect">
            <a:avLst/>
          </a:prstGeom>
          <a:noFill/>
        </p:spPr>
        <p:txBody>
          <a:bodyPr wrap="square" lIns="0" tIns="0" rIns="0" bIns="0" rtlCol="0">
            <a:spAutoFit/>
          </a:bodyPr>
          <a:lstStyle/>
          <a:p>
            <a:pPr algn="ctr"/>
            <a:r>
              <a:rPr lang="en-US" sz="600"/>
              <a:t>Supply Chain Scheduler</a:t>
            </a:r>
          </a:p>
        </p:txBody>
      </p:sp>
      <p:pic>
        <p:nvPicPr>
          <p:cNvPr id="120" name="Graphic 119" descr="Office worker female outline">
            <a:extLst>
              <a:ext uri="{FF2B5EF4-FFF2-40B4-BE49-F238E27FC236}">
                <a16:creationId xmlns:a16="http://schemas.microsoft.com/office/drawing/2014/main" id="{0FEDE403-2C23-F596-4D56-6761EC77553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21" name="Graphic 120" descr="Office worker male outline">
            <a:extLst>
              <a:ext uri="{FF2B5EF4-FFF2-40B4-BE49-F238E27FC236}">
                <a16:creationId xmlns:a16="http://schemas.microsoft.com/office/drawing/2014/main" id="{025A4D49-C1BB-FC7B-0F3C-2133910DAEA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22" name="Graphic 121" descr="Office worker female outline">
            <a:extLst>
              <a:ext uri="{FF2B5EF4-FFF2-40B4-BE49-F238E27FC236}">
                <a16:creationId xmlns:a16="http://schemas.microsoft.com/office/drawing/2014/main" id="{D6A31811-B7A4-F899-E4F9-E5D157CD779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23" name="TextBox 122">
            <a:extLst>
              <a:ext uri="{FF2B5EF4-FFF2-40B4-BE49-F238E27FC236}">
                <a16:creationId xmlns:a16="http://schemas.microsoft.com/office/drawing/2014/main" id="{8454E5B8-D5F4-7421-A90F-9BD25E9EEBD8}"/>
              </a:ext>
            </a:extLst>
          </p:cNvPr>
          <p:cNvSpPr txBox="1"/>
          <p:nvPr/>
        </p:nvSpPr>
        <p:spPr>
          <a:xfrm>
            <a:off x="11215147" y="2269799"/>
            <a:ext cx="751408" cy="123111"/>
          </a:xfrm>
          <a:prstGeom prst="rect">
            <a:avLst/>
          </a:prstGeom>
          <a:noFill/>
        </p:spPr>
        <p:txBody>
          <a:bodyPr wrap="square" lIns="0" tIns="0" rIns="0" bIns="0" rtlCol="0">
            <a:spAutoFit/>
          </a:bodyPr>
          <a:lstStyle/>
          <a:p>
            <a:pPr algn="ctr"/>
            <a:r>
              <a:rPr lang="en-US" sz="800" b="1"/>
              <a:t>Licensed Users</a:t>
            </a:r>
          </a:p>
        </p:txBody>
      </p:sp>
      <p:sp>
        <p:nvSpPr>
          <p:cNvPr id="124" name="Rectangle 123">
            <a:extLst>
              <a:ext uri="{FF2B5EF4-FFF2-40B4-BE49-F238E27FC236}">
                <a16:creationId xmlns:a16="http://schemas.microsoft.com/office/drawing/2014/main" id="{9AFA8AD6-7601-C298-CD53-247AD36E84EE}"/>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5" name="Rectangle 124">
            <a:extLst>
              <a:ext uri="{FF2B5EF4-FFF2-40B4-BE49-F238E27FC236}">
                <a16:creationId xmlns:a16="http://schemas.microsoft.com/office/drawing/2014/main" id="{EBA9A248-8B81-D6AD-6634-4659BA004FA3}"/>
              </a:ext>
            </a:extLst>
          </p:cNvPr>
          <p:cNvSpPr/>
          <p:nvPr/>
        </p:nvSpPr>
        <p:spPr bwMode="auto">
          <a:xfrm>
            <a:off x="4592608" y="3005569"/>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6" name="Rectangle 125">
            <a:extLst>
              <a:ext uri="{FF2B5EF4-FFF2-40B4-BE49-F238E27FC236}">
                <a16:creationId xmlns:a16="http://schemas.microsoft.com/office/drawing/2014/main" id="{C0F4DD74-C278-D2B1-F25D-51FE1F60FCD2}"/>
              </a:ext>
            </a:extLst>
          </p:cNvPr>
          <p:cNvSpPr/>
          <p:nvPr/>
        </p:nvSpPr>
        <p:spPr bwMode="auto">
          <a:xfrm>
            <a:off x="4592608" y="3618228"/>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7" name="Rectangle 126">
            <a:extLst>
              <a:ext uri="{FF2B5EF4-FFF2-40B4-BE49-F238E27FC236}">
                <a16:creationId xmlns:a16="http://schemas.microsoft.com/office/drawing/2014/main" id="{9A5C4A02-1054-407D-4D5D-2FC9BBC601F1}"/>
              </a:ext>
            </a:extLst>
          </p:cNvPr>
          <p:cNvSpPr/>
          <p:nvPr/>
        </p:nvSpPr>
        <p:spPr bwMode="auto">
          <a:xfrm>
            <a:off x="4732060" y="3934776"/>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9" name="Rectangle 128">
            <a:extLst>
              <a:ext uri="{FF2B5EF4-FFF2-40B4-BE49-F238E27FC236}">
                <a16:creationId xmlns:a16="http://schemas.microsoft.com/office/drawing/2014/main" id="{B4CE2349-B264-0DAB-6445-E3C471A75C09}"/>
              </a:ext>
            </a:extLst>
          </p:cNvPr>
          <p:cNvSpPr/>
          <p:nvPr/>
        </p:nvSpPr>
        <p:spPr bwMode="auto">
          <a:xfrm>
            <a:off x="4732060" y="332538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1" name="Rectangle 130">
            <a:extLst>
              <a:ext uri="{FF2B5EF4-FFF2-40B4-BE49-F238E27FC236}">
                <a16:creationId xmlns:a16="http://schemas.microsoft.com/office/drawing/2014/main" id="{DBA0FB8C-D89C-F1E7-DE82-2C33779726AC}"/>
              </a:ext>
            </a:extLst>
          </p:cNvPr>
          <p:cNvSpPr/>
          <p:nvPr/>
        </p:nvSpPr>
        <p:spPr bwMode="auto">
          <a:xfrm>
            <a:off x="4732060" y="2715991"/>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2" name="TextBox 131">
            <a:extLst>
              <a:ext uri="{FF2B5EF4-FFF2-40B4-BE49-F238E27FC236}">
                <a16:creationId xmlns:a16="http://schemas.microsoft.com/office/drawing/2014/main" id="{E45E7ECE-FEBA-CFC9-65B1-A2164A0F2F30}"/>
              </a:ext>
            </a:extLst>
          </p:cNvPr>
          <p:cNvSpPr txBox="1"/>
          <p:nvPr/>
        </p:nvSpPr>
        <p:spPr>
          <a:xfrm>
            <a:off x="4744846" y="2747853"/>
            <a:ext cx="607369" cy="76944"/>
          </a:xfrm>
          <a:prstGeom prst="rect">
            <a:avLst/>
          </a:prstGeom>
          <a:noFill/>
        </p:spPr>
        <p:txBody>
          <a:bodyPr wrap="square" lIns="0" tIns="0" rIns="0" bIns="0" rtlCol="0">
            <a:spAutoFit/>
          </a:bodyPr>
          <a:lstStyle/>
          <a:p>
            <a:pPr algn="ctr"/>
            <a:r>
              <a:rPr lang="en-US" sz="500">
                <a:solidFill>
                  <a:schemeClr val="bg1"/>
                </a:solidFill>
              </a:rPr>
              <a:t>ERP System</a:t>
            </a:r>
          </a:p>
        </p:txBody>
      </p:sp>
      <p:sp>
        <p:nvSpPr>
          <p:cNvPr id="133" name="TextBox 132">
            <a:extLst>
              <a:ext uri="{FF2B5EF4-FFF2-40B4-BE49-F238E27FC236}">
                <a16:creationId xmlns:a16="http://schemas.microsoft.com/office/drawing/2014/main" id="{412B062E-E23A-98D8-9D77-FBC563D0F128}"/>
              </a:ext>
            </a:extLst>
          </p:cNvPr>
          <p:cNvSpPr txBox="1"/>
          <p:nvPr/>
        </p:nvSpPr>
        <p:spPr>
          <a:xfrm>
            <a:off x="4744846" y="3357245"/>
            <a:ext cx="607369" cy="76944"/>
          </a:xfrm>
          <a:prstGeom prst="rect">
            <a:avLst/>
          </a:prstGeom>
          <a:noFill/>
        </p:spPr>
        <p:txBody>
          <a:bodyPr wrap="square" lIns="0" tIns="0" rIns="0" bIns="0" rtlCol="0">
            <a:spAutoFit/>
          </a:bodyPr>
          <a:lstStyle/>
          <a:p>
            <a:pPr algn="ctr"/>
            <a:r>
              <a:rPr lang="en-US" sz="500">
                <a:solidFill>
                  <a:schemeClr val="bg1"/>
                </a:solidFill>
              </a:rPr>
              <a:t>HR System</a:t>
            </a:r>
          </a:p>
        </p:txBody>
      </p:sp>
      <p:sp>
        <p:nvSpPr>
          <p:cNvPr id="134" name="TextBox 133">
            <a:extLst>
              <a:ext uri="{FF2B5EF4-FFF2-40B4-BE49-F238E27FC236}">
                <a16:creationId xmlns:a16="http://schemas.microsoft.com/office/drawing/2014/main" id="{F7D4F160-06AD-7766-1F74-F4F3E71ED4D6}"/>
              </a:ext>
            </a:extLst>
          </p:cNvPr>
          <p:cNvSpPr txBox="1"/>
          <p:nvPr/>
        </p:nvSpPr>
        <p:spPr>
          <a:xfrm>
            <a:off x="4744846" y="3966638"/>
            <a:ext cx="607369" cy="76944"/>
          </a:xfrm>
          <a:prstGeom prst="rect">
            <a:avLst/>
          </a:prstGeom>
          <a:noFill/>
        </p:spPr>
        <p:txBody>
          <a:bodyPr wrap="square" lIns="0" tIns="0" rIns="0" bIns="0" rtlCol="0">
            <a:spAutoFit/>
          </a:bodyPr>
          <a:lstStyle/>
          <a:p>
            <a:pPr algn="ctr"/>
            <a:r>
              <a:rPr lang="en-US" sz="500">
                <a:solidFill>
                  <a:schemeClr val="bg1"/>
                </a:solidFill>
              </a:rPr>
              <a:t>IOT System</a:t>
            </a:r>
          </a:p>
        </p:txBody>
      </p:sp>
      <p:sp>
        <p:nvSpPr>
          <p:cNvPr id="135" name="TextBox 134">
            <a:extLst>
              <a:ext uri="{FF2B5EF4-FFF2-40B4-BE49-F238E27FC236}">
                <a16:creationId xmlns:a16="http://schemas.microsoft.com/office/drawing/2014/main" id="{507A3204-2722-9609-3668-443E559CA0D6}"/>
              </a:ext>
            </a:extLst>
          </p:cNvPr>
          <p:cNvSpPr txBox="1"/>
          <p:nvPr/>
        </p:nvSpPr>
        <p:spPr>
          <a:xfrm>
            <a:off x="4741785" y="4828434"/>
            <a:ext cx="607369" cy="153888"/>
          </a:xfrm>
          <a:prstGeom prst="rect">
            <a:avLst/>
          </a:prstGeom>
          <a:noFill/>
        </p:spPr>
        <p:txBody>
          <a:bodyPr wrap="square" lIns="0" tIns="0" rIns="0" bIns="0" rtlCol="0">
            <a:spAutoFit/>
          </a:bodyPr>
          <a:lstStyle/>
          <a:p>
            <a:pPr algn="ctr"/>
            <a:r>
              <a:rPr lang="en-US" sz="500">
                <a:solidFill>
                  <a:schemeClr val="bg1"/>
                </a:solidFill>
              </a:rPr>
              <a:t>Azure Machine Learning Model</a:t>
            </a:r>
          </a:p>
        </p:txBody>
      </p:sp>
      <p:cxnSp>
        <p:nvCxnSpPr>
          <p:cNvPr id="136" name="Connector: Elbow 135">
            <a:extLst>
              <a:ext uri="{FF2B5EF4-FFF2-40B4-BE49-F238E27FC236}">
                <a16:creationId xmlns:a16="http://schemas.microsoft.com/office/drawing/2014/main" id="{BF7B55CE-F327-5513-828D-E748ED2CA7BE}"/>
              </a:ext>
            </a:extLst>
          </p:cNvPr>
          <p:cNvCxnSpPr>
            <a:cxnSpLocks/>
            <a:stCxn id="124" idx="3"/>
          </p:cNvCxnSpPr>
          <p:nvPr/>
        </p:nvCxnSpPr>
        <p:spPr>
          <a:xfrm>
            <a:off x="5504453" y="2638161"/>
            <a:ext cx="1678046" cy="57653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643F0897-F649-5838-2451-B43C133D7E0F}"/>
              </a:ext>
            </a:extLst>
          </p:cNvPr>
          <p:cNvSpPr txBox="1"/>
          <p:nvPr/>
        </p:nvSpPr>
        <p:spPr>
          <a:xfrm>
            <a:off x="5988269" y="2536823"/>
            <a:ext cx="1080490" cy="76944"/>
          </a:xfrm>
          <a:prstGeom prst="rect">
            <a:avLst/>
          </a:prstGeom>
          <a:noFill/>
        </p:spPr>
        <p:txBody>
          <a:bodyPr wrap="square" lIns="0" tIns="0" rIns="0" bIns="0" rtlCol="0">
            <a:spAutoFit/>
          </a:bodyPr>
          <a:lstStyle/>
          <a:p>
            <a:pPr algn="ctr"/>
            <a:r>
              <a:rPr lang="en-US" sz="500"/>
              <a:t>1a. Periodically syncs inventory details</a:t>
            </a:r>
          </a:p>
        </p:txBody>
      </p:sp>
      <p:cxnSp>
        <p:nvCxnSpPr>
          <p:cNvPr id="138" name="Connector: Elbow 137">
            <a:extLst>
              <a:ext uri="{FF2B5EF4-FFF2-40B4-BE49-F238E27FC236}">
                <a16:creationId xmlns:a16="http://schemas.microsoft.com/office/drawing/2014/main" id="{5FB0F3FD-76B3-2417-02DE-111C3983155B}"/>
              </a:ext>
            </a:extLst>
          </p:cNvPr>
          <p:cNvCxnSpPr>
            <a:cxnSpLocks/>
            <a:stCxn id="125" idx="3"/>
          </p:cNvCxnSpPr>
          <p:nvPr/>
        </p:nvCxnSpPr>
        <p:spPr>
          <a:xfrm flipV="1">
            <a:off x="5504453" y="3214692"/>
            <a:ext cx="1678046" cy="36128"/>
          </a:xfrm>
          <a:prstGeom prst="bentConnector4">
            <a:avLst>
              <a:gd name="adj1" fmla="val 11181"/>
              <a:gd name="adj2" fmla="val 1071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BA516871-F7B4-9D5E-5481-DF9BC522C945}"/>
              </a:ext>
            </a:extLst>
          </p:cNvPr>
          <p:cNvSpPr txBox="1"/>
          <p:nvPr/>
        </p:nvSpPr>
        <p:spPr>
          <a:xfrm>
            <a:off x="5973114" y="2749704"/>
            <a:ext cx="1080490" cy="76944"/>
          </a:xfrm>
          <a:prstGeom prst="rect">
            <a:avLst/>
          </a:prstGeom>
          <a:noFill/>
        </p:spPr>
        <p:txBody>
          <a:bodyPr wrap="square" lIns="0" tIns="0" rIns="0" bIns="0" rtlCol="0">
            <a:spAutoFit/>
          </a:bodyPr>
          <a:lstStyle/>
          <a:p>
            <a:pPr algn="ctr"/>
            <a:r>
              <a:rPr lang="en-US" sz="500"/>
              <a:t>1b. Periodically syncs workforce details</a:t>
            </a:r>
          </a:p>
        </p:txBody>
      </p:sp>
      <p:cxnSp>
        <p:nvCxnSpPr>
          <p:cNvPr id="141" name="Straight Arrow Connector 140">
            <a:extLst>
              <a:ext uri="{FF2B5EF4-FFF2-40B4-BE49-F238E27FC236}">
                <a16:creationId xmlns:a16="http://schemas.microsoft.com/office/drawing/2014/main" id="{D37979E8-52D9-AAB5-C770-0560095AF25F}"/>
              </a:ext>
            </a:extLst>
          </p:cNvPr>
          <p:cNvCxnSpPr>
            <a:cxnSpLocks/>
            <a:stCxn id="126" idx="2"/>
            <a:endCxn id="52" idx="0"/>
          </p:cNvCxnSpPr>
          <p:nvPr/>
        </p:nvCxnSpPr>
        <p:spPr>
          <a:xfrm flipH="1">
            <a:off x="5045470" y="4108729"/>
            <a:ext cx="3061" cy="66319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0430952-D34F-267C-A5F2-9237C985D71E}"/>
              </a:ext>
            </a:extLst>
          </p:cNvPr>
          <p:cNvSpPr txBox="1"/>
          <p:nvPr/>
        </p:nvSpPr>
        <p:spPr>
          <a:xfrm>
            <a:off x="4493012" y="4293019"/>
            <a:ext cx="521300" cy="153888"/>
          </a:xfrm>
          <a:prstGeom prst="rect">
            <a:avLst/>
          </a:prstGeom>
          <a:noFill/>
        </p:spPr>
        <p:txBody>
          <a:bodyPr wrap="square" lIns="0" tIns="0" rIns="0" bIns="0" rtlCol="0">
            <a:spAutoFit/>
          </a:bodyPr>
          <a:lstStyle/>
          <a:p>
            <a:pPr algn="ctr"/>
            <a:r>
              <a:rPr lang="en-US" sz="500"/>
              <a:t>1c.  IOT data is sent</a:t>
            </a:r>
          </a:p>
        </p:txBody>
      </p:sp>
      <p:cxnSp>
        <p:nvCxnSpPr>
          <p:cNvPr id="145" name="Connector: Elbow 144">
            <a:extLst>
              <a:ext uri="{FF2B5EF4-FFF2-40B4-BE49-F238E27FC236}">
                <a16:creationId xmlns:a16="http://schemas.microsoft.com/office/drawing/2014/main" id="{58DF4FBB-D95B-AB34-E01C-B9B557669D8F}"/>
              </a:ext>
            </a:extLst>
          </p:cNvPr>
          <p:cNvCxnSpPr>
            <a:cxnSpLocks/>
          </p:cNvCxnSpPr>
          <p:nvPr/>
        </p:nvCxnSpPr>
        <p:spPr>
          <a:xfrm rot="5400000" flipH="1" flipV="1">
            <a:off x="5058984" y="3750043"/>
            <a:ext cx="1271979" cy="771785"/>
          </a:xfrm>
          <a:prstGeom prst="bentConnector3">
            <a:avLst>
              <a:gd name="adj1" fmla="val 4789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714A8A26-832E-62A6-A1DD-CDF0EF9787AA}"/>
              </a:ext>
            </a:extLst>
          </p:cNvPr>
          <p:cNvSpPr txBox="1"/>
          <p:nvPr/>
        </p:nvSpPr>
        <p:spPr>
          <a:xfrm>
            <a:off x="5319977" y="4181593"/>
            <a:ext cx="505219" cy="153888"/>
          </a:xfrm>
          <a:prstGeom prst="rect">
            <a:avLst/>
          </a:prstGeom>
          <a:noFill/>
        </p:spPr>
        <p:txBody>
          <a:bodyPr wrap="square" lIns="0" tIns="0" rIns="0" bIns="0" rtlCol="0">
            <a:spAutoFit/>
          </a:bodyPr>
          <a:lstStyle/>
          <a:p>
            <a:pPr algn="ctr"/>
            <a:r>
              <a:rPr lang="en-US" sz="500"/>
              <a:t>1d. Sends anomalies</a:t>
            </a:r>
          </a:p>
        </p:txBody>
      </p:sp>
      <p:cxnSp>
        <p:nvCxnSpPr>
          <p:cNvPr id="148" name="Connector: Elbow 147">
            <a:extLst>
              <a:ext uri="{FF2B5EF4-FFF2-40B4-BE49-F238E27FC236}">
                <a16:creationId xmlns:a16="http://schemas.microsoft.com/office/drawing/2014/main" id="{78E99684-32EB-8C56-2BBD-2B1181558679}"/>
              </a:ext>
            </a:extLst>
          </p:cNvPr>
          <p:cNvCxnSpPr>
            <a:cxnSpLocks/>
          </p:cNvCxnSpPr>
          <p:nvPr/>
        </p:nvCxnSpPr>
        <p:spPr>
          <a:xfrm rot="5400000" flipH="1" flipV="1">
            <a:off x="7297566" y="2915043"/>
            <a:ext cx="28836" cy="127361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C417059-E259-0FC3-4465-07344B31F68C}"/>
              </a:ext>
            </a:extLst>
          </p:cNvPr>
          <p:cNvSpPr txBox="1"/>
          <p:nvPr/>
        </p:nvSpPr>
        <p:spPr>
          <a:xfrm>
            <a:off x="7341738" y="3261668"/>
            <a:ext cx="449416" cy="230832"/>
          </a:xfrm>
          <a:prstGeom prst="rect">
            <a:avLst/>
          </a:prstGeom>
          <a:noFill/>
        </p:spPr>
        <p:txBody>
          <a:bodyPr wrap="square" lIns="0" tIns="0" rIns="0" bIns="0" rtlCol="0">
            <a:spAutoFit/>
          </a:bodyPr>
          <a:lstStyle/>
          <a:p>
            <a:pPr algn="ctr"/>
            <a:r>
              <a:rPr lang="en-US" sz="500"/>
              <a:t>2. Inventory and Shifts are pushed</a:t>
            </a:r>
          </a:p>
        </p:txBody>
      </p:sp>
      <p:cxnSp>
        <p:nvCxnSpPr>
          <p:cNvPr id="151" name="Connector: Elbow 150">
            <a:extLst>
              <a:ext uri="{FF2B5EF4-FFF2-40B4-BE49-F238E27FC236}">
                <a16:creationId xmlns:a16="http://schemas.microsoft.com/office/drawing/2014/main" id="{10D83723-B071-C5D8-23B4-77051565CE06}"/>
              </a:ext>
            </a:extLst>
          </p:cNvPr>
          <p:cNvCxnSpPr>
            <a:cxnSpLocks/>
            <a:stCxn id="92" idx="2"/>
            <a:endCxn id="108" idx="2"/>
          </p:cNvCxnSpPr>
          <p:nvPr/>
        </p:nvCxnSpPr>
        <p:spPr>
          <a:xfrm rot="5400000" flipH="1" flipV="1">
            <a:off x="7790158" y="2636424"/>
            <a:ext cx="23650" cy="2244381"/>
          </a:xfrm>
          <a:prstGeom prst="bentConnector3">
            <a:avLst>
              <a:gd name="adj1" fmla="val -104471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C6EB888C-F71A-39E7-5DE7-186EFD66E9D2}"/>
              </a:ext>
            </a:extLst>
          </p:cNvPr>
          <p:cNvSpPr txBox="1"/>
          <p:nvPr/>
        </p:nvSpPr>
        <p:spPr>
          <a:xfrm>
            <a:off x="7097465" y="3833306"/>
            <a:ext cx="1508519" cy="153888"/>
          </a:xfrm>
          <a:prstGeom prst="rect">
            <a:avLst/>
          </a:prstGeom>
          <a:noFill/>
        </p:spPr>
        <p:txBody>
          <a:bodyPr wrap="square" lIns="0" tIns="0" rIns="0" bIns="0" rtlCol="0">
            <a:spAutoFit/>
          </a:bodyPr>
          <a:lstStyle/>
          <a:p>
            <a:pPr algn="ctr"/>
            <a:r>
              <a:rPr lang="en-US" sz="500"/>
              <a:t>3. Anomalies (equipment performance, health status) logs create a summarization report</a:t>
            </a:r>
          </a:p>
        </p:txBody>
      </p:sp>
      <p:cxnSp>
        <p:nvCxnSpPr>
          <p:cNvPr id="153" name="Connector: Elbow 152">
            <a:extLst>
              <a:ext uri="{FF2B5EF4-FFF2-40B4-BE49-F238E27FC236}">
                <a16:creationId xmlns:a16="http://schemas.microsoft.com/office/drawing/2014/main" id="{A70FE875-BF06-A74D-E4CC-4524B9D5B229}"/>
              </a:ext>
            </a:extLst>
          </p:cNvPr>
          <p:cNvCxnSpPr>
            <a:cxnSpLocks/>
            <a:stCxn id="109" idx="3"/>
            <a:endCxn id="94" idx="3"/>
          </p:cNvCxnSpPr>
          <p:nvPr/>
        </p:nvCxnSpPr>
        <p:spPr>
          <a:xfrm flipH="1" flipV="1">
            <a:off x="8632287" y="2415701"/>
            <a:ext cx="487184" cy="983842"/>
          </a:xfrm>
          <a:prstGeom prst="bentConnector3">
            <a:avLst>
              <a:gd name="adj1" fmla="val -4692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16EDBB85-F9BA-0550-911F-A1978AE826A0}"/>
              </a:ext>
            </a:extLst>
          </p:cNvPr>
          <p:cNvSpPr txBox="1"/>
          <p:nvPr/>
        </p:nvSpPr>
        <p:spPr>
          <a:xfrm>
            <a:off x="9320032" y="2499435"/>
            <a:ext cx="790264" cy="76944"/>
          </a:xfrm>
          <a:prstGeom prst="rect">
            <a:avLst/>
          </a:prstGeom>
          <a:noFill/>
        </p:spPr>
        <p:txBody>
          <a:bodyPr wrap="square" lIns="0" tIns="0" rIns="0" bIns="0" rtlCol="0">
            <a:spAutoFit/>
          </a:bodyPr>
          <a:lstStyle/>
          <a:p>
            <a:pPr algn="ctr"/>
            <a:r>
              <a:rPr lang="en-US" sz="500"/>
              <a:t>4. Triggers topic</a:t>
            </a:r>
          </a:p>
        </p:txBody>
      </p:sp>
      <p:cxnSp>
        <p:nvCxnSpPr>
          <p:cNvPr id="155" name="Connector: Elbow 154">
            <a:extLst>
              <a:ext uri="{FF2B5EF4-FFF2-40B4-BE49-F238E27FC236}">
                <a16:creationId xmlns:a16="http://schemas.microsoft.com/office/drawing/2014/main" id="{4E2EC300-9BE8-4305-7E1E-B08E582790C3}"/>
              </a:ext>
            </a:extLst>
          </p:cNvPr>
          <p:cNvCxnSpPr>
            <a:cxnSpLocks/>
            <a:stCxn id="94" idx="1"/>
          </p:cNvCxnSpPr>
          <p:nvPr/>
        </p:nvCxnSpPr>
        <p:spPr>
          <a:xfrm rot="10800000" flipV="1">
            <a:off x="7283933" y="2415700"/>
            <a:ext cx="746596" cy="637137"/>
          </a:xfrm>
          <a:prstGeom prst="bentConnector3">
            <a:avLst>
              <a:gd name="adj1" fmla="val 1003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8902754C-47A1-8769-72E5-3A15177DAC5C}"/>
              </a:ext>
            </a:extLst>
          </p:cNvPr>
          <p:cNvSpPr txBox="1"/>
          <p:nvPr/>
        </p:nvSpPr>
        <p:spPr>
          <a:xfrm>
            <a:off x="7256732" y="2149845"/>
            <a:ext cx="790264" cy="230832"/>
          </a:xfrm>
          <a:prstGeom prst="rect">
            <a:avLst/>
          </a:prstGeom>
          <a:noFill/>
        </p:spPr>
        <p:txBody>
          <a:bodyPr wrap="square" lIns="0" tIns="0" rIns="0" bIns="0" rtlCol="0">
            <a:spAutoFit/>
          </a:bodyPr>
          <a:lstStyle/>
          <a:p>
            <a:pPr algn="ctr"/>
            <a:r>
              <a:rPr lang="en-US" sz="500"/>
              <a:t>5a. Derives maintenance requirement and invokes action</a:t>
            </a:r>
          </a:p>
        </p:txBody>
      </p:sp>
      <p:cxnSp>
        <p:nvCxnSpPr>
          <p:cNvPr id="157" name="Straight Arrow Connector 156">
            <a:extLst>
              <a:ext uri="{FF2B5EF4-FFF2-40B4-BE49-F238E27FC236}">
                <a16:creationId xmlns:a16="http://schemas.microsoft.com/office/drawing/2014/main" id="{622AC664-D20F-74A5-38FB-BD2D08C1BB6B}"/>
              </a:ext>
            </a:extLst>
          </p:cNvPr>
          <p:cNvCxnSpPr>
            <a:cxnSpLocks/>
          </p:cNvCxnSpPr>
          <p:nvPr/>
        </p:nvCxnSpPr>
        <p:spPr>
          <a:xfrm flipH="1">
            <a:off x="6757943" y="3698493"/>
            <a:ext cx="120634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E86CED07-5720-0664-D262-07DC53543A9E}"/>
              </a:ext>
            </a:extLst>
          </p:cNvPr>
          <p:cNvSpPr txBox="1"/>
          <p:nvPr/>
        </p:nvSpPr>
        <p:spPr>
          <a:xfrm>
            <a:off x="6789178" y="3594438"/>
            <a:ext cx="1246742" cy="76944"/>
          </a:xfrm>
          <a:prstGeom prst="rect">
            <a:avLst/>
          </a:prstGeom>
          <a:noFill/>
        </p:spPr>
        <p:txBody>
          <a:bodyPr wrap="square" lIns="0" tIns="0" rIns="0" bIns="0" rtlCol="0">
            <a:spAutoFit/>
          </a:bodyPr>
          <a:lstStyle/>
          <a:p>
            <a:pPr algn="ctr"/>
            <a:r>
              <a:rPr lang="en-US" sz="500"/>
              <a:t>6. Pulls roster and inventory</a:t>
            </a:r>
          </a:p>
        </p:txBody>
      </p:sp>
      <p:sp>
        <p:nvSpPr>
          <p:cNvPr id="159" name="Left Brace 158">
            <a:extLst>
              <a:ext uri="{FF2B5EF4-FFF2-40B4-BE49-F238E27FC236}">
                <a16:creationId xmlns:a16="http://schemas.microsoft.com/office/drawing/2014/main" id="{AD26B3D1-0BC6-178C-242B-65326A754C06}"/>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0" name="Connector: Elbow 159">
            <a:extLst>
              <a:ext uri="{FF2B5EF4-FFF2-40B4-BE49-F238E27FC236}">
                <a16:creationId xmlns:a16="http://schemas.microsoft.com/office/drawing/2014/main" id="{E6D6397E-F051-8929-3F8E-4A37BB55A9B9}"/>
              </a:ext>
            </a:extLst>
          </p:cNvPr>
          <p:cNvCxnSpPr>
            <a:cxnSpLocks/>
            <a:stCxn id="187" idx="2"/>
            <a:endCxn id="159" idx="1"/>
          </p:cNvCxnSpPr>
          <p:nvPr/>
        </p:nvCxnSpPr>
        <p:spPr>
          <a:xfrm rot="16200000" flipH="1">
            <a:off x="6712477" y="3456558"/>
            <a:ext cx="309547" cy="108593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D4846D4C-D9B0-A056-56A1-495780D8E92E}"/>
              </a:ext>
            </a:extLst>
          </p:cNvPr>
          <p:cNvSpPr txBox="1"/>
          <p:nvPr/>
        </p:nvSpPr>
        <p:spPr>
          <a:xfrm>
            <a:off x="6185422" y="4057268"/>
            <a:ext cx="1246742" cy="76944"/>
          </a:xfrm>
          <a:prstGeom prst="rect">
            <a:avLst/>
          </a:prstGeom>
          <a:noFill/>
        </p:spPr>
        <p:txBody>
          <a:bodyPr wrap="square" lIns="0" tIns="0" rIns="0" bIns="0" rtlCol="0">
            <a:spAutoFit/>
          </a:bodyPr>
          <a:lstStyle/>
          <a:p>
            <a:pPr algn="ctr"/>
            <a:r>
              <a:rPr lang="en-US" sz="500"/>
              <a:t>7. Generates smart scheduling</a:t>
            </a:r>
          </a:p>
        </p:txBody>
      </p:sp>
      <p:cxnSp>
        <p:nvCxnSpPr>
          <p:cNvPr id="162" name="Connector: Elbow 161">
            <a:extLst>
              <a:ext uri="{FF2B5EF4-FFF2-40B4-BE49-F238E27FC236}">
                <a16:creationId xmlns:a16="http://schemas.microsoft.com/office/drawing/2014/main" id="{71D9D681-67C3-53E0-7FAC-2905A162814F}"/>
              </a:ext>
            </a:extLst>
          </p:cNvPr>
          <p:cNvCxnSpPr>
            <a:cxnSpLocks/>
          </p:cNvCxnSpPr>
          <p:nvPr/>
        </p:nvCxnSpPr>
        <p:spPr>
          <a:xfrm flipV="1">
            <a:off x="7464926" y="3546242"/>
            <a:ext cx="2759110" cy="52676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3AD6CF6E-A39C-07C7-2D31-C1899F8175D7}"/>
              </a:ext>
            </a:extLst>
          </p:cNvPr>
          <p:cNvSpPr txBox="1"/>
          <p:nvPr/>
        </p:nvSpPr>
        <p:spPr>
          <a:xfrm>
            <a:off x="8948649" y="3949723"/>
            <a:ext cx="1246742" cy="76944"/>
          </a:xfrm>
          <a:prstGeom prst="rect">
            <a:avLst/>
          </a:prstGeom>
          <a:noFill/>
        </p:spPr>
        <p:txBody>
          <a:bodyPr wrap="square" lIns="0" tIns="0" rIns="0" bIns="0" rtlCol="0">
            <a:spAutoFit/>
          </a:bodyPr>
          <a:lstStyle/>
          <a:p>
            <a:pPr algn="ctr"/>
            <a:r>
              <a:rPr lang="en-US" sz="500"/>
              <a:t>7a. Confidence &gt;= 0.8, auto deploy schedule </a:t>
            </a:r>
          </a:p>
        </p:txBody>
      </p:sp>
      <p:cxnSp>
        <p:nvCxnSpPr>
          <p:cNvPr id="164" name="Connector: Elbow 163">
            <a:extLst>
              <a:ext uri="{FF2B5EF4-FFF2-40B4-BE49-F238E27FC236}">
                <a16:creationId xmlns:a16="http://schemas.microsoft.com/office/drawing/2014/main" id="{BE380F69-7786-E50E-3FEE-4E2C92D8717C}"/>
              </a:ext>
            </a:extLst>
          </p:cNvPr>
          <p:cNvCxnSpPr>
            <a:cxnSpLocks/>
            <a:endCxn id="114" idx="1"/>
          </p:cNvCxnSpPr>
          <p:nvPr/>
        </p:nvCxnSpPr>
        <p:spPr>
          <a:xfrm flipV="1">
            <a:off x="7457725" y="3032452"/>
            <a:ext cx="3829513" cy="1197442"/>
          </a:xfrm>
          <a:prstGeom prst="bentConnector3">
            <a:avLst>
              <a:gd name="adj1" fmla="val 93915"/>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F2B799E1-9E0E-E716-0244-8102AC572581}"/>
              </a:ext>
            </a:extLst>
          </p:cNvPr>
          <p:cNvSpPr txBox="1"/>
          <p:nvPr/>
        </p:nvSpPr>
        <p:spPr>
          <a:xfrm>
            <a:off x="8456312" y="4126191"/>
            <a:ext cx="1653984" cy="76944"/>
          </a:xfrm>
          <a:prstGeom prst="rect">
            <a:avLst/>
          </a:prstGeom>
          <a:noFill/>
        </p:spPr>
        <p:txBody>
          <a:bodyPr wrap="square" lIns="0" tIns="0" rIns="0" bIns="0" rtlCol="0">
            <a:spAutoFit/>
          </a:bodyPr>
          <a:lstStyle/>
          <a:p>
            <a:pPr algn="ctr"/>
            <a:r>
              <a:rPr lang="en-US" sz="500"/>
              <a:t>7b. Confidence &lt;0.8, manual review by production planner</a:t>
            </a:r>
          </a:p>
        </p:txBody>
      </p:sp>
      <p:cxnSp>
        <p:nvCxnSpPr>
          <p:cNvPr id="167" name="Connector: Elbow 166">
            <a:extLst>
              <a:ext uri="{FF2B5EF4-FFF2-40B4-BE49-F238E27FC236}">
                <a16:creationId xmlns:a16="http://schemas.microsoft.com/office/drawing/2014/main" id="{E07E3A77-A036-EEAD-1374-059D5C12CC37}"/>
              </a:ext>
            </a:extLst>
          </p:cNvPr>
          <p:cNvCxnSpPr>
            <a:cxnSpLocks/>
            <a:stCxn id="61" idx="2"/>
            <a:endCxn id="113"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223B0871-89A8-591D-577A-BE07EC4CE486}"/>
              </a:ext>
            </a:extLst>
          </p:cNvPr>
          <p:cNvSpPr txBox="1"/>
          <p:nvPr/>
        </p:nvSpPr>
        <p:spPr>
          <a:xfrm>
            <a:off x="8091136" y="5077530"/>
            <a:ext cx="1685016" cy="76944"/>
          </a:xfrm>
          <a:prstGeom prst="rect">
            <a:avLst/>
          </a:prstGeom>
          <a:noFill/>
        </p:spPr>
        <p:txBody>
          <a:bodyPr wrap="square" lIns="0" tIns="0" rIns="0" bIns="0" rtlCol="0">
            <a:spAutoFit/>
          </a:bodyPr>
          <a:lstStyle/>
          <a:p>
            <a:pPr algn="ctr"/>
            <a:r>
              <a:rPr lang="en-US" sz="500"/>
              <a:t>8b. Agent logs are reviewed</a:t>
            </a:r>
          </a:p>
        </p:txBody>
      </p:sp>
      <p:cxnSp>
        <p:nvCxnSpPr>
          <p:cNvPr id="170" name="Connector: Elbow 169">
            <a:extLst>
              <a:ext uri="{FF2B5EF4-FFF2-40B4-BE49-F238E27FC236}">
                <a16:creationId xmlns:a16="http://schemas.microsoft.com/office/drawing/2014/main" id="{98136037-4F5C-C9B9-6E8B-26D8AA1AC83E}"/>
              </a:ext>
            </a:extLst>
          </p:cNvPr>
          <p:cNvCxnSpPr>
            <a:cxnSpLocks/>
          </p:cNvCxnSpPr>
          <p:nvPr/>
        </p:nvCxnSpPr>
        <p:spPr>
          <a:xfrm rot="10800000">
            <a:off x="8627052" y="2269799"/>
            <a:ext cx="2568313" cy="194240"/>
          </a:xfrm>
          <a:prstGeom prst="bentConnector3">
            <a:avLst>
              <a:gd name="adj1" fmla="val -1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B43D456-9C0E-E7C0-ECCB-29D00F435CCB}"/>
              </a:ext>
            </a:extLst>
          </p:cNvPr>
          <p:cNvSpPr txBox="1"/>
          <p:nvPr/>
        </p:nvSpPr>
        <p:spPr>
          <a:xfrm>
            <a:off x="8896322" y="2162358"/>
            <a:ext cx="1858711" cy="76944"/>
          </a:xfrm>
          <a:prstGeom prst="rect">
            <a:avLst/>
          </a:prstGeom>
          <a:noFill/>
        </p:spPr>
        <p:txBody>
          <a:bodyPr wrap="square" lIns="0" tIns="0" rIns="0" bIns="0" rtlCol="0">
            <a:spAutoFit/>
          </a:bodyPr>
          <a:lstStyle/>
          <a:p>
            <a:pPr algn="ctr"/>
            <a:r>
              <a:rPr lang="en-US" sz="500"/>
              <a:t>8c. Updates the agent instruction and confidence threshold </a:t>
            </a:r>
          </a:p>
        </p:txBody>
      </p:sp>
      <p:pic>
        <p:nvPicPr>
          <p:cNvPr id="172" name="Graphic 171">
            <a:extLst>
              <a:ext uri="{FF2B5EF4-FFF2-40B4-BE49-F238E27FC236}">
                <a16:creationId xmlns:a16="http://schemas.microsoft.com/office/drawing/2014/main" id="{98435511-FDB4-6982-195B-4D3BE30262B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68361" y="2426300"/>
            <a:ext cx="521300" cy="256302"/>
          </a:xfrm>
          <a:prstGeom prst="rect">
            <a:avLst/>
          </a:prstGeom>
        </p:spPr>
      </p:pic>
      <p:pic>
        <p:nvPicPr>
          <p:cNvPr id="173" name="Picture 172" descr="A blue and orange logo">
            <a:extLst>
              <a:ext uri="{FF2B5EF4-FFF2-40B4-BE49-F238E27FC236}">
                <a16:creationId xmlns:a16="http://schemas.microsoft.com/office/drawing/2014/main" id="{77E4BF0C-91D5-77AD-54CA-DB9F7FC9428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06516" y="3036121"/>
            <a:ext cx="225778" cy="268241"/>
          </a:xfrm>
          <a:prstGeom prst="rect">
            <a:avLst/>
          </a:prstGeom>
        </p:spPr>
      </p:pic>
      <p:pic>
        <p:nvPicPr>
          <p:cNvPr id="174" name="Graphic 173">
            <a:extLst>
              <a:ext uri="{FF2B5EF4-FFF2-40B4-BE49-F238E27FC236}">
                <a16:creationId xmlns:a16="http://schemas.microsoft.com/office/drawing/2014/main" id="{6CC70745-73D1-BE67-2293-DD7D69BEBB3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753662" y="3645267"/>
            <a:ext cx="239748" cy="239748"/>
          </a:xfrm>
          <a:prstGeom prst="rect">
            <a:avLst/>
          </a:prstGeom>
        </p:spPr>
      </p:pic>
      <p:pic>
        <p:nvPicPr>
          <p:cNvPr id="176" name="Graphic 175">
            <a:extLst>
              <a:ext uri="{FF2B5EF4-FFF2-40B4-BE49-F238E27FC236}">
                <a16:creationId xmlns:a16="http://schemas.microsoft.com/office/drawing/2014/main" id="{F822F0F6-3EE0-63F8-3804-FB37B464361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112400" y="3645267"/>
            <a:ext cx="239748" cy="239748"/>
          </a:xfrm>
          <a:prstGeom prst="rect">
            <a:avLst/>
          </a:prstGeom>
        </p:spPr>
      </p:pic>
      <p:cxnSp>
        <p:nvCxnSpPr>
          <p:cNvPr id="177" name="Straight Arrow Connector 176">
            <a:extLst>
              <a:ext uri="{FF2B5EF4-FFF2-40B4-BE49-F238E27FC236}">
                <a16:creationId xmlns:a16="http://schemas.microsoft.com/office/drawing/2014/main" id="{03D54A3B-E62B-5F4C-8D44-8247FDA01D43}"/>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607AAC29-4FEC-C2F4-B657-062376583ACD}"/>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 Risk</a:t>
            </a:r>
          </a:p>
        </p:txBody>
      </p:sp>
      <p:sp>
        <p:nvSpPr>
          <p:cNvPr id="180" name="TextBox 179">
            <a:extLst>
              <a:ext uri="{FF2B5EF4-FFF2-40B4-BE49-F238E27FC236}">
                <a16:creationId xmlns:a16="http://schemas.microsoft.com/office/drawing/2014/main" id="{A933C70C-820F-B6F1-7489-1247D02A4CD4}"/>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 Risk</a:t>
            </a:r>
          </a:p>
        </p:txBody>
      </p:sp>
      <p:sp>
        <p:nvSpPr>
          <p:cNvPr id="182" name="TextBox 181">
            <a:extLst>
              <a:ext uri="{FF2B5EF4-FFF2-40B4-BE49-F238E27FC236}">
                <a16:creationId xmlns:a16="http://schemas.microsoft.com/office/drawing/2014/main" id="{245470C3-0427-9BF9-C444-80665E50807E}"/>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84" name="TextBox 183">
            <a:extLst>
              <a:ext uri="{FF2B5EF4-FFF2-40B4-BE49-F238E27FC236}">
                <a16:creationId xmlns:a16="http://schemas.microsoft.com/office/drawing/2014/main" id="{96138825-8200-5A57-C5CB-918BD0E9AC23}"/>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186" name="Picture 185" descr="A blue rectangle with white text">
            <a:extLst>
              <a:ext uri="{FF2B5EF4-FFF2-40B4-BE49-F238E27FC236}">
                <a16:creationId xmlns:a16="http://schemas.microsoft.com/office/drawing/2014/main" id="{D2CA54AB-4F2D-7F4B-84AE-38DEBFEBA71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24434" y="3457526"/>
            <a:ext cx="114530" cy="79905"/>
          </a:xfrm>
          <a:prstGeom prst="rect">
            <a:avLst/>
          </a:prstGeom>
        </p:spPr>
      </p:pic>
      <p:sp>
        <p:nvSpPr>
          <p:cNvPr id="187" name="TextBox 186">
            <a:extLst>
              <a:ext uri="{FF2B5EF4-FFF2-40B4-BE49-F238E27FC236}">
                <a16:creationId xmlns:a16="http://schemas.microsoft.com/office/drawing/2014/main" id="{98D150C1-F076-FC20-E541-4C5A9AD3768A}"/>
              </a:ext>
            </a:extLst>
          </p:cNvPr>
          <p:cNvSpPr txBox="1"/>
          <p:nvPr/>
        </p:nvSpPr>
        <p:spPr>
          <a:xfrm>
            <a:off x="6084951" y="3536975"/>
            <a:ext cx="478663" cy="307777"/>
          </a:xfrm>
          <a:prstGeom prst="rect">
            <a:avLst/>
          </a:prstGeom>
          <a:noFill/>
        </p:spPr>
        <p:txBody>
          <a:bodyPr wrap="square" lIns="0" tIns="0" rIns="0" bIns="0" rtlCol="0">
            <a:spAutoFit/>
          </a:bodyPr>
          <a:lstStyle/>
          <a:p>
            <a:pPr algn="ctr"/>
            <a:r>
              <a:rPr lang="en-US" sz="500"/>
              <a:t>5b. Generates rationale on schedule with properties</a:t>
            </a:r>
          </a:p>
        </p:txBody>
      </p:sp>
      <p:sp>
        <p:nvSpPr>
          <p:cNvPr id="189" name="TextBox 188">
            <a:extLst>
              <a:ext uri="{FF2B5EF4-FFF2-40B4-BE49-F238E27FC236}">
                <a16:creationId xmlns:a16="http://schemas.microsoft.com/office/drawing/2014/main" id="{3283CCB8-366B-40FD-B0CA-2DE0CBC2900F}"/>
              </a:ext>
            </a:extLst>
          </p:cNvPr>
          <p:cNvSpPr txBox="1"/>
          <p:nvPr/>
        </p:nvSpPr>
        <p:spPr>
          <a:xfrm>
            <a:off x="6146366" y="2175726"/>
            <a:ext cx="599561" cy="76944"/>
          </a:xfrm>
          <a:prstGeom prst="rect">
            <a:avLst/>
          </a:prstGeom>
          <a:noFill/>
        </p:spPr>
        <p:txBody>
          <a:bodyPr wrap="square" lIns="0" tIns="0" rIns="0" bIns="0" rtlCol="0">
            <a:spAutoFit/>
          </a:bodyPr>
          <a:lstStyle/>
          <a:p>
            <a:pPr algn="ctr"/>
            <a:r>
              <a:rPr lang="en-US" sz="500" err="1"/>
              <a:t>schedule_confidence</a:t>
            </a:r>
            <a:endParaRPr lang="en-US" sz="500"/>
          </a:p>
        </p:txBody>
      </p:sp>
      <p:cxnSp>
        <p:nvCxnSpPr>
          <p:cNvPr id="191" name="Straight Arrow Connector 190">
            <a:extLst>
              <a:ext uri="{FF2B5EF4-FFF2-40B4-BE49-F238E27FC236}">
                <a16:creationId xmlns:a16="http://schemas.microsoft.com/office/drawing/2014/main" id="{11C4B2EE-38C3-CDFE-DFAA-3293AC97F296}"/>
              </a:ext>
            </a:extLst>
          </p:cNvPr>
          <p:cNvCxnSpPr>
            <a:cxnSpLocks/>
          </p:cNvCxnSpPr>
          <p:nvPr/>
        </p:nvCxnSpPr>
        <p:spPr>
          <a:xfrm>
            <a:off x="6566053" y="3491978"/>
            <a:ext cx="0" cy="20184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758F0B24-0BC5-5259-C276-9C37476FA434}"/>
              </a:ext>
            </a:extLst>
          </p:cNvPr>
          <p:cNvSpPr/>
          <p:nvPr/>
        </p:nvSpPr>
        <p:spPr bwMode="auto">
          <a:xfrm>
            <a:off x="5810118" y="5560484"/>
            <a:ext cx="5042581" cy="732172"/>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3" name="Graphic 192">
            <a:extLst>
              <a:ext uri="{FF2B5EF4-FFF2-40B4-BE49-F238E27FC236}">
                <a16:creationId xmlns:a16="http://schemas.microsoft.com/office/drawing/2014/main" id="{E77FAEED-FC32-0CA1-1EDA-2750A826E7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659" y="5947294"/>
            <a:ext cx="227480" cy="227480"/>
          </a:xfrm>
          <a:prstGeom prst="rect">
            <a:avLst/>
          </a:prstGeom>
        </p:spPr>
      </p:pic>
      <p:pic>
        <p:nvPicPr>
          <p:cNvPr id="195" name="Graphic 194">
            <a:extLst>
              <a:ext uri="{FF2B5EF4-FFF2-40B4-BE49-F238E27FC236}">
                <a16:creationId xmlns:a16="http://schemas.microsoft.com/office/drawing/2014/main" id="{3B1AD936-4204-295A-F45C-15F0B7A3F3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6967" y="5947294"/>
            <a:ext cx="227480" cy="227480"/>
          </a:xfrm>
          <a:prstGeom prst="rect">
            <a:avLst/>
          </a:prstGeom>
        </p:spPr>
      </p:pic>
      <p:pic>
        <p:nvPicPr>
          <p:cNvPr id="196" name="Graphic 195">
            <a:extLst>
              <a:ext uri="{FF2B5EF4-FFF2-40B4-BE49-F238E27FC236}">
                <a16:creationId xmlns:a16="http://schemas.microsoft.com/office/drawing/2014/main" id="{1CE03A09-8E46-AEF3-1D2C-B9D05E7C8426}"/>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026967" y="5649571"/>
            <a:ext cx="227481" cy="227481"/>
          </a:xfrm>
          <a:prstGeom prst="rect">
            <a:avLst/>
          </a:prstGeom>
        </p:spPr>
      </p:pic>
      <p:pic>
        <p:nvPicPr>
          <p:cNvPr id="197" name="Graphic 196">
            <a:extLst>
              <a:ext uri="{FF2B5EF4-FFF2-40B4-BE49-F238E27FC236}">
                <a16:creationId xmlns:a16="http://schemas.microsoft.com/office/drawing/2014/main" id="{7F1C1066-2EF2-0311-000E-08BB0A506F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505" y="5947294"/>
            <a:ext cx="252900" cy="227480"/>
          </a:xfrm>
          <a:prstGeom prst="rect">
            <a:avLst/>
          </a:prstGeom>
        </p:spPr>
      </p:pic>
      <p:pic>
        <p:nvPicPr>
          <p:cNvPr id="198" name="Graphic 197">
            <a:extLst>
              <a:ext uri="{FF2B5EF4-FFF2-40B4-BE49-F238E27FC236}">
                <a16:creationId xmlns:a16="http://schemas.microsoft.com/office/drawing/2014/main" id="{1DAD26B0-F35D-E88B-A4DC-4672619877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8381" y="5649571"/>
            <a:ext cx="227480" cy="227480"/>
          </a:xfrm>
          <a:prstGeom prst="rect">
            <a:avLst/>
          </a:prstGeom>
        </p:spPr>
      </p:pic>
      <p:sp>
        <p:nvSpPr>
          <p:cNvPr id="200" name="TextBox 199">
            <a:extLst>
              <a:ext uri="{FF2B5EF4-FFF2-40B4-BE49-F238E27FC236}">
                <a16:creationId xmlns:a16="http://schemas.microsoft.com/office/drawing/2014/main" id="{2DA09594-0828-52C1-29CE-53168F171A6B}"/>
              </a:ext>
            </a:extLst>
          </p:cNvPr>
          <p:cNvSpPr txBox="1"/>
          <p:nvPr/>
        </p:nvSpPr>
        <p:spPr>
          <a:xfrm>
            <a:off x="6358836" y="5724839"/>
            <a:ext cx="622369" cy="76944"/>
          </a:xfrm>
          <a:prstGeom prst="rect">
            <a:avLst/>
          </a:prstGeom>
          <a:noFill/>
        </p:spPr>
        <p:txBody>
          <a:bodyPr wrap="square" lIns="0" tIns="0" rIns="0" bIns="0" rtlCol="0">
            <a:spAutoFit/>
          </a:bodyPr>
          <a:lstStyle/>
          <a:p>
            <a:pPr algn="ctr"/>
            <a:r>
              <a:rPr lang="en-US" sz="500"/>
              <a:t>D365 Customer Portal</a:t>
            </a:r>
          </a:p>
        </p:txBody>
      </p:sp>
      <p:sp>
        <p:nvSpPr>
          <p:cNvPr id="202" name="TextBox 201">
            <a:extLst>
              <a:ext uri="{FF2B5EF4-FFF2-40B4-BE49-F238E27FC236}">
                <a16:creationId xmlns:a16="http://schemas.microsoft.com/office/drawing/2014/main" id="{E502349A-A7D5-E6DE-33A8-600893F92507}"/>
              </a:ext>
            </a:extLst>
          </p:cNvPr>
          <p:cNvSpPr txBox="1"/>
          <p:nvPr/>
        </p:nvSpPr>
        <p:spPr>
          <a:xfrm>
            <a:off x="6527795" y="6022562"/>
            <a:ext cx="284451" cy="76944"/>
          </a:xfrm>
          <a:prstGeom prst="rect">
            <a:avLst/>
          </a:prstGeom>
          <a:noFill/>
        </p:spPr>
        <p:txBody>
          <a:bodyPr wrap="square" lIns="0" tIns="0" rIns="0" bIns="0" rtlCol="0">
            <a:spAutoFit/>
          </a:bodyPr>
          <a:lstStyle/>
          <a:p>
            <a:pPr algn="ctr"/>
            <a:r>
              <a:rPr lang="en-US" sz="500"/>
              <a:t>Dataverse</a:t>
            </a:r>
          </a:p>
        </p:txBody>
      </p:sp>
      <p:sp>
        <p:nvSpPr>
          <p:cNvPr id="203" name="TextBox 202">
            <a:extLst>
              <a:ext uri="{FF2B5EF4-FFF2-40B4-BE49-F238E27FC236}">
                <a16:creationId xmlns:a16="http://schemas.microsoft.com/office/drawing/2014/main" id="{A2E96BD5-E8FA-4119-BC1C-41EF3D082577}"/>
              </a:ext>
            </a:extLst>
          </p:cNvPr>
          <p:cNvSpPr txBox="1"/>
          <p:nvPr/>
        </p:nvSpPr>
        <p:spPr>
          <a:xfrm>
            <a:off x="7538415" y="6022038"/>
            <a:ext cx="600594" cy="77992"/>
          </a:xfrm>
          <a:prstGeom prst="rect">
            <a:avLst/>
          </a:prstGeom>
          <a:noFill/>
        </p:spPr>
        <p:txBody>
          <a:bodyPr wrap="square" lIns="0" tIns="0" rIns="0" bIns="0" rtlCol="0">
            <a:spAutoFit/>
          </a:bodyPr>
          <a:lstStyle/>
          <a:p>
            <a:pPr algn="ctr"/>
            <a:r>
              <a:rPr lang="en-US" sz="500"/>
              <a:t>Copilot Studio Agent</a:t>
            </a:r>
          </a:p>
        </p:txBody>
      </p:sp>
      <p:sp>
        <p:nvSpPr>
          <p:cNvPr id="204" name="TextBox 203">
            <a:extLst>
              <a:ext uri="{FF2B5EF4-FFF2-40B4-BE49-F238E27FC236}">
                <a16:creationId xmlns:a16="http://schemas.microsoft.com/office/drawing/2014/main" id="{6D015EE6-D9B2-6682-E73F-274DDAA9A9BF}"/>
              </a:ext>
            </a:extLst>
          </p:cNvPr>
          <p:cNvSpPr txBox="1"/>
          <p:nvPr/>
        </p:nvSpPr>
        <p:spPr>
          <a:xfrm>
            <a:off x="8667715" y="6022038"/>
            <a:ext cx="729106" cy="77992"/>
          </a:xfrm>
          <a:prstGeom prst="rect">
            <a:avLst/>
          </a:prstGeom>
          <a:noFill/>
        </p:spPr>
        <p:txBody>
          <a:bodyPr wrap="square" lIns="0" tIns="0" rIns="0" bIns="0" rtlCol="0">
            <a:spAutoFit/>
          </a:bodyPr>
          <a:lstStyle/>
          <a:p>
            <a:pPr algn="ctr"/>
            <a:r>
              <a:rPr lang="en-US" sz="500"/>
              <a:t>Copilot Studio Kit - Extend</a:t>
            </a:r>
          </a:p>
        </p:txBody>
      </p:sp>
      <p:sp>
        <p:nvSpPr>
          <p:cNvPr id="205" name="TextBox 204">
            <a:extLst>
              <a:ext uri="{FF2B5EF4-FFF2-40B4-BE49-F238E27FC236}">
                <a16:creationId xmlns:a16="http://schemas.microsoft.com/office/drawing/2014/main" id="{7F7D6516-6033-E31A-7580-03A11829F313}"/>
              </a:ext>
            </a:extLst>
          </p:cNvPr>
          <p:cNvSpPr txBox="1"/>
          <p:nvPr/>
        </p:nvSpPr>
        <p:spPr>
          <a:xfrm>
            <a:off x="10083306" y="5724315"/>
            <a:ext cx="496256" cy="77992"/>
          </a:xfrm>
          <a:prstGeom prst="rect">
            <a:avLst/>
          </a:prstGeom>
          <a:noFill/>
        </p:spPr>
        <p:txBody>
          <a:bodyPr wrap="square" lIns="0" tIns="0" rIns="0" bIns="0" rtlCol="0">
            <a:spAutoFit/>
          </a:bodyPr>
          <a:lstStyle/>
          <a:p>
            <a:pPr algn="ctr"/>
            <a:r>
              <a:rPr lang="en-US" sz="500"/>
              <a:t>Flow / Connector</a:t>
            </a:r>
          </a:p>
        </p:txBody>
      </p:sp>
      <p:sp>
        <p:nvSpPr>
          <p:cNvPr id="206" name="TextBox 205">
            <a:extLst>
              <a:ext uri="{FF2B5EF4-FFF2-40B4-BE49-F238E27FC236}">
                <a16:creationId xmlns:a16="http://schemas.microsoft.com/office/drawing/2014/main" id="{29198332-ED64-6949-D325-9ECF66DF96BF}"/>
              </a:ext>
            </a:extLst>
          </p:cNvPr>
          <p:cNvSpPr txBox="1"/>
          <p:nvPr/>
        </p:nvSpPr>
        <p:spPr>
          <a:xfrm>
            <a:off x="7944635" y="5376280"/>
            <a:ext cx="773546" cy="138499"/>
          </a:xfrm>
          <a:prstGeom prst="rect">
            <a:avLst/>
          </a:prstGeom>
          <a:noFill/>
        </p:spPr>
        <p:txBody>
          <a:bodyPr wrap="square" lIns="0" tIns="0" rIns="0" bIns="0" rtlCol="0">
            <a:spAutoFit/>
          </a:bodyPr>
          <a:lstStyle/>
          <a:p>
            <a:pPr algn="ctr"/>
            <a:r>
              <a:rPr lang="en-US" sz="900" b="1"/>
              <a:t>LEGEND</a:t>
            </a:r>
          </a:p>
        </p:txBody>
      </p:sp>
      <p:pic>
        <p:nvPicPr>
          <p:cNvPr id="207" name="Graphic 206">
            <a:extLst>
              <a:ext uri="{FF2B5EF4-FFF2-40B4-BE49-F238E27FC236}">
                <a16:creationId xmlns:a16="http://schemas.microsoft.com/office/drawing/2014/main" id="{F58B740F-1AD3-10B1-5ACC-AC5C0E3479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6505" y="5636861"/>
            <a:ext cx="252900" cy="252900"/>
          </a:xfrm>
          <a:prstGeom prst="rect">
            <a:avLst/>
          </a:prstGeom>
        </p:spPr>
      </p:pic>
      <p:pic>
        <p:nvPicPr>
          <p:cNvPr id="208" name="Graphic 207">
            <a:extLst>
              <a:ext uri="{FF2B5EF4-FFF2-40B4-BE49-F238E27FC236}">
                <a16:creationId xmlns:a16="http://schemas.microsoft.com/office/drawing/2014/main" id="{EFB0E826-1415-324E-BBD3-CBF4886A98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5659" y="5649571"/>
            <a:ext cx="227480" cy="227480"/>
          </a:xfrm>
          <a:prstGeom prst="rect">
            <a:avLst/>
          </a:prstGeom>
        </p:spPr>
      </p:pic>
      <p:sp>
        <p:nvSpPr>
          <p:cNvPr id="209" name="TextBox 208">
            <a:extLst>
              <a:ext uri="{FF2B5EF4-FFF2-40B4-BE49-F238E27FC236}">
                <a16:creationId xmlns:a16="http://schemas.microsoft.com/office/drawing/2014/main" id="{5AC242A1-FA58-9AC2-0DED-D1713905E864}"/>
              </a:ext>
            </a:extLst>
          </p:cNvPr>
          <p:cNvSpPr txBox="1"/>
          <p:nvPr/>
        </p:nvSpPr>
        <p:spPr>
          <a:xfrm>
            <a:off x="7684417" y="5724839"/>
            <a:ext cx="308590" cy="76944"/>
          </a:xfrm>
          <a:prstGeom prst="rect">
            <a:avLst/>
          </a:prstGeom>
          <a:noFill/>
        </p:spPr>
        <p:txBody>
          <a:bodyPr wrap="square" lIns="0" tIns="0" rIns="0" bIns="0" rtlCol="0">
            <a:spAutoFit/>
          </a:bodyPr>
          <a:lstStyle/>
          <a:p>
            <a:pPr algn="ctr"/>
            <a:r>
              <a:rPr lang="en-US" sz="500"/>
              <a:t>SharePoint</a:t>
            </a:r>
          </a:p>
        </p:txBody>
      </p:sp>
      <p:sp>
        <p:nvSpPr>
          <p:cNvPr id="210" name="TextBox 209">
            <a:extLst>
              <a:ext uri="{FF2B5EF4-FFF2-40B4-BE49-F238E27FC236}">
                <a16:creationId xmlns:a16="http://schemas.microsoft.com/office/drawing/2014/main" id="{288C5C2C-B295-D681-4A3F-1B3DC68F9250}"/>
              </a:ext>
            </a:extLst>
          </p:cNvPr>
          <p:cNvSpPr txBox="1"/>
          <p:nvPr/>
        </p:nvSpPr>
        <p:spPr>
          <a:xfrm>
            <a:off x="8855778" y="5724839"/>
            <a:ext cx="352981" cy="76944"/>
          </a:xfrm>
          <a:prstGeom prst="rect">
            <a:avLst/>
          </a:prstGeom>
          <a:noFill/>
        </p:spPr>
        <p:txBody>
          <a:bodyPr wrap="square" lIns="0" tIns="0" rIns="0" bIns="0" rtlCol="0">
            <a:spAutoFit/>
          </a:bodyPr>
          <a:lstStyle/>
          <a:p>
            <a:pPr algn="ctr"/>
            <a:r>
              <a:rPr lang="en-US" sz="500"/>
              <a:t>App Insights</a:t>
            </a:r>
          </a:p>
        </p:txBody>
      </p:sp>
      <p:pic>
        <p:nvPicPr>
          <p:cNvPr id="212" name="Graphic 211">
            <a:extLst>
              <a:ext uri="{FF2B5EF4-FFF2-40B4-BE49-F238E27FC236}">
                <a16:creationId xmlns:a16="http://schemas.microsoft.com/office/drawing/2014/main" id="{AD1AF95D-CCF0-F63E-5CCF-961ACB15636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8381" y="5947294"/>
            <a:ext cx="227480" cy="227480"/>
          </a:xfrm>
          <a:prstGeom prst="rect">
            <a:avLst/>
          </a:prstGeom>
        </p:spPr>
      </p:pic>
      <p:sp>
        <p:nvSpPr>
          <p:cNvPr id="213" name="TextBox 212">
            <a:extLst>
              <a:ext uri="{FF2B5EF4-FFF2-40B4-BE49-F238E27FC236}">
                <a16:creationId xmlns:a16="http://schemas.microsoft.com/office/drawing/2014/main" id="{FF534897-6D4D-564D-DDC5-753BB1D4F69A}"/>
              </a:ext>
            </a:extLst>
          </p:cNvPr>
          <p:cNvSpPr txBox="1"/>
          <p:nvPr/>
        </p:nvSpPr>
        <p:spPr>
          <a:xfrm>
            <a:off x="10083306" y="6022038"/>
            <a:ext cx="496256" cy="77992"/>
          </a:xfrm>
          <a:prstGeom prst="rect">
            <a:avLst/>
          </a:prstGeom>
          <a:noFill/>
        </p:spPr>
        <p:txBody>
          <a:bodyPr wrap="square" lIns="0" tIns="0" rIns="0" bIns="0" rtlCol="0">
            <a:spAutoFit/>
          </a:bodyPr>
          <a:lstStyle/>
          <a:p>
            <a:pPr algn="ctr"/>
            <a:r>
              <a:rPr lang="en-US" sz="500"/>
              <a:t>MS Teams</a:t>
            </a:r>
          </a:p>
        </p:txBody>
      </p:sp>
      <p:pic>
        <p:nvPicPr>
          <p:cNvPr id="214" name="Graphic 213">
            <a:extLst>
              <a:ext uri="{FF2B5EF4-FFF2-40B4-BE49-F238E27FC236}">
                <a16:creationId xmlns:a16="http://schemas.microsoft.com/office/drawing/2014/main" id="{EC18618C-D4E7-A374-F3D3-4574E514422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110296" y="3272465"/>
            <a:ext cx="227480" cy="227480"/>
          </a:xfrm>
          <a:prstGeom prst="rect">
            <a:avLst/>
          </a:prstGeom>
        </p:spPr>
      </p:pic>
      <p:sp>
        <p:nvSpPr>
          <p:cNvPr id="215" name="TextBox 214">
            <a:extLst>
              <a:ext uri="{FF2B5EF4-FFF2-40B4-BE49-F238E27FC236}">
                <a16:creationId xmlns:a16="http://schemas.microsoft.com/office/drawing/2014/main" id="{10BC94E4-9A29-C283-FAA0-95C48EB6F46E}"/>
              </a:ext>
            </a:extLst>
          </p:cNvPr>
          <p:cNvSpPr txBox="1"/>
          <p:nvPr/>
        </p:nvSpPr>
        <p:spPr>
          <a:xfrm>
            <a:off x="10130027" y="3476060"/>
            <a:ext cx="188019" cy="76944"/>
          </a:xfrm>
          <a:prstGeom prst="rect">
            <a:avLst/>
          </a:prstGeom>
          <a:noFill/>
        </p:spPr>
        <p:txBody>
          <a:bodyPr wrap="square" lIns="0" tIns="0" rIns="0" bIns="0" rtlCol="0">
            <a:spAutoFit/>
          </a:bodyPr>
          <a:lstStyle/>
          <a:p>
            <a:pPr algn="ctr"/>
            <a:r>
              <a:rPr lang="en-US" sz="500"/>
              <a:t>Shifts</a:t>
            </a:r>
          </a:p>
        </p:txBody>
      </p:sp>
      <p:grpSp>
        <p:nvGrpSpPr>
          <p:cNvPr id="216" name="Group 215">
            <a:extLst>
              <a:ext uri="{FF2B5EF4-FFF2-40B4-BE49-F238E27FC236}">
                <a16:creationId xmlns:a16="http://schemas.microsoft.com/office/drawing/2014/main" id="{3F600241-BCAB-819B-6856-DEA6BBA400F5}"/>
              </a:ext>
            </a:extLst>
          </p:cNvPr>
          <p:cNvGrpSpPr/>
          <p:nvPr/>
        </p:nvGrpSpPr>
        <p:grpSpPr>
          <a:xfrm>
            <a:off x="6540601" y="3183712"/>
            <a:ext cx="248344" cy="334545"/>
            <a:chOff x="6525843" y="3391107"/>
            <a:chExt cx="248344" cy="334545"/>
          </a:xfrm>
        </p:grpSpPr>
        <p:pic>
          <p:nvPicPr>
            <p:cNvPr id="217" name="Graphic 216">
              <a:extLst>
                <a:ext uri="{FF2B5EF4-FFF2-40B4-BE49-F238E27FC236}">
                  <a16:creationId xmlns:a16="http://schemas.microsoft.com/office/drawing/2014/main" id="{5A3D8C97-4466-CCE6-0354-16492FAF2E1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535715" y="3391107"/>
              <a:ext cx="228600" cy="228600"/>
            </a:xfrm>
            <a:prstGeom prst="rect">
              <a:avLst/>
            </a:prstGeom>
          </p:spPr>
        </p:pic>
        <p:sp>
          <p:nvSpPr>
            <p:cNvPr id="219" name="TextBox 218">
              <a:extLst>
                <a:ext uri="{FF2B5EF4-FFF2-40B4-BE49-F238E27FC236}">
                  <a16:creationId xmlns:a16="http://schemas.microsoft.com/office/drawing/2014/main" id="{C229BA4E-2FB7-EDF7-2797-27EC7310635B}"/>
                </a:ext>
              </a:extLst>
            </p:cNvPr>
            <p:cNvSpPr txBox="1"/>
            <p:nvPr/>
          </p:nvSpPr>
          <p:spPr>
            <a:xfrm>
              <a:off x="6525843" y="3648708"/>
              <a:ext cx="248344" cy="76944"/>
            </a:xfrm>
            <a:prstGeom prst="rect">
              <a:avLst/>
            </a:prstGeom>
            <a:noFill/>
          </p:spPr>
          <p:txBody>
            <a:bodyPr wrap="square" lIns="0" tIns="0" rIns="0" bIns="0" rtlCol="0">
              <a:spAutoFit/>
            </a:bodyPr>
            <a:lstStyle/>
            <a:p>
              <a:pPr algn="ctr"/>
              <a:r>
                <a:rPr lang="en-US" sz="500"/>
                <a:t>Prompts</a:t>
              </a:r>
            </a:p>
          </p:txBody>
        </p:sp>
      </p:grpSp>
      <p:grpSp>
        <p:nvGrpSpPr>
          <p:cNvPr id="220" name="Group 219">
            <a:extLst>
              <a:ext uri="{FF2B5EF4-FFF2-40B4-BE49-F238E27FC236}">
                <a16:creationId xmlns:a16="http://schemas.microsoft.com/office/drawing/2014/main" id="{038E9CD3-C116-091A-292B-2042263918EE}"/>
              </a:ext>
            </a:extLst>
          </p:cNvPr>
          <p:cNvGrpSpPr/>
          <p:nvPr/>
        </p:nvGrpSpPr>
        <p:grpSpPr>
          <a:xfrm>
            <a:off x="6943855" y="3183712"/>
            <a:ext cx="346157" cy="334545"/>
            <a:chOff x="6908595" y="3391107"/>
            <a:chExt cx="346157" cy="334545"/>
          </a:xfrm>
        </p:grpSpPr>
        <p:pic>
          <p:nvPicPr>
            <p:cNvPr id="221" name="Graphic 220">
              <a:extLst>
                <a:ext uri="{FF2B5EF4-FFF2-40B4-BE49-F238E27FC236}">
                  <a16:creationId xmlns:a16="http://schemas.microsoft.com/office/drawing/2014/main" id="{EC1FAA80-7E2B-DDC0-12AF-13C0E0D1A03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6967373" y="3391107"/>
              <a:ext cx="228600" cy="228600"/>
            </a:xfrm>
            <a:prstGeom prst="rect">
              <a:avLst/>
            </a:prstGeom>
          </p:spPr>
        </p:pic>
        <p:sp>
          <p:nvSpPr>
            <p:cNvPr id="222" name="TextBox 221">
              <a:extLst>
                <a:ext uri="{FF2B5EF4-FFF2-40B4-BE49-F238E27FC236}">
                  <a16:creationId xmlns:a16="http://schemas.microsoft.com/office/drawing/2014/main" id="{2DC730BA-4AD8-5372-4E84-3829724DDBFE}"/>
                </a:ext>
              </a:extLst>
            </p:cNvPr>
            <p:cNvSpPr txBox="1"/>
            <p:nvPr/>
          </p:nvSpPr>
          <p:spPr>
            <a:xfrm>
              <a:off x="6908595" y="3648708"/>
              <a:ext cx="346157" cy="76944"/>
            </a:xfrm>
            <a:prstGeom prst="rect">
              <a:avLst/>
            </a:prstGeom>
            <a:noFill/>
          </p:spPr>
          <p:txBody>
            <a:bodyPr wrap="square" lIns="0" tIns="0" rIns="0" bIns="0" rtlCol="0">
              <a:spAutoFit/>
            </a:bodyPr>
            <a:lstStyle/>
            <a:p>
              <a:pPr algn="ctr"/>
              <a:r>
                <a:rPr lang="en-US" sz="500"/>
                <a:t>Connector</a:t>
              </a:r>
            </a:p>
          </p:txBody>
        </p:sp>
      </p:grpSp>
      <p:grpSp>
        <p:nvGrpSpPr>
          <p:cNvPr id="224" name="Group 223">
            <a:extLst>
              <a:ext uri="{FF2B5EF4-FFF2-40B4-BE49-F238E27FC236}">
                <a16:creationId xmlns:a16="http://schemas.microsoft.com/office/drawing/2014/main" id="{30045837-F5E8-6989-D2EC-703541AA8660}"/>
              </a:ext>
            </a:extLst>
          </p:cNvPr>
          <p:cNvGrpSpPr/>
          <p:nvPr/>
        </p:nvGrpSpPr>
        <p:grpSpPr>
          <a:xfrm>
            <a:off x="6039534" y="3183712"/>
            <a:ext cx="346157" cy="334545"/>
            <a:chOff x="6004274" y="3391107"/>
            <a:chExt cx="346157" cy="334545"/>
          </a:xfrm>
        </p:grpSpPr>
        <p:pic>
          <p:nvPicPr>
            <p:cNvPr id="225" name="Graphic 224">
              <a:extLst>
                <a:ext uri="{FF2B5EF4-FFF2-40B4-BE49-F238E27FC236}">
                  <a16:creationId xmlns:a16="http://schemas.microsoft.com/office/drawing/2014/main" id="{BE8108C1-DD9C-F6FE-1774-BEB2A0D32424}"/>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63052" y="3391107"/>
              <a:ext cx="228600" cy="228600"/>
            </a:xfrm>
            <a:prstGeom prst="rect">
              <a:avLst/>
            </a:prstGeom>
          </p:spPr>
        </p:pic>
        <p:sp>
          <p:nvSpPr>
            <p:cNvPr id="226" name="TextBox 225">
              <a:extLst>
                <a:ext uri="{FF2B5EF4-FFF2-40B4-BE49-F238E27FC236}">
                  <a16:creationId xmlns:a16="http://schemas.microsoft.com/office/drawing/2014/main" id="{CF55EBDD-56F3-EA5D-394B-68505B1BBA0A}"/>
                </a:ext>
              </a:extLst>
            </p:cNvPr>
            <p:cNvSpPr txBox="1"/>
            <p:nvPr/>
          </p:nvSpPr>
          <p:spPr>
            <a:xfrm>
              <a:off x="6004274" y="3648708"/>
              <a:ext cx="346157" cy="76944"/>
            </a:xfrm>
            <a:prstGeom prst="rect">
              <a:avLst/>
            </a:prstGeom>
            <a:noFill/>
          </p:spPr>
          <p:txBody>
            <a:bodyPr wrap="square" lIns="0" tIns="0" rIns="0" bIns="0" rtlCol="0">
              <a:spAutoFit/>
            </a:bodyPr>
            <a:lstStyle/>
            <a:p>
              <a:pPr algn="ctr"/>
              <a:r>
                <a:rPr lang="en-US" sz="500"/>
                <a:t>Rest API</a:t>
              </a:r>
            </a:p>
          </p:txBody>
        </p:sp>
      </p:grpSp>
    </p:spTree>
    <p:extLst>
      <p:ext uri="{BB962C8B-B14F-4D97-AF65-F5344CB8AC3E}">
        <p14:creationId xmlns:p14="http://schemas.microsoft.com/office/powerpoint/2010/main" val="122813780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8934D-56ED-B183-6B64-B2EBD5F37EDD}"/>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064BCB23-3D29-BEE2-CD9C-A2229633AEDC}"/>
              </a:ext>
            </a:extLst>
          </p:cNvPr>
          <p:cNvSpPr/>
          <p:nvPr/>
        </p:nvSpPr>
        <p:spPr>
          <a:xfrm>
            <a:off x="8603286"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C1F480F1-D6AA-CA41-7A38-2725B48F643F}"/>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67776452-5A4F-6629-97E3-BB3AD889EEB4}"/>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a:lnSpc>
                <a:spcPts val="1780"/>
              </a:lnSpc>
              <a:spcBef>
                <a:spcPct val="0"/>
              </a:spcBef>
              <a:spcAft>
                <a:spcPct val="0"/>
              </a:spcAft>
              <a:defRPr/>
            </a:pPr>
            <a:r>
              <a:rPr lang="en-US" sz="1400" kern="0">
                <a:solidFill>
                  <a:prstClr val="black"/>
                </a:solidFill>
                <a:ea typeface="+mn-lt"/>
                <a:cs typeface="+mn-lt"/>
                <a:sym typeface="DM Sans Light"/>
              </a:rPr>
              <a:t>Supervisors manually create shift plans using HR, ERP, and production data, often resulting in staffing mismatches from absences, demand shifts, or equipment issues</a:t>
            </a:r>
            <a:endParaRPr lang="en-US">
              <a:solidFill>
                <a:prstClr val="black"/>
              </a:solidFill>
            </a:endParaRPr>
          </a:p>
        </p:txBody>
      </p:sp>
      <p:sp>
        <p:nvSpPr>
          <p:cNvPr id="14" name="Google Shape;523;p32">
            <a:extLst>
              <a:ext uri="{FF2B5EF4-FFF2-40B4-BE49-F238E27FC236}">
                <a16:creationId xmlns:a16="http://schemas.microsoft.com/office/drawing/2014/main" id="{8AD0CF8F-6B7B-824D-3DAD-78434F853C6F}"/>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A23C3571-4291-51B1-4292-38ED6642832D}"/>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Manual </a:t>
            </a:r>
            <a:r>
              <a:rPr lang="en-US" sz="1050">
                <a:solidFill>
                  <a:srgbClr val="000000"/>
                </a:solidFill>
                <a:latin typeface="Aptos"/>
                <a:ea typeface="+mn-lt"/>
                <a:cs typeface="Segoe UI"/>
                <a:sym typeface="DM Sans Light"/>
              </a:rPr>
              <a:t>aggregation of rosters, skills, and absentee data </a:t>
            </a:r>
            <a:r>
              <a:rPr lang="en-US" sz="1050">
                <a:ea typeface="+mn-lt"/>
                <a:cs typeface="+mn-lt"/>
                <a:sym typeface="DM Sans Light"/>
              </a:rPr>
              <a:t>doesn’t scale with fluctuating demand and availability</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Lack of real-time data on absenteeism </a:t>
            </a:r>
            <a:r>
              <a:rPr kumimoji="0" lang="en-US" sz="1050" b="0" i="0" u="none" strike="noStrike" kern="1200" cap="none" spc="0" normalizeH="0" baseline="0" noProof="0">
                <a:ln>
                  <a:noFill/>
                </a:ln>
                <a:effectLst/>
                <a:uLnTx/>
                <a:uFillTx/>
                <a:ea typeface="+mn-lt"/>
                <a:cs typeface="+mn-lt"/>
                <a:sym typeface="DM Sans Light"/>
              </a:rPr>
              <a:t>and </a:t>
            </a:r>
            <a:r>
              <a:rPr lang="en-US" sz="1050">
                <a:ea typeface="+mn-lt"/>
                <a:cs typeface="+mn-lt"/>
                <a:sym typeface="DM Sans Light"/>
              </a:rPr>
              <a:t>machine readiness causes delays</a:t>
            </a:r>
            <a:endParaRPr kumimoji="0" lang="en-US" sz="1050" b="0" i="0" u="none" strike="noStrike" kern="1200" cap="none" spc="0" normalizeH="0" baseline="0" noProof="0">
              <a:ln>
                <a:noFill/>
              </a:ln>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Overstaffing or understaffing impacts labor costs </a:t>
            </a:r>
            <a:r>
              <a:rPr kumimoji="0" lang="en-US" sz="1050" b="0" i="0" u="none" strike="noStrike" kern="1200" cap="none" spc="0" normalizeH="0" baseline="0" noProof="0">
                <a:ln>
                  <a:noFill/>
                </a:ln>
                <a:effectLst/>
                <a:uLnTx/>
                <a:uFillTx/>
                <a:ea typeface="+mn-lt"/>
                <a:cs typeface="+mn-lt"/>
                <a:sym typeface="DM Sans Light"/>
              </a:rPr>
              <a:t>and </a:t>
            </a:r>
            <a:r>
              <a:rPr lang="en-US" sz="1050">
                <a:ea typeface="+mn-lt"/>
                <a:cs typeface="+mn-lt"/>
                <a:sym typeface="DM Sans Light"/>
              </a:rPr>
              <a:t>output</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rPr>
              <a:t>Reactive shift adjustments are slow and prone to errors</a:t>
            </a:r>
            <a:endParaRPr lang="en-DE" sz="1050">
              <a:ea typeface="+mn-lt"/>
              <a:cs typeface="+mn-lt"/>
              <a:sym typeface="Inter"/>
            </a:endParaRPr>
          </a:p>
        </p:txBody>
      </p:sp>
      <p:sp>
        <p:nvSpPr>
          <p:cNvPr id="17" name="Google Shape;498;p32">
            <a:extLst>
              <a:ext uri="{FF2B5EF4-FFF2-40B4-BE49-F238E27FC236}">
                <a16:creationId xmlns:a16="http://schemas.microsoft.com/office/drawing/2014/main" id="{3142B32A-2941-A7DB-D8CE-2BF324C4E86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95283253-751F-308F-8E10-EF6A5CBEABC2}"/>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Ingests labor rosters, skills matrix, absentee data, and shift rules </a:t>
            </a:r>
            <a:r>
              <a:rPr kumimoji="0" lang="en-US" sz="900" b="0" i="0" u="none" strike="noStrike" kern="0" cap="none" spc="0" normalizeH="0" baseline="0" noProof="0">
                <a:ln>
                  <a:noFill/>
                </a:ln>
                <a:solidFill>
                  <a:srgbClr val="000000"/>
                </a:solidFill>
                <a:effectLst/>
                <a:uLnTx/>
                <a:uFillTx/>
                <a:ea typeface="+mn-lt"/>
                <a:cs typeface="+mn-lt"/>
                <a:sym typeface="DM Sans"/>
              </a:rPr>
              <a:t>from </a:t>
            </a:r>
            <a:r>
              <a:rPr lang="en-US" sz="900" kern="0">
                <a:solidFill>
                  <a:srgbClr val="000000"/>
                </a:solidFill>
                <a:ea typeface="+mn-lt"/>
                <a:cs typeface="+mn-lt"/>
                <a:sym typeface="DM Sans"/>
              </a:rPr>
              <a:t>HR and ERP systems</a:t>
            </a:r>
            <a:endParaRPr lang="en-US"/>
          </a:p>
        </p:txBody>
      </p:sp>
      <p:sp>
        <p:nvSpPr>
          <p:cNvPr id="20" name="Google Shape;523;p32">
            <a:extLst>
              <a:ext uri="{FF2B5EF4-FFF2-40B4-BE49-F238E27FC236}">
                <a16:creationId xmlns:a16="http://schemas.microsoft.com/office/drawing/2014/main" id="{4E61F4E4-5459-BC0C-D482-2D798B1F33D0}"/>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Recommends optimal shift schedules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flags under- or over-staffing risks</a:t>
            </a:r>
            <a:endParaRPr lang="en-US">
              <a:ea typeface="+mn-ea"/>
            </a:endParaRPr>
          </a:p>
        </p:txBody>
      </p:sp>
      <p:sp>
        <p:nvSpPr>
          <p:cNvPr id="33" name="Google Shape;519;p32">
            <a:extLst>
              <a:ext uri="{FF2B5EF4-FFF2-40B4-BE49-F238E27FC236}">
                <a16:creationId xmlns:a16="http://schemas.microsoft.com/office/drawing/2014/main" id="{B5DB10FA-0737-F653-E6F6-2D1F62FA3EF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F3DC5F04-0FB0-68E9-B9C0-2DB4F5A93236}"/>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F6AEB2EF-D1E7-1DDB-4011-676F136535E3}"/>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890DA81C-20F3-80A7-C9C4-C70B7BE8A12F}"/>
              </a:ext>
            </a:extLst>
          </p:cNvPr>
          <p:cNvSpPr/>
          <p:nvPr/>
        </p:nvSpPr>
        <p:spPr>
          <a:xfrm>
            <a:off x="8571262" y="4604894"/>
            <a:ext cx="3070162" cy="1948963"/>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C3EC6B15-02AA-4BBF-BD63-E89B208186F7}"/>
              </a:ext>
            </a:extLst>
          </p:cNvPr>
          <p:cNvSpPr/>
          <p:nvPr/>
        </p:nvSpPr>
        <p:spPr>
          <a:xfrm>
            <a:off x="8682389" y="5023500"/>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Shift Planner</a:t>
            </a:r>
            <a:endParaRPr lang="en-US"/>
          </a:p>
        </p:txBody>
      </p:sp>
      <p:sp>
        <p:nvSpPr>
          <p:cNvPr id="22" name="Google Shape;498;p32">
            <a:extLst>
              <a:ext uri="{FF2B5EF4-FFF2-40B4-BE49-F238E27FC236}">
                <a16:creationId xmlns:a16="http://schemas.microsoft.com/office/drawing/2014/main" id="{91B66C5A-91B2-DE6D-BBBE-F3E5F965C26A}"/>
              </a:ext>
            </a:extLst>
          </p:cNvPr>
          <p:cNvSpPr/>
          <p:nvPr/>
        </p:nvSpPr>
        <p:spPr>
          <a:xfrm>
            <a:off x="8571264" y="1740227"/>
            <a:ext cx="3070161" cy="276670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5882EFED-DB6A-9E8C-7197-AE4AB2D2D6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EAB3D0EE-0BE5-BF9F-3F88-ED4B3388398A}"/>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sym typeface="DM Sans ExtraLight"/>
              </a:rPr>
              <a:t>Hi-Tech, Industrial</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62F1466D-325C-EF1C-67AC-1124D1E97F58}"/>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CFDF52B1-2382-FD55-7C24-A79800BCAE7A}"/>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9FA0B433-797B-A5E7-8E46-37C76632CB8F}"/>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211364E3-195A-030D-7749-F7A9E2F29FDB}"/>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1B1565F6-08BB-3E9B-92D7-3A9D61690492}"/>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34796A0-7C8B-E468-9023-77F5CBD95DC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30211E53-0B1D-14F4-EC2D-BDB8793C01D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660ACD2-9259-D689-7098-BCFACA2173EF}"/>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86A41107-2FFA-EEE2-D880-A388A6044E95}"/>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0ABF1892-7BB0-F935-64D2-EF05731AFEAE}"/>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1FE23EA-27F5-C2AA-EDD6-B410CBB3ECDB}"/>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E1262A18-A650-49BD-19D8-9B2D70BC2854}"/>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Aligns staffing levels with production demand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machine availability from MES</a:t>
            </a:r>
            <a:endParaRPr lang="en-US"/>
          </a:p>
        </p:txBody>
      </p:sp>
      <p:sp>
        <p:nvSpPr>
          <p:cNvPr id="30" name="Google Shape;115;p20">
            <a:extLst>
              <a:ext uri="{FF2B5EF4-FFF2-40B4-BE49-F238E27FC236}">
                <a16:creationId xmlns:a16="http://schemas.microsoft.com/office/drawing/2014/main" id="{D79374CF-B3BB-1A4F-A35B-F8FD682B8BA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91981E02-B0FF-CE72-64E4-F45D94E5E712}"/>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GB" sz="2400" b="1" kern="0">
                <a:solidFill>
                  <a:srgbClr val="000000"/>
                </a:solidFill>
                <a:latin typeface="Segoe Sans Display Semibold"/>
                <a:ea typeface="DM Sans 14pt ExtraLight"/>
                <a:cs typeface="Segoe Sans Display Semibold"/>
                <a:sym typeface="DM Sans ExtraLight"/>
              </a:rPr>
              <a:t>Shift Planning Optimizer </a:t>
            </a: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p>
        </p:txBody>
      </p:sp>
      <p:sp>
        <p:nvSpPr>
          <p:cNvPr id="37" name="Google Shape;498;p32">
            <a:extLst>
              <a:ext uri="{FF2B5EF4-FFF2-40B4-BE49-F238E27FC236}">
                <a16:creationId xmlns:a16="http://schemas.microsoft.com/office/drawing/2014/main" id="{4C892273-D711-BF5D-758D-4FF3321E2A06}"/>
              </a:ext>
            </a:extLst>
          </p:cNvPr>
          <p:cNvSpPr/>
          <p:nvPr/>
        </p:nvSpPr>
        <p:spPr>
          <a:xfrm>
            <a:off x="700558" y="3956440"/>
            <a:ext cx="2929838"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a:lnSpc>
                <a:spcPts val="1780"/>
              </a:lnSpc>
              <a:spcBef>
                <a:spcPct val="0"/>
              </a:spcBef>
              <a:spcAft>
                <a:spcPct val="0"/>
              </a:spcAft>
              <a:defRPr/>
            </a:pPr>
            <a:r>
              <a:rPr lang="en-US" sz="1400" kern="0">
                <a:solidFill>
                  <a:prstClr val="black"/>
                </a:solidFill>
                <a:ea typeface="+mn-lt"/>
                <a:cs typeface="+mn-lt"/>
              </a:rPr>
              <a:t>Auto-forecast staffing needs, identify gaps, and generate optimal shift plans aligned to labor availability, skills and machine readiness, plus proactive understaff/overstaff alerts</a:t>
            </a:r>
          </a:p>
        </p:txBody>
      </p:sp>
      <p:sp>
        <p:nvSpPr>
          <p:cNvPr id="43" name="Google Shape;523;p32">
            <a:extLst>
              <a:ext uri="{FF2B5EF4-FFF2-40B4-BE49-F238E27FC236}">
                <a16:creationId xmlns:a16="http://schemas.microsoft.com/office/drawing/2014/main" id="{8281E4B4-1347-892D-B1B0-18FC12E25089}"/>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7A64A3B4-A2D4-1674-FB46-F63286C1DC8F}"/>
              </a:ext>
            </a:extLst>
          </p:cNvPr>
          <p:cNvSpPr/>
          <p:nvPr/>
        </p:nvSpPr>
        <p:spPr>
          <a:xfrm>
            <a:off x="8700923" y="2100110"/>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Shift Coverage Rate →</a:t>
            </a:r>
            <a:r>
              <a:rPr lang="en-US" sz="900">
                <a:solidFill>
                  <a:prstClr val="black"/>
                </a:solidFill>
                <a:ea typeface="+mn-lt"/>
                <a:cs typeface="+mn-lt"/>
              </a:rPr>
              <a:t> Better alignment of labor supply with demand improves production continuity</a:t>
            </a:r>
          </a:p>
        </p:txBody>
      </p:sp>
      <p:sp>
        <p:nvSpPr>
          <p:cNvPr id="48" name="Arrow: Up 56">
            <a:extLst>
              <a:ext uri="{FF2B5EF4-FFF2-40B4-BE49-F238E27FC236}">
                <a16:creationId xmlns:a16="http://schemas.microsoft.com/office/drawing/2014/main" id="{94A1753B-2457-C80E-74AA-B6EAD741C5DB}"/>
              </a:ext>
            </a:extLst>
          </p:cNvPr>
          <p:cNvSpPr/>
          <p:nvPr/>
        </p:nvSpPr>
        <p:spPr>
          <a:xfrm>
            <a:off x="8794754" y="223607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C7466B5C-B60B-E5D5-DC79-1BCA5B7B2FC6}"/>
              </a:ext>
            </a:extLst>
          </p:cNvPr>
          <p:cNvSpPr/>
          <p:nvPr/>
        </p:nvSpPr>
        <p:spPr>
          <a:xfrm>
            <a:off x="8688008" y="270055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latin typeface="Segoe Sans Display Semibold"/>
                <a:cs typeface="Segoe Sans Display Semibold"/>
              </a:rPr>
              <a:t> </a:t>
            </a:r>
            <a:r>
              <a:rPr lang="en-US" sz="900" b="1">
                <a:solidFill>
                  <a:prstClr val="black"/>
                </a:solidFill>
                <a:ea typeface="+mn-lt"/>
                <a:cs typeface="+mn-lt"/>
              </a:rPr>
              <a:t>Labor Utilization → </a:t>
            </a:r>
            <a:r>
              <a:rPr lang="en-US" sz="900">
                <a:solidFill>
                  <a:prstClr val="black"/>
                </a:solidFill>
                <a:ea typeface="+mn-lt"/>
                <a:cs typeface="+mn-lt"/>
              </a:rPr>
              <a:t>Optimized shift plans ensure resources are effectively deployed</a:t>
            </a:r>
          </a:p>
        </p:txBody>
      </p:sp>
      <p:sp>
        <p:nvSpPr>
          <p:cNvPr id="51" name="Rounded Rectangle 50">
            <a:extLst>
              <a:ext uri="{FF2B5EF4-FFF2-40B4-BE49-F238E27FC236}">
                <a16:creationId xmlns:a16="http://schemas.microsoft.com/office/drawing/2014/main" id="{438672F8-4F32-BA1B-3C9E-128FCA8D0549}"/>
              </a:ext>
            </a:extLst>
          </p:cNvPr>
          <p:cNvSpPr/>
          <p:nvPr/>
        </p:nvSpPr>
        <p:spPr>
          <a:xfrm>
            <a:off x="8700923" y="329195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Overtime Hours →</a:t>
            </a:r>
            <a:r>
              <a:rPr lang="en-US" sz="900">
                <a:solidFill>
                  <a:prstClr val="black"/>
                </a:solidFill>
                <a:ea typeface="+mn-lt"/>
                <a:cs typeface="+mn-lt"/>
              </a:rPr>
              <a:t> More accurate forecasting reduces the need for costly overtime</a:t>
            </a:r>
          </a:p>
        </p:txBody>
      </p:sp>
      <p:sp>
        <p:nvSpPr>
          <p:cNvPr id="52" name="Arrow: Up 56">
            <a:extLst>
              <a:ext uri="{FF2B5EF4-FFF2-40B4-BE49-F238E27FC236}">
                <a16:creationId xmlns:a16="http://schemas.microsoft.com/office/drawing/2014/main" id="{442B8A99-91CC-D429-CED1-B72C832FBB13}"/>
              </a:ext>
            </a:extLst>
          </p:cNvPr>
          <p:cNvSpPr/>
          <p:nvPr/>
        </p:nvSpPr>
        <p:spPr>
          <a:xfrm rot="10800000">
            <a:off x="8794754" y="346666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DFB03ADE-4CB8-C3D6-4518-E7CFB4F6BD1C}"/>
              </a:ext>
            </a:extLst>
          </p:cNvPr>
          <p:cNvSpPr/>
          <p:nvPr/>
        </p:nvSpPr>
        <p:spPr>
          <a:xfrm>
            <a:off x="10209729" y="502159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Production Supervisor</a:t>
            </a:r>
            <a:endParaRPr lang="en-US"/>
          </a:p>
        </p:txBody>
      </p:sp>
      <p:sp>
        <p:nvSpPr>
          <p:cNvPr id="5" name="Google Shape;516;p32">
            <a:extLst>
              <a:ext uri="{FF2B5EF4-FFF2-40B4-BE49-F238E27FC236}">
                <a16:creationId xmlns:a16="http://schemas.microsoft.com/office/drawing/2014/main" id="{E7F525C8-6D39-47D8-E962-E3756F236B91}"/>
              </a:ext>
            </a:extLst>
          </p:cNvPr>
          <p:cNvSpPr/>
          <p:nvPr/>
        </p:nvSpPr>
        <p:spPr>
          <a:xfrm>
            <a:off x="9454627" y="575894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Operations Manager</a:t>
            </a:r>
            <a:endParaRPr lang="en-US"/>
          </a:p>
        </p:txBody>
      </p:sp>
      <p:sp>
        <p:nvSpPr>
          <p:cNvPr id="6" name="Google Shape;523;p32">
            <a:extLst>
              <a:ext uri="{FF2B5EF4-FFF2-40B4-BE49-F238E27FC236}">
                <a16:creationId xmlns:a16="http://schemas.microsoft.com/office/drawing/2014/main" id="{A63D8047-9CD6-B079-45B1-60AD62F56A69}"/>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Delivers updated shift plans and alerts to supervisors via email</a:t>
            </a:r>
            <a:endParaRPr lang="en-US">
              <a:ea typeface="+mn-ea"/>
            </a:endParaRPr>
          </a:p>
        </p:txBody>
      </p:sp>
      <p:sp>
        <p:nvSpPr>
          <p:cNvPr id="21" name="TextBox 20">
            <a:extLst>
              <a:ext uri="{FF2B5EF4-FFF2-40B4-BE49-F238E27FC236}">
                <a16:creationId xmlns:a16="http://schemas.microsoft.com/office/drawing/2014/main" id="{6ECCC5E9-02D5-59F4-B486-E236DD21CEB8}"/>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ea typeface="+mn-lt"/>
                <a:cs typeface="+mn-lt"/>
              </a:rPr>
              <a:t>Dynamically adjusts shift schedules to reduce downtime and improve staffing.</a:t>
            </a:r>
            <a:endParaRPr lang="en-US" b="1">
              <a:solidFill>
                <a:prstClr val="black"/>
              </a:solidFill>
              <a:ea typeface="+mn-ea"/>
            </a:endParaRPr>
          </a:p>
        </p:txBody>
      </p:sp>
      <p:sp>
        <p:nvSpPr>
          <p:cNvPr id="16" name="Arrow: Up 56">
            <a:extLst>
              <a:ext uri="{FF2B5EF4-FFF2-40B4-BE49-F238E27FC236}">
                <a16:creationId xmlns:a16="http://schemas.microsoft.com/office/drawing/2014/main" id="{7EE5F2F6-70C0-B572-183E-9D3664C48CC8}"/>
              </a:ext>
            </a:extLst>
          </p:cNvPr>
          <p:cNvSpPr/>
          <p:nvPr/>
        </p:nvSpPr>
        <p:spPr>
          <a:xfrm>
            <a:off x="8794754" y="276807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Google Shape;506;p32">
            <a:extLst>
              <a:ext uri="{FF2B5EF4-FFF2-40B4-BE49-F238E27FC236}">
                <a16:creationId xmlns:a16="http://schemas.microsoft.com/office/drawing/2014/main" id="{B38AB8BF-EC75-249A-ABBB-D53797239317}"/>
              </a:ext>
            </a:extLst>
          </p:cNvPr>
          <p:cNvSpPr/>
          <p:nvPr/>
        </p:nvSpPr>
        <p:spPr>
          <a:xfrm>
            <a:off x="10459481" y="1404164"/>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rPr>
              <a:t>Homerun</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F546587F-686F-99D4-7161-E7909C6679E5}"/>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000">
                <a:solidFill>
                  <a:srgbClr val="000000"/>
                </a:solidFill>
                <a:latin typeface="Segoe Sans Display"/>
                <a:ea typeface="DM Sans 14pt ExtraLight"/>
                <a:cs typeface="Segoe Sans Display"/>
              </a:rPr>
              <a:t>Maturity</a:t>
            </a:r>
            <a:endParaRPr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Rounded Rectangle 50">
            <a:extLst>
              <a:ext uri="{FF2B5EF4-FFF2-40B4-BE49-F238E27FC236}">
                <a16:creationId xmlns:a16="http://schemas.microsoft.com/office/drawing/2014/main" id="{5B06E5A6-2EB0-054E-C4BB-480446FEFB59}"/>
              </a:ext>
            </a:extLst>
          </p:cNvPr>
          <p:cNvSpPr/>
          <p:nvPr/>
        </p:nvSpPr>
        <p:spPr>
          <a:xfrm>
            <a:off x="8688007" y="387314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Work Delays →</a:t>
            </a:r>
            <a:r>
              <a:rPr lang="en-US" sz="900">
                <a:solidFill>
                  <a:prstClr val="black"/>
                </a:solidFill>
                <a:ea typeface="+mn-lt"/>
                <a:cs typeface="+mn-lt"/>
              </a:rPr>
              <a:t> Optimized shift plans reduce unplanned delays</a:t>
            </a:r>
          </a:p>
        </p:txBody>
      </p:sp>
      <p:sp>
        <p:nvSpPr>
          <p:cNvPr id="8" name="Arrow: Up 56">
            <a:extLst>
              <a:ext uri="{FF2B5EF4-FFF2-40B4-BE49-F238E27FC236}">
                <a16:creationId xmlns:a16="http://schemas.microsoft.com/office/drawing/2014/main" id="{6C26FBFE-8D82-8AD8-C504-16F5C38AFF3F}"/>
              </a:ext>
            </a:extLst>
          </p:cNvPr>
          <p:cNvSpPr/>
          <p:nvPr/>
        </p:nvSpPr>
        <p:spPr>
          <a:xfrm rot="10800000">
            <a:off x="8794753" y="399619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897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3;p22">
            <a:extLst>
              <a:ext uri="{FF2B5EF4-FFF2-40B4-BE49-F238E27FC236}">
                <a16:creationId xmlns:a16="http://schemas.microsoft.com/office/drawing/2014/main" id="{C3A43BD2-E4FF-922D-C23A-DBF7728E4898}"/>
              </a:ext>
            </a:extLst>
          </p:cNvPr>
          <p:cNvSpPr txBox="1">
            <a:spLocks/>
          </p:cNvSpPr>
          <p:nvPr/>
        </p:nvSpPr>
        <p:spPr>
          <a:xfrm>
            <a:off x="695996" y="444756"/>
            <a:ext cx="3563488" cy="98488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defTabSz="1218712">
              <a:spcBef>
                <a:spcPts val="0"/>
              </a:spcBef>
              <a:buClr>
                <a:srgbClr val="000000"/>
              </a:buClr>
              <a:defRPr/>
            </a:pPr>
            <a:r>
              <a:rPr lang="en-US" sz="3200" b="1" kern="0">
                <a:solidFill>
                  <a:srgbClr val="000000"/>
                </a:solidFill>
                <a:latin typeface="Segoe Sans Display Semibold"/>
                <a:cs typeface="Segoe Sans Display Semibold"/>
                <a:sym typeface="Helvetica Neue"/>
              </a:rPr>
              <a:t>How to </a:t>
            </a:r>
            <a:r>
              <a:rPr lang="en-US" sz="3200" b="1" kern="0">
                <a:solidFill>
                  <a:srgbClr val="000000"/>
                </a:solidFill>
                <a:latin typeface="Segoe Sans Display Semibold"/>
                <a:cs typeface="Segoe Sans Display Semibold"/>
              </a:rPr>
              <a:t>u</a:t>
            </a:r>
            <a:r>
              <a:rPr lang="en-US" sz="3200" b="1" kern="0">
                <a:solidFill>
                  <a:srgbClr val="000000"/>
                </a:solidFill>
                <a:latin typeface="Segoe Sans Display Semibold"/>
                <a:cs typeface="Segoe Sans Display Semibold"/>
                <a:sym typeface="Helvetica Neue"/>
              </a:rPr>
              <a:t>se </a:t>
            </a:r>
            <a:r>
              <a:rPr lang="en-US" sz="3200" b="1" kern="0">
                <a:solidFill>
                  <a:srgbClr val="000000"/>
                </a:solidFill>
                <a:latin typeface="Segoe Sans Display Semibold"/>
                <a:cs typeface="Segoe Sans Display Semibold"/>
              </a:rPr>
              <a:t>the baseball cards</a:t>
            </a:r>
            <a:endParaRPr lang="en-US" sz="3200" b="1" kern="0">
              <a:solidFill>
                <a:srgbClr val="000000"/>
              </a:solidFill>
              <a:latin typeface="Segoe Sans Display Semibold" pitchFamily="2" charset="0"/>
              <a:cs typeface="Segoe Sans Display Semibold" pitchFamily="2" charset="0"/>
            </a:endParaRPr>
          </a:p>
        </p:txBody>
      </p:sp>
      <p:sp>
        <p:nvSpPr>
          <p:cNvPr id="3" name="TextBox 2">
            <a:extLst>
              <a:ext uri="{FF2B5EF4-FFF2-40B4-BE49-F238E27FC236}">
                <a16:creationId xmlns:a16="http://schemas.microsoft.com/office/drawing/2014/main" id="{AB5AD731-B40E-7FB8-58D1-F54062BA2588}"/>
              </a:ext>
            </a:extLst>
          </p:cNvPr>
          <p:cNvSpPr txBox="1"/>
          <p:nvPr/>
        </p:nvSpPr>
        <p:spPr>
          <a:xfrm>
            <a:off x="695995" y="1631317"/>
            <a:ext cx="3936812" cy="523220"/>
          </a:xfrm>
          <a:prstGeom prst="rect">
            <a:avLst/>
          </a:prstGeom>
          <a:noFill/>
        </p:spPr>
        <p:txBody>
          <a:bodyPr wrap="square" lIns="0" tIns="45720" rIns="91440" bIns="45720" rtlCol="0" anchor="t">
            <a:spAutoFit/>
          </a:bodyPr>
          <a:lstStyle>
            <a:defPPr>
              <a:defRPr lang="en-US"/>
            </a:defPPr>
            <a:lvl1pPr marR="0" lvl="0" fontAlgn="auto">
              <a:lnSpc>
                <a:spcPct val="100000"/>
              </a:lnSpc>
              <a:spcBef>
                <a:spcPts val="0"/>
              </a:spcBef>
              <a:spcAft>
                <a:spcPts val="0"/>
              </a:spcAft>
              <a:buClrTx/>
              <a:buSzTx/>
              <a:buFontTx/>
              <a:buNone/>
              <a:tabLst>
                <a:tab pos="3992563" algn="l"/>
              </a:tabLst>
              <a:defRPr kumimoji="0" sz="1400" b="1" u="none" strike="noStrike" cap="none" spc="0" normalizeH="0" baseline="0">
                <a:ln>
                  <a:noFill/>
                </a:ln>
                <a:solidFill>
                  <a:prstClr val="black"/>
                </a:solidFill>
                <a:effectLst/>
                <a:uLnTx/>
                <a:uFillTx/>
                <a:latin typeface="Segoe Sans Display Semibold" pitchFamily="2" charset="0"/>
                <a:cs typeface="Segoe Sans Display Semibold" pitchFamily="2" charset="0"/>
              </a:defRPr>
            </a:lvl1pPr>
          </a:lstStyle>
          <a:p>
            <a:r>
              <a:rPr lang="en-US">
                <a:latin typeface="Segoe Sans Display Semibold"/>
                <a:cs typeface="Segoe Sans Display Semibold"/>
                <a:sym typeface="Arial"/>
              </a:rPr>
              <a:t>These baseball cards serve as step-by-step recipes to streamline agent build and adoption.</a:t>
            </a:r>
          </a:p>
        </p:txBody>
      </p:sp>
      <p:sp>
        <p:nvSpPr>
          <p:cNvPr id="4" name="Text Placeholder 3">
            <a:extLst>
              <a:ext uri="{FF2B5EF4-FFF2-40B4-BE49-F238E27FC236}">
                <a16:creationId xmlns:a16="http://schemas.microsoft.com/office/drawing/2014/main" id="{90468970-B250-1A22-C320-4FF0515270FE}"/>
              </a:ext>
            </a:extLst>
          </p:cNvPr>
          <p:cNvSpPr txBox="1">
            <a:spLocks/>
          </p:cNvSpPr>
          <p:nvPr/>
        </p:nvSpPr>
        <p:spPr>
          <a:xfrm>
            <a:off x="695994" y="2425437"/>
            <a:ext cx="3922061" cy="3859999"/>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a:solidFill>
                  <a:srgbClr val="0078D4"/>
                </a:solidFill>
                <a:latin typeface="Segoe Sans Display Semibold" pitchFamily="2" charset="0"/>
                <a:cs typeface="Segoe Sans Display Semibold" pitchFamily="2" charset="0"/>
              </a:rPr>
              <a:t>Overview Card </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Business process transition</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Pain points</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Key users</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Value + KPI descriptions</a:t>
            </a:r>
          </a:p>
          <a:p>
            <a:pPr marL="285750" indent="-285750" defTabSz="1219170">
              <a:buClr>
                <a:srgbClr val="000000"/>
              </a:buClr>
              <a:buSzPts val="800"/>
              <a:buFont typeface="Arial" panose="020B0604020202020204" pitchFamily="34" charset="0"/>
              <a:buChar char="•"/>
              <a:defRPr/>
            </a:pPr>
            <a:endParaRPr lang="en-US" sz="1200" kern="0">
              <a:solidFill>
                <a:srgbClr val="000000"/>
              </a:solidFill>
              <a:latin typeface="Graphik Light"/>
              <a:sym typeface="Arial"/>
            </a:endParaRPr>
          </a:p>
          <a:p>
            <a:pPr marL="0" indent="0">
              <a:buNone/>
            </a:pPr>
            <a:r>
              <a:rPr lang="en-US" sz="1200" b="1">
                <a:solidFill>
                  <a:srgbClr val="0078D4"/>
                </a:solidFill>
                <a:latin typeface="Segoe Sans Display Semibold" pitchFamily="2" charset="0"/>
                <a:cs typeface="Segoe Sans Display Semibold" pitchFamily="2" charset="0"/>
              </a:rPr>
              <a:t>Functional Card </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Agent summary</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Process map</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KPIs impacted</a:t>
            </a:r>
          </a:p>
          <a:p>
            <a:pPr marL="285750" indent="-285750" defTabSz="1219170">
              <a:buClr>
                <a:srgbClr val="000000"/>
              </a:buClr>
              <a:buSzPts val="800"/>
              <a:buFont typeface="Arial" panose="020B0604020202020204" pitchFamily="34" charset="0"/>
              <a:buChar char="•"/>
              <a:defRPr/>
            </a:pPr>
            <a:r>
              <a:rPr lang="en-US" sz="1200" kern="0">
                <a:solidFill>
                  <a:srgbClr val="000000"/>
                </a:solidFill>
                <a:sym typeface="Arial"/>
              </a:rPr>
              <a:t>Value benefit</a:t>
            </a:r>
          </a:p>
          <a:p>
            <a:pPr marL="285750" indent="-285750" defTabSz="1219170">
              <a:buClr>
                <a:srgbClr val="000000"/>
              </a:buClr>
              <a:buSzPts val="800"/>
              <a:buFont typeface="Arial" panose="020B0604020202020204" pitchFamily="34" charset="0"/>
              <a:buChar char="•"/>
              <a:defRPr/>
            </a:pPr>
            <a:endParaRPr lang="en-US" sz="1200" kern="0">
              <a:solidFill>
                <a:srgbClr val="000000"/>
              </a:solidFill>
              <a:latin typeface="Graphik Light"/>
              <a:sym typeface="Arial"/>
            </a:endParaRPr>
          </a:p>
          <a:p>
            <a:pPr marL="0" indent="0">
              <a:buNone/>
            </a:pPr>
            <a:r>
              <a:rPr lang="en-US" sz="1200" b="1">
                <a:solidFill>
                  <a:srgbClr val="0078D4"/>
                </a:solidFill>
                <a:latin typeface="Segoe Sans Display Semibold" pitchFamily="2" charset="0"/>
                <a:cs typeface="Segoe Sans Display Semibold" pitchFamily="2" charset="0"/>
              </a:rPr>
              <a:t>Architecture Card </a:t>
            </a:r>
          </a:p>
          <a:p>
            <a:pPr marL="285750" lvl="0" indent="-285750" defTabSz="1219170">
              <a:spcBef>
                <a:spcPts val="288"/>
              </a:spcBef>
              <a:buClr>
                <a:srgbClr val="000000"/>
              </a:buClr>
              <a:buSzPts val="800"/>
              <a:buFont typeface="Arial" panose="020B0604020202020204" pitchFamily="34" charset="0"/>
              <a:buChar char="•"/>
              <a:defRPr/>
            </a:pPr>
            <a:r>
              <a:rPr lang="en-US" sz="1200" kern="0">
                <a:solidFill>
                  <a:srgbClr val="000000"/>
                </a:solidFill>
                <a:sym typeface="Arial"/>
              </a:rPr>
              <a:t>Reference architecture</a:t>
            </a:r>
          </a:p>
          <a:p>
            <a:pPr marL="285750" lvl="0" indent="-285750" defTabSz="1219170">
              <a:spcBef>
                <a:spcPts val="288"/>
              </a:spcBef>
              <a:buClr>
                <a:srgbClr val="000000"/>
              </a:buClr>
              <a:buSzPts val="800"/>
              <a:buFont typeface="Arial" panose="020B0604020202020204" pitchFamily="34" charset="0"/>
              <a:buChar char="•"/>
              <a:defRPr/>
            </a:pPr>
            <a:r>
              <a:rPr lang="en-US" sz="1200" kern="0">
                <a:solidFill>
                  <a:srgbClr val="000000"/>
                </a:solidFill>
                <a:sym typeface="Arial"/>
              </a:rPr>
              <a:t>Technical considerations</a:t>
            </a:r>
          </a:p>
          <a:p>
            <a:pPr marL="285750" lvl="0" indent="-285750" defTabSz="1219170">
              <a:spcBef>
                <a:spcPts val="288"/>
              </a:spcBef>
              <a:buClr>
                <a:srgbClr val="000000"/>
              </a:buClr>
              <a:buSzPts val="800"/>
              <a:buFont typeface="Arial" panose="020B0604020202020204" pitchFamily="34" charset="0"/>
              <a:buChar char="•"/>
              <a:defRPr/>
            </a:pPr>
            <a:r>
              <a:rPr lang="en-US" sz="1200" kern="0">
                <a:solidFill>
                  <a:srgbClr val="000000"/>
                </a:solidFill>
                <a:sym typeface="Arial"/>
              </a:rPr>
              <a:t>Inputs needed</a:t>
            </a:r>
          </a:p>
          <a:p>
            <a:pPr marL="285750" lvl="0" indent="-285750" defTabSz="1219170">
              <a:spcBef>
                <a:spcPts val="288"/>
              </a:spcBef>
              <a:buClr>
                <a:srgbClr val="000000"/>
              </a:buClr>
              <a:buSzPts val="800"/>
              <a:buFont typeface="Arial" panose="020B0604020202020204" pitchFamily="34" charset="0"/>
              <a:buChar char="•"/>
              <a:defRPr/>
            </a:pPr>
            <a:r>
              <a:rPr lang="en-US" sz="1200" kern="0">
                <a:solidFill>
                  <a:srgbClr val="000000"/>
                </a:solidFill>
                <a:sym typeface="Arial"/>
              </a:rPr>
              <a:t>Agent-to-agent workflow</a:t>
            </a:r>
          </a:p>
        </p:txBody>
      </p:sp>
      <p:sp>
        <p:nvSpPr>
          <p:cNvPr id="5" name="Google Shape;498;p32">
            <a:extLst>
              <a:ext uri="{FF2B5EF4-FFF2-40B4-BE49-F238E27FC236}">
                <a16:creationId xmlns:a16="http://schemas.microsoft.com/office/drawing/2014/main" id="{8CC2A9EE-03A9-B6EA-0EA6-75C4504F80E5}"/>
              </a:ext>
              <a:ext uri="{C183D7F6-B498-43B3-948B-1728B52AA6E4}">
                <adec:decorative xmlns:adec="http://schemas.microsoft.com/office/drawing/2017/decorative" val="1"/>
              </a:ext>
            </a:extLst>
          </p:cNvPr>
          <p:cNvSpPr/>
          <p:nvPr/>
        </p:nvSpPr>
        <p:spPr>
          <a:xfrm>
            <a:off x="5530467" y="0"/>
            <a:ext cx="6661533" cy="6858000"/>
          </a:xfrm>
          <a:prstGeom prst="roundRect">
            <a:avLst>
              <a:gd name="adj" fmla="val 0"/>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grpSp>
        <p:nvGrpSpPr>
          <p:cNvPr id="6" name="Group 5">
            <a:extLst>
              <a:ext uri="{FF2B5EF4-FFF2-40B4-BE49-F238E27FC236}">
                <a16:creationId xmlns:a16="http://schemas.microsoft.com/office/drawing/2014/main" id="{D6EC9E1B-42F3-AFA0-ADCE-CBE016ABC021}"/>
              </a:ext>
              <a:ext uri="{C183D7F6-B498-43B3-948B-1728B52AA6E4}">
                <adec:decorative xmlns:adec="http://schemas.microsoft.com/office/drawing/2017/decorative" val="1"/>
              </a:ext>
            </a:extLst>
          </p:cNvPr>
          <p:cNvGrpSpPr/>
          <p:nvPr/>
        </p:nvGrpSpPr>
        <p:grpSpPr>
          <a:xfrm>
            <a:off x="6096000" y="268764"/>
            <a:ext cx="1547294" cy="4669109"/>
            <a:chOff x="6315920" y="234039"/>
            <a:chExt cx="1547294" cy="4669109"/>
          </a:xfrm>
        </p:grpSpPr>
        <p:sp>
          <p:nvSpPr>
            <p:cNvPr id="7" name="TextBox 6">
              <a:extLst>
                <a:ext uri="{FF2B5EF4-FFF2-40B4-BE49-F238E27FC236}">
                  <a16:creationId xmlns:a16="http://schemas.microsoft.com/office/drawing/2014/main" id="{4C87D96C-379A-ED70-C98A-27817924FBBA}"/>
                </a:ext>
              </a:extLst>
            </p:cNvPr>
            <p:cNvSpPr txBox="1"/>
            <p:nvPr/>
          </p:nvSpPr>
          <p:spPr>
            <a:xfrm>
              <a:off x="6315920" y="234039"/>
              <a:ext cx="1547294" cy="215444"/>
            </a:xfrm>
            <a:prstGeom prst="rect">
              <a:avLst/>
            </a:prstGeom>
            <a:noFill/>
          </p:spPr>
          <p:txBody>
            <a:bodyPr wrap="square" lIns="0" tIns="0" rIns="0" bIns="0">
              <a:spAutoFit/>
            </a:bodyPr>
            <a:lstStyle/>
            <a:p>
              <a:pPr marL="0" indent="0" algn="r">
                <a:buNone/>
              </a:pPr>
              <a:r>
                <a:rPr lang="en-US" sz="1400" b="1">
                  <a:solidFill>
                    <a:srgbClr val="0078D4"/>
                  </a:solidFill>
                  <a:latin typeface="Segoe Sans Display Semibold" pitchFamily="2" charset="0"/>
                  <a:cs typeface="Segoe Sans Display Semibold" pitchFamily="2" charset="0"/>
                </a:rPr>
                <a:t>Overview Card </a:t>
              </a:r>
            </a:p>
          </p:txBody>
        </p:sp>
        <p:sp>
          <p:nvSpPr>
            <p:cNvPr id="8" name="TextBox 7">
              <a:extLst>
                <a:ext uri="{FF2B5EF4-FFF2-40B4-BE49-F238E27FC236}">
                  <a16:creationId xmlns:a16="http://schemas.microsoft.com/office/drawing/2014/main" id="{F202D1D8-E30A-28EC-BD52-A083A65FD734}"/>
                </a:ext>
              </a:extLst>
            </p:cNvPr>
            <p:cNvSpPr txBox="1"/>
            <p:nvPr/>
          </p:nvSpPr>
          <p:spPr>
            <a:xfrm>
              <a:off x="6315920" y="2460671"/>
              <a:ext cx="1547294" cy="215444"/>
            </a:xfrm>
            <a:prstGeom prst="rect">
              <a:avLst/>
            </a:prstGeom>
            <a:noFill/>
          </p:spPr>
          <p:txBody>
            <a:bodyPr wrap="square" lIns="0" tIns="0" rIns="0" bIns="0">
              <a:spAutoFit/>
            </a:bodyPr>
            <a:lstStyle/>
            <a:p>
              <a:pPr marL="0" indent="0" algn="r">
                <a:buNone/>
              </a:pPr>
              <a:r>
                <a:rPr lang="en-US" sz="1400" b="1">
                  <a:solidFill>
                    <a:srgbClr val="0078D4"/>
                  </a:solidFill>
                  <a:latin typeface="Segoe Sans Display Semibold" pitchFamily="2" charset="0"/>
                  <a:cs typeface="Segoe Sans Display Semibold" pitchFamily="2" charset="0"/>
                </a:rPr>
                <a:t>Functional Card </a:t>
              </a:r>
            </a:p>
          </p:txBody>
        </p:sp>
        <p:sp>
          <p:nvSpPr>
            <p:cNvPr id="9" name="TextBox 8">
              <a:extLst>
                <a:ext uri="{FF2B5EF4-FFF2-40B4-BE49-F238E27FC236}">
                  <a16:creationId xmlns:a16="http://schemas.microsoft.com/office/drawing/2014/main" id="{7D8A4865-53BF-7FF5-1E3B-58B33B3A5FD2}"/>
                </a:ext>
              </a:extLst>
            </p:cNvPr>
            <p:cNvSpPr txBox="1"/>
            <p:nvPr/>
          </p:nvSpPr>
          <p:spPr>
            <a:xfrm>
              <a:off x="6315920" y="4687704"/>
              <a:ext cx="1547294" cy="215444"/>
            </a:xfrm>
            <a:prstGeom prst="rect">
              <a:avLst/>
            </a:prstGeom>
            <a:noFill/>
          </p:spPr>
          <p:txBody>
            <a:bodyPr wrap="square" lIns="0" tIns="0" rIns="0" bIns="0">
              <a:spAutoFit/>
            </a:bodyPr>
            <a:lstStyle/>
            <a:p>
              <a:pPr marL="0" indent="0" algn="r">
                <a:buNone/>
              </a:pPr>
              <a:r>
                <a:rPr lang="en-US" sz="1400" b="1">
                  <a:solidFill>
                    <a:srgbClr val="0078D4"/>
                  </a:solidFill>
                  <a:latin typeface="Segoe Sans Display Semibold" pitchFamily="2" charset="0"/>
                  <a:cs typeface="Segoe Sans Display Semibold" pitchFamily="2" charset="0"/>
                </a:rPr>
                <a:t>Architecture Card </a:t>
              </a:r>
            </a:p>
          </p:txBody>
        </p:sp>
      </p:grpSp>
      <p:pic>
        <p:nvPicPr>
          <p:cNvPr id="10" name="Picture 9">
            <a:extLst>
              <a:ext uri="{FF2B5EF4-FFF2-40B4-BE49-F238E27FC236}">
                <a16:creationId xmlns:a16="http://schemas.microsoft.com/office/drawing/2014/main" id="{A6E10F84-5D9D-7866-83C3-FA5457E22E38}"/>
              </a:ext>
            </a:extLst>
          </p:cNvPr>
          <p:cNvPicPr>
            <a:picLocks noChangeAspect="1"/>
          </p:cNvPicPr>
          <p:nvPr/>
        </p:nvPicPr>
        <p:blipFill>
          <a:blip r:embed="rId2"/>
          <a:stretch>
            <a:fillRect/>
          </a:stretch>
        </p:blipFill>
        <p:spPr>
          <a:xfrm>
            <a:off x="7894837" y="4722429"/>
            <a:ext cx="3381248" cy="1901952"/>
          </a:xfrm>
          <a:prstGeom prst="rect">
            <a:avLst/>
          </a:prstGeom>
        </p:spPr>
      </p:pic>
      <p:pic>
        <p:nvPicPr>
          <p:cNvPr id="11" name="Picture 10">
            <a:extLst>
              <a:ext uri="{FF2B5EF4-FFF2-40B4-BE49-F238E27FC236}">
                <a16:creationId xmlns:a16="http://schemas.microsoft.com/office/drawing/2014/main" id="{D14C26D6-62DD-BF52-79DA-60F724A490B1}"/>
              </a:ext>
            </a:extLst>
          </p:cNvPr>
          <p:cNvPicPr>
            <a:picLocks noChangeAspect="1"/>
          </p:cNvPicPr>
          <p:nvPr/>
        </p:nvPicPr>
        <p:blipFill>
          <a:blip r:embed="rId3"/>
          <a:stretch>
            <a:fillRect/>
          </a:stretch>
        </p:blipFill>
        <p:spPr>
          <a:xfrm>
            <a:off x="7894837" y="268764"/>
            <a:ext cx="3381248" cy="1901952"/>
          </a:xfrm>
          <a:prstGeom prst="rect">
            <a:avLst/>
          </a:prstGeom>
        </p:spPr>
      </p:pic>
      <p:pic>
        <p:nvPicPr>
          <p:cNvPr id="12" name="Picture 11">
            <a:extLst>
              <a:ext uri="{FF2B5EF4-FFF2-40B4-BE49-F238E27FC236}">
                <a16:creationId xmlns:a16="http://schemas.microsoft.com/office/drawing/2014/main" id="{E6E2635B-0FE5-EF71-129F-62DE5D205FBB}"/>
              </a:ext>
            </a:extLst>
          </p:cNvPr>
          <p:cNvPicPr>
            <a:picLocks noChangeAspect="1"/>
          </p:cNvPicPr>
          <p:nvPr/>
        </p:nvPicPr>
        <p:blipFill>
          <a:blip r:embed="rId4"/>
          <a:stretch>
            <a:fillRect/>
          </a:stretch>
        </p:blipFill>
        <p:spPr>
          <a:xfrm>
            <a:off x="7894837" y="2478024"/>
            <a:ext cx="3381248" cy="1901952"/>
          </a:xfrm>
          <a:prstGeom prst="rect">
            <a:avLst/>
          </a:prstGeom>
        </p:spPr>
      </p:pic>
    </p:spTree>
    <p:extLst>
      <p:ext uri="{BB962C8B-B14F-4D97-AF65-F5344CB8AC3E}">
        <p14:creationId xmlns:p14="http://schemas.microsoft.com/office/powerpoint/2010/main" val="2934119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5E71B-89AC-C668-6C8D-C319B506C046}"/>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DE08BBB4-23F6-7C02-1966-4AB163A98922}"/>
              </a:ext>
            </a:extLst>
          </p:cNvPr>
          <p:cNvSpPr>
            <a:spLocks/>
          </p:cNvSpPr>
          <p:nvPr/>
        </p:nvSpPr>
        <p:spPr bwMode="auto">
          <a:xfrm>
            <a:off x="2341944" y="942154"/>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5B2E81BD-D8C1-326F-86D3-2F67226B7E29}"/>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21ABB88C-53C0-803C-F508-4BE46AE4EDF4}"/>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99F2D918-4520-CD63-E2A5-CADD8D6E70D0}"/>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defTabSz="932742">
              <a:spcAft>
                <a:spcPts val="100"/>
              </a:spcAft>
              <a:buSzPct val="90000"/>
              <a:defRPr/>
            </a:pPr>
            <a:r>
              <a:rPr lang="en-US" sz="1400">
                <a:solidFill>
                  <a:srgbClr val="091F2C"/>
                </a:solidFill>
                <a:latin typeface="Segoe Sans Display Semibold"/>
                <a:cs typeface="Segoe Sans Display"/>
              </a:rPr>
              <a:t>Shift Planning Optimizer </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Agent</a:t>
            </a:r>
          </a:p>
        </p:txBody>
      </p:sp>
      <p:sp>
        <p:nvSpPr>
          <p:cNvPr id="57" name="Rectangle: Top Corners Rounded 56">
            <a:extLst>
              <a:ext uri="{FF2B5EF4-FFF2-40B4-BE49-F238E27FC236}">
                <a16:creationId xmlns:a16="http://schemas.microsoft.com/office/drawing/2014/main" id="{6F3CF3EE-6C34-E08E-9E2B-17F14EFF9D7D}"/>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A4DAB6E6-0497-D70C-900F-209D8F9B0E8A}"/>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B21E4733-B42A-B997-498E-E1EA0D8150E0}"/>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E5F5E653-CD18-C399-07F7-45E662900F5C}"/>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32C7EE3E-6E78-75AA-C54D-44B84DCBBC30}"/>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566EAB78-A7EA-020A-420D-B79F196346AF}"/>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91762652-FBDF-6B40-158D-1DC62495894A}"/>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9B1DC019-53B1-2CA1-94B9-41BC02F9F1B1}"/>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FACBDA3C-6290-0078-2D77-0744C61FFFCC}"/>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7C56E960-B656-FBDE-0A6B-4CEEE4669F3D}"/>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060F06BA-C699-8F8D-2F61-E4BFFF56E8BD}"/>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B7CC149C-D222-869B-C1CC-857F34F05B9F}"/>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0A5EC035-883E-EDAE-D268-31FD9668ED99}"/>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6C3531D9-F845-FA05-E1C6-74DE66E0B533}"/>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5DD7F6D3-F969-16C5-C484-6C7A2E1F85B4}"/>
              </a:ext>
            </a:extLst>
          </p:cNvPr>
          <p:cNvSpPr txBox="1"/>
          <p:nvPr/>
        </p:nvSpPr>
        <p:spPr>
          <a:xfrm>
            <a:off x="116061" y="445487"/>
            <a:ext cx="199626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cs typeface="Segoe Sans Display Semibold"/>
              </a:rPr>
              <a:t>Manufacturing</a:t>
            </a:r>
            <a:endParaRPr lang="en-US" sz="1800" b="0" i="0" u="none" strike="noStrike" kern="1200" cap="none" spc="0" normalizeH="0" baseline="0" noProof="0">
              <a:ln>
                <a:noFill/>
              </a:ln>
              <a:solidFill>
                <a:srgbClr val="FFFFFF"/>
              </a:solidFill>
              <a:effectLst/>
              <a:uLnTx/>
              <a:uFillTx/>
              <a:latin typeface="Segoe Sans Display Semibold"/>
              <a:cs typeface="Segoe Sans Display Semibold"/>
            </a:endParaRPr>
          </a:p>
        </p:txBody>
      </p:sp>
      <p:sp>
        <p:nvSpPr>
          <p:cNvPr id="4" name="Available with">
            <a:extLst>
              <a:ext uri="{FF2B5EF4-FFF2-40B4-BE49-F238E27FC236}">
                <a16:creationId xmlns:a16="http://schemas.microsoft.com/office/drawing/2014/main" id="{052D6AF2-9C0C-AE28-B45D-9657DE593B00}"/>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7CB21B09-8A82-51C2-E98E-E364043781A4}"/>
              </a:ext>
            </a:extLst>
          </p:cNvPr>
          <p:cNvGraphicFramePr>
            <a:graphicFrameLocks noGrp="1"/>
          </p:cNvGraphicFramePr>
          <p:nvPr>
            <p:extLst>
              <p:ext uri="{D42A27DB-BD31-4B8C-83A1-F6EECF244321}">
                <p14:modId xmlns:p14="http://schemas.microsoft.com/office/powerpoint/2010/main" val="1664022055"/>
              </p:ext>
            </p:extLst>
          </p:nvPr>
        </p:nvGraphicFramePr>
        <p:xfrm>
          <a:off x="316788" y="1608472"/>
          <a:ext cx="1907446" cy="417576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rgbClr val="091F2C"/>
                          </a:solidFill>
                          <a:effectLst/>
                          <a:uLnTx/>
                          <a:uFillTx/>
                        </a:rPr>
                        <a:t>Leverages data like labor availability, machine readiness</a:t>
                      </a:r>
                      <a:r>
                        <a:rPr kumimoji="0" lang="en-US" sz="1100" b="0" i="0" u="none" strike="noStrike" kern="1200" cap="none" spc="0" normalizeH="0" baseline="0" noProof="0">
                          <a:ln>
                            <a:noFill/>
                          </a:ln>
                          <a:solidFill>
                            <a:srgbClr val="091F2C"/>
                          </a:solidFill>
                          <a:effectLst/>
                          <a:uLnTx/>
                          <a:uFillTx/>
                        </a:rPr>
                        <a:t>, and </a:t>
                      </a:r>
                      <a:r>
                        <a:rPr lang="en-US" sz="1100" b="0" i="0" u="none" strike="noStrike" kern="1200" cap="none" spc="0" normalizeH="0" baseline="0" noProof="0">
                          <a:ln>
                            <a:noFill/>
                          </a:ln>
                          <a:solidFill>
                            <a:srgbClr val="091F2C"/>
                          </a:solidFill>
                          <a:effectLst/>
                          <a:uLnTx/>
                          <a:uFillTx/>
                        </a:rPr>
                        <a:t>workforce constraints to automatically generate and adjust shift schedules—ensuring optimal staffing, </a:t>
                      </a:r>
                      <a:r>
                        <a:rPr kumimoji="0" lang="en-US" sz="1100" b="0" i="0" u="none" strike="noStrike" kern="1200" cap="none" spc="0" normalizeH="0" baseline="0" noProof="0">
                          <a:ln>
                            <a:noFill/>
                          </a:ln>
                          <a:solidFill>
                            <a:srgbClr val="091F2C"/>
                          </a:solidFill>
                          <a:effectLst/>
                          <a:uLnTx/>
                          <a:uFillTx/>
                        </a:rPr>
                        <a:t>minimizing </a:t>
                      </a:r>
                      <a:r>
                        <a:rPr lang="en-US" sz="1100" b="0" i="0" u="none" strike="noStrike" kern="1200" cap="none" spc="0" normalizeH="0" baseline="0" noProof="0">
                          <a:ln>
                            <a:noFill/>
                          </a:ln>
                          <a:solidFill>
                            <a:srgbClr val="091F2C"/>
                          </a:solidFill>
                          <a:effectLst/>
                          <a:uLnTx/>
                          <a:uFillTx/>
                        </a:rPr>
                        <a:t>downtime, and improving overall </a:t>
                      </a:r>
                      <a:r>
                        <a:rPr kumimoji="0" lang="en-US" sz="1100" b="0" i="0" u="none" strike="noStrike" kern="1200" cap="none" spc="0" normalizeH="0" baseline="0" noProof="0">
                          <a:ln>
                            <a:noFill/>
                          </a:ln>
                          <a:solidFill>
                            <a:srgbClr val="091F2C"/>
                          </a:solidFill>
                          <a:effectLst/>
                          <a:uLnTx/>
                          <a:uFillTx/>
                        </a:rPr>
                        <a:t>operational </a:t>
                      </a:r>
                      <a:r>
                        <a:rPr lang="en-US" sz="1100" b="0" i="0" u="none" strike="noStrike" kern="1200" cap="none" spc="0" normalizeH="0" baseline="0" noProof="0">
                          <a:ln>
                            <a:noFill/>
                          </a:ln>
                          <a:solidFill>
                            <a:srgbClr val="091F2C"/>
                          </a:solidFill>
                          <a:effectLst/>
                          <a:uLnTx/>
                          <a:uFillTx/>
                        </a:rPr>
                        <a:t>efficiency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chemeClr val="tx2"/>
                          </a:solidFill>
                          <a:effectLst/>
                          <a:uLnTx/>
                          <a:uFillTx/>
                          <a:latin typeface="Segoe Sans Display Semibold"/>
                        </a:rPr>
                        <a:t>KPIs impacted</a:t>
                      </a:r>
                      <a:endParaRPr kumimoji="0"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4218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rtl="0">
                        <a:lnSpc>
                          <a:spcPct val="100000"/>
                        </a:lnSpc>
                        <a:spcBef>
                          <a:spcPts val="0"/>
                        </a:spcBef>
                        <a:spcAft>
                          <a:spcPts val="0"/>
                        </a:spcAft>
                        <a:buClrTx/>
                        <a:buSzTx/>
                        <a:buFontTx/>
                        <a:buNone/>
                      </a:pPr>
                      <a:r>
                        <a:rPr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p>
                      <a:pPr marL="0" marR="0" lvl="0" indent="0" algn="l" rtl="0" eaLnBrk="1" fontAlgn="auto" latinLnBrk="0" hangingPunct="1">
                        <a:lnSpc>
                          <a:spcPct val="100000"/>
                        </a:lnSpc>
                        <a:spcBef>
                          <a:spcPts val="0"/>
                        </a:spcBef>
                        <a:spcAft>
                          <a:spcPts val="0"/>
                        </a:spcAft>
                        <a:buClrTx/>
                        <a:buSzTx/>
                        <a:buFontTx/>
                        <a:buNone/>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B473CA89-84E7-65C6-E9F7-853BFF00DBBB}"/>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Match Labor with Demand</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0BC2CA34-BA92-8D72-F625-AE3BC6ABAA8D}"/>
              </a:ext>
            </a:extLst>
          </p:cNvPr>
          <p:cNvSpPr txBox="1">
            <a:spLocks/>
          </p:cNvSpPr>
          <p:nvPr/>
        </p:nvSpPr>
        <p:spPr>
          <a:xfrm>
            <a:off x="5918795"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Cross-references current staffing levels with real-time production load </a:t>
            </a:r>
            <a:r>
              <a:rPr kumimoji="0" lang="en-US" sz="800" b="0" i="0" u="none" strike="noStrike" kern="0" cap="none" spc="0" normalizeH="0" baseline="0" noProof="0">
                <a:ln>
                  <a:noFill/>
                </a:ln>
                <a:solidFill>
                  <a:srgbClr val="000000"/>
                </a:solidFill>
                <a:effectLst/>
                <a:uLnTx/>
                <a:uFillTx/>
                <a:ea typeface="+mn-lt"/>
                <a:cs typeface="+mn-lt"/>
                <a:sym typeface="DM Sans"/>
              </a:rPr>
              <a:t>and </a:t>
            </a:r>
            <a:r>
              <a:rPr lang="en-US" sz="800" kern="0">
                <a:solidFill>
                  <a:srgbClr val="000000"/>
                </a:solidFill>
                <a:ea typeface="+mn-lt"/>
                <a:cs typeface="+mn-lt"/>
                <a:sym typeface="DM Sans"/>
              </a:rPr>
              <a:t>equipment readiness</a:t>
            </a:r>
            <a:endParaRPr lang="en-US"/>
          </a:p>
        </p:txBody>
      </p:sp>
      <p:sp>
        <p:nvSpPr>
          <p:cNvPr id="63" name="Rectangle: Rounded Corners 62">
            <a:extLst>
              <a:ext uri="{FF2B5EF4-FFF2-40B4-BE49-F238E27FC236}">
                <a16:creationId xmlns:a16="http://schemas.microsoft.com/office/drawing/2014/main" id="{5EA57F1A-A881-2ABC-D8EA-E6734CC6DB5E}"/>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Optimizes Labor Utilization</a:t>
            </a:r>
            <a:endParaRPr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7BF6C49B-61B5-24F6-CCBB-0A5ECBCB90BE}"/>
              </a:ext>
            </a:extLst>
          </p:cNvPr>
          <p:cNvSpPr/>
          <p:nvPr/>
        </p:nvSpPr>
        <p:spPr bwMode="auto">
          <a:xfrm>
            <a:off x="372952" y="39401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Increases </a:t>
            </a:r>
            <a:r>
              <a:rPr lang="en-US" sz="700">
                <a:solidFill>
                  <a:srgbClr val="FFFFFF"/>
                </a:solidFill>
                <a:latin typeface="Segoe Sans Display Semibold"/>
                <a:ea typeface="Segoe UI" pitchFamily="34" charset="0"/>
                <a:cs typeface="Segoe UI"/>
              </a:rPr>
              <a:t>Shift Coverage Rate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FACAA81A-4863-C9AD-48B9-9ACC9B651A72}"/>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Cost </a:t>
            </a:r>
            <a:r>
              <a:rPr lang="en-US" sz="700">
                <a:solidFill>
                  <a:srgbClr val="FFFFFF"/>
                </a:solidFill>
                <a:latin typeface="Segoe Sans Display Semibold"/>
                <a:ea typeface="Segoe UI" pitchFamily="34" charset="0"/>
                <a:cs typeface="Segoe UI"/>
              </a:rPr>
              <a:t>Savings</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23" name="Step 1 Title">
            <a:extLst>
              <a:ext uri="{FF2B5EF4-FFF2-40B4-BE49-F238E27FC236}">
                <a16:creationId xmlns:a16="http://schemas.microsoft.com/office/drawing/2014/main" id="{5C38EBBC-1229-FB0E-36E5-B45A5BD12627}"/>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Import Labor &amp; Shift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0A7AE632-B7CE-EC6A-8781-70BF9A52FCC4}"/>
              </a:ext>
            </a:extLst>
          </p:cNvPr>
          <p:cNvSpPr txBox="1">
            <a:spLocks/>
          </p:cNvSpPr>
          <p:nvPr/>
        </p:nvSpPr>
        <p:spPr>
          <a:xfrm>
            <a:off x="3035003"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Aggregates workforce availability, skill sets, absentee data, and shift policies </a:t>
            </a:r>
            <a:r>
              <a:rPr kumimoji="0" lang="en-US" sz="800" b="0" i="0" u="none" strike="noStrike" kern="0" cap="none" spc="0" normalizeH="0" baseline="0" noProof="0">
                <a:ln>
                  <a:noFill/>
                </a:ln>
                <a:solidFill>
                  <a:srgbClr val="000000"/>
                </a:solidFill>
                <a:effectLst/>
                <a:uLnTx/>
                <a:uFillTx/>
                <a:ea typeface="+mn-lt"/>
                <a:cs typeface="+mn-lt"/>
                <a:sym typeface="DM Sans"/>
              </a:rPr>
              <a:t>from </a:t>
            </a:r>
            <a:r>
              <a:rPr lang="en-US" sz="800" kern="0">
                <a:solidFill>
                  <a:srgbClr val="000000"/>
                </a:solidFill>
                <a:ea typeface="+mn-lt"/>
                <a:cs typeface="+mn-lt"/>
                <a:sym typeface="DM Sans"/>
              </a:rPr>
              <a:t>HR and ERP </a:t>
            </a:r>
            <a:r>
              <a:rPr kumimoji="0" lang="en-US" sz="800" b="0" i="0" u="none" strike="noStrike" kern="0" cap="none" spc="0" normalizeH="0" baseline="0" noProof="0">
                <a:ln>
                  <a:noFill/>
                </a:ln>
                <a:solidFill>
                  <a:srgbClr val="000000"/>
                </a:solidFill>
                <a:effectLst/>
                <a:uLnTx/>
                <a:uFillTx/>
                <a:ea typeface="+mn-lt"/>
                <a:cs typeface="+mn-lt"/>
                <a:sym typeface="DM Sans"/>
              </a:rPr>
              <a:t>systems</a:t>
            </a:r>
            <a:endParaRPr lang="en-US">
              <a:ea typeface="+mn-lt"/>
              <a:cs typeface="+mn-lt"/>
            </a:endParaRPr>
          </a:p>
        </p:txBody>
      </p:sp>
      <p:sp>
        <p:nvSpPr>
          <p:cNvPr id="45" name="TextBox 44">
            <a:extLst>
              <a:ext uri="{FF2B5EF4-FFF2-40B4-BE49-F238E27FC236}">
                <a16:creationId xmlns:a16="http://schemas.microsoft.com/office/drawing/2014/main" id="{0B66E8F3-59D7-A026-2848-0AEB351581CB}"/>
              </a:ext>
              <a:ext uri="{C183D7F6-B498-43B3-948B-1728B52AA6E4}">
                <adec:decorative xmlns:adec="http://schemas.microsoft.com/office/drawing/2017/decorative" val="0"/>
              </a:ext>
            </a:extLst>
          </p:cNvPr>
          <p:cNvSpPr txBox="1"/>
          <p:nvPr/>
        </p:nvSpPr>
        <p:spPr>
          <a:xfrm>
            <a:off x="3105787" y="1991446"/>
            <a:ext cx="2199820"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HR system (e.g., Workday)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labor availability and absenteeism</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Dynamics 365)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shift rules and skills mapping</a:t>
            </a:r>
            <a:endParaRPr lang="en-US">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a:t>
            </a:r>
            <a:r>
              <a:rPr lang="en-US" sz="700">
                <a:solidFill>
                  <a:srgbClr val="000000"/>
                </a:solidFill>
                <a:ea typeface="+mn-lt"/>
                <a:cs typeface="+mn-lt"/>
              </a:rPr>
              <a:t>to Workflow Automation Platforms (e.g. Power</a:t>
            </a:r>
            <a:r>
              <a:rPr kumimoji="0" lang="en-US" sz="700" b="0" i="0" u="none" strike="noStrike" kern="1200" cap="none" spc="0" normalizeH="0" baseline="0" noProof="0">
                <a:ln>
                  <a:noFill/>
                </a:ln>
                <a:solidFill>
                  <a:srgbClr val="000000"/>
                </a:solidFill>
                <a:effectLst/>
                <a:uLnTx/>
                <a:uFillTx/>
                <a:ea typeface="+mn-lt"/>
                <a:cs typeface="+mn-lt"/>
              </a:rPr>
              <a:t> Automate</a:t>
            </a:r>
            <a:r>
              <a:rPr lang="en-US" sz="700">
                <a:solidFill>
                  <a:srgbClr val="000000"/>
                </a:solidFill>
                <a:ea typeface="+mn-lt"/>
                <a:cs typeface="+mn-lt"/>
              </a:rPr>
              <a:t>)</a:t>
            </a:r>
            <a:r>
              <a:rPr kumimoji="0" lang="en-US" sz="700" b="0" i="0" u="none" strike="noStrike" kern="1200" cap="none" spc="0" normalizeH="0" baseline="0" noProof="0">
                <a:ln>
                  <a:noFill/>
                </a:ln>
                <a:solidFill>
                  <a:srgbClr val="000000"/>
                </a:solidFill>
                <a:effectLst/>
                <a:uLnTx/>
                <a:uFillTx/>
                <a:ea typeface="+mn-lt"/>
                <a:cs typeface="+mn-lt"/>
              </a:rPr>
              <a:t> </a:t>
            </a:r>
            <a:r>
              <a:rPr lang="en-US" sz="700">
                <a:solidFill>
                  <a:srgbClr val="000000"/>
                </a:solidFill>
                <a:ea typeface="+mn-lt"/>
                <a:cs typeface="+mn-lt"/>
              </a:rPr>
              <a:t>to trigger updates </a:t>
            </a:r>
            <a:r>
              <a:rPr kumimoji="0" lang="en-US" sz="700" b="0" i="0" u="none" strike="noStrike" kern="1200" cap="none" spc="0" normalizeH="0" baseline="0" noProof="0">
                <a:ln>
                  <a:noFill/>
                </a:ln>
                <a:solidFill>
                  <a:srgbClr val="000000"/>
                </a:solidFill>
                <a:effectLst/>
                <a:uLnTx/>
                <a:uFillTx/>
                <a:ea typeface="+mn-lt"/>
                <a:cs typeface="+mn-lt"/>
              </a:rPr>
              <a:t>from </a:t>
            </a:r>
            <a:r>
              <a:rPr lang="en-US" sz="700">
                <a:solidFill>
                  <a:srgbClr val="000000"/>
                </a:solidFill>
                <a:ea typeface="+mn-lt"/>
                <a:cs typeface="+mn-lt"/>
              </a:rPr>
              <a:t>leave requests </a:t>
            </a:r>
            <a:r>
              <a:rPr kumimoji="0" lang="en-US" sz="700" b="0" i="0" u="none" strike="noStrike" kern="1200" cap="none" spc="0" normalizeH="0" baseline="0" noProof="0">
                <a:ln>
                  <a:noFill/>
                </a:ln>
                <a:solidFill>
                  <a:srgbClr val="000000"/>
                </a:solidFill>
                <a:effectLst/>
                <a:uLnTx/>
                <a:uFillTx/>
                <a:ea typeface="+mn-lt"/>
                <a:cs typeface="+mn-lt"/>
              </a:rPr>
              <a:t>or </a:t>
            </a:r>
            <a:r>
              <a:rPr lang="en-US" sz="700">
                <a:solidFill>
                  <a:srgbClr val="000000"/>
                </a:solidFill>
                <a:ea typeface="+mn-lt"/>
                <a:cs typeface="+mn-lt"/>
              </a:rPr>
              <a:t>HR workflow changes</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49" name="Picture 48">
            <a:extLst>
              <a:ext uri="{FF2B5EF4-FFF2-40B4-BE49-F238E27FC236}">
                <a16:creationId xmlns:a16="http://schemas.microsoft.com/office/drawing/2014/main" id="{795138EC-3A44-03D6-2039-BA98B4766C8D}"/>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7450866C-65C4-0738-BB75-CF39E1A155D4}"/>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Generate Optimized Shift Plan</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B6B6B403-7428-98B0-4F24-E090FE1981B3}"/>
              </a:ext>
            </a:extLst>
          </p:cNvPr>
          <p:cNvSpPr txBox="1">
            <a:spLocks/>
          </p:cNvSpPr>
          <p:nvPr/>
        </p:nvSpPr>
        <p:spPr>
          <a:xfrm>
            <a:off x="8804382"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Applies optimization logic </a:t>
            </a:r>
            <a:r>
              <a:rPr kumimoji="0" lang="en-US" sz="800" b="0" i="0" u="none" strike="noStrike" kern="1200" cap="none" spc="0" normalizeH="0" baseline="0" noProof="0">
                <a:ln>
                  <a:noFill/>
                </a:ln>
                <a:solidFill>
                  <a:srgbClr val="091F2C"/>
                </a:solidFill>
                <a:effectLst/>
                <a:uLnTx/>
                <a:uFillTx/>
                <a:ea typeface="+mn-lt"/>
                <a:cs typeface="+mn-lt"/>
              </a:rPr>
              <a:t>to </a:t>
            </a:r>
            <a:r>
              <a:rPr lang="en-US" sz="800">
                <a:solidFill>
                  <a:srgbClr val="091F2C"/>
                </a:solidFill>
                <a:ea typeface="+mn-lt"/>
                <a:cs typeface="+mn-lt"/>
              </a:rPr>
              <a:t>suggest ideal skill matched staffing </a:t>
            </a:r>
            <a:r>
              <a:rPr kumimoji="0" lang="en-US" sz="800" b="0" i="0" u="none" strike="noStrike" kern="1200" cap="none" spc="0" normalizeH="0" baseline="0" noProof="0">
                <a:ln>
                  <a:noFill/>
                </a:ln>
                <a:solidFill>
                  <a:srgbClr val="091F2C"/>
                </a:solidFill>
                <a:effectLst/>
                <a:uLnTx/>
                <a:uFillTx/>
                <a:ea typeface="+mn-lt"/>
                <a:cs typeface="+mn-lt"/>
              </a:rPr>
              <a:t>and </a:t>
            </a:r>
            <a:r>
              <a:rPr lang="en-US" sz="800">
                <a:solidFill>
                  <a:srgbClr val="091F2C"/>
                </a:solidFill>
                <a:ea typeface="+mn-lt"/>
                <a:cs typeface="+mn-lt"/>
              </a:rPr>
              <a:t>flag areas of excess or insufficient coverage</a:t>
            </a:r>
            <a:endParaRPr lang="en-US">
              <a:ea typeface="+mn-ea"/>
            </a:endParaRPr>
          </a:p>
        </p:txBody>
      </p:sp>
      <p:sp>
        <p:nvSpPr>
          <p:cNvPr id="37" name="Step 1 Title">
            <a:extLst>
              <a:ext uri="{FF2B5EF4-FFF2-40B4-BE49-F238E27FC236}">
                <a16:creationId xmlns:a16="http://schemas.microsoft.com/office/drawing/2014/main" id="{A182078D-4471-0D47-047F-E0F7AF38F827}"/>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Send Shift Plan Updates</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82F696AA-3CD7-E649-0F1B-52DE6FEB8AFD}"/>
              </a:ext>
            </a:extLst>
          </p:cNvPr>
          <p:cNvSpPr txBox="1">
            <a:spLocks/>
          </p:cNvSpPr>
          <p:nvPr/>
        </p:nvSpPr>
        <p:spPr>
          <a:xfrm>
            <a:off x="8804382"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Communicates optimized shift plans and real-time alerts to relevant supervisors</a:t>
            </a:r>
            <a:endParaRPr lang="en-US">
              <a:ea typeface="+mn-ea"/>
            </a:endParaRPr>
          </a:p>
        </p:txBody>
      </p:sp>
      <p:sp>
        <p:nvSpPr>
          <p:cNvPr id="8" name="Rectangle: Rounded Corners 7">
            <a:extLst>
              <a:ext uri="{FF2B5EF4-FFF2-40B4-BE49-F238E27FC236}">
                <a16:creationId xmlns:a16="http://schemas.microsoft.com/office/drawing/2014/main" id="{71F26053-0D2C-4F10-4CA7-1A96F411B8B0}"/>
              </a:ext>
            </a:extLst>
          </p:cNvPr>
          <p:cNvSpPr/>
          <p:nvPr/>
        </p:nvSpPr>
        <p:spPr bwMode="auto">
          <a:xfrm>
            <a:off x="373204" y="545365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lang="en-US" sz="700">
                <a:solidFill>
                  <a:srgbClr val="FFFFFF"/>
                </a:solidFill>
                <a:latin typeface="Segoe Sans Display Semibold"/>
                <a:ea typeface="Segoe UI" pitchFamily="34" charset="0"/>
                <a:cs typeface="Segoe UI"/>
              </a:rPr>
              <a:t>Employee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 Experience</a:t>
            </a:r>
          </a:p>
        </p:txBody>
      </p:sp>
      <p:sp>
        <p:nvSpPr>
          <p:cNvPr id="16" name="Rectangle: Rounded Corners 15">
            <a:extLst>
              <a:ext uri="{FF2B5EF4-FFF2-40B4-BE49-F238E27FC236}">
                <a16:creationId xmlns:a16="http://schemas.microsoft.com/office/drawing/2014/main" id="{829545D4-0E3F-4347-DD75-CEA85362E09D}"/>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a:t>
            </a:r>
            <a:r>
              <a:rPr lang="en-US" sz="700">
                <a:solidFill>
                  <a:srgbClr val="FFFFFF"/>
                </a:solidFill>
                <a:latin typeface="Segoe Sans Display Semibold"/>
                <a:ea typeface="Segoe UI" pitchFamily="34" charset="0"/>
                <a:cs typeface="Segoe UI"/>
              </a:rPr>
              <a:t> Overtime Hours</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E70DAAB0-3B6E-E888-51F8-28E0C88B634B}"/>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F02F8564-79E4-9ADB-6714-D77AEFA762FF}"/>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AD18352B-1073-BE43-2733-4712B91D3185}"/>
              </a:ext>
              <a:ext uri="{C183D7F6-B498-43B3-948B-1728B52AA6E4}">
                <adec:decorative xmlns:adec="http://schemas.microsoft.com/office/drawing/2017/decorative" val="0"/>
              </a:ext>
            </a:extLst>
          </p:cNvPr>
          <p:cNvSpPr txBox="1"/>
          <p:nvPr/>
        </p:nvSpPr>
        <p:spPr>
          <a:xfrm>
            <a:off x="5916119" y="2059959"/>
            <a:ext cx="2297512"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MES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Dynamics 365 Supply Chain)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machine availability </a:t>
            </a:r>
            <a:r>
              <a:rPr kumimoji="0" lang="en-US" sz="700" b="0" i="0" u="none" strike="noStrike" kern="1200" cap="none" spc="0" normalizeH="0" baseline="0" noProof="0">
                <a:ln>
                  <a:noFill/>
                </a:ln>
                <a:solidFill>
                  <a:srgbClr val="000000"/>
                </a:solidFill>
                <a:effectLst/>
                <a:uLnTx/>
                <a:uFillTx/>
                <a:ea typeface="+mn-lt"/>
                <a:cs typeface="+mn-lt"/>
              </a:rPr>
              <a:t>and </a:t>
            </a:r>
            <a:r>
              <a:rPr lang="en-US" sz="700">
                <a:solidFill>
                  <a:srgbClr val="000000"/>
                </a:solidFill>
                <a:ea typeface="+mn-lt"/>
                <a:cs typeface="+mn-lt"/>
              </a:rPr>
              <a:t>production load</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a:t>
            </a:r>
            <a:r>
              <a:rPr lang="en-US" sz="700">
                <a:solidFill>
                  <a:srgbClr val="000000"/>
                </a:solidFill>
                <a:ea typeface="+mn-lt"/>
                <a:cs typeface="+mn-lt"/>
              </a:rPr>
              <a:t> ERP</a:t>
            </a:r>
            <a:r>
              <a:rPr kumimoji="0" lang="en-US" sz="700" b="0" i="0" u="none" strike="noStrike" kern="1200" cap="none" spc="0" normalizeH="0" baseline="0" noProof="0">
                <a:ln>
                  <a:noFill/>
                </a:ln>
                <a:solidFill>
                  <a:srgbClr val="000000"/>
                </a:solidFill>
                <a:effectLst/>
                <a:uLnTx/>
                <a:uFillTx/>
                <a:ea typeface="+mn-lt"/>
                <a:cs typeface="+mn-lt"/>
              </a:rPr>
              <a:t> </a:t>
            </a:r>
            <a:r>
              <a:rPr lang="en-US" sz="700">
                <a:solidFill>
                  <a:srgbClr val="000000"/>
                </a:solidFill>
                <a:ea typeface="+mn-lt"/>
                <a:cs typeface="+mn-lt"/>
              </a:rPr>
              <a:t>(e.g., Dynamics 365) </a:t>
            </a:r>
            <a:r>
              <a:rPr kumimoji="0" lang="en-US" sz="700" b="0" i="0" u="none" strike="noStrike" kern="1200" cap="none" spc="0" normalizeH="0" baseline="0" noProof="0">
                <a:ln>
                  <a:noFill/>
                </a:ln>
                <a:solidFill>
                  <a:srgbClr val="000000"/>
                </a:solidFill>
                <a:effectLst/>
                <a:uLnTx/>
                <a:uFillTx/>
                <a:ea typeface="+mn-lt"/>
                <a:cs typeface="+mn-lt"/>
              </a:rPr>
              <a:t>for retrieving current work orders and equipment assignments</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ea typeface="+mn-lt"/>
                <a:cs typeface="+mn-lt"/>
              </a:rPr>
              <a:t>Connection to Data Analytical Tools (e.g. Microsoft Fabric) for</a:t>
            </a:r>
            <a:r>
              <a:rPr kumimoji="0" lang="en-US" sz="700" b="0" i="0" u="none" strike="noStrike" kern="1200" cap="none" spc="0" normalizeH="0" baseline="0" noProof="0">
                <a:ln>
                  <a:noFill/>
                </a:ln>
                <a:solidFill>
                  <a:srgbClr val="000000"/>
                </a:solidFill>
                <a:effectLst/>
                <a:uLnTx/>
                <a:uFillTx/>
                <a:ea typeface="+mn-lt"/>
                <a:cs typeface="+mn-lt"/>
              </a:rPr>
              <a:t> </a:t>
            </a:r>
            <a:r>
              <a:rPr lang="en-US" sz="700">
                <a:solidFill>
                  <a:srgbClr val="000000"/>
                </a:solidFill>
                <a:ea typeface="+mn-lt"/>
                <a:cs typeface="+mn-lt"/>
              </a:rPr>
              <a:t>advanced labor-to-demand matching logic</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62" name="Picture 61">
            <a:extLst>
              <a:ext uri="{FF2B5EF4-FFF2-40B4-BE49-F238E27FC236}">
                <a16:creationId xmlns:a16="http://schemas.microsoft.com/office/drawing/2014/main" id="{B4205367-47DA-331D-DCFA-1CB2ABDA3B9A}"/>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9AEC323-4797-6185-6CFB-A05E683C2258}"/>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ED987E0E-86D4-60BC-098D-96E1391B9823}"/>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08EAE9A4-73EA-AAA2-7F4B-C67B00A58C59}"/>
              </a:ext>
              <a:ext uri="{C183D7F6-B498-43B3-948B-1728B52AA6E4}">
                <adec:decorative xmlns:adec="http://schemas.microsoft.com/office/drawing/2017/decorative" val="0"/>
              </a:ext>
            </a:extLst>
          </p:cNvPr>
          <p:cNvSpPr txBox="1"/>
          <p:nvPr/>
        </p:nvSpPr>
        <p:spPr>
          <a:xfrm>
            <a:off x="8804987" y="2095377"/>
            <a:ext cx="2307281" cy="87203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mn-lt"/>
                <a:ea typeface="+mn-lt"/>
                <a:cs typeface="+mn-lt"/>
              </a:rPr>
              <a:t>Connection to workflow automation services (</a:t>
            </a:r>
            <a:r>
              <a:rPr lang="en-US" sz="700" err="1">
                <a:latin typeface="+mn-lt"/>
                <a:ea typeface="+mn-lt"/>
                <a:cs typeface="+mn-lt"/>
              </a:rPr>
              <a:t>e.g</a:t>
            </a:r>
            <a:r>
              <a:rPr lang="en-US" sz="700">
                <a:latin typeface="+mn-lt"/>
                <a:ea typeface="+mn-lt"/>
                <a:cs typeface="+mn-lt"/>
              </a:rPr>
              <a:t>, Power Automate) for logic-based optimization and rule enforcement</a:t>
            </a:r>
          </a:p>
          <a:p>
            <a:pPr marL="171450" indent="-171450">
              <a:spcAft>
                <a:spcPts val="400"/>
              </a:spcAft>
              <a:buClr>
                <a:srgbClr val="0078D4"/>
              </a:buClr>
              <a:buSzPct val="130000"/>
              <a:buFont typeface="Segoe Sans Display" pitchFamily="2" charset="0"/>
              <a:buChar char="+"/>
              <a:defRPr/>
            </a:pPr>
            <a:r>
              <a:rPr lang="en-US" sz="700">
                <a:latin typeface="+mn-lt"/>
                <a:ea typeface="+mn-lt"/>
                <a:cs typeface="+mn-lt"/>
              </a:rPr>
              <a:t>Connection to Analyzing Tools (e.g. Excel) for maintaining configurable planning templates and constraints</a:t>
            </a:r>
          </a:p>
        </p:txBody>
      </p:sp>
      <p:pic>
        <p:nvPicPr>
          <p:cNvPr id="60" name="Picture 59">
            <a:extLst>
              <a:ext uri="{FF2B5EF4-FFF2-40B4-BE49-F238E27FC236}">
                <a16:creationId xmlns:a16="http://schemas.microsoft.com/office/drawing/2014/main" id="{6F1F3811-598B-459F-84CA-A2CFE45FB056}"/>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30224B9A-DF8E-57B5-71B1-65FFB70947D8}"/>
              </a:ext>
            </a:extLst>
          </p:cNvPr>
          <p:cNvSpPr txBox="1"/>
          <p:nvPr/>
        </p:nvSpPr>
        <p:spPr>
          <a:xfrm>
            <a:off x="3223018" y="3192285"/>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i="0" u="none" strike="noStrike" kern="1200" cap="none" spc="0" normalizeH="0" baseline="0" noProof="0">
                <a:ln>
                  <a:noFill/>
                </a:ln>
                <a:effectLst/>
                <a:uLnTx/>
                <a:uFillTx/>
                <a:latin typeface="Segoe Sans Display Semibold"/>
                <a:ea typeface="+mn-ea"/>
                <a:cs typeface="+mn-cs"/>
              </a:rPr>
              <a:t>: </a:t>
            </a:r>
            <a:r>
              <a:rPr lang="en-US" sz="700" kern="0">
                <a:solidFill>
                  <a:srgbClr val="000000"/>
                </a:solidFill>
                <a:ea typeface="+mn-lt"/>
                <a:cs typeface="+mn-lt"/>
                <a:sym typeface="DM Sans"/>
              </a:rPr>
              <a:t>Aggregates workforce availability, skill sets, absentee data to </a:t>
            </a:r>
            <a:r>
              <a:rPr lang="en-US" sz="700">
                <a:solidFill>
                  <a:srgbClr val="000000"/>
                </a:solidFill>
                <a:ea typeface="+mn-lt"/>
                <a:cs typeface="+mn-lt"/>
                <a:sym typeface="DM Sans"/>
              </a:rPr>
              <a:t>e</a:t>
            </a:r>
            <a:r>
              <a:rPr kumimoji="0" lang="en-US" sz="700" i="0" u="none" strike="noStrike" kern="1200" cap="none" spc="0" normalizeH="0" baseline="0" noProof="0" err="1">
                <a:ln>
                  <a:noFill/>
                </a:ln>
                <a:effectLst/>
                <a:uLnTx/>
                <a:uFillTx/>
                <a:ea typeface="+mn-lt"/>
                <a:cs typeface="+mn-lt"/>
              </a:rPr>
              <a:t>nsure</a:t>
            </a:r>
            <a:r>
              <a:rPr lang="en-US" sz="700">
                <a:ea typeface="+mn-lt"/>
                <a:cs typeface="+mn-lt"/>
              </a:rPr>
              <a:t> visibility into staffing capacity </a:t>
            </a:r>
            <a:r>
              <a:rPr kumimoji="0" lang="en-US" sz="700" i="0" u="none" strike="noStrike" kern="1200" cap="none" spc="0" normalizeH="0" baseline="0" noProof="0">
                <a:ln>
                  <a:noFill/>
                </a:ln>
                <a:effectLst/>
                <a:uLnTx/>
                <a:uFillTx/>
                <a:ea typeface="+mn-lt"/>
                <a:cs typeface="+mn-lt"/>
              </a:rPr>
              <a:t>and </a:t>
            </a:r>
            <a:r>
              <a:rPr lang="en-US" sz="700">
                <a:ea typeface="+mn-lt"/>
                <a:cs typeface="+mn-lt"/>
              </a:rPr>
              <a:t>compliance constraints</a:t>
            </a:r>
            <a:endParaRPr kumimoji="0" lang="en-US" sz="700" i="0" u="none" strike="noStrike" kern="1200" cap="none" spc="0" normalizeH="0" baseline="0" noProof="0">
              <a:ln>
                <a:noFill/>
              </a:ln>
              <a:effectLst/>
              <a:uLnTx/>
              <a:uFillTx/>
              <a:latin typeface="Segoe Sans Display"/>
              <a:ea typeface="+mn-ea"/>
              <a:cs typeface="+mn-cs"/>
            </a:endParaRPr>
          </a:p>
        </p:txBody>
      </p:sp>
      <p:sp>
        <p:nvSpPr>
          <p:cNvPr id="74" name="TextBox 73">
            <a:extLst>
              <a:ext uri="{FF2B5EF4-FFF2-40B4-BE49-F238E27FC236}">
                <a16:creationId xmlns:a16="http://schemas.microsoft.com/office/drawing/2014/main" id="{94CB2EA9-079B-8FBC-02AA-43390868DE12}"/>
              </a:ext>
            </a:extLst>
          </p:cNvPr>
          <p:cNvSpPr txBox="1"/>
          <p:nvPr/>
        </p:nvSpPr>
        <p:spPr>
          <a:xfrm>
            <a:off x="6128274" y="3192285"/>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Matches labor with demand to minimize downtime by aligning labor with equipment and workload</a:t>
            </a:r>
          </a:p>
        </p:txBody>
      </p:sp>
      <p:sp>
        <p:nvSpPr>
          <p:cNvPr id="75" name="TextBox 74">
            <a:extLst>
              <a:ext uri="{FF2B5EF4-FFF2-40B4-BE49-F238E27FC236}">
                <a16:creationId xmlns:a16="http://schemas.microsoft.com/office/drawing/2014/main" id="{2A10E6AF-D52C-155D-6776-73304A5F8351}"/>
              </a:ext>
            </a:extLst>
          </p:cNvPr>
          <p:cNvSpPr txBox="1"/>
          <p:nvPr/>
        </p:nvSpPr>
        <p:spPr>
          <a:xfrm>
            <a:off x="8990602"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Generates accurate and optimized shift plans incorporating skills, etc.</a:t>
            </a:r>
          </a:p>
        </p:txBody>
      </p:sp>
      <p:grpSp>
        <p:nvGrpSpPr>
          <p:cNvPr id="93" name="Group 92">
            <a:extLst>
              <a:ext uri="{FF2B5EF4-FFF2-40B4-BE49-F238E27FC236}">
                <a16:creationId xmlns:a16="http://schemas.microsoft.com/office/drawing/2014/main" id="{5EA911B5-58DD-9C27-60EB-BE4D3C28BBFF}"/>
              </a:ext>
            </a:extLst>
          </p:cNvPr>
          <p:cNvGrpSpPr/>
          <p:nvPr/>
        </p:nvGrpSpPr>
        <p:grpSpPr>
          <a:xfrm>
            <a:off x="8804381" y="4827756"/>
            <a:ext cx="2572262" cy="1652997"/>
            <a:chOff x="8804381" y="4827756"/>
            <a:chExt cx="2572262" cy="1652997"/>
          </a:xfrm>
        </p:grpSpPr>
        <p:sp>
          <p:nvSpPr>
            <p:cNvPr id="70" name="Text Placeholder 11">
              <a:extLst>
                <a:ext uri="{FF2B5EF4-FFF2-40B4-BE49-F238E27FC236}">
                  <a16:creationId xmlns:a16="http://schemas.microsoft.com/office/drawing/2014/main" id="{D29C65E5-C18B-836A-58A3-02B6500ED9E6}"/>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1828A078-938E-8DB4-40E0-151083B1BB2E}"/>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32E67030-B717-FAAC-7EB8-4B9305587B8F}"/>
                </a:ext>
                <a:ext uri="{C183D7F6-B498-43B3-948B-1728B52AA6E4}">
                  <adec:decorative xmlns:adec="http://schemas.microsoft.com/office/drawing/2017/decorative" val="0"/>
                </a:ext>
              </a:extLst>
            </p:cNvPr>
            <p:cNvSpPr txBox="1"/>
            <p:nvPr/>
          </p:nvSpPr>
          <p:spPr>
            <a:xfrm>
              <a:off x="8990602" y="5008900"/>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Communication Tools (e.g. Outlook)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email notifications</a:t>
              </a:r>
              <a:endParaRPr lang="en-US" sz="7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communication platform (e.g., Teams)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alerts and collaboration on shift changes</a:t>
              </a:r>
              <a:endParaRPr lang="en-US" sz="700" b="0" i="0" u="none" strike="noStrike" kern="1200" cap="none" spc="0" normalizeH="0" baseline="0" noProof="0">
                <a:ln>
                  <a:noFill/>
                </a:ln>
                <a:solidFill>
                  <a:srgbClr val="000000"/>
                </a:solidFill>
                <a:effectLst/>
                <a:uLnTx/>
                <a:uFillTx/>
                <a:latin typeface="Segoe Sans Display"/>
                <a:cs typeface="Segoe Sans Display"/>
              </a:endParaRPr>
            </a:p>
          </p:txBody>
        </p:sp>
        <p:pic>
          <p:nvPicPr>
            <p:cNvPr id="68" name="Picture 67">
              <a:extLst>
                <a:ext uri="{FF2B5EF4-FFF2-40B4-BE49-F238E27FC236}">
                  <a16:creationId xmlns:a16="http://schemas.microsoft.com/office/drawing/2014/main" id="{E0B90A42-C08B-C785-6AFC-10A8A03C474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4E29FBBA-1472-C138-AD44-B15C3B943212}"/>
                </a:ext>
              </a:extLst>
            </p:cNvPr>
            <p:cNvSpPr txBox="1"/>
            <p:nvPr/>
          </p:nvSpPr>
          <p:spPr>
            <a:xfrm>
              <a:off x="8990602" y="6010318"/>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ea typeface="+mn-lt"/>
                  <a:cs typeface="+mn-lt"/>
                </a:rPr>
                <a:t>Sends shift plan updates to </a:t>
              </a:r>
              <a:r>
                <a:rPr lang="en-US" sz="700" err="1">
                  <a:ea typeface="+mn-lt"/>
                  <a:cs typeface="+mn-lt"/>
                </a:rPr>
                <a:t>improve</a:t>
              </a:r>
              <a:r>
                <a:rPr lang="en-US" sz="700">
                  <a:ea typeface="+mn-lt"/>
                  <a:cs typeface="+mn-lt"/>
                </a:rPr>
                <a:t> visibility and response time to scheduling changes</a:t>
              </a:r>
            </a:p>
          </p:txBody>
        </p:sp>
      </p:grpSp>
      <p:grpSp>
        <p:nvGrpSpPr>
          <p:cNvPr id="106" name="Group 105">
            <a:extLst>
              <a:ext uri="{FF2B5EF4-FFF2-40B4-BE49-F238E27FC236}">
                <a16:creationId xmlns:a16="http://schemas.microsoft.com/office/drawing/2014/main" id="{9D61AD65-6A7C-79C9-A473-72E2C0EE5A87}"/>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4A15BD78-19E1-93E6-A8B3-574C60277439}"/>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E178E5C3-A8D2-4032-8A11-382F9321D76A}"/>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ACEA2AE9-D284-6FF8-B8BC-0D0169759014}"/>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272FA54A-35F4-E81C-6603-927E3F50BDDF}"/>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CAE3A509-B4B0-9FB6-5CB7-840076CF22BB}"/>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3" name="Rectangle: Rounded Corners 2">
            <a:extLst>
              <a:ext uri="{FF2B5EF4-FFF2-40B4-BE49-F238E27FC236}">
                <a16:creationId xmlns:a16="http://schemas.microsoft.com/office/drawing/2014/main" id="{8D87FD63-8745-2CB9-8C6C-7338BD1B4B80}"/>
              </a:ext>
            </a:extLst>
          </p:cNvPr>
          <p:cNvSpPr/>
          <p:nvPr/>
        </p:nvSpPr>
        <p:spPr bwMode="auto">
          <a:xfrm>
            <a:off x="348299" y="4484668"/>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a:t>
            </a:r>
            <a:r>
              <a:rPr lang="en-US" sz="700">
                <a:solidFill>
                  <a:srgbClr val="FFFFFF"/>
                </a:solidFill>
                <a:latin typeface="Segoe Sans Display Semibold"/>
                <a:ea typeface="Segoe UI" pitchFamily="34" charset="0"/>
                <a:cs typeface="Segoe UI"/>
              </a:rPr>
              <a:t> Unplanned Delays</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Tree>
    <p:extLst>
      <p:ext uri="{BB962C8B-B14F-4D97-AF65-F5344CB8AC3E}">
        <p14:creationId xmlns:p14="http://schemas.microsoft.com/office/powerpoint/2010/main" val="238965136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36FB4-4F97-0964-FF3B-866D8AC09A99}"/>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603305C7-89BE-CEDF-3A86-647AC1248D9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9CE88331-0051-08C9-372A-64F53C614B11}"/>
              </a:ext>
            </a:extLst>
          </p:cNvPr>
          <p:cNvSpPr/>
          <p:nvPr/>
        </p:nvSpPr>
        <p:spPr>
          <a:xfrm>
            <a:off x="731884" y="4782360"/>
            <a:ext cx="3665957" cy="62129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151D63A3-E205-66F4-E81F-B8CC1EBAEC52}"/>
              </a:ext>
            </a:extLst>
          </p:cNvPr>
          <p:cNvSpPr/>
          <p:nvPr/>
        </p:nvSpPr>
        <p:spPr>
          <a:xfrm>
            <a:off x="736493" y="1406658"/>
            <a:ext cx="3664533" cy="3335270"/>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cs typeface="Segoe Sans Display"/>
                <a:sym typeface="DM Sans Light"/>
              </a:rPr>
              <a:t>Key Considerations to Address</a:t>
            </a:r>
            <a:endParaRPr lang="en-GB" sz="1050" b="0" i="0" u="none" strike="noStrike" kern="1200" cap="none" spc="0" normalizeH="0" baseline="0" noProof="0">
              <a:ln>
                <a:noFill/>
              </a:ln>
              <a:solidFill>
                <a:srgbClr val="0078D4"/>
              </a:solidFill>
              <a:effectLst/>
              <a:uLnTx/>
              <a:uFillTx/>
              <a:latin typeface="Segoe Sans Display"/>
              <a:cs typeface="Segoe Sans Display"/>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Fetches labor availability, historical staffing</a:t>
            </a:r>
            <a:r>
              <a:rPr kumimoji="0" lang="en-US" sz="1050" b="0" i="0" u="none" strike="noStrike" kern="1200" cap="none" spc="0" normalizeH="0" baseline="0" noProof="0">
                <a:ln>
                  <a:noFill/>
                </a:ln>
                <a:solidFill>
                  <a:prstClr val="black"/>
                </a:solidFill>
                <a:effectLst/>
                <a:uLnTx/>
                <a:uFillTx/>
                <a:ea typeface="+mn-lt"/>
                <a:cs typeface="+mn-lt"/>
                <a:sym typeface="DM Sans Light"/>
              </a:rPr>
              <a:t> and </a:t>
            </a:r>
            <a:r>
              <a:rPr lang="en-US" sz="1050">
                <a:solidFill>
                  <a:prstClr val="black"/>
                </a:solidFill>
                <a:ea typeface="+mn-lt"/>
                <a:cs typeface="+mn-lt"/>
                <a:sym typeface="DM Sans Light"/>
              </a:rPr>
              <a:t>shift policies from HR and ERP systems (e.g., Workday, Dynamics 365) to maintain up-to-date workforce </a:t>
            </a:r>
            <a:r>
              <a:rPr kumimoji="0" lang="en-US" sz="1050" b="0" i="0" u="none" strike="noStrike" kern="1200" cap="none" spc="0" normalizeH="0" baseline="0" noProof="0">
                <a:ln>
                  <a:noFill/>
                </a:ln>
                <a:solidFill>
                  <a:prstClr val="black"/>
                </a:solidFill>
                <a:effectLst/>
                <a:uLnTx/>
                <a:uFillTx/>
                <a:ea typeface="+mn-lt"/>
                <a:cs typeface="+mn-lt"/>
                <a:sym typeface="DM Sans Light"/>
              </a:rPr>
              <a:t>data</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References machine status from MES (e.g., Dynamics 365) and work orders to align staffing with operational demand, generating staffing reports.</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Runs shift optimization with skill matching and predefined business rules, to provide optimized schedules</a:t>
            </a:r>
            <a:endParaRPr lang="en-US" sz="1050" b="0" i="0" u="none" strike="noStrike" kern="1200" cap="none" spc="0" normalizeH="0" baseline="0" noProof="0">
              <a:ln>
                <a:noFill/>
              </a:ln>
              <a:solidFill>
                <a:prstClr val="black"/>
              </a:solidFill>
              <a:effectLst/>
              <a:uLnTx/>
              <a:uFillTx/>
              <a:ea typeface="+mn-lt"/>
              <a:cs typeface="+mn-lt"/>
            </a:endParaRP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Sends shift plan updates via collaboration platforms (e.g., Outlook, Teams), to supervisors based on severity, staffing gaps, or production impact.</a:t>
            </a:r>
            <a:endParaRPr lang="en-US" sz="1050">
              <a:solidFill>
                <a:prstClr val="black"/>
              </a:solidFill>
              <a:ea typeface="+mn-lt"/>
              <a:cs typeface="+mn-lt"/>
            </a:endParaRPr>
          </a:p>
          <a:p>
            <a:pPr marL="171450" indent="-171450">
              <a:spcBef>
                <a:spcPts val="600"/>
              </a:spcBef>
              <a:spcAft>
                <a:spcPct val="0"/>
              </a:spcAft>
              <a:buFont typeface="Arial" panose="020B0604020202020204" pitchFamily="34" charset="0"/>
              <a:buChar char="•"/>
              <a:defRPr/>
            </a:pPr>
            <a:r>
              <a:rPr lang="en-US" sz="1050">
                <a:solidFill>
                  <a:prstClr val="black"/>
                </a:solidFill>
                <a:latin typeface="Segoe Sans Display"/>
                <a:cs typeface="Segoe Sans Display"/>
              </a:rPr>
              <a:t>PII includes </a:t>
            </a:r>
            <a:r>
              <a:rPr lang="en-US" sz="1050">
                <a:solidFill>
                  <a:prstClr val="black"/>
                </a:solidFill>
                <a:ea typeface="+mn-lt"/>
                <a:cs typeface="+mn-lt"/>
              </a:rPr>
              <a:t>employee names, roles, shifts and absences.</a:t>
            </a:r>
            <a:endParaRPr lang="en-US" sz="1050">
              <a:solidFill>
                <a:prstClr val="black"/>
              </a:solidFill>
              <a:latin typeface="Segoe Sans Display"/>
              <a:cs typeface="Segoe Sans Display"/>
            </a:endParaRPr>
          </a:p>
        </p:txBody>
      </p:sp>
      <p:sp>
        <p:nvSpPr>
          <p:cNvPr id="7" name="TextBox 6">
            <a:extLst>
              <a:ext uri="{FF2B5EF4-FFF2-40B4-BE49-F238E27FC236}">
                <a16:creationId xmlns:a16="http://schemas.microsoft.com/office/drawing/2014/main" id="{327538D4-CE8A-E85D-1EF1-BBEBD9CB1600}"/>
              </a:ext>
            </a:extLst>
          </p:cNvPr>
          <p:cNvSpPr txBox="1"/>
          <p:nvPr/>
        </p:nvSpPr>
        <p:spPr>
          <a:xfrm>
            <a:off x="796228" y="4938438"/>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Agent-to-Agent</a:t>
            </a:r>
            <a:endParaRPr lang="en-US" sz="1050" b="0" i="0" u="none" strike="noStrike" kern="1200" cap="none" spc="0" normalizeH="0" baseline="0" noProof="0">
              <a:ln>
                <a:noFill/>
              </a:ln>
              <a:solidFill>
                <a:srgbClr val="0078D4"/>
              </a:solidFill>
              <a:effectLst/>
              <a:uLnTx/>
              <a:uFillTx/>
              <a:latin typeface="Segoe Sans Display"/>
              <a:cs typeface="Segoe Sans Display"/>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Workflow</a:t>
            </a:r>
            <a:endParaRPr lang="en-US" sz="1050" b="0" i="0" u="none" strike="noStrike" kern="1200" cap="none" spc="0" normalizeH="0" baseline="0" noProof="0">
              <a:ln>
                <a:noFill/>
              </a:ln>
              <a:solidFill>
                <a:srgbClr val="0078D4"/>
              </a:solidFill>
              <a:effectLst/>
              <a:uLnTx/>
              <a:uFillTx/>
              <a:latin typeface="Segoe Sans Display"/>
              <a:cs typeface="Segoe Sans Display"/>
            </a:endParaRPr>
          </a:p>
        </p:txBody>
      </p:sp>
      <p:sp>
        <p:nvSpPr>
          <p:cNvPr id="8" name="TextBox 7">
            <a:extLst>
              <a:ext uri="{FF2B5EF4-FFF2-40B4-BE49-F238E27FC236}">
                <a16:creationId xmlns:a16="http://schemas.microsoft.com/office/drawing/2014/main" id="{B3BDED39-1A83-1984-4C7B-93222BC0B621}"/>
              </a:ext>
            </a:extLst>
          </p:cNvPr>
          <p:cNvSpPr txBox="1"/>
          <p:nvPr/>
        </p:nvSpPr>
        <p:spPr>
          <a:xfrm>
            <a:off x="2083387" y="4949410"/>
            <a:ext cx="2317639" cy="360996"/>
          </a:xfrm>
          <a:prstGeom prst="rect">
            <a:avLst/>
          </a:prstGeom>
          <a:noFill/>
        </p:spPr>
        <p:txBody>
          <a:bodyPr wrap="square" lIns="91440" tIns="45720" rIns="91440" bIns="45720" anchor="t">
            <a:spAutoFit/>
          </a:bodyPr>
          <a:lstStyle/>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Production Schedule Optimizer Agent</a:t>
            </a:r>
            <a:endParaRPr lang="en-US"/>
          </a:p>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Maintenance Prediction Agent</a:t>
            </a:r>
            <a:endParaRPr lang="en-US" sz="800" b="0" i="0" u="none" strike="noStrike" kern="1200" cap="none" spc="0" normalizeH="0" baseline="0" noProof="0">
              <a:ln>
                <a:noFill/>
              </a:ln>
              <a:solidFill>
                <a:srgbClr val="000000"/>
              </a:solidFill>
              <a:effectLst/>
              <a:uLnTx/>
              <a:uFillTx/>
              <a:latin typeface="Segoe Sans Display"/>
              <a:cs typeface="Segoe Sans Display"/>
            </a:endParaRPr>
          </a:p>
        </p:txBody>
      </p:sp>
      <p:sp>
        <p:nvSpPr>
          <p:cNvPr id="3" name="Google Shape;115;p20">
            <a:extLst>
              <a:ext uri="{FF2B5EF4-FFF2-40B4-BE49-F238E27FC236}">
                <a16:creationId xmlns:a16="http://schemas.microsoft.com/office/drawing/2014/main" id="{B4A37F42-1CE9-86B2-4042-3EB384324BCA}"/>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fontAlgn="base">
              <a:defRPr/>
            </a:pPr>
            <a:r>
              <a:rPr lang="en-GB" sz="1200">
                <a:solidFill>
                  <a:srgbClr val="0078D4"/>
                </a:solidFill>
                <a:latin typeface="Segoe Sans Display"/>
                <a:ea typeface="DM Sans 14pt"/>
                <a:cs typeface="Segoe Sans Display"/>
                <a:sym typeface="DM Sans"/>
              </a:rPr>
              <a:t>MANUFACTURING INDUSTRY</a:t>
            </a:r>
            <a:endPar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endParaRPr>
          </a:p>
        </p:txBody>
      </p:sp>
      <p:sp>
        <p:nvSpPr>
          <p:cNvPr id="6" name="Google Shape;163;p22">
            <a:extLst>
              <a:ext uri="{FF2B5EF4-FFF2-40B4-BE49-F238E27FC236}">
                <a16:creationId xmlns:a16="http://schemas.microsoft.com/office/drawing/2014/main" id="{2C59217A-9FC9-FAB0-28AB-F0EC9D2B9B7E}"/>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US" sz="2400" b="1" kern="0">
                <a:solidFill>
                  <a:srgbClr val="000000"/>
                </a:solidFill>
                <a:latin typeface="Segoe Sans Display Semibold"/>
                <a:ea typeface="DM Sans 14pt ExtraLight"/>
                <a:cs typeface="Segoe Sans Display Semibold"/>
                <a:sym typeface="DM Sans ExtraLight"/>
              </a:rPr>
              <a:t>Shift Planning Optimizer </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ACEACBC4-19D0-2612-D761-F09C373D07A0}"/>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latin typeface="Aptos"/>
                <a:cs typeface="Segoe Sans Display Semibold" pitchFamily="2" charset="0"/>
              </a:rPr>
              <a:t>Dynamically adjusts shift schedules to reduce downtime and improve staffing.</a:t>
            </a:r>
            <a:endParaRPr lang="en-US">
              <a:ea typeface="+mn-ea"/>
            </a:endParaRPr>
          </a:p>
        </p:txBody>
      </p:sp>
      <p:sp>
        <p:nvSpPr>
          <p:cNvPr id="35" name="Rounded Rectangle 19">
            <a:extLst>
              <a:ext uri="{FF2B5EF4-FFF2-40B4-BE49-F238E27FC236}">
                <a16:creationId xmlns:a16="http://schemas.microsoft.com/office/drawing/2014/main" id="{EC39E78A-B250-7782-6AFF-B47B8710EB17}"/>
              </a:ext>
            </a:extLst>
          </p:cNvPr>
          <p:cNvSpPr/>
          <p:nvPr/>
        </p:nvSpPr>
        <p:spPr>
          <a:xfrm>
            <a:off x="731884" y="5451343"/>
            <a:ext cx="3705033" cy="1331120"/>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Planner,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ERP and HR systems would expose APIs or have connectors to  fetch stocks, employee schedules and skills. </a:t>
            </a:r>
          </a:p>
          <a:p>
            <a:pPr marL="171450" indent="-171450" fontAlgn="base">
              <a:lnSpc>
                <a:spcPts val="1040"/>
              </a:lnSpc>
              <a:spcBef>
                <a:spcPct val="0"/>
              </a:spcBef>
              <a:spcAft>
                <a:spcPct val="0"/>
              </a:spcAft>
              <a:buClr>
                <a:srgbClr val="000000"/>
              </a:buClr>
              <a:buSzPts val="500"/>
              <a:buFont typeface="Arial" panose="020B0604020202020204" pitchFamily="34" charset="0"/>
              <a:buChar char="•"/>
              <a:defRPr/>
            </a:pPr>
            <a:r>
              <a:rPr lang="en-US" sz="800">
                <a:solidFill>
                  <a:srgbClr val="000000"/>
                </a:solidFill>
                <a:latin typeface="Segoe Sans Display"/>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Other dependent agents should be ready and discoverable to be associated with this agent</a:t>
            </a:r>
          </a:p>
        </p:txBody>
      </p:sp>
      <p:sp>
        <p:nvSpPr>
          <p:cNvPr id="4" name="Rectangle 3">
            <a:extLst>
              <a:ext uri="{FF2B5EF4-FFF2-40B4-BE49-F238E27FC236}">
                <a16:creationId xmlns:a16="http://schemas.microsoft.com/office/drawing/2014/main" id="{24A269E0-5BD4-F11A-7B59-D0F881148FE3}"/>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Rectangle 4">
            <a:extLst>
              <a:ext uri="{FF2B5EF4-FFF2-40B4-BE49-F238E27FC236}">
                <a16:creationId xmlns:a16="http://schemas.microsoft.com/office/drawing/2014/main" id="{6957D39F-EE0A-64C5-ECF4-52FB03AE833C}"/>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AB34E38E-30BB-3488-1293-6F28A4C1FDAC}"/>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Graphic 12">
            <a:extLst>
              <a:ext uri="{FF2B5EF4-FFF2-40B4-BE49-F238E27FC236}">
                <a16:creationId xmlns:a16="http://schemas.microsoft.com/office/drawing/2014/main" id="{F7AB3134-6C8C-E59A-9D53-829A4499F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21" name="TextBox 20">
            <a:extLst>
              <a:ext uri="{FF2B5EF4-FFF2-40B4-BE49-F238E27FC236}">
                <a16:creationId xmlns:a16="http://schemas.microsoft.com/office/drawing/2014/main" id="{EC3E5CFA-BEE2-1197-66C3-D013EB1AF03A}"/>
              </a:ext>
            </a:extLst>
          </p:cNvPr>
          <p:cNvSpPr txBox="1"/>
          <p:nvPr/>
        </p:nvSpPr>
        <p:spPr>
          <a:xfrm>
            <a:off x="9688963" y="1999499"/>
            <a:ext cx="799875" cy="153888"/>
          </a:xfrm>
          <a:prstGeom prst="rect">
            <a:avLst/>
          </a:prstGeom>
          <a:noFill/>
        </p:spPr>
        <p:txBody>
          <a:bodyPr wrap="square" lIns="0" tIns="0" rIns="0" bIns="0" rtlCol="0">
            <a:spAutoFit/>
          </a:bodyPr>
          <a:lstStyle/>
          <a:p>
            <a:pPr algn="l"/>
            <a:r>
              <a:rPr lang="en-US" sz="1000" b="1"/>
              <a:t>Orchestrator</a:t>
            </a:r>
          </a:p>
        </p:txBody>
      </p:sp>
      <p:sp>
        <p:nvSpPr>
          <p:cNvPr id="23" name="TextBox 22">
            <a:extLst>
              <a:ext uri="{FF2B5EF4-FFF2-40B4-BE49-F238E27FC236}">
                <a16:creationId xmlns:a16="http://schemas.microsoft.com/office/drawing/2014/main" id="{9AA4BC95-B415-A058-B7F0-86E3ED67B690}"/>
              </a:ext>
            </a:extLst>
          </p:cNvPr>
          <p:cNvSpPr txBox="1"/>
          <p:nvPr/>
        </p:nvSpPr>
        <p:spPr>
          <a:xfrm>
            <a:off x="9422768"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24" name="Graphic 23">
            <a:extLst>
              <a:ext uri="{FF2B5EF4-FFF2-40B4-BE49-F238E27FC236}">
                <a16:creationId xmlns:a16="http://schemas.microsoft.com/office/drawing/2014/main" id="{444B8AAF-B2DA-3E61-F9F9-04332D0D0A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25" name="Straight Arrow Connector 24">
            <a:extLst>
              <a:ext uri="{FF2B5EF4-FFF2-40B4-BE49-F238E27FC236}">
                <a16:creationId xmlns:a16="http://schemas.microsoft.com/office/drawing/2014/main" id="{93324A07-6031-F472-706E-7C62981386F0}"/>
              </a:ext>
            </a:extLst>
          </p:cNvPr>
          <p:cNvCxnSpPr>
            <a:cxnSpLocks/>
            <a:endCxn id="24"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6CFE3EE-31FF-0434-A555-F0C88EA3D393}"/>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34" name="Rectangle 33">
            <a:extLst>
              <a:ext uri="{FF2B5EF4-FFF2-40B4-BE49-F238E27FC236}">
                <a16:creationId xmlns:a16="http://schemas.microsoft.com/office/drawing/2014/main" id="{D3DD2208-F883-2A9D-D1E5-E10CC52EDE96}"/>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E3068E8F-59B5-EF8F-B17B-5B1C2F8C5362}"/>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1" name="Rectangle: Rounded Corners 40">
            <a:extLst>
              <a:ext uri="{FF2B5EF4-FFF2-40B4-BE49-F238E27FC236}">
                <a16:creationId xmlns:a16="http://schemas.microsoft.com/office/drawing/2014/main" id="{8986BFB8-299A-1932-9A56-F9482E4B2C17}"/>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3" name="TextBox 42">
            <a:extLst>
              <a:ext uri="{FF2B5EF4-FFF2-40B4-BE49-F238E27FC236}">
                <a16:creationId xmlns:a16="http://schemas.microsoft.com/office/drawing/2014/main" id="{88DDDFF3-AA5E-971E-EA8F-88B09F2D6481}"/>
              </a:ext>
            </a:extLst>
          </p:cNvPr>
          <p:cNvSpPr txBox="1"/>
          <p:nvPr/>
        </p:nvSpPr>
        <p:spPr>
          <a:xfrm>
            <a:off x="6513359" y="3059775"/>
            <a:ext cx="332869" cy="123111"/>
          </a:xfrm>
          <a:prstGeom prst="rect">
            <a:avLst/>
          </a:prstGeom>
          <a:noFill/>
        </p:spPr>
        <p:txBody>
          <a:bodyPr wrap="square" lIns="0" tIns="0" rIns="0" bIns="0" rtlCol="0">
            <a:spAutoFit/>
          </a:bodyPr>
          <a:lstStyle/>
          <a:p>
            <a:pPr algn="ctr"/>
            <a:r>
              <a:rPr lang="en-US" sz="800" b="1"/>
              <a:t>Tools</a:t>
            </a:r>
          </a:p>
        </p:txBody>
      </p:sp>
      <p:sp>
        <p:nvSpPr>
          <p:cNvPr id="44" name="TextBox 43">
            <a:extLst>
              <a:ext uri="{FF2B5EF4-FFF2-40B4-BE49-F238E27FC236}">
                <a16:creationId xmlns:a16="http://schemas.microsoft.com/office/drawing/2014/main" id="{B057268D-A510-5FAB-5DE0-A7D70E5F991A}"/>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45" name="Graphic 44">
            <a:extLst>
              <a:ext uri="{FF2B5EF4-FFF2-40B4-BE49-F238E27FC236}">
                <a16:creationId xmlns:a16="http://schemas.microsoft.com/office/drawing/2014/main" id="{A36B3D73-BFCF-04BD-71B9-CB5553AD8E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46" name="TextBox 45">
            <a:extLst>
              <a:ext uri="{FF2B5EF4-FFF2-40B4-BE49-F238E27FC236}">
                <a16:creationId xmlns:a16="http://schemas.microsoft.com/office/drawing/2014/main" id="{B40EFA89-F5CA-7985-D596-B3D44443B040}"/>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47" name="Graphic 46">
            <a:extLst>
              <a:ext uri="{FF2B5EF4-FFF2-40B4-BE49-F238E27FC236}">
                <a16:creationId xmlns:a16="http://schemas.microsoft.com/office/drawing/2014/main" id="{A43E73F7-F3E0-087D-6EDF-7046BE55EB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48" name="TextBox 47">
            <a:extLst>
              <a:ext uri="{FF2B5EF4-FFF2-40B4-BE49-F238E27FC236}">
                <a16:creationId xmlns:a16="http://schemas.microsoft.com/office/drawing/2014/main" id="{538F356E-1BBD-D644-A6C2-F1D581BEFEDB}"/>
              </a:ext>
            </a:extLst>
          </p:cNvPr>
          <p:cNvSpPr txBox="1"/>
          <p:nvPr/>
        </p:nvSpPr>
        <p:spPr>
          <a:xfrm>
            <a:off x="6267509" y="4533269"/>
            <a:ext cx="815335" cy="76944"/>
          </a:xfrm>
          <a:prstGeom prst="rect">
            <a:avLst/>
          </a:prstGeom>
          <a:noFill/>
        </p:spPr>
        <p:txBody>
          <a:bodyPr wrap="square" lIns="0" tIns="0" rIns="0" bIns="0" rtlCol="0">
            <a:spAutoFit/>
          </a:bodyPr>
          <a:lstStyle/>
          <a:p>
            <a:pPr algn="ctr"/>
            <a:r>
              <a:rPr lang="en-US" sz="500"/>
              <a:t>9a. Agent logs are displayed</a:t>
            </a:r>
          </a:p>
        </p:txBody>
      </p:sp>
      <p:sp>
        <p:nvSpPr>
          <p:cNvPr id="49" name="Rectangle 48">
            <a:extLst>
              <a:ext uri="{FF2B5EF4-FFF2-40B4-BE49-F238E27FC236}">
                <a16:creationId xmlns:a16="http://schemas.microsoft.com/office/drawing/2014/main" id="{F5853FCA-5911-0259-E3A6-E28E509C8C72}"/>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1" name="Graphic 50">
            <a:extLst>
              <a:ext uri="{FF2B5EF4-FFF2-40B4-BE49-F238E27FC236}">
                <a16:creationId xmlns:a16="http://schemas.microsoft.com/office/drawing/2014/main" id="{C6A92E10-80BA-10CC-F4B2-0D6B6B856E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52" name="Graphic 51">
            <a:extLst>
              <a:ext uri="{FF2B5EF4-FFF2-40B4-BE49-F238E27FC236}">
                <a16:creationId xmlns:a16="http://schemas.microsoft.com/office/drawing/2014/main" id="{6559E9A2-6D99-FC30-3578-C77D0F445F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53" name="TextBox 52">
            <a:extLst>
              <a:ext uri="{FF2B5EF4-FFF2-40B4-BE49-F238E27FC236}">
                <a16:creationId xmlns:a16="http://schemas.microsoft.com/office/drawing/2014/main" id="{B702FFDA-D991-3F66-4A2E-5FF117471093}"/>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54" name="Rectangle: Rounded Corners 53">
            <a:extLst>
              <a:ext uri="{FF2B5EF4-FFF2-40B4-BE49-F238E27FC236}">
                <a16:creationId xmlns:a16="http://schemas.microsoft.com/office/drawing/2014/main" id="{356BCBD7-5BD7-BD7C-7DFF-022349CFDA21}"/>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5" name="TextBox 54">
            <a:extLst>
              <a:ext uri="{FF2B5EF4-FFF2-40B4-BE49-F238E27FC236}">
                <a16:creationId xmlns:a16="http://schemas.microsoft.com/office/drawing/2014/main" id="{32192465-E7C1-CDC9-B278-D2556A9C9A0D}"/>
              </a:ext>
            </a:extLst>
          </p:cNvPr>
          <p:cNvSpPr txBox="1"/>
          <p:nvPr/>
        </p:nvSpPr>
        <p:spPr>
          <a:xfrm>
            <a:off x="8113746" y="3091581"/>
            <a:ext cx="819898" cy="123111"/>
          </a:xfrm>
          <a:prstGeom prst="rect">
            <a:avLst/>
          </a:prstGeom>
          <a:noFill/>
        </p:spPr>
        <p:txBody>
          <a:bodyPr wrap="square" lIns="0" tIns="0" rIns="0" bIns="0" rtlCol="0">
            <a:spAutoFit/>
          </a:bodyPr>
          <a:lstStyle/>
          <a:p>
            <a:pPr algn="ctr"/>
            <a:r>
              <a:rPr lang="en-US" sz="800" b="1"/>
              <a:t>Knowledge Base</a:t>
            </a:r>
          </a:p>
        </p:txBody>
      </p:sp>
      <p:pic>
        <p:nvPicPr>
          <p:cNvPr id="56" name="Graphic 55">
            <a:extLst>
              <a:ext uri="{FF2B5EF4-FFF2-40B4-BE49-F238E27FC236}">
                <a16:creationId xmlns:a16="http://schemas.microsoft.com/office/drawing/2014/main" id="{132AB0EB-1EF1-FA64-A3D8-3C1B97D54D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57" name="TextBox 56">
            <a:extLst>
              <a:ext uri="{FF2B5EF4-FFF2-40B4-BE49-F238E27FC236}">
                <a16:creationId xmlns:a16="http://schemas.microsoft.com/office/drawing/2014/main" id="{4ACC43B7-E417-D1C1-054C-8ED47BE08EC1}"/>
              </a:ext>
            </a:extLst>
          </p:cNvPr>
          <p:cNvSpPr txBox="1"/>
          <p:nvPr/>
        </p:nvSpPr>
        <p:spPr>
          <a:xfrm>
            <a:off x="7815206" y="3631374"/>
            <a:ext cx="607369" cy="76944"/>
          </a:xfrm>
          <a:prstGeom prst="rect">
            <a:avLst/>
          </a:prstGeom>
          <a:noFill/>
        </p:spPr>
        <p:txBody>
          <a:bodyPr wrap="square" lIns="0" tIns="0" rIns="0" bIns="0" rtlCol="0">
            <a:spAutoFit/>
          </a:bodyPr>
          <a:lstStyle/>
          <a:p>
            <a:pPr algn="ctr"/>
            <a:r>
              <a:rPr lang="en-US" sz="500"/>
              <a:t>Structured Records</a:t>
            </a:r>
          </a:p>
        </p:txBody>
      </p:sp>
      <p:sp>
        <p:nvSpPr>
          <p:cNvPr id="58" name="TextBox 57">
            <a:extLst>
              <a:ext uri="{FF2B5EF4-FFF2-40B4-BE49-F238E27FC236}">
                <a16:creationId xmlns:a16="http://schemas.microsoft.com/office/drawing/2014/main" id="{17849757-AC47-DB1A-D01A-99676F296D34}"/>
              </a:ext>
            </a:extLst>
          </p:cNvPr>
          <p:cNvSpPr txBox="1"/>
          <p:nvPr/>
        </p:nvSpPr>
        <p:spPr>
          <a:xfrm>
            <a:off x="8534343" y="3592902"/>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59" name="Graphic 58">
            <a:extLst>
              <a:ext uri="{FF2B5EF4-FFF2-40B4-BE49-F238E27FC236}">
                <a16:creationId xmlns:a16="http://schemas.microsoft.com/office/drawing/2014/main" id="{76CC3F22-BB11-A875-BD0C-DEBAB5D03FB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60" name="Graphic 59">
            <a:extLst>
              <a:ext uri="{FF2B5EF4-FFF2-40B4-BE49-F238E27FC236}">
                <a16:creationId xmlns:a16="http://schemas.microsoft.com/office/drawing/2014/main" id="{C778788C-65A4-4F79-B4CD-F4A52457C12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6339" y="3318762"/>
            <a:ext cx="227480" cy="227480"/>
          </a:xfrm>
          <a:prstGeom prst="rect">
            <a:avLst/>
          </a:prstGeom>
        </p:spPr>
      </p:pic>
      <p:sp>
        <p:nvSpPr>
          <p:cNvPr id="61" name="Rectangle 60">
            <a:extLst>
              <a:ext uri="{FF2B5EF4-FFF2-40B4-BE49-F238E27FC236}">
                <a16:creationId xmlns:a16="http://schemas.microsoft.com/office/drawing/2014/main" id="{BFF15613-CF13-962F-9628-511380DB472B}"/>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2" name="TextBox 61">
            <a:extLst>
              <a:ext uri="{FF2B5EF4-FFF2-40B4-BE49-F238E27FC236}">
                <a16:creationId xmlns:a16="http://schemas.microsoft.com/office/drawing/2014/main" id="{4DF710C0-8BF4-B4FD-FD41-22A5182EE925}"/>
              </a:ext>
            </a:extLst>
          </p:cNvPr>
          <p:cNvSpPr txBox="1"/>
          <p:nvPr/>
        </p:nvSpPr>
        <p:spPr>
          <a:xfrm>
            <a:off x="11287238" y="2958585"/>
            <a:ext cx="607369" cy="92333"/>
          </a:xfrm>
          <a:prstGeom prst="rect">
            <a:avLst/>
          </a:prstGeom>
          <a:noFill/>
        </p:spPr>
        <p:txBody>
          <a:bodyPr wrap="square" lIns="0" tIns="0" rIns="0" bIns="0" rtlCol="0">
            <a:spAutoFit/>
          </a:bodyPr>
          <a:lstStyle/>
          <a:p>
            <a:pPr algn="ctr"/>
            <a:r>
              <a:rPr lang="en-US" sz="600"/>
              <a:t>Shift Planner</a:t>
            </a:r>
          </a:p>
        </p:txBody>
      </p:sp>
      <p:sp>
        <p:nvSpPr>
          <p:cNvPr id="63" name="TextBox 62">
            <a:extLst>
              <a:ext uri="{FF2B5EF4-FFF2-40B4-BE49-F238E27FC236}">
                <a16:creationId xmlns:a16="http://schemas.microsoft.com/office/drawing/2014/main" id="{5B42F03F-7172-F277-61C9-93A452D5FAC0}"/>
              </a:ext>
            </a:extLst>
          </p:cNvPr>
          <p:cNvSpPr txBox="1"/>
          <p:nvPr/>
        </p:nvSpPr>
        <p:spPr>
          <a:xfrm>
            <a:off x="11287238" y="3598512"/>
            <a:ext cx="607369" cy="184666"/>
          </a:xfrm>
          <a:prstGeom prst="rect">
            <a:avLst/>
          </a:prstGeom>
          <a:noFill/>
        </p:spPr>
        <p:txBody>
          <a:bodyPr wrap="square" lIns="0" tIns="0" rIns="0" bIns="0" rtlCol="0">
            <a:spAutoFit/>
          </a:bodyPr>
          <a:lstStyle/>
          <a:p>
            <a:pPr algn="ctr"/>
            <a:r>
              <a:rPr lang="en-US" sz="600"/>
              <a:t>Production Supervisor</a:t>
            </a:r>
          </a:p>
        </p:txBody>
      </p:sp>
      <p:sp>
        <p:nvSpPr>
          <p:cNvPr id="64" name="TextBox 63">
            <a:extLst>
              <a:ext uri="{FF2B5EF4-FFF2-40B4-BE49-F238E27FC236}">
                <a16:creationId xmlns:a16="http://schemas.microsoft.com/office/drawing/2014/main" id="{0F129A28-4077-B804-EEB4-01B2CF82C074}"/>
              </a:ext>
            </a:extLst>
          </p:cNvPr>
          <p:cNvSpPr txBox="1"/>
          <p:nvPr/>
        </p:nvSpPr>
        <p:spPr>
          <a:xfrm>
            <a:off x="11287238" y="4330773"/>
            <a:ext cx="607369" cy="184666"/>
          </a:xfrm>
          <a:prstGeom prst="rect">
            <a:avLst/>
          </a:prstGeom>
          <a:noFill/>
        </p:spPr>
        <p:txBody>
          <a:bodyPr wrap="square" lIns="0" tIns="0" rIns="0" bIns="0" rtlCol="0">
            <a:spAutoFit/>
          </a:bodyPr>
          <a:lstStyle/>
          <a:p>
            <a:pPr algn="ctr"/>
            <a:r>
              <a:rPr lang="en-US" sz="600"/>
              <a:t>Operations Manager</a:t>
            </a:r>
          </a:p>
        </p:txBody>
      </p:sp>
      <p:pic>
        <p:nvPicPr>
          <p:cNvPr id="65" name="Graphic 64" descr="Office worker female outline">
            <a:extLst>
              <a:ext uri="{FF2B5EF4-FFF2-40B4-BE49-F238E27FC236}">
                <a16:creationId xmlns:a16="http://schemas.microsoft.com/office/drawing/2014/main" id="{22556C64-1E55-1B07-E49E-40ADB34873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176632"/>
            <a:ext cx="296166" cy="296166"/>
          </a:xfrm>
          <a:prstGeom prst="rect">
            <a:avLst/>
          </a:prstGeom>
        </p:spPr>
      </p:pic>
      <p:pic>
        <p:nvPicPr>
          <p:cNvPr id="66" name="Graphic 65" descr="Office worker male outline">
            <a:extLst>
              <a:ext uri="{FF2B5EF4-FFF2-40B4-BE49-F238E27FC236}">
                <a16:creationId xmlns:a16="http://schemas.microsoft.com/office/drawing/2014/main" id="{A1F50300-3D48-F9B5-9CF0-5051F7308FF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67" name="Graphic 66" descr="Office worker female outline">
            <a:extLst>
              <a:ext uri="{FF2B5EF4-FFF2-40B4-BE49-F238E27FC236}">
                <a16:creationId xmlns:a16="http://schemas.microsoft.com/office/drawing/2014/main" id="{506CFE49-D26F-78D3-21D4-FAFD0721D7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08892"/>
            <a:ext cx="296166" cy="296166"/>
          </a:xfrm>
          <a:prstGeom prst="rect">
            <a:avLst/>
          </a:prstGeom>
        </p:spPr>
      </p:pic>
      <p:sp>
        <p:nvSpPr>
          <p:cNvPr id="68" name="TextBox 67">
            <a:extLst>
              <a:ext uri="{FF2B5EF4-FFF2-40B4-BE49-F238E27FC236}">
                <a16:creationId xmlns:a16="http://schemas.microsoft.com/office/drawing/2014/main" id="{3DC47EC2-7F4C-A9BC-6EB5-528925C18CC5}"/>
              </a:ext>
            </a:extLst>
          </p:cNvPr>
          <p:cNvSpPr txBox="1"/>
          <p:nvPr/>
        </p:nvSpPr>
        <p:spPr>
          <a:xfrm>
            <a:off x="11215147" y="2269799"/>
            <a:ext cx="751408" cy="123111"/>
          </a:xfrm>
          <a:prstGeom prst="rect">
            <a:avLst/>
          </a:prstGeom>
          <a:noFill/>
        </p:spPr>
        <p:txBody>
          <a:bodyPr wrap="square" lIns="0" tIns="0" rIns="0" bIns="0" rtlCol="0">
            <a:spAutoFit/>
          </a:bodyPr>
          <a:lstStyle/>
          <a:p>
            <a:pPr algn="ctr"/>
            <a:r>
              <a:rPr lang="en-US" sz="800" b="1"/>
              <a:t>Licensed Users</a:t>
            </a:r>
          </a:p>
        </p:txBody>
      </p:sp>
      <p:sp>
        <p:nvSpPr>
          <p:cNvPr id="69" name="Rectangle 68">
            <a:extLst>
              <a:ext uri="{FF2B5EF4-FFF2-40B4-BE49-F238E27FC236}">
                <a16:creationId xmlns:a16="http://schemas.microsoft.com/office/drawing/2014/main" id="{0CCAB156-49C4-4476-95EE-C7DD20A9388D}"/>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BF7010B2-C220-D63F-F138-32B9A6AE14F5}"/>
              </a:ext>
            </a:extLst>
          </p:cNvPr>
          <p:cNvSpPr/>
          <p:nvPr/>
        </p:nvSpPr>
        <p:spPr bwMode="auto">
          <a:xfrm>
            <a:off x="4592608" y="3005569"/>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126BB23B-0CCC-B6D9-1AA0-594F52B1D352}"/>
              </a:ext>
            </a:extLst>
          </p:cNvPr>
          <p:cNvSpPr/>
          <p:nvPr/>
        </p:nvSpPr>
        <p:spPr bwMode="auto">
          <a:xfrm>
            <a:off x="4732060" y="332538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BF7978BF-4177-D974-8306-95527223D2A3}"/>
              </a:ext>
            </a:extLst>
          </p:cNvPr>
          <p:cNvSpPr/>
          <p:nvPr/>
        </p:nvSpPr>
        <p:spPr bwMode="auto">
          <a:xfrm>
            <a:off x="4732060" y="2715991"/>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9" name="TextBox 78">
            <a:extLst>
              <a:ext uri="{FF2B5EF4-FFF2-40B4-BE49-F238E27FC236}">
                <a16:creationId xmlns:a16="http://schemas.microsoft.com/office/drawing/2014/main" id="{39B95C7C-FA7D-3CCB-C04D-6C03932506CF}"/>
              </a:ext>
            </a:extLst>
          </p:cNvPr>
          <p:cNvSpPr txBox="1"/>
          <p:nvPr/>
        </p:nvSpPr>
        <p:spPr>
          <a:xfrm>
            <a:off x="4744846" y="2747853"/>
            <a:ext cx="607369" cy="76944"/>
          </a:xfrm>
          <a:prstGeom prst="rect">
            <a:avLst/>
          </a:prstGeom>
          <a:noFill/>
        </p:spPr>
        <p:txBody>
          <a:bodyPr wrap="square" lIns="0" tIns="0" rIns="0" bIns="0" rtlCol="0">
            <a:spAutoFit/>
          </a:bodyPr>
          <a:lstStyle/>
          <a:p>
            <a:pPr algn="ctr"/>
            <a:r>
              <a:rPr lang="en-US" sz="500">
                <a:solidFill>
                  <a:schemeClr val="bg1"/>
                </a:solidFill>
              </a:rPr>
              <a:t>ERP System</a:t>
            </a:r>
          </a:p>
        </p:txBody>
      </p:sp>
      <p:sp>
        <p:nvSpPr>
          <p:cNvPr id="80" name="TextBox 79">
            <a:extLst>
              <a:ext uri="{FF2B5EF4-FFF2-40B4-BE49-F238E27FC236}">
                <a16:creationId xmlns:a16="http://schemas.microsoft.com/office/drawing/2014/main" id="{BBA8706E-6000-09E9-FFB7-FFBB3A2512EC}"/>
              </a:ext>
            </a:extLst>
          </p:cNvPr>
          <p:cNvSpPr txBox="1"/>
          <p:nvPr/>
        </p:nvSpPr>
        <p:spPr>
          <a:xfrm>
            <a:off x="4744846" y="3357245"/>
            <a:ext cx="607369" cy="76944"/>
          </a:xfrm>
          <a:prstGeom prst="rect">
            <a:avLst/>
          </a:prstGeom>
          <a:noFill/>
        </p:spPr>
        <p:txBody>
          <a:bodyPr wrap="square" lIns="0" tIns="0" rIns="0" bIns="0" rtlCol="0">
            <a:spAutoFit/>
          </a:bodyPr>
          <a:lstStyle/>
          <a:p>
            <a:pPr algn="ctr"/>
            <a:r>
              <a:rPr lang="en-US" sz="500">
                <a:solidFill>
                  <a:schemeClr val="bg1"/>
                </a:solidFill>
              </a:rPr>
              <a:t>HR System</a:t>
            </a:r>
          </a:p>
        </p:txBody>
      </p:sp>
      <p:cxnSp>
        <p:nvCxnSpPr>
          <p:cNvPr id="83" name="Connector: Elbow 82">
            <a:extLst>
              <a:ext uri="{FF2B5EF4-FFF2-40B4-BE49-F238E27FC236}">
                <a16:creationId xmlns:a16="http://schemas.microsoft.com/office/drawing/2014/main" id="{6E75537C-EE14-935A-CD21-187748949751}"/>
              </a:ext>
            </a:extLst>
          </p:cNvPr>
          <p:cNvCxnSpPr>
            <a:cxnSpLocks/>
            <a:stCxn id="69" idx="3"/>
          </p:cNvCxnSpPr>
          <p:nvPr/>
        </p:nvCxnSpPr>
        <p:spPr>
          <a:xfrm>
            <a:off x="5504453" y="2638161"/>
            <a:ext cx="1678046" cy="576531"/>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FFFA436-04EA-A7AC-27D8-5ECD94165B52}"/>
              </a:ext>
            </a:extLst>
          </p:cNvPr>
          <p:cNvSpPr txBox="1"/>
          <p:nvPr/>
        </p:nvSpPr>
        <p:spPr>
          <a:xfrm>
            <a:off x="5949580" y="2517874"/>
            <a:ext cx="1080490" cy="76944"/>
          </a:xfrm>
          <a:prstGeom prst="rect">
            <a:avLst/>
          </a:prstGeom>
          <a:noFill/>
        </p:spPr>
        <p:txBody>
          <a:bodyPr wrap="square" lIns="0" tIns="0" rIns="0" bIns="0" rtlCol="0">
            <a:spAutoFit/>
          </a:bodyPr>
          <a:lstStyle/>
          <a:p>
            <a:pPr algn="ctr"/>
            <a:r>
              <a:rPr lang="en-US" sz="500"/>
              <a:t>1a. Periodically syncs inventory details</a:t>
            </a:r>
          </a:p>
        </p:txBody>
      </p:sp>
      <p:cxnSp>
        <p:nvCxnSpPr>
          <p:cNvPr id="85" name="Connector: Elbow 84">
            <a:extLst>
              <a:ext uri="{FF2B5EF4-FFF2-40B4-BE49-F238E27FC236}">
                <a16:creationId xmlns:a16="http://schemas.microsoft.com/office/drawing/2014/main" id="{78DE75E2-6405-B96C-D3CC-C81A13763B7D}"/>
              </a:ext>
            </a:extLst>
          </p:cNvPr>
          <p:cNvCxnSpPr>
            <a:cxnSpLocks/>
            <a:stCxn id="70" idx="3"/>
          </p:cNvCxnSpPr>
          <p:nvPr/>
        </p:nvCxnSpPr>
        <p:spPr>
          <a:xfrm flipV="1">
            <a:off x="5504453" y="3214692"/>
            <a:ext cx="1678046" cy="36128"/>
          </a:xfrm>
          <a:prstGeom prst="bentConnector4">
            <a:avLst>
              <a:gd name="adj1" fmla="val 11181"/>
              <a:gd name="adj2" fmla="val 1071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4EE9E8F-D967-DF2D-4B74-D57E707E14A9}"/>
              </a:ext>
            </a:extLst>
          </p:cNvPr>
          <p:cNvSpPr txBox="1"/>
          <p:nvPr/>
        </p:nvSpPr>
        <p:spPr>
          <a:xfrm>
            <a:off x="5955968" y="2740748"/>
            <a:ext cx="1080490" cy="76944"/>
          </a:xfrm>
          <a:prstGeom prst="rect">
            <a:avLst/>
          </a:prstGeom>
          <a:noFill/>
        </p:spPr>
        <p:txBody>
          <a:bodyPr wrap="square" lIns="0" tIns="0" rIns="0" bIns="0" rtlCol="0">
            <a:spAutoFit/>
          </a:bodyPr>
          <a:lstStyle/>
          <a:p>
            <a:pPr algn="ctr"/>
            <a:r>
              <a:rPr lang="en-US" sz="500"/>
              <a:t>1b. Periodically syncs workforce details</a:t>
            </a:r>
          </a:p>
        </p:txBody>
      </p:sp>
      <p:cxnSp>
        <p:nvCxnSpPr>
          <p:cNvPr id="91" name="Connector: Elbow 90">
            <a:extLst>
              <a:ext uri="{FF2B5EF4-FFF2-40B4-BE49-F238E27FC236}">
                <a16:creationId xmlns:a16="http://schemas.microsoft.com/office/drawing/2014/main" id="{F87D754E-63D2-F848-63E3-6C830CC65B17}"/>
              </a:ext>
            </a:extLst>
          </p:cNvPr>
          <p:cNvCxnSpPr>
            <a:cxnSpLocks/>
          </p:cNvCxnSpPr>
          <p:nvPr/>
        </p:nvCxnSpPr>
        <p:spPr>
          <a:xfrm rot="5400000" flipH="1" flipV="1">
            <a:off x="7297566" y="2915043"/>
            <a:ext cx="28836" cy="127361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19D6873-3F16-3E3E-D6B9-8EDAF60BBA6A}"/>
              </a:ext>
            </a:extLst>
          </p:cNvPr>
          <p:cNvSpPr txBox="1"/>
          <p:nvPr/>
        </p:nvSpPr>
        <p:spPr>
          <a:xfrm>
            <a:off x="7319259" y="3311778"/>
            <a:ext cx="510077" cy="153888"/>
          </a:xfrm>
          <a:prstGeom prst="rect">
            <a:avLst/>
          </a:prstGeom>
          <a:noFill/>
        </p:spPr>
        <p:txBody>
          <a:bodyPr wrap="square" lIns="0" tIns="0" rIns="0" bIns="0" rtlCol="0">
            <a:spAutoFit/>
          </a:bodyPr>
          <a:lstStyle/>
          <a:p>
            <a:pPr algn="ctr"/>
            <a:r>
              <a:rPr lang="en-US" sz="500"/>
              <a:t>2. Inventory and Shifts are pushed</a:t>
            </a:r>
          </a:p>
        </p:txBody>
      </p:sp>
      <p:cxnSp>
        <p:nvCxnSpPr>
          <p:cNvPr id="101" name="Connector: Elbow 100">
            <a:extLst>
              <a:ext uri="{FF2B5EF4-FFF2-40B4-BE49-F238E27FC236}">
                <a16:creationId xmlns:a16="http://schemas.microsoft.com/office/drawing/2014/main" id="{12937CE6-4C09-951C-2BD9-8EA4107D4DBE}"/>
              </a:ext>
            </a:extLst>
          </p:cNvPr>
          <p:cNvCxnSpPr>
            <a:cxnSpLocks/>
            <a:stCxn id="47" idx="1"/>
          </p:cNvCxnSpPr>
          <p:nvPr/>
        </p:nvCxnSpPr>
        <p:spPr>
          <a:xfrm rot="10800000" flipV="1">
            <a:off x="7283933" y="2415700"/>
            <a:ext cx="746596" cy="637137"/>
          </a:xfrm>
          <a:prstGeom prst="bentConnector3">
            <a:avLst>
              <a:gd name="adj1" fmla="val 10033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5A77BB4A-CE81-A02C-4435-45D5E1A7623B}"/>
              </a:ext>
            </a:extLst>
          </p:cNvPr>
          <p:cNvSpPr txBox="1"/>
          <p:nvPr/>
        </p:nvSpPr>
        <p:spPr>
          <a:xfrm>
            <a:off x="7262099" y="2302780"/>
            <a:ext cx="790264" cy="76944"/>
          </a:xfrm>
          <a:prstGeom prst="rect">
            <a:avLst/>
          </a:prstGeom>
          <a:noFill/>
        </p:spPr>
        <p:txBody>
          <a:bodyPr wrap="square" lIns="0" tIns="0" rIns="0" bIns="0" rtlCol="0">
            <a:spAutoFit/>
          </a:bodyPr>
          <a:lstStyle/>
          <a:p>
            <a:pPr algn="ctr"/>
            <a:r>
              <a:rPr lang="en-US" sz="500"/>
              <a:t>4a. Invokes action</a:t>
            </a:r>
          </a:p>
        </p:txBody>
      </p:sp>
      <p:sp>
        <p:nvSpPr>
          <p:cNvPr id="107" name="TextBox 106">
            <a:extLst>
              <a:ext uri="{FF2B5EF4-FFF2-40B4-BE49-F238E27FC236}">
                <a16:creationId xmlns:a16="http://schemas.microsoft.com/office/drawing/2014/main" id="{FC6DF9F5-A62D-C18D-0C85-7F841024B05F}"/>
              </a:ext>
            </a:extLst>
          </p:cNvPr>
          <p:cNvSpPr txBox="1"/>
          <p:nvPr/>
        </p:nvSpPr>
        <p:spPr>
          <a:xfrm>
            <a:off x="6824215" y="3584747"/>
            <a:ext cx="996800" cy="230832"/>
          </a:xfrm>
          <a:prstGeom prst="rect">
            <a:avLst/>
          </a:prstGeom>
          <a:noFill/>
        </p:spPr>
        <p:txBody>
          <a:bodyPr wrap="square" lIns="0" tIns="0" rIns="0" bIns="0" rtlCol="0">
            <a:spAutoFit/>
          </a:bodyPr>
          <a:lstStyle/>
          <a:p>
            <a:pPr algn="ctr"/>
            <a:r>
              <a:rPr lang="en-US" sz="500"/>
              <a:t>5a. Pulls skills, estimated effort, workforce availability based on the production plan</a:t>
            </a:r>
          </a:p>
        </p:txBody>
      </p:sp>
      <p:sp>
        <p:nvSpPr>
          <p:cNvPr id="110" name="Left Brace 109">
            <a:extLst>
              <a:ext uri="{FF2B5EF4-FFF2-40B4-BE49-F238E27FC236}">
                <a16:creationId xmlns:a16="http://schemas.microsoft.com/office/drawing/2014/main" id="{D3535125-E629-705F-3833-113E210A2D5C}"/>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1" name="Connector: Elbow 110">
            <a:extLst>
              <a:ext uri="{FF2B5EF4-FFF2-40B4-BE49-F238E27FC236}">
                <a16:creationId xmlns:a16="http://schemas.microsoft.com/office/drawing/2014/main" id="{12F791A2-ED92-B639-7FAF-04288657D53E}"/>
              </a:ext>
            </a:extLst>
          </p:cNvPr>
          <p:cNvCxnSpPr>
            <a:cxnSpLocks/>
            <a:stCxn id="45" idx="2"/>
            <a:endCxn id="110" idx="1"/>
          </p:cNvCxnSpPr>
          <p:nvPr/>
        </p:nvCxnSpPr>
        <p:spPr>
          <a:xfrm rot="16200000" flipH="1">
            <a:off x="6853076" y="3597157"/>
            <a:ext cx="383859" cy="73042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A01EF503-78C7-4CF7-1CA6-473CB5D21B6B}"/>
              </a:ext>
            </a:extLst>
          </p:cNvPr>
          <p:cNvSpPr txBox="1"/>
          <p:nvPr/>
        </p:nvSpPr>
        <p:spPr>
          <a:xfrm>
            <a:off x="6660464" y="3969653"/>
            <a:ext cx="730425" cy="153888"/>
          </a:xfrm>
          <a:prstGeom prst="rect">
            <a:avLst/>
          </a:prstGeom>
          <a:noFill/>
        </p:spPr>
        <p:txBody>
          <a:bodyPr wrap="square" lIns="0" tIns="0" rIns="0" bIns="0" rtlCol="0">
            <a:spAutoFit/>
          </a:bodyPr>
          <a:lstStyle/>
          <a:p>
            <a:pPr algn="ctr"/>
            <a:r>
              <a:rPr lang="en-US" sz="500"/>
              <a:t>6. Generates smart scheduling plan</a:t>
            </a:r>
          </a:p>
        </p:txBody>
      </p:sp>
      <p:cxnSp>
        <p:nvCxnSpPr>
          <p:cNvPr id="116" name="Connector: Elbow 115">
            <a:extLst>
              <a:ext uri="{FF2B5EF4-FFF2-40B4-BE49-F238E27FC236}">
                <a16:creationId xmlns:a16="http://schemas.microsoft.com/office/drawing/2014/main" id="{E340D393-579C-B37E-DCCE-7A588E928B10}"/>
              </a:ext>
            </a:extLst>
          </p:cNvPr>
          <p:cNvCxnSpPr>
            <a:cxnSpLocks/>
          </p:cNvCxnSpPr>
          <p:nvPr/>
        </p:nvCxnSpPr>
        <p:spPr>
          <a:xfrm flipV="1">
            <a:off x="7464926" y="3546242"/>
            <a:ext cx="2759110" cy="52676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57FBCBF6-E5C0-7938-86D3-3F00C9AAEA3B}"/>
              </a:ext>
            </a:extLst>
          </p:cNvPr>
          <p:cNvSpPr txBox="1"/>
          <p:nvPr/>
        </p:nvSpPr>
        <p:spPr>
          <a:xfrm>
            <a:off x="8948649" y="3949723"/>
            <a:ext cx="1246742" cy="76944"/>
          </a:xfrm>
          <a:prstGeom prst="rect">
            <a:avLst/>
          </a:prstGeom>
          <a:noFill/>
        </p:spPr>
        <p:txBody>
          <a:bodyPr wrap="square" lIns="0" tIns="0" rIns="0" bIns="0" rtlCol="0">
            <a:spAutoFit/>
          </a:bodyPr>
          <a:lstStyle/>
          <a:p>
            <a:pPr algn="ctr"/>
            <a:r>
              <a:rPr lang="en-US" sz="500"/>
              <a:t>7a. Confidence &gt;= 0.8, auto publish</a:t>
            </a:r>
          </a:p>
        </p:txBody>
      </p:sp>
      <p:cxnSp>
        <p:nvCxnSpPr>
          <p:cNvPr id="119" name="Connector: Elbow 118">
            <a:extLst>
              <a:ext uri="{FF2B5EF4-FFF2-40B4-BE49-F238E27FC236}">
                <a16:creationId xmlns:a16="http://schemas.microsoft.com/office/drawing/2014/main" id="{F75224AA-8F33-FBF6-DAEA-9A50CAF7990D}"/>
              </a:ext>
            </a:extLst>
          </p:cNvPr>
          <p:cNvCxnSpPr>
            <a:cxnSpLocks/>
          </p:cNvCxnSpPr>
          <p:nvPr/>
        </p:nvCxnSpPr>
        <p:spPr>
          <a:xfrm flipV="1">
            <a:off x="7457725" y="3785010"/>
            <a:ext cx="3737638" cy="444884"/>
          </a:xfrm>
          <a:prstGeom prst="bentConnector3">
            <a:avLst>
              <a:gd name="adj1" fmla="val 9364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E58112E7-816B-7917-B6FB-ACDBD7DE609E}"/>
              </a:ext>
            </a:extLst>
          </p:cNvPr>
          <p:cNvSpPr txBox="1"/>
          <p:nvPr/>
        </p:nvSpPr>
        <p:spPr>
          <a:xfrm>
            <a:off x="8456311" y="4126191"/>
            <a:ext cx="1739079" cy="76944"/>
          </a:xfrm>
          <a:prstGeom prst="rect">
            <a:avLst/>
          </a:prstGeom>
          <a:noFill/>
        </p:spPr>
        <p:txBody>
          <a:bodyPr wrap="square" lIns="0" tIns="0" rIns="0" bIns="0" rtlCol="0">
            <a:spAutoFit/>
          </a:bodyPr>
          <a:lstStyle/>
          <a:p>
            <a:pPr algn="ctr"/>
            <a:r>
              <a:rPr lang="en-US" sz="500"/>
              <a:t>7b. Confidence &lt;0.8, manual review</a:t>
            </a:r>
          </a:p>
        </p:txBody>
      </p:sp>
      <p:cxnSp>
        <p:nvCxnSpPr>
          <p:cNvPr id="128" name="Connector: Elbow 127">
            <a:extLst>
              <a:ext uri="{FF2B5EF4-FFF2-40B4-BE49-F238E27FC236}">
                <a16:creationId xmlns:a16="http://schemas.microsoft.com/office/drawing/2014/main" id="{BFC986AB-F968-0053-57D6-49A684759726}"/>
              </a:ext>
            </a:extLst>
          </p:cNvPr>
          <p:cNvCxnSpPr>
            <a:cxnSpLocks/>
            <a:stCxn id="24" idx="2"/>
            <a:endCxn id="61"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52C8552B-46F3-355E-6931-95474A5DAC7C}"/>
              </a:ext>
            </a:extLst>
          </p:cNvPr>
          <p:cNvSpPr txBox="1"/>
          <p:nvPr/>
        </p:nvSpPr>
        <p:spPr>
          <a:xfrm>
            <a:off x="8091135" y="5093006"/>
            <a:ext cx="2002135" cy="76944"/>
          </a:xfrm>
          <a:prstGeom prst="rect">
            <a:avLst/>
          </a:prstGeom>
          <a:noFill/>
        </p:spPr>
        <p:txBody>
          <a:bodyPr wrap="square" lIns="0" tIns="0" rIns="0" bIns="0" rtlCol="0">
            <a:spAutoFit/>
          </a:bodyPr>
          <a:lstStyle/>
          <a:p>
            <a:pPr algn="ctr"/>
            <a:r>
              <a:rPr lang="en-US" sz="500"/>
              <a:t>9b. Logged entries are reviewed</a:t>
            </a:r>
          </a:p>
        </p:txBody>
      </p:sp>
      <p:cxnSp>
        <p:nvCxnSpPr>
          <p:cNvPr id="130" name="Connector: Elbow 129">
            <a:extLst>
              <a:ext uri="{FF2B5EF4-FFF2-40B4-BE49-F238E27FC236}">
                <a16:creationId xmlns:a16="http://schemas.microsoft.com/office/drawing/2014/main" id="{851EB207-DF83-1C0B-9B77-87D9B38CD8F4}"/>
              </a:ext>
            </a:extLst>
          </p:cNvPr>
          <p:cNvCxnSpPr>
            <a:cxnSpLocks/>
          </p:cNvCxnSpPr>
          <p:nvPr/>
        </p:nvCxnSpPr>
        <p:spPr>
          <a:xfrm rot="10800000">
            <a:off x="8627052" y="2269799"/>
            <a:ext cx="2568313" cy="194240"/>
          </a:xfrm>
          <a:prstGeom prst="bentConnector3">
            <a:avLst>
              <a:gd name="adj1" fmla="val -1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82F91BE3-65DC-618F-0173-D387D2010DFB}"/>
              </a:ext>
            </a:extLst>
          </p:cNvPr>
          <p:cNvSpPr txBox="1"/>
          <p:nvPr/>
        </p:nvSpPr>
        <p:spPr>
          <a:xfrm>
            <a:off x="8725476" y="2153387"/>
            <a:ext cx="2127222" cy="76944"/>
          </a:xfrm>
          <a:prstGeom prst="rect">
            <a:avLst/>
          </a:prstGeom>
          <a:noFill/>
        </p:spPr>
        <p:txBody>
          <a:bodyPr wrap="square" lIns="0" tIns="0" rIns="0" bIns="0" rtlCol="0">
            <a:spAutoFit/>
          </a:bodyPr>
          <a:lstStyle/>
          <a:p>
            <a:pPr algn="ctr"/>
            <a:r>
              <a:rPr lang="en-US" sz="500"/>
              <a:t>9c. Updates the instructions and prompts and set the confidence threshold </a:t>
            </a:r>
          </a:p>
        </p:txBody>
      </p:sp>
      <p:pic>
        <p:nvPicPr>
          <p:cNvPr id="132" name="Graphic 131">
            <a:extLst>
              <a:ext uri="{FF2B5EF4-FFF2-40B4-BE49-F238E27FC236}">
                <a16:creationId xmlns:a16="http://schemas.microsoft.com/office/drawing/2014/main" id="{783499D7-BB69-C65E-8B1A-02FABE9F1D3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68361" y="2426300"/>
            <a:ext cx="521300" cy="256302"/>
          </a:xfrm>
          <a:prstGeom prst="rect">
            <a:avLst/>
          </a:prstGeom>
        </p:spPr>
      </p:pic>
      <p:pic>
        <p:nvPicPr>
          <p:cNvPr id="133" name="Picture 132" descr="A blue and orange logo">
            <a:extLst>
              <a:ext uri="{FF2B5EF4-FFF2-40B4-BE49-F238E27FC236}">
                <a16:creationId xmlns:a16="http://schemas.microsoft.com/office/drawing/2014/main" id="{7CBAB923-130F-2089-4E88-C377667850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06516" y="3036121"/>
            <a:ext cx="225778" cy="268241"/>
          </a:xfrm>
          <a:prstGeom prst="rect">
            <a:avLst/>
          </a:prstGeom>
        </p:spPr>
      </p:pic>
      <p:cxnSp>
        <p:nvCxnSpPr>
          <p:cNvPr id="137" name="Straight Arrow Connector 136">
            <a:extLst>
              <a:ext uri="{FF2B5EF4-FFF2-40B4-BE49-F238E27FC236}">
                <a16:creationId xmlns:a16="http://schemas.microsoft.com/office/drawing/2014/main" id="{00B430FC-4ED4-C398-7620-D79C73F183FF}"/>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44584B7D-0EDC-507F-4DE0-092F94A02CE1}"/>
              </a:ext>
            </a:extLst>
          </p:cNvPr>
          <p:cNvSpPr txBox="1"/>
          <p:nvPr/>
        </p:nvSpPr>
        <p:spPr>
          <a:xfrm>
            <a:off x="6146366" y="2175726"/>
            <a:ext cx="599561" cy="76944"/>
          </a:xfrm>
          <a:prstGeom prst="rect">
            <a:avLst/>
          </a:prstGeom>
          <a:noFill/>
        </p:spPr>
        <p:txBody>
          <a:bodyPr wrap="square" lIns="0" tIns="0" rIns="0" bIns="0" rtlCol="0">
            <a:spAutoFit/>
          </a:bodyPr>
          <a:lstStyle/>
          <a:p>
            <a:pPr algn="ctr"/>
            <a:r>
              <a:rPr lang="en-US" sz="500" err="1"/>
              <a:t>schedule_confidence</a:t>
            </a:r>
            <a:endParaRPr lang="en-US" sz="500"/>
          </a:p>
        </p:txBody>
      </p:sp>
      <p:sp>
        <p:nvSpPr>
          <p:cNvPr id="139" name="TextBox 138">
            <a:extLst>
              <a:ext uri="{FF2B5EF4-FFF2-40B4-BE49-F238E27FC236}">
                <a16:creationId xmlns:a16="http://schemas.microsoft.com/office/drawing/2014/main" id="{E93B5666-BD6A-662A-6799-6A32D71B0E54}"/>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 Risk</a:t>
            </a:r>
          </a:p>
        </p:txBody>
      </p:sp>
      <p:sp>
        <p:nvSpPr>
          <p:cNvPr id="140" name="TextBox 139">
            <a:extLst>
              <a:ext uri="{FF2B5EF4-FFF2-40B4-BE49-F238E27FC236}">
                <a16:creationId xmlns:a16="http://schemas.microsoft.com/office/drawing/2014/main" id="{D2B50F11-7EC5-C578-8B73-F46BAF877A53}"/>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 Risk</a:t>
            </a:r>
          </a:p>
        </p:txBody>
      </p:sp>
      <p:sp>
        <p:nvSpPr>
          <p:cNvPr id="141" name="TextBox 140">
            <a:extLst>
              <a:ext uri="{FF2B5EF4-FFF2-40B4-BE49-F238E27FC236}">
                <a16:creationId xmlns:a16="http://schemas.microsoft.com/office/drawing/2014/main" id="{A2E1A559-D0B4-76D7-2F3B-6EE57E9D8A10}"/>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42" name="TextBox 141">
            <a:extLst>
              <a:ext uri="{FF2B5EF4-FFF2-40B4-BE49-F238E27FC236}">
                <a16:creationId xmlns:a16="http://schemas.microsoft.com/office/drawing/2014/main" id="{6320E269-F234-D373-92DF-09119EAEAECA}"/>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143" name="Picture 142" descr="A blue rectangle with white text">
            <a:extLst>
              <a:ext uri="{FF2B5EF4-FFF2-40B4-BE49-F238E27FC236}">
                <a16:creationId xmlns:a16="http://schemas.microsoft.com/office/drawing/2014/main" id="{844501F1-BB69-CEFF-E90D-84A55EFDEA9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824434" y="3457526"/>
            <a:ext cx="114530" cy="79905"/>
          </a:xfrm>
          <a:prstGeom prst="rect">
            <a:avLst/>
          </a:prstGeom>
        </p:spPr>
      </p:pic>
      <p:cxnSp>
        <p:nvCxnSpPr>
          <p:cNvPr id="147" name="Straight Arrow Connector 146">
            <a:extLst>
              <a:ext uri="{FF2B5EF4-FFF2-40B4-BE49-F238E27FC236}">
                <a16:creationId xmlns:a16="http://schemas.microsoft.com/office/drawing/2014/main" id="{EF7A5292-3B55-B648-F74D-51ED89404D1C}"/>
              </a:ext>
            </a:extLst>
          </p:cNvPr>
          <p:cNvCxnSpPr>
            <a:cxnSpLocks/>
          </p:cNvCxnSpPr>
          <p:nvPr/>
        </p:nvCxnSpPr>
        <p:spPr>
          <a:xfrm flipH="1">
            <a:off x="10446474" y="3232033"/>
            <a:ext cx="748890"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4C4C546-09FB-F4E8-723A-053DD2586E3B}"/>
              </a:ext>
            </a:extLst>
          </p:cNvPr>
          <p:cNvSpPr txBox="1"/>
          <p:nvPr/>
        </p:nvSpPr>
        <p:spPr>
          <a:xfrm>
            <a:off x="10334064" y="3009823"/>
            <a:ext cx="876407" cy="153888"/>
          </a:xfrm>
          <a:prstGeom prst="rect">
            <a:avLst/>
          </a:prstGeom>
          <a:noFill/>
        </p:spPr>
        <p:txBody>
          <a:bodyPr wrap="square" lIns="0" tIns="0" rIns="0" bIns="0" rtlCol="0">
            <a:spAutoFit/>
          </a:bodyPr>
          <a:lstStyle/>
          <a:p>
            <a:pPr algn="ctr"/>
            <a:r>
              <a:rPr lang="en-US" sz="500"/>
              <a:t>3a. Asks to prepare shift for a certain production plan</a:t>
            </a:r>
          </a:p>
        </p:txBody>
      </p:sp>
      <p:cxnSp>
        <p:nvCxnSpPr>
          <p:cNvPr id="151" name="Connector: Elbow 150">
            <a:extLst>
              <a:ext uri="{FF2B5EF4-FFF2-40B4-BE49-F238E27FC236}">
                <a16:creationId xmlns:a16="http://schemas.microsoft.com/office/drawing/2014/main" id="{29EDDE4D-D6FF-D206-4B64-053DAD42AA02}"/>
              </a:ext>
            </a:extLst>
          </p:cNvPr>
          <p:cNvCxnSpPr>
            <a:cxnSpLocks/>
            <a:stCxn id="60" idx="1"/>
            <a:endCxn id="47" idx="3"/>
          </p:cNvCxnSpPr>
          <p:nvPr/>
        </p:nvCxnSpPr>
        <p:spPr>
          <a:xfrm rot="10800000">
            <a:off x="8632287" y="2415702"/>
            <a:ext cx="1054052" cy="1016801"/>
          </a:xfrm>
          <a:prstGeom prst="bentConnector3">
            <a:avLst>
              <a:gd name="adj1" fmla="val 2362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4DE2E38-215B-7603-0079-5F964DCCFC7F}"/>
              </a:ext>
            </a:extLst>
          </p:cNvPr>
          <p:cNvSpPr txBox="1"/>
          <p:nvPr/>
        </p:nvSpPr>
        <p:spPr>
          <a:xfrm>
            <a:off x="8565422" y="2507874"/>
            <a:ext cx="876407" cy="76944"/>
          </a:xfrm>
          <a:prstGeom prst="rect">
            <a:avLst/>
          </a:prstGeom>
          <a:noFill/>
        </p:spPr>
        <p:txBody>
          <a:bodyPr wrap="square" lIns="0" tIns="0" rIns="0" bIns="0" rtlCol="0">
            <a:spAutoFit/>
          </a:bodyPr>
          <a:lstStyle/>
          <a:p>
            <a:pPr algn="ctr"/>
            <a:r>
              <a:rPr lang="en-US" sz="500"/>
              <a:t>3b. Forwards the query</a:t>
            </a:r>
          </a:p>
        </p:txBody>
      </p:sp>
      <p:cxnSp>
        <p:nvCxnSpPr>
          <p:cNvPr id="158" name="Connector: Elbow 157">
            <a:extLst>
              <a:ext uri="{FF2B5EF4-FFF2-40B4-BE49-F238E27FC236}">
                <a16:creationId xmlns:a16="http://schemas.microsoft.com/office/drawing/2014/main" id="{7BD68560-A9B0-8C0F-9816-8B0AA19A27C6}"/>
              </a:ext>
            </a:extLst>
          </p:cNvPr>
          <p:cNvCxnSpPr>
            <a:cxnSpLocks/>
            <a:stCxn id="57" idx="2"/>
            <a:endCxn id="45" idx="3"/>
          </p:cNvCxnSpPr>
          <p:nvPr/>
        </p:nvCxnSpPr>
        <p:spPr>
          <a:xfrm rot="5400000" flipH="1">
            <a:off x="7430403" y="3019830"/>
            <a:ext cx="51618" cy="1325358"/>
          </a:xfrm>
          <a:prstGeom prst="bentConnector4">
            <a:avLst>
              <a:gd name="adj1" fmla="val -257482"/>
              <a:gd name="adj2" fmla="val 9960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1D3A1DEA-6AF5-5EDB-BE1B-ABD0F4AE24C6}"/>
              </a:ext>
            </a:extLst>
          </p:cNvPr>
          <p:cNvCxnSpPr>
            <a:cxnSpLocks/>
            <a:stCxn id="61" idx="1"/>
          </p:cNvCxnSpPr>
          <p:nvPr/>
        </p:nvCxnSpPr>
        <p:spPr>
          <a:xfrm flipH="1" flipV="1">
            <a:off x="10455706" y="3520569"/>
            <a:ext cx="739658" cy="1029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6D2EAD3B-226C-E855-1949-7F02D6CC0B49}"/>
              </a:ext>
            </a:extLst>
          </p:cNvPr>
          <p:cNvSpPr txBox="1"/>
          <p:nvPr/>
        </p:nvSpPr>
        <p:spPr>
          <a:xfrm>
            <a:off x="10478001" y="3318773"/>
            <a:ext cx="680363" cy="153888"/>
          </a:xfrm>
          <a:prstGeom prst="rect">
            <a:avLst/>
          </a:prstGeom>
          <a:noFill/>
        </p:spPr>
        <p:txBody>
          <a:bodyPr wrap="square" lIns="0" tIns="0" rIns="0" bIns="0" rtlCol="0">
            <a:spAutoFit/>
          </a:bodyPr>
          <a:lstStyle/>
          <a:p>
            <a:pPr algn="ctr"/>
            <a:r>
              <a:rPr lang="en-US" sz="500"/>
              <a:t>8. Shifts are published post review</a:t>
            </a:r>
          </a:p>
        </p:txBody>
      </p:sp>
      <p:sp>
        <p:nvSpPr>
          <p:cNvPr id="179" name="TextBox 178">
            <a:extLst>
              <a:ext uri="{FF2B5EF4-FFF2-40B4-BE49-F238E27FC236}">
                <a16:creationId xmlns:a16="http://schemas.microsoft.com/office/drawing/2014/main" id="{5E3C4821-1076-32A6-6E7F-8BD1BD46535E}"/>
              </a:ext>
            </a:extLst>
          </p:cNvPr>
          <p:cNvSpPr txBox="1"/>
          <p:nvPr/>
        </p:nvSpPr>
        <p:spPr>
          <a:xfrm>
            <a:off x="5694175" y="3504218"/>
            <a:ext cx="649903" cy="307777"/>
          </a:xfrm>
          <a:prstGeom prst="rect">
            <a:avLst/>
          </a:prstGeom>
          <a:noFill/>
        </p:spPr>
        <p:txBody>
          <a:bodyPr wrap="square" lIns="0" tIns="0" rIns="0" bIns="0" rtlCol="0">
            <a:spAutoFit/>
          </a:bodyPr>
          <a:lstStyle>
            <a:defPPr>
              <a:defRPr lang="en-US"/>
            </a:defPPr>
            <a:lvl1pPr algn="ctr">
              <a:defRPr sz="500"/>
            </a:lvl1pPr>
          </a:lstStyle>
          <a:p>
            <a:r>
              <a:rPr lang="en-US"/>
              <a:t>5b. Generates a brief rationale for shift requirements and lists key properties.</a:t>
            </a:r>
          </a:p>
        </p:txBody>
      </p:sp>
      <p:cxnSp>
        <p:nvCxnSpPr>
          <p:cNvPr id="10" name="Connector: Elbow 9">
            <a:extLst>
              <a:ext uri="{FF2B5EF4-FFF2-40B4-BE49-F238E27FC236}">
                <a16:creationId xmlns:a16="http://schemas.microsoft.com/office/drawing/2014/main" id="{A90335C1-259C-B3F7-24E7-FA837FCC44DE}"/>
              </a:ext>
            </a:extLst>
          </p:cNvPr>
          <p:cNvCxnSpPr>
            <a:cxnSpLocks/>
            <a:endCxn id="45" idx="1"/>
          </p:cNvCxnSpPr>
          <p:nvPr/>
        </p:nvCxnSpPr>
        <p:spPr>
          <a:xfrm rot="10800000" flipV="1">
            <a:off x="6566053" y="3328432"/>
            <a:ext cx="12700" cy="328268"/>
          </a:xfrm>
          <a:prstGeom prst="bentConnector3">
            <a:avLst>
              <a:gd name="adj1" fmla="val 148485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A396FB-1845-AA9C-D94E-F720854327F5}"/>
              </a:ext>
            </a:extLst>
          </p:cNvPr>
          <p:cNvSpPr/>
          <p:nvPr/>
        </p:nvSpPr>
        <p:spPr bwMode="auto">
          <a:xfrm>
            <a:off x="4531771" y="3847144"/>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 name="Graphic 14">
            <a:extLst>
              <a:ext uri="{FF2B5EF4-FFF2-40B4-BE49-F238E27FC236}">
                <a16:creationId xmlns:a16="http://schemas.microsoft.com/office/drawing/2014/main" id="{69709A0F-5B57-91EC-5621-691A44F5B1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88634" y="4804689"/>
            <a:ext cx="227480" cy="227480"/>
          </a:xfrm>
          <a:prstGeom prst="rect">
            <a:avLst/>
          </a:prstGeom>
        </p:spPr>
      </p:pic>
      <p:pic>
        <p:nvPicPr>
          <p:cNvPr id="16" name="Graphic 15">
            <a:extLst>
              <a:ext uri="{FF2B5EF4-FFF2-40B4-BE49-F238E27FC236}">
                <a16:creationId xmlns:a16="http://schemas.microsoft.com/office/drawing/2014/main" id="{B4DC3F92-4535-DA2E-3451-B7CCF24BD1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8634" y="4211993"/>
            <a:ext cx="227480" cy="227480"/>
          </a:xfrm>
          <a:prstGeom prst="rect">
            <a:avLst/>
          </a:prstGeom>
        </p:spPr>
      </p:pic>
      <p:pic>
        <p:nvPicPr>
          <p:cNvPr id="17" name="Graphic 16">
            <a:extLst>
              <a:ext uri="{FF2B5EF4-FFF2-40B4-BE49-F238E27FC236}">
                <a16:creationId xmlns:a16="http://schemas.microsoft.com/office/drawing/2014/main" id="{DA22E1B1-6B18-84BE-0687-6D98C8A25DD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588634" y="3915644"/>
            <a:ext cx="227481" cy="227481"/>
          </a:xfrm>
          <a:prstGeom prst="rect">
            <a:avLst/>
          </a:prstGeom>
        </p:spPr>
      </p:pic>
      <p:pic>
        <p:nvPicPr>
          <p:cNvPr id="18" name="Graphic 17">
            <a:extLst>
              <a:ext uri="{FF2B5EF4-FFF2-40B4-BE49-F238E27FC236}">
                <a16:creationId xmlns:a16="http://schemas.microsoft.com/office/drawing/2014/main" id="{3F427DF7-0111-9E43-F114-3F16297881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5924" y="5422805"/>
            <a:ext cx="252900" cy="227480"/>
          </a:xfrm>
          <a:prstGeom prst="rect">
            <a:avLst/>
          </a:prstGeom>
        </p:spPr>
      </p:pic>
      <p:pic>
        <p:nvPicPr>
          <p:cNvPr id="19" name="Graphic 18">
            <a:extLst>
              <a:ext uri="{FF2B5EF4-FFF2-40B4-BE49-F238E27FC236}">
                <a16:creationId xmlns:a16="http://schemas.microsoft.com/office/drawing/2014/main" id="{9712C2E8-AA0A-E6D2-AC52-5DDD4BB6CD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8634" y="5719152"/>
            <a:ext cx="227480" cy="227480"/>
          </a:xfrm>
          <a:prstGeom prst="rect">
            <a:avLst/>
          </a:prstGeom>
        </p:spPr>
      </p:pic>
      <p:sp>
        <p:nvSpPr>
          <p:cNvPr id="20" name="TextBox 19">
            <a:extLst>
              <a:ext uri="{FF2B5EF4-FFF2-40B4-BE49-F238E27FC236}">
                <a16:creationId xmlns:a16="http://schemas.microsoft.com/office/drawing/2014/main" id="{06AD460C-DAB0-98C2-B612-6B70AF817E07}"/>
              </a:ext>
            </a:extLst>
          </p:cNvPr>
          <p:cNvSpPr txBox="1"/>
          <p:nvPr/>
        </p:nvSpPr>
        <p:spPr>
          <a:xfrm>
            <a:off x="4920503" y="3990912"/>
            <a:ext cx="622369" cy="76944"/>
          </a:xfrm>
          <a:prstGeom prst="rect">
            <a:avLst/>
          </a:prstGeom>
          <a:noFill/>
        </p:spPr>
        <p:txBody>
          <a:bodyPr wrap="square" lIns="0" tIns="0" rIns="0" bIns="0" rtlCol="0">
            <a:spAutoFit/>
          </a:bodyPr>
          <a:lstStyle/>
          <a:p>
            <a:pPr algn="ctr"/>
            <a:r>
              <a:rPr lang="en-US" sz="500"/>
              <a:t>D365 Customer Portal</a:t>
            </a:r>
          </a:p>
        </p:txBody>
      </p:sp>
      <p:sp>
        <p:nvSpPr>
          <p:cNvPr id="22" name="TextBox 21">
            <a:extLst>
              <a:ext uri="{FF2B5EF4-FFF2-40B4-BE49-F238E27FC236}">
                <a16:creationId xmlns:a16="http://schemas.microsoft.com/office/drawing/2014/main" id="{8572115C-8DED-5990-2BE9-CD155CB3FAC0}"/>
              </a:ext>
            </a:extLst>
          </p:cNvPr>
          <p:cNvSpPr txBox="1"/>
          <p:nvPr/>
        </p:nvSpPr>
        <p:spPr>
          <a:xfrm>
            <a:off x="5089462" y="4287261"/>
            <a:ext cx="284451" cy="76944"/>
          </a:xfrm>
          <a:prstGeom prst="rect">
            <a:avLst/>
          </a:prstGeom>
          <a:noFill/>
        </p:spPr>
        <p:txBody>
          <a:bodyPr wrap="square" lIns="0" tIns="0" rIns="0" bIns="0" rtlCol="0">
            <a:spAutoFit/>
          </a:bodyPr>
          <a:lstStyle/>
          <a:p>
            <a:pPr algn="ctr"/>
            <a:r>
              <a:rPr lang="en-US" sz="500"/>
              <a:t>Dataverse</a:t>
            </a:r>
          </a:p>
        </p:txBody>
      </p:sp>
      <p:sp>
        <p:nvSpPr>
          <p:cNvPr id="26" name="TextBox 25">
            <a:extLst>
              <a:ext uri="{FF2B5EF4-FFF2-40B4-BE49-F238E27FC236}">
                <a16:creationId xmlns:a16="http://schemas.microsoft.com/office/drawing/2014/main" id="{B165318D-CA08-4EBE-E0C8-8C36CE960847}"/>
              </a:ext>
            </a:extLst>
          </p:cNvPr>
          <p:cNvSpPr txBox="1"/>
          <p:nvPr/>
        </p:nvSpPr>
        <p:spPr>
          <a:xfrm>
            <a:off x="4931390" y="4879433"/>
            <a:ext cx="600594" cy="77992"/>
          </a:xfrm>
          <a:prstGeom prst="rect">
            <a:avLst/>
          </a:prstGeom>
          <a:noFill/>
        </p:spPr>
        <p:txBody>
          <a:bodyPr wrap="square" lIns="0" tIns="0" rIns="0" bIns="0" rtlCol="0">
            <a:spAutoFit/>
          </a:bodyPr>
          <a:lstStyle/>
          <a:p>
            <a:pPr algn="ctr"/>
            <a:r>
              <a:rPr lang="en-US" sz="500"/>
              <a:t>Copilot Studio Agent</a:t>
            </a:r>
          </a:p>
        </p:txBody>
      </p:sp>
      <p:sp>
        <p:nvSpPr>
          <p:cNvPr id="27" name="TextBox 26">
            <a:extLst>
              <a:ext uri="{FF2B5EF4-FFF2-40B4-BE49-F238E27FC236}">
                <a16:creationId xmlns:a16="http://schemas.microsoft.com/office/drawing/2014/main" id="{9EBF9331-874D-F9F5-47E1-5B9FC63B72DD}"/>
              </a:ext>
            </a:extLst>
          </p:cNvPr>
          <p:cNvSpPr txBox="1"/>
          <p:nvPr/>
        </p:nvSpPr>
        <p:spPr>
          <a:xfrm>
            <a:off x="4867134" y="5497549"/>
            <a:ext cx="729106" cy="77992"/>
          </a:xfrm>
          <a:prstGeom prst="rect">
            <a:avLst/>
          </a:prstGeom>
          <a:noFill/>
        </p:spPr>
        <p:txBody>
          <a:bodyPr wrap="square" lIns="0" tIns="0" rIns="0" bIns="0" rtlCol="0">
            <a:spAutoFit/>
          </a:bodyPr>
          <a:lstStyle/>
          <a:p>
            <a:pPr algn="ctr"/>
            <a:r>
              <a:rPr lang="en-US" sz="500"/>
              <a:t>Copilot Studio Kit - Extend</a:t>
            </a:r>
          </a:p>
        </p:txBody>
      </p:sp>
      <p:sp>
        <p:nvSpPr>
          <p:cNvPr id="28" name="TextBox 27">
            <a:extLst>
              <a:ext uri="{FF2B5EF4-FFF2-40B4-BE49-F238E27FC236}">
                <a16:creationId xmlns:a16="http://schemas.microsoft.com/office/drawing/2014/main" id="{36E1CAF0-7156-1BB1-65DE-46EFC0355855}"/>
              </a:ext>
            </a:extLst>
          </p:cNvPr>
          <p:cNvSpPr txBox="1"/>
          <p:nvPr/>
        </p:nvSpPr>
        <p:spPr>
          <a:xfrm>
            <a:off x="4983559" y="5793896"/>
            <a:ext cx="496256" cy="77992"/>
          </a:xfrm>
          <a:prstGeom prst="rect">
            <a:avLst/>
          </a:prstGeom>
          <a:noFill/>
        </p:spPr>
        <p:txBody>
          <a:bodyPr wrap="square" lIns="0" tIns="0" rIns="0" bIns="0" rtlCol="0">
            <a:spAutoFit/>
          </a:bodyPr>
          <a:lstStyle/>
          <a:p>
            <a:pPr algn="ctr"/>
            <a:r>
              <a:rPr lang="en-US" sz="500"/>
              <a:t>Flow / Connector</a:t>
            </a:r>
          </a:p>
        </p:txBody>
      </p:sp>
      <p:sp>
        <p:nvSpPr>
          <p:cNvPr id="29" name="TextBox 28">
            <a:extLst>
              <a:ext uri="{FF2B5EF4-FFF2-40B4-BE49-F238E27FC236}">
                <a16:creationId xmlns:a16="http://schemas.microsoft.com/office/drawing/2014/main" id="{D7747926-472A-22EC-EB20-1F84DBAE82B5}"/>
              </a:ext>
            </a:extLst>
          </p:cNvPr>
          <p:cNvSpPr txBox="1"/>
          <p:nvPr/>
        </p:nvSpPr>
        <p:spPr>
          <a:xfrm>
            <a:off x="4704473" y="3693822"/>
            <a:ext cx="773546" cy="138499"/>
          </a:xfrm>
          <a:prstGeom prst="rect">
            <a:avLst/>
          </a:prstGeom>
          <a:noFill/>
        </p:spPr>
        <p:txBody>
          <a:bodyPr wrap="square" lIns="0" tIns="0" rIns="0" bIns="0" rtlCol="0">
            <a:spAutoFit/>
          </a:bodyPr>
          <a:lstStyle/>
          <a:p>
            <a:pPr algn="ctr"/>
            <a:r>
              <a:rPr lang="en-US" sz="900" b="1"/>
              <a:t>LEGEND</a:t>
            </a:r>
          </a:p>
        </p:txBody>
      </p:sp>
      <p:pic>
        <p:nvPicPr>
          <p:cNvPr id="30" name="Graphic 29">
            <a:extLst>
              <a:ext uri="{FF2B5EF4-FFF2-40B4-BE49-F238E27FC236}">
                <a16:creationId xmlns:a16="http://schemas.microsoft.com/office/drawing/2014/main" id="{F1AD5BDF-92F8-D878-47B4-7F2B8F3BA8B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75924" y="5101037"/>
            <a:ext cx="252900" cy="252900"/>
          </a:xfrm>
          <a:prstGeom prst="rect">
            <a:avLst/>
          </a:prstGeom>
        </p:spPr>
      </p:pic>
      <p:pic>
        <p:nvPicPr>
          <p:cNvPr id="31" name="Graphic 30">
            <a:extLst>
              <a:ext uri="{FF2B5EF4-FFF2-40B4-BE49-F238E27FC236}">
                <a16:creationId xmlns:a16="http://schemas.microsoft.com/office/drawing/2014/main" id="{FF04CDF6-91FF-67CE-B0FA-5A4BF5F3FC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88634" y="4508341"/>
            <a:ext cx="227480" cy="227480"/>
          </a:xfrm>
          <a:prstGeom prst="rect">
            <a:avLst/>
          </a:prstGeom>
        </p:spPr>
      </p:pic>
      <p:sp>
        <p:nvSpPr>
          <p:cNvPr id="32" name="TextBox 31">
            <a:extLst>
              <a:ext uri="{FF2B5EF4-FFF2-40B4-BE49-F238E27FC236}">
                <a16:creationId xmlns:a16="http://schemas.microsoft.com/office/drawing/2014/main" id="{70D3DF84-C3F5-D4BA-5AF0-882CC9DA20FB}"/>
              </a:ext>
            </a:extLst>
          </p:cNvPr>
          <p:cNvSpPr txBox="1"/>
          <p:nvPr/>
        </p:nvSpPr>
        <p:spPr>
          <a:xfrm>
            <a:off x="5077392" y="4583609"/>
            <a:ext cx="308590" cy="76944"/>
          </a:xfrm>
          <a:prstGeom prst="rect">
            <a:avLst/>
          </a:prstGeom>
          <a:noFill/>
        </p:spPr>
        <p:txBody>
          <a:bodyPr wrap="square" lIns="0" tIns="0" rIns="0" bIns="0" rtlCol="0">
            <a:spAutoFit/>
          </a:bodyPr>
          <a:lstStyle/>
          <a:p>
            <a:pPr algn="ctr"/>
            <a:r>
              <a:rPr lang="en-US" sz="500"/>
              <a:t>SharePoint</a:t>
            </a:r>
          </a:p>
        </p:txBody>
      </p:sp>
      <p:sp>
        <p:nvSpPr>
          <p:cNvPr id="36" name="TextBox 35">
            <a:extLst>
              <a:ext uri="{FF2B5EF4-FFF2-40B4-BE49-F238E27FC236}">
                <a16:creationId xmlns:a16="http://schemas.microsoft.com/office/drawing/2014/main" id="{D242CEED-C0F2-3DD7-B9F5-5349814CDD3D}"/>
              </a:ext>
            </a:extLst>
          </p:cNvPr>
          <p:cNvSpPr txBox="1"/>
          <p:nvPr/>
        </p:nvSpPr>
        <p:spPr>
          <a:xfrm>
            <a:off x="5055197" y="5189015"/>
            <a:ext cx="352981" cy="76944"/>
          </a:xfrm>
          <a:prstGeom prst="rect">
            <a:avLst/>
          </a:prstGeom>
          <a:noFill/>
        </p:spPr>
        <p:txBody>
          <a:bodyPr wrap="square" lIns="0" tIns="0" rIns="0" bIns="0" rtlCol="0">
            <a:spAutoFit/>
          </a:bodyPr>
          <a:lstStyle/>
          <a:p>
            <a:pPr algn="ctr"/>
            <a:r>
              <a:rPr lang="en-US" sz="500"/>
              <a:t>App Insights</a:t>
            </a:r>
          </a:p>
        </p:txBody>
      </p:sp>
      <p:pic>
        <p:nvPicPr>
          <p:cNvPr id="37" name="Graphic 36">
            <a:extLst>
              <a:ext uri="{FF2B5EF4-FFF2-40B4-BE49-F238E27FC236}">
                <a16:creationId xmlns:a16="http://schemas.microsoft.com/office/drawing/2014/main" id="{5AD22F5E-0EEB-23E4-AC52-E853D4E3BB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88634" y="6015499"/>
            <a:ext cx="227480" cy="227480"/>
          </a:xfrm>
          <a:prstGeom prst="rect">
            <a:avLst/>
          </a:prstGeom>
        </p:spPr>
      </p:pic>
      <p:sp>
        <p:nvSpPr>
          <p:cNvPr id="38" name="TextBox 37">
            <a:extLst>
              <a:ext uri="{FF2B5EF4-FFF2-40B4-BE49-F238E27FC236}">
                <a16:creationId xmlns:a16="http://schemas.microsoft.com/office/drawing/2014/main" id="{DA86CEB3-A69C-DBCF-4A00-53465CD8C2B0}"/>
              </a:ext>
            </a:extLst>
          </p:cNvPr>
          <p:cNvSpPr txBox="1"/>
          <p:nvPr/>
        </p:nvSpPr>
        <p:spPr>
          <a:xfrm>
            <a:off x="4983559" y="6090243"/>
            <a:ext cx="496256" cy="77992"/>
          </a:xfrm>
          <a:prstGeom prst="rect">
            <a:avLst/>
          </a:prstGeom>
          <a:noFill/>
        </p:spPr>
        <p:txBody>
          <a:bodyPr wrap="square" lIns="0" tIns="0" rIns="0" bIns="0" rtlCol="0">
            <a:spAutoFit/>
          </a:bodyPr>
          <a:lstStyle/>
          <a:p>
            <a:pPr algn="ctr"/>
            <a:r>
              <a:rPr lang="en-US" sz="500"/>
              <a:t>MS Teams</a:t>
            </a:r>
          </a:p>
        </p:txBody>
      </p:sp>
      <p:pic>
        <p:nvPicPr>
          <p:cNvPr id="2" name="Graphic 1">
            <a:extLst>
              <a:ext uri="{FF2B5EF4-FFF2-40B4-BE49-F238E27FC236}">
                <a16:creationId xmlns:a16="http://schemas.microsoft.com/office/drawing/2014/main" id="{F5A354D5-6ED1-11AC-C952-D3B713A6DBAD}"/>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537115" y="3166403"/>
            <a:ext cx="285357" cy="285357"/>
          </a:xfrm>
          <a:prstGeom prst="rect">
            <a:avLst/>
          </a:prstGeom>
        </p:spPr>
      </p:pic>
      <p:pic>
        <p:nvPicPr>
          <p:cNvPr id="12" name="Graphic 11">
            <a:extLst>
              <a:ext uri="{FF2B5EF4-FFF2-40B4-BE49-F238E27FC236}">
                <a16:creationId xmlns:a16="http://schemas.microsoft.com/office/drawing/2014/main" id="{F89439F6-A071-E72C-BAF2-22C916F5A70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980496" y="3168562"/>
            <a:ext cx="281039" cy="281039"/>
          </a:xfrm>
          <a:prstGeom prst="rect">
            <a:avLst/>
          </a:prstGeom>
        </p:spPr>
      </p:pic>
      <p:pic>
        <p:nvPicPr>
          <p:cNvPr id="39" name="Graphic 38">
            <a:extLst>
              <a:ext uri="{FF2B5EF4-FFF2-40B4-BE49-F238E27FC236}">
                <a16:creationId xmlns:a16="http://schemas.microsoft.com/office/drawing/2014/main" id="{77423646-921E-5BE2-87DE-F192F714BBC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140217" y="3194781"/>
            <a:ext cx="228600" cy="228600"/>
          </a:xfrm>
          <a:prstGeom prst="rect">
            <a:avLst/>
          </a:prstGeom>
        </p:spPr>
      </p:pic>
      <p:sp>
        <p:nvSpPr>
          <p:cNvPr id="42" name="TextBox 41">
            <a:extLst>
              <a:ext uri="{FF2B5EF4-FFF2-40B4-BE49-F238E27FC236}">
                <a16:creationId xmlns:a16="http://schemas.microsoft.com/office/drawing/2014/main" id="{D8987E0F-2F52-C1A9-10E0-7906815C66CC}"/>
              </a:ext>
            </a:extLst>
          </p:cNvPr>
          <p:cNvSpPr txBox="1"/>
          <p:nvPr/>
        </p:nvSpPr>
        <p:spPr>
          <a:xfrm>
            <a:off x="6127003" y="3426255"/>
            <a:ext cx="246447" cy="76944"/>
          </a:xfrm>
          <a:prstGeom prst="rect">
            <a:avLst/>
          </a:prstGeom>
          <a:noFill/>
        </p:spPr>
        <p:txBody>
          <a:bodyPr wrap="square" lIns="0" tIns="0" rIns="0" bIns="0" rtlCol="0">
            <a:spAutoFit/>
          </a:bodyPr>
          <a:lstStyle/>
          <a:p>
            <a:pPr algn="ctr"/>
            <a:r>
              <a:rPr lang="en-US" sz="500"/>
              <a:t>Rest API</a:t>
            </a:r>
          </a:p>
        </p:txBody>
      </p:sp>
      <p:sp>
        <p:nvSpPr>
          <p:cNvPr id="50" name="TextBox 49">
            <a:extLst>
              <a:ext uri="{FF2B5EF4-FFF2-40B4-BE49-F238E27FC236}">
                <a16:creationId xmlns:a16="http://schemas.microsoft.com/office/drawing/2014/main" id="{82FECDF9-369C-265A-ECD8-51E95672E143}"/>
              </a:ext>
            </a:extLst>
          </p:cNvPr>
          <p:cNvSpPr txBox="1"/>
          <p:nvPr/>
        </p:nvSpPr>
        <p:spPr>
          <a:xfrm>
            <a:off x="6556570" y="3426255"/>
            <a:ext cx="246447" cy="76944"/>
          </a:xfrm>
          <a:prstGeom prst="rect">
            <a:avLst/>
          </a:prstGeom>
          <a:noFill/>
        </p:spPr>
        <p:txBody>
          <a:bodyPr wrap="square" lIns="0" tIns="0" rIns="0" bIns="0" rtlCol="0">
            <a:spAutoFit/>
          </a:bodyPr>
          <a:lstStyle/>
          <a:p>
            <a:pPr algn="ctr"/>
            <a:r>
              <a:rPr lang="en-US" sz="500"/>
              <a:t>Prompts</a:t>
            </a:r>
          </a:p>
        </p:txBody>
      </p:sp>
      <p:sp>
        <p:nvSpPr>
          <p:cNvPr id="71" name="TextBox 70">
            <a:extLst>
              <a:ext uri="{FF2B5EF4-FFF2-40B4-BE49-F238E27FC236}">
                <a16:creationId xmlns:a16="http://schemas.microsoft.com/office/drawing/2014/main" id="{89CC3225-2C94-ACA7-297A-D44C4E37E7E1}"/>
              </a:ext>
            </a:extLst>
          </p:cNvPr>
          <p:cNvSpPr txBox="1"/>
          <p:nvPr/>
        </p:nvSpPr>
        <p:spPr>
          <a:xfrm>
            <a:off x="6965273" y="3426255"/>
            <a:ext cx="311484" cy="76944"/>
          </a:xfrm>
          <a:prstGeom prst="rect">
            <a:avLst/>
          </a:prstGeom>
          <a:noFill/>
        </p:spPr>
        <p:txBody>
          <a:bodyPr wrap="square" lIns="0" tIns="0" rIns="0" bIns="0" rtlCol="0">
            <a:spAutoFit/>
          </a:bodyPr>
          <a:lstStyle/>
          <a:p>
            <a:pPr algn="ctr"/>
            <a:r>
              <a:rPr lang="en-US" sz="500"/>
              <a:t>Connector</a:t>
            </a:r>
          </a:p>
        </p:txBody>
      </p:sp>
      <p:pic>
        <p:nvPicPr>
          <p:cNvPr id="73" name="Graphic 72">
            <a:extLst>
              <a:ext uri="{FF2B5EF4-FFF2-40B4-BE49-F238E27FC236}">
                <a16:creationId xmlns:a16="http://schemas.microsoft.com/office/drawing/2014/main" id="{513B296B-A2A4-2318-C587-AE8D8986259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110296" y="3272465"/>
            <a:ext cx="227480" cy="227480"/>
          </a:xfrm>
          <a:prstGeom prst="rect">
            <a:avLst/>
          </a:prstGeom>
        </p:spPr>
      </p:pic>
      <p:sp>
        <p:nvSpPr>
          <p:cNvPr id="74" name="TextBox 73">
            <a:extLst>
              <a:ext uri="{FF2B5EF4-FFF2-40B4-BE49-F238E27FC236}">
                <a16:creationId xmlns:a16="http://schemas.microsoft.com/office/drawing/2014/main" id="{A42DA569-A216-FD6F-43A2-49ED260AB2A2}"/>
              </a:ext>
            </a:extLst>
          </p:cNvPr>
          <p:cNvSpPr txBox="1"/>
          <p:nvPr/>
        </p:nvSpPr>
        <p:spPr>
          <a:xfrm>
            <a:off x="10130027" y="3476060"/>
            <a:ext cx="188019" cy="76944"/>
          </a:xfrm>
          <a:prstGeom prst="rect">
            <a:avLst/>
          </a:prstGeom>
          <a:noFill/>
        </p:spPr>
        <p:txBody>
          <a:bodyPr wrap="square" lIns="0" tIns="0" rIns="0" bIns="0" rtlCol="0">
            <a:spAutoFit/>
          </a:bodyPr>
          <a:lstStyle/>
          <a:p>
            <a:pPr algn="ctr"/>
            <a:r>
              <a:rPr lang="en-US" sz="500"/>
              <a:t>Shifts</a:t>
            </a:r>
          </a:p>
        </p:txBody>
      </p:sp>
    </p:spTree>
    <p:extLst>
      <p:ext uri="{BB962C8B-B14F-4D97-AF65-F5344CB8AC3E}">
        <p14:creationId xmlns:p14="http://schemas.microsoft.com/office/powerpoint/2010/main" val="71963986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D7DAA-EAB0-8AF3-3C5F-5DF0658199CF}"/>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0EC3B030-B0B6-DF38-8CD8-FD0AC0B30008}"/>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D1EB629D-5016-6667-7BCB-2AD02579A764}"/>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930080AA-640B-B909-F3B7-AB6559540038}"/>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a:lnSpc>
                <a:spcPts val="1780"/>
              </a:lnSpc>
              <a:spcBef>
                <a:spcPct val="0"/>
              </a:spcBef>
              <a:spcAft>
                <a:spcPct val="0"/>
              </a:spcAft>
              <a:defRPr/>
            </a:pPr>
            <a:r>
              <a:rPr lang="en-US" sz="1400" kern="0">
                <a:solidFill>
                  <a:prstClr val="black"/>
                </a:solidFill>
                <a:ea typeface="+mn-lt"/>
                <a:cs typeface="+mn-lt"/>
                <a:sym typeface="DM Sans Light"/>
              </a:rPr>
              <a:t>Quality inspectors manually review logs and reports to catch compliance issues, often missing deviations and delaying audits</a:t>
            </a:r>
            <a:endParaRPr lang="en-US">
              <a:solidFill>
                <a:prstClr val="black"/>
              </a:solidFill>
            </a:endParaRPr>
          </a:p>
        </p:txBody>
      </p:sp>
      <p:sp>
        <p:nvSpPr>
          <p:cNvPr id="14" name="Google Shape;523;p32">
            <a:extLst>
              <a:ext uri="{FF2B5EF4-FFF2-40B4-BE49-F238E27FC236}">
                <a16:creationId xmlns:a16="http://schemas.microsoft.com/office/drawing/2014/main" id="{DA2677E4-F828-BB72-35FD-D2536B6784B7}"/>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7C493613-3068-8A8E-CD71-AB98E58F44EF}"/>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rPr>
              <a:t>Manual consolidation of process logs, material usage, compliance records, etc. Is difficult and time consuming</a:t>
            </a:r>
            <a:endParaRPr lang="en-US" sz="1050">
              <a:ea typeface="+mn-lt"/>
              <a:cs typeface="+mn-lt"/>
              <a:sym typeface="DM Sans Light"/>
            </a:endParaRPr>
          </a:p>
          <a:p>
            <a:pPr marL="171450" indent="-171450">
              <a:spcBef>
                <a:spcPts val="600"/>
              </a:spcBef>
              <a:spcAft>
                <a:spcPct val="0"/>
              </a:spcAft>
              <a:buFont typeface="Arial" panose="020B0604020202020204" pitchFamily="34" charset="0"/>
              <a:buChar char="•"/>
              <a:defRPr/>
            </a:pPr>
            <a:r>
              <a:rPr lang="en-US" sz="1050">
                <a:ea typeface="+mn-lt"/>
                <a:cs typeface="+mn-lt"/>
                <a:sym typeface="DM Sans Light"/>
              </a:rPr>
              <a:t>Manual inspections miss real-time deviations and are inconsistent across shifts</a:t>
            </a:r>
            <a:endParaRPr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SOP compliance is difficult to track across multiple systems</a:t>
            </a:r>
            <a:endParaRPr kumimoji="0" lang="en-US" sz="1050" b="0" i="0" u="none" strike="noStrike" kern="1200" cap="none" spc="0" normalizeH="0" baseline="0" noProof="0">
              <a:ln>
                <a:noFill/>
              </a:ln>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Limited traceability of defects to material batches or operator actions</a:t>
            </a:r>
            <a:endPar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sym typeface="DM Sans Light"/>
              </a:rPr>
              <a:t>Delayed issue identification leads to increased scrap or rework</a:t>
            </a:r>
            <a:endParaRPr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endParaRPr>
          </a:p>
        </p:txBody>
      </p:sp>
      <p:sp>
        <p:nvSpPr>
          <p:cNvPr id="17" name="Google Shape;498;p32">
            <a:extLst>
              <a:ext uri="{FF2B5EF4-FFF2-40B4-BE49-F238E27FC236}">
                <a16:creationId xmlns:a16="http://schemas.microsoft.com/office/drawing/2014/main" id="{15512BBF-6CA0-F369-A21E-04C92DF14BB6}"/>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1AEBEC6A-B8FB-DAC8-5E97-69A43819161C}"/>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Ingests process logs, material usage data, and quality checks </a:t>
            </a:r>
            <a:r>
              <a:rPr kumimoji="0" lang="en-US" sz="900" b="0" i="0" u="none" strike="noStrike" kern="0" cap="none" spc="0" normalizeH="0" baseline="0" noProof="0">
                <a:ln>
                  <a:noFill/>
                </a:ln>
                <a:solidFill>
                  <a:srgbClr val="000000"/>
                </a:solidFill>
                <a:effectLst/>
                <a:uLnTx/>
                <a:uFillTx/>
                <a:ea typeface="+mn-lt"/>
                <a:cs typeface="+mn-lt"/>
                <a:sym typeface="DM Sans"/>
              </a:rPr>
              <a:t>from </a:t>
            </a:r>
            <a:r>
              <a:rPr lang="en-US" sz="900" kern="0">
                <a:solidFill>
                  <a:srgbClr val="000000"/>
                </a:solidFill>
                <a:ea typeface="+mn-lt"/>
                <a:cs typeface="+mn-lt"/>
                <a:sym typeface="DM Sans"/>
              </a:rPr>
              <a:t>MES and ERP systems (e.g., Dynamics 365)</a:t>
            </a:r>
            <a:endParaRPr lang="en-US">
              <a:ea typeface="+mn-lt"/>
              <a:cs typeface="+mn-lt"/>
            </a:endParaRPr>
          </a:p>
        </p:txBody>
      </p:sp>
      <p:sp>
        <p:nvSpPr>
          <p:cNvPr id="20" name="Google Shape;523;p32">
            <a:extLst>
              <a:ext uri="{FF2B5EF4-FFF2-40B4-BE49-F238E27FC236}">
                <a16:creationId xmlns:a16="http://schemas.microsoft.com/office/drawing/2014/main" id="{3C5BE905-BC1E-6217-5D1B-F2C270ACDB29}"/>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t>Cross-verifies operator input, inspections, and material traceability against SOPs and records for compliance</a:t>
            </a:r>
            <a:endParaRPr lang="en-US"/>
          </a:p>
        </p:txBody>
      </p:sp>
      <p:sp>
        <p:nvSpPr>
          <p:cNvPr id="33" name="Google Shape;519;p32">
            <a:extLst>
              <a:ext uri="{FF2B5EF4-FFF2-40B4-BE49-F238E27FC236}">
                <a16:creationId xmlns:a16="http://schemas.microsoft.com/office/drawing/2014/main" id="{CA38B9E9-067D-BE31-ABBD-9ED666B19BB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943C046D-D668-D371-86BF-240B0EFA0612}"/>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55A1994B-01ED-DD71-F6E8-3744A63AA9AD}"/>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7E7BF21D-944A-E079-DDDE-A007EB5F5393}"/>
              </a:ext>
            </a:extLst>
          </p:cNvPr>
          <p:cNvSpPr/>
          <p:nvPr/>
        </p:nvSpPr>
        <p:spPr>
          <a:xfrm>
            <a:off x="8558347" y="4698921"/>
            <a:ext cx="3057247" cy="1842021"/>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182E4354-4B97-3F00-F78C-CA443772434C}"/>
              </a:ext>
            </a:extLst>
          </p:cNvPr>
          <p:cNvSpPr/>
          <p:nvPr/>
        </p:nvSpPr>
        <p:spPr>
          <a:xfrm>
            <a:off x="8682389" y="5168519"/>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Quality Assurance Manager</a:t>
            </a:r>
            <a:endParaRPr lang="en-US"/>
          </a:p>
        </p:txBody>
      </p:sp>
      <p:sp>
        <p:nvSpPr>
          <p:cNvPr id="22" name="Google Shape;498;p32">
            <a:extLst>
              <a:ext uri="{FF2B5EF4-FFF2-40B4-BE49-F238E27FC236}">
                <a16:creationId xmlns:a16="http://schemas.microsoft.com/office/drawing/2014/main" id="{B3A1D594-45C9-E01E-25BD-2A5E819D0C54}"/>
              </a:ext>
            </a:extLst>
          </p:cNvPr>
          <p:cNvSpPr/>
          <p:nvPr/>
        </p:nvSpPr>
        <p:spPr>
          <a:xfrm>
            <a:off x="8558349" y="1740226"/>
            <a:ext cx="3057246" cy="2875197"/>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03B4B3B7-0BA5-F716-7099-8FD976564C47}"/>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5B98C31-E9A7-11A6-E764-5801874ECAF8}"/>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sym typeface="DM Sans ExtraLight"/>
              </a:rPr>
              <a:t>Hi-Tech, Industrial</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8036B3C9-D0E9-6A3A-EAEC-BE67794004B1}"/>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2967702-507E-6116-9876-D4DAB506E567}"/>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8E02DB24-1AEA-89EB-B7E8-F0EE161C8242}"/>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FEDBFB51-9EF7-55DE-3B88-B3555F49E7D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E995BDBE-86AA-E48C-935A-B74DB5AD7428}"/>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22982BD3-19BD-D934-2B79-4B07E0C5C95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C0E7A96E-6FEA-145D-D92F-33153A105E62}"/>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A58A552B-22C8-BF65-1817-0EBE05D4813E}"/>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DF0D9673-A6E3-3558-E6AC-07836EA0AEAA}"/>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4CD21F63-3613-B03A-40C7-8ADF57320F1F}"/>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4AA9BEF3-F0B6-A471-6600-E924DE556E34}"/>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ADE427DB-E83E-E9BD-069D-33A39A5F4E3F}"/>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Applies SOPs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compliance rules (e.g., temperature limits, material mix ratios) to identify deviations</a:t>
            </a:r>
            <a:endParaRPr lang="en-US" sz="900" kern="0"/>
          </a:p>
        </p:txBody>
      </p:sp>
      <p:sp>
        <p:nvSpPr>
          <p:cNvPr id="30" name="Google Shape;115;p20">
            <a:extLst>
              <a:ext uri="{FF2B5EF4-FFF2-40B4-BE49-F238E27FC236}">
                <a16:creationId xmlns:a16="http://schemas.microsoft.com/office/drawing/2014/main" id="{BA0D48CD-1410-430C-1186-EA5DF3EEC164}"/>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5688EFA8-B37C-9D2C-B32F-413D672733B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GB" sz="2400" b="1" kern="0">
                <a:solidFill>
                  <a:srgbClr val="000000"/>
                </a:solidFill>
                <a:latin typeface="Segoe Sans Display Semibold"/>
                <a:ea typeface="DM Sans 14pt ExtraLight"/>
                <a:cs typeface="Segoe Sans Display Semibold"/>
                <a:sym typeface="DM Sans ExtraLight"/>
              </a:rPr>
              <a:t>Manufacturing Inspector </a:t>
            </a: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p>
        </p:txBody>
      </p:sp>
      <p:sp>
        <p:nvSpPr>
          <p:cNvPr id="37" name="Google Shape;498;p32">
            <a:extLst>
              <a:ext uri="{FF2B5EF4-FFF2-40B4-BE49-F238E27FC236}">
                <a16:creationId xmlns:a16="http://schemas.microsoft.com/office/drawing/2014/main" id="{4DD97D83-477F-9099-EC57-3591E9D9738A}"/>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a:lnSpc>
                <a:spcPts val="1780"/>
              </a:lnSpc>
              <a:spcBef>
                <a:spcPct val="0"/>
              </a:spcBef>
              <a:spcAft>
                <a:spcPct val="0"/>
              </a:spcAft>
              <a:defRPr/>
            </a:pPr>
            <a:r>
              <a:rPr lang="en-US" sz="1400" kern="0">
                <a:solidFill>
                  <a:prstClr val="black"/>
                </a:solidFill>
                <a:ea typeface="+mn-lt"/>
                <a:cs typeface="+mn-lt"/>
              </a:rPr>
              <a:t>Monitors real-time quality and process data, flags deviations against SOPs, and alerts supervisors, eliminating manual reviews through automated summaries</a:t>
            </a:r>
          </a:p>
        </p:txBody>
      </p:sp>
      <p:sp>
        <p:nvSpPr>
          <p:cNvPr id="43" name="Google Shape;523;p32">
            <a:extLst>
              <a:ext uri="{FF2B5EF4-FFF2-40B4-BE49-F238E27FC236}">
                <a16:creationId xmlns:a16="http://schemas.microsoft.com/office/drawing/2014/main" id="{590A820E-5AA9-AEC8-A2F0-A88AFA101CE5}"/>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84A14089-6C8A-11DD-2C3A-85270FDDA825}"/>
              </a:ext>
            </a:extLst>
          </p:cNvPr>
          <p:cNvSpPr/>
          <p:nvPr/>
        </p:nvSpPr>
        <p:spPr>
          <a:xfrm>
            <a:off x="8700923" y="277153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Compliance Rate </a:t>
            </a:r>
            <a:r>
              <a:rPr lang="en-US" sz="900">
                <a:solidFill>
                  <a:prstClr val="black"/>
                </a:solidFill>
                <a:ea typeface="+mn-lt"/>
                <a:cs typeface="+mn-lt"/>
              </a:rPr>
              <a:t>→ Automated SOP checks ensure procedures are followed and documented</a:t>
            </a:r>
            <a:endParaRPr lang="en-US">
              <a:solidFill>
                <a:prstClr val="black"/>
              </a:solidFill>
            </a:endParaRPr>
          </a:p>
        </p:txBody>
      </p:sp>
      <p:sp>
        <p:nvSpPr>
          <p:cNvPr id="48" name="Arrow: Up 56">
            <a:extLst>
              <a:ext uri="{FF2B5EF4-FFF2-40B4-BE49-F238E27FC236}">
                <a16:creationId xmlns:a16="http://schemas.microsoft.com/office/drawing/2014/main" id="{E85B0F43-002E-80AE-DB9A-0ECEB5A828CE}"/>
              </a:ext>
            </a:extLst>
          </p:cNvPr>
          <p:cNvSpPr/>
          <p:nvPr/>
        </p:nvSpPr>
        <p:spPr>
          <a:xfrm>
            <a:off x="8794754" y="2907492"/>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3C313327-8E76-D063-9F8D-6B445D6EB8EF}"/>
              </a:ext>
            </a:extLst>
          </p:cNvPr>
          <p:cNvSpPr/>
          <p:nvPr/>
        </p:nvSpPr>
        <p:spPr>
          <a:xfrm>
            <a:off x="8700923" y="3394018"/>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latin typeface="Segoe Sans Display Semibold"/>
                <a:cs typeface="Segoe Sans Display Semibold"/>
              </a:rPr>
              <a:t> </a:t>
            </a:r>
            <a:r>
              <a:rPr lang="en-US" sz="900" b="1">
                <a:solidFill>
                  <a:prstClr val="black"/>
                </a:solidFill>
                <a:ea typeface="+mn-lt"/>
                <a:cs typeface="+mn-lt"/>
              </a:rPr>
              <a:t>Audit Readiness &amp; Traceability</a:t>
            </a:r>
            <a:r>
              <a:rPr lang="en-US" sz="900">
                <a:solidFill>
                  <a:prstClr val="black"/>
                </a:solidFill>
                <a:ea typeface="+mn-lt"/>
                <a:cs typeface="+mn-lt"/>
              </a:rPr>
              <a:t> → Systematic inspection logs and traceability enhance audit success</a:t>
            </a:r>
          </a:p>
        </p:txBody>
      </p:sp>
      <p:sp>
        <p:nvSpPr>
          <p:cNvPr id="51" name="Rounded Rectangle 50">
            <a:extLst>
              <a:ext uri="{FF2B5EF4-FFF2-40B4-BE49-F238E27FC236}">
                <a16:creationId xmlns:a16="http://schemas.microsoft.com/office/drawing/2014/main" id="{0608B727-5EF5-4E75-C0F9-187688B66B50}"/>
              </a:ext>
            </a:extLst>
          </p:cNvPr>
          <p:cNvSpPr/>
          <p:nvPr/>
        </p:nvSpPr>
        <p:spPr>
          <a:xfrm>
            <a:off x="8700923" y="400746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Rework &amp; Scrap Rate</a:t>
            </a:r>
            <a:r>
              <a:rPr lang="en-US" sz="900">
                <a:solidFill>
                  <a:prstClr val="black"/>
                </a:solidFill>
                <a:ea typeface="+mn-lt"/>
                <a:cs typeface="+mn-lt"/>
              </a:rPr>
              <a:t> → Early detection of deviations minimizes waste</a:t>
            </a:r>
            <a:endParaRPr lang="en-US">
              <a:solidFill>
                <a:prstClr val="black"/>
              </a:solidFill>
            </a:endParaRPr>
          </a:p>
        </p:txBody>
      </p:sp>
      <p:sp>
        <p:nvSpPr>
          <p:cNvPr id="52" name="Arrow: Up 56">
            <a:extLst>
              <a:ext uri="{FF2B5EF4-FFF2-40B4-BE49-F238E27FC236}">
                <a16:creationId xmlns:a16="http://schemas.microsoft.com/office/drawing/2014/main" id="{4A5D2546-2D5E-4E92-A657-0860D9A1038E}"/>
              </a:ext>
            </a:extLst>
          </p:cNvPr>
          <p:cNvSpPr/>
          <p:nvPr/>
        </p:nvSpPr>
        <p:spPr>
          <a:xfrm rot="10800000">
            <a:off x="8794754" y="414342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57532176-E260-6078-5DA4-D6AFC5C39373}"/>
              </a:ext>
            </a:extLst>
          </p:cNvPr>
          <p:cNvSpPr/>
          <p:nvPr/>
        </p:nvSpPr>
        <p:spPr>
          <a:xfrm>
            <a:off x="10209729" y="5166615"/>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Manufacturing Supervisor</a:t>
            </a:r>
            <a:endParaRPr lang="en-US">
              <a:ea typeface="+mn-lt"/>
              <a:cs typeface="+mn-lt"/>
            </a:endParaRPr>
          </a:p>
        </p:txBody>
      </p:sp>
      <p:sp>
        <p:nvSpPr>
          <p:cNvPr id="5" name="Google Shape;516;p32">
            <a:extLst>
              <a:ext uri="{FF2B5EF4-FFF2-40B4-BE49-F238E27FC236}">
                <a16:creationId xmlns:a16="http://schemas.microsoft.com/office/drawing/2014/main" id="{BDCDB039-6557-E17B-C5B9-2D99A9CA3AD6}"/>
              </a:ext>
            </a:extLst>
          </p:cNvPr>
          <p:cNvSpPr/>
          <p:nvPr/>
        </p:nvSpPr>
        <p:spPr>
          <a:xfrm>
            <a:off x="9454627" y="5854636"/>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Compliance Officer</a:t>
            </a:r>
            <a:endParaRPr lang="en-US"/>
          </a:p>
        </p:txBody>
      </p:sp>
      <p:sp>
        <p:nvSpPr>
          <p:cNvPr id="6" name="Google Shape;523;p32">
            <a:extLst>
              <a:ext uri="{FF2B5EF4-FFF2-40B4-BE49-F238E27FC236}">
                <a16:creationId xmlns:a16="http://schemas.microsoft.com/office/drawing/2014/main" id="{04248DF8-1DAA-B474-E5B5-7A691E2D50DD}"/>
              </a:ext>
            </a:extLst>
          </p:cNvPr>
          <p:cNvSpPr/>
          <p:nvPr/>
        </p:nvSpPr>
        <p:spPr>
          <a:xfrm>
            <a:off x="6253292" y="4200861"/>
            <a:ext cx="2086819" cy="758387"/>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Creates inspection summaries with flagged deviations and sends alerts via collaboration tools (e.g., Teams) for non-conformance or threshold breaches</a:t>
            </a:r>
            <a:endParaRPr lang="en-US">
              <a:ea typeface="+mn-ea"/>
            </a:endParaRPr>
          </a:p>
        </p:txBody>
      </p:sp>
      <p:sp>
        <p:nvSpPr>
          <p:cNvPr id="21" name="TextBox 20">
            <a:extLst>
              <a:ext uri="{FF2B5EF4-FFF2-40B4-BE49-F238E27FC236}">
                <a16:creationId xmlns:a16="http://schemas.microsoft.com/office/drawing/2014/main" id="{BC5CBD24-9042-F7AE-ABC6-2B0DEDF02A6B}"/>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a:tabLst>
                <a:tab pos="3992563" algn="l"/>
              </a:tabLst>
              <a:defRPr/>
            </a:pPr>
            <a:r>
              <a:rPr lang="en-US" sz="1400">
                <a:solidFill>
                  <a:prstClr val="black"/>
                </a:solidFill>
                <a:ea typeface="+mn-lt"/>
                <a:cs typeface="+mn-lt"/>
              </a:rPr>
              <a:t>Inspects compliance, material usage, and documentation to flag deviations and improve quality.</a:t>
            </a:r>
            <a:endParaRPr lang="en-US">
              <a:solidFill>
                <a:prstClr val="black"/>
              </a:solidFill>
              <a:ea typeface="+mn-lt"/>
              <a:cs typeface="+mn-lt"/>
            </a:endParaRPr>
          </a:p>
        </p:txBody>
      </p:sp>
      <p:sp>
        <p:nvSpPr>
          <p:cNvPr id="16" name="Arrow: Up 56">
            <a:extLst>
              <a:ext uri="{FF2B5EF4-FFF2-40B4-BE49-F238E27FC236}">
                <a16:creationId xmlns:a16="http://schemas.microsoft.com/office/drawing/2014/main" id="{017A491B-46E8-6588-A951-C783724E1EB1}"/>
              </a:ext>
            </a:extLst>
          </p:cNvPr>
          <p:cNvSpPr/>
          <p:nvPr/>
        </p:nvSpPr>
        <p:spPr>
          <a:xfrm>
            <a:off x="8794754" y="3539036"/>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Google Shape;506;p32">
            <a:extLst>
              <a:ext uri="{FF2B5EF4-FFF2-40B4-BE49-F238E27FC236}">
                <a16:creationId xmlns:a16="http://schemas.microsoft.com/office/drawing/2014/main" id="{647F6E71-F897-6F4E-2DEA-7CDB9279C029}"/>
              </a:ext>
            </a:extLst>
          </p:cNvPr>
          <p:cNvSpPr/>
          <p:nvPr/>
        </p:nvSpPr>
        <p:spPr>
          <a:xfrm>
            <a:off x="10482588" y="831795"/>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000">
                <a:solidFill>
                  <a:srgbClr val="000000"/>
                </a:solidFill>
                <a:latin typeface="Segoe Sans Display"/>
                <a:ea typeface="DM Sans 14pt ExtraLight"/>
                <a:cs typeface="Segoe Sans Display"/>
              </a:rPr>
              <a:t>Maturity</a:t>
            </a:r>
            <a:endParaRPr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27" name="Google Shape;506;p32">
            <a:extLst>
              <a:ext uri="{FF2B5EF4-FFF2-40B4-BE49-F238E27FC236}">
                <a16:creationId xmlns:a16="http://schemas.microsoft.com/office/drawing/2014/main" id="{E5E3755B-685B-D738-D528-28C0D8FDD75F}"/>
              </a:ext>
            </a:extLst>
          </p:cNvPr>
          <p:cNvSpPr/>
          <p:nvPr/>
        </p:nvSpPr>
        <p:spPr>
          <a:xfrm>
            <a:off x="10459481" y="1345549"/>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rPr>
              <a:t>Homerun</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8" name="Google Shape;523;p32">
            <a:extLst>
              <a:ext uri="{FF2B5EF4-FFF2-40B4-BE49-F238E27FC236}">
                <a16:creationId xmlns:a16="http://schemas.microsoft.com/office/drawing/2014/main" id="{F5137A8E-E166-7889-3567-D42602F2F3D3}"/>
              </a:ext>
            </a:extLst>
          </p:cNvPr>
          <p:cNvSpPr/>
          <p:nvPr/>
        </p:nvSpPr>
        <p:spPr>
          <a:xfrm>
            <a:off x="6255173" y="5009687"/>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rPr>
              <a:t>Triggers rework tasks or line hold decisions when thresholds are breached</a:t>
            </a:r>
          </a:p>
        </p:txBody>
      </p:sp>
      <p:sp>
        <p:nvSpPr>
          <p:cNvPr id="9" name="Rounded Rectangle 44">
            <a:extLst>
              <a:ext uri="{FF2B5EF4-FFF2-40B4-BE49-F238E27FC236}">
                <a16:creationId xmlns:a16="http://schemas.microsoft.com/office/drawing/2014/main" id="{E966159F-734A-85D9-0129-B3D45554A633}"/>
              </a:ext>
            </a:extLst>
          </p:cNvPr>
          <p:cNvSpPr/>
          <p:nvPr/>
        </p:nvSpPr>
        <p:spPr>
          <a:xfrm>
            <a:off x="8704464" y="2158375"/>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Insp</a:t>
            </a:r>
            <a:r>
              <a:rPr lang="en-US" sz="900" b="1">
                <a:solidFill>
                  <a:schemeClr val="tx1"/>
                </a:solidFill>
                <a:ea typeface="+mn-lt"/>
                <a:cs typeface="+mn-lt"/>
              </a:rPr>
              <a:t>ection Time </a:t>
            </a:r>
            <a:r>
              <a:rPr lang="en-US" sz="900">
                <a:solidFill>
                  <a:schemeClr val="tx1"/>
                </a:solidFill>
                <a:ea typeface="+mn-lt"/>
                <a:cs typeface="+mn-lt"/>
              </a:rPr>
              <a:t>→ A</a:t>
            </a:r>
            <a:r>
              <a:rPr lang="en-US" sz="900">
                <a:solidFill>
                  <a:schemeClr val="tx1"/>
                </a:solidFill>
              </a:rPr>
              <a:t>utomating real-time checks, deviation detection, and reporting in manufacturing workflows reduces inspection time</a:t>
            </a:r>
            <a:endParaRPr lang="en-US">
              <a:solidFill>
                <a:schemeClr val="tx1"/>
              </a:solidFill>
            </a:endParaRPr>
          </a:p>
        </p:txBody>
      </p:sp>
      <p:sp>
        <p:nvSpPr>
          <p:cNvPr id="13" name="Arrow: Up 56">
            <a:extLst>
              <a:ext uri="{FF2B5EF4-FFF2-40B4-BE49-F238E27FC236}">
                <a16:creationId xmlns:a16="http://schemas.microsoft.com/office/drawing/2014/main" id="{8ADE3E38-CFDE-B1A1-C571-5EBC0910E2E6}"/>
              </a:ext>
            </a:extLst>
          </p:cNvPr>
          <p:cNvSpPr/>
          <p:nvPr/>
        </p:nvSpPr>
        <p:spPr>
          <a:xfrm rot="10800000">
            <a:off x="8798295" y="229433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582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17392-4109-98D4-4699-5D22C1849125}"/>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318748F1-71A9-F971-7C48-68F61CB559AA}"/>
              </a:ext>
            </a:extLst>
          </p:cNvPr>
          <p:cNvSpPr>
            <a:spLocks/>
          </p:cNvSpPr>
          <p:nvPr/>
        </p:nvSpPr>
        <p:spPr bwMode="auto">
          <a:xfrm>
            <a:off x="2341944" y="942154"/>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FB7BBD3C-D583-C092-89F9-BAF0C0EE26A9}"/>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E1D6018F-1E03-D24F-DC1C-2E87F1483810}"/>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9770A913-2CC6-717C-F115-C81EFDC60EC8}"/>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defTabSz="932742">
              <a:spcAft>
                <a:spcPts val="100"/>
              </a:spcAft>
              <a:buSzPct val="90000"/>
              <a:defRPr/>
            </a:pPr>
            <a:r>
              <a:rPr lang="en-US" sz="1400">
                <a:solidFill>
                  <a:srgbClr val="091F2C"/>
                </a:solidFill>
                <a:latin typeface="Segoe Sans Display Semibold"/>
                <a:cs typeface="Segoe Sans Display"/>
              </a:rPr>
              <a:t>Manufacturing Inspector </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Agent</a:t>
            </a:r>
          </a:p>
        </p:txBody>
      </p:sp>
      <p:sp>
        <p:nvSpPr>
          <p:cNvPr id="57" name="Rectangle: Top Corners Rounded 56">
            <a:extLst>
              <a:ext uri="{FF2B5EF4-FFF2-40B4-BE49-F238E27FC236}">
                <a16:creationId xmlns:a16="http://schemas.microsoft.com/office/drawing/2014/main" id="{9CACDC14-C465-2BE4-210D-27384D5421BC}"/>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EE760FA1-8416-0ECA-2FA6-9272B49E203A}"/>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D84D260D-7EBD-647E-FDC2-B5212EBD68E8}"/>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9C68B51A-2A36-FD8E-4738-70258A70D76F}"/>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C29372A6-F03A-2473-3582-57BEC34F03C5}"/>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BDB07477-E8FF-6A29-4870-63F0DF439349}"/>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DD5A74B6-1273-66AD-9673-35A5A3D2D069}"/>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7F9571DC-20B2-D249-0F14-E73F62E400E4}"/>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D6B68071-CF51-FBD3-A434-5F5BE1BF7C39}"/>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7777B819-8F87-0F90-1223-7C77666DB647}"/>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F7BFDAAF-0FF7-D500-F287-E667AA8C9E82}"/>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B42429E6-ACF1-1047-050D-A955162E4988}"/>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33D10C5F-803C-FFD1-FC72-F09A7FE41B23}"/>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B17DFAD7-15DC-13BE-A00F-8D35CC71DE08}"/>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2EA18A20-A296-BB13-1F21-C2F44682C070}"/>
              </a:ext>
            </a:extLst>
          </p:cNvPr>
          <p:cNvSpPr txBox="1"/>
          <p:nvPr/>
        </p:nvSpPr>
        <p:spPr>
          <a:xfrm>
            <a:off x="116061" y="445487"/>
            <a:ext cx="199626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cs typeface="Segoe Sans Display Semibold"/>
              </a:rPr>
              <a:t>Manufacturing</a:t>
            </a:r>
            <a:endParaRPr lang="en-US" sz="1800" b="0" i="0" u="none" strike="noStrike" kern="1200" cap="none" spc="0" normalizeH="0" baseline="0" noProof="0">
              <a:ln>
                <a:noFill/>
              </a:ln>
              <a:solidFill>
                <a:srgbClr val="FFFFFF"/>
              </a:solidFill>
              <a:effectLst/>
              <a:uLnTx/>
              <a:uFillTx/>
              <a:latin typeface="Segoe Sans Display Semibold"/>
              <a:cs typeface="Segoe Sans Display Semibold"/>
            </a:endParaRPr>
          </a:p>
        </p:txBody>
      </p:sp>
      <p:sp>
        <p:nvSpPr>
          <p:cNvPr id="4" name="Available with">
            <a:extLst>
              <a:ext uri="{FF2B5EF4-FFF2-40B4-BE49-F238E27FC236}">
                <a16:creationId xmlns:a16="http://schemas.microsoft.com/office/drawing/2014/main" id="{3039DA6C-27BF-790B-6245-0F4953EB68AC}"/>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7551F4B7-2F87-36EF-4E24-CA980F9DFECA}"/>
              </a:ext>
            </a:extLst>
          </p:cNvPr>
          <p:cNvGraphicFramePr>
            <a:graphicFrameLocks noGrp="1"/>
          </p:cNvGraphicFramePr>
          <p:nvPr>
            <p:extLst>
              <p:ext uri="{D42A27DB-BD31-4B8C-83A1-F6EECF244321}">
                <p14:modId xmlns:p14="http://schemas.microsoft.com/office/powerpoint/2010/main" val="1306367308"/>
              </p:ext>
            </p:extLst>
          </p:nvPr>
        </p:nvGraphicFramePr>
        <p:xfrm>
          <a:off x="316788" y="1608472"/>
          <a:ext cx="1907446" cy="4300202"/>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1471122">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rgbClr val="091F2C"/>
                          </a:solidFill>
                          <a:effectLst/>
                          <a:uLnTx/>
                          <a:uFillTx/>
                          <a:latin typeface="Segoe Sans Display"/>
                        </a:rPr>
                        <a:t>Digitally inspects manufacturing compliance and traceability by applying SOPs and historical data to flag deviations, reduce rework, and boost audit readiness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307156">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chemeClr val="tx2"/>
                          </a:solidFill>
                          <a:effectLst/>
                          <a:uLnTx/>
                          <a:uFillTx/>
                          <a:latin typeface="Segoe Sans Display Semibold"/>
                        </a:rPr>
                        <a:t>KPIs impacted</a:t>
                      </a:r>
                      <a:endParaRPr kumimoji="0"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4364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43648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50115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711312">
                <a:tc>
                  <a:txBody>
                    <a:bodyPr/>
                    <a:lstStyle/>
                    <a:p>
                      <a:pPr marL="0" marR="0" lvl="0" indent="0" algn="l" rtl="0">
                        <a:lnSpc>
                          <a:spcPct val="100000"/>
                        </a:lnSpc>
                        <a:spcBef>
                          <a:spcPts val="0"/>
                        </a:spcBef>
                        <a:spcAft>
                          <a:spcPts val="0"/>
                        </a:spcAft>
                        <a:buClrTx/>
                        <a:buSzTx/>
                        <a:buFontTx/>
                        <a:buNone/>
                      </a:pPr>
                      <a:r>
                        <a:rPr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p>
                      <a:pPr marL="0" marR="0" lvl="0" indent="0" algn="l" rtl="0" eaLnBrk="1" fontAlgn="auto" latinLnBrk="0" hangingPunct="1">
                        <a:lnSpc>
                          <a:spcPct val="100000"/>
                        </a:lnSpc>
                        <a:spcBef>
                          <a:spcPts val="0"/>
                        </a:spcBef>
                        <a:spcAft>
                          <a:spcPts val="0"/>
                        </a:spcAft>
                        <a:buClrTx/>
                        <a:buSzTx/>
                        <a:buFontTx/>
                        <a:buNone/>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43648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69BFD1F8-E5E2-0A82-DEE4-284ED2D710E0}"/>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Monitor SOP Compliance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4558B6D9-9801-5CD7-071D-D45A3092FAF4}"/>
              </a:ext>
            </a:extLst>
          </p:cNvPr>
          <p:cNvSpPr txBox="1">
            <a:spLocks/>
          </p:cNvSpPr>
          <p:nvPr/>
        </p:nvSpPr>
        <p:spPr>
          <a:xfrm>
            <a:off x="5918795"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Applies SOPs </a:t>
            </a:r>
            <a:r>
              <a:rPr kumimoji="0" lang="en-US" sz="800" b="0" i="0" u="none" strike="noStrike" kern="0" cap="none" spc="0" normalizeH="0" baseline="0" noProof="0">
                <a:ln>
                  <a:noFill/>
                </a:ln>
                <a:solidFill>
                  <a:srgbClr val="000000"/>
                </a:solidFill>
                <a:effectLst/>
                <a:uLnTx/>
                <a:uFillTx/>
                <a:ea typeface="+mn-lt"/>
                <a:cs typeface="+mn-lt"/>
                <a:sym typeface="DM Sans"/>
              </a:rPr>
              <a:t>and </a:t>
            </a:r>
            <a:r>
              <a:rPr lang="en-US" sz="800" kern="0">
                <a:solidFill>
                  <a:srgbClr val="000000"/>
                </a:solidFill>
                <a:ea typeface="+mn-lt"/>
                <a:cs typeface="+mn-lt"/>
                <a:sym typeface="DM Sans"/>
              </a:rPr>
              <a:t>compliance rules to flag process or quality deviations</a:t>
            </a:r>
            <a:endParaRPr lang="en-US"/>
          </a:p>
        </p:txBody>
      </p:sp>
      <p:sp>
        <p:nvSpPr>
          <p:cNvPr id="63" name="Rectangle: Rounded Corners 62">
            <a:extLst>
              <a:ext uri="{FF2B5EF4-FFF2-40B4-BE49-F238E27FC236}">
                <a16:creationId xmlns:a16="http://schemas.microsoft.com/office/drawing/2014/main" id="{155892F5-3084-9BF0-55A8-03EC506F7B44}"/>
              </a:ext>
            </a:extLst>
          </p:cNvPr>
          <p:cNvSpPr/>
          <p:nvPr/>
        </p:nvSpPr>
        <p:spPr bwMode="auto">
          <a:xfrm>
            <a:off x="372952" y="372629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Increases Compliance Rate </a:t>
            </a:r>
            <a:endParaRPr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5F9FA5D4-99F8-1007-1D2E-88BB326D9864}"/>
              </a:ext>
            </a:extLst>
          </p:cNvPr>
          <p:cNvSpPr/>
          <p:nvPr/>
        </p:nvSpPr>
        <p:spPr bwMode="auto">
          <a:xfrm>
            <a:off x="372952" y="400399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Improved Audit Traceability</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AE85C3F7-E6D9-2255-2C1B-4F00F3D586ED}"/>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Cost </a:t>
            </a:r>
            <a:r>
              <a:rPr lang="en-US" sz="700">
                <a:solidFill>
                  <a:srgbClr val="FFFFFF"/>
                </a:solidFill>
                <a:latin typeface="Segoe Sans Display Semibold"/>
                <a:ea typeface="Segoe UI" pitchFamily="34" charset="0"/>
                <a:cs typeface="Segoe UI"/>
              </a:rPr>
              <a:t>Savings</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23" name="Step 1 Title">
            <a:extLst>
              <a:ext uri="{FF2B5EF4-FFF2-40B4-BE49-F238E27FC236}">
                <a16:creationId xmlns:a16="http://schemas.microsoft.com/office/drawing/2014/main" id="{5AE48B19-227C-ADCF-2C35-10FDDCD882F2}"/>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Process &amp; Ingest Material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CCCEB383-79AD-C61B-97DB-4D8629229DAC}"/>
              </a:ext>
            </a:extLst>
          </p:cNvPr>
          <p:cNvSpPr txBox="1">
            <a:spLocks/>
          </p:cNvSpPr>
          <p:nvPr/>
        </p:nvSpPr>
        <p:spPr>
          <a:xfrm>
            <a:off x="3035003"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Ingests process logs, material usage, and quality data </a:t>
            </a:r>
            <a:r>
              <a:rPr kumimoji="0" lang="en-US" sz="800" b="0" i="0" u="none" strike="noStrike" kern="0" cap="none" spc="0" normalizeH="0" baseline="0" noProof="0">
                <a:ln>
                  <a:noFill/>
                </a:ln>
                <a:solidFill>
                  <a:srgbClr val="000000"/>
                </a:solidFill>
                <a:effectLst/>
                <a:uLnTx/>
                <a:uFillTx/>
                <a:ea typeface="+mn-lt"/>
                <a:cs typeface="+mn-lt"/>
                <a:sym typeface="DM Sans"/>
              </a:rPr>
              <a:t>from </a:t>
            </a:r>
            <a:r>
              <a:rPr lang="en-US" sz="800" kern="0">
                <a:solidFill>
                  <a:srgbClr val="000000"/>
                </a:solidFill>
                <a:ea typeface="+mn-lt"/>
                <a:cs typeface="+mn-lt"/>
                <a:sym typeface="DM Sans"/>
              </a:rPr>
              <a:t>manufacturing </a:t>
            </a:r>
            <a:r>
              <a:rPr kumimoji="0" lang="en-US" sz="800" b="0" i="0" u="none" strike="noStrike" kern="0" cap="none" spc="0" normalizeH="0" baseline="0" noProof="0">
                <a:ln>
                  <a:noFill/>
                </a:ln>
                <a:solidFill>
                  <a:srgbClr val="000000"/>
                </a:solidFill>
                <a:effectLst/>
                <a:uLnTx/>
                <a:uFillTx/>
                <a:ea typeface="+mn-lt"/>
                <a:cs typeface="+mn-lt"/>
                <a:sym typeface="DM Sans"/>
              </a:rPr>
              <a:t>systems</a:t>
            </a:r>
            <a:endParaRPr lang="en-US">
              <a:ea typeface="+mn-lt"/>
              <a:cs typeface="+mn-lt"/>
            </a:endParaRPr>
          </a:p>
        </p:txBody>
      </p:sp>
      <p:sp>
        <p:nvSpPr>
          <p:cNvPr id="45" name="TextBox 44">
            <a:extLst>
              <a:ext uri="{FF2B5EF4-FFF2-40B4-BE49-F238E27FC236}">
                <a16:creationId xmlns:a16="http://schemas.microsoft.com/office/drawing/2014/main" id="{82F831AF-7ADE-6B91-D295-6A0CDFF43A13}"/>
              </a:ext>
              <a:ext uri="{C183D7F6-B498-43B3-948B-1728B52AA6E4}">
                <adec:decorative xmlns:adec="http://schemas.microsoft.com/office/drawing/2017/decorative" val="0"/>
              </a:ext>
            </a:extLst>
          </p:cNvPr>
          <p:cNvSpPr txBox="1"/>
          <p:nvPr/>
        </p:nvSpPr>
        <p:spPr>
          <a:xfrm>
            <a:off x="3223018" y="2064844"/>
            <a:ext cx="2199820"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MES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Dynamics 365 Supply Chain</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 for quality and process data</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ea typeface="+mn-lt"/>
                <a:cs typeface="+mn-lt"/>
              </a:rPr>
              <a:t>Connection </a:t>
            </a:r>
            <a:r>
              <a:rPr kumimoji="0" lang="en-US" sz="700" b="0" i="0" u="none" strike="noStrike" kern="1200" cap="none" spc="0" normalizeH="0" baseline="0" noProof="0">
                <a:ln>
                  <a:noFill/>
                </a:ln>
                <a:solidFill>
                  <a:srgbClr val="000000"/>
                </a:solidFill>
                <a:effectLst/>
                <a:uLnTx/>
                <a:uFillTx/>
                <a:ea typeface="+mn-lt"/>
                <a:cs typeface="+mn-lt"/>
              </a:rPr>
              <a:t>to </a:t>
            </a:r>
            <a:r>
              <a:rPr lang="en-US" sz="700">
                <a:solidFill>
                  <a:srgbClr val="000000"/>
                </a:solidFill>
                <a:ea typeface="+mn-lt"/>
                <a:cs typeface="+mn-lt"/>
              </a:rPr>
              <a:t>ERP (e.g., SAP</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 for material traceability and inventory records</a:t>
            </a:r>
            <a:endParaRPr lang="en-US">
              <a:ea typeface="+mn-lt"/>
              <a:cs typeface="+mn-lt"/>
            </a:endParaRP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ea typeface="+mn-lt"/>
                <a:cs typeface="+mn-lt"/>
              </a:rPr>
              <a:t>Connection </a:t>
            </a:r>
            <a:r>
              <a:rPr kumimoji="0" lang="en-US" sz="700" b="0" i="0" u="none" strike="noStrike" kern="1200" cap="none" spc="0" normalizeH="0" baseline="0" noProof="0">
                <a:ln>
                  <a:noFill/>
                </a:ln>
                <a:solidFill>
                  <a:srgbClr val="000000"/>
                </a:solidFill>
                <a:effectLst/>
                <a:uLnTx/>
                <a:uFillTx/>
                <a:ea typeface="+mn-lt"/>
                <a:cs typeface="+mn-lt"/>
              </a:rPr>
              <a:t>to </a:t>
            </a:r>
            <a:r>
              <a:rPr lang="en-US" sz="700">
                <a:solidFill>
                  <a:srgbClr val="000000"/>
                </a:solidFill>
                <a:ea typeface="+mn-lt"/>
                <a:cs typeface="+mn-lt"/>
              </a:rPr>
              <a:t>Analyzing Tools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Excel</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 for arranging the data.</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49" name="Picture 48">
            <a:extLst>
              <a:ext uri="{FF2B5EF4-FFF2-40B4-BE49-F238E27FC236}">
                <a16:creationId xmlns:a16="http://schemas.microsoft.com/office/drawing/2014/main" id="{37AFB244-D4E6-6D50-EF69-D21ADB0B7CF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CBF6FC82-5A5A-1814-FBA7-D87BC47CCEC0}"/>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Cross-Verify Operator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EA60D97B-381F-E72D-A3A1-F3C017BEC7E3}"/>
              </a:ext>
            </a:extLst>
          </p:cNvPr>
          <p:cNvSpPr txBox="1">
            <a:spLocks/>
          </p:cNvSpPr>
          <p:nvPr/>
        </p:nvSpPr>
        <p:spPr>
          <a:xfrm>
            <a:off x="8804382"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Cross-verifies operator inputs with inspection reports </a:t>
            </a:r>
            <a:r>
              <a:rPr kumimoji="0" lang="en-US" sz="800" b="0" i="0" u="none" strike="noStrike" kern="1200" cap="none" spc="0" normalizeH="0" baseline="0" noProof="0">
                <a:ln>
                  <a:noFill/>
                </a:ln>
                <a:solidFill>
                  <a:srgbClr val="091F2C"/>
                </a:solidFill>
                <a:effectLst/>
                <a:uLnTx/>
                <a:uFillTx/>
                <a:ea typeface="+mn-lt"/>
                <a:cs typeface="+mn-lt"/>
              </a:rPr>
              <a:t>and </a:t>
            </a:r>
            <a:r>
              <a:rPr lang="en-US" sz="800">
                <a:solidFill>
                  <a:srgbClr val="091F2C"/>
                </a:solidFill>
                <a:ea typeface="+mn-lt"/>
                <a:cs typeface="+mn-lt"/>
              </a:rPr>
              <a:t>traceability logs to identify discrepancies</a:t>
            </a:r>
            <a:endParaRPr lang="en-US">
              <a:ea typeface="+mn-ea"/>
            </a:endParaRPr>
          </a:p>
        </p:txBody>
      </p:sp>
      <p:sp>
        <p:nvSpPr>
          <p:cNvPr id="37" name="Step 1 Title">
            <a:extLst>
              <a:ext uri="{FF2B5EF4-FFF2-40B4-BE49-F238E27FC236}">
                <a16:creationId xmlns:a16="http://schemas.microsoft.com/office/drawing/2014/main" id="{253EBD84-2D67-678B-1C3D-E0ACDBB5FC88}"/>
              </a:ext>
            </a:extLst>
          </p:cNvPr>
          <p:cNvSpPr txBox="1">
            <a:spLocks/>
          </p:cNvSpPr>
          <p:nvPr/>
        </p:nvSpPr>
        <p:spPr>
          <a:xfrm>
            <a:off x="8804381" y="3881395"/>
            <a:ext cx="2572262" cy="307777"/>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Generate Non-Conformance Alerts &amp; Summary</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F8C64B4A-1446-B83E-4966-B4ACF5613D93}"/>
              </a:ext>
            </a:extLst>
          </p:cNvPr>
          <p:cNvSpPr txBox="1">
            <a:spLocks/>
          </p:cNvSpPr>
          <p:nvPr/>
        </p:nvSpPr>
        <p:spPr>
          <a:xfrm>
            <a:off x="8804382"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Automatically generates inspection summaries and sends alerts for procedural or regulatory non-conformance</a:t>
            </a:r>
            <a:endParaRPr lang="en-US"/>
          </a:p>
        </p:txBody>
      </p:sp>
      <p:sp>
        <p:nvSpPr>
          <p:cNvPr id="8" name="Rectangle: Rounded Corners 7">
            <a:extLst>
              <a:ext uri="{FF2B5EF4-FFF2-40B4-BE49-F238E27FC236}">
                <a16:creationId xmlns:a16="http://schemas.microsoft.com/office/drawing/2014/main" id="{8F5AE330-1152-17B6-86F9-EE328CA1CE93}"/>
              </a:ext>
            </a:extLst>
          </p:cNvPr>
          <p:cNvSpPr/>
          <p:nvPr/>
        </p:nvSpPr>
        <p:spPr bwMode="auto">
          <a:xfrm>
            <a:off x="373204" y="545365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Revenue Growth</a:t>
            </a:r>
            <a:endParaRPr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endParaRPr>
          </a:p>
        </p:txBody>
      </p:sp>
      <p:sp>
        <p:nvSpPr>
          <p:cNvPr id="16" name="Rectangle: Rounded Corners 15">
            <a:extLst>
              <a:ext uri="{FF2B5EF4-FFF2-40B4-BE49-F238E27FC236}">
                <a16:creationId xmlns:a16="http://schemas.microsoft.com/office/drawing/2014/main" id="{79A64D1C-B0B6-4AFB-B021-1BC10476E157}"/>
              </a:ext>
            </a:extLst>
          </p:cNvPr>
          <p:cNvSpPr/>
          <p:nvPr/>
        </p:nvSpPr>
        <p:spPr bwMode="auto">
          <a:xfrm>
            <a:off x="369466" y="4294466"/>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a:t>
            </a:r>
            <a:r>
              <a:rPr lang="en-US" sz="700">
                <a:solidFill>
                  <a:srgbClr val="FFFFFF"/>
                </a:solidFill>
                <a:latin typeface="Segoe Sans Display Semibold"/>
                <a:ea typeface="Segoe UI" pitchFamily="34" charset="0"/>
                <a:cs typeface="Segoe UI"/>
              </a:rPr>
              <a:t> Rework and Scrap Rate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81DA5BCD-78CE-6ADE-1B5E-B68BC3D72B21}"/>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9D3B691D-AF2C-7383-7F00-578C85D8EF63}"/>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79EA8645-BC81-8704-A679-309D979F1B03}"/>
              </a:ext>
              <a:ext uri="{C183D7F6-B498-43B3-948B-1728B52AA6E4}">
                <adec:decorative xmlns:adec="http://schemas.microsoft.com/office/drawing/2017/decorative" val="0"/>
              </a:ext>
            </a:extLst>
          </p:cNvPr>
          <p:cNvSpPr txBox="1"/>
          <p:nvPr/>
        </p:nvSpPr>
        <p:spPr>
          <a:xfrm>
            <a:off x="5984504" y="2012058"/>
            <a:ext cx="2434281" cy="103105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Dynamics 365</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 for process and material consumption logs</a:t>
            </a:r>
            <a:endParaRPr lang="en-US"/>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a:t>
            </a:r>
            <a:r>
              <a:rPr lang="en-US" sz="700" err="1">
                <a:solidFill>
                  <a:srgbClr val="000000"/>
                </a:solidFill>
                <a:ea typeface="+mn-lt"/>
                <a:cs typeface="+mn-lt"/>
              </a:rPr>
              <a:t>ction</a:t>
            </a:r>
            <a:r>
              <a:rPr lang="en-US" sz="700">
                <a:solidFill>
                  <a:srgbClr val="000000"/>
                </a:solidFill>
                <a:ea typeface="+mn-lt"/>
                <a:cs typeface="+mn-lt"/>
              </a:rPr>
              <a:t> to MES (e.g., Power Automate) for quality checks and operational data</a:t>
            </a: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ea typeface="+mn-lt"/>
                <a:cs typeface="+mn-lt"/>
              </a:rPr>
              <a:t>Connection to Knowledge Base (e.g., SharePoint) </a:t>
            </a:r>
            <a:r>
              <a:rPr lang="en-US" sz="700" err="1">
                <a:solidFill>
                  <a:srgbClr val="000000"/>
                </a:solidFill>
                <a:ea typeface="+mn-lt"/>
                <a:cs typeface="+mn-lt"/>
              </a:rPr>
              <a:t>fo</a:t>
            </a:r>
            <a:r>
              <a:rPr kumimoji="0" lang="en-US" sz="700" b="0" i="0" u="none" strike="noStrike" kern="1200" cap="none" spc="0" normalizeH="0" baseline="0" noProof="0">
                <a:ln>
                  <a:noFill/>
                </a:ln>
                <a:solidFill>
                  <a:srgbClr val="000000"/>
                </a:solidFill>
                <a:effectLst/>
                <a:uLnTx/>
                <a:uFillTx/>
                <a:ea typeface="+mn-lt"/>
                <a:cs typeface="+mn-lt"/>
              </a:rPr>
              <a:t>r </a:t>
            </a:r>
            <a:r>
              <a:rPr lang="en-US" sz="700">
                <a:solidFill>
                  <a:srgbClr val="000000"/>
                </a:solidFill>
                <a:ea typeface="+mn-lt"/>
                <a:cs typeface="+mn-lt"/>
              </a:rPr>
              <a:t>SOPs and compliance rules to apply pass/fail logic and detect deviations</a:t>
            </a:r>
            <a:endParaRPr lang="en-US"/>
          </a:p>
        </p:txBody>
      </p:sp>
      <p:pic>
        <p:nvPicPr>
          <p:cNvPr id="62" name="Picture 61">
            <a:extLst>
              <a:ext uri="{FF2B5EF4-FFF2-40B4-BE49-F238E27FC236}">
                <a16:creationId xmlns:a16="http://schemas.microsoft.com/office/drawing/2014/main" id="{F1C5E114-D14C-B93A-65BB-4458FA54A20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1EA1CF6-FD2A-2948-97BD-50CA60B4D31E}"/>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EB506F5B-1CA4-BFF5-87AB-66FE23179FBD}"/>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092F81D6-179A-04D7-79E9-C65E7C9D7489}"/>
              </a:ext>
              <a:ext uri="{C183D7F6-B498-43B3-948B-1728B52AA6E4}">
                <adec:decorative xmlns:adec="http://schemas.microsoft.com/office/drawing/2017/decorative" val="0"/>
              </a:ext>
            </a:extLst>
          </p:cNvPr>
          <p:cNvSpPr txBox="1"/>
          <p:nvPr/>
        </p:nvSpPr>
        <p:spPr>
          <a:xfrm>
            <a:off x="8990602" y="2064844"/>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ea typeface="+mn-lt"/>
                <a:cs typeface="Segoe Sans Display"/>
              </a:rPr>
              <a:t>Connection to MES  (e.g., Dynamics 365) for operator activity and inspection records</a:t>
            </a:r>
          </a:p>
          <a:p>
            <a:pPr marL="171450" indent="-171450">
              <a:spcAft>
                <a:spcPts val="400"/>
              </a:spcAft>
              <a:buClr>
                <a:srgbClr val="0078D4"/>
              </a:buClr>
              <a:buSzPct val="130000"/>
              <a:buFont typeface="Segoe Sans Display" pitchFamily="2" charset="0"/>
              <a:buChar char="+"/>
              <a:defRPr/>
            </a:pPr>
            <a:r>
              <a:rPr lang="en-US" sz="700">
                <a:latin typeface="Segoe Sans Display"/>
                <a:ea typeface="+mn-lt"/>
                <a:cs typeface="Segoe Sans Display"/>
              </a:rPr>
              <a:t>Connection to ERP (e.g., Dynamics 365) for material traceability data</a:t>
            </a:r>
            <a:endParaRPr lang="en-US"/>
          </a:p>
          <a:p>
            <a:pPr marL="171450" indent="-171450">
              <a:spcAft>
                <a:spcPts val="400"/>
              </a:spcAft>
              <a:buClr>
                <a:srgbClr val="0078D4"/>
              </a:buClr>
              <a:buSzPct val="130000"/>
              <a:buFont typeface="Segoe Sans Display" pitchFamily="2" charset="0"/>
              <a:buChar char="+"/>
              <a:defRPr/>
            </a:pPr>
            <a:r>
              <a:rPr lang="en-US" sz="700">
                <a:latin typeface="Segoe Sans Display"/>
                <a:ea typeface="+mn-lt"/>
                <a:cs typeface="Segoe Sans Display"/>
              </a:rPr>
              <a:t>Connection to Content Management System (e.g., SharePoint) for verification protocols</a:t>
            </a:r>
            <a:endParaRPr lang="en-US">
              <a:cs typeface="Segoe Sans Display Semibold"/>
            </a:endParaRPr>
          </a:p>
        </p:txBody>
      </p:sp>
      <p:pic>
        <p:nvPicPr>
          <p:cNvPr id="60" name="Picture 59">
            <a:extLst>
              <a:ext uri="{FF2B5EF4-FFF2-40B4-BE49-F238E27FC236}">
                <a16:creationId xmlns:a16="http://schemas.microsoft.com/office/drawing/2014/main" id="{C813B49F-ADEF-C111-A3B8-43966077DFAA}"/>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B949DF52-5240-D6A2-EBBE-5E0533D647FE}"/>
              </a:ext>
            </a:extLst>
          </p:cNvPr>
          <p:cNvSpPr txBox="1"/>
          <p:nvPr/>
        </p:nvSpPr>
        <p:spPr>
          <a:xfrm>
            <a:off x="3223018" y="3192285"/>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i="0" u="none" strike="noStrike" kern="1200" cap="none" spc="0" normalizeH="0" baseline="0" noProof="0">
                <a:ln>
                  <a:noFill/>
                </a:ln>
                <a:effectLst/>
                <a:uLnTx/>
                <a:uFillTx/>
                <a:latin typeface="Segoe Sans Display Semibold"/>
                <a:ea typeface="+mn-ea"/>
                <a:cs typeface="+mn-cs"/>
              </a:rPr>
              <a:t>: </a:t>
            </a:r>
            <a:r>
              <a:rPr lang="en-US" sz="700">
                <a:solidFill>
                  <a:schemeClr val="tx2"/>
                </a:solidFill>
                <a:ea typeface="+mn-lt"/>
                <a:cs typeface="+mn-lt"/>
              </a:rPr>
              <a:t>Ingests manufacturing system data to enable real-time visibility into production</a:t>
            </a:r>
          </a:p>
          <a:p>
            <a:pPr>
              <a:defRPr/>
            </a:pPr>
            <a:endParaRPr lang="en-US" sz="700" i="0" u="none" strike="noStrike" kern="1200" cap="none" spc="0" normalizeH="0" baseline="0" noProof="0">
              <a:ln>
                <a:noFill/>
              </a:ln>
              <a:effectLst/>
              <a:uLnTx/>
              <a:uFillTx/>
              <a:latin typeface="Segoe Sans Display Semibold"/>
              <a:cs typeface="Segoe Sans Display Semibold"/>
            </a:endParaRPr>
          </a:p>
        </p:txBody>
      </p:sp>
      <p:sp>
        <p:nvSpPr>
          <p:cNvPr id="74" name="TextBox 73">
            <a:extLst>
              <a:ext uri="{FF2B5EF4-FFF2-40B4-BE49-F238E27FC236}">
                <a16:creationId xmlns:a16="http://schemas.microsoft.com/office/drawing/2014/main" id="{AD1100F9-F180-23F4-E8ED-21AE48B79773}"/>
              </a:ext>
            </a:extLst>
          </p:cNvPr>
          <p:cNvSpPr txBox="1"/>
          <p:nvPr/>
        </p:nvSpPr>
        <p:spPr>
          <a:xfrm>
            <a:off x="6128274"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chemeClr val="tx2"/>
                </a:solidFill>
                <a:ea typeface="+mn-lt"/>
                <a:cs typeface="+mn-lt"/>
              </a:rPr>
              <a:t>Monitors SOP compliance to proactively identify process violations</a:t>
            </a:r>
          </a:p>
        </p:txBody>
      </p:sp>
      <p:sp>
        <p:nvSpPr>
          <p:cNvPr id="75" name="TextBox 74">
            <a:extLst>
              <a:ext uri="{FF2B5EF4-FFF2-40B4-BE49-F238E27FC236}">
                <a16:creationId xmlns:a16="http://schemas.microsoft.com/office/drawing/2014/main" id="{2FD12B39-5881-5B5D-35EB-B530B65278B0}"/>
              </a:ext>
            </a:extLst>
          </p:cNvPr>
          <p:cNvSpPr txBox="1"/>
          <p:nvPr/>
        </p:nvSpPr>
        <p:spPr>
          <a:xfrm>
            <a:off x="8990602" y="3192285"/>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chemeClr val="tx2"/>
                </a:solidFill>
                <a:ea typeface="+mn-lt"/>
                <a:cs typeface="+mn-lt"/>
              </a:rPr>
              <a:t>Cross-checks operator inputs with inspection reports to minimize rework and scrap from manual errors</a:t>
            </a:r>
          </a:p>
        </p:txBody>
      </p:sp>
      <p:grpSp>
        <p:nvGrpSpPr>
          <p:cNvPr id="93" name="Group 92">
            <a:extLst>
              <a:ext uri="{FF2B5EF4-FFF2-40B4-BE49-F238E27FC236}">
                <a16:creationId xmlns:a16="http://schemas.microsoft.com/office/drawing/2014/main" id="{BA0E9A26-60CE-E46D-C7CA-34007FD74D3F}"/>
              </a:ext>
            </a:extLst>
          </p:cNvPr>
          <p:cNvGrpSpPr/>
          <p:nvPr/>
        </p:nvGrpSpPr>
        <p:grpSpPr>
          <a:xfrm>
            <a:off x="8804381" y="4821670"/>
            <a:ext cx="2572262" cy="1659083"/>
            <a:chOff x="8804381" y="4821670"/>
            <a:chExt cx="2572262" cy="1659083"/>
          </a:xfrm>
        </p:grpSpPr>
        <p:sp>
          <p:nvSpPr>
            <p:cNvPr id="70" name="Text Placeholder 11">
              <a:extLst>
                <a:ext uri="{FF2B5EF4-FFF2-40B4-BE49-F238E27FC236}">
                  <a16:creationId xmlns:a16="http://schemas.microsoft.com/office/drawing/2014/main" id="{4C75E8DD-63D1-16D4-4F1B-3DC1EBECA921}"/>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AEA6898A-6052-3E0B-5C2B-5A769F71D7E3}"/>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199C0F44-44AC-F2B9-ABFF-4964FCD7AD00}"/>
                </a:ext>
                <a:ext uri="{C183D7F6-B498-43B3-948B-1728B52AA6E4}">
                  <adec:decorative xmlns:adec="http://schemas.microsoft.com/office/drawing/2017/decorative" val="0"/>
                </a:ext>
              </a:extLst>
            </p:cNvPr>
            <p:cNvSpPr txBox="1"/>
            <p:nvPr/>
          </p:nvSpPr>
          <p:spPr>
            <a:xfrm>
              <a:off x="8990602" y="4821670"/>
              <a:ext cx="2199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MES (e.g., Dynamics 365)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inspection outcomes and real-time violations/ threshold breaches</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Document Generation Tools (</a:t>
              </a:r>
              <a:r>
                <a:rPr lang="en-US" sz="700" err="1">
                  <a:latin typeface="Segoe Sans Display"/>
                  <a:cs typeface="Segoe Sans Display"/>
                </a:rPr>
                <a:t>e.g</a:t>
              </a:r>
              <a:r>
                <a:rPr lang="en-US" sz="700">
                  <a:latin typeface="Segoe Sans Display"/>
                  <a:cs typeface="Segoe Sans Display"/>
                </a:rPr>
                <a:t>, Word) for</a:t>
              </a:r>
              <a:r>
                <a:rPr kumimoji="0" lang="en-US" sz="700" b="0" i="0" u="none" strike="noStrike" kern="1200" cap="none" spc="0" normalizeH="0" baseline="0" noProof="0">
                  <a:ln>
                    <a:noFill/>
                  </a:ln>
                  <a:solidFill>
                    <a:srgbClr val="000000"/>
                  </a:solidFill>
                  <a:effectLst/>
                  <a:uLnTx/>
                  <a:uFillTx/>
                  <a:latin typeface="Segoe Sans Display"/>
                  <a:cs typeface="Segoe Sans Display"/>
                </a:rPr>
                <a:t> </a:t>
              </a:r>
              <a:r>
                <a:rPr lang="en-US" sz="700">
                  <a:latin typeface="Segoe Sans Display"/>
                  <a:cs typeface="Segoe Sans Display"/>
                </a:rPr>
                <a:t>summary creation and archival</a:t>
              </a:r>
              <a:endParaRPr lang="en-US" sz="7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communication tools </a:t>
              </a:r>
              <a:r>
                <a:rPr kumimoji="0" lang="en-US" sz="700" b="0" i="0" u="none" strike="noStrike" kern="1200" cap="none" spc="0" normalizeH="0" baseline="0" noProof="0">
                  <a:ln>
                    <a:noFill/>
                  </a:ln>
                  <a:solidFill>
                    <a:srgbClr val="000000"/>
                  </a:solidFill>
                  <a:effectLst/>
                  <a:uLnTx/>
                  <a:uFillTx/>
                  <a:latin typeface="Segoe Sans Display"/>
                  <a:cs typeface="Segoe Sans Display"/>
                </a:rPr>
                <a:t>(</a:t>
              </a:r>
              <a:r>
                <a:rPr lang="en-US" sz="700">
                  <a:latin typeface="Segoe Sans Display"/>
                  <a:cs typeface="Segoe Sans Display"/>
                </a:rPr>
                <a:t>e.g., Outlook)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alert distribution</a:t>
              </a:r>
              <a:endParaRPr lang="en-US" sz="700" b="0" i="0" u="none" strike="noStrike" kern="1200" cap="none" spc="0" normalizeH="0" baseline="0" noProof="0">
                <a:ln>
                  <a:noFill/>
                </a:ln>
                <a:solidFill>
                  <a:srgbClr val="000000"/>
                </a:solidFill>
                <a:effectLst/>
                <a:uLnTx/>
                <a:uFillTx/>
                <a:latin typeface="Segoe Sans Display"/>
                <a:cs typeface="Segoe Sans Display"/>
              </a:endParaRPr>
            </a:p>
          </p:txBody>
        </p:sp>
        <p:pic>
          <p:nvPicPr>
            <p:cNvPr id="68" name="Picture 67">
              <a:extLst>
                <a:ext uri="{FF2B5EF4-FFF2-40B4-BE49-F238E27FC236}">
                  <a16:creationId xmlns:a16="http://schemas.microsoft.com/office/drawing/2014/main" id="{E2A0B506-BF28-4586-31D1-1467B123FF38}"/>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17E131C5-DE78-CFB1-F547-AD4CABFF6CC4}"/>
                </a:ext>
              </a:extLst>
            </p:cNvPr>
            <p:cNvSpPr txBox="1"/>
            <p:nvPr/>
          </p:nvSpPr>
          <p:spPr>
            <a:xfrm>
              <a:off x="8990602" y="6010318"/>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solidFill>
                    <a:srgbClr val="091F2C"/>
                  </a:solidFill>
                  <a:ea typeface="+mn-lt"/>
                  <a:cs typeface="+mn-lt"/>
                </a:rPr>
                <a:t>Automatically generates inspection summaries to </a:t>
              </a:r>
              <a:r>
                <a:rPr lang="en-US" sz="700">
                  <a:solidFill>
                    <a:schemeClr val="tx2"/>
                  </a:solidFill>
                  <a:ea typeface="+mn-lt"/>
                  <a:cs typeface="+mn-lt"/>
                </a:rPr>
                <a:t>speed up corrective actions </a:t>
              </a:r>
              <a:r>
                <a:rPr kumimoji="0" lang="en-US" sz="700" b="0" i="0" u="none" strike="noStrike" kern="1200" cap="none" spc="0" normalizeH="0" baseline="0" noProof="0">
                  <a:ln>
                    <a:noFill/>
                  </a:ln>
                  <a:solidFill>
                    <a:schemeClr val="tx2"/>
                  </a:solidFill>
                  <a:effectLst/>
                  <a:uLnTx/>
                  <a:uFillTx/>
                  <a:ea typeface="+mn-lt"/>
                  <a:cs typeface="+mn-lt"/>
                </a:rPr>
                <a:t>and </a:t>
              </a:r>
              <a:r>
                <a:rPr lang="en-US" sz="700">
                  <a:solidFill>
                    <a:schemeClr val="tx2"/>
                  </a:solidFill>
                  <a:ea typeface="+mn-lt"/>
                  <a:cs typeface="+mn-lt"/>
                </a:rPr>
                <a:t>improves audit readiness</a:t>
              </a:r>
              <a:endParaRPr kumimoji="0" lang="en-US" sz="700" b="0" i="0" u="none" strike="noStrike" kern="1200" cap="none" spc="0" normalizeH="0" baseline="0" noProof="0">
                <a:ln>
                  <a:noFill/>
                </a:ln>
                <a:solidFill>
                  <a:schemeClr val="tx2"/>
                </a:solidFill>
                <a:effectLst/>
                <a:uLnTx/>
                <a:uFillTx/>
                <a:latin typeface="Segoe Sans Display"/>
                <a:ea typeface="+mn-ea"/>
                <a:cs typeface="+mn-cs"/>
              </a:endParaRPr>
            </a:p>
          </p:txBody>
        </p:sp>
      </p:grpSp>
      <p:grpSp>
        <p:nvGrpSpPr>
          <p:cNvPr id="106" name="Group 105">
            <a:extLst>
              <a:ext uri="{FF2B5EF4-FFF2-40B4-BE49-F238E27FC236}">
                <a16:creationId xmlns:a16="http://schemas.microsoft.com/office/drawing/2014/main" id="{D8F1B0BD-F153-1CF4-3CCF-9C9099C4B5E6}"/>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DAF6B829-9B26-D981-62A2-BFCA02A9E8E4}"/>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F28EBF07-43CB-B218-74B0-D7C13F170847}"/>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85791F30-F1CC-AB51-878B-D25C39CD261A}"/>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AF67E221-0E43-E404-3D98-8B4D5EF58772}"/>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662C0E78-8DFA-8626-5FB4-AF67E299234B}"/>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6" name="Step 1 Top">
            <a:extLst>
              <a:ext uri="{FF2B5EF4-FFF2-40B4-BE49-F238E27FC236}">
                <a16:creationId xmlns:a16="http://schemas.microsoft.com/office/drawing/2014/main" id="{BACDCE3F-65FD-5152-C78A-901745DFC47E}"/>
              </a:ext>
            </a:extLst>
          </p:cNvPr>
          <p:cNvSpPr txBox="1">
            <a:spLocks/>
          </p:cNvSpPr>
          <p:nvPr/>
        </p:nvSpPr>
        <p:spPr>
          <a:xfrm>
            <a:off x="5946881" y="4275089"/>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Triggers rework tasks or line hold decisions when thresholds are breached</a:t>
            </a:r>
            <a:endParaRPr lang="en-US"/>
          </a:p>
        </p:txBody>
      </p:sp>
      <p:grpSp>
        <p:nvGrpSpPr>
          <p:cNvPr id="19" name="Group 18">
            <a:extLst>
              <a:ext uri="{FF2B5EF4-FFF2-40B4-BE49-F238E27FC236}">
                <a16:creationId xmlns:a16="http://schemas.microsoft.com/office/drawing/2014/main" id="{BB32D802-3A01-20FB-E677-44EAC627421F}"/>
              </a:ext>
            </a:extLst>
          </p:cNvPr>
          <p:cNvGrpSpPr/>
          <p:nvPr/>
        </p:nvGrpSpPr>
        <p:grpSpPr>
          <a:xfrm>
            <a:off x="5925714" y="4601096"/>
            <a:ext cx="2572262" cy="1879656"/>
            <a:chOff x="8804381" y="4601097"/>
            <a:chExt cx="2572262" cy="1879656"/>
          </a:xfrm>
        </p:grpSpPr>
        <p:sp>
          <p:nvSpPr>
            <p:cNvPr id="27" name="Text Placeholder 11">
              <a:extLst>
                <a:ext uri="{FF2B5EF4-FFF2-40B4-BE49-F238E27FC236}">
                  <a16:creationId xmlns:a16="http://schemas.microsoft.com/office/drawing/2014/main" id="{A5FD2635-87CF-CE15-648E-234862D3A54E}"/>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0" name="Text Placeholder 11">
              <a:extLst>
                <a:ext uri="{FF2B5EF4-FFF2-40B4-BE49-F238E27FC236}">
                  <a16:creationId xmlns:a16="http://schemas.microsoft.com/office/drawing/2014/main" id="{5ACD48D2-15DC-6DC4-0114-D95EE73D95ED}"/>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2" name="TextBox 31">
              <a:extLst>
                <a:ext uri="{FF2B5EF4-FFF2-40B4-BE49-F238E27FC236}">
                  <a16:creationId xmlns:a16="http://schemas.microsoft.com/office/drawing/2014/main" id="{4197FB8A-FB42-2604-4D87-7E334BE2E5C4}"/>
                </a:ext>
                <a:ext uri="{C183D7F6-B498-43B3-948B-1728B52AA6E4}">
                  <adec:decorative xmlns:adec="http://schemas.microsoft.com/office/drawing/2017/decorative" val="0"/>
                </a:ext>
              </a:extLst>
            </p:cNvPr>
            <p:cNvSpPr txBox="1"/>
            <p:nvPr/>
          </p:nvSpPr>
          <p:spPr>
            <a:xfrm>
              <a:off x="8990602" y="4601097"/>
              <a:ext cx="2199820" cy="1472198"/>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kumimoji="0" lang="en-US" sz="70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MES (e.g., Dynamics 365 Supply Chain)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real-time threshold breach detection and production line control</a:t>
              </a:r>
            </a:p>
            <a:p>
              <a:pPr marL="171450" indent="-171450">
                <a:spcAft>
                  <a:spcPts val="400"/>
                </a:spcAft>
                <a:buClr>
                  <a:srgbClr val="0078D4"/>
                </a:buClr>
                <a:buSzPct val="130000"/>
                <a:buFont typeface="Segoe Sans Display" pitchFamily="2" charset="0"/>
                <a:buChar char="+"/>
                <a:defRPr/>
              </a:pPr>
              <a:r>
                <a:rPr kumimoji="0" lang="en-US" sz="70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ERP (e.g., SAP or Dynamics 365) for</a:t>
              </a:r>
              <a:r>
                <a:rPr kumimoji="0" lang="en-US" sz="700" b="0" i="0" u="none" strike="noStrike" kern="1200" cap="none" spc="0" normalizeH="0" baseline="0" noProof="0">
                  <a:ln>
                    <a:noFill/>
                  </a:ln>
                  <a:solidFill>
                    <a:srgbClr val="000000"/>
                  </a:solidFill>
                  <a:effectLst/>
                  <a:uLnTx/>
                  <a:uFillTx/>
                  <a:latin typeface="Segoe Sans Display"/>
                  <a:cs typeface="Segoe Sans Display"/>
                </a:rPr>
                <a:t> </a:t>
              </a:r>
              <a:r>
                <a:rPr lang="en-US" sz="700">
                  <a:latin typeface="Segoe Sans Display"/>
                  <a:cs typeface="Segoe Sans Display"/>
                </a:rPr>
                <a:t>rework task initiation and status tracking</a:t>
              </a:r>
              <a:endParaRPr lang="en-US"/>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Workflow Automation Platforms (e.g., Power Automate) for triggering hold/release decisions and notifying responsible teams</a:t>
              </a:r>
            </a:p>
            <a:p>
              <a:pPr marL="171450" indent="-171450">
                <a:spcAft>
                  <a:spcPts val="400"/>
                </a:spcAft>
                <a:buClr>
                  <a:srgbClr val="0078D4"/>
                </a:buClr>
                <a:buSzPct val="130000"/>
                <a:buFont typeface="Segoe Sans Display" pitchFamily="2" charset="0"/>
                <a:buChar char="+"/>
                <a:defRPr/>
              </a:pPr>
              <a:endParaRPr lang="en-US">
                <a:cs typeface="Segoe Sans Display Semibold"/>
              </a:endParaRPr>
            </a:p>
            <a:p>
              <a:pPr marL="171450" indent="-171450">
                <a:spcAft>
                  <a:spcPts val="400"/>
                </a:spcAft>
                <a:buClr>
                  <a:srgbClr val="0078D4"/>
                </a:buClr>
                <a:buSzPct val="130000"/>
                <a:buFont typeface="Segoe Sans Display" pitchFamily="2" charset="0"/>
                <a:buChar char="+"/>
                <a:defRPr/>
              </a:pPr>
              <a:endParaRPr lang="en-US" sz="700">
                <a:latin typeface="Segoe Sans Display"/>
                <a:cs typeface="Segoe Sans Display"/>
              </a:endParaRPr>
            </a:p>
          </p:txBody>
        </p:sp>
        <p:pic>
          <p:nvPicPr>
            <p:cNvPr id="33" name="Picture 32">
              <a:extLst>
                <a:ext uri="{FF2B5EF4-FFF2-40B4-BE49-F238E27FC236}">
                  <a16:creationId xmlns:a16="http://schemas.microsoft.com/office/drawing/2014/main" id="{F4F55581-86A4-4882-E9FF-F99B74311D83}"/>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4" name="TextBox 33">
              <a:extLst>
                <a:ext uri="{FF2B5EF4-FFF2-40B4-BE49-F238E27FC236}">
                  <a16:creationId xmlns:a16="http://schemas.microsoft.com/office/drawing/2014/main" id="{F5125F7E-23AC-1364-9634-BE05153C3D7A}"/>
                </a:ext>
              </a:extLst>
            </p:cNvPr>
            <p:cNvSpPr txBox="1"/>
            <p:nvPr/>
          </p:nvSpPr>
          <p:spPr>
            <a:xfrm>
              <a:off x="8990602" y="6010318"/>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solidFill>
                    <a:schemeClr val="tx2"/>
                  </a:solidFill>
                  <a:ea typeface="+mn-lt"/>
                  <a:cs typeface="+mn-lt"/>
                </a:rPr>
                <a:t>Automates corrective actions and controls production flow based on inspection thresholds, to </a:t>
              </a:r>
              <a:r>
                <a:rPr lang="en-US" sz="700">
                  <a:solidFill>
                    <a:schemeClr val="tx2"/>
                  </a:solidFill>
                  <a:latin typeface="Segoe Sans Display Semibold"/>
                  <a:ea typeface="+mn-lt"/>
                  <a:cs typeface="+mn-lt"/>
                </a:rPr>
                <a:t>p</a:t>
              </a:r>
              <a:r>
                <a:rPr lang="en-US" sz="700">
                  <a:solidFill>
                    <a:schemeClr val="tx2"/>
                  </a:solidFill>
                  <a:ea typeface="+mn-lt"/>
                  <a:cs typeface="+mn-lt"/>
                </a:rPr>
                <a:t>revent further quality issues</a:t>
              </a:r>
            </a:p>
          </p:txBody>
        </p:sp>
      </p:grpSp>
      <p:sp>
        <p:nvSpPr>
          <p:cNvPr id="35" name="Step 1 Title">
            <a:extLst>
              <a:ext uri="{FF2B5EF4-FFF2-40B4-BE49-F238E27FC236}">
                <a16:creationId xmlns:a16="http://schemas.microsoft.com/office/drawing/2014/main" id="{D59D0ECB-8BCA-E317-2BB3-A693079729EB}"/>
              </a:ext>
            </a:extLst>
          </p:cNvPr>
          <p:cNvSpPr txBox="1">
            <a:spLocks/>
          </p:cNvSpPr>
          <p:nvPr/>
        </p:nvSpPr>
        <p:spPr>
          <a:xfrm>
            <a:off x="5957464" y="3937172"/>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solidFill>
                  <a:srgbClr val="091F2C"/>
                </a:solidFill>
                <a:latin typeface="Segoe Sans Display Semibold"/>
                <a:cs typeface="Segoe Sans Display Semibold"/>
              </a:rPr>
              <a:t>5. Trigger Rework</a:t>
            </a:r>
            <a:endParaRPr lang="en-US" sz="1000" b="0" i="0" u="none" strike="noStrike" kern="1200" cap="none" spc="0" normalizeH="0" baseline="0" noProof="0">
              <a:ln>
                <a:noFill/>
              </a:ln>
              <a:solidFill>
                <a:srgbClr val="091F2C"/>
              </a:solidFill>
              <a:effectLst/>
              <a:uLnTx/>
              <a:uFillTx/>
              <a:latin typeface="Segoe Sans Display Semibold"/>
              <a:cs typeface="Segoe Sans Display Semibold"/>
            </a:endParaRPr>
          </a:p>
        </p:txBody>
      </p:sp>
      <p:sp>
        <p:nvSpPr>
          <p:cNvPr id="39" name="Rectangle: Rounded Corners 38">
            <a:extLst>
              <a:ext uri="{FF2B5EF4-FFF2-40B4-BE49-F238E27FC236}">
                <a16:creationId xmlns:a16="http://schemas.microsoft.com/office/drawing/2014/main" id="{65A03EEA-CB35-A81E-AF3D-36CEC068A45E}"/>
              </a:ext>
            </a:extLst>
          </p:cNvPr>
          <p:cNvSpPr/>
          <p:nvPr/>
        </p:nvSpPr>
        <p:spPr bwMode="auto">
          <a:xfrm>
            <a:off x="365860" y="3432119"/>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Reduces Inspection Time</a:t>
            </a:r>
            <a:endParaRPr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Tree>
    <p:extLst>
      <p:ext uri="{BB962C8B-B14F-4D97-AF65-F5344CB8AC3E}">
        <p14:creationId xmlns:p14="http://schemas.microsoft.com/office/powerpoint/2010/main" val="128473288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228C-8302-D9F0-B238-F16BF98951FB}"/>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02A696CD-7CA1-BE32-3734-22D29C62773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7573FD11-00F0-ED77-3CDA-5455C4F680B1}"/>
              </a:ext>
            </a:extLst>
          </p:cNvPr>
          <p:cNvSpPr/>
          <p:nvPr/>
        </p:nvSpPr>
        <p:spPr>
          <a:xfrm>
            <a:off x="703320" y="4741378"/>
            <a:ext cx="3824707" cy="441375"/>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7C4BFFD1-88BF-FC45-94DD-35EC548FD319}"/>
              </a:ext>
            </a:extLst>
          </p:cNvPr>
          <p:cNvSpPr/>
          <p:nvPr/>
        </p:nvSpPr>
        <p:spPr>
          <a:xfrm>
            <a:off x="695994" y="1406658"/>
            <a:ext cx="3823283" cy="3266089"/>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cs typeface="Segoe Sans Display"/>
                <a:sym typeface="DM Sans Light"/>
              </a:rPr>
              <a:t>Key Considerations to Address</a:t>
            </a:r>
            <a:endParaRPr lang="en-GB" sz="1050" b="0" i="0" u="none" strike="noStrike" kern="1200" cap="none" spc="0" normalizeH="0" baseline="0" noProof="0">
              <a:ln>
                <a:noFill/>
              </a:ln>
              <a:solidFill>
                <a:srgbClr val="0078D4"/>
              </a:solidFill>
              <a:effectLst/>
              <a:uLnTx/>
              <a:uFillTx/>
              <a:latin typeface="Segoe Sans Display"/>
              <a:cs typeface="Segoe Sans Display"/>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Pulls quality, process, </a:t>
            </a:r>
            <a:r>
              <a:rPr kumimoji="0" lang="en-US" sz="1050" b="0" i="0" u="none" strike="noStrike" kern="1200" cap="none" spc="0" normalizeH="0" baseline="0" noProof="0">
                <a:ln>
                  <a:noFill/>
                </a:ln>
                <a:solidFill>
                  <a:prstClr val="black"/>
                </a:solidFill>
                <a:effectLst/>
                <a:uLnTx/>
                <a:uFillTx/>
                <a:ea typeface="+mn-lt"/>
                <a:cs typeface="+mn-lt"/>
                <a:sym typeface="DM Sans Light"/>
              </a:rPr>
              <a:t>and </a:t>
            </a:r>
            <a:r>
              <a:rPr lang="en-US" sz="1050">
                <a:solidFill>
                  <a:prstClr val="black"/>
                </a:solidFill>
                <a:ea typeface="+mn-lt"/>
                <a:cs typeface="+mn-lt"/>
                <a:sym typeface="DM Sans Light"/>
              </a:rPr>
              <a:t>material usage data from MES (e.g., Dynamics 365) and ERP (e.g., SAP) to structure inspection datasets</a:t>
            </a:r>
            <a:r>
              <a:rPr lang="en-US" sz="1100">
                <a:solidFill>
                  <a:prstClr val="black"/>
                </a:solidFill>
                <a:ea typeface="+mn-lt"/>
                <a:cs typeface="+mn-lt"/>
                <a:sym typeface="DM Sans Light"/>
              </a:rPr>
              <a:t>.</a:t>
            </a:r>
            <a:endParaRPr lang="en-US" sz="1050" b="0" i="0" u="none" strike="noStrike" kern="1200" cap="none" spc="0" normalizeH="0" baseline="0" noProof="0">
              <a:ln>
                <a:noFill/>
              </a:ln>
              <a:solidFill>
                <a:prstClr val="black"/>
              </a:solidFill>
              <a:effectLst/>
              <a:uLnTx/>
              <a:uFillTx/>
              <a:ea typeface="+mn-lt"/>
              <a:cs typeface="+mn-lt"/>
            </a:endParaRP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Applies SOP and compliance rules from Knowledge Base (e.g., SharePoint) against MES and ERP logs to detect deviations using pass/fail logic, triggering alerts when quality thresholds are breached.</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Cross-verifies operator logs, traceability data, and SOP protocols using MES (e.g., Dynamics 365), ERP (e.g., Dynamics 365), </a:t>
            </a:r>
            <a:r>
              <a:rPr kumimoji="0" lang="en-US" sz="1050" b="0" i="0" u="none" strike="noStrike" kern="1200" cap="none" spc="0" normalizeH="0" baseline="0" noProof="0">
                <a:ln>
                  <a:noFill/>
                </a:ln>
                <a:solidFill>
                  <a:prstClr val="black"/>
                </a:solidFill>
                <a:effectLst/>
                <a:uLnTx/>
                <a:uFillTx/>
                <a:ea typeface="+mn-lt"/>
                <a:cs typeface="+mn-lt"/>
                <a:sym typeface="DM Sans Light"/>
              </a:rPr>
              <a:t>and </a:t>
            </a:r>
            <a:r>
              <a:rPr lang="en-US" sz="1050">
                <a:solidFill>
                  <a:prstClr val="black"/>
                </a:solidFill>
                <a:ea typeface="+mn-lt"/>
                <a:cs typeface="+mn-lt"/>
                <a:sym typeface="DM Sans Light"/>
              </a:rPr>
              <a:t>Content Management System (e.g., SharePoint), flagging discrepancies.</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Routes alerts to supervisors exceeding risk thresholds, and generates inspection summaries, distributed via Collaboration Tools (e.g., Teams) in PDF or email format.</a:t>
            </a:r>
            <a:endParaRPr lang="en-US" sz="1050">
              <a:solidFill>
                <a:prstClr val="black"/>
              </a:solidFill>
              <a:ea typeface="+mn-lt"/>
              <a:cs typeface="+mn-lt"/>
            </a:endParaRPr>
          </a:p>
          <a:p>
            <a:pPr marL="171450" indent="-171450">
              <a:spcBef>
                <a:spcPts val="600"/>
              </a:spcBef>
              <a:spcAft>
                <a:spcPct val="0"/>
              </a:spcAft>
              <a:buFont typeface="Arial" panose="020B0604020202020204" pitchFamily="34" charset="0"/>
              <a:buChar char="•"/>
              <a:defRPr/>
            </a:pPr>
            <a:r>
              <a:rPr lang="en-US" sz="1050">
                <a:solidFill>
                  <a:prstClr val="black"/>
                </a:solidFill>
                <a:latin typeface="Segoe Sans Display"/>
                <a:cs typeface="Segoe Sans Display"/>
              </a:rPr>
              <a:t>PII includes Operator identity (name, id, etc.)</a:t>
            </a:r>
          </a:p>
        </p:txBody>
      </p:sp>
      <p:sp>
        <p:nvSpPr>
          <p:cNvPr id="7" name="TextBox 6">
            <a:extLst>
              <a:ext uri="{FF2B5EF4-FFF2-40B4-BE49-F238E27FC236}">
                <a16:creationId xmlns:a16="http://schemas.microsoft.com/office/drawing/2014/main" id="{2738CD01-9FA4-8204-CB76-F5F040B304BD}"/>
              </a:ext>
            </a:extLst>
          </p:cNvPr>
          <p:cNvSpPr txBox="1"/>
          <p:nvPr/>
        </p:nvSpPr>
        <p:spPr>
          <a:xfrm>
            <a:off x="704165" y="4717539"/>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Agent-to-Agent</a:t>
            </a:r>
            <a:endParaRPr lang="en-US" sz="1050" b="0" i="0" u="none" strike="noStrike" kern="1200" cap="none" spc="0" normalizeH="0" baseline="0" noProof="0">
              <a:ln>
                <a:noFill/>
              </a:ln>
              <a:solidFill>
                <a:srgbClr val="0078D4"/>
              </a:solidFill>
              <a:effectLst/>
              <a:uLnTx/>
              <a:uFillTx/>
              <a:latin typeface="Segoe Sans Display"/>
              <a:cs typeface="Segoe Sans Display"/>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Workflow</a:t>
            </a:r>
            <a:endParaRPr lang="en-US" sz="1050" b="0" i="0" u="none" strike="noStrike" kern="1200" cap="none" spc="0" normalizeH="0" baseline="0" noProof="0">
              <a:ln>
                <a:noFill/>
              </a:ln>
              <a:solidFill>
                <a:srgbClr val="0078D4"/>
              </a:solidFill>
              <a:effectLst/>
              <a:uLnTx/>
              <a:uFillTx/>
              <a:latin typeface="Segoe Sans Display"/>
              <a:cs typeface="Segoe Sans Display"/>
            </a:endParaRPr>
          </a:p>
        </p:txBody>
      </p:sp>
      <p:sp>
        <p:nvSpPr>
          <p:cNvPr id="8" name="TextBox 7">
            <a:extLst>
              <a:ext uri="{FF2B5EF4-FFF2-40B4-BE49-F238E27FC236}">
                <a16:creationId xmlns:a16="http://schemas.microsoft.com/office/drawing/2014/main" id="{6D38C205-0EEE-FE0D-C3B7-55F9C1292FF2}"/>
              </a:ext>
            </a:extLst>
          </p:cNvPr>
          <p:cNvSpPr txBox="1"/>
          <p:nvPr/>
        </p:nvSpPr>
        <p:spPr>
          <a:xfrm>
            <a:off x="2192407" y="4760261"/>
            <a:ext cx="2317639" cy="360996"/>
          </a:xfrm>
          <a:prstGeom prst="rect">
            <a:avLst/>
          </a:prstGeom>
          <a:noFill/>
        </p:spPr>
        <p:txBody>
          <a:bodyPr wrap="square" lIns="91440" tIns="45720" rIns="91440" bIns="45720" anchor="t">
            <a:spAutoFit/>
          </a:bodyPr>
          <a:lstStyle/>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Production Schedule Optimizer Agent</a:t>
            </a:r>
          </a:p>
          <a:p>
            <a:pPr marL="171450" indent="-171450">
              <a:lnSpc>
                <a:spcPts val="1060"/>
              </a:lnSpc>
              <a:buFont typeface="Arial" panose="020B0604020202020204" pitchFamily="34" charset="0"/>
              <a:buChar char="•"/>
              <a:defRPr/>
            </a:pPr>
            <a:r>
              <a:rPr lang="en-US" sz="800">
                <a:solidFill>
                  <a:srgbClr val="000000"/>
                </a:solidFill>
                <a:cs typeface="Segoe Sans Display"/>
              </a:rPr>
              <a:t>Maintenance Prediction Agent</a:t>
            </a:r>
          </a:p>
        </p:txBody>
      </p:sp>
      <p:sp>
        <p:nvSpPr>
          <p:cNvPr id="3" name="Google Shape;115;p20">
            <a:extLst>
              <a:ext uri="{FF2B5EF4-FFF2-40B4-BE49-F238E27FC236}">
                <a16:creationId xmlns:a16="http://schemas.microsoft.com/office/drawing/2014/main" id="{1FDD1BE9-EB00-80AE-D642-83FC02F2C27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fontAlgn="base">
              <a:defRPr/>
            </a:pPr>
            <a:r>
              <a:rPr lang="en-GB" sz="1200">
                <a:solidFill>
                  <a:srgbClr val="0078D4"/>
                </a:solidFill>
                <a:latin typeface="Segoe Sans Display"/>
                <a:ea typeface="DM Sans 14pt"/>
                <a:cs typeface="Segoe Sans Display"/>
                <a:sym typeface="DM Sans"/>
              </a:rPr>
              <a:t>MANUFACTURING INDUSTRY</a:t>
            </a:r>
            <a:endPar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endParaRPr>
          </a:p>
        </p:txBody>
      </p:sp>
      <p:sp>
        <p:nvSpPr>
          <p:cNvPr id="6" name="Google Shape;163;p22">
            <a:extLst>
              <a:ext uri="{FF2B5EF4-FFF2-40B4-BE49-F238E27FC236}">
                <a16:creationId xmlns:a16="http://schemas.microsoft.com/office/drawing/2014/main" id="{1ACBF3B5-606C-AF99-82AC-8DE39FD6A987}"/>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US" sz="2400" b="1" kern="0">
                <a:solidFill>
                  <a:srgbClr val="000000"/>
                </a:solidFill>
                <a:latin typeface="Segoe Sans Display Semibold"/>
                <a:ea typeface="DM Sans 14pt ExtraLight"/>
                <a:cs typeface="Segoe Sans Display Semibold"/>
                <a:sym typeface="DM Sans ExtraLight"/>
              </a:rPr>
              <a:t>Manufacturing Inspector </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C0F7E9B7-620B-D9C7-3A6E-A2F63F3B0A64}"/>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latin typeface="Aptos"/>
                <a:cs typeface="Segoe Sans Display Semibold"/>
              </a:rPr>
              <a:t>Inspects compliance, material usage, and documentation to flag deviations and improve quality.</a:t>
            </a:r>
            <a:endParaRPr lang="en-US">
              <a:solidFill>
                <a:prstClr val="black"/>
              </a:solidFill>
            </a:endParaRPr>
          </a:p>
        </p:txBody>
      </p:sp>
      <p:sp>
        <p:nvSpPr>
          <p:cNvPr id="35" name="Rounded Rectangle 19">
            <a:extLst>
              <a:ext uri="{FF2B5EF4-FFF2-40B4-BE49-F238E27FC236}">
                <a16:creationId xmlns:a16="http://schemas.microsoft.com/office/drawing/2014/main" id="{722F193B-9D52-5D89-A44B-1286394C139F}"/>
              </a:ext>
            </a:extLst>
          </p:cNvPr>
          <p:cNvSpPr/>
          <p:nvPr/>
        </p:nvSpPr>
        <p:spPr>
          <a:xfrm>
            <a:off x="695994" y="5251384"/>
            <a:ext cx="3810867" cy="1454216"/>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9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Compliance Officer,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ERP and MES systems would expose APIs or have connectors to  fetch supply, inventory, floor capacity. </a:t>
            </a:r>
          </a:p>
          <a:p>
            <a:pPr marL="171450" indent="-171450" fontAlgn="base">
              <a:lnSpc>
                <a:spcPts val="1040"/>
              </a:lnSpc>
              <a:spcBef>
                <a:spcPct val="0"/>
              </a:spcBef>
              <a:spcAft>
                <a:spcPct val="0"/>
              </a:spcAft>
              <a:buClr>
                <a:srgbClr val="000000"/>
              </a:buClr>
              <a:buSzPts val="500"/>
              <a:buFont typeface="Arial" panose="020B0604020202020204" pitchFamily="34" charset="0"/>
              <a:buChar char="•"/>
              <a:defRPr/>
            </a:pPr>
            <a:r>
              <a:rPr lang="en-US" sz="800">
                <a:solidFill>
                  <a:srgbClr val="000000"/>
                </a:solidFill>
                <a:latin typeface="Segoe Sans Display"/>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800">
                <a:solidFill>
                  <a:srgbClr val="000000"/>
                </a:solidFill>
                <a:latin typeface="Segoe Sans Display"/>
                <a:cs typeface="Segoe Sans Display"/>
                <a:sym typeface="DM Sans Light"/>
              </a:rPr>
              <a:t>Other dependent agents should be ready and discoverable to be associated with this agent</a:t>
            </a:r>
          </a:p>
        </p:txBody>
      </p:sp>
      <p:sp>
        <p:nvSpPr>
          <p:cNvPr id="38" name="Rectangle 37">
            <a:extLst>
              <a:ext uri="{FF2B5EF4-FFF2-40B4-BE49-F238E27FC236}">
                <a16:creationId xmlns:a16="http://schemas.microsoft.com/office/drawing/2014/main" id="{45DF4A3F-6BE7-9BE8-2DB6-972747E7FB8C}"/>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1" name="Rectangle 70">
            <a:extLst>
              <a:ext uri="{FF2B5EF4-FFF2-40B4-BE49-F238E27FC236}">
                <a16:creationId xmlns:a16="http://schemas.microsoft.com/office/drawing/2014/main" id="{E161A474-2486-8C7E-025B-D5BA2A1B4A03}"/>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2" name="Rectangle: Rounded Corners 71">
            <a:extLst>
              <a:ext uri="{FF2B5EF4-FFF2-40B4-BE49-F238E27FC236}">
                <a16:creationId xmlns:a16="http://schemas.microsoft.com/office/drawing/2014/main" id="{63DE5179-57F8-0589-27F7-0B9D8A4455CF}"/>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3" name="Graphic 72">
            <a:extLst>
              <a:ext uri="{FF2B5EF4-FFF2-40B4-BE49-F238E27FC236}">
                <a16:creationId xmlns:a16="http://schemas.microsoft.com/office/drawing/2014/main" id="{ED1977F4-3F35-9A91-47AD-1CDEF1716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95" name="TextBox 94">
            <a:extLst>
              <a:ext uri="{FF2B5EF4-FFF2-40B4-BE49-F238E27FC236}">
                <a16:creationId xmlns:a16="http://schemas.microsoft.com/office/drawing/2014/main" id="{6C31F3F5-9A3E-072B-B7D0-32A8064B4A9D}"/>
              </a:ext>
            </a:extLst>
          </p:cNvPr>
          <p:cNvSpPr txBox="1"/>
          <p:nvPr/>
        </p:nvSpPr>
        <p:spPr>
          <a:xfrm>
            <a:off x="9688963" y="1999499"/>
            <a:ext cx="799875" cy="153888"/>
          </a:xfrm>
          <a:prstGeom prst="rect">
            <a:avLst/>
          </a:prstGeom>
          <a:noFill/>
        </p:spPr>
        <p:txBody>
          <a:bodyPr wrap="square" lIns="0" tIns="0" rIns="0" bIns="0" rtlCol="0">
            <a:spAutoFit/>
          </a:bodyPr>
          <a:lstStyle/>
          <a:p>
            <a:pPr algn="l"/>
            <a:r>
              <a:rPr lang="en-US" sz="1000" b="1"/>
              <a:t>Orchestrator</a:t>
            </a:r>
          </a:p>
        </p:txBody>
      </p:sp>
      <p:sp>
        <p:nvSpPr>
          <p:cNvPr id="96" name="TextBox 95">
            <a:extLst>
              <a:ext uri="{FF2B5EF4-FFF2-40B4-BE49-F238E27FC236}">
                <a16:creationId xmlns:a16="http://schemas.microsoft.com/office/drawing/2014/main" id="{B8595F5B-5395-02C1-5983-B8F38E35FEEA}"/>
              </a:ext>
            </a:extLst>
          </p:cNvPr>
          <p:cNvSpPr txBox="1"/>
          <p:nvPr/>
        </p:nvSpPr>
        <p:spPr>
          <a:xfrm>
            <a:off x="9422768"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98" name="Graphic 97">
            <a:extLst>
              <a:ext uri="{FF2B5EF4-FFF2-40B4-BE49-F238E27FC236}">
                <a16:creationId xmlns:a16="http://schemas.microsoft.com/office/drawing/2014/main" id="{DA7ADC96-535D-988F-45EE-F780ED0DF7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100" name="Straight Arrow Connector 99">
            <a:extLst>
              <a:ext uri="{FF2B5EF4-FFF2-40B4-BE49-F238E27FC236}">
                <a16:creationId xmlns:a16="http://schemas.microsoft.com/office/drawing/2014/main" id="{CBFB32A6-2033-6161-06DC-91AD5D36EEF8}"/>
              </a:ext>
            </a:extLst>
          </p:cNvPr>
          <p:cNvCxnSpPr>
            <a:cxnSpLocks/>
            <a:endCxn id="98"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30E9FE54-2762-2965-7206-FB80AF99EE38}"/>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102" name="Rectangle 101">
            <a:extLst>
              <a:ext uri="{FF2B5EF4-FFF2-40B4-BE49-F238E27FC236}">
                <a16:creationId xmlns:a16="http://schemas.microsoft.com/office/drawing/2014/main" id="{468B7A44-A5F9-4D19-2E1E-FC956DD245E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3" name="Rectangle: Rounded Corners 102">
            <a:extLst>
              <a:ext uri="{FF2B5EF4-FFF2-40B4-BE49-F238E27FC236}">
                <a16:creationId xmlns:a16="http://schemas.microsoft.com/office/drawing/2014/main" id="{8D73E992-F567-2603-9719-BA24E31AEE59}"/>
              </a:ext>
            </a:extLst>
          </p:cNvPr>
          <p:cNvSpPr/>
          <p:nvPr/>
        </p:nvSpPr>
        <p:spPr bwMode="auto">
          <a:xfrm>
            <a:off x="5873677" y="3052837"/>
            <a:ext cx="1612232" cy="813863"/>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4" name="Rectangle: Rounded Corners 103">
            <a:extLst>
              <a:ext uri="{FF2B5EF4-FFF2-40B4-BE49-F238E27FC236}">
                <a16:creationId xmlns:a16="http://schemas.microsoft.com/office/drawing/2014/main" id="{84EB3A39-1EFA-3F1C-0767-CE4EA77FDE29}"/>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5" name="TextBox 104">
            <a:extLst>
              <a:ext uri="{FF2B5EF4-FFF2-40B4-BE49-F238E27FC236}">
                <a16:creationId xmlns:a16="http://schemas.microsoft.com/office/drawing/2014/main" id="{52B1DE72-C336-ACC9-7648-336E1A4F3933}"/>
              </a:ext>
            </a:extLst>
          </p:cNvPr>
          <p:cNvSpPr txBox="1"/>
          <p:nvPr/>
        </p:nvSpPr>
        <p:spPr>
          <a:xfrm>
            <a:off x="6513359" y="3059775"/>
            <a:ext cx="332869" cy="123111"/>
          </a:xfrm>
          <a:prstGeom prst="rect">
            <a:avLst/>
          </a:prstGeom>
          <a:noFill/>
        </p:spPr>
        <p:txBody>
          <a:bodyPr wrap="square" lIns="0" tIns="0" rIns="0" bIns="0" rtlCol="0">
            <a:spAutoFit/>
          </a:bodyPr>
          <a:lstStyle/>
          <a:p>
            <a:pPr algn="ctr"/>
            <a:r>
              <a:rPr lang="en-US" sz="800" b="1"/>
              <a:t>Tools</a:t>
            </a:r>
          </a:p>
        </p:txBody>
      </p:sp>
      <p:sp>
        <p:nvSpPr>
          <p:cNvPr id="106" name="TextBox 105">
            <a:extLst>
              <a:ext uri="{FF2B5EF4-FFF2-40B4-BE49-F238E27FC236}">
                <a16:creationId xmlns:a16="http://schemas.microsoft.com/office/drawing/2014/main" id="{070D0205-4AC6-141E-86D8-01377B0FC1DD}"/>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108" name="Graphic 107">
            <a:extLst>
              <a:ext uri="{FF2B5EF4-FFF2-40B4-BE49-F238E27FC236}">
                <a16:creationId xmlns:a16="http://schemas.microsoft.com/office/drawing/2014/main" id="{AF520D1E-2EC6-7D8C-9F2A-D948C6D074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109" name="TextBox 108">
            <a:extLst>
              <a:ext uri="{FF2B5EF4-FFF2-40B4-BE49-F238E27FC236}">
                <a16:creationId xmlns:a16="http://schemas.microsoft.com/office/drawing/2014/main" id="{9565A633-0CBE-F426-DE1F-4A1A28EE9C26}"/>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112" name="Graphic 111">
            <a:extLst>
              <a:ext uri="{FF2B5EF4-FFF2-40B4-BE49-F238E27FC236}">
                <a16:creationId xmlns:a16="http://schemas.microsoft.com/office/drawing/2014/main" id="{D2A18DCA-4F6D-940C-E2FD-49D61C405C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113" name="TextBox 112">
            <a:extLst>
              <a:ext uri="{FF2B5EF4-FFF2-40B4-BE49-F238E27FC236}">
                <a16:creationId xmlns:a16="http://schemas.microsoft.com/office/drawing/2014/main" id="{3E31857C-C1D3-04BE-451E-E6EB6522026C}"/>
              </a:ext>
            </a:extLst>
          </p:cNvPr>
          <p:cNvSpPr txBox="1"/>
          <p:nvPr/>
        </p:nvSpPr>
        <p:spPr>
          <a:xfrm>
            <a:off x="6299162" y="4521678"/>
            <a:ext cx="815335" cy="76944"/>
          </a:xfrm>
          <a:prstGeom prst="rect">
            <a:avLst/>
          </a:prstGeom>
          <a:noFill/>
        </p:spPr>
        <p:txBody>
          <a:bodyPr wrap="square" lIns="0" tIns="0" rIns="0" bIns="0" rtlCol="0">
            <a:spAutoFit/>
          </a:bodyPr>
          <a:lstStyle/>
          <a:p>
            <a:pPr algn="ctr"/>
            <a:r>
              <a:rPr lang="en-US" sz="500"/>
              <a:t>9a. Agent logs are displayed</a:t>
            </a:r>
          </a:p>
        </p:txBody>
      </p:sp>
      <p:sp>
        <p:nvSpPr>
          <p:cNvPr id="114" name="Rectangle 113">
            <a:extLst>
              <a:ext uri="{FF2B5EF4-FFF2-40B4-BE49-F238E27FC236}">
                <a16:creationId xmlns:a16="http://schemas.microsoft.com/office/drawing/2014/main" id="{AED3152E-57DA-A6C5-BD42-5A3177F26E59}"/>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8" name="Graphic 117">
            <a:extLst>
              <a:ext uri="{FF2B5EF4-FFF2-40B4-BE49-F238E27FC236}">
                <a16:creationId xmlns:a16="http://schemas.microsoft.com/office/drawing/2014/main" id="{EB837353-C7A0-D08B-9C07-3338B8AD75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20" name="Graphic 119">
            <a:extLst>
              <a:ext uri="{FF2B5EF4-FFF2-40B4-BE49-F238E27FC236}">
                <a16:creationId xmlns:a16="http://schemas.microsoft.com/office/drawing/2014/main" id="{C3A2F009-F986-20B6-93B9-96A14D1A9E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21" name="TextBox 120">
            <a:extLst>
              <a:ext uri="{FF2B5EF4-FFF2-40B4-BE49-F238E27FC236}">
                <a16:creationId xmlns:a16="http://schemas.microsoft.com/office/drawing/2014/main" id="{13E83315-333C-9C6F-CF52-B195F59C84C2}"/>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122" name="Rectangle: Rounded Corners 121">
            <a:extLst>
              <a:ext uri="{FF2B5EF4-FFF2-40B4-BE49-F238E27FC236}">
                <a16:creationId xmlns:a16="http://schemas.microsoft.com/office/drawing/2014/main" id="{9AB30997-1E01-0FBE-EA46-091A5AC4AE7C}"/>
              </a:ext>
            </a:extLst>
          </p:cNvPr>
          <p:cNvSpPr/>
          <p:nvPr/>
        </p:nvSpPr>
        <p:spPr bwMode="auto">
          <a:xfrm>
            <a:off x="7717579"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3" name="TextBox 122">
            <a:extLst>
              <a:ext uri="{FF2B5EF4-FFF2-40B4-BE49-F238E27FC236}">
                <a16:creationId xmlns:a16="http://schemas.microsoft.com/office/drawing/2014/main" id="{A95F20F0-D8DA-EA58-66F8-4AF1488E1EFD}"/>
              </a:ext>
            </a:extLst>
          </p:cNvPr>
          <p:cNvSpPr txBox="1"/>
          <p:nvPr/>
        </p:nvSpPr>
        <p:spPr>
          <a:xfrm>
            <a:off x="8113746" y="3091581"/>
            <a:ext cx="819898" cy="123111"/>
          </a:xfrm>
          <a:prstGeom prst="rect">
            <a:avLst/>
          </a:prstGeom>
          <a:noFill/>
        </p:spPr>
        <p:txBody>
          <a:bodyPr wrap="square" lIns="0" tIns="0" rIns="0" bIns="0" rtlCol="0">
            <a:spAutoFit/>
          </a:bodyPr>
          <a:lstStyle/>
          <a:p>
            <a:pPr algn="ctr"/>
            <a:r>
              <a:rPr lang="en-US" sz="800" b="1"/>
              <a:t>Knowledge Base</a:t>
            </a:r>
          </a:p>
        </p:txBody>
      </p:sp>
      <p:pic>
        <p:nvPicPr>
          <p:cNvPr id="124" name="Graphic 123">
            <a:extLst>
              <a:ext uri="{FF2B5EF4-FFF2-40B4-BE49-F238E27FC236}">
                <a16:creationId xmlns:a16="http://schemas.microsoft.com/office/drawing/2014/main" id="{92CB2622-D66C-0F42-85B6-65CEB8634C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25" name="TextBox 124">
            <a:extLst>
              <a:ext uri="{FF2B5EF4-FFF2-40B4-BE49-F238E27FC236}">
                <a16:creationId xmlns:a16="http://schemas.microsoft.com/office/drawing/2014/main" id="{14366888-1462-3075-C856-D3B6C2FD9EF3}"/>
              </a:ext>
            </a:extLst>
          </p:cNvPr>
          <p:cNvSpPr txBox="1"/>
          <p:nvPr/>
        </p:nvSpPr>
        <p:spPr>
          <a:xfrm>
            <a:off x="7815206" y="3631374"/>
            <a:ext cx="607369" cy="76944"/>
          </a:xfrm>
          <a:prstGeom prst="rect">
            <a:avLst/>
          </a:prstGeom>
          <a:noFill/>
        </p:spPr>
        <p:txBody>
          <a:bodyPr wrap="square" lIns="0" tIns="0" rIns="0" bIns="0" rtlCol="0">
            <a:spAutoFit/>
          </a:bodyPr>
          <a:lstStyle/>
          <a:p>
            <a:pPr algn="ctr"/>
            <a:r>
              <a:rPr lang="en-US" sz="500"/>
              <a:t>Structured Records</a:t>
            </a:r>
          </a:p>
        </p:txBody>
      </p:sp>
      <p:sp>
        <p:nvSpPr>
          <p:cNvPr id="126" name="TextBox 125">
            <a:extLst>
              <a:ext uri="{FF2B5EF4-FFF2-40B4-BE49-F238E27FC236}">
                <a16:creationId xmlns:a16="http://schemas.microsoft.com/office/drawing/2014/main" id="{3E3F7104-77A1-7F1F-059A-B51AF68C2C52}"/>
              </a:ext>
            </a:extLst>
          </p:cNvPr>
          <p:cNvSpPr txBox="1"/>
          <p:nvPr/>
        </p:nvSpPr>
        <p:spPr>
          <a:xfrm>
            <a:off x="8534343" y="3592902"/>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27" name="Graphic 126">
            <a:extLst>
              <a:ext uri="{FF2B5EF4-FFF2-40B4-BE49-F238E27FC236}">
                <a16:creationId xmlns:a16="http://schemas.microsoft.com/office/drawing/2014/main" id="{39ADF6A2-B140-99E4-BF0E-1A8599E339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28" name="Graphic 127">
            <a:extLst>
              <a:ext uri="{FF2B5EF4-FFF2-40B4-BE49-F238E27FC236}">
                <a16:creationId xmlns:a16="http://schemas.microsoft.com/office/drawing/2014/main" id="{D674DA80-316F-369A-D89F-2B6D243FC6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29" name="Rectangle 128">
            <a:extLst>
              <a:ext uri="{FF2B5EF4-FFF2-40B4-BE49-F238E27FC236}">
                <a16:creationId xmlns:a16="http://schemas.microsoft.com/office/drawing/2014/main" id="{D9F68795-8993-0A4D-1A2E-81FCB36D6E88}"/>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0" name="TextBox 129">
            <a:extLst>
              <a:ext uri="{FF2B5EF4-FFF2-40B4-BE49-F238E27FC236}">
                <a16:creationId xmlns:a16="http://schemas.microsoft.com/office/drawing/2014/main" id="{AB1C60BD-A8D4-18E4-4EC5-C47E9A0EA0DE}"/>
              </a:ext>
            </a:extLst>
          </p:cNvPr>
          <p:cNvSpPr txBox="1"/>
          <p:nvPr/>
        </p:nvSpPr>
        <p:spPr>
          <a:xfrm>
            <a:off x="11287238" y="2940119"/>
            <a:ext cx="607369" cy="184666"/>
          </a:xfrm>
          <a:prstGeom prst="rect">
            <a:avLst/>
          </a:prstGeom>
          <a:noFill/>
        </p:spPr>
        <p:txBody>
          <a:bodyPr wrap="square" lIns="0" tIns="0" rIns="0" bIns="0" rtlCol="0">
            <a:spAutoFit/>
          </a:bodyPr>
          <a:lstStyle/>
          <a:p>
            <a:pPr algn="ctr"/>
            <a:r>
              <a:rPr lang="en-US" sz="600"/>
              <a:t>Quality Assurance Manager </a:t>
            </a:r>
          </a:p>
        </p:txBody>
      </p:sp>
      <p:sp>
        <p:nvSpPr>
          <p:cNvPr id="131" name="TextBox 130">
            <a:extLst>
              <a:ext uri="{FF2B5EF4-FFF2-40B4-BE49-F238E27FC236}">
                <a16:creationId xmlns:a16="http://schemas.microsoft.com/office/drawing/2014/main" id="{C088CF4D-6C94-0D4A-B1EB-BCE3EB5EA328}"/>
              </a:ext>
            </a:extLst>
          </p:cNvPr>
          <p:cNvSpPr txBox="1"/>
          <p:nvPr/>
        </p:nvSpPr>
        <p:spPr>
          <a:xfrm>
            <a:off x="11287238" y="3635447"/>
            <a:ext cx="607369" cy="184666"/>
          </a:xfrm>
          <a:prstGeom prst="rect">
            <a:avLst/>
          </a:prstGeom>
          <a:noFill/>
        </p:spPr>
        <p:txBody>
          <a:bodyPr wrap="square" lIns="0" tIns="0" rIns="0" bIns="0" rtlCol="0">
            <a:spAutoFit/>
          </a:bodyPr>
          <a:lstStyle/>
          <a:p>
            <a:pPr algn="ctr"/>
            <a:r>
              <a:rPr lang="en-US" sz="600"/>
              <a:t>Manufacturing Supervisor</a:t>
            </a:r>
          </a:p>
        </p:txBody>
      </p:sp>
      <p:sp>
        <p:nvSpPr>
          <p:cNvPr id="132" name="TextBox 131">
            <a:extLst>
              <a:ext uri="{FF2B5EF4-FFF2-40B4-BE49-F238E27FC236}">
                <a16:creationId xmlns:a16="http://schemas.microsoft.com/office/drawing/2014/main" id="{F91C8D3F-14C6-56FB-682D-F54FF431E562}"/>
              </a:ext>
            </a:extLst>
          </p:cNvPr>
          <p:cNvSpPr txBox="1"/>
          <p:nvPr/>
        </p:nvSpPr>
        <p:spPr>
          <a:xfrm>
            <a:off x="11287238" y="4330773"/>
            <a:ext cx="607369" cy="184666"/>
          </a:xfrm>
          <a:prstGeom prst="rect">
            <a:avLst/>
          </a:prstGeom>
          <a:noFill/>
        </p:spPr>
        <p:txBody>
          <a:bodyPr wrap="square" lIns="0" tIns="0" rIns="0" bIns="0" rtlCol="0">
            <a:spAutoFit/>
          </a:bodyPr>
          <a:lstStyle/>
          <a:p>
            <a:pPr algn="ctr"/>
            <a:r>
              <a:rPr lang="en-US" sz="600"/>
              <a:t>Compliance Officer</a:t>
            </a:r>
          </a:p>
        </p:txBody>
      </p:sp>
      <p:pic>
        <p:nvPicPr>
          <p:cNvPr id="133" name="Graphic 132" descr="Office worker female outline">
            <a:extLst>
              <a:ext uri="{FF2B5EF4-FFF2-40B4-BE49-F238E27FC236}">
                <a16:creationId xmlns:a16="http://schemas.microsoft.com/office/drawing/2014/main" id="{64A04A4B-6714-4837-E282-70AC8F50423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34" name="Graphic 133" descr="Office worker male outline">
            <a:extLst>
              <a:ext uri="{FF2B5EF4-FFF2-40B4-BE49-F238E27FC236}">
                <a16:creationId xmlns:a16="http://schemas.microsoft.com/office/drawing/2014/main" id="{A3BD1BAF-7410-542E-E498-DC7F839F91D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35" name="Graphic 134" descr="Office worker female outline">
            <a:extLst>
              <a:ext uri="{FF2B5EF4-FFF2-40B4-BE49-F238E27FC236}">
                <a16:creationId xmlns:a16="http://schemas.microsoft.com/office/drawing/2014/main" id="{3D70A70D-CA9B-5FF3-1E65-24A62D93A8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36" name="TextBox 135">
            <a:extLst>
              <a:ext uri="{FF2B5EF4-FFF2-40B4-BE49-F238E27FC236}">
                <a16:creationId xmlns:a16="http://schemas.microsoft.com/office/drawing/2014/main" id="{F8B1EFBC-8263-5AE9-D262-7450D0795760}"/>
              </a:ext>
            </a:extLst>
          </p:cNvPr>
          <p:cNvSpPr txBox="1"/>
          <p:nvPr/>
        </p:nvSpPr>
        <p:spPr>
          <a:xfrm>
            <a:off x="11215147" y="2269799"/>
            <a:ext cx="751408" cy="123111"/>
          </a:xfrm>
          <a:prstGeom prst="rect">
            <a:avLst/>
          </a:prstGeom>
          <a:noFill/>
        </p:spPr>
        <p:txBody>
          <a:bodyPr wrap="square" lIns="0" tIns="0" rIns="0" bIns="0" rtlCol="0">
            <a:spAutoFit/>
          </a:bodyPr>
          <a:lstStyle/>
          <a:p>
            <a:pPr algn="ctr"/>
            <a:r>
              <a:rPr lang="en-US" sz="800" b="1"/>
              <a:t>Licensed Users</a:t>
            </a:r>
          </a:p>
        </p:txBody>
      </p:sp>
      <p:sp>
        <p:nvSpPr>
          <p:cNvPr id="137" name="Rectangle 136">
            <a:extLst>
              <a:ext uri="{FF2B5EF4-FFF2-40B4-BE49-F238E27FC236}">
                <a16:creationId xmlns:a16="http://schemas.microsoft.com/office/drawing/2014/main" id="{47FEC82F-15BC-F530-6B6F-3E58BDED85DC}"/>
              </a:ext>
            </a:extLst>
          </p:cNvPr>
          <p:cNvSpPr/>
          <p:nvPr/>
        </p:nvSpPr>
        <p:spPr bwMode="auto">
          <a:xfrm>
            <a:off x="4592608" y="2392910"/>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9" name="Rectangle 138">
            <a:extLst>
              <a:ext uri="{FF2B5EF4-FFF2-40B4-BE49-F238E27FC236}">
                <a16:creationId xmlns:a16="http://schemas.microsoft.com/office/drawing/2014/main" id="{07F584C1-9F0B-0125-6401-4007E7BFB3E7}"/>
              </a:ext>
            </a:extLst>
          </p:cNvPr>
          <p:cNvSpPr/>
          <p:nvPr/>
        </p:nvSpPr>
        <p:spPr bwMode="auto">
          <a:xfrm>
            <a:off x="4730211" y="2474217"/>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41" name="Rectangle 140">
            <a:extLst>
              <a:ext uri="{FF2B5EF4-FFF2-40B4-BE49-F238E27FC236}">
                <a16:creationId xmlns:a16="http://schemas.microsoft.com/office/drawing/2014/main" id="{AF0A22CE-0FAF-B73A-044B-AFFA223446F1}"/>
              </a:ext>
            </a:extLst>
          </p:cNvPr>
          <p:cNvSpPr/>
          <p:nvPr/>
        </p:nvSpPr>
        <p:spPr bwMode="auto">
          <a:xfrm>
            <a:off x="4726374" y="2669288"/>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42" name="TextBox 141">
            <a:extLst>
              <a:ext uri="{FF2B5EF4-FFF2-40B4-BE49-F238E27FC236}">
                <a16:creationId xmlns:a16="http://schemas.microsoft.com/office/drawing/2014/main" id="{939E43C1-7316-7EDE-EFD9-8F6074DA1BD8}"/>
              </a:ext>
            </a:extLst>
          </p:cNvPr>
          <p:cNvSpPr txBox="1"/>
          <p:nvPr/>
        </p:nvSpPr>
        <p:spPr>
          <a:xfrm>
            <a:off x="4739160" y="2701150"/>
            <a:ext cx="607369" cy="76944"/>
          </a:xfrm>
          <a:prstGeom prst="rect">
            <a:avLst/>
          </a:prstGeom>
          <a:noFill/>
        </p:spPr>
        <p:txBody>
          <a:bodyPr wrap="square" lIns="0" tIns="0" rIns="0" bIns="0" rtlCol="0">
            <a:spAutoFit/>
          </a:bodyPr>
          <a:lstStyle/>
          <a:p>
            <a:pPr algn="ctr"/>
            <a:r>
              <a:rPr lang="en-US" sz="500">
                <a:solidFill>
                  <a:schemeClr val="bg1"/>
                </a:solidFill>
              </a:rPr>
              <a:t>ERP System</a:t>
            </a:r>
          </a:p>
        </p:txBody>
      </p:sp>
      <p:sp>
        <p:nvSpPr>
          <p:cNvPr id="143" name="TextBox 142">
            <a:extLst>
              <a:ext uri="{FF2B5EF4-FFF2-40B4-BE49-F238E27FC236}">
                <a16:creationId xmlns:a16="http://schemas.microsoft.com/office/drawing/2014/main" id="{5525D890-5993-40C7-16D3-710766205E4E}"/>
              </a:ext>
            </a:extLst>
          </p:cNvPr>
          <p:cNvSpPr txBox="1"/>
          <p:nvPr/>
        </p:nvSpPr>
        <p:spPr>
          <a:xfrm>
            <a:off x="4742997" y="2506079"/>
            <a:ext cx="607369" cy="76944"/>
          </a:xfrm>
          <a:prstGeom prst="rect">
            <a:avLst/>
          </a:prstGeom>
          <a:noFill/>
        </p:spPr>
        <p:txBody>
          <a:bodyPr wrap="square" lIns="0" tIns="0" rIns="0" bIns="0" rtlCol="0">
            <a:spAutoFit/>
          </a:bodyPr>
          <a:lstStyle/>
          <a:p>
            <a:pPr algn="ctr"/>
            <a:r>
              <a:rPr lang="en-US" sz="500">
                <a:solidFill>
                  <a:schemeClr val="bg1"/>
                </a:solidFill>
              </a:rPr>
              <a:t>MES System</a:t>
            </a:r>
          </a:p>
        </p:txBody>
      </p:sp>
      <p:cxnSp>
        <p:nvCxnSpPr>
          <p:cNvPr id="145" name="Connector: Elbow 144">
            <a:extLst>
              <a:ext uri="{FF2B5EF4-FFF2-40B4-BE49-F238E27FC236}">
                <a16:creationId xmlns:a16="http://schemas.microsoft.com/office/drawing/2014/main" id="{45C584C8-4CDC-5182-1E92-D60AEFE982AF}"/>
              </a:ext>
            </a:extLst>
          </p:cNvPr>
          <p:cNvCxnSpPr>
            <a:cxnSpLocks/>
            <a:stCxn id="112" idx="1"/>
            <a:endCxn id="103" idx="0"/>
          </p:cNvCxnSpPr>
          <p:nvPr/>
        </p:nvCxnSpPr>
        <p:spPr>
          <a:xfrm rot="10800000" flipV="1">
            <a:off x="6679793" y="2415701"/>
            <a:ext cx="1350736" cy="637136"/>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4C83E2D4-A234-8A0C-92E0-E9E1EABEBD65}"/>
              </a:ext>
            </a:extLst>
          </p:cNvPr>
          <p:cNvSpPr txBox="1"/>
          <p:nvPr/>
        </p:nvSpPr>
        <p:spPr>
          <a:xfrm>
            <a:off x="7066692" y="2277364"/>
            <a:ext cx="790264" cy="76944"/>
          </a:xfrm>
          <a:prstGeom prst="rect">
            <a:avLst/>
          </a:prstGeom>
          <a:noFill/>
        </p:spPr>
        <p:txBody>
          <a:bodyPr wrap="square" lIns="0" tIns="0" rIns="0" bIns="0" rtlCol="0">
            <a:spAutoFit/>
          </a:bodyPr>
          <a:lstStyle/>
          <a:p>
            <a:pPr algn="ctr"/>
            <a:r>
              <a:rPr lang="en-US" sz="500"/>
              <a:t>5a. Invokes action</a:t>
            </a:r>
          </a:p>
        </p:txBody>
      </p:sp>
      <p:sp>
        <p:nvSpPr>
          <p:cNvPr id="148" name="Left Brace 147">
            <a:extLst>
              <a:ext uri="{FF2B5EF4-FFF2-40B4-BE49-F238E27FC236}">
                <a16:creationId xmlns:a16="http://schemas.microsoft.com/office/drawing/2014/main" id="{312BA051-848B-F9E5-7B1B-3F92EDB3F01E}"/>
              </a:ext>
            </a:extLst>
          </p:cNvPr>
          <p:cNvSpPr/>
          <p:nvPr/>
        </p:nvSpPr>
        <p:spPr>
          <a:xfrm>
            <a:off x="7410217" y="4050060"/>
            <a:ext cx="71051" cy="208477"/>
          </a:xfrm>
          <a:prstGeom prst="leftBrac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0" name="Connector: Elbow 149">
            <a:extLst>
              <a:ext uri="{FF2B5EF4-FFF2-40B4-BE49-F238E27FC236}">
                <a16:creationId xmlns:a16="http://schemas.microsoft.com/office/drawing/2014/main" id="{59642260-DD97-BBCE-0B3F-41FA7324CE57}"/>
              </a:ext>
            </a:extLst>
          </p:cNvPr>
          <p:cNvCxnSpPr>
            <a:cxnSpLocks/>
            <a:stCxn id="108" idx="2"/>
            <a:endCxn id="148" idx="1"/>
          </p:cNvCxnSpPr>
          <p:nvPr/>
        </p:nvCxnSpPr>
        <p:spPr>
          <a:xfrm rot="16200000" flipH="1">
            <a:off x="6853076" y="3597157"/>
            <a:ext cx="383859" cy="73042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EE35E77-9597-FC60-0228-3CB2DA737EB2}"/>
              </a:ext>
            </a:extLst>
          </p:cNvPr>
          <p:cNvSpPr txBox="1"/>
          <p:nvPr/>
        </p:nvSpPr>
        <p:spPr>
          <a:xfrm>
            <a:off x="6602252" y="3936747"/>
            <a:ext cx="963762" cy="153888"/>
          </a:xfrm>
          <a:prstGeom prst="rect">
            <a:avLst/>
          </a:prstGeom>
          <a:noFill/>
        </p:spPr>
        <p:txBody>
          <a:bodyPr wrap="square" lIns="0" tIns="0" rIns="0" bIns="0" rtlCol="0">
            <a:spAutoFit/>
          </a:bodyPr>
          <a:lstStyle/>
          <a:p>
            <a:pPr algn="ctr"/>
            <a:r>
              <a:rPr lang="en-US" sz="500"/>
              <a:t>7. Generates summary with flagged deviations</a:t>
            </a:r>
          </a:p>
        </p:txBody>
      </p:sp>
      <p:cxnSp>
        <p:nvCxnSpPr>
          <p:cNvPr id="153" name="Connector: Elbow 152">
            <a:extLst>
              <a:ext uri="{FF2B5EF4-FFF2-40B4-BE49-F238E27FC236}">
                <a16:creationId xmlns:a16="http://schemas.microsoft.com/office/drawing/2014/main" id="{A3E145C8-2E10-6C1F-4860-989621020CD7}"/>
              </a:ext>
            </a:extLst>
          </p:cNvPr>
          <p:cNvCxnSpPr>
            <a:cxnSpLocks/>
            <a:endCxn id="104" idx="2"/>
          </p:cNvCxnSpPr>
          <p:nvPr/>
        </p:nvCxnSpPr>
        <p:spPr>
          <a:xfrm flipV="1">
            <a:off x="7464926" y="3596334"/>
            <a:ext cx="2539052" cy="476672"/>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EC73333-81B2-91EF-5D05-C5DF2D27C037}"/>
              </a:ext>
            </a:extLst>
          </p:cNvPr>
          <p:cNvSpPr txBox="1"/>
          <p:nvPr/>
        </p:nvSpPr>
        <p:spPr>
          <a:xfrm>
            <a:off x="8534343" y="3949948"/>
            <a:ext cx="1447705" cy="76944"/>
          </a:xfrm>
          <a:prstGeom prst="rect">
            <a:avLst/>
          </a:prstGeom>
          <a:noFill/>
        </p:spPr>
        <p:txBody>
          <a:bodyPr wrap="square" lIns="0" tIns="0" rIns="0" bIns="0" rtlCol="0">
            <a:spAutoFit/>
          </a:bodyPr>
          <a:lstStyle/>
          <a:p>
            <a:pPr algn="ctr"/>
            <a:r>
              <a:rPr lang="en-US" sz="500"/>
              <a:t>7a. When confidence &gt;= 0.8, sends alerts and notify</a:t>
            </a:r>
          </a:p>
        </p:txBody>
      </p:sp>
      <p:cxnSp>
        <p:nvCxnSpPr>
          <p:cNvPr id="156" name="Connector: Elbow 155">
            <a:extLst>
              <a:ext uri="{FF2B5EF4-FFF2-40B4-BE49-F238E27FC236}">
                <a16:creationId xmlns:a16="http://schemas.microsoft.com/office/drawing/2014/main" id="{2289C061-9BE9-9B2D-3730-A9C85DAEA5C9}"/>
              </a:ext>
            </a:extLst>
          </p:cNvPr>
          <p:cNvCxnSpPr>
            <a:cxnSpLocks/>
          </p:cNvCxnSpPr>
          <p:nvPr/>
        </p:nvCxnSpPr>
        <p:spPr>
          <a:xfrm flipV="1">
            <a:off x="7457725" y="3785010"/>
            <a:ext cx="3737638" cy="444884"/>
          </a:xfrm>
          <a:prstGeom prst="bentConnector3">
            <a:avLst>
              <a:gd name="adj1" fmla="val 9364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2591BC65-0D14-9BD5-7308-262E4B68EB13}"/>
              </a:ext>
            </a:extLst>
          </p:cNvPr>
          <p:cNvSpPr txBox="1"/>
          <p:nvPr/>
        </p:nvSpPr>
        <p:spPr>
          <a:xfrm>
            <a:off x="8456311" y="4126191"/>
            <a:ext cx="1739079" cy="76944"/>
          </a:xfrm>
          <a:prstGeom prst="rect">
            <a:avLst/>
          </a:prstGeom>
          <a:noFill/>
        </p:spPr>
        <p:txBody>
          <a:bodyPr wrap="square" lIns="0" tIns="0" rIns="0" bIns="0" rtlCol="0">
            <a:spAutoFit/>
          </a:bodyPr>
          <a:lstStyle/>
          <a:p>
            <a:pPr algn="ctr"/>
            <a:r>
              <a:rPr lang="en-US" sz="500"/>
              <a:t>7b. When confidence score &lt;0.8, sends for manual review</a:t>
            </a:r>
          </a:p>
        </p:txBody>
      </p:sp>
      <p:cxnSp>
        <p:nvCxnSpPr>
          <p:cNvPr id="158" name="Connector: Elbow 157">
            <a:extLst>
              <a:ext uri="{FF2B5EF4-FFF2-40B4-BE49-F238E27FC236}">
                <a16:creationId xmlns:a16="http://schemas.microsoft.com/office/drawing/2014/main" id="{81AE0359-9F3A-CC00-84C3-BEB5E6946CE8}"/>
              </a:ext>
            </a:extLst>
          </p:cNvPr>
          <p:cNvCxnSpPr>
            <a:cxnSpLocks/>
            <a:stCxn id="98" idx="2"/>
            <a:endCxn id="129" idx="2"/>
          </p:cNvCxnSpPr>
          <p:nvPr/>
        </p:nvCxnSpPr>
        <p:spPr>
          <a:xfrm rot="5400000" flipH="1" flipV="1">
            <a:off x="8711016" y="1906581"/>
            <a:ext cx="188805" cy="5571007"/>
          </a:xfrm>
          <a:prstGeom prst="bentConnector3">
            <a:avLst>
              <a:gd name="adj1" fmla="val -21980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44D06DB-AD9C-D9BB-5F19-8A0D7A561CBB}"/>
              </a:ext>
            </a:extLst>
          </p:cNvPr>
          <p:cNvSpPr txBox="1"/>
          <p:nvPr/>
        </p:nvSpPr>
        <p:spPr>
          <a:xfrm>
            <a:off x="7899133" y="5077530"/>
            <a:ext cx="2112375" cy="76944"/>
          </a:xfrm>
          <a:prstGeom prst="rect">
            <a:avLst/>
          </a:prstGeom>
          <a:noFill/>
        </p:spPr>
        <p:txBody>
          <a:bodyPr wrap="square" lIns="0" tIns="0" rIns="0" bIns="0" rtlCol="0">
            <a:spAutoFit/>
          </a:bodyPr>
          <a:lstStyle/>
          <a:p>
            <a:pPr algn="ctr"/>
            <a:r>
              <a:rPr lang="en-US" sz="500"/>
              <a:t>9b. Logged entries are reviewed</a:t>
            </a:r>
          </a:p>
        </p:txBody>
      </p:sp>
      <p:cxnSp>
        <p:nvCxnSpPr>
          <p:cNvPr id="160" name="Straight Arrow Connector 159">
            <a:extLst>
              <a:ext uri="{FF2B5EF4-FFF2-40B4-BE49-F238E27FC236}">
                <a16:creationId xmlns:a16="http://schemas.microsoft.com/office/drawing/2014/main" id="{D8E97BE9-5828-F3FF-C974-A27643A6784A}"/>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30017432-B2B1-9409-959C-A474BB3538E7}"/>
              </a:ext>
            </a:extLst>
          </p:cNvPr>
          <p:cNvSpPr txBox="1"/>
          <p:nvPr/>
        </p:nvSpPr>
        <p:spPr>
          <a:xfrm>
            <a:off x="6138204" y="2184011"/>
            <a:ext cx="599561" cy="76944"/>
          </a:xfrm>
          <a:prstGeom prst="rect">
            <a:avLst/>
          </a:prstGeom>
          <a:noFill/>
        </p:spPr>
        <p:txBody>
          <a:bodyPr wrap="square" lIns="0" tIns="0" rIns="0" bIns="0" rtlCol="0">
            <a:spAutoFit/>
          </a:bodyPr>
          <a:lstStyle/>
          <a:p>
            <a:pPr algn="ctr"/>
            <a:r>
              <a:rPr lang="en-US" sz="500" err="1"/>
              <a:t>Deviation_confidence</a:t>
            </a:r>
            <a:endParaRPr lang="en-US" sz="500"/>
          </a:p>
        </p:txBody>
      </p:sp>
      <p:sp>
        <p:nvSpPr>
          <p:cNvPr id="162" name="TextBox 161">
            <a:extLst>
              <a:ext uri="{FF2B5EF4-FFF2-40B4-BE49-F238E27FC236}">
                <a16:creationId xmlns:a16="http://schemas.microsoft.com/office/drawing/2014/main" id="{F9439DDA-E7C5-E019-C010-C102B7552824}"/>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a:t>
            </a:r>
          </a:p>
        </p:txBody>
      </p:sp>
      <p:sp>
        <p:nvSpPr>
          <p:cNvPr id="163" name="TextBox 162">
            <a:extLst>
              <a:ext uri="{FF2B5EF4-FFF2-40B4-BE49-F238E27FC236}">
                <a16:creationId xmlns:a16="http://schemas.microsoft.com/office/drawing/2014/main" id="{B6F7BF44-C6EF-FEC4-ECB5-93BC0C50D688}"/>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a:t>
            </a:r>
          </a:p>
        </p:txBody>
      </p:sp>
      <p:sp>
        <p:nvSpPr>
          <p:cNvPr id="164" name="TextBox 163">
            <a:extLst>
              <a:ext uri="{FF2B5EF4-FFF2-40B4-BE49-F238E27FC236}">
                <a16:creationId xmlns:a16="http://schemas.microsoft.com/office/drawing/2014/main" id="{692AC0AD-9929-EE7D-0F4B-6BE9542D16DA}"/>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65" name="TextBox 164">
            <a:extLst>
              <a:ext uri="{FF2B5EF4-FFF2-40B4-BE49-F238E27FC236}">
                <a16:creationId xmlns:a16="http://schemas.microsoft.com/office/drawing/2014/main" id="{60D2D12F-F9A3-8879-F128-F2DC7B8E724E}"/>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166" name="Picture 165" descr="A blue rectangle with white text">
            <a:extLst>
              <a:ext uri="{FF2B5EF4-FFF2-40B4-BE49-F238E27FC236}">
                <a16:creationId xmlns:a16="http://schemas.microsoft.com/office/drawing/2014/main" id="{25A82719-2C7D-87EE-E09E-6963A94C4D2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cxnSp>
        <p:nvCxnSpPr>
          <p:cNvPr id="167" name="Connector: Elbow 166">
            <a:extLst>
              <a:ext uri="{FF2B5EF4-FFF2-40B4-BE49-F238E27FC236}">
                <a16:creationId xmlns:a16="http://schemas.microsoft.com/office/drawing/2014/main" id="{A07FD0E5-D392-08A1-2D11-27A990333A55}"/>
              </a:ext>
            </a:extLst>
          </p:cNvPr>
          <p:cNvCxnSpPr>
            <a:cxnSpLocks/>
            <a:stCxn id="137" idx="2"/>
          </p:cNvCxnSpPr>
          <p:nvPr/>
        </p:nvCxnSpPr>
        <p:spPr>
          <a:xfrm rot="16200000" flipH="1">
            <a:off x="5167117" y="2764825"/>
            <a:ext cx="572168" cy="80934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3F40B73-0FDE-DF0B-98E1-B7ED030D35B8}"/>
              </a:ext>
            </a:extLst>
          </p:cNvPr>
          <p:cNvSpPr txBox="1"/>
          <p:nvPr/>
        </p:nvSpPr>
        <p:spPr>
          <a:xfrm>
            <a:off x="5039439" y="3196374"/>
            <a:ext cx="790264" cy="230832"/>
          </a:xfrm>
          <a:prstGeom prst="rect">
            <a:avLst/>
          </a:prstGeom>
          <a:noFill/>
        </p:spPr>
        <p:txBody>
          <a:bodyPr wrap="square" lIns="0" tIns="0" rIns="0" bIns="0" rtlCol="0">
            <a:spAutoFit/>
          </a:bodyPr>
          <a:lstStyle/>
          <a:p>
            <a:pPr algn="ctr"/>
            <a:r>
              <a:rPr lang="en-US" sz="500"/>
              <a:t>1. Real time syncs finance, supply, inventory, and floor capacity</a:t>
            </a:r>
          </a:p>
        </p:txBody>
      </p:sp>
      <p:cxnSp>
        <p:nvCxnSpPr>
          <p:cNvPr id="169" name="Connector: Elbow 168">
            <a:extLst>
              <a:ext uri="{FF2B5EF4-FFF2-40B4-BE49-F238E27FC236}">
                <a16:creationId xmlns:a16="http://schemas.microsoft.com/office/drawing/2014/main" id="{FAE58F53-D693-756F-D072-DD8ADBDE0FB5}"/>
              </a:ext>
            </a:extLst>
          </p:cNvPr>
          <p:cNvCxnSpPr>
            <a:cxnSpLocks/>
            <a:stCxn id="108" idx="0"/>
          </p:cNvCxnSpPr>
          <p:nvPr/>
        </p:nvCxnSpPr>
        <p:spPr>
          <a:xfrm rot="5400000" flipH="1" flipV="1">
            <a:off x="7280187" y="2899552"/>
            <a:ext cx="43015" cy="1243803"/>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A43F17A7-77C4-97B2-74B7-27903F606CE1}"/>
              </a:ext>
            </a:extLst>
          </p:cNvPr>
          <p:cNvSpPr txBox="1"/>
          <p:nvPr/>
        </p:nvSpPr>
        <p:spPr>
          <a:xfrm>
            <a:off x="7321059" y="3304376"/>
            <a:ext cx="574028" cy="153888"/>
          </a:xfrm>
          <a:prstGeom prst="rect">
            <a:avLst/>
          </a:prstGeom>
          <a:noFill/>
        </p:spPr>
        <p:txBody>
          <a:bodyPr wrap="square" lIns="0" tIns="0" rIns="0" bIns="0" rtlCol="0">
            <a:spAutoFit/>
          </a:bodyPr>
          <a:lstStyle/>
          <a:p>
            <a:pPr algn="ctr"/>
            <a:r>
              <a:rPr lang="en-US" sz="500"/>
              <a:t>2. ERP and MES data pushed</a:t>
            </a:r>
          </a:p>
        </p:txBody>
      </p:sp>
      <p:cxnSp>
        <p:nvCxnSpPr>
          <p:cNvPr id="171" name="Connector: Elbow 170">
            <a:extLst>
              <a:ext uri="{FF2B5EF4-FFF2-40B4-BE49-F238E27FC236}">
                <a16:creationId xmlns:a16="http://schemas.microsoft.com/office/drawing/2014/main" id="{5E9001C2-5C8D-8AB5-F11D-133D2F4AD0A4}"/>
              </a:ext>
            </a:extLst>
          </p:cNvPr>
          <p:cNvCxnSpPr>
            <a:cxnSpLocks/>
          </p:cNvCxnSpPr>
          <p:nvPr/>
        </p:nvCxnSpPr>
        <p:spPr>
          <a:xfrm rot="10800000" flipV="1">
            <a:off x="7481271" y="3124785"/>
            <a:ext cx="236309" cy="43888"/>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CDA097B3-DE47-6652-1242-176084CA373A}"/>
              </a:ext>
            </a:extLst>
          </p:cNvPr>
          <p:cNvSpPr txBox="1"/>
          <p:nvPr/>
        </p:nvSpPr>
        <p:spPr>
          <a:xfrm>
            <a:off x="7261461" y="2861731"/>
            <a:ext cx="651764" cy="153888"/>
          </a:xfrm>
          <a:prstGeom prst="rect">
            <a:avLst/>
          </a:prstGeom>
          <a:noFill/>
        </p:spPr>
        <p:txBody>
          <a:bodyPr wrap="square" lIns="0" tIns="0" rIns="0" bIns="0" rtlCol="0">
            <a:spAutoFit/>
          </a:bodyPr>
          <a:lstStyle/>
          <a:p>
            <a:pPr algn="ctr"/>
            <a:r>
              <a:rPr lang="en-US" sz="500"/>
              <a:t>6. Equipment specific thresholds are loaded</a:t>
            </a:r>
          </a:p>
        </p:txBody>
      </p:sp>
      <p:cxnSp>
        <p:nvCxnSpPr>
          <p:cNvPr id="173" name="Connector: Elbow 172">
            <a:extLst>
              <a:ext uri="{FF2B5EF4-FFF2-40B4-BE49-F238E27FC236}">
                <a16:creationId xmlns:a16="http://schemas.microsoft.com/office/drawing/2014/main" id="{F669491C-48AA-FCEE-5C4B-F376DD6F0988}"/>
              </a:ext>
            </a:extLst>
          </p:cNvPr>
          <p:cNvCxnSpPr>
            <a:cxnSpLocks/>
            <a:stCxn id="108" idx="3"/>
            <a:endCxn id="126" idx="2"/>
          </p:cNvCxnSpPr>
          <p:nvPr/>
        </p:nvCxnSpPr>
        <p:spPr>
          <a:xfrm>
            <a:off x="6793533" y="3656700"/>
            <a:ext cx="2130641" cy="90090"/>
          </a:xfrm>
          <a:prstGeom prst="bentConnector4">
            <a:avLst>
              <a:gd name="adj1" fmla="val 2819"/>
              <a:gd name="adj2" fmla="val 27406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C6171811-2DF4-2F54-F180-974D2A30B80B}"/>
              </a:ext>
            </a:extLst>
          </p:cNvPr>
          <p:cNvSpPr txBox="1"/>
          <p:nvPr/>
        </p:nvSpPr>
        <p:spPr>
          <a:xfrm>
            <a:off x="7101726" y="3798922"/>
            <a:ext cx="1070079" cy="76944"/>
          </a:xfrm>
          <a:prstGeom prst="rect">
            <a:avLst/>
          </a:prstGeom>
          <a:noFill/>
        </p:spPr>
        <p:txBody>
          <a:bodyPr wrap="square" lIns="0" tIns="0" rIns="0" bIns="0" rtlCol="0">
            <a:spAutoFit/>
          </a:bodyPr>
          <a:lstStyle/>
          <a:p>
            <a:pPr algn="ctr"/>
            <a:r>
              <a:rPr lang="en-US" sz="500"/>
              <a:t>3. SOPs are periodically updated</a:t>
            </a:r>
          </a:p>
        </p:txBody>
      </p:sp>
      <p:cxnSp>
        <p:nvCxnSpPr>
          <p:cNvPr id="175" name="Connector: Elbow 174">
            <a:extLst>
              <a:ext uri="{FF2B5EF4-FFF2-40B4-BE49-F238E27FC236}">
                <a16:creationId xmlns:a16="http://schemas.microsoft.com/office/drawing/2014/main" id="{46878B7F-B8AB-A7D5-7D33-B3DE51251D94}"/>
              </a:ext>
            </a:extLst>
          </p:cNvPr>
          <p:cNvCxnSpPr>
            <a:cxnSpLocks/>
            <a:endCxn id="112" idx="2"/>
          </p:cNvCxnSpPr>
          <p:nvPr/>
        </p:nvCxnSpPr>
        <p:spPr>
          <a:xfrm rot="5400000" flipH="1" flipV="1">
            <a:off x="7923243" y="2823869"/>
            <a:ext cx="515453" cy="300877"/>
          </a:xfrm>
          <a:prstGeom prst="bentConnector3">
            <a:avLst>
              <a:gd name="adj1" fmla="val 7306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97B4918A-9F77-6534-CE25-70448AB2873F}"/>
              </a:ext>
            </a:extLst>
          </p:cNvPr>
          <p:cNvSpPr txBox="1"/>
          <p:nvPr/>
        </p:nvSpPr>
        <p:spPr>
          <a:xfrm>
            <a:off x="7961004" y="2906051"/>
            <a:ext cx="837973" cy="76944"/>
          </a:xfrm>
          <a:prstGeom prst="rect">
            <a:avLst/>
          </a:prstGeom>
          <a:noFill/>
        </p:spPr>
        <p:txBody>
          <a:bodyPr wrap="square" lIns="0" tIns="0" rIns="0" bIns="0" rtlCol="0">
            <a:spAutoFit/>
          </a:bodyPr>
          <a:lstStyle/>
          <a:p>
            <a:pPr algn="ctr"/>
            <a:r>
              <a:rPr lang="en-US" sz="500"/>
              <a:t>4. Triggers topic</a:t>
            </a:r>
          </a:p>
        </p:txBody>
      </p:sp>
      <p:cxnSp>
        <p:nvCxnSpPr>
          <p:cNvPr id="177" name="Connector: Elbow 176">
            <a:extLst>
              <a:ext uri="{FF2B5EF4-FFF2-40B4-BE49-F238E27FC236}">
                <a16:creationId xmlns:a16="http://schemas.microsoft.com/office/drawing/2014/main" id="{C3B73616-C6AC-0F96-D5CA-BB42B242E724}"/>
              </a:ext>
            </a:extLst>
          </p:cNvPr>
          <p:cNvCxnSpPr>
            <a:cxnSpLocks/>
            <a:endCxn id="108" idx="1"/>
          </p:cNvCxnSpPr>
          <p:nvPr/>
        </p:nvCxnSpPr>
        <p:spPr>
          <a:xfrm rot="10800000" flipV="1">
            <a:off x="6566053" y="3328432"/>
            <a:ext cx="12700" cy="328268"/>
          </a:xfrm>
          <a:prstGeom prst="bentConnector3">
            <a:avLst>
              <a:gd name="adj1" fmla="val 135484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E5522CEC-0064-19FB-7B90-E6F3EB7CEBA4}"/>
              </a:ext>
            </a:extLst>
          </p:cNvPr>
          <p:cNvSpPr txBox="1"/>
          <p:nvPr/>
        </p:nvSpPr>
        <p:spPr>
          <a:xfrm>
            <a:off x="5891755" y="3511475"/>
            <a:ext cx="516148" cy="307777"/>
          </a:xfrm>
          <a:prstGeom prst="rect">
            <a:avLst/>
          </a:prstGeom>
          <a:noFill/>
        </p:spPr>
        <p:txBody>
          <a:bodyPr wrap="square" lIns="0" tIns="0" rIns="0" bIns="0" rtlCol="0">
            <a:spAutoFit/>
          </a:bodyPr>
          <a:lstStyle/>
          <a:p>
            <a:pPr algn="ctr"/>
            <a:r>
              <a:rPr lang="en-US" sz="500"/>
              <a:t>5b. Generates deviation rationale and include properties</a:t>
            </a:r>
          </a:p>
        </p:txBody>
      </p:sp>
      <p:cxnSp>
        <p:nvCxnSpPr>
          <p:cNvPr id="179" name="Straight Arrow Connector 178">
            <a:extLst>
              <a:ext uri="{FF2B5EF4-FFF2-40B4-BE49-F238E27FC236}">
                <a16:creationId xmlns:a16="http://schemas.microsoft.com/office/drawing/2014/main" id="{1848FAC5-E8F9-8EE7-F638-FA55D686B934}"/>
              </a:ext>
            </a:extLst>
          </p:cNvPr>
          <p:cNvCxnSpPr>
            <a:cxnSpLocks/>
            <a:stCxn id="104" idx="3"/>
          </p:cNvCxnSpPr>
          <p:nvPr/>
        </p:nvCxnSpPr>
        <p:spPr>
          <a:xfrm>
            <a:off x="10446474" y="3382504"/>
            <a:ext cx="748889" cy="644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56366AF0-454B-C624-B0D3-A3E753F048C2}"/>
              </a:ext>
            </a:extLst>
          </p:cNvPr>
          <p:cNvSpPr txBox="1"/>
          <p:nvPr/>
        </p:nvSpPr>
        <p:spPr>
          <a:xfrm>
            <a:off x="10504388" y="3107802"/>
            <a:ext cx="639568" cy="230832"/>
          </a:xfrm>
          <a:prstGeom prst="rect">
            <a:avLst/>
          </a:prstGeom>
          <a:noFill/>
        </p:spPr>
        <p:txBody>
          <a:bodyPr wrap="square" lIns="0" tIns="0" rIns="0" bIns="0" rtlCol="0">
            <a:spAutoFit/>
          </a:bodyPr>
          <a:lstStyle/>
          <a:p>
            <a:pPr algn="ctr"/>
            <a:r>
              <a:rPr lang="en-US" sz="500"/>
              <a:t>8. Alerts and sends for review via Teams channel</a:t>
            </a:r>
          </a:p>
        </p:txBody>
      </p:sp>
      <p:sp>
        <p:nvSpPr>
          <p:cNvPr id="181" name="TextBox 180">
            <a:extLst>
              <a:ext uri="{FF2B5EF4-FFF2-40B4-BE49-F238E27FC236}">
                <a16:creationId xmlns:a16="http://schemas.microsoft.com/office/drawing/2014/main" id="{5392BEC2-8618-FD6A-B059-C9C006C86A34}"/>
              </a:ext>
            </a:extLst>
          </p:cNvPr>
          <p:cNvSpPr txBox="1"/>
          <p:nvPr/>
        </p:nvSpPr>
        <p:spPr>
          <a:xfrm>
            <a:off x="9163569" y="2422577"/>
            <a:ext cx="1203549" cy="76944"/>
          </a:xfrm>
          <a:prstGeom prst="rect">
            <a:avLst/>
          </a:prstGeom>
          <a:noFill/>
        </p:spPr>
        <p:txBody>
          <a:bodyPr wrap="square" lIns="0" tIns="0" rIns="0" bIns="0" rtlCol="0">
            <a:spAutoFit/>
          </a:bodyPr>
          <a:lstStyle/>
          <a:p>
            <a:pPr algn="ctr"/>
            <a:r>
              <a:rPr lang="en-US" sz="500"/>
              <a:t>9c. Updates the threshold and instructions</a:t>
            </a:r>
          </a:p>
        </p:txBody>
      </p:sp>
      <p:sp>
        <p:nvSpPr>
          <p:cNvPr id="182" name="TextBox 181">
            <a:extLst>
              <a:ext uri="{FF2B5EF4-FFF2-40B4-BE49-F238E27FC236}">
                <a16:creationId xmlns:a16="http://schemas.microsoft.com/office/drawing/2014/main" id="{1DFFD748-DCA6-76B1-67D1-388DE3EAA70C}"/>
              </a:ext>
            </a:extLst>
          </p:cNvPr>
          <p:cNvSpPr txBox="1"/>
          <p:nvPr/>
        </p:nvSpPr>
        <p:spPr>
          <a:xfrm>
            <a:off x="8997538" y="3130667"/>
            <a:ext cx="378210" cy="123111"/>
          </a:xfrm>
          <a:prstGeom prst="rect">
            <a:avLst/>
          </a:prstGeom>
          <a:noFill/>
        </p:spPr>
        <p:txBody>
          <a:bodyPr wrap="square" lIns="0" tIns="0" rIns="0" bIns="0" rtlCol="0">
            <a:spAutoFit/>
          </a:bodyPr>
          <a:lstStyle/>
          <a:p>
            <a:pPr algn="ctr"/>
            <a:r>
              <a:rPr lang="en-US" sz="300"/>
              <a:t>Threshold</a:t>
            </a:r>
            <a:r>
              <a:rPr lang="en-US" sz="500"/>
              <a:t> </a:t>
            </a:r>
          </a:p>
          <a:p>
            <a:pPr algn="ctr"/>
            <a:r>
              <a:rPr lang="en-US" sz="300"/>
              <a:t>Profiles</a:t>
            </a:r>
            <a:endParaRPr lang="en-US" sz="500"/>
          </a:p>
        </p:txBody>
      </p:sp>
      <p:cxnSp>
        <p:nvCxnSpPr>
          <p:cNvPr id="183" name="Connector: Elbow 182">
            <a:extLst>
              <a:ext uri="{FF2B5EF4-FFF2-40B4-BE49-F238E27FC236}">
                <a16:creationId xmlns:a16="http://schemas.microsoft.com/office/drawing/2014/main" id="{3D3750A1-9118-73A0-8186-DFAFA0E71AD9}"/>
              </a:ext>
            </a:extLst>
          </p:cNvPr>
          <p:cNvCxnSpPr>
            <a:cxnSpLocks/>
            <a:endCxn id="108" idx="1"/>
          </p:cNvCxnSpPr>
          <p:nvPr/>
        </p:nvCxnSpPr>
        <p:spPr>
          <a:xfrm rot="10800000" flipV="1">
            <a:off x="6566053" y="3328432"/>
            <a:ext cx="12700" cy="328268"/>
          </a:xfrm>
          <a:prstGeom prst="bentConnector3">
            <a:avLst>
              <a:gd name="adj1" fmla="val 133333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08818B3E-7ADB-6856-F45A-CEC4CAD9AEBF}"/>
              </a:ext>
            </a:extLst>
          </p:cNvPr>
          <p:cNvSpPr/>
          <p:nvPr/>
        </p:nvSpPr>
        <p:spPr bwMode="auto">
          <a:xfrm>
            <a:off x="4586995" y="3861640"/>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85" name="Graphic 184">
            <a:extLst>
              <a:ext uri="{FF2B5EF4-FFF2-40B4-BE49-F238E27FC236}">
                <a16:creationId xmlns:a16="http://schemas.microsoft.com/office/drawing/2014/main" id="{2C1C2C9A-F212-0A13-D81D-282E8D7533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43858" y="4819185"/>
            <a:ext cx="227480" cy="227480"/>
          </a:xfrm>
          <a:prstGeom prst="rect">
            <a:avLst/>
          </a:prstGeom>
        </p:spPr>
      </p:pic>
      <p:pic>
        <p:nvPicPr>
          <p:cNvPr id="186" name="Graphic 185">
            <a:extLst>
              <a:ext uri="{FF2B5EF4-FFF2-40B4-BE49-F238E27FC236}">
                <a16:creationId xmlns:a16="http://schemas.microsoft.com/office/drawing/2014/main" id="{1A55F61D-83F4-87F6-CB4B-548D5C91AB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3858" y="4226489"/>
            <a:ext cx="227480" cy="227480"/>
          </a:xfrm>
          <a:prstGeom prst="rect">
            <a:avLst/>
          </a:prstGeom>
        </p:spPr>
      </p:pic>
      <p:pic>
        <p:nvPicPr>
          <p:cNvPr id="187" name="Graphic 186">
            <a:extLst>
              <a:ext uri="{FF2B5EF4-FFF2-40B4-BE49-F238E27FC236}">
                <a16:creationId xmlns:a16="http://schemas.microsoft.com/office/drawing/2014/main" id="{F9E2970A-D1A9-0C15-22B1-F77ADE8F142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643858" y="3930140"/>
            <a:ext cx="227481" cy="227481"/>
          </a:xfrm>
          <a:prstGeom prst="rect">
            <a:avLst/>
          </a:prstGeom>
        </p:spPr>
      </p:pic>
      <p:pic>
        <p:nvPicPr>
          <p:cNvPr id="188" name="Graphic 187">
            <a:extLst>
              <a:ext uri="{FF2B5EF4-FFF2-40B4-BE49-F238E27FC236}">
                <a16:creationId xmlns:a16="http://schemas.microsoft.com/office/drawing/2014/main" id="{9733AAAC-791A-B77C-7FA1-47865C8AFA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31148" y="5437301"/>
            <a:ext cx="252900" cy="227480"/>
          </a:xfrm>
          <a:prstGeom prst="rect">
            <a:avLst/>
          </a:prstGeom>
        </p:spPr>
      </p:pic>
      <p:pic>
        <p:nvPicPr>
          <p:cNvPr id="189" name="Graphic 188">
            <a:extLst>
              <a:ext uri="{FF2B5EF4-FFF2-40B4-BE49-F238E27FC236}">
                <a16:creationId xmlns:a16="http://schemas.microsoft.com/office/drawing/2014/main" id="{FFC74D4A-4E0F-AEE2-6F48-88E4F001DA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3858" y="5733648"/>
            <a:ext cx="227480" cy="227480"/>
          </a:xfrm>
          <a:prstGeom prst="rect">
            <a:avLst/>
          </a:prstGeom>
        </p:spPr>
      </p:pic>
      <p:sp>
        <p:nvSpPr>
          <p:cNvPr id="190" name="TextBox 189">
            <a:extLst>
              <a:ext uri="{FF2B5EF4-FFF2-40B4-BE49-F238E27FC236}">
                <a16:creationId xmlns:a16="http://schemas.microsoft.com/office/drawing/2014/main" id="{32117AED-E038-E239-EFF3-68242D8B2504}"/>
              </a:ext>
            </a:extLst>
          </p:cNvPr>
          <p:cNvSpPr txBox="1"/>
          <p:nvPr/>
        </p:nvSpPr>
        <p:spPr>
          <a:xfrm>
            <a:off x="4975727" y="4005408"/>
            <a:ext cx="622369" cy="76944"/>
          </a:xfrm>
          <a:prstGeom prst="rect">
            <a:avLst/>
          </a:prstGeom>
          <a:noFill/>
        </p:spPr>
        <p:txBody>
          <a:bodyPr wrap="square" lIns="0" tIns="0" rIns="0" bIns="0" rtlCol="0">
            <a:spAutoFit/>
          </a:bodyPr>
          <a:lstStyle/>
          <a:p>
            <a:pPr algn="ctr"/>
            <a:r>
              <a:rPr lang="en-US" sz="500"/>
              <a:t>D365 Customer Portal</a:t>
            </a:r>
          </a:p>
        </p:txBody>
      </p:sp>
      <p:sp>
        <p:nvSpPr>
          <p:cNvPr id="191" name="TextBox 190">
            <a:extLst>
              <a:ext uri="{FF2B5EF4-FFF2-40B4-BE49-F238E27FC236}">
                <a16:creationId xmlns:a16="http://schemas.microsoft.com/office/drawing/2014/main" id="{09333C8B-E49C-8349-A647-D9BBF7481BBB}"/>
              </a:ext>
            </a:extLst>
          </p:cNvPr>
          <p:cNvSpPr txBox="1"/>
          <p:nvPr/>
        </p:nvSpPr>
        <p:spPr>
          <a:xfrm>
            <a:off x="5144686" y="4301757"/>
            <a:ext cx="284451" cy="76944"/>
          </a:xfrm>
          <a:prstGeom prst="rect">
            <a:avLst/>
          </a:prstGeom>
          <a:noFill/>
        </p:spPr>
        <p:txBody>
          <a:bodyPr wrap="square" lIns="0" tIns="0" rIns="0" bIns="0" rtlCol="0">
            <a:spAutoFit/>
          </a:bodyPr>
          <a:lstStyle/>
          <a:p>
            <a:pPr algn="ctr"/>
            <a:r>
              <a:rPr lang="en-US" sz="500"/>
              <a:t>Dataverse</a:t>
            </a:r>
          </a:p>
        </p:txBody>
      </p:sp>
      <p:sp>
        <p:nvSpPr>
          <p:cNvPr id="192" name="TextBox 191">
            <a:extLst>
              <a:ext uri="{FF2B5EF4-FFF2-40B4-BE49-F238E27FC236}">
                <a16:creationId xmlns:a16="http://schemas.microsoft.com/office/drawing/2014/main" id="{45B1CBB0-FA4C-48DF-FC11-1791DD0C98AC}"/>
              </a:ext>
            </a:extLst>
          </p:cNvPr>
          <p:cNvSpPr txBox="1"/>
          <p:nvPr/>
        </p:nvSpPr>
        <p:spPr>
          <a:xfrm>
            <a:off x="4986614" y="4893929"/>
            <a:ext cx="600594" cy="77992"/>
          </a:xfrm>
          <a:prstGeom prst="rect">
            <a:avLst/>
          </a:prstGeom>
          <a:noFill/>
        </p:spPr>
        <p:txBody>
          <a:bodyPr wrap="square" lIns="0" tIns="0" rIns="0" bIns="0" rtlCol="0">
            <a:spAutoFit/>
          </a:bodyPr>
          <a:lstStyle/>
          <a:p>
            <a:pPr algn="ctr"/>
            <a:r>
              <a:rPr lang="en-US" sz="500"/>
              <a:t>Copilot Studio Agent</a:t>
            </a:r>
          </a:p>
        </p:txBody>
      </p:sp>
      <p:sp>
        <p:nvSpPr>
          <p:cNvPr id="193" name="TextBox 192">
            <a:extLst>
              <a:ext uri="{FF2B5EF4-FFF2-40B4-BE49-F238E27FC236}">
                <a16:creationId xmlns:a16="http://schemas.microsoft.com/office/drawing/2014/main" id="{31B530AE-C98B-D791-6732-C90E2110F70D}"/>
              </a:ext>
            </a:extLst>
          </p:cNvPr>
          <p:cNvSpPr txBox="1"/>
          <p:nvPr/>
        </p:nvSpPr>
        <p:spPr>
          <a:xfrm>
            <a:off x="4922358" y="5512045"/>
            <a:ext cx="729106" cy="77992"/>
          </a:xfrm>
          <a:prstGeom prst="rect">
            <a:avLst/>
          </a:prstGeom>
          <a:noFill/>
        </p:spPr>
        <p:txBody>
          <a:bodyPr wrap="square" lIns="0" tIns="0" rIns="0" bIns="0" rtlCol="0">
            <a:spAutoFit/>
          </a:bodyPr>
          <a:lstStyle/>
          <a:p>
            <a:pPr algn="ctr"/>
            <a:r>
              <a:rPr lang="en-US" sz="500"/>
              <a:t>Copilot Studio Kit - Extend</a:t>
            </a:r>
          </a:p>
        </p:txBody>
      </p:sp>
      <p:sp>
        <p:nvSpPr>
          <p:cNvPr id="194" name="TextBox 193">
            <a:extLst>
              <a:ext uri="{FF2B5EF4-FFF2-40B4-BE49-F238E27FC236}">
                <a16:creationId xmlns:a16="http://schemas.microsoft.com/office/drawing/2014/main" id="{47BEB500-27BB-4318-19A6-5064B6A55DFD}"/>
              </a:ext>
            </a:extLst>
          </p:cNvPr>
          <p:cNvSpPr txBox="1"/>
          <p:nvPr/>
        </p:nvSpPr>
        <p:spPr>
          <a:xfrm>
            <a:off x="5038783" y="5808392"/>
            <a:ext cx="496256" cy="77992"/>
          </a:xfrm>
          <a:prstGeom prst="rect">
            <a:avLst/>
          </a:prstGeom>
          <a:noFill/>
        </p:spPr>
        <p:txBody>
          <a:bodyPr wrap="square" lIns="0" tIns="0" rIns="0" bIns="0" rtlCol="0">
            <a:spAutoFit/>
          </a:bodyPr>
          <a:lstStyle/>
          <a:p>
            <a:pPr algn="ctr"/>
            <a:r>
              <a:rPr lang="en-US" sz="500"/>
              <a:t>Flow / Connector</a:t>
            </a:r>
          </a:p>
        </p:txBody>
      </p:sp>
      <p:sp>
        <p:nvSpPr>
          <p:cNvPr id="195" name="TextBox 194">
            <a:extLst>
              <a:ext uri="{FF2B5EF4-FFF2-40B4-BE49-F238E27FC236}">
                <a16:creationId xmlns:a16="http://schemas.microsoft.com/office/drawing/2014/main" id="{C6A036AB-097A-AA82-94C3-DBD178C3B512}"/>
              </a:ext>
            </a:extLst>
          </p:cNvPr>
          <p:cNvSpPr txBox="1"/>
          <p:nvPr/>
        </p:nvSpPr>
        <p:spPr>
          <a:xfrm>
            <a:off x="4759697" y="3708318"/>
            <a:ext cx="773546" cy="138499"/>
          </a:xfrm>
          <a:prstGeom prst="rect">
            <a:avLst/>
          </a:prstGeom>
          <a:noFill/>
        </p:spPr>
        <p:txBody>
          <a:bodyPr wrap="square" lIns="0" tIns="0" rIns="0" bIns="0" rtlCol="0">
            <a:spAutoFit/>
          </a:bodyPr>
          <a:lstStyle/>
          <a:p>
            <a:pPr algn="ctr"/>
            <a:r>
              <a:rPr lang="en-US" sz="900" b="1"/>
              <a:t>LEGEND</a:t>
            </a:r>
          </a:p>
        </p:txBody>
      </p:sp>
      <p:pic>
        <p:nvPicPr>
          <p:cNvPr id="196" name="Graphic 195">
            <a:extLst>
              <a:ext uri="{FF2B5EF4-FFF2-40B4-BE49-F238E27FC236}">
                <a16:creationId xmlns:a16="http://schemas.microsoft.com/office/drawing/2014/main" id="{1525292F-8523-31A1-8DB4-1FB3122AA6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31148" y="5115533"/>
            <a:ext cx="252900" cy="252900"/>
          </a:xfrm>
          <a:prstGeom prst="rect">
            <a:avLst/>
          </a:prstGeom>
        </p:spPr>
      </p:pic>
      <p:pic>
        <p:nvPicPr>
          <p:cNvPr id="197" name="Graphic 196">
            <a:extLst>
              <a:ext uri="{FF2B5EF4-FFF2-40B4-BE49-F238E27FC236}">
                <a16:creationId xmlns:a16="http://schemas.microsoft.com/office/drawing/2014/main" id="{DF93F48C-8653-F501-81B4-AE78FDCB83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643858" y="4522837"/>
            <a:ext cx="227480" cy="227480"/>
          </a:xfrm>
          <a:prstGeom prst="rect">
            <a:avLst/>
          </a:prstGeom>
        </p:spPr>
      </p:pic>
      <p:sp>
        <p:nvSpPr>
          <p:cNvPr id="198" name="TextBox 197">
            <a:extLst>
              <a:ext uri="{FF2B5EF4-FFF2-40B4-BE49-F238E27FC236}">
                <a16:creationId xmlns:a16="http://schemas.microsoft.com/office/drawing/2014/main" id="{BC55E23F-7E7E-E245-0279-AEB1C7D7E156}"/>
              </a:ext>
            </a:extLst>
          </p:cNvPr>
          <p:cNvSpPr txBox="1"/>
          <p:nvPr/>
        </p:nvSpPr>
        <p:spPr>
          <a:xfrm>
            <a:off x="5132616" y="4598105"/>
            <a:ext cx="308590" cy="76944"/>
          </a:xfrm>
          <a:prstGeom prst="rect">
            <a:avLst/>
          </a:prstGeom>
          <a:noFill/>
        </p:spPr>
        <p:txBody>
          <a:bodyPr wrap="square" lIns="0" tIns="0" rIns="0" bIns="0" rtlCol="0">
            <a:spAutoFit/>
          </a:bodyPr>
          <a:lstStyle/>
          <a:p>
            <a:pPr algn="ctr"/>
            <a:r>
              <a:rPr lang="en-US" sz="500"/>
              <a:t>SharePoint</a:t>
            </a:r>
          </a:p>
        </p:txBody>
      </p:sp>
      <p:sp>
        <p:nvSpPr>
          <p:cNvPr id="199" name="TextBox 198">
            <a:extLst>
              <a:ext uri="{FF2B5EF4-FFF2-40B4-BE49-F238E27FC236}">
                <a16:creationId xmlns:a16="http://schemas.microsoft.com/office/drawing/2014/main" id="{117CFBD1-5582-B9A7-C4E0-DF8411DDD1EC}"/>
              </a:ext>
            </a:extLst>
          </p:cNvPr>
          <p:cNvSpPr txBox="1"/>
          <p:nvPr/>
        </p:nvSpPr>
        <p:spPr>
          <a:xfrm>
            <a:off x="5110421" y="5203511"/>
            <a:ext cx="352981" cy="76944"/>
          </a:xfrm>
          <a:prstGeom prst="rect">
            <a:avLst/>
          </a:prstGeom>
          <a:noFill/>
        </p:spPr>
        <p:txBody>
          <a:bodyPr wrap="square" lIns="0" tIns="0" rIns="0" bIns="0" rtlCol="0">
            <a:spAutoFit/>
          </a:bodyPr>
          <a:lstStyle/>
          <a:p>
            <a:pPr algn="ctr"/>
            <a:r>
              <a:rPr lang="en-US" sz="500"/>
              <a:t>App Insights</a:t>
            </a:r>
          </a:p>
        </p:txBody>
      </p:sp>
      <p:pic>
        <p:nvPicPr>
          <p:cNvPr id="200" name="Graphic 199">
            <a:extLst>
              <a:ext uri="{FF2B5EF4-FFF2-40B4-BE49-F238E27FC236}">
                <a16:creationId xmlns:a16="http://schemas.microsoft.com/office/drawing/2014/main" id="{F4AB6023-655A-C548-275E-6B55A2528B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43858" y="6029995"/>
            <a:ext cx="227480" cy="227480"/>
          </a:xfrm>
          <a:prstGeom prst="rect">
            <a:avLst/>
          </a:prstGeom>
        </p:spPr>
      </p:pic>
      <p:sp>
        <p:nvSpPr>
          <p:cNvPr id="201" name="TextBox 200">
            <a:extLst>
              <a:ext uri="{FF2B5EF4-FFF2-40B4-BE49-F238E27FC236}">
                <a16:creationId xmlns:a16="http://schemas.microsoft.com/office/drawing/2014/main" id="{69A503BD-8050-4A7A-EBC1-37A9A4FEEC96}"/>
              </a:ext>
            </a:extLst>
          </p:cNvPr>
          <p:cNvSpPr txBox="1"/>
          <p:nvPr/>
        </p:nvSpPr>
        <p:spPr>
          <a:xfrm>
            <a:off x="5038783" y="6104739"/>
            <a:ext cx="496256" cy="77992"/>
          </a:xfrm>
          <a:prstGeom prst="rect">
            <a:avLst/>
          </a:prstGeom>
          <a:noFill/>
        </p:spPr>
        <p:txBody>
          <a:bodyPr wrap="square" lIns="0" tIns="0" rIns="0" bIns="0" rtlCol="0">
            <a:spAutoFit/>
          </a:bodyPr>
          <a:lstStyle/>
          <a:p>
            <a:pPr algn="ctr"/>
            <a:r>
              <a:rPr lang="en-US" sz="500"/>
              <a:t>MS Teams</a:t>
            </a:r>
          </a:p>
        </p:txBody>
      </p:sp>
      <p:cxnSp>
        <p:nvCxnSpPr>
          <p:cNvPr id="202" name="Straight Arrow Connector 201">
            <a:extLst>
              <a:ext uri="{FF2B5EF4-FFF2-40B4-BE49-F238E27FC236}">
                <a16:creationId xmlns:a16="http://schemas.microsoft.com/office/drawing/2014/main" id="{A178410A-DC14-8D48-A939-9776AAFC0650}"/>
              </a:ext>
            </a:extLst>
          </p:cNvPr>
          <p:cNvCxnSpPr>
            <a:cxnSpLocks/>
          </p:cNvCxnSpPr>
          <p:nvPr/>
        </p:nvCxnSpPr>
        <p:spPr>
          <a:xfrm flipH="1">
            <a:off x="8523695" y="2581048"/>
            <a:ext cx="2671668" cy="197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03" name="Graphic 202">
            <a:extLst>
              <a:ext uri="{FF2B5EF4-FFF2-40B4-BE49-F238E27FC236}">
                <a16:creationId xmlns:a16="http://schemas.microsoft.com/office/drawing/2014/main" id="{AD2A40F9-DB83-09A3-11AE-FC02D4A217E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548128" y="3182184"/>
            <a:ext cx="228600" cy="228600"/>
          </a:xfrm>
          <a:prstGeom prst="rect">
            <a:avLst/>
          </a:prstGeom>
        </p:spPr>
      </p:pic>
      <p:sp>
        <p:nvSpPr>
          <p:cNvPr id="204" name="TextBox 203">
            <a:extLst>
              <a:ext uri="{FF2B5EF4-FFF2-40B4-BE49-F238E27FC236}">
                <a16:creationId xmlns:a16="http://schemas.microsoft.com/office/drawing/2014/main" id="{23E181ED-10D8-F04D-0BB0-887D318DEE61}"/>
              </a:ext>
            </a:extLst>
          </p:cNvPr>
          <p:cNvSpPr txBox="1"/>
          <p:nvPr/>
        </p:nvSpPr>
        <p:spPr>
          <a:xfrm>
            <a:off x="6538256" y="3385997"/>
            <a:ext cx="248344" cy="76944"/>
          </a:xfrm>
          <a:prstGeom prst="rect">
            <a:avLst/>
          </a:prstGeom>
          <a:noFill/>
        </p:spPr>
        <p:txBody>
          <a:bodyPr wrap="square" lIns="0" tIns="0" rIns="0" bIns="0" rtlCol="0">
            <a:spAutoFit/>
          </a:bodyPr>
          <a:lstStyle/>
          <a:p>
            <a:pPr algn="ctr"/>
            <a:r>
              <a:rPr lang="en-US" sz="500"/>
              <a:t>Prompts</a:t>
            </a:r>
          </a:p>
        </p:txBody>
      </p:sp>
      <p:pic>
        <p:nvPicPr>
          <p:cNvPr id="205" name="Graphic 204">
            <a:extLst>
              <a:ext uri="{FF2B5EF4-FFF2-40B4-BE49-F238E27FC236}">
                <a16:creationId xmlns:a16="http://schemas.microsoft.com/office/drawing/2014/main" id="{7DD8FD98-B80E-197E-454F-B64E322DF4B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979786" y="3182184"/>
            <a:ext cx="228600" cy="228600"/>
          </a:xfrm>
          <a:prstGeom prst="rect">
            <a:avLst/>
          </a:prstGeom>
        </p:spPr>
      </p:pic>
      <p:sp>
        <p:nvSpPr>
          <p:cNvPr id="206" name="TextBox 205">
            <a:extLst>
              <a:ext uri="{FF2B5EF4-FFF2-40B4-BE49-F238E27FC236}">
                <a16:creationId xmlns:a16="http://schemas.microsoft.com/office/drawing/2014/main" id="{A9AD5547-B19A-4071-3EC9-808E5E3712FC}"/>
              </a:ext>
            </a:extLst>
          </p:cNvPr>
          <p:cNvSpPr txBox="1"/>
          <p:nvPr/>
        </p:nvSpPr>
        <p:spPr>
          <a:xfrm>
            <a:off x="6921008" y="3385997"/>
            <a:ext cx="346157" cy="76944"/>
          </a:xfrm>
          <a:prstGeom prst="rect">
            <a:avLst/>
          </a:prstGeom>
          <a:noFill/>
        </p:spPr>
        <p:txBody>
          <a:bodyPr wrap="square" lIns="0" tIns="0" rIns="0" bIns="0" rtlCol="0">
            <a:spAutoFit/>
          </a:bodyPr>
          <a:lstStyle/>
          <a:p>
            <a:pPr algn="ctr"/>
            <a:r>
              <a:rPr lang="en-US" sz="500"/>
              <a:t>Connector</a:t>
            </a:r>
          </a:p>
        </p:txBody>
      </p:sp>
      <p:pic>
        <p:nvPicPr>
          <p:cNvPr id="207" name="Graphic 206">
            <a:extLst>
              <a:ext uri="{FF2B5EF4-FFF2-40B4-BE49-F238E27FC236}">
                <a16:creationId xmlns:a16="http://schemas.microsoft.com/office/drawing/2014/main" id="{8010ACC0-D82E-54FA-FBFC-333B503CCBD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75465" y="3182184"/>
            <a:ext cx="228600" cy="228600"/>
          </a:xfrm>
          <a:prstGeom prst="rect">
            <a:avLst/>
          </a:prstGeom>
        </p:spPr>
      </p:pic>
      <p:sp>
        <p:nvSpPr>
          <p:cNvPr id="208" name="TextBox 207">
            <a:extLst>
              <a:ext uri="{FF2B5EF4-FFF2-40B4-BE49-F238E27FC236}">
                <a16:creationId xmlns:a16="http://schemas.microsoft.com/office/drawing/2014/main" id="{BCC8D2D0-03AB-3340-7E39-E522B2E08535}"/>
              </a:ext>
            </a:extLst>
          </p:cNvPr>
          <p:cNvSpPr txBox="1"/>
          <p:nvPr/>
        </p:nvSpPr>
        <p:spPr>
          <a:xfrm>
            <a:off x="6016687" y="3385997"/>
            <a:ext cx="346157" cy="76944"/>
          </a:xfrm>
          <a:prstGeom prst="rect">
            <a:avLst/>
          </a:prstGeom>
          <a:noFill/>
        </p:spPr>
        <p:txBody>
          <a:bodyPr wrap="square" lIns="0" tIns="0" rIns="0" bIns="0" rtlCol="0">
            <a:spAutoFit/>
          </a:bodyPr>
          <a:lstStyle/>
          <a:p>
            <a:pPr algn="ctr"/>
            <a:r>
              <a:rPr lang="en-US" sz="500"/>
              <a:t>Rest API</a:t>
            </a:r>
          </a:p>
        </p:txBody>
      </p:sp>
    </p:spTree>
    <p:extLst>
      <p:ext uri="{BB962C8B-B14F-4D97-AF65-F5344CB8AC3E}">
        <p14:creationId xmlns:p14="http://schemas.microsoft.com/office/powerpoint/2010/main" val="363941354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F6CA-9EC4-64F5-6B03-DA6A64057ACD}"/>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2FAFE51D-DCC2-BD7C-01CB-3F9FDB4A9F57}"/>
              </a:ext>
            </a:extLst>
          </p:cNvPr>
          <p:cNvSpPr/>
          <p:nvPr/>
        </p:nvSpPr>
        <p:spPr>
          <a:xfrm>
            <a:off x="8603286"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C2C09C9F-CD11-2BAA-57DD-6A6EBFCACE2A}"/>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E29A2550-11F6-46A0-1E7C-921BC57D647E}"/>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a:lnSpc>
                <a:spcPts val="1780"/>
              </a:lnSpc>
              <a:spcBef>
                <a:spcPct val="0"/>
              </a:spcBef>
              <a:spcAft>
                <a:spcPct val="0"/>
              </a:spcAft>
              <a:defRPr/>
            </a:pPr>
            <a:r>
              <a:rPr lang="en-US" sz="1400" kern="0">
                <a:solidFill>
                  <a:prstClr val="black"/>
                </a:solidFill>
                <a:ea typeface="+mn-lt"/>
                <a:cs typeface="+mn-lt"/>
                <a:sym typeface="DM Sans Light"/>
              </a:rPr>
              <a:t>Maintenance teams rely on periodic inspections and post-failure reports to schedule repairs, often resulting in unexpected equipment breakdowns and production stoppages</a:t>
            </a:r>
            <a:endParaRPr lang="en-US">
              <a:solidFill>
                <a:prstClr val="black"/>
              </a:solidFill>
              <a:ea typeface="+mn-lt"/>
              <a:cs typeface="+mn-lt"/>
            </a:endParaRPr>
          </a:p>
        </p:txBody>
      </p:sp>
      <p:sp>
        <p:nvSpPr>
          <p:cNvPr id="14" name="Google Shape;523;p32">
            <a:extLst>
              <a:ext uri="{FF2B5EF4-FFF2-40B4-BE49-F238E27FC236}">
                <a16:creationId xmlns:a16="http://schemas.microsoft.com/office/drawing/2014/main" id="{22271500-F23D-36C2-D381-A43740AF4D0E}"/>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BDF52B04-3813-EEC9-A5FD-9A15AACDE04E}"/>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latin typeface="Segoe Sans Display"/>
                <a:ea typeface="+mn-lt"/>
                <a:cs typeface="Segoe Sans Display"/>
                <a:sym typeface="DM Sans Light"/>
              </a:rPr>
              <a:t>Lack of early warning signals causes reactive maintenance</a:t>
            </a:r>
            <a:endParaRPr lang="en-US" sz="1050">
              <a:latin typeface="Segoe Sans Display" pitchFamily="2" charset="0"/>
              <a:ea typeface="+mn-lt"/>
              <a:cs typeface="Segoe Sans Display" pitchFamily="2" charset="0"/>
              <a:sym typeface="DM Sans Light"/>
            </a:endParaRPr>
          </a:p>
          <a:p>
            <a:pPr marL="171450" indent="-171450">
              <a:spcBef>
                <a:spcPts val="600"/>
              </a:spcBef>
              <a:spcAft>
                <a:spcPct val="0"/>
              </a:spcAft>
              <a:buFont typeface="Arial" panose="020B0604020202020204" pitchFamily="34" charset="0"/>
              <a:buChar char="•"/>
              <a:defRPr/>
            </a:pPr>
            <a:r>
              <a:rPr lang="en-US" sz="1050">
                <a:ea typeface="+mn-lt"/>
                <a:cs typeface="+mn-lt"/>
              </a:rPr>
              <a:t>Equipment failure leads to unexpected downtime</a:t>
            </a:r>
            <a:endParaRPr lang="en-US" sz="1050" b="0" i="0" u="none" strike="noStrike" kern="1200" cap="none" spc="0" normalizeH="0" baseline="0" noProof="0">
              <a:ln>
                <a:noFill/>
              </a:ln>
              <a:effectLst/>
              <a:uLnTx/>
              <a:uFillTx/>
              <a:latin typeface="Aptos"/>
              <a:ea typeface="DM Sans 14pt Light"/>
              <a:cs typeface="Segoe Sans Display" pitchFamily="2" charset="0"/>
            </a:endParaRPr>
          </a:p>
          <a:p>
            <a:pPr marL="171450" indent="-171450" fontAlgn="base">
              <a:spcBef>
                <a:spcPts val="600"/>
              </a:spcBef>
              <a:spcAft>
                <a:spcPct val="0"/>
              </a:spcAft>
              <a:buFont typeface="Arial" panose="020B0604020202020204" pitchFamily="34" charset="0"/>
              <a:buChar char="•"/>
              <a:defRPr/>
            </a:pPr>
            <a:r>
              <a:rPr lang="en-US" sz="1050">
                <a:solidFill>
                  <a:srgbClr val="000000"/>
                </a:solidFill>
                <a:ea typeface="+mn-lt"/>
                <a:cs typeface="+mn-lt"/>
                <a:sym typeface="DM Sans Light"/>
              </a:rPr>
              <a:t>Manual analysis of logs and sensors is time-consuming</a:t>
            </a:r>
            <a:endParaRPr lang="en-US" sz="1050">
              <a:solidFill>
                <a:srgbClr val="000000"/>
              </a:solidFill>
              <a:ea typeface="+mn-lt"/>
              <a:cs typeface="+mn-lt"/>
            </a:endParaRP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rPr>
              <a:t>Inefficient maintenance scheduling inflates costs and delays</a:t>
            </a:r>
          </a:p>
          <a:p>
            <a:pPr>
              <a:spcBef>
                <a:spcPts val="600"/>
              </a:spcBef>
              <a:spcAft>
                <a:spcPct val="0"/>
              </a:spcAft>
              <a:defRPr/>
            </a:pPr>
            <a:endParaRPr lang="en-US" sz="1050">
              <a:solidFill>
                <a:srgbClr val="000000"/>
              </a:solidFill>
              <a:ea typeface="+mn-lt"/>
              <a:cs typeface="+mn-lt"/>
            </a:endParaRPr>
          </a:p>
        </p:txBody>
      </p:sp>
      <p:sp>
        <p:nvSpPr>
          <p:cNvPr id="17" name="Google Shape;498;p32">
            <a:extLst>
              <a:ext uri="{FF2B5EF4-FFF2-40B4-BE49-F238E27FC236}">
                <a16:creationId xmlns:a16="http://schemas.microsoft.com/office/drawing/2014/main" id="{1D46F5E2-F6D0-EE62-2AFE-331518447D88}"/>
              </a:ext>
            </a:extLst>
          </p:cNvPr>
          <p:cNvSpPr/>
          <p:nvPr/>
        </p:nvSpPr>
        <p:spPr>
          <a:xfrm>
            <a:off x="6108367" y="1700449"/>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4F891FDA-E5B6-988F-E673-6A4EE57256BA}"/>
              </a:ext>
            </a:extLst>
          </p:cNvPr>
          <p:cNvSpPr/>
          <p:nvPr/>
        </p:nvSpPr>
        <p:spPr>
          <a:xfrm>
            <a:off x="6248885" y="2233079"/>
            <a:ext cx="206644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Ingests sensor data </a:t>
            </a:r>
            <a:r>
              <a:rPr kumimoji="0" lang="en-US" sz="900" b="0" i="0" u="none" strike="noStrike" kern="0" cap="none" spc="0" normalizeH="0" baseline="0" noProof="0">
                <a:ln>
                  <a:noFill/>
                </a:ln>
                <a:solidFill>
                  <a:srgbClr val="000000"/>
                </a:solidFill>
                <a:effectLst/>
                <a:uLnTx/>
                <a:uFillTx/>
                <a:ea typeface="+mn-lt"/>
                <a:cs typeface="+mn-lt"/>
                <a:sym typeface="DM Sans"/>
              </a:rPr>
              <a:t>from </a:t>
            </a:r>
            <a:r>
              <a:rPr lang="en-US" sz="900" kern="0">
                <a:solidFill>
                  <a:srgbClr val="000000"/>
                </a:solidFill>
                <a:ea typeface="+mn-lt"/>
                <a:cs typeface="+mn-lt"/>
                <a:sym typeface="DM Sans"/>
              </a:rPr>
              <a:t>IoT and machine historian logs</a:t>
            </a:r>
            <a:endParaRPr lang="en-US">
              <a:ea typeface="+mn-lt"/>
              <a:cs typeface="+mn-lt"/>
            </a:endParaRPr>
          </a:p>
        </p:txBody>
      </p:sp>
      <p:sp>
        <p:nvSpPr>
          <p:cNvPr id="20" name="Google Shape;523;p32">
            <a:extLst>
              <a:ext uri="{FF2B5EF4-FFF2-40B4-BE49-F238E27FC236}">
                <a16:creationId xmlns:a16="http://schemas.microsoft.com/office/drawing/2014/main" id="{2BC5CABC-FD11-59D9-1802-557A25481D5A}"/>
              </a:ext>
            </a:extLst>
          </p:cNvPr>
          <p:cNvSpPr/>
          <p:nvPr/>
        </p:nvSpPr>
        <p:spPr>
          <a:xfrm>
            <a:off x="6229343" y="3550264"/>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Forecasts failures using AI Builder predictive analytics (e.g., survival analysis, regression)</a:t>
            </a:r>
            <a:endParaRPr lang="en-US">
              <a:ea typeface="+mn-ea"/>
            </a:endParaRPr>
          </a:p>
        </p:txBody>
      </p:sp>
      <p:sp>
        <p:nvSpPr>
          <p:cNvPr id="33" name="Google Shape;519;p32">
            <a:extLst>
              <a:ext uri="{FF2B5EF4-FFF2-40B4-BE49-F238E27FC236}">
                <a16:creationId xmlns:a16="http://schemas.microsoft.com/office/drawing/2014/main" id="{9681E94F-266B-C65C-3F9C-44C965281CCE}"/>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0458060B-30B3-1CB1-540A-28820644E01C}"/>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C872F788-214F-8B70-8C52-C95116C270FA}"/>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A2089281-4A2C-A460-2FA5-F0825A3B4ECA}"/>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13D66C5B-2722-BEFE-656B-2C14866CDD8B}"/>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Maintenance Planner</a:t>
            </a:r>
            <a:endParaRPr lang="en-US">
              <a:ea typeface="+mn-lt"/>
              <a:cs typeface="+mn-lt"/>
            </a:endParaRPr>
          </a:p>
        </p:txBody>
      </p:sp>
      <p:sp>
        <p:nvSpPr>
          <p:cNvPr id="22" name="Google Shape;498;p32">
            <a:extLst>
              <a:ext uri="{FF2B5EF4-FFF2-40B4-BE49-F238E27FC236}">
                <a16:creationId xmlns:a16="http://schemas.microsoft.com/office/drawing/2014/main" id="{BCC1C6A3-88CB-818C-8EE9-321C767A3345}"/>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292B3C9-CB47-303B-07BA-5918AC6A2CC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121CCA2D-7BE0-ACB9-E4A6-00F6BDEE142E}"/>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sym typeface="DM Sans ExtraLight"/>
              </a:rPr>
              <a:t>Hi-Tech, Industrial</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C5574B71-B179-A880-A6AC-1D40547D16D1}"/>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0810854D-4D30-D6FC-57E7-29DFDADCBF0C}"/>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8647BF3-1B0E-A85B-D1E8-14DAAB46AFBF}"/>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083AE864-9F1E-CAD3-FE9B-7F3C2C0846F8}"/>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BA4026BC-3376-4F58-9E6D-F4B03C383B58}"/>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97F93568-0C49-C7FE-C8F7-757C56E9358B}"/>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7444030D-05A9-2C03-2214-2B1E7232012A}"/>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F4744CE3-0BF7-B1BB-9DE9-DEC752199FBF}"/>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29024156-0A86-DEF2-3609-9BB996DF1FAB}"/>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C1F282BF-2D95-089A-EC3A-6FFE8993F899}"/>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589E5B72-7D73-447A-708F-45C32D740BC5}"/>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24FA988F-0BA7-31F4-AEDA-85C3D3AC22D3}"/>
              </a:ext>
            </a:extLst>
          </p:cNvPr>
          <p:cNvSpPr/>
          <p:nvPr/>
        </p:nvSpPr>
        <p:spPr>
          <a:xfrm>
            <a:off x="6240468" y="289428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Applies anomaly detection </a:t>
            </a:r>
            <a:r>
              <a:rPr kumimoji="0" lang="en-US" sz="900" b="0" i="0" u="none" strike="noStrike" kern="0" cap="none" spc="0" normalizeH="0" baseline="0" noProof="0">
                <a:ln>
                  <a:noFill/>
                </a:ln>
                <a:solidFill>
                  <a:srgbClr val="000000"/>
                </a:solidFill>
                <a:effectLst/>
                <a:uLnTx/>
                <a:uFillTx/>
                <a:ea typeface="+mn-lt"/>
                <a:cs typeface="+mn-lt"/>
                <a:sym typeface="DM Sans"/>
              </a:rPr>
              <a:t>and </a:t>
            </a:r>
            <a:r>
              <a:rPr lang="en-US" sz="900" kern="0">
                <a:solidFill>
                  <a:srgbClr val="000000"/>
                </a:solidFill>
                <a:ea typeface="+mn-lt"/>
                <a:cs typeface="+mn-lt"/>
                <a:sym typeface="DM Sans"/>
              </a:rPr>
              <a:t>degradation trend modeling to detect equipment wear and tear</a:t>
            </a:r>
            <a:endParaRPr lang="en-US"/>
          </a:p>
        </p:txBody>
      </p:sp>
      <p:sp>
        <p:nvSpPr>
          <p:cNvPr id="30" name="Google Shape;115;p20">
            <a:extLst>
              <a:ext uri="{FF2B5EF4-FFF2-40B4-BE49-F238E27FC236}">
                <a16:creationId xmlns:a16="http://schemas.microsoft.com/office/drawing/2014/main" id="{21DD7A3B-B833-511E-12E2-A2DDAA3315F9}"/>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00E761F1-2FB0-7448-20C4-2C6B4A7F8289}"/>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GB" sz="2400" b="1" kern="0">
                <a:solidFill>
                  <a:srgbClr val="000000"/>
                </a:solidFill>
                <a:latin typeface="Segoe Sans Display Semibold"/>
                <a:ea typeface="DM Sans 14pt ExtraLight"/>
                <a:cs typeface="Segoe Sans Display Semibold"/>
                <a:sym typeface="DM Sans ExtraLight"/>
              </a:rPr>
              <a:t>Maintenance Prediction </a:t>
            </a: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p>
        </p:txBody>
      </p:sp>
      <p:sp>
        <p:nvSpPr>
          <p:cNvPr id="37" name="Google Shape;498;p32">
            <a:extLst>
              <a:ext uri="{FF2B5EF4-FFF2-40B4-BE49-F238E27FC236}">
                <a16:creationId xmlns:a16="http://schemas.microsoft.com/office/drawing/2014/main" id="{0DFE7504-DF16-A99B-B1D1-182100EDE10D}"/>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a:lnSpc>
                <a:spcPts val="1780"/>
              </a:lnSpc>
              <a:spcBef>
                <a:spcPct val="0"/>
              </a:spcBef>
              <a:spcAft>
                <a:spcPct val="0"/>
              </a:spcAft>
              <a:defRPr/>
            </a:pPr>
            <a:r>
              <a:rPr lang="en-US" sz="1400" kern="0">
                <a:solidFill>
                  <a:prstClr val="black"/>
                </a:solidFill>
                <a:ea typeface="+mn-lt"/>
                <a:cs typeface="+mn-lt"/>
              </a:rPr>
              <a:t>Predict and minimize unplanned downtime through predictive analytics, sensor data, &amp; historical logs to forecast failures and notify planners</a:t>
            </a:r>
          </a:p>
        </p:txBody>
      </p:sp>
      <p:sp>
        <p:nvSpPr>
          <p:cNvPr id="43" name="Google Shape;523;p32">
            <a:extLst>
              <a:ext uri="{FF2B5EF4-FFF2-40B4-BE49-F238E27FC236}">
                <a16:creationId xmlns:a16="http://schemas.microsoft.com/office/drawing/2014/main" id="{024BFE1E-6130-7934-0807-2438C10FBF65}"/>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CF81631B-1269-3298-50B2-E3B6452E3672}"/>
              </a:ext>
            </a:extLst>
          </p:cNvPr>
          <p:cNvSpPr/>
          <p:nvPr/>
        </p:nvSpPr>
        <p:spPr>
          <a:xfrm>
            <a:off x="8700923" y="2229263"/>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Mean Time Between Failures (MTBF) </a:t>
            </a:r>
            <a:r>
              <a:rPr lang="en-US" sz="900">
                <a:solidFill>
                  <a:prstClr val="black"/>
                </a:solidFill>
                <a:ea typeface="+mn-lt"/>
                <a:cs typeface="+mn-lt"/>
              </a:rPr>
              <a:t>→ Proactive interventions extend machine uptime</a:t>
            </a:r>
            <a:endParaRPr lang="en-US">
              <a:solidFill>
                <a:prstClr val="black"/>
              </a:solidFill>
            </a:endParaRPr>
          </a:p>
        </p:txBody>
      </p:sp>
      <p:sp>
        <p:nvSpPr>
          <p:cNvPr id="48" name="Arrow: Up 56">
            <a:extLst>
              <a:ext uri="{FF2B5EF4-FFF2-40B4-BE49-F238E27FC236}">
                <a16:creationId xmlns:a16="http://schemas.microsoft.com/office/drawing/2014/main" id="{3DF0C7C0-3624-EFCE-03FE-B0C8AD51044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Rounded Rectangle 48">
            <a:extLst>
              <a:ext uri="{FF2B5EF4-FFF2-40B4-BE49-F238E27FC236}">
                <a16:creationId xmlns:a16="http://schemas.microsoft.com/office/drawing/2014/main" id="{8C0E0FAF-DE69-0BCF-E95C-02C456581FB8}"/>
              </a:ext>
            </a:extLst>
          </p:cNvPr>
          <p:cNvSpPr/>
          <p:nvPr/>
        </p:nvSpPr>
        <p:spPr>
          <a:xfrm>
            <a:off x="8700923" y="2894281"/>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latin typeface="Segoe Sans Display Semibold"/>
                <a:cs typeface="Segoe Sans Display Semibold"/>
              </a:rPr>
              <a:t> </a:t>
            </a:r>
            <a:r>
              <a:rPr lang="en-US" sz="900" b="1">
                <a:solidFill>
                  <a:prstClr val="black"/>
                </a:solidFill>
                <a:ea typeface="+mn-lt"/>
                <a:cs typeface="+mn-lt"/>
              </a:rPr>
              <a:t> Unplanned Downtime </a:t>
            </a:r>
            <a:r>
              <a:rPr lang="en-US" sz="900">
                <a:solidFill>
                  <a:prstClr val="black"/>
                </a:solidFill>
                <a:ea typeface="+mn-lt"/>
                <a:cs typeface="+mn-lt"/>
              </a:rPr>
              <a:t>→ Predictive alerts reduce production stoppages</a:t>
            </a:r>
          </a:p>
        </p:txBody>
      </p:sp>
      <p:sp>
        <p:nvSpPr>
          <p:cNvPr id="51" name="Rounded Rectangle 50">
            <a:extLst>
              <a:ext uri="{FF2B5EF4-FFF2-40B4-BE49-F238E27FC236}">
                <a16:creationId xmlns:a16="http://schemas.microsoft.com/office/drawing/2014/main" id="{49F706C8-5EF4-CD6C-6CD9-A54B575264CF}"/>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Maintenance Cost</a:t>
            </a:r>
            <a:r>
              <a:rPr lang="en-US" sz="900">
                <a:solidFill>
                  <a:prstClr val="black"/>
                </a:solidFill>
                <a:ea typeface="+mn-lt"/>
                <a:cs typeface="+mn-lt"/>
              </a:rPr>
              <a:t> → Smart scheduling avoids unnecessary repairs and rush orders</a:t>
            </a:r>
            <a:endParaRPr lang="en-US">
              <a:solidFill>
                <a:prstClr val="black"/>
              </a:solidFill>
            </a:endParaRPr>
          </a:p>
        </p:txBody>
      </p:sp>
      <p:sp>
        <p:nvSpPr>
          <p:cNvPr id="52" name="Arrow: Up 56">
            <a:extLst>
              <a:ext uri="{FF2B5EF4-FFF2-40B4-BE49-F238E27FC236}">
                <a16:creationId xmlns:a16="http://schemas.microsoft.com/office/drawing/2014/main" id="{2AC0C015-E3F9-6FD6-A086-205B4852FE41}"/>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C2B326BE-1A31-04D0-C79B-54E0BF55D9B4}"/>
              </a:ext>
            </a:extLst>
          </p:cNvPr>
          <p:cNvSpPr/>
          <p:nvPr/>
        </p:nvSpPr>
        <p:spPr>
          <a:xfrm>
            <a:off x="10209729" y="4805098"/>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Plant Engineer</a:t>
            </a:r>
            <a:endParaRPr lang="en-US"/>
          </a:p>
        </p:txBody>
      </p:sp>
      <p:sp>
        <p:nvSpPr>
          <p:cNvPr id="5" name="Google Shape;516;p32">
            <a:extLst>
              <a:ext uri="{FF2B5EF4-FFF2-40B4-BE49-F238E27FC236}">
                <a16:creationId xmlns:a16="http://schemas.microsoft.com/office/drawing/2014/main" id="{1A2DE792-6578-892D-F018-A452B3C8864D}"/>
              </a:ext>
            </a:extLst>
          </p:cNvPr>
          <p:cNvSpPr/>
          <p:nvPr/>
        </p:nvSpPr>
        <p:spPr>
          <a:xfrm>
            <a:off x="9454627" y="557818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Reliability Engineer</a:t>
            </a:r>
            <a:endParaRPr lang="en-US"/>
          </a:p>
        </p:txBody>
      </p:sp>
      <p:sp>
        <p:nvSpPr>
          <p:cNvPr id="6" name="Google Shape;523;p32">
            <a:extLst>
              <a:ext uri="{FF2B5EF4-FFF2-40B4-BE49-F238E27FC236}">
                <a16:creationId xmlns:a16="http://schemas.microsoft.com/office/drawing/2014/main" id="{65AAB34C-7436-2CB5-35F4-F9C96C29C714}"/>
              </a:ext>
            </a:extLst>
          </p:cNvPr>
          <p:cNvSpPr/>
          <p:nvPr/>
        </p:nvSpPr>
        <p:spPr>
          <a:xfrm>
            <a:off x="6253292" y="4200861"/>
            <a:ext cx="2099734"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Notifies maintenance planners with failure likelihood, recommended timing, and required parts via email</a:t>
            </a:r>
            <a:endParaRPr lang="en-US">
              <a:ea typeface="+mn-ea"/>
            </a:endParaRPr>
          </a:p>
        </p:txBody>
      </p:sp>
      <p:sp>
        <p:nvSpPr>
          <p:cNvPr id="21" name="TextBox 20">
            <a:extLst>
              <a:ext uri="{FF2B5EF4-FFF2-40B4-BE49-F238E27FC236}">
                <a16:creationId xmlns:a16="http://schemas.microsoft.com/office/drawing/2014/main" id="{93C61CF5-9A40-F6E6-F25A-9D98C687AD4D}"/>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ea typeface="+mn-lt"/>
                <a:cs typeface="+mn-lt"/>
              </a:rPr>
              <a:t>Predicts equipment failures to enable proactive maintenance and reduce downtime</a:t>
            </a:r>
            <a:endParaRPr lang="en-US" b="1">
              <a:solidFill>
                <a:prstClr val="black"/>
              </a:solidFill>
              <a:ea typeface="+mn-lt"/>
              <a:cs typeface="+mn-lt"/>
            </a:endParaRPr>
          </a:p>
        </p:txBody>
      </p:sp>
      <p:sp>
        <p:nvSpPr>
          <p:cNvPr id="38" name="Google Shape;506;p32">
            <a:extLst>
              <a:ext uri="{FF2B5EF4-FFF2-40B4-BE49-F238E27FC236}">
                <a16:creationId xmlns:a16="http://schemas.microsoft.com/office/drawing/2014/main" id="{98A9A9F2-14C3-6731-CF4C-D21A5ECA0FE9}"/>
              </a:ext>
            </a:extLst>
          </p:cNvPr>
          <p:cNvSpPr/>
          <p:nvPr/>
        </p:nvSpPr>
        <p:spPr>
          <a:xfrm>
            <a:off x="10459481" y="1404164"/>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rPr>
              <a:t>Homerun</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E1BF234A-7FA5-078D-C7B1-58DA9D03A0A5}"/>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000">
                <a:solidFill>
                  <a:srgbClr val="000000"/>
                </a:solidFill>
                <a:latin typeface="Segoe Sans Display"/>
                <a:ea typeface="DM Sans 14pt ExtraLight"/>
                <a:cs typeface="Segoe Sans Display"/>
              </a:rPr>
              <a:t>Maturity</a:t>
            </a:r>
            <a:endParaRPr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Arrow: Up 56">
            <a:extLst>
              <a:ext uri="{FF2B5EF4-FFF2-40B4-BE49-F238E27FC236}">
                <a16:creationId xmlns:a16="http://schemas.microsoft.com/office/drawing/2014/main" id="{D8B44419-A7FA-FD79-9282-B4753C11FE53}"/>
              </a:ext>
            </a:extLst>
          </p:cNvPr>
          <p:cNvSpPr/>
          <p:nvPr/>
        </p:nvSpPr>
        <p:spPr>
          <a:xfrm rot="10800000">
            <a:off x="8794754" y="3031685"/>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46967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D31A-E21C-1E56-68BB-1F1A23FEAF2F}"/>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5EF46D12-8C38-0E81-D641-B6D621DBD4A4}"/>
              </a:ext>
            </a:extLst>
          </p:cNvPr>
          <p:cNvSpPr>
            <a:spLocks/>
          </p:cNvSpPr>
          <p:nvPr/>
        </p:nvSpPr>
        <p:spPr bwMode="auto">
          <a:xfrm>
            <a:off x="2341944" y="976878"/>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10869D4A-094E-FB22-C9AE-008BB676719F}"/>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59664733-4B14-290A-732D-058C78A1D0FE}"/>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4492EDB0-992B-0A39-A549-32BCBA0AF194}"/>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defTabSz="932742">
              <a:spcAft>
                <a:spcPts val="100"/>
              </a:spcAft>
              <a:buSzPct val="90000"/>
              <a:defRPr/>
            </a:pPr>
            <a:r>
              <a:rPr lang="en-US" sz="1400">
                <a:solidFill>
                  <a:srgbClr val="091F2C"/>
                </a:solidFill>
                <a:latin typeface="Segoe Sans Display Semibold"/>
                <a:cs typeface="Segoe Sans Display"/>
              </a:rPr>
              <a:t>Maintenance Prediction </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Agent</a:t>
            </a:r>
          </a:p>
        </p:txBody>
      </p:sp>
      <p:sp>
        <p:nvSpPr>
          <p:cNvPr id="57" name="Rectangle: Top Corners Rounded 56">
            <a:extLst>
              <a:ext uri="{FF2B5EF4-FFF2-40B4-BE49-F238E27FC236}">
                <a16:creationId xmlns:a16="http://schemas.microsoft.com/office/drawing/2014/main" id="{5BFACE89-34F3-B294-B1CD-64C66B171D2B}"/>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93EAF508-207E-8D6F-5C66-CA25E05E5254}"/>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C6B0E2EA-0795-29BB-CC28-476360F9BCE3}"/>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7773333F-B5AC-302B-C385-7750B6C4E2B5}"/>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1C0A3AE4-566B-232E-D5D5-A79EF4BC012C}"/>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C17C1AEC-BD6F-98BA-79FE-B378AA0E3FDB}"/>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99D7F339-74F1-9701-BA5F-535046A6B540}"/>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77C45835-E1C7-4496-7703-760CD97BF39D}"/>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BBE7AB63-1165-64A7-A97A-62B5D674A4D1}"/>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7B06CF88-6E05-F3FC-8CFD-147F6B2CFF79}"/>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04A1AFD2-6047-8A86-322F-DBF8D508806B}"/>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223C46C0-4967-D48C-DA8D-91D069101108}"/>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32D3A3D2-7259-F155-65FA-70261308B602}"/>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28234DAF-AB51-1B68-D6B8-83A1EFFD9D3D}"/>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A9120020-E9EB-671F-4AE0-B2424E02CA80}"/>
              </a:ext>
            </a:extLst>
          </p:cNvPr>
          <p:cNvSpPr txBox="1"/>
          <p:nvPr/>
        </p:nvSpPr>
        <p:spPr>
          <a:xfrm>
            <a:off x="116061" y="445487"/>
            <a:ext cx="199626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cs typeface="Segoe Sans Display Semibold"/>
              </a:rPr>
              <a:t>Manufacturing</a:t>
            </a:r>
            <a:endParaRPr lang="en-US" sz="1800" b="0" i="0" u="none" strike="noStrike" kern="1200" cap="none" spc="0" normalizeH="0" baseline="0" noProof="0">
              <a:ln>
                <a:noFill/>
              </a:ln>
              <a:solidFill>
                <a:srgbClr val="FFFFFF"/>
              </a:solidFill>
              <a:effectLst/>
              <a:uLnTx/>
              <a:uFillTx/>
              <a:latin typeface="Segoe Sans Display Semibold"/>
              <a:cs typeface="Segoe Sans Display Semibold"/>
            </a:endParaRPr>
          </a:p>
        </p:txBody>
      </p:sp>
      <p:sp>
        <p:nvSpPr>
          <p:cNvPr id="4" name="Available with">
            <a:extLst>
              <a:ext uri="{FF2B5EF4-FFF2-40B4-BE49-F238E27FC236}">
                <a16:creationId xmlns:a16="http://schemas.microsoft.com/office/drawing/2014/main" id="{F0E0B72A-549B-85EA-E995-25DDE4AC78A1}"/>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31A6F940-5878-8400-8132-D090AB906EC4}"/>
              </a:ext>
            </a:extLst>
          </p:cNvPr>
          <p:cNvGraphicFramePr>
            <a:graphicFrameLocks noGrp="1"/>
          </p:cNvGraphicFramePr>
          <p:nvPr>
            <p:extLst>
              <p:ext uri="{D42A27DB-BD31-4B8C-83A1-F6EECF244321}">
                <p14:modId xmlns:p14="http://schemas.microsoft.com/office/powerpoint/2010/main" val="273107897"/>
              </p:ext>
            </p:extLst>
          </p:nvPr>
        </p:nvGraphicFramePr>
        <p:xfrm>
          <a:off x="322384" y="1533767"/>
          <a:ext cx="1907446" cy="4440098"/>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1098782">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rgbClr val="091F2C"/>
                          </a:solidFill>
                          <a:effectLst/>
                          <a:uLnTx/>
                          <a:uFillTx/>
                          <a:latin typeface="Segoe Sans Display"/>
                        </a:rPr>
                        <a:t>Predicts equipment failures in advance by analyzing sensor data and machine logs to enable proactive maintenance and reduce unplanned downtime</a:t>
                      </a:r>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348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495792">
                <a:tc>
                  <a:txBody>
                    <a:bodyPr/>
                    <a:lstStyle/>
                    <a:p>
                      <a:pPr marL="0" marR="0" lvl="0" indent="0" algn="l" rtl="0" eaLnBrk="1" fontAlgn="auto" latinLnBrk="0" hangingPunct="1">
                        <a:lnSpc>
                          <a:spcPct val="100000"/>
                        </a:lnSpc>
                        <a:spcBef>
                          <a:spcPts val="0"/>
                        </a:spcBef>
                        <a:spcAft>
                          <a:spcPts val="0"/>
                        </a:spcAft>
                        <a:buClrTx/>
                        <a:buSzTx/>
                        <a:buFontTx/>
                        <a:buNone/>
                      </a:pPr>
                      <a:endParaRPr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endParaRPr kumimoji="0"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4957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5761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830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495792">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A0A8F734-0760-2D95-446F-CD94E0AA3B0E}"/>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Detect Anomaly &amp; Degradation</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0AC43CA5-B667-F57F-80AF-807482C8C828}"/>
              </a:ext>
            </a:extLst>
          </p:cNvPr>
          <p:cNvSpPr txBox="1">
            <a:spLocks/>
          </p:cNvSpPr>
          <p:nvPr/>
        </p:nvSpPr>
        <p:spPr>
          <a:xfrm>
            <a:off x="5918795"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Applies statistical </a:t>
            </a:r>
            <a:r>
              <a:rPr kumimoji="0" lang="en-US" sz="800" b="0" i="0" u="none" strike="noStrike" kern="0" cap="none" spc="0" normalizeH="0" baseline="0" noProof="0">
                <a:ln>
                  <a:noFill/>
                </a:ln>
                <a:solidFill>
                  <a:srgbClr val="000000"/>
                </a:solidFill>
                <a:effectLst/>
                <a:uLnTx/>
                <a:uFillTx/>
                <a:ea typeface="+mn-lt"/>
                <a:cs typeface="+mn-lt"/>
                <a:sym typeface="DM Sans"/>
              </a:rPr>
              <a:t>and </a:t>
            </a:r>
            <a:r>
              <a:rPr lang="en-US" sz="800" kern="0">
                <a:solidFill>
                  <a:srgbClr val="000000"/>
                </a:solidFill>
                <a:ea typeface="+mn-lt"/>
                <a:cs typeface="+mn-lt"/>
                <a:sym typeface="DM Sans"/>
              </a:rPr>
              <a:t>AI models to detect early signs of equipment wear and tear</a:t>
            </a:r>
            <a:endParaRPr lang="en-US">
              <a:ea typeface="+mn-lt"/>
              <a:cs typeface="+mn-lt"/>
            </a:endParaRPr>
          </a:p>
        </p:txBody>
      </p:sp>
      <p:sp>
        <p:nvSpPr>
          <p:cNvPr id="63" name="Rectangle: Rounded Corners 62">
            <a:extLst>
              <a:ext uri="{FF2B5EF4-FFF2-40B4-BE49-F238E27FC236}">
                <a16:creationId xmlns:a16="http://schemas.microsoft.com/office/drawing/2014/main" id="{C22E1017-22AF-D1B0-1F1D-019DEF316AD6}"/>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 </a:t>
            </a:r>
            <a:r>
              <a:rPr lang="en-US" sz="700">
                <a:solidFill>
                  <a:srgbClr val="FFFFFF"/>
                </a:solidFill>
                <a:latin typeface="Segoe Sans Display Semibold"/>
                <a:ea typeface="Segoe UI" pitchFamily="34" charset="0"/>
                <a:cs typeface="Segoe UI"/>
              </a:rPr>
              <a:t>Unplanned Downtime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01BA279D-3CCE-64A4-A656-B67ED12C4A00}"/>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Increases </a:t>
            </a:r>
            <a:r>
              <a:rPr lang="en-US" sz="700">
                <a:solidFill>
                  <a:srgbClr val="FFFFFF"/>
                </a:solidFill>
                <a:latin typeface="Segoe Sans Display Semibold"/>
                <a:ea typeface="Segoe UI" pitchFamily="34" charset="0"/>
                <a:cs typeface="Segoe UI"/>
              </a:rPr>
              <a:t>Machine Uptime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4AAB672B-2596-39C2-1454-B180DF66CA69}"/>
              </a:ext>
            </a:extLst>
          </p:cNvPr>
          <p:cNvSpPr/>
          <p:nvPr/>
        </p:nvSpPr>
        <p:spPr bwMode="auto">
          <a:xfrm>
            <a:off x="368101" y="524225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Cost savings</a:t>
            </a:r>
            <a:endParaRPr lang="en-US"/>
          </a:p>
        </p:txBody>
      </p:sp>
      <p:sp>
        <p:nvSpPr>
          <p:cNvPr id="23" name="Step 1 Title">
            <a:extLst>
              <a:ext uri="{FF2B5EF4-FFF2-40B4-BE49-F238E27FC236}">
                <a16:creationId xmlns:a16="http://schemas.microsoft.com/office/drawing/2014/main" id="{AB81E3CE-C7B5-99FB-21FB-E1C5D48561E7}"/>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Ingest Sensor Data</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4" name="Step 1 Top">
            <a:extLst>
              <a:ext uri="{FF2B5EF4-FFF2-40B4-BE49-F238E27FC236}">
                <a16:creationId xmlns:a16="http://schemas.microsoft.com/office/drawing/2014/main" id="{56581679-1998-D69D-6B6B-81030E24B4AE}"/>
              </a:ext>
            </a:extLst>
          </p:cNvPr>
          <p:cNvSpPr txBox="1">
            <a:spLocks/>
          </p:cNvSpPr>
          <p:nvPr/>
        </p:nvSpPr>
        <p:spPr>
          <a:xfrm>
            <a:off x="3035003"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Collects real-time equipment data and historical logs to monitor asset health continuously</a:t>
            </a:r>
            <a:endParaRPr lang="en-US"/>
          </a:p>
        </p:txBody>
      </p:sp>
      <p:sp>
        <p:nvSpPr>
          <p:cNvPr id="45" name="TextBox 44">
            <a:extLst>
              <a:ext uri="{FF2B5EF4-FFF2-40B4-BE49-F238E27FC236}">
                <a16:creationId xmlns:a16="http://schemas.microsoft.com/office/drawing/2014/main" id="{2ED25757-F7D4-D285-262B-9BDE5D665171}"/>
              </a:ext>
              <a:ext uri="{C183D7F6-B498-43B3-948B-1728B52AA6E4}">
                <adec:decorative xmlns:adec="http://schemas.microsoft.com/office/drawing/2017/decorative" val="0"/>
              </a:ext>
            </a:extLst>
          </p:cNvPr>
          <p:cNvSpPr txBox="1"/>
          <p:nvPr/>
        </p:nvSpPr>
        <p:spPr>
          <a:xfrm>
            <a:off x="3223018" y="2118705"/>
            <a:ext cx="2199820" cy="8156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IoT systems for sensor readings</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machine historian systems for past operational logs</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(e.g., Dynamics 365)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machine metadata and asset registry</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49" name="Picture 48">
            <a:extLst>
              <a:ext uri="{FF2B5EF4-FFF2-40B4-BE49-F238E27FC236}">
                <a16:creationId xmlns:a16="http://schemas.microsoft.com/office/drawing/2014/main" id="{3E50630F-7DCC-D721-311E-09C829C73EFF}"/>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06704033-672D-B158-5F60-90B4E991E4E9}"/>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Forecast Predictive Failure</a:t>
            </a:r>
            <a:endParaRPr lang="en-US" sz="1000" b="0" i="0" u="none" strike="noStrike" kern="1200" cap="none" spc="0" normalizeH="0" baseline="0" noProof="0">
              <a:ln>
                <a:noFill/>
              </a:ln>
              <a:solidFill>
                <a:srgbClr val="091F2C"/>
              </a:solidFill>
              <a:effectLst/>
              <a:uLnTx/>
              <a:uFillTx/>
              <a:latin typeface="Segoe Sans Display Semibold"/>
              <a:cs typeface="Segoe UI Semibold" panose="020B0502040204020203" pitchFamily="34" charset="0"/>
            </a:endParaRPr>
          </a:p>
        </p:txBody>
      </p:sp>
      <p:sp>
        <p:nvSpPr>
          <p:cNvPr id="29" name="Step 1 Top">
            <a:extLst>
              <a:ext uri="{FF2B5EF4-FFF2-40B4-BE49-F238E27FC236}">
                <a16:creationId xmlns:a16="http://schemas.microsoft.com/office/drawing/2014/main" id="{2A7EB419-B82B-87BB-9C74-7D4FDED4CCC7}"/>
              </a:ext>
            </a:extLst>
          </p:cNvPr>
          <p:cNvSpPr txBox="1">
            <a:spLocks/>
          </p:cNvSpPr>
          <p:nvPr/>
        </p:nvSpPr>
        <p:spPr>
          <a:xfrm>
            <a:off x="8804382"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Predicts equipment failure using regression </a:t>
            </a:r>
            <a:r>
              <a:rPr kumimoji="0" lang="en-US" sz="800" b="0" i="0" u="none" strike="noStrike" kern="1200" cap="none" spc="0" normalizeH="0" baseline="0" noProof="0">
                <a:ln>
                  <a:noFill/>
                </a:ln>
                <a:solidFill>
                  <a:srgbClr val="091F2C"/>
                </a:solidFill>
                <a:effectLst/>
                <a:uLnTx/>
                <a:uFillTx/>
                <a:ea typeface="+mn-lt"/>
                <a:cs typeface="+mn-lt"/>
              </a:rPr>
              <a:t>and </a:t>
            </a:r>
            <a:r>
              <a:rPr lang="en-US" sz="800">
                <a:solidFill>
                  <a:srgbClr val="091F2C"/>
                </a:solidFill>
                <a:ea typeface="+mn-lt"/>
                <a:cs typeface="+mn-lt"/>
              </a:rPr>
              <a:t>survival models</a:t>
            </a:r>
            <a:endParaRPr lang="en-US">
              <a:ea typeface="+mn-lt"/>
              <a:cs typeface="+mn-lt"/>
            </a:endParaRPr>
          </a:p>
        </p:txBody>
      </p:sp>
      <p:sp>
        <p:nvSpPr>
          <p:cNvPr id="37" name="Step 1 Title">
            <a:extLst>
              <a:ext uri="{FF2B5EF4-FFF2-40B4-BE49-F238E27FC236}">
                <a16:creationId xmlns:a16="http://schemas.microsoft.com/office/drawing/2014/main" id="{333DA975-D585-09C1-A297-F15BDA9B447D}"/>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Notify to Maintenance Planner</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1F07DDCB-D788-807A-0BA7-91DBEA8E9B62}"/>
              </a:ext>
            </a:extLst>
          </p:cNvPr>
          <p:cNvSpPr txBox="1">
            <a:spLocks/>
          </p:cNvSpPr>
          <p:nvPr/>
        </p:nvSpPr>
        <p:spPr>
          <a:xfrm>
            <a:off x="8804382"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Automatically notifies planners about equipment maintenance need tasks with spare part and timing recommendations</a:t>
            </a:r>
            <a:endParaRPr lang="en-US">
              <a:ea typeface="+mn-lt"/>
              <a:cs typeface="+mn-lt"/>
            </a:endParaRPr>
          </a:p>
        </p:txBody>
      </p:sp>
      <p:sp>
        <p:nvSpPr>
          <p:cNvPr id="8" name="Rectangle: Rounded Corners 7">
            <a:extLst>
              <a:ext uri="{FF2B5EF4-FFF2-40B4-BE49-F238E27FC236}">
                <a16:creationId xmlns:a16="http://schemas.microsoft.com/office/drawing/2014/main" id="{C6CBE317-E8AE-7897-3F82-7B8405DAEE93}"/>
              </a:ext>
            </a:extLst>
          </p:cNvPr>
          <p:cNvSpPr/>
          <p:nvPr/>
        </p:nvSpPr>
        <p:spPr bwMode="auto">
          <a:xfrm>
            <a:off x="354364" y="555553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Employee Experience</a:t>
            </a:r>
            <a:endParaRPr lang="en-US"/>
          </a:p>
        </p:txBody>
      </p:sp>
      <p:sp>
        <p:nvSpPr>
          <p:cNvPr id="16" name="Rectangle: Rounded Corners 15">
            <a:extLst>
              <a:ext uri="{FF2B5EF4-FFF2-40B4-BE49-F238E27FC236}">
                <a16:creationId xmlns:a16="http://schemas.microsoft.com/office/drawing/2014/main" id="{BC927099-72AC-DD03-D8D2-E210D06D8AB2}"/>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 </a:t>
            </a:r>
            <a:r>
              <a:rPr lang="en-US" sz="700">
                <a:solidFill>
                  <a:srgbClr val="FFFFFF"/>
                </a:solidFill>
                <a:latin typeface="Segoe Sans Display Semibold"/>
                <a:ea typeface="Segoe UI" pitchFamily="34" charset="0"/>
                <a:cs typeface="Segoe UI"/>
              </a:rPr>
              <a:t>Maintenance Cost</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0954C789-5B15-B087-96BC-869D0AB6873C}"/>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9411BA4C-211F-5794-6A75-623F54399830}"/>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13B49EDC-C942-0080-5B6A-8C0BECE77B4E}"/>
              </a:ext>
              <a:ext uri="{C183D7F6-B498-43B3-948B-1728B52AA6E4}">
                <adec:decorative xmlns:adec="http://schemas.microsoft.com/office/drawing/2017/decorative" val="0"/>
              </a:ext>
            </a:extLst>
          </p:cNvPr>
          <p:cNvSpPr txBox="1"/>
          <p:nvPr/>
        </p:nvSpPr>
        <p:spPr>
          <a:xfrm>
            <a:off x="6101735" y="2118704"/>
            <a:ext cx="2199820" cy="8156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lang="en-US" sz="700">
                <a:solidFill>
                  <a:srgbClr val="000000"/>
                </a:solidFill>
                <a:ea typeface="+mn-lt"/>
                <a:cs typeface="+mn-lt"/>
              </a:rPr>
              <a:t>Connection to IoT systems for condition monitoring</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Data Analytics platform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Microsoft Fabric)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anomaly modeling</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(e.g., </a:t>
            </a:r>
            <a:r>
              <a:rPr kumimoji="0" lang="en-US" sz="700" b="0" i="0" u="none" strike="noStrike" kern="1200" cap="none" spc="0" normalizeH="0" baseline="0" noProof="0">
                <a:ln>
                  <a:noFill/>
                </a:ln>
                <a:solidFill>
                  <a:srgbClr val="000000"/>
                </a:solidFill>
                <a:effectLst/>
                <a:uLnTx/>
                <a:uFillTx/>
                <a:ea typeface="+mn-lt"/>
                <a:cs typeface="+mn-lt"/>
              </a:rPr>
              <a:t>Dynamics 365</a:t>
            </a:r>
            <a:r>
              <a:rPr lang="en-US" sz="700">
                <a:solidFill>
                  <a:srgbClr val="000000"/>
                </a:solidFill>
                <a:ea typeface="+mn-lt"/>
                <a:cs typeface="+mn-lt"/>
              </a:rPr>
              <a:t>)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failure history </a:t>
            </a:r>
            <a:r>
              <a:rPr kumimoji="0" lang="en-US" sz="700" b="0" i="0" u="none" strike="noStrike" kern="1200" cap="none" spc="0" normalizeH="0" baseline="0" noProof="0">
                <a:ln>
                  <a:noFill/>
                </a:ln>
                <a:solidFill>
                  <a:srgbClr val="000000"/>
                </a:solidFill>
                <a:effectLst/>
                <a:uLnTx/>
                <a:uFillTx/>
                <a:ea typeface="+mn-lt"/>
                <a:cs typeface="+mn-lt"/>
              </a:rPr>
              <a:t>and </a:t>
            </a:r>
            <a:r>
              <a:rPr lang="en-US" sz="700">
                <a:solidFill>
                  <a:srgbClr val="000000"/>
                </a:solidFill>
                <a:ea typeface="+mn-lt"/>
                <a:cs typeface="+mn-lt"/>
              </a:rPr>
              <a:t>degradation trends</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62" name="Picture 61">
            <a:extLst>
              <a:ext uri="{FF2B5EF4-FFF2-40B4-BE49-F238E27FC236}">
                <a16:creationId xmlns:a16="http://schemas.microsoft.com/office/drawing/2014/main" id="{63ED926F-DFD2-1973-6278-F16F1930D18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C053EE2A-04BD-E28B-109F-F8BE69FF3520}"/>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A8ABE5F2-464F-074B-B674-4F818DE9102A}"/>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BB39114B-B033-0A57-BB01-DA339EC230A2}"/>
              </a:ext>
              <a:ext uri="{C183D7F6-B498-43B3-948B-1728B52AA6E4}">
                <adec:decorative xmlns:adec="http://schemas.microsoft.com/office/drawing/2017/decorative" val="0"/>
              </a:ext>
            </a:extLst>
          </p:cNvPr>
          <p:cNvSpPr txBox="1"/>
          <p:nvPr/>
        </p:nvSpPr>
        <p:spPr>
          <a:xfrm>
            <a:off x="8990602" y="2064844"/>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Analytics platform (e.g., Microsoft Fabric) for model execution</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ERP </a:t>
            </a:r>
            <a:r>
              <a:rPr kumimoji="0" lang="en-US" sz="700" b="0" i="0" u="none" strike="noStrike" kern="1200" cap="none" spc="0" normalizeH="0" baseline="0" noProof="0">
                <a:ln>
                  <a:noFill/>
                </a:ln>
                <a:solidFill>
                  <a:srgbClr val="000000"/>
                </a:solidFill>
                <a:effectLst/>
                <a:uLnTx/>
                <a:uFillTx/>
                <a:latin typeface="Segoe Sans Display"/>
                <a:cs typeface="Segoe Sans Display"/>
              </a:rPr>
              <a:t>(</a:t>
            </a:r>
            <a:r>
              <a:rPr lang="en-US" sz="700">
                <a:latin typeface="Segoe Sans Display"/>
                <a:cs typeface="Segoe Sans Display"/>
              </a:rPr>
              <a:t>e.g., Dynamics 365)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asset failure records and maintenance history</a:t>
            </a:r>
            <a:endParaRPr lang="en-US" sz="7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CMMS (e.g., Dynamics Field Service) for scheduled service data</a:t>
            </a:r>
          </a:p>
        </p:txBody>
      </p:sp>
      <p:pic>
        <p:nvPicPr>
          <p:cNvPr id="60" name="Picture 59">
            <a:extLst>
              <a:ext uri="{FF2B5EF4-FFF2-40B4-BE49-F238E27FC236}">
                <a16:creationId xmlns:a16="http://schemas.microsoft.com/office/drawing/2014/main" id="{44F9C504-1370-62B0-B039-11971DA76B0E}"/>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CAF9E60F-3EF4-9AD1-77A7-0D6A91F5E457}"/>
              </a:ext>
            </a:extLst>
          </p:cNvPr>
          <p:cNvSpPr txBox="1"/>
          <p:nvPr/>
        </p:nvSpPr>
        <p:spPr>
          <a:xfrm>
            <a:off x="3223018"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chemeClr val="tx2"/>
                </a:solidFill>
                <a:latin typeface="Segoe Sans Display Semibold"/>
                <a:ea typeface="+mn-lt"/>
                <a:cs typeface="Segoe Sans Display Semibold"/>
              </a:rPr>
              <a:t> </a:t>
            </a:r>
            <a:r>
              <a:rPr lang="en-US" sz="700">
                <a:solidFill>
                  <a:schemeClr val="tx2"/>
                </a:solidFill>
                <a:ea typeface="+mn-lt"/>
                <a:cs typeface="+mn-lt"/>
              </a:rPr>
              <a:t>Ingests sensor data to enable early pattern detection across machines</a:t>
            </a:r>
          </a:p>
        </p:txBody>
      </p:sp>
      <p:sp>
        <p:nvSpPr>
          <p:cNvPr id="74" name="TextBox 73">
            <a:extLst>
              <a:ext uri="{FF2B5EF4-FFF2-40B4-BE49-F238E27FC236}">
                <a16:creationId xmlns:a16="http://schemas.microsoft.com/office/drawing/2014/main" id="{C10D47F3-36D1-DF72-283C-106181696A3F}"/>
              </a:ext>
            </a:extLst>
          </p:cNvPr>
          <p:cNvSpPr txBox="1"/>
          <p:nvPr/>
        </p:nvSpPr>
        <p:spPr>
          <a:xfrm>
            <a:off x="6128274"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chemeClr val="tx2"/>
                </a:solidFill>
                <a:ea typeface="+mn-lt"/>
                <a:cs typeface="+mn-lt"/>
              </a:rPr>
              <a:t>Detects anomaly &amp; degradation to </a:t>
            </a:r>
            <a:r>
              <a:rPr kumimoji="0" lang="en-US" sz="700" b="0" i="0" u="none" strike="noStrike" kern="1200" cap="none" spc="0" normalizeH="0" baseline="0" noProof="0">
                <a:ln>
                  <a:noFill/>
                </a:ln>
                <a:solidFill>
                  <a:schemeClr val="tx2"/>
                </a:solidFill>
                <a:effectLst/>
                <a:uLnTx/>
                <a:uFillTx/>
                <a:latin typeface="Segoe Sans Display Semibold"/>
                <a:ea typeface="+mn-lt"/>
                <a:cs typeface="+mn-lt"/>
              </a:rPr>
              <a:t>p</a:t>
            </a:r>
            <a:r>
              <a:rPr lang="en-US" sz="700" err="1">
                <a:solidFill>
                  <a:schemeClr val="tx2"/>
                </a:solidFill>
                <a:ea typeface="+mn-lt"/>
                <a:cs typeface="+mn-lt"/>
              </a:rPr>
              <a:t>revent</a:t>
            </a:r>
            <a:r>
              <a:rPr lang="en-US" sz="700">
                <a:solidFill>
                  <a:schemeClr val="tx2"/>
                </a:solidFill>
                <a:ea typeface="+mn-lt"/>
                <a:cs typeface="+mn-lt"/>
              </a:rPr>
              <a:t> failures through early warning signals</a:t>
            </a:r>
            <a:endParaRPr kumimoji="0" lang="en-US" sz="700" b="0" i="0" u="none" strike="noStrike" kern="1200" cap="none" spc="0" normalizeH="0" baseline="0" noProof="0">
              <a:ln>
                <a:noFill/>
              </a:ln>
              <a:solidFill>
                <a:schemeClr val="tx2"/>
              </a:solidFill>
              <a:effectLst/>
              <a:uLnTx/>
              <a:uFillTx/>
              <a:ea typeface="+mn-lt"/>
              <a:cs typeface="+mn-lt"/>
            </a:endParaRPr>
          </a:p>
        </p:txBody>
      </p:sp>
      <p:sp>
        <p:nvSpPr>
          <p:cNvPr id="75" name="TextBox 74">
            <a:extLst>
              <a:ext uri="{FF2B5EF4-FFF2-40B4-BE49-F238E27FC236}">
                <a16:creationId xmlns:a16="http://schemas.microsoft.com/office/drawing/2014/main" id="{1AD83D18-1EFB-3C89-C4D7-FE7FB1DA8439}"/>
              </a:ext>
            </a:extLst>
          </p:cNvPr>
          <p:cNvSpPr txBox="1"/>
          <p:nvPr/>
        </p:nvSpPr>
        <p:spPr>
          <a:xfrm>
            <a:off x="8990602"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chemeClr val="tx2"/>
                </a:solidFill>
                <a:ea typeface="+mn-lt"/>
                <a:cs typeface="+mn-lt"/>
              </a:rPr>
              <a:t>Forecasts equipment failure to improve machine uptime and avoids unplanned repairs</a:t>
            </a:r>
          </a:p>
        </p:txBody>
      </p:sp>
      <p:grpSp>
        <p:nvGrpSpPr>
          <p:cNvPr id="93" name="Group 92">
            <a:extLst>
              <a:ext uri="{FF2B5EF4-FFF2-40B4-BE49-F238E27FC236}">
                <a16:creationId xmlns:a16="http://schemas.microsoft.com/office/drawing/2014/main" id="{965E7B4F-2105-437C-3BF1-B54AC4DF5EF4}"/>
              </a:ext>
            </a:extLst>
          </p:cNvPr>
          <p:cNvGrpSpPr/>
          <p:nvPr/>
        </p:nvGrpSpPr>
        <p:grpSpPr>
          <a:xfrm>
            <a:off x="8804381" y="4832861"/>
            <a:ext cx="2572262" cy="1769105"/>
            <a:chOff x="8804381" y="4827756"/>
            <a:chExt cx="2572262" cy="1652997"/>
          </a:xfrm>
        </p:grpSpPr>
        <p:sp>
          <p:nvSpPr>
            <p:cNvPr id="70" name="Text Placeholder 11">
              <a:extLst>
                <a:ext uri="{FF2B5EF4-FFF2-40B4-BE49-F238E27FC236}">
                  <a16:creationId xmlns:a16="http://schemas.microsoft.com/office/drawing/2014/main" id="{C7C1668A-B290-6EE3-6298-8EECD6BBCBCD}"/>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FF00F7D8-B78F-D086-67FD-C84849A6F9F3}"/>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E7FC1245-28A8-17A6-43D9-93EDF021458C}"/>
                </a:ext>
                <a:ext uri="{C183D7F6-B498-43B3-948B-1728B52AA6E4}">
                  <adec:decorative xmlns:adec="http://schemas.microsoft.com/office/drawing/2017/decorative" val="0"/>
                </a:ext>
              </a:extLst>
            </p:cNvPr>
            <p:cNvSpPr txBox="1"/>
            <p:nvPr/>
          </p:nvSpPr>
          <p:spPr>
            <a:xfrm>
              <a:off x="8829009" y="4828936"/>
              <a:ext cx="2365896" cy="1000138"/>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CMMS (e.g., Dynamics 365 Field Service) for identifying predicted failure windows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Inventory System (e.g., SAP or Dynamics 365 SCM) to check availability of required spare parts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Collaboration Tools (e.g., Outlook, Teams) for notifying maintenance planners with task, timing, and parts details</a:t>
              </a:r>
            </a:p>
          </p:txBody>
        </p:sp>
        <p:pic>
          <p:nvPicPr>
            <p:cNvPr id="68" name="Picture 67">
              <a:extLst>
                <a:ext uri="{FF2B5EF4-FFF2-40B4-BE49-F238E27FC236}">
                  <a16:creationId xmlns:a16="http://schemas.microsoft.com/office/drawing/2014/main" id="{D49520FA-6AA4-6E58-8608-75E9A55C30CD}"/>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CD5AC68F-823E-BDA8-F8EB-ACB27088903B}"/>
                </a:ext>
              </a:extLst>
            </p:cNvPr>
            <p:cNvSpPr txBox="1"/>
            <p:nvPr/>
          </p:nvSpPr>
          <p:spPr>
            <a:xfrm>
              <a:off x="8990602" y="6010318"/>
              <a:ext cx="2199820" cy="20130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chemeClr val="tx2"/>
                  </a:solidFill>
                  <a:ea typeface="+mn-lt"/>
                  <a:cs typeface="+mn-lt"/>
                </a:rPr>
                <a:t>Notifies planner to streamline repair workflows and ensures spare part readiness</a:t>
              </a:r>
            </a:p>
          </p:txBody>
        </p:sp>
      </p:grpSp>
    </p:spTree>
    <p:extLst>
      <p:ext uri="{BB962C8B-B14F-4D97-AF65-F5344CB8AC3E}">
        <p14:creationId xmlns:p14="http://schemas.microsoft.com/office/powerpoint/2010/main" val="191179756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0BB9-77B3-FA3C-F37F-E101662FEE26}"/>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7805E5A0-801D-50E0-116C-32B6EC1B5FD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6B2F2943-9E2D-1873-D1B3-FB7195A8D2A7}"/>
              </a:ext>
            </a:extLst>
          </p:cNvPr>
          <p:cNvSpPr/>
          <p:nvPr/>
        </p:nvSpPr>
        <p:spPr>
          <a:xfrm>
            <a:off x="709988" y="4851992"/>
            <a:ext cx="3888206" cy="621291"/>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FFFD900A-70C8-D0CA-B896-13E522D14F92}"/>
              </a:ext>
            </a:extLst>
          </p:cNvPr>
          <p:cNvSpPr/>
          <p:nvPr/>
        </p:nvSpPr>
        <p:spPr>
          <a:xfrm>
            <a:off x="721994" y="1398704"/>
            <a:ext cx="3876200" cy="3422241"/>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cs typeface="Segoe Sans Display"/>
                <a:sym typeface="DM Sans Light"/>
              </a:rPr>
              <a:t>Key Considerations to Address</a:t>
            </a:r>
            <a:endParaRPr lang="en-GB" sz="1050" b="0" i="0" u="none" strike="noStrike" kern="1200" cap="none" spc="0" normalizeH="0" baseline="0" noProof="0">
              <a:ln>
                <a:noFill/>
              </a:ln>
              <a:solidFill>
                <a:srgbClr val="0078D4"/>
              </a:solidFill>
              <a:effectLst/>
              <a:uLnTx/>
              <a:uFillTx/>
              <a:latin typeface="Segoe Sans Display"/>
              <a:cs typeface="Segoe Sans Display"/>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Ingests real-time equipment data from IoT systems (e.g., Azure IoT Hub) and historical logs from Machine Historians (e.g., Azure Data Explorer) to monitor asset health in time-series format.</a:t>
            </a:r>
            <a:endParaRPr lang="en-US" sz="1050">
              <a:solidFill>
                <a:prstClr val="black"/>
              </a:solidFill>
              <a:ea typeface="+mn-lt"/>
              <a:cs typeface="+mn-lt"/>
            </a:endParaRPr>
          </a:p>
          <a:p>
            <a:pPr marL="171450" indent="-171450" fontAlgn="base">
              <a:spcBef>
                <a:spcPts val="600"/>
              </a:spcBef>
              <a:buFont typeface="Arial" panose="020B0604020202020204" pitchFamily="34" charset="0"/>
              <a:buChar char="•"/>
              <a:defRPr/>
            </a:pPr>
            <a:r>
              <a:rPr lang="en-US" sz="1050">
                <a:solidFill>
                  <a:prstClr val="black"/>
                </a:solidFill>
                <a:ea typeface="+mn-lt"/>
                <a:cs typeface="+mn-lt"/>
                <a:sym typeface="DM Sans Light"/>
              </a:rPr>
              <a:t>Applies anomaly detection and degradation models using AI builder or Prompt Templates Analytics Platforms with threshold logic based on failure likelihood, asset age, and downtime history from ERP (e.g., Dynamics 365).</a:t>
            </a:r>
            <a:endParaRPr lang="en-US" sz="1050">
              <a:solidFill>
                <a:prstClr val="black"/>
              </a:solidFill>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Forecasts failures via survival/regression models, combining asset condition and CMMS data (e.g., Dynamics Field Service) to generate risk scores and estimated failure windows.</a:t>
            </a:r>
            <a:endParaRPr lang="en-US" sz="1050">
              <a:solidFill>
                <a:prstClr val="black"/>
              </a:solidFill>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Checks part availability from Inventory Systems (e.g., SAP, Dynamics 365 SCM) and routes high-risk cases via Workflow Platforms (e.g., Power Automate), sending prioritized maintenance tasks to planners through Collaboration Tools (e.g., Outlook, Teams</a:t>
            </a:r>
            <a:r>
              <a:rPr lang="en-US" sz="1050">
                <a:solidFill>
                  <a:prstClr val="black"/>
                </a:solidFill>
                <a:ea typeface="+mn-lt"/>
                <a:cs typeface="+mn-lt"/>
              </a:rPr>
              <a:t>).</a:t>
            </a:r>
          </a:p>
        </p:txBody>
      </p:sp>
      <p:sp>
        <p:nvSpPr>
          <p:cNvPr id="7" name="TextBox 6">
            <a:extLst>
              <a:ext uri="{FF2B5EF4-FFF2-40B4-BE49-F238E27FC236}">
                <a16:creationId xmlns:a16="http://schemas.microsoft.com/office/drawing/2014/main" id="{65564F44-409A-F33A-0D09-BA9DAEAF5278}"/>
              </a:ext>
            </a:extLst>
          </p:cNvPr>
          <p:cNvSpPr txBox="1"/>
          <p:nvPr/>
        </p:nvSpPr>
        <p:spPr>
          <a:xfrm>
            <a:off x="774332" y="5030051"/>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Agent-to-Agent</a:t>
            </a:r>
            <a:endParaRPr lang="en-US" sz="1050" b="0" i="0" u="none" strike="noStrike" kern="1200" cap="none" spc="0" normalizeH="0" baseline="0" noProof="0">
              <a:ln>
                <a:noFill/>
              </a:ln>
              <a:solidFill>
                <a:srgbClr val="0078D4"/>
              </a:solidFill>
              <a:effectLst/>
              <a:uLnTx/>
              <a:uFillTx/>
              <a:latin typeface="Segoe Sans Display"/>
              <a:cs typeface="Segoe Sans Display"/>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Workflow</a:t>
            </a:r>
            <a:endParaRPr lang="en-US" sz="1050" b="0" i="0" u="none" strike="noStrike" kern="1200" cap="none" spc="0" normalizeH="0" baseline="0" noProof="0">
              <a:ln>
                <a:noFill/>
              </a:ln>
              <a:solidFill>
                <a:srgbClr val="0078D4"/>
              </a:solidFill>
              <a:effectLst/>
              <a:uLnTx/>
              <a:uFillTx/>
              <a:latin typeface="Segoe Sans Display"/>
              <a:cs typeface="Segoe Sans Display"/>
            </a:endParaRPr>
          </a:p>
        </p:txBody>
      </p:sp>
      <p:sp>
        <p:nvSpPr>
          <p:cNvPr id="8" name="TextBox 7">
            <a:extLst>
              <a:ext uri="{FF2B5EF4-FFF2-40B4-BE49-F238E27FC236}">
                <a16:creationId xmlns:a16="http://schemas.microsoft.com/office/drawing/2014/main" id="{75CCC37B-9557-B65A-7C34-FD8B883DA639}"/>
              </a:ext>
            </a:extLst>
          </p:cNvPr>
          <p:cNvSpPr txBox="1"/>
          <p:nvPr/>
        </p:nvSpPr>
        <p:spPr>
          <a:xfrm>
            <a:off x="2273158" y="4909952"/>
            <a:ext cx="2317639" cy="502061"/>
          </a:xfrm>
          <a:prstGeom prst="rect">
            <a:avLst/>
          </a:prstGeom>
          <a:noFill/>
        </p:spPr>
        <p:txBody>
          <a:bodyPr wrap="square" lIns="91440" tIns="45720" rIns="91440" bIns="45720" anchor="t">
            <a:spAutoFit/>
          </a:bodyPr>
          <a:lstStyle/>
          <a:p>
            <a:pPr marL="171450" indent="-171450">
              <a:lnSpc>
                <a:spcPts val="1060"/>
              </a:lnSpc>
              <a:buFont typeface="Arial,Sans-Serif" panose="020B0604020202020204" pitchFamily="34" charset="0"/>
              <a:buChar char="•"/>
              <a:defRPr/>
            </a:pPr>
            <a:r>
              <a:rPr lang="en-US" sz="800">
                <a:solidFill>
                  <a:srgbClr val="000000"/>
                </a:solidFill>
                <a:cs typeface="Segoe Sans Display"/>
              </a:rPr>
              <a:t>Shift Planning Agent</a:t>
            </a:r>
            <a:endParaRPr lang="en-US" sz="800">
              <a:solidFill>
                <a:srgbClr val="091F2C"/>
              </a:solidFill>
              <a:cs typeface="Segoe Sans Display"/>
            </a:endParaRPr>
          </a:p>
          <a:p>
            <a:pPr marL="171450" indent="-171450">
              <a:lnSpc>
                <a:spcPts val="1060"/>
              </a:lnSpc>
              <a:buFont typeface="Arial,Sans-Serif" panose="020B0604020202020204" pitchFamily="34" charset="0"/>
              <a:buChar char="•"/>
              <a:defRPr/>
            </a:pPr>
            <a:r>
              <a:rPr lang="en-US" sz="800">
                <a:solidFill>
                  <a:srgbClr val="000000"/>
                </a:solidFill>
                <a:cs typeface="Segoe Sans Display"/>
              </a:rPr>
              <a:t>Manufacturing Inspector Agent</a:t>
            </a:r>
            <a:endParaRPr lang="en-US" sz="800">
              <a:solidFill>
                <a:srgbClr val="091F2C"/>
              </a:solidFill>
              <a:cs typeface="Segoe Sans Display"/>
            </a:endParaRPr>
          </a:p>
          <a:p>
            <a:pPr marL="171450" indent="-171450">
              <a:lnSpc>
                <a:spcPts val="1060"/>
              </a:lnSpc>
              <a:buFont typeface="Arial,Sans-Serif" panose="020B0604020202020204" pitchFamily="34" charset="0"/>
              <a:buChar char="•"/>
              <a:defRPr/>
            </a:pPr>
            <a:r>
              <a:rPr lang="en-US" sz="800">
                <a:solidFill>
                  <a:srgbClr val="000000"/>
                </a:solidFill>
                <a:cs typeface="Segoe Sans Display"/>
              </a:rPr>
              <a:t>Maintenance Prediction Agent</a:t>
            </a:r>
            <a:endParaRPr lang="en-US" sz="800">
              <a:solidFill>
                <a:srgbClr val="091F2C"/>
              </a:solidFill>
              <a:cs typeface="Segoe Sans Display"/>
            </a:endParaRPr>
          </a:p>
        </p:txBody>
      </p:sp>
      <p:sp>
        <p:nvSpPr>
          <p:cNvPr id="3" name="Google Shape;115;p20">
            <a:extLst>
              <a:ext uri="{FF2B5EF4-FFF2-40B4-BE49-F238E27FC236}">
                <a16:creationId xmlns:a16="http://schemas.microsoft.com/office/drawing/2014/main" id="{9D53CC42-B7B1-C6B5-E403-CCC2CF61651E}"/>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fontAlgn="base">
              <a:defRPr/>
            </a:pPr>
            <a:r>
              <a:rPr lang="en-GB" sz="1200">
                <a:solidFill>
                  <a:srgbClr val="0078D4"/>
                </a:solidFill>
                <a:latin typeface="Segoe Sans Display"/>
                <a:ea typeface="DM Sans 14pt"/>
                <a:cs typeface="Segoe Sans Display"/>
                <a:sym typeface="DM Sans"/>
              </a:rPr>
              <a:t>MANUFACTURING INDUSTRY</a:t>
            </a:r>
            <a:endPar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endParaRPr>
          </a:p>
        </p:txBody>
      </p:sp>
      <p:sp>
        <p:nvSpPr>
          <p:cNvPr id="6" name="Google Shape;163;p22">
            <a:extLst>
              <a:ext uri="{FF2B5EF4-FFF2-40B4-BE49-F238E27FC236}">
                <a16:creationId xmlns:a16="http://schemas.microsoft.com/office/drawing/2014/main" id="{9329ECE3-5A69-9C03-F0AA-9C5950EAC7B5}"/>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US" sz="2400" b="1" kern="0">
                <a:solidFill>
                  <a:srgbClr val="000000"/>
                </a:solidFill>
                <a:latin typeface="Segoe Sans Display Semibold"/>
                <a:ea typeface="DM Sans 14pt ExtraLight"/>
                <a:cs typeface="Segoe Sans Display Semibold"/>
                <a:sym typeface="DM Sans ExtraLight"/>
              </a:rPr>
              <a:t>Maintenance Prediction </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CCF4E7E2-66D9-EF0C-C596-5F7198AA35C1}"/>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latin typeface="Aptos"/>
                <a:cs typeface="Segoe Sans Display Semibold"/>
              </a:rPr>
              <a:t>Predicts equipment failures to enable proactive maintenance and reduce downtime</a:t>
            </a:r>
            <a:endParaRPr lang="en-US"/>
          </a:p>
        </p:txBody>
      </p:sp>
      <p:sp>
        <p:nvSpPr>
          <p:cNvPr id="35" name="Rounded Rectangle 19">
            <a:extLst>
              <a:ext uri="{FF2B5EF4-FFF2-40B4-BE49-F238E27FC236}">
                <a16:creationId xmlns:a16="http://schemas.microsoft.com/office/drawing/2014/main" id="{AF4BCBE6-D68B-BC23-2700-540F5BDAA9CC}"/>
              </a:ext>
            </a:extLst>
          </p:cNvPr>
          <p:cNvSpPr/>
          <p:nvPr/>
        </p:nvSpPr>
        <p:spPr>
          <a:xfrm>
            <a:off x="762359" y="5531242"/>
            <a:ext cx="3895534" cy="1200483"/>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7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Compliance Officer, Supervisor, Manager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ERP, SAP and MES systems would expose APIs or have connectors to  fetch historical logs, asset tags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IOT data will be processed via ML model and a summarized report will be pushed as knowledge</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600">
                <a:solidFill>
                  <a:srgbClr val="000000"/>
                </a:solidFill>
                <a:latin typeface="Segoe Sans Display"/>
                <a:cs typeface="Segoe Sans Display"/>
                <a:sym typeface="DM Sans Light"/>
              </a:rPr>
              <a:t>Other dependent agents should be ready and discoverable to be associated with this agent</a:t>
            </a:r>
          </a:p>
        </p:txBody>
      </p:sp>
      <p:sp>
        <p:nvSpPr>
          <p:cNvPr id="17" name="Rectangle 16">
            <a:extLst>
              <a:ext uri="{FF2B5EF4-FFF2-40B4-BE49-F238E27FC236}">
                <a16:creationId xmlns:a16="http://schemas.microsoft.com/office/drawing/2014/main" id="{D7210097-BA69-A1FC-0D6C-06862069FB77}"/>
              </a:ext>
            </a:extLst>
          </p:cNvPr>
          <p:cNvSpPr/>
          <p:nvPr/>
        </p:nvSpPr>
        <p:spPr bwMode="auto">
          <a:xfrm>
            <a:off x="5810118" y="1972825"/>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4398886B-3343-4B97-29AE-78A77B740AF8}"/>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70" name="Rectangle: Rounded Corners 69">
            <a:extLst>
              <a:ext uri="{FF2B5EF4-FFF2-40B4-BE49-F238E27FC236}">
                <a16:creationId xmlns:a16="http://schemas.microsoft.com/office/drawing/2014/main" id="{088B12BA-A6FD-057E-F1DE-2188C13FE1C2}"/>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Graphic 70">
            <a:extLst>
              <a:ext uri="{FF2B5EF4-FFF2-40B4-BE49-F238E27FC236}">
                <a16:creationId xmlns:a16="http://schemas.microsoft.com/office/drawing/2014/main" id="{CC8DDCA8-BDC9-F778-D07C-53A6C44A9A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77" name="TextBox 76">
            <a:extLst>
              <a:ext uri="{FF2B5EF4-FFF2-40B4-BE49-F238E27FC236}">
                <a16:creationId xmlns:a16="http://schemas.microsoft.com/office/drawing/2014/main" id="{D7475955-63A5-A7B0-D557-C04DD827FD44}"/>
              </a:ext>
            </a:extLst>
          </p:cNvPr>
          <p:cNvSpPr txBox="1"/>
          <p:nvPr/>
        </p:nvSpPr>
        <p:spPr>
          <a:xfrm>
            <a:off x="9688963" y="1999499"/>
            <a:ext cx="799875" cy="153888"/>
          </a:xfrm>
          <a:prstGeom prst="rect">
            <a:avLst/>
          </a:prstGeom>
          <a:noFill/>
        </p:spPr>
        <p:txBody>
          <a:bodyPr wrap="square" lIns="0" tIns="0" rIns="0" bIns="0" rtlCol="0">
            <a:spAutoFit/>
          </a:bodyPr>
          <a:lstStyle/>
          <a:p>
            <a:pPr algn="l"/>
            <a:r>
              <a:rPr lang="en-US" sz="1000" b="1"/>
              <a:t>Orchestrator</a:t>
            </a:r>
          </a:p>
        </p:txBody>
      </p:sp>
      <p:sp>
        <p:nvSpPr>
          <p:cNvPr id="78" name="TextBox 77">
            <a:extLst>
              <a:ext uri="{FF2B5EF4-FFF2-40B4-BE49-F238E27FC236}">
                <a16:creationId xmlns:a16="http://schemas.microsoft.com/office/drawing/2014/main" id="{90559FC7-8EA1-D7AB-C162-060B090BDD4B}"/>
              </a:ext>
            </a:extLst>
          </p:cNvPr>
          <p:cNvSpPr txBox="1"/>
          <p:nvPr/>
        </p:nvSpPr>
        <p:spPr>
          <a:xfrm>
            <a:off x="9422768"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79" name="Graphic 78">
            <a:extLst>
              <a:ext uri="{FF2B5EF4-FFF2-40B4-BE49-F238E27FC236}">
                <a16:creationId xmlns:a16="http://schemas.microsoft.com/office/drawing/2014/main" id="{136072E1-81CC-D023-3C98-6A7940A57B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80" name="Straight Arrow Connector 79">
            <a:extLst>
              <a:ext uri="{FF2B5EF4-FFF2-40B4-BE49-F238E27FC236}">
                <a16:creationId xmlns:a16="http://schemas.microsoft.com/office/drawing/2014/main" id="{FB2F3567-F9DF-2F9E-1B83-D1B4D9A153CC}"/>
              </a:ext>
            </a:extLst>
          </p:cNvPr>
          <p:cNvCxnSpPr>
            <a:cxnSpLocks/>
            <a:endCxn id="79"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DF0CF98-9E0F-B58B-5A9F-46DA602BB860}"/>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82" name="Rectangle 81">
            <a:extLst>
              <a:ext uri="{FF2B5EF4-FFF2-40B4-BE49-F238E27FC236}">
                <a16:creationId xmlns:a16="http://schemas.microsoft.com/office/drawing/2014/main" id="{C509B68F-039A-C6E4-ED76-947BC69817EE}"/>
              </a:ext>
            </a:extLst>
          </p:cNvPr>
          <p:cNvSpPr/>
          <p:nvPr/>
        </p:nvSpPr>
        <p:spPr bwMode="auto">
          <a:xfrm>
            <a:off x="5810118" y="284565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3" name="Rectangle: Rounded Corners 82">
            <a:extLst>
              <a:ext uri="{FF2B5EF4-FFF2-40B4-BE49-F238E27FC236}">
                <a16:creationId xmlns:a16="http://schemas.microsoft.com/office/drawing/2014/main" id="{64316E2E-CB0E-8544-AFAE-7FE14E8E398E}"/>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4" name="Rectangle: Rounded Corners 83">
            <a:extLst>
              <a:ext uri="{FF2B5EF4-FFF2-40B4-BE49-F238E27FC236}">
                <a16:creationId xmlns:a16="http://schemas.microsoft.com/office/drawing/2014/main" id="{F78EA1FF-DC87-BCF8-7930-F23BC518F81B}"/>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5" name="TextBox 84">
            <a:extLst>
              <a:ext uri="{FF2B5EF4-FFF2-40B4-BE49-F238E27FC236}">
                <a16:creationId xmlns:a16="http://schemas.microsoft.com/office/drawing/2014/main" id="{84A4ED8F-F182-3B4E-F142-42139B0F5FE4}"/>
              </a:ext>
            </a:extLst>
          </p:cNvPr>
          <p:cNvSpPr txBox="1"/>
          <p:nvPr/>
        </p:nvSpPr>
        <p:spPr>
          <a:xfrm>
            <a:off x="6513359" y="3059775"/>
            <a:ext cx="332869" cy="123111"/>
          </a:xfrm>
          <a:prstGeom prst="rect">
            <a:avLst/>
          </a:prstGeom>
          <a:noFill/>
        </p:spPr>
        <p:txBody>
          <a:bodyPr wrap="square" lIns="0" tIns="0" rIns="0" bIns="0" rtlCol="0">
            <a:spAutoFit/>
          </a:bodyPr>
          <a:lstStyle/>
          <a:p>
            <a:pPr algn="ctr"/>
            <a:r>
              <a:rPr lang="en-US" sz="800" b="1"/>
              <a:t>Tools</a:t>
            </a:r>
          </a:p>
        </p:txBody>
      </p:sp>
      <p:sp>
        <p:nvSpPr>
          <p:cNvPr id="86" name="TextBox 85">
            <a:extLst>
              <a:ext uri="{FF2B5EF4-FFF2-40B4-BE49-F238E27FC236}">
                <a16:creationId xmlns:a16="http://schemas.microsoft.com/office/drawing/2014/main" id="{268D3055-5DB2-ED71-EDF0-E871B1E4C512}"/>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94" name="Graphic 93">
            <a:extLst>
              <a:ext uri="{FF2B5EF4-FFF2-40B4-BE49-F238E27FC236}">
                <a16:creationId xmlns:a16="http://schemas.microsoft.com/office/drawing/2014/main" id="{4A61A20F-3C74-04F9-CF4C-C4615C0DF5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542960"/>
            <a:ext cx="227480" cy="227480"/>
          </a:xfrm>
          <a:prstGeom prst="rect">
            <a:avLst/>
          </a:prstGeom>
        </p:spPr>
      </p:pic>
      <p:sp>
        <p:nvSpPr>
          <p:cNvPr id="95" name="TextBox 94">
            <a:extLst>
              <a:ext uri="{FF2B5EF4-FFF2-40B4-BE49-F238E27FC236}">
                <a16:creationId xmlns:a16="http://schemas.microsoft.com/office/drawing/2014/main" id="{5226831A-D7BC-9AC1-2603-1845D322CB96}"/>
              </a:ext>
            </a:extLst>
          </p:cNvPr>
          <p:cNvSpPr txBox="1"/>
          <p:nvPr/>
        </p:nvSpPr>
        <p:spPr>
          <a:xfrm>
            <a:off x="6839834" y="1995336"/>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96" name="Graphic 95">
            <a:extLst>
              <a:ext uri="{FF2B5EF4-FFF2-40B4-BE49-F238E27FC236}">
                <a16:creationId xmlns:a16="http://schemas.microsoft.com/office/drawing/2014/main" id="{ABE78CC0-67CD-AE91-AD7E-E42A34AE4C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7" name="TextBox 96">
            <a:extLst>
              <a:ext uri="{FF2B5EF4-FFF2-40B4-BE49-F238E27FC236}">
                <a16:creationId xmlns:a16="http://schemas.microsoft.com/office/drawing/2014/main" id="{E0EDE6B1-E9DC-36F2-0E53-9A3A6496F5E8}"/>
              </a:ext>
            </a:extLst>
          </p:cNvPr>
          <p:cNvSpPr txBox="1"/>
          <p:nvPr/>
        </p:nvSpPr>
        <p:spPr>
          <a:xfrm>
            <a:off x="6325909" y="4532966"/>
            <a:ext cx="815335" cy="76944"/>
          </a:xfrm>
          <a:prstGeom prst="rect">
            <a:avLst/>
          </a:prstGeom>
          <a:noFill/>
        </p:spPr>
        <p:txBody>
          <a:bodyPr wrap="square" lIns="0" tIns="0" rIns="0" bIns="0" rtlCol="0">
            <a:spAutoFit/>
          </a:bodyPr>
          <a:lstStyle/>
          <a:p>
            <a:pPr algn="ctr"/>
            <a:r>
              <a:rPr lang="en-US" sz="500"/>
              <a:t>8a. Agent logs are displayed</a:t>
            </a:r>
          </a:p>
        </p:txBody>
      </p:sp>
      <p:sp>
        <p:nvSpPr>
          <p:cNvPr id="98" name="Rectangle 97">
            <a:extLst>
              <a:ext uri="{FF2B5EF4-FFF2-40B4-BE49-F238E27FC236}">
                <a16:creationId xmlns:a16="http://schemas.microsoft.com/office/drawing/2014/main" id="{532D8543-685F-2EE3-FFF0-3F92DDE80253}"/>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99" name="Graphic 98">
            <a:extLst>
              <a:ext uri="{FF2B5EF4-FFF2-40B4-BE49-F238E27FC236}">
                <a16:creationId xmlns:a16="http://schemas.microsoft.com/office/drawing/2014/main" id="{96E2B70B-3FC5-E044-79BE-80CA3BB545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00" name="Graphic 99">
            <a:extLst>
              <a:ext uri="{FF2B5EF4-FFF2-40B4-BE49-F238E27FC236}">
                <a16:creationId xmlns:a16="http://schemas.microsoft.com/office/drawing/2014/main" id="{15D4075A-89B3-4FD7-D609-C1757FE8EF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01" name="TextBox 100">
            <a:extLst>
              <a:ext uri="{FF2B5EF4-FFF2-40B4-BE49-F238E27FC236}">
                <a16:creationId xmlns:a16="http://schemas.microsoft.com/office/drawing/2014/main" id="{B21B29F2-B608-A71B-5DBE-E6BD2177919C}"/>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102" name="Rectangle: Rounded Corners 101">
            <a:extLst>
              <a:ext uri="{FF2B5EF4-FFF2-40B4-BE49-F238E27FC236}">
                <a16:creationId xmlns:a16="http://schemas.microsoft.com/office/drawing/2014/main" id="{0DE1359B-07EF-A7B9-9E7A-B532F5FBB61D}"/>
              </a:ext>
            </a:extLst>
          </p:cNvPr>
          <p:cNvSpPr/>
          <p:nvPr/>
        </p:nvSpPr>
        <p:spPr bwMode="auto">
          <a:xfrm>
            <a:off x="7717579" y="3052838"/>
            <a:ext cx="1612232" cy="93221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3" name="TextBox 102">
            <a:extLst>
              <a:ext uri="{FF2B5EF4-FFF2-40B4-BE49-F238E27FC236}">
                <a16:creationId xmlns:a16="http://schemas.microsoft.com/office/drawing/2014/main" id="{0F57FB1E-973F-33A8-9C70-B5E10427C2EB}"/>
              </a:ext>
            </a:extLst>
          </p:cNvPr>
          <p:cNvSpPr txBox="1"/>
          <p:nvPr/>
        </p:nvSpPr>
        <p:spPr>
          <a:xfrm>
            <a:off x="8113746" y="3091581"/>
            <a:ext cx="819898" cy="123111"/>
          </a:xfrm>
          <a:prstGeom prst="rect">
            <a:avLst/>
          </a:prstGeom>
          <a:noFill/>
        </p:spPr>
        <p:txBody>
          <a:bodyPr wrap="square" lIns="0" tIns="0" rIns="0" bIns="0" rtlCol="0">
            <a:spAutoFit/>
          </a:bodyPr>
          <a:lstStyle/>
          <a:p>
            <a:pPr algn="ctr"/>
            <a:r>
              <a:rPr lang="en-US" sz="800" b="1"/>
              <a:t>Knowledge Base</a:t>
            </a:r>
          </a:p>
        </p:txBody>
      </p:sp>
      <p:pic>
        <p:nvPicPr>
          <p:cNvPr id="104" name="Graphic 103">
            <a:extLst>
              <a:ext uri="{FF2B5EF4-FFF2-40B4-BE49-F238E27FC236}">
                <a16:creationId xmlns:a16="http://schemas.microsoft.com/office/drawing/2014/main" id="{EB344EFE-2FB3-8CFE-950F-8104A01D3A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5" name="TextBox 104">
            <a:extLst>
              <a:ext uri="{FF2B5EF4-FFF2-40B4-BE49-F238E27FC236}">
                <a16:creationId xmlns:a16="http://schemas.microsoft.com/office/drawing/2014/main" id="{3ABA39CC-BFBB-98D9-0F3F-B7583C97A341}"/>
              </a:ext>
            </a:extLst>
          </p:cNvPr>
          <p:cNvSpPr txBox="1"/>
          <p:nvPr/>
        </p:nvSpPr>
        <p:spPr>
          <a:xfrm>
            <a:off x="7556243" y="3548826"/>
            <a:ext cx="607369" cy="153888"/>
          </a:xfrm>
          <a:prstGeom prst="rect">
            <a:avLst/>
          </a:prstGeom>
          <a:noFill/>
        </p:spPr>
        <p:txBody>
          <a:bodyPr wrap="square" lIns="0" tIns="0" rIns="0" bIns="0" rtlCol="0">
            <a:spAutoFit/>
          </a:bodyPr>
          <a:lstStyle/>
          <a:p>
            <a:pPr algn="ctr"/>
            <a:r>
              <a:rPr lang="en-US" sz="500"/>
              <a:t>Structured </a:t>
            </a:r>
          </a:p>
          <a:p>
            <a:pPr algn="ctr"/>
            <a:r>
              <a:rPr lang="en-US" sz="500"/>
              <a:t>Records</a:t>
            </a:r>
          </a:p>
        </p:txBody>
      </p:sp>
      <p:sp>
        <p:nvSpPr>
          <p:cNvPr id="106" name="TextBox 105">
            <a:extLst>
              <a:ext uri="{FF2B5EF4-FFF2-40B4-BE49-F238E27FC236}">
                <a16:creationId xmlns:a16="http://schemas.microsoft.com/office/drawing/2014/main" id="{2084BB35-C997-6C7E-9B87-D6EE8C6AB216}"/>
              </a:ext>
            </a:extLst>
          </p:cNvPr>
          <p:cNvSpPr txBox="1"/>
          <p:nvPr/>
        </p:nvSpPr>
        <p:spPr>
          <a:xfrm>
            <a:off x="8534343" y="3592902"/>
            <a:ext cx="779662" cy="153888"/>
          </a:xfrm>
          <a:prstGeom prst="rect">
            <a:avLst/>
          </a:prstGeom>
          <a:noFill/>
        </p:spPr>
        <p:txBody>
          <a:bodyPr wrap="square" lIns="0" tIns="0" rIns="0" bIns="0" rtlCol="0">
            <a:spAutoFit/>
          </a:bodyPr>
          <a:lstStyle/>
          <a:p>
            <a:pPr algn="ctr"/>
            <a:r>
              <a:rPr lang="en-US" sz="500"/>
              <a:t>Unstructured Documents (versioned)</a:t>
            </a:r>
          </a:p>
        </p:txBody>
      </p:sp>
      <p:pic>
        <p:nvPicPr>
          <p:cNvPr id="107" name="Graphic 106">
            <a:extLst>
              <a:ext uri="{FF2B5EF4-FFF2-40B4-BE49-F238E27FC236}">
                <a16:creationId xmlns:a16="http://schemas.microsoft.com/office/drawing/2014/main" id="{09B935CF-7BBC-C6A0-6BD0-094CDE2B63B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08" name="Graphic 107">
            <a:extLst>
              <a:ext uri="{FF2B5EF4-FFF2-40B4-BE49-F238E27FC236}">
                <a16:creationId xmlns:a16="http://schemas.microsoft.com/office/drawing/2014/main" id="{ECB8F3E4-5B02-FA96-08AF-A893D5FD198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09" name="Rectangle 108">
            <a:extLst>
              <a:ext uri="{FF2B5EF4-FFF2-40B4-BE49-F238E27FC236}">
                <a16:creationId xmlns:a16="http://schemas.microsoft.com/office/drawing/2014/main" id="{D7651FFD-03A9-8FFB-914C-8CB89D82117B}"/>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0" name="TextBox 109">
            <a:extLst>
              <a:ext uri="{FF2B5EF4-FFF2-40B4-BE49-F238E27FC236}">
                <a16:creationId xmlns:a16="http://schemas.microsoft.com/office/drawing/2014/main" id="{502A97E1-CFFB-F243-DFE3-5415290FDFAD}"/>
              </a:ext>
            </a:extLst>
          </p:cNvPr>
          <p:cNvSpPr txBox="1"/>
          <p:nvPr/>
        </p:nvSpPr>
        <p:spPr>
          <a:xfrm>
            <a:off x="11287238" y="2940119"/>
            <a:ext cx="607369" cy="184666"/>
          </a:xfrm>
          <a:prstGeom prst="rect">
            <a:avLst/>
          </a:prstGeom>
          <a:noFill/>
        </p:spPr>
        <p:txBody>
          <a:bodyPr wrap="square" lIns="0" tIns="0" rIns="0" bIns="0" rtlCol="0">
            <a:spAutoFit/>
          </a:bodyPr>
          <a:lstStyle/>
          <a:p>
            <a:pPr algn="ctr"/>
            <a:r>
              <a:rPr lang="en-US" sz="600"/>
              <a:t>Quality Assurance Manager </a:t>
            </a:r>
          </a:p>
        </p:txBody>
      </p:sp>
      <p:sp>
        <p:nvSpPr>
          <p:cNvPr id="111" name="TextBox 110">
            <a:extLst>
              <a:ext uri="{FF2B5EF4-FFF2-40B4-BE49-F238E27FC236}">
                <a16:creationId xmlns:a16="http://schemas.microsoft.com/office/drawing/2014/main" id="{4175E0FE-316B-79BF-684A-870EC118D3E0}"/>
              </a:ext>
            </a:extLst>
          </p:cNvPr>
          <p:cNvSpPr txBox="1"/>
          <p:nvPr/>
        </p:nvSpPr>
        <p:spPr>
          <a:xfrm>
            <a:off x="11287238" y="3635447"/>
            <a:ext cx="607369" cy="184666"/>
          </a:xfrm>
          <a:prstGeom prst="rect">
            <a:avLst/>
          </a:prstGeom>
          <a:noFill/>
        </p:spPr>
        <p:txBody>
          <a:bodyPr wrap="square" lIns="0" tIns="0" rIns="0" bIns="0" rtlCol="0">
            <a:spAutoFit/>
          </a:bodyPr>
          <a:lstStyle/>
          <a:p>
            <a:pPr algn="ctr"/>
            <a:r>
              <a:rPr lang="en-US" sz="600"/>
              <a:t>Manufacturing Supervisor</a:t>
            </a:r>
          </a:p>
        </p:txBody>
      </p:sp>
      <p:sp>
        <p:nvSpPr>
          <p:cNvPr id="112" name="TextBox 111">
            <a:extLst>
              <a:ext uri="{FF2B5EF4-FFF2-40B4-BE49-F238E27FC236}">
                <a16:creationId xmlns:a16="http://schemas.microsoft.com/office/drawing/2014/main" id="{179396A6-5F4A-2B76-3E7A-B56928ACB6CB}"/>
              </a:ext>
            </a:extLst>
          </p:cNvPr>
          <p:cNvSpPr txBox="1"/>
          <p:nvPr/>
        </p:nvSpPr>
        <p:spPr>
          <a:xfrm>
            <a:off x="11287238" y="4330773"/>
            <a:ext cx="607369" cy="184666"/>
          </a:xfrm>
          <a:prstGeom prst="rect">
            <a:avLst/>
          </a:prstGeom>
          <a:noFill/>
        </p:spPr>
        <p:txBody>
          <a:bodyPr wrap="square" lIns="0" tIns="0" rIns="0" bIns="0" rtlCol="0">
            <a:spAutoFit/>
          </a:bodyPr>
          <a:lstStyle/>
          <a:p>
            <a:pPr algn="ctr"/>
            <a:r>
              <a:rPr lang="en-US" sz="600"/>
              <a:t>Compliance Officer</a:t>
            </a:r>
          </a:p>
        </p:txBody>
      </p:sp>
      <p:pic>
        <p:nvPicPr>
          <p:cNvPr id="113" name="Graphic 112" descr="Office worker female outline">
            <a:extLst>
              <a:ext uri="{FF2B5EF4-FFF2-40B4-BE49-F238E27FC236}">
                <a16:creationId xmlns:a16="http://schemas.microsoft.com/office/drawing/2014/main" id="{C2157641-D87A-3AFA-F157-DB5AA238D8E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14" name="Graphic 113" descr="Office worker male outline">
            <a:extLst>
              <a:ext uri="{FF2B5EF4-FFF2-40B4-BE49-F238E27FC236}">
                <a16:creationId xmlns:a16="http://schemas.microsoft.com/office/drawing/2014/main" id="{8494AF70-F0C4-DA0F-BBDC-95136FA9532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15" name="Graphic 114" descr="Office worker female outline">
            <a:extLst>
              <a:ext uri="{FF2B5EF4-FFF2-40B4-BE49-F238E27FC236}">
                <a16:creationId xmlns:a16="http://schemas.microsoft.com/office/drawing/2014/main" id="{DC8D4AB0-5C49-6E02-B90C-CDD8E54BD4A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16" name="TextBox 115">
            <a:extLst>
              <a:ext uri="{FF2B5EF4-FFF2-40B4-BE49-F238E27FC236}">
                <a16:creationId xmlns:a16="http://schemas.microsoft.com/office/drawing/2014/main" id="{26ADE6B5-6D49-5E29-04F5-797D15495E67}"/>
              </a:ext>
            </a:extLst>
          </p:cNvPr>
          <p:cNvSpPr txBox="1"/>
          <p:nvPr/>
        </p:nvSpPr>
        <p:spPr>
          <a:xfrm>
            <a:off x="11215147" y="2269799"/>
            <a:ext cx="751408" cy="123111"/>
          </a:xfrm>
          <a:prstGeom prst="rect">
            <a:avLst/>
          </a:prstGeom>
          <a:noFill/>
        </p:spPr>
        <p:txBody>
          <a:bodyPr wrap="square" lIns="0" tIns="0" rIns="0" bIns="0" rtlCol="0">
            <a:spAutoFit/>
          </a:bodyPr>
          <a:lstStyle/>
          <a:p>
            <a:pPr algn="ctr"/>
            <a:r>
              <a:rPr lang="en-US" sz="800" b="1"/>
              <a:t>Licensed Users</a:t>
            </a:r>
          </a:p>
        </p:txBody>
      </p:sp>
      <p:sp>
        <p:nvSpPr>
          <p:cNvPr id="117" name="Rectangle 116">
            <a:extLst>
              <a:ext uri="{FF2B5EF4-FFF2-40B4-BE49-F238E27FC236}">
                <a16:creationId xmlns:a16="http://schemas.microsoft.com/office/drawing/2014/main" id="{90EAF140-B0BF-AA0A-D22F-AE911AC36081}"/>
              </a:ext>
            </a:extLst>
          </p:cNvPr>
          <p:cNvSpPr/>
          <p:nvPr/>
        </p:nvSpPr>
        <p:spPr bwMode="auto">
          <a:xfrm>
            <a:off x="4849164" y="2772032"/>
            <a:ext cx="632941" cy="2163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8" name="Rectangle 117">
            <a:extLst>
              <a:ext uri="{FF2B5EF4-FFF2-40B4-BE49-F238E27FC236}">
                <a16:creationId xmlns:a16="http://schemas.microsoft.com/office/drawing/2014/main" id="{532D2BAB-1063-08B8-C01B-150120080F14}"/>
              </a:ext>
            </a:extLst>
          </p:cNvPr>
          <p:cNvSpPr/>
          <p:nvPr/>
        </p:nvSpPr>
        <p:spPr bwMode="auto">
          <a:xfrm>
            <a:off x="4849164" y="3036808"/>
            <a:ext cx="632941" cy="2163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6B42482A-21A8-472A-50DB-33C7E932AC7B}"/>
              </a:ext>
            </a:extLst>
          </p:cNvPr>
          <p:cNvSpPr txBox="1"/>
          <p:nvPr/>
        </p:nvSpPr>
        <p:spPr>
          <a:xfrm>
            <a:off x="4861950" y="3068671"/>
            <a:ext cx="607369" cy="153888"/>
          </a:xfrm>
          <a:prstGeom prst="rect">
            <a:avLst/>
          </a:prstGeom>
          <a:noFill/>
        </p:spPr>
        <p:txBody>
          <a:bodyPr wrap="square" lIns="0" tIns="0" rIns="0" bIns="0" rtlCol="0">
            <a:spAutoFit/>
          </a:bodyPr>
          <a:lstStyle/>
          <a:p>
            <a:pPr algn="ctr"/>
            <a:r>
              <a:rPr lang="en-US" sz="500">
                <a:solidFill>
                  <a:schemeClr val="bg1"/>
                </a:solidFill>
              </a:rPr>
              <a:t>Azure Machine Learning Model</a:t>
            </a:r>
          </a:p>
        </p:txBody>
      </p:sp>
      <p:sp>
        <p:nvSpPr>
          <p:cNvPr id="120" name="TextBox 119">
            <a:extLst>
              <a:ext uri="{FF2B5EF4-FFF2-40B4-BE49-F238E27FC236}">
                <a16:creationId xmlns:a16="http://schemas.microsoft.com/office/drawing/2014/main" id="{707D1652-8355-D8C3-8B49-86626C17B7BF}"/>
              </a:ext>
            </a:extLst>
          </p:cNvPr>
          <p:cNvSpPr txBox="1"/>
          <p:nvPr/>
        </p:nvSpPr>
        <p:spPr>
          <a:xfrm>
            <a:off x="4861950" y="2841737"/>
            <a:ext cx="607369" cy="76944"/>
          </a:xfrm>
          <a:prstGeom prst="rect">
            <a:avLst/>
          </a:prstGeom>
          <a:noFill/>
        </p:spPr>
        <p:txBody>
          <a:bodyPr wrap="square" lIns="0" tIns="0" rIns="0" bIns="0" rtlCol="0">
            <a:spAutoFit/>
          </a:bodyPr>
          <a:lstStyle/>
          <a:p>
            <a:pPr algn="ctr"/>
            <a:r>
              <a:rPr lang="en-US" sz="500">
                <a:solidFill>
                  <a:schemeClr val="bg1"/>
                </a:solidFill>
              </a:rPr>
              <a:t>MES System</a:t>
            </a:r>
          </a:p>
        </p:txBody>
      </p:sp>
      <p:cxnSp>
        <p:nvCxnSpPr>
          <p:cNvPr id="121" name="Straight Arrow Connector 120">
            <a:extLst>
              <a:ext uri="{FF2B5EF4-FFF2-40B4-BE49-F238E27FC236}">
                <a16:creationId xmlns:a16="http://schemas.microsoft.com/office/drawing/2014/main" id="{1C83E46B-3FC6-E818-9E2D-EFA6BC096E57}"/>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958464AE-3D7C-6822-FE13-C6D8FEAB30E3}"/>
              </a:ext>
            </a:extLst>
          </p:cNvPr>
          <p:cNvSpPr txBox="1"/>
          <p:nvPr/>
        </p:nvSpPr>
        <p:spPr>
          <a:xfrm>
            <a:off x="6157298" y="2170511"/>
            <a:ext cx="575429" cy="76944"/>
          </a:xfrm>
          <a:prstGeom prst="rect">
            <a:avLst/>
          </a:prstGeom>
          <a:noFill/>
        </p:spPr>
        <p:txBody>
          <a:bodyPr wrap="square" lIns="0" tIns="0" rIns="0" bIns="0" rtlCol="0">
            <a:spAutoFit/>
          </a:bodyPr>
          <a:lstStyle/>
          <a:p>
            <a:pPr algn="ctr"/>
            <a:r>
              <a:rPr lang="en-US" sz="500" err="1"/>
              <a:t>confidence_score</a:t>
            </a:r>
            <a:endParaRPr lang="en-US" sz="500"/>
          </a:p>
        </p:txBody>
      </p:sp>
      <p:sp>
        <p:nvSpPr>
          <p:cNvPr id="123" name="TextBox 122">
            <a:extLst>
              <a:ext uri="{FF2B5EF4-FFF2-40B4-BE49-F238E27FC236}">
                <a16:creationId xmlns:a16="http://schemas.microsoft.com/office/drawing/2014/main" id="{62DB409F-C80B-16D3-A1B6-CEC4F91F3F1F}"/>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a:t>
            </a:r>
          </a:p>
        </p:txBody>
      </p:sp>
      <p:sp>
        <p:nvSpPr>
          <p:cNvPr id="124" name="TextBox 123">
            <a:extLst>
              <a:ext uri="{FF2B5EF4-FFF2-40B4-BE49-F238E27FC236}">
                <a16:creationId xmlns:a16="http://schemas.microsoft.com/office/drawing/2014/main" id="{F47F3DD9-B86C-ADC9-0DD6-0078C2375436}"/>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a:t>
            </a:r>
          </a:p>
        </p:txBody>
      </p:sp>
      <p:sp>
        <p:nvSpPr>
          <p:cNvPr id="125" name="TextBox 124">
            <a:extLst>
              <a:ext uri="{FF2B5EF4-FFF2-40B4-BE49-F238E27FC236}">
                <a16:creationId xmlns:a16="http://schemas.microsoft.com/office/drawing/2014/main" id="{EF975FC2-039E-341C-B37E-4FF630D09AE3}"/>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26" name="TextBox 125">
            <a:extLst>
              <a:ext uri="{FF2B5EF4-FFF2-40B4-BE49-F238E27FC236}">
                <a16:creationId xmlns:a16="http://schemas.microsoft.com/office/drawing/2014/main" id="{55924230-3C4E-9E41-34C4-FF69C14FBB31}"/>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127" name="Picture 126" descr="A blue rectangle with white text">
            <a:extLst>
              <a:ext uri="{FF2B5EF4-FFF2-40B4-BE49-F238E27FC236}">
                <a16:creationId xmlns:a16="http://schemas.microsoft.com/office/drawing/2014/main" id="{680E66B6-08AC-8EF2-6683-9FA4A3B370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sp>
        <p:nvSpPr>
          <p:cNvPr id="128" name="Rectangle 127">
            <a:extLst>
              <a:ext uri="{FF2B5EF4-FFF2-40B4-BE49-F238E27FC236}">
                <a16:creationId xmlns:a16="http://schemas.microsoft.com/office/drawing/2014/main" id="{12B3CCE6-3E6A-6216-88DA-6AF6C61F3DC1}"/>
              </a:ext>
            </a:extLst>
          </p:cNvPr>
          <p:cNvSpPr/>
          <p:nvPr/>
        </p:nvSpPr>
        <p:spPr bwMode="auto">
          <a:xfrm>
            <a:off x="4701085" y="4073351"/>
            <a:ext cx="911845" cy="490501"/>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9" name="Rectangle 128">
            <a:extLst>
              <a:ext uri="{FF2B5EF4-FFF2-40B4-BE49-F238E27FC236}">
                <a16:creationId xmlns:a16="http://schemas.microsoft.com/office/drawing/2014/main" id="{065B4486-3DAB-7178-ACF2-C766EFF628E8}"/>
              </a:ext>
            </a:extLst>
          </p:cNvPr>
          <p:cNvSpPr/>
          <p:nvPr/>
        </p:nvSpPr>
        <p:spPr bwMode="auto">
          <a:xfrm>
            <a:off x="4840537" y="4389899"/>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4" name="TextBox 133">
            <a:extLst>
              <a:ext uri="{FF2B5EF4-FFF2-40B4-BE49-F238E27FC236}">
                <a16:creationId xmlns:a16="http://schemas.microsoft.com/office/drawing/2014/main" id="{8BCF25DC-0DCB-A54B-7535-5BC225233903}"/>
              </a:ext>
            </a:extLst>
          </p:cNvPr>
          <p:cNvSpPr txBox="1"/>
          <p:nvPr/>
        </p:nvSpPr>
        <p:spPr>
          <a:xfrm>
            <a:off x="4853323" y="4421761"/>
            <a:ext cx="607369" cy="76944"/>
          </a:xfrm>
          <a:prstGeom prst="rect">
            <a:avLst/>
          </a:prstGeom>
          <a:noFill/>
        </p:spPr>
        <p:txBody>
          <a:bodyPr wrap="square" lIns="0" tIns="0" rIns="0" bIns="0" rtlCol="0">
            <a:spAutoFit/>
          </a:bodyPr>
          <a:lstStyle/>
          <a:p>
            <a:pPr algn="ctr"/>
            <a:r>
              <a:rPr lang="en-US" sz="500">
                <a:solidFill>
                  <a:schemeClr val="bg1"/>
                </a:solidFill>
              </a:rPr>
              <a:t>IOT System</a:t>
            </a:r>
          </a:p>
        </p:txBody>
      </p:sp>
      <p:pic>
        <p:nvPicPr>
          <p:cNvPr id="136" name="Graphic 135">
            <a:extLst>
              <a:ext uri="{FF2B5EF4-FFF2-40B4-BE49-F238E27FC236}">
                <a16:creationId xmlns:a16="http://schemas.microsoft.com/office/drawing/2014/main" id="{1841A0CE-A77A-9F0E-14F3-A4C2D1639BB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62139" y="4100390"/>
            <a:ext cx="239748" cy="239748"/>
          </a:xfrm>
          <a:prstGeom prst="rect">
            <a:avLst/>
          </a:prstGeom>
        </p:spPr>
      </p:pic>
      <p:pic>
        <p:nvPicPr>
          <p:cNvPr id="138" name="Graphic 137">
            <a:extLst>
              <a:ext uri="{FF2B5EF4-FFF2-40B4-BE49-F238E27FC236}">
                <a16:creationId xmlns:a16="http://schemas.microsoft.com/office/drawing/2014/main" id="{985F46DD-81C6-BEE4-F6D1-5C5AA6414BD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220877" y="4100390"/>
            <a:ext cx="239748" cy="239748"/>
          </a:xfrm>
          <a:prstGeom prst="rect">
            <a:avLst/>
          </a:prstGeom>
        </p:spPr>
      </p:pic>
      <p:cxnSp>
        <p:nvCxnSpPr>
          <p:cNvPr id="140" name="Connector: Elbow 139">
            <a:extLst>
              <a:ext uri="{FF2B5EF4-FFF2-40B4-BE49-F238E27FC236}">
                <a16:creationId xmlns:a16="http://schemas.microsoft.com/office/drawing/2014/main" id="{A24C7CD6-250F-6415-209F-E115912F4ACC}"/>
              </a:ext>
            </a:extLst>
          </p:cNvPr>
          <p:cNvCxnSpPr>
            <a:cxnSpLocks/>
            <a:stCxn id="120" idx="3"/>
          </p:cNvCxnSpPr>
          <p:nvPr/>
        </p:nvCxnSpPr>
        <p:spPr>
          <a:xfrm>
            <a:off x="5469319" y="2880209"/>
            <a:ext cx="1684023" cy="265887"/>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6E3F6B3-70CB-55CC-4890-FFBB53EF0DA2}"/>
              </a:ext>
            </a:extLst>
          </p:cNvPr>
          <p:cNvSpPr txBox="1"/>
          <p:nvPr/>
        </p:nvSpPr>
        <p:spPr>
          <a:xfrm>
            <a:off x="4633411" y="2657948"/>
            <a:ext cx="1055612" cy="76944"/>
          </a:xfrm>
          <a:prstGeom prst="rect">
            <a:avLst/>
          </a:prstGeom>
          <a:noFill/>
        </p:spPr>
        <p:txBody>
          <a:bodyPr wrap="square" lIns="0" tIns="0" rIns="0" bIns="0" rtlCol="0">
            <a:spAutoFit/>
          </a:bodyPr>
          <a:lstStyle/>
          <a:p>
            <a:pPr algn="ctr"/>
            <a:r>
              <a:rPr lang="en-US" sz="500"/>
              <a:t>1a. Sends real-time data</a:t>
            </a:r>
          </a:p>
        </p:txBody>
      </p:sp>
      <p:cxnSp>
        <p:nvCxnSpPr>
          <p:cNvPr id="144" name="Straight Arrow Connector 143">
            <a:extLst>
              <a:ext uri="{FF2B5EF4-FFF2-40B4-BE49-F238E27FC236}">
                <a16:creationId xmlns:a16="http://schemas.microsoft.com/office/drawing/2014/main" id="{60B2D803-3A69-865C-53E5-B2FB50558286}"/>
              </a:ext>
            </a:extLst>
          </p:cNvPr>
          <p:cNvCxnSpPr>
            <a:cxnSpLocks/>
            <a:stCxn id="128" idx="0"/>
            <a:endCxn id="118" idx="2"/>
          </p:cNvCxnSpPr>
          <p:nvPr/>
        </p:nvCxnSpPr>
        <p:spPr>
          <a:xfrm flipV="1">
            <a:off x="5157008" y="3253163"/>
            <a:ext cx="8627" cy="820188"/>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BC465557-EF89-71A5-8C70-D73E0838795B}"/>
              </a:ext>
            </a:extLst>
          </p:cNvPr>
          <p:cNvSpPr txBox="1"/>
          <p:nvPr/>
        </p:nvSpPr>
        <p:spPr>
          <a:xfrm>
            <a:off x="7344714" y="3107143"/>
            <a:ext cx="492731" cy="230832"/>
          </a:xfrm>
          <a:prstGeom prst="rect">
            <a:avLst/>
          </a:prstGeom>
          <a:noFill/>
        </p:spPr>
        <p:txBody>
          <a:bodyPr wrap="square" lIns="0" tIns="0" rIns="0" bIns="0" rtlCol="0">
            <a:spAutoFit/>
          </a:bodyPr>
          <a:lstStyle/>
          <a:p>
            <a:pPr algn="ctr"/>
            <a:r>
              <a:rPr lang="en-US" sz="500"/>
              <a:t>2. ERP and anomalies data get stored</a:t>
            </a:r>
          </a:p>
        </p:txBody>
      </p:sp>
      <p:cxnSp>
        <p:nvCxnSpPr>
          <p:cNvPr id="146" name="Connector: Elbow 145">
            <a:extLst>
              <a:ext uri="{FF2B5EF4-FFF2-40B4-BE49-F238E27FC236}">
                <a16:creationId xmlns:a16="http://schemas.microsoft.com/office/drawing/2014/main" id="{9428BDE8-F690-519D-7906-011572150601}"/>
              </a:ext>
            </a:extLst>
          </p:cNvPr>
          <p:cNvCxnSpPr>
            <a:cxnSpLocks/>
            <a:stCxn id="118" idx="3"/>
          </p:cNvCxnSpPr>
          <p:nvPr/>
        </p:nvCxnSpPr>
        <p:spPr>
          <a:xfrm>
            <a:off x="5482105" y="3144986"/>
            <a:ext cx="1083948" cy="601804"/>
          </a:xfrm>
          <a:prstGeom prst="bentConnector3">
            <a:avLst>
              <a:gd name="adj1" fmla="val 192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23583DC7-DCD9-049C-30D6-8EA0BEC5DCC9}"/>
              </a:ext>
            </a:extLst>
          </p:cNvPr>
          <p:cNvSpPr txBox="1"/>
          <p:nvPr/>
        </p:nvSpPr>
        <p:spPr>
          <a:xfrm>
            <a:off x="5442199" y="3774708"/>
            <a:ext cx="1063456" cy="230832"/>
          </a:xfrm>
          <a:prstGeom prst="rect">
            <a:avLst/>
          </a:prstGeom>
          <a:noFill/>
        </p:spPr>
        <p:txBody>
          <a:bodyPr wrap="square" lIns="0" tIns="0" rIns="0" bIns="0" rtlCol="0">
            <a:spAutoFit/>
          </a:bodyPr>
          <a:lstStyle/>
          <a:p>
            <a:pPr algn="ctr"/>
            <a:r>
              <a:rPr lang="en-US" sz="500"/>
              <a:t>1c. Model is deployed as web service and endpoint is used in HTTP connector to send failures</a:t>
            </a:r>
          </a:p>
        </p:txBody>
      </p:sp>
      <p:cxnSp>
        <p:nvCxnSpPr>
          <p:cNvPr id="149" name="Connector: Elbow 148">
            <a:extLst>
              <a:ext uri="{FF2B5EF4-FFF2-40B4-BE49-F238E27FC236}">
                <a16:creationId xmlns:a16="http://schemas.microsoft.com/office/drawing/2014/main" id="{F96F1C6A-792F-1FCB-A723-F60C3FAFFB9F}"/>
              </a:ext>
            </a:extLst>
          </p:cNvPr>
          <p:cNvCxnSpPr>
            <a:cxnSpLocks/>
            <a:stCxn id="94" idx="3"/>
            <a:endCxn id="104" idx="1"/>
          </p:cNvCxnSpPr>
          <p:nvPr/>
        </p:nvCxnSpPr>
        <p:spPr>
          <a:xfrm flipV="1">
            <a:off x="6793533" y="3399543"/>
            <a:ext cx="1130061" cy="257157"/>
          </a:xfrm>
          <a:prstGeom prst="bentConnector3">
            <a:avLst>
              <a:gd name="adj1" fmla="val 4780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E3C6EDF3-2BC2-1C1F-DAE8-BFDD1BEF684C}"/>
              </a:ext>
            </a:extLst>
          </p:cNvPr>
          <p:cNvSpPr txBox="1"/>
          <p:nvPr/>
        </p:nvSpPr>
        <p:spPr>
          <a:xfrm>
            <a:off x="4657893" y="3409443"/>
            <a:ext cx="492731" cy="153888"/>
          </a:xfrm>
          <a:prstGeom prst="rect">
            <a:avLst/>
          </a:prstGeom>
          <a:noFill/>
        </p:spPr>
        <p:txBody>
          <a:bodyPr wrap="square" lIns="0" tIns="0" rIns="0" bIns="0" rtlCol="0">
            <a:spAutoFit/>
          </a:bodyPr>
          <a:lstStyle/>
          <a:p>
            <a:pPr algn="ctr"/>
            <a:r>
              <a:rPr lang="en-US" sz="500"/>
              <a:t>1b. IOT data is sent</a:t>
            </a:r>
          </a:p>
        </p:txBody>
      </p:sp>
      <p:cxnSp>
        <p:nvCxnSpPr>
          <p:cNvPr id="152" name="Connector: Elbow 151">
            <a:extLst>
              <a:ext uri="{FF2B5EF4-FFF2-40B4-BE49-F238E27FC236}">
                <a16:creationId xmlns:a16="http://schemas.microsoft.com/office/drawing/2014/main" id="{D032A2D8-E6A8-281D-01C6-923F736B09CF}"/>
              </a:ext>
            </a:extLst>
          </p:cNvPr>
          <p:cNvCxnSpPr>
            <a:cxnSpLocks/>
            <a:stCxn id="104" idx="0"/>
            <a:endCxn id="96" idx="2"/>
          </p:cNvCxnSpPr>
          <p:nvPr/>
        </p:nvCxnSpPr>
        <p:spPr>
          <a:xfrm rot="5400000" flipH="1" flipV="1">
            <a:off x="7981316" y="2854155"/>
            <a:ext cx="487666" cy="212517"/>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7C1FF61C-F464-4242-4B88-3E178260FC21}"/>
              </a:ext>
            </a:extLst>
          </p:cNvPr>
          <p:cNvSpPr txBox="1"/>
          <p:nvPr/>
        </p:nvSpPr>
        <p:spPr>
          <a:xfrm>
            <a:off x="8018346" y="3802532"/>
            <a:ext cx="1001495" cy="153888"/>
          </a:xfrm>
          <a:prstGeom prst="rect">
            <a:avLst/>
          </a:prstGeom>
          <a:noFill/>
        </p:spPr>
        <p:txBody>
          <a:bodyPr wrap="square" lIns="0" tIns="0" rIns="0" bIns="0" rtlCol="0">
            <a:spAutoFit/>
          </a:bodyPr>
          <a:lstStyle/>
          <a:p>
            <a:pPr algn="ctr"/>
            <a:r>
              <a:rPr lang="en-US" sz="500"/>
              <a:t>2a. Equipment specific thresholds are defined by SMEs in Dataverse</a:t>
            </a:r>
          </a:p>
        </p:txBody>
      </p:sp>
      <p:sp>
        <p:nvSpPr>
          <p:cNvPr id="154" name="TextBox 153">
            <a:extLst>
              <a:ext uri="{FF2B5EF4-FFF2-40B4-BE49-F238E27FC236}">
                <a16:creationId xmlns:a16="http://schemas.microsoft.com/office/drawing/2014/main" id="{B04A5FCF-944B-553D-F1CA-62A0CDBBB7DE}"/>
              </a:ext>
            </a:extLst>
          </p:cNvPr>
          <p:cNvSpPr txBox="1"/>
          <p:nvPr/>
        </p:nvSpPr>
        <p:spPr>
          <a:xfrm>
            <a:off x="8129825" y="2866477"/>
            <a:ext cx="1001495" cy="76944"/>
          </a:xfrm>
          <a:prstGeom prst="rect">
            <a:avLst/>
          </a:prstGeom>
          <a:noFill/>
        </p:spPr>
        <p:txBody>
          <a:bodyPr wrap="square" lIns="0" tIns="0" rIns="0" bIns="0" rtlCol="0">
            <a:spAutoFit/>
          </a:bodyPr>
          <a:lstStyle/>
          <a:p>
            <a:pPr algn="ctr"/>
            <a:r>
              <a:rPr lang="en-US" sz="500"/>
              <a:t>3. Triggers topic</a:t>
            </a:r>
          </a:p>
        </p:txBody>
      </p:sp>
      <p:cxnSp>
        <p:nvCxnSpPr>
          <p:cNvPr id="155" name="Connector: Elbow 154">
            <a:extLst>
              <a:ext uri="{FF2B5EF4-FFF2-40B4-BE49-F238E27FC236}">
                <a16:creationId xmlns:a16="http://schemas.microsoft.com/office/drawing/2014/main" id="{CE0E6EC6-EBF0-C54A-B47D-713C3DE21776}"/>
              </a:ext>
            </a:extLst>
          </p:cNvPr>
          <p:cNvCxnSpPr>
            <a:cxnSpLocks/>
            <a:stCxn id="96" idx="1"/>
          </p:cNvCxnSpPr>
          <p:nvPr/>
        </p:nvCxnSpPr>
        <p:spPr>
          <a:xfrm rot="10800000" flipV="1">
            <a:off x="6566053" y="2415700"/>
            <a:ext cx="1464476" cy="912731"/>
          </a:xfrm>
          <a:prstGeom prst="bentConnector3">
            <a:avLst>
              <a:gd name="adj1" fmla="val 110517"/>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86B3D97B-24BB-A01E-4A4B-CFAB3E58CE9C}"/>
              </a:ext>
            </a:extLst>
          </p:cNvPr>
          <p:cNvSpPr txBox="1"/>
          <p:nvPr/>
        </p:nvSpPr>
        <p:spPr>
          <a:xfrm>
            <a:off x="6612469" y="2455515"/>
            <a:ext cx="1055612" cy="76944"/>
          </a:xfrm>
          <a:prstGeom prst="rect">
            <a:avLst/>
          </a:prstGeom>
          <a:noFill/>
        </p:spPr>
        <p:txBody>
          <a:bodyPr wrap="square" lIns="0" tIns="0" rIns="0" bIns="0" rtlCol="0">
            <a:spAutoFit/>
          </a:bodyPr>
          <a:lstStyle/>
          <a:p>
            <a:pPr algn="ctr"/>
            <a:r>
              <a:rPr lang="en-US" sz="500"/>
              <a:t>4. Invokes action</a:t>
            </a:r>
          </a:p>
        </p:txBody>
      </p:sp>
      <p:cxnSp>
        <p:nvCxnSpPr>
          <p:cNvPr id="158" name="Connector: Elbow 157">
            <a:extLst>
              <a:ext uri="{FF2B5EF4-FFF2-40B4-BE49-F238E27FC236}">
                <a16:creationId xmlns:a16="http://schemas.microsoft.com/office/drawing/2014/main" id="{0DE093A4-4F9A-1358-21BD-3B20C600AC72}"/>
              </a:ext>
            </a:extLst>
          </p:cNvPr>
          <p:cNvCxnSpPr>
            <a:cxnSpLocks/>
            <a:stCxn id="104" idx="2"/>
          </p:cNvCxnSpPr>
          <p:nvPr/>
        </p:nvCxnSpPr>
        <p:spPr>
          <a:xfrm rot="5400000">
            <a:off x="7399472" y="2988900"/>
            <a:ext cx="113481" cy="1325358"/>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6E6B61B-F0CA-A754-B462-2F49C0546592}"/>
              </a:ext>
            </a:extLst>
          </p:cNvPr>
          <p:cNvSpPr txBox="1"/>
          <p:nvPr/>
        </p:nvSpPr>
        <p:spPr>
          <a:xfrm>
            <a:off x="6810856" y="3799607"/>
            <a:ext cx="959376" cy="230832"/>
          </a:xfrm>
          <a:prstGeom prst="rect">
            <a:avLst/>
          </a:prstGeom>
          <a:noFill/>
        </p:spPr>
        <p:txBody>
          <a:bodyPr wrap="square" lIns="0" tIns="0" rIns="0" bIns="0" rtlCol="0">
            <a:spAutoFit/>
          </a:bodyPr>
          <a:lstStyle/>
          <a:p>
            <a:pPr algn="ctr"/>
            <a:r>
              <a:rPr lang="en-US" sz="500"/>
              <a:t>5. Pulls historic failure data, equipment threshold and current anomalies</a:t>
            </a:r>
          </a:p>
        </p:txBody>
      </p:sp>
      <p:cxnSp>
        <p:nvCxnSpPr>
          <p:cNvPr id="160" name="Connector: Elbow 159">
            <a:extLst>
              <a:ext uri="{FF2B5EF4-FFF2-40B4-BE49-F238E27FC236}">
                <a16:creationId xmlns:a16="http://schemas.microsoft.com/office/drawing/2014/main" id="{BAF42089-C1AC-0272-A0D4-122E6207560E}"/>
              </a:ext>
            </a:extLst>
          </p:cNvPr>
          <p:cNvCxnSpPr>
            <a:cxnSpLocks/>
            <a:stCxn id="94" idx="2"/>
            <a:endCxn id="84" idx="2"/>
          </p:cNvCxnSpPr>
          <p:nvPr/>
        </p:nvCxnSpPr>
        <p:spPr>
          <a:xfrm rot="5400000" flipH="1" flipV="1">
            <a:off x="8254832" y="2021294"/>
            <a:ext cx="174106" cy="3324185"/>
          </a:xfrm>
          <a:prstGeom prst="bentConnector3">
            <a:avLst>
              <a:gd name="adj1" fmla="val -26307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6BAA74BA-51EB-1BE5-37E5-7CE6663EDBF7}"/>
              </a:ext>
            </a:extLst>
          </p:cNvPr>
          <p:cNvCxnSpPr>
            <a:cxnSpLocks/>
          </p:cNvCxnSpPr>
          <p:nvPr/>
        </p:nvCxnSpPr>
        <p:spPr>
          <a:xfrm rot="5400000" flipH="1" flipV="1">
            <a:off x="9807153" y="3796366"/>
            <a:ext cx="566060" cy="172414"/>
          </a:xfrm>
          <a:prstGeom prst="bentConnector3">
            <a:avLst>
              <a:gd name="adj1" fmla="val 7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D90EF2D4-2CBC-2508-9B65-BA9A426DEA92}"/>
              </a:ext>
            </a:extLst>
          </p:cNvPr>
          <p:cNvSpPr txBox="1"/>
          <p:nvPr/>
        </p:nvSpPr>
        <p:spPr>
          <a:xfrm>
            <a:off x="7591079" y="4117795"/>
            <a:ext cx="1961491" cy="76944"/>
          </a:xfrm>
          <a:prstGeom prst="rect">
            <a:avLst/>
          </a:prstGeom>
          <a:noFill/>
        </p:spPr>
        <p:txBody>
          <a:bodyPr wrap="square" lIns="0" tIns="0" rIns="0" bIns="0" rtlCol="0">
            <a:spAutoFit/>
          </a:bodyPr>
          <a:lstStyle/>
          <a:p>
            <a:pPr algn="ctr"/>
            <a:r>
              <a:rPr lang="en-US" sz="500"/>
              <a:t>6a. Confidence score &gt;= 0.8, shares forecasted maintenance schedule</a:t>
            </a:r>
          </a:p>
        </p:txBody>
      </p:sp>
      <p:sp>
        <p:nvSpPr>
          <p:cNvPr id="165" name="TextBox 164">
            <a:extLst>
              <a:ext uri="{FF2B5EF4-FFF2-40B4-BE49-F238E27FC236}">
                <a16:creationId xmlns:a16="http://schemas.microsoft.com/office/drawing/2014/main" id="{B8552545-06BE-ABFE-B9A0-935E544D3FF1}"/>
              </a:ext>
            </a:extLst>
          </p:cNvPr>
          <p:cNvSpPr txBox="1"/>
          <p:nvPr/>
        </p:nvSpPr>
        <p:spPr>
          <a:xfrm>
            <a:off x="10204497" y="3832930"/>
            <a:ext cx="587368" cy="230832"/>
          </a:xfrm>
          <a:prstGeom prst="rect">
            <a:avLst/>
          </a:prstGeom>
          <a:noFill/>
        </p:spPr>
        <p:txBody>
          <a:bodyPr wrap="square" lIns="0" tIns="0" rIns="0" bIns="0" rtlCol="0">
            <a:spAutoFit/>
          </a:bodyPr>
          <a:lstStyle/>
          <a:p>
            <a:pPr algn="ctr"/>
            <a:r>
              <a:rPr lang="en-US" sz="500"/>
              <a:t>6b. Confidence score &lt;0.8, sends for review</a:t>
            </a:r>
          </a:p>
        </p:txBody>
      </p:sp>
      <p:cxnSp>
        <p:nvCxnSpPr>
          <p:cNvPr id="166" name="Straight Arrow Connector 165">
            <a:extLst>
              <a:ext uri="{FF2B5EF4-FFF2-40B4-BE49-F238E27FC236}">
                <a16:creationId xmlns:a16="http://schemas.microsoft.com/office/drawing/2014/main" id="{4F29BB6C-A4B6-6275-EFD4-987F5EE3B0B3}"/>
              </a:ext>
            </a:extLst>
          </p:cNvPr>
          <p:cNvCxnSpPr>
            <a:cxnSpLocks/>
          </p:cNvCxnSpPr>
          <p:nvPr/>
        </p:nvCxnSpPr>
        <p:spPr>
          <a:xfrm>
            <a:off x="10446474" y="3380116"/>
            <a:ext cx="747024"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14A009FA-5C56-5E93-F836-5DEAA34CF4A3}"/>
              </a:ext>
            </a:extLst>
          </p:cNvPr>
          <p:cNvSpPr txBox="1"/>
          <p:nvPr/>
        </p:nvSpPr>
        <p:spPr>
          <a:xfrm>
            <a:off x="10485528" y="3423001"/>
            <a:ext cx="662461" cy="153888"/>
          </a:xfrm>
          <a:prstGeom prst="rect">
            <a:avLst/>
          </a:prstGeom>
          <a:noFill/>
        </p:spPr>
        <p:txBody>
          <a:bodyPr wrap="square" lIns="0" tIns="0" rIns="0" bIns="0" rtlCol="0">
            <a:spAutoFit/>
          </a:bodyPr>
          <a:lstStyle/>
          <a:p>
            <a:pPr algn="ctr"/>
            <a:r>
              <a:rPr lang="en-US" sz="500"/>
              <a:t>7a. Posts the schedule</a:t>
            </a:r>
          </a:p>
          <a:p>
            <a:pPr algn="ctr"/>
            <a:r>
              <a:rPr lang="en-US" sz="500"/>
              <a:t>7b. Review</a:t>
            </a:r>
          </a:p>
        </p:txBody>
      </p:sp>
      <p:cxnSp>
        <p:nvCxnSpPr>
          <p:cNvPr id="168" name="Connector: Elbow 167">
            <a:extLst>
              <a:ext uri="{FF2B5EF4-FFF2-40B4-BE49-F238E27FC236}">
                <a16:creationId xmlns:a16="http://schemas.microsoft.com/office/drawing/2014/main" id="{887B5A59-7B84-B58F-3179-89B52D933DDC}"/>
              </a:ext>
            </a:extLst>
          </p:cNvPr>
          <p:cNvCxnSpPr>
            <a:cxnSpLocks/>
            <a:stCxn id="79" idx="2"/>
            <a:endCxn id="109" idx="2"/>
          </p:cNvCxnSpPr>
          <p:nvPr/>
        </p:nvCxnSpPr>
        <p:spPr>
          <a:xfrm rot="5400000" flipH="1" flipV="1">
            <a:off x="8711016" y="1906581"/>
            <a:ext cx="188805" cy="5571007"/>
          </a:xfrm>
          <a:prstGeom prst="bentConnector3">
            <a:avLst>
              <a:gd name="adj1" fmla="val -24166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6ABC501-1A9A-87EA-D6AB-20440C4B9328}"/>
              </a:ext>
            </a:extLst>
          </p:cNvPr>
          <p:cNvSpPr txBox="1"/>
          <p:nvPr/>
        </p:nvSpPr>
        <p:spPr>
          <a:xfrm>
            <a:off x="7815206" y="5117230"/>
            <a:ext cx="1961491" cy="76944"/>
          </a:xfrm>
          <a:prstGeom prst="rect">
            <a:avLst/>
          </a:prstGeom>
          <a:noFill/>
        </p:spPr>
        <p:txBody>
          <a:bodyPr wrap="square" lIns="0" tIns="0" rIns="0" bIns="0" rtlCol="0">
            <a:spAutoFit/>
          </a:bodyPr>
          <a:lstStyle/>
          <a:p>
            <a:pPr algn="ctr"/>
            <a:r>
              <a:rPr lang="en-US" sz="500"/>
              <a:t>8b. Log entries reviewed</a:t>
            </a:r>
          </a:p>
        </p:txBody>
      </p:sp>
      <p:sp>
        <p:nvSpPr>
          <p:cNvPr id="170" name="TextBox 169">
            <a:extLst>
              <a:ext uri="{FF2B5EF4-FFF2-40B4-BE49-F238E27FC236}">
                <a16:creationId xmlns:a16="http://schemas.microsoft.com/office/drawing/2014/main" id="{57680DA1-5502-ECBA-71C9-E229BDEB2061}"/>
              </a:ext>
            </a:extLst>
          </p:cNvPr>
          <p:cNvSpPr txBox="1"/>
          <p:nvPr/>
        </p:nvSpPr>
        <p:spPr>
          <a:xfrm>
            <a:off x="8918851" y="2557528"/>
            <a:ext cx="1961491" cy="76944"/>
          </a:xfrm>
          <a:prstGeom prst="rect">
            <a:avLst/>
          </a:prstGeom>
          <a:noFill/>
        </p:spPr>
        <p:txBody>
          <a:bodyPr wrap="square" lIns="0" tIns="0" rIns="0" bIns="0" rtlCol="0">
            <a:spAutoFit/>
          </a:bodyPr>
          <a:lstStyle/>
          <a:p>
            <a:pPr algn="ctr"/>
            <a:r>
              <a:rPr lang="en-US" sz="500"/>
              <a:t>8c. Planner updates instruction and confidence threshold</a:t>
            </a:r>
          </a:p>
        </p:txBody>
      </p:sp>
      <p:cxnSp>
        <p:nvCxnSpPr>
          <p:cNvPr id="171" name="Connector: Elbow 170">
            <a:extLst>
              <a:ext uri="{FF2B5EF4-FFF2-40B4-BE49-F238E27FC236}">
                <a16:creationId xmlns:a16="http://schemas.microsoft.com/office/drawing/2014/main" id="{901C28B4-6FC3-C57D-D301-03002ABD5825}"/>
              </a:ext>
            </a:extLst>
          </p:cNvPr>
          <p:cNvCxnSpPr>
            <a:cxnSpLocks/>
            <a:endCxn id="94" idx="1"/>
          </p:cNvCxnSpPr>
          <p:nvPr/>
        </p:nvCxnSpPr>
        <p:spPr>
          <a:xfrm rot="5400000">
            <a:off x="6516418" y="3521685"/>
            <a:ext cx="184651" cy="85379"/>
          </a:xfrm>
          <a:prstGeom prst="bentConnector4">
            <a:avLst>
              <a:gd name="adj1" fmla="val 44690"/>
              <a:gd name="adj2" fmla="val 273248"/>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DDAFC9FF-3D4B-E742-E8C3-38C04CE2EE99}"/>
              </a:ext>
            </a:extLst>
          </p:cNvPr>
          <p:cNvSpPr txBox="1"/>
          <p:nvPr/>
        </p:nvSpPr>
        <p:spPr>
          <a:xfrm>
            <a:off x="5663337" y="3476249"/>
            <a:ext cx="654617" cy="230832"/>
          </a:xfrm>
          <a:prstGeom prst="rect">
            <a:avLst/>
          </a:prstGeom>
          <a:noFill/>
        </p:spPr>
        <p:txBody>
          <a:bodyPr wrap="square" lIns="0" tIns="0" rIns="0" bIns="0" rtlCol="0">
            <a:spAutoFit/>
          </a:bodyPr>
          <a:lstStyle/>
          <a:p>
            <a:pPr algn="ctr"/>
            <a:r>
              <a:rPr lang="en-US" sz="500"/>
              <a:t>4a. Generates summary on why maintenance is needed</a:t>
            </a:r>
          </a:p>
        </p:txBody>
      </p:sp>
      <p:sp>
        <p:nvSpPr>
          <p:cNvPr id="175" name="Rectangle 174">
            <a:extLst>
              <a:ext uri="{FF2B5EF4-FFF2-40B4-BE49-F238E27FC236}">
                <a16:creationId xmlns:a16="http://schemas.microsoft.com/office/drawing/2014/main" id="{87166941-6B40-43F2-2D4D-CB886CB52138}"/>
              </a:ext>
            </a:extLst>
          </p:cNvPr>
          <p:cNvSpPr/>
          <p:nvPr/>
        </p:nvSpPr>
        <p:spPr bwMode="auto">
          <a:xfrm>
            <a:off x="5810118" y="5560484"/>
            <a:ext cx="5042581" cy="732172"/>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76" name="Graphic 175">
            <a:extLst>
              <a:ext uri="{FF2B5EF4-FFF2-40B4-BE49-F238E27FC236}">
                <a16:creationId xmlns:a16="http://schemas.microsoft.com/office/drawing/2014/main" id="{37BF9C99-0B82-40D7-F3BC-AB8CD3BEAC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5659" y="5947294"/>
            <a:ext cx="227480" cy="227480"/>
          </a:xfrm>
          <a:prstGeom prst="rect">
            <a:avLst/>
          </a:prstGeom>
        </p:spPr>
      </p:pic>
      <p:pic>
        <p:nvPicPr>
          <p:cNvPr id="177" name="Graphic 176">
            <a:extLst>
              <a:ext uri="{FF2B5EF4-FFF2-40B4-BE49-F238E27FC236}">
                <a16:creationId xmlns:a16="http://schemas.microsoft.com/office/drawing/2014/main" id="{DD00D95A-D66A-5788-0EA7-88E8B3A20F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6967" y="5947294"/>
            <a:ext cx="227480" cy="227480"/>
          </a:xfrm>
          <a:prstGeom prst="rect">
            <a:avLst/>
          </a:prstGeom>
        </p:spPr>
      </p:pic>
      <p:pic>
        <p:nvPicPr>
          <p:cNvPr id="178" name="Graphic 177">
            <a:extLst>
              <a:ext uri="{FF2B5EF4-FFF2-40B4-BE49-F238E27FC236}">
                <a16:creationId xmlns:a16="http://schemas.microsoft.com/office/drawing/2014/main" id="{3E7F6453-BDD1-92DD-D347-E2A71A63A35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026967" y="5649571"/>
            <a:ext cx="227481" cy="227481"/>
          </a:xfrm>
          <a:prstGeom prst="rect">
            <a:avLst/>
          </a:prstGeom>
        </p:spPr>
      </p:pic>
      <p:pic>
        <p:nvPicPr>
          <p:cNvPr id="180" name="Graphic 179">
            <a:extLst>
              <a:ext uri="{FF2B5EF4-FFF2-40B4-BE49-F238E27FC236}">
                <a16:creationId xmlns:a16="http://schemas.microsoft.com/office/drawing/2014/main" id="{AE5B41FB-F37A-CAF0-5459-62531AE321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6505" y="5947294"/>
            <a:ext cx="252900" cy="227480"/>
          </a:xfrm>
          <a:prstGeom prst="rect">
            <a:avLst/>
          </a:prstGeom>
        </p:spPr>
      </p:pic>
      <p:pic>
        <p:nvPicPr>
          <p:cNvPr id="181" name="Graphic 180">
            <a:extLst>
              <a:ext uri="{FF2B5EF4-FFF2-40B4-BE49-F238E27FC236}">
                <a16:creationId xmlns:a16="http://schemas.microsoft.com/office/drawing/2014/main" id="{5CE078EA-6388-B67F-46D6-F1C87140E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8381" y="5649571"/>
            <a:ext cx="227480" cy="227480"/>
          </a:xfrm>
          <a:prstGeom prst="rect">
            <a:avLst/>
          </a:prstGeom>
        </p:spPr>
      </p:pic>
      <p:sp>
        <p:nvSpPr>
          <p:cNvPr id="182" name="TextBox 181">
            <a:extLst>
              <a:ext uri="{FF2B5EF4-FFF2-40B4-BE49-F238E27FC236}">
                <a16:creationId xmlns:a16="http://schemas.microsoft.com/office/drawing/2014/main" id="{C30442E0-D84B-73EB-5517-4D9441D104A7}"/>
              </a:ext>
            </a:extLst>
          </p:cNvPr>
          <p:cNvSpPr txBox="1"/>
          <p:nvPr/>
        </p:nvSpPr>
        <p:spPr>
          <a:xfrm>
            <a:off x="6358836" y="5724839"/>
            <a:ext cx="622369" cy="76944"/>
          </a:xfrm>
          <a:prstGeom prst="rect">
            <a:avLst/>
          </a:prstGeom>
          <a:noFill/>
        </p:spPr>
        <p:txBody>
          <a:bodyPr wrap="square" lIns="0" tIns="0" rIns="0" bIns="0" rtlCol="0">
            <a:spAutoFit/>
          </a:bodyPr>
          <a:lstStyle/>
          <a:p>
            <a:pPr algn="ctr"/>
            <a:r>
              <a:rPr lang="en-US" sz="500"/>
              <a:t>D365 Customer Portal</a:t>
            </a:r>
          </a:p>
        </p:txBody>
      </p:sp>
      <p:sp>
        <p:nvSpPr>
          <p:cNvPr id="184" name="TextBox 183">
            <a:extLst>
              <a:ext uri="{FF2B5EF4-FFF2-40B4-BE49-F238E27FC236}">
                <a16:creationId xmlns:a16="http://schemas.microsoft.com/office/drawing/2014/main" id="{580E2E08-C772-ED31-D23B-6FDF57F87D13}"/>
              </a:ext>
            </a:extLst>
          </p:cNvPr>
          <p:cNvSpPr txBox="1"/>
          <p:nvPr/>
        </p:nvSpPr>
        <p:spPr>
          <a:xfrm>
            <a:off x="6527795" y="6022562"/>
            <a:ext cx="284451" cy="76944"/>
          </a:xfrm>
          <a:prstGeom prst="rect">
            <a:avLst/>
          </a:prstGeom>
          <a:noFill/>
        </p:spPr>
        <p:txBody>
          <a:bodyPr wrap="square" lIns="0" tIns="0" rIns="0" bIns="0" rtlCol="0">
            <a:spAutoFit/>
          </a:bodyPr>
          <a:lstStyle/>
          <a:p>
            <a:pPr algn="ctr"/>
            <a:r>
              <a:rPr lang="en-US" sz="500"/>
              <a:t>Dataverse</a:t>
            </a:r>
          </a:p>
        </p:txBody>
      </p:sp>
      <p:sp>
        <p:nvSpPr>
          <p:cNvPr id="186" name="TextBox 185">
            <a:extLst>
              <a:ext uri="{FF2B5EF4-FFF2-40B4-BE49-F238E27FC236}">
                <a16:creationId xmlns:a16="http://schemas.microsoft.com/office/drawing/2014/main" id="{96021B3B-90E9-6689-8BC9-0965E2C8863C}"/>
              </a:ext>
            </a:extLst>
          </p:cNvPr>
          <p:cNvSpPr txBox="1"/>
          <p:nvPr/>
        </p:nvSpPr>
        <p:spPr>
          <a:xfrm>
            <a:off x="7538415" y="6022038"/>
            <a:ext cx="600594" cy="77992"/>
          </a:xfrm>
          <a:prstGeom prst="rect">
            <a:avLst/>
          </a:prstGeom>
          <a:noFill/>
        </p:spPr>
        <p:txBody>
          <a:bodyPr wrap="square" lIns="0" tIns="0" rIns="0" bIns="0" rtlCol="0">
            <a:spAutoFit/>
          </a:bodyPr>
          <a:lstStyle/>
          <a:p>
            <a:pPr algn="ctr"/>
            <a:r>
              <a:rPr lang="en-US" sz="500"/>
              <a:t>Copilot Studio Agent</a:t>
            </a:r>
          </a:p>
        </p:txBody>
      </p:sp>
      <p:sp>
        <p:nvSpPr>
          <p:cNvPr id="187" name="TextBox 186">
            <a:extLst>
              <a:ext uri="{FF2B5EF4-FFF2-40B4-BE49-F238E27FC236}">
                <a16:creationId xmlns:a16="http://schemas.microsoft.com/office/drawing/2014/main" id="{DB0B27CE-BA78-65AB-EF3C-ABD00767B1C5}"/>
              </a:ext>
            </a:extLst>
          </p:cNvPr>
          <p:cNvSpPr txBox="1"/>
          <p:nvPr/>
        </p:nvSpPr>
        <p:spPr>
          <a:xfrm>
            <a:off x="8667715" y="6022038"/>
            <a:ext cx="729106" cy="77992"/>
          </a:xfrm>
          <a:prstGeom prst="rect">
            <a:avLst/>
          </a:prstGeom>
          <a:noFill/>
        </p:spPr>
        <p:txBody>
          <a:bodyPr wrap="square" lIns="0" tIns="0" rIns="0" bIns="0" rtlCol="0">
            <a:spAutoFit/>
          </a:bodyPr>
          <a:lstStyle/>
          <a:p>
            <a:pPr algn="ctr"/>
            <a:r>
              <a:rPr lang="en-US" sz="500"/>
              <a:t>Copilot Studio Kit - Extend</a:t>
            </a:r>
          </a:p>
        </p:txBody>
      </p:sp>
      <p:sp>
        <p:nvSpPr>
          <p:cNvPr id="189" name="TextBox 188">
            <a:extLst>
              <a:ext uri="{FF2B5EF4-FFF2-40B4-BE49-F238E27FC236}">
                <a16:creationId xmlns:a16="http://schemas.microsoft.com/office/drawing/2014/main" id="{E4A1BBE5-0085-76A1-267B-A65318D3F807}"/>
              </a:ext>
            </a:extLst>
          </p:cNvPr>
          <p:cNvSpPr txBox="1"/>
          <p:nvPr/>
        </p:nvSpPr>
        <p:spPr>
          <a:xfrm>
            <a:off x="10083306" y="5724315"/>
            <a:ext cx="496256" cy="77992"/>
          </a:xfrm>
          <a:prstGeom prst="rect">
            <a:avLst/>
          </a:prstGeom>
          <a:noFill/>
        </p:spPr>
        <p:txBody>
          <a:bodyPr wrap="square" lIns="0" tIns="0" rIns="0" bIns="0" rtlCol="0">
            <a:spAutoFit/>
          </a:bodyPr>
          <a:lstStyle/>
          <a:p>
            <a:pPr algn="ctr"/>
            <a:r>
              <a:rPr lang="en-US" sz="500"/>
              <a:t>Flow / Connector</a:t>
            </a:r>
          </a:p>
        </p:txBody>
      </p:sp>
      <p:sp>
        <p:nvSpPr>
          <p:cNvPr id="190" name="TextBox 189">
            <a:extLst>
              <a:ext uri="{FF2B5EF4-FFF2-40B4-BE49-F238E27FC236}">
                <a16:creationId xmlns:a16="http://schemas.microsoft.com/office/drawing/2014/main" id="{5533F3B3-8CEF-9103-156D-CE0E90216295}"/>
              </a:ext>
            </a:extLst>
          </p:cNvPr>
          <p:cNvSpPr txBox="1"/>
          <p:nvPr/>
        </p:nvSpPr>
        <p:spPr>
          <a:xfrm>
            <a:off x="7944635" y="5376280"/>
            <a:ext cx="773546" cy="138499"/>
          </a:xfrm>
          <a:prstGeom prst="rect">
            <a:avLst/>
          </a:prstGeom>
          <a:noFill/>
        </p:spPr>
        <p:txBody>
          <a:bodyPr wrap="square" lIns="0" tIns="0" rIns="0" bIns="0" rtlCol="0">
            <a:spAutoFit/>
          </a:bodyPr>
          <a:lstStyle/>
          <a:p>
            <a:pPr algn="ctr"/>
            <a:r>
              <a:rPr lang="en-US" sz="900" b="1"/>
              <a:t>LEGEND</a:t>
            </a:r>
          </a:p>
        </p:txBody>
      </p:sp>
      <p:pic>
        <p:nvPicPr>
          <p:cNvPr id="191" name="Graphic 190">
            <a:extLst>
              <a:ext uri="{FF2B5EF4-FFF2-40B4-BE49-F238E27FC236}">
                <a16:creationId xmlns:a16="http://schemas.microsoft.com/office/drawing/2014/main" id="{86FF3C58-17E7-EC4A-7A74-188F672081A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76505" y="5636861"/>
            <a:ext cx="252900" cy="252900"/>
          </a:xfrm>
          <a:prstGeom prst="rect">
            <a:avLst/>
          </a:prstGeom>
        </p:spPr>
      </p:pic>
      <p:pic>
        <p:nvPicPr>
          <p:cNvPr id="192" name="Graphic 191">
            <a:extLst>
              <a:ext uri="{FF2B5EF4-FFF2-40B4-BE49-F238E27FC236}">
                <a16:creationId xmlns:a16="http://schemas.microsoft.com/office/drawing/2014/main" id="{D6DCD6EB-6A4F-C499-3DE1-91EB803032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5659" y="5649571"/>
            <a:ext cx="227480" cy="227480"/>
          </a:xfrm>
          <a:prstGeom prst="rect">
            <a:avLst/>
          </a:prstGeom>
        </p:spPr>
      </p:pic>
      <p:sp>
        <p:nvSpPr>
          <p:cNvPr id="194" name="TextBox 193">
            <a:extLst>
              <a:ext uri="{FF2B5EF4-FFF2-40B4-BE49-F238E27FC236}">
                <a16:creationId xmlns:a16="http://schemas.microsoft.com/office/drawing/2014/main" id="{E913D3B3-A12E-B90D-062A-50EF2A4406AD}"/>
              </a:ext>
            </a:extLst>
          </p:cNvPr>
          <p:cNvSpPr txBox="1"/>
          <p:nvPr/>
        </p:nvSpPr>
        <p:spPr>
          <a:xfrm>
            <a:off x="7684417" y="5724839"/>
            <a:ext cx="308590" cy="76944"/>
          </a:xfrm>
          <a:prstGeom prst="rect">
            <a:avLst/>
          </a:prstGeom>
          <a:noFill/>
        </p:spPr>
        <p:txBody>
          <a:bodyPr wrap="square" lIns="0" tIns="0" rIns="0" bIns="0" rtlCol="0">
            <a:spAutoFit/>
          </a:bodyPr>
          <a:lstStyle/>
          <a:p>
            <a:pPr algn="ctr"/>
            <a:r>
              <a:rPr lang="en-US" sz="500"/>
              <a:t>SharePoint</a:t>
            </a:r>
          </a:p>
        </p:txBody>
      </p:sp>
      <p:sp>
        <p:nvSpPr>
          <p:cNvPr id="195" name="TextBox 194">
            <a:extLst>
              <a:ext uri="{FF2B5EF4-FFF2-40B4-BE49-F238E27FC236}">
                <a16:creationId xmlns:a16="http://schemas.microsoft.com/office/drawing/2014/main" id="{48E8E013-9C9C-2F0A-5741-7104A2D6035A}"/>
              </a:ext>
            </a:extLst>
          </p:cNvPr>
          <p:cNvSpPr txBox="1"/>
          <p:nvPr/>
        </p:nvSpPr>
        <p:spPr>
          <a:xfrm>
            <a:off x="8855778" y="5724839"/>
            <a:ext cx="352981" cy="76944"/>
          </a:xfrm>
          <a:prstGeom prst="rect">
            <a:avLst/>
          </a:prstGeom>
          <a:noFill/>
        </p:spPr>
        <p:txBody>
          <a:bodyPr wrap="square" lIns="0" tIns="0" rIns="0" bIns="0" rtlCol="0">
            <a:spAutoFit/>
          </a:bodyPr>
          <a:lstStyle/>
          <a:p>
            <a:pPr algn="ctr"/>
            <a:r>
              <a:rPr lang="en-US" sz="500"/>
              <a:t>App Insights</a:t>
            </a:r>
          </a:p>
        </p:txBody>
      </p:sp>
      <p:pic>
        <p:nvPicPr>
          <p:cNvPr id="196" name="Graphic 195">
            <a:extLst>
              <a:ext uri="{FF2B5EF4-FFF2-40B4-BE49-F238E27FC236}">
                <a16:creationId xmlns:a16="http://schemas.microsoft.com/office/drawing/2014/main" id="{7CD2F1C2-3A09-939B-5DF7-A96FF66F5A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8381" y="5947294"/>
            <a:ext cx="227480" cy="227480"/>
          </a:xfrm>
          <a:prstGeom prst="rect">
            <a:avLst/>
          </a:prstGeom>
        </p:spPr>
      </p:pic>
      <p:sp>
        <p:nvSpPr>
          <p:cNvPr id="198" name="TextBox 197">
            <a:extLst>
              <a:ext uri="{FF2B5EF4-FFF2-40B4-BE49-F238E27FC236}">
                <a16:creationId xmlns:a16="http://schemas.microsoft.com/office/drawing/2014/main" id="{86BBB095-63D3-3029-E7F4-D1E470C3E5EF}"/>
              </a:ext>
            </a:extLst>
          </p:cNvPr>
          <p:cNvSpPr txBox="1"/>
          <p:nvPr/>
        </p:nvSpPr>
        <p:spPr>
          <a:xfrm>
            <a:off x="10083306" y="6022038"/>
            <a:ext cx="496256" cy="77992"/>
          </a:xfrm>
          <a:prstGeom prst="rect">
            <a:avLst/>
          </a:prstGeom>
          <a:noFill/>
        </p:spPr>
        <p:txBody>
          <a:bodyPr wrap="square" lIns="0" tIns="0" rIns="0" bIns="0" rtlCol="0">
            <a:spAutoFit/>
          </a:bodyPr>
          <a:lstStyle/>
          <a:p>
            <a:pPr algn="ctr"/>
            <a:r>
              <a:rPr lang="en-US" sz="500"/>
              <a:t>MS Teams</a:t>
            </a:r>
          </a:p>
        </p:txBody>
      </p:sp>
      <p:cxnSp>
        <p:nvCxnSpPr>
          <p:cNvPr id="199" name="Straight Arrow Connector 198">
            <a:extLst>
              <a:ext uri="{FF2B5EF4-FFF2-40B4-BE49-F238E27FC236}">
                <a16:creationId xmlns:a16="http://schemas.microsoft.com/office/drawing/2014/main" id="{1A899448-3D68-732B-2D6E-848CD86D37E6}"/>
              </a:ext>
            </a:extLst>
          </p:cNvPr>
          <p:cNvCxnSpPr/>
          <p:nvPr/>
        </p:nvCxnSpPr>
        <p:spPr>
          <a:xfrm flipH="1">
            <a:off x="8534343" y="2657948"/>
            <a:ext cx="2661021"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00" name="Graphic 199">
            <a:extLst>
              <a:ext uri="{FF2B5EF4-FFF2-40B4-BE49-F238E27FC236}">
                <a16:creationId xmlns:a16="http://schemas.microsoft.com/office/drawing/2014/main" id="{7D0FAE1F-242D-71BE-4458-69B09FB419CC}"/>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558737" y="3195681"/>
            <a:ext cx="228600" cy="228600"/>
          </a:xfrm>
          <a:prstGeom prst="rect">
            <a:avLst/>
          </a:prstGeom>
        </p:spPr>
      </p:pic>
      <p:sp>
        <p:nvSpPr>
          <p:cNvPr id="201" name="TextBox 200">
            <a:extLst>
              <a:ext uri="{FF2B5EF4-FFF2-40B4-BE49-F238E27FC236}">
                <a16:creationId xmlns:a16="http://schemas.microsoft.com/office/drawing/2014/main" id="{A71B025E-FD29-535A-E6C9-2DF57A82E864}"/>
              </a:ext>
            </a:extLst>
          </p:cNvPr>
          <p:cNvSpPr txBox="1"/>
          <p:nvPr/>
        </p:nvSpPr>
        <p:spPr>
          <a:xfrm>
            <a:off x="6555621" y="3407416"/>
            <a:ext cx="248344" cy="76944"/>
          </a:xfrm>
          <a:prstGeom prst="rect">
            <a:avLst/>
          </a:prstGeom>
          <a:noFill/>
        </p:spPr>
        <p:txBody>
          <a:bodyPr wrap="square" lIns="0" tIns="0" rIns="0" bIns="0" rtlCol="0">
            <a:spAutoFit/>
          </a:bodyPr>
          <a:lstStyle/>
          <a:p>
            <a:pPr algn="ctr"/>
            <a:r>
              <a:rPr lang="en-US" sz="500"/>
              <a:t>Prompts</a:t>
            </a:r>
          </a:p>
        </p:txBody>
      </p:sp>
      <p:pic>
        <p:nvPicPr>
          <p:cNvPr id="202" name="Graphic 201">
            <a:extLst>
              <a:ext uri="{FF2B5EF4-FFF2-40B4-BE49-F238E27FC236}">
                <a16:creationId xmlns:a16="http://schemas.microsoft.com/office/drawing/2014/main" id="{5E6737F3-D12D-4203-8FEB-9F897E9BA3CA}"/>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990395" y="3195681"/>
            <a:ext cx="228600" cy="228600"/>
          </a:xfrm>
          <a:prstGeom prst="rect">
            <a:avLst/>
          </a:prstGeom>
        </p:spPr>
      </p:pic>
      <p:sp>
        <p:nvSpPr>
          <p:cNvPr id="203" name="TextBox 202">
            <a:extLst>
              <a:ext uri="{FF2B5EF4-FFF2-40B4-BE49-F238E27FC236}">
                <a16:creationId xmlns:a16="http://schemas.microsoft.com/office/drawing/2014/main" id="{D12906B1-86A3-E918-6517-6B848654A71D}"/>
              </a:ext>
            </a:extLst>
          </p:cNvPr>
          <p:cNvSpPr txBox="1"/>
          <p:nvPr/>
        </p:nvSpPr>
        <p:spPr>
          <a:xfrm>
            <a:off x="6931388" y="3407416"/>
            <a:ext cx="346157" cy="76944"/>
          </a:xfrm>
          <a:prstGeom prst="rect">
            <a:avLst/>
          </a:prstGeom>
          <a:noFill/>
        </p:spPr>
        <p:txBody>
          <a:bodyPr wrap="square" lIns="0" tIns="0" rIns="0" bIns="0" rtlCol="0">
            <a:spAutoFit/>
          </a:bodyPr>
          <a:lstStyle/>
          <a:p>
            <a:pPr algn="ctr"/>
            <a:r>
              <a:rPr lang="en-US" sz="500"/>
              <a:t>Connector</a:t>
            </a:r>
          </a:p>
        </p:txBody>
      </p:sp>
      <p:pic>
        <p:nvPicPr>
          <p:cNvPr id="204" name="Graphic 203">
            <a:extLst>
              <a:ext uri="{FF2B5EF4-FFF2-40B4-BE49-F238E27FC236}">
                <a16:creationId xmlns:a16="http://schemas.microsoft.com/office/drawing/2014/main" id="{66985562-F359-2A82-4D95-7F60B4CD165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086074" y="3195681"/>
            <a:ext cx="228600" cy="228600"/>
          </a:xfrm>
          <a:prstGeom prst="rect">
            <a:avLst/>
          </a:prstGeom>
        </p:spPr>
      </p:pic>
      <p:sp>
        <p:nvSpPr>
          <p:cNvPr id="205" name="TextBox 204">
            <a:extLst>
              <a:ext uri="{FF2B5EF4-FFF2-40B4-BE49-F238E27FC236}">
                <a16:creationId xmlns:a16="http://schemas.microsoft.com/office/drawing/2014/main" id="{7ADE6942-A605-5FF7-6184-07FD0B538AAF}"/>
              </a:ext>
            </a:extLst>
          </p:cNvPr>
          <p:cNvSpPr txBox="1"/>
          <p:nvPr/>
        </p:nvSpPr>
        <p:spPr>
          <a:xfrm>
            <a:off x="6026967" y="3407416"/>
            <a:ext cx="346157" cy="76944"/>
          </a:xfrm>
          <a:prstGeom prst="rect">
            <a:avLst/>
          </a:prstGeom>
          <a:noFill/>
        </p:spPr>
        <p:txBody>
          <a:bodyPr wrap="square" lIns="0" tIns="0" rIns="0" bIns="0" rtlCol="0">
            <a:spAutoFit/>
          </a:bodyPr>
          <a:lstStyle/>
          <a:p>
            <a:pPr algn="ctr"/>
            <a:r>
              <a:rPr lang="en-US" sz="500"/>
              <a:t>Rest API</a:t>
            </a:r>
          </a:p>
        </p:txBody>
      </p:sp>
    </p:spTree>
    <p:extLst>
      <p:ext uri="{BB962C8B-B14F-4D97-AF65-F5344CB8AC3E}">
        <p14:creationId xmlns:p14="http://schemas.microsoft.com/office/powerpoint/2010/main" val="60852362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32D1-2AA7-1F2E-EFED-22F102887497}"/>
            </a:ext>
          </a:extLst>
        </p:cNvPr>
        <p:cNvGrpSpPr/>
        <p:nvPr/>
      </p:nvGrpSpPr>
      <p:grpSpPr>
        <a:xfrm>
          <a:off x="0" y="0"/>
          <a:ext cx="0" cy="0"/>
          <a:chOff x="0" y="0"/>
          <a:chExt cx="0" cy="0"/>
        </a:xfrm>
      </p:grpSpPr>
      <p:sp>
        <p:nvSpPr>
          <p:cNvPr id="19" name="Google Shape;523;p32">
            <a:extLst>
              <a:ext uri="{FF2B5EF4-FFF2-40B4-BE49-F238E27FC236}">
                <a16:creationId xmlns:a16="http://schemas.microsoft.com/office/drawing/2014/main" id="{AF4938B3-E4AF-E6D6-7507-BB43713CE59A}"/>
              </a:ext>
            </a:extLst>
          </p:cNvPr>
          <p:cNvSpPr/>
          <p:nvPr/>
        </p:nvSpPr>
        <p:spPr>
          <a:xfrm>
            <a:off x="8564209" y="772316"/>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A357729B-BC49-ADCA-1B88-197239DE461C}"/>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71E7BFD6-3862-CDC3-33F3-CC0F7B7404EF}"/>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a:defRPr/>
            </a:pPr>
            <a:r>
              <a:rPr lang="en-US" sz="1400" kern="0">
                <a:solidFill>
                  <a:prstClr val="black"/>
                </a:solidFill>
                <a:ea typeface="+mn-lt"/>
                <a:cs typeface="+mn-lt"/>
              </a:rPr>
              <a:t>Lack of documented processes and reliance on tribal knowledge hinder onboarding and consistent task execution across shifts and locations</a:t>
            </a:r>
            <a:endParaRPr lang="en-US" sz="1400" kern="0">
              <a:solidFill>
                <a:prstClr val="black"/>
              </a:solidFill>
              <a:ea typeface="+mn-lt"/>
              <a:cs typeface="+mn-lt"/>
              <a:sym typeface="DM Sans Light"/>
            </a:endParaRPr>
          </a:p>
        </p:txBody>
      </p:sp>
      <p:sp>
        <p:nvSpPr>
          <p:cNvPr id="14" name="Google Shape;523;p32">
            <a:extLst>
              <a:ext uri="{FF2B5EF4-FFF2-40B4-BE49-F238E27FC236}">
                <a16:creationId xmlns:a16="http://schemas.microsoft.com/office/drawing/2014/main" id="{E76B482F-7E8E-E048-827F-4B5C13FEA3A7}"/>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9A1F4B54-9095-CF2F-F5B8-7DFD3D1E88E4}"/>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sym typeface="DM Sans Light"/>
              </a:rPr>
              <a:t>Current Workflow Challenges</a:t>
            </a:r>
            <a:endParaRPr lang="en-GB" sz="1050" b="0" i="0" u="none" strike="noStrike" kern="1200" cap="none" spc="0" normalizeH="0" baseline="0" noProof="0">
              <a:ln>
                <a:noFill/>
              </a:ln>
              <a:solidFill>
                <a:srgbClr val="0078D4"/>
              </a:solidFill>
              <a:effectLst/>
              <a:uLnTx/>
              <a:uFillTx/>
              <a:latin typeface="Segoe Sans Display"/>
              <a:ea typeface="DM Sans 14pt SemiBold"/>
              <a:cs typeface="Segoe Sans Display"/>
            </a:endParaRP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indent="-171450" fontAlgn="base">
              <a:spcBef>
                <a:spcPts val="600"/>
              </a:spcBef>
              <a:spcAft>
                <a:spcPct val="0"/>
              </a:spcAft>
              <a:buFont typeface="Arial" panose="020B0604020202020204" pitchFamily="34" charset="0"/>
              <a:buChar char="•"/>
              <a:defRPr/>
            </a:pPr>
            <a:r>
              <a:rPr lang="en-US" sz="1050">
                <a:ea typeface="+mn-lt"/>
                <a:cs typeface="+mn-lt"/>
                <a:sym typeface="DM Sans Light"/>
              </a:rPr>
              <a:t>Operator training depends on shadowing and static manuals</a:t>
            </a:r>
            <a:endParaRPr lang="en-US" sz="1050">
              <a:latin typeface="Segoe Sans Display" pitchFamily="2" charset="0"/>
              <a:ea typeface="+mn-lt"/>
              <a:cs typeface="Segoe Sans Display" pitchFamily="2" charset="0"/>
              <a:sym typeface="DM Sans Light"/>
            </a:endParaRPr>
          </a:p>
          <a:p>
            <a:pPr marL="171450" indent="-171450">
              <a:spcBef>
                <a:spcPts val="600"/>
              </a:spcBef>
              <a:spcAft>
                <a:spcPct val="0"/>
              </a:spcAft>
              <a:buFont typeface="Arial" panose="020B0604020202020204" pitchFamily="34" charset="0"/>
              <a:buChar char="•"/>
              <a:defRPr/>
            </a:pPr>
            <a:r>
              <a:rPr lang="en-US" sz="1050">
                <a:ea typeface="+mn-lt"/>
                <a:cs typeface="+mn-lt"/>
              </a:rPr>
              <a:t>Missing or unclear SOPs lead to inconsistent task execution</a:t>
            </a:r>
            <a:endParaRPr lang="en-US" sz="1050" b="0" i="0" u="none" strike="noStrike" kern="1200" cap="none" spc="0" normalizeH="0" baseline="0" noProof="0">
              <a:ln>
                <a:noFill/>
              </a:ln>
              <a:effectLst/>
              <a:uLnTx/>
              <a:uFillTx/>
              <a:latin typeface="Segoe Sans Display"/>
              <a:ea typeface="DM Sans 14pt Light"/>
              <a:cs typeface="Segoe Sans Display" pitchFamily="2" charset="0"/>
            </a:endParaRPr>
          </a:p>
          <a:p>
            <a:pPr marL="171450" indent="-171450" fontAlgn="base">
              <a:spcBef>
                <a:spcPts val="600"/>
              </a:spcBef>
              <a:spcAft>
                <a:spcPct val="0"/>
              </a:spcAft>
              <a:buFont typeface="Arial" panose="020B0604020202020204" pitchFamily="34" charset="0"/>
              <a:buChar char="•"/>
              <a:defRPr/>
            </a:pPr>
            <a:r>
              <a:rPr lang="en-US" sz="1050">
                <a:solidFill>
                  <a:srgbClr val="000000"/>
                </a:solidFill>
                <a:ea typeface="+mn-lt"/>
                <a:cs typeface="+mn-lt"/>
                <a:sym typeface="DM Sans Light"/>
              </a:rPr>
              <a:t>High error rates from misunderstood instructions</a:t>
            </a:r>
            <a:endParaRPr lang="en-US" sz="1050">
              <a:solidFill>
                <a:srgbClr val="000000"/>
              </a:solidFill>
              <a:ea typeface="+mn-lt"/>
              <a:cs typeface="+mn-lt"/>
            </a:endParaRP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rPr>
              <a:t>Valuable expert knowledge is lost when experienced workers leave</a:t>
            </a: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rPr>
              <a:t>Inconsistent training quality due to SME dependency</a:t>
            </a: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rPr>
              <a:t>Training materials / guidance becomes obsolete, outdated, or incorrect when processes change</a:t>
            </a:r>
          </a:p>
          <a:p>
            <a:pPr marL="171450" indent="-171450">
              <a:spcBef>
                <a:spcPts val="600"/>
              </a:spcBef>
              <a:spcAft>
                <a:spcPct val="0"/>
              </a:spcAft>
              <a:buFont typeface="Arial" panose="020B0604020202020204" pitchFamily="34" charset="0"/>
              <a:buChar char="•"/>
              <a:defRPr/>
            </a:pPr>
            <a:r>
              <a:rPr lang="en-US" sz="1050">
                <a:solidFill>
                  <a:srgbClr val="000000"/>
                </a:solidFill>
                <a:ea typeface="+mn-lt"/>
                <a:cs typeface="+mn-lt"/>
              </a:rPr>
              <a:t>Slower time to proficiency for new joiners</a:t>
            </a:r>
          </a:p>
        </p:txBody>
      </p:sp>
      <p:sp>
        <p:nvSpPr>
          <p:cNvPr id="17" name="Google Shape;498;p32">
            <a:extLst>
              <a:ext uri="{FF2B5EF4-FFF2-40B4-BE49-F238E27FC236}">
                <a16:creationId xmlns:a16="http://schemas.microsoft.com/office/drawing/2014/main" id="{EFEEEF1E-74EA-1861-32F7-6FBAC5419B5A}"/>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8F6389C6-412D-5EF0-D10F-136BD9914270}"/>
              </a:ext>
            </a:extLst>
          </p:cNvPr>
          <p:cNvSpPr/>
          <p:nvPr/>
        </p:nvSpPr>
        <p:spPr>
          <a:xfrm>
            <a:off x="6215591" y="2233079"/>
            <a:ext cx="2134380" cy="68003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Ingests multimedia recordings (video/audio/screens) </a:t>
            </a:r>
            <a:r>
              <a:rPr kumimoji="0" lang="en-US" sz="900" b="0" i="0" u="none" strike="noStrike" kern="0" cap="none" spc="0" normalizeH="0" baseline="0" noProof="0">
                <a:ln>
                  <a:noFill/>
                </a:ln>
                <a:solidFill>
                  <a:srgbClr val="000000"/>
                </a:solidFill>
                <a:effectLst/>
                <a:uLnTx/>
                <a:uFillTx/>
                <a:ea typeface="+mn-lt"/>
                <a:cs typeface="+mn-lt"/>
                <a:sym typeface="DM Sans"/>
              </a:rPr>
              <a:t>from </a:t>
            </a:r>
            <a:r>
              <a:rPr lang="en-US" sz="900" kern="0">
                <a:solidFill>
                  <a:srgbClr val="000000"/>
                </a:solidFill>
                <a:ea typeface="+mn-lt"/>
                <a:cs typeface="+mn-lt"/>
                <a:sym typeface="DM Sans"/>
              </a:rPr>
              <a:t>wearables, mobile, and HMI systems to preserve expert knowledge</a:t>
            </a:r>
            <a:endParaRPr lang="en-US" sz="900" kern="0">
              <a:ea typeface="+mn-lt"/>
              <a:cs typeface="+mn-lt"/>
            </a:endParaRPr>
          </a:p>
        </p:txBody>
      </p:sp>
      <p:sp>
        <p:nvSpPr>
          <p:cNvPr id="20" name="Google Shape;523;p32">
            <a:extLst>
              <a:ext uri="{FF2B5EF4-FFF2-40B4-BE49-F238E27FC236}">
                <a16:creationId xmlns:a16="http://schemas.microsoft.com/office/drawing/2014/main" id="{295905D8-D745-2EE7-917F-756F0BB6EBBA}"/>
              </a:ext>
            </a:extLst>
          </p:cNvPr>
          <p:cNvSpPr/>
          <p:nvPr/>
        </p:nvSpPr>
        <p:spPr>
          <a:xfrm>
            <a:off x="6215591" y="3722758"/>
            <a:ext cx="2134380" cy="635911"/>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Segments recordings into structured procedures with annotated visuals and safety callouts</a:t>
            </a:r>
            <a:endParaRPr lang="en-US">
              <a:ea typeface="+mn-ea"/>
            </a:endParaRPr>
          </a:p>
        </p:txBody>
      </p:sp>
      <p:sp>
        <p:nvSpPr>
          <p:cNvPr id="33" name="Google Shape;519;p32">
            <a:extLst>
              <a:ext uri="{FF2B5EF4-FFF2-40B4-BE49-F238E27FC236}">
                <a16:creationId xmlns:a16="http://schemas.microsoft.com/office/drawing/2014/main" id="{307EDEA7-3918-9EBB-97B8-CE3E29A7F357}"/>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DB28729-2F51-F10A-D90C-63742C19AB6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A761DB9A-32EB-A09E-6F8F-E4487CBDED79}"/>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2833FB38-629B-3F6D-A613-EF127F95E08E}"/>
              </a:ext>
            </a:extLst>
          </p:cNvPr>
          <p:cNvSpPr/>
          <p:nvPr/>
        </p:nvSpPr>
        <p:spPr>
          <a:xfrm>
            <a:off x="8558347" y="4294928"/>
            <a:ext cx="3057247" cy="2246014"/>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B25A701E-96AB-9FCB-103A-E0218019D44E}"/>
              </a:ext>
            </a:extLst>
          </p:cNvPr>
          <p:cNvSpPr/>
          <p:nvPr/>
        </p:nvSpPr>
        <p:spPr>
          <a:xfrm>
            <a:off x="8682389" y="4807002"/>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Manufacturing Engineer</a:t>
            </a:r>
            <a:endParaRPr lang="en-US"/>
          </a:p>
        </p:txBody>
      </p:sp>
      <p:sp>
        <p:nvSpPr>
          <p:cNvPr id="22" name="Google Shape;498;p32">
            <a:extLst>
              <a:ext uri="{FF2B5EF4-FFF2-40B4-BE49-F238E27FC236}">
                <a16:creationId xmlns:a16="http://schemas.microsoft.com/office/drawing/2014/main" id="{49337EA5-2AFF-E6EF-ABD0-A62DDA808EED}"/>
              </a:ext>
            </a:extLst>
          </p:cNvPr>
          <p:cNvSpPr/>
          <p:nvPr/>
        </p:nvSpPr>
        <p:spPr>
          <a:xfrm>
            <a:off x="8558349" y="1740227"/>
            <a:ext cx="3057246" cy="2469658"/>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CC6FBFC-D047-05C7-EB49-986D9A72ED7F}"/>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Subfunction</a:t>
            </a:r>
          </a:p>
        </p:txBody>
      </p:sp>
      <p:sp>
        <p:nvSpPr>
          <p:cNvPr id="44" name="Google Shape;506;p32">
            <a:extLst>
              <a:ext uri="{FF2B5EF4-FFF2-40B4-BE49-F238E27FC236}">
                <a16:creationId xmlns:a16="http://schemas.microsoft.com/office/drawing/2014/main" id="{5DD86041-FC83-2EE9-44C3-24C65AC30C7A}"/>
              </a:ext>
            </a:extLst>
          </p:cNvPr>
          <p:cNvSpPr/>
          <p:nvPr/>
        </p:nvSpPr>
        <p:spPr>
          <a:xfrm>
            <a:off x="8955020" y="1335780"/>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sym typeface="DM Sans ExtraLight"/>
              </a:rPr>
              <a:t> Industrial</a:t>
            </a:r>
            <a:endParaRPr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endParaRPr>
          </a:p>
        </p:txBody>
      </p:sp>
      <p:grpSp>
        <p:nvGrpSpPr>
          <p:cNvPr id="66" name="Google Shape;2181;p75">
            <a:extLst>
              <a:ext uri="{FF2B5EF4-FFF2-40B4-BE49-F238E27FC236}">
                <a16:creationId xmlns:a16="http://schemas.microsoft.com/office/drawing/2014/main" id="{22E7DD4B-4D79-D9A7-D37F-C0605BB81BF3}"/>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EA822FD9-AD68-EA62-15EE-23E20A79B2C3}"/>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1A4FB62-2341-9078-C471-A2C08B37576C}"/>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3FDADAC6-3E5D-D5B9-23AA-1C7464BE6127}"/>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96C77FFA-C070-4AED-AAD7-201D165D1C74}"/>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CF36A7B7-B7A1-7E47-0465-97D98F38185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grpSp>
        <p:nvGrpSpPr>
          <p:cNvPr id="72" name="Google Shape;2175;p75">
            <a:extLst>
              <a:ext uri="{FF2B5EF4-FFF2-40B4-BE49-F238E27FC236}">
                <a16:creationId xmlns:a16="http://schemas.microsoft.com/office/drawing/2014/main" id="{6AA5CE98-C11C-007F-BEFD-9AA292F25D07}"/>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E8B92347-036B-7314-C068-111926030611}"/>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5E65F2AA-3458-9315-9148-5DEECBADA5C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18B23EA7-E494-4C5E-D8D9-266237BF7C05}"/>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2AA7AC2C-AC0F-420D-9236-DD7A6F33282B}"/>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4F40084B-87AD-05C8-E3B3-4012F6371796}"/>
              </a:ext>
            </a:extLst>
          </p:cNvPr>
          <p:cNvSpPr/>
          <p:nvPr/>
        </p:nvSpPr>
        <p:spPr>
          <a:xfrm>
            <a:off x="6215591" y="2977919"/>
            <a:ext cx="2134380" cy="68002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latin typeface="Aptos"/>
                <a:ea typeface="Calibri"/>
                <a:cs typeface="Calibri"/>
                <a:sym typeface="DM Sans"/>
              </a:rPr>
              <a:t>Extracts and transcribes spoken instructions using speech-to-text models </a:t>
            </a:r>
            <a:r>
              <a:rPr kumimoji="0" lang="en-US" sz="900" b="0" i="0" u="none" strike="noStrike" kern="0" cap="none" spc="0" normalizeH="0" baseline="0" noProof="0">
                <a:ln>
                  <a:noFill/>
                </a:ln>
                <a:solidFill>
                  <a:srgbClr val="000000"/>
                </a:solidFill>
                <a:effectLst/>
                <a:uLnTx/>
                <a:uFillTx/>
                <a:latin typeface="Aptos"/>
                <a:ea typeface="Calibri"/>
                <a:cs typeface="Calibri"/>
                <a:sym typeface="DM Sans"/>
              </a:rPr>
              <a:t>and</a:t>
            </a:r>
            <a:r>
              <a:rPr lang="en-US" sz="900" kern="0">
                <a:solidFill>
                  <a:srgbClr val="000000"/>
                </a:solidFill>
                <a:latin typeface="Aptos"/>
                <a:ea typeface="Calibri"/>
                <a:cs typeface="Calibri"/>
                <a:sym typeface="DM Sans"/>
              </a:rPr>
              <a:t> aligns them with visual workflows</a:t>
            </a:r>
            <a:endParaRPr lang="en-US" sz="900" kern="0"/>
          </a:p>
        </p:txBody>
      </p:sp>
      <p:sp>
        <p:nvSpPr>
          <p:cNvPr id="30" name="Google Shape;115;p20">
            <a:extLst>
              <a:ext uri="{FF2B5EF4-FFF2-40B4-BE49-F238E27FC236}">
                <a16:creationId xmlns:a16="http://schemas.microsoft.com/office/drawing/2014/main" id="{80795573-C817-62D6-26CB-335BA1FCE831}"/>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200">
                <a:solidFill>
                  <a:srgbClr val="0078D4"/>
                </a:solidFill>
                <a:latin typeface="Segoe Sans Display"/>
                <a:ea typeface="DM Sans 14pt"/>
                <a:cs typeface="Segoe Sans Display"/>
                <a:sym typeface="DM Sans"/>
              </a:rPr>
              <a:t>MANUFACTURING</a:t>
            </a:r>
            <a:endPar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endParaRPr>
          </a:p>
        </p:txBody>
      </p:sp>
      <p:sp>
        <p:nvSpPr>
          <p:cNvPr id="31" name="Google Shape;163;p22">
            <a:extLst>
              <a:ext uri="{FF2B5EF4-FFF2-40B4-BE49-F238E27FC236}">
                <a16:creationId xmlns:a16="http://schemas.microsoft.com/office/drawing/2014/main" id="{CF0460EF-7C74-822E-E06E-3F644BD216C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GB" sz="2400" b="1" kern="0">
                <a:solidFill>
                  <a:srgbClr val="000000"/>
                </a:solidFill>
                <a:latin typeface="Segoe Sans Display Semibold"/>
                <a:ea typeface="DM Sans 14pt ExtraLight"/>
                <a:cs typeface="Segoe Sans Display Semibold"/>
                <a:sym typeface="DM Sans ExtraLight"/>
              </a:rPr>
              <a:t>Visual Work Instruction </a:t>
            </a:r>
            <a:r>
              <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p>
        </p:txBody>
      </p:sp>
      <p:sp>
        <p:nvSpPr>
          <p:cNvPr id="37" name="Google Shape;498;p32">
            <a:extLst>
              <a:ext uri="{FF2B5EF4-FFF2-40B4-BE49-F238E27FC236}">
                <a16:creationId xmlns:a16="http://schemas.microsoft.com/office/drawing/2014/main" id="{764503CD-9E12-2F43-9570-BA5945142609}"/>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472">
              <a:lnSpc>
                <a:spcPts val="1780"/>
              </a:lnSpc>
              <a:spcBef>
                <a:spcPct val="0"/>
              </a:spcBef>
              <a:spcAft>
                <a:spcPct val="0"/>
              </a:spcAft>
              <a:defRPr/>
            </a:pPr>
            <a:endParaRPr lang="en-US" sz="1400" kern="0">
              <a:solidFill>
                <a:prstClr val="black"/>
              </a:solidFill>
              <a:ea typeface="+mn-lt"/>
              <a:cs typeface="+mn-lt"/>
              <a:sym typeface="DM Sans Light"/>
            </a:endParaRPr>
          </a:p>
          <a:p>
            <a:pPr defTabSz="932472">
              <a:lnSpc>
                <a:spcPts val="1780"/>
              </a:lnSpc>
              <a:spcBef>
                <a:spcPct val="0"/>
              </a:spcBef>
              <a:spcAft>
                <a:spcPct val="0"/>
              </a:spcAft>
              <a:defRPr/>
            </a:pPr>
            <a:r>
              <a:rPr lang="en-US" sz="1400" kern="0">
                <a:solidFill>
                  <a:prstClr val="black"/>
                </a:solidFill>
                <a:ea typeface="+mn-lt"/>
                <a:cs typeface="+mn-lt"/>
                <a:sym typeface="DM Sans Light"/>
              </a:rPr>
              <a:t>Convert expert walkthroughs into annotated, step-by-step visual instructions to deliver contextual guidance that frontline workers can access directly from their workspace</a:t>
            </a:r>
            <a:endParaRPr lang="en-US">
              <a:solidFill>
                <a:prstClr val="black"/>
              </a:solidFill>
              <a:ea typeface="+mn-lt"/>
              <a:cs typeface="+mn-lt"/>
            </a:endParaRPr>
          </a:p>
        </p:txBody>
      </p:sp>
      <p:sp>
        <p:nvSpPr>
          <p:cNvPr id="43" name="Google Shape;523;p32">
            <a:extLst>
              <a:ext uri="{FF2B5EF4-FFF2-40B4-BE49-F238E27FC236}">
                <a16:creationId xmlns:a16="http://schemas.microsoft.com/office/drawing/2014/main" id="{A113647F-5939-0278-4508-725069DEAAD3}"/>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sp>
        <p:nvSpPr>
          <p:cNvPr id="45" name="Rounded Rectangle 44">
            <a:extLst>
              <a:ext uri="{FF2B5EF4-FFF2-40B4-BE49-F238E27FC236}">
                <a16:creationId xmlns:a16="http://schemas.microsoft.com/office/drawing/2014/main" id="{951CE92A-E721-3979-CD37-643AE2CF6730}"/>
              </a:ext>
            </a:extLst>
          </p:cNvPr>
          <p:cNvSpPr/>
          <p:nvPr/>
        </p:nvSpPr>
        <p:spPr>
          <a:xfrm>
            <a:off x="8700923" y="2913109"/>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SOP Completion Rate </a:t>
            </a:r>
            <a:r>
              <a:rPr lang="en-US" sz="900">
                <a:solidFill>
                  <a:prstClr val="black"/>
                </a:solidFill>
                <a:ea typeface="+mn-lt"/>
                <a:cs typeface="+mn-lt"/>
              </a:rPr>
              <a:t>→ Clear step-by-step visuals improve task adherence</a:t>
            </a:r>
            <a:endParaRPr lang="en-US">
              <a:solidFill>
                <a:prstClr val="black"/>
              </a:solidFill>
            </a:endParaRPr>
          </a:p>
        </p:txBody>
      </p:sp>
      <p:sp>
        <p:nvSpPr>
          <p:cNvPr id="49" name="Rounded Rectangle 48">
            <a:extLst>
              <a:ext uri="{FF2B5EF4-FFF2-40B4-BE49-F238E27FC236}">
                <a16:creationId xmlns:a16="http://schemas.microsoft.com/office/drawing/2014/main" id="{D761E4F5-04F1-3D58-7A04-BC1B6F0E781B}"/>
              </a:ext>
            </a:extLst>
          </p:cNvPr>
          <p:cNvSpPr/>
          <p:nvPr/>
        </p:nvSpPr>
        <p:spPr>
          <a:xfrm>
            <a:off x="8700923" y="2239742"/>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a:solidFill>
                  <a:prstClr val="black"/>
                </a:solidFill>
                <a:latin typeface="Segoe Sans Display Semibold"/>
                <a:cs typeface="Segoe Sans Display Semibold"/>
              </a:rPr>
              <a:t> </a:t>
            </a:r>
            <a:r>
              <a:rPr lang="en-US" sz="900">
                <a:solidFill>
                  <a:prstClr val="black"/>
                </a:solidFill>
                <a:ea typeface="+mn-lt"/>
                <a:cs typeface="+mn-lt"/>
              </a:rPr>
              <a:t> </a:t>
            </a:r>
            <a:r>
              <a:rPr lang="en-US" sz="900" b="1">
                <a:solidFill>
                  <a:prstClr val="black"/>
                </a:solidFill>
                <a:ea typeface="+mn-lt"/>
                <a:cs typeface="+mn-lt"/>
              </a:rPr>
              <a:t>Training Time </a:t>
            </a:r>
            <a:r>
              <a:rPr lang="en-US" sz="900">
                <a:solidFill>
                  <a:prstClr val="black"/>
                </a:solidFill>
                <a:ea typeface="+mn-lt"/>
                <a:cs typeface="+mn-lt"/>
              </a:rPr>
              <a:t>→ Accelerated onboarding through engaging digital guides</a:t>
            </a:r>
          </a:p>
        </p:txBody>
      </p:sp>
      <p:sp>
        <p:nvSpPr>
          <p:cNvPr id="51" name="Rounded Rectangle 50">
            <a:extLst>
              <a:ext uri="{FF2B5EF4-FFF2-40B4-BE49-F238E27FC236}">
                <a16:creationId xmlns:a16="http://schemas.microsoft.com/office/drawing/2014/main" id="{EB5DE37B-B0DB-445C-6B2A-3457EE1A066E}"/>
              </a:ext>
            </a:extLst>
          </p:cNvPr>
          <p:cNvSpPr/>
          <p:nvPr/>
        </p:nvSpPr>
        <p:spPr>
          <a:xfrm>
            <a:off x="8700923" y="3550264"/>
            <a:ext cx="2790518" cy="54276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 rIns="91440" bIns="45720" rtlCol="0" anchor="ctr"/>
          <a:lstStyle/>
          <a:p>
            <a:pPr>
              <a:defRPr/>
            </a:pPr>
            <a:r>
              <a:rPr lang="en-US" sz="900" b="1">
                <a:solidFill>
                  <a:prstClr val="black"/>
                </a:solidFill>
                <a:ea typeface="+mn-lt"/>
                <a:cs typeface="+mn-lt"/>
              </a:rPr>
              <a:t>Error Rate </a:t>
            </a:r>
            <a:r>
              <a:rPr lang="en-US" sz="900">
                <a:solidFill>
                  <a:prstClr val="black"/>
                </a:solidFill>
                <a:ea typeface="+mn-lt"/>
                <a:cs typeface="+mn-lt"/>
              </a:rPr>
              <a:t>→ Visualized instructions reduce misunderstandings and mistakes</a:t>
            </a:r>
            <a:endParaRPr lang="en-US">
              <a:solidFill>
                <a:prstClr val="black"/>
              </a:solidFill>
            </a:endParaRPr>
          </a:p>
        </p:txBody>
      </p:sp>
      <p:sp>
        <p:nvSpPr>
          <p:cNvPr id="52" name="Arrow: Up 56">
            <a:extLst>
              <a:ext uri="{FF2B5EF4-FFF2-40B4-BE49-F238E27FC236}">
                <a16:creationId xmlns:a16="http://schemas.microsoft.com/office/drawing/2014/main" id="{1A6195A1-21EF-C955-213C-CD05C9D496AA}"/>
              </a:ext>
            </a:extLst>
          </p:cNvPr>
          <p:cNvSpPr/>
          <p:nvPr/>
        </p:nvSpPr>
        <p:spPr>
          <a:xfrm rot="10800000">
            <a:off x="8794754" y="3686224"/>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Google Shape;516;p32">
            <a:extLst>
              <a:ext uri="{FF2B5EF4-FFF2-40B4-BE49-F238E27FC236}">
                <a16:creationId xmlns:a16="http://schemas.microsoft.com/office/drawing/2014/main" id="{FF4FA468-DD2A-8838-DBEB-6FD50AE16D1D}"/>
              </a:ext>
            </a:extLst>
          </p:cNvPr>
          <p:cNvSpPr/>
          <p:nvPr/>
        </p:nvSpPr>
        <p:spPr>
          <a:xfrm>
            <a:off x="10209729" y="4805098"/>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Training Coordinator</a:t>
            </a:r>
            <a:endParaRPr lang="en-US"/>
          </a:p>
        </p:txBody>
      </p:sp>
      <p:sp>
        <p:nvSpPr>
          <p:cNvPr id="5" name="Google Shape;516;p32">
            <a:extLst>
              <a:ext uri="{FF2B5EF4-FFF2-40B4-BE49-F238E27FC236}">
                <a16:creationId xmlns:a16="http://schemas.microsoft.com/office/drawing/2014/main" id="{D14700BB-E4E9-C3EE-7DAD-6945F61D8206}"/>
              </a:ext>
            </a:extLst>
          </p:cNvPr>
          <p:cNvSpPr/>
          <p:nvPr/>
        </p:nvSpPr>
        <p:spPr>
          <a:xfrm>
            <a:off x="9454627" y="5578183"/>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algn="ctr">
              <a:spcBef>
                <a:spcPct val="0"/>
              </a:spcBef>
              <a:spcAft>
                <a:spcPct val="0"/>
              </a:spcAft>
              <a:defRPr/>
            </a:pPr>
            <a:r>
              <a:rPr lang="en-GB" sz="900">
                <a:solidFill>
                  <a:srgbClr val="000000"/>
                </a:solidFill>
                <a:ea typeface="+mn-lt"/>
                <a:cs typeface="+mn-lt"/>
                <a:sym typeface="DM Sans Medium"/>
              </a:rPr>
              <a:t>Frontline Operator</a:t>
            </a:r>
            <a:endParaRPr lang="en-US"/>
          </a:p>
        </p:txBody>
      </p:sp>
      <p:sp>
        <p:nvSpPr>
          <p:cNvPr id="6" name="Google Shape;523;p32">
            <a:extLst>
              <a:ext uri="{FF2B5EF4-FFF2-40B4-BE49-F238E27FC236}">
                <a16:creationId xmlns:a16="http://schemas.microsoft.com/office/drawing/2014/main" id="{21D31B52-2D61-EE68-C015-B9669A552D0F}"/>
              </a:ext>
            </a:extLst>
          </p:cNvPr>
          <p:cNvSpPr/>
          <p:nvPr/>
        </p:nvSpPr>
        <p:spPr>
          <a:xfrm>
            <a:off x="6215592" y="4418397"/>
            <a:ext cx="2134380" cy="64099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latin typeface="Aptos"/>
                <a:ea typeface="Calibri"/>
                <a:cs typeface="Calibri"/>
                <a:sym typeface="DM Sans"/>
              </a:rPr>
              <a:t>Enhances each step with annotated visuals, callouts, and safety warnings for better comprehension</a:t>
            </a:r>
            <a:endParaRPr lang="en-US"/>
          </a:p>
        </p:txBody>
      </p:sp>
      <p:sp>
        <p:nvSpPr>
          <p:cNvPr id="21" name="TextBox 20">
            <a:extLst>
              <a:ext uri="{FF2B5EF4-FFF2-40B4-BE49-F238E27FC236}">
                <a16:creationId xmlns:a16="http://schemas.microsoft.com/office/drawing/2014/main" id="{8915EE55-9CF7-D792-A03F-6933BD4FF48D}"/>
              </a:ext>
            </a:extLst>
          </p:cNvPr>
          <p:cNvSpPr txBox="1"/>
          <p:nvPr/>
        </p:nvSpPr>
        <p:spPr>
          <a:xfrm>
            <a:off x="695994" y="1098881"/>
            <a:ext cx="77522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ea typeface="+mn-lt"/>
                <a:cs typeface="+mn-lt"/>
              </a:rPr>
              <a:t>Converts expert walkthroughs into visual SOPs to accelerate training and reduce errors.</a:t>
            </a:r>
            <a:endParaRPr lang="en-US"/>
          </a:p>
        </p:txBody>
      </p:sp>
      <p:sp>
        <p:nvSpPr>
          <p:cNvPr id="38" name="Google Shape;506;p32">
            <a:extLst>
              <a:ext uri="{FF2B5EF4-FFF2-40B4-BE49-F238E27FC236}">
                <a16:creationId xmlns:a16="http://schemas.microsoft.com/office/drawing/2014/main" id="{0CBE3701-D991-6ECB-DC36-4662CFEEA1B7}"/>
              </a:ext>
            </a:extLst>
          </p:cNvPr>
          <p:cNvSpPr/>
          <p:nvPr/>
        </p:nvSpPr>
        <p:spPr>
          <a:xfrm>
            <a:off x="10449712" y="1335779"/>
            <a:ext cx="790869" cy="127961"/>
          </a:xfrm>
          <a:prstGeom prst="roundRect">
            <a:avLst>
              <a:gd name="adj" fmla="val 7496"/>
            </a:avLst>
          </a:prstGeom>
          <a:noFill/>
          <a:ln>
            <a:noFill/>
          </a:ln>
        </p:spPr>
        <p:txBody>
          <a:bodyPr spcFirstLastPara="1" wrap="square" lIns="0" tIns="0" rIns="0" bIns="0" anchor="t" anchorCtr="0">
            <a:noAutofit/>
          </a:bodyPr>
          <a:lstStyle/>
          <a:p>
            <a:pPr algn="ctr" fontAlgn="base">
              <a:spcBef>
                <a:spcPct val="0"/>
              </a:spcBef>
              <a:spcAft>
                <a:spcPct val="0"/>
              </a:spcAft>
              <a:defRPr/>
            </a:pPr>
            <a:r>
              <a:rPr lang="en-GB" sz="800">
                <a:solidFill>
                  <a:srgbClr val="0078D4"/>
                </a:solidFill>
                <a:latin typeface="Segoe Sans Display"/>
                <a:ea typeface="DM Sans 14pt ExtraLight"/>
                <a:cs typeface="Segoe Sans Display"/>
              </a:rPr>
              <a:t>Strategic Imperatives</a:t>
            </a:r>
            <a:endParaRPr lang="en-GB" sz="800" b="0" i="0" u="none" strike="noStrike" kern="1200" cap="none" spc="0" normalizeH="0" baseline="0" noProof="0" err="1">
              <a:ln>
                <a:noFill/>
              </a:ln>
              <a:solidFill>
                <a:srgbClr val="0078D4"/>
              </a:solidFill>
              <a:effectLst/>
              <a:uLnTx/>
              <a:uFillTx/>
              <a:latin typeface="Segoe Sans Display" pitchFamily="2" charset="0"/>
              <a:ea typeface="DM Sans 14pt ExtraLight"/>
              <a:cs typeface="Segoe Sans Display" pitchFamily="2" charset="0"/>
            </a:endParaRPr>
          </a:p>
        </p:txBody>
      </p:sp>
      <p:sp>
        <p:nvSpPr>
          <p:cNvPr id="39" name="Google Shape;506;p32">
            <a:extLst>
              <a:ext uri="{FF2B5EF4-FFF2-40B4-BE49-F238E27FC236}">
                <a16:creationId xmlns:a16="http://schemas.microsoft.com/office/drawing/2014/main" id="{44D63A5E-75E2-37BB-1EEA-F6647960C89B}"/>
              </a:ext>
            </a:extLst>
          </p:cNvPr>
          <p:cNvSpPr/>
          <p:nvPr/>
        </p:nvSpPr>
        <p:spPr>
          <a:xfrm>
            <a:off x="10506034" y="835702"/>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000">
                <a:solidFill>
                  <a:srgbClr val="000000"/>
                </a:solidFill>
                <a:latin typeface="Segoe Sans Display"/>
                <a:ea typeface="DM Sans 14pt ExtraLight"/>
                <a:cs typeface="Segoe Sans Display"/>
              </a:rPr>
              <a:t>Maturity</a:t>
            </a:r>
            <a:endParaRPr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endParaRPr>
          </a:p>
        </p:txBody>
      </p:sp>
      <p:sp>
        <p:nvSpPr>
          <p:cNvPr id="3" name="Arrow: Up 56">
            <a:extLst>
              <a:ext uri="{FF2B5EF4-FFF2-40B4-BE49-F238E27FC236}">
                <a16:creationId xmlns:a16="http://schemas.microsoft.com/office/drawing/2014/main" id="{0B27F3F3-1DA7-6BD9-3CF2-15A8161C1394}"/>
              </a:ext>
            </a:extLst>
          </p:cNvPr>
          <p:cNvSpPr/>
          <p:nvPr/>
        </p:nvSpPr>
        <p:spPr>
          <a:xfrm rot="10800000">
            <a:off x="8794754" y="2367377"/>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Google Shape;523;p32">
            <a:extLst>
              <a:ext uri="{FF2B5EF4-FFF2-40B4-BE49-F238E27FC236}">
                <a16:creationId xmlns:a16="http://schemas.microsoft.com/office/drawing/2014/main" id="{AA9590A1-A706-29F7-A85C-8C6C321F20F6}"/>
              </a:ext>
            </a:extLst>
          </p:cNvPr>
          <p:cNvSpPr/>
          <p:nvPr/>
        </p:nvSpPr>
        <p:spPr>
          <a:xfrm>
            <a:off x="6215592" y="5121021"/>
            <a:ext cx="2134380" cy="63809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latin typeface="Aptos"/>
                <a:ea typeface="Calibri"/>
                <a:cs typeface="Calibri"/>
                <a:sym typeface="DM Sans"/>
              </a:rPr>
              <a:t>Publishes interactive visual work instructions via MES or content management systems for use in training and daily operations</a:t>
            </a:r>
            <a:endParaRPr lang="en-US" sz="900" kern="0">
              <a:solidFill>
                <a:srgbClr val="000000"/>
              </a:solidFill>
              <a:latin typeface="Aptos"/>
              <a:ea typeface="Calibri"/>
              <a:cs typeface="Calibri"/>
            </a:endParaRPr>
          </a:p>
        </p:txBody>
      </p:sp>
      <p:sp>
        <p:nvSpPr>
          <p:cNvPr id="48" name="Arrow: Up 56">
            <a:extLst>
              <a:ext uri="{FF2B5EF4-FFF2-40B4-BE49-F238E27FC236}">
                <a16:creationId xmlns:a16="http://schemas.microsoft.com/office/drawing/2014/main" id="{5D212A25-C1B3-FA13-9AC1-307E2E291C02}"/>
              </a:ext>
            </a:extLst>
          </p:cNvPr>
          <p:cNvSpPr/>
          <p:nvPr/>
        </p:nvSpPr>
        <p:spPr>
          <a:xfrm>
            <a:off x="8794754" y="3049069"/>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Google Shape;523;p32">
            <a:extLst>
              <a:ext uri="{FF2B5EF4-FFF2-40B4-BE49-F238E27FC236}">
                <a16:creationId xmlns:a16="http://schemas.microsoft.com/office/drawing/2014/main" id="{1CFF807E-82F4-CC92-C6E9-762B6C2DDED7}"/>
              </a:ext>
            </a:extLst>
          </p:cNvPr>
          <p:cNvSpPr/>
          <p:nvPr/>
        </p:nvSpPr>
        <p:spPr>
          <a:xfrm>
            <a:off x="6215592" y="5811107"/>
            <a:ext cx="2134380" cy="564659"/>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algn="ctr">
              <a:lnSpc>
                <a:spcPts val="1180"/>
              </a:lnSpc>
              <a:spcBef>
                <a:spcPct val="0"/>
              </a:spcBef>
              <a:spcAft>
                <a:spcPct val="0"/>
              </a:spcAft>
              <a:defRPr/>
            </a:pPr>
            <a:r>
              <a:rPr lang="en-US" sz="900" kern="0">
                <a:solidFill>
                  <a:srgbClr val="000000"/>
                </a:solidFill>
                <a:ea typeface="+mn-lt"/>
                <a:cs typeface="+mn-lt"/>
                <a:sym typeface="DM Sans"/>
              </a:rPr>
              <a:t>Enable operator feedback on unclear instructions, routing insights to engineers or triggering agent reviews</a:t>
            </a:r>
            <a:endParaRPr lang="en-US">
              <a:ea typeface="+mn-lt"/>
              <a:cs typeface="+mn-lt"/>
            </a:endParaRPr>
          </a:p>
        </p:txBody>
      </p:sp>
    </p:spTree>
    <p:extLst>
      <p:ext uri="{BB962C8B-B14F-4D97-AF65-F5344CB8AC3E}">
        <p14:creationId xmlns:p14="http://schemas.microsoft.com/office/powerpoint/2010/main" val="2526801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5FBBB-A64F-491C-395F-F590FD631BAF}"/>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6F14B86A-CB22-7273-95A7-C32CEE2B45CE}"/>
              </a:ext>
            </a:extLst>
          </p:cNvPr>
          <p:cNvSpPr>
            <a:spLocks/>
          </p:cNvSpPr>
          <p:nvPr/>
        </p:nvSpPr>
        <p:spPr bwMode="auto">
          <a:xfrm>
            <a:off x="2341944" y="801032"/>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9491EC15-A438-0C08-E282-DAE07CB04BD8}"/>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BCB313F3-B734-C8A1-AA27-E9AC6AD8AB3C}"/>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54105003-627E-B209-253C-4B4ED9C2D8ED}"/>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defTabSz="932742">
              <a:spcAft>
                <a:spcPts val="100"/>
              </a:spcAft>
              <a:buSzPct val="90000"/>
              <a:defRPr/>
            </a:pPr>
            <a:r>
              <a:rPr lang="en-US" sz="1400">
                <a:solidFill>
                  <a:srgbClr val="091F2C"/>
                </a:solidFill>
                <a:latin typeface="Segoe Sans Display Semibold"/>
                <a:cs typeface="Segoe Sans Display"/>
              </a:rPr>
              <a:t>Visual Work Instruction </a:t>
            </a: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a:rPr>
              <a:t>Agent</a:t>
            </a:r>
          </a:p>
        </p:txBody>
      </p:sp>
      <p:sp>
        <p:nvSpPr>
          <p:cNvPr id="57" name="Rectangle: Top Corners Rounded 56">
            <a:extLst>
              <a:ext uri="{FF2B5EF4-FFF2-40B4-BE49-F238E27FC236}">
                <a16:creationId xmlns:a16="http://schemas.microsoft.com/office/drawing/2014/main" id="{E663B30F-D2C8-626A-720A-F6CB479B717C}"/>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C36C675F-77C6-B41F-202D-46043E8C160B}"/>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1A0F4D5A-9F17-3F67-E542-90F0AED3015B}"/>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A7D1C690-027F-2A0E-A956-E61EE02C87EE}"/>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8CAD5508-1E63-15DA-122C-0C41014D70F6}"/>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DC26A704-765D-2473-2E6A-52A97C2A8DAD}"/>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B932C100-3EE9-E2D9-B8A1-C961BDE7A7BD}"/>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8A669C4B-EB58-A49D-8019-F096F26AB6D0}"/>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780BEF9C-0EDC-7628-1C0D-E9843CA0686F}"/>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1F1D1B68-6050-5A83-F5F6-CB1AC7BB443F}"/>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631F5103-8273-0A59-D3D5-7895DDFCD17A}"/>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3D4ECFB3-9D08-9447-253F-8E6378A7C563}"/>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04E61679-653B-1621-30FB-E3FC29B69E79}"/>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A6B73B88-FC52-2B4B-B570-6C613052DDBB}"/>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DA250F01-34B4-7A0A-F94B-0139B02D67BE}"/>
              </a:ext>
            </a:extLst>
          </p:cNvPr>
          <p:cNvSpPr txBox="1"/>
          <p:nvPr/>
        </p:nvSpPr>
        <p:spPr>
          <a:xfrm>
            <a:off x="116061" y="445487"/>
            <a:ext cx="1996267" cy="2769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FFFFFF"/>
                </a:solidFill>
                <a:latin typeface="Segoe Sans Display Semibold"/>
                <a:cs typeface="Segoe Sans Display Semibold"/>
              </a:rPr>
              <a:t>Manufacturing</a:t>
            </a:r>
            <a:endParaRPr lang="en-US" sz="1800" b="0" i="0" u="none" strike="noStrike" kern="1200" cap="none" spc="0" normalizeH="0" baseline="0" noProof="0">
              <a:ln>
                <a:noFill/>
              </a:ln>
              <a:solidFill>
                <a:srgbClr val="FFFFFF"/>
              </a:solidFill>
              <a:effectLst/>
              <a:uLnTx/>
              <a:uFillTx/>
              <a:latin typeface="Segoe Sans Display Semibold"/>
              <a:cs typeface="Segoe Sans Display Semibold"/>
            </a:endParaRPr>
          </a:p>
        </p:txBody>
      </p:sp>
      <p:sp>
        <p:nvSpPr>
          <p:cNvPr id="4" name="Available with">
            <a:extLst>
              <a:ext uri="{FF2B5EF4-FFF2-40B4-BE49-F238E27FC236}">
                <a16:creationId xmlns:a16="http://schemas.microsoft.com/office/drawing/2014/main" id="{32DC25D6-1E9E-6516-369A-5A0AF219EE0F}"/>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E10A2663-A7A7-D0AA-9C60-5AAB81B1B202}"/>
              </a:ext>
            </a:extLst>
          </p:cNvPr>
          <p:cNvGraphicFramePr>
            <a:graphicFrameLocks noGrp="1"/>
          </p:cNvGraphicFramePr>
          <p:nvPr>
            <p:extLst>
              <p:ext uri="{D42A27DB-BD31-4B8C-83A1-F6EECF244321}">
                <p14:modId xmlns:p14="http://schemas.microsoft.com/office/powerpoint/2010/main" val="999990089"/>
              </p:ext>
            </p:extLst>
          </p:nvPr>
        </p:nvGraphicFramePr>
        <p:xfrm>
          <a:off x="322384" y="1533767"/>
          <a:ext cx="1907446" cy="4440098"/>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1098782">
                <a:tc>
                  <a:txBody>
                    <a:bodyPr/>
                    <a:lstStyle/>
                    <a:p>
                      <a:pPr marL="0" marR="0" lvl="0" indent="0" algn="l">
                        <a:lnSpc>
                          <a:spcPct val="100000"/>
                        </a:lnSpc>
                        <a:spcBef>
                          <a:spcPts val="0"/>
                        </a:spcBef>
                        <a:spcAft>
                          <a:spcPts val="0"/>
                        </a:spcAft>
                        <a:buNone/>
                      </a:pPr>
                      <a:r>
                        <a:rPr lang="en-US" sz="1100" b="0" i="0" u="none" strike="noStrike" kern="1200" cap="none" spc="0" normalizeH="0" baseline="0" noProof="0">
                          <a:ln>
                            <a:noFill/>
                          </a:ln>
                          <a:solidFill>
                            <a:srgbClr val="091F2C"/>
                          </a:solidFill>
                          <a:effectLst/>
                          <a:uLnTx/>
                          <a:uFillTx/>
                        </a:rPr>
                        <a:t>Automatically generates visual standard operating procedures (SOPs) from expert walkthroughs to speed up training and reduce errors</a:t>
                      </a:r>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348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495792">
                <a:tc>
                  <a:txBody>
                    <a:bodyPr/>
                    <a:lstStyle/>
                    <a:p>
                      <a:pPr marL="0" marR="0" lvl="0" indent="0" algn="l" rtl="0" eaLnBrk="1" fontAlgn="auto" latinLnBrk="0" hangingPunct="1">
                        <a:lnSpc>
                          <a:spcPct val="100000"/>
                        </a:lnSpc>
                        <a:spcBef>
                          <a:spcPts val="0"/>
                        </a:spcBef>
                        <a:spcAft>
                          <a:spcPts val="0"/>
                        </a:spcAft>
                        <a:buClrTx/>
                        <a:buSzTx/>
                        <a:buFontTx/>
                        <a:buNone/>
                      </a:pPr>
                      <a:endParaRPr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a:lnSpc>
                          <a:spcPct val="100000"/>
                        </a:lnSpc>
                        <a:spcBef>
                          <a:spcPts val="0"/>
                        </a:spcBef>
                        <a:spcAft>
                          <a:spcPts val="0"/>
                        </a:spcAft>
                        <a:buClrTx/>
                        <a:buSzTx/>
                        <a:buFontTx/>
                        <a:buNone/>
                      </a:pPr>
                      <a:endParaRPr lang="en-US" sz="1100" b="0" i="0" u="none" strike="noStrike" kern="1200" cap="none" spc="0" normalizeH="0" baseline="0" noProof="0">
                        <a:ln>
                          <a:noFill/>
                        </a:ln>
                        <a:solidFill>
                          <a:schemeClr val="tx2"/>
                        </a:solidFill>
                        <a:effectLst/>
                        <a:uLnTx/>
                        <a:uFillTx/>
                        <a:latin typeface="Segoe Sans Display Semibold"/>
                        <a:ea typeface="+mn-ea"/>
                        <a:cs typeface="+mn-cs"/>
                      </a:endParaRPr>
                    </a:p>
                    <a:p>
                      <a:pPr marL="0" marR="0" lvl="0" indent="0" algn="l" defTabSz="91440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endParaRPr kumimoji="0" lang="en-US"/>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4957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5761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830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495792">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10791C9B-65DC-90A1-C515-AC98032D0231}"/>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Transcribe &amp; Align Instruction</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6" name="Step 1 Top">
            <a:extLst>
              <a:ext uri="{FF2B5EF4-FFF2-40B4-BE49-F238E27FC236}">
                <a16:creationId xmlns:a16="http://schemas.microsoft.com/office/drawing/2014/main" id="{6D38D25E-7E6E-D1F4-CDB4-C571892C016B}"/>
              </a:ext>
            </a:extLst>
          </p:cNvPr>
          <p:cNvSpPr txBox="1">
            <a:spLocks/>
          </p:cNvSpPr>
          <p:nvPr/>
        </p:nvSpPr>
        <p:spPr>
          <a:xfrm>
            <a:off x="5918795"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Transcribes spoken guidance and synchronizes it with video steps</a:t>
            </a:r>
            <a:endParaRPr lang="en-US">
              <a:ea typeface="+mn-lt"/>
              <a:cs typeface="+mn-lt"/>
            </a:endParaRPr>
          </a:p>
        </p:txBody>
      </p:sp>
      <p:sp>
        <p:nvSpPr>
          <p:cNvPr id="63" name="Rectangle: Rounded Corners 62">
            <a:extLst>
              <a:ext uri="{FF2B5EF4-FFF2-40B4-BE49-F238E27FC236}">
                <a16:creationId xmlns:a16="http://schemas.microsoft.com/office/drawing/2014/main" id="{4D487F07-E020-6E6A-0852-A72BFCA836B3}"/>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 </a:t>
            </a:r>
            <a:r>
              <a:rPr lang="en-US" sz="700">
                <a:solidFill>
                  <a:srgbClr val="FFFFFF"/>
                </a:solidFill>
                <a:latin typeface="Segoe Sans Display Semibold"/>
                <a:ea typeface="Segoe UI" pitchFamily="34" charset="0"/>
                <a:cs typeface="Segoe UI"/>
              </a:rPr>
              <a:t>Training Time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56AF2D5F-CD98-2814-9650-0BB16759D71D}"/>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lang="en-US" sz="700">
                <a:solidFill>
                  <a:srgbClr val="FFFFFF"/>
                </a:solidFill>
                <a:latin typeface="Segoe Sans Display Semibold"/>
                <a:ea typeface="Segoe UI" pitchFamily="34" charset="0"/>
                <a:cs typeface="Segoe UI"/>
              </a:rPr>
              <a:t>Improves Task Adherence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6850D6D8-00D2-3646-AAFF-6B4D5D3F0665}"/>
              </a:ext>
            </a:extLst>
          </p:cNvPr>
          <p:cNvSpPr/>
          <p:nvPr/>
        </p:nvSpPr>
        <p:spPr bwMode="auto">
          <a:xfrm>
            <a:off x="368101" y="524225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Cost savings</a:t>
            </a:r>
            <a:endParaRPr lang="en-US"/>
          </a:p>
        </p:txBody>
      </p:sp>
      <p:sp>
        <p:nvSpPr>
          <p:cNvPr id="23" name="Step 1 Title">
            <a:extLst>
              <a:ext uri="{FF2B5EF4-FFF2-40B4-BE49-F238E27FC236}">
                <a16:creationId xmlns:a16="http://schemas.microsoft.com/office/drawing/2014/main" id="{4E3784E4-4CF7-E0CB-3B6A-283D8C3C6BBD}"/>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Ingest Multimedia Capture</a:t>
            </a:r>
            <a:endParaRPr kumimoji="0" lang="en-US" sz="1000" b="0" i="0" u="none" strike="noStrike" kern="1200" cap="none" spc="0" normalizeH="0" baseline="0" noProof="0">
              <a:ln>
                <a:noFill/>
              </a:ln>
              <a:solidFill>
                <a:srgbClr val="091F2C"/>
              </a:solidFill>
              <a:effectLst/>
              <a:uLnTx/>
              <a:uFillTx/>
              <a:ea typeface="+mj-lt"/>
              <a:cs typeface="+mj-lt"/>
            </a:endParaRPr>
          </a:p>
        </p:txBody>
      </p:sp>
      <p:sp>
        <p:nvSpPr>
          <p:cNvPr id="24" name="Step 1 Top">
            <a:extLst>
              <a:ext uri="{FF2B5EF4-FFF2-40B4-BE49-F238E27FC236}">
                <a16:creationId xmlns:a16="http://schemas.microsoft.com/office/drawing/2014/main" id="{CA91512B-48C0-564C-607C-B3660D988D29}"/>
              </a:ext>
            </a:extLst>
          </p:cNvPr>
          <p:cNvSpPr txBox="1">
            <a:spLocks/>
          </p:cNvSpPr>
          <p:nvPr/>
        </p:nvSpPr>
        <p:spPr>
          <a:xfrm>
            <a:off x="3035003"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0"/>
              </a:spcBef>
              <a:spcAft>
                <a:spcPct val="0"/>
              </a:spcAft>
              <a:defRPr/>
            </a:pPr>
            <a:r>
              <a:rPr lang="en-US" sz="800" kern="0">
                <a:solidFill>
                  <a:srgbClr val="000000"/>
                </a:solidFill>
                <a:ea typeface="+mn-lt"/>
                <a:cs typeface="+mn-lt"/>
                <a:sym typeface="DM Sans"/>
              </a:rPr>
              <a:t>Collects expert walkthroughs via mobile, wearable, or HMI recordings</a:t>
            </a:r>
            <a:endParaRPr lang="en-US">
              <a:ea typeface="+mn-lt"/>
              <a:cs typeface="+mn-lt"/>
            </a:endParaRPr>
          </a:p>
        </p:txBody>
      </p:sp>
      <p:sp>
        <p:nvSpPr>
          <p:cNvPr id="45" name="TextBox 44">
            <a:extLst>
              <a:ext uri="{FF2B5EF4-FFF2-40B4-BE49-F238E27FC236}">
                <a16:creationId xmlns:a16="http://schemas.microsoft.com/office/drawing/2014/main" id="{82AA52AB-337C-DCAC-2C7D-DA2EA5BD50D7}"/>
              </a:ext>
              <a:ext uri="{C183D7F6-B498-43B3-948B-1728B52AA6E4}">
                <adec:decorative xmlns:adec="http://schemas.microsoft.com/office/drawing/2017/decorative" val="0"/>
              </a:ext>
            </a:extLst>
          </p:cNvPr>
          <p:cNvSpPr txBox="1"/>
          <p:nvPr/>
        </p:nvSpPr>
        <p:spPr>
          <a:xfrm>
            <a:off x="3223018" y="2064844"/>
            <a:ext cx="2199820"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IoT Systems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HMI logs)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video and interface recordings</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Mobile Devices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Android/iOS)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camera feeds</a:t>
            </a:r>
            <a:endParaRPr lang="en-US"/>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Knowledge Base</a:t>
            </a:r>
            <a:r>
              <a:rPr lang="en-US" sz="700">
                <a:solidFill>
                  <a:srgbClr val="000000"/>
                </a:solidFill>
                <a:ea typeface="+mn-lt"/>
                <a:cs typeface="+mn-lt"/>
              </a:rPr>
              <a:t> (e.g., SharePoint)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storage and retrieval</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49" name="Picture 48">
            <a:extLst>
              <a:ext uri="{FF2B5EF4-FFF2-40B4-BE49-F238E27FC236}">
                <a16:creationId xmlns:a16="http://schemas.microsoft.com/office/drawing/2014/main" id="{EB53C229-ABBC-740D-CE4A-A23782187486}"/>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C3C9E4B3-5FD9-9FF2-6418-AE75A2F1E70C}"/>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S</a:t>
            </a:r>
            <a:r>
              <a:rPr lang="en-US"/>
              <a:t>egment and Annotate Process Steps</a:t>
            </a:r>
            <a:endParaRPr lang="en-US" sz="1000" b="0" i="0" u="none" strike="noStrike" kern="1200" cap="none" spc="0" normalizeH="0" baseline="0" noProof="0">
              <a:ln>
                <a:noFill/>
              </a:ln>
              <a:solidFill>
                <a:srgbClr val="091F2C"/>
              </a:solidFill>
              <a:effectLst/>
              <a:uLnTx/>
              <a:uFillTx/>
              <a:latin typeface="Segoe Sans Display Semibold"/>
              <a:cs typeface="Segoe UI Semibold" panose="020B0502040204020203" pitchFamily="34" charset="0"/>
            </a:endParaRPr>
          </a:p>
        </p:txBody>
      </p:sp>
      <p:sp>
        <p:nvSpPr>
          <p:cNvPr id="29" name="Step 1 Top">
            <a:extLst>
              <a:ext uri="{FF2B5EF4-FFF2-40B4-BE49-F238E27FC236}">
                <a16:creationId xmlns:a16="http://schemas.microsoft.com/office/drawing/2014/main" id="{CBCCC923-3BC6-33F5-7CD4-106E4F65DEAF}"/>
              </a:ext>
            </a:extLst>
          </p:cNvPr>
          <p:cNvSpPr txBox="1">
            <a:spLocks/>
          </p:cNvSpPr>
          <p:nvPr/>
        </p:nvSpPr>
        <p:spPr>
          <a:xfrm>
            <a:off x="8804382" y="146143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Converts recordings into structured, annotated SOPs</a:t>
            </a:r>
            <a:endParaRPr lang="en-US">
              <a:ea typeface="+mn-lt"/>
              <a:cs typeface="+mn-lt"/>
            </a:endParaRPr>
          </a:p>
        </p:txBody>
      </p:sp>
      <p:sp>
        <p:nvSpPr>
          <p:cNvPr id="37" name="Step 1 Title">
            <a:extLst>
              <a:ext uri="{FF2B5EF4-FFF2-40B4-BE49-F238E27FC236}">
                <a16:creationId xmlns:a16="http://schemas.microsoft.com/office/drawing/2014/main" id="{DF8D760C-45A2-8D46-F5CC-7650DFB3D2C3}"/>
              </a:ext>
            </a:extLst>
          </p:cNvPr>
          <p:cNvSpPr txBox="1">
            <a:spLocks/>
          </p:cNvSpPr>
          <p:nvPr/>
        </p:nvSpPr>
        <p:spPr>
          <a:xfrm>
            <a:off x="8804381" y="3958339"/>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Enhance Safety &amp; Compliance</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38" name="Step 1 Top">
            <a:extLst>
              <a:ext uri="{FF2B5EF4-FFF2-40B4-BE49-F238E27FC236}">
                <a16:creationId xmlns:a16="http://schemas.microsoft.com/office/drawing/2014/main" id="{92CD4455-B11A-CE41-DE45-145DEFB30AE1}"/>
              </a:ext>
            </a:extLst>
          </p:cNvPr>
          <p:cNvSpPr txBox="1">
            <a:spLocks/>
          </p:cNvSpPr>
          <p:nvPr/>
        </p:nvSpPr>
        <p:spPr>
          <a:xfrm>
            <a:off x="8804382" y="4275090"/>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Adds safety warnings, PPE icons, and compliance callouts to instructions</a:t>
            </a:r>
            <a:endParaRPr lang="en-US">
              <a:ea typeface="+mn-lt"/>
              <a:cs typeface="+mn-lt"/>
            </a:endParaRPr>
          </a:p>
        </p:txBody>
      </p:sp>
      <p:sp>
        <p:nvSpPr>
          <p:cNvPr id="8" name="Rectangle: Rounded Corners 7">
            <a:extLst>
              <a:ext uri="{FF2B5EF4-FFF2-40B4-BE49-F238E27FC236}">
                <a16:creationId xmlns:a16="http://schemas.microsoft.com/office/drawing/2014/main" id="{063D420F-638A-4BA1-A55E-DE3219A75622}"/>
              </a:ext>
            </a:extLst>
          </p:cNvPr>
          <p:cNvSpPr/>
          <p:nvPr/>
        </p:nvSpPr>
        <p:spPr bwMode="auto">
          <a:xfrm>
            <a:off x="354364" y="5555530"/>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a:spcBef>
                <a:spcPct val="0"/>
              </a:spcBef>
              <a:spcAft>
                <a:spcPct val="0"/>
              </a:spcAft>
              <a:defRPr/>
            </a:pPr>
            <a:r>
              <a:rPr lang="en-US" sz="700">
                <a:solidFill>
                  <a:srgbClr val="FFFFFF"/>
                </a:solidFill>
                <a:ea typeface="+mn-lt"/>
                <a:cs typeface="+mn-lt"/>
              </a:rPr>
              <a:t>Employee Experience</a:t>
            </a:r>
            <a:endParaRPr lang="en-US"/>
          </a:p>
        </p:txBody>
      </p:sp>
      <p:sp>
        <p:nvSpPr>
          <p:cNvPr id="16" name="Rectangle: Rounded Corners 15">
            <a:extLst>
              <a:ext uri="{FF2B5EF4-FFF2-40B4-BE49-F238E27FC236}">
                <a16:creationId xmlns:a16="http://schemas.microsoft.com/office/drawing/2014/main" id="{ADBB2165-7D39-C124-C444-90E38C3D127E}"/>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defTabSz="932472" fontAlgn="base">
              <a:spcBef>
                <a:spcPct val="0"/>
              </a:spcBef>
              <a:spcAft>
                <a:spcPct val="0"/>
              </a:spcAf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a:rPr>
              <a:t>Reduces</a:t>
            </a:r>
            <a:r>
              <a:rPr lang="en-US" sz="700">
                <a:solidFill>
                  <a:srgbClr val="FFFFFF"/>
                </a:solidFill>
                <a:latin typeface="Segoe Sans Display Semibold"/>
                <a:ea typeface="Segoe UI" pitchFamily="34" charset="0"/>
                <a:cs typeface="Segoe UI"/>
              </a:rPr>
              <a:t> Error Rate</a:t>
            </a:r>
            <a:endPar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Text Placeholder 11">
            <a:extLst>
              <a:ext uri="{FF2B5EF4-FFF2-40B4-BE49-F238E27FC236}">
                <a16:creationId xmlns:a16="http://schemas.microsoft.com/office/drawing/2014/main" id="{ED94297B-50D0-47E2-5690-98C96D175963}"/>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77FEB779-1E4D-3375-1450-FA14AA5B79A7}"/>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348953C4-5723-C2D3-AD4D-10DC4DBFE61A}"/>
              </a:ext>
              <a:ext uri="{C183D7F6-B498-43B3-948B-1728B52AA6E4}">
                <adec:decorative xmlns:adec="http://schemas.microsoft.com/office/drawing/2017/decorative" val="0"/>
              </a:ext>
            </a:extLst>
          </p:cNvPr>
          <p:cNvSpPr txBox="1"/>
          <p:nvPr/>
        </p:nvSpPr>
        <p:spPr>
          <a:xfrm>
            <a:off x="6101735" y="2064844"/>
            <a:ext cx="2199820" cy="92333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speech recognition service for real-time transcription</a:t>
            </a: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Video Platform </a:t>
            </a:r>
            <a:r>
              <a:rPr kumimoji="0" lang="en-US" sz="700" b="0" i="0" u="none" strike="noStrike" kern="1200" cap="none" spc="0" normalizeH="0" baseline="0" noProof="0">
                <a:ln>
                  <a:noFill/>
                </a:ln>
                <a:solidFill>
                  <a:srgbClr val="000000"/>
                </a:solidFill>
                <a:effectLst/>
                <a:uLnTx/>
                <a:uFillTx/>
                <a:ea typeface="+mn-lt"/>
                <a:cs typeface="+mn-lt"/>
              </a:rPr>
              <a:t>(</a:t>
            </a:r>
            <a:r>
              <a:rPr lang="en-US" sz="700">
                <a:solidFill>
                  <a:srgbClr val="000000"/>
                </a:solidFill>
                <a:ea typeface="+mn-lt"/>
                <a:cs typeface="+mn-lt"/>
              </a:rPr>
              <a:t>e.g., Microsoft Stream)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audio-video synchronization</a:t>
            </a:r>
            <a:endParaRPr lang="en-US" sz="700" b="0" i="0" u="none" strike="noStrike" kern="1200" cap="none" spc="0" normalizeH="0" baseline="0" noProof="0">
              <a:ln>
                <a:noFill/>
              </a:ln>
              <a:solidFill>
                <a:srgbClr val="000000"/>
              </a:solidFill>
              <a:effectLst/>
              <a:uLnTx/>
              <a:uFillTx/>
              <a:ea typeface="+mn-lt"/>
              <a:cs typeface="+mn-lt"/>
            </a:endParaRPr>
          </a:p>
          <a:p>
            <a:pPr marL="171450" indent="-171450" defTabSz="914367">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ea typeface="+mn-lt"/>
                <a:cs typeface="+mn-lt"/>
              </a:rPr>
              <a:t>Connection to </a:t>
            </a:r>
            <a:r>
              <a:rPr lang="en-US" sz="700">
                <a:solidFill>
                  <a:srgbClr val="000000"/>
                </a:solidFill>
                <a:ea typeface="+mn-lt"/>
                <a:cs typeface="+mn-lt"/>
              </a:rPr>
              <a:t>ERP (e.g., </a:t>
            </a:r>
            <a:r>
              <a:rPr kumimoji="0" lang="en-US" sz="700" b="0" i="0" u="none" strike="noStrike" kern="1200" cap="none" spc="0" normalizeH="0" baseline="0" noProof="0">
                <a:ln>
                  <a:noFill/>
                </a:ln>
                <a:solidFill>
                  <a:srgbClr val="000000"/>
                </a:solidFill>
                <a:effectLst/>
                <a:uLnTx/>
                <a:uFillTx/>
                <a:ea typeface="+mn-lt"/>
                <a:cs typeface="+mn-lt"/>
              </a:rPr>
              <a:t>Dynamics 365</a:t>
            </a:r>
            <a:r>
              <a:rPr lang="en-US" sz="700">
                <a:solidFill>
                  <a:srgbClr val="000000"/>
                </a:solidFill>
                <a:ea typeface="+mn-lt"/>
                <a:cs typeface="+mn-lt"/>
              </a:rPr>
              <a:t>) </a:t>
            </a:r>
            <a:r>
              <a:rPr kumimoji="0" lang="en-US" sz="700" b="0" i="0" u="none" strike="noStrike" kern="1200" cap="none" spc="0" normalizeH="0" baseline="0" noProof="0">
                <a:ln>
                  <a:noFill/>
                </a:ln>
                <a:solidFill>
                  <a:srgbClr val="000000"/>
                </a:solidFill>
                <a:effectLst/>
                <a:uLnTx/>
                <a:uFillTx/>
                <a:ea typeface="+mn-lt"/>
                <a:cs typeface="+mn-lt"/>
              </a:rPr>
              <a:t>for </a:t>
            </a:r>
            <a:r>
              <a:rPr lang="en-US" sz="700">
                <a:solidFill>
                  <a:srgbClr val="000000"/>
                </a:solidFill>
                <a:ea typeface="+mn-lt"/>
                <a:cs typeface="+mn-lt"/>
              </a:rPr>
              <a:t>step references or operation metadata</a:t>
            </a:r>
            <a:endParaRPr lang="en-US" sz="700" b="0" i="0" u="none" strike="noStrike" kern="1200" cap="none" spc="0" normalizeH="0" baseline="0" noProof="0">
              <a:ln>
                <a:noFill/>
              </a:ln>
              <a:solidFill>
                <a:srgbClr val="000000"/>
              </a:solidFill>
              <a:effectLst/>
              <a:uLnTx/>
              <a:uFillTx/>
              <a:ea typeface="+mn-lt"/>
              <a:cs typeface="+mn-lt"/>
            </a:endParaRPr>
          </a:p>
        </p:txBody>
      </p:sp>
      <p:pic>
        <p:nvPicPr>
          <p:cNvPr id="62" name="Picture 61">
            <a:extLst>
              <a:ext uri="{FF2B5EF4-FFF2-40B4-BE49-F238E27FC236}">
                <a16:creationId xmlns:a16="http://schemas.microsoft.com/office/drawing/2014/main" id="{59B3BA25-54B2-C735-23B7-65E97F5573A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F14E65E2-C090-3EAC-3136-6B50077375AE}"/>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374B69F9-6BD3-EF5B-5273-B1A48E2CDE8E}"/>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F8E834E4-CF51-0F23-6D03-263130FF7B4D}"/>
              </a:ext>
              <a:ext uri="{C183D7F6-B498-43B3-948B-1728B52AA6E4}">
                <adec:decorative xmlns:adec="http://schemas.microsoft.com/office/drawing/2017/decorative" val="0"/>
              </a:ext>
            </a:extLst>
          </p:cNvPr>
          <p:cNvSpPr txBox="1"/>
          <p:nvPr/>
        </p:nvSpPr>
        <p:spPr>
          <a:xfrm>
            <a:off x="8990602" y="2064844"/>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computer vision service for activity recognition</a:t>
            </a:r>
          </a:p>
          <a:p>
            <a:pPr marL="171450" indent="-171450">
              <a:spcAft>
                <a:spcPts val="400"/>
              </a:spcAft>
              <a:buClr>
                <a:srgbClr val="0078D4"/>
              </a:buClr>
              <a:buSzPct val="130000"/>
              <a:buFont typeface="Segoe Sans Display" pitchFamily="2" charset="0"/>
              <a:buChar char="+"/>
              <a:defRPr/>
            </a:pPr>
            <a:r>
              <a:rPr kumimoji="0" lang="en-US" sz="700" b="0" i="0" u="none" strike="noStrike" kern="1200" cap="none" spc="0" normalizeH="0" baseline="0" noProof="0">
                <a:ln>
                  <a:noFill/>
                </a:ln>
                <a:solidFill>
                  <a:srgbClr val="000000"/>
                </a:solidFill>
                <a:effectLst/>
                <a:uLnTx/>
                <a:uFillTx/>
                <a:latin typeface="Segoe Sans Display"/>
                <a:cs typeface="Segoe Sans Display"/>
              </a:rPr>
              <a:t>Connection to </a:t>
            </a:r>
            <a:r>
              <a:rPr lang="en-US" sz="700">
                <a:latin typeface="Segoe Sans Display"/>
                <a:cs typeface="Segoe Sans Display"/>
              </a:rPr>
              <a:t>MES </a:t>
            </a:r>
            <a:r>
              <a:rPr kumimoji="0" lang="en-US" sz="700" b="0" i="0" u="none" strike="noStrike" kern="1200" cap="none" spc="0" normalizeH="0" baseline="0" noProof="0">
                <a:ln>
                  <a:noFill/>
                </a:ln>
                <a:solidFill>
                  <a:srgbClr val="000000"/>
                </a:solidFill>
                <a:effectLst/>
                <a:uLnTx/>
                <a:uFillTx/>
                <a:latin typeface="Segoe Sans Display"/>
                <a:cs typeface="Segoe Sans Display"/>
              </a:rPr>
              <a:t>(</a:t>
            </a:r>
            <a:r>
              <a:rPr lang="en-US" sz="700">
                <a:latin typeface="Segoe Sans Display"/>
                <a:cs typeface="Segoe Sans Display"/>
              </a:rPr>
              <a:t>e.g., Dynamics 365 SCM) </a:t>
            </a:r>
            <a:r>
              <a:rPr kumimoji="0" lang="en-US" sz="700" b="0" i="0" u="none" strike="noStrike" kern="1200" cap="none" spc="0" normalizeH="0" baseline="0" noProof="0">
                <a:ln>
                  <a:noFill/>
                </a:ln>
                <a:solidFill>
                  <a:srgbClr val="000000"/>
                </a:solidFill>
                <a:effectLst/>
                <a:uLnTx/>
                <a:uFillTx/>
                <a:latin typeface="Segoe Sans Display"/>
                <a:cs typeface="Segoe Sans Display"/>
              </a:rPr>
              <a:t>for </a:t>
            </a:r>
            <a:r>
              <a:rPr lang="en-US" sz="700">
                <a:latin typeface="Segoe Sans Display"/>
                <a:cs typeface="Segoe Sans Display"/>
              </a:rPr>
              <a:t>aligning SOP steps with operations</a:t>
            </a:r>
            <a:endParaRPr lang="en-US" sz="700" b="0" i="0" u="none" strike="noStrike" kern="1200" cap="none" spc="0" normalizeH="0" baseline="0" noProof="0">
              <a:ln>
                <a:noFill/>
              </a:ln>
              <a:solidFill>
                <a:srgbClr val="000000"/>
              </a:solidFill>
              <a:effectLst/>
              <a:uLnTx/>
              <a:uFillTx/>
              <a:latin typeface="Segoe Sans Display"/>
              <a:cs typeface="Segoe Sans Display"/>
            </a:endParaRP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Knowledge Base (e.g., SharePoint) for annotation templates and tagging</a:t>
            </a:r>
          </a:p>
        </p:txBody>
      </p:sp>
      <p:pic>
        <p:nvPicPr>
          <p:cNvPr id="60" name="Picture 59">
            <a:extLst>
              <a:ext uri="{FF2B5EF4-FFF2-40B4-BE49-F238E27FC236}">
                <a16:creationId xmlns:a16="http://schemas.microsoft.com/office/drawing/2014/main" id="{971FCD0C-43AF-F8E8-4295-E41CCB735FA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AB430EAD-B5E9-0C47-98BA-DA6A94EA4999}"/>
              </a:ext>
            </a:extLst>
          </p:cNvPr>
          <p:cNvSpPr txBox="1"/>
          <p:nvPr/>
        </p:nvSpPr>
        <p:spPr>
          <a:xfrm>
            <a:off x="3223018"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solidFill>
                  <a:schemeClr val="tx2"/>
                </a:solidFill>
                <a:ea typeface="+mn-lt"/>
                <a:cs typeface="+mn-lt"/>
              </a:rPr>
              <a:t>Collects recording to preserve expert knowledge in rich, reviewable formats</a:t>
            </a:r>
          </a:p>
        </p:txBody>
      </p:sp>
      <p:sp>
        <p:nvSpPr>
          <p:cNvPr id="74" name="TextBox 73">
            <a:extLst>
              <a:ext uri="{FF2B5EF4-FFF2-40B4-BE49-F238E27FC236}">
                <a16:creationId xmlns:a16="http://schemas.microsoft.com/office/drawing/2014/main" id="{0CE9F672-1BA3-A260-E0A1-1A7EEF912203}"/>
              </a:ext>
            </a:extLst>
          </p:cNvPr>
          <p:cNvSpPr txBox="1"/>
          <p:nvPr/>
        </p:nvSpPr>
        <p:spPr>
          <a:xfrm>
            <a:off x="6108736" y="3192285"/>
            <a:ext cx="2180282" cy="430887"/>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chemeClr val="tx2"/>
                </a:solidFill>
                <a:ea typeface="+mn-lt"/>
                <a:cs typeface="+mn-lt"/>
                <a:sym typeface="DM Sans"/>
              </a:rPr>
              <a:t>Extracts and transcribes spoken instructions, to be aligned with visual workflows, to speed up the process</a:t>
            </a:r>
            <a:endParaRPr lang="en-US" sz="700">
              <a:solidFill>
                <a:schemeClr val="tx2"/>
              </a:solidFill>
              <a:ea typeface="+mn-lt"/>
              <a:cs typeface="+mn-lt"/>
            </a:endParaRPr>
          </a:p>
          <a:p>
            <a:pPr>
              <a:defRPr/>
            </a:pPr>
            <a:endParaRPr lang="en-US" sz="700">
              <a:solidFill>
                <a:schemeClr val="tx2"/>
              </a:solidFill>
              <a:ea typeface="+mn-lt"/>
              <a:cs typeface="+mn-lt"/>
            </a:endParaRPr>
          </a:p>
        </p:txBody>
      </p:sp>
      <p:sp>
        <p:nvSpPr>
          <p:cNvPr id="75" name="TextBox 74">
            <a:extLst>
              <a:ext uri="{FF2B5EF4-FFF2-40B4-BE49-F238E27FC236}">
                <a16:creationId xmlns:a16="http://schemas.microsoft.com/office/drawing/2014/main" id="{C81A3199-AE8E-A0D2-A650-FD33D0820D09}"/>
              </a:ext>
            </a:extLst>
          </p:cNvPr>
          <p:cNvSpPr txBox="1"/>
          <p:nvPr/>
        </p:nvSpPr>
        <p:spPr>
          <a:xfrm>
            <a:off x="8990602" y="3192285"/>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chemeClr val="tx2"/>
                </a:solidFill>
                <a:ea typeface="+mn-lt"/>
                <a:cs typeface="+mn-lt"/>
              </a:rPr>
              <a:t>Standardizes complex procedure into visual instructions</a:t>
            </a:r>
            <a:endParaRPr kumimoji="0" lang="en-US" sz="700" b="0" i="0" u="none" strike="noStrike" kern="1200" cap="none" spc="0" normalizeH="0" baseline="0" noProof="0">
              <a:ln>
                <a:noFill/>
              </a:ln>
              <a:solidFill>
                <a:schemeClr val="tx2"/>
              </a:solidFill>
              <a:effectLst/>
              <a:uLnTx/>
              <a:uFillTx/>
              <a:latin typeface="Segoe Sans Display"/>
              <a:ea typeface="+mn-ea"/>
              <a:cs typeface="+mn-cs"/>
            </a:endParaRPr>
          </a:p>
        </p:txBody>
      </p:sp>
      <p:grpSp>
        <p:nvGrpSpPr>
          <p:cNvPr id="93" name="Group 92">
            <a:extLst>
              <a:ext uri="{FF2B5EF4-FFF2-40B4-BE49-F238E27FC236}">
                <a16:creationId xmlns:a16="http://schemas.microsoft.com/office/drawing/2014/main" id="{8EDA4162-2CEA-D064-882A-213FF9D88956}"/>
              </a:ext>
            </a:extLst>
          </p:cNvPr>
          <p:cNvGrpSpPr/>
          <p:nvPr/>
        </p:nvGrpSpPr>
        <p:grpSpPr>
          <a:xfrm>
            <a:off x="8804381" y="4827756"/>
            <a:ext cx="2572262" cy="1652997"/>
            <a:chOff x="8804381" y="4827756"/>
            <a:chExt cx="2572262" cy="1652997"/>
          </a:xfrm>
        </p:grpSpPr>
        <p:sp>
          <p:nvSpPr>
            <p:cNvPr id="70" name="Text Placeholder 11">
              <a:extLst>
                <a:ext uri="{FF2B5EF4-FFF2-40B4-BE49-F238E27FC236}">
                  <a16:creationId xmlns:a16="http://schemas.microsoft.com/office/drawing/2014/main" id="{401B618E-933C-A876-08AB-2759F88EEE1F}"/>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66352427-073D-E46D-ACB7-DE609664367F}"/>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F3A6BFCA-FEB2-A296-F0FC-6A1E0F38CEF8}"/>
                </a:ext>
                <a:ext uri="{C183D7F6-B498-43B3-948B-1728B52AA6E4}">
                  <adec:decorative xmlns:adec="http://schemas.microsoft.com/office/drawing/2017/decorative" val="0"/>
                </a:ext>
              </a:extLst>
            </p:cNvPr>
            <p:cNvSpPr txBox="1"/>
            <p:nvPr/>
          </p:nvSpPr>
          <p:spPr>
            <a:xfrm>
              <a:off x="8985316" y="4862777"/>
              <a:ext cx="2086022"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EHS System (e.g., Dynamics 365 EHS) for safety rule integration</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Compliance Repository (e.g., SharePoint) for policy linkage</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MES (e.g., Dynamics 365 SCM) for context-aware hazard info</a:t>
              </a:r>
            </a:p>
          </p:txBody>
        </p:sp>
        <p:pic>
          <p:nvPicPr>
            <p:cNvPr id="68" name="Picture 67">
              <a:extLst>
                <a:ext uri="{FF2B5EF4-FFF2-40B4-BE49-F238E27FC236}">
                  <a16:creationId xmlns:a16="http://schemas.microsoft.com/office/drawing/2014/main" id="{8A5C891D-9A1A-E6E6-3E90-54B2CFB4981F}"/>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E9C8C6A4-7810-E485-98D8-374A5377B78C}"/>
                </a:ext>
              </a:extLst>
            </p:cNvPr>
            <p:cNvSpPr txBox="1"/>
            <p:nvPr/>
          </p:nvSpPr>
          <p:spPr>
            <a:xfrm>
              <a:off x="8990602" y="6010318"/>
              <a:ext cx="2199820" cy="323165"/>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kumimoji="0" lang="en-US" sz="700" b="0" i="0" u="none" strike="noStrike" kern="1200" cap="none" spc="0" normalizeH="0" baseline="0" noProof="0">
                  <a:ln>
                    <a:noFill/>
                  </a:ln>
                  <a:solidFill>
                    <a:schemeClr val="tx2"/>
                  </a:solidFill>
                  <a:effectLst/>
                  <a:uLnTx/>
                  <a:uFillTx/>
                  <a:latin typeface="Segoe Sans Display Semibold"/>
                  <a:ea typeface="+mn-ea"/>
                  <a:cs typeface="+mn-cs"/>
                </a:rPr>
                <a:t>: </a:t>
              </a:r>
              <a:r>
                <a:rPr lang="en-US" sz="700">
                  <a:solidFill>
                    <a:srgbClr val="091F2C"/>
                  </a:solidFill>
                  <a:ea typeface="+mn-lt"/>
                  <a:cs typeface="+mn-lt"/>
                </a:rPr>
                <a:t>Adds safety warnings, PPE icons, and compliance callouts to </a:t>
              </a:r>
              <a:r>
                <a:rPr lang="en-US" sz="700">
                  <a:solidFill>
                    <a:schemeClr val="tx2"/>
                  </a:solidFill>
                  <a:ea typeface="+mn-lt"/>
                  <a:cs typeface="+mn-lt"/>
                </a:rPr>
                <a:t>reduce operational risk </a:t>
              </a:r>
              <a:r>
                <a:rPr kumimoji="0" lang="en-US" sz="700" b="0" i="0" u="none" strike="noStrike" kern="1200" cap="none" spc="0" normalizeH="0" baseline="0" noProof="0">
                  <a:ln>
                    <a:noFill/>
                  </a:ln>
                  <a:solidFill>
                    <a:schemeClr val="tx2"/>
                  </a:solidFill>
                  <a:effectLst/>
                  <a:uLnTx/>
                  <a:uFillTx/>
                  <a:ea typeface="+mn-lt"/>
                  <a:cs typeface="+mn-lt"/>
                </a:rPr>
                <a:t>and </a:t>
              </a:r>
              <a:r>
                <a:rPr lang="en-US" sz="700">
                  <a:solidFill>
                    <a:schemeClr val="tx2"/>
                  </a:solidFill>
                  <a:ea typeface="+mn-lt"/>
                  <a:cs typeface="+mn-lt"/>
                </a:rPr>
                <a:t>improve regulatory compliance</a:t>
              </a:r>
              <a:endParaRPr kumimoji="0" lang="en-US" sz="700" b="0" i="0" u="none" strike="noStrike" kern="1200" cap="none" spc="0" normalizeH="0" baseline="0" noProof="0">
                <a:ln>
                  <a:noFill/>
                </a:ln>
                <a:solidFill>
                  <a:schemeClr val="tx2"/>
                </a:solidFill>
                <a:effectLst/>
                <a:uLnTx/>
                <a:uFillTx/>
                <a:ea typeface="+mn-lt"/>
                <a:cs typeface="+mn-lt"/>
              </a:endParaRPr>
            </a:p>
          </p:txBody>
        </p:sp>
      </p:grpSp>
      <p:sp>
        <p:nvSpPr>
          <p:cNvPr id="82" name="Step 1 Title">
            <a:extLst>
              <a:ext uri="{FF2B5EF4-FFF2-40B4-BE49-F238E27FC236}">
                <a16:creationId xmlns:a16="http://schemas.microsoft.com/office/drawing/2014/main" id="{63DA90F0-A831-F4A7-DEFE-1C06F2DACF66}"/>
              </a:ext>
            </a:extLst>
          </p:cNvPr>
          <p:cNvSpPr txBox="1">
            <a:spLocks/>
          </p:cNvSpPr>
          <p:nvPr/>
        </p:nvSpPr>
        <p:spPr>
          <a:xfrm>
            <a:off x="5918795" y="3958128"/>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Publish Interactive SOP</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83" name="Step 1 Top">
            <a:extLst>
              <a:ext uri="{FF2B5EF4-FFF2-40B4-BE49-F238E27FC236}">
                <a16:creationId xmlns:a16="http://schemas.microsoft.com/office/drawing/2014/main" id="{F5251665-F82E-DD67-9516-4AF22552F592}"/>
              </a:ext>
            </a:extLst>
          </p:cNvPr>
          <p:cNvSpPr txBox="1">
            <a:spLocks/>
          </p:cNvSpPr>
          <p:nvPr/>
        </p:nvSpPr>
        <p:spPr>
          <a:xfrm>
            <a:off x="5918795" y="4283982"/>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Publishes SOPs into systems frontline workers already use</a:t>
            </a:r>
            <a:endParaRPr lang="en-US">
              <a:ea typeface="+mn-lt"/>
              <a:cs typeface="+mn-lt"/>
            </a:endParaRPr>
          </a:p>
        </p:txBody>
      </p:sp>
      <p:grpSp>
        <p:nvGrpSpPr>
          <p:cNvPr id="106" name="Group 105">
            <a:extLst>
              <a:ext uri="{FF2B5EF4-FFF2-40B4-BE49-F238E27FC236}">
                <a16:creationId xmlns:a16="http://schemas.microsoft.com/office/drawing/2014/main" id="{7B7BA7D9-D8EF-1AB2-5585-8AAB945B85CA}"/>
              </a:ext>
            </a:extLst>
          </p:cNvPr>
          <p:cNvGrpSpPr/>
          <p:nvPr/>
        </p:nvGrpSpPr>
        <p:grpSpPr>
          <a:xfrm>
            <a:off x="8532533" y="4098083"/>
            <a:ext cx="210652" cy="210652"/>
            <a:chOff x="8558978" y="4098083"/>
            <a:chExt cx="210652" cy="210652"/>
          </a:xfrm>
        </p:grpSpPr>
        <p:sp>
          <p:nvSpPr>
            <p:cNvPr id="84" name="Oval 83">
              <a:extLst>
                <a:ext uri="{FF2B5EF4-FFF2-40B4-BE49-F238E27FC236}">
                  <a16:creationId xmlns:a16="http://schemas.microsoft.com/office/drawing/2014/main" id="{415CCCB9-E8F7-CAC7-DF70-1B1C3F6D7DB1}"/>
                </a:ext>
              </a:extLst>
            </p:cNvPr>
            <p:cNvSpPr/>
            <p:nvPr/>
          </p:nvSpPr>
          <p:spPr bwMode="auto">
            <a:xfrm rot="10800000">
              <a:off x="8558978" y="409808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5" name="Rectangle 89">
              <a:extLst>
                <a:ext uri="{FF2B5EF4-FFF2-40B4-BE49-F238E27FC236}">
                  <a16:creationId xmlns:a16="http://schemas.microsoft.com/office/drawing/2014/main" id="{6D3E5905-D94A-2C25-0E4D-61A4F58F2A86}"/>
                </a:ext>
              </a:extLst>
            </p:cNvPr>
            <p:cNvSpPr/>
            <p:nvPr/>
          </p:nvSpPr>
          <p:spPr bwMode="auto">
            <a:xfrm rot="13500000">
              <a:off x="8638937" y="4167165"/>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107" name="Group 106">
            <a:extLst>
              <a:ext uri="{FF2B5EF4-FFF2-40B4-BE49-F238E27FC236}">
                <a16:creationId xmlns:a16="http://schemas.microsoft.com/office/drawing/2014/main" id="{08420DF0-4392-745B-F7BF-886C0881E813}"/>
              </a:ext>
            </a:extLst>
          </p:cNvPr>
          <p:cNvGrpSpPr/>
          <p:nvPr/>
        </p:nvGrpSpPr>
        <p:grpSpPr>
          <a:xfrm>
            <a:off x="5648740" y="4099406"/>
            <a:ext cx="210652" cy="210652"/>
            <a:chOff x="5683729" y="4099406"/>
            <a:chExt cx="210652" cy="210652"/>
          </a:xfrm>
        </p:grpSpPr>
        <p:sp>
          <p:nvSpPr>
            <p:cNvPr id="86" name="Oval 85">
              <a:extLst>
                <a:ext uri="{FF2B5EF4-FFF2-40B4-BE49-F238E27FC236}">
                  <a16:creationId xmlns:a16="http://schemas.microsoft.com/office/drawing/2014/main" id="{0D5CD1D1-4C95-CDB6-43DB-AD8F30571721}"/>
                </a:ext>
              </a:extLst>
            </p:cNvPr>
            <p:cNvSpPr/>
            <p:nvPr/>
          </p:nvSpPr>
          <p:spPr bwMode="auto">
            <a:xfrm rot="10800000">
              <a:off x="5683729" y="4099406"/>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87" name="Rectangle 89">
              <a:extLst>
                <a:ext uri="{FF2B5EF4-FFF2-40B4-BE49-F238E27FC236}">
                  <a16:creationId xmlns:a16="http://schemas.microsoft.com/office/drawing/2014/main" id="{05926F8A-0266-F619-C001-6C376C995D8B}"/>
                </a:ext>
              </a:extLst>
            </p:cNvPr>
            <p:cNvSpPr/>
            <p:nvPr/>
          </p:nvSpPr>
          <p:spPr bwMode="auto">
            <a:xfrm rot="13500000">
              <a:off x="5763688" y="4168488"/>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94" name="Group 93">
            <a:extLst>
              <a:ext uri="{FF2B5EF4-FFF2-40B4-BE49-F238E27FC236}">
                <a16:creationId xmlns:a16="http://schemas.microsoft.com/office/drawing/2014/main" id="{C71187F9-5338-C151-3EFB-CA72BF5C1DDA}"/>
              </a:ext>
            </a:extLst>
          </p:cNvPr>
          <p:cNvGrpSpPr/>
          <p:nvPr/>
        </p:nvGrpSpPr>
        <p:grpSpPr>
          <a:xfrm>
            <a:off x="5915514" y="4827756"/>
            <a:ext cx="2572262" cy="1652997"/>
            <a:chOff x="8804381" y="4827756"/>
            <a:chExt cx="2572262" cy="1652997"/>
          </a:xfrm>
        </p:grpSpPr>
        <p:sp>
          <p:nvSpPr>
            <p:cNvPr id="95" name="Text Placeholder 11">
              <a:extLst>
                <a:ext uri="{FF2B5EF4-FFF2-40B4-BE49-F238E27FC236}">
                  <a16:creationId xmlns:a16="http://schemas.microsoft.com/office/drawing/2014/main" id="{BAA11AF0-64F6-5734-E730-BF60BB987543}"/>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6" name="Text Placeholder 11">
              <a:extLst>
                <a:ext uri="{FF2B5EF4-FFF2-40B4-BE49-F238E27FC236}">
                  <a16:creationId xmlns:a16="http://schemas.microsoft.com/office/drawing/2014/main" id="{0612BD6E-7D42-BD0C-BEE0-0868F5A25758}"/>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97" name="TextBox 96">
              <a:extLst>
                <a:ext uri="{FF2B5EF4-FFF2-40B4-BE49-F238E27FC236}">
                  <a16:creationId xmlns:a16="http://schemas.microsoft.com/office/drawing/2014/main" id="{187F7F8B-FDB2-BAA9-76D0-D2AB8051383B}"/>
                </a:ext>
                <a:ext uri="{C183D7F6-B498-43B3-948B-1728B52AA6E4}">
                  <adec:decorative xmlns:adec="http://schemas.microsoft.com/office/drawing/2017/decorative" val="0"/>
                </a:ext>
              </a:extLst>
            </p:cNvPr>
            <p:cNvSpPr txBox="1"/>
            <p:nvPr/>
          </p:nvSpPr>
          <p:spPr>
            <a:xfrm>
              <a:off x="8990602" y="4875530"/>
              <a:ext cx="2199820" cy="92333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MES (e.g., Dynamics 365 SCM) for task-linked guidance</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Knowledge Base (e.g., SharePoint) for instruction hosting</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Collaboration Tools (e.g., Teams) for training delivery</a:t>
              </a:r>
            </a:p>
          </p:txBody>
        </p:sp>
        <p:pic>
          <p:nvPicPr>
            <p:cNvPr id="98" name="Picture 97">
              <a:extLst>
                <a:ext uri="{FF2B5EF4-FFF2-40B4-BE49-F238E27FC236}">
                  <a16:creationId xmlns:a16="http://schemas.microsoft.com/office/drawing/2014/main" id="{D0E892F8-838C-CC5E-0289-4B5B6CC482A1}"/>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99" name="TextBox 98">
              <a:extLst>
                <a:ext uri="{FF2B5EF4-FFF2-40B4-BE49-F238E27FC236}">
                  <a16:creationId xmlns:a16="http://schemas.microsoft.com/office/drawing/2014/main" id="{C398D38B-9F64-C74A-C093-C7BDFA822079}"/>
                </a:ext>
              </a:extLst>
            </p:cNvPr>
            <p:cNvSpPr txBox="1"/>
            <p:nvPr/>
          </p:nvSpPr>
          <p:spPr>
            <a:xfrm>
              <a:off x="8990602" y="6010318"/>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solidFill>
                    <a:schemeClr val="tx2"/>
                  </a:solidFill>
                  <a:ea typeface="+mn-lt"/>
                  <a:cs typeface="+mn-lt"/>
                </a:rPr>
                <a:t>Publishes SOPs into systems to empower workers with real-time access to validated instructions</a:t>
              </a:r>
              <a:endParaRPr kumimoji="0" lang="en-US" sz="700" b="0" i="0" u="none" strike="noStrike" kern="1200" cap="none" spc="0" normalizeH="0" baseline="0" noProof="0">
                <a:ln>
                  <a:noFill/>
                </a:ln>
                <a:solidFill>
                  <a:schemeClr val="tx2"/>
                </a:solidFill>
                <a:effectLst/>
                <a:uLnTx/>
                <a:uFillTx/>
                <a:ea typeface="+mn-lt"/>
                <a:cs typeface="+mn-lt"/>
              </a:endParaRPr>
            </a:p>
          </p:txBody>
        </p:sp>
      </p:grpSp>
      <p:sp>
        <p:nvSpPr>
          <p:cNvPr id="3" name="Step 1 Title">
            <a:extLst>
              <a:ext uri="{FF2B5EF4-FFF2-40B4-BE49-F238E27FC236}">
                <a16:creationId xmlns:a16="http://schemas.microsoft.com/office/drawing/2014/main" id="{09C1ADFE-A526-84A9-28CC-65837122A708}"/>
              </a:ext>
            </a:extLst>
          </p:cNvPr>
          <p:cNvSpPr txBox="1">
            <a:spLocks/>
          </p:cNvSpPr>
          <p:nvPr/>
        </p:nvSpPr>
        <p:spPr>
          <a:xfrm>
            <a:off x="3029544" y="396871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solidFill>
                  <a:srgbClr val="091F2C"/>
                </a:solidFill>
                <a:ea typeface="+mj-lt"/>
                <a:cs typeface="+mj-lt"/>
              </a:rPr>
              <a:t>Enhance Interactive SOP</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19" name="Step 1 Top">
            <a:extLst>
              <a:ext uri="{FF2B5EF4-FFF2-40B4-BE49-F238E27FC236}">
                <a16:creationId xmlns:a16="http://schemas.microsoft.com/office/drawing/2014/main" id="{8D63F145-2C08-6C32-63A8-54C3332DEE28}"/>
              </a:ext>
            </a:extLst>
          </p:cNvPr>
          <p:cNvSpPr txBox="1">
            <a:spLocks/>
          </p:cNvSpPr>
          <p:nvPr/>
        </p:nvSpPr>
        <p:spPr>
          <a:xfrm>
            <a:off x="3029544" y="4305148"/>
            <a:ext cx="2572262" cy="626701"/>
          </a:xfrm>
          <a:prstGeom prst="rect">
            <a:avLst/>
          </a:prstGeom>
        </p:spPr>
        <p:txBody>
          <a:bodyPr lIns="0" tIns="0" rIns="0" bIns="0" anchor="t">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800">
                <a:solidFill>
                  <a:srgbClr val="091F2C"/>
                </a:solidFill>
                <a:ea typeface="+mn-lt"/>
                <a:cs typeface="+mn-lt"/>
              </a:rPr>
              <a:t>Enables operator feedback on unclear steps, routing insights to engineers or triggering agent reviews</a:t>
            </a:r>
            <a:endParaRPr lang="en-US"/>
          </a:p>
        </p:txBody>
      </p:sp>
      <p:grpSp>
        <p:nvGrpSpPr>
          <p:cNvPr id="27" name="Group 26">
            <a:extLst>
              <a:ext uri="{FF2B5EF4-FFF2-40B4-BE49-F238E27FC236}">
                <a16:creationId xmlns:a16="http://schemas.microsoft.com/office/drawing/2014/main" id="{FD218F49-586B-2720-547D-1D7273C22780}"/>
              </a:ext>
            </a:extLst>
          </p:cNvPr>
          <p:cNvGrpSpPr/>
          <p:nvPr/>
        </p:nvGrpSpPr>
        <p:grpSpPr>
          <a:xfrm>
            <a:off x="3026263" y="4827755"/>
            <a:ext cx="2608291" cy="1652997"/>
            <a:chOff x="8804381" y="4827756"/>
            <a:chExt cx="2608291" cy="1652997"/>
          </a:xfrm>
        </p:grpSpPr>
        <p:sp>
          <p:nvSpPr>
            <p:cNvPr id="30" name="Text Placeholder 11">
              <a:extLst>
                <a:ext uri="{FF2B5EF4-FFF2-40B4-BE49-F238E27FC236}">
                  <a16:creationId xmlns:a16="http://schemas.microsoft.com/office/drawing/2014/main" id="{A9364024-9BF6-AA67-EDE2-B2F86837A24C}"/>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2" name="Text Placeholder 11">
              <a:extLst>
                <a:ext uri="{FF2B5EF4-FFF2-40B4-BE49-F238E27FC236}">
                  <a16:creationId xmlns:a16="http://schemas.microsoft.com/office/drawing/2014/main" id="{727672BB-4B18-E939-2547-F705E85B2CE2}"/>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Box 32">
              <a:extLst>
                <a:ext uri="{FF2B5EF4-FFF2-40B4-BE49-F238E27FC236}">
                  <a16:creationId xmlns:a16="http://schemas.microsoft.com/office/drawing/2014/main" id="{81D55C54-C258-692F-CEA4-3153AC79856B}"/>
                </a:ext>
                <a:ext uri="{C183D7F6-B498-43B3-948B-1728B52AA6E4}">
                  <adec:decorative xmlns:adec="http://schemas.microsoft.com/office/drawing/2017/decorative" val="0"/>
                </a:ext>
              </a:extLst>
            </p:cNvPr>
            <p:cNvSpPr txBox="1"/>
            <p:nvPr/>
          </p:nvSpPr>
          <p:spPr>
            <a:xfrm>
              <a:off x="8831852" y="4832254"/>
              <a:ext cx="2580820" cy="1031051"/>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Instruction Interface (e.g., embedded SharePoint or Teams) for capturing operator feedback</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Workflow Tools (e.g., Power Automate) for routing feedback to safety teams</a:t>
              </a:r>
            </a:p>
            <a:p>
              <a:pPr marL="171450" indent="-171450">
                <a:spcAft>
                  <a:spcPts val="400"/>
                </a:spcAft>
                <a:buClr>
                  <a:srgbClr val="0078D4"/>
                </a:buClr>
                <a:buSzPct val="130000"/>
                <a:buFont typeface="Segoe Sans Display" pitchFamily="2" charset="0"/>
                <a:buChar char="+"/>
                <a:defRPr/>
              </a:pPr>
              <a:r>
                <a:rPr lang="en-US" sz="700">
                  <a:latin typeface="Segoe Sans Display"/>
                  <a:cs typeface="Segoe Sans Display"/>
                </a:rPr>
                <a:t>Connection to Agent Orchestration System (e.g., Power Platform) to trigger reviews by relevant agents (e.g., Manufacturing Inspector Agent)</a:t>
              </a:r>
              <a:endParaRPr lang="en-US"/>
            </a:p>
          </p:txBody>
        </p:sp>
        <p:pic>
          <p:nvPicPr>
            <p:cNvPr id="34" name="Picture 33">
              <a:extLst>
                <a:ext uri="{FF2B5EF4-FFF2-40B4-BE49-F238E27FC236}">
                  <a16:creationId xmlns:a16="http://schemas.microsoft.com/office/drawing/2014/main" id="{4B396E19-E0FE-EBB8-BF77-FE70B547D3E5}"/>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5" name="TextBox 34">
              <a:extLst>
                <a:ext uri="{FF2B5EF4-FFF2-40B4-BE49-F238E27FC236}">
                  <a16:creationId xmlns:a16="http://schemas.microsoft.com/office/drawing/2014/main" id="{7B0A4B20-690B-E20F-1B8E-8892F16D266D}"/>
                </a:ext>
              </a:extLst>
            </p:cNvPr>
            <p:cNvSpPr txBox="1"/>
            <p:nvPr/>
          </p:nvSpPr>
          <p:spPr>
            <a:xfrm>
              <a:off x="8990602" y="6010318"/>
              <a:ext cx="2199820" cy="215444"/>
            </a:xfrm>
            <a:prstGeom prst="rect">
              <a:avLst/>
            </a:prstGeom>
            <a:noFill/>
          </p:spPr>
          <p:txBody>
            <a:bodyPr wrap="square" lIns="0" tIns="0" rIns="0" bIns="0" rtlCol="0" anchor="t">
              <a:spAutoFit/>
            </a:bodyPr>
            <a:lstStyle/>
            <a:p>
              <a:pPr>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a:t>
              </a:r>
              <a:r>
                <a:rPr lang="en-US" sz="700">
                  <a:solidFill>
                    <a:srgbClr val="0078D4"/>
                  </a:solidFill>
                  <a:latin typeface="Segoe Sans Display Semibold"/>
                  <a:ea typeface="+mn-lt"/>
                  <a:cs typeface="Segoe Sans Display Semibold"/>
                </a:rPr>
                <a:t> </a:t>
              </a:r>
              <a:r>
                <a:rPr lang="en-US" sz="700">
                  <a:solidFill>
                    <a:schemeClr val="tx2"/>
                  </a:solidFill>
                  <a:ea typeface="+mn-lt"/>
                  <a:cs typeface="+mn-lt"/>
                </a:rPr>
                <a:t>Enhances SOP quality through frontline feedback and expert review cycles on flagged issues</a:t>
              </a:r>
              <a:endParaRPr kumimoji="0" lang="en-US" sz="700" b="0" i="0" u="none" strike="noStrike" kern="1200" cap="none" spc="0" normalizeH="0" baseline="0" noProof="0">
                <a:ln>
                  <a:noFill/>
                </a:ln>
                <a:solidFill>
                  <a:schemeClr val="tx2"/>
                </a:solidFill>
                <a:effectLst/>
                <a:uLnTx/>
                <a:uFillTx/>
                <a:ea typeface="+mn-lt"/>
                <a:cs typeface="+mn-lt"/>
              </a:endParaRPr>
            </a:p>
          </p:txBody>
        </p:sp>
      </p:grpSp>
    </p:spTree>
    <p:extLst>
      <p:ext uri="{BB962C8B-B14F-4D97-AF65-F5344CB8AC3E}">
        <p14:creationId xmlns:p14="http://schemas.microsoft.com/office/powerpoint/2010/main" val="38409984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05FB9-3B15-DA35-82CE-8C7A09BA8427}"/>
            </a:ext>
          </a:extLst>
        </p:cNvPr>
        <p:cNvGrpSpPr/>
        <p:nvPr/>
      </p:nvGrpSpPr>
      <p:grpSpPr>
        <a:xfrm>
          <a:off x="0" y="0"/>
          <a:ext cx="0" cy="0"/>
          <a:chOff x="0" y="0"/>
          <a:chExt cx="0" cy="0"/>
        </a:xfrm>
      </p:grpSpPr>
      <p:sp>
        <p:nvSpPr>
          <p:cNvPr id="77" name="Subtitle 1">
            <a:extLst>
              <a:ext uri="{FF2B5EF4-FFF2-40B4-BE49-F238E27FC236}">
                <a16:creationId xmlns:a16="http://schemas.microsoft.com/office/drawing/2014/main" id="{DE4F8605-8095-4709-B7AC-794CE98C43E7}"/>
              </a:ext>
            </a:extLst>
          </p:cNvPr>
          <p:cNvSpPr txBox="1">
            <a:spLocks noGrp="1"/>
          </p:cNvSpPr>
          <p:nvPr>
            <p:ph type="title" idx="4294967295"/>
          </p:nvPr>
        </p:nvSpPr>
        <p:spPr>
          <a:xfrm>
            <a:off x="615404" y="369518"/>
            <a:ext cx="9164276" cy="53975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marL="0" lvl="0" indent="0" algn="l" defTabSz="228600" rtl="0" eaLnBrk="1" latinLnBrk="0" hangingPunct="1">
              <a:lnSpc>
                <a:spcPct val="90000"/>
              </a:lnSpc>
              <a:spcBef>
                <a:spcPts val="0"/>
              </a:spcBef>
              <a:spcAft>
                <a:spcPts val="0"/>
              </a:spcAft>
              <a:buFont typeface="Arial" panose="020B0604020202020204" pitchFamily="34" charset="0"/>
              <a:buNone/>
              <a:defRPr lang="en-US" sz="3600" b="1" kern="1200" cap="none" spc="-50" baseline="0">
                <a:ln w="3175">
                  <a:noFill/>
                </a:ln>
                <a:solidFill>
                  <a:schemeClr val="tx1"/>
                </a:solidFill>
                <a:effectLst/>
                <a:latin typeface="+mj-lt"/>
                <a:ea typeface="Corbel Light" panose="020B0303020204020204" pitchFamily="34" charset="0"/>
                <a:cs typeface="Helvetica Neue"/>
                <a:sym typeface="Helvetica Neue"/>
              </a:defRPr>
            </a:lvl1pPr>
            <a:lvl2pPr marL="228600" lvl="1" indent="-228600" algn="l" defTabSz="228600" rtl="0" eaLnBrk="1" latinLnBrk="0" hangingPunct="1">
              <a:lnSpc>
                <a:spcPct val="100000"/>
              </a:lnSpc>
              <a:spcBef>
                <a:spcPts val="1600"/>
              </a:spcBef>
              <a:spcAft>
                <a:spcPts val="0"/>
              </a:spcAft>
              <a:buClrTx/>
              <a:buFont typeface="Arial" panose="020B0604020202020204" pitchFamily="34" charset="0"/>
              <a:buNone/>
              <a:defRPr sz="2000" kern="1200">
                <a:solidFill>
                  <a:schemeClr val="tx1"/>
                </a:solidFill>
                <a:latin typeface="+mn-lt"/>
                <a:ea typeface="+mn-ea"/>
                <a:cs typeface="+mn-cs"/>
              </a:defRPr>
            </a:lvl2pPr>
            <a:lvl3pPr marL="457200" lvl="2" indent="-228600" algn="l" defTabSz="228600" rtl="0" eaLnBrk="1" latinLnBrk="0" hangingPunct="1">
              <a:lnSpc>
                <a:spcPct val="100000"/>
              </a:lnSpc>
              <a:spcBef>
                <a:spcPts val="1600"/>
              </a:spcBef>
              <a:spcAft>
                <a:spcPts val="0"/>
              </a:spcAft>
              <a:buFont typeface="System Font"/>
              <a:buNone/>
              <a:defRPr sz="2000" kern="1200">
                <a:solidFill>
                  <a:schemeClr val="tx1"/>
                </a:solidFill>
                <a:latin typeface="+mn-lt"/>
                <a:ea typeface="+mn-ea"/>
                <a:cs typeface="+mn-cs"/>
              </a:defRPr>
            </a:lvl3pPr>
            <a:lvl4pPr marL="685800" lvl="3" indent="-228600" algn="l" defTabSz="228600" rtl="0" eaLnBrk="1" latinLnBrk="0" hangingPunct="1">
              <a:lnSpc>
                <a:spcPct val="100000"/>
              </a:lnSpc>
              <a:spcBef>
                <a:spcPts val="1600"/>
              </a:spcBef>
              <a:spcAft>
                <a:spcPts val="0"/>
              </a:spcAft>
              <a:buFont typeface="Arial" panose="020B0604020202020204" pitchFamily="34" charset="0"/>
              <a:buNone/>
              <a:defRPr sz="1800" kern="1200">
                <a:solidFill>
                  <a:schemeClr val="tx1"/>
                </a:solidFill>
                <a:latin typeface="+mn-lt"/>
                <a:ea typeface="+mn-ea"/>
                <a:cs typeface="+mn-cs"/>
              </a:defRPr>
            </a:lvl4pPr>
            <a:lvl5pPr marL="914400" lvl="4" indent="-228600" algn="l" defTabSz="228600" rtl="0" eaLnBrk="1" latinLnBrk="0" hangingPunct="1">
              <a:lnSpc>
                <a:spcPct val="100000"/>
              </a:lnSpc>
              <a:spcBef>
                <a:spcPts val="1600"/>
              </a:spcBef>
              <a:spcAft>
                <a:spcPts val="0"/>
              </a:spcAft>
              <a:buFont typeface="System Font"/>
              <a:buNone/>
              <a:defRPr sz="1800" kern="1200">
                <a:solidFill>
                  <a:schemeClr val="tx1"/>
                </a:solidFill>
                <a:latin typeface="+mn-lt"/>
                <a:ea typeface="+mn-ea"/>
                <a:cs typeface="+mn-cs"/>
              </a:defRPr>
            </a:lvl5pPr>
            <a:lvl6pPr marL="11113" lvl="5" indent="0" algn="l" defTabSz="228600" rtl="0" eaLnBrk="1" latinLnBrk="0" hangingPunct="1">
              <a:lnSpc>
                <a:spcPct val="90000"/>
              </a:lnSpc>
              <a:spcBef>
                <a:spcPts val="1600"/>
              </a:spcBef>
              <a:spcAft>
                <a:spcPts val="0"/>
              </a:spcAft>
              <a:buFont typeface="Graphik" panose="020B0503030202060203" pitchFamily="34" charset="0"/>
              <a:buNone/>
              <a:tabLst/>
              <a:defRPr sz="1600" kern="1200">
                <a:solidFill>
                  <a:schemeClr val="tx1"/>
                </a:solidFill>
                <a:latin typeface="+mn-lt"/>
                <a:ea typeface="+mn-ea"/>
                <a:cs typeface="+mn-cs"/>
              </a:defRPr>
            </a:lvl6pPr>
            <a:lvl7pPr marL="0" lvl="6" indent="0" algn="l" defTabSz="228600" rtl="0" eaLnBrk="1" latinLnBrk="0" hangingPunct="1">
              <a:lnSpc>
                <a:spcPct val="90000"/>
              </a:lnSpc>
              <a:spcBef>
                <a:spcPts val="1600"/>
              </a:spcBef>
              <a:spcAft>
                <a:spcPts val="0"/>
              </a:spcAft>
              <a:buFont typeface="Arial" panose="020B0604020202020204" pitchFamily="34" charset="0"/>
              <a:buNone/>
              <a:defRPr sz="1200" kern="1200">
                <a:solidFill>
                  <a:schemeClr val="tx1"/>
                </a:solidFill>
                <a:latin typeface="+mn-lt"/>
                <a:ea typeface="+mn-ea"/>
                <a:cs typeface="+mn-cs"/>
              </a:defRPr>
            </a:lvl7pPr>
            <a:lvl8pPr marL="0" lvl="7" indent="0" algn="l" defTabSz="228600" rtl="0" eaLnBrk="1" latinLnBrk="0" hangingPunct="1">
              <a:lnSpc>
                <a:spcPct val="90000"/>
              </a:lnSpc>
              <a:spcBef>
                <a:spcPts val="1600"/>
              </a:spcBef>
              <a:spcAft>
                <a:spcPts val="0"/>
              </a:spcAft>
              <a:buFont typeface="Arial" panose="020B0604020202020204" pitchFamily="34" charset="0"/>
              <a:buNone/>
              <a:defRPr sz="1000" b="1" kern="1200">
                <a:solidFill>
                  <a:schemeClr val="tx1"/>
                </a:solidFill>
                <a:latin typeface="+mn-lt"/>
                <a:ea typeface="+mn-ea"/>
                <a:cs typeface="+mn-cs"/>
              </a:defRPr>
            </a:lvl8pPr>
            <a:lvl9pPr marL="0" lvl="8" indent="0" algn="l" defTabSz="228600" rtl="0" eaLnBrk="1" latinLnBrk="0" hangingPunct="1">
              <a:lnSpc>
                <a:spcPct val="90000"/>
              </a:lnSpc>
              <a:spcBef>
                <a:spcPts val="1600"/>
              </a:spcBef>
              <a:spcAft>
                <a:spcPts val="1600"/>
              </a:spcAft>
              <a:buFont typeface="Arial" panose="020B0604020202020204" pitchFamily="34" charset="0"/>
              <a:buNone/>
              <a:defRPr sz="800" kern="1200">
                <a:solidFill>
                  <a:schemeClr val="tx2"/>
                </a:solidFill>
                <a:latin typeface="+mn-lt"/>
                <a:ea typeface="+mn-ea"/>
                <a:cs typeface="+mn-cs"/>
              </a:defRPr>
            </a:lvl9pPr>
          </a:lstStyle>
          <a:p>
            <a:pPr>
              <a:defRPr/>
            </a:pPr>
            <a:r>
              <a:rPr lang="en-US" sz="3200" b="0" spc="0">
                <a:ln>
                  <a:noFill/>
                </a:ln>
                <a:solidFill>
                  <a:srgbClr val="000000"/>
                </a:solidFill>
                <a:latin typeface="Segoe Sans Display Semibold"/>
              </a:rPr>
              <a:t>Public Sector scenarios</a:t>
            </a:r>
            <a:endParaRPr lang="en-US"/>
          </a:p>
        </p:txBody>
      </p:sp>
      <p:sp>
        <p:nvSpPr>
          <p:cNvPr id="78" name="TextBox 77">
            <a:extLst>
              <a:ext uri="{FF2B5EF4-FFF2-40B4-BE49-F238E27FC236}">
                <a16:creationId xmlns:a16="http://schemas.microsoft.com/office/drawing/2014/main" id="{CE20F08D-B4FB-E872-C33A-031590AF2B06}"/>
              </a:ext>
            </a:extLst>
          </p:cNvPr>
          <p:cNvSpPr txBox="1"/>
          <p:nvPr/>
        </p:nvSpPr>
        <p:spPr>
          <a:xfrm>
            <a:off x="615404" y="923874"/>
            <a:ext cx="11274415" cy="246221"/>
          </a:xfrm>
          <a:prstGeom prst="rect">
            <a:avLst/>
          </a:prstGeom>
          <a:noFill/>
        </p:spPr>
        <p:txBody>
          <a:bodyPr wrap="square" lIns="0" tIns="0" rIns="0" bIns="0" rtlCol="0" anchor="ctr">
            <a:spAutoFit/>
          </a:bodyPr>
          <a:lstStyle>
            <a:defPPr>
              <a:defRPr lang="en-US"/>
            </a:defPPr>
            <a:lvl1pPr>
              <a:defRPr kumimoji="0" sz="1600" b="0" i="0" u="none" strike="noStrike" kern="0" cap="none" spc="0" normalizeH="0" baseline="0">
                <a:ln>
                  <a:noFill/>
                </a:ln>
                <a:solidFill>
                  <a:srgbClr val="000000"/>
                </a:solidFill>
                <a:effectLst/>
                <a:uLnTx/>
                <a:uFillTx/>
                <a:cs typeface="Segoe Sans Display Semi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Sans Display"/>
                <a:ea typeface="+mn-ea"/>
                <a:cs typeface="Segoe Sans Display Semilight"/>
                <a:sym typeface="Arial"/>
              </a:rPr>
              <a:t>Prioritize AI agent use cases based on business impact and implementation effort</a:t>
            </a:r>
          </a:p>
        </p:txBody>
      </p:sp>
      <p:sp>
        <p:nvSpPr>
          <p:cNvPr id="30" name="Rectangle 29">
            <a:extLst>
              <a:ext uri="{FF2B5EF4-FFF2-40B4-BE49-F238E27FC236}">
                <a16:creationId xmlns:a16="http://schemas.microsoft.com/office/drawing/2014/main" id="{F92A8676-CC47-278A-4B18-A993AFEDA014}"/>
              </a:ext>
              <a:ext uri="{C183D7F6-B498-43B3-948B-1728B52AA6E4}">
                <adec:decorative xmlns:adec="http://schemas.microsoft.com/office/drawing/2017/decorative" val="1"/>
              </a:ext>
            </a:extLst>
          </p:cNvPr>
          <p:cNvSpPr/>
          <p:nvPr/>
        </p:nvSpPr>
        <p:spPr>
          <a:xfrm>
            <a:off x="3592959" y="3732024"/>
            <a:ext cx="2439807" cy="2180328"/>
          </a:xfrm>
          <a:prstGeom prst="rect">
            <a:avLst/>
          </a:prstGeom>
          <a:solidFill>
            <a:srgbClr val="F2F2F2"/>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32" name="Rectangle 31">
            <a:extLst>
              <a:ext uri="{FF2B5EF4-FFF2-40B4-BE49-F238E27FC236}">
                <a16:creationId xmlns:a16="http://schemas.microsoft.com/office/drawing/2014/main" id="{8886DC06-F60E-9068-A144-028BC4624AFA}"/>
              </a:ext>
              <a:ext uri="{C183D7F6-B498-43B3-948B-1728B52AA6E4}">
                <adec:decorative xmlns:adec="http://schemas.microsoft.com/office/drawing/2017/decorative" val="1"/>
              </a:ext>
            </a:extLst>
          </p:cNvPr>
          <p:cNvSpPr/>
          <p:nvPr/>
        </p:nvSpPr>
        <p:spPr>
          <a:xfrm>
            <a:off x="1160524" y="3737275"/>
            <a:ext cx="2439807" cy="2180328"/>
          </a:xfrm>
          <a:prstGeom prst="rect">
            <a:avLst/>
          </a:prstGeom>
          <a:solidFill>
            <a:srgbClr val="0078D4">
              <a:alpha val="20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cxnSp>
        <p:nvCxnSpPr>
          <p:cNvPr id="33" name="Straight Arrow Connector 32">
            <a:extLst>
              <a:ext uri="{FF2B5EF4-FFF2-40B4-BE49-F238E27FC236}">
                <a16:creationId xmlns:a16="http://schemas.microsoft.com/office/drawing/2014/main" id="{5F02693F-28EC-14C4-8EC9-0BA8E77B2322}"/>
              </a:ext>
              <a:ext uri="{C183D7F6-B498-43B3-948B-1728B52AA6E4}">
                <adec:decorative xmlns:adec="http://schemas.microsoft.com/office/drawing/2017/decorative" val="1"/>
              </a:ext>
            </a:extLst>
          </p:cNvPr>
          <p:cNvCxnSpPr>
            <a:cxnSpLocks/>
          </p:cNvCxnSpPr>
          <p:nvPr/>
        </p:nvCxnSpPr>
        <p:spPr bwMode="auto">
          <a:xfrm flipV="1">
            <a:off x="1153688" y="1563729"/>
            <a:ext cx="0" cy="4359126"/>
          </a:xfrm>
          <a:prstGeom prst="straightConnector1">
            <a:avLst/>
          </a:prstGeom>
          <a:noFill/>
          <a:ln w="19050" cap="flat" cmpd="sng" algn="ctr">
            <a:solidFill>
              <a:srgbClr val="0078D4"/>
            </a:solidFill>
            <a:prstDash val="solid"/>
            <a:miter lim="800000"/>
            <a:tailEnd type="triangle"/>
          </a:ln>
          <a:effectLst/>
        </p:spPr>
      </p:cxnSp>
      <p:cxnSp>
        <p:nvCxnSpPr>
          <p:cNvPr id="34" name="Straight Arrow Connector 33">
            <a:extLst>
              <a:ext uri="{FF2B5EF4-FFF2-40B4-BE49-F238E27FC236}">
                <a16:creationId xmlns:a16="http://schemas.microsoft.com/office/drawing/2014/main" id="{3A642406-C773-9085-BAAD-554EEAD15214}"/>
              </a:ext>
              <a:ext uri="{C183D7F6-B498-43B3-948B-1728B52AA6E4}">
                <adec:decorative xmlns:adec="http://schemas.microsoft.com/office/drawing/2017/decorative" val="1"/>
              </a:ext>
            </a:extLst>
          </p:cNvPr>
          <p:cNvCxnSpPr>
            <a:cxnSpLocks/>
          </p:cNvCxnSpPr>
          <p:nvPr/>
        </p:nvCxnSpPr>
        <p:spPr bwMode="auto">
          <a:xfrm>
            <a:off x="1153690" y="5922854"/>
            <a:ext cx="4879618" cy="0"/>
          </a:xfrm>
          <a:prstGeom prst="straightConnector1">
            <a:avLst/>
          </a:prstGeom>
          <a:noFill/>
          <a:ln w="19050" cap="flat" cmpd="sng" algn="ctr">
            <a:solidFill>
              <a:srgbClr val="0078D4"/>
            </a:solidFill>
            <a:prstDash val="solid"/>
            <a:miter lim="800000"/>
            <a:tailEnd type="triangle"/>
          </a:ln>
          <a:effectLst/>
        </p:spPr>
      </p:cxnSp>
      <p:cxnSp>
        <p:nvCxnSpPr>
          <p:cNvPr id="37" name="Straight Connector 36">
            <a:extLst>
              <a:ext uri="{FF2B5EF4-FFF2-40B4-BE49-F238E27FC236}">
                <a16:creationId xmlns:a16="http://schemas.microsoft.com/office/drawing/2014/main" id="{68AE84BC-DC7E-3360-7BF9-833EFD4ACDFA}"/>
              </a:ext>
              <a:ext uri="{C183D7F6-B498-43B3-948B-1728B52AA6E4}">
                <adec:decorative xmlns:adec="http://schemas.microsoft.com/office/drawing/2017/decorative" val="1"/>
              </a:ext>
            </a:extLst>
          </p:cNvPr>
          <p:cNvCxnSpPr>
            <a:cxnSpLocks/>
          </p:cNvCxnSpPr>
          <p:nvPr/>
        </p:nvCxnSpPr>
        <p:spPr bwMode="auto">
          <a:xfrm>
            <a:off x="3593500" y="1574790"/>
            <a:ext cx="0" cy="4359126"/>
          </a:xfrm>
          <a:prstGeom prst="line">
            <a:avLst/>
          </a:prstGeom>
          <a:noFill/>
          <a:ln w="12700" cap="flat" cmpd="sng" algn="ctr">
            <a:solidFill>
              <a:srgbClr val="000000"/>
            </a:solidFill>
            <a:prstDash val="dash"/>
            <a:miter lim="800000"/>
          </a:ln>
          <a:effectLst/>
        </p:spPr>
      </p:cxnSp>
      <p:sp>
        <p:nvSpPr>
          <p:cNvPr id="41" name="TextBox 40">
            <a:extLst>
              <a:ext uri="{FF2B5EF4-FFF2-40B4-BE49-F238E27FC236}">
                <a16:creationId xmlns:a16="http://schemas.microsoft.com/office/drawing/2014/main" id="{5B098F4A-9AEC-D620-E08A-5E1F396ACC90}"/>
              </a:ext>
              <a:ext uri="{C183D7F6-B498-43B3-948B-1728B52AA6E4}">
                <adec:decorative xmlns:adec="http://schemas.microsoft.com/office/drawing/2017/decorative" val="1"/>
              </a:ext>
            </a:extLst>
          </p:cNvPr>
          <p:cNvSpPr txBox="1"/>
          <p:nvPr/>
        </p:nvSpPr>
        <p:spPr bwMode="auto">
          <a:xfrm>
            <a:off x="3085057" y="6242261"/>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Effort</a:t>
            </a:r>
          </a:p>
        </p:txBody>
      </p:sp>
      <p:sp>
        <p:nvSpPr>
          <p:cNvPr id="42" name="TextBox 41">
            <a:extLst>
              <a:ext uri="{FF2B5EF4-FFF2-40B4-BE49-F238E27FC236}">
                <a16:creationId xmlns:a16="http://schemas.microsoft.com/office/drawing/2014/main" id="{33C7C33C-60F9-4CAA-56F9-FBCA727AFD62}"/>
              </a:ext>
              <a:ext uri="{C183D7F6-B498-43B3-948B-1728B52AA6E4}">
                <adec:decorative xmlns:adec="http://schemas.microsoft.com/office/drawing/2017/decorative" val="1"/>
              </a:ext>
            </a:extLst>
          </p:cNvPr>
          <p:cNvSpPr txBox="1"/>
          <p:nvPr/>
        </p:nvSpPr>
        <p:spPr>
          <a:xfrm rot="16200000">
            <a:off x="863772" y="1825675"/>
            <a:ext cx="290158"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sp>
        <p:nvSpPr>
          <p:cNvPr id="43" name="TextBox 42">
            <a:extLst>
              <a:ext uri="{FF2B5EF4-FFF2-40B4-BE49-F238E27FC236}">
                <a16:creationId xmlns:a16="http://schemas.microsoft.com/office/drawing/2014/main" id="{587716F6-EEA4-04FC-2FD7-22C485BFEC0C}"/>
              </a:ext>
              <a:ext uri="{C183D7F6-B498-43B3-948B-1728B52AA6E4}">
                <adec:decorative xmlns:adec="http://schemas.microsoft.com/office/drawing/2017/decorative" val="1"/>
              </a:ext>
            </a:extLst>
          </p:cNvPr>
          <p:cNvSpPr txBox="1"/>
          <p:nvPr/>
        </p:nvSpPr>
        <p:spPr>
          <a:xfrm>
            <a:off x="560366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High</a:t>
            </a:r>
          </a:p>
        </p:txBody>
      </p:sp>
      <p:cxnSp>
        <p:nvCxnSpPr>
          <p:cNvPr id="44" name="Straight Connector 43">
            <a:extLst>
              <a:ext uri="{FF2B5EF4-FFF2-40B4-BE49-F238E27FC236}">
                <a16:creationId xmlns:a16="http://schemas.microsoft.com/office/drawing/2014/main" id="{E8A91313-6678-95F5-14DD-25AED906E309}"/>
              </a:ext>
              <a:ext uri="{C183D7F6-B498-43B3-948B-1728B52AA6E4}">
                <adec:decorative xmlns:adec="http://schemas.microsoft.com/office/drawing/2017/decorative" val="1"/>
              </a:ext>
            </a:extLst>
          </p:cNvPr>
          <p:cNvCxnSpPr>
            <a:cxnSpLocks/>
          </p:cNvCxnSpPr>
          <p:nvPr/>
        </p:nvCxnSpPr>
        <p:spPr bwMode="auto">
          <a:xfrm>
            <a:off x="1153688" y="3737560"/>
            <a:ext cx="4879618" cy="11464"/>
          </a:xfrm>
          <a:prstGeom prst="line">
            <a:avLst/>
          </a:prstGeom>
          <a:noFill/>
          <a:ln w="12700" cap="flat" cmpd="sng" algn="ctr">
            <a:solidFill>
              <a:srgbClr val="000000"/>
            </a:solidFill>
            <a:prstDash val="dash"/>
            <a:miter lim="800000"/>
          </a:ln>
          <a:effectLst/>
        </p:spPr>
      </p:cxnSp>
      <p:sp>
        <p:nvSpPr>
          <p:cNvPr id="45" name="TextBox 44">
            <a:extLst>
              <a:ext uri="{FF2B5EF4-FFF2-40B4-BE49-F238E27FC236}">
                <a16:creationId xmlns:a16="http://schemas.microsoft.com/office/drawing/2014/main" id="{EE3AFBAA-9FD2-0FF2-D745-B40F7F08D146}"/>
              </a:ext>
              <a:ext uri="{C183D7F6-B498-43B3-948B-1728B52AA6E4}">
                <adec:decorative xmlns:adec="http://schemas.microsoft.com/office/drawing/2017/decorative" val="1"/>
              </a:ext>
            </a:extLst>
          </p:cNvPr>
          <p:cNvSpPr txBox="1"/>
          <p:nvPr/>
        </p:nvSpPr>
        <p:spPr>
          <a:xfrm rot="16200000">
            <a:off x="863772" y="5528058"/>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7" name="TextBox 46">
            <a:extLst>
              <a:ext uri="{FF2B5EF4-FFF2-40B4-BE49-F238E27FC236}">
                <a16:creationId xmlns:a16="http://schemas.microsoft.com/office/drawing/2014/main" id="{1BB2E5E0-3604-62A7-846E-E450A74E3EB7}"/>
              </a:ext>
              <a:ext uri="{C183D7F6-B498-43B3-948B-1728B52AA6E4}">
                <adec:decorative xmlns:adec="http://schemas.microsoft.com/office/drawing/2017/decorative" val="1"/>
              </a:ext>
            </a:extLst>
          </p:cNvPr>
          <p:cNvSpPr txBox="1"/>
          <p:nvPr/>
        </p:nvSpPr>
        <p:spPr>
          <a:xfrm>
            <a:off x="3428746"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48" name="TextBox 47">
            <a:extLst>
              <a:ext uri="{FF2B5EF4-FFF2-40B4-BE49-F238E27FC236}">
                <a16:creationId xmlns:a16="http://schemas.microsoft.com/office/drawing/2014/main" id="{69A95A75-75E1-12BC-8A94-08247CAC1749}"/>
              </a:ext>
              <a:ext uri="{C183D7F6-B498-43B3-948B-1728B52AA6E4}">
                <adec:decorative xmlns:adec="http://schemas.microsoft.com/office/drawing/2017/decorative" val="1"/>
              </a:ext>
            </a:extLst>
          </p:cNvPr>
          <p:cNvSpPr txBox="1"/>
          <p:nvPr/>
        </p:nvSpPr>
        <p:spPr>
          <a:xfrm>
            <a:off x="1253828" y="5990713"/>
            <a:ext cx="288546" cy="153888"/>
          </a:xfrm>
          <a:prstGeom prst="rect">
            <a:avLst/>
          </a:prstGeom>
          <a:noFill/>
        </p:spPr>
        <p:txBody>
          <a:bodyPr wrap="squar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Low</a:t>
            </a:r>
          </a:p>
        </p:txBody>
      </p:sp>
      <p:sp>
        <p:nvSpPr>
          <p:cNvPr id="49" name="TextBox 48">
            <a:extLst>
              <a:ext uri="{FF2B5EF4-FFF2-40B4-BE49-F238E27FC236}">
                <a16:creationId xmlns:a16="http://schemas.microsoft.com/office/drawing/2014/main" id="{B7A2421B-1BBE-CF1E-9A52-F8F530FEC1CF}"/>
              </a:ext>
              <a:ext uri="{C183D7F6-B498-43B3-948B-1728B52AA6E4}">
                <adec:decorative xmlns:adec="http://schemas.microsoft.com/office/drawing/2017/decorative" val="1"/>
              </a:ext>
            </a:extLst>
          </p:cNvPr>
          <p:cNvSpPr txBox="1"/>
          <p:nvPr/>
        </p:nvSpPr>
        <p:spPr>
          <a:xfrm rot="16200000">
            <a:off x="863771" y="3630002"/>
            <a:ext cx="290158" cy="153888"/>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a:t>
            </a:r>
          </a:p>
        </p:txBody>
      </p:sp>
      <p:sp>
        <p:nvSpPr>
          <p:cNvPr id="50" name="Rectangle 49">
            <a:extLst>
              <a:ext uri="{FF2B5EF4-FFF2-40B4-BE49-F238E27FC236}">
                <a16:creationId xmlns:a16="http://schemas.microsoft.com/office/drawing/2014/main" id="{3334FB19-9E6E-734A-5F4F-5B6DA0577496}"/>
              </a:ext>
              <a:ext uri="{C183D7F6-B498-43B3-948B-1728B52AA6E4}">
                <adec:decorative xmlns:adec="http://schemas.microsoft.com/office/drawing/2017/decorative" val="1"/>
              </a:ext>
            </a:extLst>
          </p:cNvPr>
          <p:cNvSpPr/>
          <p:nvPr/>
        </p:nvSpPr>
        <p:spPr>
          <a:xfrm>
            <a:off x="1153694"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1" name="Rectangle 50">
            <a:extLst>
              <a:ext uri="{FF2B5EF4-FFF2-40B4-BE49-F238E27FC236}">
                <a16:creationId xmlns:a16="http://schemas.microsoft.com/office/drawing/2014/main" id="{031404C3-C35E-0FD5-DD3F-75FEDEECE5CD}"/>
              </a:ext>
              <a:ext uri="{C183D7F6-B498-43B3-948B-1728B52AA6E4}">
                <adec:decorative xmlns:adec="http://schemas.microsoft.com/office/drawing/2017/decorative" val="1"/>
              </a:ext>
            </a:extLst>
          </p:cNvPr>
          <p:cNvSpPr/>
          <p:nvPr/>
        </p:nvSpPr>
        <p:spPr>
          <a:xfrm>
            <a:off x="3592959" y="1581423"/>
            <a:ext cx="2439807" cy="2162350"/>
          </a:xfrm>
          <a:prstGeom prst="rect">
            <a:avLst/>
          </a:prstGeom>
          <a:solidFill>
            <a:srgbClr val="0078D4">
              <a:alpha val="41000"/>
            </a:srgbClr>
          </a:solidFill>
          <a:ln w="12700" cap="flat" cmpd="sng" algn="ctr">
            <a:noFill/>
            <a:prstDash val="solid"/>
            <a:miter lim="800000"/>
          </a:ln>
          <a:effectLst/>
        </p:spPr>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FFFFFF"/>
              </a:solidFill>
              <a:effectLst/>
              <a:uLnTx/>
              <a:uFillTx/>
              <a:latin typeface="Graphik Regular"/>
              <a:ea typeface="+mn-ea"/>
              <a:cs typeface="+mn-cs"/>
            </a:endParaRPr>
          </a:p>
        </p:txBody>
      </p:sp>
      <p:sp>
        <p:nvSpPr>
          <p:cNvPr id="52" name="TextBox 51">
            <a:extLst>
              <a:ext uri="{FF2B5EF4-FFF2-40B4-BE49-F238E27FC236}">
                <a16:creationId xmlns:a16="http://schemas.microsoft.com/office/drawing/2014/main" id="{E48E0DDD-71F0-7C63-DF7C-EFD726A27709}"/>
              </a:ext>
              <a:ext uri="{C183D7F6-B498-43B3-948B-1728B52AA6E4}">
                <adec:decorative xmlns:adec="http://schemas.microsoft.com/office/drawing/2017/decorative" val="1"/>
              </a:ext>
            </a:extLst>
          </p:cNvPr>
          <p:cNvSpPr txBox="1"/>
          <p:nvPr/>
        </p:nvSpPr>
        <p:spPr bwMode="auto">
          <a:xfrm>
            <a:off x="3662965"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Strategic Imperatives</a:t>
            </a:r>
          </a:p>
        </p:txBody>
      </p:sp>
      <p:sp>
        <p:nvSpPr>
          <p:cNvPr id="53" name="TextBox 52">
            <a:extLst>
              <a:ext uri="{FF2B5EF4-FFF2-40B4-BE49-F238E27FC236}">
                <a16:creationId xmlns:a16="http://schemas.microsoft.com/office/drawing/2014/main" id="{555A6EAA-B15F-67C6-4838-1CBD7699054F}"/>
              </a:ext>
              <a:ext uri="{C183D7F6-B498-43B3-948B-1728B52AA6E4}">
                <adec:decorative xmlns:adec="http://schemas.microsoft.com/office/drawing/2017/decorative" val="1"/>
              </a:ext>
            </a:extLst>
          </p:cNvPr>
          <p:cNvSpPr txBox="1"/>
          <p:nvPr/>
        </p:nvSpPr>
        <p:spPr bwMode="auto">
          <a:xfrm>
            <a:off x="1223700" y="1626283"/>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Homerun</a:t>
            </a:r>
          </a:p>
        </p:txBody>
      </p:sp>
      <p:sp>
        <p:nvSpPr>
          <p:cNvPr id="54" name="TextBox 53">
            <a:extLst>
              <a:ext uri="{FF2B5EF4-FFF2-40B4-BE49-F238E27FC236}">
                <a16:creationId xmlns:a16="http://schemas.microsoft.com/office/drawing/2014/main" id="{1F41074C-5EBA-1EC2-A687-53B14441D747}"/>
              </a:ext>
              <a:ext uri="{C183D7F6-B498-43B3-948B-1728B52AA6E4}">
                <adec:decorative xmlns:adec="http://schemas.microsoft.com/office/drawing/2017/decorative" val="1"/>
              </a:ext>
            </a:extLst>
          </p:cNvPr>
          <p:cNvSpPr txBox="1"/>
          <p:nvPr/>
        </p:nvSpPr>
        <p:spPr bwMode="auto">
          <a:xfrm>
            <a:off x="3662965"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Distractions</a:t>
            </a:r>
          </a:p>
        </p:txBody>
      </p:sp>
      <p:sp>
        <p:nvSpPr>
          <p:cNvPr id="58" name="TextBox 57">
            <a:extLst>
              <a:ext uri="{FF2B5EF4-FFF2-40B4-BE49-F238E27FC236}">
                <a16:creationId xmlns:a16="http://schemas.microsoft.com/office/drawing/2014/main" id="{D079F38F-64DC-D191-C2F5-983A2FCB0CD6}"/>
              </a:ext>
              <a:ext uri="{C183D7F6-B498-43B3-948B-1728B52AA6E4}">
                <adec:decorative xmlns:adec="http://schemas.microsoft.com/office/drawing/2017/decorative" val="1"/>
              </a:ext>
            </a:extLst>
          </p:cNvPr>
          <p:cNvSpPr txBox="1"/>
          <p:nvPr/>
        </p:nvSpPr>
        <p:spPr bwMode="auto">
          <a:xfrm>
            <a:off x="1230532" y="3777806"/>
            <a:ext cx="2299794" cy="215444"/>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A9F"/>
                </a:solidFill>
                <a:effectLst/>
                <a:uLnTx/>
                <a:uFillTx/>
                <a:latin typeface="Segoe Sans Display Semibold" pitchFamily="2" charset="0"/>
                <a:ea typeface="+mn-ea"/>
                <a:cs typeface="Segoe Sans Display Semibold" pitchFamily="2" charset="0"/>
              </a:rPr>
              <a:t>Quick Wins</a:t>
            </a:r>
          </a:p>
        </p:txBody>
      </p:sp>
      <p:sp>
        <p:nvSpPr>
          <p:cNvPr id="64" name="TextBox 63">
            <a:extLst>
              <a:ext uri="{FF2B5EF4-FFF2-40B4-BE49-F238E27FC236}">
                <a16:creationId xmlns:a16="http://schemas.microsoft.com/office/drawing/2014/main" id="{4277B735-3D06-F0C4-5762-5316BA055AEC}"/>
              </a:ext>
              <a:ext uri="{C183D7F6-B498-43B3-948B-1728B52AA6E4}">
                <adec:decorative xmlns:adec="http://schemas.microsoft.com/office/drawing/2017/decorative" val="1"/>
              </a:ext>
            </a:extLst>
          </p:cNvPr>
          <p:cNvSpPr txBox="1"/>
          <p:nvPr/>
        </p:nvSpPr>
        <p:spPr bwMode="auto">
          <a:xfrm rot="16200000">
            <a:off x="250553" y="3654696"/>
            <a:ext cx="975924" cy="246221"/>
          </a:xfrm>
          <a:prstGeom prst="rect">
            <a:avLst/>
          </a:prstGeom>
          <a:noFill/>
        </p:spPr>
        <p:txBody>
          <a:bodyPr wrap="square" lIns="0" tIns="0" rIns="0" bIns="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0000"/>
                </a:solidFill>
                <a:effectLst/>
                <a:uLnTx/>
                <a:uFillTx/>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Sans Display Semibold" pitchFamily="2" charset="0"/>
                <a:ea typeface="+mn-ea"/>
                <a:cs typeface="Segoe Sans Display Semibold" pitchFamily="2" charset="0"/>
              </a:rPr>
              <a:t>Value</a:t>
            </a:r>
          </a:p>
        </p:txBody>
      </p:sp>
      <p:grpSp>
        <p:nvGrpSpPr>
          <p:cNvPr id="66" name="Group 65">
            <a:extLst>
              <a:ext uri="{FF2B5EF4-FFF2-40B4-BE49-F238E27FC236}">
                <a16:creationId xmlns:a16="http://schemas.microsoft.com/office/drawing/2014/main" id="{F4D6F297-E311-CBFC-40DD-F9ED859B4E85}"/>
              </a:ext>
              <a:ext uri="{C183D7F6-B498-43B3-948B-1728B52AA6E4}">
                <adec:decorative xmlns:adec="http://schemas.microsoft.com/office/drawing/2017/decorative" val="1"/>
              </a:ext>
            </a:extLst>
          </p:cNvPr>
          <p:cNvGrpSpPr/>
          <p:nvPr/>
        </p:nvGrpSpPr>
        <p:grpSpPr>
          <a:xfrm>
            <a:off x="6817386" y="4166613"/>
            <a:ext cx="879614" cy="600879"/>
            <a:chOff x="8612505" y="-944672"/>
            <a:chExt cx="879614" cy="600879"/>
          </a:xfrm>
        </p:grpSpPr>
        <p:grpSp>
          <p:nvGrpSpPr>
            <p:cNvPr id="67" name="Group 66">
              <a:extLst>
                <a:ext uri="{FF2B5EF4-FFF2-40B4-BE49-F238E27FC236}">
                  <a16:creationId xmlns:a16="http://schemas.microsoft.com/office/drawing/2014/main" id="{4FF889F2-EEE9-1492-747D-D175EA7F3533}"/>
                </a:ext>
              </a:extLst>
            </p:cNvPr>
            <p:cNvGrpSpPr/>
            <p:nvPr/>
          </p:nvGrpSpPr>
          <p:grpSpPr>
            <a:xfrm>
              <a:off x="8612505" y="-944672"/>
              <a:ext cx="740154" cy="138499"/>
              <a:chOff x="10272825" y="826214"/>
              <a:chExt cx="740154" cy="138499"/>
            </a:xfrm>
          </p:grpSpPr>
          <p:sp>
            <p:nvSpPr>
              <p:cNvPr id="74" name="Oval 73">
                <a:extLst>
                  <a:ext uri="{FF2B5EF4-FFF2-40B4-BE49-F238E27FC236}">
                    <a16:creationId xmlns:a16="http://schemas.microsoft.com/office/drawing/2014/main" id="{F32370D6-31C6-D22B-A769-145C20EE8846}"/>
                  </a:ext>
                </a:extLst>
              </p:cNvPr>
              <p:cNvSpPr/>
              <p:nvPr/>
            </p:nvSpPr>
            <p:spPr bwMode="auto">
              <a:xfrm>
                <a:off x="10272825" y="849158"/>
                <a:ext cx="108000" cy="108000"/>
              </a:xfrm>
              <a:prstGeom prst="ellipse">
                <a:avLst/>
              </a:prstGeom>
              <a:solidFill>
                <a:srgbClr val="48C5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5" name="TextBox 74">
                <a:extLst>
                  <a:ext uri="{FF2B5EF4-FFF2-40B4-BE49-F238E27FC236}">
                    <a16:creationId xmlns:a16="http://schemas.microsoft.com/office/drawing/2014/main" id="{309D8B15-1E46-CCD4-44F0-376DDE074ED7}"/>
                  </a:ext>
                </a:extLst>
              </p:cNvPr>
              <p:cNvSpPr txBox="1"/>
              <p:nvPr/>
            </p:nvSpPr>
            <p:spPr>
              <a:xfrm>
                <a:off x="10424676" y="826214"/>
                <a:ext cx="58830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Short Term</a:t>
                </a:r>
              </a:p>
            </p:txBody>
          </p:sp>
        </p:grpSp>
        <p:grpSp>
          <p:nvGrpSpPr>
            <p:cNvPr id="68" name="Group 67">
              <a:extLst>
                <a:ext uri="{FF2B5EF4-FFF2-40B4-BE49-F238E27FC236}">
                  <a16:creationId xmlns:a16="http://schemas.microsoft.com/office/drawing/2014/main" id="{DF2FF0FA-9F13-A268-D2A9-228887832B3F}"/>
                </a:ext>
              </a:extLst>
            </p:cNvPr>
            <p:cNvGrpSpPr/>
            <p:nvPr/>
          </p:nvGrpSpPr>
          <p:grpSpPr>
            <a:xfrm>
              <a:off x="8612505" y="-713482"/>
              <a:ext cx="879614" cy="138499"/>
              <a:chOff x="10272825" y="826214"/>
              <a:chExt cx="879614" cy="138499"/>
            </a:xfrm>
          </p:grpSpPr>
          <p:sp>
            <p:nvSpPr>
              <p:cNvPr id="72" name="Oval 71">
                <a:extLst>
                  <a:ext uri="{FF2B5EF4-FFF2-40B4-BE49-F238E27FC236}">
                    <a16:creationId xmlns:a16="http://schemas.microsoft.com/office/drawing/2014/main" id="{3ABAAC2F-DFD3-36D2-09F9-58A4F344BF5A}"/>
                  </a:ext>
                </a:extLst>
              </p:cNvPr>
              <p:cNvSpPr/>
              <p:nvPr/>
            </p:nvSpPr>
            <p:spPr bwMode="auto">
              <a:xfrm>
                <a:off x="10272825" y="849158"/>
                <a:ext cx="108000" cy="108000"/>
              </a:xfrm>
              <a:prstGeom prst="ellipse">
                <a:avLst/>
              </a:prstGeom>
              <a:solidFill>
                <a:srgbClr val="0078D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3" name="TextBox 72">
                <a:extLst>
                  <a:ext uri="{FF2B5EF4-FFF2-40B4-BE49-F238E27FC236}">
                    <a16:creationId xmlns:a16="http://schemas.microsoft.com/office/drawing/2014/main" id="{74FFEDF8-AD9B-5D7D-9C8C-9C50EC657A5C}"/>
                  </a:ext>
                </a:extLst>
              </p:cNvPr>
              <p:cNvSpPr txBox="1"/>
              <p:nvPr/>
            </p:nvSpPr>
            <p:spPr>
              <a:xfrm>
                <a:off x="10424676" y="826214"/>
                <a:ext cx="72776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Medium Term</a:t>
                </a:r>
              </a:p>
            </p:txBody>
          </p:sp>
        </p:grpSp>
        <p:grpSp>
          <p:nvGrpSpPr>
            <p:cNvPr id="69" name="Group 68">
              <a:extLst>
                <a:ext uri="{FF2B5EF4-FFF2-40B4-BE49-F238E27FC236}">
                  <a16:creationId xmlns:a16="http://schemas.microsoft.com/office/drawing/2014/main" id="{90FC6CAB-DF79-A175-04F8-C1474F60C00A}"/>
                </a:ext>
              </a:extLst>
            </p:cNvPr>
            <p:cNvGrpSpPr/>
            <p:nvPr/>
          </p:nvGrpSpPr>
          <p:grpSpPr>
            <a:xfrm>
              <a:off x="8612505" y="-482292"/>
              <a:ext cx="708094" cy="138499"/>
              <a:chOff x="10272825" y="826214"/>
              <a:chExt cx="708094" cy="138499"/>
            </a:xfrm>
          </p:grpSpPr>
          <p:sp>
            <p:nvSpPr>
              <p:cNvPr id="70" name="Oval 69">
                <a:extLst>
                  <a:ext uri="{FF2B5EF4-FFF2-40B4-BE49-F238E27FC236}">
                    <a16:creationId xmlns:a16="http://schemas.microsoft.com/office/drawing/2014/main" id="{BAB3AC80-C690-F3A5-276B-465CCFC244F9}"/>
                  </a:ext>
                </a:extLst>
              </p:cNvPr>
              <p:cNvSpPr/>
              <p:nvPr/>
            </p:nvSpPr>
            <p:spPr bwMode="auto">
              <a:xfrm>
                <a:off x="10272825" y="849158"/>
                <a:ext cx="108000" cy="108000"/>
              </a:xfrm>
              <a:prstGeom prst="ellipse">
                <a:avLst/>
              </a:prstGeom>
              <a:solidFill>
                <a:srgbClr val="8C827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solidFill>
                  <a:effectLst/>
                  <a:uLnTx/>
                  <a:uFillTx/>
                  <a:latin typeface="Graphik Medium"/>
                  <a:ea typeface="+mn-ea"/>
                  <a:cs typeface="Arial"/>
                </a:endParaRPr>
              </a:p>
            </p:txBody>
          </p:sp>
          <p:sp>
            <p:nvSpPr>
              <p:cNvPr id="71" name="TextBox 70">
                <a:extLst>
                  <a:ext uri="{FF2B5EF4-FFF2-40B4-BE49-F238E27FC236}">
                    <a16:creationId xmlns:a16="http://schemas.microsoft.com/office/drawing/2014/main" id="{5C3D0535-A54A-2BE6-1C0A-7BF9F6E9D086}"/>
                  </a:ext>
                </a:extLst>
              </p:cNvPr>
              <p:cNvSpPr txBox="1"/>
              <p:nvPr/>
            </p:nvSpPr>
            <p:spPr>
              <a:xfrm>
                <a:off x="10424676" y="826214"/>
                <a:ext cx="556243" cy="1384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Long Term</a:t>
                </a:r>
              </a:p>
            </p:txBody>
          </p:sp>
        </p:grpSp>
      </p:grpSp>
      <p:graphicFrame>
        <p:nvGraphicFramePr>
          <p:cNvPr id="76" name="Table 75">
            <a:extLst>
              <a:ext uri="{FF2B5EF4-FFF2-40B4-BE49-F238E27FC236}">
                <a16:creationId xmlns:a16="http://schemas.microsoft.com/office/drawing/2014/main" id="{E18E1BDD-1641-161F-E1D6-58A8128568A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200076406"/>
              </p:ext>
            </p:extLst>
          </p:nvPr>
        </p:nvGraphicFramePr>
        <p:xfrm>
          <a:off x="6817386" y="1574790"/>
          <a:ext cx="4819272" cy="2225040"/>
        </p:xfrm>
        <a:graphic>
          <a:graphicData uri="http://schemas.openxmlformats.org/drawingml/2006/table">
            <a:tbl>
              <a:tblPr firstRow="1" bandRow="1">
                <a:tableStyleId>{5C22544A-7EE6-4342-B048-85BDC9FD1C3A}</a:tableStyleId>
              </a:tblPr>
              <a:tblGrid>
                <a:gridCol w="795990">
                  <a:extLst>
                    <a:ext uri="{9D8B030D-6E8A-4147-A177-3AD203B41FA5}">
                      <a16:colId xmlns:a16="http://schemas.microsoft.com/office/drawing/2014/main" val="3258967832"/>
                    </a:ext>
                  </a:extLst>
                </a:gridCol>
                <a:gridCol w="4023282">
                  <a:extLst>
                    <a:ext uri="{9D8B030D-6E8A-4147-A177-3AD203B41FA5}">
                      <a16:colId xmlns:a16="http://schemas.microsoft.com/office/drawing/2014/main" val="3517554359"/>
                    </a:ext>
                  </a:extLst>
                </a:gridCol>
              </a:tblGrid>
              <a:tr h="370840">
                <a:tc>
                  <a:txBody>
                    <a:bodyPr/>
                    <a:lstStyle/>
                    <a:p>
                      <a:pPr algn="l"/>
                      <a:r>
                        <a:rPr lang="en-US">
                          <a:latin typeface="Segoe Sans Small" pitchFamily="2" charset="0"/>
                          <a:cs typeface="Segoe Sans Small" pitchFamily="2" charset="0"/>
                        </a:rPr>
                        <a:t>#</a:t>
                      </a:r>
                      <a:endParaRPr lang="en-IN">
                        <a:latin typeface="Segoe Sans Small" pitchFamily="2" charset="0"/>
                        <a:cs typeface="Segoe Sans Small" pitchFamily="2" charset="0"/>
                      </a:endParaRP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tc>
                  <a:txBody>
                    <a:bodyPr/>
                    <a:lstStyle/>
                    <a:p>
                      <a:pPr lvl="0" algn="l">
                        <a:buNone/>
                      </a:pPr>
                      <a:r>
                        <a:rPr lang="en-US" b="1" i="0">
                          <a:latin typeface="Segoe Sans Display Semibold"/>
                          <a:cs typeface="Segoe Sans Display Semibold"/>
                        </a:rPr>
                        <a:t>Scenarios to explore</a:t>
                      </a:r>
                      <a:endParaRPr lang="en-US"/>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486892362"/>
                  </a:ext>
                </a:extLst>
              </a:tr>
              <a:tr h="370840">
                <a:tc>
                  <a:txBody>
                    <a:bodyPr/>
                    <a:lstStyle/>
                    <a:p>
                      <a:pPr algn="l"/>
                      <a:r>
                        <a:rPr lang="en-US" sz="1200" b="0" i="0">
                          <a:solidFill>
                            <a:schemeClr val="bg1"/>
                          </a:solidFill>
                          <a:latin typeface="Segoe Sans Display"/>
                          <a:cs typeface="Segoe Sans Display"/>
                        </a:rPr>
                        <a:t>01</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48C5B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Citizen Q&amp;A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89497630"/>
                  </a:ext>
                </a:extLst>
              </a:tr>
              <a:tr h="370840">
                <a:tc>
                  <a:txBody>
                    <a:bodyPr/>
                    <a:lstStyle/>
                    <a:p>
                      <a:pPr algn="l"/>
                      <a:r>
                        <a:rPr lang="en-US" sz="1200" b="0" i="0">
                          <a:solidFill>
                            <a:schemeClr val="bg1"/>
                          </a:solidFill>
                          <a:latin typeface="Segoe Sans Display"/>
                          <a:cs typeface="Segoe Sans Display"/>
                        </a:rPr>
                        <a:t>02</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Upskilling Recommendation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8393084"/>
                  </a:ext>
                </a:extLst>
              </a:tr>
              <a:tr h="370840">
                <a:tc>
                  <a:txBody>
                    <a:bodyPr/>
                    <a:lstStyle/>
                    <a:p>
                      <a:pPr algn="l"/>
                      <a:r>
                        <a:rPr lang="en-US" sz="1200" b="0" i="0">
                          <a:solidFill>
                            <a:schemeClr val="bg1"/>
                          </a:solidFill>
                          <a:latin typeface="Segoe Sans Display"/>
                          <a:cs typeface="Segoe Sans Display"/>
                        </a:rPr>
                        <a:t>03</a:t>
                      </a:r>
                      <a:endParaRPr lang="en-IN" sz="1200" b="0" i="0">
                        <a:solidFill>
                          <a:schemeClr val="bg1"/>
                        </a:solidFill>
                        <a:latin typeface="Segoe Sans Display"/>
                        <a:cs typeface="Segoe Sans Display"/>
                      </a:endParaRP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0078D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Campus Support Assistant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3653361"/>
                  </a:ext>
                </a:extLst>
              </a:tr>
              <a:tr h="370840">
                <a:tc>
                  <a:txBody>
                    <a:bodyPr/>
                    <a:lstStyle/>
                    <a:p>
                      <a:pPr algn="l"/>
                      <a:r>
                        <a:rPr lang="en-IN" sz="1200" b="0" i="0">
                          <a:solidFill>
                            <a:schemeClr val="bg1"/>
                          </a:solidFill>
                          <a:latin typeface="Segoe Sans Display"/>
                          <a:cs typeface="Segoe Sans Display"/>
                        </a:rPr>
                        <a:t>04</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r>
                        <a:rPr lang="en-IN" sz="1200"/>
                        <a:t>Document Processing &amp; Routing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84470656"/>
                  </a:ext>
                </a:extLst>
              </a:tr>
              <a:tr h="370840">
                <a:tc>
                  <a:txBody>
                    <a:bodyPr/>
                    <a:lstStyle/>
                    <a:p>
                      <a:pPr algn="l"/>
                      <a:r>
                        <a:rPr lang="en-IN" sz="1200" b="0" i="0">
                          <a:solidFill>
                            <a:schemeClr val="bg1"/>
                          </a:solidFill>
                          <a:latin typeface="Segoe Sans Display"/>
                          <a:cs typeface="Segoe Sans Display"/>
                        </a:rPr>
                        <a:t>05</a:t>
                      </a:r>
                    </a:p>
                  </a:txBody>
                  <a:tcP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rgbClr val="8C82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0">
                          <a:solidFill>
                            <a:srgbClr val="000000"/>
                          </a:solidFill>
                          <a:latin typeface="Graphik Regular" panose="020B0503030202060203" pitchFamily="34" charset="77"/>
                          <a:ea typeface="DM Sans 14pt ExtraLight"/>
                          <a:cs typeface="DM Sans 14pt ExtraLight"/>
                          <a:sym typeface="DM Sans ExtraLight"/>
                        </a:rPr>
                        <a:t>Benefit Eligibility Agent</a:t>
                      </a:r>
                    </a:p>
                  </a:txBody>
                  <a:tcPr anchor="ctr">
                    <a:lnL w="6350" cap="flat" cmpd="sng" algn="ctr">
                      <a:solidFill>
                        <a:schemeClr val="tx2">
                          <a:lumMod val="20000"/>
                          <a:lumOff val="80000"/>
                        </a:schemeClr>
                      </a:solidFill>
                      <a:prstDash val="solid"/>
                      <a:round/>
                      <a:headEnd type="none" w="med" len="med"/>
                      <a:tailEnd type="none" w="med" len="med"/>
                    </a:lnL>
                    <a:lnR w="6350" cap="flat" cmpd="sng" algn="ctr">
                      <a:solidFill>
                        <a:schemeClr val="tx2">
                          <a:lumMod val="20000"/>
                          <a:lumOff val="80000"/>
                        </a:schemeClr>
                      </a:solid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4557807"/>
                  </a:ext>
                </a:extLst>
              </a:tr>
            </a:tbl>
          </a:graphicData>
        </a:graphic>
      </p:graphicFrame>
      <p:sp>
        <p:nvSpPr>
          <p:cNvPr id="7" name="Oval 6">
            <a:extLst>
              <a:ext uri="{FF2B5EF4-FFF2-40B4-BE49-F238E27FC236}">
                <a16:creationId xmlns:a16="http://schemas.microsoft.com/office/drawing/2014/main" id="{A9C0B72B-5911-C6F0-D3C0-0B64FB6892EF}"/>
              </a:ext>
            </a:extLst>
          </p:cNvPr>
          <p:cNvSpPr/>
          <p:nvPr/>
        </p:nvSpPr>
        <p:spPr bwMode="auto">
          <a:xfrm>
            <a:off x="2344108" y="2411001"/>
            <a:ext cx="313854" cy="313854"/>
          </a:xfrm>
          <a:prstGeom prst="ellipse">
            <a:avLst/>
          </a:prstGeom>
          <a:solidFill>
            <a:srgbClr val="48C5B1"/>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01</a:t>
            </a:r>
          </a:p>
        </p:txBody>
      </p:sp>
      <p:sp>
        <p:nvSpPr>
          <p:cNvPr id="8" name="Oval 7">
            <a:extLst>
              <a:ext uri="{FF2B5EF4-FFF2-40B4-BE49-F238E27FC236}">
                <a16:creationId xmlns:a16="http://schemas.microsoft.com/office/drawing/2014/main" id="{D8B2D44D-4BD3-326F-F20F-3EE47CB9B71C}"/>
              </a:ext>
            </a:extLst>
          </p:cNvPr>
          <p:cNvSpPr/>
          <p:nvPr/>
        </p:nvSpPr>
        <p:spPr bwMode="auto">
          <a:xfrm>
            <a:off x="3263725" y="2419544"/>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03</a:t>
            </a:r>
          </a:p>
        </p:txBody>
      </p:sp>
      <p:sp>
        <p:nvSpPr>
          <p:cNvPr id="9" name="Oval 8">
            <a:extLst>
              <a:ext uri="{FF2B5EF4-FFF2-40B4-BE49-F238E27FC236}">
                <a16:creationId xmlns:a16="http://schemas.microsoft.com/office/drawing/2014/main" id="{CD6A3138-8DD2-6BF2-5A1B-954817E84330}"/>
              </a:ext>
            </a:extLst>
          </p:cNvPr>
          <p:cNvSpPr/>
          <p:nvPr/>
        </p:nvSpPr>
        <p:spPr bwMode="auto">
          <a:xfrm>
            <a:off x="3613071" y="2413473"/>
            <a:ext cx="313854" cy="313854"/>
          </a:xfrm>
          <a:prstGeom prst="ellipse">
            <a:avLst/>
          </a:prstGeom>
          <a:solidFill>
            <a:srgbClr val="0078D4"/>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02</a:t>
            </a:r>
          </a:p>
        </p:txBody>
      </p:sp>
      <p:sp>
        <p:nvSpPr>
          <p:cNvPr id="10" name="Oval 9">
            <a:extLst>
              <a:ext uri="{FF2B5EF4-FFF2-40B4-BE49-F238E27FC236}">
                <a16:creationId xmlns:a16="http://schemas.microsoft.com/office/drawing/2014/main" id="{8B7D675A-BDC7-76BA-BECD-43D8FDC757E6}"/>
              </a:ext>
            </a:extLst>
          </p:cNvPr>
          <p:cNvSpPr/>
          <p:nvPr/>
        </p:nvSpPr>
        <p:spPr bwMode="auto">
          <a:xfrm>
            <a:off x="5252625" y="2079073"/>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05</a:t>
            </a:r>
          </a:p>
        </p:txBody>
      </p:sp>
      <p:sp>
        <p:nvSpPr>
          <p:cNvPr id="11" name="Oval 10">
            <a:extLst>
              <a:ext uri="{FF2B5EF4-FFF2-40B4-BE49-F238E27FC236}">
                <a16:creationId xmlns:a16="http://schemas.microsoft.com/office/drawing/2014/main" id="{85DF6436-4B6B-5D2F-D3C6-0EF38CD619AA}"/>
              </a:ext>
            </a:extLst>
          </p:cNvPr>
          <p:cNvSpPr/>
          <p:nvPr/>
        </p:nvSpPr>
        <p:spPr bwMode="auto">
          <a:xfrm>
            <a:off x="5566479" y="2078650"/>
            <a:ext cx="313854" cy="313854"/>
          </a:xfrm>
          <a:prstGeom prst="ellipse">
            <a:avLst/>
          </a:prstGeom>
          <a:solidFill>
            <a:srgbClr val="8C8279"/>
          </a:solidFill>
          <a:ln w="12700" cap="flat" cmpd="sng" algn="ctr">
            <a:noFill/>
            <a:prstDash val="solid"/>
            <a:miter lim="800000"/>
          </a:ln>
          <a:effectLst/>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rgbClr val="FFFFFF"/>
                </a:solidFill>
                <a:effectLst/>
                <a:uLnTx/>
                <a:uFillTx/>
                <a:latin typeface="Graphik Medium"/>
                <a:ea typeface="+mn-ea"/>
                <a:cs typeface="Arial"/>
              </a:rPr>
              <a:t>04</a:t>
            </a:r>
          </a:p>
        </p:txBody>
      </p:sp>
    </p:spTree>
    <p:extLst>
      <p:ext uri="{BB962C8B-B14F-4D97-AF65-F5344CB8AC3E}">
        <p14:creationId xmlns:p14="http://schemas.microsoft.com/office/powerpoint/2010/main" val="3124873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CD35D-FD37-A0AB-681C-28FAB21B6920}"/>
            </a:ext>
          </a:extLst>
        </p:cNvPr>
        <p:cNvGrpSpPr/>
        <p:nvPr/>
      </p:nvGrpSpPr>
      <p:grpSpPr>
        <a:xfrm>
          <a:off x="0" y="0"/>
          <a:ext cx="0" cy="0"/>
          <a:chOff x="0" y="0"/>
          <a:chExt cx="0" cy="0"/>
        </a:xfrm>
      </p:grpSpPr>
      <p:pic>
        <p:nvPicPr>
          <p:cNvPr id="233" name="Graphic 232">
            <a:extLst>
              <a:ext uri="{FF2B5EF4-FFF2-40B4-BE49-F238E27FC236}">
                <a16:creationId xmlns:a16="http://schemas.microsoft.com/office/drawing/2014/main" id="{6E7C6581-9BF7-E3BB-C9DC-542CE6B8FE1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
        <p:nvSpPr>
          <p:cNvPr id="223" name="Rounded Rectangle 19">
            <a:extLst>
              <a:ext uri="{FF2B5EF4-FFF2-40B4-BE49-F238E27FC236}">
                <a16:creationId xmlns:a16="http://schemas.microsoft.com/office/drawing/2014/main" id="{034601B1-2D36-4AE0-CC9C-8D45C3E7EB26}"/>
              </a:ext>
            </a:extLst>
          </p:cNvPr>
          <p:cNvSpPr/>
          <p:nvPr/>
        </p:nvSpPr>
        <p:spPr>
          <a:xfrm>
            <a:off x="772876" y="4807727"/>
            <a:ext cx="3802727" cy="308677"/>
          </a:xfrm>
          <a:prstGeom prst="roundRect">
            <a:avLst>
              <a:gd name="adj" fmla="val 8528"/>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US" sz="1050" b="0" i="0" u="none" strike="noStrike" kern="1200" cap="none" spc="0" normalizeH="0" baseline="0" noProof="0">
              <a:ln>
                <a:noFill/>
              </a:ln>
              <a:solidFill>
                <a:srgbClr val="A100FF"/>
              </a:solidFill>
              <a:effectLst/>
              <a:highlight>
                <a:srgbClr val="FFFF00"/>
              </a:highlight>
              <a:uLnTx/>
              <a:uFillTx/>
              <a:latin typeface="Segoe UI Variable Display" pitchFamily="2" charset="0"/>
              <a:ea typeface="+mn-ea"/>
              <a:cs typeface="Segoe UI Variable Display" pitchFamily="2" charset="0"/>
            </a:endParaRPr>
          </a:p>
        </p:txBody>
      </p:sp>
      <p:sp>
        <p:nvSpPr>
          <p:cNvPr id="218" name="Google Shape;498;p32">
            <a:extLst>
              <a:ext uri="{FF2B5EF4-FFF2-40B4-BE49-F238E27FC236}">
                <a16:creationId xmlns:a16="http://schemas.microsoft.com/office/drawing/2014/main" id="{8474E06E-32B5-98DF-D1D8-53BF2D3A184C}"/>
              </a:ext>
            </a:extLst>
          </p:cNvPr>
          <p:cNvSpPr/>
          <p:nvPr/>
        </p:nvSpPr>
        <p:spPr>
          <a:xfrm>
            <a:off x="767111" y="1373402"/>
            <a:ext cx="3789661" cy="3353815"/>
          </a:xfrm>
          <a:prstGeom prst="roundRect">
            <a:avLst>
              <a:gd name="adj" fmla="val 2332"/>
            </a:avLst>
          </a:prstGeom>
          <a:solidFill>
            <a:srgbClr val="DDEEF9"/>
          </a:solidFill>
          <a:ln w="9525" cap="flat" cmpd="sng">
            <a:noFill/>
            <a:prstDash val="solid"/>
            <a:round/>
            <a:headEnd type="none" w="sm" len="sm"/>
            <a:tailEnd type="none" w="sm" len="sm"/>
          </a:ln>
        </p:spPr>
        <p:txBody>
          <a:bodyPr spcFirstLastPara="1" wrap="square" lIns="182880" tIns="91440" rIns="91440" bIns="3017520"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a:cs typeface="Segoe Sans Display"/>
                <a:sym typeface="DM Sans Light"/>
              </a:rPr>
              <a:t>Key Considerations to Address</a:t>
            </a:r>
            <a:endParaRPr lang="en-GB" sz="1050" b="0" i="0" u="none" strike="noStrike" kern="1200" cap="none" spc="0" normalizeH="0" baseline="0" noProof="0">
              <a:ln>
                <a:noFill/>
              </a:ln>
              <a:solidFill>
                <a:srgbClr val="0078D4"/>
              </a:solidFill>
              <a:effectLst/>
              <a:uLnTx/>
              <a:uFillTx/>
              <a:latin typeface="Segoe Sans Display"/>
              <a:cs typeface="Segoe Sans Display"/>
            </a:endParaRPr>
          </a:p>
          <a:p>
            <a:pPr marL="171450" indent="-171450" fontAlgn="base">
              <a:spcBef>
                <a:spcPts val="600"/>
              </a:spcBef>
              <a:spcAft>
                <a:spcPct val="0"/>
              </a:spcAft>
              <a:buFont typeface="Arial" panose="020B0604020202020204" pitchFamily="34" charset="0"/>
              <a:buChar char="•"/>
              <a:defRPr/>
            </a:pPr>
            <a:r>
              <a:rPr lang="en-US" sz="1100">
                <a:solidFill>
                  <a:prstClr val="black"/>
                </a:solidFill>
                <a:ea typeface="+mn-lt"/>
                <a:cs typeface="+mn-lt"/>
                <a:sym typeface="DM Sans Light"/>
              </a:rPr>
              <a:t>Pulls expert videos from HMI systems and SOPs from MES system and store as knowledge</a:t>
            </a: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Detects actions in video, aligns with MES (e.g., Dynamics 365) operations, and tags steps using templates from SharePoint.</a:t>
            </a:r>
            <a:endParaRPr lang="en-US" sz="1050" b="0" i="0" u="none" strike="noStrike" kern="1200" cap="none" spc="0" normalizeH="0" baseline="0" noProof="0">
              <a:ln>
                <a:noFill/>
              </a:ln>
              <a:solidFill>
                <a:prstClr val="black"/>
              </a:solidFill>
              <a:effectLst/>
              <a:uLnTx/>
              <a:uFillTx/>
              <a:ea typeface="+mn-lt"/>
              <a:cs typeface="+mn-lt"/>
            </a:endParaRPr>
          </a:p>
          <a:p>
            <a:pPr marL="171450" indent="-171450" fontAlgn="base">
              <a:spcBef>
                <a:spcPts val="600"/>
              </a:spcBef>
              <a:buFont typeface="Arial" panose="020B0604020202020204" pitchFamily="34" charset="0"/>
              <a:buChar char="•"/>
              <a:defRPr/>
            </a:pPr>
            <a:r>
              <a:rPr lang="en-US" sz="1050">
                <a:solidFill>
                  <a:prstClr val="black"/>
                </a:solidFill>
                <a:ea typeface="+mn-lt"/>
                <a:cs typeface="+mn-lt"/>
                <a:sym typeface="DM Sans Light"/>
              </a:rPr>
              <a:t>Captures the audio/ video transcript and push them as knowledge</a:t>
            </a:r>
            <a:endParaRPr lang="en-US" sz="1050">
              <a:solidFill>
                <a:prstClr val="black"/>
              </a:solidFill>
              <a:ea typeface="+mn-lt"/>
              <a:cs typeface="+mn-lt"/>
            </a:endParaRPr>
          </a:p>
          <a:p>
            <a:pPr marL="171450" indent="-171450" fontAlgn="base">
              <a:spcBef>
                <a:spcPts val="600"/>
              </a:spcBef>
              <a:spcAft>
                <a:spcPct val="0"/>
              </a:spcAft>
              <a:buFont typeface="Arial" panose="020B0604020202020204" pitchFamily="34" charset="0"/>
              <a:buChar char="•"/>
              <a:defRPr/>
            </a:pPr>
            <a:r>
              <a:rPr lang="en-US" sz="1050">
                <a:solidFill>
                  <a:prstClr val="black"/>
                </a:solidFill>
                <a:ea typeface="+mn-lt"/>
                <a:cs typeface="+mn-lt"/>
                <a:sym typeface="DM Sans Light"/>
              </a:rPr>
              <a:t>Pulls safety data from EHS (e.g., Dynamics 365) and compliance rules from Knowledge Base (e.g., SharePoint) to give rich SOPs </a:t>
            </a:r>
            <a:r>
              <a:rPr lang="en-US" sz="1050">
                <a:solidFill>
                  <a:prstClr val="black"/>
                </a:solidFill>
                <a:ea typeface="+mn-lt"/>
                <a:cs typeface="+mn-lt"/>
              </a:rPr>
              <a:t>in overlaid PDF format</a:t>
            </a: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rPr>
              <a:t>Routes flagged instruction steps from operator feedback to safety teams via Workflow Tools (e.g., Power Automate), triggering reviews through Agent Orchestration Systems (e.g., Power Platform)</a:t>
            </a:r>
          </a:p>
          <a:p>
            <a:pPr marL="171450" indent="-171450">
              <a:spcBef>
                <a:spcPts val="600"/>
              </a:spcBef>
              <a:spcAft>
                <a:spcPct val="0"/>
              </a:spcAft>
              <a:buFont typeface="Arial" panose="020B0604020202020204" pitchFamily="34" charset="0"/>
              <a:buChar char="•"/>
              <a:defRPr/>
            </a:pPr>
            <a:r>
              <a:rPr lang="en-US" sz="1050">
                <a:solidFill>
                  <a:prstClr val="black"/>
                </a:solidFill>
                <a:ea typeface="+mn-lt"/>
                <a:cs typeface="+mn-lt"/>
              </a:rPr>
              <a:t>PII includes faces and voices of experts in videos.</a:t>
            </a:r>
          </a:p>
        </p:txBody>
      </p:sp>
      <p:sp>
        <p:nvSpPr>
          <p:cNvPr id="7" name="TextBox 6">
            <a:extLst>
              <a:ext uri="{FF2B5EF4-FFF2-40B4-BE49-F238E27FC236}">
                <a16:creationId xmlns:a16="http://schemas.microsoft.com/office/drawing/2014/main" id="{C637057D-8075-B471-CA39-F6BB3A45B956}"/>
              </a:ext>
            </a:extLst>
          </p:cNvPr>
          <p:cNvSpPr txBox="1"/>
          <p:nvPr/>
        </p:nvSpPr>
        <p:spPr>
          <a:xfrm>
            <a:off x="778262" y="4756700"/>
            <a:ext cx="1287791" cy="430887"/>
          </a:xfrm>
          <a:prstGeom prst="rect">
            <a:avLst/>
          </a:prstGeom>
          <a:noFill/>
        </p:spPr>
        <p:txBody>
          <a:bodyPr wrap="square" lIns="91440" tIns="45720" rIns="91440" bIns="45720" anchor="t">
            <a:spAutoFit/>
          </a:bodyPr>
          <a:lstStyle/>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Agent-to-Agent</a:t>
            </a:r>
            <a:endParaRPr lang="en-US" sz="1050" b="0" i="0" u="none" strike="noStrike" kern="1200" cap="none" spc="0" normalizeH="0" baseline="0" noProof="0">
              <a:ln>
                <a:noFill/>
              </a:ln>
              <a:solidFill>
                <a:srgbClr val="0078D4"/>
              </a:solidFill>
              <a:effectLst/>
              <a:uLnTx/>
              <a:uFillTx/>
              <a:latin typeface="Segoe Sans Display"/>
              <a:cs typeface="Segoe Sans Display"/>
            </a:endParaRPr>
          </a:p>
          <a:p>
            <a:pPr marL="91440" marR="0" lvl="0" indent="-9144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78D4"/>
                </a:solidFill>
                <a:effectLst/>
                <a:uLnTx/>
                <a:uFillTx/>
                <a:latin typeface="Segoe Sans Display"/>
                <a:cs typeface="Segoe Sans Display"/>
              </a:rPr>
              <a:t>Workflow</a:t>
            </a:r>
            <a:endParaRPr lang="en-US" sz="1050" b="0" i="0" u="none" strike="noStrike" kern="1200" cap="none" spc="0" normalizeH="0" baseline="0" noProof="0">
              <a:ln>
                <a:noFill/>
              </a:ln>
              <a:solidFill>
                <a:srgbClr val="0078D4"/>
              </a:solidFill>
              <a:effectLst/>
              <a:uLnTx/>
              <a:uFillTx/>
              <a:latin typeface="Segoe Sans Display"/>
              <a:cs typeface="Segoe Sans Display"/>
            </a:endParaRPr>
          </a:p>
        </p:txBody>
      </p:sp>
      <p:sp>
        <p:nvSpPr>
          <p:cNvPr id="8" name="TextBox 7">
            <a:extLst>
              <a:ext uri="{FF2B5EF4-FFF2-40B4-BE49-F238E27FC236}">
                <a16:creationId xmlns:a16="http://schemas.microsoft.com/office/drawing/2014/main" id="{77F150F6-EF63-1492-DEC9-BAC37D70B831}"/>
              </a:ext>
            </a:extLst>
          </p:cNvPr>
          <p:cNvSpPr txBox="1"/>
          <p:nvPr/>
        </p:nvSpPr>
        <p:spPr>
          <a:xfrm>
            <a:off x="2099507" y="4852099"/>
            <a:ext cx="2317639" cy="219932"/>
          </a:xfrm>
          <a:prstGeom prst="rect">
            <a:avLst/>
          </a:prstGeom>
          <a:noFill/>
        </p:spPr>
        <p:txBody>
          <a:bodyPr wrap="square" lIns="91440" tIns="45720" rIns="91440" bIns="45720" anchor="t">
            <a:spAutoFit/>
          </a:bodyPr>
          <a:lstStyle/>
          <a:p>
            <a:pPr marL="171450" indent="-171450">
              <a:lnSpc>
                <a:spcPts val="1060"/>
              </a:lnSpc>
              <a:buFont typeface="Arial" panose="020B0604020202020204" pitchFamily="34" charset="0"/>
              <a:buChar char="•"/>
              <a:defRPr/>
            </a:pPr>
            <a:r>
              <a:rPr lang="en-US" sz="800">
                <a:solidFill>
                  <a:srgbClr val="000000"/>
                </a:solidFill>
                <a:latin typeface="Segoe Sans Display"/>
                <a:cs typeface="Segoe Sans Display"/>
              </a:rPr>
              <a:t>Production Schedule Optimizer Agent</a:t>
            </a:r>
            <a:endParaRPr lang="en-US"/>
          </a:p>
        </p:txBody>
      </p:sp>
      <p:sp>
        <p:nvSpPr>
          <p:cNvPr id="3" name="Google Shape;115;p20">
            <a:extLst>
              <a:ext uri="{FF2B5EF4-FFF2-40B4-BE49-F238E27FC236}">
                <a16:creationId xmlns:a16="http://schemas.microsoft.com/office/drawing/2014/main" id="{D717AE1B-6B5F-5135-9B40-FA39C66149F8}"/>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fontAlgn="base">
              <a:defRPr/>
            </a:pPr>
            <a:r>
              <a:rPr lang="en-GB" sz="1200">
                <a:solidFill>
                  <a:srgbClr val="0078D4"/>
                </a:solidFill>
                <a:latin typeface="Segoe Sans Display"/>
                <a:ea typeface="DM Sans 14pt"/>
                <a:cs typeface="Segoe Sans Display"/>
                <a:sym typeface="DM Sans"/>
              </a:rPr>
              <a:t>MANUFACTURING INDUSTRY</a:t>
            </a:r>
            <a:endParaRPr kumimoji="0" lang="en-GB" sz="1200" b="0" i="0" u="none" strike="noStrike" kern="1200" cap="none" spc="0" normalizeH="0" baseline="0" noProof="0">
              <a:ln>
                <a:noFill/>
              </a:ln>
              <a:solidFill>
                <a:srgbClr val="0078D4"/>
              </a:solidFill>
              <a:effectLst/>
              <a:uLnTx/>
              <a:uFillTx/>
              <a:latin typeface="Segoe Sans Display"/>
              <a:ea typeface="DM Sans 14pt"/>
              <a:cs typeface="Segoe Sans Display"/>
              <a:sym typeface="DM Sans"/>
            </a:endParaRPr>
          </a:p>
        </p:txBody>
      </p:sp>
      <p:sp>
        <p:nvSpPr>
          <p:cNvPr id="6" name="Google Shape;163;p22">
            <a:extLst>
              <a:ext uri="{FF2B5EF4-FFF2-40B4-BE49-F238E27FC236}">
                <a16:creationId xmlns:a16="http://schemas.microsoft.com/office/drawing/2014/main" id="{82C1A81B-7F62-464D-0BCA-F3F5FCF112E2}"/>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defTabSz="1218712">
              <a:buClr>
                <a:srgbClr val="000000"/>
              </a:buClr>
              <a:defRPr/>
            </a:pPr>
            <a:r>
              <a:rPr lang="en-US" sz="2400" b="1" kern="0">
                <a:solidFill>
                  <a:srgbClr val="000000"/>
                </a:solidFill>
                <a:latin typeface="Segoe Sans Display Semibold"/>
                <a:ea typeface="DM Sans 14pt ExtraLight"/>
                <a:cs typeface="Segoe Sans Display Semibold"/>
                <a:sym typeface="DM Sans ExtraLight"/>
              </a:rPr>
              <a:t>Visual Work Instruction </a:t>
            </a:r>
            <a:r>
              <a:rPr kumimoji="0" lang="en-US"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rPr>
              <a:t>Agent</a:t>
            </a:r>
            <a:endParaRPr kumimoji="0" lang="en-GB" sz="2400" b="1" i="0" u="none" strike="noStrike" kern="0" cap="none" spc="0" normalizeH="0" baseline="0" noProof="0">
              <a:ln>
                <a:noFill/>
              </a:ln>
              <a:solidFill>
                <a:srgbClr val="000000"/>
              </a:solidFill>
              <a:effectLst/>
              <a:uLnTx/>
              <a:uFillTx/>
              <a:latin typeface="Segoe Sans Display Semibold"/>
              <a:ea typeface="DM Sans 14pt ExtraLight"/>
              <a:cs typeface="Segoe Sans Display Semibold"/>
              <a:sym typeface="DM Sans ExtraLight"/>
            </a:endParaRPr>
          </a:p>
        </p:txBody>
      </p:sp>
      <p:sp>
        <p:nvSpPr>
          <p:cNvPr id="9" name="TextBox 8">
            <a:extLst>
              <a:ext uri="{FF2B5EF4-FFF2-40B4-BE49-F238E27FC236}">
                <a16:creationId xmlns:a16="http://schemas.microsoft.com/office/drawing/2014/main" id="{51DC4683-B7E6-70CB-98D1-503159A7A2E9}"/>
              </a:ext>
            </a:extLst>
          </p:cNvPr>
          <p:cNvSpPr txBox="1"/>
          <p:nvPr/>
        </p:nvSpPr>
        <p:spPr>
          <a:xfrm>
            <a:off x="695994" y="1098881"/>
            <a:ext cx="10960603" cy="307777"/>
          </a:xfrm>
          <a:prstGeom prst="rect">
            <a:avLst/>
          </a:prstGeom>
          <a:noFill/>
        </p:spPr>
        <p:txBody>
          <a:bodyPr wrap="square" lIns="0" tIns="45720" rIns="91440" bIns="45720" rtlCol="0" anchor="t">
            <a:spAutoFit/>
          </a:bodyPr>
          <a:lstStyle/>
          <a:p>
            <a:pPr>
              <a:tabLst>
                <a:tab pos="3992563" algn="l"/>
              </a:tabLst>
              <a:defRPr/>
            </a:pPr>
            <a:r>
              <a:rPr lang="en-US" sz="1400" b="1">
                <a:solidFill>
                  <a:prstClr val="black"/>
                </a:solidFill>
                <a:latin typeface="Aptos"/>
                <a:cs typeface="Segoe Sans Display Semibold"/>
              </a:rPr>
              <a:t>Converts expert walkthroughs into visual SOPs to accelerate training and reduce errors.</a:t>
            </a:r>
            <a:endParaRPr lang="en-US"/>
          </a:p>
        </p:txBody>
      </p:sp>
      <p:sp>
        <p:nvSpPr>
          <p:cNvPr id="35" name="Rounded Rectangle 19">
            <a:extLst>
              <a:ext uri="{FF2B5EF4-FFF2-40B4-BE49-F238E27FC236}">
                <a16:creationId xmlns:a16="http://schemas.microsoft.com/office/drawing/2014/main" id="{56C68222-1D10-8421-A185-3BA7D96FF6B7}"/>
              </a:ext>
            </a:extLst>
          </p:cNvPr>
          <p:cNvSpPr/>
          <p:nvPr/>
        </p:nvSpPr>
        <p:spPr>
          <a:xfrm>
            <a:off x="799710" y="5160776"/>
            <a:ext cx="3802726" cy="1344527"/>
          </a:xfrm>
          <a:prstGeom prst="roundRect">
            <a:avLst>
              <a:gd name="adj" fmla="val 8528"/>
            </a:avLst>
          </a:prstGeom>
          <a:solidFill>
            <a:srgbClr val="D9D9D9">
              <a:alpha val="20000"/>
            </a:srgbClr>
          </a:solidFill>
          <a:ln w="9525" cap="flat" cmpd="sng">
            <a:no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GB" sz="800" b="1" i="0" u="none" strike="noStrike" kern="1200" cap="none" spc="0" normalizeH="0" baseline="0" noProof="0">
                <a:ln>
                  <a:noFill/>
                </a:ln>
                <a:solidFill>
                  <a:srgbClr val="D8D9DC">
                    <a:lumMod val="25000"/>
                  </a:srgbClr>
                </a:solidFill>
                <a:effectLst/>
                <a:uLnTx/>
                <a:uFillTx/>
                <a:latin typeface="Segoe Sans Display Semibold" pitchFamily="2" charset="0"/>
                <a:ea typeface="DM Sans 14pt Light"/>
                <a:cs typeface="Segoe Sans Display Semibold" pitchFamily="2" charset="0"/>
                <a:sym typeface="DM Sans Light"/>
              </a:rPr>
              <a:t>Reference Architecture Assumptions</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000000"/>
                </a:solidFill>
                <a:latin typeface="Segoe Sans Display"/>
                <a:cs typeface="Segoe Sans Display"/>
                <a:sym typeface="DM Sans Light"/>
              </a:rPr>
              <a:t>Agent will be hosted on Teams channel with Microsoft authentication</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000000"/>
                </a:solidFill>
                <a:latin typeface="Segoe Sans Display"/>
                <a:cs typeface="Segoe Sans Display"/>
                <a:sym typeface="DM Sans Light"/>
              </a:rPr>
              <a:t>Engineer, coordinator will have  M365 license to access the agent,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000000"/>
                </a:solidFill>
                <a:latin typeface="Segoe Sans Display"/>
                <a:cs typeface="Segoe Sans Display"/>
                <a:sym typeface="DM Sans Light"/>
              </a:rPr>
              <a:t>EHS , SAP and HMI  systems would expose APIs or have connectors to fetch hazard info, SOP documents </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000000"/>
                </a:solidFill>
                <a:latin typeface="Segoe Sans Display"/>
                <a:cs typeface="Segoe Sans Display"/>
                <a:sym typeface="DM Sans Light"/>
              </a:rPr>
              <a:t>PDF, PPTX and DOCX are the supported knowledge in SharePoint. Dataverse knowledge can be max two with max 15 tables each.</a:t>
            </a:r>
          </a:p>
          <a:p>
            <a:pPr marL="171450" marR="0" lvl="0" indent="-171450" algn="l" defTabSz="914400" rtl="0" eaLnBrk="1" fontAlgn="base" latinLnBrk="0" hangingPunct="1">
              <a:lnSpc>
                <a:spcPts val="1040"/>
              </a:lnSpc>
              <a:spcBef>
                <a:spcPct val="0"/>
              </a:spcBef>
              <a:spcAft>
                <a:spcPct val="0"/>
              </a:spcAft>
              <a:buClr>
                <a:srgbClr val="000000"/>
              </a:buClr>
              <a:buSzPts val="500"/>
              <a:buFont typeface="Arial" panose="020B0604020202020204" pitchFamily="34" charset="0"/>
              <a:buChar char="•"/>
              <a:tabLst/>
              <a:defRPr/>
            </a:pPr>
            <a:r>
              <a:rPr lang="en-US" sz="700">
                <a:solidFill>
                  <a:srgbClr val="000000"/>
                </a:solidFill>
                <a:latin typeface="Segoe Sans Display"/>
                <a:cs typeface="Segoe Sans Display"/>
                <a:sym typeface="DM Sans Light"/>
              </a:rPr>
              <a:t>Other dependent agents should be ready and discoverable to be associated with this agent</a:t>
            </a:r>
          </a:p>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endParaRPr lang="en-US" sz="700" b="0" i="0" u="none" strike="noStrike" kern="1200" cap="none" spc="0" normalizeH="0" baseline="0" noProof="0">
              <a:ln>
                <a:noFill/>
              </a:ln>
              <a:solidFill>
                <a:srgbClr val="D8D9DC">
                  <a:lumMod val="25000"/>
                </a:srgbClr>
              </a:solidFill>
              <a:effectLst/>
              <a:highlight>
                <a:srgbClr val="FFFF00"/>
              </a:highlight>
              <a:uLnTx/>
              <a:uFillTx/>
              <a:latin typeface="Segoe Sans Display" pitchFamily="2" charset="0"/>
              <a:ea typeface="DM Sans 14pt Light"/>
              <a:cs typeface="Segoe Sans Display" pitchFamily="2" charset="0"/>
            </a:endParaRPr>
          </a:p>
        </p:txBody>
      </p:sp>
      <p:sp>
        <p:nvSpPr>
          <p:cNvPr id="50" name="Rectangle 49">
            <a:extLst>
              <a:ext uri="{FF2B5EF4-FFF2-40B4-BE49-F238E27FC236}">
                <a16:creationId xmlns:a16="http://schemas.microsoft.com/office/drawing/2014/main" id="{C825DB6D-183D-70D6-7CD3-5244513AE85C}"/>
              </a:ext>
            </a:extLst>
          </p:cNvPr>
          <p:cNvSpPr/>
          <p:nvPr/>
        </p:nvSpPr>
        <p:spPr bwMode="auto">
          <a:xfrm>
            <a:off x="5804994" y="1988134"/>
            <a:ext cx="5042581" cy="887680"/>
          </a:xfrm>
          <a:prstGeom prst="rect">
            <a:avLst/>
          </a:prstGeom>
          <a:solidFill>
            <a:srgbClr val="B9DCD2"/>
          </a:solidFill>
          <a:ln w="9525" cap="flat" cmpd="sng" algn="ctr">
            <a:solidFill>
              <a:schemeClr val="tx1">
                <a:lumMod val="25000"/>
                <a:lumOff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2EAE9B7E-75FB-80D3-A98B-2A340C772DAC}"/>
              </a:ext>
            </a:extLst>
          </p:cNvPr>
          <p:cNvSpPr/>
          <p:nvPr/>
        </p:nvSpPr>
        <p:spPr bwMode="auto">
          <a:xfrm>
            <a:off x="5810118" y="4306661"/>
            <a:ext cx="5042581" cy="732172"/>
          </a:xfrm>
          <a:prstGeom prst="rect">
            <a:avLst/>
          </a:prstGeom>
          <a:solidFill>
            <a:schemeClr val="tx1">
              <a:lumMod val="10000"/>
              <a:lumOff val="90000"/>
            </a:schemeClr>
          </a:solid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9" name="Rectangle: Rounded Corners 68">
            <a:extLst>
              <a:ext uri="{FF2B5EF4-FFF2-40B4-BE49-F238E27FC236}">
                <a16:creationId xmlns:a16="http://schemas.microsoft.com/office/drawing/2014/main" id="{899AB535-F4D1-F565-6FC0-E7BAF64E4114}"/>
              </a:ext>
            </a:extLst>
          </p:cNvPr>
          <p:cNvSpPr/>
          <p:nvPr/>
        </p:nvSpPr>
        <p:spPr bwMode="auto">
          <a:xfrm>
            <a:off x="6216342" y="2947724"/>
            <a:ext cx="1612232" cy="659331"/>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3" name="Graphic 72">
            <a:extLst>
              <a:ext uri="{FF2B5EF4-FFF2-40B4-BE49-F238E27FC236}">
                <a16:creationId xmlns:a16="http://schemas.microsoft.com/office/drawing/2014/main" id="{B16E846C-B746-8875-6D34-F934BBAA24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0596" y="3062024"/>
            <a:ext cx="303542" cy="303542"/>
          </a:xfrm>
          <a:prstGeom prst="rect">
            <a:avLst/>
          </a:prstGeom>
        </p:spPr>
      </p:pic>
      <p:sp>
        <p:nvSpPr>
          <p:cNvPr id="74" name="TextBox 73">
            <a:extLst>
              <a:ext uri="{FF2B5EF4-FFF2-40B4-BE49-F238E27FC236}">
                <a16:creationId xmlns:a16="http://schemas.microsoft.com/office/drawing/2014/main" id="{C0F45F72-D044-87AD-EE0C-A71A36F72AE8}"/>
              </a:ext>
            </a:extLst>
          </p:cNvPr>
          <p:cNvSpPr txBox="1"/>
          <p:nvPr/>
        </p:nvSpPr>
        <p:spPr>
          <a:xfrm>
            <a:off x="9703371" y="1999499"/>
            <a:ext cx="799875" cy="153888"/>
          </a:xfrm>
          <a:prstGeom prst="rect">
            <a:avLst/>
          </a:prstGeom>
          <a:noFill/>
        </p:spPr>
        <p:txBody>
          <a:bodyPr wrap="square" lIns="0" tIns="0" rIns="0" bIns="0" rtlCol="0">
            <a:spAutoFit/>
          </a:bodyPr>
          <a:lstStyle/>
          <a:p>
            <a:pPr algn="l"/>
            <a:r>
              <a:rPr lang="en-US" sz="1000" b="1"/>
              <a:t>Orchestrator</a:t>
            </a:r>
          </a:p>
        </p:txBody>
      </p:sp>
      <p:sp>
        <p:nvSpPr>
          <p:cNvPr id="82" name="TextBox 81">
            <a:extLst>
              <a:ext uri="{FF2B5EF4-FFF2-40B4-BE49-F238E27FC236}">
                <a16:creationId xmlns:a16="http://schemas.microsoft.com/office/drawing/2014/main" id="{5232EAEF-4913-3EFE-6960-6892165D2104}"/>
              </a:ext>
            </a:extLst>
          </p:cNvPr>
          <p:cNvSpPr txBox="1"/>
          <p:nvPr/>
        </p:nvSpPr>
        <p:spPr>
          <a:xfrm>
            <a:off x="9437176" y="4756104"/>
            <a:ext cx="1332265" cy="246221"/>
          </a:xfrm>
          <a:prstGeom prst="rect">
            <a:avLst/>
          </a:prstGeom>
          <a:noFill/>
        </p:spPr>
        <p:txBody>
          <a:bodyPr wrap="square" lIns="0" tIns="0" rIns="0" bIns="0" rtlCol="0">
            <a:spAutoFit/>
          </a:bodyPr>
          <a:lstStyle/>
          <a:p>
            <a:pPr algn="ctr"/>
            <a:r>
              <a:rPr lang="en-US" sz="800" b="1"/>
              <a:t>Agent Ops (logging, audit, observability)</a:t>
            </a:r>
          </a:p>
        </p:txBody>
      </p:sp>
      <p:pic>
        <p:nvPicPr>
          <p:cNvPr id="83" name="Graphic 82">
            <a:extLst>
              <a:ext uri="{FF2B5EF4-FFF2-40B4-BE49-F238E27FC236}">
                <a16:creationId xmlns:a16="http://schemas.microsoft.com/office/drawing/2014/main" id="{163BB025-A710-29BB-D7FF-5711CB74D6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3466" y="4559007"/>
            <a:ext cx="252900" cy="227480"/>
          </a:xfrm>
          <a:prstGeom prst="rect">
            <a:avLst/>
          </a:prstGeom>
        </p:spPr>
      </p:pic>
      <p:cxnSp>
        <p:nvCxnSpPr>
          <p:cNvPr id="84" name="Straight Arrow Connector 83">
            <a:extLst>
              <a:ext uri="{FF2B5EF4-FFF2-40B4-BE49-F238E27FC236}">
                <a16:creationId xmlns:a16="http://schemas.microsoft.com/office/drawing/2014/main" id="{739D255A-DD3C-4928-E975-077E0C644BFF}"/>
              </a:ext>
            </a:extLst>
          </p:cNvPr>
          <p:cNvCxnSpPr>
            <a:cxnSpLocks/>
            <a:endCxn id="83" idx="3"/>
          </p:cNvCxnSpPr>
          <p:nvPr/>
        </p:nvCxnSpPr>
        <p:spPr>
          <a:xfrm flipH="1">
            <a:off x="6146366" y="4672747"/>
            <a:ext cx="11827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A607CB4-D7CF-6E66-FAA8-12BA3A6D757D}"/>
              </a:ext>
            </a:extLst>
          </p:cNvPr>
          <p:cNvSpPr txBox="1"/>
          <p:nvPr/>
        </p:nvSpPr>
        <p:spPr>
          <a:xfrm>
            <a:off x="6264900" y="3423001"/>
            <a:ext cx="574934" cy="76944"/>
          </a:xfrm>
          <a:prstGeom prst="rect">
            <a:avLst/>
          </a:prstGeom>
          <a:noFill/>
        </p:spPr>
        <p:txBody>
          <a:bodyPr wrap="square" lIns="0" tIns="0" rIns="0" bIns="0" rtlCol="0">
            <a:spAutoFit/>
          </a:bodyPr>
          <a:lstStyle/>
          <a:p>
            <a:pPr algn="ctr"/>
            <a:r>
              <a:rPr lang="en-US" sz="500"/>
              <a:t>Structured Records</a:t>
            </a:r>
          </a:p>
        </p:txBody>
      </p:sp>
      <p:sp>
        <p:nvSpPr>
          <p:cNvPr id="86" name="Rectangle 85">
            <a:extLst>
              <a:ext uri="{FF2B5EF4-FFF2-40B4-BE49-F238E27FC236}">
                <a16:creationId xmlns:a16="http://schemas.microsoft.com/office/drawing/2014/main" id="{1B432E3F-49F4-FB99-6BA0-3D402BD8B3B0}"/>
              </a:ext>
            </a:extLst>
          </p:cNvPr>
          <p:cNvSpPr/>
          <p:nvPr/>
        </p:nvSpPr>
        <p:spPr bwMode="auto">
          <a:xfrm>
            <a:off x="5827338" y="2841476"/>
            <a:ext cx="5042581" cy="1461005"/>
          </a:xfrm>
          <a:prstGeom prst="rect">
            <a:avLst/>
          </a:prstGeom>
          <a:solidFill>
            <a:srgbClr val="E1D3C7"/>
          </a:solidFill>
          <a:ln w="9525" cap="flat" cmpd="sng" algn="ctr">
            <a:solidFill>
              <a:schemeClr val="bg2">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7" name="Rectangle: Rounded Corners 86">
            <a:extLst>
              <a:ext uri="{FF2B5EF4-FFF2-40B4-BE49-F238E27FC236}">
                <a16:creationId xmlns:a16="http://schemas.microsoft.com/office/drawing/2014/main" id="{2DA9B54C-333B-1CCE-DA83-510D3A73B659}"/>
              </a:ext>
            </a:extLst>
          </p:cNvPr>
          <p:cNvSpPr/>
          <p:nvPr/>
        </p:nvSpPr>
        <p:spPr bwMode="auto">
          <a:xfrm>
            <a:off x="5873677" y="3052838"/>
            <a:ext cx="1612232" cy="73217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8" name="Rectangle: Rounded Corners 87">
            <a:extLst>
              <a:ext uri="{FF2B5EF4-FFF2-40B4-BE49-F238E27FC236}">
                <a16:creationId xmlns:a16="http://schemas.microsoft.com/office/drawing/2014/main" id="{8CD96E50-FABC-1E8D-26AD-ECBB18122422}"/>
              </a:ext>
            </a:extLst>
          </p:cNvPr>
          <p:cNvSpPr/>
          <p:nvPr/>
        </p:nvSpPr>
        <p:spPr bwMode="auto">
          <a:xfrm>
            <a:off x="9561481" y="3168673"/>
            <a:ext cx="884993" cy="427661"/>
          </a:xfrm>
          <a:prstGeom prst="roundRect">
            <a:avLst/>
          </a:prstGeom>
          <a:noFill/>
          <a:ln w="9525" cap="flat" cmpd="sng" algn="ctr">
            <a:solidFill>
              <a:schemeClr val="bg2">
                <a:lumMod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90" name="TextBox 89">
            <a:extLst>
              <a:ext uri="{FF2B5EF4-FFF2-40B4-BE49-F238E27FC236}">
                <a16:creationId xmlns:a16="http://schemas.microsoft.com/office/drawing/2014/main" id="{580DE9B2-FEAB-5963-A568-5B7C6ADE0F72}"/>
              </a:ext>
            </a:extLst>
          </p:cNvPr>
          <p:cNvSpPr txBox="1"/>
          <p:nvPr/>
        </p:nvSpPr>
        <p:spPr>
          <a:xfrm>
            <a:off x="6513359" y="3059775"/>
            <a:ext cx="332869" cy="123111"/>
          </a:xfrm>
          <a:prstGeom prst="rect">
            <a:avLst/>
          </a:prstGeom>
          <a:noFill/>
        </p:spPr>
        <p:txBody>
          <a:bodyPr wrap="square" lIns="0" tIns="0" rIns="0" bIns="0" rtlCol="0">
            <a:spAutoFit/>
          </a:bodyPr>
          <a:lstStyle/>
          <a:p>
            <a:pPr algn="ctr"/>
            <a:r>
              <a:rPr lang="en-US" sz="800" b="1"/>
              <a:t>Tools</a:t>
            </a:r>
          </a:p>
        </p:txBody>
      </p:sp>
      <p:sp>
        <p:nvSpPr>
          <p:cNvPr id="91" name="TextBox 90">
            <a:extLst>
              <a:ext uri="{FF2B5EF4-FFF2-40B4-BE49-F238E27FC236}">
                <a16:creationId xmlns:a16="http://schemas.microsoft.com/office/drawing/2014/main" id="{559AC716-BCA3-883D-0279-1D2F9FB7D45B}"/>
              </a:ext>
            </a:extLst>
          </p:cNvPr>
          <p:cNvSpPr txBox="1"/>
          <p:nvPr/>
        </p:nvSpPr>
        <p:spPr>
          <a:xfrm>
            <a:off x="9700159" y="3177645"/>
            <a:ext cx="607636" cy="123111"/>
          </a:xfrm>
          <a:prstGeom prst="rect">
            <a:avLst/>
          </a:prstGeom>
          <a:noFill/>
        </p:spPr>
        <p:txBody>
          <a:bodyPr wrap="square" lIns="0" tIns="0" rIns="0" bIns="0" rtlCol="0">
            <a:spAutoFit/>
          </a:bodyPr>
          <a:lstStyle/>
          <a:p>
            <a:pPr algn="ctr"/>
            <a:r>
              <a:rPr lang="en-US" sz="800" b="1"/>
              <a:t>Channels</a:t>
            </a:r>
          </a:p>
        </p:txBody>
      </p:sp>
      <p:pic>
        <p:nvPicPr>
          <p:cNvPr id="93" name="Graphic 92">
            <a:extLst>
              <a:ext uri="{FF2B5EF4-FFF2-40B4-BE49-F238E27FC236}">
                <a16:creationId xmlns:a16="http://schemas.microsoft.com/office/drawing/2014/main" id="{ECF5276B-B0EF-00ED-2B59-5FFCDC4046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6053" y="3207461"/>
            <a:ext cx="227480" cy="227480"/>
          </a:xfrm>
          <a:prstGeom prst="rect">
            <a:avLst/>
          </a:prstGeom>
        </p:spPr>
      </p:pic>
      <p:sp>
        <p:nvSpPr>
          <p:cNvPr id="95" name="TextBox 94">
            <a:extLst>
              <a:ext uri="{FF2B5EF4-FFF2-40B4-BE49-F238E27FC236}">
                <a16:creationId xmlns:a16="http://schemas.microsoft.com/office/drawing/2014/main" id="{799E217B-471D-0605-5790-02CFD5EABAB6}"/>
              </a:ext>
            </a:extLst>
          </p:cNvPr>
          <p:cNvSpPr txBox="1"/>
          <p:nvPr/>
        </p:nvSpPr>
        <p:spPr>
          <a:xfrm>
            <a:off x="5858463" y="2001150"/>
            <a:ext cx="2305149" cy="92333"/>
          </a:xfrm>
          <a:prstGeom prst="rect">
            <a:avLst/>
          </a:prstGeom>
          <a:noFill/>
        </p:spPr>
        <p:txBody>
          <a:bodyPr wrap="square" lIns="0" tIns="0" rIns="0" bIns="0" rtlCol="0">
            <a:spAutoFit/>
          </a:bodyPr>
          <a:lstStyle/>
          <a:p>
            <a:pPr algn="l"/>
            <a:r>
              <a:rPr lang="en-US" sz="600"/>
              <a:t>Base Pre-trained OpenAI Models / custom Open AI models (preview)</a:t>
            </a:r>
          </a:p>
        </p:txBody>
      </p:sp>
      <p:pic>
        <p:nvPicPr>
          <p:cNvPr id="96" name="Graphic 95">
            <a:extLst>
              <a:ext uri="{FF2B5EF4-FFF2-40B4-BE49-F238E27FC236}">
                <a16:creationId xmlns:a16="http://schemas.microsoft.com/office/drawing/2014/main" id="{4E8BCF3F-2083-33F8-332C-97F90205B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0529" y="2114822"/>
            <a:ext cx="601758" cy="601758"/>
          </a:xfrm>
          <a:prstGeom prst="rect">
            <a:avLst/>
          </a:prstGeom>
        </p:spPr>
      </p:pic>
      <p:sp>
        <p:nvSpPr>
          <p:cNvPr id="97" name="TextBox 96">
            <a:extLst>
              <a:ext uri="{FF2B5EF4-FFF2-40B4-BE49-F238E27FC236}">
                <a16:creationId xmlns:a16="http://schemas.microsoft.com/office/drawing/2014/main" id="{88DDB065-71FC-06EF-D3E6-9CF9BC007F1B}"/>
              </a:ext>
            </a:extLst>
          </p:cNvPr>
          <p:cNvSpPr txBox="1"/>
          <p:nvPr/>
        </p:nvSpPr>
        <p:spPr>
          <a:xfrm>
            <a:off x="6273987" y="4548830"/>
            <a:ext cx="815335" cy="76944"/>
          </a:xfrm>
          <a:prstGeom prst="rect">
            <a:avLst/>
          </a:prstGeom>
          <a:noFill/>
        </p:spPr>
        <p:txBody>
          <a:bodyPr wrap="square" lIns="0" tIns="0" rIns="0" bIns="0" rtlCol="0">
            <a:spAutoFit/>
          </a:bodyPr>
          <a:lstStyle/>
          <a:p>
            <a:pPr algn="ctr"/>
            <a:r>
              <a:rPr lang="en-US" sz="500"/>
              <a:t>9a. Agent logs are displayed</a:t>
            </a:r>
          </a:p>
        </p:txBody>
      </p:sp>
      <p:sp>
        <p:nvSpPr>
          <p:cNvPr id="98" name="Rectangle 97">
            <a:extLst>
              <a:ext uri="{FF2B5EF4-FFF2-40B4-BE49-F238E27FC236}">
                <a16:creationId xmlns:a16="http://schemas.microsoft.com/office/drawing/2014/main" id="{F3B12E35-124A-4EC1-B563-42B9E8E97221}"/>
              </a:ext>
            </a:extLst>
          </p:cNvPr>
          <p:cNvSpPr/>
          <p:nvPr/>
        </p:nvSpPr>
        <p:spPr bwMode="auto">
          <a:xfrm>
            <a:off x="7324829" y="4385058"/>
            <a:ext cx="2004486" cy="577008"/>
          </a:xfrm>
          <a:prstGeom prst="rect">
            <a:avLst/>
          </a:prstGeom>
          <a:noFill/>
          <a:ln w="9525"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99" name="Graphic 98">
            <a:extLst>
              <a:ext uri="{FF2B5EF4-FFF2-40B4-BE49-F238E27FC236}">
                <a16:creationId xmlns:a16="http://schemas.microsoft.com/office/drawing/2014/main" id="{126A2DD0-3ECB-F8A2-B60D-AD4152E27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5798" y="4430604"/>
            <a:ext cx="390341" cy="390341"/>
          </a:xfrm>
          <a:prstGeom prst="rect">
            <a:avLst/>
          </a:prstGeom>
        </p:spPr>
      </p:pic>
      <p:pic>
        <p:nvPicPr>
          <p:cNvPr id="102" name="Graphic 101">
            <a:extLst>
              <a:ext uri="{FF2B5EF4-FFF2-40B4-BE49-F238E27FC236}">
                <a16:creationId xmlns:a16="http://schemas.microsoft.com/office/drawing/2014/main" id="{9189B311-8225-5082-E29E-53899CC94F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8005" y="4430604"/>
            <a:ext cx="390341" cy="390341"/>
          </a:xfrm>
          <a:prstGeom prst="rect">
            <a:avLst/>
          </a:prstGeom>
        </p:spPr>
      </p:pic>
      <p:sp>
        <p:nvSpPr>
          <p:cNvPr id="103" name="TextBox 102">
            <a:extLst>
              <a:ext uri="{FF2B5EF4-FFF2-40B4-BE49-F238E27FC236}">
                <a16:creationId xmlns:a16="http://schemas.microsoft.com/office/drawing/2014/main" id="{8D412B09-0D68-C7ED-7872-7B422C9F6E6F}"/>
              </a:ext>
            </a:extLst>
          </p:cNvPr>
          <p:cNvSpPr txBox="1"/>
          <p:nvPr/>
        </p:nvSpPr>
        <p:spPr>
          <a:xfrm>
            <a:off x="8423777" y="4808599"/>
            <a:ext cx="822598" cy="92333"/>
          </a:xfrm>
          <a:prstGeom prst="rect">
            <a:avLst/>
          </a:prstGeom>
          <a:noFill/>
        </p:spPr>
        <p:txBody>
          <a:bodyPr wrap="square" lIns="0" tIns="0" rIns="0" bIns="0" rtlCol="0">
            <a:spAutoFit/>
          </a:bodyPr>
          <a:lstStyle/>
          <a:p>
            <a:pPr algn="ctr"/>
            <a:r>
              <a:rPr lang="en-US" sz="600"/>
              <a:t>Conversation Transcript</a:t>
            </a:r>
          </a:p>
        </p:txBody>
      </p:sp>
      <p:sp>
        <p:nvSpPr>
          <p:cNvPr id="104" name="Rectangle: Rounded Corners 103">
            <a:extLst>
              <a:ext uri="{FF2B5EF4-FFF2-40B4-BE49-F238E27FC236}">
                <a16:creationId xmlns:a16="http://schemas.microsoft.com/office/drawing/2014/main" id="{60E802E2-B2D3-B1BC-06FC-FB56EB9E18AB}"/>
              </a:ext>
            </a:extLst>
          </p:cNvPr>
          <p:cNvSpPr/>
          <p:nvPr/>
        </p:nvSpPr>
        <p:spPr bwMode="auto">
          <a:xfrm>
            <a:off x="7717579" y="3052838"/>
            <a:ext cx="1612232" cy="932212"/>
          </a:xfrm>
          <a:prstGeom prst="roundRect">
            <a:avLst/>
          </a:prstGeom>
          <a:noFill/>
          <a:ln w="9525" cap="flat" cmpd="sng" algn="ctr">
            <a:solidFill>
              <a:schemeClr val="tx1">
                <a:lumMod val="50000"/>
                <a:lumOff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05" name="TextBox 104">
            <a:extLst>
              <a:ext uri="{FF2B5EF4-FFF2-40B4-BE49-F238E27FC236}">
                <a16:creationId xmlns:a16="http://schemas.microsoft.com/office/drawing/2014/main" id="{A3A5C69A-4B4A-9310-00F8-4C1CAEB96176}"/>
              </a:ext>
            </a:extLst>
          </p:cNvPr>
          <p:cNvSpPr txBox="1"/>
          <p:nvPr/>
        </p:nvSpPr>
        <p:spPr>
          <a:xfrm>
            <a:off x="8113746" y="3091581"/>
            <a:ext cx="819898" cy="123111"/>
          </a:xfrm>
          <a:prstGeom prst="rect">
            <a:avLst/>
          </a:prstGeom>
          <a:noFill/>
        </p:spPr>
        <p:txBody>
          <a:bodyPr wrap="square" lIns="0" tIns="0" rIns="0" bIns="0" rtlCol="0">
            <a:spAutoFit/>
          </a:bodyPr>
          <a:lstStyle/>
          <a:p>
            <a:pPr algn="ctr"/>
            <a:r>
              <a:rPr lang="en-US" sz="800" b="1"/>
              <a:t>Knowledge Base</a:t>
            </a:r>
          </a:p>
        </p:txBody>
      </p:sp>
      <p:pic>
        <p:nvPicPr>
          <p:cNvPr id="106" name="Graphic 105">
            <a:extLst>
              <a:ext uri="{FF2B5EF4-FFF2-40B4-BE49-F238E27FC236}">
                <a16:creationId xmlns:a16="http://schemas.microsoft.com/office/drawing/2014/main" id="{2847844A-68F1-F19F-3124-F568DB9B71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3594" y="3204246"/>
            <a:ext cx="390593" cy="390593"/>
          </a:xfrm>
          <a:prstGeom prst="rect">
            <a:avLst/>
          </a:prstGeom>
        </p:spPr>
      </p:pic>
      <p:sp>
        <p:nvSpPr>
          <p:cNvPr id="107" name="TextBox 106">
            <a:extLst>
              <a:ext uri="{FF2B5EF4-FFF2-40B4-BE49-F238E27FC236}">
                <a16:creationId xmlns:a16="http://schemas.microsoft.com/office/drawing/2014/main" id="{7A7984C0-84B3-C0E8-137B-A9CEAAE274B4}"/>
              </a:ext>
            </a:extLst>
          </p:cNvPr>
          <p:cNvSpPr txBox="1"/>
          <p:nvPr/>
        </p:nvSpPr>
        <p:spPr>
          <a:xfrm>
            <a:off x="7815206" y="3631374"/>
            <a:ext cx="607369" cy="76944"/>
          </a:xfrm>
          <a:prstGeom prst="rect">
            <a:avLst/>
          </a:prstGeom>
          <a:noFill/>
        </p:spPr>
        <p:txBody>
          <a:bodyPr wrap="square" lIns="0" tIns="0" rIns="0" bIns="0" rtlCol="0">
            <a:spAutoFit/>
          </a:bodyPr>
          <a:lstStyle/>
          <a:p>
            <a:pPr algn="ctr"/>
            <a:r>
              <a:rPr lang="en-US" sz="500"/>
              <a:t>Structured Records</a:t>
            </a:r>
          </a:p>
        </p:txBody>
      </p:sp>
      <p:sp>
        <p:nvSpPr>
          <p:cNvPr id="108" name="TextBox 107">
            <a:extLst>
              <a:ext uri="{FF2B5EF4-FFF2-40B4-BE49-F238E27FC236}">
                <a16:creationId xmlns:a16="http://schemas.microsoft.com/office/drawing/2014/main" id="{A79AFD1C-8FAE-94EA-6077-4415725B38C6}"/>
              </a:ext>
            </a:extLst>
          </p:cNvPr>
          <p:cNvSpPr txBox="1"/>
          <p:nvPr/>
        </p:nvSpPr>
        <p:spPr>
          <a:xfrm>
            <a:off x="8571577" y="3628792"/>
            <a:ext cx="724133" cy="153888"/>
          </a:xfrm>
          <a:prstGeom prst="rect">
            <a:avLst/>
          </a:prstGeom>
          <a:noFill/>
        </p:spPr>
        <p:txBody>
          <a:bodyPr wrap="square" lIns="0" tIns="0" rIns="0" bIns="0" rtlCol="0">
            <a:spAutoFit/>
          </a:bodyPr>
          <a:lstStyle/>
          <a:p>
            <a:pPr algn="ctr"/>
            <a:r>
              <a:rPr lang="en-US" sz="500"/>
              <a:t>Unstructured Documents (versioned)</a:t>
            </a:r>
          </a:p>
        </p:txBody>
      </p:sp>
      <p:pic>
        <p:nvPicPr>
          <p:cNvPr id="109" name="Graphic 108">
            <a:extLst>
              <a:ext uri="{FF2B5EF4-FFF2-40B4-BE49-F238E27FC236}">
                <a16:creationId xmlns:a16="http://schemas.microsoft.com/office/drawing/2014/main" id="{1534BE57-B7A5-0935-50F0-699EBE12B3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28878" y="3204246"/>
            <a:ext cx="390593" cy="390593"/>
          </a:xfrm>
          <a:prstGeom prst="rect">
            <a:avLst/>
          </a:prstGeom>
        </p:spPr>
      </p:pic>
      <p:pic>
        <p:nvPicPr>
          <p:cNvPr id="110" name="Graphic 109">
            <a:extLst>
              <a:ext uri="{FF2B5EF4-FFF2-40B4-BE49-F238E27FC236}">
                <a16:creationId xmlns:a16="http://schemas.microsoft.com/office/drawing/2014/main" id="{AF0E50C6-DEBF-5547-FD86-B6B3B4FF93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90237" y="3301615"/>
            <a:ext cx="227480" cy="227480"/>
          </a:xfrm>
          <a:prstGeom prst="rect">
            <a:avLst/>
          </a:prstGeom>
        </p:spPr>
      </p:pic>
      <p:sp>
        <p:nvSpPr>
          <p:cNvPr id="111" name="Rectangle 110">
            <a:extLst>
              <a:ext uri="{FF2B5EF4-FFF2-40B4-BE49-F238E27FC236}">
                <a16:creationId xmlns:a16="http://schemas.microsoft.com/office/drawing/2014/main" id="{4A3DD2AB-BDED-C266-BAF1-148F23B25D37}"/>
              </a:ext>
            </a:extLst>
          </p:cNvPr>
          <p:cNvSpPr/>
          <p:nvPr/>
        </p:nvSpPr>
        <p:spPr bwMode="auto">
          <a:xfrm>
            <a:off x="11195364" y="2464039"/>
            <a:ext cx="791117" cy="2133643"/>
          </a:xfrm>
          <a:prstGeom prst="rect">
            <a:avLst/>
          </a:prstGeom>
          <a:noFill/>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12" name="TextBox 111">
            <a:extLst>
              <a:ext uri="{FF2B5EF4-FFF2-40B4-BE49-F238E27FC236}">
                <a16:creationId xmlns:a16="http://schemas.microsoft.com/office/drawing/2014/main" id="{3DFC1D23-9223-CC21-B570-0C04EAE9F85D}"/>
              </a:ext>
            </a:extLst>
          </p:cNvPr>
          <p:cNvSpPr txBox="1"/>
          <p:nvPr/>
        </p:nvSpPr>
        <p:spPr>
          <a:xfrm>
            <a:off x="11287238" y="2940119"/>
            <a:ext cx="607369" cy="184666"/>
          </a:xfrm>
          <a:prstGeom prst="rect">
            <a:avLst/>
          </a:prstGeom>
          <a:noFill/>
        </p:spPr>
        <p:txBody>
          <a:bodyPr wrap="square" lIns="0" tIns="0" rIns="0" bIns="0" rtlCol="0">
            <a:spAutoFit/>
          </a:bodyPr>
          <a:lstStyle/>
          <a:p>
            <a:pPr algn="ctr"/>
            <a:r>
              <a:rPr lang="en-US" sz="600"/>
              <a:t>Manufacturing Engineer</a:t>
            </a:r>
          </a:p>
        </p:txBody>
      </p:sp>
      <p:sp>
        <p:nvSpPr>
          <p:cNvPr id="113" name="TextBox 112">
            <a:extLst>
              <a:ext uri="{FF2B5EF4-FFF2-40B4-BE49-F238E27FC236}">
                <a16:creationId xmlns:a16="http://schemas.microsoft.com/office/drawing/2014/main" id="{830109B0-69CD-7E16-F470-5B20A18A2EB6}"/>
              </a:ext>
            </a:extLst>
          </p:cNvPr>
          <p:cNvSpPr txBox="1"/>
          <p:nvPr/>
        </p:nvSpPr>
        <p:spPr>
          <a:xfrm>
            <a:off x="11287238" y="3635447"/>
            <a:ext cx="607369" cy="184666"/>
          </a:xfrm>
          <a:prstGeom prst="rect">
            <a:avLst/>
          </a:prstGeom>
          <a:noFill/>
        </p:spPr>
        <p:txBody>
          <a:bodyPr wrap="square" lIns="0" tIns="0" rIns="0" bIns="0" rtlCol="0">
            <a:spAutoFit/>
          </a:bodyPr>
          <a:lstStyle/>
          <a:p>
            <a:pPr algn="ctr"/>
            <a:r>
              <a:rPr lang="en-US" sz="600"/>
              <a:t>Training Coordinator</a:t>
            </a:r>
          </a:p>
        </p:txBody>
      </p:sp>
      <p:sp>
        <p:nvSpPr>
          <p:cNvPr id="114" name="TextBox 113">
            <a:extLst>
              <a:ext uri="{FF2B5EF4-FFF2-40B4-BE49-F238E27FC236}">
                <a16:creationId xmlns:a16="http://schemas.microsoft.com/office/drawing/2014/main" id="{96506C1D-9EC8-8D52-0FC8-22EACA3F61DB}"/>
              </a:ext>
            </a:extLst>
          </p:cNvPr>
          <p:cNvSpPr txBox="1"/>
          <p:nvPr/>
        </p:nvSpPr>
        <p:spPr>
          <a:xfrm>
            <a:off x="11287238" y="4330773"/>
            <a:ext cx="607369" cy="184666"/>
          </a:xfrm>
          <a:prstGeom prst="rect">
            <a:avLst/>
          </a:prstGeom>
          <a:noFill/>
        </p:spPr>
        <p:txBody>
          <a:bodyPr wrap="square" lIns="0" tIns="0" rIns="0" bIns="0" rtlCol="0">
            <a:spAutoFit/>
          </a:bodyPr>
          <a:lstStyle/>
          <a:p>
            <a:pPr algn="ctr"/>
            <a:r>
              <a:rPr lang="en-US" sz="600"/>
              <a:t>Frontline Operator</a:t>
            </a:r>
          </a:p>
        </p:txBody>
      </p:sp>
      <p:pic>
        <p:nvPicPr>
          <p:cNvPr id="115" name="Graphic 114" descr="Office worker female outline">
            <a:extLst>
              <a:ext uri="{FF2B5EF4-FFF2-40B4-BE49-F238E27FC236}">
                <a16:creationId xmlns:a16="http://schemas.microsoft.com/office/drawing/2014/main" id="{4B0C51C6-479F-1576-074D-1A897FBA45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232033"/>
            <a:ext cx="296166" cy="296166"/>
          </a:xfrm>
          <a:prstGeom prst="rect">
            <a:avLst/>
          </a:prstGeom>
        </p:spPr>
      </p:pic>
      <p:pic>
        <p:nvPicPr>
          <p:cNvPr id="116" name="Graphic 115" descr="Office worker male outline">
            <a:extLst>
              <a:ext uri="{FF2B5EF4-FFF2-40B4-BE49-F238E27FC236}">
                <a16:creationId xmlns:a16="http://schemas.microsoft.com/office/drawing/2014/main" id="{3258A960-787E-431D-7761-C0975455852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442838" y="2536703"/>
            <a:ext cx="296168" cy="296168"/>
          </a:xfrm>
          <a:prstGeom prst="rect">
            <a:avLst/>
          </a:prstGeom>
        </p:spPr>
      </p:pic>
      <p:pic>
        <p:nvPicPr>
          <p:cNvPr id="117" name="Graphic 116" descr="Office worker female outline">
            <a:extLst>
              <a:ext uri="{FF2B5EF4-FFF2-40B4-BE49-F238E27FC236}">
                <a16:creationId xmlns:a16="http://schemas.microsoft.com/office/drawing/2014/main" id="{BC306828-3F7E-E1B0-8B89-BCA0C5AF719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42839" y="3927361"/>
            <a:ext cx="296166" cy="296166"/>
          </a:xfrm>
          <a:prstGeom prst="rect">
            <a:avLst/>
          </a:prstGeom>
        </p:spPr>
      </p:pic>
      <p:sp>
        <p:nvSpPr>
          <p:cNvPr id="118" name="TextBox 117">
            <a:extLst>
              <a:ext uri="{FF2B5EF4-FFF2-40B4-BE49-F238E27FC236}">
                <a16:creationId xmlns:a16="http://schemas.microsoft.com/office/drawing/2014/main" id="{891C2E08-5CB7-53AC-1FDA-58EA20282201}"/>
              </a:ext>
            </a:extLst>
          </p:cNvPr>
          <p:cNvSpPr txBox="1"/>
          <p:nvPr/>
        </p:nvSpPr>
        <p:spPr>
          <a:xfrm>
            <a:off x="11215147" y="2269799"/>
            <a:ext cx="751408" cy="123111"/>
          </a:xfrm>
          <a:prstGeom prst="rect">
            <a:avLst/>
          </a:prstGeom>
          <a:noFill/>
        </p:spPr>
        <p:txBody>
          <a:bodyPr wrap="square" lIns="0" tIns="0" rIns="0" bIns="0" rtlCol="0">
            <a:spAutoFit/>
          </a:bodyPr>
          <a:lstStyle/>
          <a:p>
            <a:pPr algn="ctr"/>
            <a:r>
              <a:rPr lang="en-US" sz="800" b="1"/>
              <a:t>Licensed Users</a:t>
            </a:r>
          </a:p>
        </p:txBody>
      </p:sp>
      <p:cxnSp>
        <p:nvCxnSpPr>
          <p:cNvPr id="119" name="Straight Arrow Connector 118">
            <a:extLst>
              <a:ext uri="{FF2B5EF4-FFF2-40B4-BE49-F238E27FC236}">
                <a16:creationId xmlns:a16="http://schemas.microsoft.com/office/drawing/2014/main" id="{B9F97FB0-B15D-3A05-B579-3A78E30DBF97}"/>
              </a:ext>
            </a:extLst>
          </p:cNvPr>
          <p:cNvCxnSpPr>
            <a:cxnSpLocks/>
          </p:cNvCxnSpPr>
          <p:nvPr/>
        </p:nvCxnSpPr>
        <p:spPr>
          <a:xfrm>
            <a:off x="5929834" y="2273487"/>
            <a:ext cx="10288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99831869-2CF6-9D50-9B91-6020474553B6}"/>
              </a:ext>
            </a:extLst>
          </p:cNvPr>
          <p:cNvSpPr txBox="1"/>
          <p:nvPr/>
        </p:nvSpPr>
        <p:spPr>
          <a:xfrm>
            <a:off x="6135731" y="2172605"/>
            <a:ext cx="642460" cy="76944"/>
          </a:xfrm>
          <a:prstGeom prst="rect">
            <a:avLst/>
          </a:prstGeom>
          <a:noFill/>
        </p:spPr>
        <p:txBody>
          <a:bodyPr wrap="square" lIns="0" tIns="0" rIns="0" bIns="0" rtlCol="0">
            <a:spAutoFit/>
          </a:bodyPr>
          <a:lstStyle/>
          <a:p>
            <a:pPr algn="ctr"/>
            <a:r>
              <a:rPr lang="en-US" sz="500" err="1"/>
              <a:t>instruction_confidence</a:t>
            </a:r>
            <a:endParaRPr lang="en-US" sz="500"/>
          </a:p>
        </p:txBody>
      </p:sp>
      <p:sp>
        <p:nvSpPr>
          <p:cNvPr id="121" name="TextBox 120">
            <a:extLst>
              <a:ext uri="{FF2B5EF4-FFF2-40B4-BE49-F238E27FC236}">
                <a16:creationId xmlns:a16="http://schemas.microsoft.com/office/drawing/2014/main" id="{88037358-3828-CDCD-7470-A361CFD2ECA6}"/>
              </a:ext>
            </a:extLst>
          </p:cNvPr>
          <p:cNvSpPr txBox="1"/>
          <p:nvPr/>
        </p:nvSpPr>
        <p:spPr>
          <a:xfrm>
            <a:off x="6769401" y="2138249"/>
            <a:ext cx="259394" cy="76944"/>
          </a:xfrm>
          <a:prstGeom prst="rect">
            <a:avLst/>
          </a:prstGeom>
          <a:noFill/>
        </p:spPr>
        <p:txBody>
          <a:bodyPr wrap="square" lIns="0" tIns="0" rIns="0" bIns="0" rtlCol="0">
            <a:spAutoFit/>
          </a:bodyPr>
          <a:lstStyle/>
          <a:p>
            <a:pPr algn="ctr"/>
            <a:r>
              <a:rPr lang="en-US" sz="500"/>
              <a:t>High</a:t>
            </a:r>
          </a:p>
        </p:txBody>
      </p:sp>
      <p:sp>
        <p:nvSpPr>
          <p:cNvPr id="122" name="TextBox 121">
            <a:extLst>
              <a:ext uri="{FF2B5EF4-FFF2-40B4-BE49-F238E27FC236}">
                <a16:creationId xmlns:a16="http://schemas.microsoft.com/office/drawing/2014/main" id="{A4B1634C-CA8F-F7E3-0FE0-1F23B95016D5}"/>
              </a:ext>
            </a:extLst>
          </p:cNvPr>
          <p:cNvSpPr txBox="1"/>
          <p:nvPr/>
        </p:nvSpPr>
        <p:spPr>
          <a:xfrm>
            <a:off x="5874410" y="2138249"/>
            <a:ext cx="259394" cy="76944"/>
          </a:xfrm>
          <a:prstGeom prst="rect">
            <a:avLst/>
          </a:prstGeom>
          <a:noFill/>
        </p:spPr>
        <p:txBody>
          <a:bodyPr wrap="square" lIns="0" tIns="0" rIns="0" bIns="0" rtlCol="0">
            <a:spAutoFit/>
          </a:bodyPr>
          <a:lstStyle/>
          <a:p>
            <a:pPr algn="ctr"/>
            <a:r>
              <a:rPr lang="en-US" sz="500"/>
              <a:t>Low</a:t>
            </a:r>
          </a:p>
        </p:txBody>
      </p:sp>
      <p:sp>
        <p:nvSpPr>
          <p:cNvPr id="123" name="TextBox 122">
            <a:extLst>
              <a:ext uri="{FF2B5EF4-FFF2-40B4-BE49-F238E27FC236}">
                <a16:creationId xmlns:a16="http://schemas.microsoft.com/office/drawing/2014/main" id="{F3736554-E2F2-ED4D-CDE3-990FF65638F2}"/>
              </a:ext>
            </a:extLst>
          </p:cNvPr>
          <p:cNvSpPr txBox="1"/>
          <p:nvPr/>
        </p:nvSpPr>
        <p:spPr>
          <a:xfrm>
            <a:off x="5981248" y="2336659"/>
            <a:ext cx="45719" cy="76944"/>
          </a:xfrm>
          <a:prstGeom prst="rect">
            <a:avLst/>
          </a:prstGeom>
          <a:noFill/>
        </p:spPr>
        <p:txBody>
          <a:bodyPr wrap="square" lIns="0" tIns="0" rIns="0" bIns="0" rtlCol="0">
            <a:spAutoFit/>
          </a:bodyPr>
          <a:lstStyle/>
          <a:p>
            <a:pPr algn="ctr"/>
            <a:r>
              <a:rPr lang="en-US" sz="500"/>
              <a:t>0</a:t>
            </a:r>
          </a:p>
        </p:txBody>
      </p:sp>
      <p:sp>
        <p:nvSpPr>
          <p:cNvPr id="124" name="TextBox 123">
            <a:extLst>
              <a:ext uri="{FF2B5EF4-FFF2-40B4-BE49-F238E27FC236}">
                <a16:creationId xmlns:a16="http://schemas.microsoft.com/office/drawing/2014/main" id="{3BA252B8-7890-404F-BEF7-531BD3E9BBBF}"/>
              </a:ext>
            </a:extLst>
          </p:cNvPr>
          <p:cNvSpPr txBox="1"/>
          <p:nvPr/>
        </p:nvSpPr>
        <p:spPr>
          <a:xfrm>
            <a:off x="6876239" y="2336659"/>
            <a:ext cx="45719" cy="76944"/>
          </a:xfrm>
          <a:prstGeom prst="rect">
            <a:avLst/>
          </a:prstGeom>
          <a:noFill/>
        </p:spPr>
        <p:txBody>
          <a:bodyPr wrap="square" lIns="0" tIns="0" rIns="0" bIns="0" rtlCol="0">
            <a:spAutoFit/>
          </a:bodyPr>
          <a:lstStyle/>
          <a:p>
            <a:pPr algn="ctr"/>
            <a:r>
              <a:rPr lang="en-US" sz="500"/>
              <a:t>1</a:t>
            </a:r>
          </a:p>
        </p:txBody>
      </p:sp>
      <p:pic>
        <p:nvPicPr>
          <p:cNvPr id="125" name="Picture 124" descr="A blue rectangle with white text">
            <a:extLst>
              <a:ext uri="{FF2B5EF4-FFF2-40B4-BE49-F238E27FC236}">
                <a16:creationId xmlns:a16="http://schemas.microsoft.com/office/drawing/2014/main" id="{DEE308F1-ED50-4F13-29AB-58FD6D5927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28333" y="3440379"/>
            <a:ext cx="114530" cy="79905"/>
          </a:xfrm>
          <a:prstGeom prst="rect">
            <a:avLst/>
          </a:prstGeom>
        </p:spPr>
      </p:pic>
      <p:sp>
        <p:nvSpPr>
          <p:cNvPr id="126" name="TextBox 125">
            <a:extLst>
              <a:ext uri="{FF2B5EF4-FFF2-40B4-BE49-F238E27FC236}">
                <a16:creationId xmlns:a16="http://schemas.microsoft.com/office/drawing/2014/main" id="{F3EA30E6-026E-CF8B-7E3C-66B3B74A7A7B}"/>
              </a:ext>
            </a:extLst>
          </p:cNvPr>
          <p:cNvSpPr txBox="1"/>
          <p:nvPr/>
        </p:nvSpPr>
        <p:spPr>
          <a:xfrm>
            <a:off x="7727383" y="3836946"/>
            <a:ext cx="1001495" cy="76944"/>
          </a:xfrm>
          <a:prstGeom prst="rect">
            <a:avLst/>
          </a:prstGeom>
          <a:noFill/>
        </p:spPr>
        <p:txBody>
          <a:bodyPr wrap="square" lIns="0" tIns="0" rIns="0" bIns="0" rtlCol="0">
            <a:spAutoFit/>
          </a:bodyPr>
          <a:lstStyle/>
          <a:p>
            <a:pPr algn="ctr"/>
            <a:r>
              <a:rPr lang="en-US" sz="500"/>
              <a:t>3. SOPs docs are stored</a:t>
            </a:r>
          </a:p>
        </p:txBody>
      </p:sp>
      <p:sp>
        <p:nvSpPr>
          <p:cNvPr id="127" name="Rectangle 126">
            <a:extLst>
              <a:ext uri="{FF2B5EF4-FFF2-40B4-BE49-F238E27FC236}">
                <a16:creationId xmlns:a16="http://schemas.microsoft.com/office/drawing/2014/main" id="{28D609CD-E1DE-D894-115B-7630ABF96C28}"/>
              </a:ext>
            </a:extLst>
          </p:cNvPr>
          <p:cNvSpPr/>
          <p:nvPr/>
        </p:nvSpPr>
        <p:spPr bwMode="auto">
          <a:xfrm>
            <a:off x="4780984" y="3352425"/>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8" name="TextBox 127">
            <a:extLst>
              <a:ext uri="{FF2B5EF4-FFF2-40B4-BE49-F238E27FC236}">
                <a16:creationId xmlns:a16="http://schemas.microsoft.com/office/drawing/2014/main" id="{29DE4989-8FAC-A7B8-49E3-BF55DD1E9956}"/>
              </a:ext>
            </a:extLst>
          </p:cNvPr>
          <p:cNvSpPr txBox="1"/>
          <p:nvPr/>
        </p:nvSpPr>
        <p:spPr>
          <a:xfrm>
            <a:off x="4793770" y="3384287"/>
            <a:ext cx="607369" cy="76944"/>
          </a:xfrm>
          <a:prstGeom prst="rect">
            <a:avLst/>
          </a:prstGeom>
          <a:noFill/>
        </p:spPr>
        <p:txBody>
          <a:bodyPr wrap="square" lIns="0" tIns="0" rIns="0" bIns="0" rtlCol="0">
            <a:spAutoFit/>
          </a:bodyPr>
          <a:lstStyle/>
          <a:p>
            <a:pPr algn="ctr"/>
            <a:r>
              <a:rPr lang="en-US" sz="500">
                <a:solidFill>
                  <a:schemeClr val="bg1"/>
                </a:solidFill>
              </a:rPr>
              <a:t>MES System</a:t>
            </a:r>
          </a:p>
        </p:txBody>
      </p:sp>
      <p:sp>
        <p:nvSpPr>
          <p:cNvPr id="129" name="Rectangle 128">
            <a:extLst>
              <a:ext uri="{FF2B5EF4-FFF2-40B4-BE49-F238E27FC236}">
                <a16:creationId xmlns:a16="http://schemas.microsoft.com/office/drawing/2014/main" id="{3BE8D7E0-BEBA-A521-6419-D32D820C02DF}"/>
              </a:ext>
            </a:extLst>
          </p:cNvPr>
          <p:cNvSpPr/>
          <p:nvPr/>
        </p:nvSpPr>
        <p:spPr bwMode="auto">
          <a:xfrm>
            <a:off x="4777362" y="3009684"/>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0" name="TextBox 129">
            <a:extLst>
              <a:ext uri="{FF2B5EF4-FFF2-40B4-BE49-F238E27FC236}">
                <a16:creationId xmlns:a16="http://schemas.microsoft.com/office/drawing/2014/main" id="{AB80ED30-127B-027F-AB8E-31AF93B27B68}"/>
              </a:ext>
            </a:extLst>
          </p:cNvPr>
          <p:cNvSpPr txBox="1"/>
          <p:nvPr/>
        </p:nvSpPr>
        <p:spPr>
          <a:xfrm>
            <a:off x="4790148" y="3041546"/>
            <a:ext cx="607369" cy="76944"/>
          </a:xfrm>
          <a:prstGeom prst="rect">
            <a:avLst/>
          </a:prstGeom>
          <a:noFill/>
        </p:spPr>
        <p:txBody>
          <a:bodyPr wrap="square" lIns="0" tIns="0" rIns="0" bIns="0" rtlCol="0">
            <a:spAutoFit/>
          </a:bodyPr>
          <a:lstStyle/>
          <a:p>
            <a:pPr algn="ctr"/>
            <a:r>
              <a:rPr lang="en-US" sz="500">
                <a:solidFill>
                  <a:schemeClr val="bg1"/>
                </a:solidFill>
              </a:rPr>
              <a:t>EHS System</a:t>
            </a:r>
          </a:p>
        </p:txBody>
      </p:sp>
      <p:sp>
        <p:nvSpPr>
          <p:cNvPr id="131" name="Rectangle 130">
            <a:extLst>
              <a:ext uri="{FF2B5EF4-FFF2-40B4-BE49-F238E27FC236}">
                <a16:creationId xmlns:a16="http://schemas.microsoft.com/office/drawing/2014/main" id="{927EF306-F5D7-DDD7-FBA0-FB442AFC7D38}"/>
              </a:ext>
            </a:extLst>
          </p:cNvPr>
          <p:cNvSpPr/>
          <p:nvPr/>
        </p:nvSpPr>
        <p:spPr bwMode="auto">
          <a:xfrm>
            <a:off x="4777362" y="2666943"/>
            <a:ext cx="632941" cy="14066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34" name="TextBox 133">
            <a:extLst>
              <a:ext uri="{FF2B5EF4-FFF2-40B4-BE49-F238E27FC236}">
                <a16:creationId xmlns:a16="http://schemas.microsoft.com/office/drawing/2014/main" id="{99A4CA05-AC8B-B44E-6417-3D0C8349A5AB}"/>
              </a:ext>
            </a:extLst>
          </p:cNvPr>
          <p:cNvSpPr txBox="1"/>
          <p:nvPr/>
        </p:nvSpPr>
        <p:spPr>
          <a:xfrm>
            <a:off x="4790148" y="2698805"/>
            <a:ext cx="607369" cy="76944"/>
          </a:xfrm>
          <a:prstGeom prst="rect">
            <a:avLst/>
          </a:prstGeom>
          <a:noFill/>
        </p:spPr>
        <p:txBody>
          <a:bodyPr wrap="square" lIns="0" tIns="0" rIns="0" bIns="0" rtlCol="0">
            <a:spAutoFit/>
          </a:bodyPr>
          <a:lstStyle/>
          <a:p>
            <a:pPr algn="ctr"/>
            <a:r>
              <a:rPr lang="en-US" sz="500">
                <a:solidFill>
                  <a:schemeClr val="bg1"/>
                </a:solidFill>
              </a:rPr>
              <a:t>HMI System</a:t>
            </a:r>
          </a:p>
        </p:txBody>
      </p:sp>
      <p:sp>
        <p:nvSpPr>
          <p:cNvPr id="143" name="Rectangle 142">
            <a:extLst>
              <a:ext uri="{FF2B5EF4-FFF2-40B4-BE49-F238E27FC236}">
                <a16:creationId xmlns:a16="http://schemas.microsoft.com/office/drawing/2014/main" id="{60B023DA-C363-E68F-DB4C-E025BA0A9133}"/>
              </a:ext>
            </a:extLst>
          </p:cNvPr>
          <p:cNvSpPr/>
          <p:nvPr/>
        </p:nvSpPr>
        <p:spPr bwMode="auto">
          <a:xfrm>
            <a:off x="4596692" y="2176774"/>
            <a:ext cx="505055" cy="2029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45" name="TextBox 144">
            <a:extLst>
              <a:ext uri="{FF2B5EF4-FFF2-40B4-BE49-F238E27FC236}">
                <a16:creationId xmlns:a16="http://schemas.microsoft.com/office/drawing/2014/main" id="{A71567BF-0937-709E-65F4-1B053E653768}"/>
              </a:ext>
            </a:extLst>
          </p:cNvPr>
          <p:cNvSpPr txBox="1"/>
          <p:nvPr/>
        </p:nvSpPr>
        <p:spPr>
          <a:xfrm>
            <a:off x="4585446" y="2201292"/>
            <a:ext cx="527547" cy="153888"/>
          </a:xfrm>
          <a:prstGeom prst="rect">
            <a:avLst/>
          </a:prstGeom>
          <a:noFill/>
        </p:spPr>
        <p:txBody>
          <a:bodyPr wrap="square" lIns="0" tIns="0" rIns="0" bIns="0" rtlCol="0">
            <a:spAutoFit/>
          </a:bodyPr>
          <a:lstStyle/>
          <a:p>
            <a:pPr algn="ctr"/>
            <a:r>
              <a:rPr lang="en-US" sz="500">
                <a:solidFill>
                  <a:schemeClr val="bg1"/>
                </a:solidFill>
              </a:rPr>
              <a:t>Azure Function Apps</a:t>
            </a:r>
          </a:p>
        </p:txBody>
      </p:sp>
      <p:sp>
        <p:nvSpPr>
          <p:cNvPr id="146" name="Rectangle 145">
            <a:extLst>
              <a:ext uri="{FF2B5EF4-FFF2-40B4-BE49-F238E27FC236}">
                <a16:creationId xmlns:a16="http://schemas.microsoft.com/office/drawing/2014/main" id="{46391416-DFC9-EA90-7CBC-251C82D75487}"/>
              </a:ext>
            </a:extLst>
          </p:cNvPr>
          <p:cNvSpPr/>
          <p:nvPr/>
        </p:nvSpPr>
        <p:spPr bwMode="auto">
          <a:xfrm>
            <a:off x="5177134" y="2176774"/>
            <a:ext cx="505055" cy="2029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47" name="TextBox 146">
            <a:extLst>
              <a:ext uri="{FF2B5EF4-FFF2-40B4-BE49-F238E27FC236}">
                <a16:creationId xmlns:a16="http://schemas.microsoft.com/office/drawing/2014/main" id="{9060A035-8312-A58F-A3DD-293B474B24D1}"/>
              </a:ext>
            </a:extLst>
          </p:cNvPr>
          <p:cNvSpPr txBox="1"/>
          <p:nvPr/>
        </p:nvSpPr>
        <p:spPr>
          <a:xfrm>
            <a:off x="5165888" y="2201292"/>
            <a:ext cx="527547" cy="153888"/>
          </a:xfrm>
          <a:prstGeom prst="rect">
            <a:avLst/>
          </a:prstGeom>
          <a:noFill/>
        </p:spPr>
        <p:txBody>
          <a:bodyPr wrap="square" lIns="0" tIns="0" rIns="0" bIns="0" rtlCol="0">
            <a:spAutoFit/>
          </a:bodyPr>
          <a:lstStyle/>
          <a:p>
            <a:pPr algn="ctr"/>
            <a:r>
              <a:rPr lang="en-US" sz="500">
                <a:solidFill>
                  <a:schemeClr val="bg1"/>
                </a:solidFill>
              </a:rPr>
              <a:t>Azure Speech to Text</a:t>
            </a:r>
          </a:p>
        </p:txBody>
      </p:sp>
      <p:cxnSp>
        <p:nvCxnSpPr>
          <p:cNvPr id="148" name="Connector: Elbow 147">
            <a:extLst>
              <a:ext uri="{FF2B5EF4-FFF2-40B4-BE49-F238E27FC236}">
                <a16:creationId xmlns:a16="http://schemas.microsoft.com/office/drawing/2014/main" id="{CA1D669A-9665-8791-FBC2-84861C3CF903}"/>
              </a:ext>
            </a:extLst>
          </p:cNvPr>
          <p:cNvCxnSpPr>
            <a:cxnSpLocks/>
            <a:endCxn id="96" idx="0"/>
          </p:cNvCxnSpPr>
          <p:nvPr/>
        </p:nvCxnSpPr>
        <p:spPr>
          <a:xfrm rot="10800000">
            <a:off x="8331408" y="2114822"/>
            <a:ext cx="3407602" cy="1269468"/>
          </a:xfrm>
          <a:prstGeom prst="bentConnector4">
            <a:avLst>
              <a:gd name="adj1" fmla="val -9974"/>
              <a:gd name="adj2" fmla="val 11559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85B7C559-BAA4-F8C8-7FE8-CDB5AC5EDE04}"/>
              </a:ext>
            </a:extLst>
          </p:cNvPr>
          <p:cNvSpPr txBox="1"/>
          <p:nvPr/>
        </p:nvSpPr>
        <p:spPr>
          <a:xfrm>
            <a:off x="8450189" y="1999499"/>
            <a:ext cx="1189217" cy="153888"/>
          </a:xfrm>
          <a:prstGeom prst="rect">
            <a:avLst/>
          </a:prstGeom>
          <a:noFill/>
        </p:spPr>
        <p:txBody>
          <a:bodyPr wrap="square" lIns="0" tIns="0" rIns="0" bIns="0" rtlCol="0">
            <a:spAutoFit/>
          </a:bodyPr>
          <a:lstStyle/>
          <a:p>
            <a:pPr algn="ctr"/>
            <a:r>
              <a:rPr lang="en-US" sz="500"/>
              <a:t>9c. Sets the agent confidence threshold and updates instructions and prompts,</a:t>
            </a:r>
          </a:p>
        </p:txBody>
      </p:sp>
      <p:cxnSp>
        <p:nvCxnSpPr>
          <p:cNvPr id="150" name="Straight Arrow Connector 149">
            <a:extLst>
              <a:ext uri="{FF2B5EF4-FFF2-40B4-BE49-F238E27FC236}">
                <a16:creationId xmlns:a16="http://schemas.microsoft.com/office/drawing/2014/main" id="{32754E15-13C0-1B0A-6A9B-A0D9D1479A16}"/>
              </a:ext>
            </a:extLst>
          </p:cNvPr>
          <p:cNvCxnSpPr>
            <a:cxnSpLocks/>
          </p:cNvCxnSpPr>
          <p:nvPr/>
        </p:nvCxnSpPr>
        <p:spPr>
          <a:xfrm flipH="1" flipV="1">
            <a:off x="4771043" y="2375131"/>
            <a:ext cx="6315" cy="34144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22592F2B-7296-E608-566E-5FDA9D4724B6}"/>
              </a:ext>
            </a:extLst>
          </p:cNvPr>
          <p:cNvSpPr txBox="1"/>
          <p:nvPr/>
        </p:nvSpPr>
        <p:spPr>
          <a:xfrm>
            <a:off x="4738588" y="2445022"/>
            <a:ext cx="815335" cy="153888"/>
          </a:xfrm>
          <a:prstGeom prst="rect">
            <a:avLst/>
          </a:prstGeom>
          <a:noFill/>
        </p:spPr>
        <p:txBody>
          <a:bodyPr wrap="square" lIns="0" tIns="0" rIns="0" bIns="0" rtlCol="0">
            <a:spAutoFit/>
          </a:bodyPr>
          <a:lstStyle/>
          <a:p>
            <a:pPr algn="ctr"/>
            <a:r>
              <a:rPr lang="en-US" sz="500"/>
              <a:t>1b.Sends multimedia recordings</a:t>
            </a:r>
          </a:p>
        </p:txBody>
      </p:sp>
      <p:cxnSp>
        <p:nvCxnSpPr>
          <p:cNvPr id="154" name="Connector: Elbow 153">
            <a:extLst>
              <a:ext uri="{FF2B5EF4-FFF2-40B4-BE49-F238E27FC236}">
                <a16:creationId xmlns:a16="http://schemas.microsoft.com/office/drawing/2014/main" id="{B5CEB1D1-9158-FEE2-35A7-8E1126B42A4B}"/>
              </a:ext>
            </a:extLst>
          </p:cNvPr>
          <p:cNvCxnSpPr>
            <a:cxnSpLocks/>
            <a:stCxn id="143" idx="0"/>
            <a:endCxn id="146" idx="0"/>
          </p:cNvCxnSpPr>
          <p:nvPr/>
        </p:nvCxnSpPr>
        <p:spPr>
          <a:xfrm rot="5400000" flipH="1" flipV="1">
            <a:off x="5139441" y="1886553"/>
            <a:ext cx="12700" cy="580442"/>
          </a:xfrm>
          <a:prstGeom prst="bentConnector3">
            <a:avLst>
              <a:gd name="adj1" fmla="val 180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A1C56FE4-3D85-9259-0A30-3CCAB05D0B9A}"/>
              </a:ext>
            </a:extLst>
          </p:cNvPr>
          <p:cNvSpPr txBox="1"/>
          <p:nvPr/>
        </p:nvSpPr>
        <p:spPr>
          <a:xfrm>
            <a:off x="4734546" y="1673535"/>
            <a:ext cx="815335" cy="230832"/>
          </a:xfrm>
          <a:prstGeom prst="rect">
            <a:avLst/>
          </a:prstGeom>
          <a:noFill/>
        </p:spPr>
        <p:txBody>
          <a:bodyPr wrap="square" lIns="0" tIns="0" rIns="0" bIns="0" rtlCol="0">
            <a:spAutoFit/>
          </a:bodyPr>
          <a:lstStyle/>
          <a:p>
            <a:pPr algn="ctr"/>
            <a:r>
              <a:rPr lang="en-US" sz="500"/>
              <a:t>1c. Invokes speech to text endpoint and extracts transcript</a:t>
            </a:r>
          </a:p>
        </p:txBody>
      </p:sp>
      <p:cxnSp>
        <p:nvCxnSpPr>
          <p:cNvPr id="156" name="Connector: Elbow 155">
            <a:extLst>
              <a:ext uri="{FF2B5EF4-FFF2-40B4-BE49-F238E27FC236}">
                <a16:creationId xmlns:a16="http://schemas.microsoft.com/office/drawing/2014/main" id="{431B9464-C0F1-ED36-B0E0-3D1C5403580A}"/>
              </a:ext>
            </a:extLst>
          </p:cNvPr>
          <p:cNvCxnSpPr>
            <a:cxnSpLocks/>
            <a:stCxn id="134" idx="3"/>
          </p:cNvCxnSpPr>
          <p:nvPr/>
        </p:nvCxnSpPr>
        <p:spPr>
          <a:xfrm>
            <a:off x="5397517" y="2737277"/>
            <a:ext cx="1151315" cy="484410"/>
          </a:xfrm>
          <a:prstGeom prst="bentConnector3">
            <a:avLst>
              <a:gd name="adj1" fmla="val 50000"/>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27D4E737-4C6D-C1C2-EC32-6D74FBEF76CC}"/>
              </a:ext>
            </a:extLst>
          </p:cNvPr>
          <p:cNvSpPr txBox="1"/>
          <p:nvPr/>
        </p:nvSpPr>
        <p:spPr>
          <a:xfrm>
            <a:off x="5654263" y="2461923"/>
            <a:ext cx="911790" cy="230832"/>
          </a:xfrm>
          <a:prstGeom prst="rect">
            <a:avLst/>
          </a:prstGeom>
          <a:noFill/>
        </p:spPr>
        <p:txBody>
          <a:bodyPr wrap="square" lIns="0" tIns="0" rIns="0" bIns="0" rtlCol="0">
            <a:spAutoFit/>
          </a:bodyPr>
          <a:lstStyle/>
          <a:p>
            <a:pPr algn="ctr"/>
            <a:r>
              <a:rPr lang="en-US" sz="500"/>
              <a:t>1d. Recordings and extracted text sent and generates transcript score</a:t>
            </a:r>
          </a:p>
        </p:txBody>
      </p:sp>
      <p:cxnSp>
        <p:nvCxnSpPr>
          <p:cNvPr id="160" name="Straight Arrow Connector 159">
            <a:extLst>
              <a:ext uri="{FF2B5EF4-FFF2-40B4-BE49-F238E27FC236}">
                <a16:creationId xmlns:a16="http://schemas.microsoft.com/office/drawing/2014/main" id="{1C66C680-50D3-F857-E144-47760216C256}"/>
              </a:ext>
            </a:extLst>
          </p:cNvPr>
          <p:cNvCxnSpPr>
            <a:cxnSpLocks/>
          </p:cNvCxnSpPr>
          <p:nvPr/>
        </p:nvCxnSpPr>
        <p:spPr>
          <a:xfrm>
            <a:off x="5682189" y="2392910"/>
            <a:ext cx="0" cy="321375"/>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1" name="Connector: Elbow 160">
            <a:extLst>
              <a:ext uri="{FF2B5EF4-FFF2-40B4-BE49-F238E27FC236}">
                <a16:creationId xmlns:a16="http://schemas.microsoft.com/office/drawing/2014/main" id="{217412C6-9204-308C-E28B-07F6A1DC653F}"/>
              </a:ext>
            </a:extLst>
          </p:cNvPr>
          <p:cNvCxnSpPr>
            <a:cxnSpLocks/>
            <a:stCxn id="129" idx="3"/>
            <a:endCxn id="93" idx="1"/>
          </p:cNvCxnSpPr>
          <p:nvPr/>
        </p:nvCxnSpPr>
        <p:spPr>
          <a:xfrm>
            <a:off x="5410303" y="3080018"/>
            <a:ext cx="1155750" cy="241183"/>
          </a:xfrm>
          <a:prstGeom prst="bentConnector3">
            <a:avLst>
              <a:gd name="adj1" fmla="val 42186"/>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F185DB71-3AAC-180D-8C5B-ED8F578EC8CA}"/>
              </a:ext>
            </a:extLst>
          </p:cNvPr>
          <p:cNvSpPr txBox="1"/>
          <p:nvPr/>
        </p:nvSpPr>
        <p:spPr>
          <a:xfrm>
            <a:off x="5306595" y="2816617"/>
            <a:ext cx="632941" cy="153888"/>
          </a:xfrm>
          <a:prstGeom prst="rect">
            <a:avLst/>
          </a:prstGeom>
          <a:noFill/>
        </p:spPr>
        <p:txBody>
          <a:bodyPr wrap="square" lIns="0" tIns="0" rIns="0" bIns="0" rtlCol="0">
            <a:spAutoFit/>
          </a:bodyPr>
          <a:lstStyle/>
          <a:p>
            <a:pPr algn="ctr"/>
            <a:r>
              <a:rPr lang="en-US" sz="500"/>
              <a:t>1e. Sends SOP documents</a:t>
            </a:r>
          </a:p>
        </p:txBody>
      </p:sp>
      <p:cxnSp>
        <p:nvCxnSpPr>
          <p:cNvPr id="163" name="Connector: Elbow 162">
            <a:extLst>
              <a:ext uri="{FF2B5EF4-FFF2-40B4-BE49-F238E27FC236}">
                <a16:creationId xmlns:a16="http://schemas.microsoft.com/office/drawing/2014/main" id="{81AF8B3E-3C8D-FFA5-3E12-03A7C2AE53FD}"/>
              </a:ext>
            </a:extLst>
          </p:cNvPr>
          <p:cNvCxnSpPr>
            <a:cxnSpLocks/>
            <a:stCxn id="127" idx="3"/>
          </p:cNvCxnSpPr>
          <p:nvPr/>
        </p:nvCxnSpPr>
        <p:spPr>
          <a:xfrm flipV="1">
            <a:off x="5413925" y="3413891"/>
            <a:ext cx="1125187" cy="8868"/>
          </a:xfrm>
          <a:prstGeom prst="bentConnector3">
            <a:avLst>
              <a:gd name="adj1" fmla="val 9785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05E64BD-C23E-62D8-B199-E383422D556A}"/>
              </a:ext>
            </a:extLst>
          </p:cNvPr>
          <p:cNvSpPr txBox="1"/>
          <p:nvPr/>
        </p:nvSpPr>
        <p:spPr>
          <a:xfrm>
            <a:off x="5159956" y="3537664"/>
            <a:ext cx="632941" cy="76944"/>
          </a:xfrm>
          <a:prstGeom prst="rect">
            <a:avLst/>
          </a:prstGeom>
          <a:noFill/>
        </p:spPr>
        <p:txBody>
          <a:bodyPr wrap="square" lIns="0" tIns="0" rIns="0" bIns="0" rtlCol="0">
            <a:spAutoFit/>
          </a:bodyPr>
          <a:lstStyle/>
          <a:p>
            <a:pPr algn="ctr"/>
            <a:r>
              <a:rPr lang="en-US" sz="500"/>
              <a:t>1f. Sends hazard info</a:t>
            </a:r>
          </a:p>
        </p:txBody>
      </p:sp>
      <p:cxnSp>
        <p:nvCxnSpPr>
          <p:cNvPr id="165" name="Connector: Elbow 164">
            <a:extLst>
              <a:ext uri="{FF2B5EF4-FFF2-40B4-BE49-F238E27FC236}">
                <a16:creationId xmlns:a16="http://schemas.microsoft.com/office/drawing/2014/main" id="{3A96CAE8-1487-DEA0-A15C-2CE7F71E14F0}"/>
              </a:ext>
            </a:extLst>
          </p:cNvPr>
          <p:cNvCxnSpPr>
            <a:cxnSpLocks/>
            <a:stCxn id="93" idx="3"/>
          </p:cNvCxnSpPr>
          <p:nvPr/>
        </p:nvCxnSpPr>
        <p:spPr>
          <a:xfrm>
            <a:off x="6793533" y="3321201"/>
            <a:ext cx="1081127" cy="78898"/>
          </a:xfrm>
          <a:prstGeom prst="bentConnector3">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F7C0F78D-DDF0-E386-8691-AB2E03827592}"/>
              </a:ext>
            </a:extLst>
          </p:cNvPr>
          <p:cNvSpPr txBox="1"/>
          <p:nvPr/>
        </p:nvSpPr>
        <p:spPr>
          <a:xfrm>
            <a:off x="7025203" y="3124294"/>
            <a:ext cx="573469" cy="153888"/>
          </a:xfrm>
          <a:prstGeom prst="rect">
            <a:avLst/>
          </a:prstGeom>
          <a:noFill/>
        </p:spPr>
        <p:txBody>
          <a:bodyPr wrap="square" lIns="0" tIns="0" rIns="0" bIns="0" rtlCol="0">
            <a:spAutoFit/>
          </a:bodyPr>
          <a:lstStyle/>
          <a:p>
            <a:pPr algn="ctr"/>
            <a:r>
              <a:rPr lang="en-US" sz="500"/>
              <a:t>2. Past hazard info stored and labeled</a:t>
            </a:r>
          </a:p>
        </p:txBody>
      </p:sp>
      <p:cxnSp>
        <p:nvCxnSpPr>
          <p:cNvPr id="167" name="Connector: Elbow 166">
            <a:extLst>
              <a:ext uri="{FF2B5EF4-FFF2-40B4-BE49-F238E27FC236}">
                <a16:creationId xmlns:a16="http://schemas.microsoft.com/office/drawing/2014/main" id="{91890D58-4E45-2E6F-233E-DFE993059B93}"/>
              </a:ext>
            </a:extLst>
          </p:cNvPr>
          <p:cNvCxnSpPr>
            <a:cxnSpLocks/>
            <a:stCxn id="93" idx="2"/>
            <a:endCxn id="109" idx="1"/>
          </p:cNvCxnSpPr>
          <p:nvPr/>
        </p:nvCxnSpPr>
        <p:spPr>
          <a:xfrm rot="5400000" flipH="1" flipV="1">
            <a:off x="7686636" y="2392699"/>
            <a:ext cx="35398" cy="2049085"/>
          </a:xfrm>
          <a:prstGeom prst="bentConnector4">
            <a:avLst>
              <a:gd name="adj1" fmla="val -1082669"/>
              <a:gd name="adj2" fmla="val 87884"/>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2430CEDD-4B3A-2451-9E76-DCE3E190D5C4}"/>
              </a:ext>
            </a:extLst>
          </p:cNvPr>
          <p:cNvCxnSpPr>
            <a:cxnSpLocks/>
          </p:cNvCxnSpPr>
          <p:nvPr/>
        </p:nvCxnSpPr>
        <p:spPr>
          <a:xfrm flipH="1">
            <a:off x="10451378" y="3268065"/>
            <a:ext cx="743981" cy="9549"/>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C7068A2D-891D-EA0B-83F1-920F0FD435E9}"/>
              </a:ext>
            </a:extLst>
          </p:cNvPr>
          <p:cNvSpPr txBox="1"/>
          <p:nvPr/>
        </p:nvSpPr>
        <p:spPr>
          <a:xfrm>
            <a:off x="10446336" y="3003074"/>
            <a:ext cx="756073" cy="230832"/>
          </a:xfrm>
          <a:prstGeom prst="rect">
            <a:avLst/>
          </a:prstGeom>
          <a:noFill/>
        </p:spPr>
        <p:txBody>
          <a:bodyPr wrap="square" lIns="0" tIns="0" rIns="0" bIns="0" rtlCol="0">
            <a:spAutoFit/>
          </a:bodyPr>
          <a:lstStyle/>
          <a:p>
            <a:pPr algn="ctr"/>
            <a:r>
              <a:rPr lang="en-US" sz="500"/>
              <a:t>4. Asks for audio/ visual guidance for maintenance of specific equipment</a:t>
            </a:r>
          </a:p>
        </p:txBody>
      </p:sp>
      <p:cxnSp>
        <p:nvCxnSpPr>
          <p:cNvPr id="171" name="Connector: Elbow 170">
            <a:extLst>
              <a:ext uri="{FF2B5EF4-FFF2-40B4-BE49-F238E27FC236}">
                <a16:creationId xmlns:a16="http://schemas.microsoft.com/office/drawing/2014/main" id="{6AA71D87-660B-D8C6-E7BE-5D18DA828D98}"/>
              </a:ext>
            </a:extLst>
          </p:cNvPr>
          <p:cNvCxnSpPr>
            <a:cxnSpLocks/>
          </p:cNvCxnSpPr>
          <p:nvPr/>
        </p:nvCxnSpPr>
        <p:spPr>
          <a:xfrm rot="10800000">
            <a:off x="8635798" y="2253719"/>
            <a:ext cx="1610750" cy="914955"/>
          </a:xfrm>
          <a:prstGeom prst="bentConnector3">
            <a:avLst>
              <a:gd name="adj1" fmla="val -46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07625FD5-91A6-0040-A909-8DDB8656BA84}"/>
              </a:ext>
            </a:extLst>
          </p:cNvPr>
          <p:cNvSpPr txBox="1"/>
          <p:nvPr/>
        </p:nvSpPr>
        <p:spPr>
          <a:xfrm>
            <a:off x="8859788" y="2290557"/>
            <a:ext cx="939054" cy="76944"/>
          </a:xfrm>
          <a:prstGeom prst="rect">
            <a:avLst/>
          </a:prstGeom>
          <a:noFill/>
        </p:spPr>
        <p:txBody>
          <a:bodyPr wrap="square" lIns="0" tIns="0" rIns="0" bIns="0" rtlCol="0">
            <a:spAutoFit/>
          </a:bodyPr>
          <a:lstStyle/>
          <a:p>
            <a:pPr algn="ctr"/>
            <a:r>
              <a:rPr lang="en-US" sz="500"/>
              <a:t>5. Forwards query</a:t>
            </a:r>
          </a:p>
        </p:txBody>
      </p:sp>
      <p:sp>
        <p:nvSpPr>
          <p:cNvPr id="174" name="TextBox 173">
            <a:extLst>
              <a:ext uri="{FF2B5EF4-FFF2-40B4-BE49-F238E27FC236}">
                <a16:creationId xmlns:a16="http://schemas.microsoft.com/office/drawing/2014/main" id="{DCEBD7FE-56C5-7CCA-8F65-29092033B9F5}"/>
              </a:ext>
            </a:extLst>
          </p:cNvPr>
          <p:cNvSpPr txBox="1"/>
          <p:nvPr/>
        </p:nvSpPr>
        <p:spPr>
          <a:xfrm>
            <a:off x="7006566" y="2453480"/>
            <a:ext cx="519393" cy="76944"/>
          </a:xfrm>
          <a:prstGeom prst="rect">
            <a:avLst/>
          </a:prstGeom>
          <a:noFill/>
        </p:spPr>
        <p:txBody>
          <a:bodyPr wrap="square" lIns="0" tIns="0" rIns="0" bIns="0" rtlCol="0">
            <a:spAutoFit/>
          </a:bodyPr>
          <a:lstStyle/>
          <a:p>
            <a:pPr algn="ctr"/>
            <a:r>
              <a:rPr lang="en-US" sz="500"/>
              <a:t>6. Invokes tools</a:t>
            </a:r>
          </a:p>
        </p:txBody>
      </p:sp>
      <p:cxnSp>
        <p:nvCxnSpPr>
          <p:cNvPr id="175" name="Straight Arrow Connector 174">
            <a:extLst>
              <a:ext uri="{FF2B5EF4-FFF2-40B4-BE49-F238E27FC236}">
                <a16:creationId xmlns:a16="http://schemas.microsoft.com/office/drawing/2014/main" id="{616D90B3-A22A-6943-9A7E-95B293460F29}"/>
              </a:ext>
            </a:extLst>
          </p:cNvPr>
          <p:cNvCxnSpPr>
            <a:cxnSpLocks/>
          </p:cNvCxnSpPr>
          <p:nvPr/>
        </p:nvCxnSpPr>
        <p:spPr>
          <a:xfrm>
            <a:off x="10003977" y="2737277"/>
            <a:ext cx="1381199"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A843D49C-FBF8-7A5D-F722-A5AAF5107BC5}"/>
              </a:ext>
            </a:extLst>
          </p:cNvPr>
          <p:cNvSpPr txBox="1"/>
          <p:nvPr/>
        </p:nvSpPr>
        <p:spPr>
          <a:xfrm>
            <a:off x="7680231" y="2927775"/>
            <a:ext cx="2025216" cy="76944"/>
          </a:xfrm>
          <a:prstGeom prst="rect">
            <a:avLst/>
          </a:prstGeom>
          <a:noFill/>
        </p:spPr>
        <p:txBody>
          <a:bodyPr wrap="square" lIns="0" tIns="0" rIns="0" bIns="0" rtlCol="0">
            <a:spAutoFit/>
          </a:bodyPr>
          <a:lstStyle/>
          <a:p>
            <a:pPr algn="ctr"/>
            <a:r>
              <a:rPr lang="en-US" sz="500"/>
              <a:t>7a. If confidence score &gt;= 0.7, sends summary with citation to video links</a:t>
            </a:r>
          </a:p>
        </p:txBody>
      </p:sp>
      <p:sp>
        <p:nvSpPr>
          <p:cNvPr id="178" name="TextBox 177">
            <a:extLst>
              <a:ext uri="{FF2B5EF4-FFF2-40B4-BE49-F238E27FC236}">
                <a16:creationId xmlns:a16="http://schemas.microsoft.com/office/drawing/2014/main" id="{F399B3FE-B73C-AAFA-E8CE-056448BBD694}"/>
              </a:ext>
            </a:extLst>
          </p:cNvPr>
          <p:cNvSpPr txBox="1"/>
          <p:nvPr/>
        </p:nvSpPr>
        <p:spPr>
          <a:xfrm>
            <a:off x="10256310" y="2537774"/>
            <a:ext cx="939054" cy="153888"/>
          </a:xfrm>
          <a:prstGeom prst="rect">
            <a:avLst/>
          </a:prstGeom>
          <a:noFill/>
        </p:spPr>
        <p:txBody>
          <a:bodyPr wrap="square" lIns="0" tIns="0" rIns="0" bIns="0" rtlCol="0">
            <a:spAutoFit/>
          </a:bodyPr>
          <a:lstStyle/>
          <a:p>
            <a:pPr algn="ctr"/>
            <a:r>
              <a:rPr lang="en-US" sz="500"/>
              <a:t>7b. If confidence score &lt;0.7, escalate</a:t>
            </a:r>
          </a:p>
        </p:txBody>
      </p:sp>
      <p:cxnSp>
        <p:nvCxnSpPr>
          <p:cNvPr id="180" name="Straight Arrow Connector 179">
            <a:extLst>
              <a:ext uri="{FF2B5EF4-FFF2-40B4-BE49-F238E27FC236}">
                <a16:creationId xmlns:a16="http://schemas.microsoft.com/office/drawing/2014/main" id="{41E97F37-841B-30CE-9ED1-7AF24CD4C363}"/>
              </a:ext>
            </a:extLst>
          </p:cNvPr>
          <p:cNvCxnSpPr>
            <a:cxnSpLocks/>
            <a:endCxn id="111" idx="1"/>
          </p:cNvCxnSpPr>
          <p:nvPr/>
        </p:nvCxnSpPr>
        <p:spPr>
          <a:xfrm>
            <a:off x="10446473" y="3528199"/>
            <a:ext cx="748891" cy="2662"/>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EE6BDF11-64E3-FA97-9635-16D2F1614ABD}"/>
              </a:ext>
            </a:extLst>
          </p:cNvPr>
          <p:cNvSpPr txBox="1"/>
          <p:nvPr/>
        </p:nvSpPr>
        <p:spPr>
          <a:xfrm>
            <a:off x="10642110" y="3405236"/>
            <a:ext cx="334979" cy="76944"/>
          </a:xfrm>
          <a:prstGeom prst="rect">
            <a:avLst/>
          </a:prstGeom>
          <a:noFill/>
        </p:spPr>
        <p:txBody>
          <a:bodyPr wrap="square" lIns="0" tIns="0" rIns="0" bIns="0" rtlCol="0">
            <a:spAutoFit/>
          </a:bodyPr>
          <a:lstStyle/>
          <a:p>
            <a:pPr algn="ctr"/>
            <a:r>
              <a:rPr lang="en-US" sz="500"/>
              <a:t>8. Response</a:t>
            </a:r>
          </a:p>
        </p:txBody>
      </p:sp>
      <p:cxnSp>
        <p:nvCxnSpPr>
          <p:cNvPr id="183" name="Connector: Elbow 182">
            <a:extLst>
              <a:ext uri="{FF2B5EF4-FFF2-40B4-BE49-F238E27FC236}">
                <a16:creationId xmlns:a16="http://schemas.microsoft.com/office/drawing/2014/main" id="{01CE7616-9AC3-0FAE-C8EB-B06EAE71D3DD}"/>
              </a:ext>
            </a:extLst>
          </p:cNvPr>
          <p:cNvCxnSpPr>
            <a:cxnSpLocks/>
            <a:stCxn id="83" idx="2"/>
            <a:endCxn id="111" idx="2"/>
          </p:cNvCxnSpPr>
          <p:nvPr/>
        </p:nvCxnSpPr>
        <p:spPr>
          <a:xfrm rot="5400000" flipH="1" flipV="1">
            <a:off x="8711016" y="1906581"/>
            <a:ext cx="188805" cy="5571007"/>
          </a:xfrm>
          <a:prstGeom prst="bentConnector3">
            <a:avLst>
              <a:gd name="adj1" fmla="val -226708"/>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E6EE24F3-6F42-BBA2-BB75-910F0A7E9819}"/>
              </a:ext>
            </a:extLst>
          </p:cNvPr>
          <p:cNvSpPr txBox="1"/>
          <p:nvPr/>
        </p:nvSpPr>
        <p:spPr>
          <a:xfrm>
            <a:off x="7943515" y="5263117"/>
            <a:ext cx="1774905" cy="76944"/>
          </a:xfrm>
          <a:prstGeom prst="rect">
            <a:avLst/>
          </a:prstGeom>
          <a:noFill/>
        </p:spPr>
        <p:txBody>
          <a:bodyPr wrap="square" lIns="0" tIns="0" rIns="0" bIns="0" rtlCol="0">
            <a:spAutoFit/>
          </a:bodyPr>
          <a:lstStyle/>
          <a:p>
            <a:pPr algn="ctr"/>
            <a:r>
              <a:rPr lang="en-US" sz="500"/>
              <a:t>9b. Logged entries are reviewed</a:t>
            </a:r>
          </a:p>
        </p:txBody>
      </p:sp>
      <p:cxnSp>
        <p:nvCxnSpPr>
          <p:cNvPr id="186" name="Connector: Elbow 185">
            <a:extLst>
              <a:ext uri="{FF2B5EF4-FFF2-40B4-BE49-F238E27FC236}">
                <a16:creationId xmlns:a16="http://schemas.microsoft.com/office/drawing/2014/main" id="{1304960A-5FB0-0525-A2BC-6D71AF824D8E}"/>
              </a:ext>
            </a:extLst>
          </p:cNvPr>
          <p:cNvCxnSpPr>
            <a:cxnSpLocks/>
            <a:stCxn id="93" idx="2"/>
          </p:cNvCxnSpPr>
          <p:nvPr/>
        </p:nvCxnSpPr>
        <p:spPr>
          <a:xfrm rot="16200000" flipH="1">
            <a:off x="8600829" y="1513905"/>
            <a:ext cx="673498" cy="451557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A767B446-13BE-2AEE-DB92-6F048EAD50EB}"/>
              </a:ext>
            </a:extLst>
          </p:cNvPr>
          <p:cNvSpPr txBox="1"/>
          <p:nvPr/>
        </p:nvSpPr>
        <p:spPr>
          <a:xfrm>
            <a:off x="7734957" y="4124785"/>
            <a:ext cx="1579048" cy="76944"/>
          </a:xfrm>
          <a:prstGeom prst="rect">
            <a:avLst/>
          </a:prstGeom>
          <a:noFill/>
        </p:spPr>
        <p:txBody>
          <a:bodyPr wrap="square" lIns="0" tIns="0" rIns="0" bIns="0" rtlCol="0">
            <a:spAutoFit/>
          </a:bodyPr>
          <a:lstStyle/>
          <a:p>
            <a:pPr algn="ctr"/>
            <a:r>
              <a:rPr lang="en-US" sz="500"/>
              <a:t>1da. If the transcript score is low, sends for human review</a:t>
            </a:r>
          </a:p>
        </p:txBody>
      </p:sp>
      <p:sp>
        <p:nvSpPr>
          <p:cNvPr id="190" name="TextBox 189">
            <a:extLst>
              <a:ext uri="{FF2B5EF4-FFF2-40B4-BE49-F238E27FC236}">
                <a16:creationId xmlns:a16="http://schemas.microsoft.com/office/drawing/2014/main" id="{29737DA2-9C89-B9F9-13C7-4289C25A5777}"/>
              </a:ext>
            </a:extLst>
          </p:cNvPr>
          <p:cNvSpPr txBox="1"/>
          <p:nvPr/>
        </p:nvSpPr>
        <p:spPr>
          <a:xfrm>
            <a:off x="4541179" y="2824964"/>
            <a:ext cx="815335" cy="153888"/>
          </a:xfrm>
          <a:prstGeom prst="rect">
            <a:avLst/>
          </a:prstGeom>
          <a:noFill/>
        </p:spPr>
        <p:txBody>
          <a:bodyPr wrap="square" lIns="0" tIns="0" rIns="0" bIns="0" rtlCol="0">
            <a:spAutoFit/>
          </a:bodyPr>
          <a:lstStyle/>
          <a:p>
            <a:pPr algn="ctr"/>
            <a:r>
              <a:rPr lang="en-US" sz="500"/>
              <a:t>1a. Stores the learning content multimedia</a:t>
            </a:r>
          </a:p>
        </p:txBody>
      </p:sp>
      <p:sp>
        <p:nvSpPr>
          <p:cNvPr id="192" name="Rectangle 191">
            <a:extLst>
              <a:ext uri="{FF2B5EF4-FFF2-40B4-BE49-F238E27FC236}">
                <a16:creationId xmlns:a16="http://schemas.microsoft.com/office/drawing/2014/main" id="{8F968D46-DF95-AB74-FA2A-59264534B2D4}"/>
              </a:ext>
            </a:extLst>
          </p:cNvPr>
          <p:cNvSpPr/>
          <p:nvPr/>
        </p:nvSpPr>
        <p:spPr bwMode="auto">
          <a:xfrm>
            <a:off x="4672529" y="3860971"/>
            <a:ext cx="1077121" cy="2462144"/>
          </a:xfrm>
          <a:prstGeom prst="rect">
            <a:avLst/>
          </a:prstGeom>
          <a:noFill/>
          <a:ln w="9525" cap="flat" cmpd="sng" algn="ctr">
            <a:solidFill>
              <a:schemeClr val="tx1">
                <a:lumMod val="25000"/>
                <a:lumOff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4" name="Graphic 193">
            <a:extLst>
              <a:ext uri="{FF2B5EF4-FFF2-40B4-BE49-F238E27FC236}">
                <a16:creationId xmlns:a16="http://schemas.microsoft.com/office/drawing/2014/main" id="{A63247AF-2099-CFA6-7009-D86813C93B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29392" y="4818516"/>
            <a:ext cx="227480" cy="227480"/>
          </a:xfrm>
          <a:prstGeom prst="rect">
            <a:avLst/>
          </a:prstGeom>
        </p:spPr>
      </p:pic>
      <p:pic>
        <p:nvPicPr>
          <p:cNvPr id="195" name="Graphic 194">
            <a:extLst>
              <a:ext uri="{FF2B5EF4-FFF2-40B4-BE49-F238E27FC236}">
                <a16:creationId xmlns:a16="http://schemas.microsoft.com/office/drawing/2014/main" id="{A234C48A-0C0B-C994-BC0B-537C9950DF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9392" y="4225820"/>
            <a:ext cx="227480" cy="227480"/>
          </a:xfrm>
          <a:prstGeom prst="rect">
            <a:avLst/>
          </a:prstGeom>
        </p:spPr>
      </p:pic>
      <p:pic>
        <p:nvPicPr>
          <p:cNvPr id="196" name="Graphic 195">
            <a:extLst>
              <a:ext uri="{FF2B5EF4-FFF2-40B4-BE49-F238E27FC236}">
                <a16:creationId xmlns:a16="http://schemas.microsoft.com/office/drawing/2014/main" id="{43FD2A39-6C21-614E-A00F-2D43EFE8083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729392" y="3929471"/>
            <a:ext cx="227481" cy="227481"/>
          </a:xfrm>
          <a:prstGeom prst="rect">
            <a:avLst/>
          </a:prstGeom>
        </p:spPr>
      </p:pic>
      <p:pic>
        <p:nvPicPr>
          <p:cNvPr id="197" name="Graphic 196">
            <a:extLst>
              <a:ext uri="{FF2B5EF4-FFF2-40B4-BE49-F238E27FC236}">
                <a16:creationId xmlns:a16="http://schemas.microsoft.com/office/drawing/2014/main" id="{15EB3909-6F52-8D00-17A8-1D718078B1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6682" y="5436632"/>
            <a:ext cx="252900" cy="227480"/>
          </a:xfrm>
          <a:prstGeom prst="rect">
            <a:avLst/>
          </a:prstGeom>
        </p:spPr>
      </p:pic>
      <p:pic>
        <p:nvPicPr>
          <p:cNvPr id="198" name="Graphic 197">
            <a:extLst>
              <a:ext uri="{FF2B5EF4-FFF2-40B4-BE49-F238E27FC236}">
                <a16:creationId xmlns:a16="http://schemas.microsoft.com/office/drawing/2014/main" id="{4FBA6200-7D0C-8D38-4DB2-79D710FEA9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9392" y="5732979"/>
            <a:ext cx="227480" cy="227480"/>
          </a:xfrm>
          <a:prstGeom prst="rect">
            <a:avLst/>
          </a:prstGeom>
        </p:spPr>
      </p:pic>
      <p:sp>
        <p:nvSpPr>
          <p:cNvPr id="199" name="TextBox 198">
            <a:extLst>
              <a:ext uri="{FF2B5EF4-FFF2-40B4-BE49-F238E27FC236}">
                <a16:creationId xmlns:a16="http://schemas.microsoft.com/office/drawing/2014/main" id="{0A77ABC0-C1E2-3AB0-D1C9-E13625243EBD}"/>
              </a:ext>
            </a:extLst>
          </p:cNvPr>
          <p:cNvSpPr txBox="1"/>
          <p:nvPr/>
        </p:nvSpPr>
        <p:spPr>
          <a:xfrm>
            <a:off x="5061261" y="4004739"/>
            <a:ext cx="622369" cy="76944"/>
          </a:xfrm>
          <a:prstGeom prst="rect">
            <a:avLst/>
          </a:prstGeom>
          <a:noFill/>
        </p:spPr>
        <p:txBody>
          <a:bodyPr wrap="square" lIns="0" tIns="0" rIns="0" bIns="0" rtlCol="0">
            <a:spAutoFit/>
          </a:bodyPr>
          <a:lstStyle/>
          <a:p>
            <a:pPr algn="ctr"/>
            <a:r>
              <a:rPr lang="en-US" sz="500"/>
              <a:t>D365 Customer Portal</a:t>
            </a:r>
          </a:p>
        </p:txBody>
      </p:sp>
      <p:sp>
        <p:nvSpPr>
          <p:cNvPr id="200" name="TextBox 199">
            <a:extLst>
              <a:ext uri="{FF2B5EF4-FFF2-40B4-BE49-F238E27FC236}">
                <a16:creationId xmlns:a16="http://schemas.microsoft.com/office/drawing/2014/main" id="{B50DAFA6-12F5-479A-78CC-AEA163C51B96}"/>
              </a:ext>
            </a:extLst>
          </p:cNvPr>
          <p:cNvSpPr txBox="1"/>
          <p:nvPr/>
        </p:nvSpPr>
        <p:spPr>
          <a:xfrm>
            <a:off x="5230220" y="4301088"/>
            <a:ext cx="284451" cy="76944"/>
          </a:xfrm>
          <a:prstGeom prst="rect">
            <a:avLst/>
          </a:prstGeom>
          <a:noFill/>
        </p:spPr>
        <p:txBody>
          <a:bodyPr wrap="square" lIns="0" tIns="0" rIns="0" bIns="0" rtlCol="0">
            <a:spAutoFit/>
          </a:bodyPr>
          <a:lstStyle/>
          <a:p>
            <a:pPr algn="ctr"/>
            <a:r>
              <a:rPr lang="en-US" sz="500"/>
              <a:t>Dataverse</a:t>
            </a:r>
          </a:p>
        </p:txBody>
      </p:sp>
      <p:sp>
        <p:nvSpPr>
          <p:cNvPr id="201" name="TextBox 200">
            <a:extLst>
              <a:ext uri="{FF2B5EF4-FFF2-40B4-BE49-F238E27FC236}">
                <a16:creationId xmlns:a16="http://schemas.microsoft.com/office/drawing/2014/main" id="{15EC163D-392E-41AE-EC03-B18C22F6EB6A}"/>
              </a:ext>
            </a:extLst>
          </p:cNvPr>
          <p:cNvSpPr txBox="1"/>
          <p:nvPr/>
        </p:nvSpPr>
        <p:spPr>
          <a:xfrm>
            <a:off x="5072148" y="4893260"/>
            <a:ext cx="600594" cy="77992"/>
          </a:xfrm>
          <a:prstGeom prst="rect">
            <a:avLst/>
          </a:prstGeom>
          <a:noFill/>
        </p:spPr>
        <p:txBody>
          <a:bodyPr wrap="square" lIns="0" tIns="0" rIns="0" bIns="0" rtlCol="0">
            <a:spAutoFit/>
          </a:bodyPr>
          <a:lstStyle/>
          <a:p>
            <a:pPr algn="ctr"/>
            <a:r>
              <a:rPr lang="en-US" sz="500"/>
              <a:t>Copilot Studio Agent</a:t>
            </a:r>
          </a:p>
        </p:txBody>
      </p:sp>
      <p:sp>
        <p:nvSpPr>
          <p:cNvPr id="202" name="TextBox 201">
            <a:extLst>
              <a:ext uri="{FF2B5EF4-FFF2-40B4-BE49-F238E27FC236}">
                <a16:creationId xmlns:a16="http://schemas.microsoft.com/office/drawing/2014/main" id="{FA653937-171D-0476-5F43-FCF76F651083}"/>
              </a:ext>
            </a:extLst>
          </p:cNvPr>
          <p:cNvSpPr txBox="1"/>
          <p:nvPr/>
        </p:nvSpPr>
        <p:spPr>
          <a:xfrm>
            <a:off x="5007892" y="5511376"/>
            <a:ext cx="729106" cy="77992"/>
          </a:xfrm>
          <a:prstGeom prst="rect">
            <a:avLst/>
          </a:prstGeom>
          <a:noFill/>
        </p:spPr>
        <p:txBody>
          <a:bodyPr wrap="square" lIns="0" tIns="0" rIns="0" bIns="0" rtlCol="0">
            <a:spAutoFit/>
          </a:bodyPr>
          <a:lstStyle/>
          <a:p>
            <a:pPr algn="ctr"/>
            <a:r>
              <a:rPr lang="en-US" sz="500"/>
              <a:t>Copilot Studio Kit - Extend</a:t>
            </a:r>
          </a:p>
        </p:txBody>
      </p:sp>
      <p:sp>
        <p:nvSpPr>
          <p:cNvPr id="203" name="TextBox 202">
            <a:extLst>
              <a:ext uri="{FF2B5EF4-FFF2-40B4-BE49-F238E27FC236}">
                <a16:creationId xmlns:a16="http://schemas.microsoft.com/office/drawing/2014/main" id="{173991FE-1011-03FB-51D0-FE2B38092B40}"/>
              </a:ext>
            </a:extLst>
          </p:cNvPr>
          <p:cNvSpPr txBox="1"/>
          <p:nvPr/>
        </p:nvSpPr>
        <p:spPr>
          <a:xfrm>
            <a:off x="5124317" y="5807723"/>
            <a:ext cx="496256" cy="77992"/>
          </a:xfrm>
          <a:prstGeom prst="rect">
            <a:avLst/>
          </a:prstGeom>
          <a:noFill/>
        </p:spPr>
        <p:txBody>
          <a:bodyPr wrap="square" lIns="0" tIns="0" rIns="0" bIns="0" rtlCol="0">
            <a:spAutoFit/>
          </a:bodyPr>
          <a:lstStyle/>
          <a:p>
            <a:pPr algn="ctr"/>
            <a:r>
              <a:rPr lang="en-US" sz="500"/>
              <a:t>Flow / Connector</a:t>
            </a:r>
          </a:p>
        </p:txBody>
      </p:sp>
      <p:sp>
        <p:nvSpPr>
          <p:cNvPr id="204" name="TextBox 203">
            <a:extLst>
              <a:ext uri="{FF2B5EF4-FFF2-40B4-BE49-F238E27FC236}">
                <a16:creationId xmlns:a16="http://schemas.microsoft.com/office/drawing/2014/main" id="{A1204030-AE97-3538-C1E4-9FC799AB0907}"/>
              </a:ext>
            </a:extLst>
          </p:cNvPr>
          <p:cNvSpPr txBox="1"/>
          <p:nvPr/>
        </p:nvSpPr>
        <p:spPr>
          <a:xfrm>
            <a:off x="4845231" y="3707649"/>
            <a:ext cx="773546" cy="138499"/>
          </a:xfrm>
          <a:prstGeom prst="rect">
            <a:avLst/>
          </a:prstGeom>
          <a:noFill/>
        </p:spPr>
        <p:txBody>
          <a:bodyPr wrap="square" lIns="0" tIns="0" rIns="0" bIns="0" rtlCol="0">
            <a:spAutoFit/>
          </a:bodyPr>
          <a:lstStyle/>
          <a:p>
            <a:pPr algn="ctr"/>
            <a:r>
              <a:rPr lang="en-US" sz="900" b="1"/>
              <a:t>LEGEND</a:t>
            </a:r>
          </a:p>
        </p:txBody>
      </p:sp>
      <p:pic>
        <p:nvPicPr>
          <p:cNvPr id="205" name="Graphic 204">
            <a:extLst>
              <a:ext uri="{FF2B5EF4-FFF2-40B4-BE49-F238E27FC236}">
                <a16:creationId xmlns:a16="http://schemas.microsoft.com/office/drawing/2014/main" id="{1024EF1F-8855-9933-7C56-B0A765A839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6682" y="5114864"/>
            <a:ext cx="252900" cy="252900"/>
          </a:xfrm>
          <a:prstGeom prst="rect">
            <a:avLst/>
          </a:prstGeom>
        </p:spPr>
      </p:pic>
      <p:pic>
        <p:nvPicPr>
          <p:cNvPr id="206" name="Graphic 205">
            <a:extLst>
              <a:ext uri="{FF2B5EF4-FFF2-40B4-BE49-F238E27FC236}">
                <a16:creationId xmlns:a16="http://schemas.microsoft.com/office/drawing/2014/main" id="{C7CC2A0A-B2B9-8577-EADC-A121224A88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29392" y="4522168"/>
            <a:ext cx="227480" cy="227480"/>
          </a:xfrm>
          <a:prstGeom prst="rect">
            <a:avLst/>
          </a:prstGeom>
        </p:spPr>
      </p:pic>
      <p:sp>
        <p:nvSpPr>
          <p:cNvPr id="207" name="TextBox 206">
            <a:extLst>
              <a:ext uri="{FF2B5EF4-FFF2-40B4-BE49-F238E27FC236}">
                <a16:creationId xmlns:a16="http://schemas.microsoft.com/office/drawing/2014/main" id="{D81E4590-23E9-ED5C-B2F0-E780D635FF30}"/>
              </a:ext>
            </a:extLst>
          </p:cNvPr>
          <p:cNvSpPr txBox="1"/>
          <p:nvPr/>
        </p:nvSpPr>
        <p:spPr>
          <a:xfrm>
            <a:off x="5218150" y="4597436"/>
            <a:ext cx="308590" cy="76944"/>
          </a:xfrm>
          <a:prstGeom prst="rect">
            <a:avLst/>
          </a:prstGeom>
          <a:noFill/>
        </p:spPr>
        <p:txBody>
          <a:bodyPr wrap="square" lIns="0" tIns="0" rIns="0" bIns="0" rtlCol="0">
            <a:spAutoFit/>
          </a:bodyPr>
          <a:lstStyle/>
          <a:p>
            <a:pPr algn="ctr"/>
            <a:r>
              <a:rPr lang="en-US" sz="500"/>
              <a:t>SharePoint</a:t>
            </a:r>
          </a:p>
        </p:txBody>
      </p:sp>
      <p:sp>
        <p:nvSpPr>
          <p:cNvPr id="208" name="TextBox 207">
            <a:extLst>
              <a:ext uri="{FF2B5EF4-FFF2-40B4-BE49-F238E27FC236}">
                <a16:creationId xmlns:a16="http://schemas.microsoft.com/office/drawing/2014/main" id="{F9048B8B-76CE-EDF3-45A0-2FBEA483AE13}"/>
              </a:ext>
            </a:extLst>
          </p:cNvPr>
          <p:cNvSpPr txBox="1"/>
          <p:nvPr/>
        </p:nvSpPr>
        <p:spPr>
          <a:xfrm>
            <a:off x="5195955" y="5202842"/>
            <a:ext cx="352981" cy="76944"/>
          </a:xfrm>
          <a:prstGeom prst="rect">
            <a:avLst/>
          </a:prstGeom>
          <a:noFill/>
        </p:spPr>
        <p:txBody>
          <a:bodyPr wrap="square" lIns="0" tIns="0" rIns="0" bIns="0" rtlCol="0">
            <a:spAutoFit/>
          </a:bodyPr>
          <a:lstStyle/>
          <a:p>
            <a:pPr algn="ctr"/>
            <a:r>
              <a:rPr lang="en-US" sz="500"/>
              <a:t>App Insights</a:t>
            </a:r>
          </a:p>
        </p:txBody>
      </p:sp>
      <p:pic>
        <p:nvPicPr>
          <p:cNvPr id="209" name="Graphic 208">
            <a:extLst>
              <a:ext uri="{FF2B5EF4-FFF2-40B4-BE49-F238E27FC236}">
                <a16:creationId xmlns:a16="http://schemas.microsoft.com/office/drawing/2014/main" id="{3B29168E-F193-92A4-EF3B-C67889FE662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9392" y="6029326"/>
            <a:ext cx="227480" cy="227480"/>
          </a:xfrm>
          <a:prstGeom prst="rect">
            <a:avLst/>
          </a:prstGeom>
        </p:spPr>
      </p:pic>
      <p:sp>
        <p:nvSpPr>
          <p:cNvPr id="211" name="TextBox 210">
            <a:extLst>
              <a:ext uri="{FF2B5EF4-FFF2-40B4-BE49-F238E27FC236}">
                <a16:creationId xmlns:a16="http://schemas.microsoft.com/office/drawing/2014/main" id="{70EF9430-A209-C5D9-F14D-52E5615DA512}"/>
              </a:ext>
            </a:extLst>
          </p:cNvPr>
          <p:cNvSpPr txBox="1"/>
          <p:nvPr/>
        </p:nvSpPr>
        <p:spPr>
          <a:xfrm>
            <a:off x="5124317" y="6104070"/>
            <a:ext cx="496256" cy="77992"/>
          </a:xfrm>
          <a:prstGeom prst="rect">
            <a:avLst/>
          </a:prstGeom>
          <a:noFill/>
        </p:spPr>
        <p:txBody>
          <a:bodyPr wrap="square" lIns="0" tIns="0" rIns="0" bIns="0" rtlCol="0">
            <a:spAutoFit/>
          </a:bodyPr>
          <a:lstStyle/>
          <a:p>
            <a:pPr algn="ctr"/>
            <a:r>
              <a:rPr lang="en-US" sz="500"/>
              <a:t>MS Teams</a:t>
            </a:r>
          </a:p>
        </p:txBody>
      </p:sp>
      <p:cxnSp>
        <p:nvCxnSpPr>
          <p:cNvPr id="212" name="Connector: Elbow 211">
            <a:extLst>
              <a:ext uri="{FF2B5EF4-FFF2-40B4-BE49-F238E27FC236}">
                <a16:creationId xmlns:a16="http://schemas.microsoft.com/office/drawing/2014/main" id="{1F524889-10D5-B3A2-9D1A-26F139D5046C}"/>
              </a:ext>
            </a:extLst>
          </p:cNvPr>
          <p:cNvCxnSpPr>
            <a:cxnSpLocks/>
            <a:stCxn id="93" idx="3"/>
          </p:cNvCxnSpPr>
          <p:nvPr/>
        </p:nvCxnSpPr>
        <p:spPr>
          <a:xfrm>
            <a:off x="6793533" y="3321201"/>
            <a:ext cx="442496" cy="187450"/>
          </a:xfrm>
          <a:prstGeom prst="bentConnector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3" name="Connector: Elbow 212">
            <a:extLst>
              <a:ext uri="{FF2B5EF4-FFF2-40B4-BE49-F238E27FC236}">
                <a16:creationId xmlns:a16="http://schemas.microsoft.com/office/drawing/2014/main" id="{7BB6BDB8-3DE1-7875-17C0-B56D8639DB05}"/>
              </a:ext>
            </a:extLst>
          </p:cNvPr>
          <p:cNvCxnSpPr>
            <a:stCxn id="96" idx="1"/>
            <a:endCxn id="90" idx="0"/>
          </p:cNvCxnSpPr>
          <p:nvPr/>
        </p:nvCxnSpPr>
        <p:spPr>
          <a:xfrm rot="10800000" flipV="1">
            <a:off x="6679795" y="2415701"/>
            <a:ext cx="1350735" cy="644074"/>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14" name="Connector: Elbow 213">
            <a:extLst>
              <a:ext uri="{FF2B5EF4-FFF2-40B4-BE49-F238E27FC236}">
                <a16:creationId xmlns:a16="http://schemas.microsoft.com/office/drawing/2014/main" id="{85461F20-CD22-33FC-7D9A-1340AE8BCE4E}"/>
              </a:ext>
            </a:extLst>
          </p:cNvPr>
          <p:cNvCxnSpPr>
            <a:cxnSpLocks/>
            <a:stCxn id="93" idx="3"/>
          </p:cNvCxnSpPr>
          <p:nvPr/>
        </p:nvCxnSpPr>
        <p:spPr>
          <a:xfrm flipH="1">
            <a:off x="6566053" y="3321201"/>
            <a:ext cx="227480" cy="314179"/>
          </a:xfrm>
          <a:prstGeom prst="bentConnector5">
            <a:avLst>
              <a:gd name="adj1" fmla="val -100492"/>
              <a:gd name="adj2" fmla="val 42926"/>
              <a:gd name="adj3" fmla="val 20049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6" name="TextBox 215">
            <a:extLst>
              <a:ext uri="{FF2B5EF4-FFF2-40B4-BE49-F238E27FC236}">
                <a16:creationId xmlns:a16="http://schemas.microsoft.com/office/drawing/2014/main" id="{CE40A92B-8B13-1137-054D-BCB17F77D1DD}"/>
              </a:ext>
            </a:extLst>
          </p:cNvPr>
          <p:cNvSpPr txBox="1"/>
          <p:nvPr/>
        </p:nvSpPr>
        <p:spPr>
          <a:xfrm>
            <a:off x="6133804" y="3788811"/>
            <a:ext cx="520523" cy="155314"/>
          </a:xfrm>
          <a:prstGeom prst="rect">
            <a:avLst/>
          </a:prstGeom>
          <a:noFill/>
        </p:spPr>
        <p:txBody>
          <a:bodyPr wrap="square" lIns="0" tIns="0" rIns="0" bIns="0" rtlCol="0">
            <a:spAutoFit/>
          </a:bodyPr>
          <a:lstStyle/>
          <a:p>
            <a:pPr algn="ctr"/>
            <a:r>
              <a:rPr lang="en-US" sz="500"/>
              <a:t>6a. Calculates confidence score</a:t>
            </a:r>
          </a:p>
        </p:txBody>
      </p:sp>
      <p:cxnSp>
        <p:nvCxnSpPr>
          <p:cNvPr id="217" name="Connector: Elbow 216">
            <a:extLst>
              <a:ext uri="{FF2B5EF4-FFF2-40B4-BE49-F238E27FC236}">
                <a16:creationId xmlns:a16="http://schemas.microsoft.com/office/drawing/2014/main" id="{C142B1F3-63B2-56CA-99BB-EA9BBC7F11D8}"/>
              </a:ext>
            </a:extLst>
          </p:cNvPr>
          <p:cNvCxnSpPr>
            <a:cxnSpLocks/>
          </p:cNvCxnSpPr>
          <p:nvPr/>
        </p:nvCxnSpPr>
        <p:spPr>
          <a:xfrm>
            <a:off x="7035393" y="3038853"/>
            <a:ext cx="2992940" cy="117870"/>
          </a:xfrm>
          <a:prstGeom prst="bentConnector2">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219" name="Graphic 218">
            <a:extLst>
              <a:ext uri="{FF2B5EF4-FFF2-40B4-BE49-F238E27FC236}">
                <a16:creationId xmlns:a16="http://schemas.microsoft.com/office/drawing/2014/main" id="{E8A6496E-83BC-8668-10E3-E0BA80A49D3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512740" y="3451033"/>
            <a:ext cx="285357" cy="285357"/>
          </a:xfrm>
          <a:prstGeom prst="rect">
            <a:avLst/>
          </a:prstGeom>
        </p:spPr>
      </p:pic>
      <p:pic>
        <p:nvPicPr>
          <p:cNvPr id="220" name="Graphic 219">
            <a:extLst>
              <a:ext uri="{FF2B5EF4-FFF2-40B4-BE49-F238E27FC236}">
                <a16:creationId xmlns:a16="http://schemas.microsoft.com/office/drawing/2014/main" id="{BFA62798-43AA-AE9B-5C99-FA39281F093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091080" y="3453192"/>
            <a:ext cx="281039" cy="281039"/>
          </a:xfrm>
          <a:prstGeom prst="rect">
            <a:avLst/>
          </a:prstGeom>
        </p:spPr>
      </p:pic>
      <p:pic>
        <p:nvPicPr>
          <p:cNvPr id="221" name="Graphic 220">
            <a:extLst>
              <a:ext uri="{FF2B5EF4-FFF2-40B4-BE49-F238E27FC236}">
                <a16:creationId xmlns:a16="http://schemas.microsoft.com/office/drawing/2014/main" id="{CBE9AFD7-2A1C-75F7-86FE-118BEBE85E6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003072" y="3479411"/>
            <a:ext cx="228600" cy="228600"/>
          </a:xfrm>
          <a:prstGeom prst="rect">
            <a:avLst/>
          </a:prstGeom>
        </p:spPr>
      </p:pic>
      <p:sp>
        <p:nvSpPr>
          <p:cNvPr id="222" name="TextBox 221">
            <a:extLst>
              <a:ext uri="{FF2B5EF4-FFF2-40B4-BE49-F238E27FC236}">
                <a16:creationId xmlns:a16="http://schemas.microsoft.com/office/drawing/2014/main" id="{B925B379-F6C7-0BE2-5B9F-EF70808C6DF0}"/>
              </a:ext>
            </a:extLst>
          </p:cNvPr>
          <p:cNvSpPr txBox="1"/>
          <p:nvPr/>
        </p:nvSpPr>
        <p:spPr>
          <a:xfrm>
            <a:off x="6531246" y="3704846"/>
            <a:ext cx="248344" cy="76944"/>
          </a:xfrm>
          <a:prstGeom prst="rect">
            <a:avLst/>
          </a:prstGeom>
          <a:noFill/>
        </p:spPr>
        <p:txBody>
          <a:bodyPr wrap="square" lIns="0" tIns="0" rIns="0" bIns="0" rtlCol="0">
            <a:spAutoFit/>
          </a:bodyPr>
          <a:lstStyle/>
          <a:p>
            <a:pPr algn="ctr"/>
            <a:r>
              <a:rPr lang="en-US" sz="500"/>
              <a:t>Prompts</a:t>
            </a:r>
          </a:p>
        </p:txBody>
      </p:sp>
      <p:sp>
        <p:nvSpPr>
          <p:cNvPr id="225" name="TextBox 224">
            <a:extLst>
              <a:ext uri="{FF2B5EF4-FFF2-40B4-BE49-F238E27FC236}">
                <a16:creationId xmlns:a16="http://schemas.microsoft.com/office/drawing/2014/main" id="{6AEDD0E9-A18C-9A1F-A9F8-791F2590D70A}"/>
              </a:ext>
            </a:extLst>
          </p:cNvPr>
          <p:cNvSpPr txBox="1"/>
          <p:nvPr/>
        </p:nvSpPr>
        <p:spPr>
          <a:xfrm>
            <a:off x="7058521" y="3704846"/>
            <a:ext cx="346157" cy="76944"/>
          </a:xfrm>
          <a:prstGeom prst="rect">
            <a:avLst/>
          </a:prstGeom>
          <a:noFill/>
        </p:spPr>
        <p:txBody>
          <a:bodyPr wrap="square" lIns="0" tIns="0" rIns="0" bIns="0" rtlCol="0">
            <a:spAutoFit/>
          </a:bodyPr>
          <a:lstStyle/>
          <a:p>
            <a:pPr algn="ctr"/>
            <a:r>
              <a:rPr lang="en-US" sz="500"/>
              <a:t>Connector</a:t>
            </a:r>
          </a:p>
        </p:txBody>
      </p:sp>
      <p:sp>
        <p:nvSpPr>
          <p:cNvPr id="227" name="TextBox 226">
            <a:extLst>
              <a:ext uri="{FF2B5EF4-FFF2-40B4-BE49-F238E27FC236}">
                <a16:creationId xmlns:a16="http://schemas.microsoft.com/office/drawing/2014/main" id="{771F7106-75BD-B6A7-AD75-BE87C3347357}"/>
              </a:ext>
            </a:extLst>
          </p:cNvPr>
          <p:cNvSpPr txBox="1"/>
          <p:nvPr/>
        </p:nvSpPr>
        <p:spPr>
          <a:xfrm>
            <a:off x="5993409" y="3704846"/>
            <a:ext cx="248718" cy="76944"/>
          </a:xfrm>
          <a:prstGeom prst="rect">
            <a:avLst/>
          </a:prstGeom>
          <a:noFill/>
        </p:spPr>
        <p:txBody>
          <a:bodyPr wrap="square" lIns="0" tIns="0" rIns="0" bIns="0" rtlCol="0">
            <a:spAutoFit/>
          </a:bodyPr>
          <a:lstStyle/>
          <a:p>
            <a:pPr algn="ctr"/>
            <a:r>
              <a:rPr lang="en-US" sz="500"/>
              <a:t>Rest API</a:t>
            </a:r>
          </a:p>
        </p:txBody>
      </p:sp>
    </p:spTree>
    <p:extLst>
      <p:ext uri="{BB962C8B-B14F-4D97-AF65-F5344CB8AC3E}">
        <p14:creationId xmlns:p14="http://schemas.microsoft.com/office/powerpoint/2010/main" val="5807411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6711-71E6-2464-813B-B977309E3079}"/>
            </a:ext>
          </a:extLst>
        </p:cNvPr>
        <p:cNvGrpSpPr/>
        <p:nvPr/>
      </p:nvGrpSpPr>
      <p:grpSpPr>
        <a:xfrm>
          <a:off x="0" y="0"/>
          <a:ext cx="0" cy="0"/>
          <a:chOff x="0" y="0"/>
          <a:chExt cx="0" cy="0"/>
        </a:xfrm>
      </p:grpSpPr>
      <p:sp>
        <p:nvSpPr>
          <p:cNvPr id="3" name="Google Shape;523;p32">
            <a:extLst>
              <a:ext uri="{FF2B5EF4-FFF2-40B4-BE49-F238E27FC236}">
                <a16:creationId xmlns:a16="http://schemas.microsoft.com/office/drawing/2014/main" id="{5B618218-C835-69EB-8D68-DBB05F1280E7}"/>
              </a:ext>
            </a:extLst>
          </p:cNvPr>
          <p:cNvSpPr/>
          <p:nvPr/>
        </p:nvSpPr>
        <p:spPr>
          <a:xfrm>
            <a:off x="8558348" y="776224"/>
            <a:ext cx="3057248" cy="848737"/>
          </a:xfrm>
          <a:prstGeom prst="roundRect">
            <a:avLst>
              <a:gd name="adj" fmla="val 9670"/>
            </a:avLst>
          </a:prstGeom>
          <a:solidFill>
            <a:srgbClr val="FFFFFF">
              <a:lumMod val="95000"/>
            </a:srgbClr>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0" cap="none" spc="0" normalizeH="0" baseline="0" noProof="0">
              <a:ln>
                <a:noFill/>
              </a:ln>
              <a:solidFill>
                <a:srgbClr val="000000"/>
              </a:solidFill>
              <a:effectLst/>
              <a:uLnTx/>
              <a:uFillTx/>
              <a:latin typeface="Graphik Regular" panose="020B0503030202060203" pitchFamily="34" charset="77"/>
              <a:ea typeface="DM Sans 14pt"/>
              <a:cs typeface="DM Sans 14pt"/>
              <a:sym typeface="DM Sans"/>
            </a:endParaRPr>
          </a:p>
        </p:txBody>
      </p:sp>
      <p:cxnSp>
        <p:nvCxnSpPr>
          <p:cNvPr id="7" name="Straight Connector 6">
            <a:extLst>
              <a:ext uri="{FF2B5EF4-FFF2-40B4-BE49-F238E27FC236}">
                <a16:creationId xmlns:a16="http://schemas.microsoft.com/office/drawing/2014/main" id="{3F336542-3174-AAAE-466A-DEBD4116F88B}"/>
              </a:ext>
            </a:extLst>
          </p:cNvPr>
          <p:cNvCxnSpPr>
            <a:cxnSpLocks/>
          </p:cNvCxnSpPr>
          <p:nvPr/>
        </p:nvCxnSpPr>
        <p:spPr>
          <a:xfrm>
            <a:off x="10086972" y="776224"/>
            <a:ext cx="0" cy="848737"/>
          </a:xfrm>
          <a:prstGeom prst="line">
            <a:avLst/>
          </a:prstGeom>
          <a:noFill/>
          <a:ln w="6350" cap="flat" cmpd="sng" algn="ctr">
            <a:solidFill>
              <a:srgbClr val="E6E6DC"/>
            </a:solidFill>
            <a:prstDash val="solid"/>
            <a:miter lim="800000"/>
          </a:ln>
          <a:effectLst/>
        </p:spPr>
      </p:cxnSp>
      <p:sp>
        <p:nvSpPr>
          <p:cNvPr id="12" name="Google Shape;498;p32">
            <a:extLst>
              <a:ext uri="{FF2B5EF4-FFF2-40B4-BE49-F238E27FC236}">
                <a16:creationId xmlns:a16="http://schemas.microsoft.com/office/drawing/2014/main" id="{D7D2C0F7-1379-94AF-2882-4F10FBB03B66}"/>
              </a:ext>
            </a:extLst>
          </p:cNvPr>
          <p:cNvSpPr/>
          <p:nvPr/>
        </p:nvSpPr>
        <p:spPr>
          <a:xfrm>
            <a:off x="700558" y="1738027"/>
            <a:ext cx="2942106" cy="2056088"/>
          </a:xfrm>
          <a:prstGeom prst="roundRect">
            <a:avLst>
              <a:gd name="adj" fmla="val 4215"/>
            </a:avLst>
          </a:prstGeom>
          <a:solidFill>
            <a:srgbClr val="DDEEF9"/>
          </a:solidFill>
          <a:ln w="9525" cap="flat" cmpd="sng">
            <a:noFill/>
            <a:prstDash val="solid"/>
            <a:round/>
            <a:headEnd type="none" w="sm" len="sm"/>
            <a:tailEnd type="none" w="sm" len="sm"/>
          </a:ln>
        </p:spPr>
        <p:txBody>
          <a:bodyPr spcFirstLastPara="1" wrap="square" lIns="182880" tIns="182880" rIns="0" bIns="0" anchor="ctr" anchorCtr="0">
            <a:noAutofit/>
          </a:bodyPr>
          <a:lstStyle/>
          <a:p>
            <a:pPr marL="0" marR="0" lvl="0" indent="0" algn="l" defTabSz="914400" rtl="0" eaLnBrk="1" fontAlgn="base" latinLnBrk="0" hangingPunct="1">
              <a:lnSpc>
                <a:spcPts val="178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Manual search of policy documents leads to inconsistent answers, increases workload, reduces operational efficiency and impacts decision-making</a:t>
            </a:r>
            <a:endParaRPr kumimoji="0" lang="en-GB" sz="14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p:txBody>
      </p:sp>
      <p:sp>
        <p:nvSpPr>
          <p:cNvPr id="14" name="Google Shape;523;p32">
            <a:extLst>
              <a:ext uri="{FF2B5EF4-FFF2-40B4-BE49-F238E27FC236}">
                <a16:creationId xmlns:a16="http://schemas.microsoft.com/office/drawing/2014/main" id="{93164D55-8F46-2062-9982-167E1F917F7D}"/>
              </a:ext>
            </a:extLst>
          </p:cNvPr>
          <p:cNvSpPr/>
          <p:nvPr/>
        </p:nvSpPr>
        <p:spPr>
          <a:xfrm>
            <a:off x="883241" y="1904766"/>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From</a:t>
            </a:r>
          </a:p>
        </p:txBody>
      </p:sp>
      <p:sp>
        <p:nvSpPr>
          <p:cNvPr id="15" name="Google Shape;498;p32">
            <a:extLst>
              <a:ext uri="{FF2B5EF4-FFF2-40B4-BE49-F238E27FC236}">
                <a16:creationId xmlns:a16="http://schemas.microsoft.com/office/drawing/2014/main" id="{FB077AB8-4B73-D918-B86C-06E276EE39E5}"/>
              </a:ext>
            </a:extLst>
          </p:cNvPr>
          <p:cNvSpPr/>
          <p:nvPr/>
        </p:nvSpPr>
        <p:spPr>
          <a:xfrm>
            <a:off x="3754550" y="1738027"/>
            <a:ext cx="2243664" cy="4802915"/>
          </a:xfrm>
          <a:prstGeom prst="roundRect">
            <a:avLst>
              <a:gd name="adj" fmla="val 3353"/>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DM Sans 14pt SemiBold"/>
                <a:cs typeface="Segoe Sans Display" pitchFamily="2" charset="0"/>
                <a:sym typeface="DM Sans Light"/>
              </a:rPr>
              <a:t>Current Workflow Challenges</a:t>
            </a:r>
          </a:p>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en-GB" sz="10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endParaRP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High volume of repetitive citizen inquiries, increase wait times and reduce focus on strategic tasks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I</a:t>
            </a:r>
            <a:r>
              <a:rPr kumimoji="0" lang="en-US" sz="1050" b="0" i="0" u="none" strike="noStrike" kern="1200" cap="none" spc="0" normalizeH="0" baseline="0" noProof="0" err="1">
                <a:ln>
                  <a:noFill/>
                </a:ln>
                <a:solidFill>
                  <a:srgbClr val="000000"/>
                </a:solidFill>
                <a:effectLst/>
                <a:uLnTx/>
                <a:uFillTx/>
                <a:latin typeface="Segoe Sans Display" pitchFamily="2" charset="0"/>
                <a:ea typeface="DM Sans 14pt Light"/>
                <a:cs typeface="Segoe Sans Display" pitchFamily="2" charset="0"/>
                <a:sym typeface="DM Sans Light"/>
              </a:rPr>
              <a:t>nconsistent</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 responses across different communication channels erodes citizen trust</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Knowledge base updates lag policy changes, resulting in outdated information to citizens</a:t>
            </a:r>
          </a:p>
          <a:p>
            <a:pPr marL="171450" marR="0" lvl="0" indent="-171450" algn="l" defTabSz="914400" rtl="0" eaLnBrk="1" fontAlgn="base" latinLnBrk="0" hangingPunct="1">
              <a:lnSpc>
                <a:spcPct val="100000"/>
              </a:lnSpc>
              <a:spcBef>
                <a:spcPts val="1200"/>
              </a:spcBef>
              <a:spcAft>
                <a:spcPct val="0"/>
              </a:spcAft>
              <a:buClrTx/>
              <a:buSzTx/>
              <a:buFont typeface="Arial" panose="020B0604020202020204" pitchFamily="34" charset="0"/>
              <a:buChar char="•"/>
              <a:tabLst/>
              <a:defRPr/>
            </a:pPr>
            <a:r>
              <a:rPr lang="en-US" sz="1050">
                <a:solidFill>
                  <a:srgbClr val="000000"/>
                </a:solidFill>
                <a:latin typeface="Segoe Sans Display" pitchFamily="2" charset="0"/>
                <a:ea typeface="DM Sans 14pt Light"/>
                <a:cs typeface="Segoe Sans Display" pitchFamily="2" charset="0"/>
                <a:sym typeface="DM Sans Light"/>
              </a:rPr>
              <a:t>L</a:t>
            </a:r>
            <a:r>
              <a:rPr kumimoji="0" lang="en-US" sz="1050" b="0" i="0" u="none" strike="noStrike" kern="1200" cap="none" spc="0" normalizeH="0" baseline="0" noProof="0">
                <a:ln>
                  <a:noFill/>
                </a:ln>
                <a:solidFill>
                  <a:srgbClr val="000000"/>
                </a:solidFill>
                <a:effectLst/>
                <a:uLnTx/>
                <a:uFillTx/>
                <a:latin typeface="Segoe Sans Display" pitchFamily="2" charset="0"/>
                <a:ea typeface="DM Sans 14pt Light"/>
                <a:cs typeface="Segoe Sans Display" pitchFamily="2" charset="0"/>
                <a:sym typeface="DM Sans Light"/>
              </a:rPr>
              <a:t>ack of centralized access to data, resulting in fragmented responses during interactions</a:t>
            </a:r>
            <a:endParaRPr kumimoji="0" lang="en-DE" sz="900" b="0" i="0" u="none" strike="noStrike" kern="0" cap="none" spc="0" normalizeH="0" baseline="0" noProof="0">
              <a:ln>
                <a:noFill/>
              </a:ln>
              <a:solidFill>
                <a:srgbClr val="943BF6"/>
              </a:solidFill>
              <a:effectLst/>
              <a:uLnTx/>
              <a:uFillTx/>
              <a:latin typeface="Segoe Sans Display" pitchFamily="2" charset="0"/>
              <a:ea typeface="Inter"/>
              <a:cs typeface="Segoe Sans Display" pitchFamily="2" charset="0"/>
              <a:sym typeface="Inter"/>
            </a:endParaRPr>
          </a:p>
        </p:txBody>
      </p:sp>
      <p:sp>
        <p:nvSpPr>
          <p:cNvPr id="17" name="Google Shape;498;p32">
            <a:extLst>
              <a:ext uri="{FF2B5EF4-FFF2-40B4-BE49-F238E27FC236}">
                <a16:creationId xmlns:a16="http://schemas.microsoft.com/office/drawing/2014/main" id="{D8F08514-D0FC-1904-A38C-41167507A843}"/>
              </a:ext>
            </a:extLst>
          </p:cNvPr>
          <p:cNvSpPr/>
          <p:nvPr/>
        </p:nvSpPr>
        <p:spPr>
          <a:xfrm>
            <a:off x="6108367" y="1738027"/>
            <a:ext cx="2339831" cy="4805115"/>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Features</a:t>
            </a:r>
          </a:p>
        </p:txBody>
      </p:sp>
      <p:sp>
        <p:nvSpPr>
          <p:cNvPr id="18" name="Google Shape;523;p32">
            <a:extLst>
              <a:ext uri="{FF2B5EF4-FFF2-40B4-BE49-F238E27FC236}">
                <a16:creationId xmlns:a16="http://schemas.microsoft.com/office/drawing/2014/main" id="{3CBCE10D-AE08-272F-2B61-FD4AF3E56D46}"/>
              </a:ext>
            </a:extLst>
          </p:cNvPr>
          <p:cNvSpPr/>
          <p:nvPr/>
        </p:nvSpPr>
        <p:spPr>
          <a:xfrm>
            <a:off x="6238650" y="2233080"/>
            <a:ext cx="2066440" cy="53895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Ingests FAQs, manuals, and policy documents into searchable knowledge base</a:t>
            </a:r>
          </a:p>
        </p:txBody>
      </p:sp>
      <p:sp>
        <p:nvSpPr>
          <p:cNvPr id="19" name="Google Shape;523;p32">
            <a:extLst>
              <a:ext uri="{FF2B5EF4-FFF2-40B4-BE49-F238E27FC236}">
                <a16:creationId xmlns:a16="http://schemas.microsoft.com/office/drawing/2014/main" id="{C18C14F9-FD0D-EFF8-DB96-7882CFC5865C}"/>
              </a:ext>
            </a:extLst>
          </p:cNvPr>
          <p:cNvSpPr/>
          <p:nvPr/>
        </p:nvSpPr>
        <p:spPr>
          <a:xfrm>
            <a:off x="6222003" y="4336011"/>
            <a:ext cx="2099734" cy="598943"/>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Routes complex citizen questions to live agents with summary and background</a:t>
            </a:r>
          </a:p>
        </p:txBody>
      </p:sp>
      <p:sp>
        <p:nvSpPr>
          <p:cNvPr id="20" name="Google Shape;523;p32">
            <a:extLst>
              <a:ext uri="{FF2B5EF4-FFF2-40B4-BE49-F238E27FC236}">
                <a16:creationId xmlns:a16="http://schemas.microsoft.com/office/drawing/2014/main" id="{74B94CF5-63EB-D5E0-5ACE-8B56CF2E0D10}"/>
              </a:ext>
            </a:extLst>
          </p:cNvPr>
          <p:cNvSpPr/>
          <p:nvPr/>
        </p:nvSpPr>
        <p:spPr>
          <a:xfrm>
            <a:off x="6222003" y="3665744"/>
            <a:ext cx="2099734" cy="44682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mn-ea"/>
                <a:cs typeface="Segoe Sans Display" pitchFamily="2" charset="0"/>
                <a:sym typeface="DM Sans"/>
              </a:rPr>
              <a:t>Synthesizes answers with links to source documentation</a:t>
            </a:r>
          </a:p>
        </p:txBody>
      </p:sp>
      <p:sp>
        <p:nvSpPr>
          <p:cNvPr id="33" name="Google Shape;519;p32">
            <a:extLst>
              <a:ext uri="{FF2B5EF4-FFF2-40B4-BE49-F238E27FC236}">
                <a16:creationId xmlns:a16="http://schemas.microsoft.com/office/drawing/2014/main" id="{AF0509D0-43D8-D125-7246-1E03348B4650}"/>
              </a:ext>
            </a:extLst>
          </p:cNvPr>
          <p:cNvSpPr txBox="1"/>
          <p:nvPr/>
        </p:nvSpPr>
        <p:spPr>
          <a:xfrm>
            <a:off x="774440" y="4615424"/>
            <a:ext cx="2858865" cy="1925518"/>
          </a:xfrm>
          <a:prstGeom prst="rect">
            <a:avLst/>
          </a:prstGeom>
          <a:noFill/>
          <a:ln>
            <a:noFill/>
          </a:ln>
        </p:spPr>
        <p:txBody>
          <a:bodyPr spcFirstLastPara="1" wrap="square" lIns="121803" tIns="60868" rIns="121803" bIns="60868" anchor="t" anchorCtr="0">
            <a:noAutofit/>
          </a:bodyPr>
          <a:lstStyle/>
          <a:p>
            <a:pPr marL="0" marR="0" lvl="0" indent="0" algn="l" defTabSz="914400" rtl="0" eaLnBrk="1" fontAlgn="base" latinLnBrk="0" hangingPunct="1">
              <a:lnSpc>
                <a:spcPct val="100000"/>
              </a:lnSpc>
              <a:spcBef>
                <a:spcPct val="0"/>
              </a:spcBef>
              <a:spcAft>
                <a:spcPct val="0"/>
              </a:spcAft>
              <a:buClr>
                <a:srgbClr val="000000"/>
              </a:buClr>
              <a:buSzPts val="500"/>
              <a:buFontTx/>
              <a:buNone/>
              <a:tabLst/>
              <a:defRPr/>
            </a:pPr>
            <a:r>
              <a:rPr kumimoji="0" lang="en-US"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rPr>
              <a:t>AI Agent drives real-time intent identification, intelligent routing, and hyper-personalized recommendations </a:t>
            </a:r>
            <a:endParaRPr kumimoji="0" lang="en-GB" sz="1400" b="0" i="0" u="none" strike="noStrike" kern="1200" cap="none" spc="0" normalizeH="0" baseline="0" noProof="0">
              <a:ln>
                <a:noFill/>
              </a:ln>
              <a:solidFill>
                <a:srgbClr val="FFFFFF"/>
              </a:solidFill>
              <a:effectLst/>
              <a:uLnTx/>
              <a:uFillTx/>
              <a:latin typeface="Segoe UI Variable Display" pitchFamily="2" charset="0"/>
              <a:ea typeface="DM Sans 14pt Light"/>
              <a:cs typeface="Segoe UI Variable Display" pitchFamily="2" charset="0"/>
              <a:sym typeface="DM Sans Light"/>
            </a:endParaRPr>
          </a:p>
        </p:txBody>
      </p:sp>
      <p:cxnSp>
        <p:nvCxnSpPr>
          <p:cNvPr id="34" name="Straight Connector 33">
            <a:extLst>
              <a:ext uri="{FF2B5EF4-FFF2-40B4-BE49-F238E27FC236}">
                <a16:creationId xmlns:a16="http://schemas.microsoft.com/office/drawing/2014/main" id="{1AAAFB00-BFA5-DA1E-9DF4-5C586D7EEFC8}"/>
              </a:ext>
            </a:extLst>
          </p:cNvPr>
          <p:cNvCxnSpPr>
            <a:cxnSpLocks/>
          </p:cNvCxnSpPr>
          <p:nvPr/>
        </p:nvCxnSpPr>
        <p:spPr>
          <a:xfrm>
            <a:off x="2180838" y="3794114"/>
            <a:ext cx="0" cy="156629"/>
          </a:xfrm>
          <a:prstGeom prst="line">
            <a:avLst/>
          </a:prstGeom>
          <a:noFill/>
          <a:ln w="12700" cap="flat" cmpd="sng" algn="ctr">
            <a:solidFill>
              <a:srgbClr val="0078D4"/>
            </a:solidFill>
            <a:prstDash val="solid"/>
            <a:miter lim="800000"/>
          </a:ln>
          <a:effectLst/>
        </p:spPr>
      </p:cxnSp>
      <p:sp>
        <p:nvSpPr>
          <p:cNvPr id="10" name="TextBox 9">
            <a:extLst>
              <a:ext uri="{FF2B5EF4-FFF2-40B4-BE49-F238E27FC236}">
                <a16:creationId xmlns:a16="http://schemas.microsoft.com/office/drawing/2014/main" id="{DE483F2A-3004-37B4-6B81-42E3BD953368}"/>
              </a:ext>
            </a:extLst>
          </p:cNvPr>
          <p:cNvSpPr txBox="1"/>
          <p:nvPr/>
        </p:nvSpPr>
        <p:spPr>
          <a:xfrm>
            <a:off x="11007097" y="5747180"/>
            <a:ext cx="0" cy="0"/>
          </a:xfrm>
          <a:prstGeom prst="rect">
            <a:avLst/>
          </a:prstGeom>
          <a:noFill/>
        </p:spPr>
        <p:txBody>
          <a:bodyPr wrap="none" lIns="0" tIns="0" rIns="0" bIns="0" rtlCol="0">
            <a:noAutofit/>
          </a:bodyPr>
          <a:lstStyle/>
          <a:p>
            <a:pPr marL="0" marR="0" lvl="0" indent="0" algn="l" defTabSz="228600" rtl="0" eaLnBrk="1" fontAlgn="base" latinLnBrk="0" hangingPunct="1">
              <a:lnSpc>
                <a:spcPct val="100000"/>
              </a:lnSpc>
              <a:spcBef>
                <a:spcPct val="0"/>
              </a:spcBef>
              <a:spcAft>
                <a:spcPts val="120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 name="Google Shape;498;p32">
            <a:extLst>
              <a:ext uri="{FF2B5EF4-FFF2-40B4-BE49-F238E27FC236}">
                <a16:creationId xmlns:a16="http://schemas.microsoft.com/office/drawing/2014/main" id="{BBE6125C-62BE-71FD-F07A-2E82A89C0BFA}"/>
              </a:ext>
            </a:extLst>
          </p:cNvPr>
          <p:cNvSpPr/>
          <p:nvPr/>
        </p:nvSpPr>
        <p:spPr>
          <a:xfrm>
            <a:off x="8558347" y="4508832"/>
            <a:ext cx="3057247" cy="2032109"/>
          </a:xfrm>
          <a:prstGeom prst="roundRect">
            <a:avLst>
              <a:gd name="adj" fmla="val 4215"/>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Key User(s)</a:t>
            </a:r>
          </a:p>
        </p:txBody>
      </p:sp>
      <p:sp>
        <p:nvSpPr>
          <p:cNvPr id="26" name="Google Shape;516;p32">
            <a:extLst>
              <a:ext uri="{FF2B5EF4-FFF2-40B4-BE49-F238E27FC236}">
                <a16:creationId xmlns:a16="http://schemas.microsoft.com/office/drawing/2014/main" id="{6A4665C8-A20A-C2DA-10A6-D708671FB09E}"/>
              </a:ext>
            </a:extLst>
          </p:cNvPr>
          <p:cNvSpPr/>
          <p:nvPr/>
        </p:nvSpPr>
        <p:spPr>
          <a:xfrm>
            <a:off x="8682389" y="4934954"/>
            <a:ext cx="1283109" cy="50816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Contact </a:t>
            </a:r>
            <a:r>
              <a:rPr lang="en-GB" sz="900">
                <a:solidFill>
                  <a:srgbClr val="000000"/>
                </a:solidFill>
                <a:latin typeface="Segoe Sans Display" pitchFamily="2" charset="0"/>
                <a:ea typeface="DM Sans 14pt Medium"/>
                <a:cs typeface="Segoe Sans Display" pitchFamily="2" charset="0"/>
                <a:sym typeface="DM Sans Medium"/>
              </a:rPr>
              <a:t>C</a:t>
            </a: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enter Agents</a:t>
            </a:r>
          </a:p>
        </p:txBody>
      </p:sp>
      <p:sp>
        <p:nvSpPr>
          <p:cNvPr id="22" name="Google Shape;498;p32">
            <a:extLst>
              <a:ext uri="{FF2B5EF4-FFF2-40B4-BE49-F238E27FC236}">
                <a16:creationId xmlns:a16="http://schemas.microsoft.com/office/drawing/2014/main" id="{655AA245-CC94-744D-5091-3C35A9403E2C}"/>
              </a:ext>
            </a:extLst>
          </p:cNvPr>
          <p:cNvSpPr/>
          <p:nvPr/>
        </p:nvSpPr>
        <p:spPr>
          <a:xfrm>
            <a:off x="8558349" y="1740226"/>
            <a:ext cx="3057246" cy="2688395"/>
          </a:xfrm>
          <a:prstGeom prst="roundRect">
            <a:avLst>
              <a:gd name="adj" fmla="val 2947"/>
            </a:avLst>
          </a:prstGeom>
          <a:solidFill>
            <a:srgbClr val="FFFFFF">
              <a:alpha val="11373"/>
            </a:srgbClr>
          </a:solidFill>
          <a:ln w="9525" cap="flat" cmpd="sng">
            <a:solidFill>
              <a:srgbClr val="FFFFFF">
                <a:lumMod val="85000"/>
              </a:srgbClr>
            </a:solidFill>
            <a:prstDash val="solid"/>
            <a:round/>
            <a:headEnd type="none" w="sm" len="sm"/>
            <a:tailEnd type="none" w="sm" len="sm"/>
          </a:ln>
        </p:spPr>
        <p:txBody>
          <a:bodyPr spcFirstLastPara="1" wrap="square" lIns="91440" tIns="91440" rIns="91440" bIns="335092" anchor="t" anchorCtr="0">
            <a:noAutofit/>
          </a:bodyPr>
          <a:lstStyle/>
          <a:p>
            <a:pPr marL="0" marR="0" lvl="0" indent="0" algn="l" defTabSz="914400" rtl="0" eaLnBrk="1" fontAlgn="base" latinLnBrk="0" hangingPunct="1">
              <a:lnSpc>
                <a:spcPct val="100000"/>
              </a:lnSpc>
              <a:spcBef>
                <a:spcPts val="600"/>
              </a:spcBef>
              <a:spcAft>
                <a:spcPct val="0"/>
              </a:spcAft>
              <a:buClrTx/>
              <a:buSzTx/>
              <a:buFontTx/>
              <a:buNone/>
              <a:tabLst/>
              <a:defRPr/>
            </a:pPr>
            <a:r>
              <a:rPr kumimoji="0" lang="en-GB" sz="1050" b="0" i="0" u="none" strike="noStrike" kern="1200" cap="none" spc="0" normalizeH="0" baseline="0" noProof="0">
                <a:ln>
                  <a:noFill/>
                </a:ln>
                <a:solidFill>
                  <a:srgbClr val="0078D4"/>
                </a:solidFill>
                <a:effectLst/>
                <a:uLnTx/>
                <a:uFillTx/>
                <a:latin typeface="Segoe Sans Display" pitchFamily="2" charset="0"/>
                <a:ea typeface="+mn-ea"/>
                <a:cs typeface="Segoe Sans Display" pitchFamily="2" charset="0"/>
                <a:sym typeface="DM Sans Light"/>
              </a:rPr>
              <a:t>Business Impact</a:t>
            </a:r>
          </a:p>
        </p:txBody>
      </p:sp>
      <p:sp>
        <p:nvSpPr>
          <p:cNvPr id="4" name="Google Shape;506;p32">
            <a:extLst>
              <a:ext uri="{FF2B5EF4-FFF2-40B4-BE49-F238E27FC236}">
                <a16:creationId xmlns:a16="http://schemas.microsoft.com/office/drawing/2014/main" id="{17F97A49-7518-AC29-308F-D3FE41799AA4}"/>
              </a:ext>
            </a:extLst>
          </p:cNvPr>
          <p:cNvSpPr/>
          <p:nvPr/>
        </p:nvSpPr>
        <p:spPr>
          <a:xfrm>
            <a:off x="8982034" y="835703"/>
            <a:ext cx="736840"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Subindustry</a:t>
            </a:r>
          </a:p>
        </p:txBody>
      </p:sp>
      <p:grpSp>
        <p:nvGrpSpPr>
          <p:cNvPr id="66" name="Google Shape;2181;p75">
            <a:extLst>
              <a:ext uri="{FF2B5EF4-FFF2-40B4-BE49-F238E27FC236}">
                <a16:creationId xmlns:a16="http://schemas.microsoft.com/office/drawing/2014/main" id="{AFBDC235-966C-0D8B-39AC-60DA3DA94770}"/>
              </a:ext>
            </a:extLst>
          </p:cNvPr>
          <p:cNvGrpSpPr/>
          <p:nvPr/>
        </p:nvGrpSpPr>
        <p:grpSpPr>
          <a:xfrm>
            <a:off x="9247193" y="1055887"/>
            <a:ext cx="206522" cy="260407"/>
            <a:chOff x="2436" y="1723"/>
            <a:chExt cx="355" cy="426"/>
          </a:xfrm>
          <a:solidFill>
            <a:srgbClr val="0078D4"/>
          </a:solidFill>
        </p:grpSpPr>
        <p:sp>
          <p:nvSpPr>
            <p:cNvPr id="67" name="Google Shape;2182;p75">
              <a:extLst>
                <a:ext uri="{FF2B5EF4-FFF2-40B4-BE49-F238E27FC236}">
                  <a16:creationId xmlns:a16="http://schemas.microsoft.com/office/drawing/2014/main" id="{9FB8EB79-0C8C-B704-4238-6CCC34BEA7CF}"/>
                </a:ext>
              </a:extLst>
            </p:cNvPr>
            <p:cNvSpPr/>
            <p:nvPr/>
          </p:nvSpPr>
          <p:spPr>
            <a:xfrm>
              <a:off x="2436" y="1777"/>
              <a:ext cx="355" cy="372"/>
            </a:xfrm>
            <a:custGeom>
              <a:avLst/>
              <a:gdLst/>
              <a:ahLst/>
              <a:cxnLst/>
              <a:rect l="l" t="t" r="r" b="b"/>
              <a:pathLst>
                <a:path w="240" h="252" extrusionOk="0">
                  <a:moveTo>
                    <a:pt x="234" y="252"/>
                  </a:moveTo>
                  <a:cubicBezTo>
                    <a:pt x="6" y="252"/>
                    <a:pt x="6" y="252"/>
                    <a:pt x="6" y="252"/>
                  </a:cubicBezTo>
                  <a:cubicBezTo>
                    <a:pt x="3" y="252"/>
                    <a:pt x="0" y="250"/>
                    <a:pt x="0" y="246"/>
                  </a:cubicBezTo>
                  <a:cubicBezTo>
                    <a:pt x="0" y="6"/>
                    <a:pt x="0" y="6"/>
                    <a:pt x="0" y="6"/>
                  </a:cubicBezTo>
                  <a:cubicBezTo>
                    <a:pt x="0" y="3"/>
                    <a:pt x="3" y="0"/>
                    <a:pt x="6" y="0"/>
                  </a:cubicBezTo>
                  <a:cubicBezTo>
                    <a:pt x="72" y="0"/>
                    <a:pt x="72" y="0"/>
                    <a:pt x="72" y="0"/>
                  </a:cubicBezTo>
                  <a:cubicBezTo>
                    <a:pt x="75" y="0"/>
                    <a:pt x="78" y="3"/>
                    <a:pt x="78" y="6"/>
                  </a:cubicBezTo>
                  <a:cubicBezTo>
                    <a:pt x="78" y="10"/>
                    <a:pt x="75" y="12"/>
                    <a:pt x="72" y="12"/>
                  </a:cubicBezTo>
                  <a:cubicBezTo>
                    <a:pt x="12" y="12"/>
                    <a:pt x="12" y="12"/>
                    <a:pt x="12" y="12"/>
                  </a:cubicBezTo>
                  <a:cubicBezTo>
                    <a:pt x="12" y="240"/>
                    <a:pt x="12" y="240"/>
                    <a:pt x="12" y="240"/>
                  </a:cubicBezTo>
                  <a:cubicBezTo>
                    <a:pt x="228" y="240"/>
                    <a:pt x="228" y="240"/>
                    <a:pt x="228" y="240"/>
                  </a:cubicBezTo>
                  <a:cubicBezTo>
                    <a:pt x="228" y="12"/>
                    <a:pt x="228" y="12"/>
                    <a:pt x="228" y="12"/>
                  </a:cubicBezTo>
                  <a:cubicBezTo>
                    <a:pt x="168" y="12"/>
                    <a:pt x="168" y="12"/>
                    <a:pt x="168" y="12"/>
                  </a:cubicBezTo>
                  <a:cubicBezTo>
                    <a:pt x="165" y="12"/>
                    <a:pt x="162" y="10"/>
                    <a:pt x="162" y="6"/>
                  </a:cubicBezTo>
                  <a:cubicBezTo>
                    <a:pt x="162" y="3"/>
                    <a:pt x="165" y="0"/>
                    <a:pt x="168" y="0"/>
                  </a:cubicBezTo>
                  <a:cubicBezTo>
                    <a:pt x="234" y="0"/>
                    <a:pt x="234" y="0"/>
                    <a:pt x="234" y="0"/>
                  </a:cubicBezTo>
                  <a:cubicBezTo>
                    <a:pt x="237" y="0"/>
                    <a:pt x="240" y="3"/>
                    <a:pt x="240" y="6"/>
                  </a:cubicBezTo>
                  <a:cubicBezTo>
                    <a:pt x="240" y="246"/>
                    <a:pt x="240" y="246"/>
                    <a:pt x="240" y="246"/>
                  </a:cubicBezTo>
                  <a:cubicBezTo>
                    <a:pt x="240" y="250"/>
                    <a:pt x="237" y="252"/>
                    <a:pt x="234" y="25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8" name="Google Shape;2183;p75">
              <a:extLst>
                <a:ext uri="{FF2B5EF4-FFF2-40B4-BE49-F238E27FC236}">
                  <a16:creationId xmlns:a16="http://schemas.microsoft.com/office/drawing/2014/main" id="{399220A0-0DDE-BA1E-E0CA-C7D3A3F164D8}"/>
                </a:ext>
              </a:extLst>
            </p:cNvPr>
            <p:cNvSpPr/>
            <p:nvPr/>
          </p:nvSpPr>
          <p:spPr>
            <a:xfrm>
              <a:off x="2534" y="1723"/>
              <a:ext cx="159" cy="125"/>
            </a:xfrm>
            <a:custGeom>
              <a:avLst/>
              <a:gdLst/>
              <a:ahLst/>
              <a:cxnLst/>
              <a:rect l="l" t="t" r="r" b="b"/>
              <a:pathLst>
                <a:path w="108" h="84" extrusionOk="0">
                  <a:moveTo>
                    <a:pt x="102" y="84"/>
                  </a:moveTo>
                  <a:cubicBezTo>
                    <a:pt x="6" y="84"/>
                    <a:pt x="6" y="84"/>
                    <a:pt x="6" y="84"/>
                  </a:cubicBezTo>
                  <a:cubicBezTo>
                    <a:pt x="3" y="84"/>
                    <a:pt x="0" y="82"/>
                    <a:pt x="0" y="78"/>
                  </a:cubicBezTo>
                  <a:cubicBezTo>
                    <a:pt x="0" y="30"/>
                    <a:pt x="0" y="30"/>
                    <a:pt x="0" y="30"/>
                  </a:cubicBezTo>
                  <a:cubicBezTo>
                    <a:pt x="0" y="27"/>
                    <a:pt x="3" y="24"/>
                    <a:pt x="6" y="24"/>
                  </a:cubicBezTo>
                  <a:cubicBezTo>
                    <a:pt x="25" y="24"/>
                    <a:pt x="25" y="24"/>
                    <a:pt x="25" y="24"/>
                  </a:cubicBezTo>
                  <a:cubicBezTo>
                    <a:pt x="27" y="11"/>
                    <a:pt x="40" y="0"/>
                    <a:pt x="54" y="0"/>
                  </a:cubicBezTo>
                  <a:cubicBezTo>
                    <a:pt x="69" y="0"/>
                    <a:pt x="81" y="11"/>
                    <a:pt x="83" y="24"/>
                  </a:cubicBezTo>
                  <a:cubicBezTo>
                    <a:pt x="102" y="24"/>
                    <a:pt x="102" y="24"/>
                    <a:pt x="102" y="24"/>
                  </a:cubicBezTo>
                  <a:cubicBezTo>
                    <a:pt x="105" y="24"/>
                    <a:pt x="108" y="27"/>
                    <a:pt x="108" y="30"/>
                  </a:cubicBezTo>
                  <a:cubicBezTo>
                    <a:pt x="108" y="78"/>
                    <a:pt x="108" y="78"/>
                    <a:pt x="108" y="78"/>
                  </a:cubicBezTo>
                  <a:cubicBezTo>
                    <a:pt x="108" y="82"/>
                    <a:pt x="105" y="84"/>
                    <a:pt x="102" y="84"/>
                  </a:cubicBezTo>
                  <a:close/>
                  <a:moveTo>
                    <a:pt x="12" y="72"/>
                  </a:moveTo>
                  <a:cubicBezTo>
                    <a:pt x="96" y="72"/>
                    <a:pt x="96" y="72"/>
                    <a:pt x="96" y="72"/>
                  </a:cubicBezTo>
                  <a:cubicBezTo>
                    <a:pt x="96" y="36"/>
                    <a:pt x="96" y="36"/>
                    <a:pt x="96" y="36"/>
                  </a:cubicBezTo>
                  <a:cubicBezTo>
                    <a:pt x="78" y="36"/>
                    <a:pt x="78" y="36"/>
                    <a:pt x="78" y="36"/>
                  </a:cubicBezTo>
                  <a:cubicBezTo>
                    <a:pt x="75" y="36"/>
                    <a:pt x="72" y="34"/>
                    <a:pt x="72" y="30"/>
                  </a:cubicBezTo>
                  <a:cubicBezTo>
                    <a:pt x="72" y="21"/>
                    <a:pt x="64" y="12"/>
                    <a:pt x="54" y="12"/>
                  </a:cubicBezTo>
                  <a:cubicBezTo>
                    <a:pt x="44" y="12"/>
                    <a:pt x="36" y="21"/>
                    <a:pt x="36" y="30"/>
                  </a:cubicBezTo>
                  <a:cubicBezTo>
                    <a:pt x="36" y="34"/>
                    <a:pt x="33" y="36"/>
                    <a:pt x="30" y="36"/>
                  </a:cubicBezTo>
                  <a:cubicBezTo>
                    <a:pt x="12" y="36"/>
                    <a:pt x="12" y="36"/>
                    <a:pt x="12" y="36"/>
                  </a:cubicBezTo>
                  <a:lnTo>
                    <a:pt x="12" y="72"/>
                  </a:lnTo>
                  <a:close/>
                  <a:moveTo>
                    <a:pt x="84" y="30"/>
                  </a:moveTo>
                  <a:cubicBezTo>
                    <a:pt x="84" y="30"/>
                    <a:pt x="84" y="30"/>
                    <a:pt x="84" y="30"/>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69" name="Google Shape;2184;p75">
              <a:extLst>
                <a:ext uri="{FF2B5EF4-FFF2-40B4-BE49-F238E27FC236}">
                  <a16:creationId xmlns:a16="http://schemas.microsoft.com/office/drawing/2014/main" id="{B5C1DC30-524E-1430-A866-8F075E9B8D1D}"/>
                </a:ext>
              </a:extLst>
            </p:cNvPr>
            <p:cNvSpPr/>
            <p:nvPr/>
          </p:nvSpPr>
          <p:spPr>
            <a:xfrm>
              <a:off x="2471" y="1812"/>
              <a:ext cx="285" cy="302"/>
            </a:xfrm>
            <a:custGeom>
              <a:avLst/>
              <a:gdLst/>
              <a:ahLst/>
              <a:cxnLst/>
              <a:rect l="l" t="t" r="r" b="b"/>
              <a:pathLst>
                <a:path w="192" h="204" extrusionOk="0">
                  <a:moveTo>
                    <a:pt x="144" y="204"/>
                  </a:moveTo>
                  <a:cubicBezTo>
                    <a:pt x="144" y="204"/>
                    <a:pt x="144" y="204"/>
                    <a:pt x="144" y="204"/>
                  </a:cubicBezTo>
                  <a:cubicBezTo>
                    <a:pt x="6" y="204"/>
                    <a:pt x="6" y="204"/>
                    <a:pt x="6" y="204"/>
                  </a:cubicBezTo>
                  <a:cubicBezTo>
                    <a:pt x="3" y="204"/>
                    <a:pt x="0" y="202"/>
                    <a:pt x="0" y="198"/>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192"/>
                    <a:pt x="12" y="192"/>
                    <a:pt x="12" y="192"/>
                  </a:cubicBezTo>
                  <a:cubicBezTo>
                    <a:pt x="141" y="192"/>
                    <a:pt x="141" y="192"/>
                    <a:pt x="141" y="192"/>
                  </a:cubicBezTo>
                  <a:cubicBezTo>
                    <a:pt x="180" y="148"/>
                    <a:pt x="180" y="148"/>
                    <a:pt x="180" y="148"/>
                  </a:cubicBezTo>
                  <a:cubicBezTo>
                    <a:pt x="180" y="12"/>
                    <a:pt x="180" y="12"/>
                    <a:pt x="180" y="12"/>
                  </a:cubicBezTo>
                  <a:cubicBezTo>
                    <a:pt x="144" y="12"/>
                    <a:pt x="144" y="12"/>
                    <a:pt x="144" y="12"/>
                  </a:cubicBezTo>
                  <a:cubicBezTo>
                    <a:pt x="141" y="12"/>
                    <a:pt x="138" y="10"/>
                    <a:pt x="138" y="6"/>
                  </a:cubicBezTo>
                  <a:cubicBezTo>
                    <a:pt x="138" y="3"/>
                    <a:pt x="141" y="0"/>
                    <a:pt x="144" y="0"/>
                  </a:cubicBezTo>
                  <a:cubicBezTo>
                    <a:pt x="186" y="0"/>
                    <a:pt x="186" y="0"/>
                    <a:pt x="186" y="0"/>
                  </a:cubicBezTo>
                  <a:cubicBezTo>
                    <a:pt x="189" y="0"/>
                    <a:pt x="192" y="3"/>
                    <a:pt x="192" y="6"/>
                  </a:cubicBezTo>
                  <a:cubicBezTo>
                    <a:pt x="192" y="150"/>
                    <a:pt x="192" y="150"/>
                    <a:pt x="192" y="150"/>
                  </a:cubicBezTo>
                  <a:cubicBezTo>
                    <a:pt x="192" y="152"/>
                    <a:pt x="192" y="153"/>
                    <a:pt x="191" y="154"/>
                  </a:cubicBezTo>
                  <a:cubicBezTo>
                    <a:pt x="149" y="202"/>
                    <a:pt x="149" y="202"/>
                    <a:pt x="149" y="202"/>
                  </a:cubicBezTo>
                  <a:cubicBezTo>
                    <a:pt x="147" y="204"/>
                    <a:pt x="146" y="204"/>
                    <a:pt x="144" y="20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0" name="Google Shape;2185;p75">
              <a:extLst>
                <a:ext uri="{FF2B5EF4-FFF2-40B4-BE49-F238E27FC236}">
                  <a16:creationId xmlns:a16="http://schemas.microsoft.com/office/drawing/2014/main" id="{28FF86FD-C23C-F116-F2B8-09BEB11F15F1}"/>
                </a:ext>
              </a:extLst>
            </p:cNvPr>
            <p:cNvSpPr/>
            <p:nvPr/>
          </p:nvSpPr>
          <p:spPr>
            <a:xfrm>
              <a:off x="2539" y="1895"/>
              <a:ext cx="147" cy="121"/>
            </a:xfrm>
            <a:custGeom>
              <a:avLst/>
              <a:gdLst/>
              <a:ahLst/>
              <a:cxnLst/>
              <a:rect l="l" t="t" r="r" b="b"/>
              <a:pathLst>
                <a:path w="99" h="82" extrusionOk="0">
                  <a:moveTo>
                    <a:pt x="37" y="82"/>
                  </a:moveTo>
                  <a:cubicBezTo>
                    <a:pt x="35" y="82"/>
                    <a:pt x="33" y="82"/>
                    <a:pt x="32" y="81"/>
                  </a:cubicBezTo>
                  <a:cubicBezTo>
                    <a:pt x="2" y="51"/>
                    <a:pt x="2" y="51"/>
                    <a:pt x="2" y="51"/>
                  </a:cubicBezTo>
                  <a:cubicBezTo>
                    <a:pt x="0" y="48"/>
                    <a:pt x="0" y="45"/>
                    <a:pt x="2" y="42"/>
                  </a:cubicBezTo>
                  <a:cubicBezTo>
                    <a:pt x="5" y="40"/>
                    <a:pt x="8" y="40"/>
                    <a:pt x="11" y="42"/>
                  </a:cubicBezTo>
                  <a:cubicBezTo>
                    <a:pt x="36" y="67"/>
                    <a:pt x="36" y="67"/>
                    <a:pt x="36" y="67"/>
                  </a:cubicBezTo>
                  <a:cubicBezTo>
                    <a:pt x="87" y="3"/>
                    <a:pt x="87" y="3"/>
                    <a:pt x="87" y="3"/>
                  </a:cubicBezTo>
                  <a:cubicBezTo>
                    <a:pt x="89" y="1"/>
                    <a:pt x="93" y="0"/>
                    <a:pt x="96" y="2"/>
                  </a:cubicBezTo>
                  <a:cubicBezTo>
                    <a:pt x="98" y="4"/>
                    <a:pt x="99" y="8"/>
                    <a:pt x="97" y="11"/>
                  </a:cubicBezTo>
                  <a:cubicBezTo>
                    <a:pt x="41" y="80"/>
                    <a:pt x="41" y="80"/>
                    <a:pt x="41" y="80"/>
                  </a:cubicBezTo>
                  <a:cubicBezTo>
                    <a:pt x="40" y="82"/>
                    <a:pt x="39" y="82"/>
                    <a:pt x="37" y="82"/>
                  </a:cubicBezTo>
                  <a:cubicBezTo>
                    <a:pt x="37" y="82"/>
                    <a:pt x="37" y="82"/>
                    <a:pt x="37" y="82"/>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1" name="Google Shape;2186;p75">
              <a:extLst>
                <a:ext uri="{FF2B5EF4-FFF2-40B4-BE49-F238E27FC236}">
                  <a16:creationId xmlns:a16="http://schemas.microsoft.com/office/drawing/2014/main" id="{57076B40-38F9-1386-112E-250F5B15E1C9}"/>
                </a:ext>
              </a:extLst>
            </p:cNvPr>
            <p:cNvSpPr/>
            <p:nvPr/>
          </p:nvSpPr>
          <p:spPr>
            <a:xfrm>
              <a:off x="2676" y="2016"/>
              <a:ext cx="80" cy="98"/>
            </a:xfrm>
            <a:custGeom>
              <a:avLst/>
              <a:gdLst/>
              <a:ahLst/>
              <a:cxnLst/>
              <a:rect l="l" t="t" r="r" b="b"/>
              <a:pathLst>
                <a:path w="54" h="66" extrusionOk="0">
                  <a:moveTo>
                    <a:pt x="6" y="66"/>
                  </a:moveTo>
                  <a:cubicBezTo>
                    <a:pt x="3" y="66"/>
                    <a:pt x="0" y="64"/>
                    <a:pt x="0" y="60"/>
                  </a:cubicBezTo>
                  <a:cubicBezTo>
                    <a:pt x="0" y="6"/>
                    <a:pt x="0" y="6"/>
                    <a:pt x="0" y="6"/>
                  </a:cubicBezTo>
                  <a:cubicBezTo>
                    <a:pt x="0" y="3"/>
                    <a:pt x="3" y="0"/>
                    <a:pt x="6" y="0"/>
                  </a:cubicBezTo>
                  <a:cubicBezTo>
                    <a:pt x="48" y="0"/>
                    <a:pt x="48" y="0"/>
                    <a:pt x="48" y="0"/>
                  </a:cubicBezTo>
                  <a:cubicBezTo>
                    <a:pt x="51" y="0"/>
                    <a:pt x="54" y="3"/>
                    <a:pt x="54" y="6"/>
                  </a:cubicBezTo>
                  <a:cubicBezTo>
                    <a:pt x="54" y="10"/>
                    <a:pt x="51" y="12"/>
                    <a:pt x="48" y="12"/>
                  </a:cubicBezTo>
                  <a:cubicBezTo>
                    <a:pt x="12" y="12"/>
                    <a:pt x="12" y="12"/>
                    <a:pt x="12" y="12"/>
                  </a:cubicBezTo>
                  <a:cubicBezTo>
                    <a:pt x="12" y="60"/>
                    <a:pt x="12" y="60"/>
                    <a:pt x="12" y="60"/>
                  </a:cubicBezTo>
                  <a:cubicBezTo>
                    <a:pt x="12" y="64"/>
                    <a:pt x="9" y="66"/>
                    <a:pt x="6" y="6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8" name="Google Shape;506;p32">
            <a:extLst>
              <a:ext uri="{FF2B5EF4-FFF2-40B4-BE49-F238E27FC236}">
                <a16:creationId xmlns:a16="http://schemas.microsoft.com/office/drawing/2014/main" id="{083B3199-D62D-6319-CABB-52189B076E13}"/>
              </a:ext>
            </a:extLst>
          </p:cNvPr>
          <p:cNvSpPr/>
          <p:nvPr/>
        </p:nvSpPr>
        <p:spPr>
          <a:xfrm>
            <a:off x="10564000" y="836097"/>
            <a:ext cx="574568" cy="185365"/>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Segoe Sans Display" pitchFamily="2" charset="0"/>
                <a:ea typeface="DM Sans 14pt ExtraLight"/>
                <a:cs typeface="Segoe Sans Display" pitchFamily="2" charset="0"/>
                <a:sym typeface="DM Sans ExtraLight"/>
              </a:rPr>
              <a:t>Maturity</a:t>
            </a:r>
          </a:p>
        </p:txBody>
      </p:sp>
      <p:sp>
        <p:nvSpPr>
          <p:cNvPr id="9" name="Google Shape;506;p32">
            <a:extLst>
              <a:ext uri="{FF2B5EF4-FFF2-40B4-BE49-F238E27FC236}">
                <a16:creationId xmlns:a16="http://schemas.microsoft.com/office/drawing/2014/main" id="{2F0BF887-DF41-1542-A8F5-62FBC2F4E656}"/>
              </a:ext>
            </a:extLst>
          </p:cNvPr>
          <p:cNvSpPr/>
          <p:nvPr/>
        </p:nvSpPr>
        <p:spPr>
          <a:xfrm>
            <a:off x="10578146" y="1416790"/>
            <a:ext cx="54864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rPr>
              <a:t>Homerun</a:t>
            </a:r>
          </a:p>
        </p:txBody>
      </p:sp>
      <p:grpSp>
        <p:nvGrpSpPr>
          <p:cNvPr id="72" name="Google Shape;2175;p75">
            <a:extLst>
              <a:ext uri="{FF2B5EF4-FFF2-40B4-BE49-F238E27FC236}">
                <a16:creationId xmlns:a16="http://schemas.microsoft.com/office/drawing/2014/main" id="{BFACDC0D-7FEB-3FC5-F445-88CD82FE430E}"/>
              </a:ext>
            </a:extLst>
          </p:cNvPr>
          <p:cNvGrpSpPr/>
          <p:nvPr/>
        </p:nvGrpSpPr>
        <p:grpSpPr>
          <a:xfrm>
            <a:off x="10741119" y="1080306"/>
            <a:ext cx="220331" cy="231440"/>
            <a:chOff x="380" y="473"/>
            <a:chExt cx="362" cy="361"/>
          </a:xfrm>
          <a:solidFill>
            <a:srgbClr val="0078D4"/>
          </a:solidFill>
        </p:grpSpPr>
        <p:sp>
          <p:nvSpPr>
            <p:cNvPr id="73" name="Google Shape;2176;p75">
              <a:extLst>
                <a:ext uri="{FF2B5EF4-FFF2-40B4-BE49-F238E27FC236}">
                  <a16:creationId xmlns:a16="http://schemas.microsoft.com/office/drawing/2014/main" id="{3906598B-8DD1-1139-DE8B-CC0C75BA50E8}"/>
                </a:ext>
              </a:extLst>
            </p:cNvPr>
            <p:cNvSpPr/>
            <p:nvPr/>
          </p:nvSpPr>
          <p:spPr>
            <a:xfrm>
              <a:off x="545" y="473"/>
              <a:ext cx="197" cy="197"/>
            </a:xfrm>
            <a:custGeom>
              <a:avLst/>
              <a:gdLst/>
              <a:ahLst/>
              <a:cxnLst/>
              <a:rect l="l" t="t" r="r" b="b"/>
              <a:pathLst>
                <a:path w="133" h="133" extrusionOk="0">
                  <a:moveTo>
                    <a:pt x="11" y="111"/>
                  </a:moveTo>
                  <a:cubicBezTo>
                    <a:pt x="5" y="111"/>
                    <a:pt x="0" y="116"/>
                    <a:pt x="0" y="122"/>
                  </a:cubicBezTo>
                  <a:cubicBezTo>
                    <a:pt x="0" y="128"/>
                    <a:pt x="5" y="133"/>
                    <a:pt x="11" y="133"/>
                  </a:cubicBezTo>
                  <a:cubicBezTo>
                    <a:pt x="17" y="133"/>
                    <a:pt x="22" y="128"/>
                    <a:pt x="22" y="122"/>
                  </a:cubicBezTo>
                  <a:cubicBezTo>
                    <a:pt x="22" y="122"/>
                    <a:pt x="22" y="121"/>
                    <a:pt x="21" y="120"/>
                  </a:cubicBezTo>
                  <a:cubicBezTo>
                    <a:pt x="73" y="68"/>
                    <a:pt x="73" y="68"/>
                    <a:pt x="73" y="68"/>
                  </a:cubicBezTo>
                  <a:cubicBezTo>
                    <a:pt x="99" y="68"/>
                    <a:pt x="99" y="68"/>
                    <a:pt x="99" y="68"/>
                  </a:cubicBezTo>
                  <a:cubicBezTo>
                    <a:pt x="100" y="68"/>
                    <a:pt x="102" y="68"/>
                    <a:pt x="103" y="67"/>
                  </a:cubicBezTo>
                  <a:cubicBezTo>
                    <a:pt x="131" y="39"/>
                    <a:pt x="131" y="39"/>
                    <a:pt x="131" y="39"/>
                  </a:cubicBezTo>
                  <a:cubicBezTo>
                    <a:pt x="133" y="37"/>
                    <a:pt x="133" y="34"/>
                    <a:pt x="132" y="32"/>
                  </a:cubicBezTo>
                  <a:cubicBezTo>
                    <a:pt x="131" y="30"/>
                    <a:pt x="129" y="28"/>
                    <a:pt x="126" y="28"/>
                  </a:cubicBezTo>
                  <a:cubicBezTo>
                    <a:pt x="105" y="28"/>
                    <a:pt x="105" y="28"/>
                    <a:pt x="105" y="28"/>
                  </a:cubicBezTo>
                  <a:cubicBezTo>
                    <a:pt x="105" y="7"/>
                    <a:pt x="105" y="7"/>
                    <a:pt x="105" y="7"/>
                  </a:cubicBezTo>
                  <a:cubicBezTo>
                    <a:pt x="105" y="4"/>
                    <a:pt x="103" y="2"/>
                    <a:pt x="101" y="1"/>
                  </a:cubicBezTo>
                  <a:cubicBezTo>
                    <a:pt x="99" y="0"/>
                    <a:pt x="96" y="0"/>
                    <a:pt x="94" y="2"/>
                  </a:cubicBezTo>
                  <a:cubicBezTo>
                    <a:pt x="66" y="30"/>
                    <a:pt x="66" y="30"/>
                    <a:pt x="66" y="30"/>
                  </a:cubicBezTo>
                  <a:cubicBezTo>
                    <a:pt x="65" y="31"/>
                    <a:pt x="64" y="33"/>
                    <a:pt x="64" y="34"/>
                  </a:cubicBezTo>
                  <a:cubicBezTo>
                    <a:pt x="64" y="59"/>
                    <a:pt x="64" y="59"/>
                    <a:pt x="64" y="59"/>
                  </a:cubicBezTo>
                  <a:cubicBezTo>
                    <a:pt x="12" y="111"/>
                    <a:pt x="12" y="111"/>
                    <a:pt x="12" y="111"/>
                  </a:cubicBezTo>
                  <a:cubicBezTo>
                    <a:pt x="12" y="111"/>
                    <a:pt x="11" y="111"/>
                    <a:pt x="11" y="111"/>
                  </a:cubicBezTo>
                  <a:close/>
                  <a:moveTo>
                    <a:pt x="94" y="39"/>
                  </a:moveTo>
                  <a:cubicBezTo>
                    <a:pt x="95" y="40"/>
                    <a:pt x="97" y="41"/>
                    <a:pt x="99" y="41"/>
                  </a:cubicBezTo>
                  <a:cubicBezTo>
                    <a:pt x="111" y="41"/>
                    <a:pt x="111" y="41"/>
                    <a:pt x="111" y="41"/>
                  </a:cubicBezTo>
                  <a:cubicBezTo>
                    <a:pt x="96" y="56"/>
                    <a:pt x="96" y="56"/>
                    <a:pt x="96" y="56"/>
                  </a:cubicBezTo>
                  <a:cubicBezTo>
                    <a:pt x="77" y="56"/>
                    <a:pt x="77" y="56"/>
                    <a:pt x="77" y="56"/>
                  </a:cubicBezTo>
                  <a:cubicBezTo>
                    <a:pt x="77" y="37"/>
                    <a:pt x="77" y="37"/>
                    <a:pt x="77" y="37"/>
                  </a:cubicBezTo>
                  <a:cubicBezTo>
                    <a:pt x="92" y="22"/>
                    <a:pt x="92" y="22"/>
                    <a:pt x="92" y="22"/>
                  </a:cubicBezTo>
                  <a:cubicBezTo>
                    <a:pt x="92" y="34"/>
                    <a:pt x="92" y="34"/>
                    <a:pt x="92" y="34"/>
                  </a:cubicBezTo>
                  <a:cubicBezTo>
                    <a:pt x="92" y="36"/>
                    <a:pt x="93" y="38"/>
                    <a:pt x="94" y="39"/>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4" name="Google Shape;2177;p75">
              <a:extLst>
                <a:ext uri="{FF2B5EF4-FFF2-40B4-BE49-F238E27FC236}">
                  <a16:creationId xmlns:a16="http://schemas.microsoft.com/office/drawing/2014/main" id="{3F78A560-707E-7238-8C48-AB2E9B945E34}"/>
                </a:ext>
              </a:extLst>
            </p:cNvPr>
            <p:cNvSpPr/>
            <p:nvPr/>
          </p:nvSpPr>
          <p:spPr>
            <a:xfrm>
              <a:off x="435" y="528"/>
              <a:ext cx="252" cy="251"/>
            </a:xfrm>
            <a:custGeom>
              <a:avLst/>
              <a:gdLst/>
              <a:ahLst/>
              <a:cxnLst/>
              <a:rect l="l" t="t" r="r" b="b"/>
              <a:pathLst>
                <a:path w="170" h="170" extrusionOk="0">
                  <a:moveTo>
                    <a:pt x="123" y="16"/>
                  </a:moveTo>
                  <a:cubicBezTo>
                    <a:pt x="124" y="13"/>
                    <a:pt x="123" y="9"/>
                    <a:pt x="120" y="8"/>
                  </a:cubicBezTo>
                  <a:cubicBezTo>
                    <a:pt x="119" y="8"/>
                    <a:pt x="119" y="8"/>
                    <a:pt x="119" y="8"/>
                  </a:cubicBezTo>
                  <a:cubicBezTo>
                    <a:pt x="108" y="3"/>
                    <a:pt x="97" y="0"/>
                    <a:pt x="85" y="0"/>
                  </a:cubicBezTo>
                  <a:cubicBezTo>
                    <a:pt x="38" y="0"/>
                    <a:pt x="0" y="38"/>
                    <a:pt x="0" y="85"/>
                  </a:cubicBezTo>
                  <a:cubicBezTo>
                    <a:pt x="0" y="132"/>
                    <a:pt x="38" y="170"/>
                    <a:pt x="85" y="170"/>
                  </a:cubicBezTo>
                  <a:cubicBezTo>
                    <a:pt x="131" y="170"/>
                    <a:pt x="170" y="132"/>
                    <a:pt x="170" y="85"/>
                  </a:cubicBezTo>
                  <a:cubicBezTo>
                    <a:pt x="170" y="73"/>
                    <a:pt x="167" y="61"/>
                    <a:pt x="162" y="50"/>
                  </a:cubicBezTo>
                  <a:cubicBezTo>
                    <a:pt x="161" y="49"/>
                    <a:pt x="160" y="48"/>
                    <a:pt x="158" y="47"/>
                  </a:cubicBezTo>
                  <a:cubicBezTo>
                    <a:pt x="157" y="46"/>
                    <a:pt x="155" y="46"/>
                    <a:pt x="154" y="47"/>
                  </a:cubicBezTo>
                  <a:cubicBezTo>
                    <a:pt x="152" y="48"/>
                    <a:pt x="151" y="49"/>
                    <a:pt x="150" y="51"/>
                  </a:cubicBezTo>
                  <a:cubicBezTo>
                    <a:pt x="150" y="52"/>
                    <a:pt x="150" y="54"/>
                    <a:pt x="151" y="55"/>
                  </a:cubicBezTo>
                  <a:cubicBezTo>
                    <a:pt x="155" y="65"/>
                    <a:pt x="157" y="75"/>
                    <a:pt x="157" y="85"/>
                  </a:cubicBezTo>
                  <a:cubicBezTo>
                    <a:pt x="157" y="125"/>
                    <a:pt x="124" y="158"/>
                    <a:pt x="85" y="158"/>
                  </a:cubicBezTo>
                  <a:cubicBezTo>
                    <a:pt x="45" y="158"/>
                    <a:pt x="12" y="125"/>
                    <a:pt x="12" y="85"/>
                  </a:cubicBezTo>
                  <a:cubicBezTo>
                    <a:pt x="12" y="45"/>
                    <a:pt x="45" y="13"/>
                    <a:pt x="85" y="13"/>
                  </a:cubicBezTo>
                  <a:cubicBezTo>
                    <a:pt x="95" y="13"/>
                    <a:pt x="105" y="15"/>
                    <a:pt x="114" y="19"/>
                  </a:cubicBezTo>
                  <a:cubicBezTo>
                    <a:pt x="118" y="21"/>
                    <a:pt x="121" y="19"/>
                    <a:pt x="123" y="16"/>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5" name="Google Shape;2178;p75">
              <a:extLst>
                <a:ext uri="{FF2B5EF4-FFF2-40B4-BE49-F238E27FC236}">
                  <a16:creationId xmlns:a16="http://schemas.microsoft.com/office/drawing/2014/main" id="{5F98D709-5ED0-F6CB-190B-8BBBD94E0452}"/>
                </a:ext>
              </a:extLst>
            </p:cNvPr>
            <p:cNvSpPr/>
            <p:nvPr/>
          </p:nvSpPr>
          <p:spPr>
            <a:xfrm>
              <a:off x="490" y="583"/>
              <a:ext cx="142" cy="141"/>
            </a:xfrm>
            <a:custGeom>
              <a:avLst/>
              <a:gdLst/>
              <a:ahLst/>
              <a:cxnLst/>
              <a:rect l="l" t="t" r="r" b="b"/>
              <a:pathLst>
                <a:path w="96" h="96" extrusionOk="0">
                  <a:moveTo>
                    <a:pt x="48" y="13"/>
                  </a:moveTo>
                  <a:cubicBezTo>
                    <a:pt x="50" y="13"/>
                    <a:pt x="53" y="13"/>
                    <a:pt x="55" y="14"/>
                  </a:cubicBezTo>
                  <a:cubicBezTo>
                    <a:pt x="59" y="15"/>
                    <a:pt x="62" y="12"/>
                    <a:pt x="63" y="9"/>
                  </a:cubicBezTo>
                  <a:cubicBezTo>
                    <a:pt x="64" y="6"/>
                    <a:pt x="62" y="2"/>
                    <a:pt x="58" y="2"/>
                  </a:cubicBezTo>
                  <a:cubicBezTo>
                    <a:pt x="55" y="1"/>
                    <a:pt x="51" y="0"/>
                    <a:pt x="48" y="0"/>
                  </a:cubicBezTo>
                  <a:cubicBezTo>
                    <a:pt x="21" y="0"/>
                    <a:pt x="0" y="22"/>
                    <a:pt x="0" y="48"/>
                  </a:cubicBezTo>
                  <a:cubicBezTo>
                    <a:pt x="0" y="75"/>
                    <a:pt x="21" y="96"/>
                    <a:pt x="48" y="96"/>
                  </a:cubicBezTo>
                  <a:cubicBezTo>
                    <a:pt x="74" y="96"/>
                    <a:pt x="96" y="75"/>
                    <a:pt x="96" y="48"/>
                  </a:cubicBezTo>
                  <a:cubicBezTo>
                    <a:pt x="96" y="45"/>
                    <a:pt x="95" y="41"/>
                    <a:pt x="94" y="38"/>
                  </a:cubicBezTo>
                  <a:cubicBezTo>
                    <a:pt x="94" y="36"/>
                    <a:pt x="93" y="35"/>
                    <a:pt x="92" y="34"/>
                  </a:cubicBezTo>
                  <a:cubicBezTo>
                    <a:pt x="90" y="33"/>
                    <a:pt x="88" y="32"/>
                    <a:pt x="87" y="33"/>
                  </a:cubicBezTo>
                  <a:cubicBezTo>
                    <a:pt x="85" y="33"/>
                    <a:pt x="84" y="34"/>
                    <a:pt x="83" y="36"/>
                  </a:cubicBezTo>
                  <a:cubicBezTo>
                    <a:pt x="82" y="37"/>
                    <a:pt x="82" y="39"/>
                    <a:pt x="82" y="40"/>
                  </a:cubicBezTo>
                  <a:cubicBezTo>
                    <a:pt x="83" y="43"/>
                    <a:pt x="83" y="46"/>
                    <a:pt x="83" y="48"/>
                  </a:cubicBezTo>
                  <a:cubicBezTo>
                    <a:pt x="83" y="68"/>
                    <a:pt x="67" y="84"/>
                    <a:pt x="48" y="84"/>
                  </a:cubicBezTo>
                  <a:cubicBezTo>
                    <a:pt x="28" y="84"/>
                    <a:pt x="12" y="68"/>
                    <a:pt x="12" y="48"/>
                  </a:cubicBezTo>
                  <a:cubicBezTo>
                    <a:pt x="12" y="29"/>
                    <a:pt x="28" y="13"/>
                    <a:pt x="48" y="13"/>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sp>
          <p:nvSpPr>
            <p:cNvPr id="76" name="Google Shape;2179;p75">
              <a:extLst>
                <a:ext uri="{FF2B5EF4-FFF2-40B4-BE49-F238E27FC236}">
                  <a16:creationId xmlns:a16="http://schemas.microsoft.com/office/drawing/2014/main" id="{FE6953BA-B02A-6C7F-6706-C52E77DE592E}"/>
                </a:ext>
              </a:extLst>
            </p:cNvPr>
            <p:cNvSpPr/>
            <p:nvPr/>
          </p:nvSpPr>
          <p:spPr>
            <a:xfrm>
              <a:off x="380" y="473"/>
              <a:ext cx="362" cy="361"/>
            </a:xfrm>
            <a:custGeom>
              <a:avLst/>
              <a:gdLst/>
              <a:ahLst/>
              <a:cxnLst/>
              <a:rect l="l" t="t" r="r" b="b"/>
              <a:pathLst>
                <a:path w="244" h="244" extrusionOk="0">
                  <a:moveTo>
                    <a:pt x="234" y="74"/>
                  </a:moveTo>
                  <a:cubicBezTo>
                    <a:pt x="233" y="72"/>
                    <a:pt x="232" y="71"/>
                    <a:pt x="230" y="70"/>
                  </a:cubicBezTo>
                  <a:cubicBezTo>
                    <a:pt x="229" y="70"/>
                    <a:pt x="227" y="70"/>
                    <a:pt x="225" y="70"/>
                  </a:cubicBezTo>
                  <a:cubicBezTo>
                    <a:pt x="222" y="72"/>
                    <a:pt x="221" y="76"/>
                    <a:pt x="222" y="79"/>
                  </a:cubicBezTo>
                  <a:cubicBezTo>
                    <a:pt x="228" y="93"/>
                    <a:pt x="231" y="107"/>
                    <a:pt x="231" y="122"/>
                  </a:cubicBezTo>
                  <a:cubicBezTo>
                    <a:pt x="231" y="182"/>
                    <a:pt x="182" y="232"/>
                    <a:pt x="122" y="232"/>
                  </a:cubicBezTo>
                  <a:cubicBezTo>
                    <a:pt x="61" y="232"/>
                    <a:pt x="12" y="182"/>
                    <a:pt x="12" y="122"/>
                  </a:cubicBezTo>
                  <a:cubicBezTo>
                    <a:pt x="12" y="62"/>
                    <a:pt x="61" y="13"/>
                    <a:pt x="122" y="13"/>
                  </a:cubicBezTo>
                  <a:cubicBezTo>
                    <a:pt x="137" y="13"/>
                    <a:pt x="151" y="16"/>
                    <a:pt x="165" y="22"/>
                  </a:cubicBezTo>
                  <a:cubicBezTo>
                    <a:pt x="167" y="23"/>
                    <a:pt x="168" y="23"/>
                    <a:pt x="170" y="22"/>
                  </a:cubicBezTo>
                  <a:cubicBezTo>
                    <a:pt x="172" y="21"/>
                    <a:pt x="173" y="20"/>
                    <a:pt x="173" y="19"/>
                  </a:cubicBezTo>
                  <a:cubicBezTo>
                    <a:pt x="174" y="17"/>
                    <a:pt x="174" y="15"/>
                    <a:pt x="174" y="14"/>
                  </a:cubicBezTo>
                  <a:cubicBezTo>
                    <a:pt x="173" y="12"/>
                    <a:pt x="172" y="11"/>
                    <a:pt x="170" y="10"/>
                  </a:cubicBezTo>
                  <a:cubicBezTo>
                    <a:pt x="155" y="4"/>
                    <a:pt x="138" y="0"/>
                    <a:pt x="122" y="0"/>
                  </a:cubicBezTo>
                  <a:cubicBezTo>
                    <a:pt x="54" y="0"/>
                    <a:pt x="0" y="55"/>
                    <a:pt x="0" y="122"/>
                  </a:cubicBezTo>
                  <a:cubicBezTo>
                    <a:pt x="0" y="189"/>
                    <a:pt x="54" y="244"/>
                    <a:pt x="122" y="244"/>
                  </a:cubicBezTo>
                  <a:cubicBezTo>
                    <a:pt x="189" y="244"/>
                    <a:pt x="244" y="189"/>
                    <a:pt x="244" y="122"/>
                  </a:cubicBezTo>
                  <a:cubicBezTo>
                    <a:pt x="244" y="105"/>
                    <a:pt x="240" y="89"/>
                    <a:pt x="234" y="74"/>
                  </a:cubicBezTo>
                  <a:close/>
                </a:path>
              </a:pathLst>
            </a:custGeom>
            <a:grpFill/>
            <a:ln>
              <a:noFill/>
            </a:ln>
          </p:spPr>
          <p:txBody>
            <a:bodyPr spcFirstLastPara="1" wrap="square" lIns="91310" tIns="45638" rIns="91310" bIns="45638" anchor="ctr" anchorCtr="0">
              <a:noAutofit/>
            </a:bodyPr>
            <a:lstStyle/>
            <a:p>
              <a:pPr marL="0" marR="0" lvl="0" indent="0" algn="l" defTabSz="913485" rtl="0" eaLnBrk="1" fontAlgn="auto" latinLnBrk="0" hangingPunct="1">
                <a:lnSpc>
                  <a:spcPct val="100000"/>
                </a:lnSpc>
                <a:spcBef>
                  <a:spcPts val="0"/>
                </a:spcBef>
                <a:spcAft>
                  <a:spcPts val="0"/>
                </a:spcAft>
                <a:buClrTx/>
                <a:buSzTx/>
                <a:buFontTx/>
                <a:buNone/>
                <a:tabLst/>
                <a:defRPr/>
              </a:pPr>
              <a:endParaRPr kumimoji="0" sz="1797" b="0" i="0" u="none" strike="noStrike" kern="1200" cap="none" spc="0" normalizeH="0" baseline="0" noProof="0">
                <a:ln>
                  <a:noFill/>
                </a:ln>
                <a:solidFill>
                  <a:srgbClr val="000000"/>
                </a:solidFill>
                <a:effectLst/>
                <a:uLnTx/>
                <a:uFillTx/>
                <a:latin typeface="Graphik Regular" panose="020B0503030202060203" pitchFamily="34" charset="77"/>
                <a:ea typeface="Inter"/>
                <a:cs typeface="Inter"/>
                <a:sym typeface="Inter"/>
              </a:endParaRPr>
            </a:p>
          </p:txBody>
        </p:sp>
      </p:grpSp>
      <p:sp>
        <p:nvSpPr>
          <p:cNvPr id="24" name="Google Shape;523;p32">
            <a:extLst>
              <a:ext uri="{FF2B5EF4-FFF2-40B4-BE49-F238E27FC236}">
                <a16:creationId xmlns:a16="http://schemas.microsoft.com/office/drawing/2014/main" id="{D5998C30-C1BA-22F7-32A5-B80F97C2A39D}"/>
              </a:ext>
            </a:extLst>
          </p:cNvPr>
          <p:cNvSpPr/>
          <p:nvPr/>
        </p:nvSpPr>
        <p:spPr>
          <a:xfrm>
            <a:off x="6222003" y="2995477"/>
            <a:ext cx="2099734" cy="446820"/>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Searches knowledge base for relevant articles based on citizen's query</a:t>
            </a:r>
          </a:p>
        </p:txBody>
      </p:sp>
      <p:sp>
        <p:nvSpPr>
          <p:cNvPr id="30" name="Google Shape;115;p20">
            <a:extLst>
              <a:ext uri="{FF2B5EF4-FFF2-40B4-BE49-F238E27FC236}">
                <a16:creationId xmlns:a16="http://schemas.microsoft.com/office/drawing/2014/main" id="{48C1ED25-D85D-E158-67C7-84F3B3DAFDBF}"/>
              </a:ext>
            </a:extLst>
          </p:cNvPr>
          <p:cNvSpPr txBox="1"/>
          <p:nvPr/>
        </p:nvSpPr>
        <p:spPr>
          <a:xfrm>
            <a:off x="695995" y="472952"/>
            <a:ext cx="2376571" cy="159085"/>
          </a:xfrm>
          <a:prstGeom prst="rect">
            <a:avLst/>
          </a:prstGeom>
          <a:noFill/>
          <a:ln>
            <a:noFill/>
          </a:ln>
        </p:spPr>
        <p:txBody>
          <a:bodyPr spcFirstLastPara="1" wrap="square" lIns="0" tIns="0" rIns="0" bIns="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78D4"/>
                </a:solidFill>
                <a:effectLst/>
                <a:uLnTx/>
                <a:uFillTx/>
                <a:latin typeface="Segoe Sans Display" pitchFamily="2" charset="0"/>
                <a:ea typeface="DM Sans 14pt"/>
                <a:cs typeface="Segoe Sans Display" pitchFamily="2" charset="0"/>
                <a:sym typeface="DM Sans"/>
              </a:rPr>
              <a:t>PUBLIC SECTOR INDUSTRY</a:t>
            </a:r>
          </a:p>
        </p:txBody>
      </p:sp>
      <p:sp>
        <p:nvSpPr>
          <p:cNvPr id="31" name="Google Shape;163;p22">
            <a:extLst>
              <a:ext uri="{FF2B5EF4-FFF2-40B4-BE49-F238E27FC236}">
                <a16:creationId xmlns:a16="http://schemas.microsoft.com/office/drawing/2014/main" id="{438A784E-1249-3738-9C7B-8AABB91AEC73}"/>
              </a:ext>
            </a:extLst>
          </p:cNvPr>
          <p:cNvSpPr/>
          <p:nvPr/>
        </p:nvSpPr>
        <p:spPr>
          <a:xfrm>
            <a:off x="695995" y="710974"/>
            <a:ext cx="5356785" cy="369332"/>
          </a:xfrm>
          <a:prstGeom prst="rect">
            <a:avLst/>
          </a:prstGeom>
          <a:noFill/>
          <a:ln>
            <a:noFill/>
          </a:ln>
        </p:spPr>
        <p:txBody>
          <a:bodyPr spcFirstLastPara="1" wrap="square" lIns="0" tIns="0" rIns="0" bIns="0" anchor="t" anchorCtr="0">
            <a:spAutoFit/>
          </a:bodyPr>
          <a:lstStyle/>
          <a:p>
            <a:pPr marL="0" marR="0" lvl="0" indent="0" algn="l" defTabSz="1218712"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a:ln>
                  <a:noFill/>
                </a:ln>
                <a:solidFill>
                  <a:srgbClr val="000000"/>
                </a:solidFill>
                <a:effectLst/>
                <a:uLnTx/>
                <a:uFillTx/>
                <a:latin typeface="Segoe Sans Display Semibold" pitchFamily="2" charset="0"/>
                <a:ea typeface="DM Sans 14pt ExtraLight"/>
                <a:cs typeface="Segoe Sans Display Semibold" pitchFamily="2" charset="0"/>
                <a:sym typeface="DM Sans ExtraLight"/>
              </a:rPr>
              <a:t>Citizen Q&amp;A Agent</a:t>
            </a:r>
          </a:p>
        </p:txBody>
      </p:sp>
      <p:sp>
        <p:nvSpPr>
          <p:cNvPr id="36" name="TextBox 35">
            <a:extLst>
              <a:ext uri="{FF2B5EF4-FFF2-40B4-BE49-F238E27FC236}">
                <a16:creationId xmlns:a16="http://schemas.microsoft.com/office/drawing/2014/main" id="{673FB8BB-C400-A3C7-ACA8-2108BA04C83A}"/>
              </a:ext>
            </a:extLst>
          </p:cNvPr>
          <p:cNvSpPr txBox="1"/>
          <p:nvPr/>
        </p:nvSpPr>
        <p:spPr>
          <a:xfrm>
            <a:off x="695994" y="1098881"/>
            <a:ext cx="7752203"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92563" algn="l"/>
              </a:tabLst>
              <a:defRPr/>
            </a:pPr>
            <a:r>
              <a:rPr kumimoji="0" lang="en-US" sz="1400" b="1"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Equip public service agents with instant, accurate answers from policy docs and internal knowledge</a:t>
            </a:r>
          </a:p>
        </p:txBody>
      </p:sp>
      <p:sp>
        <p:nvSpPr>
          <p:cNvPr id="37" name="Google Shape;498;p32">
            <a:extLst>
              <a:ext uri="{FF2B5EF4-FFF2-40B4-BE49-F238E27FC236}">
                <a16:creationId xmlns:a16="http://schemas.microsoft.com/office/drawing/2014/main" id="{11C4FA5E-E8FA-6F1C-6A3B-9D99A1B51AC1}"/>
              </a:ext>
            </a:extLst>
          </p:cNvPr>
          <p:cNvSpPr/>
          <p:nvPr/>
        </p:nvSpPr>
        <p:spPr>
          <a:xfrm>
            <a:off x="700558" y="3956440"/>
            <a:ext cx="2942106" cy="2584501"/>
          </a:xfrm>
          <a:prstGeom prst="roundRect">
            <a:avLst>
              <a:gd name="adj" fmla="val 4215"/>
            </a:avLst>
          </a:prstGeom>
          <a:gradFill flip="none" rotWithShape="1">
            <a:gsLst>
              <a:gs pos="79000">
                <a:srgbClr val="EAE0D7"/>
              </a:gs>
              <a:gs pos="33000">
                <a:srgbClr val="D1F1FE"/>
              </a:gs>
              <a:gs pos="100000">
                <a:srgbClr val="FDDDC1"/>
              </a:gs>
              <a:gs pos="18000">
                <a:srgbClr val="C9EFFE"/>
              </a:gs>
              <a:gs pos="0">
                <a:srgbClr val="A0D9F3"/>
              </a:gs>
            </a:gsLst>
            <a:path path="circle">
              <a:fillToRect l="100000" b="100000"/>
            </a:path>
            <a:tileRect t="-100000" r="-100000"/>
          </a:gradFill>
          <a:ln w="9525" cap="flat" cmpd="sng" algn="ctr">
            <a:noFill/>
            <a:prstDash val="solid"/>
            <a:headEnd type="none" w="med" len="med"/>
            <a:tailEnd type="none" w="med" len="me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ts val="178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rPr>
              <a:t>Agents automate responses, parse queries, retrieve exact policy passages – provides consistent and accurate data from ERP and policy documents</a:t>
            </a:r>
            <a:endParaRPr kumimoji="0" lang="en-GB" sz="1400" b="0" i="0" u="none" strike="noStrike" kern="0" cap="none" spc="0" normalizeH="0" baseline="0" noProof="0">
              <a:ln>
                <a:noFill/>
              </a:ln>
              <a:solidFill>
                <a:prstClr val="black"/>
              </a:solidFill>
              <a:effectLst/>
              <a:uLnTx/>
              <a:uFillTx/>
              <a:latin typeface="Segoe Sans Display"/>
              <a:ea typeface="+mn-ea"/>
              <a:cs typeface="Segoe UI" pitchFamily="34" charset="0"/>
              <a:sym typeface="DM Sans Light"/>
            </a:endParaRPr>
          </a:p>
        </p:txBody>
      </p:sp>
      <p:sp>
        <p:nvSpPr>
          <p:cNvPr id="43" name="Google Shape;523;p32">
            <a:extLst>
              <a:ext uri="{FF2B5EF4-FFF2-40B4-BE49-F238E27FC236}">
                <a16:creationId xmlns:a16="http://schemas.microsoft.com/office/drawing/2014/main" id="{3940CA07-C76B-1186-C6F9-23B2ADCB7FFE}"/>
              </a:ext>
            </a:extLst>
          </p:cNvPr>
          <p:cNvSpPr/>
          <p:nvPr/>
        </p:nvSpPr>
        <p:spPr>
          <a:xfrm>
            <a:off x="883241" y="4123180"/>
            <a:ext cx="574433" cy="242052"/>
          </a:xfrm>
          <a:prstGeom prst="roundRect">
            <a:avLst>
              <a:gd name="adj" fmla="val 50000"/>
            </a:avLst>
          </a:prstGeom>
          <a:solidFill>
            <a:srgbClr val="0078D4"/>
          </a:solidFill>
          <a:ln>
            <a:noFill/>
          </a:ln>
        </p:spPr>
        <p:txBody>
          <a:bodyPr spcFirstLastPara="1" wrap="square" lIns="0" tIns="121837" rIns="0" bIns="121837"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a:ln>
                  <a:noFill/>
                </a:ln>
                <a:solidFill>
                  <a:prstClr val="white"/>
                </a:solidFill>
                <a:effectLst/>
                <a:uLnTx/>
                <a:uFillTx/>
                <a:latin typeface="Segoe Sans Display" pitchFamily="2" charset="0"/>
                <a:ea typeface="DM Sans 14pt"/>
                <a:cs typeface="Segoe Sans Display" pitchFamily="2" charset="0"/>
                <a:sym typeface="DM Sans"/>
              </a:rPr>
              <a:t>To</a:t>
            </a:r>
          </a:p>
        </p:txBody>
      </p:sp>
      <p:grpSp>
        <p:nvGrpSpPr>
          <p:cNvPr id="25" name="Group 24">
            <a:extLst>
              <a:ext uri="{FF2B5EF4-FFF2-40B4-BE49-F238E27FC236}">
                <a16:creationId xmlns:a16="http://schemas.microsoft.com/office/drawing/2014/main" id="{0A0856C0-E688-A7B7-8601-86C7B4DF3E58}"/>
              </a:ext>
            </a:extLst>
          </p:cNvPr>
          <p:cNvGrpSpPr/>
          <p:nvPr/>
        </p:nvGrpSpPr>
        <p:grpSpPr>
          <a:xfrm>
            <a:off x="8700923" y="2154832"/>
            <a:ext cx="2790518" cy="485627"/>
            <a:chOff x="8700923" y="2229263"/>
            <a:chExt cx="2790518" cy="485627"/>
          </a:xfrm>
        </p:grpSpPr>
        <p:sp>
          <p:nvSpPr>
            <p:cNvPr id="45" name="Rounded Rectangle 44">
              <a:extLst>
                <a:ext uri="{FF2B5EF4-FFF2-40B4-BE49-F238E27FC236}">
                  <a16:creationId xmlns:a16="http://schemas.microsoft.com/office/drawing/2014/main" id="{A0ACEC25-6D0E-5CA3-4137-D4A843F7C3BB}"/>
                </a:ext>
              </a:extLst>
            </p:cNvPr>
            <p:cNvSpPr/>
            <p:nvPr/>
          </p:nvSpPr>
          <p:spPr>
            <a:xfrm>
              <a:off x="8700923" y="2229263"/>
              <a:ext cx="2790518" cy="485627"/>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First Call Resolution Rate </a:t>
              </a:r>
              <a:r>
                <a:rPr kumimoji="0" lang="en-US" sz="900" b="0" i="0" u="none" strike="noStrike" kern="1200" cap="none" spc="0" normalizeH="0" baseline="0" noProof="0">
                  <a:ln>
                    <a:noFill/>
                  </a:ln>
                  <a:solidFill>
                    <a:prstClr val="black"/>
                  </a:solidFill>
                  <a:effectLst/>
                  <a:uLnTx/>
                  <a:uFillTx/>
                  <a:latin typeface="Segoe UI Variable Display" pitchFamily="2" charset="0"/>
                  <a:ea typeface="+mn-ea"/>
                  <a:cs typeface="Segoe UI Variable Display" pitchFamily="2" charset="0"/>
                </a:rPr>
                <a:t>→</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Resolving citizen queries immediately on the first interaction significantly boosts their satisfaction and trust</a:t>
              </a:r>
            </a:p>
          </p:txBody>
        </p:sp>
        <p:sp>
          <p:nvSpPr>
            <p:cNvPr id="48" name="Arrow: Up 56">
              <a:extLst>
                <a:ext uri="{FF2B5EF4-FFF2-40B4-BE49-F238E27FC236}">
                  <a16:creationId xmlns:a16="http://schemas.microsoft.com/office/drawing/2014/main" id="{E6719999-8FC0-691B-C7DC-681FCE022CCF}"/>
                </a:ext>
              </a:extLst>
            </p:cNvPr>
            <p:cNvSpPr/>
            <p:nvPr/>
          </p:nvSpPr>
          <p:spPr>
            <a:xfrm>
              <a:off x="8794754" y="2365223"/>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3" name="Group 22">
            <a:extLst>
              <a:ext uri="{FF2B5EF4-FFF2-40B4-BE49-F238E27FC236}">
                <a16:creationId xmlns:a16="http://schemas.microsoft.com/office/drawing/2014/main" id="{72D4B18B-302E-1BA5-9AEC-CB49885D80D4}"/>
              </a:ext>
            </a:extLst>
          </p:cNvPr>
          <p:cNvGrpSpPr/>
          <p:nvPr/>
        </p:nvGrpSpPr>
        <p:grpSpPr>
          <a:xfrm>
            <a:off x="8700923" y="2702887"/>
            <a:ext cx="2790518" cy="584952"/>
            <a:chOff x="8700923" y="2894281"/>
            <a:chExt cx="2790518" cy="584952"/>
          </a:xfrm>
        </p:grpSpPr>
        <p:sp>
          <p:nvSpPr>
            <p:cNvPr id="49" name="Rounded Rectangle 48">
              <a:extLst>
                <a:ext uri="{FF2B5EF4-FFF2-40B4-BE49-F238E27FC236}">
                  <a16:creationId xmlns:a16="http://schemas.microsoft.com/office/drawing/2014/main" id="{214FF996-D919-9BD7-1182-D090AEA7FCCE}"/>
                </a:ext>
              </a:extLst>
            </p:cNvPr>
            <p:cNvSpPr/>
            <p:nvPr/>
          </p:nvSpPr>
          <p:spPr>
            <a:xfrm>
              <a:off x="8700923" y="2894281"/>
              <a:ext cx="2790518" cy="584952"/>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Support Teams Time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Orchestrating responses to common queries reduces manual effort, Allowing support teams to focus on tasks that require human interventions</a:t>
              </a:r>
            </a:p>
          </p:txBody>
        </p:sp>
        <p:sp>
          <p:nvSpPr>
            <p:cNvPr id="50" name="Arrow: Up 56">
              <a:extLst>
                <a:ext uri="{FF2B5EF4-FFF2-40B4-BE49-F238E27FC236}">
                  <a16:creationId xmlns:a16="http://schemas.microsoft.com/office/drawing/2014/main" id="{5D3ADE7C-7743-C9A2-FBAD-3469392FD76E}"/>
                </a:ext>
              </a:extLst>
            </p:cNvPr>
            <p:cNvSpPr/>
            <p:nvPr/>
          </p:nvSpPr>
          <p:spPr>
            <a:xfrm rot="10800000">
              <a:off x="8794754" y="3014324"/>
              <a:ext cx="134695" cy="365760"/>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A1716C29-2C06-83D8-54F3-E35AF17EBF0D}"/>
              </a:ext>
            </a:extLst>
          </p:cNvPr>
          <p:cNvGrpSpPr/>
          <p:nvPr/>
        </p:nvGrpSpPr>
        <p:grpSpPr>
          <a:xfrm>
            <a:off x="8704305" y="3372885"/>
            <a:ext cx="2790518" cy="435449"/>
            <a:chOff x="8704305" y="3187690"/>
            <a:chExt cx="2790518" cy="435449"/>
          </a:xfrm>
        </p:grpSpPr>
        <p:sp>
          <p:nvSpPr>
            <p:cNvPr id="51" name="Rounded Rectangle 50">
              <a:extLst>
                <a:ext uri="{FF2B5EF4-FFF2-40B4-BE49-F238E27FC236}">
                  <a16:creationId xmlns:a16="http://schemas.microsoft.com/office/drawing/2014/main" id="{E5101CA5-4863-9D60-C15A-C39FFEAE7298}"/>
                </a:ext>
              </a:extLst>
            </p:cNvPr>
            <p:cNvSpPr/>
            <p:nvPr/>
          </p:nvSpPr>
          <p:spPr>
            <a:xfrm>
              <a:off x="8704305" y="3187690"/>
              <a:ext cx="2790518" cy="43544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Resolution</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Efficiency → </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Efficient query resolution minimizes back-and-forth, boosting process efficiency and citizen alignment</a:t>
              </a:r>
            </a:p>
          </p:txBody>
        </p:sp>
        <p:sp>
          <p:nvSpPr>
            <p:cNvPr id="2" name="Arrow: Up 56">
              <a:extLst>
                <a:ext uri="{FF2B5EF4-FFF2-40B4-BE49-F238E27FC236}">
                  <a16:creationId xmlns:a16="http://schemas.microsoft.com/office/drawing/2014/main" id="{4EAAC859-404B-AFAA-D603-682E463E995D}"/>
                </a:ext>
              </a:extLst>
            </p:cNvPr>
            <p:cNvSpPr/>
            <p:nvPr/>
          </p:nvSpPr>
          <p:spPr>
            <a:xfrm>
              <a:off x="8798135" y="3263758"/>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Google Shape;516;p32">
            <a:extLst>
              <a:ext uri="{FF2B5EF4-FFF2-40B4-BE49-F238E27FC236}">
                <a16:creationId xmlns:a16="http://schemas.microsoft.com/office/drawing/2014/main" id="{8F792451-D71D-7A3B-B1B2-BF0BE1D50CFA}"/>
              </a:ext>
            </a:extLst>
          </p:cNvPr>
          <p:cNvSpPr/>
          <p:nvPr/>
        </p:nvSpPr>
        <p:spPr>
          <a:xfrm>
            <a:off x="10099564" y="4934954"/>
            <a:ext cx="1283109" cy="508160"/>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Policy/Knowledge Base Managers/Supervisors</a:t>
            </a:r>
          </a:p>
        </p:txBody>
      </p:sp>
      <p:sp>
        <p:nvSpPr>
          <p:cNvPr id="6" name="Google Shape;523;p32">
            <a:extLst>
              <a:ext uri="{FF2B5EF4-FFF2-40B4-BE49-F238E27FC236}">
                <a16:creationId xmlns:a16="http://schemas.microsoft.com/office/drawing/2014/main" id="{2FEC2731-C752-4498-E6CE-D10517A769DD}"/>
              </a:ext>
            </a:extLst>
          </p:cNvPr>
          <p:cNvSpPr/>
          <p:nvPr/>
        </p:nvSpPr>
        <p:spPr>
          <a:xfrm>
            <a:off x="6222003" y="5158400"/>
            <a:ext cx="2099734" cy="1270118"/>
          </a:xfrm>
          <a:prstGeom prst="roundRect">
            <a:avLst>
              <a:gd name="adj" fmla="val 9670"/>
            </a:avLst>
          </a:prstGeom>
          <a:solidFill>
            <a:srgbClr val="FFFFFF">
              <a:lumMod val="85000"/>
              <a:alpha val="20000"/>
            </a:srgbClr>
          </a:solidFill>
          <a:ln>
            <a:noFill/>
          </a:ln>
        </p:spPr>
        <p:txBody>
          <a:bodyPr spcFirstLastPara="1" wrap="square" lIns="72000" tIns="144000" rIns="72000" bIns="144000" anchor="ctr" anchorCtr="0">
            <a:noAutofit/>
          </a:bodyPr>
          <a:lstStyle/>
          <a:p>
            <a:pPr marL="0" marR="0" lvl="0" indent="0" algn="ctr" defTabSz="914400" rtl="0" eaLnBrk="1" fontAlgn="base" latinLnBrk="0" hangingPunct="1">
              <a:lnSpc>
                <a:spcPts val="1180"/>
              </a:lnSpc>
              <a:spcBef>
                <a:spcPct val="0"/>
              </a:spcBef>
              <a:spcAft>
                <a:spcPct val="0"/>
              </a:spcAft>
              <a:buClrTx/>
              <a:buSzTx/>
              <a:buFontTx/>
              <a:buNone/>
              <a:tabLst/>
              <a:defRPr/>
            </a:pPr>
            <a:r>
              <a:rPr kumimoji="0" lang="en-US" sz="900" b="0" i="0" u="none" strike="noStrike" kern="0" cap="none" spc="0" normalizeH="0" baseline="0" noProof="0">
                <a:ln>
                  <a:noFill/>
                </a:ln>
                <a:solidFill>
                  <a:srgbClr val="000000"/>
                </a:solidFill>
                <a:effectLst/>
                <a:uLnTx/>
                <a:uFillTx/>
                <a:latin typeface="Segoe Sans Display" pitchFamily="2" charset="0"/>
                <a:ea typeface="DM Sans 14pt"/>
                <a:cs typeface="Segoe Sans Display" pitchFamily="2" charset="0"/>
                <a:sym typeface="DM Sans"/>
              </a:rPr>
              <a:t>Sends summarized emails and messages to supervisors and case managers to track urgent communications (policy violations, compliance issues, escalated complaints, or time-sensitive requests)</a:t>
            </a:r>
          </a:p>
        </p:txBody>
      </p:sp>
      <p:sp>
        <p:nvSpPr>
          <p:cNvPr id="13" name="Google Shape;506;p32">
            <a:extLst>
              <a:ext uri="{FF2B5EF4-FFF2-40B4-BE49-F238E27FC236}">
                <a16:creationId xmlns:a16="http://schemas.microsoft.com/office/drawing/2014/main" id="{454712FB-C489-E535-07ED-C5931964A888}"/>
              </a:ext>
            </a:extLst>
          </p:cNvPr>
          <p:cNvSpPr/>
          <p:nvPr/>
        </p:nvSpPr>
        <p:spPr>
          <a:xfrm>
            <a:off x="8647291" y="1406727"/>
            <a:ext cx="1371600" cy="127961"/>
          </a:xfrm>
          <a:prstGeom prst="roundRect">
            <a:avLst>
              <a:gd name="adj" fmla="val 7496"/>
            </a:avLst>
          </a:prstGeom>
          <a:noFill/>
          <a:ln>
            <a:noFill/>
          </a:ln>
        </p:spPr>
        <p:txBody>
          <a:bodyPr spcFirstLastPara="1" wrap="square" lIns="0" tIns="0" rIns="0" bIns="0" anchor="t"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800">
                <a:solidFill>
                  <a:srgbClr val="0078D4"/>
                </a:solidFill>
                <a:latin typeface="Segoe Sans Display" pitchFamily="2" charset="0"/>
                <a:ea typeface="DM Sans 14pt ExtraLight"/>
                <a:cs typeface="Segoe Sans Display" pitchFamily="2" charset="0"/>
                <a:sym typeface="DM Sans ExtraLight"/>
              </a:rPr>
              <a:t>Social Services, Public Safety</a:t>
            </a:r>
            <a:endParaRPr kumimoji="0" lang="en-GB" sz="800" b="0" i="0" u="none" strike="noStrike" kern="1200" cap="none" spc="0" normalizeH="0" baseline="0" noProof="0">
              <a:ln>
                <a:noFill/>
              </a:ln>
              <a:solidFill>
                <a:srgbClr val="0078D4"/>
              </a:solidFill>
              <a:effectLst/>
              <a:uLnTx/>
              <a:uFillTx/>
              <a:latin typeface="Segoe Sans Display" pitchFamily="2" charset="0"/>
              <a:ea typeface="DM Sans 14pt ExtraLight"/>
              <a:cs typeface="Segoe Sans Display" pitchFamily="2" charset="0"/>
              <a:sym typeface="DM Sans ExtraLight"/>
            </a:endParaRPr>
          </a:p>
        </p:txBody>
      </p:sp>
      <p:sp>
        <p:nvSpPr>
          <p:cNvPr id="16" name="Google Shape;516;p32">
            <a:extLst>
              <a:ext uri="{FF2B5EF4-FFF2-40B4-BE49-F238E27FC236}">
                <a16:creationId xmlns:a16="http://schemas.microsoft.com/office/drawing/2014/main" id="{C1EA32C5-B3F8-67A4-3AC7-3280FE061C6E}"/>
              </a:ext>
            </a:extLst>
          </p:cNvPr>
          <p:cNvSpPr/>
          <p:nvPr/>
        </p:nvSpPr>
        <p:spPr>
          <a:xfrm>
            <a:off x="8677920" y="5569434"/>
            <a:ext cx="1283109" cy="636112"/>
          </a:xfrm>
          <a:prstGeom prst="roundRect">
            <a:avLst>
              <a:gd name="adj" fmla="val 15197"/>
            </a:avLst>
          </a:prstGeom>
          <a:solidFill>
            <a:srgbClr val="F7F7F7"/>
          </a:solidFill>
          <a:ln>
            <a:noFill/>
          </a:ln>
        </p:spPr>
        <p:txBody>
          <a:bodyPr spcFirstLastPara="1"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Segoe Sans Display" pitchFamily="2" charset="0"/>
                <a:ea typeface="DM Sans 14pt Medium"/>
                <a:cs typeface="Segoe Sans Display" pitchFamily="2" charset="0"/>
                <a:sym typeface="DM Sans Medium"/>
              </a:rPr>
              <a:t>Citizens</a:t>
            </a:r>
          </a:p>
        </p:txBody>
      </p:sp>
      <p:grpSp>
        <p:nvGrpSpPr>
          <p:cNvPr id="29" name="Group 28">
            <a:extLst>
              <a:ext uri="{FF2B5EF4-FFF2-40B4-BE49-F238E27FC236}">
                <a16:creationId xmlns:a16="http://schemas.microsoft.com/office/drawing/2014/main" id="{B647B209-F80C-463F-2AB0-83E70A9F6D01}"/>
              </a:ext>
            </a:extLst>
          </p:cNvPr>
          <p:cNvGrpSpPr/>
          <p:nvPr/>
        </p:nvGrpSpPr>
        <p:grpSpPr>
          <a:xfrm>
            <a:off x="8700923" y="3911668"/>
            <a:ext cx="2790518" cy="435449"/>
            <a:chOff x="8700923" y="3726470"/>
            <a:chExt cx="2790518" cy="435449"/>
          </a:xfrm>
        </p:grpSpPr>
        <p:sp>
          <p:nvSpPr>
            <p:cNvPr id="27" name="Rounded Rectangle 50">
              <a:extLst>
                <a:ext uri="{FF2B5EF4-FFF2-40B4-BE49-F238E27FC236}">
                  <a16:creationId xmlns:a16="http://schemas.microsoft.com/office/drawing/2014/main" id="{3548FC5D-C63F-5772-2ACB-CE209264563A}"/>
                </a:ext>
              </a:extLst>
            </p:cNvPr>
            <p:cNvSpPr/>
            <p:nvPr/>
          </p:nvSpPr>
          <p:spPr>
            <a:xfrm>
              <a:off x="8700923" y="3726470"/>
              <a:ext cx="2790518" cy="435449"/>
            </a:xfrm>
            <a:prstGeom prst="roundRect">
              <a:avLst/>
            </a:prstGeom>
            <a:solidFill>
              <a:srgbClr val="DDEEF8"/>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Sans Display Semibold" pitchFamily="2" charset="0"/>
                  <a:cs typeface="Segoe Sans Display Semibold" pitchFamily="2" charset="0"/>
                </a:rPr>
                <a:t>Response Speed</a:t>
              </a:r>
              <a:r>
                <a:rPr kumimoji="0" lang="en-US" sz="900" b="0" i="0" u="none" strike="noStrike" kern="1200" cap="none" spc="0" normalizeH="0" baseline="0" noProof="0">
                  <a:ln>
                    <a:noFill/>
                  </a:ln>
                  <a:solidFill>
                    <a:prstClr val="black"/>
                  </a:solidFill>
                  <a:effectLst/>
                  <a:uLnTx/>
                  <a:uFillTx/>
                  <a:latin typeface="Segoe Sans Display Semibold" pitchFamily="2" charset="0"/>
                  <a:ea typeface="+mn-ea"/>
                  <a:cs typeface="Segoe Sans Display Semibold" pitchFamily="2" charset="0"/>
                </a:rPr>
                <a:t> → </a:t>
              </a:r>
              <a:r>
                <a:rPr lang="en-US" sz="900">
                  <a:solidFill>
                    <a:prstClr val="black"/>
                  </a:solidFill>
                  <a:latin typeface="Segoe Sans Display" pitchFamily="2" charset="0"/>
                  <a:cs typeface="Segoe Sans Display" pitchFamily="2" charset="0"/>
                </a:rPr>
                <a:t>S</a:t>
              </a:r>
              <a:r>
                <a:rPr kumimoji="0" lang="en-US" sz="9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treamline employee collaboration, reducing time and effort to meet communication demands</a:t>
              </a:r>
            </a:p>
          </p:txBody>
        </p:sp>
        <p:sp>
          <p:nvSpPr>
            <p:cNvPr id="28" name="Arrow: Up 56">
              <a:extLst>
                <a:ext uri="{FF2B5EF4-FFF2-40B4-BE49-F238E27FC236}">
                  <a16:creationId xmlns:a16="http://schemas.microsoft.com/office/drawing/2014/main" id="{0D5024F7-8852-661E-4EFF-E8739E4E9DD8}"/>
                </a:ext>
              </a:extLst>
            </p:cNvPr>
            <p:cNvSpPr/>
            <p:nvPr/>
          </p:nvSpPr>
          <p:spPr>
            <a:xfrm>
              <a:off x="8794753" y="3784250"/>
              <a:ext cx="134695" cy="275688"/>
            </a:xfrm>
            <a:prstGeom prst="upArrow">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7473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6E7E-CA5A-F0AB-5D0E-ABED7295F0ED}"/>
            </a:ext>
          </a:extLst>
        </p:cNvPr>
        <p:cNvGrpSpPr/>
        <p:nvPr/>
      </p:nvGrpSpPr>
      <p:grpSpPr>
        <a:xfrm>
          <a:off x="0" y="0"/>
          <a:ext cx="0" cy="0"/>
          <a:chOff x="0" y="0"/>
          <a:chExt cx="0" cy="0"/>
        </a:xfrm>
      </p:grpSpPr>
      <p:sp>
        <p:nvSpPr>
          <p:cNvPr id="48" name="Rectangle: Rounded Corners 28">
            <a:extLst>
              <a:ext uri="{FF2B5EF4-FFF2-40B4-BE49-F238E27FC236}">
                <a16:creationId xmlns:a16="http://schemas.microsoft.com/office/drawing/2014/main" id="{5958E553-84A9-6156-1E75-AFBA615DBEAD}"/>
              </a:ext>
            </a:extLst>
          </p:cNvPr>
          <p:cNvSpPr>
            <a:spLocks/>
          </p:cNvSpPr>
          <p:nvPr/>
        </p:nvSpPr>
        <p:spPr bwMode="auto">
          <a:xfrm>
            <a:off x="2341944" y="931521"/>
            <a:ext cx="9617839" cy="5768909"/>
          </a:xfrm>
          <a:prstGeom prst="roundRect">
            <a:avLst>
              <a:gd name="adj" fmla="val 2074"/>
            </a:avLst>
          </a:prstGeom>
          <a:solidFill>
            <a:srgbClr val="FFFFFF">
              <a:alpha val="75000"/>
            </a:srgbClr>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100" b="0" i="0" u="none" strike="noStrike" kern="0" cap="none" spc="0" normalizeH="0" baseline="0" noProof="0">
              <a:ln>
                <a:noFill/>
              </a:ln>
              <a:solidFill>
                <a:srgbClr val="FFFFFF"/>
              </a:solidFill>
              <a:effectLst/>
              <a:uLnTx/>
              <a:uFillTx/>
              <a:latin typeface="Segoe UI"/>
              <a:ea typeface="+mn-ea"/>
              <a:cs typeface="+mn-cs"/>
            </a:endParaRPr>
          </a:p>
        </p:txBody>
      </p:sp>
      <p:sp>
        <p:nvSpPr>
          <p:cNvPr id="13" name="Text Placeholder 11">
            <a:extLst>
              <a:ext uri="{FF2B5EF4-FFF2-40B4-BE49-F238E27FC236}">
                <a16:creationId xmlns:a16="http://schemas.microsoft.com/office/drawing/2014/main" id="{1DE03D7C-47E0-1F36-57EF-B9B142460418}"/>
              </a:ext>
            </a:extLst>
          </p:cNvPr>
          <p:cNvSpPr txBox="1">
            <a:spLocks/>
          </p:cNvSpPr>
          <p:nvPr/>
        </p:nvSpPr>
        <p:spPr>
          <a:xfrm>
            <a:off x="3036797"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0" name="Text Placeholder 11">
            <a:extLst>
              <a:ext uri="{FF2B5EF4-FFF2-40B4-BE49-F238E27FC236}">
                <a16:creationId xmlns:a16="http://schemas.microsoft.com/office/drawing/2014/main" id="{638BA450-98AB-269E-EDAB-25ABA64748B6}"/>
              </a:ext>
            </a:extLst>
          </p:cNvPr>
          <p:cNvSpPr txBox="1">
            <a:spLocks/>
          </p:cNvSpPr>
          <p:nvPr/>
        </p:nvSpPr>
        <p:spPr>
          <a:xfrm flipV="1">
            <a:off x="3036797"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10" name="Rectangle: Rounded Corners 9">
            <a:extLst>
              <a:ext uri="{FF2B5EF4-FFF2-40B4-BE49-F238E27FC236}">
                <a16:creationId xmlns:a16="http://schemas.microsoft.com/office/drawing/2014/main" id="{CE8C137F-2A18-F44E-D409-C131331BFF7D}"/>
              </a:ext>
            </a:extLst>
          </p:cNvPr>
          <p:cNvSpPr>
            <a:spLocks/>
          </p:cNvSpPr>
          <p:nvPr/>
        </p:nvSpPr>
        <p:spPr bwMode="auto">
          <a:xfrm>
            <a:off x="1971041" y="371288"/>
            <a:ext cx="3720605" cy="425399"/>
          </a:xfrm>
          <a:prstGeom prst="roundRect">
            <a:avLst>
              <a:gd name="adj" fmla="val 50000"/>
            </a:avLst>
          </a:prstGeom>
          <a:solidFill>
            <a:srgbClr val="FFFFFF">
              <a:alpha val="50000"/>
            </a:srgbClr>
          </a:solidFill>
          <a:ln>
            <a:solidFill>
              <a:schemeClr val="bg1"/>
            </a:solidFill>
          </a:ln>
        </p:spPr>
        <p:txBody>
          <a:bodyPr lIns="365760" tIns="0" rIns="0" bIns="0" anchor="ctr">
            <a:noAutofit/>
          </a:bodyPr>
          <a:lstStyle/>
          <a:p>
            <a:pPr marL="0" marR="0" lvl="0" indent="0" algn="l" defTabSz="932742" rtl="0" eaLnBrk="1" fontAlgn="auto" latinLnBrk="0" hangingPunct="1">
              <a:lnSpc>
                <a:spcPct val="100000"/>
              </a:lnSpc>
              <a:spcBef>
                <a:spcPts val="0"/>
              </a:spcBef>
              <a:spcAft>
                <a:spcPts val="100"/>
              </a:spcAft>
              <a:buClrTx/>
              <a:buSzPct val="90000"/>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Citizen Q&amp;A Agent</a:t>
            </a:r>
          </a:p>
        </p:txBody>
      </p:sp>
      <p:sp>
        <p:nvSpPr>
          <p:cNvPr id="57" name="Rectangle: Top Corners Rounded 56">
            <a:extLst>
              <a:ext uri="{FF2B5EF4-FFF2-40B4-BE49-F238E27FC236}">
                <a16:creationId xmlns:a16="http://schemas.microsoft.com/office/drawing/2014/main" id="{E2378723-383A-5EB3-F1B1-D3BF83617AB9}"/>
              </a:ext>
            </a:extLst>
          </p:cNvPr>
          <p:cNvSpPr/>
          <p:nvPr/>
        </p:nvSpPr>
        <p:spPr bwMode="auto">
          <a:xfrm rot="16200000" flipH="1">
            <a:off x="-1017808" y="2768899"/>
            <a:ext cx="4602877" cy="2116628"/>
          </a:xfrm>
          <a:prstGeom prst="round2SameRect">
            <a:avLst>
              <a:gd name="adj1" fmla="val 9794"/>
              <a:gd name="adj2" fmla="val 0"/>
            </a:avLst>
          </a:prstGeom>
          <a:solidFill>
            <a:srgbClr val="FFFFFF">
              <a:alpha val="5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Available with">
            <a:extLst>
              <a:ext uri="{FF2B5EF4-FFF2-40B4-BE49-F238E27FC236}">
                <a16:creationId xmlns:a16="http://schemas.microsoft.com/office/drawing/2014/main" id="{FC192FC0-4E4D-508D-D643-2B3035D4FCD7}"/>
              </a:ext>
            </a:extLst>
          </p:cNvPr>
          <p:cNvSpPr txBox="1"/>
          <p:nvPr/>
        </p:nvSpPr>
        <p:spPr>
          <a:xfrm>
            <a:off x="9126798"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Available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Copilot Studio</a:t>
            </a:r>
          </a:p>
        </p:txBody>
      </p:sp>
      <p:cxnSp>
        <p:nvCxnSpPr>
          <p:cNvPr id="11" name="Straight Connector 10">
            <a:extLst>
              <a:ext uri="{FF2B5EF4-FFF2-40B4-BE49-F238E27FC236}">
                <a16:creationId xmlns:a16="http://schemas.microsoft.com/office/drawing/2014/main" id="{DF654763-2324-8838-84D7-52CF009A83F7}"/>
              </a:ext>
            </a:extLst>
          </p:cNvPr>
          <p:cNvCxnSpPr/>
          <p:nvPr/>
        </p:nvCxnSpPr>
        <p:spPr>
          <a:xfrm>
            <a:off x="10486514" y="358721"/>
            <a:ext cx="0" cy="331655"/>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Rectangle: Top Corners Rounded 73">
            <a:extLst>
              <a:ext uri="{FF2B5EF4-FFF2-40B4-BE49-F238E27FC236}">
                <a16:creationId xmlns:a16="http://schemas.microsoft.com/office/drawing/2014/main" id="{E903A97E-D462-FEE3-CADA-FBC4A6024FD1}"/>
              </a:ext>
            </a:extLst>
          </p:cNvPr>
          <p:cNvSpPr>
            <a:spLocks/>
          </p:cNvSpPr>
          <p:nvPr/>
        </p:nvSpPr>
        <p:spPr bwMode="auto">
          <a:xfrm rot="16200000" flipV="1">
            <a:off x="5567065" y="-1844256"/>
            <a:ext cx="2819523" cy="9269766"/>
          </a:xfrm>
          <a:custGeom>
            <a:avLst/>
            <a:gdLst>
              <a:gd name="connsiteX0" fmla="*/ 163683 w 2612241"/>
              <a:gd name="connsiteY0" fmla="*/ 0 h 8666696"/>
              <a:gd name="connsiteX1" fmla="*/ 2448558 w 2612241"/>
              <a:gd name="connsiteY1" fmla="*/ 0 h 8666696"/>
              <a:gd name="connsiteX2" fmla="*/ 2612241 w 2612241"/>
              <a:gd name="connsiteY2" fmla="*/ 163683 h 8666696"/>
              <a:gd name="connsiteX3" fmla="*/ 2612241 w 2612241"/>
              <a:gd name="connsiteY3" fmla="*/ 8666696 h 8666696"/>
              <a:gd name="connsiteX4" fmla="*/ 2612241 w 2612241"/>
              <a:gd name="connsiteY4" fmla="*/ 8666696 h 8666696"/>
              <a:gd name="connsiteX5" fmla="*/ 0 w 2612241"/>
              <a:gd name="connsiteY5" fmla="*/ 8666696 h 8666696"/>
              <a:gd name="connsiteX6" fmla="*/ 0 w 2612241"/>
              <a:gd name="connsiteY6" fmla="*/ 8666696 h 8666696"/>
              <a:gd name="connsiteX7" fmla="*/ 0 w 2612241"/>
              <a:gd name="connsiteY7" fmla="*/ 163683 h 8666696"/>
              <a:gd name="connsiteX8" fmla="*/ 163683 w 2612241"/>
              <a:gd name="connsiteY8" fmla="*/ 0 h 8666696"/>
              <a:gd name="connsiteX0" fmla="*/ 0 w 2612241"/>
              <a:gd name="connsiteY0" fmla="*/ 8666696 h 8758136"/>
              <a:gd name="connsiteX1" fmla="*/ 0 w 2612241"/>
              <a:gd name="connsiteY1" fmla="*/ 163683 h 8758136"/>
              <a:gd name="connsiteX2" fmla="*/ 163683 w 2612241"/>
              <a:gd name="connsiteY2" fmla="*/ 0 h 8758136"/>
              <a:gd name="connsiteX3" fmla="*/ 2448558 w 2612241"/>
              <a:gd name="connsiteY3" fmla="*/ 0 h 8758136"/>
              <a:gd name="connsiteX4" fmla="*/ 2612241 w 2612241"/>
              <a:gd name="connsiteY4" fmla="*/ 163683 h 8758136"/>
              <a:gd name="connsiteX5" fmla="*/ 2612241 w 2612241"/>
              <a:gd name="connsiteY5" fmla="*/ 8666696 h 8758136"/>
              <a:gd name="connsiteX6" fmla="*/ 2612241 w 2612241"/>
              <a:gd name="connsiteY6" fmla="*/ 8666696 h 8758136"/>
              <a:gd name="connsiteX7" fmla="*/ 0 w 2612241"/>
              <a:gd name="connsiteY7" fmla="*/ 8666696 h 8758136"/>
              <a:gd name="connsiteX8" fmla="*/ 91440 w 2612241"/>
              <a:gd name="connsiteY8" fmla="*/ 8758136 h 875813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 name="connsiteX7" fmla="*/ 0 w 2612241"/>
              <a:gd name="connsiteY7" fmla="*/ 8666696 h 8666696"/>
              <a:gd name="connsiteX0" fmla="*/ 0 w 2612241"/>
              <a:gd name="connsiteY0" fmla="*/ 8666696 h 8666696"/>
              <a:gd name="connsiteX1" fmla="*/ 0 w 2612241"/>
              <a:gd name="connsiteY1" fmla="*/ 163683 h 8666696"/>
              <a:gd name="connsiteX2" fmla="*/ 163683 w 2612241"/>
              <a:gd name="connsiteY2" fmla="*/ 0 h 8666696"/>
              <a:gd name="connsiteX3" fmla="*/ 2448558 w 2612241"/>
              <a:gd name="connsiteY3" fmla="*/ 0 h 8666696"/>
              <a:gd name="connsiteX4" fmla="*/ 2612241 w 2612241"/>
              <a:gd name="connsiteY4" fmla="*/ 163683 h 8666696"/>
              <a:gd name="connsiteX5" fmla="*/ 2612241 w 2612241"/>
              <a:gd name="connsiteY5" fmla="*/ 8666696 h 8666696"/>
              <a:gd name="connsiteX6" fmla="*/ 2612241 w 2612241"/>
              <a:gd name="connsiteY6" fmla="*/ 8666696 h 86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2241" h="8666696">
                <a:moveTo>
                  <a:pt x="0" y="8666696"/>
                </a:moveTo>
                <a:lnTo>
                  <a:pt x="0" y="163683"/>
                </a:lnTo>
                <a:cubicBezTo>
                  <a:pt x="0" y="73283"/>
                  <a:pt x="73283" y="0"/>
                  <a:pt x="163683" y="0"/>
                </a:cubicBezTo>
                <a:lnTo>
                  <a:pt x="2448558" y="0"/>
                </a:lnTo>
                <a:cubicBezTo>
                  <a:pt x="2538958" y="0"/>
                  <a:pt x="2612241" y="73283"/>
                  <a:pt x="2612241" y="163683"/>
                </a:cubicBezTo>
                <a:lnTo>
                  <a:pt x="2612241" y="8666696"/>
                </a:lnTo>
                <a:lnTo>
                  <a:pt x="2612241" y="8666696"/>
                </a:lnTo>
              </a:path>
            </a:pathLst>
          </a:custGeom>
          <a:ln w="41275" cap="flat">
            <a:gradFill flip="none" rotWithShape="1">
              <a:gsLst>
                <a:gs pos="0">
                  <a:srgbClr val="0078D4"/>
                </a:gs>
                <a:gs pos="100000">
                  <a:schemeClr val="accent3"/>
                </a:gs>
              </a:gsLst>
              <a:lin ang="1620000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71BCF644-4516-EB1B-299D-AAEB8CC1D86C}"/>
              </a:ext>
            </a:extLst>
          </p:cNvPr>
          <p:cNvGrpSpPr/>
          <p:nvPr/>
        </p:nvGrpSpPr>
        <p:grpSpPr>
          <a:xfrm>
            <a:off x="5648740" y="1269937"/>
            <a:ext cx="210652" cy="210652"/>
            <a:chOff x="5627224" y="1615899"/>
            <a:chExt cx="210652" cy="210652"/>
          </a:xfrm>
        </p:grpSpPr>
        <p:sp>
          <p:nvSpPr>
            <p:cNvPr id="14" name="Oval 13">
              <a:extLst>
                <a:ext uri="{FF2B5EF4-FFF2-40B4-BE49-F238E27FC236}">
                  <a16:creationId xmlns:a16="http://schemas.microsoft.com/office/drawing/2014/main" id="{13746932-FCB0-6D8E-C941-6C98CB59B951}"/>
                </a:ext>
              </a:extLst>
            </p:cNvPr>
            <p:cNvSpPr/>
            <p:nvPr/>
          </p:nvSpPr>
          <p:spPr bwMode="auto">
            <a:xfrm>
              <a:off x="5627224" y="1615899"/>
              <a:ext cx="210652" cy="210652"/>
            </a:xfrm>
            <a:prstGeom prst="ellipse">
              <a:avLst/>
            </a:prstGeom>
            <a:solidFill>
              <a:srgbClr val="0078D4"/>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5" name="Rectangle 89">
              <a:extLst>
                <a:ext uri="{FF2B5EF4-FFF2-40B4-BE49-F238E27FC236}">
                  <a16:creationId xmlns:a16="http://schemas.microsoft.com/office/drawing/2014/main" id="{C3A3D410-B5F5-A8A9-7D4E-8BEA819A388C}"/>
                </a:ext>
              </a:extLst>
            </p:cNvPr>
            <p:cNvSpPr/>
            <p:nvPr/>
          </p:nvSpPr>
          <p:spPr bwMode="auto">
            <a:xfrm rot="2700000">
              <a:off x="5685428"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22" name="Group 21">
            <a:extLst>
              <a:ext uri="{FF2B5EF4-FFF2-40B4-BE49-F238E27FC236}">
                <a16:creationId xmlns:a16="http://schemas.microsoft.com/office/drawing/2014/main" id="{692C8156-30D0-3656-1CAC-89CE43164DBF}"/>
              </a:ext>
            </a:extLst>
          </p:cNvPr>
          <p:cNvGrpSpPr/>
          <p:nvPr/>
        </p:nvGrpSpPr>
        <p:grpSpPr>
          <a:xfrm>
            <a:off x="8532533" y="1269937"/>
            <a:ext cx="210652" cy="210652"/>
            <a:chOff x="8511017" y="1615899"/>
            <a:chExt cx="210652" cy="210652"/>
          </a:xfrm>
        </p:grpSpPr>
        <p:sp>
          <p:nvSpPr>
            <p:cNvPr id="17" name="Oval 16">
              <a:extLst>
                <a:ext uri="{FF2B5EF4-FFF2-40B4-BE49-F238E27FC236}">
                  <a16:creationId xmlns:a16="http://schemas.microsoft.com/office/drawing/2014/main" id="{59BB640E-03BB-D733-5BA5-43FED65E4C97}"/>
                </a:ext>
              </a:extLst>
            </p:cNvPr>
            <p:cNvSpPr/>
            <p:nvPr/>
          </p:nvSpPr>
          <p:spPr bwMode="auto">
            <a:xfrm>
              <a:off x="8511017" y="1615899"/>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18" name="Rectangle 89">
              <a:extLst>
                <a:ext uri="{FF2B5EF4-FFF2-40B4-BE49-F238E27FC236}">
                  <a16:creationId xmlns:a16="http://schemas.microsoft.com/office/drawing/2014/main" id="{8DA9FD45-6632-3C91-52DC-5B151A561E50}"/>
                </a:ext>
              </a:extLst>
            </p:cNvPr>
            <p:cNvSpPr/>
            <p:nvPr/>
          </p:nvSpPr>
          <p:spPr bwMode="auto">
            <a:xfrm rot="2700000">
              <a:off x="8569221" y="1684980"/>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36" name="Group 35">
            <a:extLst>
              <a:ext uri="{FF2B5EF4-FFF2-40B4-BE49-F238E27FC236}">
                <a16:creationId xmlns:a16="http://schemas.microsoft.com/office/drawing/2014/main" id="{D18AC5E2-E2FA-7421-AC15-85FF56C6B03E}"/>
              </a:ext>
            </a:extLst>
          </p:cNvPr>
          <p:cNvGrpSpPr/>
          <p:nvPr/>
        </p:nvGrpSpPr>
        <p:grpSpPr>
          <a:xfrm>
            <a:off x="11502472" y="2685301"/>
            <a:ext cx="210652" cy="210652"/>
            <a:chOff x="11470198" y="3558643"/>
            <a:chExt cx="210652" cy="210652"/>
          </a:xfrm>
        </p:grpSpPr>
        <p:sp>
          <p:nvSpPr>
            <p:cNvPr id="20" name="Oval 19">
              <a:extLst>
                <a:ext uri="{FF2B5EF4-FFF2-40B4-BE49-F238E27FC236}">
                  <a16:creationId xmlns:a16="http://schemas.microsoft.com/office/drawing/2014/main" id="{46299261-1B1B-9979-172C-6044B2903136}"/>
                </a:ext>
              </a:extLst>
            </p:cNvPr>
            <p:cNvSpPr/>
            <p:nvPr/>
          </p:nvSpPr>
          <p:spPr bwMode="auto">
            <a:xfrm rot="5400000">
              <a:off x="11470198" y="3558643"/>
              <a:ext cx="210652" cy="210652"/>
            </a:xfrm>
            <a:prstGeom prst="ellipse">
              <a:avLst/>
            </a:prstGeom>
            <a:solidFill>
              <a:schemeClr val="accent1"/>
            </a:solidFill>
            <a:ln w="15875">
              <a:solidFill>
                <a:schemeClr val="bg1"/>
              </a:solidFill>
            </a:ln>
            <a:effectLst>
              <a:outerShdw blurRad="254000" algn="ctr" rotWithShape="0">
                <a:schemeClr val="bg1">
                  <a:lumMod val="75000"/>
                  <a:alpha val="30000"/>
                </a:schemeClr>
              </a:outerShdw>
            </a:effectLst>
          </p:spPr>
          <p:txBody>
            <a:bodyPr vert="horz" wrap="square" lIns="320040" tIns="0" rIns="0" bIns="0" rtlCol="0" anchor="ctr" anchorCtr="0">
              <a:noAutofit/>
            </a:bodyPr>
            <a:lstStyle/>
            <a:p>
              <a:pPr marL="0" marR="0" lvl="0" indent="0" algn="l" defTabSz="932742" rtl="0" eaLnBrk="1" fontAlgn="auto" latinLnBrk="0" hangingPunct="1">
                <a:lnSpc>
                  <a:spcPct val="100000"/>
                </a:lnSpc>
                <a:spcBef>
                  <a:spcPct val="20000"/>
                </a:spcBef>
                <a:spcAft>
                  <a:spcPts val="0"/>
                </a:spcAft>
                <a:buClrTx/>
                <a:buSzPct val="90000"/>
                <a:buFontTx/>
                <a:buNone/>
                <a:tabLst/>
                <a:defRPr/>
              </a:pPr>
              <a:endParaRPr kumimoji="0" lang="en-US" sz="2000" b="1" i="0" u="none" strike="noStrike" kern="1200" cap="none" spc="0" normalizeH="0" baseline="0" noProof="0">
                <a:ln>
                  <a:noFill/>
                </a:ln>
                <a:solidFill>
                  <a:srgbClr val="FFFFFF"/>
                </a:solidFill>
                <a:effectLst/>
                <a:uLnTx/>
                <a:uFillTx/>
                <a:latin typeface="Segoe Sans Display Semibold"/>
                <a:ea typeface="+mn-ea"/>
                <a:cs typeface="Segoe UI Semibold" panose="020B0502040204020203" pitchFamily="34" charset="0"/>
              </a:endParaRPr>
            </a:p>
          </p:txBody>
        </p:sp>
        <p:sp>
          <p:nvSpPr>
            <p:cNvPr id="21" name="Rectangle 89">
              <a:extLst>
                <a:ext uri="{FF2B5EF4-FFF2-40B4-BE49-F238E27FC236}">
                  <a16:creationId xmlns:a16="http://schemas.microsoft.com/office/drawing/2014/main" id="{D6728DE5-9927-22E5-B9C1-16C56259034D}"/>
                </a:ext>
              </a:extLst>
            </p:cNvPr>
            <p:cNvSpPr/>
            <p:nvPr/>
          </p:nvSpPr>
          <p:spPr bwMode="auto">
            <a:xfrm rot="8100000">
              <a:off x="11539280" y="3627007"/>
              <a:ext cx="72489" cy="72489"/>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25400" cap="rnd">
              <a:solidFill>
                <a:schemeClr val="bg1"/>
              </a:soli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55" name="Rectangle: Top Corners Rounded 54">
            <a:extLst>
              <a:ext uri="{FF2B5EF4-FFF2-40B4-BE49-F238E27FC236}">
                <a16:creationId xmlns:a16="http://schemas.microsoft.com/office/drawing/2014/main" id="{88FB7DDA-23A4-EC93-6B63-BC9D1FB269BA}"/>
              </a:ext>
            </a:extLst>
          </p:cNvPr>
          <p:cNvSpPr/>
          <p:nvPr/>
        </p:nvSpPr>
        <p:spPr bwMode="auto">
          <a:xfrm rot="5400000">
            <a:off x="795072" y="-530208"/>
            <a:ext cx="638245" cy="2228391"/>
          </a:xfrm>
          <a:prstGeom prst="round2SameRect">
            <a:avLst>
              <a:gd name="adj1" fmla="val 1147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6" name="TextBox 55">
            <a:extLst>
              <a:ext uri="{FF2B5EF4-FFF2-40B4-BE49-F238E27FC236}">
                <a16:creationId xmlns:a16="http://schemas.microsoft.com/office/drawing/2014/main" id="{1B37F230-AF0B-3906-90F3-E71B45B9A210}"/>
              </a:ext>
            </a:extLst>
          </p:cNvPr>
          <p:cNvSpPr txBox="1"/>
          <p:nvPr/>
        </p:nvSpPr>
        <p:spPr>
          <a:xfrm>
            <a:off x="116061" y="445487"/>
            <a:ext cx="199626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Sans Display Semibold"/>
                <a:ea typeface="+mn-ea"/>
                <a:cs typeface="+mn-cs"/>
              </a:rPr>
              <a:t>Public Sector</a:t>
            </a:r>
          </a:p>
        </p:txBody>
      </p:sp>
      <p:sp>
        <p:nvSpPr>
          <p:cNvPr id="4" name="Available with">
            <a:extLst>
              <a:ext uri="{FF2B5EF4-FFF2-40B4-BE49-F238E27FC236}">
                <a16:creationId xmlns:a16="http://schemas.microsoft.com/office/drawing/2014/main" id="{CBEA9456-BFA1-445F-905C-59A70F5E8846}"/>
              </a:ext>
            </a:extLst>
          </p:cNvPr>
          <p:cNvSpPr txBox="1"/>
          <p:nvPr/>
        </p:nvSpPr>
        <p:spPr>
          <a:xfrm>
            <a:off x="10853982" y="358721"/>
            <a:ext cx="99224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Scenario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78D4"/>
                </a:solidFill>
                <a:effectLst/>
                <a:uLnTx/>
                <a:uFillTx/>
                <a:latin typeface="Segoe Sans Display Semibold"/>
                <a:ea typeface="+mn-ea"/>
                <a:cs typeface="Segoe UI Semibold" panose="020B0502040204020203" pitchFamily="34" charset="0"/>
              </a:rPr>
              <a:t>Extend</a:t>
            </a:r>
          </a:p>
        </p:txBody>
      </p:sp>
      <p:graphicFrame>
        <p:nvGraphicFramePr>
          <p:cNvPr id="12" name="Table 11">
            <a:extLst>
              <a:ext uri="{FF2B5EF4-FFF2-40B4-BE49-F238E27FC236}">
                <a16:creationId xmlns:a16="http://schemas.microsoft.com/office/drawing/2014/main" id="{875635A5-B7DE-A95C-01CB-E517D0BA4BD4}"/>
              </a:ext>
            </a:extLst>
          </p:cNvPr>
          <p:cNvGraphicFramePr>
            <a:graphicFrameLocks noGrp="1"/>
          </p:cNvGraphicFramePr>
          <p:nvPr>
            <p:extLst>
              <p:ext uri="{D42A27DB-BD31-4B8C-83A1-F6EECF244321}">
                <p14:modId xmlns:p14="http://schemas.microsoft.com/office/powerpoint/2010/main" val="861178989"/>
              </p:ext>
            </p:extLst>
          </p:nvPr>
        </p:nvGraphicFramePr>
        <p:xfrm>
          <a:off x="316788" y="1608472"/>
          <a:ext cx="1907446" cy="3855720"/>
        </p:xfrm>
        <a:graphic>
          <a:graphicData uri="http://schemas.openxmlformats.org/drawingml/2006/table">
            <a:tbl>
              <a:tblPr>
                <a:tableStyleId>{5C22544A-7EE6-4342-B048-85BDC9FD1C3A}</a:tableStyleId>
              </a:tblPr>
              <a:tblGrid>
                <a:gridCol w="1907446">
                  <a:extLst>
                    <a:ext uri="{9D8B030D-6E8A-4147-A177-3AD203B41FA5}">
                      <a16:colId xmlns:a16="http://schemas.microsoft.com/office/drawing/2014/main" val="297064152"/>
                    </a:ext>
                  </a:extLst>
                </a:gridCol>
              </a:tblGrid>
              <a:tr h="815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91F2C"/>
                          </a:solidFill>
                          <a:effectLst/>
                          <a:uLnTx/>
                          <a:uFillTx/>
                          <a:latin typeface="+mn-lt"/>
                          <a:ea typeface="+mn-ea"/>
                          <a:cs typeface="+mn-cs"/>
                        </a:rPr>
                        <a:t>Equip public service agents with instant, accurate answers from policy documents and internal knowledge to enhance citizen trust and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7740856"/>
                  </a:ext>
                </a:extLst>
              </a:tr>
              <a:tr h="18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91F2C"/>
                        </a:solidFill>
                        <a:effectLst/>
                        <a:uLnTx/>
                        <a:uFillTx/>
                        <a:latin typeface="Segoe Sans Display Semibold"/>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5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KPIs impacted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4146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6480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44777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78D4"/>
                        </a:solidFill>
                        <a:effectLst/>
                        <a:uLnTx/>
                        <a:uFillTx/>
                        <a:latin typeface="Segoe Sans Display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2"/>
                          </a:solidFill>
                          <a:effectLst/>
                          <a:uLnTx/>
                          <a:uFillTx/>
                          <a:latin typeface="Segoe Sans Display Semibold"/>
                          <a:ea typeface="+mn-ea"/>
                          <a:cs typeface="+mn-cs"/>
                        </a:rPr>
                        <a:t>Value benefit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255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50" b="0" i="0" u="none" strike="noStrike" kern="1200" cap="none" spc="0" normalizeH="0" baseline="0" noProof="0">
                        <a:ln>
                          <a:noFill/>
                        </a:ln>
                        <a:solidFill>
                          <a:srgbClr val="091F2C"/>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641558"/>
                  </a:ext>
                </a:extLst>
              </a:tr>
            </a:tbl>
          </a:graphicData>
        </a:graphic>
      </p:graphicFrame>
      <p:sp>
        <p:nvSpPr>
          <p:cNvPr id="25" name="Step 1 Title">
            <a:extLst>
              <a:ext uri="{FF2B5EF4-FFF2-40B4-BE49-F238E27FC236}">
                <a16:creationId xmlns:a16="http://schemas.microsoft.com/office/drawing/2014/main" id="{68DE32BC-65D7-14E1-6BD2-A2B2C60C67CB}"/>
              </a:ext>
            </a:extLst>
          </p:cNvPr>
          <p:cNvSpPr txBox="1">
            <a:spLocks/>
          </p:cNvSpPr>
          <p:nvPr/>
        </p:nvSpPr>
        <p:spPr>
          <a:xfrm>
            <a:off x="5920589"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Search &amp; Retrieve</a:t>
            </a:r>
          </a:p>
        </p:txBody>
      </p:sp>
      <p:sp>
        <p:nvSpPr>
          <p:cNvPr id="26" name="Step 1 Top">
            <a:extLst>
              <a:ext uri="{FF2B5EF4-FFF2-40B4-BE49-F238E27FC236}">
                <a16:creationId xmlns:a16="http://schemas.microsoft.com/office/drawing/2014/main" id="{6B9CD861-30CA-7A68-2BC4-19733CC21BA2}"/>
              </a:ext>
            </a:extLst>
          </p:cNvPr>
          <p:cNvSpPr txBox="1">
            <a:spLocks/>
          </p:cNvSpPr>
          <p:nvPr/>
        </p:nvSpPr>
        <p:spPr>
          <a:xfrm>
            <a:off x="5918795"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Indexes and fetches the exact article matching each citizen query</a:t>
            </a:r>
          </a:p>
        </p:txBody>
      </p:sp>
      <p:sp>
        <p:nvSpPr>
          <p:cNvPr id="63" name="Rectangle: Rounded Corners 62">
            <a:extLst>
              <a:ext uri="{FF2B5EF4-FFF2-40B4-BE49-F238E27FC236}">
                <a16:creationId xmlns:a16="http://schemas.microsoft.com/office/drawing/2014/main" id="{EAC6504E-5942-CD92-3D32-EA3F506691A2}"/>
              </a:ext>
            </a:extLst>
          </p:cNvPr>
          <p:cNvSpPr/>
          <p:nvPr/>
        </p:nvSpPr>
        <p:spPr bwMode="auto">
          <a:xfrm>
            <a:off x="372952" y="3662494"/>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first call resolution rate </a:t>
            </a:r>
          </a:p>
        </p:txBody>
      </p:sp>
      <p:sp>
        <p:nvSpPr>
          <p:cNvPr id="5" name="Rectangle: Rounded Corners 4">
            <a:extLst>
              <a:ext uri="{FF2B5EF4-FFF2-40B4-BE49-F238E27FC236}">
                <a16:creationId xmlns:a16="http://schemas.microsoft.com/office/drawing/2014/main" id="{E6A0AF66-BF57-8DD7-4DD8-DE0B1DC1344D}"/>
              </a:ext>
            </a:extLst>
          </p:cNvPr>
          <p:cNvSpPr/>
          <p:nvPr/>
        </p:nvSpPr>
        <p:spPr bwMode="auto">
          <a:xfrm>
            <a:off x="372952" y="3949265"/>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Reduces support team’s time </a:t>
            </a:r>
          </a:p>
        </p:txBody>
      </p:sp>
      <p:sp>
        <p:nvSpPr>
          <p:cNvPr id="7" name="Rectangle: Rounded Corners 6">
            <a:extLst>
              <a:ext uri="{FF2B5EF4-FFF2-40B4-BE49-F238E27FC236}">
                <a16:creationId xmlns:a16="http://schemas.microsoft.com/office/drawing/2014/main" id="{40E7EBD7-1257-CE6B-CB74-F32D3DAC2BA8}"/>
              </a:ext>
            </a:extLst>
          </p:cNvPr>
          <p:cNvSpPr/>
          <p:nvPr/>
        </p:nvSpPr>
        <p:spPr bwMode="auto">
          <a:xfrm>
            <a:off x="368101" y="5125021"/>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Cost Saving</a:t>
            </a:r>
          </a:p>
        </p:txBody>
      </p:sp>
      <p:sp>
        <p:nvSpPr>
          <p:cNvPr id="23" name="Step 1 Title">
            <a:extLst>
              <a:ext uri="{FF2B5EF4-FFF2-40B4-BE49-F238E27FC236}">
                <a16:creationId xmlns:a16="http://schemas.microsoft.com/office/drawing/2014/main" id="{8E027A15-F934-FA07-955E-79B8D88D2505}"/>
              </a:ext>
            </a:extLst>
          </p:cNvPr>
          <p:cNvSpPr txBox="1">
            <a:spLocks/>
          </p:cNvSpPr>
          <p:nvPr/>
        </p:nvSpPr>
        <p:spPr>
          <a:xfrm>
            <a:off x="3036797" y="1135201"/>
            <a:ext cx="2572262" cy="153888"/>
          </a:xfrm>
          <a:prstGeom prst="rect">
            <a:avLst/>
          </a:prstGeom>
          <a:noFill/>
          <a:effectLst/>
        </p:spPr>
        <p:txBody>
          <a:bodyPr wrap="square"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Ingest Knowledge Sources</a:t>
            </a:r>
          </a:p>
        </p:txBody>
      </p:sp>
      <p:sp>
        <p:nvSpPr>
          <p:cNvPr id="24" name="Step 1 Top">
            <a:extLst>
              <a:ext uri="{FF2B5EF4-FFF2-40B4-BE49-F238E27FC236}">
                <a16:creationId xmlns:a16="http://schemas.microsoft.com/office/drawing/2014/main" id="{2B52614A-FC0F-5063-43F7-CFB20BB7BB12}"/>
              </a:ext>
            </a:extLst>
          </p:cNvPr>
          <p:cNvSpPr txBox="1">
            <a:spLocks/>
          </p:cNvSpPr>
          <p:nvPr/>
        </p:nvSpPr>
        <p:spPr>
          <a:xfrm>
            <a:off x="3035003"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800" b="0" i="0" u="none" strike="noStrike" kern="0" cap="none" spc="0" normalizeH="0" baseline="0" noProof="0">
                <a:ln>
                  <a:noFill/>
                </a:ln>
                <a:solidFill>
                  <a:srgbClr val="000000"/>
                </a:solidFill>
                <a:effectLst/>
                <a:uLnTx/>
                <a:uFillTx/>
                <a:latin typeface="Segoe Sans Display"/>
                <a:ea typeface="DM Sans 14pt"/>
                <a:cs typeface="DM Sans 14pt"/>
                <a:sym typeface="DM Sans"/>
              </a:rPr>
              <a:t>Gathers FAQs, manuals, and policy documents to build a unified knowledge base</a:t>
            </a:r>
          </a:p>
        </p:txBody>
      </p:sp>
      <p:sp>
        <p:nvSpPr>
          <p:cNvPr id="45" name="TextBox 44">
            <a:extLst>
              <a:ext uri="{FF2B5EF4-FFF2-40B4-BE49-F238E27FC236}">
                <a16:creationId xmlns:a16="http://schemas.microsoft.com/office/drawing/2014/main" id="{AFFB994C-8915-6BEF-DC2B-7E4DB73734F4}"/>
              </a:ext>
              <a:ext uri="{C183D7F6-B498-43B3-948B-1728B52AA6E4}">
                <adec:decorative xmlns:adec="http://schemas.microsoft.com/office/drawing/2017/decorative" val="0"/>
              </a:ext>
            </a:extLst>
          </p:cNvPr>
          <p:cNvSpPr txBox="1"/>
          <p:nvPr/>
        </p:nvSpPr>
        <p:spPr>
          <a:xfrm>
            <a:off x="3223018" y="2198214"/>
            <a:ext cx="2081045" cy="65659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for internal wikis, policy documents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CRM (Dynamics 365) for CRM data that might contain FAQs or service manuals</a:t>
            </a:r>
          </a:p>
        </p:txBody>
      </p:sp>
      <p:pic>
        <p:nvPicPr>
          <p:cNvPr id="49" name="Picture 48">
            <a:extLst>
              <a:ext uri="{FF2B5EF4-FFF2-40B4-BE49-F238E27FC236}">
                <a16:creationId xmlns:a16="http://schemas.microsoft.com/office/drawing/2014/main" id="{D5946DC5-63A4-5FBE-2D29-77639D4B64E2}"/>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5307344" y="2071355"/>
            <a:ext cx="219971" cy="211752"/>
          </a:xfrm>
          <a:prstGeom prst="rect">
            <a:avLst/>
          </a:prstGeom>
          <a:ln w="6657" cap="flat">
            <a:noFill/>
            <a:prstDash val="solid"/>
            <a:miter/>
          </a:ln>
          <a:effectLst/>
        </p:spPr>
      </p:pic>
      <p:sp>
        <p:nvSpPr>
          <p:cNvPr id="28" name="Step 1 Title">
            <a:extLst>
              <a:ext uri="{FF2B5EF4-FFF2-40B4-BE49-F238E27FC236}">
                <a16:creationId xmlns:a16="http://schemas.microsoft.com/office/drawing/2014/main" id="{66845CB4-3068-CF22-BF9C-0F93F5045F98}"/>
              </a:ext>
            </a:extLst>
          </p:cNvPr>
          <p:cNvSpPr txBox="1">
            <a:spLocks/>
          </p:cNvSpPr>
          <p:nvPr/>
        </p:nvSpPr>
        <p:spPr>
          <a:xfrm>
            <a:off x="8804382" y="1135201"/>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3"/>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Synthesize and </a:t>
            </a:r>
            <a:r>
              <a:rPr lang="en-US"/>
              <a:t>Cite Source Document</a:t>
            </a:r>
            <a:endPar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endParaRPr>
          </a:p>
        </p:txBody>
      </p:sp>
      <p:sp>
        <p:nvSpPr>
          <p:cNvPr id="29" name="Step 1 Top">
            <a:extLst>
              <a:ext uri="{FF2B5EF4-FFF2-40B4-BE49-F238E27FC236}">
                <a16:creationId xmlns:a16="http://schemas.microsoft.com/office/drawing/2014/main" id="{1A09B54F-B3B7-36C8-8D8A-0C2935F6E65B}"/>
              </a:ext>
            </a:extLst>
          </p:cNvPr>
          <p:cNvSpPr txBox="1">
            <a:spLocks/>
          </p:cNvSpPr>
          <p:nvPr/>
        </p:nvSpPr>
        <p:spPr>
          <a:xfrm>
            <a:off x="8804382" y="1461438"/>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Rewrites complex policy text into clear, conversational answers and links back to sources to the citizens</a:t>
            </a:r>
          </a:p>
        </p:txBody>
      </p:sp>
      <p:sp>
        <p:nvSpPr>
          <p:cNvPr id="37" name="Step 1 Title">
            <a:extLst>
              <a:ext uri="{FF2B5EF4-FFF2-40B4-BE49-F238E27FC236}">
                <a16:creationId xmlns:a16="http://schemas.microsoft.com/office/drawing/2014/main" id="{7B0FD78B-C1E7-278D-8BD1-06FBE8EF6E60}"/>
              </a:ext>
            </a:extLst>
          </p:cNvPr>
          <p:cNvSpPr txBox="1">
            <a:spLocks/>
          </p:cNvSpPr>
          <p:nvPr/>
        </p:nvSpPr>
        <p:spPr>
          <a:xfrm>
            <a:off x="8804382" y="3839644"/>
            <a:ext cx="2572262" cy="153888"/>
          </a:xfrm>
          <a:prstGeom prst="rect">
            <a:avLst/>
          </a:prstGeom>
          <a:noFill/>
          <a:effectLst/>
        </p:spPr>
        <p:txBody>
          <a:bodyPr lIns="0" tIns="0" rIns="0" bIns="0" anchor="ctr"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4"/>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Route Complex Queries</a:t>
            </a:r>
          </a:p>
        </p:txBody>
      </p:sp>
      <p:sp>
        <p:nvSpPr>
          <p:cNvPr id="38" name="Step 1 Top">
            <a:extLst>
              <a:ext uri="{FF2B5EF4-FFF2-40B4-BE49-F238E27FC236}">
                <a16:creationId xmlns:a16="http://schemas.microsoft.com/office/drawing/2014/main" id="{F9BAC3AB-8245-39AD-5B0E-5CC5FD62993A}"/>
              </a:ext>
            </a:extLst>
          </p:cNvPr>
          <p:cNvSpPr txBox="1">
            <a:spLocks/>
          </p:cNvSpPr>
          <p:nvPr/>
        </p:nvSpPr>
        <p:spPr>
          <a:xfrm>
            <a:off x="8804382" y="4275090"/>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Flags questions beyond its scope and forwards full context to live agents</a:t>
            </a:r>
          </a:p>
        </p:txBody>
      </p:sp>
      <p:sp>
        <p:nvSpPr>
          <p:cNvPr id="8" name="Rectangle: Rounded Corners 7">
            <a:extLst>
              <a:ext uri="{FF2B5EF4-FFF2-40B4-BE49-F238E27FC236}">
                <a16:creationId xmlns:a16="http://schemas.microsoft.com/office/drawing/2014/main" id="{E86B4C71-3849-C9C8-7E76-EFF2149D0B30}"/>
              </a:ext>
            </a:extLst>
          </p:cNvPr>
          <p:cNvSpPr/>
          <p:nvPr/>
        </p:nvSpPr>
        <p:spPr bwMode="auto">
          <a:xfrm>
            <a:off x="364133" y="5399222"/>
            <a:ext cx="1851282"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Customer Experience</a:t>
            </a:r>
          </a:p>
        </p:txBody>
      </p:sp>
      <p:sp>
        <p:nvSpPr>
          <p:cNvPr id="16" name="Rectangle: Rounded Corners 15">
            <a:extLst>
              <a:ext uri="{FF2B5EF4-FFF2-40B4-BE49-F238E27FC236}">
                <a16:creationId xmlns:a16="http://schemas.microsoft.com/office/drawing/2014/main" id="{20A4E3C4-C352-A8BF-16EA-74E33D8E7162}"/>
              </a:ext>
            </a:extLst>
          </p:cNvPr>
          <p:cNvSpPr/>
          <p:nvPr/>
        </p:nvSpPr>
        <p:spPr bwMode="auto">
          <a:xfrm>
            <a:off x="369466" y="4230669"/>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a:t>
            </a:r>
            <a:r>
              <a:rPr lang="en-US" sz="700">
                <a:solidFill>
                  <a:srgbClr val="FFFFFF"/>
                </a:solidFill>
                <a:latin typeface="Segoe Sans Display Semibold"/>
                <a:ea typeface="Segoe UI" pitchFamily="34" charset="0"/>
                <a:cs typeface="Segoe UI" pitchFamily="34" charset="0"/>
              </a:rPr>
              <a:t>resolution </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efficiency </a:t>
            </a:r>
          </a:p>
        </p:txBody>
      </p:sp>
      <p:sp>
        <p:nvSpPr>
          <p:cNvPr id="46" name="Text Placeholder 11">
            <a:extLst>
              <a:ext uri="{FF2B5EF4-FFF2-40B4-BE49-F238E27FC236}">
                <a16:creationId xmlns:a16="http://schemas.microsoft.com/office/drawing/2014/main" id="{42011087-6B29-7CA0-C761-6DC6B8FED843}"/>
              </a:ext>
            </a:extLst>
          </p:cNvPr>
          <p:cNvSpPr txBox="1">
            <a:spLocks/>
          </p:cNvSpPr>
          <p:nvPr/>
        </p:nvSpPr>
        <p:spPr>
          <a:xfrm>
            <a:off x="5915514"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47" name="Text Placeholder 11">
            <a:extLst>
              <a:ext uri="{FF2B5EF4-FFF2-40B4-BE49-F238E27FC236}">
                <a16:creationId xmlns:a16="http://schemas.microsoft.com/office/drawing/2014/main" id="{A39C5A98-76D9-EFCF-ACE7-BEA0AE91B7CD}"/>
              </a:ext>
            </a:extLst>
          </p:cNvPr>
          <p:cNvSpPr txBox="1">
            <a:spLocks/>
          </p:cNvSpPr>
          <p:nvPr/>
        </p:nvSpPr>
        <p:spPr>
          <a:xfrm flipV="1">
            <a:off x="5915514"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1" name="TextBox 60">
            <a:extLst>
              <a:ext uri="{FF2B5EF4-FFF2-40B4-BE49-F238E27FC236}">
                <a16:creationId xmlns:a16="http://schemas.microsoft.com/office/drawing/2014/main" id="{808A18F4-E399-7815-2712-3F3A25E420D6}"/>
              </a:ext>
              <a:ext uri="{C183D7F6-B498-43B3-948B-1728B52AA6E4}">
                <adec:decorative xmlns:adec="http://schemas.microsoft.com/office/drawing/2017/decorative" val="0"/>
              </a:ext>
            </a:extLst>
          </p:cNvPr>
          <p:cNvSpPr txBox="1"/>
          <p:nvPr/>
        </p:nvSpPr>
        <p:spPr>
          <a:xfrm>
            <a:off x="6101735" y="2331584"/>
            <a:ext cx="2199820" cy="389850"/>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endParaRPr kumimoji="0" lang="en-US" sz="800" b="0" i="0" u="none" strike="noStrike" kern="1200" cap="none" spc="0" normalizeH="0" baseline="0" noProof="0">
              <a:ln>
                <a:noFill/>
              </a:ln>
              <a:solidFill>
                <a:srgbClr val="0078D4"/>
              </a:solidFill>
              <a:effectLst/>
              <a:uLnTx/>
              <a:uFillTx/>
              <a:latin typeface="Segoe Sans Display"/>
              <a:ea typeface="+mn-ea"/>
              <a:cs typeface="+mn-cs"/>
            </a:endParaRP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as the source repository for searches</a:t>
            </a:r>
          </a:p>
        </p:txBody>
      </p:sp>
      <p:pic>
        <p:nvPicPr>
          <p:cNvPr id="62" name="Picture 61">
            <a:extLst>
              <a:ext uri="{FF2B5EF4-FFF2-40B4-BE49-F238E27FC236}">
                <a16:creationId xmlns:a16="http://schemas.microsoft.com/office/drawing/2014/main" id="{602FDD7E-DE8D-5F28-4860-359C60B5C0F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8179189" y="2071355"/>
            <a:ext cx="219971" cy="211752"/>
          </a:xfrm>
          <a:prstGeom prst="rect">
            <a:avLst/>
          </a:prstGeom>
          <a:ln w="6657" cap="flat">
            <a:noFill/>
            <a:prstDash val="solid"/>
            <a:miter/>
          </a:ln>
          <a:effectLst/>
        </p:spPr>
      </p:pic>
      <p:sp>
        <p:nvSpPr>
          <p:cNvPr id="65" name="Text Placeholder 11">
            <a:extLst>
              <a:ext uri="{FF2B5EF4-FFF2-40B4-BE49-F238E27FC236}">
                <a16:creationId xmlns:a16="http://schemas.microsoft.com/office/drawing/2014/main" id="{43A674AE-9B45-28A1-042E-871309AAC907}"/>
              </a:ext>
            </a:extLst>
          </p:cNvPr>
          <p:cNvSpPr txBox="1">
            <a:spLocks/>
          </p:cNvSpPr>
          <p:nvPr/>
        </p:nvSpPr>
        <p:spPr>
          <a:xfrm>
            <a:off x="8804381" y="2017071"/>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6" name="Text Placeholder 11">
            <a:extLst>
              <a:ext uri="{FF2B5EF4-FFF2-40B4-BE49-F238E27FC236}">
                <a16:creationId xmlns:a16="http://schemas.microsoft.com/office/drawing/2014/main" id="{38CC89C8-6CE1-E20E-511E-85CA7C25F172}"/>
              </a:ext>
            </a:extLst>
          </p:cNvPr>
          <p:cNvSpPr txBox="1">
            <a:spLocks/>
          </p:cNvSpPr>
          <p:nvPr/>
        </p:nvSpPr>
        <p:spPr>
          <a:xfrm flipV="1">
            <a:off x="8804381" y="3034603"/>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59" name="TextBox 58">
            <a:extLst>
              <a:ext uri="{FF2B5EF4-FFF2-40B4-BE49-F238E27FC236}">
                <a16:creationId xmlns:a16="http://schemas.microsoft.com/office/drawing/2014/main" id="{7AD954BE-84F0-CA83-471D-3757F7977E2D}"/>
              </a:ext>
              <a:ext uri="{C183D7F6-B498-43B3-948B-1728B52AA6E4}">
                <adec:decorative xmlns:adec="http://schemas.microsoft.com/office/drawing/2017/decorative" val="0"/>
              </a:ext>
            </a:extLst>
          </p:cNvPr>
          <p:cNvSpPr txBox="1"/>
          <p:nvPr/>
        </p:nvSpPr>
        <p:spPr>
          <a:xfrm>
            <a:off x="8990602" y="2331584"/>
            <a:ext cx="2199820" cy="38985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Content Management System (SharePoint)  to provide source linking</a:t>
            </a:r>
          </a:p>
        </p:txBody>
      </p:sp>
      <p:pic>
        <p:nvPicPr>
          <p:cNvPr id="60" name="Picture 59">
            <a:extLst>
              <a:ext uri="{FF2B5EF4-FFF2-40B4-BE49-F238E27FC236}">
                <a16:creationId xmlns:a16="http://schemas.microsoft.com/office/drawing/2014/main" id="{D64FB1C9-C484-8FBE-FF2C-3D5C0423D80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2071355"/>
            <a:ext cx="219971" cy="211752"/>
          </a:xfrm>
          <a:prstGeom prst="rect">
            <a:avLst/>
          </a:prstGeom>
          <a:ln w="6657" cap="flat">
            <a:noFill/>
            <a:prstDash val="solid"/>
            <a:miter/>
          </a:ln>
          <a:effectLst/>
        </p:spPr>
      </p:pic>
      <p:sp>
        <p:nvSpPr>
          <p:cNvPr id="73" name="TextBox 72">
            <a:extLst>
              <a:ext uri="{FF2B5EF4-FFF2-40B4-BE49-F238E27FC236}">
                <a16:creationId xmlns:a16="http://schemas.microsoft.com/office/drawing/2014/main" id="{DA98A33D-C0C7-A96C-7746-BC63ECC66623}"/>
              </a:ext>
            </a:extLst>
          </p:cNvPr>
          <p:cNvSpPr txBox="1"/>
          <p:nvPr/>
        </p:nvSpPr>
        <p:spPr>
          <a:xfrm>
            <a:off x="3223018"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Gathers manual, FAQs and policy documents to ensure up-to-date information ingestion</a:t>
            </a:r>
          </a:p>
        </p:txBody>
      </p:sp>
      <p:sp>
        <p:nvSpPr>
          <p:cNvPr id="74" name="TextBox 73">
            <a:extLst>
              <a:ext uri="{FF2B5EF4-FFF2-40B4-BE49-F238E27FC236}">
                <a16:creationId xmlns:a16="http://schemas.microsoft.com/office/drawing/2014/main" id="{CDCE85F5-CDDB-8245-644B-59DBE269B980}"/>
              </a:ext>
            </a:extLst>
          </p:cNvPr>
          <p:cNvSpPr txBox="1"/>
          <p:nvPr/>
        </p:nvSpPr>
        <p:spPr>
          <a:xfrm>
            <a:off x="6128274" y="3192285"/>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Searches from source repository such as SharePoint to reduce</a:t>
            </a:r>
            <a:r>
              <a:rPr kumimoji="0" lang="en-US" sz="700" b="0" i="0" u="none" strike="noStrike" kern="1200" cap="none" spc="0" normalizeH="0" baseline="0" noProof="0">
                <a:ln>
                  <a:noFill/>
                </a:ln>
                <a:solidFill>
                  <a:srgbClr val="000000"/>
                </a:solidFill>
                <a:effectLst/>
                <a:uLnTx/>
                <a:uFillTx/>
                <a:latin typeface="Segoe Sans Display"/>
                <a:ea typeface="+mn-ea"/>
                <a:cs typeface="+mn-cs"/>
              </a:rPr>
              <a:t> lookup time for precise answers</a:t>
            </a:r>
          </a:p>
        </p:txBody>
      </p:sp>
      <p:sp>
        <p:nvSpPr>
          <p:cNvPr id="75" name="TextBox 74">
            <a:extLst>
              <a:ext uri="{FF2B5EF4-FFF2-40B4-BE49-F238E27FC236}">
                <a16:creationId xmlns:a16="http://schemas.microsoft.com/office/drawing/2014/main" id="{FD2585FA-50D6-AA95-DD58-82B0D5991523}"/>
              </a:ext>
            </a:extLst>
          </p:cNvPr>
          <p:cNvSpPr txBox="1"/>
          <p:nvPr/>
        </p:nvSpPr>
        <p:spPr>
          <a:xfrm>
            <a:off x="8990601" y="3192285"/>
            <a:ext cx="235950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Synthesizes complex policy documents to d</a:t>
            </a:r>
            <a:r>
              <a:rPr kumimoji="0" lang="en-US" sz="700" b="0" i="0" u="none" strike="noStrike" kern="1200" cap="none" spc="0" normalizeH="0" baseline="0" noProof="0" err="1">
                <a:ln>
                  <a:noFill/>
                </a:ln>
                <a:solidFill>
                  <a:srgbClr val="000000"/>
                </a:solidFill>
                <a:effectLst/>
                <a:uLnTx/>
                <a:uFillTx/>
                <a:latin typeface="Segoe Sans Display"/>
                <a:ea typeface="+mn-ea"/>
                <a:cs typeface="+mn-cs"/>
              </a:rPr>
              <a:t>eliver</a:t>
            </a:r>
            <a:r>
              <a:rPr kumimoji="0" lang="en-US" sz="700" b="0" i="0" u="none" strike="noStrike" kern="1200" cap="none" spc="0" normalizeH="0" baseline="0" noProof="0">
                <a:ln>
                  <a:noFill/>
                </a:ln>
                <a:solidFill>
                  <a:srgbClr val="000000"/>
                </a:solidFill>
                <a:effectLst/>
                <a:uLnTx/>
                <a:uFillTx/>
                <a:latin typeface="Segoe Sans Display"/>
                <a:ea typeface="+mn-ea"/>
                <a:cs typeface="+mn-cs"/>
              </a:rPr>
              <a:t> easy-to-understand explanations</a:t>
            </a:r>
          </a:p>
        </p:txBody>
      </p:sp>
      <p:sp>
        <p:nvSpPr>
          <p:cNvPr id="70" name="Text Placeholder 11">
            <a:extLst>
              <a:ext uri="{FF2B5EF4-FFF2-40B4-BE49-F238E27FC236}">
                <a16:creationId xmlns:a16="http://schemas.microsoft.com/office/drawing/2014/main" id="{80BD8BC3-8674-3686-25F2-6D4760D34597}"/>
              </a:ext>
            </a:extLst>
          </p:cNvPr>
          <p:cNvSpPr txBox="1">
            <a:spLocks/>
          </p:cNvSpPr>
          <p:nvPr/>
        </p:nvSpPr>
        <p:spPr>
          <a:xfrm>
            <a:off x="8804381" y="4827756"/>
            <a:ext cx="2572261"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71" name="Text Placeholder 11">
            <a:extLst>
              <a:ext uri="{FF2B5EF4-FFF2-40B4-BE49-F238E27FC236}">
                <a16:creationId xmlns:a16="http://schemas.microsoft.com/office/drawing/2014/main" id="{1A0DCB87-354D-AB70-4ACD-E76C0E5ADDF0}"/>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67" name="TextBox 66">
            <a:extLst>
              <a:ext uri="{FF2B5EF4-FFF2-40B4-BE49-F238E27FC236}">
                <a16:creationId xmlns:a16="http://schemas.microsoft.com/office/drawing/2014/main" id="{1BBEB040-5CA1-02D9-1A60-0D293896E7A3}"/>
              </a:ext>
              <a:ext uri="{C183D7F6-B498-43B3-948B-1728B52AA6E4}">
                <adec:decorative xmlns:adec="http://schemas.microsoft.com/office/drawing/2017/decorative" val="0"/>
              </a:ext>
            </a:extLst>
          </p:cNvPr>
          <p:cNvSpPr txBox="1"/>
          <p:nvPr/>
        </p:nvSpPr>
        <p:spPr>
          <a:xfrm>
            <a:off x="8990602" y="4901178"/>
            <a:ext cx="2080736" cy="872034"/>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real-time routing &amp; notifications to live agents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(Outlook) to send detailed context via email to the assigned live agents</a:t>
            </a:r>
          </a:p>
        </p:txBody>
      </p:sp>
      <p:pic>
        <p:nvPicPr>
          <p:cNvPr id="68" name="Picture 67">
            <a:extLst>
              <a:ext uri="{FF2B5EF4-FFF2-40B4-BE49-F238E27FC236}">
                <a16:creationId xmlns:a16="http://schemas.microsoft.com/office/drawing/2014/main" id="{0656A759-177E-7669-D952-EC43FE6B3FD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130134" y="4861523"/>
            <a:ext cx="219971" cy="211752"/>
          </a:xfrm>
          <a:prstGeom prst="rect">
            <a:avLst/>
          </a:prstGeom>
          <a:ln w="6657" cap="flat">
            <a:noFill/>
            <a:prstDash val="solid"/>
            <a:miter/>
          </a:ln>
          <a:effectLst/>
        </p:spPr>
      </p:pic>
      <p:sp>
        <p:nvSpPr>
          <p:cNvPr id="76" name="TextBox 75">
            <a:extLst>
              <a:ext uri="{FF2B5EF4-FFF2-40B4-BE49-F238E27FC236}">
                <a16:creationId xmlns:a16="http://schemas.microsoft.com/office/drawing/2014/main" id="{FE19255F-C6C9-80FA-1F53-8CE88F0FDF50}"/>
              </a:ext>
            </a:extLst>
          </p:cNvPr>
          <p:cNvSpPr txBox="1"/>
          <p:nvPr/>
        </p:nvSpPr>
        <p:spPr>
          <a:xfrm>
            <a:off x="8990602" y="6010318"/>
            <a:ext cx="2300708"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Seamlessly connects citizens with experts via emails and Teams, ensuring complex issues reach the right help</a:t>
            </a:r>
          </a:p>
        </p:txBody>
      </p:sp>
      <p:sp>
        <p:nvSpPr>
          <p:cNvPr id="6" name="Step 1 Title">
            <a:extLst>
              <a:ext uri="{FF2B5EF4-FFF2-40B4-BE49-F238E27FC236}">
                <a16:creationId xmlns:a16="http://schemas.microsoft.com/office/drawing/2014/main" id="{5CF76D6F-937F-A537-539C-74CD4391E2E7}"/>
              </a:ext>
            </a:extLst>
          </p:cNvPr>
          <p:cNvSpPr txBox="1">
            <a:spLocks/>
          </p:cNvSpPr>
          <p:nvPr/>
        </p:nvSpPr>
        <p:spPr>
          <a:xfrm>
            <a:off x="5918795" y="3839645"/>
            <a:ext cx="2613738" cy="153888"/>
          </a:xfrm>
          <a:prstGeom prst="rect">
            <a:avLst/>
          </a:prstGeom>
          <a:noFill/>
          <a:effectLst/>
        </p:spPr>
        <p:txBody>
          <a:bodyPr wrap="square" lIns="0" tIns="0" rIns="0" bIns="0" anchor="t" anchorCtr="0">
            <a:spAutoFit/>
          </a:bodyPr>
          <a:lstStyle>
            <a:lvl1pPr marL="114300" marR="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sz="1000" b="0" i="0" kern="1200" spc="0" baseline="0">
                <a:solidFill>
                  <a:schemeClr val="tx1"/>
                </a:solidFill>
                <a:latin typeface="+mj-lt"/>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32742" rtl="0" eaLnBrk="1" fontAlgn="auto" latinLnBrk="0" hangingPunct="1">
              <a:lnSpc>
                <a:spcPct val="100000"/>
              </a:lnSpc>
              <a:spcBef>
                <a:spcPct val="20000"/>
              </a:spcBef>
              <a:spcAft>
                <a:spcPts val="0"/>
              </a:spcAft>
              <a:buClrTx/>
              <a:buSzPct val="90000"/>
              <a:buFont typeface="+mj-lt"/>
              <a:buAutoNum type="arabicPeriod" startAt="5"/>
              <a:tabLst/>
              <a:defRPr/>
            </a:pPr>
            <a:r>
              <a:rPr kumimoji="0" lang="en-US" sz="1000" b="0" i="0" u="none" strike="noStrike" kern="1200" cap="none" spc="0" normalizeH="0" baseline="0" noProof="0">
                <a:ln>
                  <a:noFill/>
                </a:ln>
                <a:solidFill>
                  <a:srgbClr val="091F2C"/>
                </a:solidFill>
                <a:effectLst/>
                <a:uLnTx/>
                <a:uFillTx/>
                <a:latin typeface="Segoe Sans Display Semibold"/>
                <a:ea typeface="+mn-ea"/>
                <a:cs typeface="Segoe UI Semibold" panose="020B0502040204020203" pitchFamily="34" charset="0"/>
              </a:rPr>
              <a:t>Summarize Contextual Communication</a:t>
            </a:r>
          </a:p>
        </p:txBody>
      </p:sp>
      <p:sp>
        <p:nvSpPr>
          <p:cNvPr id="19" name="Step 1 Top">
            <a:extLst>
              <a:ext uri="{FF2B5EF4-FFF2-40B4-BE49-F238E27FC236}">
                <a16:creationId xmlns:a16="http://schemas.microsoft.com/office/drawing/2014/main" id="{C3A06E5B-B44C-DD29-D182-D3F1FDDA804D}"/>
              </a:ext>
            </a:extLst>
          </p:cNvPr>
          <p:cNvSpPr txBox="1">
            <a:spLocks/>
          </p:cNvSpPr>
          <p:nvPr/>
        </p:nvSpPr>
        <p:spPr>
          <a:xfrm>
            <a:off x="5918795" y="4283982"/>
            <a:ext cx="2572262" cy="626701"/>
          </a:xfrm>
          <a:prstGeom prst="rect">
            <a:avLst/>
          </a:prstGeom>
        </p:spPr>
        <p:txBody>
          <a:bodyPr lIns="0" tIns="0" rIns="0" bIns="0">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Segoe Sans Display" pitchFamily="2" charset="0"/>
              </a:rPr>
              <a:t>Sends summarized emails and messages to supervisors and case managers to track urgent communications (policy violations, compliance issues, escalated complaints, or time-sensitive requests)</a:t>
            </a:r>
          </a:p>
        </p:txBody>
      </p:sp>
      <p:grpSp>
        <p:nvGrpSpPr>
          <p:cNvPr id="27" name="Group 26">
            <a:extLst>
              <a:ext uri="{FF2B5EF4-FFF2-40B4-BE49-F238E27FC236}">
                <a16:creationId xmlns:a16="http://schemas.microsoft.com/office/drawing/2014/main" id="{A520A11E-ECAD-1C57-BC3B-21AF6F35E83A}"/>
              </a:ext>
            </a:extLst>
          </p:cNvPr>
          <p:cNvGrpSpPr/>
          <p:nvPr/>
        </p:nvGrpSpPr>
        <p:grpSpPr>
          <a:xfrm>
            <a:off x="5915514" y="4827756"/>
            <a:ext cx="2572262" cy="1652997"/>
            <a:chOff x="8804381" y="4827756"/>
            <a:chExt cx="2572262" cy="1652997"/>
          </a:xfrm>
        </p:grpSpPr>
        <p:sp>
          <p:nvSpPr>
            <p:cNvPr id="30" name="Text Placeholder 11">
              <a:extLst>
                <a:ext uri="{FF2B5EF4-FFF2-40B4-BE49-F238E27FC236}">
                  <a16:creationId xmlns:a16="http://schemas.microsoft.com/office/drawing/2014/main" id="{1709FFF5-01DB-3D9F-8DA8-6BC50E4FE73A}"/>
                </a:ext>
              </a:extLst>
            </p:cNvPr>
            <p:cNvSpPr txBox="1">
              <a:spLocks/>
            </p:cNvSpPr>
            <p:nvPr/>
          </p:nvSpPr>
          <p:spPr>
            <a:xfrm>
              <a:off x="8804381" y="4827756"/>
              <a:ext cx="2572262" cy="1018877"/>
            </a:xfrm>
            <a:prstGeom prst="round2SameRect">
              <a:avLst>
                <a:gd name="adj1" fmla="val 7620"/>
                <a:gd name="adj2" fmla="val 0"/>
              </a:avLst>
            </a:prstGeom>
            <a:solidFill>
              <a:srgbClr val="FFFFFF">
                <a:alpha val="50000"/>
              </a:srgb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2" name="Text Placeholder 11">
              <a:extLst>
                <a:ext uri="{FF2B5EF4-FFF2-40B4-BE49-F238E27FC236}">
                  <a16:creationId xmlns:a16="http://schemas.microsoft.com/office/drawing/2014/main" id="{7F3820A5-AD1E-8C6C-843B-157B52F3AF8F}"/>
                </a:ext>
              </a:extLst>
            </p:cNvPr>
            <p:cNvSpPr txBox="1">
              <a:spLocks/>
            </p:cNvSpPr>
            <p:nvPr/>
          </p:nvSpPr>
          <p:spPr>
            <a:xfrm flipV="1">
              <a:off x="8804381" y="5845288"/>
              <a:ext cx="2572262" cy="635465"/>
            </a:xfrm>
            <a:prstGeom prst="round2SameRect">
              <a:avLst/>
            </a:prstGeom>
            <a:solidFill>
              <a:schemeClr val="accent5">
                <a:lumMod val="20000"/>
                <a:lumOff val="80000"/>
              </a:schemeClr>
            </a:solidFill>
            <a:ln>
              <a:solidFill>
                <a:schemeClr val="bg1"/>
              </a:solidFill>
            </a:ln>
          </p:spPr>
          <p:txBody>
            <a:bodyPr lIns="0" tIns="0" rIns="0" bIns="0" anchor="b">
              <a:noAutofit/>
            </a:bodyPr>
            <a:lstStyle>
              <a:lvl1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n-lt"/>
                  <a:ea typeface="+mn-ea"/>
                  <a:cs typeface="Segoe Sans Display" pitchFamily="2" charset="0"/>
                </a:defRPr>
              </a:lvl1pPr>
              <a:lvl2pPr marL="0" marR="0" indent="0" algn="l" defTabSz="932742" rtl="0" eaLnBrk="1" fontAlgn="auto" latinLnBrk="0" hangingPunct="1">
                <a:lnSpc>
                  <a:spcPct val="100000"/>
                </a:lnSpc>
                <a:spcBef>
                  <a:spcPts val="0"/>
                </a:spcBef>
                <a:spcAft>
                  <a:spcPts val="200"/>
                </a:spcAft>
                <a:buClrTx/>
                <a:buSzPct val="90000"/>
                <a:buFont typeface="Wingdings" panose="05000000000000000000" pitchFamily="2" charset="2"/>
                <a:buNone/>
                <a:tabLst/>
                <a:defRPr sz="9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sz="900" kern="1200" spc="0" baseline="0">
                  <a:solidFill>
                    <a:schemeClr val="tx1"/>
                  </a:solidFill>
                  <a:latin typeface="+mj-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00"/>
                </a:spcAft>
                <a:buClrTx/>
                <a:buSzPct val="90000"/>
                <a:buFont typeface="Wingdings" panose="05000000000000000000" pitchFamily="2" charset="2"/>
                <a:buNone/>
                <a:tabLst/>
                <a:defRPr/>
              </a:pPr>
              <a:endParaRPr kumimoji="0" lang="en-US" sz="900" b="0" i="0" u="none" strike="noStrike" kern="1200" cap="none" spc="0" normalizeH="0" baseline="0" noProof="0">
                <a:ln>
                  <a:noFill/>
                </a:ln>
                <a:solidFill>
                  <a:srgbClr val="091F2C"/>
                </a:solidFill>
                <a:effectLst/>
                <a:uLnTx/>
                <a:uFillTx/>
                <a:latin typeface="Segoe Sans Display"/>
                <a:ea typeface="+mn-ea"/>
                <a:cs typeface="Segoe Sans Display" pitchFamily="2" charset="0"/>
              </a:endParaRPr>
            </a:p>
          </p:txBody>
        </p:sp>
        <p:sp>
          <p:nvSpPr>
            <p:cNvPr id="33" name="TextBox 32">
              <a:extLst>
                <a:ext uri="{FF2B5EF4-FFF2-40B4-BE49-F238E27FC236}">
                  <a16:creationId xmlns:a16="http://schemas.microsoft.com/office/drawing/2014/main" id="{F4E9C84A-6F89-F440-7B06-742B48D2B570}"/>
                </a:ext>
                <a:ext uri="{C183D7F6-B498-43B3-948B-1728B52AA6E4}">
                  <adec:decorative xmlns:adec="http://schemas.microsoft.com/office/drawing/2017/decorative" val="0"/>
                </a:ext>
              </a:extLst>
            </p:cNvPr>
            <p:cNvSpPr txBox="1"/>
            <p:nvPr/>
          </p:nvSpPr>
          <p:spPr>
            <a:xfrm>
              <a:off x="8990602" y="5008900"/>
              <a:ext cx="2199820" cy="656590"/>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600"/>
                </a:spcAft>
                <a:buClrTx/>
                <a:buSzTx/>
                <a:buFontTx/>
                <a:buNone/>
                <a:tabLst/>
                <a:defRPr kumimoji="0" sz="800" b="0" i="0" u="none" strike="noStrike" cap="none" spc="0" normalizeH="0" baseline="0">
                  <a:ln>
                    <a:noFill/>
                  </a:ln>
                  <a:solidFill>
                    <a:srgbClr val="000000"/>
                  </a:solidFill>
                  <a:effectLst/>
                  <a:uLnTx/>
                  <a:uFillTx/>
                  <a:latin typeface="Segoe Sans Display Semibold"/>
                </a:defRPr>
              </a:lvl1pPr>
            </a:lstStyle>
            <a:p>
              <a:pPr marL="0" marR="0" lvl="0" indent="0" algn="l" defTabSz="914367"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78D4"/>
                  </a:solidFill>
                  <a:effectLst/>
                  <a:uLnTx/>
                  <a:uFillTx/>
                  <a:latin typeface="Segoe Sans Display Semibold"/>
                  <a:ea typeface="+mn-ea"/>
                  <a:cs typeface="+mn-cs"/>
                </a:rPr>
                <a:t>AI Agent </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(Outlook) to access and summarize incoming emails</a:t>
              </a:r>
            </a:p>
            <a:p>
              <a:pPr marL="171450" marR="0" lvl="0" indent="-171450" algn="l" defTabSz="914367" rtl="0" eaLnBrk="1" fontAlgn="auto" latinLnBrk="0" hangingPunct="1">
                <a:lnSpc>
                  <a:spcPct val="100000"/>
                </a:lnSpc>
                <a:spcBef>
                  <a:spcPts val="0"/>
                </a:spcBef>
                <a:spcAft>
                  <a:spcPts val="400"/>
                </a:spcAft>
                <a:buClr>
                  <a:srgbClr val="0078D4"/>
                </a:buClr>
                <a:buSzPct val="130000"/>
                <a:buFont typeface="Segoe Sans Display" pitchFamily="2" charset="0"/>
                <a:buChar char="+"/>
                <a:tabLst/>
                <a:defRPr/>
              </a:pPr>
              <a:r>
                <a:rPr kumimoji="0" lang="en-US" sz="700" b="0" i="0" u="none" strike="noStrike" kern="1200" cap="none" spc="0" normalizeH="0" baseline="0" noProof="0">
                  <a:ln>
                    <a:noFill/>
                  </a:ln>
                  <a:solidFill>
                    <a:srgbClr val="000000"/>
                  </a:solidFill>
                  <a:effectLst/>
                  <a:uLnTx/>
                  <a:uFillTx/>
                  <a:latin typeface="Segoe Sans Display"/>
                  <a:ea typeface="+mn-ea"/>
                  <a:cs typeface="+mn-cs"/>
                </a:rPr>
                <a:t>Connection to Communication &amp; Messaging (Teams) to process summarized message threads</a:t>
              </a:r>
            </a:p>
          </p:txBody>
        </p:sp>
        <p:pic>
          <p:nvPicPr>
            <p:cNvPr id="34" name="Picture 33">
              <a:extLst>
                <a:ext uri="{FF2B5EF4-FFF2-40B4-BE49-F238E27FC236}">
                  <a16:creationId xmlns:a16="http://schemas.microsoft.com/office/drawing/2014/main" id="{91274666-7532-5111-8545-88C739954C8E}"/>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a:ext>
              </a:extLst>
            </a:blip>
            <a:srcRect b="3736"/>
            <a:stretch/>
          </p:blipFill>
          <p:spPr>
            <a:xfrm>
              <a:off x="11071339" y="4898725"/>
              <a:ext cx="219971" cy="211752"/>
            </a:xfrm>
            <a:prstGeom prst="rect">
              <a:avLst/>
            </a:prstGeom>
            <a:ln w="6657" cap="flat">
              <a:noFill/>
              <a:prstDash val="solid"/>
              <a:miter/>
            </a:ln>
            <a:effectLst/>
          </p:spPr>
        </p:pic>
        <p:sp>
          <p:nvSpPr>
            <p:cNvPr id="35" name="TextBox 34">
              <a:extLst>
                <a:ext uri="{FF2B5EF4-FFF2-40B4-BE49-F238E27FC236}">
                  <a16:creationId xmlns:a16="http://schemas.microsoft.com/office/drawing/2014/main" id="{73B066A5-50AB-0E74-9FE5-CBF7407568BE}"/>
                </a:ext>
              </a:extLst>
            </p:cNvPr>
            <p:cNvSpPr txBox="1"/>
            <p:nvPr/>
          </p:nvSpPr>
          <p:spPr>
            <a:xfrm>
              <a:off x="8990602" y="6010318"/>
              <a:ext cx="219982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Benefit: </a:t>
              </a:r>
              <a:r>
                <a:rPr lang="en-US" sz="700">
                  <a:solidFill>
                    <a:srgbClr val="000000"/>
                  </a:solidFill>
                  <a:latin typeface="Segoe Sans Display"/>
                </a:rPr>
                <a:t>Sends summarized emails and messages to supervisors</a:t>
              </a:r>
              <a:r>
                <a:rPr kumimoji="0" lang="en-US" sz="700" b="0" i="0" u="none" strike="noStrike" kern="1200" cap="none" spc="0" normalizeH="0" baseline="0" noProof="0">
                  <a:ln>
                    <a:noFill/>
                  </a:ln>
                  <a:solidFill>
                    <a:srgbClr val="0078D4"/>
                  </a:solidFill>
                  <a:effectLst/>
                  <a:uLnTx/>
                  <a:uFillTx/>
                  <a:latin typeface="Segoe Sans Display Semibold"/>
                  <a:ea typeface="+mn-ea"/>
                  <a:cs typeface="+mn-cs"/>
                </a:rPr>
                <a:t> </a:t>
              </a:r>
              <a:r>
                <a:rPr kumimoji="0" lang="en-US" sz="700" b="0" i="0" u="none" strike="noStrike" kern="1200" cap="none" spc="0" normalizeH="0" baseline="0" noProof="0">
                  <a:ln>
                    <a:noFill/>
                  </a:ln>
                  <a:solidFill>
                    <a:srgbClr val="000000"/>
                  </a:solidFill>
                  <a:effectLst/>
                  <a:uLnTx/>
                  <a:uFillTx/>
                  <a:latin typeface="Segoe Sans Display"/>
                  <a:ea typeface="+mn-ea"/>
                  <a:cs typeface="+mn-cs"/>
                </a:rPr>
                <a:t>so that urgent details never slip through</a:t>
              </a:r>
            </a:p>
          </p:txBody>
        </p:sp>
      </p:grpSp>
      <p:sp>
        <p:nvSpPr>
          <p:cNvPr id="39" name="Rectangle: Rounded Corners 38">
            <a:extLst>
              <a:ext uri="{FF2B5EF4-FFF2-40B4-BE49-F238E27FC236}">
                <a16:creationId xmlns:a16="http://schemas.microsoft.com/office/drawing/2014/main" id="{2DC9F422-5859-579D-9D8F-26F2F7C2A7DE}"/>
              </a:ext>
            </a:extLst>
          </p:cNvPr>
          <p:cNvSpPr/>
          <p:nvPr/>
        </p:nvSpPr>
        <p:spPr bwMode="auto">
          <a:xfrm>
            <a:off x="372952" y="4518275"/>
            <a:ext cx="1851281" cy="200517"/>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64008" tIns="0" rIns="64008"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Increase in </a:t>
            </a:r>
            <a:r>
              <a:rPr lang="en-US" sz="700">
                <a:solidFill>
                  <a:srgbClr val="FFFFFF"/>
                </a:solidFill>
                <a:latin typeface="Segoe Sans Display Semibold"/>
                <a:ea typeface="Segoe UI" pitchFamily="34" charset="0"/>
                <a:cs typeface="Segoe UI" pitchFamily="34" charset="0"/>
              </a:rPr>
              <a:t>Response</a:t>
            </a:r>
            <a:r>
              <a:rPr kumimoji="0" lang="en-US" sz="7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 speed </a:t>
            </a:r>
          </a:p>
        </p:txBody>
      </p:sp>
    </p:spTree>
    <p:extLst>
      <p:ext uri="{BB962C8B-B14F-4D97-AF65-F5344CB8AC3E}">
        <p14:creationId xmlns:p14="http://schemas.microsoft.com/office/powerpoint/2010/main" val="2237420019"/>
      </p:ext>
    </p:extLst>
  </p:cSld>
  <p:clrMapOvr>
    <a:masterClrMapping/>
  </p:clrMapOvr>
  <p:transition>
    <p:fade/>
  </p:transition>
</p:sld>
</file>

<file path=ppt/theme/theme1.xml><?xml version="1.0" encoding="utf-8"?>
<a:theme xmlns:a="http://schemas.openxmlformats.org/drawingml/2006/main" name="1_ACN + MS 2024">
  <a:themeElements>
    <a:clrScheme name="Custom 2">
      <a:dk1>
        <a:srgbClr val="000000"/>
      </a:dk1>
      <a:lt1>
        <a:srgbClr val="FFFFFF"/>
      </a:lt1>
      <a:dk2>
        <a:srgbClr val="96968C"/>
      </a:dk2>
      <a:lt2>
        <a:srgbClr val="E6E6DC"/>
      </a:lt2>
      <a:accent1>
        <a:srgbClr val="A100FF"/>
      </a:accent1>
      <a:accent2>
        <a:srgbClr val="0041F0"/>
      </a:accent2>
      <a:accent3>
        <a:srgbClr val="7500C0"/>
      </a:accent3>
      <a:accent4>
        <a:srgbClr val="B455AA"/>
      </a:accent4>
      <a:accent5>
        <a:srgbClr val="BE82FF"/>
      </a:accent5>
      <a:accent6>
        <a:srgbClr val="DCAFFF"/>
      </a:accent6>
      <a:hlink>
        <a:srgbClr val="A100FF"/>
      </a:hlink>
      <a:folHlink>
        <a:srgbClr val="0041F0"/>
      </a:folHlink>
    </a:clrScheme>
    <a:fontScheme name="Custom 2">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IMP_Acc_PPT_Starter_Pack_Graphik_210303_Fixed_Accessibility.potx" id="{5533E145-E600-4444-BC3D-5102D2EEDB31}" vid="{383380C5-E3D1-4977-8974-3F092EA624F2}"/>
    </a:ext>
  </a:extLst>
</a:theme>
</file>

<file path=ppt/theme/theme2.xml><?xml version="1.0" encoding="utf-8"?>
<a:theme xmlns:a="http://schemas.openxmlformats.org/drawingml/2006/main" name="ACN + MS 2024">
  <a:themeElements>
    <a:clrScheme name="Custom 2">
      <a:dk1>
        <a:srgbClr val="000000"/>
      </a:dk1>
      <a:lt1>
        <a:srgbClr val="FFFFFF"/>
      </a:lt1>
      <a:dk2>
        <a:srgbClr val="96968C"/>
      </a:dk2>
      <a:lt2>
        <a:srgbClr val="E6E6DC"/>
      </a:lt2>
      <a:accent1>
        <a:srgbClr val="A100FF"/>
      </a:accent1>
      <a:accent2>
        <a:srgbClr val="0041F0"/>
      </a:accent2>
      <a:accent3>
        <a:srgbClr val="7500C0"/>
      </a:accent3>
      <a:accent4>
        <a:srgbClr val="B455AA"/>
      </a:accent4>
      <a:accent5>
        <a:srgbClr val="BE82FF"/>
      </a:accent5>
      <a:accent6>
        <a:srgbClr val="DCAFFF"/>
      </a:accent6>
      <a:hlink>
        <a:srgbClr val="A100FF"/>
      </a:hlink>
      <a:folHlink>
        <a:srgbClr val="0041F0"/>
      </a:folHlink>
    </a:clrScheme>
    <a:fontScheme name="Custom 2">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ANK">
      <a:srgbClr val="FFFFFF"/>
    </a:custClr>
    <a:custClr name="BLANK">
      <a:srgbClr val="FFFFFF"/>
    </a:custClr>
    <a:custClr name="BLANK">
      <a:srgbClr val="FFFFFF"/>
    </a:custClr>
    <a:custClr name="BLANK">
      <a:srgbClr val="FFFFFF"/>
    </a:custClr>
    <a:custClr name="BLANK">
      <a:srgbClr val="FFFFFF"/>
    </a:custClr>
    <a:custClr name="Blue">
      <a:srgbClr val="0041F0"/>
    </a:custClr>
    <a:custClr name="Light Blue">
      <a:srgbClr val="00FFFF"/>
    </a:custClr>
    <a:custClr name="Green">
      <a:srgbClr val="64FF50"/>
    </a:custClr>
    <a:custClr name="Blue Green">
      <a:srgbClr val="05F0A5"/>
    </a:custClr>
    <a:custClr name="Red">
      <a:srgbClr val="FF3246"/>
    </a:custClr>
    <a:custClr name="Pink">
      <a:srgbClr val="FF50A0"/>
    </a:custClr>
    <a:custClr name="Orange">
      <a:srgbClr val="FF7800"/>
    </a:custClr>
    <a:custClr name="Yellow">
      <a:srgbClr val="FFEB32"/>
    </a:custClr>
    <a:custClr name="BLANK">
      <a:srgbClr val="FFFFFF"/>
    </a:custClr>
    <a:custClr name="BLANK">
      <a:srgbClr val="FFFFFF"/>
    </a:custClr>
  </a:custClrLst>
  <a:extLst>
    <a:ext uri="{05A4C25C-085E-4340-85A3-A5531E510DB2}">
      <thm15:themeFamily xmlns:thm15="http://schemas.microsoft.com/office/thememl/2012/main" name="IMP_Acc_PPT_Starter_Pack_Graphik_210303_Fixed_Accessibility.potx" id="{5533E145-E600-4444-BC3D-5102D2EEDB31}" vid="{383380C5-E3D1-4977-8974-3F092EA624F2}"/>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4.xml><?xml version="1.0" encoding="utf-8"?>
<a:theme xmlns:a="http://schemas.openxmlformats.org/drawingml/2006/main" name="4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6_Office Theme">
  <a:themeElements>
    <a:clrScheme name="Accenture 2020">
      <a:dk1>
        <a:srgbClr val="000000"/>
      </a:dk1>
      <a:lt1>
        <a:srgbClr val="FFFFFF"/>
      </a:lt1>
      <a:dk2>
        <a:srgbClr val="96968C"/>
      </a:dk2>
      <a:lt2>
        <a:srgbClr val="E6E6E6"/>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Graphik Semibold">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smtClean="0"/>
        </a:defPPr>
      </a:lstStyle>
    </a:txDef>
  </a:objectDefaults>
  <a:extraClrSchemeLst/>
  <a:custClrLst>
    <a:custClr name="Accent Purple 1">
      <a:srgbClr val="B455AA"/>
    </a:custClr>
    <a:custClr name="Accent Purple 2">
      <a:srgbClr val="A055F5"/>
    </a:custClr>
    <a:custClr name="Accent Purple 3">
      <a:srgbClr val="BE82FF"/>
    </a:custClr>
    <a:custClr name="Accent Purple 4">
      <a:srgbClr val="DCAFFF"/>
    </a:custClr>
    <a:custClr name="Accent Purple 5">
      <a:srgbClr val="E6DCFF"/>
    </a:custClr>
    <a:custClr name="Blue">
      <a:srgbClr val="0041F0"/>
    </a:custClr>
    <a:custClr name="Light Blue">
      <a:srgbClr val="00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b27bcf2-d2a5-4921-b0b8-d8444e972c96">
      <Terms xmlns="http://schemas.microsoft.com/office/infopath/2007/PartnerControls"/>
    </lcf76f155ced4ddcb4097134ff3c332f>
    <TaxCatchAll xmlns="9ec632a0-1bd0-4125-8c6d-d2b199a1beac" xsi:nil="true"/>
    <Category xmlns="5b27bcf2-d2a5-4921-b0b8-d8444e972c96" xsi:nil="true"/>
    <Status xmlns="5b27bcf2-d2a5-4921-b0b8-d8444e972c96" xsi:nil="true"/>
    <Recentasof xmlns="5b27bcf2-d2a5-4921-b0b8-d8444e972c96" xsi:nil="true"/>
    <About xmlns="5b27bcf2-d2a5-4921-b0b8-d8444e972c9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6218A59F3A1524FAB2A29160B556249" ma:contentTypeVersion="21" ma:contentTypeDescription="Create a new document." ma:contentTypeScope="" ma:versionID="781544e8c17a491355829c9a8ad19e00">
  <xsd:schema xmlns:xsd="http://www.w3.org/2001/XMLSchema" xmlns:xs="http://www.w3.org/2001/XMLSchema" xmlns:p="http://schemas.microsoft.com/office/2006/metadata/properties" xmlns:ns1="http://schemas.microsoft.com/sharepoint/v3" xmlns:ns2="5b27bcf2-d2a5-4921-b0b8-d8444e972c96" xmlns:ns3="9ec632a0-1bd0-4125-8c6d-d2b199a1beac" targetNamespace="http://schemas.microsoft.com/office/2006/metadata/properties" ma:root="true" ma:fieldsID="4e5d762facc8dbf2112254195b538e66" ns1:_="" ns2:_="" ns3:_="">
    <xsd:import namespace="http://schemas.microsoft.com/sharepoint/v3"/>
    <xsd:import namespace="5b27bcf2-d2a5-4921-b0b8-d8444e972c96"/>
    <xsd:import namespace="9ec632a0-1bd0-4125-8c6d-d2b199a1beac"/>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Status" minOccurs="0"/>
                <xsd:element ref="ns2:Category" minOccurs="0"/>
                <xsd:element ref="ns2:Recentasof"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Ab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7bcf2-d2a5-4921-b0b8-d8444e972c9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Status" ma:index="16" nillable="true" ma:displayName="Status" ma:format="Dropdown" ma:internalName="Status">
      <xsd:simpleType>
        <xsd:restriction base="dms:Choice">
          <xsd:enumeration value="Current"/>
          <xsd:enumeration value="Outdated"/>
          <xsd:enumeration value="WIP"/>
        </xsd:restriction>
      </xsd:simpleType>
    </xsd:element>
    <xsd:element name="Category" ma:index="17" nillable="true" ma:displayName="Category" ma:format="Dropdown" ma:internalName="Category">
      <xsd:simpleType>
        <xsd:restriction base="dms:Choice">
          <xsd:enumeration value="Analysts"/>
          <xsd:enumeration value="Budget"/>
          <xsd:enumeration value="Reporting"/>
          <xsd:enumeration value="Planning"/>
          <xsd:enumeration value="Reseach"/>
          <xsd:enumeration value="Resource"/>
          <xsd:enumeration value="Social"/>
          <xsd:enumeration value="Web"/>
        </xsd:restriction>
      </xsd:simpleType>
    </xsd:element>
    <xsd:element name="Recentasof" ma:index="18" nillable="true" ma:displayName="Recent as of" ma:format="DateOnly" ma:internalName="Recentasof">
      <xsd:simpleType>
        <xsd:restriction base="dms:DateTim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About" ma:index="28" nillable="true" ma:displayName="About" ma:format="Dropdown" ma:internalName="Abou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c632a0-1bd0-4125-8c6d-d2b199a1bea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c675e44-b45a-4e38-95bd-fe3b15c6a8a8}" ma:internalName="TaxCatchAll" ma:showField="CatchAllData" ma:web="9ec632a0-1bd0-4125-8c6d-d2b199a1be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569773-A143-4C66-BD2B-27FCE0310BDA}">
  <ds:schemaRefs>
    <ds:schemaRef ds:uri="http://schemas.microsoft.com/sharepoint/v3/contenttype/forms"/>
  </ds:schemaRefs>
</ds:datastoreItem>
</file>

<file path=customXml/itemProps2.xml><?xml version="1.0" encoding="utf-8"?>
<ds:datastoreItem xmlns:ds="http://schemas.openxmlformats.org/officeDocument/2006/customXml" ds:itemID="{5CA4EF51-9A08-4545-8002-D4BDDFC52309}">
  <ds:schemaRefs>
    <ds:schemaRef ds:uri="5b27bcf2-d2a5-4921-b0b8-d8444e972c96"/>
    <ds:schemaRef ds:uri="9ec632a0-1bd0-4125-8c6d-d2b199a1beac"/>
    <ds:schemaRef ds:uri="add83161-d840-4f98-8a8d-94eb3771f88a"/>
    <ds:schemaRef ds:uri="e8fcb867-e398-48b0-97ce-329b491df5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45E16F-CBD4-4D03-8BD4-8A185E82F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27bcf2-d2a5-4921-b0b8-d8444e972c96"/>
    <ds:schemaRef ds:uri="9ec632a0-1bd0-4125-8c6d-d2b199a1be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fae8262-b78e-4366-8929-a5d6aac95320}" enabled="1" method="Standard" siteId="{e0793d39-0939-496d-b129-198edd916feb}" removed="0"/>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23292</Words>
  <Application>Microsoft Office PowerPoint</Application>
  <PresentationFormat>Widescreen</PresentationFormat>
  <Paragraphs>3276</Paragraphs>
  <Slides>70</Slides>
  <Notes>60</Notes>
  <HiddenSlides>0</HiddenSlides>
  <MMClips>0</MMClips>
  <ScaleCrop>false</ScaleCrop>
  <HeadingPairs>
    <vt:vector size="4" baseType="variant">
      <vt:variant>
        <vt:lpstr>Theme</vt:lpstr>
      </vt:variant>
      <vt:variant>
        <vt:i4>5</vt:i4>
      </vt:variant>
      <vt:variant>
        <vt:lpstr>Slide Titles</vt:lpstr>
      </vt:variant>
      <vt:variant>
        <vt:i4>70</vt:i4>
      </vt:variant>
    </vt:vector>
  </HeadingPairs>
  <TitlesOfParts>
    <vt:vector size="75" baseType="lpstr">
      <vt:lpstr>1_ACN + MS 2024</vt:lpstr>
      <vt:lpstr>ACN + MS 2024</vt:lpstr>
      <vt:lpstr>Microsoft 365 Copilot Template</vt:lpstr>
      <vt:lpstr>4_Office Theme</vt:lpstr>
      <vt:lpstr>6_Office Theme</vt:lpstr>
      <vt:lpstr>Copilot Studio  new industry scenarios</vt:lpstr>
      <vt:lpstr>Organization Framework</vt:lpstr>
      <vt:lpstr>Most Impactful Industry-Specific Use Cases</vt:lpstr>
      <vt:lpstr>Copilot Studio reinvents agentic for enterprise</vt:lpstr>
      <vt:lpstr>Where to start</vt:lpstr>
      <vt:lpstr>PowerPoint Presentation</vt:lpstr>
      <vt:lpstr>Public Sector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Retail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Manufacturing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Truong, Linda</dc:creator>
  <cp:lastModifiedBy>Caroline Camp Powers</cp:lastModifiedBy>
  <cp:revision>6</cp:revision>
  <dcterms:created xsi:type="dcterms:W3CDTF">2024-12-05T19:12:33Z</dcterms:created>
  <dcterms:modified xsi:type="dcterms:W3CDTF">2025-09-23T18:55:46Z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0x01010086218A59F3A1524FAB2A29160B556249</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