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138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en-us/agents/adoption-maturity-model/" TargetMode="External"/><Relationship Id="rId7" Type="http://schemas.openxmlformats.org/officeDocument/2006/relationships/hyperlink" Target="https://learn.microsoft.com/en-us/microsoft-copilot-studio/guidance/community-framework-overview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earn.microsoft.com/en-us/agents/center-of-excellence/" TargetMode="External"/><Relationship Id="rId5" Type="http://schemas.openxmlformats.org/officeDocument/2006/relationships/hyperlink" Target="https://learn.microsoft.com/en-us/agents/adoption-patterns/" TargetMode="External"/><Relationship Id="rId4" Type="http://schemas.openxmlformats.org/officeDocument/2006/relationships/hyperlink" Target="https://aka.ms/AgentReadines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crosoft corporate logo featuring a four-pane colored square in red, green, blue, and yellow, followed by the word Microsoft in gray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65760"/>
            <a:ext cx="1325880" cy="2825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1792" y="932688"/>
            <a:ext cx="10881360" cy="566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3200" b="1" i="0">
                <a:solidFill>
                  <a:srgbClr val="091F2C"/>
                </a:solidFill>
                <a:latin typeface="Segoe Sans Display Semibold"/>
              </a:rPr>
              <a:t>Copilot Studio — Adoption champion resources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481328"/>
            <a:ext cx="10881360" cy="3108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sz="1350" b="0" i="0">
                <a:solidFill>
                  <a:srgbClr val="4C5A63"/>
                </a:solidFill>
                <a:latin typeface="Segoe Sans Display"/>
              </a:rPr>
              <a:t>Build readiness, community and momentum across your organization.</a:t>
            </a:r>
          </a:p>
        </p:txBody>
      </p:sp>
      <p:sp>
        <p:nvSpPr>
          <p:cNvPr id="5" name="Rounded Rectangle 4">
            <a:hlinkClick r:id="rId3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1883664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" name="Oval 5">
            <a:hlinkClick r:id="rId3"/>
          </p:cNvPr>
          <p:cNvSpPr/>
          <p:nvPr/>
        </p:nvSpPr>
        <p:spPr>
          <a:xfrm>
            <a:off x="841247" y="2128723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1872" y="2086681"/>
            <a:ext cx="10040112" cy="39498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 dirty="0">
                <a:solidFill>
                  <a:srgbClr val="0078D4"/>
                </a:solidFill>
                <a:latin typeface="Segoe Sans Display Semibold"/>
                <a:hlinkClick r:id="rId3"/>
              </a:rPr>
              <a:t>Understand the adoption maturity model</a:t>
            </a:r>
            <a:r>
              <a:rPr sz="850" b="1" i="0" dirty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 dirty="0">
                <a:solidFill>
                  <a:srgbClr val="091F2C"/>
                </a:solidFill>
                <a:latin typeface="Segoe Sans Display"/>
              </a:rPr>
              <a:t>A staged model for benchmarking where your organization sits on the adoption journey and what the next stage requires.</a:t>
            </a:r>
          </a:p>
        </p:txBody>
      </p:sp>
      <p:sp>
        <p:nvSpPr>
          <p:cNvPr id="8" name="Rounded Rectangle 7">
            <a:hlinkClick r:id="rId4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2748686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9" name="Oval 8">
            <a:hlinkClick r:id="rId4"/>
          </p:cNvPr>
          <p:cNvSpPr/>
          <p:nvPr/>
        </p:nvSpPr>
        <p:spPr>
          <a:xfrm>
            <a:off x="841247" y="2993745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61872" y="2951703"/>
            <a:ext cx="10040112" cy="39498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 dirty="0">
                <a:solidFill>
                  <a:srgbClr val="0078D4"/>
                </a:solidFill>
                <a:latin typeface="Segoe Sans Display Semibold"/>
                <a:hlinkClick r:id="rId4"/>
              </a:rPr>
              <a:t>Assess organizational readiness</a:t>
            </a:r>
            <a:r>
              <a:rPr sz="850" b="1" i="0" dirty="0">
                <a:solidFill>
                  <a:srgbClr val="4C5A63"/>
                </a:solidFill>
                <a:latin typeface="Segoe Sans Display"/>
              </a:rPr>
              <a:t>   ASSESSMENT</a:t>
            </a:r>
          </a:p>
          <a:p>
            <a:pPr>
              <a:spcBef>
                <a:spcPts val="200"/>
              </a:spcBef>
            </a:pPr>
            <a:r>
              <a:rPr sz="1050" b="0" i="0" dirty="0">
                <a:solidFill>
                  <a:srgbClr val="091F2C"/>
                </a:solidFill>
                <a:latin typeface="Segoe Sans Display"/>
              </a:rPr>
              <a:t>An interactive assessment that scores your readiness and returns recommendations. Takes minutes and gives you a baseline.</a:t>
            </a:r>
          </a:p>
        </p:txBody>
      </p:sp>
      <p:sp>
        <p:nvSpPr>
          <p:cNvPr id="11" name="Rounded Rectangle 10">
            <a:hlinkClick r:id="rId5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613708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2" name="Oval 11">
            <a:hlinkClick r:id="rId5"/>
          </p:cNvPr>
          <p:cNvSpPr/>
          <p:nvPr/>
        </p:nvSpPr>
        <p:spPr>
          <a:xfrm>
            <a:off x="841247" y="3858768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1872" y="3816725"/>
            <a:ext cx="10040112" cy="39498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 dirty="0">
                <a:solidFill>
                  <a:srgbClr val="0078D4"/>
                </a:solidFill>
                <a:latin typeface="Segoe Sans Display Semibold"/>
                <a:hlinkClick r:id="rId5"/>
              </a:rPr>
              <a:t>Explore transformation patterns</a:t>
            </a:r>
            <a:r>
              <a:rPr sz="850" b="1" i="0" dirty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 dirty="0">
                <a:solidFill>
                  <a:srgbClr val="091F2C"/>
                </a:solidFill>
                <a:latin typeface="Segoe Sans Display"/>
              </a:rPr>
              <a:t>Repeatable patterns showing how organizations reshape work around agents.</a:t>
            </a:r>
          </a:p>
        </p:txBody>
      </p:sp>
      <p:sp>
        <p:nvSpPr>
          <p:cNvPr id="14" name="Rounded Rectangle 13">
            <a:hlinkClick r:id="rId6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4478731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5" name="Oval 14">
            <a:hlinkClick r:id="rId6"/>
          </p:cNvPr>
          <p:cNvSpPr/>
          <p:nvPr/>
        </p:nvSpPr>
        <p:spPr>
          <a:xfrm>
            <a:off x="841247" y="4723790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61872" y="4551883"/>
            <a:ext cx="10040112" cy="65471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>
                <a:solidFill>
                  <a:srgbClr val="0078D4"/>
                </a:solidFill>
                <a:latin typeface="Segoe Sans Display Semibold"/>
                <a:hlinkClick r:id="rId6"/>
              </a:rPr>
              <a:t>Build a Center of Excellence</a:t>
            </a:r>
            <a:r>
              <a:rPr sz="850" b="1" i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>
                <a:solidFill>
                  <a:srgbClr val="091F2C"/>
                </a:solidFill>
                <a:latin typeface="Segoe Sans Display"/>
              </a:rPr>
              <a:t>How to stand up a CoE: the roles to fill, the governance cadence to run and the measures that show it's working.</a:t>
            </a:r>
          </a:p>
        </p:txBody>
      </p:sp>
      <p:sp>
        <p:nvSpPr>
          <p:cNvPr id="17" name="Rounded Rectangle 16">
            <a:hlinkClick r:id="rId7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5343753"/>
            <a:ext cx="10908792" cy="801014"/>
          </a:xfrm>
          <a:prstGeom prst="roundRect">
            <a:avLst>
              <a:gd name="adj" fmla="val 9000"/>
            </a:avLst>
          </a:prstGeom>
          <a:solidFill>
            <a:srgbClr val="FFF8F5"/>
          </a:solidFill>
          <a:ln w="9525">
            <a:solidFill>
              <a:srgbClr val="E3DAD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8" name="Oval 17">
            <a:hlinkClick r:id="rId7"/>
          </p:cNvPr>
          <p:cNvSpPr/>
          <p:nvPr/>
        </p:nvSpPr>
        <p:spPr>
          <a:xfrm>
            <a:off x="841247" y="5588812"/>
            <a:ext cx="310896" cy="310896"/>
          </a:xfrm>
          <a:prstGeom prst="ellipse">
            <a:avLst/>
          </a:prstGeom>
          <a:solidFill>
            <a:srgbClr val="866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1100" b="1" i="0">
                <a:solidFill>
                  <a:srgbClr val="FFFFFF"/>
                </a:solidFill>
                <a:latin typeface="Segoe Sans Display Semibold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61872" y="5546770"/>
            <a:ext cx="10040112" cy="39498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sz="1350" b="1" i="0" dirty="0">
                <a:solidFill>
                  <a:srgbClr val="0078D4"/>
                </a:solidFill>
                <a:latin typeface="Segoe Sans Display Semibold"/>
                <a:hlinkClick r:id="rId7"/>
              </a:rPr>
              <a:t>Build a thriving community</a:t>
            </a:r>
            <a:r>
              <a:rPr sz="850" b="1" i="0" dirty="0">
                <a:solidFill>
                  <a:srgbClr val="4C5A63"/>
                </a:solidFill>
                <a:latin typeface="Segoe Sans Display"/>
              </a:rPr>
              <a:t>   DOCS</a:t>
            </a:r>
          </a:p>
          <a:p>
            <a:pPr>
              <a:spcBef>
                <a:spcPts val="200"/>
              </a:spcBef>
            </a:pPr>
            <a:r>
              <a:rPr sz="1050" b="0" i="0" dirty="0">
                <a:solidFill>
                  <a:srgbClr val="091F2C"/>
                </a:solidFill>
                <a:latin typeface="Segoe Sans Display"/>
              </a:rPr>
              <a:t>A framework for growing an internal maker community</a:t>
            </a:r>
            <a:r>
              <a:rPr lang="en-US" sz="1050" b="0" i="0" dirty="0">
                <a:solidFill>
                  <a:srgbClr val="091F2C"/>
                </a:solidFill>
                <a:latin typeface="Segoe Sans Display"/>
              </a:rPr>
              <a:t>. C</a:t>
            </a:r>
            <a:r>
              <a:rPr sz="1050" b="0" i="0" dirty="0">
                <a:solidFill>
                  <a:srgbClr val="091F2C"/>
                </a:solidFill>
                <a:latin typeface="Segoe Sans Display"/>
              </a:rPr>
              <a:t>hampions, events and the habits that keep momentum going.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141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Sans Display</vt:lpstr>
      <vt:lpstr>Segoe Sans Display Semibold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Adoption champion pack</dc:title>
  <dc:subject>Microsoft Copilot Studio adoption resources</dc:subject>
  <dc:creator>Microsoft</dc:creator>
  <cp:keywords/>
  <dc:description>generated using python-pptx</dc:description>
  <cp:lastModifiedBy>Jack Rowbotham</cp:lastModifiedBy>
  <cp:revision>4</cp:revision>
  <dcterms:created xsi:type="dcterms:W3CDTF">2013-01-27T09:14:16Z</dcterms:created>
  <dcterms:modified xsi:type="dcterms:W3CDTF">2026-09-10T03:10:47Z</dcterms:modified>
  <cp:category/>
</cp:coreProperties>
</file>