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15"/>
  </p:notesMasterIdLst>
  <p:sldIdLst>
    <p:sldId id="1633" r:id="rId5"/>
    <p:sldId id="440" r:id="rId6"/>
    <p:sldId id="375" r:id="rId7"/>
    <p:sldId id="334" r:id="rId8"/>
    <p:sldId id="597" r:id="rId9"/>
    <p:sldId id="598" r:id="rId10"/>
    <p:sldId id="473" r:id="rId11"/>
    <p:sldId id="602" r:id="rId12"/>
    <p:sldId id="2147483624" r:id="rId13"/>
    <p:sldId id="214748362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E5CA431-AFCB-AD7E-C79E-26B59B00EA37}" name="Kalisa Jenne-Fraser (SYNAXIS CORPORATION)" initials="KJ" userId="S::v-kalisajen@microsoft.com::de9ee15a-c645-43f2-a73b-6d05f9e668b3"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 id="{AD354776-933C-5BDF-6C9E-2409DB95755A}" name="Lisa Fernow (ANDERSEN CONSULTANTS LLC)" initials="LL" userId="S::v-fernowlisa@microsoft.com::da10156c-1dd1-44f6-80d8-a41de90402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EEF8"/>
    <a:srgbClr val="FFFFFF"/>
    <a:srgbClr val="B63EC5"/>
    <a:srgbClr val="0078D4"/>
    <a:srgbClr val="B1B3B3"/>
    <a:srgbClr val="49C5B1"/>
    <a:srgbClr val="F5EBE9"/>
    <a:srgbClr val="593794"/>
    <a:srgbClr val="E4DFDC"/>
    <a:srgbClr val="E7E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2" autoAdjust="0"/>
  </p:normalViewPr>
  <p:slideViewPr>
    <p:cSldViewPr snapToGrid="0">
      <p:cViewPr varScale="1">
        <p:scale>
          <a:sx n="99" d="100"/>
          <a:sy n="99" d="100"/>
        </p:scale>
        <p:origin x="858"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0838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48D70-1614-483A-8C8C-25212EAD552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757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1BB7A-78E2-F0FD-FC4E-890450E822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6557A-6BE2-3234-30D3-76952A613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E82AB-A6C9-1CF9-D5BB-F54025CC66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71E0AC-5028-CC55-8D4B-90FBB503B6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155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88C1A-D23E-1FB2-E93C-40954B3796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F7C8C-8F8E-2BB1-47CF-D1B8F4C03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AB276-1D57-5687-3C40-753E90EAAC98}"/>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9F113C07-CE0A-B87F-781E-EDC52858EB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700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58826-9631-0883-4A86-E962A32F71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FFF40-7A20-DC6B-30AB-82A8D6A99E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FB9EFE-7C49-B70B-C081-BC3077175E42}"/>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B1FC80BE-D4D6-6C91-1F61-CC5D4BEB99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7224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661770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cenario six steps">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196B9EA-FBFB-4858-13AE-0D3B6A1BFE98}"/>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4" name="TextBox 13">
            <a:extLst>
              <a:ext uri="{FF2B5EF4-FFF2-40B4-BE49-F238E27FC236}">
                <a16:creationId xmlns:a16="http://schemas.microsoft.com/office/drawing/2014/main" id="{0510B21A-B692-149F-D60C-5E53B60E00B6}"/>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Step 5 Top">
            <a:extLst>
              <a:ext uri="{FF2B5EF4-FFF2-40B4-BE49-F238E27FC236}">
                <a16:creationId xmlns:a16="http://schemas.microsoft.com/office/drawing/2014/main" id="{6A995B05-0623-381A-BC20-075E020B55FB}"/>
              </a:ext>
            </a:extLst>
          </p:cNvPr>
          <p:cNvSpPr>
            <a:spLocks noGrp="1"/>
          </p:cNvSpPr>
          <p:nvPr>
            <p:ph type="body" sz="quarter" idx="3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71" name="Text Placeholder 70">
            <a:extLst>
              <a:ext uri="{FF2B5EF4-FFF2-40B4-BE49-F238E27FC236}">
                <a16:creationId xmlns:a16="http://schemas.microsoft.com/office/drawing/2014/main" id="{82157D41-F80D-AE68-F668-478CD741D476}"/>
              </a:ext>
            </a:extLst>
          </p:cNvPr>
          <p:cNvSpPr>
            <a:spLocks noGrp="1"/>
          </p:cNvSpPr>
          <p:nvPr>
            <p:ph type="body" sz="quarter" idx="33"/>
          </p:nvPr>
        </p:nvSpPr>
        <p:spPr>
          <a:xfrm>
            <a:off x="304796" y="413987"/>
            <a:ext cx="2057403" cy="307777"/>
          </a:xfrm>
        </p:spPr>
        <p:txBody>
          <a:bodyPr anchor="ctr"/>
          <a:lstStyle>
            <a:lvl1pPr marL="0" indent="0" algn="l" defTabSz="932742" rtl="0" eaLnBrk="1" latinLnBrk="0" hangingPunct="1">
              <a:lnSpc>
                <a:spcPct val="100000"/>
              </a:lnSpc>
              <a:spcBef>
                <a:spcPct val="0"/>
              </a:spcBef>
              <a:buNone/>
              <a:defRPr lang="en-US" sz="2000" b="0" kern="1200" cap="none" spc="-50" baseline="0" dirty="0">
                <a:ln w="3175">
                  <a:noFill/>
                </a:ln>
                <a:solidFill>
                  <a:schemeClr val="bg1"/>
                </a:solidFill>
                <a:effectLst/>
                <a:latin typeface="+mj-lt"/>
                <a:ea typeface="+mn-ea"/>
                <a:cs typeface="Segoe UI" pitchFamily="34" charset="0"/>
              </a:defRPr>
            </a:lvl1pPr>
            <a:lvl2pPr marL="228600" indent="0">
              <a:buNone/>
              <a:defRPr/>
            </a:lvl2pPr>
          </a:lstStyle>
          <a:p>
            <a:pPr lvl="0"/>
            <a:r>
              <a:rPr lang="en-US"/>
              <a:t>Click to edit</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p:nvPr>
        </p:nvSpPr>
        <p:spPr>
          <a:xfrm>
            <a:off x="10430351" y="521099"/>
            <a:ext cx="1456966" cy="175614"/>
          </a:xfrm>
        </p:spPr>
        <p:txBody>
          <a:bodyPr/>
          <a:lstStyle>
            <a:lvl1pPr marL="0" indent="0" algn="r">
              <a:spcBef>
                <a:spcPts val="0"/>
              </a:spcBef>
              <a:buNone/>
              <a:defRPr sz="1100" b="0"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 </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p:nvPr>
        </p:nvSpPr>
        <p:spPr>
          <a:xfrm>
            <a:off x="7149557" y="521100"/>
            <a:ext cx="2969488" cy="169277"/>
          </a:xfrm>
        </p:spPr>
        <p:txBody>
          <a:bodyPr/>
          <a:lstStyle>
            <a:lvl1pPr marL="0" indent="0" algn="r">
              <a:spcBef>
                <a:spcPts val="0"/>
              </a:spcBef>
              <a:buNone/>
              <a:defRPr sz="1100" b="0"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Title 12">
            <a:extLst>
              <a:ext uri="{FF2B5EF4-FFF2-40B4-BE49-F238E27FC236}">
                <a16:creationId xmlns:a16="http://schemas.microsoft.com/office/drawing/2014/main" id="{26B05CF8-4E6B-B8CC-5AA9-B8ED44639968}"/>
              </a:ext>
            </a:extLst>
          </p:cNvPr>
          <p:cNvSpPr>
            <a:spLocks noGrp="1"/>
          </p:cNvSpPr>
          <p:nvPr>
            <p:ph type="title"/>
          </p:nvPr>
        </p:nvSpPr>
        <p:spPr>
          <a:xfrm>
            <a:off x="2492556" y="429376"/>
            <a:ext cx="4144817" cy="276999"/>
          </a:xfrm>
        </p:spPr>
        <p:txBody>
          <a:bodyPr anchor="ctr"/>
          <a:lstStyle>
            <a:lvl1pPr>
              <a:defRPr lang="en-US" sz="1800" b="0" kern="1200" cap="none" spc="-50" baseline="0" dirty="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a:t>
            </a:r>
          </a:p>
        </p:txBody>
      </p:sp>
      <p:sp>
        <p:nvSpPr>
          <p:cNvPr id="74" name="Rectangle: Top Corners Rounded 73">
            <a:extLst>
              <a:ext uri="{FF2B5EF4-FFF2-40B4-BE49-F238E27FC236}">
                <a16:creationId xmlns:a16="http://schemas.microsoft.com/office/drawing/2014/main" id="{9C693E26-EC61-AEAC-C1C4-733CBC83CC4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68467A5F-7BA2-6E3A-1EFE-31FAA4F5B267}"/>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46" name="Oval 45">
              <a:extLst>
                <a:ext uri="{FF2B5EF4-FFF2-40B4-BE49-F238E27FC236}">
                  <a16:creationId xmlns:a16="http://schemas.microsoft.com/office/drawing/2014/main" id="{1514AE07-2437-886C-64BF-90FCDB18900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47" name="Rectangle 89">
              <a:extLst>
                <a:ext uri="{FF2B5EF4-FFF2-40B4-BE49-F238E27FC236}">
                  <a16:creationId xmlns:a16="http://schemas.microsoft.com/office/drawing/2014/main" id="{F1304105-F302-1DA2-7A52-41BBBCC44EED}"/>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7" name="Group 56">
            <a:extLst>
              <a:ext uri="{FF2B5EF4-FFF2-40B4-BE49-F238E27FC236}">
                <a16:creationId xmlns:a16="http://schemas.microsoft.com/office/drawing/2014/main" id="{5C32FE7B-F07D-C499-EA83-97D8A5B9D9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58" name="Oval 57">
              <a:extLst>
                <a:ext uri="{FF2B5EF4-FFF2-40B4-BE49-F238E27FC236}">
                  <a16:creationId xmlns:a16="http://schemas.microsoft.com/office/drawing/2014/main" id="{4D7ABAD2-6246-A1F3-5E86-044B3D8C307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59" name="Rectangle 89">
              <a:extLst>
                <a:ext uri="{FF2B5EF4-FFF2-40B4-BE49-F238E27FC236}">
                  <a16:creationId xmlns:a16="http://schemas.microsoft.com/office/drawing/2014/main" id="{0E6F2315-5317-6C1E-5DF8-4BE9FE7C7CA6}"/>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0" name="Group 59">
            <a:extLst>
              <a:ext uri="{FF2B5EF4-FFF2-40B4-BE49-F238E27FC236}">
                <a16:creationId xmlns:a16="http://schemas.microsoft.com/office/drawing/2014/main" id="{39B13FA4-84C5-6F46-C1BB-22875F9B20B8}"/>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61" name="Oval 60">
              <a:extLst>
                <a:ext uri="{FF2B5EF4-FFF2-40B4-BE49-F238E27FC236}">
                  <a16:creationId xmlns:a16="http://schemas.microsoft.com/office/drawing/2014/main" id="{47D4A430-8084-5075-B04A-2E8CDD118B76}"/>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2" name="Rectangle 89">
              <a:extLst>
                <a:ext uri="{FF2B5EF4-FFF2-40B4-BE49-F238E27FC236}">
                  <a16:creationId xmlns:a16="http://schemas.microsoft.com/office/drawing/2014/main" id="{ABE5358E-92F9-96A5-6FDB-150E91A8AF78}"/>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3" name="Group 62">
            <a:extLst>
              <a:ext uri="{FF2B5EF4-FFF2-40B4-BE49-F238E27FC236}">
                <a16:creationId xmlns:a16="http://schemas.microsoft.com/office/drawing/2014/main" id="{EFFD46EF-67A1-2B45-C906-05C4ACC2DA34}"/>
              </a:ext>
              <a:ext uri="{C183D7F6-B498-43B3-948B-1728B52AA6E4}">
                <adec:decorative xmlns:adec="http://schemas.microsoft.com/office/drawing/2017/decorative" val="1"/>
              </a:ext>
            </a:extLst>
          </p:cNvPr>
          <p:cNvGrpSpPr/>
          <p:nvPr userDrawn="1"/>
        </p:nvGrpSpPr>
        <p:grpSpPr>
          <a:xfrm flipH="1">
            <a:off x="5805591" y="3859456"/>
            <a:ext cx="210652" cy="210652"/>
            <a:chOff x="5214995" y="-1168400"/>
            <a:chExt cx="431800" cy="431800"/>
          </a:xfrm>
        </p:grpSpPr>
        <p:sp>
          <p:nvSpPr>
            <p:cNvPr id="64" name="Oval 63">
              <a:extLst>
                <a:ext uri="{FF2B5EF4-FFF2-40B4-BE49-F238E27FC236}">
                  <a16:creationId xmlns:a16="http://schemas.microsoft.com/office/drawing/2014/main" id="{14ED043E-EA90-195B-771E-CE53479D2BC8}"/>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5" name="Rectangle 89">
              <a:extLst>
                <a:ext uri="{FF2B5EF4-FFF2-40B4-BE49-F238E27FC236}">
                  <a16:creationId xmlns:a16="http://schemas.microsoft.com/office/drawing/2014/main" id="{3853106D-E38A-371E-B378-89F7601572D3}"/>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7" name="Group 66">
            <a:extLst>
              <a:ext uri="{FF2B5EF4-FFF2-40B4-BE49-F238E27FC236}">
                <a16:creationId xmlns:a16="http://schemas.microsoft.com/office/drawing/2014/main" id="{AB2872BD-57A1-5A98-BBEC-120407B2348E}"/>
              </a:ext>
              <a:ext uri="{C183D7F6-B498-43B3-948B-1728B52AA6E4}">
                <adec:decorative xmlns:adec="http://schemas.microsoft.com/office/drawing/2017/decorative" val="1"/>
              </a:ext>
            </a:extLst>
          </p:cNvPr>
          <p:cNvGrpSpPr/>
          <p:nvPr userDrawn="1"/>
        </p:nvGrpSpPr>
        <p:grpSpPr>
          <a:xfrm flipH="1">
            <a:off x="8689384" y="3859456"/>
            <a:ext cx="210652" cy="210652"/>
            <a:chOff x="5214995" y="-1168400"/>
            <a:chExt cx="431800" cy="431800"/>
          </a:xfrm>
        </p:grpSpPr>
        <p:sp>
          <p:nvSpPr>
            <p:cNvPr id="68" name="Oval 67">
              <a:extLst>
                <a:ext uri="{FF2B5EF4-FFF2-40B4-BE49-F238E27FC236}">
                  <a16:creationId xmlns:a16="http://schemas.microsoft.com/office/drawing/2014/main" id="{DC271353-C79B-E3BF-32F5-48C1A526FF02}"/>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9" name="Rectangle 89">
              <a:extLst>
                <a:ext uri="{FF2B5EF4-FFF2-40B4-BE49-F238E27FC236}">
                  <a16:creationId xmlns:a16="http://schemas.microsoft.com/office/drawing/2014/main" id="{B93F1E4A-9BA7-C4D0-83D8-2451A1DEAD80}"/>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1" name="Text Placeholder 11">
            <a:extLst>
              <a:ext uri="{FF2B5EF4-FFF2-40B4-BE49-F238E27FC236}">
                <a16:creationId xmlns:a16="http://schemas.microsoft.com/office/drawing/2014/main" id="{9977582E-F97B-70B5-CB03-F46869F849CD}"/>
              </a:ext>
            </a:extLst>
          </p:cNvPr>
          <p:cNvSpPr>
            <a:spLocks noGrp="1"/>
          </p:cNvSpPr>
          <p:nvPr>
            <p:ph type="body" sz="quarter" idx="69"/>
          </p:nvPr>
        </p:nvSpPr>
        <p:spPr>
          <a:xfrm>
            <a:off x="3182890"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81" name="Step 1 Title">
            <a:extLst>
              <a:ext uri="{FF2B5EF4-FFF2-40B4-BE49-F238E27FC236}">
                <a16:creationId xmlns:a16="http://schemas.microsoft.com/office/drawing/2014/main" id="{7E33DF77-DD28-CC24-9FC2-0AD434BCF4C0}"/>
              </a:ext>
            </a:extLst>
          </p:cNvPr>
          <p:cNvSpPr>
            <a:spLocks noGrp="1"/>
          </p:cNvSpPr>
          <p:nvPr>
            <p:ph type="body" sz="quarter" idx="11"/>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82" name="Step 1 Top">
            <a:extLst>
              <a:ext uri="{FF2B5EF4-FFF2-40B4-BE49-F238E27FC236}">
                <a16:creationId xmlns:a16="http://schemas.microsoft.com/office/drawing/2014/main" id="{4B00355E-1235-20E9-A051-604C9CFEC8E8}"/>
              </a:ext>
            </a:extLst>
          </p:cNvPr>
          <p:cNvSpPr>
            <a:spLocks noGrp="1"/>
          </p:cNvSpPr>
          <p:nvPr>
            <p:ph type="body" sz="quarter" idx="1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0" name="Step 1 Title">
            <a:extLst>
              <a:ext uri="{FF2B5EF4-FFF2-40B4-BE49-F238E27FC236}">
                <a16:creationId xmlns:a16="http://schemas.microsoft.com/office/drawing/2014/main" id="{2F0B0E91-BF30-3362-2F5C-B3C5D2B134A1}"/>
              </a:ext>
            </a:extLst>
          </p:cNvPr>
          <p:cNvSpPr>
            <a:spLocks noGrp="1"/>
          </p:cNvSpPr>
          <p:nvPr>
            <p:ph type="body" sz="quarter" idx="42"/>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1" name="Step 1 Top">
            <a:extLst>
              <a:ext uri="{FF2B5EF4-FFF2-40B4-BE49-F238E27FC236}">
                <a16:creationId xmlns:a16="http://schemas.microsoft.com/office/drawing/2014/main" id="{4F227FB4-9BBF-2C43-E0ED-95EC51590A0D}"/>
              </a:ext>
            </a:extLst>
          </p:cNvPr>
          <p:cNvSpPr>
            <a:spLocks noGrp="1"/>
          </p:cNvSpPr>
          <p:nvPr>
            <p:ph type="body" sz="quarter" idx="43"/>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 name="Text Placeholder 11">
            <a:extLst>
              <a:ext uri="{FF2B5EF4-FFF2-40B4-BE49-F238E27FC236}">
                <a16:creationId xmlns:a16="http://schemas.microsoft.com/office/drawing/2014/main" id="{933075CE-083E-DACE-75B9-DDCB2E437557}"/>
              </a:ext>
            </a:extLst>
          </p:cNvPr>
          <p:cNvSpPr>
            <a:spLocks noGrp="1"/>
          </p:cNvSpPr>
          <p:nvPr>
            <p:ph type="body" sz="quarter" idx="68"/>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93" name="Step 1 Title">
            <a:extLst>
              <a:ext uri="{FF2B5EF4-FFF2-40B4-BE49-F238E27FC236}">
                <a16:creationId xmlns:a16="http://schemas.microsoft.com/office/drawing/2014/main" id="{78B57A65-16AE-5996-C81D-89A1171052DC}"/>
              </a:ext>
            </a:extLst>
          </p:cNvPr>
          <p:cNvSpPr>
            <a:spLocks noGrp="1"/>
          </p:cNvSpPr>
          <p:nvPr>
            <p:ph type="body" sz="quarter" idx="45"/>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4" name="Step 1 Top">
            <a:extLst>
              <a:ext uri="{FF2B5EF4-FFF2-40B4-BE49-F238E27FC236}">
                <a16:creationId xmlns:a16="http://schemas.microsoft.com/office/drawing/2014/main" id="{6B743263-A0E0-B08F-8640-1A6F2A474017}"/>
              </a:ext>
            </a:extLst>
          </p:cNvPr>
          <p:cNvSpPr>
            <a:spLocks noGrp="1"/>
          </p:cNvSpPr>
          <p:nvPr>
            <p:ph type="body" sz="quarter" idx="46"/>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2" name="Text Placeholder 11">
            <a:extLst>
              <a:ext uri="{FF2B5EF4-FFF2-40B4-BE49-F238E27FC236}">
                <a16:creationId xmlns:a16="http://schemas.microsoft.com/office/drawing/2014/main" id="{FE828537-77ED-661B-164D-7972C8F2B3CF}"/>
              </a:ext>
            </a:extLst>
          </p:cNvPr>
          <p:cNvSpPr>
            <a:spLocks noGrp="1"/>
          </p:cNvSpPr>
          <p:nvPr>
            <p:ph type="body" sz="quarter" idx="70"/>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102" name="Text Placeholder 11">
            <a:extLst>
              <a:ext uri="{FF2B5EF4-FFF2-40B4-BE49-F238E27FC236}">
                <a16:creationId xmlns:a16="http://schemas.microsoft.com/office/drawing/2014/main" id="{B7B6A3B2-F891-96DB-EDD6-15440AF2E8CD}"/>
              </a:ext>
            </a:extLst>
          </p:cNvPr>
          <p:cNvSpPr>
            <a:spLocks noGrp="1"/>
          </p:cNvSpPr>
          <p:nvPr>
            <p:ph type="body" sz="quarter" idx="48"/>
          </p:nvPr>
        </p:nvSpPr>
        <p:spPr>
          <a:xfrm>
            <a:off x="3182890"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4" name="Step 1 Title">
            <a:extLst>
              <a:ext uri="{FF2B5EF4-FFF2-40B4-BE49-F238E27FC236}">
                <a16:creationId xmlns:a16="http://schemas.microsoft.com/office/drawing/2014/main" id="{0F93BF10-EBCF-85EF-D1B2-A7563451D76D}"/>
              </a:ext>
            </a:extLst>
          </p:cNvPr>
          <p:cNvSpPr>
            <a:spLocks noGrp="1"/>
          </p:cNvSpPr>
          <p:nvPr>
            <p:ph type="body" sz="quarter" idx="49"/>
          </p:nvPr>
        </p:nvSpPr>
        <p:spPr>
          <a:xfrm>
            <a:off x="3182890"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6"/>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05" name="Step 1 Top">
            <a:extLst>
              <a:ext uri="{FF2B5EF4-FFF2-40B4-BE49-F238E27FC236}">
                <a16:creationId xmlns:a16="http://schemas.microsoft.com/office/drawing/2014/main" id="{C1C2FA4E-D061-ECCE-C8BB-24C647D60102}"/>
              </a:ext>
            </a:extLst>
          </p:cNvPr>
          <p:cNvSpPr>
            <a:spLocks noGrp="1"/>
          </p:cNvSpPr>
          <p:nvPr>
            <p:ph type="body" sz="quarter" idx="50"/>
          </p:nvPr>
        </p:nvSpPr>
        <p:spPr>
          <a:xfrm>
            <a:off x="3182890"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19" name="Step 1 Title">
            <a:extLst>
              <a:ext uri="{FF2B5EF4-FFF2-40B4-BE49-F238E27FC236}">
                <a16:creationId xmlns:a16="http://schemas.microsoft.com/office/drawing/2014/main" id="{9CB910C7-53F5-CD35-F7B3-ED8F5DD4F6A1}"/>
              </a:ext>
            </a:extLst>
          </p:cNvPr>
          <p:cNvSpPr>
            <a:spLocks noGrp="1"/>
          </p:cNvSpPr>
          <p:nvPr>
            <p:ph type="body" sz="quarter" idx="51"/>
          </p:nvPr>
        </p:nvSpPr>
        <p:spPr>
          <a:xfrm>
            <a:off x="6066682"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0" name="Step 1 Top">
            <a:extLst>
              <a:ext uri="{FF2B5EF4-FFF2-40B4-BE49-F238E27FC236}">
                <a16:creationId xmlns:a16="http://schemas.microsoft.com/office/drawing/2014/main" id="{E81FD2D6-1B95-AE76-667E-A7ADD3CD3A50}"/>
              </a:ext>
            </a:extLst>
          </p:cNvPr>
          <p:cNvSpPr>
            <a:spLocks noGrp="1"/>
          </p:cNvSpPr>
          <p:nvPr>
            <p:ph type="body" sz="quarter" idx="52"/>
          </p:nvPr>
        </p:nvSpPr>
        <p:spPr>
          <a:xfrm>
            <a:off x="6066682"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8" name="Text Placeholder 11">
            <a:extLst>
              <a:ext uri="{FF2B5EF4-FFF2-40B4-BE49-F238E27FC236}">
                <a16:creationId xmlns:a16="http://schemas.microsoft.com/office/drawing/2014/main" id="{19D255C6-A463-0E1B-EFD1-0675518123ED}"/>
              </a:ext>
            </a:extLst>
          </p:cNvPr>
          <p:cNvSpPr>
            <a:spLocks noGrp="1"/>
          </p:cNvSpPr>
          <p:nvPr>
            <p:ph type="body" sz="quarter" idx="66"/>
          </p:nvPr>
        </p:nvSpPr>
        <p:spPr>
          <a:xfrm>
            <a:off x="8950475"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22" name="Step 1 Title">
            <a:extLst>
              <a:ext uri="{FF2B5EF4-FFF2-40B4-BE49-F238E27FC236}">
                <a16:creationId xmlns:a16="http://schemas.microsoft.com/office/drawing/2014/main" id="{A1FCE115-20B6-1C4D-4833-053AE41AEBD7}"/>
              </a:ext>
            </a:extLst>
          </p:cNvPr>
          <p:cNvSpPr>
            <a:spLocks noGrp="1"/>
          </p:cNvSpPr>
          <p:nvPr>
            <p:ph type="body" sz="quarter" idx="54"/>
          </p:nvPr>
        </p:nvSpPr>
        <p:spPr>
          <a:xfrm>
            <a:off x="8950475"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3" name="Step 1 Top">
            <a:extLst>
              <a:ext uri="{FF2B5EF4-FFF2-40B4-BE49-F238E27FC236}">
                <a16:creationId xmlns:a16="http://schemas.microsoft.com/office/drawing/2014/main" id="{3D5F63B4-9275-D6B7-3A0E-699C0C868EA5}"/>
              </a:ext>
            </a:extLst>
          </p:cNvPr>
          <p:cNvSpPr>
            <a:spLocks noGrp="1"/>
          </p:cNvSpPr>
          <p:nvPr>
            <p:ph type="body" sz="quarter" idx="55"/>
          </p:nvPr>
        </p:nvSpPr>
        <p:spPr>
          <a:xfrm>
            <a:off x="8950475"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 name="Text Placeholder 11">
            <a:extLst>
              <a:ext uri="{FF2B5EF4-FFF2-40B4-BE49-F238E27FC236}">
                <a16:creationId xmlns:a16="http://schemas.microsoft.com/office/drawing/2014/main" id="{9AEFB6C2-AB19-3A46-843C-CF95D15344CB}"/>
              </a:ext>
            </a:extLst>
          </p:cNvPr>
          <p:cNvSpPr>
            <a:spLocks noGrp="1"/>
          </p:cNvSpPr>
          <p:nvPr>
            <p:ph type="body" sz="quarter" idx="67"/>
          </p:nvPr>
        </p:nvSpPr>
        <p:spPr>
          <a:xfrm>
            <a:off x="6066682"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7" name="Footnote">
            <a:extLst>
              <a:ext uri="{FF2B5EF4-FFF2-40B4-BE49-F238E27FC236}">
                <a16:creationId xmlns:a16="http://schemas.microsoft.com/office/drawing/2014/main" id="{AC05EA29-0447-0506-FB1B-E11117B0DF2E}"/>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principles.5</a:t>
            </a:r>
          </a:p>
        </p:txBody>
      </p:sp>
      <p:sp>
        <p:nvSpPr>
          <p:cNvPr id="2" name="Text Placeholder 8">
            <a:extLst>
              <a:ext uri="{FF2B5EF4-FFF2-40B4-BE49-F238E27FC236}">
                <a16:creationId xmlns:a16="http://schemas.microsoft.com/office/drawing/2014/main" id="{A1FD8182-9192-3293-3C25-613D50894B80}"/>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3" name="Text Placeholder 8">
            <a:extLst>
              <a:ext uri="{FF2B5EF4-FFF2-40B4-BE49-F238E27FC236}">
                <a16:creationId xmlns:a16="http://schemas.microsoft.com/office/drawing/2014/main" id="{DD81CAF3-1B44-C8D0-3BB0-F3DD087633FA}"/>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Tree>
    <p:extLst>
      <p:ext uri="{BB962C8B-B14F-4D97-AF65-F5344CB8AC3E}">
        <p14:creationId xmlns:p14="http://schemas.microsoft.com/office/powerpoint/2010/main" val="32458303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68">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36">
          <p15:clr>
            <a:srgbClr val="A4A3A4"/>
          </p15:clr>
        </p15:guide>
        <p15:guide id="14" pos="3168">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907" r:id="rId3"/>
    <p:sldLayoutId id="2147483835" r:id="rId4"/>
    <p:sldLayoutId id="2147483675" r:id="rId5"/>
    <p:sldLayoutId id="2147483676" r:id="rId6"/>
    <p:sldLayoutId id="2147483909"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notesSlide" Target="../notesSlides/notesSlide6.xml"/><Relationship Id="rId7" Type="http://schemas.openxmlformats.org/officeDocument/2006/relationships/image" Target="../media/image27.sv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6.png"/><Relationship Id="rId11" Type="http://schemas.openxmlformats.org/officeDocument/2006/relationships/image" Target="../media/image34.png"/><Relationship Id="rId5" Type="http://schemas.openxmlformats.org/officeDocument/2006/relationships/image" Target="../media/image32.emf"/><Relationship Id="rId10" Type="http://schemas.openxmlformats.org/officeDocument/2006/relationships/image" Target="../media/image30.png"/><Relationship Id="rId4" Type="http://schemas.openxmlformats.org/officeDocument/2006/relationships/oleObject" Target="../embeddings/oleObject1.bin"/><Relationship Id="rId9" Type="http://schemas.openxmlformats.org/officeDocument/2006/relationships/image" Target="../media/image29.sv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s://aka.ms/prompts"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 Target="slide8.xml"/><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slide" Target="slide10.xml"/><Relationship Id="rId4" Type="http://schemas.openxmlformats.org/officeDocument/2006/relationships/slide" Target="slide9.xml"/><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sv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notesSlide" Target="../notesSlides/notesSlide5.xml"/><Relationship Id="rId7" Type="http://schemas.openxmlformats.org/officeDocument/2006/relationships/image" Target="../media/image27.sv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6.png"/><Relationship Id="rId11" Type="http://schemas.openxmlformats.org/officeDocument/2006/relationships/image" Target="../media/image33.png"/><Relationship Id="rId5" Type="http://schemas.openxmlformats.org/officeDocument/2006/relationships/image" Target="../media/image32.emf"/><Relationship Id="rId10" Type="http://schemas.openxmlformats.org/officeDocument/2006/relationships/image" Target="../media/image30.png"/><Relationship Id="rId4" Type="http://schemas.openxmlformats.org/officeDocument/2006/relationships/oleObject" Target="../embeddings/oleObject1.bin"/><Relationship Id="rId9"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588263" y="2917984"/>
            <a:ext cx="4607851" cy="615553"/>
          </a:xfrm>
        </p:spPr>
        <p:txBody>
          <a:bodyPr/>
          <a:lstStyle/>
          <a:p>
            <a:r>
              <a:rPr lang="en-US" sz="4400" noProof="0">
                <a:gradFill>
                  <a:gsLst>
                    <a:gs pos="0">
                      <a:schemeClr val="tx1"/>
                    </a:gs>
                    <a:gs pos="100000">
                      <a:schemeClr val="tx1"/>
                    </a:gs>
                  </a:gsLst>
                  <a:lin ang="5400000" scaled="1"/>
                </a:gradFill>
                <a:cs typeface="Segoe UI"/>
              </a:rPr>
              <a:t>Microsoft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582042" y="3962400"/>
            <a:ext cx="7752752" cy="307777"/>
          </a:xfrm>
        </p:spPr>
        <p:txBody>
          <a:bodyPr vert="horz" wrap="square" lIns="0" tIns="0" rIns="0" bIns="0" rtlCol="0" anchor="t">
            <a:spAutoFit/>
          </a:bodyPr>
          <a:lstStyle/>
          <a:p>
            <a:r>
              <a:rPr lang="en-US" sz="2000" noProof="0" dirty="0">
                <a:gradFill>
                  <a:gsLst>
                    <a:gs pos="0">
                      <a:schemeClr val="tx1"/>
                    </a:gs>
                    <a:gs pos="100000">
                      <a:schemeClr val="tx1"/>
                    </a:gs>
                  </a:gsLst>
                  <a:lin ang="5400000" scaled="1"/>
                </a:gradFill>
                <a:cs typeface="Segoe UI"/>
              </a:rPr>
              <a:t>Discover industry and role-based use cases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A786D-3C7E-3AE8-8F20-60147B73BDD0}"/>
            </a:ext>
          </a:extLst>
        </p:cNvPr>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CDA42745-0750-BA99-3FCE-DDB04B7239B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21" name="think-cell data - do not delete" hidden="1">
                        <a:extLst>
                          <a:ext uri="{FF2B5EF4-FFF2-40B4-BE49-F238E27FC236}">
                            <a16:creationId xmlns:a16="http://schemas.microsoft.com/office/drawing/2014/main" id="{CDA42745-0750-BA99-3FCE-DDB04B7239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3" name="Text Placeholder 162">
            <a:extLst>
              <a:ext uri="{FF2B5EF4-FFF2-40B4-BE49-F238E27FC236}">
                <a16:creationId xmlns:a16="http://schemas.microsoft.com/office/drawing/2014/main" id="{1768B7F8-CEA3-E739-4274-3C615271BFC8}"/>
              </a:ext>
            </a:extLst>
          </p:cNvPr>
          <p:cNvSpPr>
            <a:spLocks noGrp="1"/>
          </p:cNvSpPr>
          <p:nvPr>
            <p:ph type="body" sz="quarter" idx="32"/>
          </p:nvPr>
        </p:nvSpPr>
        <p:spPr>
          <a:xfrm>
            <a:off x="311388" y="1026303"/>
            <a:ext cx="2194560" cy="1131079"/>
          </a:xfrm>
        </p:spPr>
        <p:txBody>
          <a:bodyPr/>
          <a:lstStyle/>
          <a:p>
            <a:r>
              <a:rPr lang="en-US" noProof="0" dirty="0"/>
              <a:t>Analysts can allow AI to help them understand, act on, and communicate massive amounts of information and data. </a:t>
            </a:r>
          </a:p>
        </p:txBody>
      </p:sp>
      <p:sp>
        <p:nvSpPr>
          <p:cNvPr id="158" name="Title 157">
            <a:extLst>
              <a:ext uri="{FF2B5EF4-FFF2-40B4-BE49-F238E27FC236}">
                <a16:creationId xmlns:a16="http://schemas.microsoft.com/office/drawing/2014/main" id="{9DCDC030-7C17-D41C-4A39-19F7FBEA966D}"/>
              </a:ext>
            </a:extLst>
          </p:cNvPr>
          <p:cNvSpPr>
            <a:spLocks noGrp="1"/>
          </p:cNvSpPr>
          <p:nvPr>
            <p:ph type="title"/>
          </p:nvPr>
        </p:nvSpPr>
        <p:spPr>
          <a:xfrm>
            <a:off x="2521874" y="429826"/>
            <a:ext cx="3994781" cy="276999"/>
          </a:xfrm>
        </p:spPr>
        <p:txBody>
          <a:bodyPr vert="horz">
            <a:normAutofit/>
          </a:bodyPr>
          <a:lstStyle/>
          <a:p>
            <a:r>
              <a:rPr lang="en-US"/>
              <a:t>Data strategy and insights</a:t>
            </a:r>
          </a:p>
        </p:txBody>
      </p:sp>
      <p:sp>
        <p:nvSpPr>
          <p:cNvPr id="162" name="Text Placeholder 161">
            <a:extLst>
              <a:ext uri="{FF2B5EF4-FFF2-40B4-BE49-F238E27FC236}">
                <a16:creationId xmlns:a16="http://schemas.microsoft.com/office/drawing/2014/main" id="{AEC7D88B-D32F-A0A8-423C-656A49C38230}"/>
              </a:ext>
            </a:extLst>
          </p:cNvPr>
          <p:cNvSpPr>
            <a:spLocks noGrp="1"/>
          </p:cNvSpPr>
          <p:nvPr>
            <p:ph type="body" sz="quarter" idx="30"/>
          </p:nvPr>
        </p:nvSpPr>
        <p:spPr>
          <a:xfrm>
            <a:off x="10430351" y="521099"/>
            <a:ext cx="1456966" cy="175614"/>
          </a:xfrm>
        </p:spPr>
        <p:txBody>
          <a:bodyPr>
            <a:normAutofit/>
          </a:bodyPr>
          <a:lstStyle/>
          <a:p>
            <a:r>
              <a:rPr lang="en-US" noProof="0"/>
              <a:t>Extend</a:t>
            </a:r>
          </a:p>
        </p:txBody>
      </p:sp>
      <p:sp>
        <p:nvSpPr>
          <p:cNvPr id="160" name="Text Placeholder 159">
            <a:extLst>
              <a:ext uri="{FF2B5EF4-FFF2-40B4-BE49-F238E27FC236}">
                <a16:creationId xmlns:a16="http://schemas.microsoft.com/office/drawing/2014/main" id="{62B34020-F3D5-592A-9084-3D9689646C32}"/>
              </a:ext>
            </a:extLst>
          </p:cNvPr>
          <p:cNvSpPr>
            <a:spLocks noGrp="1"/>
          </p:cNvSpPr>
          <p:nvPr>
            <p:ph type="body" sz="quarter" idx="17"/>
          </p:nvPr>
        </p:nvSpPr>
        <p:spPr>
          <a:xfrm>
            <a:off x="7149557" y="521100"/>
            <a:ext cx="2969488" cy="169277"/>
          </a:xfrm>
        </p:spPr>
        <p:txBody>
          <a:bodyPr>
            <a:normAutofit/>
          </a:bodyPr>
          <a:lstStyle/>
          <a:p>
            <a:r>
              <a:rPr lang="en-US" noProof="0"/>
              <a:t>Microsoft 365 Copilot and Copilot Studio</a:t>
            </a:r>
          </a:p>
        </p:txBody>
      </p:sp>
      <p:sp>
        <p:nvSpPr>
          <p:cNvPr id="164" name="Text Placeholder 163">
            <a:extLst>
              <a:ext uri="{FF2B5EF4-FFF2-40B4-BE49-F238E27FC236}">
                <a16:creationId xmlns:a16="http://schemas.microsoft.com/office/drawing/2014/main" id="{6E84FE41-5A12-7F38-59C5-A681EB9B718D}"/>
              </a:ext>
            </a:extLst>
          </p:cNvPr>
          <p:cNvSpPr>
            <a:spLocks noGrp="1"/>
          </p:cNvSpPr>
          <p:nvPr>
            <p:ph type="body" sz="quarter" idx="33"/>
          </p:nvPr>
        </p:nvSpPr>
        <p:spPr>
          <a:xfrm>
            <a:off x="304797" y="445215"/>
            <a:ext cx="2089153" cy="246221"/>
          </a:xfrm>
        </p:spPr>
        <p:txBody>
          <a:bodyPr vert="horz" wrap="square" lIns="0" tIns="0" rIns="0" bIns="0" rtlCol="0" anchor="ctr">
            <a:spAutoFit/>
          </a:bodyPr>
          <a:lstStyle/>
          <a:p>
            <a:r>
              <a:rPr lang="en-US" sz="1600"/>
              <a:t>Media &amp; Entertainment</a:t>
            </a:r>
          </a:p>
        </p:txBody>
      </p:sp>
      <p:sp>
        <p:nvSpPr>
          <p:cNvPr id="177" name="Text Placeholder 176">
            <a:extLst>
              <a:ext uri="{FF2B5EF4-FFF2-40B4-BE49-F238E27FC236}">
                <a16:creationId xmlns:a16="http://schemas.microsoft.com/office/drawing/2014/main" id="{74323934-BEFC-DF68-40EF-3AA8F4515C1E}"/>
              </a:ext>
            </a:extLst>
          </p:cNvPr>
          <p:cNvSpPr>
            <a:spLocks noGrp="1"/>
          </p:cNvSpPr>
          <p:nvPr>
            <p:ph type="body" sz="quarter" idx="69"/>
          </p:nvPr>
        </p:nvSpPr>
        <p:spPr>
          <a:xfrm>
            <a:off x="3182890" y="2725494"/>
            <a:ext cx="2572262" cy="712876"/>
          </a:xfrm>
        </p:spPr>
        <p:txBody>
          <a:bodyPr/>
          <a:lstStyle/>
          <a:p>
            <a:r>
              <a:rPr lang="en-US" noProof="0"/>
              <a:t>Benefit: Use Copilot to summarize many types of documents, including PDFs and website content, making it easier to consume dense content online.</a:t>
            </a:r>
          </a:p>
        </p:txBody>
      </p:sp>
      <p:sp>
        <p:nvSpPr>
          <p:cNvPr id="159" name="Text Placeholder 158">
            <a:extLst>
              <a:ext uri="{FF2B5EF4-FFF2-40B4-BE49-F238E27FC236}">
                <a16:creationId xmlns:a16="http://schemas.microsoft.com/office/drawing/2014/main" id="{BD43B51D-B7AD-C770-1551-AE4F45B344ED}"/>
              </a:ext>
            </a:extLst>
          </p:cNvPr>
          <p:cNvSpPr>
            <a:spLocks noGrp="1"/>
          </p:cNvSpPr>
          <p:nvPr>
            <p:ph type="body" sz="quarter" idx="11"/>
          </p:nvPr>
        </p:nvSpPr>
        <p:spPr>
          <a:xfrm>
            <a:off x="3182890" y="1112478"/>
            <a:ext cx="2572262" cy="153888"/>
          </a:xfrm>
        </p:spPr>
        <p:txBody>
          <a:bodyPr/>
          <a:lstStyle/>
          <a:p>
            <a:r>
              <a:rPr lang="en-US" noProof="0"/>
              <a:t>Define the objective</a:t>
            </a:r>
          </a:p>
        </p:txBody>
      </p:sp>
      <p:sp>
        <p:nvSpPr>
          <p:cNvPr id="161" name="Text Placeholder 160">
            <a:extLst>
              <a:ext uri="{FF2B5EF4-FFF2-40B4-BE49-F238E27FC236}">
                <a16:creationId xmlns:a16="http://schemas.microsoft.com/office/drawing/2014/main" id="{E450582F-D3F6-F4A8-F598-117EBED8EA38}"/>
              </a:ext>
            </a:extLst>
          </p:cNvPr>
          <p:cNvSpPr>
            <a:spLocks noGrp="1"/>
          </p:cNvSpPr>
          <p:nvPr>
            <p:ph type="body" sz="quarter" idx="18"/>
          </p:nvPr>
        </p:nvSpPr>
        <p:spPr>
          <a:xfrm>
            <a:off x="3182890" y="1438715"/>
            <a:ext cx="2572262" cy="626701"/>
          </a:xfrm>
        </p:spPr>
        <p:txBody>
          <a:bodyPr/>
          <a:lstStyle/>
          <a:p>
            <a:r>
              <a:rPr lang="en-US" noProof="0"/>
              <a:t>Prepare a brief for your upcoming research by using Microsoft Copilot to write a first draft based on key documents.</a:t>
            </a:r>
          </a:p>
        </p:txBody>
      </p:sp>
      <p:sp>
        <p:nvSpPr>
          <p:cNvPr id="166" name="Text Placeholder 165">
            <a:extLst>
              <a:ext uri="{FF2B5EF4-FFF2-40B4-BE49-F238E27FC236}">
                <a16:creationId xmlns:a16="http://schemas.microsoft.com/office/drawing/2014/main" id="{9EF5AC27-0A2C-823A-C7DC-733D2A80C264}"/>
              </a:ext>
            </a:extLst>
          </p:cNvPr>
          <p:cNvSpPr>
            <a:spLocks noGrp="1"/>
          </p:cNvSpPr>
          <p:nvPr>
            <p:ph type="body" sz="quarter" idx="42"/>
          </p:nvPr>
        </p:nvSpPr>
        <p:spPr>
          <a:xfrm>
            <a:off x="6066682" y="1112478"/>
            <a:ext cx="2572262" cy="153888"/>
          </a:xfrm>
        </p:spPr>
        <p:txBody>
          <a:bodyPr/>
          <a:lstStyle/>
          <a:p>
            <a:r>
              <a:rPr lang="en-US" noProof="0"/>
              <a:t>Gain insight</a:t>
            </a:r>
          </a:p>
        </p:txBody>
      </p:sp>
      <p:sp>
        <p:nvSpPr>
          <p:cNvPr id="167" name="Text Placeholder 166">
            <a:extLst>
              <a:ext uri="{FF2B5EF4-FFF2-40B4-BE49-F238E27FC236}">
                <a16:creationId xmlns:a16="http://schemas.microsoft.com/office/drawing/2014/main" id="{C48E0B8F-741B-1FE2-C612-59DF45503DB0}"/>
              </a:ext>
            </a:extLst>
          </p:cNvPr>
          <p:cNvSpPr>
            <a:spLocks noGrp="1"/>
          </p:cNvSpPr>
          <p:nvPr>
            <p:ph type="body" sz="quarter" idx="43"/>
          </p:nvPr>
        </p:nvSpPr>
        <p:spPr>
          <a:xfrm>
            <a:off x="6066682" y="1438715"/>
            <a:ext cx="2572262" cy="626701"/>
          </a:xfrm>
        </p:spPr>
        <p:txBody>
          <a:bodyPr/>
          <a:lstStyle/>
          <a:p>
            <a:r>
              <a:rPr lang="en-US" noProof="0"/>
              <a:t>Access organizational insights by asking questions about your company which can help you understand your data better.</a:t>
            </a:r>
          </a:p>
        </p:txBody>
      </p:sp>
      <p:sp>
        <p:nvSpPr>
          <p:cNvPr id="171" name="Text Placeholder 170">
            <a:extLst>
              <a:ext uri="{FF2B5EF4-FFF2-40B4-BE49-F238E27FC236}">
                <a16:creationId xmlns:a16="http://schemas.microsoft.com/office/drawing/2014/main" id="{7948370D-B848-9DC8-8AFA-8015EC8F244D}"/>
              </a:ext>
            </a:extLst>
          </p:cNvPr>
          <p:cNvSpPr>
            <a:spLocks noGrp="1"/>
          </p:cNvSpPr>
          <p:nvPr>
            <p:ph type="body" sz="quarter" idx="68"/>
          </p:nvPr>
        </p:nvSpPr>
        <p:spPr>
          <a:xfrm>
            <a:off x="8950475" y="2725494"/>
            <a:ext cx="2572262" cy="712876"/>
          </a:xfrm>
        </p:spPr>
        <p:txBody>
          <a:bodyPr/>
          <a:lstStyle/>
          <a:p>
            <a:r>
              <a:rPr lang="en-US" noProof="0"/>
              <a:t>Benefit: Use Copilot to simplify tasks by providing a conversational interface, which enhances the overall user experience when working with data.</a:t>
            </a:r>
          </a:p>
        </p:txBody>
      </p:sp>
      <p:sp>
        <p:nvSpPr>
          <p:cNvPr id="169" name="Text Placeholder 168">
            <a:extLst>
              <a:ext uri="{FF2B5EF4-FFF2-40B4-BE49-F238E27FC236}">
                <a16:creationId xmlns:a16="http://schemas.microsoft.com/office/drawing/2014/main" id="{1696D42A-DDD6-9C58-706C-5A6AD0EF258D}"/>
              </a:ext>
            </a:extLst>
          </p:cNvPr>
          <p:cNvSpPr>
            <a:spLocks noGrp="1"/>
          </p:cNvSpPr>
          <p:nvPr>
            <p:ph type="body" sz="quarter" idx="45"/>
          </p:nvPr>
        </p:nvSpPr>
        <p:spPr>
          <a:xfrm>
            <a:off x="8950475" y="1112478"/>
            <a:ext cx="2572262" cy="153888"/>
          </a:xfrm>
        </p:spPr>
        <p:txBody>
          <a:bodyPr/>
          <a:lstStyle/>
          <a:p>
            <a:r>
              <a:rPr lang="en-US" noProof="0"/>
              <a:t>Synthesize unstructured data</a:t>
            </a:r>
          </a:p>
        </p:txBody>
      </p:sp>
      <p:sp>
        <p:nvSpPr>
          <p:cNvPr id="170" name="Text Placeholder 169">
            <a:extLst>
              <a:ext uri="{FF2B5EF4-FFF2-40B4-BE49-F238E27FC236}">
                <a16:creationId xmlns:a16="http://schemas.microsoft.com/office/drawing/2014/main" id="{865CB095-C4E3-4072-3AA3-55CBE6B29481}"/>
              </a:ext>
            </a:extLst>
          </p:cNvPr>
          <p:cNvSpPr>
            <a:spLocks noGrp="1"/>
          </p:cNvSpPr>
          <p:nvPr>
            <p:ph type="body" sz="quarter" idx="46"/>
          </p:nvPr>
        </p:nvSpPr>
        <p:spPr>
          <a:xfrm>
            <a:off x="8950475" y="1438715"/>
            <a:ext cx="2572262" cy="626701"/>
          </a:xfrm>
        </p:spPr>
        <p:txBody>
          <a:bodyPr/>
          <a:lstStyle/>
          <a:p>
            <a:r>
              <a:rPr lang="en-US" noProof="0"/>
              <a:t>Copilot is capable of handling extensive data sets, without the need for data movement or migration.</a:t>
            </a:r>
          </a:p>
        </p:txBody>
      </p:sp>
      <p:sp>
        <p:nvSpPr>
          <p:cNvPr id="180" name="Text Placeholder 179">
            <a:extLst>
              <a:ext uri="{FF2B5EF4-FFF2-40B4-BE49-F238E27FC236}">
                <a16:creationId xmlns:a16="http://schemas.microsoft.com/office/drawing/2014/main" id="{282342A6-E870-25C3-C76D-3C6DA941F311}"/>
              </a:ext>
            </a:extLst>
          </p:cNvPr>
          <p:cNvSpPr>
            <a:spLocks noGrp="1"/>
          </p:cNvSpPr>
          <p:nvPr>
            <p:ph type="body" sz="quarter" idx="70"/>
          </p:nvPr>
        </p:nvSpPr>
        <p:spPr>
          <a:xfrm>
            <a:off x="6066682" y="2725494"/>
            <a:ext cx="2572262" cy="712876"/>
          </a:xfrm>
        </p:spPr>
        <p:txBody>
          <a:bodyPr/>
          <a:lstStyle/>
          <a:p>
            <a:r>
              <a:rPr lang="en-US" noProof="0"/>
              <a:t>Benefit: Use Copilot to understand large amounts of data and information.</a:t>
            </a:r>
          </a:p>
        </p:txBody>
      </p:sp>
      <p:sp>
        <p:nvSpPr>
          <p:cNvPr id="172" name="Text Placeholder 171">
            <a:extLst>
              <a:ext uri="{FF2B5EF4-FFF2-40B4-BE49-F238E27FC236}">
                <a16:creationId xmlns:a16="http://schemas.microsoft.com/office/drawing/2014/main" id="{8733E866-0B09-C2A6-2338-3ABFF445ADC4}"/>
              </a:ext>
            </a:extLst>
          </p:cNvPr>
          <p:cNvSpPr>
            <a:spLocks noGrp="1"/>
          </p:cNvSpPr>
          <p:nvPr>
            <p:ph type="body" sz="quarter" idx="48"/>
          </p:nvPr>
        </p:nvSpPr>
        <p:spPr>
          <a:xfrm>
            <a:off x="3182890" y="5334522"/>
            <a:ext cx="2572262" cy="712876"/>
          </a:xfrm>
        </p:spPr>
        <p:txBody>
          <a:bodyPr/>
          <a:lstStyle/>
          <a:p>
            <a:r>
              <a:rPr lang="en-US" noProof="0"/>
              <a:t>Benefit: Use Copilot to draft communication quicker to help disseminate information across your team and organization effectively.</a:t>
            </a:r>
          </a:p>
        </p:txBody>
      </p:sp>
      <p:sp>
        <p:nvSpPr>
          <p:cNvPr id="173" name="Text Placeholder 172">
            <a:extLst>
              <a:ext uri="{FF2B5EF4-FFF2-40B4-BE49-F238E27FC236}">
                <a16:creationId xmlns:a16="http://schemas.microsoft.com/office/drawing/2014/main" id="{477BDD12-26EC-641F-8BA7-3A913F8569F0}"/>
              </a:ext>
            </a:extLst>
          </p:cNvPr>
          <p:cNvSpPr>
            <a:spLocks noGrp="1"/>
          </p:cNvSpPr>
          <p:nvPr>
            <p:ph type="body" sz="quarter" idx="49"/>
          </p:nvPr>
        </p:nvSpPr>
        <p:spPr>
          <a:xfrm>
            <a:off x="3182890" y="3725103"/>
            <a:ext cx="2572262" cy="153888"/>
          </a:xfrm>
        </p:spPr>
        <p:txBody>
          <a:bodyPr/>
          <a:lstStyle/>
          <a:p>
            <a:r>
              <a:rPr lang="en-US" noProof="0"/>
              <a:t>Communicate insights and information</a:t>
            </a:r>
          </a:p>
        </p:txBody>
      </p:sp>
      <p:sp>
        <p:nvSpPr>
          <p:cNvPr id="174" name="Text Placeholder 173">
            <a:extLst>
              <a:ext uri="{FF2B5EF4-FFF2-40B4-BE49-F238E27FC236}">
                <a16:creationId xmlns:a16="http://schemas.microsoft.com/office/drawing/2014/main" id="{3BB614B6-4CF6-785B-B52D-F8382D872F8B}"/>
              </a:ext>
            </a:extLst>
          </p:cNvPr>
          <p:cNvSpPr>
            <a:spLocks noGrp="1"/>
          </p:cNvSpPr>
          <p:nvPr>
            <p:ph type="body" sz="quarter" idx="50"/>
          </p:nvPr>
        </p:nvSpPr>
        <p:spPr>
          <a:xfrm>
            <a:off x="3182890" y="4050957"/>
            <a:ext cx="2572262" cy="626701"/>
          </a:xfrm>
        </p:spPr>
        <p:txBody>
          <a:bodyPr/>
          <a:lstStyle/>
          <a:p>
            <a:r>
              <a:rPr lang="en-US" noProof="0"/>
              <a:t>Document and socialize the </a:t>
            </a:r>
            <a:r>
              <a:rPr lang="en-US"/>
              <a:t>insights </a:t>
            </a:r>
            <a:r>
              <a:rPr lang="en-US" noProof="0"/>
              <a:t>to help better inform future strategy.</a:t>
            </a:r>
          </a:p>
        </p:txBody>
      </p:sp>
      <p:sp>
        <p:nvSpPr>
          <p:cNvPr id="175" name="Text Placeholder 174">
            <a:extLst>
              <a:ext uri="{FF2B5EF4-FFF2-40B4-BE49-F238E27FC236}">
                <a16:creationId xmlns:a16="http://schemas.microsoft.com/office/drawing/2014/main" id="{BB0DF348-179D-FC00-965C-F57578E00400}"/>
              </a:ext>
            </a:extLst>
          </p:cNvPr>
          <p:cNvSpPr>
            <a:spLocks noGrp="1"/>
          </p:cNvSpPr>
          <p:nvPr>
            <p:ph type="body" sz="quarter" idx="51"/>
          </p:nvPr>
        </p:nvSpPr>
        <p:spPr>
          <a:xfrm>
            <a:off x="6066682" y="3725103"/>
            <a:ext cx="2572262" cy="153888"/>
          </a:xfrm>
        </p:spPr>
        <p:txBody>
          <a:bodyPr/>
          <a:lstStyle/>
          <a:p>
            <a:r>
              <a:rPr lang="en-US" noProof="0"/>
              <a:t>Summarize and report data</a:t>
            </a:r>
          </a:p>
        </p:txBody>
      </p:sp>
      <p:sp>
        <p:nvSpPr>
          <p:cNvPr id="176" name="Text Placeholder 175">
            <a:extLst>
              <a:ext uri="{FF2B5EF4-FFF2-40B4-BE49-F238E27FC236}">
                <a16:creationId xmlns:a16="http://schemas.microsoft.com/office/drawing/2014/main" id="{42EB6DE2-9DFF-2E27-2989-BE33C73833CC}"/>
              </a:ext>
            </a:extLst>
          </p:cNvPr>
          <p:cNvSpPr>
            <a:spLocks noGrp="1"/>
          </p:cNvSpPr>
          <p:nvPr>
            <p:ph type="body" sz="quarter" idx="52"/>
          </p:nvPr>
        </p:nvSpPr>
        <p:spPr>
          <a:xfrm>
            <a:off x="6066682" y="4050957"/>
            <a:ext cx="2572262" cy="626701"/>
          </a:xfrm>
        </p:spPr>
        <p:txBody>
          <a:bodyPr vert="horz" wrap="square" lIns="0" tIns="0" rIns="0" bIns="0" rtlCol="0" anchor="t">
            <a:noAutofit/>
          </a:bodyPr>
          <a:lstStyle/>
          <a:p>
            <a:r>
              <a:rPr lang="en-US"/>
              <a:t>Automate the summarization process, saving time and reducing manual effort of getting to tailored reporting.</a:t>
            </a:r>
          </a:p>
        </p:txBody>
      </p:sp>
      <p:sp>
        <p:nvSpPr>
          <p:cNvPr id="165" name="Text Placeholder 164">
            <a:extLst>
              <a:ext uri="{FF2B5EF4-FFF2-40B4-BE49-F238E27FC236}">
                <a16:creationId xmlns:a16="http://schemas.microsoft.com/office/drawing/2014/main" id="{F9ABF1BB-F5A1-A135-9B58-D21BCA39C347}"/>
              </a:ext>
            </a:extLst>
          </p:cNvPr>
          <p:cNvSpPr>
            <a:spLocks noGrp="1"/>
          </p:cNvSpPr>
          <p:nvPr>
            <p:ph type="body" sz="quarter" idx="66"/>
          </p:nvPr>
        </p:nvSpPr>
        <p:spPr>
          <a:xfrm>
            <a:off x="8950475" y="5334522"/>
            <a:ext cx="2572262" cy="712876"/>
          </a:xfrm>
        </p:spPr>
        <p:txBody>
          <a:bodyPr/>
          <a:lstStyle/>
          <a:p>
            <a:r>
              <a:rPr lang="en-US" noProof="0"/>
              <a:t>Benefit: Use Copilot to help sift through research on content performance, audiences, and anything else you’re working </a:t>
            </a:r>
            <a:r>
              <a:rPr lang="en-US"/>
              <a:t>with it on.</a:t>
            </a:r>
            <a:endParaRPr lang="en-US" noProof="0"/>
          </a:p>
        </p:txBody>
      </p:sp>
      <p:sp>
        <p:nvSpPr>
          <p:cNvPr id="178" name="Text Placeholder 177">
            <a:extLst>
              <a:ext uri="{FF2B5EF4-FFF2-40B4-BE49-F238E27FC236}">
                <a16:creationId xmlns:a16="http://schemas.microsoft.com/office/drawing/2014/main" id="{FDA29E04-7DFC-957D-15A4-09853292FF39}"/>
              </a:ext>
            </a:extLst>
          </p:cNvPr>
          <p:cNvSpPr>
            <a:spLocks noGrp="1"/>
          </p:cNvSpPr>
          <p:nvPr>
            <p:ph type="body" sz="quarter" idx="54"/>
          </p:nvPr>
        </p:nvSpPr>
        <p:spPr>
          <a:xfrm>
            <a:off x="8950475" y="3725103"/>
            <a:ext cx="2572262" cy="153888"/>
          </a:xfrm>
        </p:spPr>
        <p:txBody>
          <a:bodyPr/>
          <a:lstStyle/>
          <a:p>
            <a:r>
              <a:rPr lang="en-US" noProof="0"/>
              <a:t>Gain feedback from research</a:t>
            </a:r>
          </a:p>
        </p:txBody>
      </p:sp>
      <p:sp>
        <p:nvSpPr>
          <p:cNvPr id="179" name="Text Placeholder 178">
            <a:extLst>
              <a:ext uri="{FF2B5EF4-FFF2-40B4-BE49-F238E27FC236}">
                <a16:creationId xmlns:a16="http://schemas.microsoft.com/office/drawing/2014/main" id="{4FDBAFF4-7652-497E-134F-87BF7495CE25}"/>
              </a:ext>
            </a:extLst>
          </p:cNvPr>
          <p:cNvSpPr>
            <a:spLocks noGrp="1"/>
          </p:cNvSpPr>
          <p:nvPr>
            <p:ph type="body" sz="quarter" idx="55"/>
          </p:nvPr>
        </p:nvSpPr>
        <p:spPr>
          <a:xfrm>
            <a:off x="8950475" y="4050957"/>
            <a:ext cx="2572262" cy="626701"/>
          </a:xfrm>
        </p:spPr>
        <p:txBody>
          <a:bodyPr/>
          <a:lstStyle/>
          <a:p>
            <a:r>
              <a:rPr lang="en-US" noProof="0"/>
              <a:t>Get to the next level by consolidating research, findings, and patterns and understanding what can be actionable.</a:t>
            </a:r>
          </a:p>
        </p:txBody>
      </p:sp>
      <p:sp>
        <p:nvSpPr>
          <p:cNvPr id="168" name="Text Placeholder 167">
            <a:extLst>
              <a:ext uri="{FF2B5EF4-FFF2-40B4-BE49-F238E27FC236}">
                <a16:creationId xmlns:a16="http://schemas.microsoft.com/office/drawing/2014/main" id="{832CB7B2-4563-5B7B-1A2A-160D17CF30A1}"/>
              </a:ext>
            </a:extLst>
          </p:cNvPr>
          <p:cNvSpPr>
            <a:spLocks noGrp="1"/>
          </p:cNvSpPr>
          <p:nvPr>
            <p:ph type="body" sz="quarter" idx="67"/>
          </p:nvPr>
        </p:nvSpPr>
        <p:spPr>
          <a:xfrm>
            <a:off x="6066682" y="5334522"/>
            <a:ext cx="2572262" cy="712876"/>
          </a:xfrm>
        </p:spPr>
        <p:txBody>
          <a:bodyPr/>
          <a:lstStyle/>
          <a:p>
            <a:r>
              <a:rPr lang="en-US" noProof="0"/>
              <a:t>Benefit: Use Copilot to streamline the process of analyzing data for both experienced KQL users and citizen data scientists.</a:t>
            </a:r>
          </a:p>
        </p:txBody>
      </p:sp>
      <p:sp>
        <p:nvSpPr>
          <p:cNvPr id="181" name="Text Placeholder 180">
            <a:extLst>
              <a:ext uri="{FF2B5EF4-FFF2-40B4-BE49-F238E27FC236}">
                <a16:creationId xmlns:a16="http://schemas.microsoft.com/office/drawing/2014/main" id="{90CE9B36-1CFC-1F05-75AC-C46F187AF5E9}"/>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82" name="Text Placeholder 181">
            <a:extLst>
              <a:ext uri="{FF2B5EF4-FFF2-40B4-BE49-F238E27FC236}">
                <a16:creationId xmlns:a16="http://schemas.microsoft.com/office/drawing/2014/main" id="{7144BF61-540A-99A2-3B15-BB9CA15CE294}"/>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186" name="Group 185">
            <a:extLst>
              <a:ext uri="{FF2B5EF4-FFF2-40B4-BE49-F238E27FC236}">
                <a16:creationId xmlns:a16="http://schemas.microsoft.com/office/drawing/2014/main" id="{AD45273B-DDDB-F5B6-E4EB-F7673EBD8FE4}"/>
              </a:ext>
            </a:extLst>
          </p:cNvPr>
          <p:cNvGrpSpPr/>
          <p:nvPr/>
        </p:nvGrpSpPr>
        <p:grpSpPr>
          <a:xfrm>
            <a:off x="320719" y="3778836"/>
            <a:ext cx="1771607" cy="504622"/>
            <a:chOff x="320719" y="4228589"/>
            <a:chExt cx="1771607" cy="504622"/>
          </a:xfrm>
        </p:grpSpPr>
        <p:grpSp>
          <p:nvGrpSpPr>
            <p:cNvPr id="187" name="Group 186">
              <a:extLst>
                <a:ext uri="{FF2B5EF4-FFF2-40B4-BE49-F238E27FC236}">
                  <a16:creationId xmlns:a16="http://schemas.microsoft.com/office/drawing/2014/main" id="{6A82C085-17A2-79A9-63CF-B827FC4589FC}"/>
                </a:ext>
              </a:extLst>
            </p:cNvPr>
            <p:cNvGrpSpPr/>
            <p:nvPr/>
          </p:nvGrpSpPr>
          <p:grpSpPr>
            <a:xfrm>
              <a:off x="320719" y="4228589"/>
              <a:ext cx="1771605" cy="216000"/>
              <a:chOff x="320719" y="4224848"/>
              <a:chExt cx="1771605" cy="219456"/>
            </a:xfrm>
          </p:grpSpPr>
          <p:sp>
            <p:nvSpPr>
              <p:cNvPr id="191" name="Rectangle: Rounded Corners 6">
                <a:extLst>
                  <a:ext uri="{FF2B5EF4-FFF2-40B4-BE49-F238E27FC236}">
                    <a16:creationId xmlns:a16="http://schemas.microsoft.com/office/drawing/2014/main" id="{414051E4-6EF0-F7A1-338D-94FA47269141}"/>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Boost productivity</a:t>
                </a: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pic>
            <p:nvPicPr>
              <p:cNvPr id="192" name="Graphic 191">
                <a:extLst>
                  <a:ext uri="{FF2B5EF4-FFF2-40B4-BE49-F238E27FC236}">
                    <a16:creationId xmlns:a16="http://schemas.microsoft.com/office/drawing/2014/main" id="{616D364F-6EE1-0466-F923-8A2151DC916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188" name="Group 187">
              <a:extLst>
                <a:ext uri="{FF2B5EF4-FFF2-40B4-BE49-F238E27FC236}">
                  <a16:creationId xmlns:a16="http://schemas.microsoft.com/office/drawing/2014/main" id="{AFF360A9-FDB8-713C-4B69-7BC18126B550}"/>
                </a:ext>
              </a:extLst>
            </p:cNvPr>
            <p:cNvGrpSpPr/>
            <p:nvPr/>
          </p:nvGrpSpPr>
          <p:grpSpPr>
            <a:xfrm>
              <a:off x="320721" y="4517211"/>
              <a:ext cx="1771605" cy="216000"/>
              <a:chOff x="320721" y="4517211"/>
              <a:chExt cx="1771605" cy="216000"/>
            </a:xfrm>
          </p:grpSpPr>
          <p:sp>
            <p:nvSpPr>
              <p:cNvPr id="189" name="Rectangle: Rounded Corners 6">
                <a:extLst>
                  <a:ext uri="{FF2B5EF4-FFF2-40B4-BE49-F238E27FC236}">
                    <a16:creationId xmlns:a16="http://schemas.microsoft.com/office/drawing/2014/main" id="{E314314A-0D3D-3CD3-1D24-04BED4BE9DCE}"/>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Employee satisfaction</a:t>
                </a: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pic>
            <p:nvPicPr>
              <p:cNvPr id="190" name="Graphic 189">
                <a:extLst>
                  <a:ext uri="{FF2B5EF4-FFF2-40B4-BE49-F238E27FC236}">
                    <a16:creationId xmlns:a16="http://schemas.microsoft.com/office/drawing/2014/main" id="{CDCE9D37-DAA8-F528-9A0B-BBB0FFEA70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grpSp>
        <p:nvGrpSpPr>
          <p:cNvPr id="194" name="Group 193">
            <a:extLst>
              <a:ext uri="{FF2B5EF4-FFF2-40B4-BE49-F238E27FC236}">
                <a16:creationId xmlns:a16="http://schemas.microsoft.com/office/drawing/2014/main" id="{B129ED49-C6CC-DFE3-3B8D-1EFE8726C0F9}"/>
              </a:ext>
            </a:extLst>
          </p:cNvPr>
          <p:cNvGrpSpPr/>
          <p:nvPr/>
        </p:nvGrpSpPr>
        <p:grpSpPr>
          <a:xfrm>
            <a:off x="320719" y="5020658"/>
            <a:ext cx="1771605" cy="216000"/>
            <a:chOff x="320719" y="5270676"/>
            <a:chExt cx="1771605" cy="216000"/>
          </a:xfrm>
        </p:grpSpPr>
        <p:sp>
          <p:nvSpPr>
            <p:cNvPr id="198" name="Rectangle: Rounded Corners 6">
              <a:extLst>
                <a:ext uri="{FF2B5EF4-FFF2-40B4-BE49-F238E27FC236}">
                  <a16:creationId xmlns:a16="http://schemas.microsoft.com/office/drawing/2014/main" id="{92532688-88FA-B9DF-4E17-3F55E78D1149}"/>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99" name="Graphic 198">
              <a:extLst>
                <a:ext uri="{FF2B5EF4-FFF2-40B4-BE49-F238E27FC236}">
                  <a16:creationId xmlns:a16="http://schemas.microsoft.com/office/drawing/2014/main" id="{A2184A85-C091-4E3E-872F-C9D0F81FC06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306676"/>
              <a:ext cx="144000" cy="144000"/>
            </a:xfrm>
            <a:prstGeom prst="rect">
              <a:avLst/>
            </a:prstGeom>
          </p:spPr>
        </p:pic>
      </p:grpSp>
      <p:sp>
        <p:nvSpPr>
          <p:cNvPr id="201" name="TextBox 200">
            <a:extLst>
              <a:ext uri="{FF2B5EF4-FFF2-40B4-BE49-F238E27FC236}">
                <a16:creationId xmlns:a16="http://schemas.microsoft.com/office/drawing/2014/main" id="{661A3329-28D3-2A96-423B-32F8AE7A23B0}"/>
              </a:ext>
              <a:ext uri="{C183D7F6-B498-43B3-948B-1728B52AA6E4}">
                <adec:decorative xmlns:adec="http://schemas.microsoft.com/office/drawing/2017/decorative" val="0"/>
              </a:ext>
            </a:extLst>
          </p:cNvPr>
          <p:cNvSpPr txBox="1">
            <a:spLocks/>
          </p:cNvSpPr>
          <p:nvPr/>
        </p:nvSpPr>
        <p:spPr>
          <a:xfrm>
            <a:off x="3552452"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sp>
        <p:nvSpPr>
          <p:cNvPr id="207" name="TextBox 206">
            <a:extLst>
              <a:ext uri="{FF2B5EF4-FFF2-40B4-BE49-F238E27FC236}">
                <a16:creationId xmlns:a16="http://schemas.microsoft.com/office/drawing/2014/main" id="{C42DFBE4-A95E-E1C2-5445-68E722F8A9AB}"/>
              </a:ext>
              <a:ext uri="{C183D7F6-B498-43B3-948B-1728B52AA6E4}">
                <adec:decorative xmlns:adec="http://schemas.microsoft.com/office/drawing/2017/decorative" val="0"/>
              </a:ext>
            </a:extLst>
          </p:cNvPr>
          <p:cNvSpPr txBox="1">
            <a:spLocks/>
          </p:cNvSpPr>
          <p:nvPr/>
        </p:nvSpPr>
        <p:spPr>
          <a:xfrm>
            <a:off x="6445284" y="2189728"/>
            <a:ext cx="1550174"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Web</a:t>
            </a:r>
          </a:p>
        </p:txBody>
      </p:sp>
      <p:pic>
        <p:nvPicPr>
          <p:cNvPr id="208" name="Picture 207">
            <a:extLst>
              <a:ext uri="{FF2B5EF4-FFF2-40B4-BE49-F238E27FC236}">
                <a16:creationId xmlns:a16="http://schemas.microsoft.com/office/drawing/2014/main" id="{821F6866-127E-2148-1B9D-E265713A1B1F}"/>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6067225" y="2220249"/>
            <a:ext cx="224338" cy="215956"/>
          </a:xfrm>
          <a:prstGeom prst="rect">
            <a:avLst/>
          </a:prstGeom>
          <a:ln w="6657" cap="flat">
            <a:noFill/>
            <a:prstDash val="solid"/>
            <a:miter/>
          </a:ln>
          <a:effectLst/>
        </p:spPr>
      </p:pic>
      <p:pic>
        <p:nvPicPr>
          <p:cNvPr id="9" name="Picture 8">
            <a:extLst>
              <a:ext uri="{FF2B5EF4-FFF2-40B4-BE49-F238E27FC236}">
                <a16:creationId xmlns:a16="http://schemas.microsoft.com/office/drawing/2014/main" id="{CBB82BFF-AF84-1953-7B9A-805D164CEB9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38478" t="-38478" r="-38478" b="-38478"/>
          <a:stretch/>
        </p:blipFill>
        <p:spPr>
          <a:xfrm>
            <a:off x="5999395" y="4768204"/>
            <a:ext cx="360000" cy="360000"/>
          </a:xfrm>
          <a:prstGeom prst="ellipse">
            <a:avLst/>
          </a:prstGeom>
          <a:solidFill>
            <a:srgbClr val="FFFFFF"/>
          </a:solidFill>
        </p:spPr>
      </p:pic>
      <p:sp>
        <p:nvSpPr>
          <p:cNvPr id="10" name="TextBox 9">
            <a:extLst>
              <a:ext uri="{FF2B5EF4-FFF2-40B4-BE49-F238E27FC236}">
                <a16:creationId xmlns:a16="http://schemas.microsoft.com/office/drawing/2014/main" id="{244F99A3-0977-EBAD-F389-FFD2E909CA70}"/>
              </a:ext>
              <a:ext uri="{C183D7F6-B498-43B3-948B-1728B52AA6E4}">
                <adec:decorative xmlns:adec="http://schemas.microsoft.com/office/drawing/2017/decorative" val="0"/>
              </a:ext>
            </a:extLst>
          </p:cNvPr>
          <p:cNvSpPr txBox="1">
            <a:spLocks/>
          </p:cNvSpPr>
          <p:nvPr/>
        </p:nvSpPr>
        <p:spPr>
          <a:xfrm>
            <a:off x="6445284" y="4871260"/>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Fabric</a:t>
            </a:r>
            <a:endParaRPr kumimoji="0" lang="en-US" sz="1000" b="0" i="0" u="none" strike="noStrike" kern="1200" cap="none" spc="0" normalizeH="0" baseline="30000" noProof="0">
              <a:ln>
                <a:noFill/>
              </a:ln>
              <a:solidFill>
                <a:srgbClr val="000000"/>
              </a:solidFill>
              <a:effectLst/>
              <a:uLnTx/>
              <a:uFillTx/>
              <a:latin typeface="Segoe UI Semibold"/>
              <a:ea typeface="+mn-ea"/>
              <a:cs typeface="+mn-cs"/>
            </a:endParaRPr>
          </a:p>
        </p:txBody>
      </p:sp>
      <p:pic>
        <p:nvPicPr>
          <p:cNvPr id="12" name="Picture 11">
            <a:extLst>
              <a:ext uri="{FF2B5EF4-FFF2-40B4-BE49-F238E27FC236}">
                <a16:creationId xmlns:a16="http://schemas.microsoft.com/office/drawing/2014/main" id="{A89802A3-AC83-4D2D-94E8-B5332B15C74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38478" t="-38478" r="-38478" b="-38478"/>
          <a:stretch/>
        </p:blipFill>
        <p:spPr>
          <a:xfrm>
            <a:off x="8882645" y="2148227"/>
            <a:ext cx="360000" cy="360000"/>
          </a:xfrm>
          <a:prstGeom prst="ellipse">
            <a:avLst/>
          </a:prstGeom>
          <a:solidFill>
            <a:srgbClr val="FFFFFF"/>
          </a:solidFill>
        </p:spPr>
      </p:pic>
      <p:sp>
        <p:nvSpPr>
          <p:cNvPr id="13" name="TextBox 12">
            <a:extLst>
              <a:ext uri="{FF2B5EF4-FFF2-40B4-BE49-F238E27FC236}">
                <a16:creationId xmlns:a16="http://schemas.microsoft.com/office/drawing/2014/main" id="{DC073B31-9A5A-0612-B811-E993314C2D27}"/>
              </a:ext>
              <a:ext uri="{C183D7F6-B498-43B3-948B-1728B52AA6E4}">
                <adec:decorative xmlns:adec="http://schemas.microsoft.com/office/drawing/2017/decorative" val="0"/>
              </a:ext>
            </a:extLst>
          </p:cNvPr>
          <p:cNvSpPr txBox="1">
            <a:spLocks/>
          </p:cNvSpPr>
          <p:nvPr/>
        </p:nvSpPr>
        <p:spPr>
          <a:xfrm>
            <a:off x="9327307" y="225128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Fabric</a:t>
            </a:r>
            <a:endParaRPr kumimoji="0" lang="en-US" sz="1000" b="0" i="0" u="none" strike="noStrike" kern="1200" cap="none" spc="0" normalizeH="0" baseline="30000" noProof="0">
              <a:ln>
                <a:noFill/>
              </a:ln>
              <a:solidFill>
                <a:srgbClr val="000000"/>
              </a:solidFill>
              <a:effectLst/>
              <a:uLnTx/>
              <a:uFillTx/>
              <a:latin typeface="Segoe UI Semibold"/>
              <a:ea typeface="+mn-ea"/>
              <a:cs typeface="+mn-cs"/>
            </a:endParaRPr>
          </a:p>
        </p:txBody>
      </p:sp>
      <p:sp>
        <p:nvSpPr>
          <p:cNvPr id="15" name="TextBox 14">
            <a:extLst>
              <a:ext uri="{FF2B5EF4-FFF2-40B4-BE49-F238E27FC236}">
                <a16:creationId xmlns:a16="http://schemas.microsoft.com/office/drawing/2014/main" id="{43AD1933-66DB-D635-13EC-2F4B34032A93}"/>
              </a:ext>
              <a:ext uri="{C183D7F6-B498-43B3-948B-1728B52AA6E4}">
                <adec:decorative xmlns:adec="http://schemas.microsoft.com/office/drawing/2017/decorative" val="0"/>
              </a:ext>
            </a:extLst>
          </p:cNvPr>
          <p:cNvSpPr txBox="1">
            <a:spLocks/>
          </p:cNvSpPr>
          <p:nvPr/>
        </p:nvSpPr>
        <p:spPr>
          <a:xfrm>
            <a:off x="9327307" y="4871260"/>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6" name="Picture 50">
            <a:hlinkClick r:id="rId12"/>
            <a:extLst>
              <a:ext uri="{FF2B5EF4-FFF2-40B4-BE49-F238E27FC236}">
                <a16:creationId xmlns:a16="http://schemas.microsoft.com/office/drawing/2014/main" id="{FCC7E5B1-EB01-D37B-FFE3-3CED146007E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41457" y="4827017"/>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0CE6B63-682A-2950-2C44-3230AB31ECC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115059" y="4768204"/>
            <a:ext cx="360000" cy="360000"/>
          </a:xfrm>
          <a:prstGeom prst="ellipse">
            <a:avLst/>
          </a:prstGeom>
          <a:solidFill>
            <a:srgbClr val="FFFFFF"/>
          </a:solidFill>
        </p:spPr>
      </p:pic>
      <p:sp>
        <p:nvSpPr>
          <p:cNvPr id="7" name="TextBox 6">
            <a:extLst>
              <a:ext uri="{FF2B5EF4-FFF2-40B4-BE49-F238E27FC236}">
                <a16:creationId xmlns:a16="http://schemas.microsoft.com/office/drawing/2014/main" id="{7CDE6053-1CB4-3243-D7FA-46A27EC82A7B}"/>
              </a:ext>
              <a:ext uri="{C183D7F6-B498-43B3-948B-1728B52AA6E4}">
                <adec:decorative xmlns:adec="http://schemas.microsoft.com/office/drawing/2017/decorative" val="0"/>
              </a:ext>
            </a:extLst>
          </p:cNvPr>
          <p:cNvSpPr txBox="1">
            <a:spLocks/>
          </p:cNvSpPr>
          <p:nvPr/>
        </p:nvSpPr>
        <p:spPr>
          <a:xfrm>
            <a:off x="3552452" y="4871260"/>
            <a:ext cx="115100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Teams</a:t>
            </a:r>
            <a:r>
              <a:rPr kumimoji="0" lang="en-US" sz="1000" b="0" i="0" u="none" strike="noStrike" kern="1200" cap="none" spc="0" normalizeH="0" baseline="30000" noProof="0">
                <a:ln>
                  <a:noFill/>
                </a:ln>
                <a:solidFill>
                  <a:prstClr val="black"/>
                </a:solidFill>
                <a:effectLst/>
                <a:uLnTx/>
                <a:uFillTx/>
                <a:latin typeface="Segoe UI Semibold"/>
                <a:ea typeface="+mn-ea"/>
                <a:cs typeface="+mn-cs"/>
              </a:rPr>
              <a:t>2</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2" name="Picture 50">
            <a:hlinkClick r:id="rId12"/>
            <a:extLst>
              <a:ext uri="{FF2B5EF4-FFF2-40B4-BE49-F238E27FC236}">
                <a16:creationId xmlns:a16="http://schemas.microsoft.com/office/drawing/2014/main" id="{01CAAAB7-863E-3619-F4ED-90E9D2B760F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2890"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1934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50" normalizeH="0" baseline="0" noProof="0">
                <a:ln w="3175">
                  <a:noFill/>
                </a:ln>
                <a:solidFill>
                  <a:srgbClr val="000000"/>
                </a:solidFill>
                <a:effectLst/>
                <a:uLnTx/>
                <a:uFillTx/>
                <a:latin typeface="Segoe UI Semilight"/>
                <a:ea typeface="+mn-ea"/>
                <a:cs typeface="Segoe UI"/>
              </a:rPr>
              <a:t>with Microsoft 365 Copilot</a:t>
            </a:r>
            <a:br>
              <a:rPr kumimoji="0" lang="en-US" sz="2400" b="0" i="0" u="none" strike="noStrike" kern="1200" cap="none" spc="-50" normalizeH="0" baseline="0" noProof="0">
                <a:ln w="3175">
                  <a:noFill/>
                </a:ln>
                <a:solidFill>
                  <a:srgbClr val="000000"/>
                </a:solidFill>
                <a:effectLst/>
                <a:uLnTx/>
                <a:uFillTx/>
                <a:latin typeface="Segoe UI Semilight"/>
                <a:ea typeface="+mn-ea"/>
                <a:cs typeface="Segoe UI" pitchFamily="34" charset="0"/>
              </a:rPr>
            </a:br>
            <a:r>
              <a:rPr kumimoji="0" lang="en-US" sz="1600" b="0" i="0" u="none" strike="noStrike" kern="1200" cap="none" spc="-50" normalizeH="0" baseline="0" noProof="0">
                <a:ln w="3175">
                  <a:noFill/>
                </a:ln>
                <a:solidFill>
                  <a:srgbClr val="000000"/>
                </a:solidFill>
                <a:effectLst/>
                <a:uLnTx/>
                <a:uFillTx/>
                <a:latin typeface="Segoe UI Semilight"/>
                <a:ea typeface="+mn-ea"/>
                <a:cs typeface="Segoe UI"/>
              </a:rPr>
              <a:t>Foundational skills for new users</a:t>
            </a:r>
            <a:endParaRPr kumimoji="0" lang="en-US" sz="3600" b="0" i="0" u="none" strike="noStrike" kern="1200" cap="none" spc="-50" normalizeH="0" baseline="0" noProof="0">
              <a:ln w="3175">
                <a:noFill/>
              </a:ln>
              <a:solidFill>
                <a:srgbClr val="000000"/>
              </a:solidFill>
              <a:effectLst/>
              <a:uLnTx/>
              <a:uFillTx/>
              <a:latin typeface="Segoe UI Semilight"/>
              <a:ea typeface="+mn-ea"/>
              <a:cs typeface="Segoe UI" pitchFamily="34" charset="0"/>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Recap a meeting</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rgbClr val="463668"/>
                  </a:solidFill>
                  <a:effectLst/>
                  <a:uLnTx/>
                  <a:uFillTx/>
                  <a:latin typeface="Segoe UI"/>
                  <a:ea typeface="+mn-ea"/>
                  <a:cs typeface="+mn-cs"/>
                </a:rPr>
                <a:t> meeting</a:t>
              </a:r>
              <a:endParaRPr kumimoji="0" lang="en-US" sz="1050" b="0" i="0" u="none" strike="noStrike" kern="1200" cap="none" spc="0" normalizeH="0" baseline="0" noProof="0">
                <a:ln>
                  <a:noFill/>
                </a:ln>
                <a:solidFill>
                  <a:srgbClr val="463668"/>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an </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email thread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 document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right down to business by summarizing long documents and focusing </a:t>
              </a:r>
              <a:br>
                <a:rPr kumimoji="0" lang="en-US" sz="1000" b="0" i="0" u="none" strike="noStrike" kern="1200" cap="none" spc="0" normalizeH="0" baseline="0" noProof="0">
                  <a:ln>
                    <a:noFill/>
                  </a:ln>
                  <a:solidFill>
                    <a:prstClr val="black"/>
                  </a:solidFill>
                  <a:effectLst/>
                  <a:uLnTx/>
                  <a:uFillTx/>
                  <a:latin typeface="Segoe UI"/>
                  <a:ea typeface="+mn-ea"/>
                  <a:cs typeface="+mn-cs"/>
                </a:rPr>
              </a:br>
              <a:r>
                <a:rPr kumimoji="0" lang="en-US" sz="1000" b="0" i="0" u="none" strike="noStrike" kern="1200" cap="none" spc="0" normalizeH="0" baseline="0" noProof="0">
                  <a:ln>
                    <a:noFill/>
                  </a:ln>
                  <a:solidFill>
                    <a:prstClr val="black"/>
                  </a:solidFill>
                  <a:effectLst/>
                  <a:uLnTx/>
                  <a:uFillTx/>
                  <a:latin typeface="Segoe UI"/>
                  <a:ea typeface="+mn-ea"/>
                  <a:cs typeface="+mn-cs"/>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kumimoji="0" lang="en-US" sz="800" b="0" i="0" u="none" strike="noStrike" kern="1200" cap="none" spc="0" normalizeH="0" baseline="0" noProof="0">
                  <a:ln>
                    <a:noFill/>
                  </a:ln>
                  <a:solidFill>
                    <a:srgbClr val="463668"/>
                  </a:solidFill>
                  <a:effectLst/>
                  <a:uLnTx/>
                  <a:uFillTx/>
                  <a:latin typeface="Segoe UI"/>
                  <a:ea typeface="+mn-ea"/>
                  <a:cs typeface="+mn-cs"/>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Tell me about a topic/project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rgbClr val="463668"/>
                  </a:solidFill>
                  <a:effectLst/>
                  <a:uLnTx/>
                  <a:uFillTx/>
                  <a:latin typeface="Segoe UI"/>
                  <a:ea typeface="+mn-ea"/>
                  <a:cs typeface="+mn-cs"/>
                </a:rPr>
                <a:t> 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Give me some ideas for </a:t>
              </a:r>
              <a:r>
                <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kumimoji="0" lang="en-US" sz="800" b="0" i="0" u="none" strike="noStrike" kern="1200" cap="none" spc="0" normalizeH="0" baseline="0" noProof="0">
                  <a:ln>
                    <a:noFill/>
                  </a:ln>
                  <a:solidFill>
                    <a:srgbClr val="463668"/>
                  </a:solidFill>
                  <a:effectLst/>
                  <a:uLnTx/>
                  <a:uFillTx/>
                  <a:latin typeface="Segoe UI"/>
                  <a:ea typeface="+mn-ea"/>
                  <a:cs typeface="+mn-cs"/>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What did they say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kumimoji="0" lang="en-US" sz="800" b="0" i="0" u="none" strike="noStrike" kern="1200" cap="none" spc="0" normalizeH="0" baseline="0" noProof="0">
                  <a:ln>
                    <a:noFill/>
                  </a:ln>
                  <a:solidFill>
                    <a:srgbClr val="463668"/>
                  </a:solidFill>
                  <a:effectLst/>
                  <a:uLnTx/>
                  <a:uFillTx/>
                  <a:latin typeface="Segoe UI"/>
                  <a:ea typeface="+mn-ea"/>
                  <a:cs typeface="+mn-cs"/>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kumimoji="0" lang="en-US" sz="800" b="0" i="0" u="none" strike="noStrike" kern="1200" cap="none" spc="0" normalizeH="0" baseline="0" noProof="0">
                  <a:ln>
                    <a:noFill/>
                  </a:ln>
                  <a:solidFill>
                    <a:srgbClr val="463668"/>
                  </a:solidFill>
                  <a:effectLst/>
                  <a:uLnTx/>
                  <a:uFillTx/>
                  <a:latin typeface="Segoe UI"/>
                  <a:ea typeface="+mn-ea"/>
                  <a:cs typeface="+mn-cs"/>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Translate a message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Draft email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How do I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a:t>
              </a:r>
              <a:r>
                <a:rPr kumimoji="0" lang="en-US" sz="1000" b="0" i="0" u="none" strike="noStrike" kern="1200" cap="none" spc="0" normalizeH="0" baseline="0" noProof="0">
                  <a:ln>
                    <a:noFill/>
                  </a:ln>
                  <a:solidFill>
                    <a:srgbClr val="000000"/>
                  </a:solidFill>
                  <a:effectLst/>
                  <a:uLnTx/>
                  <a:uFillTx/>
                  <a:latin typeface="Segoe UI"/>
                  <a:ea typeface="+mn-ea"/>
                  <a:cs typeface="+mn-cs"/>
                </a:rPr>
                <a:t>let Copilot help you build or fix formulas in Excel</a:t>
              </a:r>
              <a:r>
                <a:rPr kumimoji="0" lang="en-US" sz="1000" b="0" i="0" u="none" strike="noStrike" kern="1200" cap="none" spc="0" normalizeH="0" baseline="0" noProof="0">
                  <a:ln>
                    <a:noFill/>
                  </a:ln>
                  <a:solidFill>
                    <a:prstClr val="black"/>
                  </a:solidFill>
                  <a:effectLst/>
                  <a:uLnTx/>
                  <a:uFillTx/>
                  <a:latin typeface="Segoe UI"/>
                  <a:ea typeface="+mn-ea"/>
                  <a:cs typeface="+mn-cs"/>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a:ln>
                  <a:noFill/>
                </a:ln>
                <a:solidFill>
                  <a:srgbClr val="000000"/>
                </a:solidFill>
                <a:effectLst/>
                <a:uLnTx/>
                <a:uFillTx/>
                <a:latin typeface="Segoe UI Semibold" panose="020B0502040204020203" pitchFamily="34" charset="0"/>
                <a:ea typeface="Aptos" panose="020B0004020202020204" pitchFamily="34" charset="0"/>
                <a:cs typeface="Segoe UI Semibold" panose="020B0502040204020203" pitchFamily="34" charset="0"/>
              </a:rPr>
              <a:t> For more prompts, visit Prompt Gallery at: </a:t>
            </a:r>
            <a:r>
              <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Help me write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6" name="Picture 5">
            <a:extLst>
              <a:ext uri="{FF2B5EF4-FFF2-40B4-BE49-F238E27FC236}">
                <a16:creationId xmlns:a16="http://schemas.microsoft.com/office/drawing/2014/main" id="{97B92FCF-17C1-1AA2-13E4-48343ECA5AE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l="16065" t="16861" r="12585" b="22031"/>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a:t>AI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0"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use cases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800179"/>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Role-based agents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use cases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0" y="4984722"/>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Day in the Life use cases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Gallery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dirty="0"/>
              <a:t>”Effort” level for each scenario </a:t>
            </a:r>
            <a:br>
              <a:rPr lang="en-US" noProof="0" dirty="0"/>
            </a:br>
            <a:endParaRPr lang="en-US" sz="2000" noProof="0" dirty="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609590" y="1842801"/>
            <a:ext cx="10972820"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94253" y="221487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14" name="Rectangle 13">
            <a:extLst>
              <a:ext uri="{FF2B5EF4-FFF2-40B4-BE49-F238E27FC236}">
                <a16:creationId xmlns:a16="http://schemas.microsoft.com/office/drawing/2014/main" id="{E56782E7-AAE2-7A77-5B10-08DC175ECF5C}"/>
              </a:ext>
            </a:extLst>
          </p:cNvPr>
          <p:cNvSpPr/>
          <p:nvPr/>
        </p:nvSpPr>
        <p:spPr bwMode="auto">
          <a:xfrm>
            <a:off x="3594253"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3508" y="1524416"/>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a:spLocks/>
          </p:cNvSpPr>
          <p:nvPr/>
        </p:nvSpPr>
        <p:spPr bwMode="auto">
          <a:xfrm>
            <a:off x="3594253"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Security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Dynamics 365</a:t>
            </a:r>
          </a:p>
        </p:txBody>
      </p:sp>
      <p:sp>
        <p:nvSpPr>
          <p:cNvPr id="23" name="TextBox 22">
            <a:extLst>
              <a:ext uri="{FF2B5EF4-FFF2-40B4-BE49-F238E27FC236}">
                <a16:creationId xmlns:a16="http://schemas.microsoft.com/office/drawing/2014/main" id="{CF00C3D3-B1E4-C188-849F-54568FD4C06A}"/>
              </a:ext>
            </a:extLst>
          </p:cNvPr>
          <p:cNvSpPr txBox="1"/>
          <p:nvPr/>
        </p:nvSpPr>
        <p:spPr>
          <a:xfrm>
            <a:off x="3594253"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 (Licensed AI products)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4572723"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24035"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33" name="Rectangle 32">
            <a:extLst>
              <a:ext uri="{FF2B5EF4-FFF2-40B4-BE49-F238E27FC236}">
                <a16:creationId xmlns:a16="http://schemas.microsoft.com/office/drawing/2014/main" id="{75BC062F-832E-722B-BF7D-121DE5649341}"/>
              </a:ext>
            </a:extLst>
          </p:cNvPr>
          <p:cNvSpPr/>
          <p:nvPr/>
        </p:nvSpPr>
        <p:spPr bwMode="auto">
          <a:xfrm>
            <a:off x="6224035"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p:txBody>
      </p:sp>
      <p:sp>
        <p:nvSpPr>
          <p:cNvPr id="34" name="Rectangle 33">
            <a:extLst>
              <a:ext uri="{FF2B5EF4-FFF2-40B4-BE49-F238E27FC236}">
                <a16:creationId xmlns:a16="http://schemas.microsoft.com/office/drawing/2014/main" id="{2817A4C0-E0D0-FAD3-FAFB-657E4EBC47D9}"/>
              </a:ext>
            </a:extLst>
          </p:cNvPr>
          <p:cNvSpPr>
            <a:spLocks/>
          </p:cNvSpPr>
          <p:nvPr/>
        </p:nvSpPr>
        <p:spPr bwMode="auto">
          <a:xfrm>
            <a:off x="6224035"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Role-based Copilot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SharePoint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Agent Builder</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Copilot Studio</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6224035" y="3890368"/>
            <a:ext cx="2383661" cy="677108"/>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agents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(Low-code agents or purchased AI apps and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7202505"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4249" y="223086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1044249"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a:spLocks/>
          </p:cNvSpPr>
          <p:nvPr/>
        </p:nvSpPr>
        <p:spPr bwMode="auto">
          <a:xfrm>
            <a:off x="1044249"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 Chat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Web-grounded agents</a:t>
            </a:r>
          </a:p>
        </p:txBody>
      </p:sp>
      <p:sp>
        <p:nvSpPr>
          <p:cNvPr id="70" name="TextBox 69">
            <a:extLst>
              <a:ext uri="{FF2B5EF4-FFF2-40B4-BE49-F238E27FC236}">
                <a16:creationId xmlns:a16="http://schemas.microsoft.com/office/drawing/2014/main" id="{54D29E12-4AF2-0B91-6B55-DFC4772E4D58}"/>
              </a:ext>
            </a:extLst>
          </p:cNvPr>
          <p:cNvSpPr txBox="1"/>
          <p:nvPr/>
        </p:nvSpPr>
        <p:spPr>
          <a:xfrm>
            <a:off x="1044249"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 (Included in Microsoft 365)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a:spLocks/>
          </p:cNvSpPr>
          <p:nvPr/>
        </p:nvSpPr>
        <p:spPr>
          <a:xfrm>
            <a:off x="1903571" y="3043981"/>
            <a:ext cx="665017" cy="665017"/>
          </a:xfrm>
          <a:prstGeom prst="arc">
            <a:avLst>
              <a:gd name="adj1" fmla="val 16262667"/>
              <a:gd name="adj2" fmla="val 85198"/>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75" name="TextBox 74">
            <a:extLst>
              <a:ext uri="{FF2B5EF4-FFF2-40B4-BE49-F238E27FC236}">
                <a16:creationId xmlns:a16="http://schemas.microsoft.com/office/drawing/2014/main" id="{60CFB97A-3BEC-0AC5-3269-6992F910B89C}"/>
              </a:ext>
            </a:extLst>
          </p:cNvPr>
          <p:cNvSpPr txBox="1"/>
          <p:nvPr/>
        </p:nvSpPr>
        <p:spPr>
          <a:xfrm>
            <a:off x="2022719"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a:spLocks/>
          </p:cNvSpPr>
          <p:nvPr/>
        </p:nvSpPr>
        <p:spPr>
          <a:xfrm>
            <a:off x="4453575" y="3043981"/>
            <a:ext cx="665017" cy="665017"/>
          </a:xfrm>
          <a:prstGeom prst="arc">
            <a:avLst>
              <a:gd name="adj1" fmla="val 16181814"/>
              <a:gd name="adj2" fmla="val 5375074"/>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091E2289-6CF8-B55E-3E57-D240EDD39C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85146"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7" name="Rectangle 6">
            <a:extLst>
              <a:ext uri="{FF2B5EF4-FFF2-40B4-BE49-F238E27FC236}">
                <a16:creationId xmlns:a16="http://schemas.microsoft.com/office/drawing/2014/main" id="{E090F020-7EDB-9E00-2FBB-9B9F96B9FC88}"/>
              </a:ext>
            </a:extLst>
          </p:cNvPr>
          <p:cNvSpPr/>
          <p:nvPr/>
        </p:nvSpPr>
        <p:spPr bwMode="auto">
          <a:xfrm>
            <a:off x="8985146"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Build</a:t>
            </a:r>
          </a:p>
        </p:txBody>
      </p:sp>
      <p:sp>
        <p:nvSpPr>
          <p:cNvPr id="8" name="Rectangle 7">
            <a:extLst>
              <a:ext uri="{FF2B5EF4-FFF2-40B4-BE49-F238E27FC236}">
                <a16:creationId xmlns:a16="http://schemas.microsoft.com/office/drawing/2014/main" id="{B7D1CA22-331B-C0A6-9536-D8F04A9B22A5}"/>
              </a:ext>
            </a:extLst>
          </p:cNvPr>
          <p:cNvSpPr>
            <a:spLocks/>
          </p:cNvSpPr>
          <p:nvPr/>
        </p:nvSpPr>
        <p:spPr bwMode="auto">
          <a:xfrm>
            <a:off x="8985146"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Copilot Studio</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Azure AI Foundry</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A3C62E3F-75FE-AC1C-E5B1-FA90BD6F280B}"/>
              </a:ext>
            </a:extLst>
          </p:cNvPr>
          <p:cNvSpPr txBox="1"/>
          <p:nvPr/>
        </p:nvSpPr>
        <p:spPr>
          <a:xfrm>
            <a:off x="8985146" y="3975006"/>
            <a:ext cx="2383661"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Build AI-driven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(Pro-code agents and apps)</a:t>
            </a:r>
          </a:p>
        </p:txBody>
      </p:sp>
      <p:sp>
        <p:nvSpPr>
          <p:cNvPr id="17" name="TextBox 16">
            <a:extLst>
              <a:ext uri="{FF2B5EF4-FFF2-40B4-BE49-F238E27FC236}">
                <a16:creationId xmlns:a16="http://schemas.microsoft.com/office/drawing/2014/main" id="{FE65CF3D-8C99-B066-0D4E-2AF8C9A660B3}"/>
              </a:ext>
            </a:extLst>
          </p:cNvPr>
          <p:cNvSpPr txBox="1"/>
          <p:nvPr/>
        </p:nvSpPr>
        <p:spPr>
          <a:xfrm>
            <a:off x="9963616"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4</a:t>
            </a:r>
          </a:p>
        </p:txBody>
      </p:sp>
      <p:sp>
        <p:nvSpPr>
          <p:cNvPr id="18" name="Oval 17">
            <a:extLst>
              <a:ext uri="{FF2B5EF4-FFF2-40B4-BE49-F238E27FC236}">
                <a16:creationId xmlns:a16="http://schemas.microsoft.com/office/drawing/2014/main" id="{7EF401AD-3A2B-34FA-2F6E-1641D26BB92B}"/>
              </a:ext>
              <a:ext uri="{C183D7F6-B498-43B3-948B-1728B52AA6E4}">
                <adec:decorative xmlns:adec="http://schemas.microsoft.com/office/drawing/2017/decorative" val="1"/>
              </a:ext>
            </a:extLst>
          </p:cNvPr>
          <p:cNvSpPr>
            <a:spLocks/>
          </p:cNvSpPr>
          <p:nvPr/>
        </p:nvSpPr>
        <p:spPr>
          <a:xfrm>
            <a:off x="9844468" y="3043981"/>
            <a:ext cx="665017" cy="665017"/>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1028" name="Picture 4" descr="Azure AI Studio - Pricing | Microsoft Azure">
            <a:extLst>
              <a:ext uri="{FF2B5EF4-FFF2-40B4-BE49-F238E27FC236}">
                <a16:creationId xmlns:a16="http://schemas.microsoft.com/office/drawing/2014/main" id="{FFB7A2B8-43EE-0C2B-09A0-5E462B7C9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011" y="1396006"/>
            <a:ext cx="1575489" cy="827132"/>
          </a:xfrm>
          <a:prstGeom prst="rect">
            <a:avLst/>
          </a:prstGeom>
          <a:noFill/>
          <a:extLst>
            <a:ext uri="{909E8E84-426E-40DD-AFC4-6F175D3DCCD1}">
              <a14:hiddenFill xmlns:a14="http://schemas.microsoft.com/office/drawing/2010/main">
                <a:solidFill>
                  <a:srgbClr val="FFFFFF"/>
                </a:solidFill>
              </a14:hiddenFill>
            </a:ext>
          </a:extLst>
        </p:spPr>
      </p:pic>
      <p:sp>
        <p:nvSpPr>
          <p:cNvPr id="25" name="Arc 24">
            <a:extLst>
              <a:ext uri="{FF2B5EF4-FFF2-40B4-BE49-F238E27FC236}">
                <a16:creationId xmlns:a16="http://schemas.microsoft.com/office/drawing/2014/main" id="{D9FC6D99-EFD4-CBE4-606C-1A1135A704E0}"/>
              </a:ext>
              <a:ext uri="{C183D7F6-B498-43B3-948B-1728B52AA6E4}">
                <adec:decorative xmlns:adec="http://schemas.microsoft.com/office/drawing/2017/decorative" val="1"/>
              </a:ext>
            </a:extLst>
          </p:cNvPr>
          <p:cNvSpPr>
            <a:spLocks/>
          </p:cNvSpPr>
          <p:nvPr/>
        </p:nvSpPr>
        <p:spPr>
          <a:xfrm>
            <a:off x="7083357" y="3043981"/>
            <a:ext cx="665017" cy="665017"/>
          </a:xfrm>
          <a:prstGeom prst="arc">
            <a:avLst>
              <a:gd name="adj1" fmla="val 16276073"/>
              <a:gd name="adj2" fmla="val 10891520"/>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5" name="Picture 4" descr="Microsoft Copilot Studio Pricing 2025: Is it Worth It?">
            <a:extLst>
              <a:ext uri="{FF2B5EF4-FFF2-40B4-BE49-F238E27FC236}">
                <a16:creationId xmlns:a16="http://schemas.microsoft.com/office/drawing/2014/main" id="{91234ABE-566A-7AB8-1915-4348147A970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778" b="92778" l="1111" r="97778">
                        <a14:foregroundMark x1="175" y1="50726" x2="1667" y2="71111"/>
                        <a14:foregroundMark x1="1667" y1="71111" x2="5000" y2="81111"/>
                        <a14:foregroundMark x1="5000" y1="81111" x2="14006" y2="83684"/>
                        <a14:foregroundMark x1="71924" y1="85379" x2="71111" y2="82778"/>
                        <a14:foregroundMark x1="71111" y1="82778" x2="21667" y2="46111"/>
                        <a14:foregroundMark x1="21667" y1="46111" x2="16169" y2="44737"/>
                        <a14:foregroundMark x1="27778" y1="10556" x2="62778" y2="7222"/>
                        <a14:foregroundMark x1="62778" y1="7222" x2="72778" y2="7778"/>
                        <a14:foregroundMark x1="72778" y1="7778" x2="40000" y2="13333"/>
                        <a14:foregroundMark x1="40000" y1="13333" x2="30000" y2="11667"/>
                        <a14:foregroundMark x1="30000" y1="11667" x2="28889" y2="10556"/>
                        <a14:foregroundMark x1="81976" y1="15943" x2="83333" y2="16667"/>
                        <a14:foregroundMark x1="81398" y1="15635" x2="81561" y2="15722"/>
                        <a14:foregroundMark x1="83333" y1="16667" x2="93333" y2="18333"/>
                        <a14:foregroundMark x1="93333" y1="18333" x2="99444" y2="21111"/>
                        <a14:foregroundMark x1="99444" y1="21111" x2="98333" y2="56667"/>
                        <a14:foregroundMark x1="91887" y1="57778" x2="82222" y2="59444"/>
                        <a14:foregroundMark x1="82222" y1="59444" x2="74444" y2="58333"/>
                        <a14:foregroundMark x1="74444" y1="58333" x2="63333" y2="31667"/>
                        <a14:foregroundMark x1="63333" y1="31667" x2="64444" y2="16667"/>
                        <a14:foregroundMark x1="64444" y1="16667" x2="69444" y2="11667"/>
                        <a14:foregroundMark x1="69444" y1="11667" x2="74977" y2="11667"/>
                        <a14:foregroundMark x1="685" y1="50604" x2="1111" y2="72778"/>
                        <a14:foregroundMark x1="1111" y1="72778" x2="3889" y2="81667"/>
                        <a14:foregroundMark x1="3889" y1="81667" x2="10556" y2="75000"/>
                        <a14:foregroundMark x1="10556" y1="75000" x2="10556" y2="51667"/>
                        <a14:foregroundMark x1="10556" y1="51667" x2="9830" y2="48945"/>
                        <a14:foregroundMark x1="531" y1="50641" x2="0" y2="76111"/>
                        <a14:foregroundMark x1="0" y1="76111" x2="5000" y2="50000"/>
                        <a14:foregroundMark x1="5000" y1="50000" x2="4924" y2="49791"/>
                        <a14:foregroundMark x1="25725" y1="92837" x2="26239" y2="93017"/>
                        <a14:foregroundMark x1="2684" y1="42942" x2="1667" y2="43333"/>
                        <a14:foregroundMark x1="1667" y1="43333" x2="2437" y2="43372"/>
                        <a14:foregroundMark x1="2262" y1="43677" x2="1111" y2="44444"/>
                        <a14:foregroundMark x1="65556" y1="91111" x2="71903" y2="89646"/>
                        <a14:foregroundMark x1="71870" y1="89609" x2="66667" y2="90556"/>
                        <a14:foregroundMark x1="73148" y1="88889" x2="73014" y2="89090"/>
                        <a14:backgroundMark x1="75556" y1="11111" x2="81111" y2="15000"/>
                        <a14:backgroundMark x1="81111" y1="15000" x2="76667" y2="11667"/>
                        <a14:backgroundMark x1="81667" y1="15556" x2="82222" y2="15556"/>
                        <a14:backgroundMark x1="98333" y1="56667" x2="98333" y2="57778"/>
                        <a14:backgroundMark x1="64854" y1="92372" x2="63889" y2="92778"/>
                        <a14:backgroundMark x1="63889" y1="92778" x2="28333" y2="96111"/>
                        <a14:backgroundMark x1="25556" y1="94444" x2="25556" y2="91667"/>
                        <a14:backgroundMark x1="24444" y1="90000" x2="17778" y2="85000"/>
                        <a14:backgroundMark x1="17778" y1="85000" x2="14444" y2="84444"/>
                        <a14:backgroundMark x1="74444" y1="87778" x2="74444" y2="88889"/>
                        <a14:backgroundMark x1="73333" y1="89444" x2="72222" y2="90000"/>
                        <a14:backgroundMark x1="556" y1="43889" x2="1667" y2="42778"/>
                        <a14:backgroundMark x1="2778" y1="42778" x2="18889" y2="40000"/>
                      </a14:backgroundRemoval>
                    </a14:imgEffect>
                  </a14:imgLayer>
                </a14:imgProps>
              </a:ext>
              <a:ext uri="{28A0092B-C50C-407E-A947-70E740481C1C}">
                <a14:useLocalDpi xmlns:a14="http://schemas.microsoft.com/office/drawing/2010/main" val="0"/>
              </a:ext>
            </a:extLst>
          </a:blip>
          <a:srcRect/>
          <a:stretch>
            <a:fillRect/>
          </a:stretch>
        </p:blipFill>
        <p:spPr bwMode="auto">
          <a:xfrm>
            <a:off x="5789396" y="1522381"/>
            <a:ext cx="648221" cy="64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26383-BAB7-D9F7-6E77-5857ED8AE8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E9100B4-970C-69AF-AB64-7ECE0156C261}"/>
              </a:ext>
            </a:extLst>
          </p:cNvPr>
          <p:cNvSpPr>
            <a:spLocks noGrp="1"/>
          </p:cNvSpPr>
          <p:nvPr>
            <p:ph type="title"/>
          </p:nvPr>
        </p:nvSpPr>
        <p:spPr>
          <a:xfrm>
            <a:off x="588264" y="3243302"/>
            <a:ext cx="4733036" cy="1107996"/>
          </a:xfrm>
        </p:spPr>
        <p:txBody>
          <a:bodyPr/>
          <a:lstStyle/>
          <a:p>
            <a:r>
              <a:rPr lang="en-US" noProof="0" dirty="0"/>
              <a:t>AI use cases for</a:t>
            </a:r>
            <a:br>
              <a:rPr lang="en-US" noProof="0" dirty="0"/>
            </a:br>
            <a:r>
              <a:rPr lang="en-US" noProof="0" dirty="0">
                <a:gradFill>
                  <a:gsLst>
                    <a:gs pos="35000">
                      <a:srgbClr val="0078D4"/>
                    </a:gs>
                    <a:gs pos="0">
                      <a:srgbClr val="C03BC4"/>
                    </a:gs>
                  </a:gsLst>
                  <a:path path="circle">
                    <a:fillToRect l="100000" t="100000"/>
                  </a:path>
                </a:gradFill>
              </a:rPr>
              <a:t>Media &amp; Entertainment</a:t>
            </a:r>
          </a:p>
        </p:txBody>
      </p:sp>
      <p:pic>
        <p:nvPicPr>
          <p:cNvPr id="6" name="Picture 5" descr="A rainbow colored logo on a black background&#10;&#10;Description automatically generated">
            <a:extLst>
              <a:ext uri="{FF2B5EF4-FFF2-40B4-BE49-F238E27FC236}">
                <a16:creationId xmlns:a16="http://schemas.microsoft.com/office/drawing/2014/main" id="{1E389E6A-7E89-9625-7D16-F83B7616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descr="A group of people looking at a computer&#10;&#10;Description automatically generated">
            <a:extLst>
              <a:ext uri="{FF2B5EF4-FFF2-40B4-BE49-F238E27FC236}">
                <a16:creationId xmlns:a16="http://schemas.microsoft.com/office/drawing/2014/main" id="{6E3A6C2C-7F24-8BA3-6F55-9D49A1809B97}"/>
              </a:ext>
            </a:extLst>
          </p:cNvPr>
          <p:cNvPicPr>
            <a:picLocks noChangeAspect="1"/>
          </p:cNvPicPr>
          <p:nvPr/>
        </p:nvPicPr>
        <p:blipFill>
          <a:blip r:embed="rId3"/>
          <a:stretch>
            <a:fillRect/>
          </a:stretch>
        </p:blipFill>
        <p:spPr>
          <a:xfrm>
            <a:off x="6254254" y="1624240"/>
            <a:ext cx="5176711" cy="3915324"/>
          </a:xfrm>
          <a:custGeom>
            <a:avLst/>
            <a:gdLst>
              <a:gd name="connsiteX0" fmla="*/ 130961 w 4397628"/>
              <a:gd name="connsiteY0" fmla="*/ 0 h 4538211"/>
              <a:gd name="connsiteX1" fmla="*/ 4266667 w 4397628"/>
              <a:gd name="connsiteY1" fmla="*/ 0 h 4538211"/>
              <a:gd name="connsiteX2" fmla="*/ 4397628 w 4397628"/>
              <a:gd name="connsiteY2" fmla="*/ 130961 h 4538211"/>
              <a:gd name="connsiteX3" fmla="*/ 4397628 w 4397628"/>
              <a:gd name="connsiteY3" fmla="*/ 4407250 h 4538211"/>
              <a:gd name="connsiteX4" fmla="*/ 4266667 w 4397628"/>
              <a:gd name="connsiteY4" fmla="*/ 4538211 h 4538211"/>
              <a:gd name="connsiteX5" fmla="*/ 130961 w 4397628"/>
              <a:gd name="connsiteY5" fmla="*/ 4538211 h 4538211"/>
              <a:gd name="connsiteX6" fmla="*/ 0 w 4397628"/>
              <a:gd name="connsiteY6" fmla="*/ 4407250 h 4538211"/>
              <a:gd name="connsiteX7" fmla="*/ 0 w 4397628"/>
              <a:gd name="connsiteY7" fmla="*/ 130961 h 4538211"/>
              <a:gd name="connsiteX8" fmla="*/ 130961 w 4397628"/>
              <a:gd name="connsiteY8" fmla="*/ 0 h 453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7628" h="4538211">
                <a:moveTo>
                  <a:pt x="130961" y="0"/>
                </a:moveTo>
                <a:lnTo>
                  <a:pt x="4266667" y="0"/>
                </a:lnTo>
                <a:cubicBezTo>
                  <a:pt x="4338995" y="0"/>
                  <a:pt x="4397628" y="58633"/>
                  <a:pt x="4397628" y="130961"/>
                </a:cubicBezTo>
                <a:lnTo>
                  <a:pt x="4397628" y="4407250"/>
                </a:lnTo>
                <a:cubicBezTo>
                  <a:pt x="4397628" y="4479578"/>
                  <a:pt x="4338995" y="4538211"/>
                  <a:pt x="4266667" y="4538211"/>
                </a:cubicBezTo>
                <a:lnTo>
                  <a:pt x="130961" y="4538211"/>
                </a:lnTo>
                <a:cubicBezTo>
                  <a:pt x="58633" y="4538211"/>
                  <a:pt x="0" y="4479578"/>
                  <a:pt x="0" y="4407250"/>
                </a:cubicBezTo>
                <a:lnTo>
                  <a:pt x="0" y="130961"/>
                </a:lnTo>
                <a:cubicBezTo>
                  <a:pt x="0" y="58633"/>
                  <a:pt x="58633" y="0"/>
                  <a:pt x="130961" y="0"/>
                </a:cubicBezTo>
                <a:close/>
              </a:path>
            </a:pathLst>
          </a:custGeom>
        </p:spPr>
      </p:pic>
    </p:spTree>
    <p:extLst>
      <p:ext uri="{BB962C8B-B14F-4D97-AF65-F5344CB8AC3E}">
        <p14:creationId xmlns:p14="http://schemas.microsoft.com/office/powerpoint/2010/main" val="90399993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B2E3F-B4AD-1BBD-472C-97AA4BC4003F}"/>
            </a:ext>
          </a:extLst>
        </p:cNvPr>
        <p:cNvGrpSpPr/>
        <p:nvPr/>
      </p:nvGrpSpPr>
      <p:grpSpPr>
        <a:xfrm>
          <a:off x="0" y="0"/>
          <a:ext cx="0" cy="0"/>
          <a:chOff x="0" y="0"/>
          <a:chExt cx="0" cy="0"/>
        </a:xfrm>
      </p:grpSpPr>
      <p:pic>
        <p:nvPicPr>
          <p:cNvPr id="4" name="Picture 3" descr="A group of boats in a harbor">
            <a:extLst>
              <a:ext uri="{FF2B5EF4-FFF2-40B4-BE49-F238E27FC236}">
                <a16:creationId xmlns:a16="http://schemas.microsoft.com/office/drawing/2014/main" id="{8A5F0FA0-8582-DE31-7C00-E4C21F07797A}"/>
              </a:ext>
            </a:extLst>
          </p:cNvPr>
          <p:cNvPicPr>
            <a:picLocks/>
          </p:cNvPicPr>
          <p:nvPr/>
        </p:nvPicPr>
        <p:blipFill>
          <a:blip r:embed="rId2" cstate="screen">
            <a:extLst>
              <a:ext uri="{28A0092B-C50C-407E-A947-70E740481C1C}">
                <a14:useLocalDpi xmlns:a14="http://schemas.microsoft.com/office/drawing/2010/main"/>
              </a:ext>
            </a:extLst>
          </a:blip>
          <a:srcRect/>
          <a:stretch/>
        </p:blipFill>
        <p:spPr>
          <a:xfrm>
            <a:off x="739754" y="1820578"/>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2" name="Title 1">
            <a:extLst>
              <a:ext uri="{FF2B5EF4-FFF2-40B4-BE49-F238E27FC236}">
                <a16:creationId xmlns:a16="http://schemas.microsoft.com/office/drawing/2014/main" id="{8FC23BD0-1DDA-13DF-6D1A-8DBC8534C68C}"/>
              </a:ext>
            </a:extLst>
          </p:cNvPr>
          <p:cNvSpPr>
            <a:spLocks noGrp="1"/>
          </p:cNvSpPr>
          <p:nvPr>
            <p:ph type="title"/>
          </p:nvPr>
        </p:nvSpPr>
        <p:spPr>
          <a:xfrm>
            <a:off x="571501" y="472190"/>
            <a:ext cx="11049000" cy="1107996"/>
          </a:xfrm>
        </p:spPr>
        <p:txBody>
          <a:bodyPr/>
          <a:lstStyle/>
          <a:p>
            <a:pPr algn="ctr"/>
            <a:r>
              <a:rPr lang="en-US" noProof="0" dirty="0"/>
              <a:t>AI </a:t>
            </a:r>
            <a:r>
              <a:rPr lang="en-US" noProof="0" dirty="0">
                <a:gradFill>
                  <a:gsLst>
                    <a:gs pos="35000">
                      <a:srgbClr val="0078D4"/>
                    </a:gs>
                    <a:gs pos="0">
                      <a:srgbClr val="C03BC4"/>
                    </a:gs>
                  </a:gsLst>
                  <a:path path="circle">
                    <a:fillToRect l="100000" t="100000"/>
                  </a:path>
                </a:gradFill>
              </a:rPr>
              <a:t>Media &amp; Entertainment</a:t>
            </a:r>
            <a:r>
              <a:rPr lang="en-US" noProof="0" dirty="0">
                <a:gradFill>
                  <a:gsLst>
                    <a:gs pos="44000">
                      <a:srgbClr val="0078D4"/>
                    </a:gs>
                    <a:gs pos="0">
                      <a:srgbClr val="C03BC4"/>
                    </a:gs>
                  </a:gsLst>
                  <a:path path="circle">
                    <a:fillToRect l="100000" t="100000"/>
                  </a:path>
                </a:gradFill>
              </a:rPr>
              <a:t> </a:t>
            </a:r>
            <a:r>
              <a:rPr lang="en-US" noProof="0" dirty="0"/>
              <a:t>use cases</a:t>
            </a:r>
            <a:br>
              <a:rPr lang="en-US" noProof="0" dirty="0"/>
            </a:br>
            <a:endParaRPr lang="en-US" noProof="0" dirty="0">
              <a:gradFill>
                <a:gsLst>
                  <a:gs pos="44000">
                    <a:srgbClr val="0078D4"/>
                  </a:gs>
                  <a:gs pos="0">
                    <a:srgbClr val="C03BC4"/>
                  </a:gs>
                </a:gsLst>
                <a:path path="circle">
                  <a:fillToRect l="100000" t="100000"/>
                </a:path>
              </a:gradFill>
            </a:endParaRPr>
          </a:p>
        </p:txBody>
      </p:sp>
      <p:sp>
        <p:nvSpPr>
          <p:cNvPr id="7" name="Rectangle: Rounded Corners 78">
            <a:extLst>
              <a:ext uri="{FF2B5EF4-FFF2-40B4-BE49-F238E27FC236}">
                <a16:creationId xmlns:a16="http://schemas.microsoft.com/office/drawing/2014/main" id="{65AEABBD-CC9A-6DF9-0256-FA72A45ACD54}"/>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484BB7C4-4A6B-ECFE-795A-C743A0697A4B}"/>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89DA9623-C41E-7E56-FE5F-5518FBBF36CE}"/>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642C73D4-0BEE-AFBA-57B9-438CCBA15810}"/>
              </a:ext>
            </a:extLst>
          </p:cNvPr>
          <p:cNvSpPr txBox="1"/>
          <p:nvPr/>
        </p:nvSpPr>
        <p:spPr>
          <a:xfrm>
            <a:off x="1444752" y="3839062"/>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630FA4F4-A540-6E82-487F-9D695C26FACA}"/>
              </a:ext>
            </a:extLst>
          </p:cNvPr>
          <p:cNvSpPr txBox="1"/>
          <p:nvPr/>
        </p:nvSpPr>
        <p:spPr>
          <a:xfrm>
            <a:off x="1140990" y="4163686"/>
            <a:ext cx="2821478" cy="1083053"/>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3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Media and Entertainment and how AI can assist.</a:t>
            </a:r>
            <a:endParaRPr kumimoji="0" lang="en-US" sz="13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C0BCB37A-11D6-C75A-2254-6D1E1E566D4B}"/>
              </a:ext>
            </a:extLst>
          </p:cNvPr>
          <p:cNvSpPr txBox="1"/>
          <p:nvPr/>
        </p:nvSpPr>
        <p:spPr>
          <a:xfrm>
            <a:off x="4954469" y="3839062"/>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04760892-B2C0-435F-2242-DFA3A48A9F1C}"/>
              </a:ext>
            </a:extLst>
          </p:cNvPr>
          <p:cNvSpPr txBox="1"/>
          <p:nvPr/>
        </p:nvSpPr>
        <p:spPr>
          <a:xfrm>
            <a:off x="4740657" y="4163686"/>
            <a:ext cx="2743200" cy="1303114"/>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Segoe UI"/>
                <a:ea typeface="+mn-ea"/>
                <a:cs typeface="+mn-cs"/>
              </a:rPr>
              <a:t>AI can simplify the tasks that </a:t>
            </a:r>
            <a:br>
              <a:rPr kumimoji="0" lang="en-US" sz="1300" b="0" i="0" u="none" strike="noStrike" kern="1200" cap="none" spc="0" normalizeH="0" baseline="0" noProof="0">
                <a:ln>
                  <a:noFill/>
                </a:ln>
                <a:solidFill>
                  <a:srgbClr val="000000"/>
                </a:solidFill>
                <a:effectLst/>
                <a:uLnTx/>
                <a:uFillTx/>
                <a:latin typeface="Segoe UI"/>
                <a:ea typeface="+mn-ea"/>
                <a:cs typeface="+mn-cs"/>
              </a:rPr>
            </a:br>
            <a:r>
              <a:rPr kumimoji="0" lang="en-US" sz="1300" b="0" i="0" u="none" strike="noStrike" kern="1200" cap="none" spc="0" normalizeH="0" baseline="0" noProof="0">
                <a:ln>
                  <a:noFill/>
                </a:ln>
                <a:solidFill>
                  <a:srgbClr val="111111"/>
                </a:solidFill>
                <a:effectLst/>
                <a:uLnTx/>
                <a:uFillTx/>
                <a:latin typeface="Segoe UI "/>
                <a:ea typeface="Roboto"/>
                <a:cs typeface="Roboto"/>
              </a:rPr>
              <a:t>Media and Entertainment </a:t>
            </a:r>
            <a:r>
              <a:rPr kumimoji="0" lang="en-US" sz="1300" b="0" i="0" u="none" strike="noStrike" kern="1200" cap="none" spc="0" normalizeH="0" baseline="0" noProof="0">
                <a:ln>
                  <a:noFill/>
                </a:ln>
                <a:solidFill>
                  <a:srgbClr val="000000"/>
                </a:solidFill>
                <a:effectLst/>
                <a:uLnTx/>
                <a:uFillTx/>
                <a:latin typeface="Segoe UI"/>
                <a:ea typeface="+mn-ea"/>
                <a:cs typeface="+mn-cs"/>
              </a:rPr>
              <a:t>organizations perform every day. Look at key use cases and how Copilot and agents can assist along the way.</a:t>
            </a:r>
          </a:p>
        </p:txBody>
      </p:sp>
      <p:sp>
        <p:nvSpPr>
          <p:cNvPr id="23" name="TextBox 28">
            <a:extLst>
              <a:ext uri="{FF2B5EF4-FFF2-40B4-BE49-F238E27FC236}">
                <a16:creationId xmlns:a16="http://schemas.microsoft.com/office/drawing/2014/main" id="{C26C2044-E173-C39B-E75A-5980621040C8}"/>
              </a:ext>
            </a:extLst>
          </p:cNvPr>
          <p:cNvSpPr txBox="1"/>
          <p:nvPr/>
        </p:nvSpPr>
        <p:spPr>
          <a:xfrm>
            <a:off x="8197423" y="3839062"/>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6D755870-756C-09DC-5410-BEEA7FEECCAF}"/>
              </a:ext>
            </a:extLst>
          </p:cNvPr>
          <p:cNvSpPr txBox="1"/>
          <p:nvPr/>
        </p:nvSpPr>
        <p:spPr>
          <a:xfrm>
            <a:off x="8151389" y="4163686"/>
            <a:ext cx="2899622" cy="642933"/>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Segoe UI"/>
                <a:ea typeface="+mn-ea"/>
                <a:cs typeface="Segoe UI"/>
              </a:rPr>
              <a:t>See how real-life </a:t>
            </a:r>
            <a:r>
              <a:rPr kumimoji="0" lang="en-US" sz="1300" b="0" i="0" u="none" strike="noStrike" kern="1200" cap="none" spc="0" normalizeH="0" baseline="0" noProof="0">
                <a:ln>
                  <a:noFill/>
                </a:ln>
                <a:solidFill>
                  <a:srgbClr val="111111"/>
                </a:solidFill>
                <a:effectLst/>
                <a:uLnTx/>
                <a:uFillTx/>
                <a:latin typeface="Segoe UI "/>
                <a:ea typeface="Roboto"/>
                <a:cs typeface="Roboto"/>
              </a:rPr>
              <a:t>Media and Entertainment</a:t>
            </a:r>
            <a:r>
              <a:rPr kumimoji="0" lang="en-US" sz="1300" b="0" i="0" u="none" strike="noStrike" kern="1200" cap="none" spc="0" normalizeH="0" baseline="0" noProof="0">
                <a:ln>
                  <a:noFill/>
                </a:ln>
                <a:solidFill>
                  <a:srgbClr val="000000"/>
                </a:solidFill>
                <a:effectLst/>
                <a:uLnTx/>
                <a:uFillTx/>
                <a:latin typeface="Segoe UI"/>
                <a:ea typeface="+mn-ea"/>
                <a:cs typeface="Segoe UI"/>
              </a:rPr>
              <a:t> pros are using AI in their day-to-day.</a:t>
            </a:r>
          </a:p>
        </p:txBody>
      </p:sp>
    </p:spTree>
    <p:extLst>
      <p:ext uri="{BB962C8B-B14F-4D97-AF65-F5344CB8AC3E}">
        <p14:creationId xmlns:p14="http://schemas.microsoft.com/office/powerpoint/2010/main" val="50089539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2F3FA-BA58-8A93-B3EE-55D99A1B0A58}"/>
            </a:ext>
          </a:extLst>
        </p:cNvPr>
        <p:cNvGrpSpPr/>
        <p:nvPr/>
      </p:nvGrpSpPr>
      <p:grpSpPr>
        <a:xfrm>
          <a:off x="0" y="0"/>
          <a:ext cx="0" cy="0"/>
          <a:chOff x="0" y="0"/>
          <a:chExt cx="0" cy="0"/>
        </a:xfrm>
      </p:grpSpPr>
      <p:sp>
        <p:nvSpPr>
          <p:cNvPr id="37" name="Rectangle: Rounded Corners 81">
            <a:extLst>
              <a:ext uri="{FF2B5EF4-FFF2-40B4-BE49-F238E27FC236}">
                <a16:creationId xmlns:a16="http://schemas.microsoft.com/office/drawing/2014/main" id="{A9298E58-D31C-DE3A-E053-E119A2726293}"/>
              </a:ext>
              <a:ext uri="{C183D7F6-B498-43B3-948B-1728B52AA6E4}">
                <adec:decorative xmlns:adec="http://schemas.microsoft.com/office/drawing/2017/decorative" val="1"/>
              </a:ext>
            </a:extLst>
          </p:cNvPr>
          <p:cNvSpPr>
            <a:spLocks/>
          </p:cNvSpPr>
          <p:nvPr/>
        </p:nvSpPr>
        <p:spPr bwMode="auto">
          <a:xfrm>
            <a:off x="588263" y="4288608"/>
            <a:ext cx="11017250" cy="2407467"/>
          </a:xfrm>
          <a:prstGeom prst="roundRect">
            <a:avLst>
              <a:gd name="adj" fmla="val 5449"/>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39" name="Rounded Rectangle 53">
            <a:extLst>
              <a:ext uri="{FF2B5EF4-FFF2-40B4-BE49-F238E27FC236}">
                <a16:creationId xmlns:a16="http://schemas.microsoft.com/office/drawing/2014/main" id="{3EE2AD51-B7B7-D019-F368-27EB0688B314}"/>
              </a:ext>
            </a:extLst>
          </p:cNvPr>
          <p:cNvSpPr>
            <a:spLocks/>
          </p:cNvSpPr>
          <p:nvPr/>
        </p:nvSpPr>
        <p:spPr bwMode="auto">
          <a:xfrm>
            <a:off x="3170731" y="4361760"/>
            <a:ext cx="8361632" cy="1927787"/>
          </a:xfrm>
          <a:prstGeom prst="roundRect">
            <a:avLst>
              <a:gd name="adj" fmla="val 4659"/>
            </a:avLst>
          </a:prstGeom>
          <a:solidFill>
            <a:srgbClr val="FFFFFF">
              <a:alpha val="85098"/>
            </a:srgbClr>
          </a:solidFill>
          <a:ln w="6350" cap="flat" cmpd="sng" algn="ctr">
            <a:noFill/>
            <a:prstDash val="solid"/>
            <a:headEnd type="none" w="med" len="med"/>
            <a:tailEnd type="none" w="med" len="med"/>
          </a:ln>
          <a:effectLst>
            <a:outerShdw blurRad="152400" sx="102000" sy="102000" algn="ctr" rotWithShape="0">
              <a:prstClr val="black">
                <a:alpha val="8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54" name="Rounded Rectangle 53">
            <a:extLst>
              <a:ext uri="{FF2B5EF4-FFF2-40B4-BE49-F238E27FC236}">
                <a16:creationId xmlns:a16="http://schemas.microsoft.com/office/drawing/2014/main" id="{0363AC9C-0715-DD92-845E-01DA4002BD9A}"/>
              </a:ext>
            </a:extLst>
          </p:cNvPr>
          <p:cNvSpPr/>
          <p:nvPr/>
        </p:nvSpPr>
        <p:spPr bwMode="auto">
          <a:xfrm>
            <a:off x="588263" y="1225509"/>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8972F6BA-5C8C-9EDB-E6D6-B6C5BDA8C31F}"/>
              </a:ext>
            </a:extLst>
          </p:cNvPr>
          <p:cNvSpPr>
            <a:spLocks noGrp="1"/>
          </p:cNvSpPr>
          <p:nvPr>
            <p:ph type="title"/>
          </p:nvPr>
        </p:nvSpPr>
        <p:spPr>
          <a:xfrm>
            <a:off x="588263" y="457200"/>
            <a:ext cx="11018520" cy="553998"/>
          </a:xfrm>
        </p:spPr>
        <p:txBody>
          <a:bodyPr/>
          <a:lstStyle/>
          <a:p>
            <a:r>
              <a:rPr lang="en-US" noProof="0" dirty="0">
                <a:cs typeface="Segoe UI"/>
              </a:rPr>
              <a:t>AI use cases for </a:t>
            </a:r>
            <a:r>
              <a:rPr kumimoji="0" lang="en-US" sz="3600" b="0" i="0" u="none" strike="noStrike" kern="1200" cap="none" spc="-50" normalizeH="0" baseline="0" noProof="0" dirty="0">
                <a:ln w="3175">
                  <a:noFill/>
                </a:ln>
                <a:gradFill>
                  <a:gsLst>
                    <a:gs pos="26000">
                      <a:srgbClr val="0078D4"/>
                    </a:gs>
                    <a:gs pos="0">
                      <a:srgbClr val="C03BC4"/>
                    </a:gs>
                  </a:gsLst>
                  <a:path path="circle">
                    <a:fillToRect l="100000" t="100000"/>
                  </a:path>
                </a:gradFill>
                <a:effectLst/>
                <a:uLnTx/>
                <a:uFillTx/>
                <a:latin typeface="Segoe UI Semibold"/>
                <a:ea typeface="+mn-ea"/>
                <a:cs typeface="Segoe UI" pitchFamily="34" charset="0"/>
              </a:rPr>
              <a:t>Media &amp; Entertainment</a:t>
            </a:r>
            <a:endParaRPr lang="en-US" noProof="0" dirty="0">
              <a:gradFill flip="none" rotWithShape="1">
                <a:gsLst>
                  <a:gs pos="50000">
                    <a:srgbClr val="0078D4"/>
                  </a:gs>
                  <a:gs pos="0">
                    <a:srgbClr val="C03BC4"/>
                  </a:gs>
                </a:gsLst>
                <a:lin ang="13500000" scaled="1"/>
                <a:tileRect/>
              </a:gradFill>
            </a:endParaRPr>
          </a:p>
        </p:txBody>
      </p:sp>
      <p:sp>
        <p:nvSpPr>
          <p:cNvPr id="5" name="TextBox 4">
            <a:extLst>
              <a:ext uri="{FF2B5EF4-FFF2-40B4-BE49-F238E27FC236}">
                <a16:creationId xmlns:a16="http://schemas.microsoft.com/office/drawing/2014/main" id="{67EAA96E-F71F-B817-9AF8-549A7C785FC2}"/>
              </a:ext>
            </a:extLst>
          </p:cNvPr>
          <p:cNvSpPr txBox="1">
            <a:spLocks/>
          </p:cNvSpPr>
          <p:nvPr/>
        </p:nvSpPr>
        <p:spPr>
          <a:xfrm>
            <a:off x="739970" y="1841573"/>
            <a:ext cx="1092317"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41BF332E-4D35-A03B-8EE5-1BD2299EF9E3}"/>
              </a:ext>
            </a:extLst>
          </p:cNvPr>
          <p:cNvSpPr txBox="1">
            <a:spLocks/>
          </p:cNvSpPr>
          <p:nvPr/>
        </p:nvSpPr>
        <p:spPr>
          <a:xfrm>
            <a:off x="2218000" y="1456906"/>
            <a:ext cx="3569133" cy="923330"/>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82780">
              <a:spcBef>
                <a:spcPct val="0"/>
              </a:spcBef>
              <a:spcAft>
                <a:spcPts val="400"/>
              </a:spcAft>
              <a:buSzTx/>
              <a:buNone/>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The Media &amp; Entertainment Industry is under immense pressure to continue creating engaging content and experiences faster, better, and cheaper than ever before. Organizations are looking for places to increase efficiency, while still putting humans at the center of the creative and </a:t>
            </a:r>
            <a:b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b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strategic tasks.</a:t>
            </a:r>
          </a:p>
        </p:txBody>
      </p:sp>
      <p:sp>
        <p:nvSpPr>
          <p:cNvPr id="8" name="Freeform 27">
            <a:extLst>
              <a:ext uri="{FF2B5EF4-FFF2-40B4-BE49-F238E27FC236}">
                <a16:creationId xmlns:a16="http://schemas.microsoft.com/office/drawing/2014/main" id="{943F7723-C565-1B25-29E9-79B039022693}"/>
              </a:ext>
              <a:ext uri="{C183D7F6-B498-43B3-948B-1728B52AA6E4}">
                <adec:decorative xmlns:adec="http://schemas.microsoft.com/office/drawing/2017/decorative" val="1"/>
              </a:ext>
            </a:extLst>
          </p:cNvPr>
          <p:cNvSpPr/>
          <p:nvPr/>
        </p:nvSpPr>
        <p:spPr bwMode="auto">
          <a:xfrm rot="5400000">
            <a:off x="1423800" y="1904855"/>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C4A7AFA1-A855-4C36-342C-2B28D16DEDDB}"/>
              </a:ext>
            </a:extLst>
          </p:cNvPr>
          <p:cNvSpPr>
            <a:spLocks noChangeAspect="1"/>
          </p:cNvSpPr>
          <p:nvPr/>
        </p:nvSpPr>
        <p:spPr>
          <a:xfrm>
            <a:off x="739970" y="1430093"/>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783C4970-CD98-389E-1E48-ECCF37B28541}"/>
              </a:ext>
            </a:extLst>
          </p:cNvPr>
          <p:cNvSpPr>
            <a:spLocks/>
          </p:cNvSpPr>
          <p:nvPr/>
        </p:nvSpPr>
        <p:spPr bwMode="auto">
          <a:xfrm>
            <a:off x="6036310" y="1225509"/>
            <a:ext cx="5584190" cy="2925642"/>
          </a:xfrm>
          <a:prstGeom prst="roundRect">
            <a:avLst>
              <a:gd name="adj" fmla="val 276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87">
            <a:extLst>
              <a:ext uri="{FF2B5EF4-FFF2-40B4-BE49-F238E27FC236}">
                <a16:creationId xmlns:a16="http://schemas.microsoft.com/office/drawing/2014/main" id="{1ED83E4E-35A5-CEEE-F30F-B986E013FC4C}"/>
              </a:ext>
            </a:extLst>
          </p:cNvPr>
          <p:cNvSpPr txBox="1"/>
          <p:nvPr/>
        </p:nvSpPr>
        <p:spPr>
          <a:xfrm>
            <a:off x="739970" y="4913228"/>
            <a:ext cx="2109910"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a:rPr>
              <a:t>AI can assist with...</a:t>
            </a:r>
            <a:endPar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015FCD26-CDBC-BFC9-6A3D-5A2ADEFDD4FE}"/>
              </a:ext>
              <a:ext uri="{C183D7F6-B498-43B3-948B-1728B52AA6E4}">
                <adec:decorative xmlns:adec="http://schemas.microsoft.com/office/drawing/2017/decorative" val="1"/>
              </a:ext>
            </a:extLst>
          </p:cNvPr>
          <p:cNvSpPr>
            <a:spLocks/>
          </p:cNvSpPr>
          <p:nvPr/>
        </p:nvSpPr>
        <p:spPr>
          <a:xfrm>
            <a:off x="739970" y="4475436"/>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08" name="Text Placeholder 4">
            <a:extLst>
              <a:ext uri="{FF2B5EF4-FFF2-40B4-BE49-F238E27FC236}">
                <a16:creationId xmlns:a16="http://schemas.microsoft.com/office/drawing/2014/main" id="{88DA8B8A-D0C4-8233-3592-81EA898B44E7}"/>
              </a:ext>
            </a:extLst>
          </p:cNvPr>
          <p:cNvSpPr txBox="1">
            <a:spLocks/>
          </p:cNvSpPr>
          <p:nvPr/>
        </p:nvSpPr>
        <p:spPr>
          <a:xfrm>
            <a:off x="739969" y="5259466"/>
            <a:ext cx="2357611" cy="916405"/>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AI can assist Energy and Resources organizations with numerous tasks that impact critical areas such as asset management, regulatory compliance, and operational efficiency. </a:t>
            </a:r>
          </a:p>
        </p:txBody>
      </p:sp>
      <p:sp>
        <p:nvSpPr>
          <p:cNvPr id="12" name="Rounded Rectangle 55">
            <a:extLst>
              <a:ext uri="{FF2B5EF4-FFF2-40B4-BE49-F238E27FC236}">
                <a16:creationId xmlns:a16="http://schemas.microsoft.com/office/drawing/2014/main" id="{884B524D-95E4-848D-CC2C-48B3D038D1DF}"/>
              </a:ext>
            </a:extLst>
          </p:cNvPr>
          <p:cNvSpPr/>
          <p:nvPr/>
        </p:nvSpPr>
        <p:spPr bwMode="auto">
          <a:xfrm>
            <a:off x="588263" y="2765325"/>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graphicFrame>
        <p:nvGraphicFramePr>
          <p:cNvPr id="16" name="Table 15">
            <a:extLst>
              <a:ext uri="{FF2B5EF4-FFF2-40B4-BE49-F238E27FC236}">
                <a16:creationId xmlns:a16="http://schemas.microsoft.com/office/drawing/2014/main" id="{1B2F7DED-3762-0396-8569-CFA7D4C211A0}"/>
              </a:ext>
            </a:extLst>
          </p:cNvPr>
          <p:cNvGraphicFramePr>
            <a:graphicFrameLocks noGrp="1"/>
          </p:cNvGraphicFramePr>
          <p:nvPr>
            <p:extLst>
              <p:ext uri="{D42A27DB-BD31-4B8C-83A1-F6EECF244321}">
                <p14:modId xmlns:p14="http://schemas.microsoft.com/office/powerpoint/2010/main" val="4142587104"/>
              </p:ext>
            </p:extLst>
          </p:nvPr>
        </p:nvGraphicFramePr>
        <p:xfrm>
          <a:off x="6036310" y="1225509"/>
          <a:ext cx="5584190" cy="2193352"/>
        </p:xfrm>
        <a:graphic>
          <a:graphicData uri="http://schemas.openxmlformats.org/drawingml/2006/table">
            <a:tbl>
              <a:tblPr firstRow="1" bandRow="1">
                <a:tableStyleId>{5C22544A-7EE6-4342-B048-85BDC9FD1C3A}</a:tableStyleId>
              </a:tblPr>
              <a:tblGrid>
                <a:gridCol w="974090">
                  <a:extLst>
                    <a:ext uri="{9D8B030D-6E8A-4147-A177-3AD203B41FA5}">
                      <a16:colId xmlns:a16="http://schemas.microsoft.com/office/drawing/2014/main" val="1464606022"/>
                    </a:ext>
                  </a:extLst>
                </a:gridCol>
                <a:gridCol w="4610100">
                  <a:extLst>
                    <a:ext uri="{9D8B030D-6E8A-4147-A177-3AD203B41FA5}">
                      <a16:colId xmlns:a16="http://schemas.microsoft.com/office/drawing/2014/main" val="2911697903"/>
                    </a:ext>
                  </a:extLst>
                </a:gridCol>
              </a:tblGrid>
              <a:tr h="288221">
                <a:tc gridSpan="2">
                  <a:txBody>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200" b="0" i="0" u="none" strike="noStrike" kern="1200" cap="none" spc="0" normalizeH="0" baseline="0" noProof="0" dirty="0">
                          <a:ln>
                            <a:noFill/>
                          </a:ln>
                          <a:gradFill flip="none" rotWithShape="1">
                            <a:gsLst>
                              <a:gs pos="55000">
                                <a:srgbClr val="0078D4"/>
                              </a:gs>
                              <a:gs pos="0">
                                <a:srgbClr val="C03BC4"/>
                              </a:gs>
                            </a:gsLst>
                            <a:lin ang="13500000" scaled="1"/>
                            <a:tileRect/>
                          </a:gradFill>
                          <a:effectLst/>
                          <a:uLnTx/>
                          <a:uFillTx/>
                          <a:latin typeface="+mj-lt"/>
                          <a:ea typeface="+mn-ea"/>
                          <a:cs typeface="Segoe UI Semibold" panose="020B0702040204020203" pitchFamily="34" charset="0"/>
                        </a:rPr>
                        <a:t>Opportunity to impact Media &amp; Entertainment KPIs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endParaRPr lang="en-IN"/>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480368">
                <a:tc>
                  <a:txBody>
                    <a:bodyPr/>
                    <a:lstStyle/>
                    <a:p>
                      <a:r>
                        <a:rPr lang="en-US" sz="1000" b="0" dirty="0">
                          <a:solidFill>
                            <a:schemeClr val="tx1"/>
                          </a:solidFill>
                          <a:latin typeface="+mj-lt"/>
                        </a:rPr>
                        <a:t>Boost productivity</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dirty="0">
                          <a:solidFill>
                            <a:schemeClr val="tx1"/>
                          </a:solidFill>
                        </a:rPr>
                        <a:t>Streamline repetitive tasks and processes such as finding assets, ideation, and communication.</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507790">
                <a:tc>
                  <a:txBody>
                    <a:bodyPr/>
                    <a:lstStyle/>
                    <a:p>
                      <a:r>
                        <a:rPr lang="en-US" sz="1000" b="0" dirty="0">
                          <a:solidFill>
                            <a:schemeClr val="tx1"/>
                          </a:solidFill>
                          <a:latin typeface="+mj-lt"/>
                        </a:rPr>
                        <a:t>Optimize marketing spend</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dirty="0">
                          <a:solidFill>
                            <a:schemeClr val="tx1"/>
                          </a:solidFill>
                        </a:rPr>
                        <a:t>Create and optimize marketing content quickly, improve campaign management, and source higher quality market research. </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384838"/>
                  </a:ext>
                </a:extLst>
              </a:tr>
              <a:tr h="528405">
                <a:tc>
                  <a:txBody>
                    <a:bodyPr/>
                    <a:lstStyle/>
                    <a:p>
                      <a:r>
                        <a:rPr lang="en-US" sz="1000" b="0" dirty="0">
                          <a:solidFill>
                            <a:schemeClr val="tx1"/>
                          </a:solidFill>
                          <a:latin typeface="+mj-lt"/>
                        </a:rPr>
                        <a:t>Faster time to market</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dirty="0">
                          <a:solidFill>
                            <a:schemeClr val="tx1"/>
                          </a:solidFill>
                        </a:rPr>
                        <a:t>Rapidly generate new ideas and concepts, understand potential audience responses, and increase effective collaboration across teams.</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10844117"/>
                  </a:ext>
                </a:extLst>
              </a:tr>
              <a:tr h="384294">
                <a:tc>
                  <a:txBody>
                    <a:bodyPr/>
                    <a:lstStyle/>
                    <a:p>
                      <a:r>
                        <a:rPr lang="en-US" sz="1000" b="0" dirty="0">
                          <a:solidFill>
                            <a:schemeClr val="tx1"/>
                          </a:solidFill>
                          <a:latin typeface="+mj-lt"/>
                        </a:rPr>
                        <a:t>Employee satisfaction</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dirty="0">
                          <a:solidFill>
                            <a:schemeClr val="tx1"/>
                          </a:solidFill>
                        </a:rPr>
                        <a:t>Allow people to focus on the more creative and strategic tasks, and away from digital drudgery.</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18171760"/>
                  </a:ext>
                </a:extLst>
              </a:tr>
            </a:tbl>
          </a:graphicData>
        </a:graphic>
      </p:graphicFrame>
      <p:sp>
        <p:nvSpPr>
          <p:cNvPr id="30" name="Freeform 27">
            <a:extLst>
              <a:ext uri="{FF2B5EF4-FFF2-40B4-BE49-F238E27FC236}">
                <a16:creationId xmlns:a16="http://schemas.microsoft.com/office/drawing/2014/main" id="{089018E5-9B5A-2C83-9204-2566AD68C5C2}"/>
              </a:ext>
              <a:ext uri="{C183D7F6-B498-43B3-948B-1728B52AA6E4}">
                <adec:decorative xmlns:adec="http://schemas.microsoft.com/office/drawing/2017/decorative" val="1"/>
              </a:ext>
            </a:extLst>
          </p:cNvPr>
          <p:cNvSpPr/>
          <p:nvPr/>
        </p:nvSpPr>
        <p:spPr bwMode="auto">
          <a:xfrm rot="5400000">
            <a:off x="1423800" y="3444671"/>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9" name="TextBox 18">
            <a:extLst>
              <a:ext uri="{FF2B5EF4-FFF2-40B4-BE49-F238E27FC236}">
                <a16:creationId xmlns:a16="http://schemas.microsoft.com/office/drawing/2014/main" id="{2B0423CF-1E4D-AC82-6C99-6477AE493E14}"/>
              </a:ext>
            </a:extLst>
          </p:cNvPr>
          <p:cNvSpPr txBox="1">
            <a:spLocks/>
          </p:cNvSpPr>
          <p:nvPr/>
        </p:nvSpPr>
        <p:spPr>
          <a:xfrm>
            <a:off x="739970" y="3356371"/>
            <a:ext cx="1213415" cy="646331"/>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rPr>
              <a:t>Media &amp; Entertainment roles using AI</a:t>
            </a:r>
          </a:p>
        </p:txBody>
      </p:sp>
      <p:sp>
        <p:nvSpPr>
          <p:cNvPr id="48" name="Graphic 74" descr="Icon of a person with a checkmark">
            <a:extLst>
              <a:ext uri="{FF2B5EF4-FFF2-40B4-BE49-F238E27FC236}">
                <a16:creationId xmlns:a16="http://schemas.microsoft.com/office/drawing/2014/main" id="{7A965279-A3C2-C706-02CD-1ACE0F2E527B}"/>
              </a:ext>
            </a:extLst>
          </p:cNvPr>
          <p:cNvSpPr/>
          <p:nvPr/>
        </p:nvSpPr>
        <p:spPr>
          <a:xfrm>
            <a:off x="739970" y="3021793"/>
            <a:ext cx="305140" cy="3051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1" name="Rectangle: Top Corners Rounded 50">
            <a:extLst>
              <a:ext uri="{FF2B5EF4-FFF2-40B4-BE49-F238E27FC236}">
                <a16:creationId xmlns:a16="http://schemas.microsoft.com/office/drawing/2014/main" id="{1945D0E5-625B-1D98-5054-0158FF712D41}"/>
              </a:ext>
            </a:extLst>
          </p:cNvPr>
          <p:cNvSpPr/>
          <p:nvPr/>
        </p:nvSpPr>
        <p:spPr bwMode="auto">
          <a:xfrm flipH="1">
            <a:off x="3170731" y="4361760"/>
            <a:ext cx="8361632" cy="210312"/>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ctr"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aphicFrame>
        <p:nvGraphicFramePr>
          <p:cNvPr id="3" name="Table 2">
            <a:extLst>
              <a:ext uri="{FF2B5EF4-FFF2-40B4-BE49-F238E27FC236}">
                <a16:creationId xmlns:a16="http://schemas.microsoft.com/office/drawing/2014/main" id="{A5C4E835-CD95-A28B-96A6-A30EE009BF9E}"/>
              </a:ext>
            </a:extLst>
          </p:cNvPr>
          <p:cNvGraphicFramePr>
            <a:graphicFrameLocks noGrp="1"/>
          </p:cNvGraphicFramePr>
          <p:nvPr>
            <p:extLst>
              <p:ext uri="{D42A27DB-BD31-4B8C-83A1-F6EECF244321}">
                <p14:modId xmlns:p14="http://schemas.microsoft.com/office/powerpoint/2010/main" val="2788718549"/>
              </p:ext>
            </p:extLst>
          </p:nvPr>
        </p:nvGraphicFramePr>
        <p:xfrm>
          <a:off x="3170731" y="4361760"/>
          <a:ext cx="8361632" cy="1289304"/>
        </p:xfrm>
        <a:graphic>
          <a:graphicData uri="http://schemas.openxmlformats.org/drawingml/2006/table">
            <a:tbl>
              <a:tblPr firstRow="1" bandRow="1">
                <a:tableStyleId>{5C22544A-7EE6-4342-B048-85BDC9FD1C3A}</a:tableStyleId>
              </a:tblPr>
              <a:tblGrid>
                <a:gridCol w="1081229">
                  <a:extLst>
                    <a:ext uri="{9D8B030D-6E8A-4147-A177-3AD203B41FA5}">
                      <a16:colId xmlns:a16="http://schemas.microsoft.com/office/drawing/2014/main" val="1464606022"/>
                    </a:ext>
                  </a:extLst>
                </a:gridCol>
                <a:gridCol w="1280160">
                  <a:extLst>
                    <a:ext uri="{9D8B030D-6E8A-4147-A177-3AD203B41FA5}">
                      <a16:colId xmlns:a16="http://schemas.microsoft.com/office/drawing/2014/main" val="2911697903"/>
                    </a:ext>
                  </a:extLst>
                </a:gridCol>
                <a:gridCol w="1836420">
                  <a:extLst>
                    <a:ext uri="{9D8B030D-6E8A-4147-A177-3AD203B41FA5}">
                      <a16:colId xmlns:a16="http://schemas.microsoft.com/office/drawing/2014/main" val="246450982"/>
                    </a:ext>
                  </a:extLst>
                </a:gridCol>
                <a:gridCol w="2042160">
                  <a:extLst>
                    <a:ext uri="{9D8B030D-6E8A-4147-A177-3AD203B41FA5}">
                      <a16:colId xmlns:a16="http://schemas.microsoft.com/office/drawing/2014/main" val="386935525"/>
                    </a:ext>
                  </a:extLst>
                </a:gridCol>
                <a:gridCol w="2121663">
                  <a:extLst>
                    <a:ext uri="{9D8B030D-6E8A-4147-A177-3AD203B41FA5}">
                      <a16:colId xmlns:a16="http://schemas.microsoft.com/office/drawing/2014/main" val="4269272687"/>
                    </a:ext>
                  </a:extLst>
                </a:gridCol>
              </a:tblGrid>
              <a:tr h="113085">
                <a:tc>
                  <a:txBody>
                    <a:bodyPr/>
                    <a:lstStyle/>
                    <a:p>
                      <a:pPr marL="0" algn="l" defTabSz="932742" rtl="0" eaLnBrk="1" latinLnBrk="0" hangingPunct="1"/>
                      <a:r>
                        <a:rPr lang="en-US" sz="900" b="0" kern="1200" noProof="0" dirty="0">
                          <a:solidFill>
                            <a:schemeClr val="bg1"/>
                          </a:solidFill>
                          <a:latin typeface="+mj-lt"/>
                          <a:ea typeface="+mn-ea"/>
                          <a:cs typeface="+mn-cs"/>
                        </a:rPr>
                        <a:t>Process</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dirty="0">
                          <a:solidFill>
                            <a:schemeClr val="bg1"/>
                          </a:solidFill>
                          <a:latin typeface="+mj-lt"/>
                        </a:rPr>
                        <a:t>Start</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Buy</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Extend</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dirty="0">
                          <a:solidFill>
                            <a:schemeClr val="bg1"/>
                          </a:solidFill>
                          <a:latin typeface="+mj-lt"/>
                        </a:rPr>
                        <a:t>Build</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184105">
                <a:tc>
                  <a:txBody>
                    <a:bodyPr/>
                    <a:lstStyle/>
                    <a:p>
                      <a:pPr algn="l">
                        <a:lnSpc>
                          <a:spcPct val="100000"/>
                        </a:lnSpc>
                        <a:spcBef>
                          <a:spcPts val="0"/>
                        </a:spcBef>
                        <a:spcAft>
                          <a:spcPts val="300"/>
                        </a:spcAft>
                      </a:pPr>
                      <a:r>
                        <a:rPr lang="en-US" sz="1000" dirty="0">
                          <a:solidFill>
                            <a:schemeClr val="tx1"/>
                          </a:solidFill>
                          <a:latin typeface="+mn-lt"/>
                        </a:rPr>
                        <a:t>Content creation</a:t>
                      </a:r>
                    </a:p>
                  </a:txBody>
                  <a:tcPr marT="27432" marB="27432">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2713" marR="0" lvl="0" indent="-112713"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Semilight"/>
                          <a:hlinkClick r:id="rId3" action="ppaction://hlinksldjump">
                            <a:extLst>
                              <a:ext uri="{A12FA001-AC4F-418D-AE19-62706E023703}">
                                <ahyp:hlinkClr xmlns:ahyp="http://schemas.microsoft.com/office/drawing/2018/hyperlinkcolor" val="tx"/>
                              </a:ext>
                            </a:extLst>
                          </a:hlinkClick>
                        </a:rPr>
                        <a:t>Content creation and ideation</a:t>
                      </a:r>
                      <a:endParaRPr kumimoji="0" lang="en-US" sz="800" b="0" i="0" u="none" strike="noStrike" kern="1200" cap="none" spc="0" normalizeH="0" baseline="0" noProof="0" dirty="0">
                        <a:ln>
                          <a:noFill/>
                        </a:ln>
                        <a:solidFill>
                          <a:srgbClr val="8661C5"/>
                        </a:solidFill>
                        <a:effectLst/>
                        <a:uLnTx/>
                        <a:uFillTx/>
                        <a:latin typeface="+mn-lt"/>
                        <a:ea typeface="+mn-ea"/>
                        <a:cs typeface="Segoe UI Semiligh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None/>
                        <a:tabLst/>
                        <a:defRPr/>
                      </a:pP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113607">
                <a:tc>
                  <a:txBody>
                    <a:bodyPr/>
                    <a:lstStyle/>
                    <a:p>
                      <a:pPr algn="l">
                        <a:lnSpc>
                          <a:spcPct val="100000"/>
                        </a:lnSpc>
                        <a:spcBef>
                          <a:spcPts val="0"/>
                        </a:spcBef>
                        <a:spcAft>
                          <a:spcPts val="300"/>
                        </a:spcAft>
                      </a:pPr>
                      <a:r>
                        <a:rPr lang="en-US" sz="1000" dirty="0">
                          <a:solidFill>
                            <a:schemeClr val="tx1"/>
                          </a:solidFill>
                          <a:latin typeface="+mn-lt"/>
                        </a:rPr>
                        <a:t>Marketing and promotion</a:t>
                      </a:r>
                    </a:p>
                  </a:txBody>
                  <a:tcPr marT="27432" marB="27432">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2713" marR="0" lvl="0" indent="-112713"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Semilight"/>
                          <a:hlinkClick r:id="rId4" action="ppaction://hlinksldjump">
                            <a:extLst>
                              <a:ext uri="{A12FA001-AC4F-418D-AE19-62706E023703}">
                                <ahyp:hlinkClr xmlns:ahyp="http://schemas.microsoft.com/office/drawing/2018/hyperlinkcolor" val="tx"/>
                              </a:ext>
                            </a:extLst>
                          </a:hlinkClick>
                        </a:rPr>
                        <a:t>Personalized marketing campaigns</a:t>
                      </a:r>
                      <a:endParaRPr kumimoji="0" lang="en-US" sz="800" b="0" i="0" u="none" strike="noStrike" kern="1200" cap="none" spc="0" normalizeH="0" baseline="0" noProof="0" dirty="0">
                        <a:ln>
                          <a:noFill/>
                        </a:ln>
                        <a:solidFill>
                          <a:srgbClr val="8661C5"/>
                        </a:solidFill>
                        <a:effectLst/>
                        <a:uLnTx/>
                        <a:uFillTx/>
                        <a:latin typeface="+mn-lt"/>
                        <a:ea typeface="+mn-ea"/>
                        <a:cs typeface="Segoe UI Semiligh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384838"/>
                  </a:ext>
                </a:extLst>
              </a:tr>
              <a:tr h="263320">
                <a:tc>
                  <a:txBody>
                    <a:bodyPr/>
                    <a:lstStyle/>
                    <a:p>
                      <a:pPr algn="l">
                        <a:lnSpc>
                          <a:spcPct val="100000"/>
                        </a:lnSpc>
                        <a:spcBef>
                          <a:spcPts val="0"/>
                        </a:spcBef>
                        <a:spcAft>
                          <a:spcPts val="300"/>
                        </a:spcAft>
                      </a:pPr>
                      <a:r>
                        <a:rPr lang="en-US" sz="1000" dirty="0">
                          <a:solidFill>
                            <a:schemeClr val="tx1"/>
                          </a:solidFill>
                          <a:latin typeface="+mn-lt"/>
                        </a:rPr>
                        <a:t>Insights and analytics</a:t>
                      </a:r>
                    </a:p>
                  </a:txBody>
                  <a:tcPr marT="27432" marB="27432">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Semilight"/>
                          <a:hlinkClick r:id="rId5" action="ppaction://hlinksldjump">
                            <a:extLst>
                              <a:ext uri="{A12FA001-AC4F-418D-AE19-62706E023703}">
                                <ahyp:hlinkClr xmlns:ahyp="http://schemas.microsoft.com/office/drawing/2018/hyperlinkcolor" val="tx"/>
                              </a:ext>
                            </a:extLst>
                          </a:hlinkClick>
                        </a:rPr>
                        <a:t>Data strategy and insights</a:t>
                      </a:r>
                      <a:endParaRPr kumimoji="0" lang="en-US" sz="800" b="0" i="0" u="none" strike="noStrike" kern="1200" cap="none" spc="0" normalizeH="0" baseline="0" noProof="0" dirty="0">
                        <a:ln>
                          <a:noFill/>
                        </a:ln>
                        <a:solidFill>
                          <a:srgbClr val="8661C5"/>
                        </a:solidFill>
                        <a:effectLst/>
                        <a:uLnTx/>
                        <a:uFillTx/>
                        <a:latin typeface="+mn-lt"/>
                        <a:ea typeface="+mn-ea"/>
                        <a:cs typeface="Segoe UI Semiligh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endParaRPr lang="en-US" sz="800" b="0" noProof="0" dirty="0">
                        <a:solidFill>
                          <a:schemeClr val="tx1"/>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02616339"/>
                  </a:ext>
                </a:extLst>
              </a:tr>
            </a:tbl>
          </a:graphicData>
        </a:graphic>
      </p:graphicFrame>
      <p:sp>
        <p:nvSpPr>
          <p:cNvPr id="4" name="Text Placeholder 10">
            <a:extLst>
              <a:ext uri="{FF2B5EF4-FFF2-40B4-BE49-F238E27FC236}">
                <a16:creationId xmlns:a16="http://schemas.microsoft.com/office/drawing/2014/main" id="{C4BE5511-4486-C52F-96EA-7DAA81DD20D5}"/>
              </a:ext>
            </a:extLst>
          </p:cNvPr>
          <p:cNvSpPr txBox="1">
            <a:spLocks/>
          </p:cNvSpPr>
          <p:nvPr/>
        </p:nvSpPr>
        <p:spPr>
          <a:xfrm>
            <a:off x="3203436" y="3725064"/>
            <a:ext cx="677016"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dirty="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Data Wrangler</a:t>
            </a:r>
          </a:p>
        </p:txBody>
      </p:sp>
      <p:sp>
        <p:nvSpPr>
          <p:cNvPr id="7" name="Text Placeholder 10">
            <a:extLst>
              <a:ext uri="{FF2B5EF4-FFF2-40B4-BE49-F238E27FC236}">
                <a16:creationId xmlns:a16="http://schemas.microsoft.com/office/drawing/2014/main" id="{DAD6E710-119A-01D8-3EAB-25753637CA7E}"/>
              </a:ext>
            </a:extLst>
          </p:cNvPr>
          <p:cNvSpPr txBox="1">
            <a:spLocks/>
          </p:cNvSpPr>
          <p:nvPr/>
        </p:nvSpPr>
        <p:spPr>
          <a:xfrm>
            <a:off x="2218000" y="3725064"/>
            <a:ext cx="935087"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dirty="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Executive</a:t>
            </a:r>
          </a:p>
        </p:txBody>
      </p:sp>
      <p:sp>
        <p:nvSpPr>
          <p:cNvPr id="9" name="Text Placeholder 10">
            <a:extLst>
              <a:ext uri="{FF2B5EF4-FFF2-40B4-BE49-F238E27FC236}">
                <a16:creationId xmlns:a16="http://schemas.microsoft.com/office/drawing/2014/main" id="{E0BCB23F-C579-BD1D-A441-C4DBB3C08DFE}"/>
              </a:ext>
            </a:extLst>
          </p:cNvPr>
          <p:cNvSpPr txBox="1">
            <a:spLocks/>
          </p:cNvSpPr>
          <p:nvPr/>
        </p:nvSpPr>
        <p:spPr>
          <a:xfrm>
            <a:off x="3952507" y="3725064"/>
            <a:ext cx="903453"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dirty="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Production Manager</a:t>
            </a:r>
          </a:p>
        </p:txBody>
      </p:sp>
      <p:sp>
        <p:nvSpPr>
          <p:cNvPr id="10" name="Text Placeholder 10">
            <a:extLst>
              <a:ext uri="{FF2B5EF4-FFF2-40B4-BE49-F238E27FC236}">
                <a16:creationId xmlns:a16="http://schemas.microsoft.com/office/drawing/2014/main" id="{C900943F-CDD9-D6C9-8B96-967B4181729C}"/>
              </a:ext>
            </a:extLst>
          </p:cNvPr>
          <p:cNvSpPr txBox="1">
            <a:spLocks/>
          </p:cNvSpPr>
          <p:nvPr/>
        </p:nvSpPr>
        <p:spPr>
          <a:xfrm>
            <a:off x="4875855" y="3725064"/>
            <a:ext cx="795087"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dirty="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Creative</a:t>
            </a:r>
          </a:p>
        </p:txBody>
      </p:sp>
      <p:pic>
        <p:nvPicPr>
          <p:cNvPr id="11" name="Picture 10">
            <a:extLst>
              <a:ext uri="{FF2B5EF4-FFF2-40B4-BE49-F238E27FC236}">
                <a16:creationId xmlns:a16="http://schemas.microsoft.com/office/drawing/2014/main" id="{C3254A50-526B-28FA-9C0D-C5EAEDE8325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38004" y="2984033"/>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3" name="Picture 12">
            <a:extLst>
              <a:ext uri="{FF2B5EF4-FFF2-40B4-BE49-F238E27FC236}">
                <a16:creationId xmlns:a16="http://schemas.microsoft.com/office/drawing/2014/main" id="{1FF75D05-6C33-1E5C-EB69-1AC2C6590AD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201898" y="2984033"/>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4" name="Picture 13">
            <a:extLst>
              <a:ext uri="{FF2B5EF4-FFF2-40B4-BE49-F238E27FC236}">
                <a16:creationId xmlns:a16="http://schemas.microsoft.com/office/drawing/2014/main" id="{5201FC1E-7DB0-1BA6-8767-371878A5B13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929685" y="2984033"/>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7" name="Picture 16">
            <a:extLst>
              <a:ext uri="{FF2B5EF4-FFF2-40B4-BE49-F238E27FC236}">
                <a16:creationId xmlns:a16="http://schemas.microsoft.com/office/drawing/2014/main" id="{1FBCC126-E97D-31A2-3C09-46A1BB53D19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065792" y="2984033"/>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Tree>
    <p:extLst>
      <p:ext uri="{BB962C8B-B14F-4D97-AF65-F5344CB8AC3E}">
        <p14:creationId xmlns:p14="http://schemas.microsoft.com/office/powerpoint/2010/main" val="24644605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4486D-3C2F-F7D5-938E-54FDC29DFBC8}"/>
            </a:ext>
          </a:extLst>
        </p:cNvPr>
        <p:cNvGrpSpPr/>
        <p:nvPr/>
      </p:nvGrpSpPr>
      <p:grpSpPr>
        <a:xfrm>
          <a:off x="0" y="0"/>
          <a:ext cx="0" cy="0"/>
          <a:chOff x="0" y="0"/>
          <a:chExt cx="0" cy="0"/>
        </a:xfrm>
      </p:grpSpPr>
      <p:sp>
        <p:nvSpPr>
          <p:cNvPr id="353" name="Text Placeholder 352">
            <a:extLst>
              <a:ext uri="{FF2B5EF4-FFF2-40B4-BE49-F238E27FC236}">
                <a16:creationId xmlns:a16="http://schemas.microsoft.com/office/drawing/2014/main" id="{7854457D-F798-9311-940F-AD76538F77BC}"/>
              </a:ext>
            </a:extLst>
          </p:cNvPr>
          <p:cNvSpPr>
            <a:spLocks noGrp="1"/>
          </p:cNvSpPr>
          <p:nvPr>
            <p:ph type="body" sz="quarter" idx="32"/>
          </p:nvPr>
        </p:nvSpPr>
        <p:spPr>
          <a:xfrm>
            <a:off x="311388" y="1026303"/>
            <a:ext cx="2431246" cy="1131079"/>
          </a:xfrm>
        </p:spPr>
        <p:txBody>
          <a:bodyPr/>
          <a:lstStyle/>
          <a:p>
            <a:r>
              <a:rPr lang="en-US" noProof="0"/>
              <a:t>Creatives can leverage AI to brainstorm and come to drafts faster than before.</a:t>
            </a:r>
          </a:p>
        </p:txBody>
      </p:sp>
      <p:sp>
        <p:nvSpPr>
          <p:cNvPr id="352" name="Title 351">
            <a:extLst>
              <a:ext uri="{FF2B5EF4-FFF2-40B4-BE49-F238E27FC236}">
                <a16:creationId xmlns:a16="http://schemas.microsoft.com/office/drawing/2014/main" id="{0C3DF3B8-2681-8C47-0178-CE59FEDEA820}"/>
              </a:ext>
            </a:extLst>
          </p:cNvPr>
          <p:cNvSpPr>
            <a:spLocks noGrp="1"/>
          </p:cNvSpPr>
          <p:nvPr>
            <p:ph type="title"/>
          </p:nvPr>
        </p:nvSpPr>
        <p:spPr>
          <a:xfrm>
            <a:off x="2521874" y="429826"/>
            <a:ext cx="3994781" cy="276999"/>
          </a:xfrm>
        </p:spPr>
        <p:txBody>
          <a:bodyPr/>
          <a:lstStyle/>
          <a:p>
            <a:r>
              <a:rPr lang="en-US"/>
              <a:t>Content ideation and creation</a:t>
            </a:r>
          </a:p>
        </p:txBody>
      </p:sp>
      <p:sp>
        <p:nvSpPr>
          <p:cNvPr id="79" name="Text Placeholder 78">
            <a:extLst>
              <a:ext uri="{FF2B5EF4-FFF2-40B4-BE49-F238E27FC236}">
                <a16:creationId xmlns:a16="http://schemas.microsoft.com/office/drawing/2014/main" id="{F54E216F-98D8-6B88-1B1F-BD5AB63DF5A0}"/>
              </a:ext>
            </a:extLst>
          </p:cNvPr>
          <p:cNvSpPr>
            <a:spLocks noGrp="1"/>
          </p:cNvSpPr>
          <p:nvPr>
            <p:ph type="body" sz="quarter" idx="30"/>
          </p:nvPr>
        </p:nvSpPr>
        <p:spPr>
          <a:xfrm>
            <a:off x="10430351" y="521099"/>
            <a:ext cx="1456966" cy="175614"/>
          </a:xfrm>
        </p:spPr>
        <p:txBody>
          <a:bodyPr/>
          <a:lstStyle/>
          <a:p>
            <a:r>
              <a:rPr lang="en-US" noProof="0" dirty="0"/>
              <a:t>Start</a:t>
            </a:r>
          </a:p>
        </p:txBody>
      </p:sp>
      <p:sp>
        <p:nvSpPr>
          <p:cNvPr id="77" name="Text Placeholder 76">
            <a:extLst>
              <a:ext uri="{FF2B5EF4-FFF2-40B4-BE49-F238E27FC236}">
                <a16:creationId xmlns:a16="http://schemas.microsoft.com/office/drawing/2014/main" id="{FF67E0F4-B419-F7CD-B211-68EEE62ECEC3}"/>
              </a:ext>
            </a:extLst>
          </p:cNvPr>
          <p:cNvSpPr>
            <a:spLocks noGrp="1"/>
          </p:cNvSpPr>
          <p:nvPr>
            <p:ph type="body" sz="quarter" idx="17"/>
          </p:nvPr>
        </p:nvSpPr>
        <p:spPr>
          <a:xfrm>
            <a:off x="7149557" y="521100"/>
            <a:ext cx="2969488" cy="169277"/>
          </a:xfrm>
        </p:spPr>
        <p:txBody>
          <a:bodyPr/>
          <a:lstStyle/>
          <a:p>
            <a:r>
              <a:rPr lang="en-US" noProof="0"/>
              <a:t>Microsoft 365 Copilot Chat</a:t>
            </a:r>
          </a:p>
        </p:txBody>
      </p:sp>
      <p:sp>
        <p:nvSpPr>
          <p:cNvPr id="81" name="Text Placeholder 80">
            <a:extLst>
              <a:ext uri="{FF2B5EF4-FFF2-40B4-BE49-F238E27FC236}">
                <a16:creationId xmlns:a16="http://schemas.microsoft.com/office/drawing/2014/main" id="{B06B58C9-F15F-2D66-68F6-D51612952A7C}"/>
              </a:ext>
            </a:extLst>
          </p:cNvPr>
          <p:cNvSpPr>
            <a:spLocks noGrp="1"/>
          </p:cNvSpPr>
          <p:nvPr>
            <p:ph type="body" sz="quarter" idx="33"/>
          </p:nvPr>
        </p:nvSpPr>
        <p:spPr>
          <a:xfrm>
            <a:off x="304797" y="445215"/>
            <a:ext cx="2025653" cy="246221"/>
          </a:xfrm>
        </p:spPr>
        <p:txBody>
          <a:bodyPr vert="horz" wrap="square" lIns="0" tIns="0" rIns="0" bIns="0" rtlCol="0" anchor="ctr">
            <a:spAutoFit/>
          </a:bodyPr>
          <a:lstStyle/>
          <a:p>
            <a:r>
              <a:rPr lang="en-US" sz="1600"/>
              <a:t>Media &amp; Entertainment</a:t>
            </a:r>
          </a:p>
        </p:txBody>
      </p:sp>
      <p:sp>
        <p:nvSpPr>
          <p:cNvPr id="133" name="Text Placeholder 132">
            <a:extLst>
              <a:ext uri="{FF2B5EF4-FFF2-40B4-BE49-F238E27FC236}">
                <a16:creationId xmlns:a16="http://schemas.microsoft.com/office/drawing/2014/main" id="{141DC6D7-47E8-1DF2-11A6-9A1233530A26}"/>
              </a:ext>
            </a:extLst>
          </p:cNvPr>
          <p:cNvSpPr>
            <a:spLocks noGrp="1"/>
          </p:cNvSpPr>
          <p:nvPr>
            <p:ph type="body" sz="quarter" idx="69"/>
          </p:nvPr>
        </p:nvSpPr>
        <p:spPr>
          <a:xfrm>
            <a:off x="3182938" y="2725738"/>
            <a:ext cx="2571750" cy="712787"/>
          </a:xfrm>
        </p:spPr>
        <p:txBody>
          <a:bodyPr/>
          <a:lstStyle/>
          <a:p>
            <a:r>
              <a:rPr lang="en-US" noProof="0"/>
              <a:t>Benefit: Use Copilot to compile a list of ideas based upon a theme or key prompt.</a:t>
            </a:r>
          </a:p>
        </p:txBody>
      </p:sp>
      <p:sp>
        <p:nvSpPr>
          <p:cNvPr id="76" name="Text Placeholder 75">
            <a:extLst>
              <a:ext uri="{FF2B5EF4-FFF2-40B4-BE49-F238E27FC236}">
                <a16:creationId xmlns:a16="http://schemas.microsoft.com/office/drawing/2014/main" id="{BF6DE0C1-78E5-3C2A-E43C-59741A6C6695}"/>
              </a:ext>
            </a:extLst>
          </p:cNvPr>
          <p:cNvSpPr>
            <a:spLocks noGrp="1"/>
          </p:cNvSpPr>
          <p:nvPr>
            <p:ph type="body" sz="quarter" idx="11"/>
          </p:nvPr>
        </p:nvSpPr>
        <p:spPr>
          <a:xfrm>
            <a:off x="3182890" y="1112478"/>
            <a:ext cx="2572262" cy="153888"/>
          </a:xfrm>
        </p:spPr>
        <p:txBody>
          <a:bodyPr/>
          <a:lstStyle/>
          <a:p>
            <a:r>
              <a:rPr lang="en-US" noProof="0"/>
              <a:t>Smart idea generation</a:t>
            </a:r>
          </a:p>
        </p:txBody>
      </p:sp>
      <p:sp>
        <p:nvSpPr>
          <p:cNvPr id="78" name="Text Placeholder 77">
            <a:extLst>
              <a:ext uri="{FF2B5EF4-FFF2-40B4-BE49-F238E27FC236}">
                <a16:creationId xmlns:a16="http://schemas.microsoft.com/office/drawing/2014/main" id="{EDFE4667-B672-2C3F-7B81-867E42F431E6}"/>
              </a:ext>
            </a:extLst>
          </p:cNvPr>
          <p:cNvSpPr>
            <a:spLocks noGrp="1"/>
          </p:cNvSpPr>
          <p:nvPr>
            <p:ph type="body" sz="quarter" idx="18"/>
          </p:nvPr>
        </p:nvSpPr>
        <p:spPr>
          <a:xfrm>
            <a:off x="3182890" y="1438715"/>
            <a:ext cx="2572262" cy="626701"/>
          </a:xfrm>
        </p:spPr>
        <p:txBody>
          <a:bodyPr/>
          <a:lstStyle/>
          <a:p>
            <a:r>
              <a:rPr lang="en-US"/>
              <a:t>Generate a list of ideas to begin an ideation session with the help of Copilot.</a:t>
            </a:r>
            <a:endParaRPr lang="en-US" noProof="0"/>
          </a:p>
        </p:txBody>
      </p:sp>
      <p:sp>
        <p:nvSpPr>
          <p:cNvPr id="83" name="Text Placeholder 82">
            <a:extLst>
              <a:ext uri="{FF2B5EF4-FFF2-40B4-BE49-F238E27FC236}">
                <a16:creationId xmlns:a16="http://schemas.microsoft.com/office/drawing/2014/main" id="{E077F0D5-5169-59C5-A29F-4FA60E4A2E92}"/>
              </a:ext>
            </a:extLst>
          </p:cNvPr>
          <p:cNvSpPr>
            <a:spLocks noGrp="1"/>
          </p:cNvSpPr>
          <p:nvPr>
            <p:ph type="body" sz="quarter" idx="42"/>
          </p:nvPr>
        </p:nvSpPr>
        <p:spPr>
          <a:xfrm>
            <a:off x="6066682" y="1112478"/>
            <a:ext cx="2572262" cy="153888"/>
          </a:xfrm>
        </p:spPr>
        <p:txBody>
          <a:bodyPr/>
          <a:lstStyle/>
          <a:p>
            <a:r>
              <a:rPr lang="en-US" noProof="0"/>
              <a:t>AI driven research</a:t>
            </a:r>
          </a:p>
        </p:txBody>
      </p:sp>
      <p:sp>
        <p:nvSpPr>
          <p:cNvPr id="84" name="Text Placeholder 83">
            <a:extLst>
              <a:ext uri="{FF2B5EF4-FFF2-40B4-BE49-F238E27FC236}">
                <a16:creationId xmlns:a16="http://schemas.microsoft.com/office/drawing/2014/main" id="{DAF5CA65-0CDB-6014-571B-436EEA466975}"/>
              </a:ext>
            </a:extLst>
          </p:cNvPr>
          <p:cNvSpPr>
            <a:spLocks noGrp="1"/>
          </p:cNvSpPr>
          <p:nvPr>
            <p:ph type="body" sz="quarter" idx="43"/>
          </p:nvPr>
        </p:nvSpPr>
        <p:spPr>
          <a:xfrm>
            <a:off x="6066682" y="1438715"/>
            <a:ext cx="2572262" cy="626701"/>
          </a:xfrm>
        </p:spPr>
        <p:txBody>
          <a:bodyPr/>
          <a:lstStyle/>
          <a:p>
            <a:r>
              <a:rPr lang="en-US" noProof="0"/>
              <a:t>Identify</a:t>
            </a:r>
            <a:r>
              <a:rPr lang="en-US"/>
              <a:t> and analyze helpful sources of information in the content ideation and creation process.</a:t>
            </a:r>
            <a:endParaRPr lang="en-US" noProof="0"/>
          </a:p>
        </p:txBody>
      </p:sp>
      <p:sp>
        <p:nvSpPr>
          <p:cNvPr id="129" name="Text Placeholder 128">
            <a:extLst>
              <a:ext uri="{FF2B5EF4-FFF2-40B4-BE49-F238E27FC236}">
                <a16:creationId xmlns:a16="http://schemas.microsoft.com/office/drawing/2014/main" id="{F4DB58E9-30CA-BB36-0F66-F240F2AA53BB}"/>
              </a:ext>
            </a:extLst>
          </p:cNvPr>
          <p:cNvSpPr>
            <a:spLocks noGrp="1"/>
          </p:cNvSpPr>
          <p:nvPr>
            <p:ph type="body" sz="quarter" idx="68"/>
          </p:nvPr>
        </p:nvSpPr>
        <p:spPr>
          <a:xfrm>
            <a:off x="8950325" y="2725738"/>
            <a:ext cx="2571750" cy="712787"/>
          </a:xfrm>
        </p:spPr>
        <p:txBody>
          <a:bodyPr/>
          <a:lstStyle/>
          <a:p>
            <a:r>
              <a:rPr lang="en-US" noProof="0">
                <a:cs typeface="Segoe UI"/>
              </a:rPr>
              <a:t>Benefit: </a:t>
            </a:r>
            <a:r>
              <a:rPr lang="en-US">
                <a:cs typeface="Segoe UI"/>
              </a:rPr>
              <a:t>Use Copilot to help revise early drafts of content to be able to get to a better version faster.</a:t>
            </a:r>
            <a:endParaRPr lang="en-US" noProof="0"/>
          </a:p>
        </p:txBody>
      </p:sp>
      <p:sp>
        <p:nvSpPr>
          <p:cNvPr id="86" name="Text Placeholder 85">
            <a:extLst>
              <a:ext uri="{FF2B5EF4-FFF2-40B4-BE49-F238E27FC236}">
                <a16:creationId xmlns:a16="http://schemas.microsoft.com/office/drawing/2014/main" id="{A84E7FA7-6BC1-95E7-F175-12A4F3921A9D}"/>
              </a:ext>
            </a:extLst>
          </p:cNvPr>
          <p:cNvSpPr>
            <a:spLocks noGrp="1"/>
          </p:cNvSpPr>
          <p:nvPr>
            <p:ph type="body" sz="quarter" idx="45"/>
          </p:nvPr>
        </p:nvSpPr>
        <p:spPr>
          <a:xfrm>
            <a:off x="8950475" y="1112478"/>
            <a:ext cx="2572262" cy="153888"/>
          </a:xfrm>
        </p:spPr>
        <p:txBody>
          <a:bodyPr/>
          <a:lstStyle/>
          <a:p>
            <a:r>
              <a:rPr lang="en-US" noProof="0"/>
              <a:t>Faster revisions</a:t>
            </a:r>
          </a:p>
        </p:txBody>
      </p:sp>
      <p:sp>
        <p:nvSpPr>
          <p:cNvPr id="87" name="Text Placeholder 86">
            <a:extLst>
              <a:ext uri="{FF2B5EF4-FFF2-40B4-BE49-F238E27FC236}">
                <a16:creationId xmlns:a16="http://schemas.microsoft.com/office/drawing/2014/main" id="{128FB87F-40F1-3079-F3B0-00401578162C}"/>
              </a:ext>
            </a:extLst>
          </p:cNvPr>
          <p:cNvSpPr>
            <a:spLocks noGrp="1"/>
          </p:cNvSpPr>
          <p:nvPr>
            <p:ph type="body" sz="quarter" idx="46"/>
          </p:nvPr>
        </p:nvSpPr>
        <p:spPr>
          <a:xfrm>
            <a:off x="8950475" y="1438715"/>
            <a:ext cx="2572262" cy="626701"/>
          </a:xfrm>
        </p:spPr>
        <p:txBody>
          <a:bodyPr>
            <a:noAutofit/>
          </a:bodyPr>
          <a:lstStyle/>
          <a:p>
            <a:r>
              <a:rPr lang="en-US"/>
              <a:t>Receive instant feedback, track revisions, and explore alternative ideas with the help of Copilot.</a:t>
            </a:r>
            <a:endParaRPr lang="en-US" noProof="0"/>
          </a:p>
        </p:txBody>
      </p:sp>
      <p:sp>
        <p:nvSpPr>
          <p:cNvPr id="136" name="Text Placeholder 135">
            <a:extLst>
              <a:ext uri="{FF2B5EF4-FFF2-40B4-BE49-F238E27FC236}">
                <a16:creationId xmlns:a16="http://schemas.microsoft.com/office/drawing/2014/main" id="{B3BFDB19-7248-6CCE-281E-EAE2F2836DA8}"/>
              </a:ext>
            </a:extLst>
          </p:cNvPr>
          <p:cNvSpPr>
            <a:spLocks noGrp="1"/>
          </p:cNvSpPr>
          <p:nvPr>
            <p:ph type="body" sz="quarter" idx="70"/>
          </p:nvPr>
        </p:nvSpPr>
        <p:spPr>
          <a:xfrm>
            <a:off x="6067425" y="2725738"/>
            <a:ext cx="2571750" cy="712787"/>
          </a:xfrm>
        </p:spPr>
        <p:txBody>
          <a:bodyPr/>
          <a:lstStyle/>
          <a:p>
            <a:r>
              <a:rPr lang="en-US" noProof="0">
                <a:cs typeface="Segoe UI"/>
              </a:rPr>
              <a:t>Benefit: Use Copilot to </a:t>
            </a:r>
            <a:r>
              <a:rPr lang="en-US">
                <a:cs typeface="Segoe UI"/>
              </a:rPr>
              <a:t>provide different ideas and sources of inspiration that you may not have been able to find.</a:t>
            </a:r>
            <a:endParaRPr lang="en-US" noProof="0"/>
          </a:p>
        </p:txBody>
      </p:sp>
      <p:sp>
        <p:nvSpPr>
          <p:cNvPr id="130" name="Text Placeholder 129">
            <a:extLst>
              <a:ext uri="{FF2B5EF4-FFF2-40B4-BE49-F238E27FC236}">
                <a16:creationId xmlns:a16="http://schemas.microsoft.com/office/drawing/2014/main" id="{06402633-291F-120F-4322-31A4134F4A83}"/>
              </a:ext>
            </a:extLst>
          </p:cNvPr>
          <p:cNvSpPr>
            <a:spLocks noGrp="1"/>
          </p:cNvSpPr>
          <p:nvPr>
            <p:ph type="body" sz="quarter" idx="48"/>
          </p:nvPr>
        </p:nvSpPr>
        <p:spPr>
          <a:xfrm>
            <a:off x="3182890" y="5334522"/>
            <a:ext cx="2572262" cy="712876"/>
          </a:xfrm>
        </p:spPr>
        <p:txBody>
          <a:bodyPr/>
          <a:lstStyle/>
          <a:p>
            <a:r>
              <a:rPr lang="en-US" noProof="0">
                <a:cs typeface="Segoe UI"/>
              </a:rPr>
              <a:t>Benefit: </a:t>
            </a:r>
            <a:r>
              <a:rPr lang="en-US">
                <a:cs typeface="Segoe UI"/>
              </a:rPr>
              <a:t>Use Copilot to summarize and ideate best ways of communicating an idea based on inputted material. </a:t>
            </a:r>
          </a:p>
        </p:txBody>
      </p:sp>
      <p:sp>
        <p:nvSpPr>
          <p:cNvPr id="90" name="Text Placeholder 89">
            <a:extLst>
              <a:ext uri="{FF2B5EF4-FFF2-40B4-BE49-F238E27FC236}">
                <a16:creationId xmlns:a16="http://schemas.microsoft.com/office/drawing/2014/main" id="{25775A08-84B8-C266-F617-8CA924DB0110}"/>
              </a:ext>
            </a:extLst>
          </p:cNvPr>
          <p:cNvSpPr>
            <a:spLocks noGrp="1"/>
          </p:cNvSpPr>
          <p:nvPr>
            <p:ph type="body" sz="quarter" idx="49"/>
          </p:nvPr>
        </p:nvSpPr>
        <p:spPr>
          <a:xfrm>
            <a:off x="3182890" y="3725103"/>
            <a:ext cx="2572262" cy="153888"/>
          </a:xfrm>
        </p:spPr>
        <p:txBody>
          <a:bodyPr/>
          <a:lstStyle/>
          <a:p>
            <a:r>
              <a:rPr lang="en-US"/>
              <a:t>Pitch deck creation</a:t>
            </a:r>
          </a:p>
        </p:txBody>
      </p:sp>
      <p:sp>
        <p:nvSpPr>
          <p:cNvPr id="131" name="Text Placeholder 130">
            <a:extLst>
              <a:ext uri="{FF2B5EF4-FFF2-40B4-BE49-F238E27FC236}">
                <a16:creationId xmlns:a16="http://schemas.microsoft.com/office/drawing/2014/main" id="{75A6F65C-968F-C134-4CD4-592EEC03A468}"/>
              </a:ext>
            </a:extLst>
          </p:cNvPr>
          <p:cNvSpPr>
            <a:spLocks noGrp="1"/>
          </p:cNvSpPr>
          <p:nvPr>
            <p:ph type="body" sz="quarter" idx="50"/>
          </p:nvPr>
        </p:nvSpPr>
        <p:spPr>
          <a:xfrm>
            <a:off x="3182890" y="4050957"/>
            <a:ext cx="2572262" cy="626701"/>
          </a:xfrm>
        </p:spPr>
        <p:txBody>
          <a:bodyPr/>
          <a:lstStyle/>
          <a:p>
            <a:r>
              <a:rPr lang="en-US"/>
              <a:t>Pull</a:t>
            </a:r>
            <a:r>
              <a:rPr lang="en-US" noProof="0"/>
              <a:t> </a:t>
            </a:r>
            <a:r>
              <a:rPr lang="en-US"/>
              <a:t>together an effective pitch leveraging Copilot to write a first draft based on key documents. </a:t>
            </a:r>
            <a:endParaRPr lang="en-US" noProof="0"/>
          </a:p>
        </p:txBody>
      </p:sp>
      <p:sp>
        <p:nvSpPr>
          <p:cNvPr id="93" name="Text Placeholder 92">
            <a:extLst>
              <a:ext uri="{FF2B5EF4-FFF2-40B4-BE49-F238E27FC236}">
                <a16:creationId xmlns:a16="http://schemas.microsoft.com/office/drawing/2014/main" id="{2EF6B54A-7342-0ED4-96B4-278AA41B4B20}"/>
              </a:ext>
            </a:extLst>
          </p:cNvPr>
          <p:cNvSpPr>
            <a:spLocks noGrp="1"/>
          </p:cNvSpPr>
          <p:nvPr>
            <p:ph type="body" sz="quarter" idx="51"/>
          </p:nvPr>
        </p:nvSpPr>
        <p:spPr>
          <a:xfrm>
            <a:off x="6066682" y="3725103"/>
            <a:ext cx="2572262" cy="153888"/>
          </a:xfrm>
        </p:spPr>
        <p:txBody>
          <a:bodyPr/>
          <a:lstStyle/>
          <a:p>
            <a:r>
              <a:rPr lang="en-US"/>
              <a:t>Generate images</a:t>
            </a:r>
          </a:p>
        </p:txBody>
      </p:sp>
      <p:sp>
        <p:nvSpPr>
          <p:cNvPr id="132" name="Text Placeholder 131">
            <a:extLst>
              <a:ext uri="{FF2B5EF4-FFF2-40B4-BE49-F238E27FC236}">
                <a16:creationId xmlns:a16="http://schemas.microsoft.com/office/drawing/2014/main" id="{6B1EEF23-EA83-8E49-BAE2-04D325F09BA0}"/>
              </a:ext>
            </a:extLst>
          </p:cNvPr>
          <p:cNvSpPr>
            <a:spLocks noGrp="1"/>
          </p:cNvSpPr>
          <p:nvPr>
            <p:ph type="body" sz="quarter" idx="52"/>
          </p:nvPr>
        </p:nvSpPr>
        <p:spPr>
          <a:xfrm>
            <a:off x="6066682" y="4050957"/>
            <a:ext cx="2572262" cy="626701"/>
          </a:xfrm>
        </p:spPr>
        <p:txBody>
          <a:bodyPr/>
          <a:lstStyle/>
          <a:p>
            <a:r>
              <a:rPr lang="en-US"/>
              <a:t>Quickly create visuals based on written input.</a:t>
            </a:r>
          </a:p>
        </p:txBody>
      </p:sp>
      <p:sp>
        <p:nvSpPr>
          <p:cNvPr id="127" name="Text Placeholder 126">
            <a:extLst>
              <a:ext uri="{FF2B5EF4-FFF2-40B4-BE49-F238E27FC236}">
                <a16:creationId xmlns:a16="http://schemas.microsoft.com/office/drawing/2014/main" id="{C0278E86-6B06-6295-5545-10E2BACEC580}"/>
              </a:ext>
            </a:extLst>
          </p:cNvPr>
          <p:cNvSpPr>
            <a:spLocks noGrp="1"/>
          </p:cNvSpPr>
          <p:nvPr>
            <p:ph type="body" sz="quarter" idx="66"/>
          </p:nvPr>
        </p:nvSpPr>
        <p:spPr>
          <a:xfrm>
            <a:off x="8950325" y="5334000"/>
            <a:ext cx="2571750" cy="712788"/>
          </a:xfrm>
        </p:spPr>
        <p:txBody>
          <a:bodyPr/>
          <a:lstStyle/>
          <a:p>
            <a:r>
              <a:rPr lang="en-US" noProof="0"/>
              <a:t>Benefit: Ask Copilot to help to build on an initial set of ideas to bring concepts to life.</a:t>
            </a:r>
          </a:p>
        </p:txBody>
      </p:sp>
      <p:sp>
        <p:nvSpPr>
          <p:cNvPr id="96" name="Text Placeholder 95">
            <a:extLst>
              <a:ext uri="{FF2B5EF4-FFF2-40B4-BE49-F238E27FC236}">
                <a16:creationId xmlns:a16="http://schemas.microsoft.com/office/drawing/2014/main" id="{B48D99F2-15D0-9F11-811F-79D25184CF29}"/>
              </a:ext>
            </a:extLst>
          </p:cNvPr>
          <p:cNvSpPr>
            <a:spLocks noGrp="1"/>
          </p:cNvSpPr>
          <p:nvPr>
            <p:ph type="body" sz="quarter" idx="54"/>
          </p:nvPr>
        </p:nvSpPr>
        <p:spPr>
          <a:xfrm>
            <a:off x="8950475" y="3725103"/>
            <a:ext cx="2572262" cy="153888"/>
          </a:xfrm>
        </p:spPr>
        <p:txBody>
          <a:bodyPr/>
          <a:lstStyle/>
          <a:p>
            <a:r>
              <a:rPr lang="en-US"/>
              <a:t>Team based brainstorming</a:t>
            </a:r>
          </a:p>
        </p:txBody>
      </p:sp>
      <p:sp>
        <p:nvSpPr>
          <p:cNvPr id="135" name="Text Placeholder 134">
            <a:extLst>
              <a:ext uri="{FF2B5EF4-FFF2-40B4-BE49-F238E27FC236}">
                <a16:creationId xmlns:a16="http://schemas.microsoft.com/office/drawing/2014/main" id="{2B9A4CFF-9266-9CA4-E89E-1011606FCBC4}"/>
              </a:ext>
            </a:extLst>
          </p:cNvPr>
          <p:cNvSpPr>
            <a:spLocks noGrp="1"/>
          </p:cNvSpPr>
          <p:nvPr>
            <p:ph type="body" sz="quarter" idx="55"/>
          </p:nvPr>
        </p:nvSpPr>
        <p:spPr>
          <a:xfrm>
            <a:off x="8950475" y="4050957"/>
            <a:ext cx="2572262" cy="626701"/>
          </a:xfrm>
        </p:spPr>
        <p:txBody>
          <a:bodyPr/>
          <a:lstStyle/>
          <a:p>
            <a:r>
              <a:rPr lang="en-US"/>
              <a:t>Suggest creative concepts and topics based on a set of requirements.</a:t>
            </a:r>
          </a:p>
        </p:txBody>
      </p:sp>
      <p:sp>
        <p:nvSpPr>
          <p:cNvPr id="128" name="Text Placeholder 127">
            <a:extLst>
              <a:ext uri="{FF2B5EF4-FFF2-40B4-BE49-F238E27FC236}">
                <a16:creationId xmlns:a16="http://schemas.microsoft.com/office/drawing/2014/main" id="{8BD0C9A9-6215-03BA-7522-B72123DCAB16}"/>
              </a:ext>
            </a:extLst>
          </p:cNvPr>
          <p:cNvSpPr>
            <a:spLocks noGrp="1"/>
          </p:cNvSpPr>
          <p:nvPr>
            <p:ph type="body" sz="quarter" idx="67"/>
          </p:nvPr>
        </p:nvSpPr>
        <p:spPr>
          <a:xfrm>
            <a:off x="6067425" y="5334000"/>
            <a:ext cx="2571750" cy="712788"/>
          </a:xfrm>
        </p:spPr>
        <p:txBody>
          <a:bodyPr/>
          <a:lstStyle/>
          <a:p>
            <a:r>
              <a:rPr lang="en-US" noProof="0">
                <a:cs typeface="Segoe UI"/>
              </a:rPr>
              <a:t>Benefit: Use Copilot to </a:t>
            </a:r>
            <a:r>
              <a:rPr lang="en-US">
                <a:cs typeface="Segoe UI"/>
              </a:rPr>
              <a:t>get </a:t>
            </a:r>
            <a:r>
              <a:rPr lang="en-US" noProof="0">
                <a:cs typeface="Segoe UI"/>
              </a:rPr>
              <a:t>to a </a:t>
            </a:r>
            <a:r>
              <a:rPr lang="en-US">
                <a:cs typeface="Segoe UI"/>
              </a:rPr>
              <a:t>visual draft of ideas quicker than before.</a:t>
            </a:r>
            <a:endParaRPr lang="en-US" noProof="0"/>
          </a:p>
        </p:txBody>
      </p:sp>
      <p:sp>
        <p:nvSpPr>
          <p:cNvPr id="99" name="Text Placeholder 98">
            <a:extLst>
              <a:ext uri="{FF2B5EF4-FFF2-40B4-BE49-F238E27FC236}">
                <a16:creationId xmlns:a16="http://schemas.microsoft.com/office/drawing/2014/main" id="{3A4CA3D2-F181-C84D-E386-387F050ED836}"/>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00" name="Text Placeholder 99">
            <a:extLst>
              <a:ext uri="{FF2B5EF4-FFF2-40B4-BE49-F238E27FC236}">
                <a16:creationId xmlns:a16="http://schemas.microsoft.com/office/drawing/2014/main" id="{3268691A-168E-B071-78FB-8588AE723706}"/>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01" name="Rectangle: Rounded Corners 6">
            <a:extLst>
              <a:ext uri="{FF2B5EF4-FFF2-40B4-BE49-F238E27FC236}">
                <a16:creationId xmlns:a16="http://schemas.microsoft.com/office/drawing/2014/main" id="{4BA2BCF5-F46F-420A-CD42-95CF412B0AC6}"/>
              </a:ext>
              <a:ext uri="{C183D7F6-B498-43B3-948B-1728B52AA6E4}">
                <adec:decorative xmlns:adec="http://schemas.microsoft.com/office/drawing/2017/decorative" val="1"/>
              </a:ext>
            </a:extLst>
          </p:cNvPr>
          <p:cNvSpPr/>
          <p:nvPr/>
        </p:nvSpPr>
        <p:spPr bwMode="auto">
          <a:xfrm>
            <a:off x="320719" y="3778836"/>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Innovate faster</a:t>
            </a:r>
          </a:p>
        </p:txBody>
      </p:sp>
      <p:pic>
        <p:nvPicPr>
          <p:cNvPr id="102" name="Graphic 101">
            <a:extLst>
              <a:ext uri="{FF2B5EF4-FFF2-40B4-BE49-F238E27FC236}">
                <a16:creationId xmlns:a16="http://schemas.microsoft.com/office/drawing/2014/main" id="{E3F3BA98-8CA8-983A-9D95-C582228FF5B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3814270"/>
            <a:ext cx="144000" cy="141732"/>
          </a:xfrm>
          <a:prstGeom prst="rect">
            <a:avLst/>
          </a:prstGeom>
        </p:spPr>
      </p:pic>
      <p:sp>
        <p:nvSpPr>
          <p:cNvPr id="103" name="Rectangle: Rounded Corners 6">
            <a:extLst>
              <a:ext uri="{FF2B5EF4-FFF2-40B4-BE49-F238E27FC236}">
                <a16:creationId xmlns:a16="http://schemas.microsoft.com/office/drawing/2014/main" id="{A1537E93-FCC9-BAC9-D11E-0EC6999CFAE9}"/>
              </a:ext>
              <a:ext uri="{C183D7F6-B498-43B3-948B-1728B52AA6E4}">
                <adec:decorative xmlns:adec="http://schemas.microsoft.com/office/drawing/2017/decorative" val="1"/>
              </a:ext>
            </a:extLst>
          </p:cNvPr>
          <p:cNvSpPr>
            <a:spLocks/>
          </p:cNvSpPr>
          <p:nvPr/>
        </p:nvSpPr>
        <p:spPr bwMode="auto">
          <a:xfrm>
            <a:off x="320721" y="4067458"/>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Employee satisfaction</a:t>
            </a:r>
          </a:p>
        </p:txBody>
      </p:sp>
      <p:pic>
        <p:nvPicPr>
          <p:cNvPr id="104" name="Graphic 103">
            <a:extLst>
              <a:ext uri="{FF2B5EF4-FFF2-40B4-BE49-F238E27FC236}">
                <a16:creationId xmlns:a16="http://schemas.microsoft.com/office/drawing/2014/main" id="{2C588B91-4165-F94F-6BFE-FB8BC75A05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507" y="4102892"/>
            <a:ext cx="144000" cy="141732"/>
          </a:xfrm>
          <a:prstGeom prst="rect">
            <a:avLst/>
          </a:prstGeom>
        </p:spPr>
      </p:pic>
      <p:sp>
        <p:nvSpPr>
          <p:cNvPr id="105" name="Rectangle: Rounded Corners 6">
            <a:extLst>
              <a:ext uri="{FF2B5EF4-FFF2-40B4-BE49-F238E27FC236}">
                <a16:creationId xmlns:a16="http://schemas.microsoft.com/office/drawing/2014/main" id="{FE941D49-720D-038E-3C5D-33DC86232337}"/>
              </a:ext>
              <a:ext uri="{C183D7F6-B498-43B3-948B-1728B52AA6E4}">
                <adec:decorative xmlns:adec="http://schemas.microsoft.com/office/drawing/2017/decorative" val="1"/>
              </a:ext>
            </a:extLst>
          </p:cNvPr>
          <p:cNvSpPr>
            <a:spLocks/>
          </p:cNvSpPr>
          <p:nvPr/>
        </p:nvSpPr>
        <p:spPr bwMode="auto">
          <a:xfrm>
            <a:off x="320719" y="5020658"/>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06" name="Graphic 105">
            <a:extLst>
              <a:ext uri="{FF2B5EF4-FFF2-40B4-BE49-F238E27FC236}">
                <a16:creationId xmlns:a16="http://schemas.microsoft.com/office/drawing/2014/main" id="{D92CDDC4-653B-2AF3-0416-17F4FBB9AE2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056658"/>
            <a:ext cx="144000" cy="144000"/>
          </a:xfrm>
          <a:prstGeom prst="rect">
            <a:avLst/>
          </a:prstGeom>
        </p:spPr>
      </p:pic>
      <p:sp>
        <p:nvSpPr>
          <p:cNvPr id="107" name="Rectangle: Rounded Corners 6">
            <a:extLst>
              <a:ext uri="{FF2B5EF4-FFF2-40B4-BE49-F238E27FC236}">
                <a16:creationId xmlns:a16="http://schemas.microsoft.com/office/drawing/2014/main" id="{358722E6-256A-D473-B57A-CC6B04E77BA8}"/>
              </a:ext>
              <a:ext uri="{C183D7F6-B498-43B3-948B-1728B52AA6E4}">
                <adec:decorative xmlns:adec="http://schemas.microsoft.com/office/drawing/2017/decorative" val="1"/>
              </a:ext>
            </a:extLst>
          </p:cNvPr>
          <p:cNvSpPr>
            <a:spLocks/>
          </p:cNvSpPr>
          <p:nvPr/>
        </p:nvSpPr>
        <p:spPr bwMode="auto">
          <a:xfrm>
            <a:off x="320719" y="530672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08" name="Graphic 107">
            <a:extLst>
              <a:ext uri="{FF2B5EF4-FFF2-40B4-BE49-F238E27FC236}">
                <a16:creationId xmlns:a16="http://schemas.microsoft.com/office/drawing/2014/main" id="{8BB31E61-24E9-01E2-4E96-A685A8443DA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42726"/>
            <a:ext cx="144000" cy="144000"/>
          </a:xfrm>
          <a:prstGeom prst="rect">
            <a:avLst/>
          </a:prstGeom>
        </p:spPr>
      </p:pic>
      <p:pic>
        <p:nvPicPr>
          <p:cNvPr id="265" name="Picture 264">
            <a:extLst>
              <a:ext uri="{FF2B5EF4-FFF2-40B4-BE49-F238E27FC236}">
                <a16:creationId xmlns:a16="http://schemas.microsoft.com/office/drawing/2014/main" id="{36F020DA-FD3C-57BB-E867-0333A43A470C}"/>
              </a:ext>
              <a:ext uri="{C183D7F6-B498-43B3-948B-1728B52AA6E4}">
                <adec:decorative xmlns:adec="http://schemas.microsoft.com/office/drawing/2017/decorative" val="0"/>
              </a:ext>
            </a:extLst>
          </p:cNvPr>
          <p:cNvPicPr>
            <a:picLocks noChangeAspect="1"/>
          </p:cNvPicPr>
          <p:nvPr/>
        </p:nvPicPr>
        <p:blipFill rotWithShape="1">
          <a:blip r:embed="rId6"/>
          <a:srcRect b="3736"/>
          <a:stretch/>
        </p:blipFill>
        <p:spPr>
          <a:xfrm>
            <a:off x="3182890" y="4833519"/>
            <a:ext cx="224338" cy="215956"/>
          </a:xfrm>
          <a:prstGeom prst="rect">
            <a:avLst/>
          </a:prstGeom>
          <a:ln w="6657" cap="flat">
            <a:noFill/>
            <a:prstDash val="solid"/>
            <a:miter/>
          </a:ln>
          <a:effectLst/>
        </p:spPr>
      </p:pic>
      <p:pic>
        <p:nvPicPr>
          <p:cNvPr id="269" name="Picture 268">
            <a:extLst>
              <a:ext uri="{FF2B5EF4-FFF2-40B4-BE49-F238E27FC236}">
                <a16:creationId xmlns:a16="http://schemas.microsoft.com/office/drawing/2014/main" id="{0E29971E-BD5A-6111-FC5E-B06477424CA6}"/>
              </a:ext>
              <a:ext uri="{C183D7F6-B498-43B3-948B-1728B52AA6E4}">
                <adec:decorative xmlns:adec="http://schemas.microsoft.com/office/drawing/2017/decorative" val="0"/>
              </a:ext>
            </a:extLst>
          </p:cNvPr>
          <p:cNvPicPr>
            <a:picLocks noChangeAspect="1"/>
          </p:cNvPicPr>
          <p:nvPr/>
        </p:nvPicPr>
        <p:blipFill rotWithShape="1">
          <a:blip r:embed="rId6"/>
          <a:srcRect b="3736"/>
          <a:stretch/>
        </p:blipFill>
        <p:spPr>
          <a:xfrm>
            <a:off x="6066682" y="2228037"/>
            <a:ext cx="224338" cy="215956"/>
          </a:xfrm>
          <a:prstGeom prst="rect">
            <a:avLst/>
          </a:prstGeom>
          <a:ln w="6657" cap="flat">
            <a:noFill/>
            <a:prstDash val="solid"/>
            <a:miter/>
          </a:ln>
          <a:effectLst/>
        </p:spPr>
      </p:pic>
      <p:pic>
        <p:nvPicPr>
          <p:cNvPr id="272" name="Picture 271">
            <a:extLst>
              <a:ext uri="{FF2B5EF4-FFF2-40B4-BE49-F238E27FC236}">
                <a16:creationId xmlns:a16="http://schemas.microsoft.com/office/drawing/2014/main" id="{AB51DF77-B240-C9A1-9172-D4926CE260FB}"/>
              </a:ext>
              <a:ext uri="{C183D7F6-B498-43B3-948B-1728B52AA6E4}">
                <adec:decorative xmlns:adec="http://schemas.microsoft.com/office/drawing/2017/decorative" val="0"/>
              </a:ext>
            </a:extLst>
          </p:cNvPr>
          <p:cNvPicPr>
            <a:picLocks noChangeAspect="1"/>
          </p:cNvPicPr>
          <p:nvPr/>
        </p:nvPicPr>
        <p:blipFill rotWithShape="1">
          <a:blip r:embed="rId6"/>
          <a:srcRect b="3736"/>
          <a:stretch/>
        </p:blipFill>
        <p:spPr>
          <a:xfrm>
            <a:off x="6066682" y="4833519"/>
            <a:ext cx="224338" cy="215956"/>
          </a:xfrm>
          <a:prstGeom prst="rect">
            <a:avLst/>
          </a:prstGeom>
          <a:ln w="6657" cap="flat">
            <a:noFill/>
            <a:prstDash val="solid"/>
            <a:miter/>
          </a:ln>
          <a:effectLst/>
        </p:spPr>
      </p:pic>
      <p:pic>
        <p:nvPicPr>
          <p:cNvPr id="12" name="Picture 50">
            <a:hlinkClick r:id="rId7"/>
            <a:extLst>
              <a:ext uri="{FF2B5EF4-FFF2-40B4-BE49-F238E27FC236}">
                <a16:creationId xmlns:a16="http://schemas.microsoft.com/office/drawing/2014/main" id="{EB0C6961-5BE2-E6DF-E39D-8EF8461EEB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890" y="2207040"/>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0">
            <a:hlinkClick r:id="rId7"/>
            <a:extLst>
              <a:ext uri="{FF2B5EF4-FFF2-40B4-BE49-F238E27FC236}">
                <a16:creationId xmlns:a16="http://schemas.microsoft.com/office/drawing/2014/main" id="{B79894AC-F20B-109D-3EFE-66B9FF56DA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77" name="TextBox 276">
            <a:extLst>
              <a:ext uri="{FF2B5EF4-FFF2-40B4-BE49-F238E27FC236}">
                <a16:creationId xmlns:a16="http://schemas.microsoft.com/office/drawing/2014/main" id="{C2D3E220-42E4-A528-4D1C-F36059B41607}"/>
              </a:ext>
              <a:ext uri="{C183D7F6-B498-43B3-948B-1728B52AA6E4}">
                <adec:decorative xmlns:adec="http://schemas.microsoft.com/office/drawing/2017/decorative" val="0"/>
              </a:ext>
            </a:extLst>
          </p:cNvPr>
          <p:cNvSpPr txBox="1">
            <a:spLocks/>
          </p:cNvSpPr>
          <p:nvPr/>
        </p:nvSpPr>
        <p:spPr>
          <a:xfrm>
            <a:off x="9329077" y="4871260"/>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21" name="Picture 50">
            <a:hlinkClick r:id="rId7"/>
            <a:extLst>
              <a:ext uri="{FF2B5EF4-FFF2-40B4-BE49-F238E27FC236}">
                <a16:creationId xmlns:a16="http://schemas.microsoft.com/office/drawing/2014/main" id="{D4DAB856-D5BD-98D1-220C-7E06F5F50F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0475" y="4827017"/>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68" name="TextBox 267">
            <a:extLst>
              <a:ext uri="{FF2B5EF4-FFF2-40B4-BE49-F238E27FC236}">
                <a16:creationId xmlns:a16="http://schemas.microsoft.com/office/drawing/2014/main" id="{8CF18C85-208A-BDCE-0013-79207C59ED69}"/>
              </a:ext>
              <a:ext uri="{C183D7F6-B498-43B3-948B-1728B52AA6E4}">
                <adec:decorative xmlns:adec="http://schemas.microsoft.com/office/drawing/2017/decorative" val="0"/>
              </a:ext>
            </a:extLst>
          </p:cNvPr>
          <p:cNvSpPr txBox="1">
            <a:spLocks/>
          </p:cNvSpPr>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Web</a:t>
            </a:r>
          </a:p>
        </p:txBody>
      </p:sp>
      <p:sp>
        <p:nvSpPr>
          <p:cNvPr id="264" name="TextBox 263">
            <a:extLst>
              <a:ext uri="{FF2B5EF4-FFF2-40B4-BE49-F238E27FC236}">
                <a16:creationId xmlns:a16="http://schemas.microsoft.com/office/drawing/2014/main" id="{1407CABD-6151-5353-CD12-B5A4CFA5FF24}"/>
              </a:ext>
              <a:ext uri="{C183D7F6-B498-43B3-948B-1728B52AA6E4}">
                <adec:decorative xmlns:adec="http://schemas.microsoft.com/office/drawing/2017/decorative" val="0"/>
              </a:ext>
            </a:extLst>
          </p:cNvPr>
          <p:cNvSpPr txBox="1">
            <a:spLocks/>
          </p:cNvSpPr>
          <p:nvPr/>
        </p:nvSpPr>
        <p:spPr>
          <a:xfrm>
            <a:off x="3552455"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Web</a:t>
            </a:r>
          </a:p>
        </p:txBody>
      </p:sp>
      <p:sp>
        <p:nvSpPr>
          <p:cNvPr id="274" name="TextBox 273">
            <a:extLst>
              <a:ext uri="{FF2B5EF4-FFF2-40B4-BE49-F238E27FC236}">
                <a16:creationId xmlns:a16="http://schemas.microsoft.com/office/drawing/2014/main" id="{5AC37AE8-99F5-08B4-1B2F-1DE74669979D}"/>
              </a:ext>
              <a:ext uri="{C183D7F6-B498-43B3-948B-1728B52AA6E4}">
                <adec:decorative xmlns:adec="http://schemas.microsoft.com/office/drawing/2017/decorative" val="0"/>
              </a:ext>
            </a:extLst>
          </p:cNvPr>
          <p:cNvSpPr txBox="1">
            <a:spLocks/>
          </p:cNvSpPr>
          <p:nvPr/>
        </p:nvSpPr>
        <p:spPr>
          <a:xfrm>
            <a:off x="9327307" y="2088752"/>
            <a:ext cx="2156668" cy="47895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sp>
        <p:nvSpPr>
          <p:cNvPr id="3" name="TextBox 2">
            <a:extLst>
              <a:ext uri="{FF2B5EF4-FFF2-40B4-BE49-F238E27FC236}">
                <a16:creationId xmlns:a16="http://schemas.microsoft.com/office/drawing/2014/main" id="{11C7D127-E596-CB39-7ABE-7E5FC7AA7FB4}"/>
              </a:ext>
              <a:ext uri="{C183D7F6-B498-43B3-948B-1728B52AA6E4}">
                <adec:decorative xmlns:adec="http://schemas.microsoft.com/office/drawing/2017/decorative" val="0"/>
              </a:ext>
            </a:extLst>
          </p:cNvPr>
          <p:cNvSpPr txBox="1">
            <a:spLocks/>
          </p:cNvSpPr>
          <p:nvPr/>
        </p:nvSpPr>
        <p:spPr>
          <a:xfrm>
            <a:off x="3552452" y="2251283"/>
            <a:ext cx="2103120"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sp>
        <p:nvSpPr>
          <p:cNvPr id="271" name="TextBox 270">
            <a:extLst>
              <a:ext uri="{FF2B5EF4-FFF2-40B4-BE49-F238E27FC236}">
                <a16:creationId xmlns:a16="http://schemas.microsoft.com/office/drawing/2014/main" id="{AEEBC21A-7C92-8226-4C32-1E6A76294A2F}"/>
              </a:ext>
              <a:ext uri="{C183D7F6-B498-43B3-948B-1728B52AA6E4}">
                <adec:decorative xmlns:adec="http://schemas.microsoft.com/office/drawing/2017/decorative" val="0"/>
              </a:ext>
            </a:extLst>
          </p:cNvPr>
          <p:cNvSpPr txBox="1">
            <a:spLocks/>
          </p:cNvSpPr>
          <p:nvPr/>
        </p:nvSpPr>
        <p:spPr>
          <a:xfrm>
            <a:off x="6445285" y="4730749"/>
            <a:ext cx="2193890" cy="43490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Web</a:t>
            </a:r>
          </a:p>
        </p:txBody>
      </p:sp>
    </p:spTree>
    <p:extLst>
      <p:ext uri="{BB962C8B-B14F-4D97-AF65-F5344CB8AC3E}">
        <p14:creationId xmlns:p14="http://schemas.microsoft.com/office/powerpoint/2010/main" val="10920597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D9182-8D66-0E7D-AAB4-6B24189913D1}"/>
            </a:ext>
          </a:extLst>
        </p:cNvPr>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690ACB03-4A60-B4CF-AFC3-B5C6D4B5CC7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21" name="think-cell data - do not delete" hidden="1">
                        <a:extLst>
                          <a:ext uri="{FF2B5EF4-FFF2-40B4-BE49-F238E27FC236}">
                            <a16:creationId xmlns:a16="http://schemas.microsoft.com/office/drawing/2014/main" id="{690ACB03-4A60-B4CF-AFC3-B5C6D4B5CC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3" name="Text Placeholder 162">
            <a:extLst>
              <a:ext uri="{FF2B5EF4-FFF2-40B4-BE49-F238E27FC236}">
                <a16:creationId xmlns:a16="http://schemas.microsoft.com/office/drawing/2014/main" id="{3980FEB3-1B5D-7F30-97CC-0202C6142E49}"/>
              </a:ext>
            </a:extLst>
          </p:cNvPr>
          <p:cNvSpPr>
            <a:spLocks noGrp="1"/>
          </p:cNvSpPr>
          <p:nvPr>
            <p:ph type="body" sz="quarter" idx="32"/>
          </p:nvPr>
        </p:nvSpPr>
        <p:spPr>
          <a:xfrm>
            <a:off x="311388" y="1026303"/>
            <a:ext cx="2431246" cy="1131079"/>
          </a:xfrm>
        </p:spPr>
        <p:txBody>
          <a:bodyPr/>
          <a:lstStyle/>
          <a:p>
            <a:r>
              <a:rPr lang="en-US" noProof="0"/>
              <a:t>Marketers can use AI for assistance with identifying different audiences and creating tailored marketing campaigns for each newly identified segment.</a:t>
            </a:r>
          </a:p>
        </p:txBody>
      </p:sp>
      <p:sp>
        <p:nvSpPr>
          <p:cNvPr id="158" name="Title 157">
            <a:extLst>
              <a:ext uri="{FF2B5EF4-FFF2-40B4-BE49-F238E27FC236}">
                <a16:creationId xmlns:a16="http://schemas.microsoft.com/office/drawing/2014/main" id="{5C5ADADC-28E4-D025-2EED-ADB7B695E060}"/>
              </a:ext>
            </a:extLst>
          </p:cNvPr>
          <p:cNvSpPr>
            <a:spLocks noGrp="1"/>
          </p:cNvSpPr>
          <p:nvPr>
            <p:ph type="title"/>
          </p:nvPr>
        </p:nvSpPr>
        <p:spPr>
          <a:xfrm>
            <a:off x="2521874" y="429826"/>
            <a:ext cx="3994781" cy="276999"/>
          </a:xfrm>
        </p:spPr>
        <p:txBody>
          <a:bodyPr vert="horz">
            <a:spAutoFit/>
          </a:bodyPr>
          <a:lstStyle/>
          <a:p>
            <a:r>
              <a:rPr lang="en-US"/>
              <a:t>Personalized marketing campaigns</a:t>
            </a:r>
          </a:p>
        </p:txBody>
      </p:sp>
      <p:sp>
        <p:nvSpPr>
          <p:cNvPr id="162" name="Text Placeholder 161">
            <a:extLst>
              <a:ext uri="{FF2B5EF4-FFF2-40B4-BE49-F238E27FC236}">
                <a16:creationId xmlns:a16="http://schemas.microsoft.com/office/drawing/2014/main" id="{0DD2A684-AEDE-4B91-B173-31A6E331DEB5}"/>
              </a:ext>
            </a:extLst>
          </p:cNvPr>
          <p:cNvSpPr>
            <a:spLocks noGrp="1"/>
          </p:cNvSpPr>
          <p:nvPr>
            <p:ph type="body" sz="quarter" idx="30"/>
          </p:nvPr>
        </p:nvSpPr>
        <p:spPr>
          <a:xfrm>
            <a:off x="10430351" y="521099"/>
            <a:ext cx="1456966" cy="175614"/>
          </a:xfrm>
        </p:spPr>
        <p:txBody>
          <a:bodyPr>
            <a:normAutofit/>
          </a:bodyPr>
          <a:lstStyle/>
          <a:p>
            <a:r>
              <a:rPr lang="en-US" noProof="0"/>
              <a:t>Buy</a:t>
            </a:r>
          </a:p>
        </p:txBody>
      </p:sp>
      <p:sp>
        <p:nvSpPr>
          <p:cNvPr id="160" name="Text Placeholder 159">
            <a:extLst>
              <a:ext uri="{FF2B5EF4-FFF2-40B4-BE49-F238E27FC236}">
                <a16:creationId xmlns:a16="http://schemas.microsoft.com/office/drawing/2014/main" id="{488C1342-C638-F06F-BEDC-7CE5EC04EFA7}"/>
              </a:ext>
            </a:extLst>
          </p:cNvPr>
          <p:cNvSpPr>
            <a:spLocks noGrp="1"/>
          </p:cNvSpPr>
          <p:nvPr>
            <p:ph type="body" sz="quarter" idx="17"/>
          </p:nvPr>
        </p:nvSpPr>
        <p:spPr>
          <a:xfrm>
            <a:off x="7149557" y="521100"/>
            <a:ext cx="2969488" cy="169277"/>
          </a:xfrm>
        </p:spPr>
        <p:txBody>
          <a:bodyPr>
            <a:normAutofit/>
          </a:bodyPr>
          <a:lstStyle/>
          <a:p>
            <a:r>
              <a:rPr lang="en-US" noProof="0"/>
              <a:t>Microsoft 365 Copilot</a:t>
            </a:r>
          </a:p>
        </p:txBody>
      </p:sp>
      <p:sp>
        <p:nvSpPr>
          <p:cNvPr id="164" name="Text Placeholder 163">
            <a:extLst>
              <a:ext uri="{FF2B5EF4-FFF2-40B4-BE49-F238E27FC236}">
                <a16:creationId xmlns:a16="http://schemas.microsoft.com/office/drawing/2014/main" id="{04E19F08-0D11-2E4B-0A7B-71DCBF90B62B}"/>
              </a:ext>
            </a:extLst>
          </p:cNvPr>
          <p:cNvSpPr>
            <a:spLocks noGrp="1"/>
          </p:cNvSpPr>
          <p:nvPr>
            <p:ph type="body" sz="quarter" idx="33"/>
          </p:nvPr>
        </p:nvSpPr>
        <p:spPr>
          <a:xfrm>
            <a:off x="304797" y="445215"/>
            <a:ext cx="2089153" cy="246221"/>
          </a:xfrm>
        </p:spPr>
        <p:txBody>
          <a:bodyPr wrap="square">
            <a:spAutoFit/>
          </a:bodyPr>
          <a:lstStyle/>
          <a:p>
            <a:r>
              <a:rPr lang="en-US" sz="1600"/>
              <a:t>Media &amp; Entertainment</a:t>
            </a:r>
          </a:p>
        </p:txBody>
      </p:sp>
      <p:sp>
        <p:nvSpPr>
          <p:cNvPr id="177" name="Text Placeholder 176">
            <a:extLst>
              <a:ext uri="{FF2B5EF4-FFF2-40B4-BE49-F238E27FC236}">
                <a16:creationId xmlns:a16="http://schemas.microsoft.com/office/drawing/2014/main" id="{A875A0D6-F439-BFE3-E206-4147CD9FF8E1}"/>
              </a:ext>
            </a:extLst>
          </p:cNvPr>
          <p:cNvSpPr>
            <a:spLocks noGrp="1"/>
          </p:cNvSpPr>
          <p:nvPr>
            <p:ph type="body" sz="quarter" idx="69"/>
          </p:nvPr>
        </p:nvSpPr>
        <p:spPr>
          <a:xfrm>
            <a:off x="3182890" y="2725494"/>
            <a:ext cx="2572262" cy="712876"/>
          </a:xfrm>
        </p:spPr>
        <p:txBody>
          <a:bodyPr/>
          <a:lstStyle/>
          <a:p>
            <a:r>
              <a:rPr lang="en-US" noProof="0"/>
              <a:t>Benefit: Use Copilot to refine and better identify your audience targeting to ensure that campaign messages are reaching the most receptive groups.</a:t>
            </a:r>
          </a:p>
        </p:txBody>
      </p:sp>
      <p:sp>
        <p:nvSpPr>
          <p:cNvPr id="159" name="Text Placeholder 158">
            <a:extLst>
              <a:ext uri="{FF2B5EF4-FFF2-40B4-BE49-F238E27FC236}">
                <a16:creationId xmlns:a16="http://schemas.microsoft.com/office/drawing/2014/main" id="{6021D57D-5B8E-EC90-1A95-BEA15587FAE2}"/>
              </a:ext>
            </a:extLst>
          </p:cNvPr>
          <p:cNvSpPr>
            <a:spLocks noGrp="1"/>
          </p:cNvSpPr>
          <p:nvPr>
            <p:ph type="body" sz="quarter" idx="11"/>
          </p:nvPr>
        </p:nvSpPr>
        <p:spPr>
          <a:xfrm>
            <a:off x="3182890" y="1112478"/>
            <a:ext cx="2572262" cy="153888"/>
          </a:xfrm>
        </p:spPr>
        <p:txBody>
          <a:bodyPr/>
          <a:lstStyle/>
          <a:p>
            <a:r>
              <a:rPr lang="en-US"/>
              <a:t>Audience segmentation</a:t>
            </a:r>
            <a:endParaRPr lang="en-US" noProof="0"/>
          </a:p>
        </p:txBody>
      </p:sp>
      <p:sp>
        <p:nvSpPr>
          <p:cNvPr id="161" name="Text Placeholder 160">
            <a:extLst>
              <a:ext uri="{FF2B5EF4-FFF2-40B4-BE49-F238E27FC236}">
                <a16:creationId xmlns:a16="http://schemas.microsoft.com/office/drawing/2014/main" id="{1FEFE3D3-322B-4D5E-0015-4DF758D36BC2}"/>
              </a:ext>
            </a:extLst>
          </p:cNvPr>
          <p:cNvSpPr>
            <a:spLocks noGrp="1"/>
          </p:cNvSpPr>
          <p:nvPr>
            <p:ph type="body" sz="quarter" idx="18"/>
          </p:nvPr>
        </p:nvSpPr>
        <p:spPr>
          <a:xfrm>
            <a:off x="3182890" y="1438715"/>
            <a:ext cx="2572262" cy="626701"/>
          </a:xfrm>
        </p:spPr>
        <p:txBody>
          <a:bodyPr/>
          <a:lstStyle/>
          <a:p>
            <a:r>
              <a:rPr lang="en-US"/>
              <a:t>Identify and categorize your target audience based on demographics, interests, and behaviors.</a:t>
            </a:r>
            <a:endParaRPr lang="en-US" noProof="0"/>
          </a:p>
        </p:txBody>
      </p:sp>
      <p:sp>
        <p:nvSpPr>
          <p:cNvPr id="166" name="Text Placeholder 165">
            <a:extLst>
              <a:ext uri="{FF2B5EF4-FFF2-40B4-BE49-F238E27FC236}">
                <a16:creationId xmlns:a16="http://schemas.microsoft.com/office/drawing/2014/main" id="{ED576C97-773F-4602-9F0E-4D88283D7214}"/>
              </a:ext>
            </a:extLst>
          </p:cNvPr>
          <p:cNvSpPr>
            <a:spLocks noGrp="1"/>
          </p:cNvSpPr>
          <p:nvPr>
            <p:ph type="body" sz="quarter" idx="42"/>
          </p:nvPr>
        </p:nvSpPr>
        <p:spPr>
          <a:xfrm>
            <a:off x="6066682" y="1112478"/>
            <a:ext cx="2572262" cy="153888"/>
          </a:xfrm>
        </p:spPr>
        <p:txBody>
          <a:bodyPr/>
          <a:lstStyle/>
          <a:p>
            <a:r>
              <a:rPr lang="en-US"/>
              <a:t>Strategic campaign briefs</a:t>
            </a:r>
            <a:endParaRPr lang="en-US" noProof="0"/>
          </a:p>
        </p:txBody>
      </p:sp>
      <p:sp>
        <p:nvSpPr>
          <p:cNvPr id="167" name="Text Placeholder 166">
            <a:extLst>
              <a:ext uri="{FF2B5EF4-FFF2-40B4-BE49-F238E27FC236}">
                <a16:creationId xmlns:a16="http://schemas.microsoft.com/office/drawing/2014/main" id="{ECE42077-43D2-0D23-B8A9-499A514F0F2A}"/>
              </a:ext>
            </a:extLst>
          </p:cNvPr>
          <p:cNvSpPr>
            <a:spLocks noGrp="1"/>
          </p:cNvSpPr>
          <p:nvPr>
            <p:ph type="body" sz="quarter" idx="43"/>
          </p:nvPr>
        </p:nvSpPr>
        <p:spPr>
          <a:xfrm>
            <a:off x="6066682" y="1438715"/>
            <a:ext cx="2572262" cy="626701"/>
          </a:xfrm>
        </p:spPr>
        <p:txBody>
          <a:bodyPr/>
          <a:lstStyle/>
          <a:p>
            <a:r>
              <a:rPr lang="en-US"/>
              <a:t>Collaborate with your marketing team to brainstorm campaign ideas, set goals, and assign tasks.</a:t>
            </a:r>
            <a:endParaRPr lang="en-US" noProof="0"/>
          </a:p>
        </p:txBody>
      </p:sp>
      <p:sp>
        <p:nvSpPr>
          <p:cNvPr id="171" name="Text Placeholder 170">
            <a:extLst>
              <a:ext uri="{FF2B5EF4-FFF2-40B4-BE49-F238E27FC236}">
                <a16:creationId xmlns:a16="http://schemas.microsoft.com/office/drawing/2014/main" id="{5D18BF4B-258B-8E0E-CC98-1424CC17C974}"/>
              </a:ext>
            </a:extLst>
          </p:cNvPr>
          <p:cNvSpPr>
            <a:spLocks noGrp="1"/>
          </p:cNvSpPr>
          <p:nvPr>
            <p:ph type="body" sz="quarter" idx="68"/>
          </p:nvPr>
        </p:nvSpPr>
        <p:spPr>
          <a:xfrm>
            <a:off x="8950475" y="2725494"/>
            <a:ext cx="2572262" cy="712876"/>
          </a:xfrm>
        </p:spPr>
        <p:txBody>
          <a:bodyPr/>
          <a:lstStyle/>
          <a:p>
            <a:r>
              <a:rPr lang="en-US" noProof="0"/>
              <a:t>Benefit: Use Copilot to enhance content quality, save time, and engage your audience effectively through more personalized campaigns.</a:t>
            </a:r>
          </a:p>
        </p:txBody>
      </p:sp>
      <p:sp>
        <p:nvSpPr>
          <p:cNvPr id="169" name="Text Placeholder 168">
            <a:extLst>
              <a:ext uri="{FF2B5EF4-FFF2-40B4-BE49-F238E27FC236}">
                <a16:creationId xmlns:a16="http://schemas.microsoft.com/office/drawing/2014/main" id="{0F9827AB-285E-375D-14E1-965FDEBAC6F6}"/>
              </a:ext>
            </a:extLst>
          </p:cNvPr>
          <p:cNvSpPr>
            <a:spLocks noGrp="1"/>
          </p:cNvSpPr>
          <p:nvPr>
            <p:ph type="body" sz="quarter" idx="45"/>
          </p:nvPr>
        </p:nvSpPr>
        <p:spPr>
          <a:xfrm>
            <a:off x="8950475" y="1112478"/>
            <a:ext cx="2572262" cy="153888"/>
          </a:xfrm>
        </p:spPr>
        <p:txBody>
          <a:bodyPr/>
          <a:lstStyle/>
          <a:p>
            <a:r>
              <a:rPr lang="en-US"/>
              <a:t>Content creation and refinement</a:t>
            </a:r>
          </a:p>
        </p:txBody>
      </p:sp>
      <p:sp>
        <p:nvSpPr>
          <p:cNvPr id="170" name="Text Placeholder 169">
            <a:extLst>
              <a:ext uri="{FF2B5EF4-FFF2-40B4-BE49-F238E27FC236}">
                <a16:creationId xmlns:a16="http://schemas.microsoft.com/office/drawing/2014/main" id="{AC8EB7DB-11CA-F22B-F0BE-CC32FDEDFD5B}"/>
              </a:ext>
            </a:extLst>
          </p:cNvPr>
          <p:cNvSpPr>
            <a:spLocks noGrp="1"/>
          </p:cNvSpPr>
          <p:nvPr>
            <p:ph type="body" sz="quarter" idx="46"/>
          </p:nvPr>
        </p:nvSpPr>
        <p:spPr>
          <a:xfrm>
            <a:off x="8950475" y="1438715"/>
            <a:ext cx="2572262" cy="626701"/>
          </a:xfrm>
        </p:spPr>
        <p:txBody>
          <a:bodyPr/>
          <a:lstStyle/>
          <a:p>
            <a:r>
              <a:rPr lang="en-US"/>
              <a:t>Draft and enhance marketing content such as blog posts, social media updates, and email campaigns.</a:t>
            </a:r>
            <a:endParaRPr lang="en-US" noProof="0"/>
          </a:p>
        </p:txBody>
      </p:sp>
      <p:sp>
        <p:nvSpPr>
          <p:cNvPr id="180" name="Text Placeholder 179">
            <a:extLst>
              <a:ext uri="{FF2B5EF4-FFF2-40B4-BE49-F238E27FC236}">
                <a16:creationId xmlns:a16="http://schemas.microsoft.com/office/drawing/2014/main" id="{B144A6A4-BB4C-48A0-8E80-7AFB9242F58D}"/>
              </a:ext>
            </a:extLst>
          </p:cNvPr>
          <p:cNvSpPr>
            <a:spLocks noGrp="1"/>
          </p:cNvSpPr>
          <p:nvPr>
            <p:ph type="body" sz="quarter" idx="70"/>
          </p:nvPr>
        </p:nvSpPr>
        <p:spPr>
          <a:xfrm>
            <a:off x="6066682" y="2725494"/>
            <a:ext cx="2572262" cy="712876"/>
          </a:xfrm>
        </p:spPr>
        <p:txBody>
          <a:bodyPr/>
          <a:lstStyle/>
          <a:p>
            <a:r>
              <a:rPr lang="en-US" noProof="0"/>
              <a:t>Benefit: Use Copilot to accelerate campaign planning, align stakeholders, and ensure a cohesive approach.</a:t>
            </a:r>
          </a:p>
        </p:txBody>
      </p:sp>
      <p:sp>
        <p:nvSpPr>
          <p:cNvPr id="172" name="Text Placeholder 171">
            <a:extLst>
              <a:ext uri="{FF2B5EF4-FFF2-40B4-BE49-F238E27FC236}">
                <a16:creationId xmlns:a16="http://schemas.microsoft.com/office/drawing/2014/main" id="{C82195CF-6C40-56B1-CC51-E9E17446EB18}"/>
              </a:ext>
            </a:extLst>
          </p:cNvPr>
          <p:cNvSpPr>
            <a:spLocks noGrp="1"/>
          </p:cNvSpPr>
          <p:nvPr>
            <p:ph type="body" sz="quarter" idx="48"/>
          </p:nvPr>
        </p:nvSpPr>
        <p:spPr>
          <a:xfrm>
            <a:off x="3182890" y="5334522"/>
            <a:ext cx="2572262" cy="712876"/>
          </a:xfrm>
        </p:spPr>
        <p:txBody>
          <a:bodyPr/>
          <a:lstStyle/>
          <a:p>
            <a:r>
              <a:rPr lang="en-US" noProof="0"/>
              <a:t>Benefit: Use Copilot to </a:t>
            </a:r>
            <a:r>
              <a:rPr lang="en-US" b="0" i="0">
                <a:effectLst/>
              </a:rPr>
              <a:t>streamline social media management, maintain consistency, and reach your audience at optimal times based on previous analysis.</a:t>
            </a:r>
            <a:endParaRPr lang="en-US" noProof="0"/>
          </a:p>
        </p:txBody>
      </p:sp>
      <p:sp>
        <p:nvSpPr>
          <p:cNvPr id="173" name="Text Placeholder 172">
            <a:extLst>
              <a:ext uri="{FF2B5EF4-FFF2-40B4-BE49-F238E27FC236}">
                <a16:creationId xmlns:a16="http://schemas.microsoft.com/office/drawing/2014/main" id="{9BDCAFA5-F4B0-0548-26D5-B4732ACB07A9}"/>
              </a:ext>
            </a:extLst>
          </p:cNvPr>
          <p:cNvSpPr>
            <a:spLocks noGrp="1"/>
          </p:cNvSpPr>
          <p:nvPr>
            <p:ph type="body" sz="quarter" idx="49"/>
          </p:nvPr>
        </p:nvSpPr>
        <p:spPr>
          <a:xfrm>
            <a:off x="3182890" y="3725103"/>
            <a:ext cx="2572262" cy="153888"/>
          </a:xfrm>
        </p:spPr>
        <p:txBody>
          <a:bodyPr/>
          <a:lstStyle/>
          <a:p>
            <a:r>
              <a:rPr lang="en-US"/>
              <a:t>Social media scheduling</a:t>
            </a:r>
            <a:endParaRPr lang="en-US" noProof="0"/>
          </a:p>
        </p:txBody>
      </p:sp>
      <p:sp>
        <p:nvSpPr>
          <p:cNvPr id="174" name="Text Placeholder 173">
            <a:extLst>
              <a:ext uri="{FF2B5EF4-FFF2-40B4-BE49-F238E27FC236}">
                <a16:creationId xmlns:a16="http://schemas.microsoft.com/office/drawing/2014/main" id="{954DD345-5399-6B53-CA20-560B03AC45CC}"/>
              </a:ext>
            </a:extLst>
          </p:cNvPr>
          <p:cNvSpPr>
            <a:spLocks noGrp="1"/>
          </p:cNvSpPr>
          <p:nvPr>
            <p:ph type="body" sz="quarter" idx="50"/>
          </p:nvPr>
        </p:nvSpPr>
        <p:spPr>
          <a:xfrm>
            <a:off x="3182890" y="4050957"/>
            <a:ext cx="2572262" cy="626701"/>
          </a:xfrm>
        </p:spPr>
        <p:txBody>
          <a:bodyPr/>
          <a:lstStyle/>
          <a:p>
            <a:r>
              <a:rPr lang="en-US"/>
              <a:t>Set up social media posting schedules and manage tasks to maintain consistency.</a:t>
            </a:r>
          </a:p>
        </p:txBody>
      </p:sp>
      <p:sp>
        <p:nvSpPr>
          <p:cNvPr id="175" name="Text Placeholder 174">
            <a:extLst>
              <a:ext uri="{FF2B5EF4-FFF2-40B4-BE49-F238E27FC236}">
                <a16:creationId xmlns:a16="http://schemas.microsoft.com/office/drawing/2014/main" id="{C8363B25-BBC0-AEB6-56DB-BD5BEAF5A2AA}"/>
              </a:ext>
            </a:extLst>
          </p:cNvPr>
          <p:cNvSpPr>
            <a:spLocks noGrp="1"/>
          </p:cNvSpPr>
          <p:nvPr>
            <p:ph type="body" sz="quarter" idx="51"/>
          </p:nvPr>
        </p:nvSpPr>
        <p:spPr>
          <a:xfrm>
            <a:off x="6066682" y="3725103"/>
            <a:ext cx="2572262" cy="153888"/>
          </a:xfrm>
        </p:spPr>
        <p:txBody>
          <a:bodyPr/>
          <a:lstStyle/>
          <a:p>
            <a:r>
              <a:rPr lang="en-US"/>
              <a:t>Collaborative campaign review</a:t>
            </a:r>
            <a:endParaRPr lang="en-US" noProof="0"/>
          </a:p>
        </p:txBody>
      </p:sp>
      <p:sp>
        <p:nvSpPr>
          <p:cNvPr id="176" name="Text Placeholder 175">
            <a:extLst>
              <a:ext uri="{FF2B5EF4-FFF2-40B4-BE49-F238E27FC236}">
                <a16:creationId xmlns:a16="http://schemas.microsoft.com/office/drawing/2014/main" id="{B5FB6516-7360-8128-008E-A314271C1B82}"/>
              </a:ext>
            </a:extLst>
          </p:cNvPr>
          <p:cNvSpPr>
            <a:spLocks noGrp="1"/>
          </p:cNvSpPr>
          <p:nvPr>
            <p:ph type="body" sz="quarter" idx="52"/>
          </p:nvPr>
        </p:nvSpPr>
        <p:spPr>
          <a:xfrm>
            <a:off x="6066682" y="4050957"/>
            <a:ext cx="2572262" cy="626701"/>
          </a:xfrm>
        </p:spPr>
        <p:txBody>
          <a:bodyPr/>
          <a:lstStyle/>
          <a:p>
            <a:r>
              <a:rPr lang="en-US"/>
              <a:t>Summarize key points, identify areas for improvement, and suggest next steps during campaign reviews.</a:t>
            </a:r>
            <a:endParaRPr lang="en-US" noProof="0"/>
          </a:p>
        </p:txBody>
      </p:sp>
      <p:sp>
        <p:nvSpPr>
          <p:cNvPr id="165" name="Text Placeholder 164">
            <a:extLst>
              <a:ext uri="{FF2B5EF4-FFF2-40B4-BE49-F238E27FC236}">
                <a16:creationId xmlns:a16="http://schemas.microsoft.com/office/drawing/2014/main" id="{C9AFEDD2-E834-5147-DDA4-3CDDAF5EBFE7}"/>
              </a:ext>
            </a:extLst>
          </p:cNvPr>
          <p:cNvSpPr>
            <a:spLocks noGrp="1"/>
          </p:cNvSpPr>
          <p:nvPr>
            <p:ph type="body" sz="quarter" idx="66"/>
          </p:nvPr>
        </p:nvSpPr>
        <p:spPr>
          <a:xfrm>
            <a:off x="8950475" y="5334522"/>
            <a:ext cx="2572262" cy="712876"/>
          </a:xfrm>
        </p:spPr>
        <p:txBody>
          <a:bodyPr/>
          <a:lstStyle/>
          <a:p>
            <a:r>
              <a:rPr lang="en-US" noProof="0"/>
              <a:t>Benefit: Use Copilot to </a:t>
            </a:r>
            <a:r>
              <a:rPr lang="en-US" b="0" i="0">
                <a:effectLst/>
              </a:rPr>
              <a:t>optimize campaigns based on data-driven insights, leading to </a:t>
            </a:r>
            <a:br>
              <a:rPr lang="en-US" b="0" i="0">
                <a:effectLst/>
              </a:rPr>
            </a:br>
            <a:r>
              <a:rPr lang="en-US" b="0" i="0">
                <a:effectLst/>
              </a:rPr>
              <a:t>better ROI.</a:t>
            </a:r>
            <a:endParaRPr lang="en-US" noProof="0"/>
          </a:p>
        </p:txBody>
      </p:sp>
      <p:sp>
        <p:nvSpPr>
          <p:cNvPr id="178" name="Text Placeholder 177">
            <a:extLst>
              <a:ext uri="{FF2B5EF4-FFF2-40B4-BE49-F238E27FC236}">
                <a16:creationId xmlns:a16="http://schemas.microsoft.com/office/drawing/2014/main" id="{95515A47-2C53-FD1F-B39A-81151ED050AB}"/>
              </a:ext>
            </a:extLst>
          </p:cNvPr>
          <p:cNvSpPr>
            <a:spLocks noGrp="1"/>
          </p:cNvSpPr>
          <p:nvPr>
            <p:ph type="body" sz="quarter" idx="54"/>
          </p:nvPr>
        </p:nvSpPr>
        <p:spPr>
          <a:xfrm>
            <a:off x="8950475" y="3725103"/>
            <a:ext cx="2572262" cy="153888"/>
          </a:xfrm>
        </p:spPr>
        <p:txBody>
          <a:bodyPr/>
          <a:lstStyle/>
          <a:p>
            <a:r>
              <a:rPr lang="en-US"/>
              <a:t>Data-driven insights</a:t>
            </a:r>
          </a:p>
        </p:txBody>
      </p:sp>
      <p:sp>
        <p:nvSpPr>
          <p:cNvPr id="179" name="Text Placeholder 178">
            <a:extLst>
              <a:ext uri="{FF2B5EF4-FFF2-40B4-BE49-F238E27FC236}">
                <a16:creationId xmlns:a16="http://schemas.microsoft.com/office/drawing/2014/main" id="{5E32A455-A6D1-3AF3-C742-5DE221B22ECC}"/>
              </a:ext>
            </a:extLst>
          </p:cNvPr>
          <p:cNvSpPr>
            <a:spLocks noGrp="1"/>
          </p:cNvSpPr>
          <p:nvPr>
            <p:ph type="body" sz="quarter" idx="55"/>
          </p:nvPr>
        </p:nvSpPr>
        <p:spPr>
          <a:xfrm>
            <a:off x="8950475" y="4050957"/>
            <a:ext cx="2572262" cy="626701"/>
          </a:xfrm>
        </p:spPr>
        <p:txBody>
          <a:bodyPr/>
          <a:lstStyle/>
          <a:p>
            <a:r>
              <a:rPr lang="en-US"/>
              <a:t>Build a custom agent based on your sales database. Ask questions such as ‘What was the ROI on this campaign?’ to help inform campaign optimization.</a:t>
            </a:r>
            <a:endParaRPr lang="en-US" noProof="0"/>
          </a:p>
        </p:txBody>
      </p:sp>
      <p:sp>
        <p:nvSpPr>
          <p:cNvPr id="168" name="Text Placeholder 167">
            <a:extLst>
              <a:ext uri="{FF2B5EF4-FFF2-40B4-BE49-F238E27FC236}">
                <a16:creationId xmlns:a16="http://schemas.microsoft.com/office/drawing/2014/main" id="{E9A35CD2-0002-EC83-7BFE-27BBB55E6EDF}"/>
              </a:ext>
            </a:extLst>
          </p:cNvPr>
          <p:cNvSpPr>
            <a:spLocks noGrp="1"/>
          </p:cNvSpPr>
          <p:nvPr>
            <p:ph type="body" sz="quarter" idx="67"/>
          </p:nvPr>
        </p:nvSpPr>
        <p:spPr>
          <a:xfrm>
            <a:off x="6066682" y="5334522"/>
            <a:ext cx="2572262" cy="712876"/>
          </a:xfrm>
        </p:spPr>
        <p:txBody>
          <a:bodyPr/>
          <a:lstStyle/>
          <a:p>
            <a:r>
              <a:rPr lang="en-US" noProof="0"/>
              <a:t>Benefit: Use Copilot to facilitate efficient discussions, align stakeholders, and drive campaign success</a:t>
            </a:r>
          </a:p>
        </p:txBody>
      </p:sp>
      <p:sp>
        <p:nvSpPr>
          <p:cNvPr id="181" name="Text Placeholder 180">
            <a:extLst>
              <a:ext uri="{FF2B5EF4-FFF2-40B4-BE49-F238E27FC236}">
                <a16:creationId xmlns:a16="http://schemas.microsoft.com/office/drawing/2014/main" id="{1BDCC2F5-7796-C8E1-01D2-FD2EB55D0DED}"/>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82" name="Text Placeholder 181">
            <a:extLst>
              <a:ext uri="{FF2B5EF4-FFF2-40B4-BE49-F238E27FC236}">
                <a16:creationId xmlns:a16="http://schemas.microsoft.com/office/drawing/2014/main" id="{EFF248C8-1E89-15C8-69E4-EE388FE6CA9F}"/>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187" name="Group 186">
            <a:extLst>
              <a:ext uri="{FF2B5EF4-FFF2-40B4-BE49-F238E27FC236}">
                <a16:creationId xmlns:a16="http://schemas.microsoft.com/office/drawing/2014/main" id="{B72FB93F-14BA-1C3B-E239-65734E4EA5CA}"/>
              </a:ext>
            </a:extLst>
          </p:cNvPr>
          <p:cNvGrpSpPr/>
          <p:nvPr/>
        </p:nvGrpSpPr>
        <p:grpSpPr>
          <a:xfrm>
            <a:off x="320719" y="3778836"/>
            <a:ext cx="1771605" cy="216000"/>
            <a:chOff x="320719" y="4224848"/>
            <a:chExt cx="1771605" cy="219456"/>
          </a:xfrm>
        </p:grpSpPr>
        <p:sp>
          <p:nvSpPr>
            <p:cNvPr id="191" name="Rectangle: Rounded Corners 6">
              <a:extLst>
                <a:ext uri="{FF2B5EF4-FFF2-40B4-BE49-F238E27FC236}">
                  <a16:creationId xmlns:a16="http://schemas.microsoft.com/office/drawing/2014/main" id="{4A865F03-2398-74E0-6461-8357F81DD241}"/>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Improved ROAS</a:t>
              </a:r>
            </a:p>
          </p:txBody>
        </p:sp>
        <p:pic>
          <p:nvPicPr>
            <p:cNvPr id="192" name="Graphic 191">
              <a:extLst>
                <a:ext uri="{FF2B5EF4-FFF2-40B4-BE49-F238E27FC236}">
                  <a16:creationId xmlns:a16="http://schemas.microsoft.com/office/drawing/2014/main" id="{EA3808D6-9E78-9873-2A97-6F894C2758C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8" name="Group 7">
            <a:extLst>
              <a:ext uri="{FF2B5EF4-FFF2-40B4-BE49-F238E27FC236}">
                <a16:creationId xmlns:a16="http://schemas.microsoft.com/office/drawing/2014/main" id="{4A42758B-3EF0-4E45-9293-44C7368F5048}"/>
              </a:ext>
            </a:extLst>
          </p:cNvPr>
          <p:cNvGrpSpPr>
            <a:grpSpLocks/>
          </p:cNvGrpSpPr>
          <p:nvPr/>
        </p:nvGrpSpPr>
        <p:grpSpPr>
          <a:xfrm>
            <a:off x="320719" y="5020658"/>
            <a:ext cx="1771605" cy="216000"/>
            <a:chOff x="320719" y="5270676"/>
            <a:chExt cx="1771605" cy="216000"/>
          </a:xfrm>
        </p:grpSpPr>
        <p:sp>
          <p:nvSpPr>
            <p:cNvPr id="9" name="Rectangle: Rounded Corners 6">
              <a:extLst>
                <a:ext uri="{FF2B5EF4-FFF2-40B4-BE49-F238E27FC236}">
                  <a16:creationId xmlns:a16="http://schemas.microsoft.com/office/drawing/2014/main" id="{14848806-9719-A87E-C859-31DDCB8A16D3}"/>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a:rPr>
                <a:t>Revenue growth</a:t>
              </a: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pic>
          <p:nvPicPr>
            <p:cNvPr id="10" name="Graphic 9">
              <a:extLst>
                <a:ext uri="{FF2B5EF4-FFF2-40B4-BE49-F238E27FC236}">
                  <a16:creationId xmlns:a16="http://schemas.microsoft.com/office/drawing/2014/main" id="{594C14B2-3CE5-162E-6B4C-3FA93E7145D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306676"/>
              <a:ext cx="144000" cy="144000"/>
            </a:xfrm>
            <a:prstGeom prst="rect">
              <a:avLst/>
            </a:prstGeom>
          </p:spPr>
        </p:pic>
      </p:grpSp>
      <p:sp>
        <p:nvSpPr>
          <p:cNvPr id="211" name="TextBox 210">
            <a:extLst>
              <a:ext uri="{FF2B5EF4-FFF2-40B4-BE49-F238E27FC236}">
                <a16:creationId xmlns:a16="http://schemas.microsoft.com/office/drawing/2014/main" id="{52EA2105-FEFC-F60A-A845-92D1E4F7472A}"/>
              </a:ext>
              <a:ext uri="{C183D7F6-B498-43B3-948B-1728B52AA6E4}">
                <adec:decorative xmlns:adec="http://schemas.microsoft.com/office/drawing/2017/decorative" val="0"/>
              </a:ext>
            </a:extLst>
          </p:cNvPr>
          <p:cNvSpPr txBox="1">
            <a:spLocks/>
          </p:cNvSpPr>
          <p:nvPr/>
        </p:nvSpPr>
        <p:spPr>
          <a:xfrm>
            <a:off x="9327307" y="4809704"/>
            <a:ext cx="167988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Web</a:t>
            </a:r>
          </a:p>
        </p:txBody>
      </p:sp>
      <p:pic>
        <p:nvPicPr>
          <p:cNvPr id="212" name="Picture 211">
            <a:extLst>
              <a:ext uri="{FF2B5EF4-FFF2-40B4-BE49-F238E27FC236}">
                <a16:creationId xmlns:a16="http://schemas.microsoft.com/office/drawing/2014/main" id="{B26E2EB0-D87F-377B-D68C-D96DB9FF7EDD}"/>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8950475" y="4840226"/>
            <a:ext cx="224338" cy="215956"/>
          </a:xfrm>
          <a:prstGeom prst="rect">
            <a:avLst/>
          </a:prstGeom>
          <a:ln w="6657" cap="flat">
            <a:noFill/>
            <a:prstDash val="solid"/>
            <a:miter/>
          </a:ln>
          <a:effectLst/>
        </p:spPr>
      </p:pic>
      <p:sp>
        <p:nvSpPr>
          <p:cNvPr id="217" name="TextBox 216">
            <a:extLst>
              <a:ext uri="{FF2B5EF4-FFF2-40B4-BE49-F238E27FC236}">
                <a16:creationId xmlns:a16="http://schemas.microsoft.com/office/drawing/2014/main" id="{CED8C57E-5B96-C400-BB6C-329AA897B898}"/>
              </a:ext>
              <a:ext uri="{C183D7F6-B498-43B3-948B-1728B52AA6E4}">
                <adec:decorative xmlns:adec="http://schemas.microsoft.com/office/drawing/2017/decorative" val="0"/>
              </a:ext>
            </a:extLst>
          </p:cNvPr>
          <p:cNvSpPr txBox="1">
            <a:spLocks/>
          </p:cNvSpPr>
          <p:nvPr/>
        </p:nvSpPr>
        <p:spPr>
          <a:xfrm>
            <a:off x="3552452" y="4809704"/>
            <a:ext cx="1657099"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Web</a:t>
            </a:r>
          </a:p>
        </p:txBody>
      </p:sp>
      <p:pic>
        <p:nvPicPr>
          <p:cNvPr id="218" name="Picture 217">
            <a:extLst>
              <a:ext uri="{FF2B5EF4-FFF2-40B4-BE49-F238E27FC236}">
                <a16:creationId xmlns:a16="http://schemas.microsoft.com/office/drawing/2014/main" id="{4EE2967A-61A8-7D2A-E314-3264F107395C}"/>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3182890" y="4840226"/>
            <a:ext cx="224338" cy="215956"/>
          </a:xfrm>
          <a:prstGeom prst="rect">
            <a:avLst/>
          </a:prstGeom>
          <a:ln w="6657" cap="flat">
            <a:noFill/>
            <a:prstDash val="solid"/>
            <a:miter/>
          </a:ln>
          <a:effectLst/>
        </p:spPr>
      </p:pic>
      <p:pic>
        <p:nvPicPr>
          <p:cNvPr id="12" name="Picture 11">
            <a:extLst>
              <a:ext uri="{FF2B5EF4-FFF2-40B4-BE49-F238E27FC236}">
                <a16:creationId xmlns:a16="http://schemas.microsoft.com/office/drawing/2014/main" id="{F1EF1055-5108-ECA6-60AF-95A3BB4936E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999395" y="4768204"/>
            <a:ext cx="360000" cy="360000"/>
          </a:xfrm>
          <a:prstGeom prst="ellipse">
            <a:avLst/>
          </a:prstGeom>
          <a:solidFill>
            <a:srgbClr val="FFFFFF"/>
          </a:solidFill>
        </p:spPr>
      </p:pic>
      <p:sp>
        <p:nvSpPr>
          <p:cNvPr id="13" name="TextBox 12">
            <a:extLst>
              <a:ext uri="{FF2B5EF4-FFF2-40B4-BE49-F238E27FC236}">
                <a16:creationId xmlns:a16="http://schemas.microsoft.com/office/drawing/2014/main" id="{AD5062FD-1840-8BF6-5473-51EAD9A1574F}"/>
              </a:ext>
              <a:ext uri="{C183D7F6-B498-43B3-948B-1728B52AA6E4}">
                <adec:decorative xmlns:adec="http://schemas.microsoft.com/office/drawing/2017/decorative" val="0"/>
              </a:ext>
            </a:extLst>
          </p:cNvPr>
          <p:cNvSpPr txBox="1">
            <a:spLocks/>
          </p:cNvSpPr>
          <p:nvPr/>
        </p:nvSpPr>
        <p:spPr>
          <a:xfrm>
            <a:off x="6445284" y="4871260"/>
            <a:ext cx="115100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Teams</a:t>
            </a:r>
            <a:r>
              <a:rPr kumimoji="0" lang="en-US" sz="1000" b="0" i="0" u="none" strike="noStrike" kern="1200" cap="none" spc="0" normalizeH="0" baseline="30000" noProof="0">
                <a:ln>
                  <a:noFill/>
                </a:ln>
                <a:solidFill>
                  <a:prstClr val="black"/>
                </a:solidFill>
                <a:effectLst/>
                <a:uLnTx/>
                <a:uFillTx/>
                <a:latin typeface="Segoe UI Semibold"/>
                <a:ea typeface="+mn-ea"/>
                <a:cs typeface="+mn-cs"/>
              </a:rPr>
              <a:t>2</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201" name="TextBox 200">
            <a:extLst>
              <a:ext uri="{FF2B5EF4-FFF2-40B4-BE49-F238E27FC236}">
                <a16:creationId xmlns:a16="http://schemas.microsoft.com/office/drawing/2014/main" id="{C52A669A-6D56-4190-08E3-A4F5AB5B78F2}"/>
              </a:ext>
              <a:ext uri="{C183D7F6-B498-43B3-948B-1728B52AA6E4}">
                <adec:decorative xmlns:adec="http://schemas.microsoft.com/office/drawing/2017/decorative" val="0"/>
              </a:ext>
            </a:extLst>
          </p:cNvPr>
          <p:cNvSpPr txBox="1">
            <a:spLocks/>
          </p:cNvSpPr>
          <p:nvPr/>
        </p:nvSpPr>
        <p:spPr>
          <a:xfrm>
            <a:off x="3552452"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sp>
        <p:nvSpPr>
          <p:cNvPr id="204" name="TextBox 203">
            <a:extLst>
              <a:ext uri="{FF2B5EF4-FFF2-40B4-BE49-F238E27FC236}">
                <a16:creationId xmlns:a16="http://schemas.microsoft.com/office/drawing/2014/main" id="{283BDEE6-811C-39AD-5184-28098FA0FE20}"/>
              </a:ext>
              <a:ext uri="{C183D7F6-B498-43B3-948B-1728B52AA6E4}">
                <adec:decorative xmlns:adec="http://schemas.microsoft.com/office/drawing/2017/decorative" val="0"/>
              </a:ext>
            </a:extLst>
          </p:cNvPr>
          <p:cNvSpPr txBox="1">
            <a:spLocks/>
          </p:cNvSpPr>
          <p:nvPr/>
        </p:nvSpPr>
        <p:spPr>
          <a:xfrm>
            <a:off x="9327307" y="2189728"/>
            <a:ext cx="1804173"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Web</a:t>
            </a:r>
          </a:p>
        </p:txBody>
      </p:sp>
      <p:pic>
        <p:nvPicPr>
          <p:cNvPr id="205" name="Picture 204">
            <a:extLst>
              <a:ext uri="{FF2B5EF4-FFF2-40B4-BE49-F238E27FC236}">
                <a16:creationId xmlns:a16="http://schemas.microsoft.com/office/drawing/2014/main" id="{E356270D-7FE5-96E5-D249-41FB875E9000}"/>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8952809" y="2220249"/>
            <a:ext cx="224338" cy="215956"/>
          </a:xfrm>
          <a:prstGeom prst="rect">
            <a:avLst/>
          </a:prstGeom>
          <a:ln w="6657" cap="flat">
            <a:noFill/>
            <a:prstDash val="solid"/>
            <a:miter/>
          </a:ln>
          <a:effectLst/>
        </p:spPr>
      </p:pic>
      <p:pic>
        <p:nvPicPr>
          <p:cNvPr id="6" name="Picture 5">
            <a:extLst>
              <a:ext uri="{FF2B5EF4-FFF2-40B4-BE49-F238E27FC236}">
                <a16:creationId xmlns:a16="http://schemas.microsoft.com/office/drawing/2014/main" id="{F127B062-9363-14B3-012E-B15B7F3A0FA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01729" y="2148227"/>
            <a:ext cx="360000" cy="360000"/>
          </a:xfrm>
          <a:prstGeom prst="ellipse">
            <a:avLst/>
          </a:prstGeom>
          <a:solidFill>
            <a:srgbClr val="FFFFFF"/>
          </a:solidFill>
        </p:spPr>
      </p:pic>
      <p:sp>
        <p:nvSpPr>
          <p:cNvPr id="7" name="TextBox 6">
            <a:extLst>
              <a:ext uri="{FF2B5EF4-FFF2-40B4-BE49-F238E27FC236}">
                <a16:creationId xmlns:a16="http://schemas.microsoft.com/office/drawing/2014/main" id="{5DAD4438-3D9E-C88B-5339-2AD8F1A4E492}"/>
              </a:ext>
              <a:ext uri="{C183D7F6-B498-43B3-948B-1728B52AA6E4}">
                <adec:decorative xmlns:adec="http://schemas.microsoft.com/office/drawing/2017/decorative" val="0"/>
              </a:ext>
            </a:extLst>
          </p:cNvPr>
          <p:cNvSpPr txBox="1">
            <a:spLocks/>
          </p:cNvSpPr>
          <p:nvPr/>
        </p:nvSpPr>
        <p:spPr>
          <a:xfrm>
            <a:off x="6445284" y="2251283"/>
            <a:ext cx="115100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Teams</a:t>
            </a:r>
            <a:r>
              <a:rPr kumimoji="0" lang="en-US" sz="1000" b="0" i="0" u="none" strike="noStrike" kern="1200" cap="none" spc="0" normalizeH="0" baseline="30000" noProof="0">
                <a:ln>
                  <a:noFill/>
                </a:ln>
                <a:solidFill>
                  <a:prstClr val="black"/>
                </a:solidFill>
                <a:effectLst/>
                <a:uLnTx/>
                <a:uFillTx/>
                <a:latin typeface="Segoe UI Semibold"/>
                <a:ea typeface="+mn-ea"/>
                <a:cs typeface="+mn-cs"/>
              </a:rPr>
              <a:t>2</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pic>
        <p:nvPicPr>
          <p:cNvPr id="22" name="Picture 50">
            <a:hlinkClick r:id="rId12"/>
            <a:extLst>
              <a:ext uri="{FF2B5EF4-FFF2-40B4-BE49-F238E27FC236}">
                <a16:creationId xmlns:a16="http://schemas.microsoft.com/office/drawing/2014/main" id="{868FC317-C54A-1263-1381-13D532FA136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2890"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77264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4F575D1-D3E6-4B2E-81B9-7181EE16BCA3}">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3.xml><?xml version="1.0" encoding="utf-8"?>
<ds:datastoreItem xmlns:ds="http://schemas.openxmlformats.org/officeDocument/2006/customXml" ds:itemID="{D549B3AD-9962-4CE5-8E0A-2C8D95E7DE3D}">
  <ds:schemaRefs>
    <ds:schemaRef ds:uri="http://schemas.openxmlformats.org/package/2006/metadata/core-properties"/>
    <ds:schemaRef ds:uri="http://purl.org/dc/terms/"/>
    <ds:schemaRef ds:uri="http://purl.org/dc/dcmitype/"/>
    <ds:schemaRef ds:uri="http://schemas.microsoft.com/sharepoint/v3"/>
    <ds:schemaRef ds:uri="http://schemas.microsoft.com/office/2006/metadata/properties"/>
    <ds:schemaRef ds:uri="http://schemas.microsoft.com/office/2006/documentManagement/types"/>
    <ds:schemaRef ds:uri="http://purl.org/dc/elements/1.1/"/>
    <ds:schemaRef ds:uri="9b9b331a-5640-4f50-a010-6cc4266aa39c"/>
    <ds:schemaRef ds:uri="http://schemas.microsoft.com/office/infopath/2007/PartnerControls"/>
    <ds:schemaRef ds:uri="c12c9beb-9115-4dd4-b4b0-98592a7680e2"/>
    <ds:schemaRef ds:uri="http://www.w3.org/XML/1998/namespace"/>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21688</TotalTime>
  <Words>1747</Words>
  <Application>Microsoft Office PowerPoint</Application>
  <PresentationFormat>Widescreen</PresentationFormat>
  <Paragraphs>234</Paragraphs>
  <Slides>10</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9" baseType="lpstr">
      <vt:lpstr>Aptos</vt:lpstr>
      <vt:lpstr>Arial</vt:lpstr>
      <vt:lpstr>Segoe UI</vt:lpstr>
      <vt:lpstr>Segoe UI </vt:lpstr>
      <vt:lpstr>Segoe UI Semibold</vt:lpstr>
      <vt:lpstr>Segoe UI Semilight</vt:lpstr>
      <vt:lpstr>Wingdings</vt:lpstr>
      <vt:lpstr>Light 16x9</vt:lpstr>
      <vt:lpstr>think-cell Slide</vt:lpstr>
      <vt:lpstr>Microsoft Scenario Library</vt:lpstr>
      <vt:lpstr>Top 10 to "Try First"</vt:lpstr>
      <vt:lpstr>AI value journey</vt:lpstr>
      <vt:lpstr>”Effort” level for each scenario  </vt:lpstr>
      <vt:lpstr>AI use cases for Media &amp; Entertainment</vt:lpstr>
      <vt:lpstr>AI Media &amp; Entertainment use cases </vt:lpstr>
      <vt:lpstr>AI use cases for Media &amp; Entertainment</vt:lpstr>
      <vt:lpstr>Content ideation and creation</vt:lpstr>
      <vt:lpstr>Personalized marketing campaigns</vt:lpstr>
      <vt:lpstr>Data strategy and insights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2025-04-13T20:02:59Z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