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06" r:id="rId4"/>
  </p:sldMasterIdLst>
  <p:notesMasterIdLst>
    <p:notesMasterId r:id="rId13"/>
  </p:notesMasterIdLst>
  <p:sldIdLst>
    <p:sldId id="1633" r:id="rId5"/>
    <p:sldId id="375" r:id="rId6"/>
    <p:sldId id="440" r:id="rId7"/>
    <p:sldId id="334" r:id="rId8"/>
    <p:sldId id="488" r:id="rId9"/>
    <p:sldId id="489" r:id="rId10"/>
    <p:sldId id="490" r:id="rId11"/>
    <p:sldId id="52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990" y="3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248D70-1614-483A-8C8C-25212EAD5529}" type="slidenum">
              <a:rPr lang="en-US" smtClean="0"/>
              <a:t>2</a:t>
            </a:fld>
            <a:endParaRPr lang="en-US"/>
          </a:p>
        </p:txBody>
      </p:sp>
    </p:spTree>
    <p:extLst>
      <p:ext uri="{BB962C8B-B14F-4D97-AF65-F5344CB8AC3E}">
        <p14:creationId xmlns:p14="http://schemas.microsoft.com/office/powerpoint/2010/main" val="3987578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mj-lt"/>
              <a:buNone/>
              <a:tabLst>
                <a:tab pos="3776345"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96AA-4723-472D-97C9-EE47AB39C7F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017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8FC93-EA0E-BCA8-AA4C-DDD8D5C31E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9C8777-DD9B-1E50-9A08-90988CD6A4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AA339B-A372-C814-66F3-428CAEE2ADB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F660ED8-0137-B982-9107-B373C79E552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5106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79A69-013D-42D3-27EE-9F86180C1A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CFA9F6-1E33-E1B0-1228-E77AD62556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C1450-37C1-446E-CA84-4991B2D6F43B}"/>
              </a:ext>
            </a:extLst>
          </p:cNvPr>
          <p:cNvSpPr>
            <a:spLocks noGrp="1"/>
          </p:cNvSpPr>
          <p:nvPr>
            <p:ph type="body" idx="1"/>
          </p:nvPr>
        </p:nvSpPr>
        <p:spPr/>
        <p:txBody>
          <a:bodyPr/>
          <a:lstStyle/>
          <a:p>
            <a:pPr algn="l">
              <a:buFont typeface="+mj-lt"/>
              <a:buNone/>
            </a:pPr>
            <a:endParaRPr lang="en-US" b="0" i="0">
              <a:solidFill>
                <a:srgbClr val="242424"/>
              </a:solidFill>
              <a:effectLst/>
              <a:highlight>
                <a:srgbClr val="FFFFFF"/>
              </a:highlight>
              <a:latin typeface="Segoe UI" panose="020B0502040204020203" pitchFamily="34" charset="0"/>
            </a:endParaRPr>
          </a:p>
        </p:txBody>
      </p:sp>
      <p:sp>
        <p:nvSpPr>
          <p:cNvPr id="4" name="Slide Number Placeholder 3">
            <a:extLst>
              <a:ext uri="{FF2B5EF4-FFF2-40B4-BE49-F238E27FC236}">
                <a16:creationId xmlns:a16="http://schemas.microsoft.com/office/drawing/2014/main" id="{FA9C9AC9-6349-3F43-65AD-886C6E5D9ED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62226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3886020C-56F9-504E-A4EC-42A84D499D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75476045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9" r:id="rId6"/>
    <p:sldLayoutId id="2147483813" r:id="rId7"/>
    <p:sldLayoutId id="2147483816" r:id="rId8"/>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hyperlink" Target="https://aka.ms/prompts"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slide" Target="slide8.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hyperlink" Target="https://support.microsoft.com/en-us/topic/overview-of-microsoft-365-chat-preview-5b00a52d-7296-48ee-b938-b95b7209f737" TargetMode="External"/><Relationship Id="rId7" Type="http://schemas.openxmlformats.org/officeDocument/2006/relationships/image" Target="../media/image26.png"/><Relationship Id="rId12" Type="http://schemas.openxmlformats.org/officeDocument/2006/relationships/hyperlink" Target="https://learn-video.azurefd.net/vod/player?id=e7cd9a72-d476-435f-9ecd-cc0b5cc836a4"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5.svg"/><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hyperlink" Target="https://learn.microsoft.com/en-us/microsoft-copilot-studio/template-sustainability-insights" TargetMode="External"/><Relationship Id="rId4" Type="http://schemas.openxmlformats.org/officeDocument/2006/relationships/image" Target="../media/image23.png"/><Relationship Id="rId9" Type="http://schemas.openxmlformats.org/officeDocument/2006/relationships/hyperlink" Target="https://copilot.microsof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9D0F5-AA0B-EC0F-9E3D-B696D4599A5F}"/>
              </a:ext>
            </a:extLst>
          </p:cNvPr>
          <p:cNvSpPr>
            <a:spLocks noGrp="1"/>
          </p:cNvSpPr>
          <p:nvPr>
            <p:ph type="title"/>
          </p:nvPr>
        </p:nvSpPr>
        <p:spPr>
          <a:xfrm>
            <a:off x="362232" y="1459054"/>
            <a:ext cx="7758903" cy="615553"/>
          </a:xfrm>
        </p:spPr>
        <p:txBody>
          <a:bodyPr/>
          <a:lstStyle/>
          <a:p>
            <a:r>
              <a:rPr lang="en-US" sz="4400" noProof="0" dirty="0">
                <a:gradFill>
                  <a:gsLst>
                    <a:gs pos="0">
                      <a:schemeClr val="tx1"/>
                    </a:gs>
                    <a:gs pos="100000">
                      <a:schemeClr val="tx1"/>
                    </a:gs>
                  </a:gsLst>
                  <a:lin ang="5400000" scaled="1"/>
                </a:gradFill>
                <a:cs typeface="Segoe UI"/>
              </a:rPr>
              <a:t>Copilot Scenario Library</a:t>
            </a:r>
          </a:p>
        </p:txBody>
      </p:sp>
      <p:sp>
        <p:nvSpPr>
          <p:cNvPr id="5" name="Text Placeholder 4">
            <a:extLst>
              <a:ext uri="{FF2B5EF4-FFF2-40B4-BE49-F238E27FC236}">
                <a16:creationId xmlns:a16="http://schemas.microsoft.com/office/drawing/2014/main" id="{B5BC4E6E-DD38-ACDD-7EF4-A6DE1EAD6969}"/>
              </a:ext>
            </a:extLst>
          </p:cNvPr>
          <p:cNvSpPr>
            <a:spLocks noGrp="1"/>
          </p:cNvSpPr>
          <p:nvPr>
            <p:ph type="body" sz="quarter" idx="12"/>
          </p:nvPr>
        </p:nvSpPr>
        <p:spPr>
          <a:xfrm>
            <a:off x="362232" y="2318535"/>
            <a:ext cx="7752752" cy="246221"/>
          </a:xfrm>
        </p:spPr>
        <p:txBody>
          <a:bodyPr vert="horz" wrap="square" lIns="0" tIns="0" rIns="0" bIns="0" rtlCol="0" anchor="t">
            <a:spAutoFit/>
          </a:bodyPr>
          <a:lstStyle/>
          <a:p>
            <a:r>
              <a:rPr lang="en-US" sz="2000" noProof="0">
                <a:gradFill>
                  <a:gsLst>
                    <a:gs pos="0">
                      <a:schemeClr val="tx1"/>
                    </a:gs>
                    <a:gs pos="100000">
                      <a:schemeClr val="tx1"/>
                    </a:gs>
                  </a:gsLst>
                  <a:lin ang="5400000" scaled="1"/>
                </a:gradFill>
                <a:cs typeface="Segoe UI"/>
              </a:rPr>
              <a:t>Discover industry and role-based scenarios</a:t>
            </a:r>
          </a:p>
        </p:txBody>
      </p:sp>
    </p:spTree>
    <p:extLst>
      <p:ext uri="{BB962C8B-B14F-4D97-AF65-F5344CB8AC3E}">
        <p14:creationId xmlns:p14="http://schemas.microsoft.com/office/powerpoint/2010/main" val="50902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3FA62FD-4E59-62A2-BE3C-9CA7933CE45C}"/>
              </a:ext>
              <a:ext uri="{C183D7F6-B498-43B3-948B-1728B52AA6E4}">
                <adec:decorative xmlns:adec="http://schemas.microsoft.com/office/drawing/2017/decorative" val="1"/>
              </a:ext>
            </a:extLst>
          </p:cNvPr>
          <p:cNvCxnSpPr>
            <a:cxnSpLocks/>
          </p:cNvCxnSpPr>
          <p:nvPr/>
        </p:nvCxnSpPr>
        <p:spPr>
          <a:xfrm>
            <a:off x="195209" y="4188971"/>
            <a:ext cx="11168009" cy="0"/>
          </a:xfrm>
          <a:prstGeom prst="line">
            <a:avLst/>
          </a:prstGeom>
          <a:ln>
            <a:solidFill>
              <a:schemeClr val="tx1"/>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373FBB30-15A0-B2E4-AB85-9B6B7435F3CB}"/>
              </a:ext>
            </a:extLst>
          </p:cNvPr>
          <p:cNvSpPr>
            <a:spLocks noGrp="1"/>
          </p:cNvSpPr>
          <p:nvPr>
            <p:ph type="title"/>
          </p:nvPr>
        </p:nvSpPr>
        <p:spPr>
          <a:xfrm>
            <a:off x="588263" y="457200"/>
            <a:ext cx="11018520" cy="553998"/>
          </a:xfrm>
        </p:spPr>
        <p:txBody>
          <a:bodyPr/>
          <a:lstStyle/>
          <a:p>
            <a:r>
              <a:rPr lang="en-US" noProof="0"/>
              <a:t>Copilot value journey</a:t>
            </a:r>
          </a:p>
        </p:txBody>
      </p:sp>
      <p:sp>
        <p:nvSpPr>
          <p:cNvPr id="38" name="Freeform: Shape 61">
            <a:extLst>
              <a:ext uri="{FF2B5EF4-FFF2-40B4-BE49-F238E27FC236}">
                <a16:creationId xmlns:a16="http://schemas.microsoft.com/office/drawing/2014/main" id="{E7305B75-9D42-0D47-9CA9-C37A49B65AAB}"/>
              </a:ext>
              <a:ext uri="{C183D7F6-B498-43B3-948B-1728B52AA6E4}">
                <adec:decorative xmlns:adec="http://schemas.microsoft.com/office/drawing/2017/decorative" val="1"/>
              </a:ext>
            </a:extLst>
          </p:cNvPr>
          <p:cNvSpPr/>
          <p:nvPr/>
        </p:nvSpPr>
        <p:spPr>
          <a:xfrm>
            <a:off x="2769691" y="2415352"/>
            <a:ext cx="3576379" cy="3496392"/>
          </a:xfrm>
          <a:custGeom>
            <a:avLst/>
            <a:gdLst>
              <a:gd name="connsiteX0" fmla="*/ 1631724 w 3263446"/>
              <a:gd name="connsiteY0" fmla="*/ 0 h 3190456"/>
              <a:gd name="connsiteX1" fmla="*/ 1736196 w 3263446"/>
              <a:gd name="connsiteY1" fmla="*/ 59492 h 3190456"/>
              <a:gd name="connsiteX2" fmla="*/ 1760976 w 3263446"/>
              <a:gd name="connsiteY2" fmla="*/ 109837 h 3190456"/>
              <a:gd name="connsiteX3" fmla="*/ 1763413 w 3263446"/>
              <a:gd name="connsiteY3" fmla="*/ 108594 h 3190456"/>
              <a:gd name="connsiteX4" fmla="*/ 2960089 w 3263446"/>
              <a:gd name="connsiteY4" fmla="*/ 2455421 h 3190456"/>
              <a:gd name="connsiteX5" fmla="*/ 2958569 w 3263446"/>
              <a:gd name="connsiteY5" fmla="*/ 2456196 h 3190456"/>
              <a:gd name="connsiteX6" fmla="*/ 3253343 w 3263446"/>
              <a:gd name="connsiteY6" fmla="*/ 3051800 h 3190456"/>
              <a:gd name="connsiteX7" fmla="*/ 3249136 w 3263446"/>
              <a:gd name="connsiteY7" fmla="*/ 3144978 h 3190456"/>
              <a:gd name="connsiteX8" fmla="*/ 3167818 w 3263446"/>
              <a:gd name="connsiteY8" fmla="*/ 3190456 h 3190456"/>
              <a:gd name="connsiteX9" fmla="*/ 95629 w 3263446"/>
              <a:gd name="connsiteY9" fmla="*/ 3190456 h 3190456"/>
              <a:gd name="connsiteX10" fmla="*/ 14311 w 3263446"/>
              <a:gd name="connsiteY10" fmla="*/ 3144978 h 3190456"/>
              <a:gd name="connsiteX11" fmla="*/ 10103 w 3263446"/>
              <a:gd name="connsiteY11" fmla="*/ 3051800 h 3190456"/>
              <a:gd name="connsiteX12" fmla="*/ 314988 w 3263446"/>
              <a:gd name="connsiteY12" fmla="*/ 2435767 h 3190456"/>
              <a:gd name="connsiteX13" fmla="*/ 314398 w 3263446"/>
              <a:gd name="connsiteY13" fmla="*/ 2435467 h 3190456"/>
              <a:gd name="connsiteX14" fmla="*/ 1500898 w 3263446"/>
              <a:gd name="connsiteY14" fmla="*/ 108595 h 3190456"/>
              <a:gd name="connsiteX15" fmla="*/ 1502644 w 3263446"/>
              <a:gd name="connsiteY15" fmla="*/ 109486 h 3190456"/>
              <a:gd name="connsiteX16" fmla="*/ 1527251 w 3263446"/>
              <a:gd name="connsiteY16" fmla="*/ 59492 h 3190456"/>
              <a:gd name="connsiteX17" fmla="*/ 1631724 w 3263446"/>
              <a:gd name="connsiteY17"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02644 w 3263446"/>
              <a:gd name="connsiteY14" fmla="*/ 109486 h 3190456"/>
              <a:gd name="connsiteX15" fmla="*/ 1527251 w 3263446"/>
              <a:gd name="connsiteY15" fmla="*/ 59492 h 3190456"/>
              <a:gd name="connsiteX16" fmla="*/ 1631724 w 3263446"/>
              <a:gd name="connsiteY16"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27251 w 3263446"/>
              <a:gd name="connsiteY14" fmla="*/ 59492 h 3190456"/>
              <a:gd name="connsiteX15" fmla="*/ 1631724 w 3263446"/>
              <a:gd name="connsiteY15"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1500898 w 3263446"/>
              <a:gd name="connsiteY12" fmla="*/ 108595 h 3190456"/>
              <a:gd name="connsiteX13" fmla="*/ 1527251 w 3263446"/>
              <a:gd name="connsiteY13" fmla="*/ 59492 h 3190456"/>
              <a:gd name="connsiteX14" fmla="*/ 1631724 w 3263446"/>
              <a:gd name="connsiteY14"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3253343 w 3263446"/>
              <a:gd name="connsiteY4" fmla="*/ 3051800 h 3190456"/>
              <a:gd name="connsiteX5" fmla="*/ 3249136 w 3263446"/>
              <a:gd name="connsiteY5" fmla="*/ 3144978 h 3190456"/>
              <a:gd name="connsiteX6" fmla="*/ 3167818 w 3263446"/>
              <a:gd name="connsiteY6" fmla="*/ 3190456 h 3190456"/>
              <a:gd name="connsiteX7" fmla="*/ 95629 w 3263446"/>
              <a:gd name="connsiteY7" fmla="*/ 3190456 h 3190456"/>
              <a:gd name="connsiteX8" fmla="*/ 14311 w 3263446"/>
              <a:gd name="connsiteY8" fmla="*/ 3144978 h 3190456"/>
              <a:gd name="connsiteX9" fmla="*/ 10103 w 3263446"/>
              <a:gd name="connsiteY9" fmla="*/ 3051800 h 3190456"/>
              <a:gd name="connsiteX10" fmla="*/ 314988 w 3263446"/>
              <a:gd name="connsiteY10" fmla="*/ 2435767 h 3190456"/>
              <a:gd name="connsiteX11" fmla="*/ 1500898 w 3263446"/>
              <a:gd name="connsiteY11" fmla="*/ 108595 h 3190456"/>
              <a:gd name="connsiteX12" fmla="*/ 1527251 w 3263446"/>
              <a:gd name="connsiteY12" fmla="*/ 59492 h 3190456"/>
              <a:gd name="connsiteX13" fmla="*/ 1631724 w 3263446"/>
              <a:gd name="connsiteY13"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314988 w 3263446"/>
              <a:gd name="connsiteY9" fmla="*/ 2435767 h 3190456"/>
              <a:gd name="connsiteX10" fmla="*/ 1500898 w 3263446"/>
              <a:gd name="connsiteY10" fmla="*/ 108595 h 3190456"/>
              <a:gd name="connsiteX11" fmla="*/ 1527251 w 3263446"/>
              <a:gd name="connsiteY11" fmla="*/ 59492 h 3190456"/>
              <a:gd name="connsiteX12" fmla="*/ 1631724 w 3263446"/>
              <a:gd name="connsiteY12"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1500898 w 3263446"/>
              <a:gd name="connsiteY9" fmla="*/ 108595 h 3190456"/>
              <a:gd name="connsiteX10" fmla="*/ 1527251 w 3263446"/>
              <a:gd name="connsiteY10" fmla="*/ 59492 h 3190456"/>
              <a:gd name="connsiteX11" fmla="*/ 1631724 w 3263446"/>
              <a:gd name="connsiteY11" fmla="*/ 0 h 31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3446" h="3190456">
                <a:moveTo>
                  <a:pt x="1631724" y="0"/>
                </a:moveTo>
                <a:cubicBezTo>
                  <a:pt x="1674037" y="0"/>
                  <a:pt x="1716350" y="19831"/>
                  <a:pt x="1736196" y="59492"/>
                </a:cubicBezTo>
                <a:lnTo>
                  <a:pt x="1760976" y="109837"/>
                </a:lnTo>
                <a:lnTo>
                  <a:pt x="3253343" y="3051800"/>
                </a:lnTo>
                <a:cubicBezTo>
                  <a:pt x="3268182" y="3081465"/>
                  <a:pt x="3266588" y="3116737"/>
                  <a:pt x="3249136" y="3144978"/>
                </a:cubicBezTo>
                <a:cubicBezTo>
                  <a:pt x="3231684" y="3173244"/>
                  <a:pt x="3200956" y="3190456"/>
                  <a:pt x="3167818" y="3190456"/>
                </a:cubicBezTo>
                <a:lnTo>
                  <a:pt x="95629" y="3190456"/>
                </a:lnTo>
                <a:cubicBezTo>
                  <a:pt x="62489" y="3190456"/>
                  <a:pt x="31765" y="3173244"/>
                  <a:pt x="14311" y="3144978"/>
                </a:cubicBezTo>
                <a:cubicBezTo>
                  <a:pt x="-3143" y="3116737"/>
                  <a:pt x="-4736" y="3081465"/>
                  <a:pt x="10103" y="3051800"/>
                </a:cubicBezTo>
                <a:lnTo>
                  <a:pt x="1500898" y="108595"/>
                </a:lnTo>
                <a:lnTo>
                  <a:pt x="1527251" y="59492"/>
                </a:lnTo>
                <a:cubicBezTo>
                  <a:pt x="1547098" y="19831"/>
                  <a:pt x="1589411" y="0"/>
                  <a:pt x="1631724" y="0"/>
                </a:cubicBezTo>
                <a:close/>
              </a:path>
            </a:pathLst>
          </a:custGeom>
          <a:no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9" name="Freeform: Shape 46">
            <a:extLst>
              <a:ext uri="{FF2B5EF4-FFF2-40B4-BE49-F238E27FC236}">
                <a16:creationId xmlns:a16="http://schemas.microsoft.com/office/drawing/2014/main" id="{0BF7F6AD-67CB-EC42-2334-D2F6B8EAE3A9}"/>
              </a:ext>
            </a:extLst>
          </p:cNvPr>
          <p:cNvSpPr/>
          <p:nvPr/>
        </p:nvSpPr>
        <p:spPr>
          <a:xfrm>
            <a:off x="4089794" y="2588710"/>
            <a:ext cx="936172" cy="944200"/>
          </a:xfrm>
          <a:custGeom>
            <a:avLst/>
            <a:gdLst>
              <a:gd name="connsiteX0" fmla="*/ 1710353 w 1900426"/>
              <a:gd name="connsiteY0" fmla="*/ 1916724 h 1916723"/>
              <a:gd name="connsiteX1" fmla="*/ 1871984 w 1900426"/>
              <a:gd name="connsiteY1" fmla="*/ 1826382 h 1916723"/>
              <a:gd name="connsiteX2" fmla="*/ 1880346 w 1900426"/>
              <a:gd name="connsiteY2" fmla="*/ 1641179 h 1916723"/>
              <a:gd name="connsiteX3" fmla="*/ 1120206 w 1900426"/>
              <a:gd name="connsiteY3" fmla="*/ 96803 h 1916723"/>
              <a:gd name="connsiteX4" fmla="*/ 780221 w 1900426"/>
              <a:gd name="connsiteY4" fmla="*/ 96803 h 1916723"/>
              <a:gd name="connsiteX5" fmla="*/ 20081 w 1900426"/>
              <a:gd name="connsiteY5" fmla="*/ 1641179 h 1916723"/>
              <a:gd name="connsiteX6" fmla="*/ 28443 w 1900426"/>
              <a:gd name="connsiteY6" fmla="*/ 1826382 h 1916723"/>
              <a:gd name="connsiteX7" fmla="*/ 190074 w 1900426"/>
              <a:gd name="connsiteY7" fmla="*/ 1916724 h 19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26" h="1916723">
                <a:moveTo>
                  <a:pt x="1710353" y="1916724"/>
                </a:moveTo>
                <a:cubicBezTo>
                  <a:pt x="1776219" y="1916724"/>
                  <a:pt x="1837296" y="1882514"/>
                  <a:pt x="1871984" y="1826382"/>
                </a:cubicBezTo>
                <a:cubicBezTo>
                  <a:pt x="1906672" y="1770199"/>
                  <a:pt x="1909839" y="1700142"/>
                  <a:pt x="1880346" y="1641179"/>
                </a:cubicBezTo>
                <a:lnTo>
                  <a:pt x="1120206" y="96803"/>
                </a:lnTo>
                <a:cubicBezTo>
                  <a:pt x="1055620" y="-32268"/>
                  <a:pt x="844807" y="-32268"/>
                  <a:pt x="780221" y="96803"/>
                </a:cubicBezTo>
                <a:lnTo>
                  <a:pt x="20081" y="1641179"/>
                </a:lnTo>
                <a:cubicBezTo>
                  <a:pt x="-9412" y="1700142"/>
                  <a:pt x="-6245" y="1770199"/>
                  <a:pt x="28443" y="1826382"/>
                </a:cubicBezTo>
                <a:cubicBezTo>
                  <a:pt x="63130" y="1882514"/>
                  <a:pt x="124208" y="1916724"/>
                  <a:pt x="190074" y="191672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Org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0" name="Freeform: Shape 48">
            <a:extLst>
              <a:ext uri="{FF2B5EF4-FFF2-40B4-BE49-F238E27FC236}">
                <a16:creationId xmlns:a16="http://schemas.microsoft.com/office/drawing/2014/main" id="{69B8F5CA-1C2D-D859-92A7-8F626BB4CAD0}"/>
              </a:ext>
            </a:extLst>
          </p:cNvPr>
          <p:cNvSpPr/>
          <p:nvPr/>
        </p:nvSpPr>
        <p:spPr>
          <a:xfrm>
            <a:off x="3528123" y="3720503"/>
            <a:ext cx="2059514" cy="937941"/>
          </a:xfrm>
          <a:custGeom>
            <a:avLst/>
            <a:gdLst>
              <a:gd name="connsiteX0" fmla="*/ 780214 w 4180809"/>
              <a:gd name="connsiteY0" fmla="*/ 105219 h 1904017"/>
              <a:gd name="connsiteX1" fmla="*/ 20123 w 4180809"/>
              <a:gd name="connsiteY1" fmla="*/ 1628473 h 1904017"/>
              <a:gd name="connsiteX2" fmla="*/ 28438 w 4180809"/>
              <a:gd name="connsiteY2" fmla="*/ 1813676 h 1904017"/>
              <a:gd name="connsiteX3" fmla="*/ 190117 w 4180809"/>
              <a:gd name="connsiteY3" fmla="*/ 1904017 h 1904017"/>
              <a:gd name="connsiteX4" fmla="*/ 3990714 w 4180809"/>
              <a:gd name="connsiteY4" fmla="*/ 1904017 h 1904017"/>
              <a:gd name="connsiteX5" fmla="*/ 4152396 w 4180809"/>
              <a:gd name="connsiteY5" fmla="*/ 1813676 h 1904017"/>
              <a:gd name="connsiteX6" fmla="*/ 4160707 w 4180809"/>
              <a:gd name="connsiteY6" fmla="*/ 1628473 h 1904017"/>
              <a:gd name="connsiteX7" fmla="*/ 3400567 w 4180809"/>
              <a:gd name="connsiteY7" fmla="*/ 105219 h 1904017"/>
              <a:gd name="connsiteX8" fmla="*/ 3230625 w 4180809"/>
              <a:gd name="connsiteY8" fmla="*/ 0 h 1904017"/>
              <a:gd name="connsiteX9" fmla="*/ 950206 w 4180809"/>
              <a:gd name="connsiteY9" fmla="*/ 0 h 1904017"/>
              <a:gd name="connsiteX10" fmla="*/ 780214 w 4180809"/>
              <a:gd name="connsiteY10" fmla="*/ 105219 h 190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0809" h="1904017">
                <a:moveTo>
                  <a:pt x="780214" y="105219"/>
                </a:moveTo>
                <a:lnTo>
                  <a:pt x="20123" y="1628473"/>
                </a:lnTo>
                <a:cubicBezTo>
                  <a:pt x="-9421" y="1687436"/>
                  <a:pt x="-6254" y="1757493"/>
                  <a:pt x="28438" y="1813676"/>
                </a:cubicBezTo>
                <a:cubicBezTo>
                  <a:pt x="63179" y="1869807"/>
                  <a:pt x="124200" y="1904017"/>
                  <a:pt x="190117" y="1904017"/>
                </a:cubicBezTo>
                <a:lnTo>
                  <a:pt x="3990714" y="1904017"/>
                </a:lnTo>
                <a:cubicBezTo>
                  <a:pt x="4056580" y="1904017"/>
                  <a:pt x="4117657" y="1869807"/>
                  <a:pt x="4152396" y="1813676"/>
                </a:cubicBezTo>
                <a:cubicBezTo>
                  <a:pt x="4187084" y="1757493"/>
                  <a:pt x="4190200" y="1687436"/>
                  <a:pt x="4160707" y="1628473"/>
                </a:cubicBezTo>
                <a:lnTo>
                  <a:pt x="3400567" y="105219"/>
                </a:lnTo>
                <a:cubicBezTo>
                  <a:pt x="3368299" y="40709"/>
                  <a:pt x="3302636" y="0"/>
                  <a:pt x="3230625" y="0"/>
                </a:cubicBezTo>
                <a:lnTo>
                  <a:pt x="950206" y="0"/>
                </a:lnTo>
                <a:cubicBezTo>
                  <a:pt x="878246" y="0"/>
                  <a:pt x="812532" y="40709"/>
                  <a:pt x="780214" y="10521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Functional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4" name="TextBox 43">
            <a:extLst>
              <a:ext uri="{FF2B5EF4-FFF2-40B4-BE49-F238E27FC236}">
                <a16:creationId xmlns:a16="http://schemas.microsoft.com/office/drawing/2014/main" id="{C9AF1F4F-0411-47FB-052A-93A96167E2C2}"/>
              </a:ext>
            </a:extLst>
          </p:cNvPr>
          <p:cNvSpPr txBox="1">
            <a:spLocks/>
          </p:cNvSpPr>
          <p:nvPr/>
        </p:nvSpPr>
        <p:spPr>
          <a:xfrm>
            <a:off x="6581651" y="2599145"/>
            <a:ext cx="5786812" cy="923330"/>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Role-based agents</a:t>
            </a:r>
          </a:p>
          <a:p>
            <a:pPr>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Copilot Studio</a:t>
            </a:r>
          </a:p>
          <a:p>
            <a:pPr>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Microsoft 365 Copilot industry scenarios</a:t>
            </a:r>
          </a:p>
        </p:txBody>
      </p:sp>
      <p:sp>
        <p:nvSpPr>
          <p:cNvPr id="54" name="TextBox 53">
            <a:extLst>
              <a:ext uri="{FF2B5EF4-FFF2-40B4-BE49-F238E27FC236}">
                <a16:creationId xmlns:a16="http://schemas.microsoft.com/office/drawing/2014/main" id="{33B96745-28BD-B2E0-E246-0BB14256D55C}"/>
              </a:ext>
            </a:extLst>
          </p:cNvPr>
          <p:cNvSpPr txBox="1">
            <a:spLocks/>
          </p:cNvSpPr>
          <p:nvPr/>
        </p:nvSpPr>
        <p:spPr>
          <a:xfrm>
            <a:off x="6581651" y="3855409"/>
            <a:ext cx="5257423" cy="666849"/>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a:ln>
                  <a:noFill/>
                </a:ln>
                <a:solidFill>
                  <a:srgbClr val="1A1A1A"/>
                </a:solidFill>
                <a:effectLst/>
                <a:uLnTx/>
                <a:uFillTx/>
                <a:latin typeface="Segoe UI"/>
                <a:ea typeface="+mn-ea"/>
                <a:cs typeface="+mn-cs"/>
              </a:rPr>
              <a:t>Copilot Studio agent builder</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a:ln>
                  <a:noFill/>
                </a:ln>
                <a:solidFill>
                  <a:srgbClr val="1A1A1A"/>
                </a:solidFill>
                <a:effectLst/>
                <a:uLnTx/>
                <a:uFillTx/>
                <a:latin typeface="Segoe UI"/>
                <a:ea typeface="+mn-ea"/>
                <a:cs typeface="+mn-cs"/>
              </a:rPr>
              <a:t>Microsoft 365 Copilot functional scenarios</a:t>
            </a:r>
          </a:p>
        </p:txBody>
      </p:sp>
      <p:sp>
        <p:nvSpPr>
          <p:cNvPr id="58" name="Freeform: Shape 50">
            <a:extLst>
              <a:ext uri="{FF2B5EF4-FFF2-40B4-BE49-F238E27FC236}">
                <a16:creationId xmlns:a16="http://schemas.microsoft.com/office/drawing/2014/main" id="{C5A2B28E-5A64-4A9E-98FA-BB295EEFF429}"/>
              </a:ext>
            </a:extLst>
          </p:cNvPr>
          <p:cNvSpPr/>
          <p:nvPr/>
        </p:nvSpPr>
        <p:spPr>
          <a:xfrm>
            <a:off x="2960217" y="4846038"/>
            <a:ext cx="3195326" cy="944219"/>
          </a:xfrm>
          <a:custGeom>
            <a:avLst/>
            <a:gdLst>
              <a:gd name="connsiteX0" fmla="*/ 28446 w 6486503"/>
              <a:gd name="connsiteY0" fmla="*/ 1826369 h 1916761"/>
              <a:gd name="connsiteX1" fmla="*/ 190074 w 6486503"/>
              <a:gd name="connsiteY1" fmla="*/ 1916762 h 1916761"/>
              <a:gd name="connsiteX2" fmla="*/ 6296430 w 6486503"/>
              <a:gd name="connsiteY2" fmla="*/ 1916762 h 1916761"/>
              <a:gd name="connsiteX3" fmla="*/ 6458061 w 6486503"/>
              <a:gd name="connsiteY3" fmla="*/ 1826369 h 1916761"/>
              <a:gd name="connsiteX4" fmla="*/ 6466422 w 6486503"/>
              <a:gd name="connsiteY4" fmla="*/ 1641167 h 1916761"/>
              <a:gd name="connsiteX5" fmla="*/ 5706283 w 6486503"/>
              <a:gd name="connsiteY5" fmla="*/ 105270 h 1916761"/>
              <a:gd name="connsiteX6" fmla="*/ 5536290 w 6486503"/>
              <a:gd name="connsiteY6" fmla="*/ 0 h 1916761"/>
              <a:gd name="connsiteX7" fmla="*/ 950214 w 6486503"/>
              <a:gd name="connsiteY7" fmla="*/ 0 h 1916761"/>
              <a:gd name="connsiteX8" fmla="*/ 780221 w 6486503"/>
              <a:gd name="connsiteY8" fmla="*/ 105270 h 1916761"/>
              <a:gd name="connsiteX9" fmla="*/ 20082 w 6486503"/>
              <a:gd name="connsiteY9" fmla="*/ 1641167 h 1916761"/>
              <a:gd name="connsiteX10" fmla="*/ 28446 w 6486503"/>
              <a:gd name="connsiteY10" fmla="*/ 1826369 h 19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6503" h="1916761">
                <a:moveTo>
                  <a:pt x="28446" y="1826369"/>
                </a:moveTo>
                <a:cubicBezTo>
                  <a:pt x="63137" y="1882552"/>
                  <a:pt x="124206" y="1916762"/>
                  <a:pt x="190074" y="1916762"/>
                </a:cubicBezTo>
                <a:lnTo>
                  <a:pt x="6296430" y="1916762"/>
                </a:lnTo>
                <a:cubicBezTo>
                  <a:pt x="6362296" y="1916762"/>
                  <a:pt x="6423373" y="1882552"/>
                  <a:pt x="6458061" y="1826369"/>
                </a:cubicBezTo>
                <a:cubicBezTo>
                  <a:pt x="6492748" y="1770237"/>
                  <a:pt x="6495916" y="1700130"/>
                  <a:pt x="6466422" y="1641167"/>
                </a:cubicBezTo>
                <a:lnTo>
                  <a:pt x="5706283" y="105270"/>
                </a:lnTo>
                <a:cubicBezTo>
                  <a:pt x="5674015" y="40709"/>
                  <a:pt x="5608300" y="0"/>
                  <a:pt x="5536290" y="0"/>
                </a:cubicBezTo>
                <a:lnTo>
                  <a:pt x="950214" y="0"/>
                </a:lnTo>
                <a:cubicBezTo>
                  <a:pt x="878208" y="0"/>
                  <a:pt x="812488" y="40709"/>
                  <a:pt x="780221" y="105270"/>
                </a:cubicBezTo>
                <a:lnTo>
                  <a:pt x="20082" y="1641167"/>
                </a:lnTo>
                <a:cubicBezTo>
                  <a:pt x="-9413" y="1700130"/>
                  <a:pt x="-6246" y="1770237"/>
                  <a:pt x="28446" y="182636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Individual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65" name="TextBox 64">
            <a:extLst>
              <a:ext uri="{FF2B5EF4-FFF2-40B4-BE49-F238E27FC236}">
                <a16:creationId xmlns:a16="http://schemas.microsoft.com/office/drawing/2014/main" id="{32A67932-B4E3-7BA1-6370-57B1A46D622E}"/>
              </a:ext>
            </a:extLst>
          </p:cNvPr>
          <p:cNvSpPr txBox="1">
            <a:spLocks/>
          </p:cNvSpPr>
          <p:nvPr/>
        </p:nvSpPr>
        <p:spPr>
          <a:xfrm>
            <a:off x="6581651" y="5010370"/>
            <a:ext cx="5257423" cy="615553"/>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a:ln>
                  <a:noFill/>
                </a:ln>
                <a:solidFill>
                  <a:srgbClr val="1A1A1A"/>
                </a:solidFill>
                <a:effectLst/>
                <a:uLnTx/>
                <a:uFillTx/>
                <a:latin typeface="Segoe UI"/>
                <a:ea typeface="+mn-ea"/>
                <a:cs typeface="+mn-cs"/>
              </a:rPr>
              <a:t>Microsoft 365 Copilot universal prompts (Meeting Recap, Summarize an email, etc.) </a:t>
            </a:r>
          </a:p>
        </p:txBody>
      </p:sp>
      <p:sp>
        <p:nvSpPr>
          <p:cNvPr id="69" name="Rectangle 68">
            <a:extLst>
              <a:ext uri="{FF2B5EF4-FFF2-40B4-BE49-F238E27FC236}">
                <a16:creationId xmlns:a16="http://schemas.microsoft.com/office/drawing/2014/main" id="{EA46EEC3-5C6B-211E-01F9-F6790ABA582A}"/>
              </a:ext>
              <a:ext uri="{C183D7F6-B498-43B3-948B-1728B52AA6E4}">
                <adec:decorative xmlns:adec="http://schemas.microsoft.com/office/drawing/2017/decorative" val="0"/>
              </a:ext>
            </a:extLst>
          </p:cNvPr>
          <p:cNvSpPr>
            <a:spLocks/>
          </p:cNvSpPr>
          <p:nvPr/>
        </p:nvSpPr>
        <p:spPr bwMode="auto">
          <a:xfrm>
            <a:off x="1260476" y="1434017"/>
            <a:ext cx="9674224" cy="55399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300"/>
              </a:spcBef>
              <a:spcAft>
                <a:spcPts val="200"/>
              </a:spcAft>
              <a:buClrTx/>
              <a:buSzTx/>
              <a:buFontTx/>
              <a:buNone/>
              <a:tabLst/>
              <a:defRPr/>
            </a:pPr>
            <a:r>
              <a:rPr kumimoji="0" lang="en-US" sz="1800" b="0" i="0" u="none" strike="noStrike" kern="1200" cap="none" spc="0" normalizeH="0" baseline="0" noProof="0">
                <a:ln>
                  <a:noFill/>
                </a:ln>
                <a:gradFill>
                  <a:gsLst>
                    <a:gs pos="48000">
                      <a:srgbClr val="000000"/>
                    </a:gs>
                    <a:gs pos="100000">
                      <a:srgbClr val="000000"/>
                    </a:gs>
                  </a:gsLst>
                  <a:lin ang="10800000" scaled="1"/>
                </a:gradFill>
                <a:effectLst/>
                <a:uLnTx/>
                <a:uFillTx/>
                <a:latin typeface="Segoe UI Semibold"/>
                <a:ea typeface="+mn-ea"/>
                <a:cs typeface="+mn-cs"/>
              </a:rPr>
              <a:t>Grow value from a base of solid usage and individual productivity and then extend through agents to impact organizational KPIs.</a:t>
            </a:r>
          </a:p>
        </p:txBody>
      </p:sp>
      <p:sp>
        <p:nvSpPr>
          <p:cNvPr id="3" name="Arrow: Up 2">
            <a:extLst>
              <a:ext uri="{FF2B5EF4-FFF2-40B4-BE49-F238E27FC236}">
                <a16:creationId xmlns:a16="http://schemas.microsoft.com/office/drawing/2014/main" id="{43CC1427-06E5-B757-9BEF-E17FFC509301}"/>
              </a:ext>
              <a:ext uri="{C183D7F6-B498-43B3-948B-1728B52AA6E4}">
                <adec:decorative xmlns:adec="http://schemas.microsoft.com/office/drawing/2017/decorative" val="0"/>
              </a:ext>
            </a:extLst>
          </p:cNvPr>
          <p:cNvSpPr/>
          <p:nvPr/>
        </p:nvSpPr>
        <p:spPr bwMode="auto">
          <a:xfrm>
            <a:off x="2468012" y="2432839"/>
            <a:ext cx="426282" cy="3357407"/>
          </a:xfrm>
          <a:prstGeom prst="upArrow">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5" name="TextBox 4">
            <a:extLst>
              <a:ext uri="{FF2B5EF4-FFF2-40B4-BE49-F238E27FC236}">
                <a16:creationId xmlns:a16="http://schemas.microsoft.com/office/drawing/2014/main" id="{30A4760D-266A-FE2D-0BF8-6A2270909F1A}"/>
              </a:ext>
            </a:extLst>
          </p:cNvPr>
          <p:cNvSpPr txBox="1"/>
          <p:nvPr/>
        </p:nvSpPr>
        <p:spPr>
          <a:xfrm>
            <a:off x="1572074" y="4569039"/>
            <a:ext cx="748603" cy="553998"/>
          </a:xfrm>
          <a:prstGeom prst="rect">
            <a:avLst/>
          </a:prstGeom>
          <a:noFill/>
        </p:spPr>
        <p:txBody>
          <a:bodyPr wrap="none" lIns="0" tIns="0" rIns="0" bIns="0" rtlCol="0">
            <a:spAutoFit/>
          </a:bodyPr>
          <a:lstStyle/>
          <a:p>
            <a:pPr algn="l"/>
            <a:r>
              <a:rPr lang="en-US" sz="3600" noProof="0"/>
              <a:t>Buy</a:t>
            </a:r>
          </a:p>
        </p:txBody>
      </p:sp>
      <p:sp>
        <p:nvSpPr>
          <p:cNvPr id="6" name="TextBox 5">
            <a:extLst>
              <a:ext uri="{FF2B5EF4-FFF2-40B4-BE49-F238E27FC236}">
                <a16:creationId xmlns:a16="http://schemas.microsoft.com/office/drawing/2014/main" id="{28443121-4923-9337-D8DF-6050CBC4B87A}"/>
              </a:ext>
            </a:extLst>
          </p:cNvPr>
          <p:cNvSpPr txBox="1"/>
          <p:nvPr/>
        </p:nvSpPr>
        <p:spPr>
          <a:xfrm>
            <a:off x="1070288" y="3009392"/>
            <a:ext cx="1374992" cy="553998"/>
          </a:xfrm>
          <a:prstGeom prst="rect">
            <a:avLst/>
          </a:prstGeom>
          <a:noFill/>
        </p:spPr>
        <p:txBody>
          <a:bodyPr wrap="none" lIns="0" tIns="0" rIns="0" bIns="0" rtlCol="0">
            <a:spAutoFit/>
          </a:bodyPr>
          <a:lstStyle/>
          <a:p>
            <a:pPr algn="l"/>
            <a:r>
              <a:rPr lang="en-US" sz="3600" noProof="0"/>
              <a:t>Extend</a:t>
            </a:r>
          </a:p>
        </p:txBody>
      </p:sp>
    </p:spTree>
    <p:extLst>
      <p:ext uri="{BB962C8B-B14F-4D97-AF65-F5344CB8AC3E}">
        <p14:creationId xmlns:p14="http://schemas.microsoft.com/office/powerpoint/2010/main" val="232381038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359E-C131-7F2E-307F-9F6563226C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6826654-6E3C-E14C-B936-7CECEC145278}"/>
              </a:ext>
            </a:extLst>
          </p:cNvPr>
          <p:cNvSpPr txBox="1">
            <a:spLocks noGrp="1"/>
          </p:cNvSpPr>
          <p:nvPr>
            <p:ph type="title" idx="4294967295"/>
          </p:nvPr>
        </p:nvSpPr>
        <p:spPr>
          <a:xfrm>
            <a:off x="372602" y="198407"/>
            <a:ext cx="1101852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gradFill>
                  <a:gsLst>
                    <a:gs pos="50000">
                      <a:schemeClr val="accent5"/>
                    </a:gs>
                    <a:gs pos="0">
                      <a:schemeClr val="accent1"/>
                    </a:gs>
                    <a:gs pos="100000">
                      <a:srgbClr val="C73ECC"/>
                    </a:gs>
                  </a:gsLst>
                  <a:lin ang="2700000" scaled="1"/>
                </a:gradFill>
                <a:effectLst/>
                <a:latin typeface="+mj-lt"/>
                <a:ea typeface="+mn-ea"/>
                <a:cs typeface="Segoe UI" pitchFamily="34" charset="0"/>
              </a:defRPr>
            </a:lvl1pPr>
          </a:lstStyle>
          <a:p>
            <a:pPr>
              <a:defRPr/>
            </a:pPr>
            <a:r>
              <a:rPr lang="en-US" noProof="0">
                <a:gradFill>
                  <a:gsLst>
                    <a:gs pos="0">
                      <a:srgbClr val="C03BC4"/>
                    </a:gs>
                    <a:gs pos="35000">
                      <a:srgbClr val="0078D4"/>
                    </a:gs>
                  </a:gsLst>
                  <a:path path="circle">
                    <a:fillToRect l="100000" t="100000"/>
                  </a:path>
                </a:gradFill>
                <a:cs typeface="Segoe UI"/>
              </a:rPr>
              <a:t>Top 10 to "Try First"</a:t>
            </a:r>
            <a:endParaRPr lang="en-US" sz="3200" b="0" i="0" u="none" strike="noStrike" kern="1200" cap="none" spc="-50" normalizeH="0" baseline="0" noProof="0">
              <a:ln w="3175">
                <a:noFill/>
              </a:ln>
              <a:gradFill>
                <a:gsLst>
                  <a:gs pos="0">
                    <a:srgbClr val="C03BC4"/>
                  </a:gs>
                  <a:gs pos="35000">
                    <a:srgbClr val="0078D4"/>
                  </a:gs>
                </a:gsLst>
                <a:path path="circle">
                  <a:fillToRect l="100000" t="100000"/>
                </a:path>
              </a:gradFill>
              <a:effectLst/>
              <a:uLnTx/>
              <a:uFillTx/>
              <a:latin typeface="+mj-lt"/>
              <a:cs typeface="Segoe UI" pitchFamily="34" charset="0"/>
            </a:endParaRPr>
          </a:p>
        </p:txBody>
      </p:sp>
      <p:sp>
        <p:nvSpPr>
          <p:cNvPr id="2" name="Title 34">
            <a:extLst>
              <a:ext uri="{FF2B5EF4-FFF2-40B4-BE49-F238E27FC236}">
                <a16:creationId xmlns:a16="http://schemas.microsoft.com/office/drawing/2014/main" id="{B02DF53D-75C1-7267-E29F-5E666815830B}"/>
              </a:ext>
            </a:extLst>
          </p:cNvPr>
          <p:cNvSpPr>
            <a:spLocks noGrp="1"/>
          </p:cNvSpPr>
          <p:nvPr/>
        </p:nvSpPr>
        <p:spPr>
          <a:xfrm>
            <a:off x="367499" y="684381"/>
            <a:ext cx="10594360" cy="430212"/>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US" sz="2400" noProof="0">
                <a:latin typeface="Segoe UI Semilight"/>
                <a:cs typeface="Segoe UI"/>
              </a:rPr>
              <a:t>with Microsoft 365 Copilot</a:t>
            </a:r>
            <a:br>
              <a:rPr lang="en-US" sz="2400" noProof="0">
                <a:latin typeface="Segoe UI Semilight"/>
              </a:rPr>
            </a:br>
            <a:r>
              <a:rPr lang="en-US" sz="1600" noProof="0">
                <a:latin typeface="Segoe UI Semilight"/>
                <a:cs typeface="Segoe UI"/>
              </a:rPr>
              <a:t>Foundational skills for new users</a:t>
            </a:r>
            <a:endParaRPr lang="en-US" noProof="0">
              <a:latin typeface="Segoe UI Semilight"/>
            </a:endParaRPr>
          </a:p>
        </p:txBody>
      </p:sp>
      <p:grpSp>
        <p:nvGrpSpPr>
          <p:cNvPr id="3" name="Group 2">
            <a:extLst>
              <a:ext uri="{FF2B5EF4-FFF2-40B4-BE49-F238E27FC236}">
                <a16:creationId xmlns:a16="http://schemas.microsoft.com/office/drawing/2014/main" id="{ECD28763-B1AC-1368-353F-E3CB9EC79183}"/>
              </a:ext>
              <a:ext uri="{C183D7F6-B498-43B3-948B-1728B52AA6E4}">
                <adec:decorative xmlns:adec="http://schemas.microsoft.com/office/drawing/2017/decorative" val="1"/>
              </a:ext>
            </a:extLst>
          </p:cNvPr>
          <p:cNvGrpSpPr/>
          <p:nvPr/>
        </p:nvGrpSpPr>
        <p:grpSpPr>
          <a:xfrm>
            <a:off x="505272" y="1463713"/>
            <a:ext cx="2153223" cy="2221428"/>
            <a:chOff x="505272" y="1463713"/>
            <a:chExt cx="2153223" cy="2221428"/>
          </a:xfrm>
        </p:grpSpPr>
        <p:sp>
          <p:nvSpPr>
            <p:cNvPr id="111" name="Rounded Rectangle 1">
              <a:extLst>
                <a:ext uri="{FF2B5EF4-FFF2-40B4-BE49-F238E27FC236}">
                  <a16:creationId xmlns:a16="http://schemas.microsoft.com/office/drawing/2014/main" id="{467BA974-1497-4303-B382-E2DB38E2159A}"/>
                </a:ext>
                <a:ext uri="{C183D7F6-B498-43B3-948B-1728B52AA6E4}">
                  <adec:decorative xmlns:adec="http://schemas.microsoft.com/office/drawing/2017/decorative" val="1"/>
                </a:ext>
              </a:extLst>
            </p:cNvPr>
            <p:cNvSpPr/>
            <p:nvPr/>
          </p:nvSpPr>
          <p:spPr bwMode="auto">
            <a:xfrm>
              <a:off x="505272"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12" name="TextBox 19">
              <a:extLst>
                <a:ext uri="{FF2B5EF4-FFF2-40B4-BE49-F238E27FC236}">
                  <a16:creationId xmlns:a16="http://schemas.microsoft.com/office/drawing/2014/main" id="{CA0061FF-C03E-4519-E536-291D72ABBD39}"/>
                </a:ext>
              </a:extLst>
            </p:cNvPr>
            <p:cNvSpPr txBox="1"/>
            <p:nvPr/>
          </p:nvSpPr>
          <p:spPr>
            <a:xfrm>
              <a:off x="626192" y="1957766"/>
              <a:ext cx="1922209" cy="113877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Recap a meeting</a:t>
              </a:r>
              <a:b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b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 </a:t>
              </a:r>
              <a:r>
                <a:rPr kumimoji="0" lang="en-US" sz="1000" b="0" i="0" u="none" strike="noStrike" kern="1200" cap="none" spc="0" normalizeH="0" baseline="0" noProof="0">
                  <a:ln>
                    <a:noFill/>
                  </a:ln>
                  <a:solidFill>
                    <a:prstClr val="black"/>
                  </a:solidFill>
                  <a:effectLst/>
                  <a:uLnTx/>
                  <a:uFillTx/>
                  <a:latin typeface="Segoe UI"/>
                  <a:ea typeface="+mn-ea"/>
                  <a:cs typeface="+mn-cs"/>
                </a:rPr>
                <a:t>– let Copilot keep track of key topics and action items so you can stay focused during the meeting and avoid listening to the recording after.</a:t>
              </a:r>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
          <p:nvSpPr>
            <p:cNvPr id="113" name="TextBox 1">
              <a:extLst>
                <a:ext uri="{FF2B5EF4-FFF2-40B4-BE49-F238E27FC236}">
                  <a16:creationId xmlns:a16="http://schemas.microsoft.com/office/drawing/2014/main" id="{5B08E05C-BE0D-52CA-782B-380E390B8A4F}"/>
                </a:ext>
              </a:extLst>
            </p:cNvPr>
            <p:cNvSpPr txBox="1"/>
            <p:nvPr/>
          </p:nvSpPr>
          <p:spPr>
            <a:xfrm>
              <a:off x="2267041"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a:t>
              </a:r>
            </a:p>
          </p:txBody>
        </p:sp>
        <p:pic>
          <p:nvPicPr>
            <p:cNvPr id="114" name="Picture 113" descr="A logo of a company&#10;&#10;Description automatically generated">
              <a:extLst>
                <a:ext uri="{FF2B5EF4-FFF2-40B4-BE49-F238E27FC236}">
                  <a16:creationId xmlns:a16="http://schemas.microsoft.com/office/drawing/2014/main" id="{63694008-E2E7-3E0A-17BD-339FF1E3A0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684" y="1612148"/>
              <a:ext cx="318387" cy="296130"/>
            </a:xfrm>
            <a:prstGeom prst="rect">
              <a:avLst/>
            </a:prstGeom>
          </p:spPr>
        </p:pic>
        <p:sp>
          <p:nvSpPr>
            <p:cNvPr id="115" name="TextBox 37">
              <a:extLst>
                <a:ext uri="{FF2B5EF4-FFF2-40B4-BE49-F238E27FC236}">
                  <a16:creationId xmlns:a16="http://schemas.microsoft.com/office/drawing/2014/main" id="{0EF18A96-1FFA-FA21-4986-DCF32877E958}"/>
                </a:ext>
              </a:extLst>
            </p:cNvPr>
            <p:cNvSpPr txBox="1"/>
            <p:nvPr/>
          </p:nvSpPr>
          <p:spPr>
            <a:xfrm>
              <a:off x="827732" y="3171742"/>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with notes and action items from</a:t>
              </a:r>
              <a:r>
                <a:rPr kumimoji="0" lang="en-US" sz="800" b="0" i="0" u="none" strike="noStrike" kern="1200" cap="none" spc="0" normalizeH="0" baseline="0" noProof="0">
                  <a:ln>
                    <a:noFill/>
                  </a:ln>
                  <a:solidFill>
                    <a:schemeClr val="accent1"/>
                  </a:solidFill>
                  <a:effectLst/>
                  <a:uLnTx/>
                  <a:uFillTx/>
                  <a:latin typeface="Segoe UI"/>
                  <a:ea typeface="+mn-ea"/>
                  <a:cs typeface="+mn-cs"/>
                </a:rPr>
                <a:t> meeting</a:t>
              </a:r>
              <a:endParaRPr kumimoji="0" lang="en-US" sz="1050" b="0" i="0" u="none" strike="noStrike" kern="1200" cap="none" spc="0" normalizeH="0" baseline="0" noProof="0">
                <a:ln>
                  <a:noFill/>
                </a:ln>
                <a:solidFill>
                  <a:schemeClr val="accent1"/>
                </a:solidFill>
                <a:effectLst/>
                <a:uLnTx/>
                <a:uFillTx/>
                <a:latin typeface="Segoe UI"/>
                <a:ea typeface="+mn-ea"/>
                <a:cs typeface="+mn-cs"/>
              </a:endParaRPr>
            </a:p>
          </p:txBody>
        </p:sp>
        <p:pic>
          <p:nvPicPr>
            <p:cNvPr id="116" name="Graphic 38">
              <a:extLst>
                <a:ext uri="{FF2B5EF4-FFF2-40B4-BE49-F238E27FC236}">
                  <a16:creationId xmlns:a16="http://schemas.microsoft.com/office/drawing/2014/main" id="{FA3A722B-15AA-8D84-D0C0-43885B7AD6C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3201363"/>
              <a:ext cx="163426" cy="163426"/>
            </a:xfrm>
            <a:prstGeom prst="rect">
              <a:avLst/>
            </a:prstGeom>
          </p:spPr>
        </p:pic>
      </p:grpSp>
      <p:grpSp>
        <p:nvGrpSpPr>
          <p:cNvPr id="46" name="Group 45">
            <a:extLst>
              <a:ext uri="{FF2B5EF4-FFF2-40B4-BE49-F238E27FC236}">
                <a16:creationId xmlns:a16="http://schemas.microsoft.com/office/drawing/2014/main" id="{1CE926CF-0683-E4DD-4CC9-0954FE4E5984}"/>
              </a:ext>
              <a:ext uri="{C183D7F6-B498-43B3-948B-1728B52AA6E4}">
                <adec:decorative xmlns:adec="http://schemas.microsoft.com/office/drawing/2017/decorative" val="1"/>
              </a:ext>
            </a:extLst>
          </p:cNvPr>
          <p:cNvGrpSpPr/>
          <p:nvPr/>
        </p:nvGrpSpPr>
        <p:grpSpPr>
          <a:xfrm>
            <a:off x="2766319" y="1463713"/>
            <a:ext cx="2153223" cy="2221428"/>
            <a:chOff x="2766319" y="1463713"/>
            <a:chExt cx="2153223" cy="2221428"/>
          </a:xfrm>
        </p:grpSpPr>
        <p:sp>
          <p:nvSpPr>
            <p:cNvPr id="105" name="Rounded Rectangle 1">
              <a:extLst>
                <a:ext uri="{FF2B5EF4-FFF2-40B4-BE49-F238E27FC236}">
                  <a16:creationId xmlns:a16="http://schemas.microsoft.com/office/drawing/2014/main" id="{F8C84E07-CECD-6B3A-D5AF-17A2F72EE594}"/>
                </a:ext>
                <a:ext uri="{C183D7F6-B498-43B3-948B-1728B52AA6E4}">
                  <adec:decorative xmlns:adec="http://schemas.microsoft.com/office/drawing/2017/decorative" val="1"/>
                </a:ext>
              </a:extLst>
            </p:cNvPr>
            <p:cNvSpPr/>
            <p:nvPr/>
          </p:nvSpPr>
          <p:spPr bwMode="auto">
            <a:xfrm>
              <a:off x="2766319"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6" name="TextBox 45">
              <a:extLst>
                <a:ext uri="{FF2B5EF4-FFF2-40B4-BE49-F238E27FC236}">
                  <a16:creationId xmlns:a16="http://schemas.microsoft.com/office/drawing/2014/main" id="{CE3B50AB-6AAB-4A97-1E5B-44F7543AEC55}"/>
                </a:ext>
              </a:extLst>
            </p:cNvPr>
            <p:cNvSpPr txBox="1"/>
            <p:nvPr/>
          </p:nvSpPr>
          <p:spPr>
            <a:xfrm>
              <a:off x="2887239" y="1957766"/>
              <a:ext cx="1859859" cy="8822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an </a:t>
              </a:r>
              <a:br>
                <a:rPr lang="en-US" sz="1400" b="1" noProof="0">
                  <a:solidFill>
                    <a:srgbClr val="8661C5"/>
                  </a:solidFill>
                  <a:latin typeface="Segoe UI Semibold" panose="020B0502040204020203" pitchFamily="34" charset="0"/>
                  <a:cs typeface="Segoe UI Semibold" panose="020B0502040204020203" pitchFamily="34" charset="0"/>
                </a:rPr>
              </a:br>
              <a:r>
                <a:rPr lang="en-US" sz="1400" b="1" noProof="0">
                  <a:solidFill>
                    <a:srgbClr val="8661C5"/>
                  </a:solidFill>
                  <a:latin typeface="Segoe UI Semibold" panose="020B0502040204020203" pitchFamily="34" charset="0"/>
                  <a:cs typeface="Segoe UI Semibold" panose="020B0502040204020203" pitchFamily="34" charset="0"/>
                </a:rPr>
                <a:t>email thread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quickly caught up to a long, complex email thread.</a:t>
              </a:r>
            </a:p>
          </p:txBody>
        </p:sp>
        <p:sp>
          <p:nvSpPr>
            <p:cNvPr id="107" name="TextBox 2">
              <a:extLst>
                <a:ext uri="{FF2B5EF4-FFF2-40B4-BE49-F238E27FC236}">
                  <a16:creationId xmlns:a16="http://schemas.microsoft.com/office/drawing/2014/main" id="{B82971EB-8529-3233-5ECA-760441132984}"/>
                </a:ext>
              </a:extLst>
            </p:cNvPr>
            <p:cNvSpPr txBox="1"/>
            <p:nvPr/>
          </p:nvSpPr>
          <p:spPr>
            <a:xfrm>
              <a:off x="4528088"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2</a:t>
              </a:r>
            </a:p>
          </p:txBody>
        </p:sp>
        <p:pic>
          <p:nvPicPr>
            <p:cNvPr id="108" name="Picture 107" descr="A blue square with a letter o&#10;&#10;Description automatically generated">
              <a:extLst>
                <a:ext uri="{FF2B5EF4-FFF2-40B4-BE49-F238E27FC236}">
                  <a16:creationId xmlns:a16="http://schemas.microsoft.com/office/drawing/2014/main" id="{D7F38BF2-A3D6-3FFD-1FF2-8CE4E6BA54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5814" y="1619990"/>
              <a:ext cx="301524" cy="280446"/>
            </a:xfrm>
            <a:prstGeom prst="rect">
              <a:avLst/>
            </a:prstGeom>
          </p:spPr>
        </p:pic>
        <p:sp>
          <p:nvSpPr>
            <p:cNvPr id="109" name="TextBox 39">
              <a:extLst>
                <a:ext uri="{FF2B5EF4-FFF2-40B4-BE49-F238E27FC236}">
                  <a16:creationId xmlns:a16="http://schemas.microsoft.com/office/drawing/2014/main" id="{1F1E9012-1D8E-AAEF-DD87-4FCA6DC1926D}"/>
                </a:ext>
              </a:extLst>
            </p:cNvPr>
            <p:cNvSpPr txBox="1"/>
            <p:nvPr/>
          </p:nvSpPr>
          <p:spPr>
            <a:xfrm>
              <a:off x="3085792" y="3171742"/>
              <a:ext cx="154971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Click on the Summarize icon</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110" name="Graphic 40">
              <a:extLst>
                <a:ext uri="{FF2B5EF4-FFF2-40B4-BE49-F238E27FC236}">
                  <a16:creationId xmlns:a16="http://schemas.microsoft.com/office/drawing/2014/main" id="{40F1E4C5-D9BD-5F83-4A0A-7439D10DA4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3201363"/>
              <a:ext cx="163426" cy="163426"/>
            </a:xfrm>
            <a:prstGeom prst="rect">
              <a:avLst/>
            </a:prstGeom>
          </p:spPr>
        </p:pic>
      </p:grpSp>
      <p:grpSp>
        <p:nvGrpSpPr>
          <p:cNvPr id="47" name="Group 46">
            <a:extLst>
              <a:ext uri="{FF2B5EF4-FFF2-40B4-BE49-F238E27FC236}">
                <a16:creationId xmlns:a16="http://schemas.microsoft.com/office/drawing/2014/main" id="{65D5E571-10C1-98A8-45FE-DE1F7EE8578F}"/>
              </a:ext>
            </a:extLst>
          </p:cNvPr>
          <p:cNvGrpSpPr/>
          <p:nvPr/>
        </p:nvGrpSpPr>
        <p:grpSpPr>
          <a:xfrm>
            <a:off x="7288413" y="1463713"/>
            <a:ext cx="2153223" cy="2221428"/>
            <a:chOff x="7288413" y="1463713"/>
            <a:chExt cx="2153223" cy="2221428"/>
          </a:xfrm>
        </p:grpSpPr>
        <p:sp>
          <p:nvSpPr>
            <p:cNvPr id="99" name="Rounded Rectangle 1">
              <a:extLst>
                <a:ext uri="{FF2B5EF4-FFF2-40B4-BE49-F238E27FC236}">
                  <a16:creationId xmlns:a16="http://schemas.microsoft.com/office/drawing/2014/main" id="{FB3B6796-8A08-91A7-93CB-001FFD3AC372}"/>
                </a:ext>
                <a:ext uri="{C183D7F6-B498-43B3-948B-1728B52AA6E4}">
                  <adec:decorative xmlns:adec="http://schemas.microsoft.com/office/drawing/2017/decorative" val="1"/>
                </a:ext>
              </a:extLst>
            </p:cNvPr>
            <p:cNvSpPr/>
            <p:nvPr/>
          </p:nvSpPr>
          <p:spPr bwMode="auto">
            <a:xfrm>
              <a:off x="7288413"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0" name="TextBox 53">
              <a:extLst>
                <a:ext uri="{FF2B5EF4-FFF2-40B4-BE49-F238E27FC236}">
                  <a16:creationId xmlns:a16="http://schemas.microsoft.com/office/drawing/2014/main" id="{1B99357D-4275-210A-8C91-4AC829EC87FA}"/>
                </a:ext>
              </a:extLst>
            </p:cNvPr>
            <p:cNvSpPr txBox="1"/>
            <p:nvPr/>
          </p:nvSpPr>
          <p:spPr>
            <a:xfrm>
              <a:off x="7409333" y="1957766"/>
              <a:ext cx="1814387"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 document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right down to business by summarizing long documents and focusing </a:t>
              </a:r>
              <a:br>
                <a:rPr lang="en-US" sz="1000" noProof="0">
                  <a:solidFill>
                    <a:prstClr val="black"/>
                  </a:solidFill>
                  <a:latin typeface="Segoe UI"/>
                </a:rPr>
              </a:br>
              <a:r>
                <a:rPr lang="en-US" sz="1000" noProof="0">
                  <a:solidFill>
                    <a:prstClr val="black"/>
                  </a:solidFill>
                  <a:latin typeface="Segoe UI"/>
                </a:rPr>
                <a:t>on the relevant sections.</a:t>
              </a:r>
            </a:p>
          </p:txBody>
        </p:sp>
        <p:sp>
          <p:nvSpPr>
            <p:cNvPr id="101" name="TextBox 5">
              <a:extLst>
                <a:ext uri="{FF2B5EF4-FFF2-40B4-BE49-F238E27FC236}">
                  <a16:creationId xmlns:a16="http://schemas.microsoft.com/office/drawing/2014/main" id="{F694DC2F-652A-66F8-1725-61FC41CD0477}"/>
                </a:ext>
              </a:extLst>
            </p:cNvPr>
            <p:cNvSpPr txBox="1"/>
            <p:nvPr/>
          </p:nvSpPr>
          <p:spPr>
            <a:xfrm>
              <a:off x="9050182"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4</a:t>
              </a:r>
            </a:p>
          </p:txBody>
        </p:sp>
        <p:pic>
          <p:nvPicPr>
            <p:cNvPr id="102" name="Picture 101">
              <a:extLst>
                <a:ext uri="{FF2B5EF4-FFF2-40B4-BE49-F238E27FC236}">
                  <a16:creationId xmlns:a16="http://schemas.microsoft.com/office/drawing/2014/main" id="{8318C110-12A8-4B29-AB5F-EE77B5E40CE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83196" y="1619990"/>
              <a:ext cx="318387" cy="280446"/>
            </a:xfrm>
            <a:prstGeom prst="rect">
              <a:avLst/>
            </a:prstGeom>
          </p:spPr>
        </p:pic>
        <p:sp>
          <p:nvSpPr>
            <p:cNvPr id="103" name="TextBox 44">
              <a:extLst>
                <a:ext uri="{FF2B5EF4-FFF2-40B4-BE49-F238E27FC236}">
                  <a16:creationId xmlns:a16="http://schemas.microsoft.com/office/drawing/2014/main" id="{4178A1EC-A451-9956-4A77-DF25EA6267BC}"/>
                </a:ext>
              </a:extLst>
            </p:cNvPr>
            <p:cNvSpPr txBox="1"/>
            <p:nvPr/>
          </p:nvSpPr>
          <p:spPr>
            <a:xfrm>
              <a:off x="7602300" y="3171742"/>
              <a:ext cx="1340058"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Give me a bulleted list of key points from </a:t>
              </a:r>
              <a:r>
                <a:rPr lang="en-US" sz="800" noProof="0">
                  <a:solidFill>
                    <a:schemeClr val="accent1"/>
                  </a:solidFill>
                  <a:latin typeface="Segoe UI"/>
                </a:rPr>
                <a:t>file</a:t>
              </a:r>
            </a:p>
          </p:txBody>
        </p:sp>
        <p:pic>
          <p:nvPicPr>
            <p:cNvPr id="104" name="Graphic 46">
              <a:extLst>
                <a:ext uri="{FF2B5EF4-FFF2-40B4-BE49-F238E27FC236}">
                  <a16:creationId xmlns:a16="http://schemas.microsoft.com/office/drawing/2014/main" id="{3F6524EA-55FF-2AC7-CFDC-22EF757DFE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3201363"/>
              <a:ext cx="163426" cy="163426"/>
            </a:xfrm>
            <a:prstGeom prst="rect">
              <a:avLst/>
            </a:prstGeom>
          </p:spPr>
        </p:pic>
      </p:grpSp>
      <p:grpSp>
        <p:nvGrpSpPr>
          <p:cNvPr id="48" name="Group 47">
            <a:extLst>
              <a:ext uri="{FF2B5EF4-FFF2-40B4-BE49-F238E27FC236}">
                <a16:creationId xmlns:a16="http://schemas.microsoft.com/office/drawing/2014/main" id="{238BFAA2-A197-FA09-2215-D6E2B1F27D0E}"/>
              </a:ext>
            </a:extLst>
          </p:cNvPr>
          <p:cNvGrpSpPr/>
          <p:nvPr/>
        </p:nvGrpSpPr>
        <p:grpSpPr>
          <a:xfrm>
            <a:off x="9549461" y="1463713"/>
            <a:ext cx="2261048" cy="2221428"/>
            <a:chOff x="9549461" y="1463713"/>
            <a:chExt cx="2261048" cy="2221428"/>
          </a:xfrm>
        </p:grpSpPr>
        <p:sp>
          <p:nvSpPr>
            <p:cNvPr id="93" name="Rounded Rectangle 1">
              <a:extLst>
                <a:ext uri="{FF2B5EF4-FFF2-40B4-BE49-F238E27FC236}">
                  <a16:creationId xmlns:a16="http://schemas.microsoft.com/office/drawing/2014/main" id="{59550B36-A5A6-502B-8676-F1D0E3B71FE4}"/>
                </a:ext>
                <a:ext uri="{C183D7F6-B498-43B3-948B-1728B52AA6E4}">
                  <adec:decorative xmlns:adec="http://schemas.microsoft.com/office/drawing/2017/decorative" val="1"/>
                </a:ext>
              </a:extLst>
            </p:cNvPr>
            <p:cNvSpPr/>
            <p:nvPr/>
          </p:nvSpPr>
          <p:spPr bwMode="auto">
            <a:xfrm>
              <a:off x="9549461"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94" name="TextBox 57">
              <a:extLst>
                <a:ext uri="{FF2B5EF4-FFF2-40B4-BE49-F238E27FC236}">
                  <a16:creationId xmlns:a16="http://schemas.microsoft.com/office/drawing/2014/main" id="{194B6E58-2795-6B2C-6957-567C5D02CB60}"/>
                </a:ext>
              </a:extLst>
            </p:cNvPr>
            <p:cNvSpPr txBox="1"/>
            <p:nvPr/>
          </p:nvSpPr>
          <p:spPr>
            <a:xfrm>
              <a:off x="9670382" y="1957766"/>
              <a:ext cx="1585640"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Tell me about a topic/project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provide insights and analysis from across multiple sources to get up to speed quickly.</a:t>
              </a:r>
            </a:p>
          </p:txBody>
        </p:sp>
        <p:sp>
          <p:nvSpPr>
            <p:cNvPr id="95" name="TextBox 6">
              <a:extLst>
                <a:ext uri="{FF2B5EF4-FFF2-40B4-BE49-F238E27FC236}">
                  <a16:creationId xmlns:a16="http://schemas.microsoft.com/office/drawing/2014/main" id="{20190CE8-7963-C6AE-2F5B-BBF136262A72}"/>
                </a:ext>
              </a:extLst>
            </p:cNvPr>
            <p:cNvSpPr txBox="1"/>
            <p:nvPr/>
          </p:nvSpPr>
          <p:spPr>
            <a:xfrm>
              <a:off x="11311230"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5</a:t>
              </a:r>
            </a:p>
          </p:txBody>
        </p:sp>
        <p:pic>
          <p:nvPicPr>
            <p:cNvPr id="96" name="Picture 95">
              <a:extLst>
                <a:ext uri="{FF2B5EF4-FFF2-40B4-BE49-F238E27FC236}">
                  <a16:creationId xmlns:a16="http://schemas.microsoft.com/office/drawing/2014/main" id="{2BF77F10-0F91-982A-CB4C-5224FF1627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1619990"/>
              <a:ext cx="318387" cy="280446"/>
            </a:xfrm>
            <a:prstGeom prst="rect">
              <a:avLst/>
            </a:prstGeom>
          </p:spPr>
        </p:pic>
        <p:sp>
          <p:nvSpPr>
            <p:cNvPr id="97" name="TextBox 48">
              <a:extLst>
                <a:ext uri="{FF2B5EF4-FFF2-40B4-BE49-F238E27FC236}">
                  <a16:creationId xmlns:a16="http://schemas.microsoft.com/office/drawing/2014/main" id="{023FB5F8-BAC0-CF3A-FE68-7D3F2BD4AFDC}"/>
                </a:ext>
              </a:extLst>
            </p:cNvPr>
            <p:cNvSpPr txBox="1"/>
            <p:nvPr/>
          </p:nvSpPr>
          <p:spPr>
            <a:xfrm>
              <a:off x="9866807" y="3171742"/>
              <a:ext cx="1943702"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Tell me what's new about</a:t>
              </a:r>
              <a:r>
                <a:rPr kumimoji="0" lang="en-US" sz="800" b="0" i="0" u="none" strike="noStrike" kern="1200" cap="none" spc="0" normalizeH="0" baseline="0" noProof="0">
                  <a:ln>
                    <a:noFill/>
                  </a:ln>
                  <a:solidFill>
                    <a:schemeClr val="accent1"/>
                  </a:solidFill>
                  <a:effectLst/>
                  <a:uLnTx/>
                  <a:uFillTx/>
                  <a:latin typeface="Segoe UI"/>
                  <a:ea typeface="+mn-ea"/>
                  <a:cs typeface="+mn-cs"/>
                </a:rPr>
                <a:t> </a:t>
              </a:r>
              <a:r>
                <a:rPr lang="en-US" sz="800" noProof="0">
                  <a:solidFill>
                    <a:schemeClr val="accent1"/>
                  </a:solidFill>
                  <a:latin typeface="Segoe UI"/>
                </a:rPr>
                <a:t>topic</a:t>
              </a:r>
              <a:r>
                <a:rPr kumimoji="0" lang="en-US" sz="800" b="0" i="0" u="none" strike="noStrike" kern="1200" cap="none" spc="0" normalizeH="0" baseline="0" noProof="0">
                  <a:ln>
                    <a:noFill/>
                  </a:ln>
                  <a:solidFill>
                    <a:prstClr val="black"/>
                  </a:solidFill>
                  <a:effectLst/>
                  <a:uLnTx/>
                  <a:uFillTx/>
                  <a:latin typeface="Segoe UI"/>
                  <a:ea typeface="+mn-ea"/>
                  <a:cs typeface="+mn-cs"/>
                </a:rPr>
                <a:t> organized by emails, chats, and files?</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98" name="Graphic 50">
              <a:extLst>
                <a:ext uri="{FF2B5EF4-FFF2-40B4-BE49-F238E27FC236}">
                  <a16:creationId xmlns:a16="http://schemas.microsoft.com/office/drawing/2014/main" id="{4F88AF6B-8764-0722-06D7-07BF343AEE4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3201363"/>
              <a:ext cx="163426" cy="163426"/>
            </a:xfrm>
            <a:prstGeom prst="rect">
              <a:avLst/>
            </a:prstGeom>
          </p:spPr>
        </p:pic>
      </p:grpSp>
      <p:grpSp>
        <p:nvGrpSpPr>
          <p:cNvPr id="49" name="Group 48">
            <a:extLst>
              <a:ext uri="{FF2B5EF4-FFF2-40B4-BE49-F238E27FC236}">
                <a16:creationId xmlns:a16="http://schemas.microsoft.com/office/drawing/2014/main" id="{80040FE4-F8E4-82D9-470D-39D9BBF8F8C9}"/>
              </a:ext>
            </a:extLst>
          </p:cNvPr>
          <p:cNvGrpSpPr/>
          <p:nvPr/>
        </p:nvGrpSpPr>
        <p:grpSpPr>
          <a:xfrm>
            <a:off x="505272" y="3809424"/>
            <a:ext cx="2153223" cy="2221429"/>
            <a:chOff x="505272" y="3809424"/>
            <a:chExt cx="2153223" cy="2221429"/>
          </a:xfrm>
        </p:grpSpPr>
        <p:sp>
          <p:nvSpPr>
            <p:cNvPr id="87" name="Rounded Rectangle 1">
              <a:extLst>
                <a:ext uri="{FF2B5EF4-FFF2-40B4-BE49-F238E27FC236}">
                  <a16:creationId xmlns:a16="http://schemas.microsoft.com/office/drawing/2014/main" id="{BB679FF4-82BC-65AD-EA4D-7CEE70327781}"/>
                </a:ext>
                <a:ext uri="{C183D7F6-B498-43B3-948B-1728B52AA6E4}">
                  <adec:decorative xmlns:adec="http://schemas.microsoft.com/office/drawing/2017/decorative" val="1"/>
                </a:ext>
              </a:extLst>
            </p:cNvPr>
            <p:cNvSpPr/>
            <p:nvPr/>
          </p:nvSpPr>
          <p:spPr bwMode="auto">
            <a:xfrm>
              <a:off x="505272" y="3809425"/>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8" name="TextBox 61">
              <a:extLst>
                <a:ext uri="{FF2B5EF4-FFF2-40B4-BE49-F238E27FC236}">
                  <a16:creationId xmlns:a16="http://schemas.microsoft.com/office/drawing/2014/main" id="{CF2C10A1-0DD1-78D9-DC0C-BC6BF38A499C}"/>
                </a:ext>
              </a:extLst>
            </p:cNvPr>
            <p:cNvSpPr txBox="1"/>
            <p:nvPr/>
          </p:nvSpPr>
          <p:spPr>
            <a:xfrm>
              <a:off x="626192" y="4303478"/>
              <a:ext cx="1744774"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Give me some ideas for </a:t>
              </a:r>
              <a:r>
                <a:rPr kumimoji="0" lang="en-US" sz="12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boost your creativity with ideas for your work such as agendas, product names, social media posts, etc.</a:t>
              </a:r>
            </a:p>
          </p:txBody>
        </p:sp>
        <p:sp>
          <p:nvSpPr>
            <p:cNvPr id="89" name="TextBox 7">
              <a:extLst>
                <a:ext uri="{FF2B5EF4-FFF2-40B4-BE49-F238E27FC236}">
                  <a16:creationId xmlns:a16="http://schemas.microsoft.com/office/drawing/2014/main" id="{F084CF4F-AB5A-F938-7EF7-C2502EFC5F94}"/>
                </a:ext>
              </a:extLst>
            </p:cNvPr>
            <p:cNvSpPr txBox="1"/>
            <p:nvPr/>
          </p:nvSpPr>
          <p:spPr>
            <a:xfrm>
              <a:off x="2267041"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6</a:t>
              </a:r>
            </a:p>
          </p:txBody>
        </p:sp>
        <p:pic>
          <p:nvPicPr>
            <p:cNvPr id="90" name="Picture 89">
              <a:extLst>
                <a:ext uri="{FF2B5EF4-FFF2-40B4-BE49-F238E27FC236}">
                  <a16:creationId xmlns:a16="http://schemas.microsoft.com/office/drawing/2014/main" id="{3C8BC9C7-E0A3-DE69-2484-93F4F979AC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685" y="3990229"/>
              <a:ext cx="318387" cy="280446"/>
            </a:xfrm>
            <a:prstGeom prst="rect">
              <a:avLst/>
            </a:prstGeom>
          </p:spPr>
        </p:pic>
        <p:sp>
          <p:nvSpPr>
            <p:cNvPr id="91" name="TextBox 52">
              <a:extLst>
                <a:ext uri="{FF2B5EF4-FFF2-40B4-BE49-F238E27FC236}">
                  <a16:creationId xmlns:a16="http://schemas.microsoft.com/office/drawing/2014/main" id="{77F6939C-AE0E-47F4-E792-DD7EB2CA3EBB}"/>
                </a:ext>
              </a:extLst>
            </p:cNvPr>
            <p:cNvSpPr txBox="1"/>
            <p:nvPr/>
          </p:nvSpPr>
          <p:spPr>
            <a:xfrm>
              <a:off x="827732" y="5531704"/>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00"/>
                </a:spcBef>
                <a:spcAft>
                  <a:spcPts val="200"/>
                </a:spcAft>
                <a:defRPr/>
              </a:pPr>
              <a:r>
                <a:rPr kumimoji="0" lang="en-US" sz="800" b="0" i="0" u="none" strike="noStrike" kern="1200" cap="none" spc="0" normalizeH="0" baseline="0" noProof="0">
                  <a:ln>
                    <a:noFill/>
                  </a:ln>
                  <a:solidFill>
                    <a:prstClr val="black"/>
                  </a:solidFill>
                  <a:effectLst/>
                  <a:uLnTx/>
                  <a:uFillTx/>
                  <a:latin typeface="Segoe UI"/>
                  <a:ea typeface="+mn-ea"/>
                  <a:cs typeface="+mn-cs"/>
                </a:rPr>
                <a:t>Suggest 10 compelling taglines based on </a:t>
              </a:r>
              <a:r>
                <a:rPr lang="en-US" sz="800" noProof="0">
                  <a:solidFill>
                    <a:schemeClr val="accent1"/>
                  </a:solidFill>
                  <a:latin typeface="Segoe UI"/>
                </a:rPr>
                <a:t>file </a:t>
              </a:r>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pic>
          <p:nvPicPr>
            <p:cNvPr id="92" name="Graphic 54">
              <a:extLst>
                <a:ext uri="{FF2B5EF4-FFF2-40B4-BE49-F238E27FC236}">
                  <a16:creationId xmlns:a16="http://schemas.microsoft.com/office/drawing/2014/main" id="{65761076-6D3D-7556-10B2-97B635C633C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5561325"/>
              <a:ext cx="163426" cy="163426"/>
            </a:xfrm>
            <a:prstGeom prst="rect">
              <a:avLst/>
            </a:prstGeom>
          </p:spPr>
        </p:pic>
      </p:grpSp>
      <p:grpSp>
        <p:nvGrpSpPr>
          <p:cNvPr id="50" name="Group 49">
            <a:extLst>
              <a:ext uri="{FF2B5EF4-FFF2-40B4-BE49-F238E27FC236}">
                <a16:creationId xmlns:a16="http://schemas.microsoft.com/office/drawing/2014/main" id="{4C8CDEB3-72A7-6912-DCE1-144EC22275A7}"/>
              </a:ext>
            </a:extLst>
          </p:cNvPr>
          <p:cNvGrpSpPr/>
          <p:nvPr/>
        </p:nvGrpSpPr>
        <p:grpSpPr>
          <a:xfrm>
            <a:off x="5027366" y="3809424"/>
            <a:ext cx="2153223" cy="2221428"/>
            <a:chOff x="5027366" y="3809424"/>
            <a:chExt cx="2153223" cy="2221428"/>
          </a:xfrm>
        </p:grpSpPr>
        <p:sp>
          <p:nvSpPr>
            <p:cNvPr id="81" name="Rounded Rectangle 1">
              <a:extLst>
                <a:ext uri="{FF2B5EF4-FFF2-40B4-BE49-F238E27FC236}">
                  <a16:creationId xmlns:a16="http://schemas.microsoft.com/office/drawing/2014/main" id="{2FFB0952-0EFB-5087-4B0B-532FD1084B1A}"/>
                </a:ext>
                <a:ext uri="{C183D7F6-B498-43B3-948B-1728B52AA6E4}">
                  <adec:decorative xmlns:adec="http://schemas.microsoft.com/office/drawing/2017/decorative" val="1"/>
                </a:ext>
              </a:extLst>
            </p:cNvPr>
            <p:cNvSpPr/>
            <p:nvPr/>
          </p:nvSpPr>
          <p:spPr bwMode="auto">
            <a:xfrm>
              <a:off x="5027366"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2" name="TextBox 69">
              <a:extLst>
                <a:ext uri="{FF2B5EF4-FFF2-40B4-BE49-F238E27FC236}">
                  <a16:creationId xmlns:a16="http://schemas.microsoft.com/office/drawing/2014/main" id="{E52BAE3D-B4AF-4E1B-8FBC-6434A4F04572}"/>
                </a:ext>
              </a:extLst>
            </p:cNvPr>
            <p:cNvSpPr txBox="1"/>
            <p:nvPr/>
          </p:nvSpPr>
          <p:spPr>
            <a:xfrm>
              <a:off x="5148286" y="4303478"/>
              <a:ext cx="1932245"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What did they say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when you vaguely remember someone mentioning a topic, have Copilot do the research.</a:t>
              </a:r>
            </a:p>
          </p:txBody>
        </p:sp>
        <p:sp>
          <p:nvSpPr>
            <p:cNvPr id="83" name="TextBox 9">
              <a:extLst>
                <a:ext uri="{FF2B5EF4-FFF2-40B4-BE49-F238E27FC236}">
                  <a16:creationId xmlns:a16="http://schemas.microsoft.com/office/drawing/2014/main" id="{05EA08C6-2AF3-B118-625F-6FD3BBAFE6C1}"/>
                </a:ext>
              </a:extLst>
            </p:cNvPr>
            <p:cNvSpPr txBox="1"/>
            <p:nvPr/>
          </p:nvSpPr>
          <p:spPr>
            <a:xfrm>
              <a:off x="6789135"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8</a:t>
              </a:r>
            </a:p>
          </p:txBody>
        </p:sp>
        <p:pic>
          <p:nvPicPr>
            <p:cNvPr id="84" name="Picture 83">
              <a:extLst>
                <a:ext uri="{FF2B5EF4-FFF2-40B4-BE49-F238E27FC236}">
                  <a16:creationId xmlns:a16="http://schemas.microsoft.com/office/drawing/2014/main" id="{48486E2F-78CF-A749-ED75-BE7255B935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04834" y="3990229"/>
              <a:ext cx="318387" cy="280446"/>
            </a:xfrm>
            <a:prstGeom prst="rect">
              <a:avLst/>
            </a:prstGeom>
          </p:spPr>
        </p:pic>
        <p:sp>
          <p:nvSpPr>
            <p:cNvPr id="85" name="TextBox 60">
              <a:extLst>
                <a:ext uri="{FF2B5EF4-FFF2-40B4-BE49-F238E27FC236}">
                  <a16:creationId xmlns:a16="http://schemas.microsoft.com/office/drawing/2014/main" id="{5490C1F1-BD9A-DDDF-DD09-B99848722ED8}"/>
                </a:ext>
              </a:extLst>
            </p:cNvPr>
            <p:cNvSpPr txBox="1"/>
            <p:nvPr/>
          </p:nvSpPr>
          <p:spPr>
            <a:xfrm>
              <a:off x="5338447" y="5531704"/>
              <a:ext cx="106241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What did </a:t>
              </a:r>
              <a:r>
                <a:rPr lang="en-US" sz="800" noProof="0">
                  <a:solidFill>
                    <a:schemeClr val="accent1"/>
                  </a:solidFill>
                  <a:latin typeface="Segoe UI"/>
                </a:rPr>
                <a:t>person</a:t>
              </a:r>
              <a:r>
                <a:rPr kumimoji="0" lang="en-US" sz="800" b="0" i="0" u="none" strike="noStrike" kern="1200" cap="none" spc="0" normalizeH="0" baseline="0" noProof="0">
                  <a:ln>
                    <a:noFill/>
                  </a:ln>
                  <a:solidFill>
                    <a:prstClr val="black"/>
                  </a:solidFill>
                  <a:effectLst/>
                  <a:uLnTx/>
                  <a:uFillTx/>
                  <a:latin typeface="Segoe UI"/>
                  <a:ea typeface="+mn-ea"/>
                  <a:cs typeface="+mn-cs"/>
                </a:rPr>
                <a:t> say about </a:t>
              </a:r>
              <a:r>
                <a:rPr lang="en-US" sz="800" noProof="0">
                  <a:solidFill>
                    <a:schemeClr val="accent1"/>
                  </a:solidFill>
                  <a:latin typeface="Segoe UI"/>
                </a:rPr>
                <a:t>topic</a:t>
              </a:r>
            </a:p>
          </p:txBody>
        </p:sp>
        <p:pic>
          <p:nvPicPr>
            <p:cNvPr id="86" name="Graphic 62">
              <a:extLst>
                <a:ext uri="{FF2B5EF4-FFF2-40B4-BE49-F238E27FC236}">
                  <a16:creationId xmlns:a16="http://schemas.microsoft.com/office/drawing/2014/main" id="{3CFE66D8-7B77-EE15-8E3A-391C9C8DC3A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5561325"/>
              <a:ext cx="163426" cy="163426"/>
            </a:xfrm>
            <a:prstGeom prst="rect">
              <a:avLst/>
            </a:prstGeom>
          </p:spPr>
        </p:pic>
      </p:grpSp>
      <p:grpSp>
        <p:nvGrpSpPr>
          <p:cNvPr id="51" name="Group 50">
            <a:extLst>
              <a:ext uri="{FF2B5EF4-FFF2-40B4-BE49-F238E27FC236}">
                <a16:creationId xmlns:a16="http://schemas.microsoft.com/office/drawing/2014/main" id="{1AA13A1F-3E81-D5C9-D38E-E1311C0BB222}"/>
              </a:ext>
            </a:extLst>
          </p:cNvPr>
          <p:cNvGrpSpPr/>
          <p:nvPr/>
        </p:nvGrpSpPr>
        <p:grpSpPr>
          <a:xfrm>
            <a:off x="9549461" y="3809424"/>
            <a:ext cx="2153223" cy="2221427"/>
            <a:chOff x="9549461" y="3809424"/>
            <a:chExt cx="2153223" cy="2221427"/>
          </a:xfrm>
        </p:grpSpPr>
        <p:sp>
          <p:nvSpPr>
            <p:cNvPr id="75" name="Rounded Rectangle 1">
              <a:extLst>
                <a:ext uri="{FF2B5EF4-FFF2-40B4-BE49-F238E27FC236}">
                  <a16:creationId xmlns:a16="http://schemas.microsoft.com/office/drawing/2014/main" id="{2CB8BC68-4A0F-DF73-9429-B5345E4A9D51}"/>
                </a:ext>
                <a:ext uri="{C183D7F6-B498-43B3-948B-1728B52AA6E4}">
                  <adec:decorative xmlns:adec="http://schemas.microsoft.com/office/drawing/2017/decorative" val="1"/>
                </a:ext>
              </a:extLst>
            </p:cNvPr>
            <p:cNvSpPr/>
            <p:nvPr/>
          </p:nvSpPr>
          <p:spPr bwMode="auto">
            <a:xfrm>
              <a:off x="9549461" y="3809424"/>
              <a:ext cx="2153223" cy="2221427"/>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6" name="TextBox 77">
              <a:extLst>
                <a:ext uri="{FF2B5EF4-FFF2-40B4-BE49-F238E27FC236}">
                  <a16:creationId xmlns:a16="http://schemas.microsoft.com/office/drawing/2014/main" id="{1C7CBD6D-CEB8-F2AE-5C57-A793C4CD3CED}"/>
                </a:ext>
              </a:extLst>
            </p:cNvPr>
            <p:cNvSpPr txBox="1"/>
            <p:nvPr/>
          </p:nvSpPr>
          <p:spPr>
            <a:xfrm>
              <a:off x="9670381" y="4303478"/>
              <a:ext cx="1895427" cy="112851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Translate a message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with business becoming increasingly international, it’s important to be able to read or write messages in other languages.</a:t>
              </a:r>
            </a:p>
          </p:txBody>
        </p:sp>
        <p:sp>
          <p:nvSpPr>
            <p:cNvPr id="77" name="TextBox 11">
              <a:extLst>
                <a:ext uri="{FF2B5EF4-FFF2-40B4-BE49-F238E27FC236}">
                  <a16:creationId xmlns:a16="http://schemas.microsoft.com/office/drawing/2014/main" id="{FF9CFBFA-5D67-8DB3-95F3-8E0483267F3A}"/>
                </a:ext>
              </a:extLst>
            </p:cNvPr>
            <p:cNvSpPr txBox="1"/>
            <p:nvPr/>
          </p:nvSpPr>
          <p:spPr>
            <a:xfrm>
              <a:off x="11104442" y="3809424"/>
              <a:ext cx="598242"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10</a:t>
              </a:r>
            </a:p>
          </p:txBody>
        </p:sp>
        <p:pic>
          <p:nvPicPr>
            <p:cNvPr id="78" name="Picture 77">
              <a:extLst>
                <a:ext uri="{FF2B5EF4-FFF2-40B4-BE49-F238E27FC236}">
                  <a16:creationId xmlns:a16="http://schemas.microsoft.com/office/drawing/2014/main" id="{5C96A3F8-2E2F-D120-ECB1-56202343EC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3990229"/>
              <a:ext cx="318387" cy="280446"/>
            </a:xfrm>
            <a:prstGeom prst="rect">
              <a:avLst/>
            </a:prstGeom>
          </p:spPr>
        </p:pic>
        <p:sp>
          <p:nvSpPr>
            <p:cNvPr id="79" name="TextBox 68">
              <a:extLst>
                <a:ext uri="{FF2B5EF4-FFF2-40B4-BE49-F238E27FC236}">
                  <a16:creationId xmlns:a16="http://schemas.microsoft.com/office/drawing/2014/main" id="{40F39368-80B5-2D20-CB6E-EC40E0407BB9}"/>
                </a:ext>
              </a:extLst>
            </p:cNvPr>
            <p:cNvSpPr txBox="1"/>
            <p:nvPr/>
          </p:nvSpPr>
          <p:spPr>
            <a:xfrm>
              <a:off x="9866807" y="5531704"/>
              <a:ext cx="1237635"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Translate the following text into French: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80" name="Graphic 70">
              <a:extLst>
                <a:ext uri="{FF2B5EF4-FFF2-40B4-BE49-F238E27FC236}">
                  <a16:creationId xmlns:a16="http://schemas.microsoft.com/office/drawing/2014/main" id="{23B1E8BE-C7E2-9EE3-65B8-0B813CE0D5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5561325"/>
              <a:ext cx="163426" cy="163426"/>
            </a:xfrm>
            <a:prstGeom prst="rect">
              <a:avLst/>
            </a:prstGeom>
          </p:spPr>
        </p:pic>
      </p:grpSp>
      <p:grpSp>
        <p:nvGrpSpPr>
          <p:cNvPr id="52" name="Group 51">
            <a:extLst>
              <a:ext uri="{FF2B5EF4-FFF2-40B4-BE49-F238E27FC236}">
                <a16:creationId xmlns:a16="http://schemas.microsoft.com/office/drawing/2014/main" id="{4EC09701-7D54-23C5-EE17-469EC77CC48F}"/>
              </a:ext>
              <a:ext uri="{C183D7F6-B498-43B3-948B-1728B52AA6E4}">
                <adec:decorative xmlns:adec="http://schemas.microsoft.com/office/drawing/2017/decorative" val="1"/>
              </a:ext>
            </a:extLst>
          </p:cNvPr>
          <p:cNvGrpSpPr/>
          <p:nvPr/>
        </p:nvGrpSpPr>
        <p:grpSpPr>
          <a:xfrm>
            <a:off x="5027366" y="1463713"/>
            <a:ext cx="2153223" cy="2221428"/>
            <a:chOff x="5027366" y="1463713"/>
            <a:chExt cx="2153223" cy="2221428"/>
          </a:xfrm>
        </p:grpSpPr>
        <p:sp>
          <p:nvSpPr>
            <p:cNvPr id="69" name="Rounded Rectangle 1">
              <a:extLst>
                <a:ext uri="{FF2B5EF4-FFF2-40B4-BE49-F238E27FC236}">
                  <a16:creationId xmlns:a16="http://schemas.microsoft.com/office/drawing/2014/main" id="{A16D7BC9-CC42-6637-0619-9FC39BBBA2E5}"/>
                </a:ext>
                <a:ext uri="{C183D7F6-B498-43B3-948B-1728B52AA6E4}">
                  <adec:decorative xmlns:adec="http://schemas.microsoft.com/office/drawing/2017/decorative" val="1"/>
                </a:ext>
              </a:extLst>
            </p:cNvPr>
            <p:cNvSpPr/>
            <p:nvPr/>
          </p:nvSpPr>
          <p:spPr bwMode="auto">
            <a:xfrm>
              <a:off x="5027366"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0" name="TextBox 49">
              <a:extLst>
                <a:ext uri="{FF2B5EF4-FFF2-40B4-BE49-F238E27FC236}">
                  <a16:creationId xmlns:a16="http://schemas.microsoft.com/office/drawing/2014/main" id="{7AFBB748-579B-3C99-1D2B-06F6827E18F7}"/>
                </a:ext>
              </a:extLst>
            </p:cNvPr>
            <p:cNvSpPr txBox="1"/>
            <p:nvPr/>
          </p:nvSpPr>
          <p:spPr>
            <a:xfrm>
              <a:off x="5148286" y="1957766"/>
              <a:ext cx="18143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Draft email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personalize the tone and length.</a:t>
              </a:r>
            </a:p>
          </p:txBody>
        </p:sp>
        <p:sp>
          <p:nvSpPr>
            <p:cNvPr id="71" name="TextBox 3">
              <a:extLst>
                <a:ext uri="{FF2B5EF4-FFF2-40B4-BE49-F238E27FC236}">
                  <a16:creationId xmlns:a16="http://schemas.microsoft.com/office/drawing/2014/main" id="{2ADAF7D3-1361-516B-4C57-0716A04B1728}"/>
                </a:ext>
              </a:extLst>
            </p:cNvPr>
            <p:cNvSpPr txBox="1"/>
            <p:nvPr/>
          </p:nvSpPr>
          <p:spPr>
            <a:xfrm>
              <a:off x="6789135"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3</a:t>
              </a:r>
            </a:p>
          </p:txBody>
        </p:sp>
        <p:sp>
          <p:nvSpPr>
            <p:cNvPr id="72" name="TextBox 41">
              <a:extLst>
                <a:ext uri="{FF2B5EF4-FFF2-40B4-BE49-F238E27FC236}">
                  <a16:creationId xmlns:a16="http://schemas.microsoft.com/office/drawing/2014/main" id="{B733B91A-E5FE-30D7-D4AF-32F7151B95BB}"/>
                </a:ext>
              </a:extLst>
            </p:cNvPr>
            <p:cNvSpPr txBox="1"/>
            <p:nvPr/>
          </p:nvSpPr>
          <p:spPr>
            <a:xfrm>
              <a:off x="5338447" y="2983690"/>
              <a:ext cx="1549719"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to [name] that informs them that Project X is delayed two weeks. Make it short and casual in tone.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73" name="Graphic 42">
              <a:extLst>
                <a:ext uri="{FF2B5EF4-FFF2-40B4-BE49-F238E27FC236}">
                  <a16:creationId xmlns:a16="http://schemas.microsoft.com/office/drawing/2014/main" id="{17E96F4E-BD69-280D-2CB5-60538CD190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3013311"/>
              <a:ext cx="163426" cy="163426"/>
            </a:xfrm>
            <a:prstGeom prst="rect">
              <a:avLst/>
            </a:prstGeom>
          </p:spPr>
        </p:pic>
        <p:pic>
          <p:nvPicPr>
            <p:cNvPr id="74" name="Picture 73" descr="A blue square with a letter o&#10;&#10;Description automatically generated">
              <a:extLst>
                <a:ext uri="{FF2B5EF4-FFF2-40B4-BE49-F238E27FC236}">
                  <a16:creationId xmlns:a16="http://schemas.microsoft.com/office/drawing/2014/main" id="{C0780738-3B05-1363-6CA6-4DEA4D8AAF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116" y="1619990"/>
              <a:ext cx="301524" cy="280446"/>
            </a:xfrm>
            <a:prstGeom prst="rect">
              <a:avLst/>
            </a:prstGeom>
          </p:spPr>
        </p:pic>
      </p:grpSp>
      <p:grpSp>
        <p:nvGrpSpPr>
          <p:cNvPr id="53" name="Group 52">
            <a:extLst>
              <a:ext uri="{FF2B5EF4-FFF2-40B4-BE49-F238E27FC236}">
                <a16:creationId xmlns:a16="http://schemas.microsoft.com/office/drawing/2014/main" id="{73B59520-EF5F-C37E-4313-0620F4FA27A4}"/>
              </a:ext>
            </a:extLst>
          </p:cNvPr>
          <p:cNvGrpSpPr/>
          <p:nvPr/>
        </p:nvGrpSpPr>
        <p:grpSpPr>
          <a:xfrm>
            <a:off x="7288413" y="3809424"/>
            <a:ext cx="2153223" cy="2221428"/>
            <a:chOff x="7288413" y="3809424"/>
            <a:chExt cx="2153223" cy="2221428"/>
          </a:xfrm>
        </p:grpSpPr>
        <p:sp>
          <p:nvSpPr>
            <p:cNvPr id="63" name="Rounded Rectangle 1">
              <a:extLst>
                <a:ext uri="{FF2B5EF4-FFF2-40B4-BE49-F238E27FC236}">
                  <a16:creationId xmlns:a16="http://schemas.microsoft.com/office/drawing/2014/main" id="{A6C2A085-1AC7-F7A7-E478-F9DA2B990470}"/>
                </a:ext>
                <a:ext uri="{C183D7F6-B498-43B3-948B-1728B52AA6E4}">
                  <adec:decorative xmlns:adec="http://schemas.microsoft.com/office/drawing/2017/decorative" val="1"/>
                </a:ext>
              </a:extLst>
            </p:cNvPr>
            <p:cNvSpPr/>
            <p:nvPr/>
          </p:nvSpPr>
          <p:spPr bwMode="auto">
            <a:xfrm>
              <a:off x="7288413"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64" name="TextBox 73">
              <a:extLst>
                <a:ext uri="{FF2B5EF4-FFF2-40B4-BE49-F238E27FC236}">
                  <a16:creationId xmlns:a16="http://schemas.microsoft.com/office/drawing/2014/main" id="{DC7859A8-E639-AE86-5C20-CD525CE847A3}"/>
                </a:ext>
              </a:extLst>
            </p:cNvPr>
            <p:cNvSpPr txBox="1"/>
            <p:nvPr/>
          </p:nvSpPr>
          <p:spPr>
            <a:xfrm>
              <a:off x="7409333" y="4303478"/>
              <a:ext cx="17426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How do I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a:t>
              </a:r>
              <a:r>
                <a:rPr lang="en-US" sz="1000" noProof="0"/>
                <a:t>let Copilot help you build or fix formulas in Excel</a:t>
              </a:r>
              <a:r>
                <a:rPr lang="en-US" sz="1000" noProof="0">
                  <a:solidFill>
                    <a:prstClr val="black"/>
                  </a:solidFill>
                  <a:latin typeface="Segoe UI"/>
                </a:rPr>
                <a:t>.</a:t>
              </a:r>
            </a:p>
          </p:txBody>
        </p:sp>
        <p:sp>
          <p:nvSpPr>
            <p:cNvPr id="65" name="TextBox 10">
              <a:extLst>
                <a:ext uri="{FF2B5EF4-FFF2-40B4-BE49-F238E27FC236}">
                  <a16:creationId xmlns:a16="http://schemas.microsoft.com/office/drawing/2014/main" id="{C679F92A-A63B-8C92-5DE1-5CFA4E885555}"/>
                </a:ext>
              </a:extLst>
            </p:cNvPr>
            <p:cNvSpPr txBox="1"/>
            <p:nvPr/>
          </p:nvSpPr>
          <p:spPr>
            <a:xfrm>
              <a:off x="9050182"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9</a:t>
              </a:r>
            </a:p>
          </p:txBody>
        </p:sp>
        <p:sp>
          <p:nvSpPr>
            <p:cNvPr id="66" name="TextBox 64">
              <a:extLst>
                <a:ext uri="{FF2B5EF4-FFF2-40B4-BE49-F238E27FC236}">
                  <a16:creationId xmlns:a16="http://schemas.microsoft.com/office/drawing/2014/main" id="{64255297-57D1-7547-0902-3084582632E3}"/>
                </a:ext>
              </a:extLst>
            </p:cNvPr>
            <p:cNvSpPr txBox="1"/>
            <p:nvPr/>
          </p:nvSpPr>
          <p:spPr>
            <a:xfrm>
              <a:off x="7602299" y="5531704"/>
              <a:ext cx="1549719"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800" noProof="0"/>
                <a:t>How do I sum values that are greater than 0?</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7" name="Graphic 66">
              <a:extLst>
                <a:ext uri="{FF2B5EF4-FFF2-40B4-BE49-F238E27FC236}">
                  <a16:creationId xmlns:a16="http://schemas.microsoft.com/office/drawing/2014/main" id="{0FA4F0F9-65F6-3F0A-9FC6-62BD9D138C5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5561325"/>
              <a:ext cx="163426" cy="163426"/>
            </a:xfrm>
            <a:prstGeom prst="rect">
              <a:avLst/>
            </a:prstGeom>
          </p:spPr>
        </p:pic>
      </p:grpSp>
      <p:sp>
        <p:nvSpPr>
          <p:cNvPr id="54" name="TextBox 108">
            <a:extLst>
              <a:ext uri="{FF2B5EF4-FFF2-40B4-BE49-F238E27FC236}">
                <a16:creationId xmlns:a16="http://schemas.microsoft.com/office/drawing/2014/main" id="{C507FB5A-E697-FD95-BEA0-4F363564A701}"/>
              </a:ext>
            </a:extLst>
          </p:cNvPr>
          <p:cNvSpPr txBox="1"/>
          <p:nvPr/>
        </p:nvSpPr>
        <p:spPr>
          <a:xfrm>
            <a:off x="2148800" y="6254847"/>
            <a:ext cx="7894400" cy="3668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US" sz="1800" b="1" kern="100" noProof="0">
                <a:effectLst/>
                <a:latin typeface="Segoe UI Semibold" panose="020B0502040204020203" pitchFamily="34" charset="0"/>
                <a:ea typeface="Aptos" panose="020B0004020202020204" pitchFamily="34" charset="0"/>
                <a:cs typeface="Segoe UI Semibold" panose="020B0502040204020203" pitchFamily="34" charset="0"/>
              </a:rPr>
              <a:t> For more prompts, visit Copilot Lab at: </a:t>
            </a:r>
            <a:r>
              <a:rPr lang="en-US" sz="1800" b="1" kern="100" noProof="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hlinkClick r:id="rId7"/>
              </a:rPr>
              <a:t>aka.ms/</a:t>
            </a:r>
            <a:r>
              <a:rPr lang="en-US" sz="1800" b="1" kern="100" noProof="0" err="1">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hlinkClick r:id="rId7"/>
              </a:rPr>
              <a:t>promtps</a:t>
            </a:r>
            <a:endParaRPr lang="en-US" sz="1800" b="1" kern="100" noProof="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endParaRPr>
          </a:p>
        </p:txBody>
      </p:sp>
      <p:grpSp>
        <p:nvGrpSpPr>
          <p:cNvPr id="55" name="Group 54">
            <a:extLst>
              <a:ext uri="{FF2B5EF4-FFF2-40B4-BE49-F238E27FC236}">
                <a16:creationId xmlns:a16="http://schemas.microsoft.com/office/drawing/2014/main" id="{B1D9F39A-05D8-1E30-151B-79CD4E0A8BCF}"/>
              </a:ext>
              <a:ext uri="{C183D7F6-B498-43B3-948B-1728B52AA6E4}">
                <adec:decorative xmlns:adec="http://schemas.microsoft.com/office/drawing/2017/decorative" val="1"/>
              </a:ext>
            </a:extLst>
          </p:cNvPr>
          <p:cNvGrpSpPr/>
          <p:nvPr/>
        </p:nvGrpSpPr>
        <p:grpSpPr>
          <a:xfrm>
            <a:off x="2766319" y="3809424"/>
            <a:ext cx="2153223" cy="2221428"/>
            <a:chOff x="2766319" y="3809424"/>
            <a:chExt cx="2153223" cy="2221428"/>
          </a:xfrm>
        </p:grpSpPr>
        <p:grpSp>
          <p:nvGrpSpPr>
            <p:cNvPr id="56" name="Group 55">
              <a:extLst>
                <a:ext uri="{FF2B5EF4-FFF2-40B4-BE49-F238E27FC236}">
                  <a16:creationId xmlns:a16="http://schemas.microsoft.com/office/drawing/2014/main" id="{9F0FAEB7-F0E8-2EA7-416F-5503AA31B3C1}"/>
                </a:ext>
              </a:extLst>
            </p:cNvPr>
            <p:cNvGrpSpPr/>
            <p:nvPr/>
          </p:nvGrpSpPr>
          <p:grpSpPr>
            <a:xfrm>
              <a:off x="2766319" y="3809424"/>
              <a:ext cx="2153223" cy="2221428"/>
              <a:chOff x="2766319" y="3809424"/>
              <a:chExt cx="2153223" cy="2221428"/>
            </a:xfrm>
          </p:grpSpPr>
          <p:sp>
            <p:nvSpPr>
              <p:cNvPr id="58" name="Rounded Rectangle 1">
                <a:extLst>
                  <a:ext uri="{FF2B5EF4-FFF2-40B4-BE49-F238E27FC236}">
                    <a16:creationId xmlns:a16="http://schemas.microsoft.com/office/drawing/2014/main" id="{677A3F3F-3968-D627-AF99-67456FE7BF9F}"/>
                  </a:ext>
                  <a:ext uri="{C183D7F6-B498-43B3-948B-1728B52AA6E4}">
                    <adec:decorative xmlns:adec="http://schemas.microsoft.com/office/drawing/2017/decorative" val="1"/>
                  </a:ext>
                </a:extLst>
              </p:cNvPr>
              <p:cNvSpPr/>
              <p:nvPr/>
            </p:nvSpPr>
            <p:spPr bwMode="auto">
              <a:xfrm>
                <a:off x="2766319"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59" name="TextBox 65">
                <a:extLst>
                  <a:ext uri="{FF2B5EF4-FFF2-40B4-BE49-F238E27FC236}">
                    <a16:creationId xmlns:a16="http://schemas.microsoft.com/office/drawing/2014/main" id="{3B34582A-3E0F-43B3-D808-D1A043F9CF77}"/>
                  </a:ext>
                </a:extLst>
              </p:cNvPr>
              <p:cNvSpPr txBox="1"/>
              <p:nvPr/>
            </p:nvSpPr>
            <p:spPr>
              <a:xfrm>
                <a:off x="2887238" y="4303478"/>
                <a:ext cx="1972597"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Help me write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jumpstart creativity and write and edit like a pro by getting a first draft in seconds.</a:t>
                </a:r>
              </a:p>
            </p:txBody>
          </p:sp>
          <p:sp>
            <p:nvSpPr>
              <p:cNvPr id="60" name="TextBox 8">
                <a:extLst>
                  <a:ext uri="{FF2B5EF4-FFF2-40B4-BE49-F238E27FC236}">
                    <a16:creationId xmlns:a16="http://schemas.microsoft.com/office/drawing/2014/main" id="{AA0E9C18-63E2-F1DA-4A62-D99F2643D73B}"/>
                  </a:ext>
                </a:extLst>
              </p:cNvPr>
              <p:cNvSpPr txBox="1"/>
              <p:nvPr/>
            </p:nvSpPr>
            <p:spPr>
              <a:xfrm>
                <a:off x="4528088"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7</a:t>
                </a:r>
              </a:p>
            </p:txBody>
          </p:sp>
          <p:sp>
            <p:nvSpPr>
              <p:cNvPr id="61" name="TextBox 56">
                <a:extLst>
                  <a:ext uri="{FF2B5EF4-FFF2-40B4-BE49-F238E27FC236}">
                    <a16:creationId xmlns:a16="http://schemas.microsoft.com/office/drawing/2014/main" id="{3D2521F0-E585-E507-1023-BDD1C7235CE7}"/>
                  </a:ext>
                </a:extLst>
              </p:cNvPr>
              <p:cNvSpPr txBox="1"/>
              <p:nvPr/>
            </p:nvSpPr>
            <p:spPr>
              <a:xfrm>
                <a:off x="3085792" y="5531704"/>
                <a:ext cx="1149873"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Generate three ways to say [x]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2" name="Graphic 58">
                <a:extLst>
                  <a:ext uri="{FF2B5EF4-FFF2-40B4-BE49-F238E27FC236}">
                    <a16:creationId xmlns:a16="http://schemas.microsoft.com/office/drawing/2014/main" id="{497A663F-407A-B4F4-FCFE-D64D1DDD0B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5561325"/>
                <a:ext cx="163426" cy="163426"/>
              </a:xfrm>
              <a:prstGeom prst="rect">
                <a:avLst/>
              </a:prstGeom>
            </p:spPr>
          </p:pic>
        </p:grpSp>
        <p:pic>
          <p:nvPicPr>
            <p:cNvPr id="57" name="Picture 56" descr="A blue square with white letter on it&#10;&#10;Description automatically generated">
              <a:extLst>
                <a:ext uri="{FF2B5EF4-FFF2-40B4-BE49-F238E27FC236}">
                  <a16:creationId xmlns:a16="http://schemas.microsoft.com/office/drawing/2014/main" id="{33884DBE-C957-747C-63D1-637816C93E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0920" y="3990160"/>
              <a:ext cx="301525" cy="280584"/>
            </a:xfrm>
            <a:prstGeom prst="rect">
              <a:avLst/>
            </a:prstGeom>
          </p:spPr>
        </p:pic>
      </p:grpSp>
      <p:pic>
        <p:nvPicPr>
          <p:cNvPr id="5" name="Picture 4">
            <a:extLst>
              <a:ext uri="{FF2B5EF4-FFF2-40B4-BE49-F238E27FC236}">
                <a16:creationId xmlns:a16="http://schemas.microsoft.com/office/drawing/2014/main" id="{D8DEECC6-4FF2-3A0A-5D12-5ED7B403631C}"/>
              </a:ext>
            </a:extLst>
          </p:cNvPr>
          <p:cNvPicPr>
            <a:picLocks noChangeAspect="1"/>
          </p:cNvPicPr>
          <p:nvPr/>
        </p:nvPicPr>
        <p:blipFill>
          <a:blip r:embed="rId9" cstate="screen">
            <a:extLst>
              <a:ext uri="{28A0092B-C50C-407E-A947-70E740481C1C}">
                <a14:useLocalDpi xmlns:a14="http://schemas.microsoft.com/office/drawing/2010/main"/>
              </a:ext>
            </a:extLst>
          </a:blip>
          <a:srcRect l="16065" t="16861" r="12585" b="22031"/>
          <a:stretch/>
        </p:blipFill>
        <p:spPr>
          <a:xfrm>
            <a:off x="7455514" y="3966800"/>
            <a:ext cx="391454" cy="335268"/>
          </a:xfrm>
          <a:prstGeom prst="ellipse">
            <a:avLst/>
          </a:prstGeom>
          <a:solidFill>
            <a:schemeClr val="bg1"/>
          </a:solidFill>
        </p:spPr>
      </p:pic>
    </p:spTree>
    <p:extLst>
      <p:ext uri="{BB962C8B-B14F-4D97-AF65-F5344CB8AC3E}">
        <p14:creationId xmlns:p14="http://schemas.microsoft.com/office/powerpoint/2010/main" val="27212619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98BFE39B-1528-621E-FB62-476136D03ABB}"/>
              </a:ext>
            </a:extLst>
          </p:cNvPr>
          <p:cNvSpPr>
            <a:spLocks noGrp="1"/>
          </p:cNvSpPr>
          <p:nvPr>
            <p:ph type="title"/>
          </p:nvPr>
        </p:nvSpPr>
        <p:spPr/>
        <p:txBody>
          <a:bodyPr>
            <a:noAutofit/>
          </a:bodyPr>
          <a:lstStyle/>
          <a:p>
            <a:r>
              <a:rPr lang="en-US" noProof="0"/>
              <a:t>”Effort” level for each scenario </a:t>
            </a:r>
            <a:br>
              <a:rPr lang="en-US" noProof="0"/>
            </a:br>
            <a:endParaRPr lang="en-US" sz="2000" noProof="0"/>
          </a:p>
        </p:txBody>
      </p:sp>
      <p:sp>
        <p:nvSpPr>
          <p:cNvPr id="3" name="Rectangle: Rounded Corners 34">
            <a:extLst>
              <a:ext uri="{FF2B5EF4-FFF2-40B4-BE49-F238E27FC236}">
                <a16:creationId xmlns:a16="http://schemas.microsoft.com/office/drawing/2014/main" id="{F80C1D04-3704-9FEA-363D-8F25042F93D0}"/>
              </a:ext>
              <a:ext uri="{C183D7F6-B498-43B3-948B-1728B52AA6E4}">
                <adec:decorative xmlns:adec="http://schemas.microsoft.com/office/drawing/2017/decorative" val="1"/>
              </a:ext>
            </a:extLst>
          </p:cNvPr>
          <p:cNvSpPr/>
          <p:nvPr/>
        </p:nvSpPr>
        <p:spPr bwMode="auto">
          <a:xfrm>
            <a:off x="1879041" y="1842801"/>
            <a:ext cx="8410471" cy="4168324"/>
          </a:xfrm>
          <a:custGeom>
            <a:avLst/>
            <a:gdLst>
              <a:gd name="connsiteX0" fmla="*/ 0 w 4508748"/>
              <a:gd name="connsiteY0" fmla="*/ 58322 h 1647518"/>
              <a:gd name="connsiteX1" fmla="*/ 58322 w 4508748"/>
              <a:gd name="connsiteY1" fmla="*/ 0 h 1647518"/>
              <a:gd name="connsiteX2" fmla="*/ 4450426 w 4508748"/>
              <a:gd name="connsiteY2" fmla="*/ 0 h 1647518"/>
              <a:gd name="connsiteX3" fmla="*/ 4508748 w 4508748"/>
              <a:gd name="connsiteY3" fmla="*/ 58322 h 1647518"/>
              <a:gd name="connsiteX4" fmla="*/ 4508748 w 4508748"/>
              <a:gd name="connsiteY4" fmla="*/ 1589196 h 1647518"/>
              <a:gd name="connsiteX5" fmla="*/ 4450426 w 4508748"/>
              <a:gd name="connsiteY5" fmla="*/ 1647518 h 1647518"/>
              <a:gd name="connsiteX6" fmla="*/ 58322 w 4508748"/>
              <a:gd name="connsiteY6" fmla="*/ 1647518 h 1647518"/>
              <a:gd name="connsiteX7" fmla="*/ 0 w 4508748"/>
              <a:gd name="connsiteY7" fmla="*/ 1589196 h 1647518"/>
              <a:gd name="connsiteX8" fmla="*/ 0 w 4508748"/>
              <a:gd name="connsiteY8" fmla="*/ 58322 h 1647518"/>
              <a:gd name="connsiteX0" fmla="*/ 0 w 4508748"/>
              <a:gd name="connsiteY0" fmla="*/ 58666 h 1647862"/>
              <a:gd name="connsiteX1" fmla="*/ 58322 w 4508748"/>
              <a:gd name="connsiteY1" fmla="*/ 344 h 1647862"/>
              <a:gd name="connsiteX2" fmla="*/ 1333055 w 4508748"/>
              <a:gd name="connsiteY2" fmla="*/ 0 h 1647862"/>
              <a:gd name="connsiteX3" fmla="*/ 4450426 w 4508748"/>
              <a:gd name="connsiteY3" fmla="*/ 344 h 1647862"/>
              <a:gd name="connsiteX4" fmla="*/ 4508748 w 4508748"/>
              <a:gd name="connsiteY4" fmla="*/ 58666 h 1647862"/>
              <a:gd name="connsiteX5" fmla="*/ 4508748 w 4508748"/>
              <a:gd name="connsiteY5" fmla="*/ 1589540 h 1647862"/>
              <a:gd name="connsiteX6" fmla="*/ 4450426 w 4508748"/>
              <a:gd name="connsiteY6" fmla="*/ 1647862 h 1647862"/>
              <a:gd name="connsiteX7" fmla="*/ 58322 w 4508748"/>
              <a:gd name="connsiteY7" fmla="*/ 1647862 h 1647862"/>
              <a:gd name="connsiteX8" fmla="*/ 0 w 4508748"/>
              <a:gd name="connsiteY8" fmla="*/ 1589540 h 1647862"/>
              <a:gd name="connsiteX9" fmla="*/ 0 w 4508748"/>
              <a:gd name="connsiteY9" fmla="*/ 58666 h 1647862"/>
              <a:gd name="connsiteX0" fmla="*/ 0 w 4508748"/>
              <a:gd name="connsiteY0" fmla="*/ 60254 h 1649450"/>
              <a:gd name="connsiteX1" fmla="*/ 58322 w 4508748"/>
              <a:gd name="connsiteY1" fmla="*/ 1932 h 1649450"/>
              <a:gd name="connsiteX2" fmla="*/ 1333055 w 4508748"/>
              <a:gd name="connsiteY2" fmla="*/ 1588 h 1649450"/>
              <a:gd name="connsiteX3" fmla="*/ 3172967 w 4508748"/>
              <a:gd name="connsiteY3" fmla="*/ 0 h 1649450"/>
              <a:gd name="connsiteX4" fmla="*/ 4450426 w 4508748"/>
              <a:gd name="connsiteY4" fmla="*/ 1932 h 1649450"/>
              <a:gd name="connsiteX5" fmla="*/ 4508748 w 4508748"/>
              <a:gd name="connsiteY5" fmla="*/ 60254 h 1649450"/>
              <a:gd name="connsiteX6" fmla="*/ 4508748 w 4508748"/>
              <a:gd name="connsiteY6" fmla="*/ 1591128 h 1649450"/>
              <a:gd name="connsiteX7" fmla="*/ 4450426 w 4508748"/>
              <a:gd name="connsiteY7" fmla="*/ 1649450 h 1649450"/>
              <a:gd name="connsiteX8" fmla="*/ 58322 w 4508748"/>
              <a:gd name="connsiteY8" fmla="*/ 1649450 h 1649450"/>
              <a:gd name="connsiteX9" fmla="*/ 0 w 4508748"/>
              <a:gd name="connsiteY9" fmla="*/ 1591128 h 1649450"/>
              <a:gd name="connsiteX10" fmla="*/ 0 w 4508748"/>
              <a:gd name="connsiteY10" fmla="*/ 60254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424495 w 4508748"/>
              <a:gd name="connsiteY9" fmla="*/ 93028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399095 w 4508748"/>
              <a:gd name="connsiteY9" fmla="*/ 2541 h 1649450"/>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335595 w 4508748"/>
              <a:gd name="connsiteY9" fmla="*/ 0 h 1650084"/>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29251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874035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748" h="1650084">
                <a:moveTo>
                  <a:pt x="2874035" y="634"/>
                </a:moveTo>
                <a:lnTo>
                  <a:pt x="4450426" y="2566"/>
                </a:lnTo>
                <a:cubicBezTo>
                  <a:pt x="4482636" y="2566"/>
                  <a:pt x="4508748" y="28678"/>
                  <a:pt x="4508748" y="60888"/>
                </a:cubicBezTo>
                <a:lnTo>
                  <a:pt x="4508748" y="1591762"/>
                </a:lnTo>
                <a:cubicBezTo>
                  <a:pt x="4508748" y="1623972"/>
                  <a:pt x="4482636" y="1650084"/>
                  <a:pt x="4450426" y="1650084"/>
                </a:cubicBezTo>
                <a:lnTo>
                  <a:pt x="58322" y="1650084"/>
                </a:lnTo>
                <a:cubicBezTo>
                  <a:pt x="26112" y="1650084"/>
                  <a:pt x="0" y="1623972"/>
                  <a:pt x="0" y="1591762"/>
                </a:cubicBezTo>
                <a:lnTo>
                  <a:pt x="0" y="60888"/>
                </a:lnTo>
                <a:cubicBezTo>
                  <a:pt x="0" y="28678"/>
                  <a:pt x="26112" y="2566"/>
                  <a:pt x="58322" y="2566"/>
                </a:cubicBezTo>
                <a:lnTo>
                  <a:pt x="1609776" y="0"/>
                </a:lnTo>
              </a:path>
            </a:pathLst>
          </a:custGeom>
          <a:solidFill>
            <a:schemeClr val="bg1"/>
          </a:solidFill>
          <a:ln w="9525" cap="flat" cmpd="sng" algn="ctr">
            <a:gradFill flip="none" rotWithShape="1">
              <a:gsLst>
                <a:gs pos="15000">
                  <a:srgbClr val="1264B1"/>
                </a:gs>
                <a:gs pos="100000">
                  <a:srgbClr val="944DCF"/>
                </a:gs>
              </a:gsLst>
              <a:lin ang="0" scaled="1"/>
              <a:tileRect/>
            </a:gra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3A4953"/>
              </a:solidFill>
              <a:effectLst/>
              <a:uLnTx/>
              <a:uFillTx/>
              <a:latin typeface="Segoe UI"/>
              <a:ea typeface="Segoe UI" pitchFamily="34" charset="0"/>
              <a:cs typeface="Segoe UI" pitchFamily="34" charset="0"/>
            </a:endParaRPr>
          </a:p>
        </p:txBody>
      </p:sp>
      <p:pic>
        <p:nvPicPr>
          <p:cNvPr id="10" name="Picture 9">
            <a:extLst>
              <a:ext uri="{FF2B5EF4-FFF2-40B4-BE49-F238E27FC236}">
                <a16:creationId xmlns:a16="http://schemas.microsoft.com/office/drawing/2014/main" id="{7D86F053-A9CF-1DAE-4AE2-E851005062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80913" y="229526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11" name="Group 10">
            <a:extLst>
              <a:ext uri="{FF2B5EF4-FFF2-40B4-BE49-F238E27FC236}">
                <a16:creationId xmlns:a16="http://schemas.microsoft.com/office/drawing/2014/main" id="{0080B77E-F273-5C44-258C-E7DD7A7704F9}"/>
              </a:ext>
            </a:extLst>
          </p:cNvPr>
          <p:cNvGrpSpPr/>
          <p:nvPr/>
        </p:nvGrpSpPr>
        <p:grpSpPr>
          <a:xfrm>
            <a:off x="5701753" y="3091377"/>
            <a:ext cx="744537" cy="744536"/>
            <a:chOff x="5553520" y="1717263"/>
            <a:chExt cx="640110" cy="640108"/>
          </a:xfrm>
        </p:grpSpPr>
        <p:sp>
          <p:nvSpPr>
            <p:cNvPr id="12" name="Oval 11">
              <a:extLst>
                <a:ext uri="{FF2B5EF4-FFF2-40B4-BE49-F238E27FC236}">
                  <a16:creationId xmlns:a16="http://schemas.microsoft.com/office/drawing/2014/main" id="{EA16DA85-030D-A3A6-F34A-BEC4C124C383}"/>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3" name="Oval 1091_1">
              <a:extLst>
                <a:ext uri="{FF2B5EF4-FFF2-40B4-BE49-F238E27FC236}">
                  <a16:creationId xmlns:a16="http://schemas.microsoft.com/office/drawing/2014/main" id="{25C226EA-FAD9-7023-9921-2C9EF8DC60F2}"/>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14" name="Rectangle 13">
            <a:extLst>
              <a:ext uri="{FF2B5EF4-FFF2-40B4-BE49-F238E27FC236}">
                <a16:creationId xmlns:a16="http://schemas.microsoft.com/office/drawing/2014/main" id="{E56782E7-AAE2-7A77-5B10-08DC175ECF5C}"/>
              </a:ext>
            </a:extLst>
          </p:cNvPr>
          <p:cNvSpPr/>
          <p:nvPr/>
        </p:nvSpPr>
        <p:spPr bwMode="auto">
          <a:xfrm>
            <a:off x="4811114" y="2508605"/>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Buy</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pic>
        <p:nvPicPr>
          <p:cNvPr id="15" name="!Copilot">
            <a:extLst>
              <a:ext uri="{FF2B5EF4-FFF2-40B4-BE49-F238E27FC236}">
                <a16:creationId xmlns:a16="http://schemas.microsoft.com/office/drawing/2014/main" id="{638B6E89-74D7-F9F8-E909-F1E0DDC9C74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8464" y="1518339"/>
            <a:ext cx="636771" cy="636770"/>
          </a:xfrm>
          <a:prstGeom prst="rect">
            <a:avLst/>
          </a:prstGeom>
          <a:noFill/>
          <a:ln>
            <a:noFill/>
            <a:headEnd type="none" w="med" len="med"/>
            <a:tailEnd type="none" w="med" len="med"/>
          </a:ln>
          <a:effectLst>
            <a:outerShdw blurRad="50800" dist="38100" dir="2700000" sx="103000" sy="103000" algn="tl" rotWithShape="0">
              <a:prstClr val="black">
                <a:alpha val="40000"/>
              </a:prstClr>
            </a:outerShdw>
          </a:effectLst>
        </p:spPr>
      </p:pic>
      <p:sp>
        <p:nvSpPr>
          <p:cNvPr id="21" name="Rectangle 20">
            <a:extLst>
              <a:ext uri="{FF2B5EF4-FFF2-40B4-BE49-F238E27FC236}">
                <a16:creationId xmlns:a16="http://schemas.microsoft.com/office/drawing/2014/main" id="{6C8AF7A2-94ED-5EE9-0E85-66B6413660F9}"/>
              </a:ext>
            </a:extLst>
          </p:cNvPr>
          <p:cNvSpPr/>
          <p:nvPr/>
        </p:nvSpPr>
        <p:spPr bwMode="auto">
          <a:xfrm>
            <a:off x="4725368" y="4554992"/>
            <a:ext cx="2464939"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Microsoft 365 Copilot</a:t>
            </a:r>
          </a:p>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Security Copilot</a:t>
            </a:r>
          </a:p>
        </p:txBody>
      </p:sp>
      <p:sp>
        <p:nvSpPr>
          <p:cNvPr id="23" name="TextBox 22">
            <a:extLst>
              <a:ext uri="{FF2B5EF4-FFF2-40B4-BE49-F238E27FC236}">
                <a16:creationId xmlns:a16="http://schemas.microsoft.com/office/drawing/2014/main" id="{CF00C3D3-B1E4-C188-849F-54568FD4C06A}"/>
              </a:ext>
            </a:extLst>
          </p:cNvPr>
          <p:cNvSpPr txBox="1"/>
          <p:nvPr/>
        </p:nvSpPr>
        <p:spPr>
          <a:xfrm>
            <a:off x="4714068" y="4197574"/>
            <a:ext cx="247623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Unlock productivity out of the box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E1578706-B029-DEF1-C008-D7020D177FC1}"/>
              </a:ext>
            </a:extLst>
          </p:cNvPr>
          <p:cNvSpPr txBox="1"/>
          <p:nvPr/>
        </p:nvSpPr>
        <p:spPr>
          <a:xfrm>
            <a:off x="5860555" y="3258646"/>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2</a:t>
            </a:r>
          </a:p>
        </p:txBody>
      </p:sp>
      <p:pic>
        <p:nvPicPr>
          <p:cNvPr id="28" name="Picture 27">
            <a:extLst>
              <a:ext uri="{FF2B5EF4-FFF2-40B4-BE49-F238E27FC236}">
                <a16:creationId xmlns:a16="http://schemas.microsoft.com/office/drawing/2014/main" id="{C175B5BC-E29B-076E-FA5F-F0F27F6E8C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10695" y="2306333"/>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29" name="Group 28">
            <a:extLst>
              <a:ext uri="{FF2B5EF4-FFF2-40B4-BE49-F238E27FC236}">
                <a16:creationId xmlns:a16="http://schemas.microsoft.com/office/drawing/2014/main" id="{BD93BD7B-828A-B5DF-846E-D226201DEC8D}"/>
              </a:ext>
            </a:extLst>
          </p:cNvPr>
          <p:cNvGrpSpPr/>
          <p:nvPr/>
        </p:nvGrpSpPr>
        <p:grpSpPr>
          <a:xfrm>
            <a:off x="8236148" y="3013880"/>
            <a:ext cx="744537" cy="744536"/>
            <a:chOff x="5553520" y="1717263"/>
            <a:chExt cx="640110" cy="640108"/>
          </a:xfrm>
        </p:grpSpPr>
        <p:sp>
          <p:nvSpPr>
            <p:cNvPr id="30" name="Oval 29">
              <a:extLst>
                <a:ext uri="{FF2B5EF4-FFF2-40B4-BE49-F238E27FC236}">
                  <a16:creationId xmlns:a16="http://schemas.microsoft.com/office/drawing/2014/main" id="{3B29053F-F06D-745A-5735-A93B31CF4DFF}"/>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2" name="Oval 1091_1">
              <a:extLst>
                <a:ext uri="{FF2B5EF4-FFF2-40B4-BE49-F238E27FC236}">
                  <a16:creationId xmlns:a16="http://schemas.microsoft.com/office/drawing/2014/main" id="{C203A788-395D-554D-7C14-CA24CAAEF703}"/>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33" name="Rectangle 32">
            <a:extLst>
              <a:ext uri="{FF2B5EF4-FFF2-40B4-BE49-F238E27FC236}">
                <a16:creationId xmlns:a16="http://schemas.microsoft.com/office/drawing/2014/main" id="{75BC062F-832E-722B-BF7D-121DE5649341}"/>
              </a:ext>
            </a:extLst>
          </p:cNvPr>
          <p:cNvSpPr/>
          <p:nvPr/>
        </p:nvSpPr>
        <p:spPr bwMode="auto">
          <a:xfrm>
            <a:off x="7857112" y="2498781"/>
            <a:ext cx="1423604"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Extend</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34" name="Rectangle 33">
            <a:extLst>
              <a:ext uri="{FF2B5EF4-FFF2-40B4-BE49-F238E27FC236}">
                <a16:creationId xmlns:a16="http://schemas.microsoft.com/office/drawing/2014/main" id="{2817A4C0-E0D0-FAD3-FAFB-657E4EBC47D9}"/>
              </a:ext>
            </a:extLst>
          </p:cNvPr>
          <p:cNvSpPr/>
          <p:nvPr/>
        </p:nvSpPr>
        <p:spPr bwMode="auto">
          <a:xfrm>
            <a:off x="7311197" y="4597071"/>
            <a:ext cx="2627388"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a:buFont typeface="Arial" panose="020B0604020202020204" pitchFamily="34" charset="0"/>
              <a:buChar char="•"/>
              <a:defRPr/>
            </a:pPr>
            <a:r>
              <a:rPr lang="en-US" sz="1100" noProof="0">
                <a:solidFill>
                  <a:srgbClr val="000000"/>
                </a:solidFill>
              </a:rPr>
              <a:t>Role-based Copilot agents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chemeClr val="tx1"/>
                </a:solidFill>
                <a:effectLst/>
                <a:uLnTx/>
                <a:uFillTx/>
                <a:ea typeface="+mn-ea"/>
                <a:cs typeface="+mn-cs"/>
              </a:rPr>
              <a:t>Copilot Studio</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noProof="0">
                <a:solidFill>
                  <a:schemeClr val="tx1"/>
                </a:solidFill>
              </a:rPr>
              <a:t>Azure AI Studio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35" name="TextBox 34">
            <a:extLst>
              <a:ext uri="{FF2B5EF4-FFF2-40B4-BE49-F238E27FC236}">
                <a16:creationId xmlns:a16="http://schemas.microsoft.com/office/drawing/2014/main" id="{C8395AFA-C865-21DF-7A84-4ECE8494F3C4}"/>
              </a:ext>
            </a:extLst>
          </p:cNvPr>
          <p:cNvSpPr txBox="1"/>
          <p:nvPr/>
        </p:nvSpPr>
        <p:spPr>
          <a:xfrm>
            <a:off x="7294273" y="4082878"/>
            <a:ext cx="2475710"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Tailor your data, systems and workflows via Copilot agents</a:t>
            </a:r>
          </a:p>
        </p:txBody>
      </p:sp>
      <p:sp>
        <p:nvSpPr>
          <p:cNvPr id="36" name="TextBox 35">
            <a:extLst>
              <a:ext uri="{FF2B5EF4-FFF2-40B4-BE49-F238E27FC236}">
                <a16:creationId xmlns:a16="http://schemas.microsoft.com/office/drawing/2014/main" id="{74DA14D6-5779-A9FE-105D-339F0D79B923}"/>
              </a:ext>
            </a:extLst>
          </p:cNvPr>
          <p:cNvSpPr txBox="1"/>
          <p:nvPr/>
        </p:nvSpPr>
        <p:spPr>
          <a:xfrm>
            <a:off x="8392878" y="3203879"/>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3</a:t>
            </a:r>
          </a:p>
        </p:txBody>
      </p:sp>
      <p:sp>
        <p:nvSpPr>
          <p:cNvPr id="38" name="Arc 37">
            <a:extLst>
              <a:ext uri="{FF2B5EF4-FFF2-40B4-BE49-F238E27FC236}">
                <a16:creationId xmlns:a16="http://schemas.microsoft.com/office/drawing/2014/main" id="{07FDE929-50EA-B875-BDB6-38130A48A1BA}"/>
              </a:ext>
              <a:ext uri="{C183D7F6-B498-43B3-948B-1728B52AA6E4}">
                <adec:decorative xmlns:adec="http://schemas.microsoft.com/office/drawing/2017/decorative" val="1"/>
              </a:ext>
            </a:extLst>
          </p:cNvPr>
          <p:cNvSpPr/>
          <p:nvPr/>
        </p:nvSpPr>
        <p:spPr>
          <a:xfrm rot="4256932">
            <a:off x="5738513" y="3134456"/>
            <a:ext cx="740664" cy="683948"/>
          </a:xfrm>
          <a:prstGeom prst="arc">
            <a:avLst>
              <a:gd name="adj1" fmla="val 13985583"/>
              <a:gd name="adj2" fmla="val 21476276"/>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66" name="Oval 65">
            <a:extLst>
              <a:ext uri="{FF2B5EF4-FFF2-40B4-BE49-F238E27FC236}">
                <a16:creationId xmlns:a16="http://schemas.microsoft.com/office/drawing/2014/main" id="{3B92D806-4233-2EAB-C6A1-F9E0DEB92A41}"/>
              </a:ext>
              <a:ext uri="{C183D7F6-B498-43B3-948B-1728B52AA6E4}">
                <adec:decorative xmlns:adec="http://schemas.microsoft.com/office/drawing/2017/decorative" val="1"/>
              </a:ext>
            </a:extLst>
          </p:cNvPr>
          <p:cNvSpPr/>
          <p:nvPr/>
        </p:nvSpPr>
        <p:spPr>
          <a:xfrm>
            <a:off x="8240478" y="3098975"/>
            <a:ext cx="731520" cy="731520"/>
          </a:xfrm>
          <a:prstGeom prst="ellipse">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67" name="Picture 66">
            <a:extLst>
              <a:ext uri="{FF2B5EF4-FFF2-40B4-BE49-F238E27FC236}">
                <a16:creationId xmlns:a16="http://schemas.microsoft.com/office/drawing/2014/main" id="{B571EBC8-A462-D319-C57C-12F5E7CAC6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30909" y="231125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68" name="Rectangle 67">
            <a:extLst>
              <a:ext uri="{FF2B5EF4-FFF2-40B4-BE49-F238E27FC236}">
                <a16:creationId xmlns:a16="http://schemas.microsoft.com/office/drawing/2014/main" id="{E0F5EFAE-776F-44E9-5CDE-128AF8C9EDE8}"/>
              </a:ext>
            </a:extLst>
          </p:cNvPr>
          <p:cNvSpPr/>
          <p:nvPr/>
        </p:nvSpPr>
        <p:spPr bwMode="auto">
          <a:xfrm>
            <a:off x="2203638" y="2569969"/>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Start</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69" name="Rectangle 68">
            <a:extLst>
              <a:ext uri="{FF2B5EF4-FFF2-40B4-BE49-F238E27FC236}">
                <a16:creationId xmlns:a16="http://schemas.microsoft.com/office/drawing/2014/main" id="{0D21CDE8-32BC-BAD9-85ED-3A5A224F82B0}"/>
              </a:ext>
            </a:extLst>
          </p:cNvPr>
          <p:cNvSpPr/>
          <p:nvPr/>
        </p:nvSpPr>
        <p:spPr bwMode="auto">
          <a:xfrm>
            <a:off x="2226441" y="4566104"/>
            <a:ext cx="2398972"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i="0" u="none" strike="noStrike" kern="1200" cap="none" spc="0" normalizeH="0" baseline="0" noProof="0">
                <a:ln>
                  <a:noFill/>
                </a:ln>
                <a:solidFill>
                  <a:srgbClr val="000000"/>
                </a:solidFill>
                <a:effectLst/>
                <a:uLnTx/>
                <a:uFillTx/>
                <a:latin typeface="Segoe UI"/>
                <a:ea typeface="+mn-ea"/>
                <a:cs typeface="+mn-cs"/>
              </a:rPr>
              <a:t>Microsoft Copilot</a:t>
            </a:r>
          </a:p>
        </p:txBody>
      </p:sp>
      <p:sp>
        <p:nvSpPr>
          <p:cNvPr id="70" name="TextBox 69">
            <a:extLst>
              <a:ext uri="{FF2B5EF4-FFF2-40B4-BE49-F238E27FC236}">
                <a16:creationId xmlns:a16="http://schemas.microsoft.com/office/drawing/2014/main" id="{54D29E12-4AF2-0B91-6B55-DFC4772E4D58}"/>
              </a:ext>
            </a:extLst>
          </p:cNvPr>
          <p:cNvSpPr txBox="1"/>
          <p:nvPr/>
        </p:nvSpPr>
        <p:spPr>
          <a:xfrm>
            <a:off x="2226441" y="4212150"/>
            <a:ext cx="238812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Your first step into generative AI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71" name="Arc 70">
            <a:extLst>
              <a:ext uri="{FF2B5EF4-FFF2-40B4-BE49-F238E27FC236}">
                <a16:creationId xmlns:a16="http://schemas.microsoft.com/office/drawing/2014/main" id="{551E9954-DAA9-A9D8-1F25-28442EA091A3}"/>
              </a:ext>
              <a:ext uri="{C183D7F6-B498-43B3-948B-1728B52AA6E4}">
                <adec:decorative xmlns:adec="http://schemas.microsoft.com/office/drawing/2017/decorative" val="1"/>
              </a:ext>
            </a:extLst>
          </p:cNvPr>
          <p:cNvSpPr/>
          <p:nvPr/>
        </p:nvSpPr>
        <p:spPr>
          <a:xfrm>
            <a:off x="3094171" y="3162536"/>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grpSp>
        <p:nvGrpSpPr>
          <p:cNvPr id="72" name="Group 71">
            <a:extLst>
              <a:ext uri="{FF2B5EF4-FFF2-40B4-BE49-F238E27FC236}">
                <a16:creationId xmlns:a16="http://schemas.microsoft.com/office/drawing/2014/main" id="{B431EE5E-5CA5-A425-BF69-941ACA0BB7E2}"/>
              </a:ext>
            </a:extLst>
          </p:cNvPr>
          <p:cNvGrpSpPr/>
          <p:nvPr/>
        </p:nvGrpSpPr>
        <p:grpSpPr>
          <a:xfrm>
            <a:off x="3092234" y="3177350"/>
            <a:ext cx="744537" cy="744536"/>
            <a:chOff x="5553520" y="1717263"/>
            <a:chExt cx="640110" cy="640108"/>
          </a:xfrm>
        </p:grpSpPr>
        <p:sp>
          <p:nvSpPr>
            <p:cNvPr id="73" name="Oval 72">
              <a:extLst>
                <a:ext uri="{FF2B5EF4-FFF2-40B4-BE49-F238E27FC236}">
                  <a16:creationId xmlns:a16="http://schemas.microsoft.com/office/drawing/2014/main" id="{9AD6DA66-C5A2-8D2A-33EA-7010BF166228}"/>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4" name="Oval 1091_1">
              <a:extLst>
                <a:ext uri="{FF2B5EF4-FFF2-40B4-BE49-F238E27FC236}">
                  <a16:creationId xmlns:a16="http://schemas.microsoft.com/office/drawing/2014/main" id="{34019C0B-CCFB-9415-E140-457CEA5DBBC9}"/>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75" name="TextBox 74">
            <a:extLst>
              <a:ext uri="{FF2B5EF4-FFF2-40B4-BE49-F238E27FC236}">
                <a16:creationId xmlns:a16="http://schemas.microsoft.com/office/drawing/2014/main" id="{60CFB97A-3BEC-0AC5-3269-6992F910B89C}"/>
              </a:ext>
            </a:extLst>
          </p:cNvPr>
          <p:cNvSpPr txBox="1"/>
          <p:nvPr/>
        </p:nvSpPr>
        <p:spPr>
          <a:xfrm>
            <a:off x="3262552" y="3270134"/>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1</a:t>
            </a:r>
          </a:p>
        </p:txBody>
      </p:sp>
      <p:sp>
        <p:nvSpPr>
          <p:cNvPr id="16" name="Arc 15">
            <a:extLst>
              <a:ext uri="{FF2B5EF4-FFF2-40B4-BE49-F238E27FC236}">
                <a16:creationId xmlns:a16="http://schemas.microsoft.com/office/drawing/2014/main" id="{BC536F31-1C17-A480-8866-B9F624BCFCB5}"/>
              </a:ext>
              <a:ext uri="{C183D7F6-B498-43B3-948B-1728B52AA6E4}">
                <adec:decorative xmlns:adec="http://schemas.microsoft.com/office/drawing/2017/decorative" val="1"/>
              </a:ext>
            </a:extLst>
          </p:cNvPr>
          <p:cNvSpPr/>
          <p:nvPr/>
        </p:nvSpPr>
        <p:spPr>
          <a:xfrm>
            <a:off x="5693499" y="3097363"/>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4607317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941D2-5BB3-C823-A34A-73F88FC7F1E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E2C7A3E-A90C-606C-7DF0-D55D37EA9D36}"/>
              </a:ext>
            </a:extLst>
          </p:cNvPr>
          <p:cNvSpPr>
            <a:spLocks noGrp="1"/>
          </p:cNvSpPr>
          <p:nvPr>
            <p:ph type="title"/>
          </p:nvPr>
        </p:nvSpPr>
        <p:spPr>
          <a:xfrm>
            <a:off x="588264" y="3243302"/>
            <a:ext cx="4733036" cy="1107996"/>
          </a:xfrm>
        </p:spPr>
        <p:txBody>
          <a:bodyPr/>
          <a:lstStyle/>
          <a:p>
            <a:r>
              <a:rPr lang="en-US" noProof="0"/>
              <a:t>Copilot scenarios for</a:t>
            </a:r>
            <a:br>
              <a:rPr lang="en-US" noProof="0"/>
            </a:br>
            <a:r>
              <a:rPr lang="en-US" noProof="0">
                <a:gradFill>
                  <a:gsLst>
                    <a:gs pos="35000">
                      <a:srgbClr val="0078D4"/>
                    </a:gs>
                    <a:gs pos="0">
                      <a:srgbClr val="C03BC4"/>
                    </a:gs>
                  </a:gsLst>
                  <a:path path="circle">
                    <a:fillToRect l="100000" t="100000"/>
                  </a:path>
                </a:gradFill>
              </a:rPr>
              <a:t>Sustainability</a:t>
            </a:r>
          </a:p>
        </p:txBody>
      </p:sp>
      <p:pic>
        <p:nvPicPr>
          <p:cNvPr id="6" name="Picture 5" descr="A rainbow colored logo on a black background&#10;&#10;Description automatically generated">
            <a:extLst>
              <a:ext uri="{FF2B5EF4-FFF2-40B4-BE49-F238E27FC236}">
                <a16:creationId xmlns:a16="http://schemas.microsoft.com/office/drawing/2014/main" id="{1019A795-9C54-70BA-F97F-98B5DDF853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2" name="Picture 1">
            <a:extLst>
              <a:ext uri="{FF2B5EF4-FFF2-40B4-BE49-F238E27FC236}">
                <a16:creationId xmlns:a16="http://schemas.microsoft.com/office/drawing/2014/main" id="{92035997-9206-4382-B911-C05FF5FCDB5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72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6242050" y="895349"/>
            <a:ext cx="5086351" cy="5086351"/>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Tree>
    <p:extLst>
      <p:ext uri="{BB962C8B-B14F-4D97-AF65-F5344CB8AC3E}">
        <p14:creationId xmlns:p14="http://schemas.microsoft.com/office/powerpoint/2010/main" val="55278343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4E7C0-C3E6-F84B-79C0-5FB365592D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4C9D63-FCB1-AD74-894E-B76445E0F4CD}"/>
              </a:ext>
            </a:extLst>
          </p:cNvPr>
          <p:cNvSpPr>
            <a:spLocks noGrp="1"/>
          </p:cNvSpPr>
          <p:nvPr>
            <p:ph type="title"/>
          </p:nvPr>
        </p:nvSpPr>
        <p:spPr>
          <a:xfrm>
            <a:off x="571501" y="472190"/>
            <a:ext cx="11049000" cy="1107996"/>
          </a:xfrm>
        </p:spPr>
        <p:txBody>
          <a:bodyPr/>
          <a:lstStyle/>
          <a:p>
            <a:pPr algn="ctr"/>
            <a:r>
              <a:rPr lang="en-US" noProof="0"/>
              <a:t>Copilot </a:t>
            </a:r>
            <a:r>
              <a:rPr lang="en-US" noProof="0">
                <a:gradFill>
                  <a:gsLst>
                    <a:gs pos="44000">
                      <a:srgbClr val="0078D4"/>
                    </a:gs>
                    <a:gs pos="0">
                      <a:srgbClr val="C03BC4"/>
                    </a:gs>
                  </a:gsLst>
                  <a:path path="circle">
                    <a:fillToRect l="100000" t="100000"/>
                  </a:path>
                </a:gradFill>
              </a:rPr>
              <a:t>Sustainability </a:t>
            </a:r>
            <a:r>
              <a:rPr lang="en-US" noProof="0"/>
              <a:t>scenarios</a:t>
            </a:r>
            <a:br>
              <a:rPr lang="en-US" noProof="0"/>
            </a:br>
            <a:endParaRPr lang="en-US" noProof="0">
              <a:gradFill>
                <a:gsLst>
                  <a:gs pos="44000">
                    <a:srgbClr val="0078D4"/>
                  </a:gs>
                  <a:gs pos="0">
                    <a:srgbClr val="C03BC4"/>
                  </a:gs>
                </a:gsLst>
                <a:path path="circle">
                  <a:fillToRect l="100000" t="100000"/>
                </a:path>
              </a:gradFill>
            </a:endParaRPr>
          </a:p>
        </p:txBody>
      </p:sp>
      <p:pic>
        <p:nvPicPr>
          <p:cNvPr id="3" name="Picture 2">
            <a:extLst>
              <a:ext uri="{FF2B5EF4-FFF2-40B4-BE49-F238E27FC236}">
                <a16:creationId xmlns:a16="http://schemas.microsoft.com/office/drawing/2014/main" id="{72B12BED-D25D-54EE-9503-E27DB534274C}"/>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39756" y="1795624"/>
            <a:ext cx="10712489" cy="4132218"/>
          </a:xfrm>
          <a:prstGeom prst="roundRect">
            <a:avLst>
              <a:gd name="adj" fmla="val 3194"/>
            </a:avLst>
          </a:prstGeom>
          <a:ln w="6350">
            <a:solidFill>
              <a:schemeClr val="bg1">
                <a:lumMod val="95000"/>
              </a:schemeClr>
            </a:solidFill>
          </a:ln>
          <a:effectLst>
            <a:outerShdw blurRad="127000" dist="127000" dir="2700000" algn="tl" rotWithShape="0">
              <a:prstClr val="black">
                <a:alpha val="20000"/>
              </a:prstClr>
            </a:outerShdw>
          </a:effectLst>
        </p:spPr>
      </p:pic>
      <p:sp>
        <p:nvSpPr>
          <p:cNvPr id="7" name="Rectangle: Rounded Corners 78">
            <a:extLst>
              <a:ext uri="{FF2B5EF4-FFF2-40B4-BE49-F238E27FC236}">
                <a16:creationId xmlns:a16="http://schemas.microsoft.com/office/drawing/2014/main" id="{F54D0C2E-FA9E-57E3-9A0E-D51683FA2751}"/>
              </a:ext>
              <a:ext uri="{C183D7F6-B498-43B3-948B-1728B52AA6E4}">
                <adec:decorative xmlns:adec="http://schemas.microsoft.com/office/drawing/2017/decorative" val="1"/>
              </a:ext>
            </a:extLst>
          </p:cNvPr>
          <p:cNvSpPr/>
          <p:nvPr/>
        </p:nvSpPr>
        <p:spPr bwMode="auto">
          <a:xfrm>
            <a:off x="986083" y="3716567"/>
            <a:ext cx="3200400" cy="1828800"/>
          </a:xfrm>
          <a:prstGeom prst="roundRect">
            <a:avLst>
              <a:gd name="adj" fmla="val 679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9" name="Rectangle: Rounded Corners 81">
            <a:extLst>
              <a:ext uri="{FF2B5EF4-FFF2-40B4-BE49-F238E27FC236}">
                <a16:creationId xmlns:a16="http://schemas.microsoft.com/office/drawing/2014/main" id="{6A5AAB62-C350-3FEC-8C52-B67FF242F5E4}"/>
              </a:ext>
              <a:ext uri="{C183D7F6-B498-43B3-948B-1728B52AA6E4}">
                <adec:decorative xmlns:adec="http://schemas.microsoft.com/office/drawing/2017/decorative" val="1"/>
              </a:ext>
            </a:extLst>
          </p:cNvPr>
          <p:cNvSpPr/>
          <p:nvPr/>
        </p:nvSpPr>
        <p:spPr bwMode="auto">
          <a:xfrm>
            <a:off x="4495800" y="3718108"/>
            <a:ext cx="3200400" cy="1828800"/>
          </a:xfrm>
          <a:prstGeom prst="roundRect">
            <a:avLst>
              <a:gd name="adj" fmla="val 6053"/>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0" name="Rectangle: Rounded Corners 83">
            <a:extLst>
              <a:ext uri="{FF2B5EF4-FFF2-40B4-BE49-F238E27FC236}">
                <a16:creationId xmlns:a16="http://schemas.microsoft.com/office/drawing/2014/main" id="{E5973893-4D19-BC0D-985D-EF896985E3C0}"/>
              </a:ext>
              <a:ext uri="{C183D7F6-B498-43B3-948B-1728B52AA6E4}">
                <adec:decorative xmlns:adec="http://schemas.microsoft.com/office/drawing/2017/decorative" val="1"/>
              </a:ext>
            </a:extLst>
          </p:cNvPr>
          <p:cNvSpPr/>
          <p:nvPr/>
        </p:nvSpPr>
        <p:spPr bwMode="auto">
          <a:xfrm>
            <a:off x="8001000" y="3716567"/>
            <a:ext cx="3200400" cy="1828800"/>
          </a:xfrm>
          <a:prstGeom prst="roundRect">
            <a:avLst>
              <a:gd name="adj" fmla="val 5310"/>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1" name="TextBox 22">
            <a:extLst>
              <a:ext uri="{FF2B5EF4-FFF2-40B4-BE49-F238E27FC236}">
                <a16:creationId xmlns:a16="http://schemas.microsoft.com/office/drawing/2014/main" id="{04857090-8511-008F-B341-AB83305D88DD}"/>
              </a:ext>
            </a:extLst>
          </p:cNvPr>
          <p:cNvSpPr txBox="1"/>
          <p:nvPr/>
        </p:nvSpPr>
        <p:spPr>
          <a:xfrm>
            <a:off x="1444752" y="3886687"/>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Overview and KPIs</a:t>
            </a:r>
          </a:p>
        </p:txBody>
      </p:sp>
      <p:sp>
        <p:nvSpPr>
          <p:cNvPr id="12" name="TextBox 23">
            <a:extLst>
              <a:ext uri="{FF2B5EF4-FFF2-40B4-BE49-F238E27FC236}">
                <a16:creationId xmlns:a16="http://schemas.microsoft.com/office/drawing/2014/main" id="{6584F8CF-F63A-B122-B150-15392B6C00F8}"/>
              </a:ext>
            </a:extLst>
          </p:cNvPr>
          <p:cNvSpPr txBox="1"/>
          <p:nvPr/>
        </p:nvSpPr>
        <p:spPr>
          <a:xfrm>
            <a:off x="1183712" y="4234841"/>
            <a:ext cx="2805143" cy="929357"/>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1111"/>
                </a:solidFill>
                <a:effectLst/>
                <a:uLnTx/>
                <a:uFillTx/>
                <a:latin typeface="Segoe UI "/>
                <a:ea typeface="Roboto"/>
                <a:cs typeface="Roboto"/>
              </a:rPr>
              <a:t>KPIs play a crucial role in measuring progress. Let's dive into KPIs for Sustainability and how Copilot can assist.</a:t>
            </a:r>
            <a:endParaRPr kumimoji="0" lang="en-US" sz="1400" b="0" i="0" u="none" strike="noStrike" kern="1200" cap="none" spc="0" normalizeH="0" baseline="0" noProof="0">
              <a:ln>
                <a:noFill/>
              </a:ln>
              <a:solidFill>
                <a:srgbClr val="000000"/>
              </a:solidFill>
              <a:effectLst/>
              <a:uLnTx/>
              <a:uFillTx/>
              <a:latin typeface="Segoe UI "/>
              <a:ea typeface="+mn-ea"/>
              <a:cs typeface="+mn-cs"/>
            </a:endParaRPr>
          </a:p>
        </p:txBody>
      </p:sp>
      <p:sp>
        <p:nvSpPr>
          <p:cNvPr id="21" name="TextBox 25">
            <a:extLst>
              <a:ext uri="{FF2B5EF4-FFF2-40B4-BE49-F238E27FC236}">
                <a16:creationId xmlns:a16="http://schemas.microsoft.com/office/drawing/2014/main" id="{F2DC451C-E0B0-F1DA-8BD0-D0BF1FFD7987}"/>
              </a:ext>
            </a:extLst>
          </p:cNvPr>
          <p:cNvSpPr txBox="1"/>
          <p:nvPr/>
        </p:nvSpPr>
        <p:spPr>
          <a:xfrm>
            <a:off x="4954469" y="388822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Use cases</a:t>
            </a:r>
          </a:p>
        </p:txBody>
      </p:sp>
      <p:sp>
        <p:nvSpPr>
          <p:cNvPr id="22" name="TextBox 26">
            <a:extLst>
              <a:ext uri="{FF2B5EF4-FFF2-40B4-BE49-F238E27FC236}">
                <a16:creationId xmlns:a16="http://schemas.microsoft.com/office/drawing/2014/main" id="{CB152E45-860F-0CB2-6F68-E8E03C254E57}"/>
              </a:ext>
            </a:extLst>
          </p:cNvPr>
          <p:cNvSpPr txBox="1"/>
          <p:nvPr/>
        </p:nvSpPr>
        <p:spPr>
          <a:xfrm>
            <a:off x="4724400" y="4236382"/>
            <a:ext cx="2743200"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Copilot can simplify the tasks required to change processes and measure success. Look at key use cases and how Copilot can be your AI assistant along the way.</a:t>
            </a:r>
          </a:p>
        </p:txBody>
      </p:sp>
      <p:sp>
        <p:nvSpPr>
          <p:cNvPr id="23" name="TextBox 28">
            <a:extLst>
              <a:ext uri="{FF2B5EF4-FFF2-40B4-BE49-F238E27FC236}">
                <a16:creationId xmlns:a16="http://schemas.microsoft.com/office/drawing/2014/main" id="{37DC494D-07FD-7903-46FF-164AA038618F}"/>
              </a:ext>
            </a:extLst>
          </p:cNvPr>
          <p:cNvSpPr txBox="1"/>
          <p:nvPr/>
        </p:nvSpPr>
        <p:spPr>
          <a:xfrm>
            <a:off x="8197423" y="3886687"/>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Day in the life</a:t>
            </a:r>
          </a:p>
        </p:txBody>
      </p:sp>
      <p:sp>
        <p:nvSpPr>
          <p:cNvPr id="24" name="TextBox 29">
            <a:extLst>
              <a:ext uri="{FF2B5EF4-FFF2-40B4-BE49-F238E27FC236}">
                <a16:creationId xmlns:a16="http://schemas.microsoft.com/office/drawing/2014/main" id="{5170057C-2B0E-6595-55CB-155D27113D29}"/>
              </a:ext>
            </a:extLst>
          </p:cNvPr>
          <p:cNvSpPr txBox="1"/>
          <p:nvPr/>
        </p:nvSpPr>
        <p:spPr>
          <a:xfrm>
            <a:off x="8329782" y="4234841"/>
            <a:ext cx="2542836" cy="69236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See how real-life Sustainability pros are using Copilot in their day-to-day.</a:t>
            </a:r>
          </a:p>
        </p:txBody>
      </p:sp>
    </p:spTree>
    <p:extLst>
      <p:ext uri="{BB962C8B-B14F-4D97-AF65-F5344CB8AC3E}">
        <p14:creationId xmlns:p14="http://schemas.microsoft.com/office/powerpoint/2010/main" val="63007123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BE28D-41C0-F997-8295-57AAE918B1CE}"/>
            </a:ext>
          </a:extLst>
        </p:cNvPr>
        <p:cNvGrpSpPr/>
        <p:nvPr/>
      </p:nvGrpSpPr>
      <p:grpSpPr>
        <a:xfrm>
          <a:off x="0" y="0"/>
          <a:ext cx="0" cy="0"/>
          <a:chOff x="0" y="0"/>
          <a:chExt cx="0" cy="0"/>
        </a:xfrm>
      </p:grpSpPr>
      <p:sp>
        <p:nvSpPr>
          <p:cNvPr id="54" name="Rounded Rectangle 53">
            <a:extLst>
              <a:ext uri="{FF2B5EF4-FFF2-40B4-BE49-F238E27FC236}">
                <a16:creationId xmlns:a16="http://schemas.microsoft.com/office/drawing/2014/main" id="{4D2A0D15-D6FC-2DC5-22C2-07E8253EB958}"/>
              </a:ext>
            </a:extLst>
          </p:cNvPr>
          <p:cNvSpPr/>
          <p:nvPr/>
        </p:nvSpPr>
        <p:spPr bwMode="auto">
          <a:xfrm>
            <a:off x="409195" y="1201222"/>
            <a:ext cx="5918427" cy="1323708"/>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5" name="Rounded Rectangle 54">
            <a:extLst>
              <a:ext uri="{FF2B5EF4-FFF2-40B4-BE49-F238E27FC236}">
                <a16:creationId xmlns:a16="http://schemas.microsoft.com/office/drawing/2014/main" id="{B4C8B45E-543C-52DA-6528-646C6922CCEA}"/>
              </a:ext>
            </a:extLst>
          </p:cNvPr>
          <p:cNvSpPr/>
          <p:nvPr/>
        </p:nvSpPr>
        <p:spPr bwMode="auto">
          <a:xfrm>
            <a:off x="6562602" y="2678081"/>
            <a:ext cx="5243043" cy="3866404"/>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2A2AFAAB-F048-A98C-31BE-5B15581AA148}"/>
              </a:ext>
            </a:extLst>
          </p:cNvPr>
          <p:cNvSpPr>
            <a:spLocks noGrp="1"/>
          </p:cNvSpPr>
          <p:nvPr>
            <p:ph type="title"/>
          </p:nvPr>
        </p:nvSpPr>
        <p:spPr/>
        <p:txBody>
          <a:bodyPr/>
          <a:lstStyle/>
          <a:p>
            <a:r>
              <a:rPr lang="en-US" noProof="0"/>
              <a:t>Using Copilot in </a:t>
            </a:r>
            <a:r>
              <a:rPr lang="en-US" noProof="0">
                <a:gradFill>
                  <a:gsLst>
                    <a:gs pos="26000">
                      <a:srgbClr val="0078D4"/>
                    </a:gs>
                    <a:gs pos="0">
                      <a:srgbClr val="C03BC4"/>
                    </a:gs>
                  </a:gsLst>
                  <a:path path="circle">
                    <a:fillToRect l="100000" t="100000"/>
                  </a:path>
                </a:gradFill>
              </a:rPr>
              <a:t>Sustainability</a:t>
            </a:r>
          </a:p>
        </p:txBody>
      </p:sp>
      <p:sp>
        <p:nvSpPr>
          <p:cNvPr id="4" name="Freeform 27">
            <a:extLst>
              <a:ext uri="{FF2B5EF4-FFF2-40B4-BE49-F238E27FC236}">
                <a16:creationId xmlns:a16="http://schemas.microsoft.com/office/drawing/2014/main" id="{6DA76615-7245-7473-2139-0C7178C5DD4E}"/>
              </a:ext>
              <a:ext uri="{C183D7F6-B498-43B3-948B-1728B52AA6E4}">
                <adec:decorative xmlns:adec="http://schemas.microsoft.com/office/drawing/2017/decorative" val="1"/>
              </a:ext>
            </a:extLst>
          </p:cNvPr>
          <p:cNvSpPr/>
          <p:nvPr/>
        </p:nvSpPr>
        <p:spPr bwMode="auto">
          <a:xfrm rot="5400000" flipV="1">
            <a:off x="-222847" y="1860784"/>
            <a:ext cx="1209846"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 name="TextBox 4">
            <a:extLst>
              <a:ext uri="{FF2B5EF4-FFF2-40B4-BE49-F238E27FC236}">
                <a16:creationId xmlns:a16="http://schemas.microsoft.com/office/drawing/2014/main" id="{710F9CA7-3B5D-0BC6-0289-8DF23684FAC1}"/>
              </a:ext>
            </a:extLst>
          </p:cNvPr>
          <p:cNvSpPr txBox="1"/>
          <p:nvPr/>
        </p:nvSpPr>
        <p:spPr>
          <a:xfrm>
            <a:off x="655216" y="1775819"/>
            <a:ext cx="1025776" cy="430887"/>
          </a:xfrm>
          <a:prstGeom prst="rect">
            <a:avLst/>
          </a:prstGeom>
          <a:noFill/>
        </p:spPr>
        <p:txBody>
          <a:bodyPr wrap="square" lIns="0" tIns="0" rIns="0" bIns="0" anchor="ctr">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Segoe UI" pitchFamily="34" charset="0"/>
                <a:cs typeface="Segoe UI Semibold" panose="020B0702040204020203" pitchFamily="34" charset="0"/>
              </a:rPr>
              <a:t>Goals and challenges</a:t>
            </a:r>
          </a:p>
        </p:txBody>
      </p:sp>
      <p:sp>
        <p:nvSpPr>
          <p:cNvPr id="6" name="Text Placeholder 5">
            <a:extLst>
              <a:ext uri="{FF2B5EF4-FFF2-40B4-BE49-F238E27FC236}">
                <a16:creationId xmlns:a16="http://schemas.microsoft.com/office/drawing/2014/main" id="{903D5839-FB67-438F-D7E6-41E8FA58B72E}"/>
              </a:ext>
            </a:extLst>
          </p:cNvPr>
          <p:cNvSpPr txBox="1">
            <a:spLocks/>
          </p:cNvSpPr>
          <p:nvPr/>
        </p:nvSpPr>
        <p:spPr>
          <a:xfrm>
            <a:off x="1906456" y="1539410"/>
            <a:ext cx="4282705" cy="696986"/>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05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Teams focused on sustainability initiates are challenged to embed sustainability into core business strategies and then obtain the investment needed to implement change and measure success. They must also keep up with changing reporting regulations.</a:t>
            </a:r>
          </a:p>
        </p:txBody>
      </p:sp>
      <p:sp>
        <p:nvSpPr>
          <p:cNvPr id="8" name="Freeform 27">
            <a:extLst>
              <a:ext uri="{FF2B5EF4-FFF2-40B4-BE49-F238E27FC236}">
                <a16:creationId xmlns:a16="http://schemas.microsoft.com/office/drawing/2014/main" id="{4C8ECC28-49EC-C76C-A201-A9F466A2C1DC}"/>
              </a:ext>
              <a:ext uri="{C183D7F6-B498-43B3-948B-1728B52AA6E4}">
                <adec:decorative xmlns:adec="http://schemas.microsoft.com/office/drawing/2017/decorative" val="1"/>
              </a:ext>
            </a:extLst>
          </p:cNvPr>
          <p:cNvSpPr/>
          <p:nvPr/>
        </p:nvSpPr>
        <p:spPr bwMode="auto">
          <a:xfrm rot="5400000" flipV="1">
            <a:off x="4607960" y="4577254"/>
            <a:ext cx="3844060"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5" name="Graphic 120" descr="Icon of an arrow hitting the bullseye">
            <a:extLst>
              <a:ext uri="{FF2B5EF4-FFF2-40B4-BE49-F238E27FC236}">
                <a16:creationId xmlns:a16="http://schemas.microsoft.com/office/drawing/2014/main" id="{2EDBC710-4C1C-9176-BF64-058756208041}"/>
              </a:ext>
            </a:extLst>
          </p:cNvPr>
          <p:cNvSpPr>
            <a:spLocks noChangeAspect="1"/>
          </p:cNvSpPr>
          <p:nvPr/>
        </p:nvSpPr>
        <p:spPr>
          <a:xfrm>
            <a:off x="655216" y="1378125"/>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6" name="Rounded Rectangle 55">
            <a:extLst>
              <a:ext uri="{FF2B5EF4-FFF2-40B4-BE49-F238E27FC236}">
                <a16:creationId xmlns:a16="http://schemas.microsoft.com/office/drawing/2014/main" id="{29DB5CB4-5CA7-DE18-B7C3-2D4C0EEC914F}"/>
              </a:ext>
            </a:extLst>
          </p:cNvPr>
          <p:cNvSpPr/>
          <p:nvPr/>
        </p:nvSpPr>
        <p:spPr bwMode="auto">
          <a:xfrm>
            <a:off x="6555609" y="1201222"/>
            <a:ext cx="5243043" cy="1323709"/>
          </a:xfrm>
          <a:prstGeom prst="roundRect">
            <a:avLst>
              <a:gd name="adj" fmla="val 4803"/>
            </a:avLst>
          </a:prstGeom>
          <a:solidFill>
            <a:schemeClr val="bg1"/>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 name="Freeform 27">
            <a:extLst>
              <a:ext uri="{FF2B5EF4-FFF2-40B4-BE49-F238E27FC236}">
                <a16:creationId xmlns:a16="http://schemas.microsoft.com/office/drawing/2014/main" id="{6E41F6C5-9AC9-6341-3403-20DACF47BF23}"/>
              </a:ext>
              <a:ext uri="{C183D7F6-B498-43B3-948B-1728B52AA6E4}">
                <adec:decorative xmlns:adec="http://schemas.microsoft.com/office/drawing/2017/decorative" val="1"/>
              </a:ext>
            </a:extLst>
          </p:cNvPr>
          <p:cNvSpPr/>
          <p:nvPr/>
        </p:nvSpPr>
        <p:spPr bwMode="auto">
          <a:xfrm rot="5400000" flipV="1">
            <a:off x="5866415" y="1840219"/>
            <a:ext cx="1323709"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3" name="TextBox 12">
            <a:extLst>
              <a:ext uri="{FF2B5EF4-FFF2-40B4-BE49-F238E27FC236}">
                <a16:creationId xmlns:a16="http://schemas.microsoft.com/office/drawing/2014/main" id="{963CAB2F-9255-0AD7-E8BF-FFED9C34AEFE}"/>
              </a:ext>
            </a:extLst>
          </p:cNvPr>
          <p:cNvSpPr txBox="1"/>
          <p:nvPr/>
        </p:nvSpPr>
        <p:spPr>
          <a:xfrm>
            <a:off x="6801629" y="1848837"/>
            <a:ext cx="943152"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cs typeface="Segoe UI Semibold" panose="020B0702040204020203" pitchFamily="34" charset="0"/>
              </a:rPr>
              <a:t>Operations roles</a:t>
            </a:r>
          </a:p>
        </p:txBody>
      </p:sp>
      <p:sp>
        <p:nvSpPr>
          <p:cNvPr id="14" name="Graphic 74" descr="Icon of a person with a checkmark">
            <a:extLst>
              <a:ext uri="{FF2B5EF4-FFF2-40B4-BE49-F238E27FC236}">
                <a16:creationId xmlns:a16="http://schemas.microsoft.com/office/drawing/2014/main" id="{097ADEE9-9CA4-0273-0B61-3CB95E7D5E5D}"/>
              </a:ext>
            </a:extLst>
          </p:cNvPr>
          <p:cNvSpPr/>
          <p:nvPr/>
        </p:nvSpPr>
        <p:spPr>
          <a:xfrm>
            <a:off x="6801629" y="1489411"/>
            <a:ext cx="315793" cy="3377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7" name="Rounded Rectangle 56">
            <a:extLst>
              <a:ext uri="{FF2B5EF4-FFF2-40B4-BE49-F238E27FC236}">
                <a16:creationId xmlns:a16="http://schemas.microsoft.com/office/drawing/2014/main" id="{E24F1FEE-B17E-575C-5912-3F12B1F677B6}"/>
              </a:ext>
            </a:extLst>
          </p:cNvPr>
          <p:cNvSpPr/>
          <p:nvPr/>
        </p:nvSpPr>
        <p:spPr bwMode="auto">
          <a:xfrm>
            <a:off x="421986" y="2609963"/>
            <a:ext cx="5949192" cy="3844061"/>
          </a:xfrm>
          <a:prstGeom prst="roundRect">
            <a:avLst>
              <a:gd name="adj" fmla="val 2239"/>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TextBox 25">
            <a:extLst>
              <a:ext uri="{FF2B5EF4-FFF2-40B4-BE49-F238E27FC236}">
                <a16:creationId xmlns:a16="http://schemas.microsoft.com/office/drawing/2014/main" id="{6FA2A529-9CBF-22FF-3CC3-E64514123BF8}"/>
              </a:ext>
            </a:extLst>
          </p:cNvPr>
          <p:cNvSpPr txBox="1">
            <a:spLocks/>
          </p:cNvSpPr>
          <p:nvPr/>
        </p:nvSpPr>
        <p:spPr>
          <a:xfrm>
            <a:off x="596167" y="2772739"/>
            <a:ext cx="5428409" cy="215444"/>
          </a:xfrm>
          <a:prstGeom prst="rect">
            <a:avLst/>
          </a:prstGeom>
          <a:noFill/>
        </p:spPr>
        <p:txBody>
          <a:bodyPr wrap="square" lIns="0" tIns="0" rIns="0" bIns="0">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Microsoft Copilot opportunity to impact key functional KPIs</a:t>
            </a:r>
          </a:p>
        </p:txBody>
      </p:sp>
      <p:sp>
        <p:nvSpPr>
          <p:cNvPr id="58" name="Round Same Side Corner Rectangle 57">
            <a:extLst>
              <a:ext uri="{FF2B5EF4-FFF2-40B4-BE49-F238E27FC236}">
                <a16:creationId xmlns:a16="http://schemas.microsoft.com/office/drawing/2014/main" id="{14C115D5-DE91-C9E5-C507-7E8BC6FE2652}"/>
              </a:ext>
            </a:extLst>
          </p:cNvPr>
          <p:cNvSpPr/>
          <p:nvPr/>
        </p:nvSpPr>
        <p:spPr bwMode="auto">
          <a:xfrm>
            <a:off x="363922" y="6054150"/>
            <a:ext cx="5948178" cy="463468"/>
          </a:xfrm>
          <a:prstGeom prst="round2SameRect">
            <a:avLst>
              <a:gd name="adj1" fmla="val 0"/>
              <a:gd name="adj2" fmla="val 21063"/>
            </a:avLst>
          </a:prstGeom>
          <a:gradFill flip="none" rotWithShape="1">
            <a:gsLst>
              <a:gs pos="35000">
                <a:srgbClr val="0078D4"/>
              </a:gs>
              <a:gs pos="0">
                <a:srgbClr val="C03BC4"/>
              </a:gs>
            </a:gsLst>
            <a:path path="circle">
              <a:fillToRect l="100000" t="100000"/>
            </a:path>
            <a:tileRect r="-100000" b="-100000"/>
          </a:gra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2" name="TextBox 31">
            <a:extLst>
              <a:ext uri="{FF2B5EF4-FFF2-40B4-BE49-F238E27FC236}">
                <a16:creationId xmlns:a16="http://schemas.microsoft.com/office/drawing/2014/main" id="{72435DCE-EF2A-DCEC-1371-51EDEF7C0E46}"/>
              </a:ext>
            </a:extLst>
          </p:cNvPr>
          <p:cNvSpPr txBox="1"/>
          <p:nvPr/>
        </p:nvSpPr>
        <p:spPr>
          <a:xfrm>
            <a:off x="1026591" y="6226870"/>
            <a:ext cx="960199"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Revenue growth</a:t>
            </a:r>
          </a:p>
        </p:txBody>
      </p:sp>
      <p:sp>
        <p:nvSpPr>
          <p:cNvPr id="33" name="TextBox 32">
            <a:extLst>
              <a:ext uri="{FF2B5EF4-FFF2-40B4-BE49-F238E27FC236}">
                <a16:creationId xmlns:a16="http://schemas.microsoft.com/office/drawing/2014/main" id="{0E533594-2C42-AAE9-92FE-8CB12A3ACF53}"/>
              </a:ext>
            </a:extLst>
          </p:cNvPr>
          <p:cNvSpPr txBox="1"/>
          <p:nvPr/>
        </p:nvSpPr>
        <p:spPr>
          <a:xfrm>
            <a:off x="2654245" y="6226870"/>
            <a:ext cx="1604606"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Cost savings and avoidance</a:t>
            </a:r>
          </a:p>
        </p:txBody>
      </p:sp>
      <p:sp>
        <p:nvSpPr>
          <p:cNvPr id="34" name="TextBox 33">
            <a:extLst>
              <a:ext uri="{FF2B5EF4-FFF2-40B4-BE49-F238E27FC236}">
                <a16:creationId xmlns:a16="http://schemas.microsoft.com/office/drawing/2014/main" id="{070E350C-9350-EC82-F85E-F96FB82D6032}"/>
              </a:ext>
            </a:extLst>
          </p:cNvPr>
          <p:cNvSpPr txBox="1"/>
          <p:nvPr/>
        </p:nvSpPr>
        <p:spPr>
          <a:xfrm>
            <a:off x="4809346" y="6150669"/>
            <a:ext cx="1414106"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Improve employee experience</a:t>
            </a:r>
          </a:p>
        </p:txBody>
      </p:sp>
      <p:sp>
        <p:nvSpPr>
          <p:cNvPr id="35" name="Graphic 47" descr="Icon of a piggy bank ">
            <a:extLst>
              <a:ext uri="{FF2B5EF4-FFF2-40B4-BE49-F238E27FC236}">
                <a16:creationId xmlns:a16="http://schemas.microsoft.com/office/drawing/2014/main" id="{78040FCB-8F40-8E05-96A2-CDEFF033439D}"/>
              </a:ext>
            </a:extLst>
          </p:cNvPr>
          <p:cNvSpPr>
            <a:spLocks noChangeAspect="1"/>
          </p:cNvSpPr>
          <p:nvPr/>
        </p:nvSpPr>
        <p:spPr>
          <a:xfrm>
            <a:off x="2274188" y="6207098"/>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6" name="Graphic 13" descr="Icon of a chart made of vertical lines with a line tracing the top of each, turning into an arrow pointing up">
            <a:extLst>
              <a:ext uri="{FF2B5EF4-FFF2-40B4-BE49-F238E27FC236}">
                <a16:creationId xmlns:a16="http://schemas.microsoft.com/office/drawing/2014/main" id="{163C1D1A-6BA1-EBFA-A684-7D49BEE70416}"/>
              </a:ext>
            </a:extLst>
          </p:cNvPr>
          <p:cNvSpPr>
            <a:spLocks noChangeAspect="1"/>
          </p:cNvSpPr>
          <p:nvPr/>
        </p:nvSpPr>
        <p:spPr>
          <a:xfrm>
            <a:off x="663714" y="6207564"/>
            <a:ext cx="182880" cy="192501"/>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7" name="Freeform: Shape 124" descr="Employee retention icon">
            <a:extLst>
              <a:ext uri="{FF2B5EF4-FFF2-40B4-BE49-F238E27FC236}">
                <a16:creationId xmlns:a16="http://schemas.microsoft.com/office/drawing/2014/main" id="{B9F04D3F-54DD-1B08-1485-0B7D506D7CC7}"/>
              </a:ext>
            </a:extLst>
          </p:cNvPr>
          <p:cNvSpPr/>
          <p:nvPr/>
        </p:nvSpPr>
        <p:spPr>
          <a:xfrm>
            <a:off x="4438848" y="6208564"/>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61" name="Freeform 27">
            <a:extLst>
              <a:ext uri="{FF2B5EF4-FFF2-40B4-BE49-F238E27FC236}">
                <a16:creationId xmlns:a16="http://schemas.microsoft.com/office/drawing/2014/main" id="{6BDDFD65-B980-E7DA-9F27-F85A87EDFA95}"/>
              </a:ext>
              <a:ext uri="{C183D7F6-B498-43B3-948B-1728B52AA6E4}">
                <adec:decorative xmlns:adec="http://schemas.microsoft.com/office/drawing/2017/decorative" val="1"/>
              </a:ext>
            </a:extLst>
          </p:cNvPr>
          <p:cNvSpPr/>
          <p:nvPr/>
        </p:nvSpPr>
        <p:spPr bwMode="auto">
          <a:xfrm rot="5400000" flipV="1">
            <a:off x="-1274859" y="4330248"/>
            <a:ext cx="3313874" cy="5423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88" name="TextBox 87">
            <a:extLst>
              <a:ext uri="{FF2B5EF4-FFF2-40B4-BE49-F238E27FC236}">
                <a16:creationId xmlns:a16="http://schemas.microsoft.com/office/drawing/2014/main" id="{2819C310-8BFF-4FFE-8761-0369093F67CC}"/>
              </a:ext>
            </a:extLst>
          </p:cNvPr>
          <p:cNvSpPr txBox="1"/>
          <p:nvPr/>
        </p:nvSpPr>
        <p:spPr>
          <a:xfrm>
            <a:off x="6801629" y="3957069"/>
            <a:ext cx="1025776"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a:rPr>
              <a:t>Copilot can assist with...</a:t>
            </a:r>
            <a:endPar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panose="020B0702040204020203" pitchFamily="34" charset="0"/>
            </a:endParaRPr>
          </a:p>
        </p:txBody>
      </p:sp>
      <p:sp>
        <p:nvSpPr>
          <p:cNvPr id="89" name="Graphic 60">
            <a:extLst>
              <a:ext uri="{FF2B5EF4-FFF2-40B4-BE49-F238E27FC236}">
                <a16:creationId xmlns:a16="http://schemas.microsoft.com/office/drawing/2014/main" id="{E4EA7492-FAE8-CBB8-C5A1-565FC39B48E0}"/>
              </a:ext>
              <a:ext uri="{C183D7F6-B498-43B3-948B-1728B52AA6E4}">
                <adec:decorative xmlns:adec="http://schemas.microsoft.com/office/drawing/2017/decorative" val="1"/>
              </a:ext>
            </a:extLst>
          </p:cNvPr>
          <p:cNvSpPr>
            <a:spLocks/>
          </p:cNvSpPr>
          <p:nvPr/>
        </p:nvSpPr>
        <p:spPr>
          <a:xfrm>
            <a:off x="6801629" y="3528895"/>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 name="Text Placeholder 10">
            <a:extLst>
              <a:ext uri="{FF2B5EF4-FFF2-40B4-BE49-F238E27FC236}">
                <a16:creationId xmlns:a16="http://schemas.microsoft.com/office/drawing/2014/main" id="{D5853B60-A1C6-608E-5462-FE624FBD2F0F}"/>
              </a:ext>
            </a:extLst>
          </p:cNvPr>
          <p:cNvSpPr txBox="1">
            <a:spLocks/>
          </p:cNvSpPr>
          <p:nvPr/>
        </p:nvSpPr>
        <p:spPr>
          <a:xfrm>
            <a:off x="7977328" y="2140100"/>
            <a:ext cx="846758"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Sustainability Analyst</a:t>
            </a:r>
          </a:p>
        </p:txBody>
      </p:sp>
      <p:sp>
        <p:nvSpPr>
          <p:cNvPr id="7" name="Text Placeholder 10">
            <a:extLst>
              <a:ext uri="{FF2B5EF4-FFF2-40B4-BE49-F238E27FC236}">
                <a16:creationId xmlns:a16="http://schemas.microsoft.com/office/drawing/2014/main" id="{63F432CA-E8A6-B767-223D-CB0CF7E7F583}"/>
              </a:ext>
            </a:extLst>
          </p:cNvPr>
          <p:cNvSpPr txBox="1">
            <a:spLocks/>
          </p:cNvSpPr>
          <p:nvPr/>
        </p:nvSpPr>
        <p:spPr>
          <a:xfrm>
            <a:off x="9872771" y="2140100"/>
            <a:ext cx="692282"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Compliance Manager</a:t>
            </a:r>
          </a:p>
        </p:txBody>
      </p:sp>
      <p:sp>
        <p:nvSpPr>
          <p:cNvPr id="11" name="Text Placeholder 10">
            <a:extLst>
              <a:ext uri="{FF2B5EF4-FFF2-40B4-BE49-F238E27FC236}">
                <a16:creationId xmlns:a16="http://schemas.microsoft.com/office/drawing/2014/main" id="{3F5CFEB3-0BE4-FE45-CA61-C9F47C5BFB6D}"/>
              </a:ext>
            </a:extLst>
          </p:cNvPr>
          <p:cNvSpPr txBox="1">
            <a:spLocks/>
          </p:cNvSpPr>
          <p:nvPr/>
        </p:nvSpPr>
        <p:spPr>
          <a:xfrm>
            <a:off x="8907922" y="2140100"/>
            <a:ext cx="814871" cy="307777"/>
          </a:xfrm>
          <a:prstGeom prst="rect">
            <a:avLst/>
          </a:prstGeom>
        </p:spPr>
        <p:txBody>
          <a:bodyPr vert="horz" wrap="square" lIns="0" tIns="0" rIns="0" bIns="0" rtlCol="0" anchor="t">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0">
                      <a:srgbClr val="C03BC4"/>
                    </a:gs>
                    <a:gs pos="47000">
                      <a:srgbClr val="0078D4"/>
                    </a:gs>
                  </a:gsLst>
                  <a:path path="circle">
                    <a:fillToRect l="100000" t="100000"/>
                  </a:path>
                </a:gradFill>
                <a:effectLst/>
                <a:uLnTx/>
                <a:uFillTx/>
                <a:latin typeface="Segoe UI Semibold"/>
                <a:ea typeface="+mn-ea"/>
                <a:cs typeface="Segoe UI Semilight"/>
              </a:rPr>
              <a:t>Comms Specialist</a:t>
            </a:r>
            <a:endParaRPr lang="en-US" sz="1000" b="0" i="0" u="none" strike="noStrike" kern="1200" cap="none" spc="0" normalizeH="0" baseline="0" noProof="0">
              <a:ln>
                <a:noFill/>
              </a:ln>
              <a:gradFill>
                <a:gsLst>
                  <a:gs pos="0">
                    <a:srgbClr val="C03BC4"/>
                  </a:gs>
                  <a:gs pos="47000">
                    <a:srgbClr val="0078D4"/>
                  </a:gs>
                </a:gsLst>
                <a:path path="circle">
                  <a:fillToRect l="100000" t="100000"/>
                </a:path>
              </a:gradFill>
              <a:effectLst/>
              <a:uLnTx/>
              <a:uFillTx/>
              <a:latin typeface="Segoe UI Semibold"/>
              <a:cs typeface="Segoe UI Semilight"/>
            </a:endParaRPr>
          </a:p>
        </p:txBody>
      </p:sp>
      <p:sp>
        <p:nvSpPr>
          <p:cNvPr id="12" name="Text Placeholder 10">
            <a:extLst>
              <a:ext uri="{FF2B5EF4-FFF2-40B4-BE49-F238E27FC236}">
                <a16:creationId xmlns:a16="http://schemas.microsoft.com/office/drawing/2014/main" id="{E19F4A79-5C01-40CB-A5D3-7BF992D735EB}"/>
              </a:ext>
            </a:extLst>
          </p:cNvPr>
          <p:cNvSpPr txBox="1">
            <a:spLocks/>
          </p:cNvSpPr>
          <p:nvPr/>
        </p:nvSpPr>
        <p:spPr>
          <a:xfrm>
            <a:off x="10724556" y="2140100"/>
            <a:ext cx="821753" cy="153888"/>
          </a:xfrm>
          <a:prstGeom prst="rect">
            <a:avLst/>
          </a:prstGeom>
        </p:spPr>
        <p:txBody>
          <a:bodyPr vert="horz" wrap="square" lIns="0" tIns="0" rIns="0" bIns="0" rtlCol="0" anchor="t">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dirty="0">
                <a:ln>
                  <a:noFill/>
                </a:ln>
                <a:gradFill>
                  <a:gsLst>
                    <a:gs pos="0">
                      <a:srgbClr val="C03BC4"/>
                    </a:gs>
                    <a:gs pos="47000">
                      <a:srgbClr val="0078D4"/>
                    </a:gs>
                  </a:gsLst>
                  <a:path path="circle">
                    <a:fillToRect l="100000" t="100000"/>
                  </a:path>
                </a:gradFill>
                <a:effectLst/>
                <a:uLnTx/>
                <a:uFillTx/>
                <a:latin typeface="Segoe UI Semibold"/>
                <a:ea typeface="+mn-ea"/>
                <a:cs typeface="Segoe UI Semilight"/>
              </a:rPr>
              <a:t>CSO</a:t>
            </a:r>
            <a:endParaRPr lang="en-US" sz="1000" b="0" i="0" u="none" strike="noStrike" kern="1200" cap="none" spc="0" normalizeH="0" baseline="0" noProof="0" dirty="0">
              <a:ln>
                <a:noFill/>
              </a:ln>
              <a:gradFill>
                <a:gsLst>
                  <a:gs pos="0">
                    <a:srgbClr val="C03BC4"/>
                  </a:gs>
                  <a:gs pos="47000">
                    <a:srgbClr val="0078D4"/>
                  </a:gs>
                </a:gsLst>
                <a:path path="circle">
                  <a:fillToRect l="100000" t="100000"/>
                </a:path>
              </a:gradFill>
              <a:effectLst/>
              <a:uLnTx/>
              <a:uFillTx/>
              <a:latin typeface="Segoe UI Semibold"/>
              <a:cs typeface="Segoe UI Semilight"/>
            </a:endParaRPr>
          </a:p>
        </p:txBody>
      </p:sp>
      <p:pic>
        <p:nvPicPr>
          <p:cNvPr id="16" name="Picture 15">
            <a:extLst>
              <a:ext uri="{FF2B5EF4-FFF2-40B4-BE49-F238E27FC236}">
                <a16:creationId xmlns:a16="http://schemas.microsoft.com/office/drawing/2014/main" id="{6FE12909-9F84-F6B9-5D8B-252856563F3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87109" y="1401799"/>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17" name="Picture 16">
            <a:extLst>
              <a:ext uri="{FF2B5EF4-FFF2-40B4-BE49-F238E27FC236}">
                <a16:creationId xmlns:a16="http://schemas.microsoft.com/office/drawing/2014/main" id="{521181C2-332E-8A78-4426-84E71499B9C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57807" y="1401799"/>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18" name="Picture 17">
            <a:extLst>
              <a:ext uri="{FF2B5EF4-FFF2-40B4-BE49-F238E27FC236}">
                <a16:creationId xmlns:a16="http://schemas.microsoft.com/office/drawing/2014/main" id="{6E53E7E3-3AAF-CF46-D76D-8B44FE94771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972457" y="1401799"/>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19" name="Picture 18">
            <a:extLst>
              <a:ext uri="{FF2B5EF4-FFF2-40B4-BE49-F238E27FC236}">
                <a16:creationId xmlns:a16="http://schemas.microsoft.com/office/drawing/2014/main" id="{1DBD5C64-AFD5-9B79-02AA-23DC3DD40C0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801761" y="1401282"/>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sp>
        <p:nvSpPr>
          <p:cNvPr id="20" name="Text Placeholder 4">
            <a:extLst>
              <a:ext uri="{FF2B5EF4-FFF2-40B4-BE49-F238E27FC236}">
                <a16:creationId xmlns:a16="http://schemas.microsoft.com/office/drawing/2014/main" id="{36B6FB57-9823-E8D6-512C-8C05F75D1185}"/>
              </a:ext>
            </a:extLst>
          </p:cNvPr>
          <p:cNvSpPr txBox="1">
            <a:spLocks/>
          </p:cNvSpPr>
          <p:nvPr/>
        </p:nvSpPr>
        <p:spPr>
          <a:xfrm>
            <a:off x="8147273" y="3386755"/>
            <a:ext cx="3514784" cy="951671"/>
          </a:xfrm>
          <a:prstGeom prst="rect">
            <a:avLst/>
          </a:prstGeom>
        </p:spPr>
        <p:txBody>
          <a:bodyPr vert="horz" wrap="square" lIns="0" tIns="0" rIns="0" bIns="0" rtlCol="0" anchor="t">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582780">
              <a:lnSpc>
                <a:spcPct val="110000"/>
              </a:lnSpc>
              <a:spcBef>
                <a:spcPct val="0"/>
              </a:spcBef>
              <a:spcAft>
                <a:spcPts val="300"/>
              </a:spcAft>
              <a:buSzTx/>
              <a:buNone/>
              <a:defRPr/>
            </a:pPr>
            <a:r>
              <a:rPr kumimoji="0" lang="en-US" sz="1050" b="0" i="0" u="none" strike="noStrike" kern="1200" cap="none" spc="0" normalizeH="0" baseline="0" noProof="0" dirty="0">
                <a:ln>
                  <a:noFill/>
                </a:ln>
                <a:solidFill>
                  <a:srgbClr val="000000"/>
                </a:solidFill>
                <a:effectLst/>
                <a:uLnTx/>
                <a:uFillTx/>
                <a:latin typeface="Segoe UI"/>
                <a:ea typeface="+mn-ea"/>
                <a:cs typeface="Segoe UI Semilight"/>
              </a:rPr>
              <a:t>Streamlining workflows, automating repetitive tasks, and providing real time insights allow Sustainability teams to enhance overall productivity with tasks such as:</a:t>
            </a:r>
            <a:r>
              <a:rPr lang="en-US" sz="1050" noProof="0" dirty="0">
                <a:latin typeface="Segoe UI"/>
                <a:cs typeface="Segoe UI Semilight"/>
              </a:rPr>
              <a:t> </a:t>
            </a:r>
          </a:p>
          <a:p>
            <a:pPr marL="0" indent="0" defTabSz="582780">
              <a:lnSpc>
                <a:spcPct val="110000"/>
              </a:lnSpc>
              <a:spcBef>
                <a:spcPct val="0"/>
              </a:spcBef>
              <a:spcAft>
                <a:spcPts val="300"/>
              </a:spcAft>
              <a:buSzTx/>
              <a:buNone/>
              <a:defRPr/>
            </a:pPr>
            <a:endParaRPr lang="en-US" sz="1050" b="1" i="0" u="none" strike="noStrike" kern="1200" cap="none" spc="0" normalizeH="0" baseline="0" noProof="0" dirty="0">
              <a:ln>
                <a:noFill/>
              </a:ln>
              <a:solidFill>
                <a:srgbClr val="000000"/>
              </a:solidFill>
              <a:effectLst/>
              <a:uLnTx/>
              <a:uFillTx/>
              <a:latin typeface="Segoe UI"/>
              <a:cs typeface="Segoe UI Semilight" panose="020B0402040204020203" pitchFamily="34" charset="0"/>
            </a:endParaRPr>
          </a:p>
          <a:p>
            <a:pPr marL="114300" indent="-114300" defTabSz="582780">
              <a:lnSpc>
                <a:spcPct val="110000"/>
              </a:lnSpc>
              <a:spcBef>
                <a:spcPct val="0"/>
              </a:spcBef>
              <a:spcAft>
                <a:spcPts val="300"/>
              </a:spcAft>
              <a:buSzTx/>
              <a:buFont typeface="Arial" panose="020B0604020202020204" pitchFamily="34" charset="0"/>
              <a:buChar char="•"/>
              <a:defRPr/>
            </a:pPr>
            <a:r>
              <a:rPr kumimoji="0" lang="en-US" sz="1050" b="0" i="0" u="none" strike="noStrike" kern="1200" cap="none" spc="0" normalizeH="0" baseline="0" noProof="0" dirty="0">
                <a:ln>
                  <a:noFill/>
                </a:ln>
                <a:solidFill>
                  <a:srgbClr val="593794"/>
                </a:solidFill>
                <a:effectLst/>
                <a:uLnTx/>
                <a:uFillTx/>
                <a:latin typeface="Segoe UI Semibold"/>
                <a:ea typeface="+mn-ea"/>
                <a:cs typeface="Segoe UI Semilight"/>
                <a:hlinkClick r:id="rId7" action="ppaction://hlinksldjump"/>
              </a:rPr>
              <a:t>Access sustainability data</a:t>
            </a:r>
            <a:endParaRPr lang="en-US" sz="1050" b="0" i="0" u="none" strike="noStrike" kern="1200" cap="none" spc="0" normalizeH="0" baseline="0" noProof="0" dirty="0">
              <a:ln>
                <a:noFill/>
              </a:ln>
              <a:solidFill>
                <a:srgbClr val="593794"/>
              </a:solidFill>
              <a:effectLst/>
              <a:uLnTx/>
              <a:uFillTx/>
              <a:latin typeface="Segoe UI Semibold"/>
              <a:cs typeface="Segoe UI Semilight" panose="020B0402040204020203" pitchFamily="34" charset="0"/>
            </a:endParaRPr>
          </a:p>
        </p:txBody>
      </p:sp>
      <p:cxnSp>
        <p:nvCxnSpPr>
          <p:cNvPr id="21" name="Straight Connector 20">
            <a:extLst>
              <a:ext uri="{FF2B5EF4-FFF2-40B4-BE49-F238E27FC236}">
                <a16:creationId xmlns:a16="http://schemas.microsoft.com/office/drawing/2014/main" id="{CDF32362-8E7B-5390-9FB9-8C090155E37D}"/>
              </a:ext>
              <a:ext uri="{C183D7F6-B498-43B3-948B-1728B52AA6E4}">
                <adec:decorative xmlns:adec="http://schemas.microsoft.com/office/drawing/2017/decorative" val="1"/>
              </a:ext>
            </a:extLst>
          </p:cNvPr>
          <p:cNvCxnSpPr>
            <a:cxnSpLocks/>
          </p:cNvCxnSpPr>
          <p:nvPr/>
        </p:nvCxnSpPr>
        <p:spPr>
          <a:xfrm>
            <a:off x="333325" y="3756068"/>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EB553CAB-707D-806B-780B-821286F0EE2C}"/>
              </a:ext>
            </a:extLst>
          </p:cNvPr>
          <p:cNvGrpSpPr/>
          <p:nvPr/>
        </p:nvGrpSpPr>
        <p:grpSpPr>
          <a:xfrm>
            <a:off x="929046" y="3325525"/>
            <a:ext cx="5072837" cy="325282"/>
            <a:chOff x="6601968" y="4080672"/>
            <a:chExt cx="5072837" cy="325282"/>
          </a:xfrm>
        </p:grpSpPr>
        <p:sp>
          <p:nvSpPr>
            <p:cNvPr id="27" name="TextBox 26">
              <a:extLst>
                <a:ext uri="{FF2B5EF4-FFF2-40B4-BE49-F238E27FC236}">
                  <a16:creationId xmlns:a16="http://schemas.microsoft.com/office/drawing/2014/main" id="{47DFCD42-8C1F-0A94-7853-A76F09C4A701}"/>
                </a:ext>
              </a:extLst>
            </p:cNvPr>
            <p:cNvSpPr txBox="1"/>
            <p:nvPr/>
          </p:nvSpPr>
          <p:spPr>
            <a:xfrm>
              <a:off x="6601968" y="4175342"/>
              <a:ext cx="1124049" cy="156005"/>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593794"/>
                  </a:solidFill>
                  <a:effectLst/>
                  <a:uLnTx/>
                  <a:uFillTx/>
                  <a:latin typeface="Segoe UI Semibold"/>
                  <a:ea typeface="+mn-ea"/>
                  <a:cs typeface="Segoe UI Semibold"/>
                </a:rPr>
                <a:t>Carbon footprint</a:t>
              </a:r>
            </a:p>
          </p:txBody>
        </p:sp>
        <p:sp>
          <p:nvSpPr>
            <p:cNvPr id="28" name="TextBox 27">
              <a:extLst>
                <a:ext uri="{FF2B5EF4-FFF2-40B4-BE49-F238E27FC236}">
                  <a16:creationId xmlns:a16="http://schemas.microsoft.com/office/drawing/2014/main" id="{A0670077-2B0D-6EFA-0816-0017058C5692}"/>
                </a:ext>
              </a:extLst>
            </p:cNvPr>
            <p:cNvSpPr txBox="1"/>
            <p:nvPr/>
          </p:nvSpPr>
          <p:spPr>
            <a:xfrm>
              <a:off x="7801348" y="4080672"/>
              <a:ext cx="3873457" cy="325282"/>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Measures the total greenhouse gas emissions produced directly and indirectly by the organization.</a:t>
              </a:r>
            </a:p>
          </p:txBody>
        </p:sp>
      </p:grpSp>
      <p:grpSp>
        <p:nvGrpSpPr>
          <p:cNvPr id="29" name="Group 28">
            <a:extLst>
              <a:ext uri="{FF2B5EF4-FFF2-40B4-BE49-F238E27FC236}">
                <a16:creationId xmlns:a16="http://schemas.microsoft.com/office/drawing/2014/main" id="{7F746E5F-ED72-3145-9F0F-2152F67818ED}"/>
              </a:ext>
            </a:extLst>
          </p:cNvPr>
          <p:cNvGrpSpPr/>
          <p:nvPr/>
        </p:nvGrpSpPr>
        <p:grpSpPr>
          <a:xfrm>
            <a:off x="944141" y="4044236"/>
            <a:ext cx="5172954" cy="333985"/>
            <a:chOff x="6617063" y="5172044"/>
            <a:chExt cx="5172954" cy="333985"/>
          </a:xfrm>
        </p:grpSpPr>
        <p:sp>
          <p:nvSpPr>
            <p:cNvPr id="30" name="TextBox 29">
              <a:extLst>
                <a:ext uri="{FF2B5EF4-FFF2-40B4-BE49-F238E27FC236}">
                  <a16:creationId xmlns:a16="http://schemas.microsoft.com/office/drawing/2014/main" id="{77CE344C-A7CD-5BE6-8121-DEEA18F7E18A}"/>
                </a:ext>
              </a:extLst>
            </p:cNvPr>
            <p:cNvSpPr txBox="1"/>
            <p:nvPr/>
          </p:nvSpPr>
          <p:spPr>
            <a:xfrm>
              <a:off x="6617063" y="5180747"/>
              <a:ext cx="861860" cy="325282"/>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593794"/>
                  </a:solidFill>
                  <a:effectLst/>
                  <a:uLnTx/>
                  <a:uFillTx/>
                  <a:latin typeface="Segoe UI Semibold"/>
                  <a:ea typeface="+mn-ea"/>
                  <a:cs typeface="Segoe UI Semibold"/>
                </a:rPr>
                <a:t>Energy consumption</a:t>
              </a:r>
            </a:p>
          </p:txBody>
        </p:sp>
        <p:sp>
          <p:nvSpPr>
            <p:cNvPr id="31" name="TextBox 30">
              <a:extLst>
                <a:ext uri="{FF2B5EF4-FFF2-40B4-BE49-F238E27FC236}">
                  <a16:creationId xmlns:a16="http://schemas.microsoft.com/office/drawing/2014/main" id="{73971CCD-EF9D-A0CA-C98E-B7537CCBD85D}"/>
                </a:ext>
              </a:extLst>
            </p:cNvPr>
            <p:cNvSpPr txBox="1"/>
            <p:nvPr/>
          </p:nvSpPr>
          <p:spPr>
            <a:xfrm>
              <a:off x="7801348" y="5172044"/>
              <a:ext cx="3988669" cy="325282"/>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Tracks the total energy used across all operations, aiming to identify areas for efficiency improvements.</a:t>
              </a:r>
            </a:p>
          </p:txBody>
        </p:sp>
      </p:grpSp>
      <p:cxnSp>
        <p:nvCxnSpPr>
          <p:cNvPr id="38" name="Straight Connector 37">
            <a:extLst>
              <a:ext uri="{FF2B5EF4-FFF2-40B4-BE49-F238E27FC236}">
                <a16:creationId xmlns:a16="http://schemas.microsoft.com/office/drawing/2014/main" id="{68D41AFE-C29F-9658-5A77-82AAC816789B}"/>
              </a:ext>
              <a:ext uri="{C183D7F6-B498-43B3-948B-1728B52AA6E4}">
                <adec:decorative xmlns:adec="http://schemas.microsoft.com/office/drawing/2017/decorative" val="1"/>
              </a:ext>
            </a:extLst>
          </p:cNvPr>
          <p:cNvCxnSpPr>
            <a:cxnSpLocks/>
          </p:cNvCxnSpPr>
          <p:nvPr/>
        </p:nvCxnSpPr>
        <p:spPr>
          <a:xfrm>
            <a:off x="333536" y="4629112"/>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C3C51CF0-E998-B665-2D49-52486C38807F}"/>
              </a:ext>
            </a:extLst>
          </p:cNvPr>
          <p:cNvGrpSpPr/>
          <p:nvPr/>
        </p:nvGrpSpPr>
        <p:grpSpPr>
          <a:xfrm>
            <a:off x="929046" y="4831556"/>
            <a:ext cx="5188260" cy="325282"/>
            <a:chOff x="6601757" y="5256683"/>
            <a:chExt cx="5188260" cy="325282"/>
          </a:xfrm>
        </p:grpSpPr>
        <p:sp>
          <p:nvSpPr>
            <p:cNvPr id="40" name="TextBox 39">
              <a:extLst>
                <a:ext uri="{FF2B5EF4-FFF2-40B4-BE49-F238E27FC236}">
                  <a16:creationId xmlns:a16="http://schemas.microsoft.com/office/drawing/2014/main" id="{1CC4A586-C06E-1EDA-E4CA-15F5EF6643F4}"/>
                </a:ext>
              </a:extLst>
            </p:cNvPr>
            <p:cNvSpPr txBox="1"/>
            <p:nvPr/>
          </p:nvSpPr>
          <p:spPr>
            <a:xfrm>
              <a:off x="6601757" y="5256683"/>
              <a:ext cx="861860" cy="325282"/>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593794"/>
                  </a:solidFill>
                  <a:effectLst/>
                  <a:uLnTx/>
                  <a:uFillTx/>
                  <a:latin typeface="Segoe UI Semibold"/>
                  <a:ea typeface="+mn-ea"/>
                  <a:cs typeface="Segoe UI Semibold"/>
                </a:rPr>
                <a:t>Recycling rates</a:t>
              </a:r>
            </a:p>
          </p:txBody>
        </p:sp>
        <p:sp>
          <p:nvSpPr>
            <p:cNvPr id="41" name="TextBox 40">
              <a:extLst>
                <a:ext uri="{FF2B5EF4-FFF2-40B4-BE49-F238E27FC236}">
                  <a16:creationId xmlns:a16="http://schemas.microsoft.com/office/drawing/2014/main" id="{3E1251BD-E18B-0F49-12C1-D18FC581C1D4}"/>
                </a:ext>
              </a:extLst>
            </p:cNvPr>
            <p:cNvSpPr txBox="1"/>
            <p:nvPr/>
          </p:nvSpPr>
          <p:spPr>
            <a:xfrm>
              <a:off x="7801348" y="5256683"/>
              <a:ext cx="3988669" cy="325282"/>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Assesses the volume of waste produced and the effectiveness of recycling programs.</a:t>
              </a:r>
            </a:p>
          </p:txBody>
        </p:sp>
      </p:grpSp>
      <p:sp>
        <p:nvSpPr>
          <p:cNvPr id="42" name="Freeform: Shape 124" descr="Employee retention icon">
            <a:extLst>
              <a:ext uri="{FF2B5EF4-FFF2-40B4-BE49-F238E27FC236}">
                <a16:creationId xmlns:a16="http://schemas.microsoft.com/office/drawing/2014/main" id="{FA0C6D8B-6222-DC03-3A65-355A835DD86F}"/>
              </a:ext>
            </a:extLst>
          </p:cNvPr>
          <p:cNvSpPr/>
          <p:nvPr/>
        </p:nvSpPr>
        <p:spPr>
          <a:xfrm>
            <a:off x="596221" y="3398537"/>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44" name="Graphic 47" descr="Icon of a piggy bank ">
            <a:extLst>
              <a:ext uri="{FF2B5EF4-FFF2-40B4-BE49-F238E27FC236}">
                <a16:creationId xmlns:a16="http://schemas.microsoft.com/office/drawing/2014/main" id="{6D1322AB-1FD8-CFC0-D297-71639D6D70A1}"/>
              </a:ext>
            </a:extLst>
          </p:cNvPr>
          <p:cNvSpPr>
            <a:spLocks noChangeAspect="1"/>
          </p:cNvSpPr>
          <p:nvPr/>
        </p:nvSpPr>
        <p:spPr>
          <a:xfrm>
            <a:off x="585549" y="4904971"/>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9" name="Graphic 47" descr="Icon of a piggy bank ">
            <a:extLst>
              <a:ext uri="{FF2B5EF4-FFF2-40B4-BE49-F238E27FC236}">
                <a16:creationId xmlns:a16="http://schemas.microsoft.com/office/drawing/2014/main" id="{D57BADCF-5CFC-23DD-E1E7-981191F8BB44}"/>
              </a:ext>
            </a:extLst>
          </p:cNvPr>
          <p:cNvSpPr>
            <a:spLocks noChangeAspect="1"/>
          </p:cNvSpPr>
          <p:nvPr/>
        </p:nvSpPr>
        <p:spPr>
          <a:xfrm>
            <a:off x="592316" y="4110161"/>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cxnSp>
        <p:nvCxnSpPr>
          <p:cNvPr id="22" name="Straight Connector 21">
            <a:extLst>
              <a:ext uri="{FF2B5EF4-FFF2-40B4-BE49-F238E27FC236}">
                <a16:creationId xmlns:a16="http://schemas.microsoft.com/office/drawing/2014/main" id="{F7B12602-D461-86B7-70A3-D7DD0009AE18}"/>
              </a:ext>
              <a:ext uri="{C183D7F6-B498-43B3-948B-1728B52AA6E4}">
                <adec:decorative xmlns:adec="http://schemas.microsoft.com/office/drawing/2017/decorative" val="1"/>
              </a:ext>
            </a:extLst>
          </p:cNvPr>
          <p:cNvCxnSpPr>
            <a:cxnSpLocks/>
          </p:cNvCxnSpPr>
          <p:nvPr/>
        </p:nvCxnSpPr>
        <p:spPr>
          <a:xfrm>
            <a:off x="348631" y="5308926"/>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0EDDD9F-6890-AEB4-A29B-C3768ED5737F}"/>
              </a:ext>
            </a:extLst>
          </p:cNvPr>
          <p:cNvGrpSpPr/>
          <p:nvPr/>
        </p:nvGrpSpPr>
        <p:grpSpPr>
          <a:xfrm>
            <a:off x="944141" y="5511370"/>
            <a:ext cx="5188260" cy="325282"/>
            <a:chOff x="6601757" y="5256683"/>
            <a:chExt cx="5188260" cy="325282"/>
          </a:xfrm>
        </p:grpSpPr>
        <p:sp>
          <p:nvSpPr>
            <p:cNvPr id="24" name="TextBox 23">
              <a:extLst>
                <a:ext uri="{FF2B5EF4-FFF2-40B4-BE49-F238E27FC236}">
                  <a16:creationId xmlns:a16="http://schemas.microsoft.com/office/drawing/2014/main" id="{5092CF93-C1F8-0E9E-BF8F-3664A15B93B5}"/>
                </a:ext>
              </a:extLst>
            </p:cNvPr>
            <p:cNvSpPr txBox="1"/>
            <p:nvPr/>
          </p:nvSpPr>
          <p:spPr>
            <a:xfrm>
              <a:off x="6601757" y="5256683"/>
              <a:ext cx="861860" cy="325282"/>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593794"/>
                  </a:solidFill>
                  <a:effectLst/>
                  <a:uLnTx/>
                  <a:uFillTx/>
                  <a:latin typeface="Segoe UI Semibold"/>
                  <a:ea typeface="+mn-ea"/>
                  <a:cs typeface="Segoe UI Semibold"/>
                </a:rPr>
                <a:t>Sustainable sourcing</a:t>
              </a:r>
            </a:p>
          </p:txBody>
        </p:sp>
        <p:sp>
          <p:nvSpPr>
            <p:cNvPr id="45" name="TextBox 44">
              <a:extLst>
                <a:ext uri="{FF2B5EF4-FFF2-40B4-BE49-F238E27FC236}">
                  <a16:creationId xmlns:a16="http://schemas.microsoft.com/office/drawing/2014/main" id="{1415C829-E884-67DF-3B94-85D135490B08}"/>
                </a:ext>
              </a:extLst>
            </p:cNvPr>
            <p:cNvSpPr txBox="1"/>
            <p:nvPr/>
          </p:nvSpPr>
          <p:spPr>
            <a:xfrm>
              <a:off x="7801348" y="5256683"/>
              <a:ext cx="3988669" cy="325282"/>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Assesses the percentage of materials and products sourced from environmentally and socially responsible suppliers.</a:t>
              </a:r>
            </a:p>
          </p:txBody>
        </p:sp>
      </p:grpSp>
      <p:sp>
        <p:nvSpPr>
          <p:cNvPr id="46" name="Graphic 47" descr="Icon of a piggy bank ">
            <a:extLst>
              <a:ext uri="{FF2B5EF4-FFF2-40B4-BE49-F238E27FC236}">
                <a16:creationId xmlns:a16="http://schemas.microsoft.com/office/drawing/2014/main" id="{E422C7E5-B9A4-3F1B-2FF3-F1D6C10DD1D9}"/>
              </a:ext>
            </a:extLst>
          </p:cNvPr>
          <p:cNvSpPr>
            <a:spLocks noChangeAspect="1"/>
          </p:cNvSpPr>
          <p:nvPr/>
        </p:nvSpPr>
        <p:spPr>
          <a:xfrm>
            <a:off x="600644" y="5584785"/>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Tree>
    <p:extLst>
      <p:ext uri="{BB962C8B-B14F-4D97-AF65-F5344CB8AC3E}">
        <p14:creationId xmlns:p14="http://schemas.microsoft.com/office/powerpoint/2010/main" val="402818359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5F3CD-8DF5-B976-D559-B0A84498C17D}"/>
            </a:ext>
          </a:extLst>
        </p:cNvPr>
        <p:cNvGrpSpPr/>
        <p:nvPr/>
      </p:nvGrpSpPr>
      <p:grpSpPr>
        <a:xfrm>
          <a:off x="0" y="0"/>
          <a:ext cx="0" cy="0"/>
          <a:chOff x="0" y="0"/>
          <a:chExt cx="0" cy="0"/>
        </a:xfrm>
      </p:grpSpPr>
      <p:sp>
        <p:nvSpPr>
          <p:cNvPr id="34" name="Title 33">
            <a:extLst>
              <a:ext uri="{FF2B5EF4-FFF2-40B4-BE49-F238E27FC236}">
                <a16:creationId xmlns:a16="http://schemas.microsoft.com/office/drawing/2014/main" id="{7E9968AF-D927-96BA-533F-592211DC2513}"/>
              </a:ext>
            </a:extLst>
          </p:cNvPr>
          <p:cNvSpPr>
            <a:spLocks noGrp="1"/>
          </p:cNvSpPr>
          <p:nvPr>
            <p:ph type="title"/>
          </p:nvPr>
        </p:nvSpPr>
        <p:spPr>
          <a:xfrm>
            <a:off x="584200" y="387350"/>
            <a:ext cx="6271640" cy="263149"/>
          </a:xfrm>
        </p:spPr>
        <p:txBody>
          <a:bodyPr/>
          <a:lstStyle/>
          <a:p>
            <a:r>
              <a:rPr lang="en-US" noProof="0" dirty="0">
                <a:solidFill>
                  <a:srgbClr val="0078D4"/>
                </a:solidFill>
              </a:rPr>
              <a:t>Sustainability</a:t>
            </a:r>
            <a:r>
              <a:rPr lang="en-US" noProof="0" dirty="0"/>
              <a:t> </a:t>
            </a:r>
            <a:r>
              <a:rPr lang="en-US" noProof="0" dirty="0">
                <a:solidFill>
                  <a:srgbClr val="0078D4"/>
                </a:solidFill>
              </a:rPr>
              <a:t>| </a:t>
            </a:r>
            <a:r>
              <a:rPr lang="en-US" noProof="0" dirty="0"/>
              <a:t>Access sustainability data</a:t>
            </a:r>
            <a:endParaRPr lang="en-US" sz="1400" noProof="0" dirty="0"/>
          </a:p>
        </p:txBody>
      </p:sp>
      <p:sp>
        <p:nvSpPr>
          <p:cNvPr id="78" name="Text Placeholder 5">
            <a:extLst>
              <a:ext uri="{FF2B5EF4-FFF2-40B4-BE49-F238E27FC236}">
                <a16:creationId xmlns:a16="http://schemas.microsoft.com/office/drawing/2014/main" id="{3C4EAFA3-D4D2-31D6-1F0A-FE2F4890477C}"/>
              </a:ext>
            </a:extLst>
          </p:cNvPr>
          <p:cNvSpPr>
            <a:spLocks noGrp="1"/>
          </p:cNvSpPr>
          <p:nvPr>
            <p:ph type="body" sz="quarter" idx="11"/>
          </p:nvPr>
        </p:nvSpPr>
        <p:spPr>
          <a:xfrm>
            <a:off x="584200" y="1593881"/>
            <a:ext cx="2808000" cy="345600"/>
          </a:xfrm>
        </p:spPr>
        <p:txBody>
          <a:bodyPr/>
          <a:lstStyle/>
          <a:p>
            <a:r>
              <a:rPr lang="en-US" noProof="0" dirty="0"/>
              <a:t>1. </a:t>
            </a:r>
            <a:r>
              <a:rPr lang="en-US" dirty="0"/>
              <a:t>Analyze metrics</a:t>
            </a:r>
            <a:endParaRPr lang="en-US" noProof="0" dirty="0"/>
          </a:p>
        </p:txBody>
      </p:sp>
      <p:sp>
        <p:nvSpPr>
          <p:cNvPr id="3" name="Text Placeholder 2">
            <a:extLst>
              <a:ext uri="{FF2B5EF4-FFF2-40B4-BE49-F238E27FC236}">
                <a16:creationId xmlns:a16="http://schemas.microsoft.com/office/drawing/2014/main" id="{B241F5CF-9A81-402E-C2D9-D7D018991F6F}"/>
              </a:ext>
            </a:extLst>
          </p:cNvPr>
          <p:cNvSpPr>
            <a:spLocks noGrp="1"/>
          </p:cNvSpPr>
          <p:nvPr>
            <p:ph type="body" sz="quarter" idx="12"/>
          </p:nvPr>
        </p:nvSpPr>
        <p:spPr>
          <a:xfrm>
            <a:off x="2316020" y="4052218"/>
            <a:ext cx="2808000" cy="345600"/>
          </a:xfrm>
        </p:spPr>
        <p:txBody>
          <a:bodyPr/>
          <a:lstStyle/>
          <a:p>
            <a:r>
              <a:rPr lang="en-US" noProof="0" dirty="0"/>
              <a:t>5. Prepare disclosures</a:t>
            </a:r>
          </a:p>
        </p:txBody>
      </p:sp>
      <p:sp>
        <p:nvSpPr>
          <p:cNvPr id="80" name="Text Placeholder 7">
            <a:extLst>
              <a:ext uri="{FF2B5EF4-FFF2-40B4-BE49-F238E27FC236}">
                <a16:creationId xmlns:a16="http://schemas.microsoft.com/office/drawing/2014/main" id="{612740B2-5F8A-CC36-2CE4-A1FC73D04F9C}"/>
              </a:ext>
            </a:extLst>
          </p:cNvPr>
          <p:cNvSpPr>
            <a:spLocks noGrp="1"/>
          </p:cNvSpPr>
          <p:nvPr>
            <p:ph type="body" sz="quarter" idx="13"/>
          </p:nvPr>
        </p:nvSpPr>
        <p:spPr>
          <a:xfrm>
            <a:off x="4047840" y="1593881"/>
            <a:ext cx="2808000" cy="345600"/>
          </a:xfrm>
        </p:spPr>
        <p:txBody>
          <a:bodyPr/>
          <a:lstStyle/>
          <a:p>
            <a:r>
              <a:rPr lang="en-US" noProof="0" dirty="0"/>
              <a:t>2. Compare metrics</a:t>
            </a:r>
          </a:p>
        </p:txBody>
      </p:sp>
      <p:sp>
        <p:nvSpPr>
          <p:cNvPr id="81" name="Text Placeholder 8">
            <a:extLst>
              <a:ext uri="{FF2B5EF4-FFF2-40B4-BE49-F238E27FC236}">
                <a16:creationId xmlns:a16="http://schemas.microsoft.com/office/drawing/2014/main" id="{97AF6BAF-1CB3-2D74-EE74-CEBDF8008CA3}"/>
              </a:ext>
            </a:extLst>
          </p:cNvPr>
          <p:cNvSpPr>
            <a:spLocks noGrp="1"/>
          </p:cNvSpPr>
          <p:nvPr>
            <p:ph type="body" sz="quarter" idx="14"/>
          </p:nvPr>
        </p:nvSpPr>
        <p:spPr>
          <a:xfrm>
            <a:off x="5779660" y="4052218"/>
            <a:ext cx="2808000" cy="345600"/>
          </a:xfrm>
        </p:spPr>
        <p:txBody>
          <a:bodyPr/>
          <a:lstStyle/>
          <a:p>
            <a:r>
              <a:rPr lang="en-US" noProof="0" dirty="0"/>
              <a:t>4. </a:t>
            </a:r>
            <a:r>
              <a:rPr lang="en-US" noProof="0" dirty="0">
                <a:latin typeface="Segoe UI Semibold"/>
                <a:cs typeface="Segoe UI Semibold"/>
              </a:rPr>
              <a:t>Find sustainability content</a:t>
            </a:r>
            <a:endParaRPr lang="en-US" noProof="0" dirty="0"/>
          </a:p>
        </p:txBody>
      </p:sp>
      <p:sp>
        <p:nvSpPr>
          <p:cNvPr id="82" name="Text Placeholder 9">
            <a:extLst>
              <a:ext uri="{FF2B5EF4-FFF2-40B4-BE49-F238E27FC236}">
                <a16:creationId xmlns:a16="http://schemas.microsoft.com/office/drawing/2014/main" id="{794801C1-1600-0F27-FB98-77D5BB453941}"/>
              </a:ext>
            </a:extLst>
          </p:cNvPr>
          <p:cNvSpPr>
            <a:spLocks noGrp="1"/>
          </p:cNvSpPr>
          <p:nvPr>
            <p:ph type="body" sz="quarter" idx="15"/>
          </p:nvPr>
        </p:nvSpPr>
        <p:spPr>
          <a:xfrm>
            <a:off x="7511481" y="1593881"/>
            <a:ext cx="2808000" cy="345600"/>
          </a:xfrm>
        </p:spPr>
        <p:txBody>
          <a:bodyPr/>
          <a:lstStyle/>
          <a:p>
            <a:r>
              <a:rPr lang="en-US" noProof="0" dirty="0"/>
              <a:t>3. Learn about policies</a:t>
            </a:r>
          </a:p>
        </p:txBody>
      </p:sp>
      <p:sp>
        <p:nvSpPr>
          <p:cNvPr id="99" name="Text Placeholder 98">
            <a:extLst>
              <a:ext uri="{FF2B5EF4-FFF2-40B4-BE49-F238E27FC236}">
                <a16:creationId xmlns:a16="http://schemas.microsoft.com/office/drawing/2014/main" id="{9E6FB488-8302-55F6-C9F4-B28CBEC30DF6}"/>
              </a:ext>
            </a:extLst>
          </p:cNvPr>
          <p:cNvSpPr>
            <a:spLocks noGrp="1"/>
          </p:cNvSpPr>
          <p:nvPr>
            <p:ph type="body" sz="quarter" idx="18"/>
          </p:nvPr>
        </p:nvSpPr>
        <p:spPr>
          <a:xfrm>
            <a:off x="584200" y="1935750"/>
            <a:ext cx="2867338" cy="627063"/>
          </a:xfrm>
        </p:spPr>
        <p:txBody>
          <a:bodyPr/>
          <a:lstStyle/>
          <a:p>
            <a:pPr lvl="0"/>
            <a:r>
              <a:rPr lang="en-US" noProof="0" dirty="0"/>
              <a:t>Query sustainability data sources to get metrics and drill down into specific values.</a:t>
            </a:r>
          </a:p>
        </p:txBody>
      </p:sp>
      <p:sp>
        <p:nvSpPr>
          <p:cNvPr id="100" name="Text Placeholder 99">
            <a:extLst>
              <a:ext uri="{FF2B5EF4-FFF2-40B4-BE49-F238E27FC236}">
                <a16:creationId xmlns:a16="http://schemas.microsoft.com/office/drawing/2014/main" id="{E4261EDA-FAD1-A25F-CD86-573D6A30FFF1}"/>
              </a:ext>
            </a:extLst>
          </p:cNvPr>
          <p:cNvSpPr>
            <a:spLocks noGrp="1"/>
          </p:cNvSpPr>
          <p:nvPr>
            <p:ph type="body" sz="quarter" idx="19"/>
          </p:nvPr>
        </p:nvSpPr>
        <p:spPr>
          <a:xfrm>
            <a:off x="4048125" y="1935750"/>
            <a:ext cx="2808288" cy="627063"/>
          </a:xfrm>
        </p:spPr>
        <p:txBody>
          <a:bodyPr/>
          <a:lstStyle/>
          <a:p>
            <a:r>
              <a:rPr lang="en-US" noProof="0" dirty="0"/>
              <a:t>Company metrics like electricity usage versus benchmark organizations or year over year.</a:t>
            </a:r>
          </a:p>
        </p:txBody>
      </p:sp>
      <p:sp>
        <p:nvSpPr>
          <p:cNvPr id="101" name="Text Placeholder 100">
            <a:extLst>
              <a:ext uri="{FF2B5EF4-FFF2-40B4-BE49-F238E27FC236}">
                <a16:creationId xmlns:a16="http://schemas.microsoft.com/office/drawing/2014/main" id="{EFE4BF05-9F09-53CE-2B41-89E849105EE0}"/>
              </a:ext>
            </a:extLst>
          </p:cNvPr>
          <p:cNvSpPr>
            <a:spLocks noGrp="1"/>
          </p:cNvSpPr>
          <p:nvPr>
            <p:ph type="body" sz="quarter" idx="20"/>
          </p:nvPr>
        </p:nvSpPr>
        <p:spPr>
          <a:xfrm>
            <a:off x="7512050" y="1935750"/>
            <a:ext cx="2806700" cy="627063"/>
          </a:xfrm>
        </p:spPr>
        <p:txBody>
          <a:bodyPr>
            <a:normAutofit/>
          </a:bodyPr>
          <a:lstStyle/>
          <a:p>
            <a:r>
              <a:rPr lang="en-US" noProof="0" dirty="0"/>
              <a:t>Prompt agent to get disclosures for a specific ESRS (European Sustainability Reporting Standards) for Corporate Sustainability Reporting Directive (CSRD) reporting. </a:t>
            </a:r>
          </a:p>
        </p:txBody>
      </p:sp>
      <p:sp>
        <p:nvSpPr>
          <p:cNvPr id="102" name="Text Placeholder 101">
            <a:extLst>
              <a:ext uri="{FF2B5EF4-FFF2-40B4-BE49-F238E27FC236}">
                <a16:creationId xmlns:a16="http://schemas.microsoft.com/office/drawing/2014/main" id="{0B33DDA1-CF3A-0A25-040A-0311C5D8E08E}"/>
              </a:ext>
            </a:extLst>
          </p:cNvPr>
          <p:cNvSpPr>
            <a:spLocks noGrp="1"/>
          </p:cNvSpPr>
          <p:nvPr>
            <p:ph type="body" sz="quarter" idx="21"/>
          </p:nvPr>
        </p:nvSpPr>
        <p:spPr>
          <a:xfrm>
            <a:off x="584200" y="3208260"/>
            <a:ext cx="2808000" cy="626701"/>
          </a:xfrm>
        </p:spPr>
        <p:txBody>
          <a:bodyPr/>
          <a:lstStyle/>
          <a:p>
            <a:r>
              <a:rPr lang="en-US" noProof="0" dirty="0"/>
              <a:t>Benefit: </a:t>
            </a:r>
            <a:r>
              <a:rPr lang="en-US" noProof="0" dirty="0">
                <a:latin typeface="Segoe UI" panose="020B0502040204020203" pitchFamily="34" charset="0"/>
              </a:rPr>
              <a:t>Efficiently analyze metrics to get deep insights into emissions sources.</a:t>
            </a:r>
            <a:endParaRPr lang="en-US" noProof="0" dirty="0"/>
          </a:p>
        </p:txBody>
      </p:sp>
      <p:sp>
        <p:nvSpPr>
          <p:cNvPr id="103" name="Text Placeholder 102">
            <a:extLst>
              <a:ext uri="{FF2B5EF4-FFF2-40B4-BE49-F238E27FC236}">
                <a16:creationId xmlns:a16="http://schemas.microsoft.com/office/drawing/2014/main" id="{7C222EBA-2559-9EEE-DF7A-8CB315AD2C9A}"/>
              </a:ext>
            </a:extLst>
          </p:cNvPr>
          <p:cNvSpPr>
            <a:spLocks noGrp="1"/>
          </p:cNvSpPr>
          <p:nvPr>
            <p:ph type="body" sz="quarter" idx="22"/>
          </p:nvPr>
        </p:nvSpPr>
        <p:spPr>
          <a:xfrm>
            <a:off x="2316020" y="5641938"/>
            <a:ext cx="2808000" cy="626701"/>
          </a:xfrm>
        </p:spPr>
        <p:txBody>
          <a:bodyPr>
            <a:normAutofit/>
          </a:bodyPr>
          <a:lstStyle/>
          <a:p>
            <a:r>
              <a:rPr lang="en-US" noProof="0" dirty="0"/>
              <a:t>Benefit: </a:t>
            </a:r>
            <a:r>
              <a:rPr lang="en-US" noProof="0" dirty="0">
                <a:latin typeface="Segoe UI" panose="020B0502040204020203" pitchFamily="34" charset="0"/>
              </a:rPr>
              <a:t>Simplify the process of completing CSRD reporting.</a:t>
            </a:r>
            <a:endParaRPr lang="en-US" noProof="0" dirty="0"/>
          </a:p>
        </p:txBody>
      </p:sp>
      <p:sp>
        <p:nvSpPr>
          <p:cNvPr id="104" name="Text Placeholder 103">
            <a:extLst>
              <a:ext uri="{FF2B5EF4-FFF2-40B4-BE49-F238E27FC236}">
                <a16:creationId xmlns:a16="http://schemas.microsoft.com/office/drawing/2014/main" id="{4E0DFD91-70E4-AB94-83A1-91F80B4890FE}"/>
              </a:ext>
            </a:extLst>
          </p:cNvPr>
          <p:cNvSpPr>
            <a:spLocks noGrp="1"/>
          </p:cNvSpPr>
          <p:nvPr>
            <p:ph type="body" sz="quarter" idx="23"/>
          </p:nvPr>
        </p:nvSpPr>
        <p:spPr>
          <a:xfrm>
            <a:off x="4047840" y="3208260"/>
            <a:ext cx="2808000" cy="626701"/>
          </a:xfrm>
        </p:spPr>
        <p:txBody>
          <a:bodyPr/>
          <a:lstStyle/>
          <a:p>
            <a:r>
              <a:rPr lang="en-US" noProof="0" dirty="0"/>
              <a:t>Benefit: </a:t>
            </a:r>
            <a:r>
              <a:rPr lang="en-US" noProof="0" dirty="0">
                <a:latin typeface="Segoe UI" panose="020B0502040204020203" pitchFamily="34" charset="0"/>
              </a:rPr>
              <a:t>See how your organization is doing in reducing emissions.</a:t>
            </a:r>
            <a:endParaRPr lang="en-US" noProof="0" dirty="0"/>
          </a:p>
        </p:txBody>
      </p:sp>
      <p:sp>
        <p:nvSpPr>
          <p:cNvPr id="105" name="Text Placeholder 104">
            <a:extLst>
              <a:ext uri="{FF2B5EF4-FFF2-40B4-BE49-F238E27FC236}">
                <a16:creationId xmlns:a16="http://schemas.microsoft.com/office/drawing/2014/main" id="{A6571CF6-1C00-A3F3-220D-0DFE13D8F607}"/>
              </a:ext>
            </a:extLst>
          </p:cNvPr>
          <p:cNvSpPr>
            <a:spLocks noGrp="1"/>
          </p:cNvSpPr>
          <p:nvPr>
            <p:ph type="body" sz="quarter" idx="24"/>
          </p:nvPr>
        </p:nvSpPr>
        <p:spPr>
          <a:xfrm>
            <a:off x="5779660" y="5641938"/>
            <a:ext cx="2808000" cy="626701"/>
          </a:xfrm>
        </p:spPr>
        <p:txBody>
          <a:bodyPr/>
          <a:lstStyle/>
          <a:p>
            <a:r>
              <a:rPr lang="en-US" noProof="0" dirty="0"/>
              <a:t>Benefit: Make is easier for sellers and other representatives to deliver the organization’s sustainability message.</a:t>
            </a:r>
          </a:p>
        </p:txBody>
      </p:sp>
      <p:sp>
        <p:nvSpPr>
          <p:cNvPr id="106" name="Text Placeholder 105">
            <a:extLst>
              <a:ext uri="{FF2B5EF4-FFF2-40B4-BE49-F238E27FC236}">
                <a16:creationId xmlns:a16="http://schemas.microsoft.com/office/drawing/2014/main" id="{5582F1B6-3A76-9153-C6C5-1296AB48DC4E}"/>
              </a:ext>
            </a:extLst>
          </p:cNvPr>
          <p:cNvSpPr>
            <a:spLocks noGrp="1"/>
          </p:cNvSpPr>
          <p:nvPr>
            <p:ph type="body" sz="quarter" idx="25"/>
          </p:nvPr>
        </p:nvSpPr>
        <p:spPr>
          <a:xfrm>
            <a:off x="7511481" y="3208260"/>
            <a:ext cx="2808000" cy="626701"/>
          </a:xfrm>
        </p:spPr>
        <p:txBody>
          <a:bodyPr>
            <a:normAutofit/>
          </a:bodyPr>
          <a:lstStyle/>
          <a:p>
            <a:pPr lvl="0"/>
            <a:r>
              <a:rPr lang="en-US" noProof="0" dirty="0"/>
              <a:t>Benefit: </a:t>
            </a:r>
            <a:r>
              <a:rPr lang="en-US" noProof="0" dirty="0">
                <a:latin typeface="Segoe UI" panose="020B0502040204020203" pitchFamily="34" charset="0"/>
              </a:rPr>
              <a:t>Ensure your organization is collecting the information it needs for reporting.</a:t>
            </a:r>
            <a:endParaRPr lang="en-US" noProof="0" dirty="0"/>
          </a:p>
        </p:txBody>
      </p:sp>
      <p:sp>
        <p:nvSpPr>
          <p:cNvPr id="107" name="Text Placeholder 106">
            <a:extLst>
              <a:ext uri="{FF2B5EF4-FFF2-40B4-BE49-F238E27FC236}">
                <a16:creationId xmlns:a16="http://schemas.microsoft.com/office/drawing/2014/main" id="{C855AEB4-3A75-BE5C-D995-97BA318E5159}"/>
              </a:ext>
            </a:extLst>
          </p:cNvPr>
          <p:cNvSpPr>
            <a:spLocks noGrp="1"/>
          </p:cNvSpPr>
          <p:nvPr>
            <p:ph type="body" sz="quarter" idx="27"/>
          </p:nvPr>
        </p:nvSpPr>
        <p:spPr>
          <a:xfrm>
            <a:off x="2316163" y="4487863"/>
            <a:ext cx="2808287" cy="627062"/>
          </a:xfrm>
        </p:spPr>
        <p:txBody>
          <a:bodyPr/>
          <a:lstStyle/>
          <a:p>
            <a:r>
              <a:rPr lang="en-US" noProof="0" dirty="0"/>
              <a:t>Use the agent to pull the required data for the CSRD reporting requirements.</a:t>
            </a:r>
          </a:p>
        </p:txBody>
      </p:sp>
      <p:sp>
        <p:nvSpPr>
          <p:cNvPr id="108" name="Text Placeholder 107">
            <a:extLst>
              <a:ext uri="{FF2B5EF4-FFF2-40B4-BE49-F238E27FC236}">
                <a16:creationId xmlns:a16="http://schemas.microsoft.com/office/drawing/2014/main" id="{61D91CBD-F342-10DB-D10F-A53A5A3D1FAD}"/>
              </a:ext>
            </a:extLst>
          </p:cNvPr>
          <p:cNvSpPr>
            <a:spLocks noGrp="1"/>
          </p:cNvSpPr>
          <p:nvPr>
            <p:ph type="body" sz="quarter" idx="28"/>
          </p:nvPr>
        </p:nvSpPr>
        <p:spPr>
          <a:xfrm>
            <a:off x="5780088" y="4487863"/>
            <a:ext cx="2808287" cy="627062"/>
          </a:xfrm>
        </p:spPr>
        <p:txBody>
          <a:bodyPr/>
          <a:lstStyle/>
          <a:p>
            <a:r>
              <a:rPr lang="en-US" noProof="0" dirty="0"/>
              <a:t>Simplify access to internal and external content about the organization’s sustainability efforts.</a:t>
            </a:r>
          </a:p>
        </p:txBody>
      </p:sp>
      <p:sp>
        <p:nvSpPr>
          <p:cNvPr id="5" name="Text Placeholder 4">
            <a:extLst>
              <a:ext uri="{FF2B5EF4-FFF2-40B4-BE49-F238E27FC236}">
                <a16:creationId xmlns:a16="http://schemas.microsoft.com/office/drawing/2014/main" id="{1B86350D-A64E-403D-B11F-B32EF2ACCF8E}"/>
              </a:ext>
            </a:extLst>
          </p:cNvPr>
          <p:cNvSpPr>
            <a:spLocks noGrp="1"/>
          </p:cNvSpPr>
          <p:nvPr>
            <p:ph type="body" sz="quarter" idx="30"/>
          </p:nvPr>
        </p:nvSpPr>
        <p:spPr>
          <a:xfrm>
            <a:off x="10430234" y="521099"/>
            <a:ext cx="1456966" cy="175614"/>
          </a:xfrm>
        </p:spPr>
        <p:txBody>
          <a:bodyPr vert="horz" wrap="square" lIns="0" tIns="0" rIns="0" bIns="0" rtlCol="0" anchor="t">
            <a:spAutoFit/>
          </a:bodyPr>
          <a:lstStyle/>
          <a:p>
            <a:r>
              <a:rPr lang="en-US" noProof="0"/>
              <a:t>Extend</a:t>
            </a:r>
          </a:p>
        </p:txBody>
      </p:sp>
      <p:sp>
        <p:nvSpPr>
          <p:cNvPr id="163" name="Text Placeholder 162">
            <a:extLst>
              <a:ext uri="{FF2B5EF4-FFF2-40B4-BE49-F238E27FC236}">
                <a16:creationId xmlns:a16="http://schemas.microsoft.com/office/drawing/2014/main" id="{07C2AAF5-6A95-5453-9C4F-CE9698FEB555}"/>
              </a:ext>
            </a:extLst>
          </p:cNvPr>
          <p:cNvSpPr>
            <a:spLocks noGrp="1"/>
          </p:cNvSpPr>
          <p:nvPr>
            <p:ph type="body" sz="quarter" idx="38"/>
          </p:nvPr>
        </p:nvSpPr>
        <p:spPr>
          <a:solidFill>
            <a:srgbClr val="0078D4"/>
          </a:solidFill>
        </p:spPr>
        <p:txBody>
          <a:bodyPr/>
          <a:lstStyle/>
          <a:p>
            <a:endParaRPr lang="en-US" noProof="0"/>
          </a:p>
        </p:txBody>
      </p:sp>
      <p:sp>
        <p:nvSpPr>
          <p:cNvPr id="164" name="Text Placeholder 163">
            <a:extLst>
              <a:ext uri="{FF2B5EF4-FFF2-40B4-BE49-F238E27FC236}">
                <a16:creationId xmlns:a16="http://schemas.microsoft.com/office/drawing/2014/main" id="{8C359826-61A4-BF5E-FEDB-33BA6CA2BBC8}"/>
              </a:ext>
            </a:extLst>
          </p:cNvPr>
          <p:cNvSpPr>
            <a:spLocks noGrp="1"/>
          </p:cNvSpPr>
          <p:nvPr>
            <p:ph type="body" sz="quarter" idx="39"/>
          </p:nvPr>
        </p:nvSpPr>
        <p:spPr>
          <a:solidFill>
            <a:srgbClr val="0078D4"/>
          </a:solidFill>
        </p:spPr>
        <p:txBody>
          <a:bodyPr/>
          <a:lstStyle/>
          <a:p>
            <a:endParaRPr lang="en-US" noProof="0"/>
          </a:p>
        </p:txBody>
      </p:sp>
      <p:sp>
        <p:nvSpPr>
          <p:cNvPr id="165" name="Text Placeholder 164">
            <a:extLst>
              <a:ext uri="{FF2B5EF4-FFF2-40B4-BE49-F238E27FC236}">
                <a16:creationId xmlns:a16="http://schemas.microsoft.com/office/drawing/2014/main" id="{F22AB590-BFDE-C685-4111-A2F388ED284E}"/>
              </a:ext>
            </a:extLst>
          </p:cNvPr>
          <p:cNvSpPr>
            <a:spLocks noGrp="1"/>
          </p:cNvSpPr>
          <p:nvPr>
            <p:ph type="body" sz="quarter" idx="40"/>
          </p:nvPr>
        </p:nvSpPr>
        <p:spPr>
          <a:solidFill>
            <a:srgbClr val="0078D4"/>
          </a:solidFill>
        </p:spPr>
        <p:txBody>
          <a:bodyPr/>
          <a:lstStyle/>
          <a:p>
            <a:endParaRPr lang="en-US" noProof="0"/>
          </a:p>
        </p:txBody>
      </p:sp>
      <p:sp>
        <p:nvSpPr>
          <p:cNvPr id="114" name="Rectangle: Rounded Corners 6">
            <a:extLst>
              <a:ext uri="{FF2B5EF4-FFF2-40B4-BE49-F238E27FC236}">
                <a16:creationId xmlns:a16="http://schemas.microsoft.com/office/drawing/2014/main" id="{46D28F0C-9DA9-276C-7E57-7C3D72484BB4}"/>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9" name="Group 8">
            <a:extLst>
              <a:ext uri="{FF2B5EF4-FFF2-40B4-BE49-F238E27FC236}">
                <a16:creationId xmlns:a16="http://schemas.microsoft.com/office/drawing/2014/main" id="{3331073F-22C1-4E68-119C-33B1D0874320}"/>
              </a:ext>
            </a:extLst>
          </p:cNvPr>
          <p:cNvGrpSpPr/>
          <p:nvPr/>
        </p:nvGrpSpPr>
        <p:grpSpPr>
          <a:xfrm>
            <a:off x="942434" y="2616977"/>
            <a:ext cx="2360997" cy="677108"/>
            <a:chOff x="942434" y="2616977"/>
            <a:chExt cx="2360997" cy="677108"/>
          </a:xfrm>
        </p:grpSpPr>
        <p:pic>
          <p:nvPicPr>
            <p:cNvPr id="133" name="Picture 132">
              <a:hlinkClick r:id="rId3"/>
              <a:extLst>
                <a:ext uri="{FF2B5EF4-FFF2-40B4-BE49-F238E27FC236}">
                  <a16:creationId xmlns:a16="http://schemas.microsoft.com/office/drawing/2014/main" id="{4FC6E558-DA7A-256F-8035-43E1A278863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833" b="833"/>
            <a:stretch/>
          </p:blipFill>
          <p:spPr bwMode="auto">
            <a:xfrm>
              <a:off x="942434" y="2731055"/>
              <a:ext cx="360000" cy="360000"/>
            </a:xfrm>
            <a:prstGeom prst="ellipse">
              <a:avLst/>
            </a:prstGeom>
            <a:solidFill>
              <a:srgbClr val="FFFFFF"/>
            </a:solidFill>
          </p:spPr>
        </p:pic>
        <p:sp>
          <p:nvSpPr>
            <p:cNvPr id="134" name="TextBox 133">
              <a:extLst>
                <a:ext uri="{FF2B5EF4-FFF2-40B4-BE49-F238E27FC236}">
                  <a16:creationId xmlns:a16="http://schemas.microsoft.com/office/drawing/2014/main" id="{B8848B65-9797-B12D-D3F6-97400EF62B7E}"/>
                </a:ext>
                <a:ext uri="{C183D7F6-B498-43B3-948B-1728B52AA6E4}">
                  <adec:decorative xmlns:adec="http://schemas.microsoft.com/office/drawing/2017/decorative" val="0"/>
                </a:ext>
              </a:extLst>
            </p:cNvPr>
            <p:cNvSpPr txBox="1"/>
            <p:nvPr/>
          </p:nvSpPr>
          <p:spPr>
            <a:xfrm>
              <a:off x="1401385" y="2616977"/>
              <a:ext cx="1902046" cy="67710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p>
            <a:p>
              <a:pPr defTabSz="914367">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a:t>
              </a:r>
              <a:r>
                <a:rPr lang="en-US" sz="900" noProof="0" dirty="0">
                  <a:solidFill>
                    <a:srgbClr val="0078D4"/>
                  </a:solidFill>
                  <a:latin typeface="Segoe UI Semibold"/>
                </a:rPr>
                <a:t>Sustainability data solutions in Fabric with Environmental, Social and Governance metrics</a:t>
              </a:r>
              <a:endParaRPr kumimoji="0" lang="en-US" sz="900" b="0" i="0" u="none" strike="noStrike" kern="1200" cap="none" spc="0" normalizeH="0" baseline="0" noProof="0" dirty="0">
                <a:ln>
                  <a:noFill/>
                </a:ln>
                <a:solidFill>
                  <a:srgbClr val="0078D4"/>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2" name="Group 1">
            <a:extLst>
              <a:ext uri="{FF2B5EF4-FFF2-40B4-BE49-F238E27FC236}">
                <a16:creationId xmlns:a16="http://schemas.microsoft.com/office/drawing/2014/main" id="{1BCA24A3-B020-F235-D8D0-824D47DDDB16}"/>
              </a:ext>
            </a:extLst>
          </p:cNvPr>
          <p:cNvGrpSpPr/>
          <p:nvPr/>
        </p:nvGrpSpPr>
        <p:grpSpPr>
          <a:xfrm>
            <a:off x="1624328" y="1132756"/>
            <a:ext cx="1767872" cy="214817"/>
            <a:chOff x="1198144" y="862657"/>
            <a:chExt cx="1767872" cy="214817"/>
          </a:xfrm>
        </p:grpSpPr>
        <p:sp>
          <p:nvSpPr>
            <p:cNvPr id="22" name="Rectangle: Rounded Corners 6">
              <a:extLst>
                <a:ext uri="{FF2B5EF4-FFF2-40B4-BE49-F238E27FC236}">
                  <a16:creationId xmlns:a16="http://schemas.microsoft.com/office/drawing/2014/main" id="{91386954-74C4-5056-C12B-8DFD7C74FD19}"/>
                </a:ext>
                <a:ext uri="{C183D7F6-B498-43B3-948B-1728B52AA6E4}">
                  <adec:decorative xmlns:adec="http://schemas.microsoft.com/office/drawing/2017/decorative" val="1"/>
                </a:ext>
              </a:extLst>
            </p:cNvPr>
            <p:cNvSpPr/>
            <p:nvPr/>
          </p:nvSpPr>
          <p:spPr bwMode="auto">
            <a:xfrm>
              <a:off x="1198144" y="862657"/>
              <a:ext cx="1767872" cy="214817"/>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Segoe UI Semibold"/>
                </a:rPr>
                <a:t>Communication speed</a:t>
              </a:r>
              <a:endParaRPr kumimoji="0" lang="en-US" sz="9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23" name="Graphic 22">
              <a:extLst>
                <a:ext uri="{FF2B5EF4-FFF2-40B4-BE49-F238E27FC236}">
                  <a16:creationId xmlns:a16="http://schemas.microsoft.com/office/drawing/2014/main" id="{F9E4A395-1AE0-1EFB-C70D-7DEC9795385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4929" y="898657"/>
              <a:ext cx="144000" cy="144000"/>
            </a:xfrm>
            <a:prstGeom prst="rect">
              <a:avLst/>
            </a:prstGeom>
          </p:spPr>
        </p:pic>
      </p:grpSp>
      <p:sp>
        <p:nvSpPr>
          <p:cNvPr id="24" name="Rectangle: Rounded Corners 6">
            <a:extLst>
              <a:ext uri="{FF2B5EF4-FFF2-40B4-BE49-F238E27FC236}">
                <a16:creationId xmlns:a16="http://schemas.microsoft.com/office/drawing/2014/main" id="{757A8B4C-643F-F87D-D47A-E6DF47B9B0B2}"/>
              </a:ext>
              <a:ext uri="{C183D7F6-B498-43B3-948B-1728B52AA6E4}">
                <adec:decorative xmlns:adec="http://schemas.microsoft.com/office/drawing/2017/decorative" val="1"/>
              </a:ext>
            </a:extLst>
          </p:cNvPr>
          <p:cNvSpPr/>
          <p:nvPr/>
        </p:nvSpPr>
        <p:spPr bwMode="auto">
          <a:xfrm>
            <a:off x="7508839"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46" name="Group 45">
            <a:extLst>
              <a:ext uri="{FF2B5EF4-FFF2-40B4-BE49-F238E27FC236}">
                <a16:creationId xmlns:a16="http://schemas.microsoft.com/office/drawing/2014/main" id="{5E0EEB91-EE6B-831A-9D2C-3512C2722743}"/>
              </a:ext>
            </a:extLst>
          </p:cNvPr>
          <p:cNvGrpSpPr/>
          <p:nvPr/>
        </p:nvGrpSpPr>
        <p:grpSpPr>
          <a:xfrm>
            <a:off x="8596909" y="1123368"/>
            <a:ext cx="1005840" cy="216000"/>
            <a:chOff x="1194743" y="1140160"/>
            <a:chExt cx="1005840" cy="216000"/>
          </a:xfrm>
        </p:grpSpPr>
        <p:sp>
          <p:nvSpPr>
            <p:cNvPr id="47" name="Rectangle: Rounded Corners 6">
              <a:extLst>
                <a:ext uri="{FF2B5EF4-FFF2-40B4-BE49-F238E27FC236}">
                  <a16:creationId xmlns:a16="http://schemas.microsoft.com/office/drawing/2014/main" id="{6CC92923-0055-CBFA-78C4-A8BAF592E1B7}"/>
                </a:ext>
                <a:ext uri="{C183D7F6-B498-43B3-948B-1728B52AA6E4}">
                  <adec:decorative xmlns:adec="http://schemas.microsoft.com/office/drawing/2017/decorative" val="1"/>
                </a:ext>
              </a:extLst>
            </p:cNvPr>
            <p:cNvSpPr/>
            <p:nvPr/>
          </p:nvSpPr>
          <p:spPr bwMode="auto">
            <a:xfrm>
              <a:off x="1194743" y="1140160"/>
              <a:ext cx="10058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661C5"/>
                  </a:solidFill>
                  <a:effectLst/>
                  <a:uLnTx/>
                  <a:uFillTx/>
                  <a:latin typeface="Segoe UI Semibold" panose="020B0702040204020203" pitchFamily="34" charset="0"/>
                  <a:ea typeface="+mn-ea"/>
                  <a:cs typeface="Segoe UI Semibold" panose="020B0702040204020203" pitchFamily="34" charset="0"/>
                </a:rPr>
                <a:t>Cost control</a:t>
              </a:r>
            </a:p>
          </p:txBody>
        </p:sp>
        <p:pic>
          <p:nvPicPr>
            <p:cNvPr id="48" name="Graphic 47">
              <a:extLst>
                <a:ext uri="{FF2B5EF4-FFF2-40B4-BE49-F238E27FC236}">
                  <a16:creationId xmlns:a16="http://schemas.microsoft.com/office/drawing/2014/main" id="{D60CC454-7B8C-B6AD-92EF-44216CF2B47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grpSp>
        <p:nvGrpSpPr>
          <p:cNvPr id="6" name="Group 5">
            <a:extLst>
              <a:ext uri="{FF2B5EF4-FFF2-40B4-BE49-F238E27FC236}">
                <a16:creationId xmlns:a16="http://schemas.microsoft.com/office/drawing/2014/main" id="{70C4B8EE-8272-F07C-069E-89F96484D3E4}"/>
              </a:ext>
            </a:extLst>
          </p:cNvPr>
          <p:cNvGrpSpPr/>
          <p:nvPr/>
        </p:nvGrpSpPr>
        <p:grpSpPr>
          <a:xfrm>
            <a:off x="4130176" y="2543914"/>
            <a:ext cx="2360997" cy="815608"/>
            <a:chOff x="942434" y="2547727"/>
            <a:chExt cx="2360997" cy="815608"/>
          </a:xfrm>
        </p:grpSpPr>
        <p:pic>
          <p:nvPicPr>
            <p:cNvPr id="7" name="Picture 6">
              <a:hlinkClick r:id="rId3"/>
              <a:extLst>
                <a:ext uri="{FF2B5EF4-FFF2-40B4-BE49-F238E27FC236}">
                  <a16:creationId xmlns:a16="http://schemas.microsoft.com/office/drawing/2014/main" id="{54AB33D4-0E97-15E2-F60D-E921BE0B5AA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833" b="833"/>
            <a:stretch/>
          </p:blipFill>
          <p:spPr bwMode="auto">
            <a:xfrm>
              <a:off x="942434" y="2731055"/>
              <a:ext cx="360000" cy="360000"/>
            </a:xfrm>
            <a:prstGeom prst="ellipse">
              <a:avLst/>
            </a:prstGeom>
            <a:solidFill>
              <a:srgbClr val="FFFFFF"/>
            </a:solidFill>
          </p:spPr>
        </p:pic>
        <p:sp>
          <p:nvSpPr>
            <p:cNvPr id="8" name="TextBox 7">
              <a:extLst>
                <a:ext uri="{FF2B5EF4-FFF2-40B4-BE49-F238E27FC236}">
                  <a16:creationId xmlns:a16="http://schemas.microsoft.com/office/drawing/2014/main" id="{06662BCB-7346-4D7E-4C15-14C47C5040F3}"/>
                </a:ext>
                <a:ext uri="{C183D7F6-B498-43B3-948B-1728B52AA6E4}">
                  <adec:decorative xmlns:adec="http://schemas.microsoft.com/office/drawing/2017/decorative" val="0"/>
                </a:ext>
              </a:extLst>
            </p:cNvPr>
            <p:cNvSpPr txBox="1"/>
            <p:nvPr/>
          </p:nvSpPr>
          <p:spPr>
            <a:xfrm>
              <a:off x="1401385" y="2547727"/>
              <a:ext cx="1902046" cy="81560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defTabSz="914367">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a:t>
              </a:r>
              <a:r>
                <a:rPr lang="en-US" sz="900" noProof="0" dirty="0">
                  <a:solidFill>
                    <a:srgbClr val="0078D4"/>
                  </a:solidFill>
                  <a:latin typeface="Segoe UI Semibold"/>
                </a:rPr>
                <a:t>Sustainability data solutions in Fabric with Environmental, Social and Governance metrics</a:t>
              </a:r>
              <a:endParaRPr kumimoji="0" lang="en-US" sz="900" b="0" i="0" u="none" strike="noStrike" kern="1200" cap="none" spc="0" normalizeH="0" baseline="0" noProof="0" dirty="0">
                <a:ln>
                  <a:noFill/>
                </a:ln>
                <a:solidFill>
                  <a:srgbClr val="0078D4"/>
                </a:solidFill>
                <a:effectLst/>
                <a:uLnTx/>
                <a:uFillTx/>
                <a:latin typeface="Segoe UI Semibold"/>
                <a:ea typeface="+mn-ea"/>
                <a:cs typeface="+mn-cs"/>
              </a:endParaRPr>
            </a:p>
            <a:p>
              <a:pPr defTabSz="914367">
                <a:defRPr/>
              </a:pPr>
              <a:endParaRPr kumimoji="0" lang="en-US" sz="900" b="0" i="0" u="none" strike="noStrike" kern="1200" cap="none" spc="0" normalizeH="0" baseline="0" noProof="0" dirty="0">
                <a:ln>
                  <a:noFill/>
                </a:ln>
                <a:solidFill>
                  <a:srgbClr val="0078D4"/>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12" name="Group 11">
            <a:extLst>
              <a:ext uri="{FF2B5EF4-FFF2-40B4-BE49-F238E27FC236}">
                <a16:creationId xmlns:a16="http://schemas.microsoft.com/office/drawing/2014/main" id="{F06054BC-FE62-686F-BD96-FFF72F97C411}"/>
              </a:ext>
            </a:extLst>
          </p:cNvPr>
          <p:cNvGrpSpPr/>
          <p:nvPr/>
        </p:nvGrpSpPr>
        <p:grpSpPr>
          <a:xfrm>
            <a:off x="7695489" y="2536809"/>
            <a:ext cx="2360997" cy="815608"/>
            <a:chOff x="942434" y="2547727"/>
            <a:chExt cx="2360997" cy="815608"/>
          </a:xfrm>
        </p:grpSpPr>
        <p:pic>
          <p:nvPicPr>
            <p:cNvPr id="13" name="Picture 12">
              <a:hlinkClick r:id="rId3"/>
              <a:extLst>
                <a:ext uri="{FF2B5EF4-FFF2-40B4-BE49-F238E27FC236}">
                  <a16:creationId xmlns:a16="http://schemas.microsoft.com/office/drawing/2014/main" id="{62C16552-FCF3-93B2-D922-016996DAF55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833" b="833"/>
            <a:stretch/>
          </p:blipFill>
          <p:spPr bwMode="auto">
            <a:xfrm>
              <a:off x="942434" y="2731055"/>
              <a:ext cx="360000" cy="360000"/>
            </a:xfrm>
            <a:prstGeom prst="ellipse">
              <a:avLst/>
            </a:prstGeom>
            <a:solidFill>
              <a:srgbClr val="FFFFFF"/>
            </a:solidFill>
          </p:spPr>
        </p:pic>
        <p:sp>
          <p:nvSpPr>
            <p:cNvPr id="14" name="TextBox 13">
              <a:extLst>
                <a:ext uri="{FF2B5EF4-FFF2-40B4-BE49-F238E27FC236}">
                  <a16:creationId xmlns:a16="http://schemas.microsoft.com/office/drawing/2014/main" id="{44BEAA6C-D980-5492-4773-ABED90FBEDD1}"/>
                </a:ext>
                <a:ext uri="{C183D7F6-B498-43B3-948B-1728B52AA6E4}">
                  <adec:decorative xmlns:adec="http://schemas.microsoft.com/office/drawing/2017/decorative" val="0"/>
                </a:ext>
              </a:extLst>
            </p:cNvPr>
            <p:cNvSpPr txBox="1"/>
            <p:nvPr/>
          </p:nvSpPr>
          <p:spPr>
            <a:xfrm>
              <a:off x="1401385" y="2547727"/>
              <a:ext cx="1902046" cy="81560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defTabSz="914367">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a:t>
              </a:r>
              <a:r>
                <a:rPr lang="en-US" sz="900" noProof="0" dirty="0">
                  <a:solidFill>
                    <a:srgbClr val="0078D4"/>
                  </a:solidFill>
                  <a:latin typeface="Segoe UI Semibold"/>
                </a:rPr>
                <a:t>Sustainability data solutions in Fabric with Environmental, Social and Governance metrics</a:t>
              </a:r>
              <a:endParaRPr kumimoji="0" lang="en-US" sz="900" b="0" i="0" u="none" strike="noStrike" kern="1200" cap="none" spc="0" normalizeH="0" baseline="0" noProof="0" dirty="0">
                <a:ln>
                  <a:noFill/>
                </a:ln>
                <a:solidFill>
                  <a:srgbClr val="0078D4"/>
                </a:solidFill>
                <a:effectLst/>
                <a:uLnTx/>
                <a:uFillTx/>
                <a:latin typeface="Segoe UI Semibold"/>
                <a:ea typeface="+mn-ea"/>
                <a:cs typeface="+mn-cs"/>
              </a:endParaRPr>
            </a:p>
            <a:p>
              <a:pPr defTabSz="914367">
                <a:defRPr/>
              </a:pPr>
              <a:endParaRPr kumimoji="0" lang="en-US" sz="900" b="0" i="0" u="none" strike="noStrike" kern="1200" cap="none" spc="0" normalizeH="0" baseline="0" noProof="0" dirty="0">
                <a:ln>
                  <a:noFill/>
                </a:ln>
                <a:solidFill>
                  <a:srgbClr val="0078D4"/>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15" name="Group 14">
            <a:extLst>
              <a:ext uri="{FF2B5EF4-FFF2-40B4-BE49-F238E27FC236}">
                <a16:creationId xmlns:a16="http://schemas.microsoft.com/office/drawing/2014/main" id="{C1BB8898-9E6B-9643-585B-44D4DA1F1FFF}"/>
              </a:ext>
            </a:extLst>
          </p:cNvPr>
          <p:cNvGrpSpPr/>
          <p:nvPr/>
        </p:nvGrpSpPr>
        <p:grpSpPr>
          <a:xfrm>
            <a:off x="6003161" y="5004958"/>
            <a:ext cx="2360997" cy="815608"/>
            <a:chOff x="942434" y="2547727"/>
            <a:chExt cx="2360997" cy="815608"/>
          </a:xfrm>
        </p:grpSpPr>
        <p:pic>
          <p:nvPicPr>
            <p:cNvPr id="16" name="Picture 15">
              <a:hlinkClick r:id="rId3"/>
              <a:extLst>
                <a:ext uri="{FF2B5EF4-FFF2-40B4-BE49-F238E27FC236}">
                  <a16:creationId xmlns:a16="http://schemas.microsoft.com/office/drawing/2014/main" id="{2170080D-14C0-CA3D-3151-A70743848F0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833" b="833"/>
            <a:stretch/>
          </p:blipFill>
          <p:spPr bwMode="auto">
            <a:xfrm>
              <a:off x="942434" y="2731055"/>
              <a:ext cx="360000" cy="360000"/>
            </a:xfrm>
            <a:prstGeom prst="ellipse">
              <a:avLst/>
            </a:prstGeom>
            <a:solidFill>
              <a:srgbClr val="FFFFFF"/>
            </a:solidFill>
          </p:spPr>
        </p:pic>
        <p:sp>
          <p:nvSpPr>
            <p:cNvPr id="21" name="TextBox 20">
              <a:extLst>
                <a:ext uri="{FF2B5EF4-FFF2-40B4-BE49-F238E27FC236}">
                  <a16:creationId xmlns:a16="http://schemas.microsoft.com/office/drawing/2014/main" id="{8900C57D-6753-99FF-75C8-187B92EE3BA9}"/>
                </a:ext>
                <a:ext uri="{C183D7F6-B498-43B3-948B-1728B52AA6E4}">
                  <adec:decorative xmlns:adec="http://schemas.microsoft.com/office/drawing/2017/decorative" val="0"/>
                </a:ext>
              </a:extLst>
            </p:cNvPr>
            <p:cNvSpPr txBox="1"/>
            <p:nvPr/>
          </p:nvSpPr>
          <p:spPr>
            <a:xfrm>
              <a:off x="1401385" y="2547727"/>
              <a:ext cx="1902046" cy="81560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defTabSz="914367">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a:t>
              </a:r>
              <a:r>
                <a:rPr lang="en-US" sz="900" noProof="0" dirty="0">
                  <a:solidFill>
                    <a:srgbClr val="0078D4"/>
                  </a:solidFill>
                  <a:latin typeface="Segoe UI Semibold"/>
                </a:rPr>
                <a:t>Sustainability data solutions in Fabric with Environmental, Social and Governance metrics</a:t>
              </a:r>
              <a:endParaRPr kumimoji="0" lang="en-US" sz="900" b="0" i="0" u="none" strike="noStrike" kern="1200" cap="none" spc="0" normalizeH="0" baseline="0" noProof="0" dirty="0">
                <a:ln>
                  <a:noFill/>
                </a:ln>
                <a:solidFill>
                  <a:srgbClr val="0078D4"/>
                </a:solidFill>
                <a:effectLst/>
                <a:uLnTx/>
                <a:uFillTx/>
                <a:latin typeface="Segoe UI Semibold"/>
                <a:ea typeface="+mn-ea"/>
                <a:cs typeface="+mn-cs"/>
              </a:endParaRPr>
            </a:p>
            <a:p>
              <a:pPr defTabSz="914367">
                <a:defRPr/>
              </a:pPr>
              <a:endParaRPr kumimoji="0" lang="en-US" sz="900" b="0" i="0" u="none" strike="noStrike" kern="1200" cap="none" spc="0" normalizeH="0" baseline="0" noProof="0" dirty="0">
                <a:ln>
                  <a:noFill/>
                </a:ln>
                <a:solidFill>
                  <a:srgbClr val="0078D4"/>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42" name="Group 41">
            <a:extLst>
              <a:ext uri="{FF2B5EF4-FFF2-40B4-BE49-F238E27FC236}">
                <a16:creationId xmlns:a16="http://schemas.microsoft.com/office/drawing/2014/main" id="{CE7D3A2F-DF18-F65A-B0E5-A468CF7B1C46}"/>
              </a:ext>
            </a:extLst>
          </p:cNvPr>
          <p:cNvGrpSpPr/>
          <p:nvPr/>
        </p:nvGrpSpPr>
        <p:grpSpPr>
          <a:xfrm>
            <a:off x="2550292" y="5033684"/>
            <a:ext cx="2360997" cy="815608"/>
            <a:chOff x="942434" y="2547727"/>
            <a:chExt cx="2360997" cy="815608"/>
          </a:xfrm>
        </p:grpSpPr>
        <p:pic>
          <p:nvPicPr>
            <p:cNvPr id="43" name="Picture 42">
              <a:hlinkClick r:id="rId3"/>
              <a:extLst>
                <a:ext uri="{FF2B5EF4-FFF2-40B4-BE49-F238E27FC236}">
                  <a16:creationId xmlns:a16="http://schemas.microsoft.com/office/drawing/2014/main" id="{FBA559A1-83FF-1F0A-4E7A-C1EF5DE2883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833" b="833"/>
            <a:stretch/>
          </p:blipFill>
          <p:spPr bwMode="auto">
            <a:xfrm>
              <a:off x="942434" y="2731055"/>
              <a:ext cx="360000" cy="360000"/>
            </a:xfrm>
            <a:prstGeom prst="ellipse">
              <a:avLst/>
            </a:prstGeom>
            <a:solidFill>
              <a:srgbClr val="FFFFFF"/>
            </a:solidFill>
          </p:spPr>
        </p:pic>
        <p:sp>
          <p:nvSpPr>
            <p:cNvPr id="44" name="TextBox 43">
              <a:extLst>
                <a:ext uri="{FF2B5EF4-FFF2-40B4-BE49-F238E27FC236}">
                  <a16:creationId xmlns:a16="http://schemas.microsoft.com/office/drawing/2014/main" id="{B1899042-FA23-3979-624B-E57426D57F04}"/>
                </a:ext>
                <a:ext uri="{C183D7F6-B498-43B3-948B-1728B52AA6E4}">
                  <adec:decorative xmlns:adec="http://schemas.microsoft.com/office/drawing/2017/decorative" val="0"/>
                </a:ext>
              </a:extLst>
            </p:cNvPr>
            <p:cNvSpPr txBox="1"/>
            <p:nvPr/>
          </p:nvSpPr>
          <p:spPr>
            <a:xfrm>
              <a:off x="1401385" y="2547727"/>
              <a:ext cx="1902046" cy="81560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defTabSz="914367">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a:t>
              </a:r>
              <a:r>
                <a:rPr lang="en-US" sz="900" noProof="0" dirty="0">
                  <a:solidFill>
                    <a:srgbClr val="0078D4"/>
                  </a:solidFill>
                  <a:latin typeface="Segoe UI Semibold"/>
                </a:rPr>
                <a:t>Sustainability data solutions in Fabric with Environmental, Social and Governance metrics</a:t>
              </a:r>
              <a:endParaRPr kumimoji="0" lang="en-US" sz="900" b="0" i="0" u="none" strike="noStrike" kern="1200" cap="none" spc="0" normalizeH="0" baseline="0" noProof="0" dirty="0">
                <a:ln>
                  <a:noFill/>
                </a:ln>
                <a:solidFill>
                  <a:srgbClr val="0078D4"/>
                </a:solidFill>
                <a:effectLst/>
                <a:uLnTx/>
                <a:uFillTx/>
                <a:latin typeface="Segoe UI Semibold"/>
                <a:ea typeface="+mn-ea"/>
                <a:cs typeface="+mn-cs"/>
              </a:endParaRPr>
            </a:p>
            <a:p>
              <a:pPr defTabSz="914367">
                <a:defRPr/>
              </a:pPr>
              <a:endParaRPr kumimoji="0" lang="en-US" sz="900" b="0" i="0" u="none" strike="noStrike" kern="1200" cap="none" spc="0" normalizeH="0" baseline="0" noProof="0" dirty="0">
                <a:ln>
                  <a:noFill/>
                </a:ln>
                <a:solidFill>
                  <a:srgbClr val="0078D4"/>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
        <p:nvSpPr>
          <p:cNvPr id="20" name="Text Placeholder 44">
            <a:extLst>
              <a:ext uri="{FF2B5EF4-FFF2-40B4-BE49-F238E27FC236}">
                <a16:creationId xmlns:a16="http://schemas.microsoft.com/office/drawing/2014/main" id="{1D871CFA-B185-223C-C9AC-E75348DA33EA}"/>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Copilot Chat at </a:t>
            </a:r>
            <a:r>
              <a:rPr lang="en-US" noProof="0" dirty="0">
                <a:hlinkClick r:id="rId9"/>
              </a:rPr>
              <a:t>copilot.microsoft.com </a:t>
            </a:r>
            <a:r>
              <a:rPr lang="en-US" noProof="0" dirty="0"/>
              <a:t>or the Microsoft Copilot mobile app and set toggle to “Web”.</a:t>
            </a:r>
          </a:p>
          <a:p>
            <a:r>
              <a:rPr lang="en-US" baseline="30000" noProof="0" dirty="0"/>
              <a:t>2</a:t>
            </a:r>
            <a:r>
              <a:rPr lang="en-US" noProof="0" dirty="0"/>
              <a:t>Access Copilot Chat at </a:t>
            </a:r>
            <a:r>
              <a:rPr lang="en-US" noProof="0" dirty="0">
                <a:hlinkClick r:id="rId9"/>
              </a:rPr>
              <a:t>copilot.microsoft.com</a:t>
            </a:r>
            <a:r>
              <a:rPr lang="en-US" noProof="0" dirty="0"/>
              <a:t>, the Microsoft Copilot mobile app, or the Copilot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
        <p:nvSpPr>
          <p:cNvPr id="4" name="TextBox 3">
            <a:extLst>
              <a:ext uri="{FF2B5EF4-FFF2-40B4-BE49-F238E27FC236}">
                <a16:creationId xmlns:a16="http://schemas.microsoft.com/office/drawing/2014/main" id="{CE656720-350C-5FC2-5A04-6D2844676983}"/>
              </a:ext>
            </a:extLst>
          </p:cNvPr>
          <p:cNvSpPr txBox="1"/>
          <p:nvPr/>
        </p:nvSpPr>
        <p:spPr>
          <a:xfrm>
            <a:off x="583758" y="673849"/>
            <a:ext cx="5922712" cy="215444"/>
          </a:xfrm>
          <a:prstGeom prst="rect">
            <a:avLst/>
          </a:prstGeom>
          <a:noFill/>
        </p:spPr>
        <p:txBody>
          <a:bodyPr wrap="none" lIns="0" tIns="0" rIns="0" bIns="0" rtlCol="0">
            <a:spAutoFit/>
          </a:bodyPr>
          <a:lstStyle/>
          <a:p>
            <a:pPr algn="l"/>
            <a:r>
              <a:rPr lang="en-US" sz="1400" noProof="0" dirty="0">
                <a:latin typeface="+mj-lt"/>
              </a:rPr>
              <a:t>Implementation information: </a:t>
            </a:r>
            <a:r>
              <a:rPr lang="en-US" sz="1400" noProof="0" dirty="0">
                <a:latin typeface="+mj-lt"/>
                <a:hlinkClick r:id="rId10"/>
              </a:rPr>
              <a:t>Copilot Studio Sustainability Insights Agent</a:t>
            </a:r>
            <a:endParaRPr lang="en-US" sz="1400" noProof="0" dirty="0">
              <a:latin typeface="+mj-lt"/>
            </a:endParaRPr>
          </a:p>
        </p:txBody>
      </p:sp>
      <p:pic>
        <p:nvPicPr>
          <p:cNvPr id="11" name="Picture 10">
            <a:extLst>
              <a:ext uri="{FF2B5EF4-FFF2-40B4-BE49-F238E27FC236}">
                <a16:creationId xmlns:a16="http://schemas.microsoft.com/office/drawing/2014/main" id="{3953B83A-B980-6006-5681-CDA07C66C59A}"/>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t="-1"/>
          <a:stretch/>
        </p:blipFill>
        <p:spPr>
          <a:xfrm>
            <a:off x="10119044" y="4305474"/>
            <a:ext cx="2072956" cy="2552526"/>
          </a:xfrm>
          <a:prstGeom prst="rect">
            <a:avLst/>
          </a:prstGeom>
        </p:spPr>
      </p:pic>
      <p:sp>
        <p:nvSpPr>
          <p:cNvPr id="28" name="Text Placeholder 27">
            <a:extLst>
              <a:ext uri="{FF2B5EF4-FFF2-40B4-BE49-F238E27FC236}">
                <a16:creationId xmlns:a16="http://schemas.microsoft.com/office/drawing/2014/main" id="{5F167E4F-86F4-5E35-8C75-1EC08F4D4CF4}"/>
              </a:ext>
            </a:extLst>
          </p:cNvPr>
          <p:cNvSpPr>
            <a:spLocks noGrp="1"/>
          </p:cNvSpPr>
          <p:nvPr>
            <p:ph type="body" sz="quarter" idx="17"/>
          </p:nvPr>
        </p:nvSpPr>
        <p:spPr/>
        <p:txBody>
          <a:bodyPr/>
          <a:lstStyle/>
          <a:p>
            <a:r>
              <a:rPr lang="en-US" dirty="0"/>
              <a:t>Copilot Studio</a:t>
            </a:r>
          </a:p>
        </p:txBody>
      </p:sp>
      <p:grpSp>
        <p:nvGrpSpPr>
          <p:cNvPr id="29" name="Group 28">
            <a:extLst>
              <a:ext uri="{FF2B5EF4-FFF2-40B4-BE49-F238E27FC236}">
                <a16:creationId xmlns:a16="http://schemas.microsoft.com/office/drawing/2014/main" id="{EA1133E8-F296-D48C-1B65-A62EADAF641A}"/>
              </a:ext>
            </a:extLst>
          </p:cNvPr>
          <p:cNvGrpSpPr/>
          <p:nvPr/>
        </p:nvGrpSpPr>
        <p:grpSpPr>
          <a:xfrm>
            <a:off x="9703152" y="1131573"/>
            <a:ext cx="1783080" cy="216000"/>
            <a:chOff x="1194743" y="1140160"/>
            <a:chExt cx="1783080" cy="216000"/>
          </a:xfrm>
        </p:grpSpPr>
        <p:sp>
          <p:nvSpPr>
            <p:cNvPr id="30" name="Rectangle: Rounded Corners 6">
              <a:extLst>
                <a:ext uri="{FF2B5EF4-FFF2-40B4-BE49-F238E27FC236}">
                  <a16:creationId xmlns:a16="http://schemas.microsoft.com/office/drawing/2014/main" id="{2C2DBBAE-14DF-42B2-FCAF-65B4557F85FF}"/>
                </a:ext>
                <a:ext uri="{C183D7F6-B498-43B3-948B-1728B52AA6E4}">
                  <adec:decorative xmlns:adec="http://schemas.microsoft.com/office/drawing/2017/decorative" val="1"/>
                </a:ext>
              </a:extLst>
            </p:cNvPr>
            <p:cNvSpPr/>
            <p:nvPr/>
          </p:nvSpPr>
          <p:spPr bwMode="auto">
            <a:xfrm>
              <a:off x="1194743" y="1140160"/>
              <a:ext cx="178308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661C5"/>
                  </a:solidFill>
                  <a:effectLst/>
                  <a:uLnTx/>
                  <a:uFillTx/>
                  <a:latin typeface="Segoe UI Semibold" panose="020B0702040204020203" pitchFamily="34" charset="0"/>
                  <a:ea typeface="+mn-ea"/>
                  <a:cs typeface="Segoe UI Semibold" panose="020B0702040204020203" pitchFamily="34" charset="0"/>
                </a:rPr>
                <a:t>Accelerated service delivery</a:t>
              </a:r>
            </a:p>
          </p:txBody>
        </p:sp>
        <p:pic>
          <p:nvPicPr>
            <p:cNvPr id="31" name="Graphic 30">
              <a:extLst>
                <a:ext uri="{FF2B5EF4-FFF2-40B4-BE49-F238E27FC236}">
                  <a16:creationId xmlns:a16="http://schemas.microsoft.com/office/drawing/2014/main" id="{3CA02176-E0F7-298C-695C-84C3190D96C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sp>
        <p:nvSpPr>
          <p:cNvPr id="10" name="Graphic 2">
            <a:hlinkClick r:id="rId12"/>
            <a:extLst>
              <a:ext uri="{FF2B5EF4-FFF2-40B4-BE49-F238E27FC236}">
                <a16:creationId xmlns:a16="http://schemas.microsoft.com/office/drawing/2014/main" id="{3DEAEDF3-806A-91B1-3F7B-1E379B8C26C6}"/>
              </a:ext>
            </a:extLst>
          </p:cNvPr>
          <p:cNvSpPr/>
          <p:nvPr/>
        </p:nvSpPr>
        <p:spPr>
          <a:xfrm>
            <a:off x="4931267" y="401308"/>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Tree>
    <p:extLst>
      <p:ext uri="{BB962C8B-B14F-4D97-AF65-F5344CB8AC3E}">
        <p14:creationId xmlns:p14="http://schemas.microsoft.com/office/powerpoint/2010/main" val="447373810"/>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3" ma:contentTypeDescription="Create a new document." ma:contentTypeScope="" ma:versionID="3179e1be26f23a129528d230448053e8">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d3f859843280ba2968dbadbb5350bb26"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49B3AD-9962-4CE5-8E0A-2C8D95E7DE3D}">
  <ds:schemaRefs>
    <ds:schemaRef ds:uri="c12c9beb-9115-4dd4-b4b0-98592a7680e2"/>
    <ds:schemaRef ds:uri="http://schemas.microsoft.com/sharepoint/v3"/>
    <ds:schemaRef ds:uri="http://purl.org/dc/elements/1.1/"/>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9b9b331a-5640-4f50-a010-6cc4266aa39c"/>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3.xml><?xml version="1.0" encoding="utf-8"?>
<ds:datastoreItem xmlns:ds="http://schemas.openxmlformats.org/officeDocument/2006/customXml" ds:itemID="{E4F575D1-D3E6-4B2E-81B9-7181EE16B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2c9beb-9115-4dd4-b4b0-98592a7680e2"/>
    <ds:schemaRef ds:uri="9b9b331a-5640-4f50-a010-6cc4266aa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1124</Words>
  <Application>Microsoft Office PowerPoint</Application>
  <PresentationFormat>Widescreen</PresentationFormat>
  <Paragraphs>147</Paragraphs>
  <Slides>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Aptos</vt:lpstr>
      <vt:lpstr>Arial</vt:lpstr>
      <vt:lpstr>Segoe UI</vt:lpstr>
      <vt:lpstr>Segoe UI </vt:lpstr>
      <vt:lpstr>Segoe UI Semibold</vt:lpstr>
      <vt:lpstr>Segoe UI Semilight</vt:lpstr>
      <vt:lpstr>Wingdings</vt:lpstr>
      <vt:lpstr>Light 16x9</vt:lpstr>
      <vt:lpstr>Copilot Scenario Library</vt:lpstr>
      <vt:lpstr>Copilot value journey</vt:lpstr>
      <vt:lpstr>Top 10 to "Try First"</vt:lpstr>
      <vt:lpstr>”Effort” level for each scenario  </vt:lpstr>
      <vt:lpstr>Copilot scenarios for Sustainability</vt:lpstr>
      <vt:lpstr>Copilot Sustainability scenarios </vt:lpstr>
      <vt:lpstr>Using Copilot in Sustainability</vt:lpstr>
      <vt:lpstr>Sustainability | Access sustainability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2024-09-25T15:39:48Z</dcterms:created>
  <dcterms:modified xsi:type="dcterms:W3CDTF">2025-01-15T13:54:42Z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